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1890" r:id="rId2"/>
    <p:sldId id="1875" r:id="rId3"/>
    <p:sldId id="1378" r:id="rId4"/>
    <p:sldId id="1174" r:id="rId5"/>
    <p:sldId id="1164" r:id="rId6"/>
    <p:sldId id="1175" r:id="rId7"/>
    <p:sldId id="1199" r:id="rId8"/>
    <p:sldId id="1176" r:id="rId9"/>
    <p:sldId id="1177" r:id="rId10"/>
    <p:sldId id="1169" r:id="rId11"/>
    <p:sldId id="1876" r:id="rId12"/>
    <p:sldId id="1080" r:id="rId13"/>
    <p:sldId id="1081" r:id="rId14"/>
    <p:sldId id="1184" r:id="rId15"/>
    <p:sldId id="1881" r:id="rId16"/>
    <p:sldId id="892" r:id="rId17"/>
    <p:sldId id="1877" r:id="rId18"/>
    <p:sldId id="1878" r:id="rId19"/>
    <p:sldId id="1880" r:id="rId20"/>
    <p:sldId id="1879" r:id="rId21"/>
    <p:sldId id="1288" r:id="rId22"/>
    <p:sldId id="1883" r:id="rId23"/>
    <p:sldId id="1350" r:id="rId24"/>
    <p:sldId id="1882" r:id="rId25"/>
    <p:sldId id="1228" r:id="rId26"/>
    <p:sldId id="1271" r:id="rId27"/>
    <p:sldId id="1230" r:id="rId28"/>
    <p:sldId id="1231" r:id="rId29"/>
    <p:sldId id="1236" r:id="rId30"/>
    <p:sldId id="1233" r:id="rId31"/>
    <p:sldId id="1885" r:id="rId32"/>
    <p:sldId id="1237" r:id="rId33"/>
    <p:sldId id="1884" r:id="rId34"/>
    <p:sldId id="1886" r:id="rId35"/>
    <p:sldId id="1238" r:id="rId36"/>
    <p:sldId id="1889" r:id="rId37"/>
    <p:sldId id="1335" r:id="rId38"/>
    <p:sldId id="1336" r:id="rId39"/>
    <p:sldId id="1363" r:id="rId40"/>
    <p:sldId id="1337" r:id="rId41"/>
    <p:sldId id="1339" r:id="rId42"/>
    <p:sldId id="442" r:id="rId43"/>
    <p:sldId id="1341" r:id="rId44"/>
    <p:sldId id="1380" r:id="rId45"/>
    <p:sldId id="450" r:id="rId46"/>
    <p:sldId id="454" r:id="rId47"/>
    <p:sldId id="349" r:id="rId48"/>
    <p:sldId id="353" r:id="rId49"/>
    <p:sldId id="355" r:id="rId50"/>
    <p:sldId id="1345" r:id="rId51"/>
    <p:sldId id="1218" r:id="rId52"/>
    <p:sldId id="1219" r:id="rId53"/>
    <p:sldId id="1887" r:id="rId54"/>
    <p:sldId id="485" r:id="rId55"/>
    <p:sldId id="1220" r:id="rId56"/>
    <p:sldId id="1888" r:id="rId57"/>
    <p:sldId id="1381" r:id="rId58"/>
    <p:sldId id="1264" r:id="rId59"/>
    <p:sldId id="1222" r:id="rId60"/>
    <p:sldId id="1382" r:id="rId61"/>
    <p:sldId id="1224" r:id="rId62"/>
    <p:sldId id="330" r:id="rId63"/>
    <p:sldId id="283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0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500"/>
    <a:srgbClr val="ADD9E6"/>
    <a:srgbClr val="A01FF1"/>
    <a:srgbClr val="D1D4D5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 autoAdjust="0"/>
    <p:restoredTop sz="85000" autoAdjust="0"/>
  </p:normalViewPr>
  <p:slideViewPr>
    <p:cSldViewPr snapToGrid="0" snapToObjects="1">
      <p:cViewPr varScale="1">
        <p:scale>
          <a:sx n="104" d="100"/>
          <a:sy n="104" d="100"/>
        </p:scale>
        <p:origin x="1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D684D3E-DA45-2545-A390-854C95AD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8BF12A-B938-1D4D-A0FC-EB5D28ED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D40D8B-7558-5540-9B5F-7713EB34B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B73EA-EBE4-1F4F-8839-835D370096F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9C118D-34FC-8F4B-8DB5-7446CC17C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73F6E5-61CF-A94B-8938-CB1FF9F8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DA91775-17D1-B448-9532-55F2149A2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9F121D-4723-454B-8079-C217214559E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8016F-B0FD-BA47-855E-C6CEF41D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AF3033-E048-9140-8892-6DAF58AD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97D3DE-3C68-284D-94E3-CCC7F1EE7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E0314-B4B0-E540-971C-D2841D75CC8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2DA6529-95C9-D54D-8483-BD180190D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A35007-076C-314C-8879-9FD04515B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7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2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49775" cy="34131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590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5117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Notification Mechanisms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Polling: </a:t>
            </a:r>
            <a:r>
              <a:rPr lang="en-US" sz="1800" dirty="0"/>
              <a:t>CPU periodically checks device-specific status register</a:t>
            </a:r>
          </a:p>
          <a:p>
            <a:pPr lvl="1"/>
            <a:r>
              <a:rPr lang="en-US" sz="1600" dirty="0"/>
              <a:t>E.g., I/O device puts completion information in status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is not frequently interrupted by unpredictable events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CPU time is wasted if it polls for infrequent or unpredictable I/O events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Interrupt-driven: </a:t>
            </a:r>
            <a:r>
              <a:rPr lang="en-US" sz="1800" dirty="0"/>
              <a:t>device generates interrupt whenever it needs service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time could be spent on other things rather than polling for I/O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Interrupt handling could introduce unpredictability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Hybrid:</a:t>
            </a:r>
            <a:r>
              <a:rPr lang="en-US" sz="1800" dirty="0"/>
              <a:t> combination of polling and interrupt-driven</a:t>
            </a:r>
          </a:p>
          <a:p>
            <a:pPr lvl="1"/>
            <a:r>
              <a:rPr lang="en-US" sz="1600" dirty="0"/>
              <a:t>E.g., high-bandwidth network adapter</a:t>
            </a:r>
          </a:p>
          <a:p>
            <a:pPr lvl="2"/>
            <a:r>
              <a:rPr lang="en-US" sz="1400" dirty="0"/>
              <a:t>Interrupt for first incoming packet</a:t>
            </a:r>
          </a:p>
          <a:p>
            <a:pPr lvl="2"/>
            <a:r>
              <a:rPr lang="en-US" sz="1400" dirty="0"/>
              <a:t>Poll for following packets until hardware queues are empty</a:t>
            </a:r>
          </a:p>
          <a:p>
            <a:pPr lvl="2"/>
            <a:endParaRPr lang="en-US" sz="1400" dirty="0"/>
          </a:p>
        </p:txBody>
      </p:sp>
      <p:pic>
        <p:nvPicPr>
          <p:cNvPr id="1026" name="Picture 2" descr="When you get a notification - Imgflip">
            <a:extLst>
              <a:ext uri="{FF2B5EF4-FFF2-40B4-BE49-F238E27FC236}">
                <a16:creationId xmlns:a16="http://schemas.microsoft.com/office/drawing/2014/main" id="{054272AF-B084-6D4E-B261-2CDB224E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6588" y="4398175"/>
            <a:ext cx="2052036" cy="1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9BC-BD2D-B64E-A19B-EF93377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North/Southbridge Layout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061B21-C628-3C40-838E-E76B83024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9383" y="1636985"/>
            <a:ext cx="322523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8">
            <a:extLst>
              <a:ext uri="{FF2B5EF4-FFF2-40B4-BE49-F238E27FC236}">
                <a16:creationId xmlns:a16="http://schemas.microsoft.com/office/drawing/2014/main" id="{E7742CE4-3AA6-3044-A91B-3A13EB775E5D}"/>
              </a:ext>
            </a:extLst>
          </p:cNvPr>
          <p:cNvGrpSpPr>
            <a:grpSpLocks/>
          </p:cNvGrpSpPr>
          <p:nvPr/>
        </p:nvGrpSpPr>
        <p:grpSpPr bwMode="auto">
          <a:xfrm rot="376460">
            <a:off x="4767124" y="1522092"/>
            <a:ext cx="816439" cy="429705"/>
            <a:chOff x="2515" y="1988"/>
            <a:chExt cx="824" cy="394"/>
          </a:xfrm>
        </p:grpSpPr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301B2AB6-8CA5-264C-A98B-FB85120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4B0D9493-C380-2E4E-AA71-A82E2CF6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9B3CC64B-7A6E-6146-87CE-B13E20812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2113F3E0-1337-0C4D-B1B2-D8EEF9E6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576DA3CA-8579-3F4A-8726-4009DCAC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Freeform 264">
              <a:extLst>
                <a:ext uri="{FF2B5EF4-FFF2-40B4-BE49-F238E27FC236}">
                  <a16:creationId xmlns:a16="http://schemas.microsoft.com/office/drawing/2014/main" id="{0FD7C7B8-0A2B-424A-BCFB-391E536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" name="Freeform 265">
              <a:extLst>
                <a:ext uri="{FF2B5EF4-FFF2-40B4-BE49-F238E27FC236}">
                  <a16:creationId xmlns:a16="http://schemas.microsoft.com/office/drawing/2014/main" id="{00004172-4CA4-DD4B-9705-6D0F2D7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4" name="Freeform 266">
              <a:extLst>
                <a:ext uri="{FF2B5EF4-FFF2-40B4-BE49-F238E27FC236}">
                  <a16:creationId xmlns:a16="http://schemas.microsoft.com/office/drawing/2014/main" id="{AC59EDF5-6987-0843-AC13-841340F4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Freeform 267">
              <a:extLst>
                <a:ext uri="{FF2B5EF4-FFF2-40B4-BE49-F238E27FC236}">
                  <a16:creationId xmlns:a16="http://schemas.microsoft.com/office/drawing/2014/main" id="{B532414E-6F62-B746-B41D-3AE1DD1A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FA66112A-898A-FD4A-8D87-FC3DDBBC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D687C9C4-9DFA-B04B-BDF3-BEC81D37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B30241B2-4C5A-ED45-8E16-7699F3E3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7B9FB2D9-53CF-B847-AE0D-40EC2022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50FD4C87-0E9E-FE42-84DE-5DA98159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2A22185C-2247-3446-8C9B-68CEDBCA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4DDB2B1-EF71-4145-A30F-08334A9A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371BC7D7-7022-AA4D-BAFF-DC33B083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E0B4F80B-8754-AB4E-8BC7-E339FF09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9413DBD2-3886-1944-ACFF-7B86B36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3602B9A4-14F4-0140-A2AF-DAFFCDF88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4B1931DF-EF9B-F747-B742-48CF608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88905665-2308-CB41-BB76-172103B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5DE79AD6-76F5-7F4C-8E53-41FB78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CCD188B2-CA5C-CE4B-9CE9-C19C13DC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31B8A7FA-5C5C-E541-8C5D-D18DB3EC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A3314C39-67E8-074A-9E34-00091FF38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0DAD9A13-3FE9-C443-B145-CA71BED3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67FC716E-91B5-5F48-9066-91E2DB14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6B6DB522-F546-5140-B27D-E7EE5790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2B6F9D46-C8CB-494F-94E9-9D26C614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7706B11D-752D-8B45-A73E-585D9C5D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82AC4650-B0F8-364B-9B2A-CC59BAF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B0B1F6B-DF7F-3D4A-91D1-51032198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BD894CC-4DDE-AE4E-8862-17EE7A4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3738DE20-2A73-5545-9218-C261AFAC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2BEE9CE6-7CD8-3C4C-8201-A98624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E2D1F700-6C57-1B40-8C59-4CA20599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26AFCF25-9C8E-CC40-84C7-2B06AE64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58FC386-7A6B-CE43-BFB0-78105216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5678912D-FE81-8847-BA6C-8DAC551C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3C2D472A-0792-9445-969D-3BD2850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BA5BBA0A-35BB-5641-B8E9-EDD2A8C1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EB02D69C-65A8-274E-A82A-92B1F7B6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D04424DB-028C-D64A-8C66-C3FE550C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7D86BDED-802E-F04A-8E62-06D4F83B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24C26666-6475-5D4C-8BDF-2552BD22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3B1CA7A9-690D-8F43-BCD9-EE6A6A8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089CC40D-3730-624A-A854-699EE81E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2186B8E1-C989-4646-B9C3-C100A4B7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DFF709AB-A714-5346-A7D5-09165AFB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82334A88-DFA2-4C48-99C6-77376634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30283844-9452-4F43-9D68-CE7EF12A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B4936E4-DF32-9B4E-92D9-80C780F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50B5E9EB-0B4F-AC46-B4CD-9A1CE33C7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BF044BB4-C5D1-8F40-9D20-21ABFAED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49316B69-B2BE-B549-984F-08E48EA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6C3AE55D-B955-5143-A2A2-EA2A66E7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A5A9140E-75A1-9B4C-9D66-0DF42F06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E2D20DA2-77CC-C84B-A902-564F8D05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F12EECBC-2F40-F14A-B1CF-57E62C10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BEBCFAD0-6B21-D84A-854C-DBB3062D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604DC344-8BE9-3345-8A0B-85333D33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7774066E-9BCF-8345-B9AF-9B21B9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740AAE19-020B-EE4C-A190-1B43526B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518A806D-EC90-F443-B81F-D662AC752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E251496E-95A6-0246-AADA-EEAFA38A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9E201F42-03D4-884A-BB5F-47F6A754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3E9FB22-1AF3-B24F-BD36-3538185D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8626697F-721A-C745-A379-4FE9E3C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FF6B3646-B192-6144-AF62-4EC3C29B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E5106AAB-3588-6743-8FB5-5605055D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9DDAF590-F63A-2041-A5B9-C02FD49C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64DBC58E-769F-2345-A20B-CB77F49F1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C1516F7F-3C53-6444-8BD8-7EB2B8F12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6CCD7633-855E-B742-854D-16C1A390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004E40A3-30CA-B749-A22A-9CC42C4E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28F7C49C-0D70-C64D-9164-BA10952A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251BC230-2BDF-AA44-BC38-947D132F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2D49BDF8-F0FA-E540-8348-8843C80F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2A5548F8-72CE-134B-BDFD-6C1B1DA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59EFB8E0-16E7-4E41-B79A-D5A37332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CAF85192-8620-064B-AFDB-D77BBE60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AE82EF22-B029-E946-BA4C-3C91030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816D52A-C095-6E44-818A-5AA4B668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ACE5A67C-1533-2E4B-90D5-37E7999B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2E96A203-BD3A-BC4B-8DDB-5B78C384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3617F09C-9662-1C41-BEEA-377F16D2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4BAF9EB5-A62A-0E41-920E-CA864569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4624B4EC-A1AF-334F-9E22-CC5F5ADC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C6CB487E-5028-BD43-8B7C-A6206B6F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7" name="Freeform 349">
              <a:extLst>
                <a:ext uri="{FF2B5EF4-FFF2-40B4-BE49-F238E27FC236}">
                  <a16:creationId xmlns:a16="http://schemas.microsoft.com/office/drawing/2014/main" id="{61A03ACC-8B7D-3C40-8E6A-0BC4DCBC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0D29B4-C1ED-6346-81C3-418C775FFB3A}"/>
              </a:ext>
            </a:extLst>
          </p:cNvPr>
          <p:cNvGrpSpPr/>
          <p:nvPr/>
        </p:nvGrpSpPr>
        <p:grpSpPr>
          <a:xfrm>
            <a:off x="6285630" y="3135668"/>
            <a:ext cx="468768" cy="507832"/>
            <a:chOff x="4480144" y="2633787"/>
            <a:chExt cx="686323" cy="743518"/>
          </a:xfrm>
        </p:grpSpPr>
        <p:sp>
          <p:nvSpPr>
            <p:cNvPr id="99" name="Rectangle 351">
              <a:extLst>
                <a:ext uri="{FF2B5EF4-FFF2-40B4-BE49-F238E27FC236}">
                  <a16:creationId xmlns:a16="http://schemas.microsoft.com/office/drawing/2014/main" id="{BEFD14D7-EB16-0C46-86E1-A454495C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36" y="2805369"/>
              <a:ext cx="571937" cy="28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B388A267-E32C-1648-A671-F5839DA7F799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65933" y="2605191"/>
              <a:ext cx="571937" cy="629130"/>
              <a:chOff x="3481" y="3030"/>
              <a:chExt cx="1115" cy="1118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E445EAA5-34A9-864A-8DB4-E10A92B1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6" name="Freeform 23">
                <a:extLst>
                  <a:ext uri="{FF2B5EF4-FFF2-40B4-BE49-F238E27FC236}">
                    <a16:creationId xmlns:a16="http://schemas.microsoft.com/office/drawing/2014/main" id="{A3526DA2-702D-114D-A5C6-B0C73A7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7" name="Freeform 24">
                <a:extLst>
                  <a:ext uri="{FF2B5EF4-FFF2-40B4-BE49-F238E27FC236}">
                    <a16:creationId xmlns:a16="http://schemas.microsoft.com/office/drawing/2014/main" id="{880FEF33-0EC4-7A4D-998B-85F2305F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8" name="Freeform 25">
                <a:extLst>
                  <a:ext uri="{FF2B5EF4-FFF2-40B4-BE49-F238E27FC236}">
                    <a16:creationId xmlns:a16="http://schemas.microsoft.com/office/drawing/2014/main" id="{B58E42AF-41B7-B84C-B38B-E8C3B443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A326FF1F-185D-4946-9C7B-10272FB3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FB746FA-F206-994F-8B25-693B9F45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9DA2B85C-008E-C448-A370-F9645D3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8CA7FF03-D843-1946-B1D5-C45E7A5C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3" name="Freeform 30">
                <a:extLst>
                  <a:ext uri="{FF2B5EF4-FFF2-40B4-BE49-F238E27FC236}">
                    <a16:creationId xmlns:a16="http://schemas.microsoft.com/office/drawing/2014/main" id="{CE1C5BE4-B557-B14B-8BBD-F44A4CFC9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4" name="Freeform 31">
                <a:extLst>
                  <a:ext uri="{FF2B5EF4-FFF2-40B4-BE49-F238E27FC236}">
                    <a16:creationId xmlns:a16="http://schemas.microsoft.com/office/drawing/2014/main" id="{0601DBEA-F35C-9B4A-9D91-B29FF78B1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5" name="Freeform 32">
                <a:extLst>
                  <a:ext uri="{FF2B5EF4-FFF2-40B4-BE49-F238E27FC236}">
                    <a16:creationId xmlns:a16="http://schemas.microsoft.com/office/drawing/2014/main" id="{C367AEFA-1DCC-E941-98B1-1E8624AE8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6" name="Freeform 33">
                <a:extLst>
                  <a:ext uri="{FF2B5EF4-FFF2-40B4-BE49-F238E27FC236}">
                    <a16:creationId xmlns:a16="http://schemas.microsoft.com/office/drawing/2014/main" id="{36318BCF-7FAB-3E47-B5AD-1E04CBAC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7" name="Freeform 34">
                <a:extLst>
                  <a:ext uri="{FF2B5EF4-FFF2-40B4-BE49-F238E27FC236}">
                    <a16:creationId xmlns:a16="http://schemas.microsoft.com/office/drawing/2014/main" id="{6E5815CF-BF35-B54E-8AFA-B1552A1C5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8" name="Freeform 35">
                <a:extLst>
                  <a:ext uri="{FF2B5EF4-FFF2-40B4-BE49-F238E27FC236}">
                    <a16:creationId xmlns:a16="http://schemas.microsoft.com/office/drawing/2014/main" id="{C11A6788-7DDF-3346-9D01-86A36327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98DAA436-07FC-0A4D-93EF-069E9138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2A2548C3-BDA1-2A47-B4D3-6D59B791B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B67FF749-2ED6-8C47-9570-3116F4C4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2747F536-A4D4-DB47-A582-13E27735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FAB081B2-C607-9449-BFC9-6E876086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8855D637-39C3-1741-A25C-780FDAD9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E9C09B5F-FBC3-0E43-A5DA-CB906A1D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B921424D-C963-9248-BBB4-9EA3454B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71A75BAF-0768-DA49-A0F0-78F830E6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C67C522B-6F85-5348-A0E4-C7501DDC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EDF0115E-8E7A-5E44-9296-BC678138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5A25D25F-0152-7E4D-978B-456C063A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7005D086-40D0-4D48-A12E-EE6C997D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0CDA82AE-19AC-A24F-A098-836782E2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2A72D13A-A9EB-EC4C-9F9F-F3FF66A4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DAA380ED-D4E1-5843-871C-90F6D705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CBE63FE7-6C2C-674C-9F13-61A663B5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2AF25842-6DDD-E741-9EC0-DCF03F0E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9E5AD014-0697-EC40-B294-53AAE26E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6D333B84-63DD-074E-AFC1-E519DFC6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E062041B-78EC-0043-9805-7F62AC677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3E488C13-9C81-224F-8CD8-FED289B4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F752A971-C9C3-6E43-AD49-B1FE54E67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AB3F5280-70A7-3642-809D-34A0DA37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906B871F-4FCD-4C46-805A-8714C61DC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4" name="Freeform 65">
                <a:extLst>
                  <a:ext uri="{FF2B5EF4-FFF2-40B4-BE49-F238E27FC236}">
                    <a16:creationId xmlns:a16="http://schemas.microsoft.com/office/drawing/2014/main" id="{87A6A702-D737-5049-92A3-7FAE843D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5" name="Freeform 66">
                <a:extLst>
                  <a:ext uri="{FF2B5EF4-FFF2-40B4-BE49-F238E27FC236}">
                    <a16:creationId xmlns:a16="http://schemas.microsoft.com/office/drawing/2014/main" id="{0B88823F-6D6A-0F4E-9A54-9B111896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6" name="Freeform 67">
                <a:extLst>
                  <a:ext uri="{FF2B5EF4-FFF2-40B4-BE49-F238E27FC236}">
                    <a16:creationId xmlns:a16="http://schemas.microsoft.com/office/drawing/2014/main" id="{341C8CC4-E74B-5740-AF4D-CBCF0182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7" name="Freeform 68">
                <a:extLst>
                  <a:ext uri="{FF2B5EF4-FFF2-40B4-BE49-F238E27FC236}">
                    <a16:creationId xmlns:a16="http://schemas.microsoft.com/office/drawing/2014/main" id="{82D462D1-AD2D-7246-831B-3003149EC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8" name="Freeform 69">
                <a:extLst>
                  <a:ext uri="{FF2B5EF4-FFF2-40B4-BE49-F238E27FC236}">
                    <a16:creationId xmlns:a16="http://schemas.microsoft.com/office/drawing/2014/main" id="{E8EEB2A0-C8C4-1F4C-8C6D-103ED312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9" name="Freeform 70">
                <a:extLst>
                  <a:ext uri="{FF2B5EF4-FFF2-40B4-BE49-F238E27FC236}">
                    <a16:creationId xmlns:a16="http://schemas.microsoft.com/office/drawing/2014/main" id="{62F6866B-27A7-F941-BEE2-D41843CC8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0" name="Freeform 71">
                <a:extLst>
                  <a:ext uri="{FF2B5EF4-FFF2-40B4-BE49-F238E27FC236}">
                    <a16:creationId xmlns:a16="http://schemas.microsoft.com/office/drawing/2014/main" id="{0C025E19-AB03-2C45-9780-E29D13F03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1" name="Freeform 72">
                <a:extLst>
                  <a:ext uri="{FF2B5EF4-FFF2-40B4-BE49-F238E27FC236}">
                    <a16:creationId xmlns:a16="http://schemas.microsoft.com/office/drawing/2014/main" id="{EB4B5ED3-899C-424B-9F11-9AC2D62F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2" name="Freeform 73">
                <a:extLst>
                  <a:ext uri="{FF2B5EF4-FFF2-40B4-BE49-F238E27FC236}">
                    <a16:creationId xmlns:a16="http://schemas.microsoft.com/office/drawing/2014/main" id="{FD024D4B-E992-9348-8C6A-9DFE1D30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3" name="Freeform 74">
                <a:extLst>
                  <a:ext uri="{FF2B5EF4-FFF2-40B4-BE49-F238E27FC236}">
                    <a16:creationId xmlns:a16="http://schemas.microsoft.com/office/drawing/2014/main" id="{09AA5674-F916-454B-800E-153625ED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4" name="Freeform 75">
                <a:extLst>
                  <a:ext uri="{FF2B5EF4-FFF2-40B4-BE49-F238E27FC236}">
                    <a16:creationId xmlns:a16="http://schemas.microsoft.com/office/drawing/2014/main" id="{4F0DDF47-98E1-1440-BEEE-5C9B87956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5" name="Freeform 76">
                <a:extLst>
                  <a:ext uri="{FF2B5EF4-FFF2-40B4-BE49-F238E27FC236}">
                    <a16:creationId xmlns:a16="http://schemas.microsoft.com/office/drawing/2014/main" id="{78AB21FF-1188-C345-9CC9-186915E8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" name="Freeform 77">
                <a:extLst>
                  <a:ext uri="{FF2B5EF4-FFF2-40B4-BE49-F238E27FC236}">
                    <a16:creationId xmlns:a16="http://schemas.microsoft.com/office/drawing/2014/main" id="{FA567C47-8493-FA41-844E-A4DE2D02F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7" name="Freeform 78">
                <a:extLst>
                  <a:ext uri="{FF2B5EF4-FFF2-40B4-BE49-F238E27FC236}">
                    <a16:creationId xmlns:a16="http://schemas.microsoft.com/office/drawing/2014/main" id="{2BEA202D-2802-7B41-B2DA-2705D615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8" name="Freeform 79">
                <a:extLst>
                  <a:ext uri="{FF2B5EF4-FFF2-40B4-BE49-F238E27FC236}">
                    <a16:creationId xmlns:a16="http://schemas.microsoft.com/office/drawing/2014/main" id="{D46CFD3A-4C96-DC45-B361-69455CE3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9" name="Freeform 80">
                <a:extLst>
                  <a:ext uri="{FF2B5EF4-FFF2-40B4-BE49-F238E27FC236}">
                    <a16:creationId xmlns:a16="http://schemas.microsoft.com/office/drawing/2014/main" id="{82B8BDA6-62FC-F746-9873-AEFAED5CC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0" name="Freeform 82">
                <a:extLst>
                  <a:ext uri="{FF2B5EF4-FFF2-40B4-BE49-F238E27FC236}">
                    <a16:creationId xmlns:a16="http://schemas.microsoft.com/office/drawing/2014/main" id="{CF057F92-0A47-1B43-8D2B-1736638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1" name="Freeform 84">
                <a:extLst>
                  <a:ext uri="{FF2B5EF4-FFF2-40B4-BE49-F238E27FC236}">
                    <a16:creationId xmlns:a16="http://schemas.microsoft.com/office/drawing/2014/main" id="{3837054B-BF6F-E440-B5D0-A0EDF6D6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2" name="Freeform 88">
                <a:extLst>
                  <a:ext uri="{FF2B5EF4-FFF2-40B4-BE49-F238E27FC236}">
                    <a16:creationId xmlns:a16="http://schemas.microsoft.com/office/drawing/2014/main" id="{15FC218B-F54C-F94D-8F5A-24956D03D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3" name="Freeform 90">
                <a:extLst>
                  <a:ext uri="{FF2B5EF4-FFF2-40B4-BE49-F238E27FC236}">
                    <a16:creationId xmlns:a16="http://schemas.microsoft.com/office/drawing/2014/main" id="{B062F621-80C2-8548-948A-B468352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4" name="Freeform 93">
                <a:extLst>
                  <a:ext uri="{FF2B5EF4-FFF2-40B4-BE49-F238E27FC236}">
                    <a16:creationId xmlns:a16="http://schemas.microsoft.com/office/drawing/2014/main" id="{D951DCC7-D895-4E4C-B8D7-A21FA27F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5" name="Freeform 94">
                <a:extLst>
                  <a:ext uri="{FF2B5EF4-FFF2-40B4-BE49-F238E27FC236}">
                    <a16:creationId xmlns:a16="http://schemas.microsoft.com/office/drawing/2014/main" id="{DC525094-1152-2D48-A3E5-0F50E918A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1" name="Group 352">
              <a:extLst>
                <a:ext uri="{FF2B5EF4-FFF2-40B4-BE49-F238E27FC236}">
                  <a16:creationId xmlns:a16="http://schemas.microsoft.com/office/drawing/2014/main" id="{DCE1801C-1C1C-0F4D-97B5-1F90930A9D06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37336" y="2682641"/>
              <a:ext cx="571937" cy="629130"/>
              <a:chOff x="3481" y="3030"/>
              <a:chExt cx="1115" cy="1118"/>
            </a:xfrm>
          </p:grpSpPr>
          <p:sp>
            <p:nvSpPr>
              <p:cNvPr id="164" name="Freeform 353">
                <a:extLst>
                  <a:ext uri="{FF2B5EF4-FFF2-40B4-BE49-F238E27FC236}">
                    <a16:creationId xmlns:a16="http://schemas.microsoft.com/office/drawing/2014/main" id="{A3011816-1665-6E43-964A-4781F665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5" name="Freeform 354">
                <a:extLst>
                  <a:ext uri="{FF2B5EF4-FFF2-40B4-BE49-F238E27FC236}">
                    <a16:creationId xmlns:a16="http://schemas.microsoft.com/office/drawing/2014/main" id="{51F9DEE6-3395-EF4F-A34B-151D4023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C3C6680B-C7AD-E24A-A41A-8C2EE5B4E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7" name="Freeform 356">
                <a:extLst>
                  <a:ext uri="{FF2B5EF4-FFF2-40B4-BE49-F238E27FC236}">
                    <a16:creationId xmlns:a16="http://schemas.microsoft.com/office/drawing/2014/main" id="{6D39B511-DE54-2D47-B71C-B1F9ADA5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8" name="Freeform 357">
                <a:extLst>
                  <a:ext uri="{FF2B5EF4-FFF2-40B4-BE49-F238E27FC236}">
                    <a16:creationId xmlns:a16="http://schemas.microsoft.com/office/drawing/2014/main" id="{A0625046-4F3A-8E4E-9F62-9DFEC15B2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9" name="Freeform 358">
                <a:extLst>
                  <a:ext uri="{FF2B5EF4-FFF2-40B4-BE49-F238E27FC236}">
                    <a16:creationId xmlns:a16="http://schemas.microsoft.com/office/drawing/2014/main" id="{774BC33E-8031-504F-973A-5A5A9706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0" name="Freeform 359">
                <a:extLst>
                  <a:ext uri="{FF2B5EF4-FFF2-40B4-BE49-F238E27FC236}">
                    <a16:creationId xmlns:a16="http://schemas.microsoft.com/office/drawing/2014/main" id="{EB59E424-C672-0349-9451-88A86371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1" name="Freeform 360">
                <a:extLst>
                  <a:ext uri="{FF2B5EF4-FFF2-40B4-BE49-F238E27FC236}">
                    <a16:creationId xmlns:a16="http://schemas.microsoft.com/office/drawing/2014/main" id="{7A54079F-0C5C-E44C-942C-40D340E2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2" name="Freeform 361">
                <a:extLst>
                  <a:ext uri="{FF2B5EF4-FFF2-40B4-BE49-F238E27FC236}">
                    <a16:creationId xmlns:a16="http://schemas.microsoft.com/office/drawing/2014/main" id="{F80138B0-A1CB-FE4D-AA47-3BFBFAD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3" name="Freeform 362">
                <a:extLst>
                  <a:ext uri="{FF2B5EF4-FFF2-40B4-BE49-F238E27FC236}">
                    <a16:creationId xmlns:a16="http://schemas.microsoft.com/office/drawing/2014/main" id="{DA850C05-A5AC-6C42-9011-2B333894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4" name="Freeform 363">
                <a:extLst>
                  <a:ext uri="{FF2B5EF4-FFF2-40B4-BE49-F238E27FC236}">
                    <a16:creationId xmlns:a16="http://schemas.microsoft.com/office/drawing/2014/main" id="{978483B0-7D65-E741-AA01-22CD459A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5" name="Freeform 364">
                <a:extLst>
                  <a:ext uri="{FF2B5EF4-FFF2-40B4-BE49-F238E27FC236}">
                    <a16:creationId xmlns:a16="http://schemas.microsoft.com/office/drawing/2014/main" id="{027E7F6C-4B91-0743-8502-3339A349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6" name="Freeform 365">
                <a:extLst>
                  <a:ext uri="{FF2B5EF4-FFF2-40B4-BE49-F238E27FC236}">
                    <a16:creationId xmlns:a16="http://schemas.microsoft.com/office/drawing/2014/main" id="{2C61C8A4-057A-8349-9049-6CE48064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7" name="Freeform 366">
                <a:extLst>
                  <a:ext uri="{FF2B5EF4-FFF2-40B4-BE49-F238E27FC236}">
                    <a16:creationId xmlns:a16="http://schemas.microsoft.com/office/drawing/2014/main" id="{2B890D9B-D739-B346-AD0B-E2774B9B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8" name="Freeform 367">
                <a:extLst>
                  <a:ext uri="{FF2B5EF4-FFF2-40B4-BE49-F238E27FC236}">
                    <a16:creationId xmlns:a16="http://schemas.microsoft.com/office/drawing/2014/main" id="{24137994-17E9-D04E-BBD7-86104D928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9" name="Freeform 368">
                <a:extLst>
                  <a:ext uri="{FF2B5EF4-FFF2-40B4-BE49-F238E27FC236}">
                    <a16:creationId xmlns:a16="http://schemas.microsoft.com/office/drawing/2014/main" id="{DFA0B5AF-2C99-BE46-84B6-B07F1342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0" name="Freeform 369">
                <a:extLst>
                  <a:ext uri="{FF2B5EF4-FFF2-40B4-BE49-F238E27FC236}">
                    <a16:creationId xmlns:a16="http://schemas.microsoft.com/office/drawing/2014/main" id="{599BCFEB-ED65-0943-9241-C8C9BB98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1" name="Freeform 370">
                <a:extLst>
                  <a:ext uri="{FF2B5EF4-FFF2-40B4-BE49-F238E27FC236}">
                    <a16:creationId xmlns:a16="http://schemas.microsoft.com/office/drawing/2014/main" id="{9713E1D5-0395-7342-B101-38F4021E0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2" name="Freeform 371">
                <a:extLst>
                  <a:ext uri="{FF2B5EF4-FFF2-40B4-BE49-F238E27FC236}">
                    <a16:creationId xmlns:a16="http://schemas.microsoft.com/office/drawing/2014/main" id="{D9E88A26-3EC7-E546-837E-4A37213B2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3815A8B3-8CAB-B847-8FCA-DFEA02AC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6ACC384E-74FE-204F-AC73-9870ACCD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5" name="Freeform 374">
                <a:extLst>
                  <a:ext uri="{FF2B5EF4-FFF2-40B4-BE49-F238E27FC236}">
                    <a16:creationId xmlns:a16="http://schemas.microsoft.com/office/drawing/2014/main" id="{256B5E80-37A4-264C-8821-D9AC10D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6" name="Freeform 375">
                <a:extLst>
                  <a:ext uri="{FF2B5EF4-FFF2-40B4-BE49-F238E27FC236}">
                    <a16:creationId xmlns:a16="http://schemas.microsoft.com/office/drawing/2014/main" id="{894E6567-D8BF-C94B-961A-E0111138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7" name="Freeform 376">
                <a:extLst>
                  <a:ext uri="{FF2B5EF4-FFF2-40B4-BE49-F238E27FC236}">
                    <a16:creationId xmlns:a16="http://schemas.microsoft.com/office/drawing/2014/main" id="{07EFD406-6687-8F4F-B09F-696DB974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8" name="Freeform 377">
                <a:extLst>
                  <a:ext uri="{FF2B5EF4-FFF2-40B4-BE49-F238E27FC236}">
                    <a16:creationId xmlns:a16="http://schemas.microsoft.com/office/drawing/2014/main" id="{744BFE73-86B7-5443-93B6-56AA71E15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9" name="Freeform 378">
                <a:extLst>
                  <a:ext uri="{FF2B5EF4-FFF2-40B4-BE49-F238E27FC236}">
                    <a16:creationId xmlns:a16="http://schemas.microsoft.com/office/drawing/2014/main" id="{324A9848-EBEE-A04D-A5EB-4D997E1D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0" name="Freeform 379">
                <a:extLst>
                  <a:ext uri="{FF2B5EF4-FFF2-40B4-BE49-F238E27FC236}">
                    <a16:creationId xmlns:a16="http://schemas.microsoft.com/office/drawing/2014/main" id="{6F8DAE5A-9403-DC4B-939B-E55F4E963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1" name="Freeform 380">
                <a:extLst>
                  <a:ext uri="{FF2B5EF4-FFF2-40B4-BE49-F238E27FC236}">
                    <a16:creationId xmlns:a16="http://schemas.microsoft.com/office/drawing/2014/main" id="{BEE672E0-BA78-B949-8CDB-101B041E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2" name="Freeform 381">
                <a:extLst>
                  <a:ext uri="{FF2B5EF4-FFF2-40B4-BE49-F238E27FC236}">
                    <a16:creationId xmlns:a16="http://schemas.microsoft.com/office/drawing/2014/main" id="{13500D4A-2E18-4540-B88B-7671A50F7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3" name="Freeform 382">
                <a:extLst>
                  <a:ext uri="{FF2B5EF4-FFF2-40B4-BE49-F238E27FC236}">
                    <a16:creationId xmlns:a16="http://schemas.microsoft.com/office/drawing/2014/main" id="{AA7ECC3B-5464-7E41-B87B-1EC9BDD71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4" name="Freeform 383">
                <a:extLst>
                  <a:ext uri="{FF2B5EF4-FFF2-40B4-BE49-F238E27FC236}">
                    <a16:creationId xmlns:a16="http://schemas.microsoft.com/office/drawing/2014/main" id="{C7294CC9-3BA4-3041-A137-7C9D6D64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5" name="Freeform 384">
                <a:extLst>
                  <a:ext uri="{FF2B5EF4-FFF2-40B4-BE49-F238E27FC236}">
                    <a16:creationId xmlns:a16="http://schemas.microsoft.com/office/drawing/2014/main" id="{A4266B88-35F3-5D49-8F24-38ADC9832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6" name="Freeform 385">
                <a:extLst>
                  <a:ext uri="{FF2B5EF4-FFF2-40B4-BE49-F238E27FC236}">
                    <a16:creationId xmlns:a16="http://schemas.microsoft.com/office/drawing/2014/main" id="{BD4CCEB0-205D-E141-90B5-3CE5B9ADA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7" name="Freeform 386">
                <a:extLst>
                  <a:ext uri="{FF2B5EF4-FFF2-40B4-BE49-F238E27FC236}">
                    <a16:creationId xmlns:a16="http://schemas.microsoft.com/office/drawing/2014/main" id="{707A902F-1F30-BC47-8D43-E224C415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8" name="Freeform 387">
                <a:extLst>
                  <a:ext uri="{FF2B5EF4-FFF2-40B4-BE49-F238E27FC236}">
                    <a16:creationId xmlns:a16="http://schemas.microsoft.com/office/drawing/2014/main" id="{5B9741F2-A778-9748-8002-C23C7C05E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9" name="Freeform 388">
                <a:extLst>
                  <a:ext uri="{FF2B5EF4-FFF2-40B4-BE49-F238E27FC236}">
                    <a16:creationId xmlns:a16="http://schemas.microsoft.com/office/drawing/2014/main" id="{CC4AE835-1A00-CE4D-AA62-095E7181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0" name="Freeform 389">
                <a:extLst>
                  <a:ext uri="{FF2B5EF4-FFF2-40B4-BE49-F238E27FC236}">
                    <a16:creationId xmlns:a16="http://schemas.microsoft.com/office/drawing/2014/main" id="{A42AC5A1-EE5F-3C40-9886-128F533E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1" name="Freeform 390">
                <a:extLst>
                  <a:ext uri="{FF2B5EF4-FFF2-40B4-BE49-F238E27FC236}">
                    <a16:creationId xmlns:a16="http://schemas.microsoft.com/office/drawing/2014/main" id="{A7A59FF2-B303-3941-A743-D64E2424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2" name="Freeform 391">
                <a:extLst>
                  <a:ext uri="{FF2B5EF4-FFF2-40B4-BE49-F238E27FC236}">
                    <a16:creationId xmlns:a16="http://schemas.microsoft.com/office/drawing/2014/main" id="{9FE42A14-6A5A-854E-9492-5CF621B86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3" name="Freeform 392">
                <a:extLst>
                  <a:ext uri="{FF2B5EF4-FFF2-40B4-BE49-F238E27FC236}">
                    <a16:creationId xmlns:a16="http://schemas.microsoft.com/office/drawing/2014/main" id="{6AD1494D-F4F4-6F45-8C68-A7C0730F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4" name="Freeform 393">
                <a:extLst>
                  <a:ext uri="{FF2B5EF4-FFF2-40B4-BE49-F238E27FC236}">
                    <a16:creationId xmlns:a16="http://schemas.microsoft.com/office/drawing/2014/main" id="{31075100-DC2D-894A-84C0-33BB10B23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5" name="Freeform 394">
                <a:extLst>
                  <a:ext uri="{FF2B5EF4-FFF2-40B4-BE49-F238E27FC236}">
                    <a16:creationId xmlns:a16="http://schemas.microsoft.com/office/drawing/2014/main" id="{59E0BBF7-1AD5-D44F-8A17-7D6C455F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" name="Freeform 395">
                <a:extLst>
                  <a:ext uri="{FF2B5EF4-FFF2-40B4-BE49-F238E27FC236}">
                    <a16:creationId xmlns:a16="http://schemas.microsoft.com/office/drawing/2014/main" id="{52043670-DCB0-064B-8DA1-1EFDCCD6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7" name="Freeform 396">
                <a:extLst>
                  <a:ext uri="{FF2B5EF4-FFF2-40B4-BE49-F238E27FC236}">
                    <a16:creationId xmlns:a16="http://schemas.microsoft.com/office/drawing/2014/main" id="{EE276951-6CDF-CD4C-85EB-06B9D3F7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8" name="Freeform 397">
                <a:extLst>
                  <a:ext uri="{FF2B5EF4-FFF2-40B4-BE49-F238E27FC236}">
                    <a16:creationId xmlns:a16="http://schemas.microsoft.com/office/drawing/2014/main" id="{E81B40FB-9BA8-5A4A-B364-0637D1695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9" name="Freeform 398">
                <a:extLst>
                  <a:ext uri="{FF2B5EF4-FFF2-40B4-BE49-F238E27FC236}">
                    <a16:creationId xmlns:a16="http://schemas.microsoft.com/office/drawing/2014/main" id="{53E0975B-42C0-2F40-9049-6E64FA55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0" name="Freeform 399">
                <a:extLst>
                  <a:ext uri="{FF2B5EF4-FFF2-40B4-BE49-F238E27FC236}">
                    <a16:creationId xmlns:a16="http://schemas.microsoft.com/office/drawing/2014/main" id="{BC99BCF3-06B7-934D-B604-EEF22DEA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1" name="Freeform 400">
                <a:extLst>
                  <a:ext uri="{FF2B5EF4-FFF2-40B4-BE49-F238E27FC236}">
                    <a16:creationId xmlns:a16="http://schemas.microsoft.com/office/drawing/2014/main" id="{DF32C5D9-3DE3-5E48-8635-7145C9BCE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2" name="Freeform 401">
                <a:extLst>
                  <a:ext uri="{FF2B5EF4-FFF2-40B4-BE49-F238E27FC236}">
                    <a16:creationId xmlns:a16="http://schemas.microsoft.com/office/drawing/2014/main" id="{48E9386D-6C2E-0F4C-B7F1-65CBE5CB5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3" name="Freeform 402">
                <a:extLst>
                  <a:ext uri="{FF2B5EF4-FFF2-40B4-BE49-F238E27FC236}">
                    <a16:creationId xmlns:a16="http://schemas.microsoft.com/office/drawing/2014/main" id="{8AE4F362-20F9-4343-B28D-B822D2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4" name="Freeform 403">
                <a:extLst>
                  <a:ext uri="{FF2B5EF4-FFF2-40B4-BE49-F238E27FC236}">
                    <a16:creationId xmlns:a16="http://schemas.microsoft.com/office/drawing/2014/main" id="{8D90A240-04D3-CB47-ABB1-15B4E6FA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5" name="Freeform 404">
                <a:extLst>
                  <a:ext uri="{FF2B5EF4-FFF2-40B4-BE49-F238E27FC236}">
                    <a16:creationId xmlns:a16="http://schemas.microsoft.com/office/drawing/2014/main" id="{87B0EFBF-B811-5C49-BCA1-5132E475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6" name="Freeform 405">
                <a:extLst>
                  <a:ext uri="{FF2B5EF4-FFF2-40B4-BE49-F238E27FC236}">
                    <a16:creationId xmlns:a16="http://schemas.microsoft.com/office/drawing/2014/main" id="{E22A7A22-5850-E444-9697-DD4C3B93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7" name="Freeform 406">
                <a:extLst>
                  <a:ext uri="{FF2B5EF4-FFF2-40B4-BE49-F238E27FC236}">
                    <a16:creationId xmlns:a16="http://schemas.microsoft.com/office/drawing/2014/main" id="{86F4F923-7560-1548-84F8-EA6DCBAF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8" name="Freeform 407">
                <a:extLst>
                  <a:ext uri="{FF2B5EF4-FFF2-40B4-BE49-F238E27FC236}">
                    <a16:creationId xmlns:a16="http://schemas.microsoft.com/office/drawing/2014/main" id="{3D7AD437-F049-9D42-B796-BADFD1F0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9" name="Freeform 408">
                <a:extLst>
                  <a:ext uri="{FF2B5EF4-FFF2-40B4-BE49-F238E27FC236}">
                    <a16:creationId xmlns:a16="http://schemas.microsoft.com/office/drawing/2014/main" id="{3D68A06D-8CD8-9D40-A0BC-C0B47BFC6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0" name="Freeform 409">
                <a:extLst>
                  <a:ext uri="{FF2B5EF4-FFF2-40B4-BE49-F238E27FC236}">
                    <a16:creationId xmlns:a16="http://schemas.microsoft.com/office/drawing/2014/main" id="{B7E99B2D-4A75-5C4D-8BCB-960FBE79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1" name="Freeform 410">
                <a:extLst>
                  <a:ext uri="{FF2B5EF4-FFF2-40B4-BE49-F238E27FC236}">
                    <a16:creationId xmlns:a16="http://schemas.microsoft.com/office/drawing/2014/main" id="{9E98C273-6BCA-9142-A31D-2BCB1EE5C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2" name="Freeform 411">
                <a:extLst>
                  <a:ext uri="{FF2B5EF4-FFF2-40B4-BE49-F238E27FC236}">
                    <a16:creationId xmlns:a16="http://schemas.microsoft.com/office/drawing/2014/main" id="{75A20FD3-5714-924C-A22C-FDB357F2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3" name="Freeform 412">
                <a:extLst>
                  <a:ext uri="{FF2B5EF4-FFF2-40B4-BE49-F238E27FC236}">
                    <a16:creationId xmlns:a16="http://schemas.microsoft.com/office/drawing/2014/main" id="{2663D4D6-8230-E949-9B1F-27927DEA9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4" name="Freeform 413">
                <a:extLst>
                  <a:ext uri="{FF2B5EF4-FFF2-40B4-BE49-F238E27FC236}">
                    <a16:creationId xmlns:a16="http://schemas.microsoft.com/office/drawing/2014/main" id="{97D1637E-C973-E542-9CC7-21F771F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2" name="Group 414">
              <a:extLst>
                <a:ext uri="{FF2B5EF4-FFF2-40B4-BE49-F238E27FC236}">
                  <a16:creationId xmlns:a16="http://schemas.microsoft.com/office/drawing/2014/main" id="{07068B2D-40F2-1549-82C0-7FF456B33321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08740" y="2776772"/>
              <a:ext cx="571937" cy="629130"/>
              <a:chOff x="3481" y="3030"/>
              <a:chExt cx="1115" cy="1118"/>
            </a:xfrm>
          </p:grpSpPr>
          <p:sp>
            <p:nvSpPr>
              <p:cNvPr id="103" name="Freeform 415">
                <a:extLst>
                  <a:ext uri="{FF2B5EF4-FFF2-40B4-BE49-F238E27FC236}">
                    <a16:creationId xmlns:a16="http://schemas.microsoft.com/office/drawing/2014/main" id="{F6DF819E-E7D1-354B-8192-55CA28061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4" name="Freeform 416">
                <a:extLst>
                  <a:ext uri="{FF2B5EF4-FFF2-40B4-BE49-F238E27FC236}">
                    <a16:creationId xmlns:a16="http://schemas.microsoft.com/office/drawing/2014/main" id="{5724D3FA-0871-C741-88DD-F543472F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5" name="Freeform 417">
                <a:extLst>
                  <a:ext uri="{FF2B5EF4-FFF2-40B4-BE49-F238E27FC236}">
                    <a16:creationId xmlns:a16="http://schemas.microsoft.com/office/drawing/2014/main" id="{448097EE-91BA-2B4F-A6C9-28F4D2C88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6" name="Freeform 418">
                <a:extLst>
                  <a:ext uri="{FF2B5EF4-FFF2-40B4-BE49-F238E27FC236}">
                    <a16:creationId xmlns:a16="http://schemas.microsoft.com/office/drawing/2014/main" id="{B40ED1FB-7CAE-9744-ADB6-4040735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7" name="Freeform 419">
                <a:extLst>
                  <a:ext uri="{FF2B5EF4-FFF2-40B4-BE49-F238E27FC236}">
                    <a16:creationId xmlns:a16="http://schemas.microsoft.com/office/drawing/2014/main" id="{BB6D16FD-1970-154D-A38A-7C9B0CDE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8" name="Freeform 420">
                <a:extLst>
                  <a:ext uri="{FF2B5EF4-FFF2-40B4-BE49-F238E27FC236}">
                    <a16:creationId xmlns:a16="http://schemas.microsoft.com/office/drawing/2014/main" id="{4C096D2B-DF9D-CB4C-A85A-81074100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9" name="Freeform 421">
                <a:extLst>
                  <a:ext uri="{FF2B5EF4-FFF2-40B4-BE49-F238E27FC236}">
                    <a16:creationId xmlns:a16="http://schemas.microsoft.com/office/drawing/2014/main" id="{7A3E7E75-2C3C-2144-B125-C8B8967C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0" name="Freeform 422">
                <a:extLst>
                  <a:ext uri="{FF2B5EF4-FFF2-40B4-BE49-F238E27FC236}">
                    <a16:creationId xmlns:a16="http://schemas.microsoft.com/office/drawing/2014/main" id="{65D7ABB0-A342-0642-9BB3-84D95073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1" name="Freeform 423">
                <a:extLst>
                  <a:ext uri="{FF2B5EF4-FFF2-40B4-BE49-F238E27FC236}">
                    <a16:creationId xmlns:a16="http://schemas.microsoft.com/office/drawing/2014/main" id="{E9414ACB-63A8-9145-BAD8-8E47A40E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2" name="Freeform 424">
                <a:extLst>
                  <a:ext uri="{FF2B5EF4-FFF2-40B4-BE49-F238E27FC236}">
                    <a16:creationId xmlns:a16="http://schemas.microsoft.com/office/drawing/2014/main" id="{CD0E6560-A682-7E43-B6BF-67DD2C67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3" name="Freeform 425">
                <a:extLst>
                  <a:ext uri="{FF2B5EF4-FFF2-40B4-BE49-F238E27FC236}">
                    <a16:creationId xmlns:a16="http://schemas.microsoft.com/office/drawing/2014/main" id="{C1C6F635-C97E-2642-95CB-3261A974C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4" name="Freeform 426">
                <a:extLst>
                  <a:ext uri="{FF2B5EF4-FFF2-40B4-BE49-F238E27FC236}">
                    <a16:creationId xmlns:a16="http://schemas.microsoft.com/office/drawing/2014/main" id="{D3D413F1-C25A-284D-A450-625854EA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235EC733-230D-144E-ACF2-027C48E5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6" name="Freeform 428">
                <a:extLst>
                  <a:ext uri="{FF2B5EF4-FFF2-40B4-BE49-F238E27FC236}">
                    <a16:creationId xmlns:a16="http://schemas.microsoft.com/office/drawing/2014/main" id="{AAAFC42A-64E2-9E42-BD2B-7FE8F0A62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7" name="Freeform 429">
                <a:extLst>
                  <a:ext uri="{FF2B5EF4-FFF2-40B4-BE49-F238E27FC236}">
                    <a16:creationId xmlns:a16="http://schemas.microsoft.com/office/drawing/2014/main" id="{7AF97EC3-16F7-D447-8767-9B584D47F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8" name="Freeform 430">
                <a:extLst>
                  <a:ext uri="{FF2B5EF4-FFF2-40B4-BE49-F238E27FC236}">
                    <a16:creationId xmlns:a16="http://schemas.microsoft.com/office/drawing/2014/main" id="{D43C1205-37CD-9F45-92D8-87CA01A14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9" name="Freeform 431">
                <a:extLst>
                  <a:ext uri="{FF2B5EF4-FFF2-40B4-BE49-F238E27FC236}">
                    <a16:creationId xmlns:a16="http://schemas.microsoft.com/office/drawing/2014/main" id="{196CDBD9-B3FA-074A-A005-C020D768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0" name="Freeform 432">
                <a:extLst>
                  <a:ext uri="{FF2B5EF4-FFF2-40B4-BE49-F238E27FC236}">
                    <a16:creationId xmlns:a16="http://schemas.microsoft.com/office/drawing/2014/main" id="{41BB2708-F624-D745-9470-7669424F7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1" name="Freeform 433">
                <a:extLst>
                  <a:ext uri="{FF2B5EF4-FFF2-40B4-BE49-F238E27FC236}">
                    <a16:creationId xmlns:a16="http://schemas.microsoft.com/office/drawing/2014/main" id="{302A83F7-AA1D-144A-8563-591B284B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2" name="Freeform 434">
                <a:extLst>
                  <a:ext uri="{FF2B5EF4-FFF2-40B4-BE49-F238E27FC236}">
                    <a16:creationId xmlns:a16="http://schemas.microsoft.com/office/drawing/2014/main" id="{707567F0-11C8-FA4F-BDE6-26A47C15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3" name="Freeform 435">
                <a:extLst>
                  <a:ext uri="{FF2B5EF4-FFF2-40B4-BE49-F238E27FC236}">
                    <a16:creationId xmlns:a16="http://schemas.microsoft.com/office/drawing/2014/main" id="{FED4FA99-52DB-3B46-A697-2C93109B5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4" name="Freeform 436">
                <a:extLst>
                  <a:ext uri="{FF2B5EF4-FFF2-40B4-BE49-F238E27FC236}">
                    <a16:creationId xmlns:a16="http://schemas.microsoft.com/office/drawing/2014/main" id="{59FB7870-B806-7E4B-9F30-756236DFF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5" name="Freeform 437">
                <a:extLst>
                  <a:ext uri="{FF2B5EF4-FFF2-40B4-BE49-F238E27FC236}">
                    <a16:creationId xmlns:a16="http://schemas.microsoft.com/office/drawing/2014/main" id="{23016D21-E94E-994F-A14A-B5F0860B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6" name="Freeform 438">
                <a:extLst>
                  <a:ext uri="{FF2B5EF4-FFF2-40B4-BE49-F238E27FC236}">
                    <a16:creationId xmlns:a16="http://schemas.microsoft.com/office/drawing/2014/main" id="{5B068FC7-AAB4-AC43-B299-AF114FCDB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7" name="Freeform 439">
                <a:extLst>
                  <a:ext uri="{FF2B5EF4-FFF2-40B4-BE49-F238E27FC236}">
                    <a16:creationId xmlns:a16="http://schemas.microsoft.com/office/drawing/2014/main" id="{B178C9B1-F754-994C-906B-3820657F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8" name="Freeform 440">
                <a:extLst>
                  <a:ext uri="{FF2B5EF4-FFF2-40B4-BE49-F238E27FC236}">
                    <a16:creationId xmlns:a16="http://schemas.microsoft.com/office/drawing/2014/main" id="{656D66ED-A37E-8548-8A6F-FE00D525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9" name="Freeform 441">
                <a:extLst>
                  <a:ext uri="{FF2B5EF4-FFF2-40B4-BE49-F238E27FC236}">
                    <a16:creationId xmlns:a16="http://schemas.microsoft.com/office/drawing/2014/main" id="{A799AC43-F9B1-8F45-B9A1-6FC4450F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0" name="Freeform 442">
                <a:extLst>
                  <a:ext uri="{FF2B5EF4-FFF2-40B4-BE49-F238E27FC236}">
                    <a16:creationId xmlns:a16="http://schemas.microsoft.com/office/drawing/2014/main" id="{DA92B8C1-9477-2F43-BF04-963A2B88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1" name="Freeform 443">
                <a:extLst>
                  <a:ext uri="{FF2B5EF4-FFF2-40B4-BE49-F238E27FC236}">
                    <a16:creationId xmlns:a16="http://schemas.microsoft.com/office/drawing/2014/main" id="{8D71317E-5C56-7F4B-B361-0A52CBEE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2" name="Freeform 444">
                <a:extLst>
                  <a:ext uri="{FF2B5EF4-FFF2-40B4-BE49-F238E27FC236}">
                    <a16:creationId xmlns:a16="http://schemas.microsoft.com/office/drawing/2014/main" id="{F4B08537-0C51-B241-979E-8A7678DB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3" name="Freeform 445">
                <a:extLst>
                  <a:ext uri="{FF2B5EF4-FFF2-40B4-BE49-F238E27FC236}">
                    <a16:creationId xmlns:a16="http://schemas.microsoft.com/office/drawing/2014/main" id="{41D0B202-C8B5-0842-BD22-AF8EFB401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4" name="Freeform 446">
                <a:extLst>
                  <a:ext uri="{FF2B5EF4-FFF2-40B4-BE49-F238E27FC236}">
                    <a16:creationId xmlns:a16="http://schemas.microsoft.com/office/drawing/2014/main" id="{BD8FE05C-8BAB-ED4B-A221-53293E57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5" name="Freeform 447">
                <a:extLst>
                  <a:ext uri="{FF2B5EF4-FFF2-40B4-BE49-F238E27FC236}">
                    <a16:creationId xmlns:a16="http://schemas.microsoft.com/office/drawing/2014/main" id="{BE93E357-BDFF-0C4E-8AAA-05CA13D9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6" name="Freeform 448">
                <a:extLst>
                  <a:ext uri="{FF2B5EF4-FFF2-40B4-BE49-F238E27FC236}">
                    <a16:creationId xmlns:a16="http://schemas.microsoft.com/office/drawing/2014/main" id="{D94183EA-7490-2344-A4E1-8FDE258B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7" name="Freeform 449">
                <a:extLst>
                  <a:ext uri="{FF2B5EF4-FFF2-40B4-BE49-F238E27FC236}">
                    <a16:creationId xmlns:a16="http://schemas.microsoft.com/office/drawing/2014/main" id="{395F0093-D064-3548-9EA0-A52C6085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8" name="Freeform 450">
                <a:extLst>
                  <a:ext uri="{FF2B5EF4-FFF2-40B4-BE49-F238E27FC236}">
                    <a16:creationId xmlns:a16="http://schemas.microsoft.com/office/drawing/2014/main" id="{DD1EF987-9173-D843-87C5-137BD58F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9" name="Freeform 451">
                <a:extLst>
                  <a:ext uri="{FF2B5EF4-FFF2-40B4-BE49-F238E27FC236}">
                    <a16:creationId xmlns:a16="http://schemas.microsoft.com/office/drawing/2014/main" id="{2D4D69CF-6889-B845-A678-EB8DCB67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0" name="Freeform 452">
                <a:extLst>
                  <a:ext uri="{FF2B5EF4-FFF2-40B4-BE49-F238E27FC236}">
                    <a16:creationId xmlns:a16="http://schemas.microsoft.com/office/drawing/2014/main" id="{5B538FF4-53B5-994F-B325-36DC0C2F1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1" name="Freeform 453">
                <a:extLst>
                  <a:ext uri="{FF2B5EF4-FFF2-40B4-BE49-F238E27FC236}">
                    <a16:creationId xmlns:a16="http://schemas.microsoft.com/office/drawing/2014/main" id="{C23E185B-FBD4-3F4E-83A7-6E410589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2" name="Freeform 454">
                <a:extLst>
                  <a:ext uri="{FF2B5EF4-FFF2-40B4-BE49-F238E27FC236}">
                    <a16:creationId xmlns:a16="http://schemas.microsoft.com/office/drawing/2014/main" id="{BEE8B35C-8624-B94B-988B-E06D5ED7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3" name="Freeform 455">
                <a:extLst>
                  <a:ext uri="{FF2B5EF4-FFF2-40B4-BE49-F238E27FC236}">
                    <a16:creationId xmlns:a16="http://schemas.microsoft.com/office/drawing/2014/main" id="{B6A82B51-A711-8149-BBFC-8096ED21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4" name="Freeform 456">
                <a:extLst>
                  <a:ext uri="{FF2B5EF4-FFF2-40B4-BE49-F238E27FC236}">
                    <a16:creationId xmlns:a16="http://schemas.microsoft.com/office/drawing/2014/main" id="{8D099B02-47A2-D24B-96A3-185AD3C6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Freeform 457">
                <a:extLst>
                  <a:ext uri="{FF2B5EF4-FFF2-40B4-BE49-F238E27FC236}">
                    <a16:creationId xmlns:a16="http://schemas.microsoft.com/office/drawing/2014/main" id="{AA304AC9-CA1B-EF43-B14F-E224648B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6" name="Freeform 458">
                <a:extLst>
                  <a:ext uri="{FF2B5EF4-FFF2-40B4-BE49-F238E27FC236}">
                    <a16:creationId xmlns:a16="http://schemas.microsoft.com/office/drawing/2014/main" id="{49C51BFF-56A8-3645-8F30-A9E49F87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7" name="Freeform 459">
                <a:extLst>
                  <a:ext uri="{FF2B5EF4-FFF2-40B4-BE49-F238E27FC236}">
                    <a16:creationId xmlns:a16="http://schemas.microsoft.com/office/drawing/2014/main" id="{136E36C9-49C3-4E4F-AB16-C8F2930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8" name="Freeform 460">
                <a:extLst>
                  <a:ext uri="{FF2B5EF4-FFF2-40B4-BE49-F238E27FC236}">
                    <a16:creationId xmlns:a16="http://schemas.microsoft.com/office/drawing/2014/main" id="{AACB3E7D-51B0-3C4D-908C-5BE52A3A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9" name="Freeform 461">
                <a:extLst>
                  <a:ext uri="{FF2B5EF4-FFF2-40B4-BE49-F238E27FC236}">
                    <a16:creationId xmlns:a16="http://schemas.microsoft.com/office/drawing/2014/main" id="{782FD08D-C351-C745-815E-55491AB6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0" name="Freeform 462">
                <a:extLst>
                  <a:ext uri="{FF2B5EF4-FFF2-40B4-BE49-F238E27FC236}">
                    <a16:creationId xmlns:a16="http://schemas.microsoft.com/office/drawing/2014/main" id="{2769D88D-9AFE-BF42-A862-34B58E7F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1" name="Freeform 463">
                <a:extLst>
                  <a:ext uri="{FF2B5EF4-FFF2-40B4-BE49-F238E27FC236}">
                    <a16:creationId xmlns:a16="http://schemas.microsoft.com/office/drawing/2014/main" id="{A161FB13-3A29-554D-9BFC-FB58E9A7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2" name="Freeform 464">
                <a:extLst>
                  <a:ext uri="{FF2B5EF4-FFF2-40B4-BE49-F238E27FC236}">
                    <a16:creationId xmlns:a16="http://schemas.microsoft.com/office/drawing/2014/main" id="{8FAFB321-676C-664D-8CF8-C0BA5392A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3" name="Freeform 465">
                <a:extLst>
                  <a:ext uri="{FF2B5EF4-FFF2-40B4-BE49-F238E27FC236}">
                    <a16:creationId xmlns:a16="http://schemas.microsoft.com/office/drawing/2014/main" id="{6D810F16-7573-4043-9C67-29C91F38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4" name="Freeform 466">
                <a:extLst>
                  <a:ext uri="{FF2B5EF4-FFF2-40B4-BE49-F238E27FC236}">
                    <a16:creationId xmlns:a16="http://schemas.microsoft.com/office/drawing/2014/main" id="{B9BB9D77-48EE-3F4B-87CD-0B7CC5F6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5" name="Freeform 467">
                <a:extLst>
                  <a:ext uri="{FF2B5EF4-FFF2-40B4-BE49-F238E27FC236}">
                    <a16:creationId xmlns:a16="http://schemas.microsoft.com/office/drawing/2014/main" id="{FAFBE01D-2CC0-6B4F-B4DC-463AAF45A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6" name="Freeform 468">
                <a:extLst>
                  <a:ext uri="{FF2B5EF4-FFF2-40B4-BE49-F238E27FC236}">
                    <a16:creationId xmlns:a16="http://schemas.microsoft.com/office/drawing/2014/main" id="{8716D19F-2D44-FE4B-8600-772D309B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7" name="Freeform 469">
                <a:extLst>
                  <a:ext uri="{FF2B5EF4-FFF2-40B4-BE49-F238E27FC236}">
                    <a16:creationId xmlns:a16="http://schemas.microsoft.com/office/drawing/2014/main" id="{FF8652F7-D19D-CB42-AE90-D88D87766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8" name="Freeform 470">
                <a:extLst>
                  <a:ext uri="{FF2B5EF4-FFF2-40B4-BE49-F238E27FC236}">
                    <a16:creationId xmlns:a16="http://schemas.microsoft.com/office/drawing/2014/main" id="{A61388E0-506E-8B41-9821-52E3C17AF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9" name="Freeform 471">
                <a:extLst>
                  <a:ext uri="{FF2B5EF4-FFF2-40B4-BE49-F238E27FC236}">
                    <a16:creationId xmlns:a16="http://schemas.microsoft.com/office/drawing/2014/main" id="{57342405-328C-BC4E-BE3A-0AFD2CFA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0" name="Freeform 472">
                <a:extLst>
                  <a:ext uri="{FF2B5EF4-FFF2-40B4-BE49-F238E27FC236}">
                    <a16:creationId xmlns:a16="http://schemas.microsoft.com/office/drawing/2014/main" id="{B91536C0-0E9A-E040-8A1D-0CEC4F8B2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1" name="Freeform 473">
                <a:extLst>
                  <a:ext uri="{FF2B5EF4-FFF2-40B4-BE49-F238E27FC236}">
                    <a16:creationId xmlns:a16="http://schemas.microsoft.com/office/drawing/2014/main" id="{017A3430-1686-0E43-AA0C-5DE71D25B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2" name="Freeform 474">
                <a:extLst>
                  <a:ext uri="{FF2B5EF4-FFF2-40B4-BE49-F238E27FC236}">
                    <a16:creationId xmlns:a16="http://schemas.microsoft.com/office/drawing/2014/main" id="{CF1C2881-AD15-6344-BC2B-91D2D6AF3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3" name="Freeform 475">
                <a:extLst>
                  <a:ext uri="{FF2B5EF4-FFF2-40B4-BE49-F238E27FC236}">
                    <a16:creationId xmlns:a16="http://schemas.microsoft.com/office/drawing/2014/main" id="{EC1AA2F3-8776-5249-B512-875E1FE5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</p:grpSp>
      <p:pic>
        <p:nvPicPr>
          <p:cNvPr id="286" name="Picture 2" descr="ConnectX® Ethernet Adapters">
            <a:extLst>
              <a:ext uri="{FF2B5EF4-FFF2-40B4-BE49-F238E27FC236}">
                <a16:creationId xmlns:a16="http://schemas.microsoft.com/office/drawing/2014/main" id="{DD4432D9-D08C-7A42-86C9-4ED8C0F5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5589">
            <a:off x="5525144" y="4255608"/>
            <a:ext cx="778654" cy="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A40DA85-114F-B941-AF7B-C463337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752" y="5351307"/>
            <a:ext cx="1359197" cy="6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91" descr="imgres.jpg">
            <a:extLst>
              <a:ext uri="{FF2B5EF4-FFF2-40B4-BE49-F238E27FC236}">
                <a16:creationId xmlns:a16="http://schemas.microsoft.com/office/drawing/2014/main" id="{DFC4A032-F573-BE43-99E1-E8C3BFC4F2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91" y="3991164"/>
            <a:ext cx="502271" cy="829464"/>
          </a:xfrm>
          <a:prstGeom prst="rect">
            <a:avLst/>
          </a:prstGeom>
        </p:spPr>
      </p:pic>
      <p:pic>
        <p:nvPicPr>
          <p:cNvPr id="8198" name="Picture 6" descr="Logitech MX Vertical Ergonomic Wireless Mouse">
            <a:extLst>
              <a:ext uri="{FF2B5EF4-FFF2-40B4-BE49-F238E27FC236}">
                <a16:creationId xmlns:a16="http://schemas.microsoft.com/office/drawing/2014/main" id="{5A4B466E-DD80-1145-A5FC-A66B170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7394" y="5176451"/>
            <a:ext cx="406865" cy="3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mazon.in: Buy Samsung 960 Evo 1TB Internal Solid State Drive (MZ-V6E1T0BW)  Online at Low Prices in India | Samsung Reviews &amp; Ratings">
            <a:extLst>
              <a:ext uri="{FF2B5EF4-FFF2-40B4-BE49-F238E27FC236}">
                <a16:creationId xmlns:a16="http://schemas.microsoft.com/office/drawing/2014/main" id="{6BF5C937-1E51-9046-BF94-00F728D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1457" y="4938262"/>
            <a:ext cx="673054" cy="2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Graphic Card PNG Transparent Images | PNG All">
            <a:extLst>
              <a:ext uri="{FF2B5EF4-FFF2-40B4-BE49-F238E27FC236}">
                <a16:creationId xmlns:a16="http://schemas.microsoft.com/office/drawing/2014/main" id="{B93E5FC6-9FAE-0041-9C99-A3685250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108710" y="2956692"/>
            <a:ext cx="878674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01368-3A03-5244-8E3A-E751EF9DCB93}"/>
              </a:ext>
            </a:extLst>
          </p:cNvPr>
          <p:cNvSpPr txBox="1"/>
          <p:nvPr/>
        </p:nvSpPr>
        <p:spPr>
          <a:xfrm>
            <a:off x="4028420" y="6700111"/>
            <a:ext cx="108715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pngall.com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cdw.com</a:t>
            </a:r>
            <a:endParaRPr lang="en-US" sz="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6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FF3-14DD-44F2-A7D9-36BB8E00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634-E1FA-4896-AAF0-26D9D82C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1800" dirty="0"/>
              <a:t>PCI started life out as </a:t>
            </a:r>
            <a:r>
              <a:rPr lang="en-US" sz="1800" dirty="0">
                <a:solidFill>
                  <a:srgbClr val="FF0000"/>
                </a:solidFill>
              </a:rPr>
              <a:t>parallel bus</a:t>
            </a:r>
          </a:p>
          <a:p>
            <a:r>
              <a:rPr lang="en-US" sz="1800" dirty="0"/>
              <a:t>But parallel bus has many limitations</a:t>
            </a:r>
          </a:p>
          <a:p>
            <a:pPr lvl="1"/>
            <a:r>
              <a:rPr lang="en-US" sz="1600" dirty="0"/>
              <a:t>Multiplexing address/data for many requests</a:t>
            </a:r>
          </a:p>
          <a:p>
            <a:pPr lvl="1"/>
            <a:r>
              <a:rPr lang="en-US" sz="1600" dirty="0"/>
              <a:t>Slowest devices must be able to tell what’s happening (e.g., for arbitration)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Bus speed is set to that of the slowest device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CD5C8-0312-404E-B4FA-0202B36BE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9262" y="3594539"/>
            <a:ext cx="6245476" cy="254101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08ECF-A9B2-3541-91F1-B0FE7C2AADEC}"/>
              </a:ext>
            </a:extLst>
          </p:cNvPr>
          <p:cNvSpPr txBox="1"/>
          <p:nvPr/>
        </p:nvSpPr>
        <p:spPr>
          <a:xfrm>
            <a:off x="4307344" y="6645275"/>
            <a:ext cx="5293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wikimedia.org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7A36-39A4-453A-AFFC-0D7DBC7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Express (PCIe)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E2F-4139-4FBE-ACC7-1BEAC2D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PCIe turned conventional PCI bus from parallel bus architecture into </a:t>
            </a:r>
            <a:r>
              <a:rPr lang="en-US" sz="1800" i="1" dirty="0">
                <a:solidFill>
                  <a:srgbClr val="FF0000"/>
                </a:solidFill>
              </a:rPr>
              <a:t>serial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packet-switched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point-to-point</a:t>
            </a:r>
            <a:r>
              <a:rPr lang="en-US" sz="1800" dirty="0"/>
              <a:t> architecture</a:t>
            </a:r>
          </a:p>
          <a:p>
            <a:pPr lvl="1"/>
            <a:r>
              <a:rPr lang="en-US" sz="1600" dirty="0"/>
              <a:t>Each device is connected to PCIe </a:t>
            </a:r>
            <a:r>
              <a:rPr lang="en-US" sz="1600" i="1" dirty="0">
                <a:solidFill>
                  <a:srgbClr val="FF0000"/>
                </a:solidFill>
              </a:rPr>
              <a:t>switch</a:t>
            </a:r>
            <a:r>
              <a:rPr lang="en-US" sz="1600" dirty="0"/>
              <a:t> with dedicated, bi-directional link</a:t>
            </a:r>
          </a:p>
          <a:p>
            <a:pPr lvl="1"/>
            <a:r>
              <a:rPr lang="en-US" sz="1600" dirty="0"/>
              <a:t>PCIe bus is very similar to packet-switched networks</a:t>
            </a:r>
          </a:p>
          <a:p>
            <a:pPr lvl="2"/>
            <a:endParaRPr lang="en-US" sz="1400" dirty="0"/>
          </a:p>
          <a:p>
            <a:r>
              <a:rPr lang="en-US" sz="1800" dirty="0"/>
              <a:t>Devices can use as many </a:t>
            </a:r>
            <a:r>
              <a:rPr lang="en-US" sz="1800" i="1" dirty="0">
                <a:solidFill>
                  <a:srgbClr val="FF0000"/>
                </a:solidFill>
              </a:rPr>
              <a:t>lanes</a:t>
            </a:r>
            <a:r>
              <a:rPr lang="en-US" sz="1800" dirty="0"/>
              <a:t> as they need to achieve desired bandwidth</a:t>
            </a:r>
          </a:p>
          <a:p>
            <a:pPr lvl="1"/>
            <a:r>
              <a:rPr lang="en-US" sz="1600" dirty="0"/>
              <a:t>Slow devices don’t have to share with fast ones</a:t>
            </a:r>
          </a:p>
          <a:p>
            <a:pPr lvl="1"/>
            <a:endParaRPr lang="en-US" sz="1400" dirty="0"/>
          </a:p>
          <a:p>
            <a:r>
              <a:rPr lang="en-US" sz="1800" dirty="0"/>
              <a:t>Device abstraction in Linux seamlessly migrated from PCI to PCIe</a:t>
            </a:r>
          </a:p>
          <a:p>
            <a:pPr lvl="1"/>
            <a:r>
              <a:rPr lang="en-US" sz="1600" dirty="0"/>
              <a:t>Physical interconnect changed completely, but old API still worked</a:t>
            </a:r>
          </a:p>
          <a:p>
            <a:pPr lvl="1"/>
            <a:r>
              <a:rPr lang="en-US" sz="1600" dirty="0"/>
              <a:t>PCIe added new features but kept the same standardized API</a:t>
            </a:r>
          </a:p>
          <a:p>
            <a:pPr lvl="1"/>
            <a:r>
              <a:rPr lang="en-US" sz="1600" dirty="0"/>
              <a:t>Drivers written for older PCI devices still worked on new PCIe buses</a:t>
            </a:r>
          </a:p>
          <a:p>
            <a:pPr lvl="2"/>
            <a:r>
              <a:rPr lang="en-US" sz="1400" dirty="0"/>
              <a:t>Without being able to use new features of 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 Controller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980274"/>
            <a:ext cx="7886700" cy="1665002"/>
          </a:xfrm>
        </p:spPr>
        <p:txBody>
          <a:bodyPr/>
          <a:lstStyle/>
          <a:p>
            <a:r>
              <a:rPr lang="en-US" altLang="ko-KR" sz="1800" dirty="0"/>
              <a:t>Device controller (may) contains set of registers and memory buffers</a:t>
            </a:r>
          </a:p>
          <a:p>
            <a:pPr lvl="1"/>
            <a:r>
              <a:rPr lang="en-US" altLang="ko-KR" sz="1600" dirty="0"/>
              <a:t>CPU communicate with devices by reading from and writing to registers and buffers</a:t>
            </a:r>
          </a:p>
          <a:p>
            <a:pPr lvl="1"/>
            <a:r>
              <a:rPr lang="en-US" altLang="ko-KR" sz="1600" dirty="0"/>
              <a:t>PCI devices have </a:t>
            </a:r>
            <a:r>
              <a:rPr lang="en-US" altLang="ko-KR" sz="1600" i="1" dirty="0">
                <a:solidFill>
                  <a:srgbClr val="FF0000"/>
                </a:solidFill>
              </a:rPr>
              <a:t>configuration space registers</a:t>
            </a:r>
            <a:r>
              <a:rPr lang="en-US" altLang="ko-KR" sz="1600" dirty="0"/>
              <a:t> used to perform auto configuration</a:t>
            </a:r>
          </a:p>
          <a:p>
            <a:pPr lvl="2"/>
            <a:r>
              <a:rPr lang="en-US" sz="1400" dirty="0"/>
              <a:t>E.g., during device enumeration, </a:t>
            </a:r>
            <a:r>
              <a:rPr lang="en-US" sz="1400" dirty="0">
                <a:solidFill>
                  <a:srgbClr val="FF0000"/>
                </a:solidFill>
              </a:rPr>
              <a:t>base address register (BAR)</a:t>
            </a:r>
            <a:r>
              <a:rPr lang="en-US" sz="1400" dirty="0"/>
              <a:t> is used by PCI device to specify how much memory it needs</a:t>
            </a:r>
            <a:endParaRPr lang="en-US" altLang="ko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7F490-BECB-274C-8FDE-037B7E84F445}"/>
              </a:ext>
            </a:extLst>
          </p:cNvPr>
          <p:cNvSpPr/>
          <p:nvPr/>
        </p:nvSpPr>
        <p:spPr>
          <a:xfrm>
            <a:off x="4088535" y="6645273"/>
            <a:ext cx="96693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pcworld.com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B22DA-2A9E-1247-95E9-18F377EB9641}"/>
              </a:ext>
            </a:extLst>
          </p:cNvPr>
          <p:cNvGrpSpPr/>
          <p:nvPr/>
        </p:nvGrpSpPr>
        <p:grpSpPr>
          <a:xfrm>
            <a:off x="406908" y="1695051"/>
            <a:ext cx="8079887" cy="2664104"/>
            <a:chOff x="406908" y="1364189"/>
            <a:chExt cx="8079887" cy="2664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B132E8-72BD-694E-BDD1-12EC5753DE3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3432254" y="1959480"/>
              <a:ext cx="1013542" cy="81963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F1806E-2416-5B45-9773-4920C6CB3D1A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3428496" y="3199873"/>
              <a:ext cx="1017300" cy="8284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6B96CDB9-06BC-5C48-BE65-D4674D51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" y="1959480"/>
              <a:ext cx="2344431" cy="2068813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/>
            <a:p>
              <a:pPr marL="228600" indent="-228600" algn="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Controller</a:t>
              </a: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3D1876A6-DAAE-4448-A0B6-BA1C535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874" y="3028598"/>
              <a:ext cx="1189145" cy="568158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 queues</a:t>
              </a:r>
            </a:p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 queues</a:t>
              </a: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70FCB4E2-0BDD-854E-903B-A2D3C8AB5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157" y="3693512"/>
              <a:ext cx="818282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CC9043A-A977-2A4E-8CD5-233805FF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8" y="2371921"/>
              <a:ext cx="1297887" cy="46115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Controller</a:t>
              </a:r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EB3B24FB-BFAC-D34E-AF6A-D6C52409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713" y="3693511"/>
              <a:ext cx="666510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Buffers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F97DDF-17DF-6146-9ADB-95147900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031" y="2379841"/>
              <a:ext cx="680919" cy="45323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PCIe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Interface</a:t>
              </a: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FACDC85-5022-9A46-AD05-A9E177280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51" y="1364189"/>
              <a:ext cx="4265744" cy="251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Nvidia GeForce GTX Titan X review: Hail to the new king of graphics |  PCWorld">
              <a:extLst>
                <a:ext uri="{FF2B5EF4-FFF2-40B4-BE49-F238E27FC236}">
                  <a16:creationId xmlns:a16="http://schemas.microsoft.com/office/drawing/2014/main" id="{A9E7305D-BC85-3D40-9E3E-52061613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08" y="1569536"/>
              <a:ext cx="1495117" cy="94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95">
              <a:extLst>
                <a:ext uri="{FF2B5EF4-FFF2-40B4-BE49-F238E27FC236}">
                  <a16:creationId xmlns:a16="http://schemas.microsoft.com/office/drawing/2014/main" id="{725E1BCF-835D-1C48-8F7D-529A70C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654" y="2691974"/>
              <a:ext cx="595041" cy="595041"/>
            </a:xfrm>
            <a:prstGeom prst="ellipse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endPara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678C3DE-63E3-B444-94EE-E1DA47C4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028598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F19C4CDB-24BC-5848-BE6A-06677D82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17423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6D0A8B21-8BBE-484E-980E-C2DF73D7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31167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base address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95A817B2-05B4-9C40-AB3E-D2875571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454191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0" rIns="90478" bIns="72000" anchor="ctr"/>
            <a:lstStyle/>
            <a:p>
              <a:pPr marL="228600" indent="-228600" algn="ctr"/>
              <a:r>
                <a:rPr lang="en-US" sz="1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5B0-8AFD-D041-BFD5-34E5A1D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8173-3BB4-2C4C-B11E-7628F31B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Port-mapped</a:t>
            </a:r>
            <a:r>
              <a:rPr lang="en-US" altLang="ko-KR" sz="1800" dirty="0"/>
              <a:t>: I/O devices have separate address space from physical memory</a:t>
            </a:r>
          </a:p>
          <a:p>
            <a:pPr lvl="1"/>
            <a:r>
              <a:rPr lang="en-US" altLang="ko-KR" sz="1600" dirty="0"/>
              <a:t>Port-mapped I/O is also called </a:t>
            </a:r>
            <a:r>
              <a:rPr lang="en-US" altLang="ko-KR" sz="1600" i="1" dirty="0">
                <a:solidFill>
                  <a:srgbClr val="FF0000"/>
                </a:solidFill>
              </a:rPr>
              <a:t>isolated I/O</a:t>
            </a:r>
          </a:p>
          <a:p>
            <a:pPr lvl="1"/>
            <a:r>
              <a:rPr lang="en-US" altLang="ko-KR" sz="1600" dirty="0"/>
              <a:t>Entire bus could be dedicated to I/O devices</a:t>
            </a:r>
          </a:p>
          <a:p>
            <a:pPr lvl="1"/>
            <a:r>
              <a:rPr lang="en-US" altLang="ko-KR" sz="1600" dirty="0"/>
              <a:t>CPU performs I/O operations using special I/O instructions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in/out</a:t>
            </a:r>
            <a:r>
              <a:rPr lang="en-US" altLang="ko-KR" sz="1400" dirty="0"/>
              <a:t> instructions used in some Intel microprocessors (e.g., </a:t>
            </a:r>
            <a:r>
              <a:rPr lang="en-US" altLang="ko-KR" sz="1400" dirty="0">
                <a:latin typeface="Ubuntu Mono" panose="020B0509030602030204" pitchFamily="49" charset="0"/>
              </a:rPr>
              <a:t>out 0x21,al)</a:t>
            </a:r>
            <a:endParaRPr lang="en-US" altLang="ko-KR" sz="1400" dirty="0"/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Memory-mapped</a:t>
            </a:r>
            <a:r>
              <a:rPr lang="en-US" altLang="ko-KR" sz="1800" dirty="0"/>
              <a:t>: I/O devices use the same address space as physical memory</a:t>
            </a:r>
          </a:p>
          <a:p>
            <a:pPr lvl="1"/>
            <a:r>
              <a:rPr lang="en-US" altLang="ko-KR" sz="1600" dirty="0"/>
              <a:t>I/O devices listen to the same address bus that is connected to memory</a:t>
            </a:r>
          </a:p>
          <a:p>
            <a:pPr lvl="1"/>
            <a:r>
              <a:rPr lang="en-CA" sz="1600" dirty="0"/>
              <a:t>Addresses reserved for I/O should not be available to physical memory</a:t>
            </a:r>
            <a:endParaRPr lang="en-US" altLang="ko-KR" sz="1600" dirty="0"/>
          </a:p>
          <a:p>
            <a:pPr lvl="1"/>
            <a:r>
              <a:rPr lang="en-US" altLang="ko-KR" sz="1600" dirty="0"/>
              <a:t>I/O devices are accessed like they are part of memory using 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load/store</a:t>
            </a:r>
            <a:r>
              <a:rPr lang="en-US" altLang="ko-KR" sz="1400" dirty="0"/>
              <a:t>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7597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853E5-13C2-B54D-BA89-E8CE7B5B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Memory-mapped Display Controller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AAFC4DC7-79CC-7847-849D-5B0F425F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Map registers and/or buffers into physical address space</a:t>
            </a:r>
          </a:p>
          <a:p>
            <a:pPr lvl="1"/>
            <a:r>
              <a:rPr lang="en-US" altLang="en-US" sz="1400" dirty="0"/>
              <a:t>Addresses are set by HW jumpers, BIOS, or OS at boot time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Change image on screen by writing to display memory </a:t>
            </a:r>
          </a:p>
          <a:p>
            <a:pPr lvl="1"/>
            <a:r>
              <a:rPr lang="en-US" altLang="en-US" sz="1400" dirty="0"/>
              <a:t>Also called the </a:t>
            </a:r>
            <a:r>
              <a:rPr lang="ja-JP" altLang="en-US" sz="1400"/>
              <a:t>“</a:t>
            </a:r>
            <a:r>
              <a:rPr lang="en-US" altLang="ja-JP" sz="1400" dirty="0"/>
              <a:t>frame buffer</a:t>
            </a:r>
            <a:r>
              <a:rPr lang="ja-JP" altLang="en-US" sz="1400"/>
              <a:t>”</a:t>
            </a:r>
            <a:endParaRPr lang="en-US" altLang="ja-JP" sz="1400" dirty="0"/>
          </a:p>
          <a:p>
            <a:pPr lvl="1"/>
            <a:r>
              <a:rPr lang="en-US" altLang="en-US" sz="1400" dirty="0"/>
              <a:t>E.g.,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0x8000F000-0x8000FFFF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Write graphics description to command-queue area </a:t>
            </a:r>
          </a:p>
          <a:p>
            <a:pPr lvl="1"/>
            <a:r>
              <a:rPr lang="en-US" altLang="en-US" sz="1400" dirty="0"/>
              <a:t>E.g., write set of triangles that describe some scene</a:t>
            </a:r>
            <a:br>
              <a:rPr lang="en-US" altLang="en-US" sz="1400" dirty="0"/>
            </a:br>
            <a:r>
              <a:rPr lang="en-US" altLang="en-US" sz="1400" dirty="0"/>
              <a:t>to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0x80010000-0x8001FFFF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Send command to graphics HW by writing to command register</a:t>
            </a:r>
          </a:p>
          <a:p>
            <a:pPr lvl="1"/>
            <a:r>
              <a:rPr lang="en-US" altLang="en-US" sz="1400" dirty="0"/>
              <a:t>E.g., write to address </a:t>
            </a:r>
            <a:r>
              <a:rPr lang="en-US" altLang="en-US" sz="1200" dirty="0">
                <a:latin typeface="Ubuntu Mono" panose="020B0509030602030204" pitchFamily="49" charset="0"/>
              </a:rPr>
              <a:t>0x0007F004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/>
              <a:t>to render triangles in above example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Protect mapped addresses using address translation</a:t>
            </a:r>
          </a:p>
          <a:p>
            <a:pPr lvl="1"/>
            <a:r>
              <a:rPr lang="en-US" altLang="en-US" sz="1400" dirty="0"/>
              <a:t>Set them read only or write only, and typically non-cacheable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F83B8E0-968F-2F4A-B789-770C957B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13" y="5463101"/>
            <a:ext cx="808876" cy="10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C45821EF-8FEE-9343-9C78-29E23982E048}"/>
              </a:ext>
            </a:extLst>
          </p:cNvPr>
          <p:cNvGrpSpPr>
            <a:grpSpLocks/>
          </p:cNvGrpSpPr>
          <p:nvPr/>
        </p:nvGrpSpPr>
        <p:grpSpPr bwMode="auto">
          <a:xfrm>
            <a:off x="6429376" y="1651000"/>
            <a:ext cx="2062163" cy="4954588"/>
            <a:chOff x="4025" y="572"/>
            <a:chExt cx="1299" cy="3121"/>
          </a:xfrm>
        </p:grpSpPr>
        <p:sp>
          <p:nvSpPr>
            <p:cNvPr id="34822" name="Rectangle 5">
              <a:extLst>
                <a:ext uri="{FF2B5EF4-FFF2-40B4-BE49-F238E27FC236}">
                  <a16:creationId xmlns:a16="http://schemas.microsoft.com/office/drawing/2014/main" id="{739F9311-BBD3-754C-AA79-49BD6B98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823" name="Rectangle 6">
              <a:extLst>
                <a:ext uri="{FF2B5EF4-FFF2-40B4-BE49-F238E27FC236}">
                  <a16:creationId xmlns:a16="http://schemas.microsoft.com/office/drawing/2014/main" id="{FE8BED4A-4A14-8640-A7E5-E966863F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Display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C85009DF-A619-5949-A26D-D1DFBFF3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826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0x8000F000</a:t>
              </a:r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5D8CC6A6-CE95-4B4E-B2ED-A3AC8602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263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0x80010000</a:t>
              </a:r>
            </a:p>
          </p:txBody>
        </p:sp>
        <p:sp>
          <p:nvSpPr>
            <p:cNvPr id="34826" name="Text Box 9">
              <a:extLst>
                <a:ext uri="{FF2B5EF4-FFF2-40B4-BE49-F238E27FC236}">
                  <a16:creationId xmlns:a16="http://schemas.microsoft.com/office/drawing/2014/main" id="{AB3CA76E-D4D7-A848-BCFB-E54A062A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3404"/>
              <a:ext cx="7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Space</a:t>
              </a:r>
            </a:p>
          </p:txBody>
        </p:sp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363FF34A-85FB-814A-B382-ABBCA26B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D8692FB2-0D28-0448-B5D3-FCD4DB88D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00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0x0007F000</a:t>
              </a: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CCADCACE-5688-AA4E-9D95-AC2E1FB4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34830" name="Text Box 13">
              <a:extLst>
                <a:ext uri="{FF2B5EF4-FFF2-40B4-BE49-F238E27FC236}">
                  <a16:creationId xmlns:a16="http://schemas.microsoft.com/office/drawing/2014/main" id="{06B2BFF3-5848-FF44-8EB6-D9A6D6C3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418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0x0007F004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C2624244-E403-D64C-BD0E-4D59F047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Graphics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8ADEFF1C-07DF-5944-B12D-80ECE439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692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1800" dirty="0"/>
              <a:t>Each byte transferred via processor in/out or load/store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− Consumes processor cycles 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1"/>
            <a:endParaRPr lang="el-GR" sz="1800" dirty="0">
              <a:sym typeface="Symbol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1800" dirty="0"/>
              <a:t>Give controller access to memory bus</a:t>
            </a:r>
          </a:p>
          <a:p>
            <a:pPr lvl="1"/>
            <a:r>
              <a:rPr lang="en-US" sz="18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9022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82E-575E-5743-B06B-728B87F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125-9E88-D34B-A889-F7177DB0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PCIe enables point-to-point communication between all endpoints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device contains its own, proprietary DMA engine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Unlike ISA, there is no central DMA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Device driver programs DMA engine and signals it to begin DMA transfer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DMA engine sends packets directly to memory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Once transfer is over, DMA engine raises interrupts (using same PCIe bus)</a:t>
            </a:r>
          </a:p>
        </p:txBody>
      </p:sp>
    </p:spTree>
    <p:extLst>
      <p:ext uri="{BB962C8B-B14F-4D97-AF65-F5344CB8AC3E}">
        <p14:creationId xmlns:p14="http://schemas.microsoft.com/office/powerpoint/2010/main" val="2874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5CA-8E6E-3C4C-8D22-87A1F16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E5D-C67D-4049-B84C-1E354A7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Typically, I/O devices can only read/write from </a:t>
            </a:r>
            <a:r>
              <a:rPr lang="en-US" sz="1600" dirty="0">
                <a:solidFill>
                  <a:srgbClr val="FF0000"/>
                </a:solidFill>
              </a:rPr>
              <a:t>contiguous range</a:t>
            </a:r>
            <a:r>
              <a:rPr lang="en-US" sz="1600" dirty="0"/>
              <a:t> of memory addresses</a:t>
            </a:r>
          </a:p>
          <a:p>
            <a:pPr lvl="1"/>
            <a:r>
              <a:rPr lang="en-US" sz="1400" dirty="0"/>
              <a:t>E.g., after device enumeration, BAR holds base address of mapped memory block</a:t>
            </a:r>
            <a:endParaRPr lang="en-US" sz="800" dirty="0"/>
          </a:p>
          <a:p>
            <a:r>
              <a:rPr lang="en-US" sz="1600" dirty="0"/>
              <a:t>In old computers, I/O devices could directly access physical memory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+ Fast memory access: devices can transfer data at maximum speed possible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Reduced flexibility: OS must reserve contiguous physical memory regions for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No memory protection: malicious devices can compromise system (e.g., DMA attack)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1600" dirty="0"/>
              <a:t>New architectures provide address translation for I/O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I/O memory management unit (IOMMU)</a:t>
            </a:r>
            <a:r>
              <a:rPr lang="en-US" sz="1400" dirty="0"/>
              <a:t> maps virtual addresses to physical address for I/O devices</a:t>
            </a:r>
          </a:p>
          <a:p>
            <a:pPr lvl="1"/>
            <a:r>
              <a:rPr lang="en-US" sz="1400" dirty="0"/>
              <a:t>E.g., AMD Vi and Intel VT-d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DC7171-EC89-1E48-B831-09ACE0C5C101}"/>
              </a:ext>
            </a:extLst>
          </p:cNvPr>
          <p:cNvGrpSpPr/>
          <p:nvPr/>
        </p:nvGrpSpPr>
        <p:grpSpPr>
          <a:xfrm>
            <a:off x="2428137" y="4613608"/>
            <a:ext cx="3901018" cy="1827291"/>
            <a:chOff x="2203548" y="4927431"/>
            <a:chExt cx="3901018" cy="18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E7A54-3A91-A441-BEB6-143CEBF1452A}"/>
                </a:ext>
              </a:extLst>
            </p:cNvPr>
            <p:cNvSpPr/>
            <p:nvPr/>
          </p:nvSpPr>
          <p:spPr>
            <a:xfrm>
              <a:off x="5289021" y="4927431"/>
              <a:ext cx="815545" cy="5478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226C7E-1581-2F49-8706-36AC8BCDBA1D}"/>
                </a:ext>
              </a:extLst>
            </p:cNvPr>
            <p:cNvSpPr/>
            <p:nvPr/>
          </p:nvSpPr>
          <p:spPr>
            <a:xfrm>
              <a:off x="3881489" y="4927431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Hub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872712-C4AB-124E-9A12-B880BD3F7E82}"/>
                </a:ext>
              </a:extLst>
            </p:cNvPr>
            <p:cNvSpPr/>
            <p:nvPr/>
          </p:nvSpPr>
          <p:spPr>
            <a:xfrm>
              <a:off x="2203548" y="4927739"/>
              <a:ext cx="897100" cy="54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4D4AA-4DAD-F34D-A5AD-C09E9C05ED4B}"/>
                </a:ext>
              </a:extLst>
            </p:cNvPr>
            <p:cNvSpPr/>
            <p:nvPr/>
          </p:nvSpPr>
          <p:spPr>
            <a:xfrm>
              <a:off x="3881489" y="5713388"/>
              <a:ext cx="8971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IOMMU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9ACE9-EC68-D740-80FF-392C3F8367D5}"/>
                </a:ext>
              </a:extLst>
            </p:cNvPr>
            <p:cNvSpPr/>
            <p:nvPr/>
          </p:nvSpPr>
          <p:spPr>
            <a:xfrm>
              <a:off x="3881489" y="6160170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</a:t>
              </a:r>
              <a:r>
                <a:rPr lang="en-US" sz="140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 Hub</a:t>
              </a:r>
              <a:endPara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FDB7B-7D32-B047-B874-15C3278D91FA}"/>
                </a:ext>
              </a:extLst>
            </p:cNvPr>
            <p:cNvSpPr/>
            <p:nvPr/>
          </p:nvSpPr>
          <p:spPr>
            <a:xfrm>
              <a:off x="2712829" y="6155310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5D6F5-F656-A547-9FFF-837504875982}"/>
                </a:ext>
              </a:extLst>
            </p:cNvPr>
            <p:cNvSpPr/>
            <p:nvPr/>
          </p:nvSpPr>
          <p:spPr>
            <a:xfrm>
              <a:off x="2712829" y="6470799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D5F9E-C250-9641-888A-D8B506A7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89" y="5201339"/>
              <a:ext cx="51043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A00C5-D500-244A-8766-6BF2D3E64ED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339331" y="6271474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C777F4-4772-8046-A558-58FB03A46B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39331" y="6586963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CBE04-841F-6246-BD3E-00DD0AFB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588" y="6625357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B6AD50-A747-AD41-ADC5-902D5297D31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434661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D4485-9127-214B-BA0F-7BC0DA0C4F2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0039" y="5968948"/>
              <a:ext cx="0" cy="1912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9D7147-B7B0-BC4B-A028-9140B1F0221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330039" y="5475248"/>
              <a:ext cx="0" cy="2381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132DB-BAA8-DB48-A4ED-32AC865EF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243965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01F28-99BB-A240-9E01-D4F5C9BCCAEF}"/>
                </a:ext>
              </a:extLst>
            </p:cNvPr>
            <p:cNvSpPr txBox="1"/>
            <p:nvPr/>
          </p:nvSpPr>
          <p:spPr>
            <a:xfrm>
              <a:off x="3390283" y="604942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AC595-14EF-784B-8AB1-F3430175F9CC}"/>
                </a:ext>
              </a:extLst>
            </p:cNvPr>
            <p:cNvSpPr txBox="1"/>
            <p:nvPr/>
          </p:nvSpPr>
          <p:spPr>
            <a:xfrm>
              <a:off x="3390283" y="636762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698474-E468-3747-8227-92C8607BF33B}"/>
                </a:ext>
              </a:extLst>
            </p:cNvPr>
            <p:cNvSpPr txBox="1"/>
            <p:nvPr/>
          </p:nvSpPr>
          <p:spPr>
            <a:xfrm>
              <a:off x="5358058" y="630584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D7CE57-9C28-5F49-9232-A96BD7823D1F}"/>
                </a:ext>
              </a:extLst>
            </p:cNvPr>
            <p:cNvSpPr txBox="1"/>
            <p:nvPr/>
          </p:nvSpPr>
          <p:spPr>
            <a:xfrm>
              <a:off x="5358058" y="650080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99DD0-5BF2-8041-B1A0-C78DD90AEBE9}"/>
                </a:ext>
              </a:extLst>
            </p:cNvPr>
            <p:cNvSpPr txBox="1"/>
            <p:nvPr/>
          </p:nvSpPr>
          <p:spPr>
            <a:xfrm>
              <a:off x="5358058" y="6116270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LPC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8EDEDB-4D36-7E42-B2AB-1AADC6D577F4}"/>
                </a:ext>
              </a:extLst>
            </p:cNvPr>
            <p:cNvSpPr/>
            <p:nvPr/>
          </p:nvSpPr>
          <p:spPr>
            <a:xfrm rot="16200000">
              <a:off x="3192809" y="5073559"/>
              <a:ext cx="5472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MMU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5FC1FCC-1EA5-B249-BA42-8447DC69BF60}"/>
                </a:ext>
              </a:extLst>
            </p:cNvPr>
            <p:cNvCxnSpPr>
              <a:cxnSpLocks/>
              <a:stCxn id="60" idx="2"/>
              <a:endCxn id="6" idx="1"/>
            </p:cNvCxnSpPr>
            <p:nvPr/>
          </p:nvCxnSpPr>
          <p:spPr>
            <a:xfrm>
              <a:off x="3594189" y="5201339"/>
              <a:ext cx="2873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AF5D93-294F-A540-A018-CDB93A920823}"/>
                </a:ext>
              </a:extLst>
            </p:cNvPr>
            <p:cNvCxnSpPr>
              <a:cxnSpLocks/>
              <a:stCxn id="8" idx="3"/>
              <a:endCxn id="60" idx="0"/>
            </p:cNvCxnSpPr>
            <p:nvPr/>
          </p:nvCxnSpPr>
          <p:spPr>
            <a:xfrm>
              <a:off x="3100648" y="5201339"/>
              <a:ext cx="23798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0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10: I/O Subsystem and Storage Devices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18-869B-CA4E-9E09-B1CA01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Translation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CEA-A520-494C-A98C-68FA3CD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Problem 1</a:t>
            </a:r>
            <a:r>
              <a:rPr lang="en-US" sz="1600" dirty="0"/>
              <a:t>: address translation services (ATS) allows PCIe devices to bypass IOMMU</a:t>
            </a:r>
            <a:endParaRPr lang="en-US" sz="1400" dirty="0"/>
          </a:p>
          <a:p>
            <a:pPr lvl="1"/>
            <a:r>
              <a:rPr lang="en-US" sz="1400" dirty="0"/>
              <a:t>PCIe devices can implement address translation cache (ATC) similar to TLB</a:t>
            </a:r>
          </a:p>
          <a:p>
            <a:pPr lvl="1"/>
            <a:r>
              <a:rPr lang="en-US" sz="1400" dirty="0"/>
              <a:t>Using ATS protocol, any device can claim it is using addresses that have already been translated </a:t>
            </a:r>
          </a:p>
          <a:p>
            <a:pPr lvl="1"/>
            <a:r>
              <a:rPr lang="en-US" sz="1400" dirty="0"/>
              <a:t>For trusted devices, this is useful performance improvement</a:t>
            </a:r>
          </a:p>
          <a:p>
            <a:pPr lvl="1"/>
            <a:r>
              <a:rPr lang="en-US" sz="1400" dirty="0"/>
              <a:t>For untrusted devices, this introduces security threat</a:t>
            </a:r>
          </a:p>
          <a:p>
            <a:pPr lvl="1"/>
            <a:r>
              <a:rPr lang="en-US" sz="1400" dirty="0"/>
              <a:t>ATS protocol could allow malicious device to write to places it should not have access to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PCIe packets do not reach IOMMU when devices communicate with each other</a:t>
            </a:r>
          </a:p>
          <a:p>
            <a:pPr lvl="1"/>
            <a:r>
              <a:rPr lang="en-US" sz="1400" dirty="0"/>
              <a:t>PCIe allows peer-to-peer communication between devices</a:t>
            </a:r>
          </a:p>
          <a:p>
            <a:pPr lvl="1"/>
            <a:r>
              <a:rPr lang="en-US" sz="1400" dirty="0"/>
              <a:t>Malicious devices can compromise other devices by reading from or writing to their registers/buffers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Solution</a:t>
            </a:r>
            <a:r>
              <a:rPr lang="en-US" sz="1600" dirty="0"/>
              <a:t>: access control services (ACS) disables ATS and prevents peer-to-peer transactions</a:t>
            </a:r>
          </a:p>
          <a:p>
            <a:pPr lvl="1"/>
            <a:r>
              <a:rPr lang="en-US" sz="1400" dirty="0"/>
              <a:t>ACS acts as gate-keeper, forcing all packets to go up to root complex and pass through IOMMU</a:t>
            </a:r>
          </a:p>
          <a:p>
            <a:pPr lvl="1"/>
            <a:r>
              <a:rPr lang="en-US" sz="1400" dirty="0"/>
              <a:t>Without ACS, PCIe endpoints can accidentally or intentionally write to invalid or illegal area on peer endpoints and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3738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Performance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7623"/>
            <a:ext cx="7886700" cy="322765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Latency</a:t>
            </a:r>
            <a:r>
              <a:rPr lang="en-US" sz="1800" dirty="0"/>
              <a:t>: time to serve I/O request (response time)</a:t>
            </a:r>
          </a:p>
          <a:p>
            <a:pPr lvl="1"/>
            <a:r>
              <a:rPr lang="en-US" sz="1600" dirty="0"/>
              <a:t>From when it is placed in queue until its data is completely transferred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Throughput</a:t>
            </a:r>
            <a:r>
              <a:rPr lang="en-US" sz="1800" dirty="0"/>
              <a:t>: rate of serving I/O requests</a:t>
            </a:r>
          </a:p>
          <a:p>
            <a:pPr lvl="1"/>
            <a:r>
              <a:rPr lang="en-US" sz="1600" dirty="0"/>
              <a:t>To measure highest possible throughput, device should never become idle </a:t>
            </a:r>
            <a:br>
              <a:rPr lang="en-US" sz="1600" dirty="0"/>
            </a:br>
            <a:r>
              <a:rPr lang="en-US" sz="1600" dirty="0"/>
              <a:t>(queue should not become empty)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time to initiate data transfer for I/O request</a:t>
            </a:r>
          </a:p>
          <a:p>
            <a:pPr lvl="1"/>
            <a:r>
              <a:rPr lang="en-US" sz="1600" dirty="0"/>
              <a:t>From when it is placed in queue until data transfer starts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849D1DF7-9398-EF4B-B79D-C8734B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AEDC0B01-8781-0D48-8F15-C8BC84A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7C94F083-6D3B-0B4B-8AA4-7839772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F4B565CA-5F5B-C146-8155-215CF069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911FB-75E3-1F44-94AF-20B54E8CC05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4447A-41C2-1244-B14B-E772ABF400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E47C2-39A0-4447-9901-C27E0B2F95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7">
            <a:extLst>
              <a:ext uri="{FF2B5EF4-FFF2-40B4-BE49-F238E27FC236}">
                <a16:creationId xmlns:a16="http://schemas.microsoft.com/office/drawing/2014/main" id="{50302A26-854B-344D-B6DC-8788C25A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75A04-B390-5E44-82F8-4022C8BF89DC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4232E-3FA4-AA40-800D-CE31888C1B50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DA9421-4A62-EB4B-A9EE-9332BB900C69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I/O Performance Concepts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BBDF4-A01E-3B47-85FF-34D1CB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Peak bandwidth</a:t>
            </a:r>
            <a:r>
              <a:rPr lang="en-US" sz="1800" dirty="0"/>
              <a:t>: maximum rate of data transfer</a:t>
            </a:r>
          </a:p>
          <a:p>
            <a:pPr lvl="1"/>
            <a:r>
              <a:rPr lang="en-US" sz="1600" dirty="0"/>
              <a:t>Depends on bus bandwidth</a:t>
            </a:r>
          </a:p>
          <a:p>
            <a:pPr lvl="2"/>
            <a:r>
              <a:rPr lang="en-US" sz="1400" dirty="0"/>
              <a:t>E.g., PCIe v5.0: 3.93GBps (per lane)</a:t>
            </a:r>
          </a:p>
          <a:p>
            <a:pPr lvl="1"/>
            <a:r>
              <a:rPr lang="en-US" sz="1600" dirty="0"/>
              <a:t>Also depends on device bandwidth</a:t>
            </a:r>
          </a:p>
          <a:p>
            <a:pPr lvl="2"/>
            <a:r>
              <a:rPr lang="en-US" sz="1400" dirty="0"/>
              <a:t>E.g., rotational speed of disk</a:t>
            </a:r>
          </a:p>
          <a:p>
            <a:pPr lvl="2"/>
            <a:r>
              <a:rPr lang="en-US" sz="1400" dirty="0"/>
              <a:t>E.g., write/read rate of NAND flash</a:t>
            </a:r>
          </a:p>
          <a:p>
            <a:pPr lvl="1"/>
            <a:r>
              <a:rPr lang="en-US" sz="1600" dirty="0"/>
              <a:t>Whichever is the bottleneck …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Effective bandwidth</a:t>
            </a:r>
            <a:r>
              <a:rPr lang="en-US" sz="1800" dirty="0"/>
              <a:t>: rate of data transfer for I/O request</a:t>
            </a:r>
          </a:p>
          <a:p>
            <a:pPr lvl="1"/>
            <a:r>
              <a:rPr lang="en-US" sz="1600" dirty="0"/>
              <a:t>Latency degrades bandwidth</a:t>
            </a:r>
          </a:p>
          <a:p>
            <a:pPr lvl="1"/>
            <a:r>
              <a:rPr lang="en-US" sz="1600" dirty="0"/>
              <a:t>For most I/O requests, latency is roughly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in size of transferred data</a:t>
            </a:r>
          </a:p>
          <a:p>
            <a:pPr lvl="1"/>
            <a:r>
              <a:rPr lang="en-US" sz="1600" dirty="0"/>
              <a:t>Latency(n)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overhead </a:t>
            </a:r>
            <a:r>
              <a:rPr lang="en-US" sz="1600" dirty="0">
                <a:latin typeface="+mj-lt"/>
              </a:rPr>
              <a:t>+</a:t>
            </a:r>
            <a:r>
              <a:rPr lang="en-US" sz="1600" dirty="0"/>
              <a:t> n / peak bandwidth</a:t>
            </a:r>
            <a:endParaRPr lang="en-US" sz="1200" dirty="0"/>
          </a:p>
          <a:p>
            <a:pPr lvl="1"/>
            <a:r>
              <a:rPr lang="en-US" sz="1600" dirty="0"/>
              <a:t>Effective bandwidth(n)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n / latency(n)</a:t>
            </a:r>
          </a:p>
        </p:txBody>
      </p:sp>
      <p:pic>
        <p:nvPicPr>
          <p:cNvPr id="2050" name="Picture 2" descr="BANDWIDTH THIEF - Cheezburger - Funny Memes | Funny Pictures">
            <a:extLst>
              <a:ext uri="{FF2B5EF4-FFF2-40B4-BE49-F238E27FC236}">
                <a16:creationId xmlns:a16="http://schemas.microsoft.com/office/drawing/2014/main" id="{52111403-007A-4C48-9854-6C08998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6321" y="1676400"/>
            <a:ext cx="2409029" cy="17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Overhead Affect Effective Bandwidth?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Latency(n)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  (O for overhead and P for peak bandwidth)</a:t>
            </a:r>
          </a:p>
          <a:p>
            <a:r>
              <a:rPr lang="en-US" sz="1800" dirty="0"/>
              <a:t>Effective bandwidth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n/(O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P/(P x O/n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1)</a:t>
            </a:r>
          </a:p>
          <a:p>
            <a:pPr lvl="1"/>
            <a:r>
              <a:rPr lang="en-US" sz="1600" dirty="0"/>
              <a:t>E.g., effective bandwidth is half of peak bandwidth when n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 x P</a:t>
            </a:r>
          </a:p>
          <a:p>
            <a:r>
              <a:rPr lang="en-US" sz="1800" dirty="0"/>
              <a:t>Suppose that peak bandwidth is 1Gbps </a:t>
            </a:r>
          </a:p>
          <a:p>
            <a:pPr lvl="1"/>
            <a:r>
              <a:rPr lang="en-US" sz="1600" dirty="0"/>
              <a:t>If overhead is 1ms,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125,000 bytes</a:t>
            </a:r>
          </a:p>
          <a:p>
            <a:pPr lvl="1"/>
            <a:r>
              <a:rPr lang="en-US" sz="1600" dirty="0"/>
              <a:t>If overhead is 10ms,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1,250,000 bytes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4"/>
          <a:stretch/>
        </p:blipFill>
        <p:spPr>
          <a:xfrm>
            <a:off x="1662645" y="4368803"/>
            <a:ext cx="2670600" cy="203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4ABC0-6249-6D42-BD1E-76FA5FD9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" t="8595" r="2464" b="2696"/>
          <a:stretch/>
        </p:blipFill>
        <p:spPr>
          <a:xfrm>
            <a:off x="4572000" y="4368803"/>
            <a:ext cx="2686836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3C5-468E-D44C-9668-E81C2FFD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Contributing Factors to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9054-A154-FA41-BDFD-D30ACEAF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16688"/>
            <a:ext cx="7886700" cy="1038157"/>
          </a:xfrm>
        </p:spPr>
        <p:txBody>
          <a:bodyPr/>
          <a:lstStyle/>
          <a:p>
            <a:r>
              <a:rPr lang="en-US" sz="1800" dirty="0"/>
              <a:t>Overhead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wait time in queue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controller and device service time</a:t>
            </a:r>
          </a:p>
          <a:p>
            <a:r>
              <a:rPr lang="en-US" sz="1800" dirty="0"/>
              <a:t>Queuing behavior can lead to big increases of latency as utilization increases</a:t>
            </a:r>
          </a:p>
          <a:p>
            <a:endParaRPr lang="en-US" sz="1800" dirty="0"/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9330C134-8647-C64F-8489-2470D71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AF36826F-35B6-6946-91EC-6AC32D0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11248679-7AA0-AF40-9E14-D2D1A953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9E5EEA1C-1E4F-F44D-AC80-D7E621F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B6277-FBAA-C949-BA91-6097CF133E9E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7421-5D02-0140-8660-7ADD247C5C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C2803-43FB-C04A-8B56-88A3246A8EA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7">
            <a:extLst>
              <a:ext uri="{FF2B5EF4-FFF2-40B4-BE49-F238E27FC236}">
                <a16:creationId xmlns:a16="http://schemas.microsoft.com/office/drawing/2014/main" id="{432EB541-763A-AB4C-9940-1D1FED75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D6EC6-6863-A240-95D2-B2C66E1BB6FB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F387A1-E6BA-604A-9E9D-F022369B372F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A7F19-5D62-5F42-9C6E-4A2B2431292F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D56D34-130D-884A-AA07-130AF6F4A78D}"/>
              </a:ext>
            </a:extLst>
          </p:cNvPr>
          <p:cNvGrpSpPr>
            <a:grpSpLocks/>
          </p:cNvGrpSpPr>
          <p:nvPr/>
        </p:nvGrpSpPr>
        <p:grpSpPr bwMode="auto">
          <a:xfrm>
            <a:off x="2911804" y="4106342"/>
            <a:ext cx="2730501" cy="2602058"/>
            <a:chOff x="5559420" y="674688"/>
            <a:chExt cx="3003551" cy="2862264"/>
          </a:xfrm>
        </p:grpSpPr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F1749DB-5986-0C48-B56F-34C006F52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20" y="674688"/>
              <a:ext cx="3003551" cy="2862264"/>
              <a:chOff x="3502" y="425"/>
              <a:chExt cx="1892" cy="1803"/>
            </a:xfrm>
          </p:grpSpPr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0E60B2B0-B527-154B-A7E9-70B7033C3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E11627C7-9B3D-5943-A1F5-C4972E69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14EFDF4-7A81-A54B-BC09-BEA82B9E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" name="Line 7">
                <a:extLst>
                  <a:ext uri="{FF2B5EF4-FFF2-40B4-BE49-F238E27FC236}">
                    <a16:creationId xmlns:a16="http://schemas.microsoft.com/office/drawing/2014/main" id="{0EB99AF6-BA51-CD49-ACD5-04F7BC541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646B49C-5180-3649-9D62-855B7630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D7F8F5A3-5353-064F-931D-F469A12A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140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 (Percentage of 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Maximum Possible Throughput)</a:t>
                </a:r>
              </a:p>
            </p:txBody>
          </p:sp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77DC288D-1786-0F46-9259-3955729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</p:grpSp>
        <p:sp>
          <p:nvSpPr>
            <p:cNvPr id="34" name="Ink 4">
              <a:extLst>
                <a:ext uri="{FF2B5EF4-FFF2-40B4-BE49-F238E27FC236}">
                  <a16:creationId xmlns:a16="http://schemas.microsoft.com/office/drawing/2014/main" id="{833B0C2E-4A2F-054A-8AC3-4C49A66F9B5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</p:spPr>
            <p:txBody>
              <a:bodyPr/>
              <a:lstStyle/>
              <a:p>
                <a:r>
                  <a:rPr lang="en-US" sz="2000" dirty="0"/>
                  <a:t>One arrival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time units</a:t>
                </a:r>
              </a:p>
              <a:p>
                <a:r>
                  <a:rPr lang="en-US" sz="2000" dirty="0"/>
                  <a:t>Fixed service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time 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Service rate</a:t>
                </a:r>
                <a:r>
                  <a:rPr lang="fa-IR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Arrival rate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Utilization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Throughput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  <a:blipFill>
                <a:blip r:embed="rId2"/>
                <a:stretch>
                  <a:fillRect l="-64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3" name="Straight Arrow Connector 12"/>
          <p:cNvCxnSpPr>
            <a:cxnSpLocks/>
            <a:stCxn id="16" idx="3"/>
            <a:endCxn id="7" idx="1"/>
          </p:cNvCxnSpPr>
          <p:nvPr/>
        </p:nvCxnSpPr>
        <p:spPr>
          <a:xfrm flipV="1">
            <a:off x="2425977" y="2356084"/>
            <a:ext cx="40865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6"/>
            <a:endCxn id="17" idx="1"/>
          </p:cNvCxnSpPr>
          <p:nvPr/>
        </p:nvCxnSpPr>
        <p:spPr>
          <a:xfrm>
            <a:off x="5620222" y="2356084"/>
            <a:ext cx="38123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083" y="2169880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1457" y="2169880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360625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Number of arrivals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Number of departures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Number of requests in queue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baseline="-25000" dirty="0"/>
              </a:p>
              <a:p>
                <a:r>
                  <a:rPr lang="en-US" sz="1600" dirty="0"/>
                  <a:t>Wait time in queue for request arriving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lvl="3"/>
                <a:endParaRPr lang="en-US" sz="600" dirty="0"/>
              </a:p>
              <a:p>
                <a:pPr lvl="3"/>
                <a:endParaRPr lang="en-US" sz="600" dirty="0"/>
              </a:p>
              <a:p>
                <a:pPr lvl="2"/>
                <a:endParaRPr lang="en-US" sz="800" dirty="0"/>
              </a:p>
              <a:p>
                <a:pPr lvl="3"/>
                <a:endParaRPr lang="en-US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03A2FC-BDF1-1F41-920D-767EE71EA5B7}"/>
              </a:ext>
            </a:extLst>
          </p:cNvPr>
          <p:cNvGrpSpPr/>
          <p:nvPr/>
        </p:nvGrpSpPr>
        <p:grpSpPr>
          <a:xfrm>
            <a:off x="2509284" y="5150430"/>
            <a:ext cx="1806418" cy="307777"/>
            <a:chOff x="2509284" y="4828698"/>
            <a:chExt cx="180641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/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𝜆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87B36F-A2C0-E94F-AB4A-7D44F87AE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927" y="4989806"/>
              <a:ext cx="1183775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3B8313-A762-9D42-B18F-FB37D4D4A656}"/>
              </a:ext>
            </a:extLst>
          </p:cNvPr>
          <p:cNvGrpSpPr/>
          <p:nvPr/>
        </p:nvGrpSpPr>
        <p:grpSpPr>
          <a:xfrm>
            <a:off x="2506016" y="5746125"/>
            <a:ext cx="1814921" cy="307777"/>
            <a:chOff x="2506016" y="5424393"/>
            <a:chExt cx="1814921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/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𝜇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EECE06-6DA2-914A-AB67-FFDF091A4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624" y="5578622"/>
              <a:ext cx="118931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12ECB0-9C3F-0C4D-A0D5-256E3BAA094A}"/>
              </a:ext>
            </a:extLst>
          </p:cNvPr>
          <p:cNvGrpSpPr/>
          <p:nvPr/>
        </p:nvGrpSpPr>
        <p:grpSpPr>
          <a:xfrm>
            <a:off x="4320938" y="5023294"/>
            <a:ext cx="1189009" cy="302840"/>
            <a:chOff x="4320938" y="4701562"/>
            <a:chExt cx="1189009" cy="30284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EE3A65-1FC3-134A-87A5-3D69E21D7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38" y="4989298"/>
              <a:ext cx="1189009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/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277EDF-0277-E447-971F-3FA23780383A}"/>
              </a:ext>
            </a:extLst>
          </p:cNvPr>
          <p:cNvGrpSpPr/>
          <p:nvPr/>
        </p:nvGrpSpPr>
        <p:grpSpPr>
          <a:xfrm>
            <a:off x="2430776" y="4743916"/>
            <a:ext cx="4025684" cy="2060253"/>
            <a:chOff x="2430776" y="4422184"/>
            <a:chExt cx="4025684" cy="20602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98ECC3-13DA-0B41-A402-9A830F471F37}"/>
                </a:ext>
              </a:extLst>
            </p:cNvPr>
            <p:cNvSpPr txBox="1"/>
            <p:nvPr/>
          </p:nvSpPr>
          <p:spPr>
            <a:xfrm>
              <a:off x="5465175" y="617466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A87FE3-9C61-1E49-B3A8-3B322774BF73}"/>
                </a:ext>
              </a:extLst>
            </p:cNvPr>
            <p:cNvSpPr txBox="1"/>
            <p:nvPr/>
          </p:nvSpPr>
          <p:spPr>
            <a:xfrm>
              <a:off x="2430776" y="4428807"/>
              <a:ext cx="758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DE8C8-AA26-B94A-8A7F-679303B2239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911919"/>
              <a:ext cx="2551500" cy="125551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87DAB4-1F98-8249-BED3-E24FF4C8D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779193"/>
              <a:ext cx="1394913" cy="13882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1D77A7-8032-6143-ABFF-E0497952C659}"/>
                </a:ext>
              </a:extLst>
            </p:cNvPr>
            <p:cNvSpPr/>
            <p:nvPr/>
          </p:nvSpPr>
          <p:spPr>
            <a:xfrm>
              <a:off x="3131925" y="4596782"/>
              <a:ext cx="2606723" cy="1570656"/>
            </a:xfrm>
            <a:custGeom>
              <a:avLst/>
              <a:gdLst>
                <a:gd name="connsiteX0" fmla="*/ 0 w 2606723"/>
                <a:gd name="connsiteY0" fmla="*/ 0 h 1460310"/>
                <a:gd name="connsiteX1" fmla="*/ 0 w 2606723"/>
                <a:gd name="connsiteY1" fmla="*/ 1460310 h 1460310"/>
                <a:gd name="connsiteX2" fmla="*/ 2606723 w 2606723"/>
                <a:gd name="connsiteY2" fmla="*/ 1460310 h 14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3" h="1460310">
                  <a:moveTo>
                    <a:pt x="0" y="0"/>
                  </a:moveTo>
                  <a:lnTo>
                    <a:pt x="0" y="1460310"/>
                  </a:lnTo>
                  <a:lnTo>
                    <a:pt x="2606723" y="146031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E8EA5F9-E43E-0740-B915-C3DA624C08BC}"/>
                </a:ext>
              </a:extLst>
            </p:cNvPr>
            <p:cNvSpPr txBox="1"/>
            <p:nvPr/>
          </p:nvSpPr>
          <p:spPr>
            <a:xfrm>
              <a:off x="5457532" y="4581672"/>
              <a:ext cx="998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Departures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75A186-BDFB-0B41-9465-FA9EBB1A51D5}"/>
                </a:ext>
              </a:extLst>
            </p:cNvPr>
            <p:cNvSpPr txBox="1"/>
            <p:nvPr/>
          </p:nvSpPr>
          <p:spPr>
            <a:xfrm>
              <a:off x="4333396" y="4422184"/>
              <a:ext cx="71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Arrivals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4E3F09-357D-064F-8162-583340B824A3}"/>
              </a:ext>
            </a:extLst>
          </p:cNvPr>
          <p:cNvGrpSpPr/>
          <p:nvPr/>
        </p:nvGrpSpPr>
        <p:grpSpPr>
          <a:xfrm>
            <a:off x="4161076" y="5311538"/>
            <a:ext cx="309252" cy="1492631"/>
            <a:chOff x="4161076" y="4989806"/>
            <a:chExt cx="309252" cy="149263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8C5D08-94D3-AF40-B188-2CDC80ADAF96}"/>
                </a:ext>
              </a:extLst>
            </p:cNvPr>
            <p:cNvCxnSpPr/>
            <p:nvPr/>
          </p:nvCxnSpPr>
          <p:spPr>
            <a:xfrm>
              <a:off x="4320937" y="4989806"/>
              <a:ext cx="0" cy="1177632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/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FA63F-B2FE-624B-BF0D-34CB196DF3FE}"/>
              </a:ext>
            </a:extLst>
          </p:cNvPr>
          <p:cNvGrpSpPr/>
          <p:nvPr/>
        </p:nvGrpSpPr>
        <p:grpSpPr>
          <a:xfrm>
            <a:off x="4004527" y="5311538"/>
            <a:ext cx="383182" cy="588816"/>
            <a:chOff x="4004527" y="4989806"/>
            <a:chExt cx="383182" cy="58881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FEBA370-2346-6B4C-B0D6-CF7025E637D4}"/>
                </a:ext>
              </a:extLst>
            </p:cNvPr>
            <p:cNvCxnSpPr/>
            <p:nvPr/>
          </p:nvCxnSpPr>
          <p:spPr>
            <a:xfrm>
              <a:off x="4320937" y="4989806"/>
              <a:ext cx="0" cy="58881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/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50291F-D471-0346-A130-398AEB94CDA1}"/>
              </a:ext>
            </a:extLst>
          </p:cNvPr>
          <p:cNvGrpSpPr/>
          <p:nvPr/>
        </p:nvGrpSpPr>
        <p:grpSpPr>
          <a:xfrm>
            <a:off x="2669033" y="3373303"/>
            <a:ext cx="4282160" cy="584968"/>
            <a:chOff x="873996" y="2879956"/>
            <a:chExt cx="6896462" cy="70781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752616-2F3C-104D-9DE5-3953B82EF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996" y="3261742"/>
              <a:ext cx="68964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5904F-A038-A446-B215-F46EC4D710AF}"/>
                </a:ext>
              </a:extLst>
            </p:cNvPr>
            <p:cNvSpPr/>
            <p:nvPr/>
          </p:nvSpPr>
          <p:spPr>
            <a:xfrm>
              <a:off x="132622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DAC273-2D99-0640-AC23-3CAB96E47905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9F53C8-1C28-DD4D-92B0-2FFDDCFB2AF1}"/>
                </a:ext>
              </a:extLst>
            </p:cNvPr>
            <p:cNvSpPr txBox="1"/>
            <p:nvPr/>
          </p:nvSpPr>
          <p:spPr>
            <a:xfrm>
              <a:off x="1772001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87F56C-38E2-CF46-BF3E-CFD9C99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C1988DE-FF68-BE4D-AEE4-4DB4CB216212}"/>
                </a:ext>
              </a:extLst>
            </p:cNvPr>
            <p:cNvSpPr/>
            <p:nvPr/>
          </p:nvSpPr>
          <p:spPr>
            <a:xfrm>
              <a:off x="338915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C3C457-9BE4-E14A-A298-F53A4670C2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F8AD43-6DB2-584A-95AE-3750C05C555A}"/>
                </a:ext>
              </a:extLst>
            </p:cNvPr>
            <p:cNvSpPr txBox="1"/>
            <p:nvPr/>
          </p:nvSpPr>
          <p:spPr>
            <a:xfrm>
              <a:off x="3834930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56C5D7-8BFB-0941-8AE6-39BDD0AD295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5964BE-8C17-C84F-8BB0-C0535C4009DE}"/>
                </a:ext>
              </a:extLst>
            </p:cNvPr>
            <p:cNvSpPr/>
            <p:nvPr/>
          </p:nvSpPr>
          <p:spPr>
            <a:xfrm>
              <a:off x="5452730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EA3AA16-D687-8040-AD1D-B4EFF952D5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821449-C721-AE4F-BAA0-6D7F2CB9EAA6}"/>
                </a:ext>
              </a:extLst>
            </p:cNvPr>
            <p:cNvSpPr txBox="1"/>
            <p:nvPr/>
          </p:nvSpPr>
          <p:spPr>
            <a:xfrm>
              <a:off x="5898509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8B80E3-B6D8-0446-B68B-2F3B69EA4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F32209D-B9BD-C148-AF9A-8BF88821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4852"/>
            <a:ext cx="7886700" cy="1405113"/>
          </a:xfrm>
        </p:spPr>
        <p:txBody>
          <a:bodyPr/>
          <a:lstStyle/>
          <a:p>
            <a:r>
              <a:rPr lang="en-US" sz="1800" dirty="0"/>
              <a:t>Requests arrive in burst, must queue up till served</a:t>
            </a:r>
          </a:p>
          <a:p>
            <a:r>
              <a:rPr lang="en-US" sz="1800" dirty="0"/>
              <a:t>Same average arrival time, but requests experience large queue delays</a:t>
            </a:r>
          </a:p>
          <a:p>
            <a:r>
              <a:rPr lang="en-US" sz="1800" dirty="0"/>
              <a:t>Even though average utilization is low</a:t>
            </a:r>
          </a:p>
          <a:p>
            <a:endParaRPr lang="en-US" sz="1800" dirty="0"/>
          </a:p>
          <a:p>
            <a:pPr marL="228600" indent="-228600" algn="r" rtl="1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29292" y="4437200"/>
            <a:ext cx="6307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28903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693" y="4685849"/>
            <a:ext cx="775014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463" y="5719052"/>
            <a:ext cx="943200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9916" y="4982002"/>
            <a:ext cx="648791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0872" y="5719052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7463" y="4685849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036" y="571905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867" y="5278155"/>
            <a:ext cx="45284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0872" y="4685849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67463" y="498200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793" y="4725489"/>
            <a:ext cx="9044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Length of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9825" y="5713239"/>
            <a:ext cx="6481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028904" y="4186435"/>
            <a:ext cx="458916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4072" y="3988864"/>
            <a:ext cx="71782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23122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79EE3-2F41-874E-AB3E-1E23E5B143D3}"/>
              </a:ext>
            </a:extLst>
          </p:cNvPr>
          <p:cNvGrpSpPr/>
          <p:nvPr/>
        </p:nvGrpSpPr>
        <p:grpSpPr>
          <a:xfrm>
            <a:off x="2085010" y="1650764"/>
            <a:ext cx="4584111" cy="648477"/>
            <a:chOff x="1601103" y="1963755"/>
            <a:chExt cx="5546774" cy="7846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A2174-FA78-5749-8202-04ECE30A1AD1}"/>
                </a:ext>
              </a:extLst>
            </p:cNvPr>
            <p:cNvSpPr/>
            <p:nvPr/>
          </p:nvSpPr>
          <p:spPr>
            <a:xfrm>
              <a:off x="2834635" y="2144532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ECBD48-1739-874E-A850-E8B120A2665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342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FCAA6-60F5-0B44-8D7D-32027AEAD1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1049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168DBF-D01C-B043-988A-C2678B2CD75F}"/>
                </a:ext>
              </a:extLst>
            </p:cNvPr>
            <p:cNvSpPr/>
            <p:nvPr/>
          </p:nvSpPr>
          <p:spPr>
            <a:xfrm>
              <a:off x="4835421" y="1963755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C98BEA-958E-B744-8DB4-56334CDEDB27}"/>
                </a:ext>
              </a:extLst>
            </p:cNvPr>
            <p:cNvCxnSpPr>
              <a:cxnSpLocks/>
              <a:stCxn id="70" idx="3"/>
              <a:endCxn id="53" idx="1"/>
            </p:cNvCxnSpPr>
            <p:nvPr/>
          </p:nvCxnSpPr>
          <p:spPr>
            <a:xfrm>
              <a:off x="2376956" y="2352854"/>
              <a:ext cx="457679" cy="32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5D22D8-C696-924D-A490-BD1BE083EEE2}"/>
                </a:ext>
              </a:extLst>
            </p:cNvPr>
            <p:cNvCxnSpPr>
              <a:cxnSpLocks/>
              <a:stCxn id="53" idx="3"/>
              <a:endCxn id="57" idx="2"/>
            </p:cNvCxnSpPr>
            <p:nvPr/>
          </p:nvCxnSpPr>
          <p:spPr>
            <a:xfrm>
              <a:off x="4393696" y="2356084"/>
              <a:ext cx="44172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3A9731-DDD7-9842-95E8-9F9EE6CFD54C}"/>
                </a:ext>
              </a:extLst>
            </p:cNvPr>
            <p:cNvCxnSpPr>
              <a:cxnSpLocks/>
              <a:stCxn id="57" idx="6"/>
              <a:endCxn id="71" idx="1"/>
            </p:cNvCxnSpPr>
            <p:nvPr/>
          </p:nvCxnSpPr>
          <p:spPr>
            <a:xfrm flipV="1">
              <a:off x="5620222" y="2352854"/>
              <a:ext cx="461089" cy="32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BF47DF-9342-604E-B2B8-BD19CDB1B6FC}"/>
                </a:ext>
              </a:extLst>
            </p:cNvPr>
            <p:cNvSpPr txBox="1"/>
            <p:nvPr/>
          </p:nvSpPr>
          <p:spPr>
            <a:xfrm>
              <a:off x="1601103" y="2185269"/>
              <a:ext cx="775853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Arrivals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876DD4-3C41-1C41-B294-1D93FD190249}"/>
                </a:ext>
              </a:extLst>
            </p:cNvPr>
            <p:cNvSpPr txBox="1"/>
            <p:nvPr/>
          </p:nvSpPr>
          <p:spPr>
            <a:xfrm>
              <a:off x="6081310" y="2185269"/>
              <a:ext cx="1066567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Departures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97C7F-D92B-D549-A83D-271A103B4DCE}"/>
              </a:ext>
            </a:extLst>
          </p:cNvPr>
          <p:cNvCxnSpPr>
            <a:cxnSpLocks/>
          </p:cNvCxnSpPr>
          <p:nvPr/>
        </p:nvCxnSpPr>
        <p:spPr>
          <a:xfrm>
            <a:off x="2028904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817330-E717-EA4B-9DA8-AB73391E53B3}"/>
              </a:ext>
            </a:extLst>
          </p:cNvPr>
          <p:cNvCxnSpPr>
            <a:cxnSpLocks/>
          </p:cNvCxnSpPr>
          <p:nvPr/>
        </p:nvCxnSpPr>
        <p:spPr>
          <a:xfrm>
            <a:off x="2193693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1AE-2F2C-7246-874E-385C5280219A}"/>
              </a:ext>
            </a:extLst>
          </p:cNvPr>
          <p:cNvCxnSpPr>
            <a:cxnSpLocks/>
          </p:cNvCxnSpPr>
          <p:nvPr/>
        </p:nvCxnSpPr>
        <p:spPr>
          <a:xfrm>
            <a:off x="2319992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A5E49E-DF70-544C-8FDF-4033848DB15D}"/>
              </a:ext>
            </a:extLst>
          </p:cNvPr>
          <p:cNvCxnSpPr>
            <a:cxnSpLocks/>
          </p:cNvCxnSpPr>
          <p:nvPr/>
        </p:nvCxnSpPr>
        <p:spPr>
          <a:xfrm>
            <a:off x="2522069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2EBD15-DCCA-B74C-B530-5B14282719FB}"/>
              </a:ext>
            </a:extLst>
          </p:cNvPr>
          <p:cNvCxnSpPr>
            <a:cxnSpLocks/>
          </p:cNvCxnSpPr>
          <p:nvPr/>
        </p:nvCxnSpPr>
        <p:spPr>
          <a:xfrm>
            <a:off x="1732688" y="4688845"/>
            <a:ext cx="0" cy="88612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0A393-5260-E64E-A753-5B1CDB2C4D88}"/>
              </a:ext>
            </a:extLst>
          </p:cNvPr>
          <p:cNvCxnSpPr>
            <a:cxnSpLocks/>
          </p:cNvCxnSpPr>
          <p:nvPr/>
        </p:nvCxnSpPr>
        <p:spPr>
          <a:xfrm>
            <a:off x="6628175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639348-4BA7-AD4B-A61A-ACAEC97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We Model Burstiness?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One option is to use probability distributions to model inter-arrival times</a:t>
                </a:r>
              </a:p>
              <a:p>
                <a:r>
                  <a:rPr lang="en-US" sz="1800" dirty="0"/>
                  <a:t>Popular choice is exponential distribution</a:t>
                </a: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Cumulative distribution function (CDF)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,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&amp;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Memoryless</a:t>
                </a:r>
                <a:r>
                  <a:rPr lang="en-US" sz="1600" dirty="0"/>
                  <a:t>: likelihood of new arrival is independent of time passed since the last one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Past tells us nothing about future</a:t>
                </a:r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Many complex systems (or aggregates) are well described as memoryless </a:t>
                </a:r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0EA139-F693-3C47-92A3-50398FF5B498}"/>
              </a:ext>
            </a:extLst>
          </p:cNvPr>
          <p:cNvSpPr txBox="1"/>
          <p:nvPr/>
        </p:nvSpPr>
        <p:spPr>
          <a:xfrm>
            <a:off x="4316160" y="6645275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F1A929-685E-6944-9A22-431E127E7793}"/>
              </a:ext>
            </a:extLst>
          </p:cNvPr>
          <p:cNvGrpSpPr/>
          <p:nvPr/>
        </p:nvGrpSpPr>
        <p:grpSpPr>
          <a:xfrm>
            <a:off x="1908087" y="2888780"/>
            <a:ext cx="5063724" cy="2414812"/>
            <a:chOff x="1840354" y="4051720"/>
            <a:chExt cx="5063724" cy="2414812"/>
          </a:xfrm>
        </p:grpSpPr>
        <p:sp>
          <p:nvSpPr>
            <p:cNvPr id="16" name="TextBox 15"/>
            <p:cNvSpPr txBox="1"/>
            <p:nvPr/>
          </p:nvSpPr>
          <p:spPr>
            <a:xfrm>
              <a:off x="5719870" y="5027711"/>
              <a:ext cx="1184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Few long gaps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7F6CF2-B4AA-E043-B503-82F3D2CA2F81}"/>
                </a:ext>
              </a:extLst>
            </p:cNvPr>
            <p:cNvGrpSpPr/>
            <p:nvPr/>
          </p:nvGrpSpPr>
          <p:grpSpPr>
            <a:xfrm>
              <a:off x="2890917" y="4334163"/>
              <a:ext cx="2827909" cy="2132369"/>
              <a:chOff x="2593986" y="4110264"/>
              <a:chExt cx="3421770" cy="2580167"/>
            </a:xfrm>
          </p:grpSpPr>
          <p:pic>
            <p:nvPicPr>
              <p:cNvPr id="1026" name="Picture 2" descr="plot of the probability density function of the exponential distribution">
                <a:extLst>
                  <a:ext uri="{FF2B5EF4-FFF2-40B4-BE49-F238E27FC236}">
                    <a16:creationId xmlns:a16="http://schemas.microsoft.com/office/drawing/2014/main" id="{9483F400-2285-E14C-AF78-EA5C50C5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93986" y="4110264"/>
                <a:ext cx="3421770" cy="2580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406B88-A699-EC47-9ED6-F6CE6F91B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535" y="4237854"/>
                <a:ext cx="0" cy="1779182"/>
              </a:xfrm>
              <a:prstGeom prst="line">
                <a:avLst/>
              </a:prstGeom>
              <a:ln w="9525">
                <a:solidFill>
                  <a:srgbClr val="A01FF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21EBB9-6017-B240-92FC-EB02B7B85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721" y="4237854"/>
                <a:ext cx="0" cy="1779182"/>
              </a:xfrm>
              <a:prstGeom prst="line">
                <a:avLst/>
              </a:prstGeom>
              <a:ln w="9525">
                <a:solidFill>
                  <a:srgbClr val="FFA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275726-38FB-4A43-A3BA-05C0D88A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263" y="4237854"/>
                <a:ext cx="0" cy="1779182"/>
              </a:xfrm>
              <a:prstGeom prst="line">
                <a:avLst/>
              </a:prstGeom>
              <a:ln w="9525">
                <a:solidFill>
                  <a:srgbClr val="ADD9E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cxnSpLocks/>
              <a:endCxn id="11" idx="2"/>
            </p:cNvCxnSpPr>
            <p:nvPr/>
          </p:nvCxnSpPr>
          <p:spPr>
            <a:xfrm flipH="1" flipV="1">
              <a:off x="2552732" y="4574940"/>
              <a:ext cx="965317" cy="262396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16" idx="2"/>
            </p:cNvCxnSpPr>
            <p:nvPr/>
          </p:nvCxnSpPr>
          <p:spPr>
            <a:xfrm flipV="1">
              <a:off x="5293850" y="5335488"/>
              <a:ext cx="1018124" cy="477837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40354" y="4051720"/>
              <a:ext cx="142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Lots of short 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inter-arrival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9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55DB9-88AC-C946-8B78-AF2BB4F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Background: Properties of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taking values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ko-KR" sz="1800" dirty="0"/>
                  <a:t> (average):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Variance</a:t>
                </a:r>
                <a:r>
                  <a:rPr lang="en-US" altLang="ko-KR" sz="1800" dirty="0">
                    <a:sym typeface="Symbol" panose="05050102010706020507" pitchFamily="18" charset="2"/>
                  </a:rPr>
                  <a:t> (standard deviation):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Squared coefficient of variance (SCV)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No variance or deterministic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Memoryless or exponential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 descr="Variance - Wikipedia">
            <a:extLst>
              <a:ext uri="{FF2B5EF4-FFF2-40B4-BE49-F238E27FC236}">
                <a16:creationId xmlns:a16="http://schemas.microsoft.com/office/drawing/2014/main" id="{5E39B887-AF34-D943-A355-8C61795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220" y="3025768"/>
            <a:ext cx="2913560" cy="2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</a:t>
            </a:r>
            <a:r>
              <a:rPr lang="en-US" sz="1600" dirty="0"/>
              <a:t>[John Little, 1961]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</p:spPr>
            <p:txBody>
              <a:bodyPr/>
              <a:lstStyle/>
              <a:p>
                <a:r>
                  <a:rPr lang="en-US" sz="2000" dirty="0"/>
                  <a:t>In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 system (i.e., system parameters do not change over time)</a:t>
                </a:r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Average number of items in system is equal to average arrival rate multiplied by average time each item spends in system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  <a:blipFill>
                <a:blip r:embed="rId2"/>
                <a:stretch>
                  <a:fillRect l="-644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euing Images, Stock Photos &amp; Vectors | Shutterstock">
            <a:extLst>
              <a:ext uri="{FF2B5EF4-FFF2-40B4-BE49-F238E27FC236}">
                <a16:creationId xmlns:a16="http://schemas.microsoft.com/office/drawing/2014/main" id="{905114BA-AA9D-DA4F-9521-805972E9E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1224" y="1424676"/>
            <a:ext cx="5161550" cy="1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96D33-9241-D347-858D-C4E7ECCF51D7}"/>
              </a:ext>
            </a:extLst>
          </p:cNvPr>
          <p:cNvSpPr txBox="1"/>
          <p:nvPr/>
        </p:nvSpPr>
        <p:spPr>
          <a:xfrm>
            <a:off x="4252842" y="6645275"/>
            <a:ext cx="6383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shutterstock.com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07E-D083-3E49-AB76-2243D34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Applied to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</p:spPr>
            <p:txBody>
              <a:bodyPr/>
              <a:lstStyle/>
              <a:p>
                <a:r>
                  <a:rPr lang="en-US" sz="1800" dirty="0"/>
                  <a:t>Average number of request in system is equal to average number of request waiting in queue plus average number of requests in server (i.e., utilization)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Average time of request in system is equal to average time of request in queue plus average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Little’s law implies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  <a:blipFill>
                <a:blip r:embed="rId2"/>
                <a:stretch>
                  <a:fillRect l="-48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2580B9-D603-FF40-9AEB-E8DE7D806D84}"/>
              </a:ext>
            </a:extLst>
          </p:cNvPr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1E60B-3A6D-E542-AE6C-BD5925BCFA0D}"/>
              </a:ext>
            </a:extLst>
          </p:cNvPr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32149A-2660-284B-9CEF-C2080FEA1DC2}"/>
              </a:ext>
            </a:extLst>
          </p:cNvPr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E06E3B-5FA3-0749-9E8C-439DDAA03BC9}"/>
              </a:ext>
            </a:extLst>
          </p:cNvPr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B3731-D845-E940-B561-E8399A51946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F975B-4876-4144-8E0C-B0D49C90D90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10826-E034-954B-A6E6-3645ABB8920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FBA14-CB31-A940-87BD-7ADCC8FB00F0}"/>
              </a:ext>
            </a:extLst>
          </p:cNvPr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9DAAB-F1BA-D340-B767-CEEDD00F4B6D}"/>
              </a:ext>
            </a:extLst>
          </p:cNvPr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13441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FFF5E2-18E5-534F-B004-EE397CC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A Little Queuing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7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Assumptions</a:t>
                </a:r>
              </a:p>
              <a:p>
                <a:pPr lvl="1"/>
                <a:r>
                  <a:rPr lang="en-US" altLang="ko-KR" sz="1600" dirty="0"/>
                  <a:t>System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stable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altLang="ko-KR" sz="1600" dirty="0"/>
                  <a:t> and there is no limit to size of queue</a:t>
                </a:r>
              </a:p>
              <a:p>
                <a:pPr lvl="1"/>
                <a:r>
                  <a:rPr lang="en-US" altLang="ko-KR" sz="1600" dirty="0"/>
                  <a:t>Time between successive arrivals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random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memoryless</a:t>
                </a:r>
              </a:p>
              <a:p>
                <a:r>
                  <a:rPr lang="en-US" altLang="ko-KR" sz="1800" dirty="0"/>
                  <a:t>Parameters that describe our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sz="1600" dirty="0">
                    <a:sym typeface="Symbol" panose="05050102010706020507" pitchFamily="18" charset="2"/>
                  </a:rPr>
                  <a:t>: </a:t>
                </a:r>
                <a:r>
                  <a:rPr lang="en-US" altLang="ko-KR" sz="1600" dirty="0"/>
                  <a:t>arrival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: service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600" dirty="0"/>
                  <a:t>: SCV of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600" dirty="0"/>
                  <a:t>: utilization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altLang="en-US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600" dirty="0"/>
                  <a:t>)</a:t>
                </a:r>
                <a:endParaRPr lang="en-US" altLang="ko-KR" sz="1600" dirty="0"/>
              </a:p>
              <a:p>
                <a:r>
                  <a:rPr lang="en-US" altLang="ko-KR" sz="1800" dirty="0"/>
                  <a:t>Parameters we wish to 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time spent waiting in queue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length of queue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×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 (by Little’s law)</a:t>
                </a:r>
              </a:p>
              <a:p>
                <a:r>
                  <a:rPr lang="en-US" altLang="ko-KR" sz="1800" dirty="0"/>
                  <a:t>Important results for 1 server</a:t>
                </a:r>
              </a:p>
              <a:p>
                <a:pPr lvl="1"/>
                <a:r>
                  <a:rPr lang="en-US" altLang="ko-KR" sz="1600" dirty="0"/>
                  <a:t>Memoryless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M/M/1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600" dirty="0"/>
                  <a:t>General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M/G/1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1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F788C-E5C9-7D4B-BB70-7A7FAD9BAC2B}"/>
              </a:ext>
            </a:extLst>
          </p:cNvPr>
          <p:cNvGrpSpPr>
            <a:grpSpLocks/>
          </p:cNvGrpSpPr>
          <p:nvPr/>
        </p:nvGrpSpPr>
        <p:grpSpPr bwMode="auto">
          <a:xfrm>
            <a:off x="5784847" y="2698488"/>
            <a:ext cx="2730499" cy="3033573"/>
            <a:chOff x="5559419" y="-125414"/>
            <a:chExt cx="3003551" cy="3336928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DBB7F374-5D92-0B4B-A878-8E86D15D5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19" y="-125414"/>
              <a:ext cx="3003551" cy="3336928"/>
              <a:chOff x="3502" y="-79"/>
              <a:chExt cx="1892" cy="2102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5D05F9B7-1C95-E549-BA5E-7BBE4EC5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F464F9C8-BF1C-4445-AAC5-A3F5582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3FDC3714-73E1-C84D-85A3-E4646899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F47830E-4F20-6545-B437-886665152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EECE0476-5A45-A94D-92A6-42FF34CB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FEAB2AC4-EE0A-1646-BD99-0C55F13A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879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</a:t>
                </a:r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2999D20-2A1A-9745-B281-DC1CA13B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 anchor="ctr"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</a:pP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Why does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𝑊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 grow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unboundedly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even though </a:t>
                    </a:r>
                    <a14:m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&lt;1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Ink 4">
              <a:extLst>
                <a:ext uri="{FF2B5EF4-FFF2-40B4-BE49-F238E27FC236}">
                  <a16:creationId xmlns:a16="http://schemas.microsoft.com/office/drawing/2014/main" id="{207EAE74-6ECC-E94E-AD10-FD80EFCD9A2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A2DB3-50F1-124F-B548-6F935028F761}"/>
              </a:ext>
            </a:extLst>
          </p:cNvPr>
          <p:cNvGrpSpPr/>
          <p:nvPr/>
        </p:nvGrpSpPr>
        <p:grpSpPr>
          <a:xfrm>
            <a:off x="6547236" y="3498012"/>
            <a:ext cx="807519" cy="2904081"/>
            <a:chOff x="6547236" y="3498012"/>
            <a:chExt cx="807519" cy="2904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A6B9A8-BBE4-6945-A300-223066CE1F92}"/>
                </a:ext>
              </a:extLst>
            </p:cNvPr>
            <p:cNvSpPr/>
            <p:nvPr/>
          </p:nvSpPr>
          <p:spPr>
            <a:xfrm>
              <a:off x="6547236" y="5675628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C92B0A-CBCD-474C-BF4D-CF96538F8237}"/>
                </a:ext>
              </a:extLst>
            </p:cNvPr>
            <p:cNvSpPr/>
            <p:nvPr/>
          </p:nvSpPr>
          <p:spPr>
            <a:xfrm>
              <a:off x="6933511" y="5980849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D2E701-58C7-2D4F-ABEA-C55A7272470B}"/>
                </a:ext>
              </a:extLst>
            </p:cNvPr>
            <p:cNvCxnSpPr>
              <a:cxnSpLocks/>
              <a:stCxn id="29" idx="2"/>
              <a:endCxn id="10" idx="0"/>
            </p:cNvCxnSpPr>
            <p:nvPr/>
          </p:nvCxnSpPr>
          <p:spPr>
            <a:xfrm flipH="1">
              <a:off x="6757858" y="3498012"/>
              <a:ext cx="522846" cy="217761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AE3B5F-1959-CC48-AEDE-688BCA4A5D1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7144133" y="3498012"/>
              <a:ext cx="136571" cy="248283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F5A-D80F-214D-837E-CDBC026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 deterministic arrival and service times</a:t>
                </a:r>
              </a:p>
              <a:p>
                <a:pPr lvl="1"/>
                <a:r>
                  <a:rPr lang="en-US" sz="1800" dirty="0"/>
                  <a:t>It is possible to sustain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with bounded response time!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Assume stochastic arrival process (and service time)</a:t>
                </a:r>
              </a:p>
              <a:p>
                <a:pPr lvl="1"/>
                <a:r>
                  <a:rPr lang="en-US" sz="1800" dirty="0"/>
                  <a:t>No longer possible to achieve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FC6D7-07AF-B649-A048-11D3675D006F}"/>
              </a:ext>
            </a:extLst>
          </p:cNvPr>
          <p:cNvGrpSpPr/>
          <p:nvPr/>
        </p:nvGrpSpPr>
        <p:grpSpPr>
          <a:xfrm>
            <a:off x="1461108" y="2475693"/>
            <a:ext cx="6221352" cy="1086855"/>
            <a:chOff x="1461108" y="2475693"/>
            <a:chExt cx="6221352" cy="1086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8EB03F-19DC-234A-881B-57FBE2E1B96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E60119-9FA8-D340-929B-BAAD5FC3B742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D1F32-F1B4-6A44-8B53-9E7351BA7975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342098-50AB-E944-9F80-39DA8A1D4758}"/>
                </a:ext>
              </a:extLst>
            </p:cNvPr>
            <p:cNvGrpSpPr/>
            <p:nvPr/>
          </p:nvGrpSpPr>
          <p:grpSpPr>
            <a:xfrm>
              <a:off x="1461108" y="2900746"/>
              <a:ext cx="5434477" cy="661802"/>
              <a:chOff x="1461108" y="2900746"/>
              <a:chExt cx="5434477" cy="6618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C761EA-0E95-EF46-97BD-4A5D2E892085}"/>
                  </a:ext>
                </a:extLst>
              </p:cNvPr>
              <p:cNvSpPr/>
              <p:nvPr/>
            </p:nvSpPr>
            <p:spPr bwMode="auto">
              <a:xfrm>
                <a:off x="2363391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27906B-14EB-9248-853E-81651EC34B6E}"/>
                  </a:ext>
                </a:extLst>
              </p:cNvPr>
              <p:cNvGrpSpPr/>
              <p:nvPr/>
            </p:nvGrpSpPr>
            <p:grpSpPr>
              <a:xfrm>
                <a:off x="3007585" y="2900746"/>
                <a:ext cx="3888000" cy="229001"/>
                <a:chOff x="3007585" y="4460605"/>
                <a:chExt cx="3888000" cy="22900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FBBBE5-6B75-B84C-A617-41201431D981}"/>
                    </a:ext>
                  </a:extLst>
                </p:cNvPr>
                <p:cNvSpPr/>
                <p:nvPr/>
              </p:nvSpPr>
              <p:spPr bwMode="auto">
                <a:xfrm>
                  <a:off x="624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E83D60-09A3-7343-9881-9ADE821FC1D1}"/>
                    </a:ext>
                  </a:extLst>
                </p:cNvPr>
                <p:cNvSpPr/>
                <p:nvPr/>
              </p:nvSpPr>
              <p:spPr bwMode="auto">
                <a:xfrm>
                  <a:off x="5599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554671-1CE4-CE43-8C48-942F1397E55D}"/>
                    </a:ext>
                  </a:extLst>
                </p:cNvPr>
                <p:cNvSpPr/>
                <p:nvPr/>
              </p:nvSpPr>
              <p:spPr bwMode="auto">
                <a:xfrm>
                  <a:off x="4951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23526DD-C831-1D4E-887F-1AD1220476CE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1461C9-FE16-C240-ACBF-9D57DD1290CD}"/>
                    </a:ext>
                  </a:extLst>
                </p:cNvPr>
                <p:cNvSpPr/>
                <p:nvPr/>
              </p:nvSpPr>
              <p:spPr bwMode="auto">
                <a:xfrm>
                  <a:off x="3655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6E2387-EEE7-3842-BE46-DDBB93B01085}"/>
                    </a:ext>
                  </a:extLst>
                </p:cNvPr>
                <p:cNvSpPr/>
                <p:nvPr/>
              </p:nvSpPr>
              <p:spPr bwMode="auto">
                <a:xfrm>
                  <a:off x="300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92B513-99B7-8244-ABAD-70B25F45928B}"/>
                  </a:ext>
                </a:extLst>
              </p:cNvPr>
              <p:cNvGrpSpPr/>
              <p:nvPr/>
            </p:nvGrpSpPr>
            <p:grpSpPr>
              <a:xfrm>
                <a:off x="1461108" y="3172702"/>
                <a:ext cx="2432845" cy="389846"/>
                <a:chOff x="1461108" y="4732561"/>
                <a:chExt cx="2432845" cy="389846"/>
              </a:xfrm>
            </p:grpSpPr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5652C48-A40F-704A-9860-A3E008FF17C3}"/>
                    </a:ext>
                  </a:extLst>
                </p:cNvPr>
                <p:cNvSpPr/>
                <p:nvPr/>
              </p:nvSpPr>
              <p:spPr bwMode="auto">
                <a:xfrm rot="16200000">
                  <a:off x="2610805" y="4495989"/>
                  <a:ext cx="141942" cy="615086"/>
                </a:xfrm>
                <a:prstGeom prst="leftBrace">
                  <a:avLst>
                    <a:gd name="adj1" fmla="val 37179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699D2A-1180-3147-B480-14D015128565}"/>
                    </a:ext>
                  </a:extLst>
                </p:cNvPr>
                <p:cNvSpPr txBox="1"/>
                <p:nvPr/>
              </p:nvSpPr>
              <p:spPr>
                <a:xfrm>
                  <a:off x="1461108" y="4814630"/>
                  <a:ext cx="243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Service time = inter-arrival time</a:t>
                  </a: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13482C-A9AC-5447-BE2F-EC953CB7F04E}"/>
              </a:ext>
            </a:extLst>
          </p:cNvPr>
          <p:cNvGrpSpPr/>
          <p:nvPr/>
        </p:nvGrpSpPr>
        <p:grpSpPr>
          <a:xfrm>
            <a:off x="1613940" y="5084781"/>
            <a:ext cx="6068520" cy="1382753"/>
            <a:chOff x="1613940" y="2475693"/>
            <a:chExt cx="6068520" cy="13827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205C87-D415-734A-8334-3F371BE7CC1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1277E9-DD35-0248-8836-3CBD17F855CB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CC472A-2C05-0B44-B844-ADB39A5912E8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AD43-AF8D-DF48-9527-BC4ECD185B99}"/>
                </a:ext>
              </a:extLst>
            </p:cNvPr>
            <p:cNvGrpSpPr/>
            <p:nvPr/>
          </p:nvGrpSpPr>
          <p:grpSpPr>
            <a:xfrm>
              <a:off x="1999340" y="2900746"/>
              <a:ext cx="5237621" cy="957700"/>
              <a:chOff x="1999340" y="2900746"/>
              <a:chExt cx="5237621" cy="9577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8EF48C-0CA6-1C47-B675-E614C14B3EDE}"/>
                  </a:ext>
                </a:extLst>
              </p:cNvPr>
              <p:cNvSpPr/>
              <p:nvPr/>
            </p:nvSpPr>
            <p:spPr bwMode="auto">
              <a:xfrm>
                <a:off x="1999340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16F6FE-B680-D343-887A-B5846E5E4998}"/>
                  </a:ext>
                </a:extLst>
              </p:cNvPr>
              <p:cNvGrpSpPr/>
              <p:nvPr/>
            </p:nvGrpSpPr>
            <p:grpSpPr>
              <a:xfrm>
                <a:off x="2374233" y="2900746"/>
                <a:ext cx="4862728" cy="957700"/>
                <a:chOff x="2374233" y="4460605"/>
                <a:chExt cx="4862728" cy="95770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C00E073-4FF7-4D4E-B645-D5019EA6B44D}"/>
                    </a:ext>
                  </a:extLst>
                </p:cNvPr>
                <p:cNvSpPr/>
                <p:nvPr/>
              </p:nvSpPr>
              <p:spPr bwMode="auto">
                <a:xfrm>
                  <a:off x="6588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120773B-A830-C349-A704-88195DA5A337}"/>
                    </a:ext>
                  </a:extLst>
                </p:cNvPr>
                <p:cNvSpPr/>
                <p:nvPr/>
              </p:nvSpPr>
              <p:spPr bwMode="auto">
                <a:xfrm>
                  <a:off x="5940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64D84E-4F86-E241-8A9A-2FC99E18BA95}"/>
                    </a:ext>
                  </a:extLst>
                </p:cNvPr>
                <p:cNvSpPr/>
                <p:nvPr/>
              </p:nvSpPr>
              <p:spPr bwMode="auto">
                <a:xfrm>
                  <a:off x="5292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43DE9D-DFF8-1E49-8C87-F53856736521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F833E52-8022-4148-B0ED-B33D0381AE5F}"/>
                    </a:ext>
                  </a:extLst>
                </p:cNvPr>
                <p:cNvSpPr/>
                <p:nvPr/>
              </p:nvSpPr>
              <p:spPr bwMode="auto">
                <a:xfrm>
                  <a:off x="3289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93313CF-4C0B-9849-89B1-8E1D9F2C0468}"/>
                    </a:ext>
                  </a:extLst>
                </p:cNvPr>
                <p:cNvSpPr/>
                <p:nvPr/>
              </p:nvSpPr>
              <p:spPr bwMode="auto">
                <a:xfrm>
                  <a:off x="2641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4EA762-9B00-B342-9E94-16EB4E2169B6}"/>
                    </a:ext>
                  </a:extLst>
                </p:cNvPr>
                <p:cNvSpPr/>
                <p:nvPr/>
              </p:nvSpPr>
              <p:spPr bwMode="auto">
                <a:xfrm>
                  <a:off x="2802777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C545D43-89D7-BF4A-8C55-FF9176EE335F}"/>
                    </a:ext>
                  </a:extLst>
                </p:cNvPr>
                <p:cNvSpPr/>
                <p:nvPr/>
              </p:nvSpPr>
              <p:spPr bwMode="auto">
                <a:xfrm>
                  <a:off x="2374233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A3947E7-CDEC-9C46-BAB7-1DBE20A6D64E}"/>
                    </a:ext>
                  </a:extLst>
                </p:cNvPr>
                <p:cNvSpPr/>
                <p:nvPr/>
              </p:nvSpPr>
              <p:spPr bwMode="auto">
                <a:xfrm>
                  <a:off x="4303585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561024-624B-D343-AE5B-944F6C3B0EEF}"/>
                    </a:ext>
                  </a:extLst>
                </p:cNvPr>
                <p:cNvSpPr/>
                <p:nvPr/>
              </p:nvSpPr>
              <p:spPr bwMode="auto">
                <a:xfrm>
                  <a:off x="5292961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CF1B410-FF1C-4149-9A85-FB501D461B11}"/>
                    </a:ext>
                  </a:extLst>
                </p:cNvPr>
                <p:cNvSpPr/>
                <p:nvPr/>
              </p:nvSpPr>
              <p:spPr bwMode="auto">
                <a:xfrm>
                  <a:off x="5365024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801559-1B4D-F148-9C74-85656FB8C8BA}"/>
                    </a:ext>
                  </a:extLst>
                </p:cNvPr>
                <p:cNvSpPr/>
                <p:nvPr/>
              </p:nvSpPr>
              <p:spPr bwMode="auto">
                <a:xfrm>
                  <a:off x="6140529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BD6A6-2191-2646-8525-D5AE0502E51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 bwMode="auto">
          <a:xfrm>
            <a:off x="3937825" y="5624335"/>
            <a:ext cx="3657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4C7287-1B2F-B04E-AE49-76A6A7D891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 bwMode="auto">
          <a:xfrm>
            <a:off x="4951585" y="5624335"/>
            <a:ext cx="34137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A1A710-8D45-9B4D-ABD3-E706443A527E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 flipH="1">
            <a:off x="4124260" y="5088886"/>
            <a:ext cx="708044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1CFBBF-98CC-6F43-9447-6DCDD48C3652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>
            <a:off x="4832304" y="5088886"/>
            <a:ext cx="300948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/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This wasted</a:t>
                </a: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time can never be reclaimed! </a:t>
                </a:r>
                <a:b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So we cannot achieve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𝜌</m:t>
                    </m:r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=1</m:t>
                    </m:r>
                  </m:oMath>
                </a14:m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!</a:t>
                </a: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5FB-E1EB-464D-8B4E-D165E9A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Real-world Systems Avoid Unbounded Queueing Delays?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797833-42AB-C04B-BC59-6036D672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Open system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Closed system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Clients adjust request rate based on response time of previous requests</a:t>
            </a:r>
          </a:p>
          <a:p>
            <a:r>
              <a:rPr lang="en-US" sz="2000" dirty="0"/>
              <a:t>As system saturates delay increases, request rate is limited by service rate</a:t>
            </a:r>
          </a:p>
          <a:p>
            <a:r>
              <a:rPr lang="en-US" sz="2000" dirty="0"/>
              <a:t>Many protocols are designed to have </a:t>
            </a:r>
            <a:r>
              <a:rPr lang="en-US" sz="2000" dirty="0">
                <a:solidFill>
                  <a:srgbClr val="FF0000"/>
                </a:solidFill>
              </a:rPr>
              <a:t>self-limited behavior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(e.g., TCP congestion control)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3B891-0A91-654A-A7E7-05F224C89B09}"/>
              </a:ext>
            </a:extLst>
          </p:cNvPr>
          <p:cNvGrpSpPr/>
          <p:nvPr/>
        </p:nvGrpSpPr>
        <p:grpSpPr>
          <a:xfrm>
            <a:off x="2906256" y="1902948"/>
            <a:ext cx="3962372" cy="1106559"/>
            <a:chOff x="2457950" y="2322441"/>
            <a:chExt cx="3962372" cy="1106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A4ABC7-CA3A-1D48-85BD-95074CF93CEF}"/>
                </a:ext>
              </a:extLst>
            </p:cNvPr>
            <p:cNvSpPr/>
            <p:nvPr/>
          </p:nvSpPr>
          <p:spPr>
            <a:xfrm>
              <a:off x="3634735" y="2664168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161D4-BAC6-2943-99D0-B2A55B840A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7442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93C3C2-9545-4844-BA07-13E09DD5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49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01A1F-7664-CC4A-B5FA-CF1F5EC12809}"/>
                </a:ext>
              </a:extLst>
            </p:cNvPr>
            <p:cNvSpPr/>
            <p:nvPr/>
          </p:nvSpPr>
          <p:spPr>
            <a:xfrm>
              <a:off x="5635521" y="2483391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2B45B-09B6-8E42-AAE7-8706FE754C8D}"/>
                </a:ext>
              </a:extLst>
            </p:cNvPr>
            <p:cNvCxnSpPr>
              <a:cxnSpLocks/>
            </p:cNvCxnSpPr>
            <p:nvPr/>
          </p:nvCxnSpPr>
          <p:spPr>
            <a:xfrm>
              <a:off x="3120311" y="2871104"/>
              <a:ext cx="514424" cy="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9C659-76D9-584D-8F9B-06BA5A0A4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3796" y="2875720"/>
              <a:ext cx="4417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03A17-8F88-A54B-8419-CA2A2CE860DD}"/>
                </a:ext>
              </a:extLst>
            </p:cNvPr>
            <p:cNvSpPr txBox="1"/>
            <p:nvPr/>
          </p:nvSpPr>
          <p:spPr>
            <a:xfrm>
              <a:off x="2457950" y="270644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6D6F86-6BFF-C449-BF2A-C6DE1C6DB027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3120311" y="2491718"/>
              <a:ext cx="514424" cy="384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97CA00-32F1-BD41-9EA5-AD0CF941E782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 flipV="1">
              <a:off x="3120311" y="2875720"/>
              <a:ext cx="514424" cy="384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D0A29-95FD-F947-8721-DFB5E5B2A683}"/>
                </a:ext>
              </a:extLst>
            </p:cNvPr>
            <p:cNvGrpSpPr/>
            <p:nvPr/>
          </p:nvGrpSpPr>
          <p:grpSpPr>
            <a:xfrm>
              <a:off x="2457950" y="2322441"/>
              <a:ext cx="662361" cy="1106559"/>
              <a:chOff x="1657850" y="2386326"/>
              <a:chExt cx="662361" cy="110655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7B979-A87E-1A41-9D72-B53B6DA07676}"/>
                  </a:ext>
                </a:extLst>
              </p:cNvPr>
              <p:cNvSpPr txBox="1"/>
              <p:nvPr/>
            </p:nvSpPr>
            <p:spPr>
              <a:xfrm>
                <a:off x="1657850" y="238632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3EAD58-6314-D64A-8F0B-F78625A33149}"/>
                  </a:ext>
                </a:extLst>
              </p:cNvPr>
              <p:cNvSpPr txBox="1"/>
              <p:nvPr/>
            </p:nvSpPr>
            <p:spPr>
              <a:xfrm>
                <a:off x="1657850" y="3154331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F7A7A1-632A-E242-99B6-BB66DB4DE56F}"/>
              </a:ext>
            </a:extLst>
          </p:cNvPr>
          <p:cNvGrpSpPr/>
          <p:nvPr/>
        </p:nvGrpSpPr>
        <p:grpSpPr>
          <a:xfrm>
            <a:off x="2906256" y="3236054"/>
            <a:ext cx="3962372" cy="1106559"/>
            <a:chOff x="2457950" y="3770241"/>
            <a:chExt cx="3962372" cy="11065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89239F-AD7F-C44E-8D7D-169F4A72A449}"/>
                </a:ext>
              </a:extLst>
            </p:cNvPr>
            <p:cNvGrpSpPr/>
            <p:nvPr/>
          </p:nvGrpSpPr>
          <p:grpSpPr>
            <a:xfrm>
              <a:off x="2457950" y="3770241"/>
              <a:ext cx="3962372" cy="1106559"/>
              <a:chOff x="2457950" y="2322441"/>
              <a:chExt cx="3962372" cy="11065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8FAA79-9D45-994A-BECA-AADC4931D48B}"/>
                  </a:ext>
                </a:extLst>
              </p:cNvPr>
              <p:cNvSpPr/>
              <p:nvPr/>
            </p:nvSpPr>
            <p:spPr>
              <a:xfrm>
                <a:off x="3634735" y="2664168"/>
                <a:ext cx="1559061" cy="423104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Queue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A55972-157B-7E42-AA6C-F63FCE862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442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BCF27-2484-E249-B9E9-D637EA084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149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34CB848-25F2-FD4B-9401-1B156B0CC9A9}"/>
                  </a:ext>
                </a:extLst>
              </p:cNvPr>
              <p:cNvSpPr/>
              <p:nvPr/>
            </p:nvSpPr>
            <p:spPr>
              <a:xfrm>
                <a:off x="5635521" y="2483391"/>
                <a:ext cx="784801" cy="784658"/>
              </a:xfrm>
              <a:prstGeom prst="ellips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Server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7540E4-DAB9-D245-8580-BDC9C592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311" y="2871104"/>
                <a:ext cx="514424" cy="9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6D931F2-E574-A244-BE21-55C88EB8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796" y="2875720"/>
                <a:ext cx="4417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566D7A-8ECF-1245-9E3D-6152FA5D2252}"/>
                  </a:ext>
                </a:extLst>
              </p:cNvPr>
              <p:cNvSpPr txBox="1"/>
              <p:nvPr/>
            </p:nvSpPr>
            <p:spPr>
              <a:xfrm>
                <a:off x="2457950" y="2706443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A1FBEA-C59A-A747-8EEA-54E83A82C9D5}"/>
                  </a:ext>
                </a:extLst>
              </p:cNvPr>
              <p:cNvCxnSpPr>
                <a:cxnSpLocks/>
                <a:stCxn id="41" idx="3"/>
                <a:endCxn id="30" idx="1"/>
              </p:cNvCxnSpPr>
              <p:nvPr/>
            </p:nvCxnSpPr>
            <p:spPr>
              <a:xfrm>
                <a:off x="3120311" y="2491718"/>
                <a:ext cx="514424" cy="384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A9F3D-D9C7-0B49-B0D4-FAA4B1310DCB}"/>
                  </a:ext>
                </a:extLst>
              </p:cNvPr>
              <p:cNvCxnSpPr>
                <a:cxnSpLocks/>
                <a:stCxn id="42" idx="3"/>
                <a:endCxn id="30" idx="1"/>
              </p:cNvCxnSpPr>
              <p:nvPr/>
            </p:nvCxnSpPr>
            <p:spPr>
              <a:xfrm flipV="1">
                <a:off x="3120311" y="2875720"/>
                <a:ext cx="514424" cy="3840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6518487-4907-0042-9DBF-7DA01DC3A917}"/>
                  </a:ext>
                </a:extLst>
              </p:cNvPr>
              <p:cNvGrpSpPr/>
              <p:nvPr/>
            </p:nvGrpSpPr>
            <p:grpSpPr>
              <a:xfrm>
                <a:off x="2457950" y="2322441"/>
                <a:ext cx="662361" cy="1106559"/>
                <a:chOff x="1657850" y="2386326"/>
                <a:chExt cx="662361" cy="110655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7E64E-E539-EA42-B79A-3C5D6796C8B2}"/>
                    </a:ext>
                  </a:extLst>
                </p:cNvPr>
                <p:cNvSpPr txBox="1"/>
                <p:nvPr/>
              </p:nvSpPr>
              <p:spPr>
                <a:xfrm>
                  <a:off x="1657850" y="2386326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644703-1F74-D14D-8608-04B5B147B615}"/>
                    </a:ext>
                  </a:extLst>
                </p:cNvPr>
                <p:cNvSpPr txBox="1"/>
                <p:nvPr/>
              </p:nvSpPr>
              <p:spPr>
                <a:xfrm>
                  <a:off x="1657850" y="3154331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</p:grp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428AF78-C010-D945-B28D-8FF80D3A4D54}"/>
                </a:ext>
              </a:extLst>
            </p:cNvPr>
            <p:cNvCxnSpPr>
              <a:cxnSpLocks/>
              <a:stCxn id="33" idx="6"/>
              <a:endCxn id="42" idx="1"/>
            </p:cNvCxnSpPr>
            <p:nvPr/>
          </p:nvCxnSpPr>
          <p:spPr>
            <a:xfrm flipH="1">
              <a:off x="2457950" y="4323520"/>
              <a:ext cx="3962372" cy="384003"/>
            </a:xfrm>
            <a:prstGeom prst="bentConnector5">
              <a:avLst>
                <a:gd name="adj1" fmla="val -4808"/>
                <a:gd name="adj2" fmla="val 160619"/>
                <a:gd name="adj3" fmla="val 10576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52683D7-2F36-1841-8233-3FA3568B0E92}"/>
                </a:ext>
              </a:extLst>
            </p:cNvPr>
            <p:cNvCxnSpPr>
              <a:cxnSpLocks/>
              <a:stCxn id="33" idx="6"/>
              <a:endCxn id="37" idx="1"/>
            </p:cNvCxnSpPr>
            <p:nvPr/>
          </p:nvCxnSpPr>
          <p:spPr>
            <a:xfrm flipH="1">
              <a:off x="2457950" y="4323520"/>
              <a:ext cx="3962372" cy="12700"/>
            </a:xfrm>
            <a:prstGeom prst="bentConnector5">
              <a:avLst>
                <a:gd name="adj1" fmla="val -8013"/>
                <a:gd name="adj2" fmla="val 6039205"/>
                <a:gd name="adj3" fmla="val 108814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430DBB9-8B95-A04F-B709-7D3536E6610C}"/>
                </a:ext>
              </a:extLst>
            </p:cNvPr>
            <p:cNvCxnSpPr>
              <a:cxnSpLocks/>
              <a:stCxn id="33" idx="6"/>
              <a:endCxn id="41" idx="1"/>
            </p:cNvCxnSpPr>
            <p:nvPr/>
          </p:nvCxnSpPr>
          <p:spPr>
            <a:xfrm flipH="1" flipV="1">
              <a:off x="2457950" y="3939518"/>
              <a:ext cx="3962372" cy="384002"/>
            </a:xfrm>
            <a:prstGeom prst="bentConnector5">
              <a:avLst>
                <a:gd name="adj1" fmla="val -11538"/>
                <a:gd name="adj2" fmla="val -242869"/>
                <a:gd name="adj3" fmla="val 11185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6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Example: M/M/1 Queue and 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Usage statistics (M/M/1 queue)</a:t>
                </a:r>
              </a:p>
              <a:p>
                <a:pPr lvl="1"/>
                <a:r>
                  <a:rPr lang="en-US" altLang="ko-KR" sz="1800" dirty="0"/>
                  <a:t>User sends 10 requests per second for 8KB data block from disk</a:t>
                </a:r>
              </a:p>
              <a:p>
                <a:pPr lvl="1"/>
                <a:r>
                  <a:rPr lang="en-US" altLang="ko-KR" sz="1800" dirty="0"/>
                  <a:t>Inter-arrival times and service times are exponentially distributed</a:t>
                </a:r>
              </a:p>
              <a:p>
                <a:pPr lvl="1"/>
                <a:r>
                  <a:rPr lang="en-US" altLang="ko-KR" sz="1800" dirty="0"/>
                  <a:t>Average service time per request is 20ms</a:t>
                </a:r>
              </a:p>
              <a:p>
                <a:pPr lvl="4"/>
                <a:endParaRPr lang="en-US" altLang="ko-KR" sz="1400" dirty="0"/>
              </a:p>
              <a:p>
                <a:r>
                  <a:rPr lang="en-US" altLang="ko-KR" sz="2000" dirty="0"/>
                  <a:t>Questions </a:t>
                </a:r>
              </a:p>
              <a:p>
                <a:pPr lvl="1"/>
                <a:r>
                  <a:rPr lang="en-US" altLang="ko-KR" sz="1800" dirty="0"/>
                  <a:t>How utilized is the disk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ko-KR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10/50 = 0.2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/>
                  <a:t>What is the average time spent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0.2 / (50 x 0.8) = 5ms</a:t>
                </a:r>
              </a:p>
              <a:p>
                <a:pPr lvl="1"/>
                <a:r>
                  <a:rPr lang="en-US" altLang="ko-KR" sz="1800" dirty="0"/>
                  <a:t>What is the average number of requests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x 10req/s = 0.05</a:t>
                </a:r>
              </a:p>
              <a:p>
                <a:pPr lvl="1"/>
                <a:r>
                  <a:rPr lang="en-US" altLang="ko-KR" sz="1800" dirty="0"/>
                  <a:t>What is the average overhead for each disk request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+ 20ms = 25ms</a:t>
                </a:r>
              </a:p>
              <a:p>
                <a:pPr lvl="4"/>
                <a:endParaRPr lang="en-US" altLang="ko-KR" sz="1400" dirty="0"/>
              </a:p>
            </p:txBody>
          </p:sp>
        </mc:Choice>
        <mc:Fallback xmlns="">
          <p:sp>
            <p:nvSpPr>
              <p:cNvPr id="91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53184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Magnetic disks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Large</a:t>
            </a:r>
            <a:r>
              <a:rPr lang="en-US" sz="1800" dirty="0"/>
              <a:t> capacity at low cost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 </a:t>
            </a:r>
            <a:r>
              <a:rPr lang="en-US" sz="1800" dirty="0"/>
              <a:t>(except for Shingled Magnetic Recording (SMR))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Slow</a:t>
            </a:r>
            <a:r>
              <a:rPr lang="en-US" sz="1800" dirty="0"/>
              <a:t> performance for random access</a:t>
            </a:r>
          </a:p>
          <a:p>
            <a:pPr lvl="1"/>
            <a:r>
              <a:rPr lang="en-US" sz="1800" dirty="0"/>
              <a:t>Better performance for </a:t>
            </a:r>
            <a:r>
              <a:rPr lang="en-US" sz="1800" dirty="0">
                <a:solidFill>
                  <a:srgbClr val="FF0000"/>
                </a:solidFill>
              </a:rPr>
              <a:t>sequential access</a:t>
            </a:r>
          </a:p>
          <a:p>
            <a:pPr lvl="1"/>
            <a:endParaRPr lang="en-US" sz="1800" dirty="0"/>
          </a:p>
          <a:p>
            <a:r>
              <a:rPr lang="en-US" sz="2000" dirty="0"/>
              <a:t>Flash memory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/>
              <a:t>Capacity at intermediate cost (5-20x disk)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 performance for reads; </a:t>
            </a:r>
            <a:r>
              <a:rPr lang="en-US" sz="1800" dirty="0">
                <a:solidFill>
                  <a:srgbClr val="FF0000"/>
                </a:solidFill>
              </a:rPr>
              <a:t>worse</a:t>
            </a:r>
            <a:r>
              <a:rPr lang="en-US" sz="1800" dirty="0"/>
              <a:t> for random writes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Erasure</a:t>
            </a:r>
            <a:r>
              <a:rPr lang="en-US" sz="1800" dirty="0"/>
              <a:t> requirement in large blocks</a:t>
            </a:r>
          </a:p>
          <a:p>
            <a:pPr lvl="1"/>
            <a:r>
              <a:rPr lang="en-US" sz="1800" dirty="0"/>
              <a:t>Wear patterns issue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Unit of transfer: </a:t>
            </a:r>
            <a:r>
              <a:rPr lang="en-US" sz="1800" dirty="0">
                <a:solidFill>
                  <a:srgbClr val="FF0000"/>
                </a:solidFill>
              </a:rPr>
              <a:t>sector</a:t>
            </a:r>
          </a:p>
          <a:p>
            <a:pPr lvl="1"/>
            <a:r>
              <a:rPr lang="en-US" sz="1600" dirty="0"/>
              <a:t>Ring of sectors form </a:t>
            </a:r>
            <a:r>
              <a:rPr lang="en-US" sz="1600" dirty="0">
                <a:solidFill>
                  <a:srgbClr val="FF0000"/>
                </a:solidFill>
              </a:rPr>
              <a:t>track</a:t>
            </a:r>
          </a:p>
          <a:p>
            <a:pPr lvl="1"/>
            <a:r>
              <a:rPr lang="en-US" sz="1600" dirty="0"/>
              <a:t>Stack of tracks form </a:t>
            </a:r>
            <a:r>
              <a:rPr lang="en-US" sz="1600" dirty="0">
                <a:solidFill>
                  <a:srgbClr val="FF0000"/>
                </a:solidFill>
              </a:rPr>
              <a:t>cylinder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Heads</a:t>
            </a:r>
            <a:r>
              <a:rPr lang="en-US" sz="1600" dirty="0"/>
              <a:t> position on cylinders</a:t>
            </a:r>
          </a:p>
          <a:p>
            <a:pPr lvl="1"/>
            <a:endParaRPr lang="en-US" sz="1600" dirty="0"/>
          </a:p>
          <a:p>
            <a:r>
              <a:rPr lang="en-US" sz="1800" dirty="0"/>
              <a:t>Disk tracks ~ 1µm (micron) wide</a:t>
            </a:r>
          </a:p>
          <a:p>
            <a:pPr lvl="1"/>
            <a:r>
              <a:rPr lang="en-US" sz="1600" dirty="0"/>
              <a:t>Wavelength of light is ~ 0.5µm</a:t>
            </a:r>
          </a:p>
          <a:p>
            <a:pPr lvl="1"/>
            <a:r>
              <a:rPr lang="en-US" sz="1600" dirty="0"/>
              <a:t>Resolution of human eye: 50µm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100K tracks on a typical 2.5” disk</a:t>
            </a:r>
          </a:p>
          <a:p>
            <a:pPr lvl="1"/>
            <a:endParaRPr lang="en-US" sz="1600" dirty="0"/>
          </a:p>
          <a:p>
            <a:r>
              <a:rPr lang="en-US" sz="1800" dirty="0"/>
              <a:t>Separated by unused guard regions</a:t>
            </a:r>
          </a:p>
          <a:p>
            <a:pPr lvl="1"/>
            <a:r>
              <a:rPr lang="en-US" sz="1600" dirty="0"/>
              <a:t>Reduces likelihood neighboring </a:t>
            </a:r>
            <a:br>
              <a:rPr lang="en-US" sz="1600" dirty="0"/>
            </a:br>
            <a:r>
              <a:rPr lang="en-US" sz="1600" dirty="0"/>
              <a:t>tracks are corrupted during writes </a:t>
            </a:r>
            <a:br>
              <a:rPr lang="en-US" sz="1600" dirty="0"/>
            </a:br>
            <a:r>
              <a:rPr lang="en-US" sz="1600" dirty="0"/>
              <a:t>(still small non-zero chance)</a:t>
            </a:r>
          </a:p>
          <a:p>
            <a:endParaRPr lang="en-US" sz="1800" dirty="0"/>
          </a:p>
        </p:txBody>
      </p:sp>
      <p:pic>
        <p:nvPicPr>
          <p:cNvPr id="8" name="Picture 1" descr="10_01.pdf">
            <a:extLst>
              <a:ext uri="{FF2B5EF4-FFF2-40B4-BE49-F238E27FC236}">
                <a16:creationId xmlns:a16="http://schemas.microsoft.com/office/drawing/2014/main" id="{E82A3070-4EBD-CD46-8135-E328C48E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7253" y="2247541"/>
            <a:ext cx="3875122" cy="31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Track length varies across disk</a:t>
            </a:r>
          </a:p>
          <a:p>
            <a:pPr lvl="1"/>
            <a:r>
              <a:rPr lang="en-US" sz="1800" dirty="0"/>
              <a:t>Outside: more sectors per track, </a:t>
            </a:r>
            <a:br>
              <a:rPr lang="en-US" sz="1800" dirty="0"/>
            </a:br>
            <a:r>
              <a:rPr lang="en-US" sz="1800" dirty="0"/>
              <a:t>higher bandwidth</a:t>
            </a:r>
          </a:p>
          <a:p>
            <a:pPr lvl="1"/>
            <a:r>
              <a:rPr lang="en-US" sz="1800" dirty="0"/>
              <a:t>Disk is organized into regions of </a:t>
            </a:r>
            <a:br>
              <a:rPr lang="en-US" sz="1800" dirty="0"/>
            </a:br>
            <a:r>
              <a:rPr lang="en-US" sz="1800" dirty="0"/>
              <a:t>tracks with same # of sectors/track</a:t>
            </a:r>
          </a:p>
          <a:p>
            <a:pPr lvl="1"/>
            <a:r>
              <a:rPr lang="en-US" sz="1800" dirty="0"/>
              <a:t>Only outer half of radius is used</a:t>
            </a:r>
          </a:p>
          <a:p>
            <a:pPr lvl="2"/>
            <a:r>
              <a:rPr lang="en-US" sz="1600" dirty="0"/>
              <a:t>Most of disk area in outer regions of disk</a:t>
            </a:r>
          </a:p>
          <a:p>
            <a:pPr lvl="2"/>
            <a:endParaRPr lang="en-US" sz="1600" dirty="0"/>
          </a:p>
          <a:p>
            <a:r>
              <a:rPr lang="en-US" sz="2000" dirty="0"/>
              <a:t>Disks are so big that some companies </a:t>
            </a:r>
            <a:br>
              <a:rPr lang="en-US" sz="2000" dirty="0"/>
            </a:br>
            <a:r>
              <a:rPr lang="en-US" sz="2000" dirty="0"/>
              <a:t>(like Google) reportedly only use </a:t>
            </a:r>
            <a:br>
              <a:rPr lang="en-US" sz="2000" dirty="0"/>
            </a:br>
            <a:r>
              <a:rPr lang="en-US" sz="2000" dirty="0"/>
              <a:t>part of disk for active data</a:t>
            </a:r>
          </a:p>
          <a:p>
            <a:pPr lvl="1"/>
            <a:r>
              <a:rPr lang="en-US" sz="1800" dirty="0"/>
              <a:t>Rest is archival data</a:t>
            </a:r>
          </a:p>
          <a:p>
            <a:endParaRPr lang="en-US" sz="2000" dirty="0"/>
          </a:p>
        </p:txBody>
      </p:sp>
      <p:pic>
        <p:nvPicPr>
          <p:cNvPr id="7" name="Picture 2" descr="https://www.lorextechnology.com/images/products/HDD-D/1200x800/surveillance-hard-drive-hdd-L1.png">
            <a:extLst>
              <a:ext uri="{FF2B5EF4-FFF2-40B4-BE49-F238E27FC236}">
                <a16:creationId xmlns:a16="http://schemas.microsoft.com/office/drawing/2014/main" id="{D50D754F-A922-8048-92AF-595FAA20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47" t="3066" r="28147" b="2332"/>
          <a:stretch/>
        </p:blipFill>
        <p:spPr bwMode="auto">
          <a:xfrm>
            <a:off x="5816801" y="1968792"/>
            <a:ext cx="2511205" cy="36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A0C11-748E-6E49-B091-F622E05943D6}"/>
              </a:ext>
            </a:extLst>
          </p:cNvPr>
          <p:cNvSpPr/>
          <p:nvPr/>
        </p:nvSpPr>
        <p:spPr>
          <a:xfrm>
            <a:off x="3916212" y="6645273"/>
            <a:ext cx="131157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err="1"/>
              <a:t>www.lorextechnology.com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1085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So far in this course</a:t>
            </a:r>
          </a:p>
          <a:p>
            <a:pPr lvl="1"/>
            <a:r>
              <a:rPr lang="en-US" altLang="ko-KR" sz="1800" dirty="0"/>
              <a:t>We have learned how to manage CPU and memory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about I/O?</a:t>
            </a:r>
          </a:p>
          <a:p>
            <a:pPr lvl="1"/>
            <a:r>
              <a:rPr lang="en-US" altLang="ko-KR" sz="1800" dirty="0"/>
              <a:t>Without I/O, computers are useless (disembodied brains?)</a:t>
            </a:r>
          </a:p>
          <a:p>
            <a:pPr lvl="1"/>
            <a:r>
              <a:rPr lang="en-US" altLang="ko-KR" sz="1800" dirty="0"/>
              <a:t>But … there is incredible variety of I/O devices</a:t>
            </a:r>
          </a:p>
          <a:p>
            <a:pPr lvl="2"/>
            <a:r>
              <a:rPr lang="en-US" altLang="ko-KR" sz="1600" dirty="0"/>
              <a:t>Accelerator (e.g., GPU, TPU), storage (e.g., SSD, HDD), transmission (e.g., NIC, wireless adaptor), human-interface (e.g., keyboard, mouse)</a:t>
            </a:r>
          </a:p>
          <a:p>
            <a:pPr lvl="2"/>
            <a:r>
              <a:rPr lang="en-US" altLang="ko-KR" sz="1600" dirty="0"/>
              <a:t>How can we </a:t>
            </a:r>
            <a:r>
              <a:rPr lang="en-US" altLang="ko-KR" sz="1600" dirty="0">
                <a:solidFill>
                  <a:srgbClr val="FF0000"/>
                </a:solidFill>
              </a:rPr>
              <a:t>standardize interfaces</a:t>
            </a:r>
            <a:r>
              <a:rPr lang="en-US" altLang="ko-KR" sz="1600" dirty="0"/>
              <a:t> to these devices?</a:t>
            </a:r>
          </a:p>
          <a:p>
            <a:pPr lvl="1"/>
            <a:r>
              <a:rPr lang="en-US" altLang="ko-KR" sz="1800" dirty="0"/>
              <a:t>Devices are unreliable: media failures and transmission errors</a:t>
            </a:r>
          </a:p>
          <a:p>
            <a:pPr lvl="2"/>
            <a:r>
              <a:rPr lang="en-US" altLang="ko-KR" sz="1600" dirty="0"/>
              <a:t>How can we make them </a:t>
            </a:r>
            <a:r>
              <a:rPr lang="en-US" altLang="ko-KR" sz="1600" dirty="0">
                <a:solidFill>
                  <a:srgbClr val="FF0000"/>
                </a:solidFill>
              </a:rPr>
              <a:t>reliable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Devices are </a:t>
            </a:r>
            <a:r>
              <a:rPr lang="en-US" altLang="ko-KR" sz="1800" dirty="0">
                <a:solidFill>
                  <a:srgbClr val="FF0000"/>
                </a:solidFill>
              </a:rPr>
              <a:t>unpredictable</a:t>
            </a:r>
            <a:r>
              <a:rPr lang="en-US" altLang="ko-KR" sz="1800" dirty="0"/>
              <a:t> and/or slow</a:t>
            </a:r>
          </a:p>
          <a:p>
            <a:pPr lvl="2"/>
            <a:r>
              <a:rPr lang="en-US" altLang="ko-KR" sz="1600" dirty="0"/>
              <a:t>How can we manage them if we don’t know </a:t>
            </a:r>
            <a:br>
              <a:rPr lang="en-US" altLang="ko-KR" sz="1600" dirty="0"/>
            </a:br>
            <a:r>
              <a:rPr lang="en-US" altLang="ko-KR" sz="1600" dirty="0"/>
              <a:t>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3498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06BB415-5778-5D49-BD20-1FE8FF5C65CE}"/>
              </a:ext>
            </a:extLst>
          </p:cNvPr>
          <p:cNvGrpSpPr/>
          <p:nvPr/>
        </p:nvGrpSpPr>
        <p:grpSpPr>
          <a:xfrm>
            <a:off x="599765" y="4236365"/>
            <a:ext cx="2740301" cy="2159143"/>
            <a:chOff x="3130276" y="4464965"/>
            <a:chExt cx="2740301" cy="215914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E16FD-AFDF-934F-9BCD-8C32C97B900A}"/>
                </a:ext>
              </a:extLst>
            </p:cNvPr>
            <p:cNvSpPr/>
            <p:nvPr/>
          </p:nvSpPr>
          <p:spPr>
            <a:xfrm>
              <a:off x="3534593" y="4736809"/>
              <a:ext cx="1766429" cy="17664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866D94-5F9A-F948-A8EB-B96049CB0BD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715734" y="4831111"/>
              <a:ext cx="823313" cy="628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E2651B-140A-5C44-A181-F10287349262}"/>
                </a:ext>
              </a:extLst>
            </p:cNvPr>
            <p:cNvCxnSpPr>
              <a:cxnSpLocks/>
              <a:stCxn id="46" idx="1"/>
              <a:endCxn id="37" idx="2"/>
            </p:cNvCxnSpPr>
            <p:nvPr/>
          </p:nvCxnSpPr>
          <p:spPr>
            <a:xfrm flipH="1" flipV="1">
              <a:off x="4694280" y="6136713"/>
              <a:ext cx="517141" cy="256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52F5-4203-2A41-ADE2-384B6DEE1196}"/>
                </a:ext>
              </a:extLst>
            </p:cNvPr>
            <p:cNvSpPr txBox="1"/>
            <p:nvPr/>
          </p:nvSpPr>
          <p:spPr>
            <a:xfrm>
              <a:off x="3130276" y="446496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Original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position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21669-55DB-D945-9950-0FE912328D53}"/>
                </a:ext>
              </a:extLst>
            </p:cNvPr>
            <p:cNvSpPr txBox="1"/>
            <p:nvPr/>
          </p:nvSpPr>
          <p:spPr>
            <a:xfrm>
              <a:off x="5211421" y="6162443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Desired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1BF6F4-F953-544C-B6B0-F8F2253F739C}"/>
                </a:ext>
              </a:extLst>
            </p:cNvPr>
            <p:cNvSpPr/>
            <p:nvPr/>
          </p:nvSpPr>
          <p:spPr>
            <a:xfrm>
              <a:off x="4210774" y="5412989"/>
              <a:ext cx="414068" cy="41406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574877-585E-CE48-8B55-6E68B8301D4B}"/>
                </a:ext>
              </a:extLst>
            </p:cNvPr>
            <p:cNvSpPr/>
            <p:nvPr/>
          </p:nvSpPr>
          <p:spPr>
            <a:xfrm>
              <a:off x="3814561" y="5016776"/>
              <a:ext cx="1206495" cy="120649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476B20-226E-C840-B695-3118D12BCD31}"/>
                </a:ext>
              </a:extLst>
            </p:cNvPr>
            <p:cNvSpPr/>
            <p:nvPr/>
          </p:nvSpPr>
          <p:spPr>
            <a:xfrm>
              <a:off x="4529879" y="5450066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8A5E11-C95A-2843-8A19-E07AC1070463}"/>
                </a:ext>
              </a:extLst>
            </p:cNvPr>
            <p:cNvSpPr/>
            <p:nvPr/>
          </p:nvSpPr>
          <p:spPr>
            <a:xfrm>
              <a:off x="4694280" y="6105413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Recall: cylinder is all tracks under head at any given point on all surface</a:t>
            </a:r>
          </a:p>
          <a:p>
            <a:pPr lvl="3"/>
            <a:endParaRPr lang="en-US" sz="1200" dirty="0"/>
          </a:p>
          <a:p>
            <a:r>
              <a:rPr lang="en-US" sz="1800" dirty="0"/>
              <a:t>Read/write data includes three stages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Seek time</a:t>
            </a:r>
            <a:r>
              <a:rPr lang="en-US" sz="1600" dirty="0"/>
              <a:t>: position r/w head over proper track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Rotational latency</a:t>
            </a:r>
            <a:r>
              <a:rPr lang="en-US" sz="1600" dirty="0"/>
              <a:t>: wait for desired sector to rotate under r/w head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Transfer time</a:t>
            </a:r>
            <a:r>
              <a:rPr lang="en-US" sz="1600" dirty="0"/>
              <a:t>: transfer block of bits (sector) under r/w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7C6E9C-887A-7A4A-80BE-80C6AF878E3D}"/>
              </a:ext>
            </a:extLst>
          </p:cNvPr>
          <p:cNvSpPr txBox="1"/>
          <p:nvPr/>
        </p:nvSpPr>
        <p:spPr>
          <a:xfrm>
            <a:off x="2831845" y="507261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Rotational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latency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19A2-1DDF-D143-872D-454B2CF98578}"/>
              </a:ext>
            </a:extLst>
          </p:cNvPr>
          <p:cNvSpPr txBox="1"/>
          <p:nvPr/>
        </p:nvSpPr>
        <p:spPr>
          <a:xfrm>
            <a:off x="1563035" y="3932237"/>
            <a:ext cx="51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Seek 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681300-3746-7747-B878-B20A8452AE00}"/>
              </a:ext>
            </a:extLst>
          </p:cNvPr>
          <p:cNvCxnSpPr>
            <a:cxnSpLocks/>
            <a:stCxn id="34" idx="7"/>
            <a:endCxn id="50" idx="7"/>
          </p:cNvCxnSpPr>
          <p:nvPr/>
        </p:nvCxnSpPr>
        <p:spPr>
          <a:xfrm flipV="1">
            <a:off x="2052802" y="4964863"/>
            <a:ext cx="261055" cy="265771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E2D42-E82A-E44F-A994-32B72F454760}"/>
              </a:ext>
            </a:extLst>
          </p:cNvPr>
          <p:cNvSpPr/>
          <p:nvPr/>
        </p:nvSpPr>
        <p:spPr>
          <a:xfrm>
            <a:off x="1280848" y="4784974"/>
            <a:ext cx="1212896" cy="1212896"/>
          </a:xfrm>
          <a:prstGeom prst="arc">
            <a:avLst>
              <a:gd name="adj1" fmla="val 18925629"/>
              <a:gd name="adj2" fmla="val 3351337"/>
            </a:avLst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064E16-A77D-B645-ACC1-6D148AA8A6A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819676" y="4393902"/>
            <a:ext cx="284485" cy="678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FBCC37-B79C-5D4C-881E-9DAF1941D4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561557" y="5303446"/>
            <a:ext cx="270288" cy="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7FAEB4-D7BC-C847-AFB6-1CE2F2926B88}"/>
              </a:ext>
            </a:extLst>
          </p:cNvPr>
          <p:cNvGrpSpPr/>
          <p:nvPr/>
        </p:nvGrpSpPr>
        <p:grpSpPr>
          <a:xfrm>
            <a:off x="5772626" y="5299777"/>
            <a:ext cx="721192" cy="736187"/>
            <a:chOff x="5772626" y="5299777"/>
            <a:chExt cx="721192" cy="736187"/>
          </a:xfrm>
        </p:grpSpPr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5B6CB4B7-8888-5246-886C-E3403D1D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2626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E1E0FB2-1D63-CA43-B827-AA7B9554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222" y="5299777"/>
              <a:ext cx="360596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Controller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C42CA9-C4E1-C744-BFAE-87B8B1572F2D}"/>
              </a:ext>
            </a:extLst>
          </p:cNvPr>
          <p:cNvGrpSpPr/>
          <p:nvPr/>
        </p:nvGrpSpPr>
        <p:grpSpPr>
          <a:xfrm>
            <a:off x="3757175" y="5299777"/>
            <a:ext cx="2015451" cy="736187"/>
            <a:chOff x="3757175" y="5299777"/>
            <a:chExt cx="2015451" cy="736187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943AD9BF-42E4-F542-B965-631A8F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765" y="5299777"/>
              <a:ext cx="1126861" cy="7361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Software queue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(device driver)</a:t>
              </a: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1FB94A3-7E7F-F040-A2CE-E6FFE5E9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021" y="5667871"/>
              <a:ext cx="450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CD53FFCC-E38A-C649-9645-764D355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175" y="5381682"/>
              <a:ext cx="75693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1834F6-3AA5-A647-A843-2ADCEBEA9E48}"/>
              </a:ext>
            </a:extLst>
          </p:cNvPr>
          <p:cNvGrpSpPr/>
          <p:nvPr/>
        </p:nvGrpSpPr>
        <p:grpSpPr>
          <a:xfrm>
            <a:off x="6493818" y="5299777"/>
            <a:ext cx="2482178" cy="736187"/>
            <a:chOff x="6493818" y="5299777"/>
            <a:chExt cx="2482178" cy="736187"/>
          </a:xfrm>
        </p:grpSpPr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9795D33F-8A3A-DC4C-9B4E-2A21C30E0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818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4A07C91D-45CF-C043-B367-361C380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413" y="5299777"/>
              <a:ext cx="1352233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Media Time</a:t>
              </a:r>
            </a:p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(Seek+Rot+Xfer)</a:t>
              </a: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7F86F28-1807-304B-8C8B-8208D4A15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6647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CDC318E0-D4BD-B84D-96FB-C12BA257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3409" y="5381682"/>
              <a:ext cx="61258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Result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AB5738F-6056-3548-A2D5-586B019F14FA}"/>
              </a:ext>
            </a:extLst>
          </p:cNvPr>
          <p:cNvSpPr txBox="1"/>
          <p:nvPr/>
        </p:nvSpPr>
        <p:spPr>
          <a:xfrm>
            <a:off x="4514112" y="4290563"/>
            <a:ext cx="37846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Disk Latency = Queuing Time + Controller time +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Seek Time + Rotation Time + Transfer Time</a:t>
            </a:r>
          </a:p>
        </p:txBody>
      </p:sp>
    </p:spTree>
    <p:extLst>
      <p:ext uri="{BB962C8B-B14F-4D97-AF65-F5344CB8AC3E}">
        <p14:creationId xmlns:p14="http://schemas.microsoft.com/office/powerpoint/2010/main" val="4112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7" grpId="0"/>
      <p:bldP spid="48" grpId="0"/>
      <p:bldP spid="60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Assumptions</a:t>
            </a:r>
          </a:p>
          <a:p>
            <a:pPr lvl="1"/>
            <a:r>
              <a:rPr lang="en-US" sz="1400" dirty="0"/>
              <a:t>Ignoring queuing and controller times for now</a:t>
            </a:r>
          </a:p>
          <a:p>
            <a:pPr lvl="1"/>
            <a:r>
              <a:rPr lang="en-US" sz="1400" dirty="0"/>
              <a:t>Average seek time of 5ms</a:t>
            </a:r>
          </a:p>
          <a:p>
            <a:pPr lvl="1"/>
            <a:r>
              <a:rPr lang="en-US" sz="1400" dirty="0"/>
              <a:t>7200RPM </a:t>
            </a:r>
            <a:r>
              <a:rPr lang="en-US" sz="1400" dirty="0">
                <a:sym typeface="Symbol" charset="0"/>
              </a:rPr>
              <a:t> t</a:t>
            </a:r>
            <a:r>
              <a:rPr lang="en-US" sz="1400" dirty="0"/>
              <a:t>ime for rotation: 60000 (</a:t>
            </a:r>
            <a:r>
              <a:rPr lang="en-US" sz="1400" dirty="0" err="1"/>
              <a:t>ms</a:t>
            </a:r>
            <a:r>
              <a:rPr lang="en-US" sz="1400" dirty="0"/>
              <a:t>/minute) / 7200 (rotation/minute) </a:t>
            </a:r>
            <a:r>
              <a:rPr lang="en-US" sz="1400" dirty="0">
                <a:sym typeface="Symbol" panose="05050102010706020507" pitchFamily="18" charset="2"/>
              </a:rPr>
              <a:t></a:t>
            </a:r>
            <a:r>
              <a:rPr lang="en-US" sz="1400" dirty="0"/>
              <a:t> 8ms</a:t>
            </a:r>
          </a:p>
          <a:p>
            <a:pPr lvl="1"/>
            <a:r>
              <a:rPr lang="en-US" sz="1400" dirty="0"/>
              <a:t>Transfer rate of 4 MiB/s, sector size of 1KiB </a:t>
            </a:r>
            <a:r>
              <a:rPr lang="en-US" sz="1400" dirty="0">
                <a:sym typeface="Symbol" panose="05050102010706020507" pitchFamily="18" charset="2"/>
              </a:rPr>
              <a:t> 2</a:t>
            </a:r>
            <a:r>
              <a:rPr lang="en-US" sz="1400" baseline="30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 B / 2</a:t>
            </a:r>
            <a:r>
              <a:rPr lang="en-US" sz="1400" baseline="30000" dirty="0">
                <a:sym typeface="Symbol" panose="05050102010706020507" pitchFamily="18" charset="2"/>
              </a:rPr>
              <a:t>22</a:t>
            </a:r>
            <a:r>
              <a:rPr lang="en-US" sz="1400" dirty="0">
                <a:sym typeface="Symbol" panose="05050102010706020507" pitchFamily="18" charset="2"/>
              </a:rPr>
              <a:t> (B/s)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=</a:t>
            </a:r>
            <a:r>
              <a:rPr lang="en-US" sz="1400" dirty="0">
                <a:sym typeface="Symbol" panose="05050102010706020507" pitchFamily="18" charset="2"/>
              </a:rPr>
              <a:t> 2</a:t>
            </a:r>
            <a:r>
              <a:rPr lang="en-US" sz="1400" baseline="30000" dirty="0">
                <a:sym typeface="Symbol" panose="05050102010706020507" pitchFamily="18" charset="2"/>
              </a:rPr>
              <a:t>-12</a:t>
            </a:r>
            <a:r>
              <a:rPr lang="en-US" sz="1400" dirty="0">
                <a:sym typeface="Symbol" panose="05050102010706020507" pitchFamily="18" charset="2"/>
              </a:rPr>
              <a:t> s  0.24ms</a:t>
            </a:r>
            <a:endParaRPr lang="en-US" sz="1400" dirty="0"/>
          </a:p>
          <a:p>
            <a:r>
              <a:rPr lang="en-US" sz="1600" dirty="0"/>
              <a:t>Read sector from random place on disk</a:t>
            </a:r>
          </a:p>
          <a:p>
            <a:pPr lvl="1"/>
            <a:r>
              <a:rPr lang="en-US" sz="1400" dirty="0"/>
              <a:t>Seek (5ms) + rotational delay (4ms) + transfer (0.24ms)</a:t>
            </a:r>
          </a:p>
          <a:p>
            <a:pPr lvl="1"/>
            <a:r>
              <a:rPr lang="en-US" sz="1400" dirty="0"/>
              <a:t>Approximately 10ms to fetch/put data: 100KiB/s</a:t>
            </a:r>
          </a:p>
          <a:p>
            <a:r>
              <a:rPr lang="en-US" sz="1600" dirty="0"/>
              <a:t>Read sector from random place in same cylinder</a:t>
            </a:r>
          </a:p>
          <a:p>
            <a:pPr lvl="1"/>
            <a:r>
              <a:rPr lang="en-US" sz="1400" dirty="0"/>
              <a:t>Rotational delay (4ms) + transfer (0.24ms)</a:t>
            </a:r>
          </a:p>
          <a:p>
            <a:pPr lvl="1"/>
            <a:r>
              <a:rPr lang="en-US" sz="1400" dirty="0"/>
              <a:t>Approximately 5ms to fetch/put data: 200 KiB/s</a:t>
            </a:r>
          </a:p>
          <a:p>
            <a:r>
              <a:rPr lang="en-US" sz="1600" dirty="0"/>
              <a:t>Read next sector on same track</a:t>
            </a:r>
          </a:p>
          <a:p>
            <a:pPr lvl="1"/>
            <a:r>
              <a:rPr lang="en-US" sz="1400" dirty="0"/>
              <a:t>Transfer (0.24ms): 4 MiB/s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Key to using disk effectively (especially for file systems) is to minimize seek &amp;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7164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long to complete 500 random disk reads (in FIFO order)?</a:t>
            </a:r>
          </a:p>
          <a:p>
            <a:pPr lvl="1"/>
            <a:r>
              <a:rPr lang="en-US" sz="1600" dirty="0"/>
              <a:t>500 x 9.24ms = 4.12s</a:t>
            </a:r>
          </a:p>
          <a:p>
            <a:pPr lvl="0"/>
            <a:r>
              <a:rPr lang="en-US" sz="1800" dirty="0"/>
              <a:t>How long to complete 500 sequential disk reads (starting from random sector)?</a:t>
            </a:r>
          </a:p>
          <a:p>
            <a:pPr lvl="1"/>
            <a:r>
              <a:rPr lang="en-US" sz="1600" dirty="0"/>
              <a:t>Seek (5ms) + rotational delay (4ms) + transfer (500 x 0.24ms) = </a:t>
            </a:r>
            <a:r>
              <a:rPr lang="en-US" sz="1600" dirty="0">
                <a:sym typeface="Symbol" panose="05050102010706020507" pitchFamily="18" charset="2"/>
              </a:rPr>
              <a:t>0.129s</a:t>
            </a:r>
            <a:endParaRPr lang="en-US" sz="1600" dirty="0"/>
          </a:p>
          <a:p>
            <a:pPr lvl="2"/>
            <a:r>
              <a:rPr lang="en-US" sz="1400" dirty="0"/>
              <a:t>Might need an extra head or track switch</a:t>
            </a:r>
          </a:p>
          <a:p>
            <a:pPr lvl="2"/>
            <a:r>
              <a:rPr lang="en-US" sz="1400" dirty="0"/>
              <a:t>Track buffer may allow some sectors to be read off disk out of order</a:t>
            </a:r>
          </a:p>
          <a:p>
            <a:r>
              <a:rPr lang="en-US" sz="1800" dirty="0"/>
              <a:t>How large transferred data should be to achieve 80% of max disk transfer rate </a:t>
            </a:r>
            <a:br>
              <a:rPr lang="en-US" sz="1800" dirty="0"/>
            </a:br>
            <a:r>
              <a:rPr lang="en-US" sz="1800" dirty="0"/>
              <a:t>(zero track-to-track seek time)?</a:t>
            </a:r>
          </a:p>
          <a:p>
            <a:pPr lvl="1"/>
            <a:r>
              <a:rPr lang="en-US" sz="1600" dirty="0"/>
              <a:t>Assume R rotations are needed, then solve for R</a:t>
            </a:r>
          </a:p>
          <a:p>
            <a:pPr lvl="1"/>
            <a:r>
              <a:rPr lang="en-US" sz="1600" dirty="0"/>
              <a:t>Recall: effective bandwidth = data size/latency = peak bandwidth x transfer time/latency</a:t>
            </a:r>
          </a:p>
          <a:p>
            <a:pPr lvl="1"/>
            <a:r>
              <a:rPr lang="en-US" sz="1600" dirty="0"/>
              <a:t>Transfer time / latency = 0.8</a:t>
            </a:r>
          </a:p>
          <a:p>
            <a:pPr lvl="2"/>
            <a:r>
              <a:rPr lang="en-US" sz="1400" dirty="0"/>
              <a:t>Transfer time = R x rotation time = R x 8ms</a:t>
            </a:r>
          </a:p>
          <a:p>
            <a:pPr lvl="2"/>
            <a:r>
              <a:rPr lang="en-US" sz="1400" dirty="0"/>
              <a:t>Latency = Seek (5ms) + transfer time (R x 8ms)</a:t>
            </a:r>
          </a:p>
          <a:p>
            <a:pPr lvl="3"/>
            <a:r>
              <a:rPr lang="en-US" sz="1200" dirty="0"/>
              <a:t>Note that rotational delay is zero because entire track is transferred</a:t>
            </a:r>
            <a:endParaRPr lang="en-US" sz="1600" dirty="0"/>
          </a:p>
          <a:p>
            <a:pPr lvl="2"/>
            <a:r>
              <a:rPr lang="en-US" sz="1400" dirty="0"/>
              <a:t>R = 2.5 ⇒ transferred data size = 2.5 x 8ms x 4 MB/s </a:t>
            </a:r>
            <a:r>
              <a:rPr lang="en-US" sz="1400" dirty="0">
                <a:sym typeface="Symbol" panose="05050102010706020507" pitchFamily="18" charset="2"/>
              </a:rPr>
              <a:t> 8KiB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(Lots of) Intelligence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Sectors contain sophisticated </a:t>
            </a:r>
            <a:r>
              <a:rPr lang="en-US" sz="1800" dirty="0">
                <a:solidFill>
                  <a:srgbClr val="FF0000"/>
                </a:solidFill>
              </a:rPr>
              <a:t>error correcting codes</a:t>
            </a:r>
          </a:p>
          <a:p>
            <a:pPr lvl="1"/>
            <a:r>
              <a:rPr lang="en-US" sz="1600" dirty="0"/>
              <a:t>Disk head magnet has field wider than track</a:t>
            </a:r>
          </a:p>
          <a:p>
            <a:pPr lvl="1"/>
            <a:r>
              <a:rPr lang="en-US" sz="1600" dirty="0"/>
              <a:t>Hide corruptions due to neighboring track writes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Sector sparing</a:t>
            </a:r>
          </a:p>
          <a:p>
            <a:pPr lvl="1"/>
            <a:r>
              <a:rPr lang="en-US" sz="1600" dirty="0"/>
              <a:t>Remap bad sectors transparently to spare </a:t>
            </a:r>
            <a:br>
              <a:rPr lang="en-US" sz="1600" dirty="0"/>
            </a:br>
            <a:r>
              <a:rPr lang="en-US" sz="1600" dirty="0"/>
              <a:t>sectors on the same surface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Slip sparing</a:t>
            </a:r>
          </a:p>
          <a:p>
            <a:pPr lvl="1"/>
            <a:r>
              <a:rPr lang="en-US" sz="1600" dirty="0"/>
              <a:t>Remap all sectors (when there is a bad sector) </a:t>
            </a:r>
            <a:br>
              <a:rPr lang="en-US" sz="1600" dirty="0"/>
            </a:br>
            <a:r>
              <a:rPr lang="en-US" sz="1600" dirty="0"/>
              <a:t>to preserve sequential behavior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Track skewing</a:t>
            </a:r>
          </a:p>
          <a:p>
            <a:pPr lvl="1"/>
            <a:r>
              <a:rPr lang="en-US" sz="1600" dirty="0"/>
              <a:t>Offset sector numbers to allow for </a:t>
            </a:r>
            <a:br>
              <a:rPr lang="en-US" sz="1600" dirty="0"/>
            </a:br>
            <a:r>
              <a:rPr lang="en-US" sz="1600" dirty="0"/>
              <a:t>disk head movement to achieve sequential operations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…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Intelligence by lazy_senior - Meme Center">
            <a:extLst>
              <a:ext uri="{FF2B5EF4-FFF2-40B4-BE49-F238E27FC236}">
                <a16:creationId xmlns:a16="http://schemas.microsoft.com/office/drawing/2014/main" id="{F0541E6A-F050-3047-8FD9-A1AC8643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7718" y="1676400"/>
            <a:ext cx="2387632" cy="18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722A1-E229-3145-9623-2923EC56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Seagate EXOS X14 (2018)</a:t>
            </a:r>
          </a:p>
          <a:p>
            <a:pPr lvl="1"/>
            <a:r>
              <a:rPr lang="en-US" sz="1600" dirty="0"/>
              <a:t>14 TB hard disk</a:t>
            </a:r>
          </a:p>
          <a:p>
            <a:pPr lvl="1"/>
            <a:r>
              <a:rPr lang="en-US" sz="1600" dirty="0"/>
              <a:t>8 platters, 16 heads</a:t>
            </a:r>
          </a:p>
          <a:p>
            <a:pPr lvl="1"/>
            <a:r>
              <a:rPr lang="en-US" sz="1600" dirty="0"/>
              <a:t>4.16 </a:t>
            </a:r>
            <a:r>
              <a:rPr lang="en-US" sz="1600" dirty="0" err="1"/>
              <a:t>ms</a:t>
            </a:r>
            <a:r>
              <a:rPr lang="en-US" sz="1600" dirty="0"/>
              <a:t> average seek time</a:t>
            </a:r>
          </a:p>
          <a:p>
            <a:pPr lvl="1"/>
            <a:r>
              <a:rPr lang="en-US" sz="1600" dirty="0"/>
              <a:t>4 KB physical sectors</a:t>
            </a:r>
          </a:p>
          <a:p>
            <a:pPr lvl="1"/>
            <a:r>
              <a:rPr lang="en-US" sz="1600" dirty="0"/>
              <a:t>7200 RPMs</a:t>
            </a:r>
          </a:p>
          <a:p>
            <a:pPr lvl="1"/>
            <a:r>
              <a:rPr lang="en-US" sz="1600" dirty="0"/>
              <a:t>6 Gbps SATA / 12Gbps SAS interface</a:t>
            </a:r>
          </a:p>
          <a:p>
            <a:pPr lvl="1"/>
            <a:r>
              <a:rPr lang="en-US" sz="1600" dirty="0"/>
              <a:t>261 MB/s MAX transfer rate</a:t>
            </a:r>
          </a:p>
          <a:p>
            <a:pPr lvl="1"/>
            <a:r>
              <a:rPr lang="en-US" sz="1600" dirty="0"/>
              <a:t>Cache size: 256 MB </a:t>
            </a:r>
          </a:p>
          <a:p>
            <a:endParaRPr lang="en-US" sz="1800" dirty="0"/>
          </a:p>
          <a:p>
            <a:r>
              <a:rPr lang="en-US" sz="1800" dirty="0"/>
              <a:t>IBM Personal Computer/AT (1986)</a:t>
            </a:r>
          </a:p>
          <a:p>
            <a:pPr lvl="1"/>
            <a:r>
              <a:rPr lang="en-US" sz="1600" dirty="0"/>
              <a:t>30 MB hard disk</a:t>
            </a:r>
          </a:p>
          <a:p>
            <a:pPr lvl="1"/>
            <a:r>
              <a:rPr lang="en-US" sz="1600" dirty="0"/>
              <a:t>30-40 </a:t>
            </a:r>
            <a:r>
              <a:rPr lang="en-US" sz="1600" dirty="0" err="1"/>
              <a:t>ms</a:t>
            </a:r>
            <a:r>
              <a:rPr lang="en-US" sz="1600" dirty="0"/>
              <a:t> seek time</a:t>
            </a:r>
          </a:p>
          <a:p>
            <a:pPr lvl="1"/>
            <a:r>
              <a:rPr lang="en-US" sz="1600" dirty="0"/>
              <a:t>0.7-1 MB/s (est.)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671" y="1676400"/>
            <a:ext cx="2208679" cy="31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FCFS</a:t>
            </a:r>
            <a:r>
              <a:rPr lang="en-US" sz="1800" dirty="0"/>
              <a:t>: schedule requests in order they arrive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Fair among requests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Poor performance for sequence of requests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alternate between outer and inner tracks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Shortest seek time first (SSTF)</a:t>
            </a:r>
            <a:r>
              <a:rPr lang="en-US" sz="1800" dirty="0"/>
              <a:t>: pick the request that is closest to head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Avoid frequent long seeks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May lead to starvation!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SCAN</a:t>
            </a:r>
            <a:r>
              <a:rPr lang="en-US" sz="1800" dirty="0"/>
              <a:t>: move disk arm in one direction, </a:t>
            </a:r>
            <a:br>
              <a:rPr lang="en-US" sz="1800" dirty="0"/>
            </a:br>
            <a:r>
              <a:rPr lang="en-US" sz="1800" dirty="0"/>
              <a:t>take the closest request in direction of travel, </a:t>
            </a:r>
            <a:br>
              <a:rPr lang="en-US" sz="1800" dirty="0"/>
            </a:br>
            <a:r>
              <a:rPr lang="en-US" sz="1800" dirty="0"/>
              <a:t>then reverse direction also called “elevator scheduling”)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No starvation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Low seek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Favoring middle tracks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0BD45A05-004D-A140-85CA-8F601C4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2" r="-8885"/>
          <a:stretch/>
        </p:blipFill>
        <p:spPr>
          <a:xfrm>
            <a:off x="7032137" y="3842862"/>
            <a:ext cx="1483213" cy="2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CSCAN</a:t>
            </a:r>
            <a:r>
              <a:rPr lang="en-US" sz="2000" dirty="0"/>
              <a:t>: move disk arm in one direction, </a:t>
            </a:r>
            <a:br>
              <a:rPr lang="en-US" sz="2000" dirty="0"/>
            </a:br>
            <a:r>
              <a:rPr lang="en-US" sz="2000" dirty="0"/>
              <a:t>take the closest request in direction of travel, </a:t>
            </a:r>
            <a:br>
              <a:rPr lang="en-US" sz="2000" dirty="0"/>
            </a:br>
            <a:r>
              <a:rPr lang="en-US" sz="2000" dirty="0"/>
              <a:t>then start again from farthest request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Fairer than SCAN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– Longer seeks on the way back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R-CSCAN</a:t>
            </a:r>
            <a:r>
              <a:rPr lang="en-US" sz="2000" dirty="0"/>
              <a:t>: CSCAN but consider that </a:t>
            </a:r>
            <a:br>
              <a:rPr lang="en-US" sz="2000" dirty="0"/>
            </a:br>
            <a:r>
              <a:rPr lang="en-US" sz="2000" dirty="0"/>
              <a:t>short track switch has rotational delay</a:t>
            </a:r>
          </a:p>
          <a:p>
            <a:endParaRPr lang="en-US" sz="2000" dirty="0"/>
          </a:p>
        </p:txBody>
      </p:sp>
      <p:pic>
        <p:nvPicPr>
          <p:cNvPr id="6" name="Content Placeholder 3" descr="cscan.pdf">
            <a:extLst>
              <a:ext uri="{FF2B5EF4-FFF2-40B4-BE49-F238E27FC236}">
                <a16:creationId xmlns:a16="http://schemas.microsoft.com/office/drawing/2014/main" id="{6787C5B1-C900-694D-AF69-DA6A584F3C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07" r="-5467"/>
          <a:stretch/>
        </p:blipFill>
        <p:spPr>
          <a:xfrm>
            <a:off x="5879443" y="1475463"/>
            <a:ext cx="1385887" cy="2443163"/>
          </a:xfrm>
          <a:prstGeom prst="rect">
            <a:avLst/>
          </a:prstGeom>
        </p:spPr>
      </p:pic>
      <p:pic>
        <p:nvPicPr>
          <p:cNvPr id="5" name="Content Placeholder 5" descr="r-cscan.pdf">
            <a:extLst>
              <a:ext uri="{FF2B5EF4-FFF2-40B4-BE49-F238E27FC236}">
                <a16:creationId xmlns:a16="http://schemas.microsoft.com/office/drawing/2014/main" id="{10366A63-70C9-D649-98D5-F6D62C03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54" r="-11333"/>
          <a:stretch/>
        </p:blipFill>
        <p:spPr bwMode="auto">
          <a:xfrm>
            <a:off x="1753693" y="3918626"/>
            <a:ext cx="1510865" cy="24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AA6FFC5-D4CC-A94C-818D-5362028A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FCFS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897C559-8469-0F40-A349-42D855DF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607" y="2300209"/>
            <a:ext cx="4826786" cy="3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48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24C14D8-41C2-C44F-A85F-E2BF0393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SCAN</a:t>
            </a:r>
          </a:p>
        </p:txBody>
      </p:sp>
      <p:pic>
        <p:nvPicPr>
          <p:cNvPr id="40962" name="Picture 6">
            <a:extLst>
              <a:ext uri="{FF2B5EF4-FFF2-40B4-BE49-F238E27FC236}">
                <a16:creationId xmlns:a16="http://schemas.microsoft.com/office/drawing/2014/main" id="{3982F2C5-4C70-B54F-913C-B4F2743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223" y="2203613"/>
            <a:ext cx="4943554" cy="37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7FBCE29-08D8-B14C-9204-AC68E1CC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C-SCAN</a:t>
            </a: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4742D14C-77EB-9149-9A4C-C96B63D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2174349" y="2069972"/>
            <a:ext cx="4795300" cy="33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Wide Range of I/O Transfer Rates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9ACA21-B4D3-524E-A0C2-0E8053DA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1103"/>
            <a:ext cx="7924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Transfer rates vary over 7 orders of magnitude!</a:t>
            </a:r>
          </a:p>
          <a:p>
            <a:pPr lvl="1" defTabSz="914400"/>
            <a:r>
              <a:rPr lang="en-US" sz="1800" dirty="0"/>
              <a:t>System better be able to handle this wide range</a:t>
            </a:r>
          </a:p>
          <a:p>
            <a:pPr lvl="1" defTabSz="914400"/>
            <a:r>
              <a:rPr lang="en-US" sz="1800" dirty="0"/>
              <a:t>Better not have high overhead/byte for fast devices!</a:t>
            </a:r>
          </a:p>
          <a:p>
            <a:pPr lvl="1" defTabSz="914400"/>
            <a:r>
              <a:rPr lang="en-US" sz="1800" dirty="0"/>
              <a:t>Better not waste time waiting for slow devices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DF97DD-3821-4140-B829-59D0CF35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049" y="1695398"/>
            <a:ext cx="4237900" cy="26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63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Final Notes on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When is disk performance highest?</a:t>
            </a:r>
          </a:p>
          <a:p>
            <a:pPr lvl="1"/>
            <a:r>
              <a:rPr lang="en-US" sz="1800" dirty="0"/>
              <a:t>When there are big sequential reads, or</a:t>
            </a:r>
          </a:p>
          <a:p>
            <a:pPr lvl="1"/>
            <a:r>
              <a:rPr lang="en-US" sz="1800" dirty="0"/>
              <a:t>When there is so much work to do that they can be piggy backed </a:t>
            </a:r>
            <a:br>
              <a:rPr lang="en-US" sz="1800" dirty="0"/>
            </a:br>
            <a:r>
              <a:rPr lang="en-US" sz="1800" dirty="0"/>
              <a:t>(reordering queues)</a:t>
            </a:r>
          </a:p>
          <a:p>
            <a:pPr lvl="1"/>
            <a:endParaRPr lang="en-US" sz="1800" dirty="0"/>
          </a:p>
          <a:p>
            <a:r>
              <a:rPr lang="en-US" sz="2000" dirty="0"/>
              <a:t>OK to be inefficient when things are mostly idle</a:t>
            </a:r>
          </a:p>
          <a:p>
            <a:pPr lvl="1"/>
            <a:endParaRPr lang="en-US" sz="1800" dirty="0"/>
          </a:p>
          <a:p>
            <a:r>
              <a:rPr lang="en-US" sz="2000" dirty="0"/>
              <a:t>Bursts are both a threat and an opportunity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techniques:</a:t>
            </a:r>
          </a:p>
          <a:p>
            <a:pPr lvl="1"/>
            <a:r>
              <a:rPr lang="en-US" sz="1800" dirty="0"/>
              <a:t>Reduce overhead through user level drivers</a:t>
            </a:r>
          </a:p>
          <a:p>
            <a:pPr lvl="1"/>
            <a:r>
              <a:rPr lang="en-US" sz="1800" dirty="0"/>
              <a:t>Reduce the impact of I/O delays by doing other useful work in the meantime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08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Flash Memory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1995: replace rotating magnetic media with battery backed DRAM</a:t>
            </a:r>
          </a:p>
          <a:p>
            <a:r>
              <a:rPr lang="en-US" sz="1800" dirty="0"/>
              <a:t>2009: use NAND multi-level cell (e.g., 2 or 3-bit cell) flash memory</a:t>
            </a:r>
          </a:p>
          <a:p>
            <a:pPr lvl="1"/>
            <a:r>
              <a:rPr lang="en-US" altLang="ja-JP" sz="1600" dirty="0"/>
              <a:t>No charge on FG ⇒ 1 and negative charge on FG ⇒ 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Data can be addressed, read, and modified in pages, typically between 4KiB and 16KiB</a:t>
            </a:r>
          </a:p>
          <a:p>
            <a:pPr lvl="1"/>
            <a:r>
              <a:rPr lang="en-US" sz="1600" dirty="0"/>
              <a:t>But … data can only be erased at level of entire blocks (MiB in size)</a:t>
            </a:r>
          </a:p>
          <a:p>
            <a:pPr lvl="1"/>
            <a:r>
              <a:rPr lang="en-US" sz="1600" dirty="0"/>
              <a:t>When block is erased all cells are logically set to 1</a:t>
            </a:r>
          </a:p>
          <a:p>
            <a:r>
              <a:rPr lang="en-US" sz="1800" dirty="0"/>
              <a:t>No moving parts (no rotate/seek motors)</a:t>
            </a:r>
          </a:p>
          <a:p>
            <a:pPr lvl="1"/>
            <a:r>
              <a:rPr lang="en-US" sz="1600" dirty="0"/>
              <a:t>Eliminates seek and rotational delay</a:t>
            </a:r>
          </a:p>
          <a:p>
            <a:pPr lvl="1"/>
            <a:r>
              <a:rPr lang="en-US" sz="1600" dirty="0"/>
              <a:t>Very low power and lightweight</a:t>
            </a:r>
          </a:p>
          <a:p>
            <a:pPr lvl="1"/>
            <a:r>
              <a:rPr lang="en-US" sz="1600" dirty="0"/>
              <a:t>Limited “write cycles”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B177105D-F3B7-D54E-8140-7317852FE6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4719" y="2851098"/>
            <a:ext cx="5242298" cy="11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E4A97-018F-384C-BF9B-51819E16E576}"/>
              </a:ext>
            </a:extLst>
          </p:cNvPr>
          <p:cNvSpPr/>
          <p:nvPr/>
        </p:nvSpPr>
        <p:spPr>
          <a:xfrm>
            <a:off x="3851308" y="6645273"/>
            <a:ext cx="14895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Figures: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www.androidcentral.com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flashdba.com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6" descr="https://flashdba.files.wordpress.com/2015/01/fgmos-read-thresholds1.jpg">
            <a:extLst>
              <a:ext uri="{FF2B5EF4-FFF2-40B4-BE49-F238E27FC236}">
                <a16:creationId xmlns:a16="http://schemas.microsoft.com/office/drawing/2014/main" id="{3EF55080-5644-5741-92C4-52D40BA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682" y="2777772"/>
            <a:ext cx="2102348" cy="16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Memory: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28650" y="4474447"/>
            <a:ext cx="7886700" cy="2170827"/>
          </a:xfrm>
        </p:spPr>
        <p:txBody>
          <a:bodyPr/>
          <a:lstStyle/>
          <a:p>
            <a:r>
              <a:rPr lang="en-US" sz="1800" dirty="0"/>
              <a:t>Reading data is similar to memory read</a:t>
            </a:r>
          </a:p>
          <a:p>
            <a:pPr lvl="1"/>
            <a:r>
              <a:rPr lang="en-US" sz="1600" dirty="0"/>
              <a:t>No seek or rotational latency</a:t>
            </a:r>
          </a:p>
          <a:p>
            <a:r>
              <a:rPr lang="en-US" sz="1800" dirty="0"/>
              <a:t>Transfer rate is limited by controller and bus</a:t>
            </a:r>
          </a:p>
          <a:p>
            <a:pPr lvl="1"/>
            <a:r>
              <a:rPr lang="en-US" sz="1600" dirty="0"/>
              <a:t>E.g., transfer 4KiB page over SATA: 300-600 MiB/s ⇒ 4KiB / 400MiB/s ~ 10us</a:t>
            </a:r>
          </a:p>
          <a:p>
            <a:r>
              <a:rPr lang="en-US" sz="1800" dirty="0"/>
              <a:t>Latency = queuing time + controller time + transfer time</a:t>
            </a:r>
          </a:p>
          <a:p>
            <a:r>
              <a:rPr lang="en-US" sz="1800" dirty="0"/>
              <a:t>Highest bandwidth: sequential OR random reads</a:t>
            </a:r>
          </a:p>
          <a:p>
            <a:endParaRPr lang="en-US" sz="18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724263" y="2505092"/>
            <a:ext cx="755703" cy="528812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940944" y="2529129"/>
            <a:ext cx="1219199" cy="48073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 Manager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(Software 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4592837" y="2449567"/>
            <a:ext cx="1070578" cy="6398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Flash Memory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3141204" y="3438291"/>
            <a:ext cx="818678" cy="42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>
                <a:latin typeface="Gill Sans Light" panose="020B0302020104020203" pitchFamily="34" charset="-79"/>
                <a:cs typeface="Gill Sans Light" panose="020B0302020104020203" pitchFamily="34" charset="-79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</p:cNvCxnSpPr>
          <p:nvPr/>
        </p:nvCxnSpPr>
        <p:spPr bwMode="auto">
          <a:xfrm>
            <a:off x="2479966" y="2769498"/>
            <a:ext cx="46097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</p:cNvCxnSpPr>
          <p:nvPr/>
        </p:nvCxnSpPr>
        <p:spPr bwMode="auto">
          <a:xfrm>
            <a:off x="4160143" y="2769498"/>
            <a:ext cx="43269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V="1">
            <a:off x="3550543" y="3009867"/>
            <a:ext cx="1" cy="4284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6231213" y="1617639"/>
            <a:ext cx="1892569" cy="2806331"/>
            <a:chOff x="5105400" y="990600"/>
            <a:chExt cx="3048000" cy="4519624"/>
          </a:xfrm>
          <a:solidFill>
            <a:srgbClr val="FFC0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90624"/>
              <a:chOff x="5105400" y="2133600"/>
              <a:chExt cx="3048000" cy="1090624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24224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663415" y="2769499"/>
            <a:ext cx="55894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41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Writing data is complex!</a:t>
            </a:r>
          </a:p>
          <a:p>
            <a:r>
              <a:rPr lang="en-US" sz="1800" dirty="0"/>
              <a:t>Write and erase cycles require “high” voltage</a:t>
            </a:r>
          </a:p>
          <a:p>
            <a:pPr lvl="1"/>
            <a:r>
              <a:rPr lang="en-US" sz="1600" dirty="0"/>
              <a:t>Damages memory cells, limits SSD lifespan</a:t>
            </a:r>
          </a:p>
          <a:p>
            <a:pPr lvl="1"/>
            <a:r>
              <a:rPr lang="en-US" sz="1600" dirty="0"/>
              <a:t>Controller uses ECC, performs wear leveling</a:t>
            </a:r>
            <a:endParaRPr lang="en-US" sz="1800" dirty="0"/>
          </a:p>
          <a:p>
            <a:r>
              <a:rPr lang="en-US" sz="1800" dirty="0"/>
              <a:t>Data can only be written into empty pages in each block</a:t>
            </a:r>
          </a:p>
          <a:p>
            <a:r>
              <a:rPr lang="en-US" sz="1800" dirty="0"/>
              <a:t>Pages cannot be erased individually, erasing entire block takes time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744F52-5FB4-A145-BB18-50D8715D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69541" y="4316218"/>
            <a:ext cx="3204916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ACE66-8125-D444-9110-7836362EBD45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87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Flash </a:t>
            </a:r>
            <a:r>
              <a:rPr lang="en-US" sz="1800"/>
              <a:t>devices include </a:t>
            </a:r>
            <a:r>
              <a:rPr lang="en-US" sz="1800" dirty="0">
                <a:solidFill>
                  <a:srgbClr val="FF0000"/>
                </a:solidFill>
              </a:rPr>
              <a:t>flash translation layer (FTL)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Maps </a:t>
            </a:r>
            <a:r>
              <a:rPr lang="en-US" sz="1600" dirty="0">
                <a:solidFill>
                  <a:srgbClr val="FF0000"/>
                </a:solidFill>
              </a:rPr>
              <a:t>logical flash pages </a:t>
            </a:r>
            <a:r>
              <a:rPr lang="en-US" sz="1600" dirty="0"/>
              <a:t>to </a:t>
            </a:r>
            <a:r>
              <a:rPr lang="en-US" sz="1600" dirty="0">
                <a:solidFill>
                  <a:srgbClr val="FF0000"/>
                </a:solidFill>
              </a:rPr>
              <a:t>physical pages </a:t>
            </a:r>
            <a:r>
              <a:rPr lang="en-US" sz="1600" dirty="0"/>
              <a:t>on flash device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Wear-levels</a:t>
            </a:r>
            <a:r>
              <a:rPr lang="en-US" sz="1600" dirty="0"/>
              <a:t> by only writing each physical page a limited number of times</a:t>
            </a:r>
          </a:p>
          <a:p>
            <a:pPr lvl="1"/>
            <a:r>
              <a:rPr lang="en-US" sz="1600" dirty="0"/>
              <a:t>Remaps pages that no longer work (</a:t>
            </a:r>
            <a:r>
              <a:rPr lang="en-US" sz="1600" dirty="0">
                <a:solidFill>
                  <a:srgbClr val="FF0000"/>
                </a:solidFill>
              </a:rPr>
              <a:t>sector sparing</a:t>
            </a:r>
            <a:r>
              <a:rPr lang="en-US" sz="1600" dirty="0"/>
              <a:t>)</a:t>
            </a:r>
          </a:p>
          <a:p>
            <a:pPr lvl="1"/>
            <a:endParaRPr lang="en-US" sz="1100" dirty="0">
              <a:solidFill>
                <a:srgbClr val="FF0000"/>
              </a:solidFill>
            </a:endParaRPr>
          </a:p>
          <a:p>
            <a:r>
              <a:rPr lang="en-US" sz="1800" dirty="0"/>
              <a:t>When logical page is overwritten, TTL write new version to already-erased page</a:t>
            </a:r>
          </a:p>
          <a:p>
            <a:pPr lvl="1"/>
            <a:r>
              <a:rPr lang="en-US" sz="1600" dirty="0"/>
              <a:t>Remaps logical page to the new physical page</a:t>
            </a:r>
          </a:p>
          <a:p>
            <a:pPr lvl="1"/>
            <a:endParaRPr lang="en-US" sz="1100" dirty="0"/>
          </a:p>
          <a:p>
            <a:r>
              <a:rPr lang="en-US" sz="1800" dirty="0"/>
              <a:t>FTL maintains pool of empty blocks by coalescing used pages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Garbage collects </a:t>
            </a:r>
            <a:r>
              <a:rPr lang="en-US" sz="1600" dirty="0"/>
              <a:t>blocks by copying live pages to new location, then erase</a:t>
            </a:r>
          </a:p>
          <a:p>
            <a:pPr lvl="1"/>
            <a:r>
              <a:rPr lang="en-US" sz="1600" dirty="0"/>
              <a:t>More efficient if blocks stored at the same time are deleted at the same time </a:t>
            </a:r>
            <a:br>
              <a:rPr lang="en-US" sz="1600" dirty="0"/>
            </a:br>
            <a:r>
              <a:rPr lang="en-US" sz="1600" dirty="0"/>
              <a:t>(e.g., keep blocks of file together)</a:t>
            </a:r>
          </a:p>
          <a:p>
            <a:pPr lvl="1"/>
            <a:endParaRPr lang="en-US" sz="1100" dirty="0"/>
          </a:p>
          <a:p>
            <a:pPr lvl="0"/>
            <a:r>
              <a:rPr lang="en-US" sz="1800" dirty="0"/>
              <a:t>How does flash device know which blocks are live?</a:t>
            </a:r>
          </a:p>
          <a:p>
            <a:pPr lvl="1"/>
            <a:r>
              <a:rPr lang="en-US" sz="1600" dirty="0"/>
              <a:t>File system tells device when blocks are no longer in use (</a:t>
            </a:r>
            <a:r>
              <a:rPr lang="en-US" sz="1600" i="1" dirty="0">
                <a:solidFill>
                  <a:srgbClr val="FF0000"/>
                </a:solidFill>
              </a:rPr>
              <a:t>Trim command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1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Writes with GC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9F4F60-FBA3-D14B-9947-D0FFB0B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587"/>
            <a:ext cx="7886700" cy="1345688"/>
          </a:xfrm>
        </p:spPr>
        <p:txBody>
          <a:bodyPr/>
          <a:lstStyle/>
          <a:p>
            <a:r>
              <a:rPr lang="en-US" sz="1600" dirty="0"/>
              <a:t>Rewriting some data requires reading, updating, and writing to new locations</a:t>
            </a:r>
          </a:p>
          <a:p>
            <a:r>
              <a:rPr lang="en-US" sz="1600" dirty="0"/>
              <a:t>If new location was previously used, it also needs to be erased</a:t>
            </a:r>
          </a:p>
          <a:p>
            <a:r>
              <a:rPr lang="en-US" sz="1600" dirty="0"/>
              <a:t>Much larger portions of flash may be erased and rewritten than required by size of new data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B099F-51A6-134B-9341-42B7039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224" y="1476903"/>
            <a:ext cx="5161550" cy="36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8C46-469B-3640-B437-1091465D26FA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7021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79C-6A7D-684A-9B87-B23E060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A93-7E97-DD4E-99CC-806721A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Flash memory must be erased before it can be rewritten</a:t>
            </a:r>
          </a:p>
          <a:p>
            <a:r>
              <a:rPr lang="en-US" sz="1600" dirty="0"/>
              <a:t>Erasure happens in much coarser granularity then writes </a:t>
            </a:r>
          </a:p>
          <a:p>
            <a:r>
              <a:rPr lang="en-US" sz="1600" dirty="0"/>
              <a:t>Flash controllers end up moving (or rewriting) user data and metadata more than once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multiplying effect increases number of writes required </a:t>
            </a:r>
          </a:p>
          <a:p>
            <a:pPr lvl="1"/>
            <a:r>
              <a:rPr lang="en-US" sz="1400" dirty="0"/>
              <a:t>Shortens life cycle of SSD </a:t>
            </a:r>
          </a:p>
          <a:p>
            <a:pPr lvl="1"/>
            <a:r>
              <a:rPr lang="en-US" sz="1400" dirty="0"/>
              <a:t>Consumes bandwidth, which reduces random write performance</a:t>
            </a:r>
          </a:p>
          <a:p>
            <a:r>
              <a:rPr lang="en-US" sz="1600" dirty="0"/>
              <a:t>Result is very workload dependent performance</a:t>
            </a:r>
          </a:p>
          <a:p>
            <a:r>
              <a:rPr lang="en-US" sz="1600" dirty="0"/>
              <a:t>Latency = queuing time + controller time (find free block) + transfer time</a:t>
            </a:r>
          </a:p>
          <a:p>
            <a:r>
              <a:rPr lang="en-US" sz="1600" dirty="0"/>
              <a:t>Highest bandwidth: sequential OR random writes (limited by empty pages)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08C8A-A2FD-E242-8A38-1F97B5C2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380" y="2953940"/>
            <a:ext cx="2913560" cy="14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CCE81-FDD6-1D45-A869-DE1B84A20507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2AE0-9D39-3148-8A23-5B1AF5B0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Example of Current SSDs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4E9A61-68D9-4748-8E72-92C33D4C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8023"/>
            <a:ext cx="7886700" cy="1237252"/>
          </a:xfrm>
        </p:spPr>
        <p:txBody>
          <a:bodyPr/>
          <a:lstStyle/>
          <a:p>
            <a:r>
              <a:rPr lang="en-CA" sz="1600" dirty="0"/>
              <a:t>Flash controller could cache random writes and flush them to flash efficiently</a:t>
            </a:r>
          </a:p>
          <a:p>
            <a:pPr lvl="1"/>
            <a:r>
              <a:rPr lang="en-CA" sz="1400" dirty="0"/>
              <a:t>Write latency becomes latency of accessing the cache</a:t>
            </a:r>
          </a:p>
          <a:p>
            <a:r>
              <a:rPr lang="en-CA" sz="1600" dirty="0"/>
              <a:t>For random reads, however, controller can't do much</a:t>
            </a:r>
          </a:p>
          <a:p>
            <a:pPr lvl="1"/>
            <a:r>
              <a:rPr lang="en-CA" sz="1400" dirty="0"/>
              <a:t>Pre-fetching data helps sequential reads but could hurt performance of random reads</a:t>
            </a:r>
            <a:endParaRPr lang="en-US" sz="1400" dirty="0"/>
          </a:p>
        </p:txBody>
      </p:sp>
      <p:pic>
        <p:nvPicPr>
          <p:cNvPr id="10" name="Picture 2" descr="PCI-E3.0 SSD 2TB">
            <a:extLst>
              <a:ext uri="{FF2B5EF4-FFF2-40B4-BE49-F238E27FC236}">
                <a16:creationId xmlns:a16="http://schemas.microsoft.com/office/drawing/2014/main" id="{EE0B6447-9DE8-514B-ACF1-431510E5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1668" y="1664248"/>
            <a:ext cx="3040665" cy="96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0DFEB-8391-9F45-807A-5556F371B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4815" y="2700384"/>
            <a:ext cx="5334370" cy="2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6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Full Kindle Heavier Than Empty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Actually, “Yes”, but not by much</a:t>
            </a:r>
          </a:p>
          <a:p>
            <a:r>
              <a:rPr lang="en-US" sz="1800" dirty="0"/>
              <a:t>Flash works by trapping electrons:</a:t>
            </a:r>
          </a:p>
          <a:p>
            <a:pPr lvl="1"/>
            <a:r>
              <a:rPr lang="en-US" sz="1600" dirty="0"/>
              <a:t>So, erased state lower energy than written state</a:t>
            </a:r>
          </a:p>
          <a:p>
            <a:r>
              <a:rPr lang="en-US" sz="1800" dirty="0"/>
              <a:t>Assuming that:</a:t>
            </a:r>
          </a:p>
          <a:p>
            <a:pPr lvl="1"/>
            <a:r>
              <a:rPr lang="en-US" sz="1600" dirty="0"/>
              <a:t>Kindle has 4 GB flash</a:t>
            </a:r>
          </a:p>
          <a:p>
            <a:pPr lvl="1"/>
            <a:r>
              <a:rPr lang="en-US" sz="1600" dirty="0"/>
              <a:t>½ of all bits in full Kindle are in high-energy state</a:t>
            </a:r>
          </a:p>
          <a:p>
            <a:pPr lvl="1"/>
            <a:r>
              <a:rPr lang="en-US" sz="1600" dirty="0"/>
              <a:t>High-energy state about 10-15 joules higher</a:t>
            </a:r>
          </a:p>
          <a:p>
            <a:pPr lvl="1"/>
            <a:r>
              <a:rPr lang="en-US" sz="1600" dirty="0"/>
              <a:t>Then: Full Kindle is 1 </a:t>
            </a:r>
            <a:r>
              <a:rPr lang="en-US" sz="1600" dirty="0" err="1"/>
              <a:t>attogram</a:t>
            </a:r>
            <a:r>
              <a:rPr lang="en-US" sz="1600" dirty="0"/>
              <a:t> (10</a:t>
            </a:r>
            <a:r>
              <a:rPr lang="en-US" sz="1600" baseline="30000" dirty="0"/>
              <a:t>-18</a:t>
            </a:r>
            <a:r>
              <a:rPr lang="en-US" sz="1600" dirty="0"/>
              <a:t> gram) heavier (Using E = mc2)</a:t>
            </a:r>
          </a:p>
          <a:p>
            <a:r>
              <a:rPr lang="en-US" sz="1800" dirty="0"/>
              <a:t>Of course, this is less than most sensitive scale can measure (10</a:t>
            </a:r>
            <a:r>
              <a:rPr lang="en-US" sz="1800" baseline="30000" dirty="0"/>
              <a:t>-9</a:t>
            </a:r>
            <a:r>
              <a:rPr lang="en-US" sz="1800" dirty="0"/>
              <a:t> grams)</a:t>
            </a:r>
          </a:p>
          <a:p>
            <a:r>
              <a:rPr lang="en-US" sz="1800" dirty="0"/>
              <a:t>This difference is overwhelmed by battery discharge, weight from getting warm, …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According to John </a:t>
            </a:r>
            <a:r>
              <a:rPr lang="en-US" sz="1600" dirty="0" err="1">
                <a:solidFill>
                  <a:srgbClr val="FF0000"/>
                </a:solidFill>
              </a:rPr>
              <a:t>Kubiatowicz</a:t>
            </a:r>
            <a:r>
              <a:rPr lang="en-US" sz="1600" dirty="0">
                <a:solidFill>
                  <a:srgbClr val="FF0000"/>
                </a:solidFill>
              </a:rPr>
              <a:t> (New York Times, Oct 24, 2011)</a:t>
            </a:r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2795361"/>
            <a:ext cx="7886700" cy="3849914"/>
          </a:xfrm>
        </p:spPr>
        <p:txBody>
          <a:bodyPr/>
          <a:lstStyle/>
          <a:p>
            <a:r>
              <a:rPr lang="en-US" sz="2000" dirty="0"/>
              <a:t>Pros (vs. hard disk drives)</a:t>
            </a:r>
          </a:p>
          <a:p>
            <a:pPr lvl="1"/>
            <a:r>
              <a:rPr lang="en-US" sz="1800" dirty="0"/>
              <a:t>Low latency, high throughput (eliminate seek/rotational delay)</a:t>
            </a:r>
          </a:p>
          <a:p>
            <a:pPr lvl="1"/>
            <a:r>
              <a:rPr lang="en-US" sz="1800" dirty="0"/>
              <a:t>No moving parts (very light weight, low power, silent, very shock insensitive)</a:t>
            </a:r>
          </a:p>
          <a:p>
            <a:pPr lvl="1"/>
            <a:r>
              <a:rPr lang="en-US" sz="1800" dirty="0"/>
              <a:t>Read at memory speeds (limited by controller and I/O bus)</a:t>
            </a:r>
          </a:p>
          <a:p>
            <a:r>
              <a:rPr lang="en-US" sz="2000" dirty="0"/>
              <a:t>Cons </a:t>
            </a:r>
            <a:r>
              <a:rPr lang="en-US" sz="2000" dirty="0">
                <a:solidFill>
                  <a:srgbClr val="FF0000"/>
                </a:solidFill>
              </a:rPr>
              <a:t>(these are changing rapidly!)</a:t>
            </a:r>
            <a:endParaRPr lang="en-US" sz="2000" dirty="0"/>
          </a:p>
          <a:p>
            <a:pPr lvl="1"/>
            <a:r>
              <a:rPr lang="en-US" sz="1800" dirty="0"/>
              <a:t>Expensive</a:t>
            </a:r>
          </a:p>
          <a:p>
            <a:pPr lvl="1"/>
            <a:r>
              <a:rPr lang="en-US" sz="1800" dirty="0"/>
              <a:t>Asymmetric block write performance</a:t>
            </a:r>
          </a:p>
          <a:p>
            <a:pPr lvl="2"/>
            <a:r>
              <a:rPr lang="en-US" sz="1600" dirty="0"/>
              <a:t>Controller garbage collection (GC) algorithms have major effect on performance</a:t>
            </a:r>
          </a:p>
          <a:p>
            <a:pPr lvl="1"/>
            <a:r>
              <a:rPr lang="en-US" sz="1800" dirty="0"/>
              <a:t>Limited drive lifetime </a:t>
            </a:r>
          </a:p>
          <a:p>
            <a:pPr lvl="2"/>
            <a:r>
              <a:rPr lang="en-US" sz="1600" dirty="0"/>
              <a:t>1-10K writes/page for MLC NAND</a:t>
            </a:r>
          </a:p>
          <a:p>
            <a:pPr lvl="2"/>
            <a:r>
              <a:rPr lang="en-US" sz="1600" dirty="0"/>
              <a:t>Average failure rate is 6 years, life expectancy is 9–11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A3A8C-571C-2C4E-8567-77D8996D722E}"/>
              </a:ext>
            </a:extLst>
          </p:cNvPr>
          <p:cNvGrpSpPr/>
          <p:nvPr/>
        </p:nvGrpSpPr>
        <p:grpSpPr>
          <a:xfrm>
            <a:off x="1889064" y="1476522"/>
            <a:ext cx="5365872" cy="1068515"/>
            <a:chOff x="-728663" y="708025"/>
            <a:chExt cx="10602915" cy="211137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9F117586-014A-D546-BA5E-5794329D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708025"/>
              <a:ext cx="3886200" cy="211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Content Placeholder 1">
              <a:extLst>
                <a:ext uri="{FF2B5EF4-FFF2-40B4-BE49-F238E27FC236}">
                  <a16:creationId xmlns:a16="http://schemas.microsoft.com/office/drawing/2014/main" id="{7372697C-B97A-2D49-9F18-240381A1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8663" y="860424"/>
              <a:ext cx="272097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8AE97F6-0F69-3245-B1F0-5CF9C9C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4" y="817563"/>
              <a:ext cx="2668588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I/O Subsystem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217BA5-4B2B-B941-B0A7-DEEB32192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Provide uniform interfaces, despite wide range of different devices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This code works on many different devices: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FILE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fopen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"/dev/something"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 err="1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rw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for (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&lt; 10;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++) {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fprintf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"Count %d\n",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close(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Why? Because device drivers implement standard interface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We will get a flavor for what is involved in controlling devices in this lecture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We can only scratch the surface!	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70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pic>
        <p:nvPicPr>
          <p:cNvPr id="2050" name="Picture 2" descr="Super Fast SSD Hosting at Hosticon.com | Hosticon Blog">
            <a:extLst>
              <a:ext uri="{FF2B5EF4-FFF2-40B4-BE49-F238E27FC236}">
                <a16:creationId xmlns:a16="http://schemas.microsoft.com/office/drawing/2014/main" id="{CE7FB37E-48AC-CF45-A92C-E31814F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837" y="1557595"/>
            <a:ext cx="313032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I/O devices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Different speeds, different access patterns, different access timing</a:t>
            </a:r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I/O controllers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Hardware that controls actual device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sz="1600" dirty="0"/>
              <a:t>Latency = overhead + transfer</a:t>
            </a:r>
          </a:p>
          <a:p>
            <a:pPr lvl="1"/>
            <a:r>
              <a:rPr lang="en-US" sz="1600" dirty="0"/>
              <a:t>Queueing theory help in analyzing overhead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Disk scheduling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FIFO, SSTF, SCAN, CSCAN, R-CSCAN</a:t>
            </a:r>
            <a:endParaRPr lang="en-US" sz="1800" dirty="0"/>
          </a:p>
          <a:p>
            <a:r>
              <a:rPr lang="en-US" sz="1800" dirty="0"/>
              <a:t>HDD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seek + rotation + transfer</a:t>
            </a:r>
          </a:p>
          <a:p>
            <a:r>
              <a:rPr lang="en-US" sz="1800" dirty="0"/>
              <a:t>SDD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transfer (erasure &amp; wear)</a:t>
            </a:r>
          </a:p>
        </p:txBody>
      </p:sp>
    </p:spTree>
    <p:extLst>
      <p:ext uri="{BB962C8B-B14F-4D97-AF65-F5344CB8AC3E}">
        <p14:creationId xmlns:p14="http://schemas.microsoft.com/office/powerpoint/2010/main" val="87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Operational Parameters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Data granularity</a:t>
            </a:r>
            <a:r>
              <a:rPr lang="en-US" sz="1800" dirty="0"/>
              <a:t>: byte vs. block</a:t>
            </a:r>
          </a:p>
          <a:p>
            <a:pPr lvl="1"/>
            <a:r>
              <a:rPr lang="en-US" sz="1600" dirty="0"/>
              <a:t>Some devices provide single byte at a time (e.g., keyboard)</a:t>
            </a:r>
          </a:p>
          <a:p>
            <a:pPr lvl="1"/>
            <a:r>
              <a:rPr lang="en-US" sz="1600" dirty="0"/>
              <a:t>Others provide whole blocks (e.g., disks, networks, etc.)</a:t>
            </a:r>
          </a:p>
          <a:p>
            <a:pPr lvl="5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Access pattern</a:t>
            </a:r>
            <a:r>
              <a:rPr lang="en-US" sz="1800" dirty="0"/>
              <a:t>: sequential vs. random</a:t>
            </a:r>
          </a:p>
          <a:p>
            <a:pPr lvl="1"/>
            <a:r>
              <a:rPr lang="en-US" sz="1600" dirty="0"/>
              <a:t>Some devices must be accessed sequentially (e.g., tape)</a:t>
            </a:r>
          </a:p>
          <a:p>
            <a:pPr lvl="1"/>
            <a:r>
              <a:rPr lang="en-US" sz="1600" dirty="0"/>
              <a:t>Others can be accessed “randomly” (e.g., disk, cd, etc.)</a:t>
            </a:r>
          </a:p>
          <a:p>
            <a:pPr lvl="2"/>
            <a:r>
              <a:rPr lang="en-US" sz="1400" dirty="0"/>
              <a:t>Fixed overhead to start transfers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Notification mechanisms</a:t>
            </a:r>
            <a:r>
              <a:rPr lang="en-US" sz="1800" dirty="0"/>
              <a:t>: polling vs. interrupt</a:t>
            </a:r>
          </a:p>
          <a:p>
            <a:pPr lvl="1"/>
            <a:r>
              <a:rPr lang="en-US" sz="1600" dirty="0"/>
              <a:t>Some devices require continual monitoring</a:t>
            </a:r>
          </a:p>
          <a:p>
            <a:pPr lvl="1"/>
            <a:r>
              <a:rPr lang="en-US" sz="1600" dirty="0"/>
              <a:t>Others generate interrupts when they need service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Data Access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B0CC1-6B50-B049-8CE7-B3A6DFC4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Character/byte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keyboards, mice, serial ports, some USB devices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single characters at a time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get()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put()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Libraries layered to allow line editing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 devices: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disk drives, tape drives, DVD-ROM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blocks of data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open()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seek()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Network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ethernet, wireless, Bluetooth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Different enough from block/character to have its own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Unix and Windows include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ea typeface="굴림" panose="020B0600000101010101" pitchFamily="34" charset="-127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1429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Timing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048DD6-F80E-214A-BDFA-BB3EDDB9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Blocking interface: </a:t>
            </a:r>
            <a:r>
              <a:rPr lang="en-US" altLang="ko-KR" sz="1800" dirty="0">
                <a:ea typeface="굴림" panose="020B0600000101010101" pitchFamily="34" charset="-127"/>
              </a:rPr>
              <a:t>“wait”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data is ready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write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device is ready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Non-blocking interface: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“don’t 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Return quickly from read or write with count of bytes successfully transferred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Read may return nothing, write may write nothing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Asynchronous interface: </a:t>
            </a:r>
            <a:r>
              <a:rPr lang="en-US" altLang="ko-KR" sz="1800" dirty="0">
                <a:ea typeface="굴림" panose="020B0600000101010101" pitchFamily="34" charset="-127"/>
              </a:rPr>
              <a:t>“tell me later”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27335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47003</TotalTime>
  <Words>5092</Words>
  <Application>Microsoft Macintosh PowerPoint</Application>
  <PresentationFormat>On-screen Show (4:3)</PresentationFormat>
  <Paragraphs>790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Comic Sans MS</vt:lpstr>
      <vt:lpstr>Consolas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10: I/O Subsystem and Storage Devices</vt:lpstr>
      <vt:lpstr>Outline</vt:lpstr>
      <vt:lpstr>What’s Next?</vt:lpstr>
      <vt:lpstr>Example:  Wide Range of I/O Transfer Rates</vt:lpstr>
      <vt:lpstr>Goal of I/O Subsystem</vt:lpstr>
      <vt:lpstr>I/O Devices: Operational Parameters</vt:lpstr>
      <vt:lpstr>I/O Devices: Data Access</vt:lpstr>
      <vt:lpstr>I/O Devices: Timing</vt:lpstr>
      <vt:lpstr>I/O Devices: Notification Mechanisms</vt:lpstr>
      <vt:lpstr>Typical North/Southbridge Layout</vt:lpstr>
      <vt:lpstr>PCI Evolution</vt:lpstr>
      <vt:lpstr>PCI Express (PCIe)</vt:lpstr>
      <vt:lpstr>I/O Device Controller</vt:lpstr>
      <vt:lpstr>Accessing I/O Devices</vt:lpstr>
      <vt:lpstr>Example:  Memory-mapped Display Controller</vt:lpstr>
      <vt:lpstr>Recall: I/O Data Transfer</vt:lpstr>
      <vt:lpstr>DMA for PCIe Devices</vt:lpstr>
      <vt:lpstr>I/O Devices: Memory Protection</vt:lpstr>
      <vt:lpstr>Memory Translation for PCIe Devices</vt:lpstr>
      <vt:lpstr>I/O Performance Concepts</vt:lpstr>
      <vt:lpstr>I/O Performance Concepts (cont.)</vt:lpstr>
      <vt:lpstr>How Does Overhead Affect Effective Bandwidth?</vt:lpstr>
      <vt:lpstr>Contributing Factors to Overhead</vt:lpstr>
      <vt:lpstr>A Simple Deterministic World</vt:lpstr>
      <vt:lpstr>A Simple Deterministic World (cont.)</vt:lpstr>
      <vt:lpstr>A Bursty World</vt:lpstr>
      <vt:lpstr>How Do We Model Burstiness?</vt:lpstr>
      <vt:lpstr>Background: Properties of Random Variables</vt:lpstr>
      <vt:lpstr>Little’s Law [John Little, 1961]</vt:lpstr>
      <vt:lpstr>Little’s Law Applied to Queues</vt:lpstr>
      <vt:lpstr>A Little Queuing Theory</vt:lpstr>
      <vt:lpstr>Why Unbounded Response Time?</vt:lpstr>
      <vt:lpstr>How Do Real-world Systems Avoid Unbounded Queueing Delays?</vt:lpstr>
      <vt:lpstr>Example: M/M/1 Queue and Disk</vt:lpstr>
      <vt:lpstr>Where are we?</vt:lpstr>
      <vt:lpstr>Storage Devices</vt:lpstr>
      <vt:lpstr>The Amazing Magnetic Disk</vt:lpstr>
      <vt:lpstr>The Amazing Magnetic Disk (cont.)</vt:lpstr>
      <vt:lpstr>Magnetic Disks</vt:lpstr>
      <vt:lpstr>Disk Performance Example</vt:lpstr>
      <vt:lpstr>More Examples</vt:lpstr>
      <vt:lpstr>(Lots of) Intelligence in Controller</vt:lpstr>
      <vt:lpstr>Example of Current HDDs</vt:lpstr>
      <vt:lpstr>Disk Scheduling</vt:lpstr>
      <vt:lpstr>Disk Scheduling (cont.)</vt:lpstr>
      <vt:lpstr>Example: FCFS</vt:lpstr>
      <vt:lpstr>Example: SCAN</vt:lpstr>
      <vt:lpstr>Example: C-SCAN</vt:lpstr>
      <vt:lpstr>Final Notes on Disk Performance</vt:lpstr>
      <vt:lpstr>Flash Memory</vt:lpstr>
      <vt:lpstr>Flash Memory: Reads</vt:lpstr>
      <vt:lpstr>Flash Memory: Writes</vt:lpstr>
      <vt:lpstr>Flash Memory Controller</vt:lpstr>
      <vt:lpstr>Example: Writes with GC</vt:lpstr>
      <vt:lpstr>Flash Memory: Write Amplification</vt:lpstr>
      <vt:lpstr>Example of Current SSDs</vt:lpstr>
      <vt:lpstr>Is Full Kindle Heavier Than Empty One?</vt:lpstr>
      <vt:lpstr>SSD Summary</vt:lpstr>
      <vt:lpstr>HDD vs. SSD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1932</cp:revision>
  <cp:lastPrinted>2019-02-13T05:52:18Z</cp:lastPrinted>
  <dcterms:created xsi:type="dcterms:W3CDTF">2014-10-17T18:24:38Z</dcterms:created>
  <dcterms:modified xsi:type="dcterms:W3CDTF">2021-01-05T21:59:14Z</dcterms:modified>
  <cp:category/>
</cp:coreProperties>
</file>