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1878" r:id="rId2"/>
    <p:sldId id="1875" r:id="rId3"/>
    <p:sldId id="917" r:id="rId4"/>
    <p:sldId id="919" r:id="rId5"/>
    <p:sldId id="404" r:id="rId6"/>
    <p:sldId id="920" r:id="rId7"/>
    <p:sldId id="921" r:id="rId8"/>
    <p:sldId id="923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941" r:id="rId25"/>
    <p:sldId id="942" r:id="rId26"/>
    <p:sldId id="943" r:id="rId27"/>
    <p:sldId id="945" r:id="rId28"/>
    <p:sldId id="946" r:id="rId29"/>
    <p:sldId id="947" r:id="rId30"/>
    <p:sldId id="948" r:id="rId31"/>
    <p:sldId id="949" r:id="rId32"/>
    <p:sldId id="950" r:id="rId33"/>
    <p:sldId id="951" r:id="rId34"/>
    <p:sldId id="952" r:id="rId35"/>
    <p:sldId id="953" r:id="rId36"/>
    <p:sldId id="955" r:id="rId37"/>
    <p:sldId id="956" r:id="rId38"/>
    <p:sldId id="957" r:id="rId39"/>
    <p:sldId id="958" r:id="rId40"/>
    <p:sldId id="971" r:id="rId41"/>
    <p:sldId id="944" r:id="rId42"/>
    <p:sldId id="959" r:id="rId43"/>
    <p:sldId id="960" r:id="rId44"/>
    <p:sldId id="962" r:id="rId45"/>
    <p:sldId id="963" r:id="rId46"/>
    <p:sldId id="964" r:id="rId47"/>
    <p:sldId id="965" r:id="rId48"/>
    <p:sldId id="966" r:id="rId49"/>
    <p:sldId id="967" r:id="rId50"/>
    <p:sldId id="968" r:id="rId51"/>
    <p:sldId id="969" r:id="rId52"/>
    <p:sldId id="970" r:id="rId53"/>
    <p:sldId id="972" r:id="rId54"/>
    <p:sldId id="973" r:id="rId55"/>
    <p:sldId id="974" r:id="rId56"/>
    <p:sldId id="975" r:id="rId57"/>
    <p:sldId id="976" r:id="rId58"/>
    <p:sldId id="977" r:id="rId59"/>
    <p:sldId id="978" r:id="rId60"/>
    <p:sldId id="980" r:id="rId61"/>
    <p:sldId id="981" r:id="rId62"/>
    <p:sldId id="414" r:id="rId63"/>
    <p:sldId id="415" r:id="rId64"/>
    <p:sldId id="982" r:id="rId65"/>
    <p:sldId id="330" r:id="rId66"/>
    <p:sldId id="283" r:id="rId6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4" autoAdjust="0"/>
    <p:restoredTop sz="77680" autoAdjust="0"/>
  </p:normalViewPr>
  <p:slideViewPr>
    <p:cSldViewPr snapToGrid="0" snapToObjects="1">
      <p:cViewPr varScale="1">
        <p:scale>
          <a:sx n="172" d="100"/>
          <a:sy n="172" d="100"/>
        </p:scale>
        <p:origin x="33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efficient way to wait for something</a:t>
            </a:r>
            <a:r>
              <a:rPr lang="en-US" baseline="0" dirty="0"/>
              <a:t> to happen.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9578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1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86116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B1DB5-9E4E-0345-96B6-CE68329D684A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3862-8BEE-DD4C-8271-0F35488A940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590551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474E1-650E-5645-B51C-3CCE3B76B7E1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77819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20883-19BE-354F-9097-D14944E0DFCD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71692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95EB4-DF73-FB47-BBA4-AD641F9F5520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90174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5FCE5-399D-9E44-8C8E-CEA3F2C6C2FB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27626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62DAB-B866-EE4A-840A-6379AB5FDCBA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A4DEA-ABEE-234E-81AE-9F35072BD901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590551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4F445-6316-0C46-A58C-71B6049C4499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77819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2</a:t>
            </a:r>
            <a:r>
              <a:rPr lang="en-US" altLang="ko-KR" sz="2000" dirty="0">
                <a:latin typeface="Ubuntu Mono" panose="020B0509030602030204" pitchFamily="49" charset="0"/>
              </a:rPr>
              <a:t>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F1406-6E52-524F-AB77-473A3F47AA9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71692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Tutorial</a:t>
            </a:r>
            <a:br>
              <a:rPr lang="en-US" dirty="0"/>
            </a:br>
            <a:r>
              <a:rPr lang="en-US" dirty="0"/>
              <a:t>Reader/Writer 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2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E7F72-5C5E-B346-BF9C-6CD1439BFB55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90174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27626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7695D-ED54-0941-93CA-AA1AE0398306}"/>
              </a:ext>
            </a:extLst>
          </p:cNvPr>
          <p:cNvSpPr txBox="1"/>
          <p:nvPr/>
        </p:nvSpPr>
        <p:spPr>
          <a:xfrm>
            <a:off x="1811632" y="5915333"/>
            <a:ext cx="5520742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ko-KR" sz="2000" b="0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Assume readers take a while to access database</a:t>
            </a:r>
          </a:p>
          <a:p>
            <a:pPr lvl="1" algn="ctr">
              <a:defRPr/>
            </a:pPr>
            <a:r>
              <a:rPr lang="en-US" altLang="ko-KR" sz="2000" b="0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Situation: mutex is unlocked, only AR is non-zero</a:t>
            </a:r>
            <a:endParaRPr lang="en-US" sz="2000" b="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A7494-E769-844C-A1D4-824D9DDF1281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07C88-151E-044B-97D2-804C0483F265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00A17-434A-2349-A6E5-EC57E1E12D05}"/>
              </a:ext>
            </a:extLst>
          </p:cNvPr>
          <p:cNvSpPr/>
          <p:nvPr/>
        </p:nvSpPr>
        <p:spPr>
          <a:xfrm>
            <a:off x="512244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D9F11-6B72-E047-A67B-E693EF8D4359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57F160-D2B2-764F-9A81-25541AF79419}"/>
              </a:ext>
            </a:extLst>
          </p:cNvPr>
          <p:cNvSpPr/>
          <p:nvPr/>
        </p:nvSpPr>
        <p:spPr>
          <a:xfrm>
            <a:off x="5122446" y="258093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3F2F4-5162-9C4E-BCF3-984B83293A0C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1A0F-B949-244C-B6B1-0CF5A6EA097F}"/>
              </a:ext>
            </a:extLst>
          </p:cNvPr>
          <p:cNvSpPr/>
          <p:nvPr/>
        </p:nvSpPr>
        <p:spPr>
          <a:xfrm>
            <a:off x="5122446" y="278153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D39F8-658E-1C42-9E55-6827547ABB4A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7090F-BF0C-5A44-B3AD-A3F7AE56305D}"/>
              </a:ext>
            </a:extLst>
          </p:cNvPr>
          <p:cNvSpPr/>
          <p:nvPr/>
        </p:nvSpPr>
        <p:spPr>
          <a:xfrm>
            <a:off x="5122446" y="296057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C3BD9C-87B5-D649-9DFD-171CD2BB7E5E}"/>
              </a:ext>
            </a:extLst>
          </p:cNvPr>
          <p:cNvSpPr/>
          <p:nvPr/>
        </p:nvSpPr>
        <p:spPr>
          <a:xfrm>
            <a:off x="986292" y="2913278"/>
            <a:ext cx="377851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W1 cannot start because of readers, so it unlocks mutex and goes to sleep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03849-616A-8742-B957-070854AE673B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C6D20-141F-F242-849A-4EEDEAE7A741}"/>
              </a:ext>
            </a:extLst>
          </p:cNvPr>
          <p:cNvSpPr/>
          <p:nvPr/>
        </p:nvSpPr>
        <p:spPr>
          <a:xfrm>
            <a:off x="5122446" y="314600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AD0CE-5191-D140-8779-574D78C606DC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45EC7-7999-554F-965F-BEAE5EEA222A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590551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7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3D0AB-7852-8E4A-AD83-5ABB783D405D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77819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592742"/>
            <a:ext cx="7886700" cy="2052533"/>
          </a:xfrm>
        </p:spPr>
        <p:txBody>
          <a:bodyPr/>
          <a:lstStyle/>
          <a:p>
            <a:r>
              <a:rPr lang="en-US" altLang="ko-KR" sz="2000" dirty="0"/>
              <a:t>Motivation: consider shared database with two classes of users</a:t>
            </a:r>
          </a:p>
          <a:p>
            <a:pPr lvl="1"/>
            <a:r>
              <a:rPr lang="en-US" altLang="ko-KR" sz="1800" dirty="0"/>
              <a:t>Readers: never modify database</a:t>
            </a:r>
          </a:p>
          <a:p>
            <a:pPr lvl="1"/>
            <a:r>
              <a:rPr lang="en-US" altLang="ko-KR" sz="1800" dirty="0"/>
              <a:t>Writers: read and modify database</a:t>
            </a:r>
          </a:p>
          <a:p>
            <a:r>
              <a:rPr lang="en-US" altLang="ko-KR" sz="2000" dirty="0"/>
              <a:t>Database can have many readers at the same time</a:t>
            </a:r>
          </a:p>
          <a:p>
            <a:r>
              <a:rPr lang="en-US" altLang="ko-KR" sz="2000" dirty="0"/>
              <a:t>But there can be only one writer active at a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DE16B-A055-1F4F-A4ED-117A0F9CF84D}"/>
              </a:ext>
            </a:extLst>
          </p:cNvPr>
          <p:cNvGrpSpPr/>
          <p:nvPr/>
        </p:nvGrpSpPr>
        <p:grpSpPr>
          <a:xfrm>
            <a:off x="2074717" y="1871156"/>
            <a:ext cx="4849091" cy="2382562"/>
            <a:chOff x="2074717" y="1871156"/>
            <a:chExt cx="4849091" cy="2382562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202" y="1965004"/>
              <a:ext cx="1089354" cy="147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17" y="1974389"/>
              <a:ext cx="974329" cy="961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772" y="1871156"/>
              <a:ext cx="1113036" cy="118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752" y="3044254"/>
              <a:ext cx="1027331" cy="106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494" y="3241334"/>
              <a:ext cx="973201" cy="101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3049046" y="2237163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2994917" y="2537476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4943575" y="2143315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4889445" y="2443628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4943575" y="3100563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12601102">
              <a:off x="4889445" y="3400876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3319693" y="3325797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19699147">
              <a:off x="3211434" y="3156871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3399114" y="2847618"/>
              <a:ext cx="310116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5415593" y="2621494"/>
              <a:ext cx="308989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W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5029982" y="3491791"/>
              <a:ext cx="308989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3264436" y="1920426"/>
              <a:ext cx="378906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A54E8-ECEB-854E-B58D-763B6A67638D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955914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14849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99181-F6B7-2548-9430-7988247F9D8A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094BD7-92EA-7741-9159-5A65AA65694F}"/>
              </a:ext>
            </a:extLst>
          </p:cNvPr>
          <p:cNvSpPr/>
          <p:nvPr/>
        </p:nvSpPr>
        <p:spPr>
          <a:xfrm>
            <a:off x="4572000" y="2663437"/>
            <a:ext cx="377851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W1 and R3 waiting on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okToWrite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okToRead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97396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3C54F-BFDA-3347-B203-43A267055C12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64758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08FAF-8299-4843-A10A-0AE59A7DA9F2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83818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6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1F1DE-4539-3848-8681-381388DAAA44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02253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6457A-2A6D-7B4E-90C4-F9A0EA84124B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40599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B2853-296C-DE44-B6B4-0E8925D4B39F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64758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r>
              <a:rPr lang="en-US" altLang="ko-KR" sz="2000" dirty="0">
                <a:latin typeface="Ubuntu Mono" panose="020B0509030602030204" pitchFamily="49" charset="0"/>
              </a:rPr>
              <a:t>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945D-32FA-7A4E-8628-3A2751AAEB9D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83818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0AD24-C3D8-F240-9A17-98FD87679F84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02253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8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21426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1BB02-C431-7A4A-847C-8DD9F9863304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B72F4-2986-AB40-8F63-74FE8D7DBAF6}"/>
              </a:ext>
            </a:extLst>
          </p:cNvPr>
          <p:cNvSpPr/>
          <p:nvPr/>
        </p:nvSpPr>
        <p:spPr>
          <a:xfrm>
            <a:off x="3554836" y="3834730"/>
            <a:ext cx="377851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active readers are finished, R1 signals waiting writer – note, R3 is still waiting</a:t>
            </a:r>
          </a:p>
        </p:txBody>
      </p:sp>
    </p:spTree>
    <p:extLst>
      <p:ext uri="{BB962C8B-B14F-4D97-AF65-F5344CB8AC3E}">
        <p14:creationId xmlns:p14="http://schemas.microsoft.com/office/powerpoint/2010/main" val="10164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230E-3E72-2341-BC77-F872724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Readers/Writers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B8B1-761A-B145-9402-85670D3C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Common variant of mutual exclusion </a:t>
            </a:r>
          </a:p>
          <a:p>
            <a:pPr lvl="1"/>
            <a:r>
              <a:rPr lang="en-CA" sz="2000" dirty="0"/>
              <a:t>One writer at a time, if no readers </a:t>
            </a:r>
          </a:p>
          <a:p>
            <a:pPr lvl="1"/>
            <a:r>
              <a:rPr lang="en-CA" sz="2000" dirty="0"/>
              <a:t>Many readers, if no writer 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r>
              <a:rPr lang="en-CA" sz="2400" dirty="0"/>
              <a:t>Correctness constraints</a:t>
            </a:r>
          </a:p>
          <a:p>
            <a:pPr lvl="1"/>
            <a:r>
              <a:rPr lang="en-CA" sz="2000" dirty="0"/>
              <a:t>Readers can read when no writers</a:t>
            </a:r>
          </a:p>
          <a:p>
            <a:pPr lvl="1"/>
            <a:r>
              <a:rPr lang="en-CA" sz="2000" dirty="0"/>
              <a:t>Writers can read/write when no readers or writers</a:t>
            </a:r>
          </a:p>
          <a:p>
            <a:pPr lvl="1"/>
            <a:r>
              <a:rPr lang="en-CA" sz="2000" dirty="0"/>
              <a:t>Only one thread manipulates </a:t>
            </a:r>
            <a:r>
              <a:rPr lang="en-CA" sz="2000" i="1" dirty="0">
                <a:solidFill>
                  <a:srgbClr val="FF0000"/>
                </a:solidFill>
              </a:rPr>
              <a:t>state of the lock</a:t>
            </a:r>
            <a:r>
              <a:rPr lang="en-CA" sz="2000" dirty="0"/>
              <a:t> at a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16202A-CD44-2B40-84F6-07A2F8BC5333}"/>
              </a:ext>
            </a:extLst>
          </p:cNvPr>
          <p:cNvGraphicFramePr>
            <a:graphicFrameLocks noGrp="1"/>
          </p:cNvGraphicFramePr>
          <p:nvPr/>
        </p:nvGraphicFramePr>
        <p:xfrm>
          <a:off x="2402937" y="3137545"/>
          <a:ext cx="4338126" cy="1413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042">
                  <a:extLst>
                    <a:ext uri="{9D8B030D-6E8A-4147-A177-3AD203B41FA5}">
                      <a16:colId xmlns:a16="http://schemas.microsoft.com/office/drawing/2014/main" val="1368027120"/>
                    </a:ext>
                  </a:extLst>
                </a:gridCol>
                <a:gridCol w="1446042">
                  <a:extLst>
                    <a:ext uri="{9D8B030D-6E8A-4147-A177-3AD203B41FA5}">
                      <a16:colId xmlns:a16="http://schemas.microsoft.com/office/drawing/2014/main" val="2008143470"/>
                    </a:ext>
                  </a:extLst>
                </a:gridCol>
                <a:gridCol w="1446042">
                  <a:extLst>
                    <a:ext uri="{9D8B030D-6E8A-4147-A177-3AD203B41FA5}">
                      <a16:colId xmlns:a16="http://schemas.microsoft.com/office/drawing/2014/main" val="1706131140"/>
                    </a:ext>
                  </a:extLst>
                </a:gridCol>
              </a:tblGrid>
              <a:tr h="594985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              Thread 2</a:t>
                      </a:r>
                    </a:p>
                    <a:p>
                      <a:pPr algn="just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Thread 1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20871"/>
                  </a:ext>
                </a:extLst>
              </a:tr>
              <a:tr h="409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4863"/>
                  </a:ext>
                </a:extLst>
              </a:tr>
              <a:tr h="409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FF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OK!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6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3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681D5-DFCC-B842-A65D-6D144C12E5C4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39862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0990-6459-5F4B-B81F-BC57FFE8DEE4}"/>
              </a:ext>
            </a:extLst>
          </p:cNvPr>
          <p:cNvSpPr/>
          <p:nvPr/>
        </p:nvSpPr>
        <p:spPr>
          <a:xfrm>
            <a:off x="1414705" y="3040390"/>
            <a:ext cx="2346159" cy="44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W1 gets signal from R1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DC690-A99D-6B4B-AF3B-931494118B43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B9DC8-A2A8-6A49-A288-64A610655D96}"/>
              </a:ext>
            </a:extLst>
          </p:cNvPr>
          <p:cNvSpPr/>
          <p:nvPr/>
        </p:nvSpPr>
        <p:spPr>
          <a:xfrm>
            <a:off x="5122446" y="314600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endParaRPr lang="en-US" sz="2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2BEB-3E06-9D40-8CF9-0E2D7BDAF019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98E56-B55F-1649-B73A-165DA6D42C44}"/>
              </a:ext>
            </a:extLst>
          </p:cNvPr>
          <p:cNvSpPr/>
          <p:nvPr/>
        </p:nvSpPr>
        <p:spPr>
          <a:xfrm>
            <a:off x="5122446" y="333035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7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EE94F-B799-7E45-8A3A-E29B1F28F586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79FAA-2D53-1346-A8FD-70BAF88819A2}"/>
              </a:ext>
            </a:extLst>
          </p:cNvPr>
          <p:cNvSpPr/>
          <p:nvPr/>
        </p:nvSpPr>
        <p:spPr>
          <a:xfrm>
            <a:off x="5122446" y="371381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3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1,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737E7-60E0-E44A-AF2B-20EE464AC585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B47AA-FEA2-F44E-8A8D-B101C6525EC9}"/>
              </a:ext>
            </a:extLst>
          </p:cNvPr>
          <p:cNvSpPr/>
          <p:nvPr/>
        </p:nvSpPr>
        <p:spPr>
          <a:xfrm>
            <a:off x="5122446" y="390554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1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1,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55597-909D-514F-BAAB-11D1D5DBAAB8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39750-02A5-1341-929F-F72C03866B18}"/>
              </a:ext>
            </a:extLst>
          </p:cNvPr>
          <p:cNvSpPr/>
          <p:nvPr/>
        </p:nvSpPr>
        <p:spPr>
          <a:xfrm>
            <a:off x="5122446" y="4266878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2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1,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81713-45B2-224C-AA1F-6EFED778921A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460FD-F2C5-4543-AC5B-FF1656DBEC8A}"/>
              </a:ext>
            </a:extLst>
          </p:cNvPr>
          <p:cNvSpPr/>
          <p:nvPr/>
        </p:nvSpPr>
        <p:spPr>
          <a:xfrm>
            <a:off x="5122446" y="465033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9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r>
              <a:rPr lang="en-US" altLang="ko-KR" sz="2000" dirty="0">
                <a:latin typeface="Ubuntu Mono" panose="020B0509030602030204" pitchFamily="49" charset="0"/>
              </a:rPr>
              <a:t>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285FD-CBF9-F747-BAE0-F745C74608F7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80ACA-871D-BC4A-B6F3-92167C84362F}"/>
              </a:ext>
            </a:extLst>
          </p:cNvPr>
          <p:cNvSpPr/>
          <p:nvPr/>
        </p:nvSpPr>
        <p:spPr>
          <a:xfrm>
            <a:off x="5122446" y="483468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9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9BDAC-3044-5E4C-8081-2E1272128AEB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0A66C-16E1-CE47-A3B8-42E43386B26B}"/>
              </a:ext>
            </a:extLst>
          </p:cNvPr>
          <p:cNvSpPr/>
          <p:nvPr/>
        </p:nvSpPr>
        <p:spPr>
          <a:xfrm>
            <a:off x="5122446" y="5210772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CDF23-85A2-774E-829E-5D2AB5CB6F9D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665EC-82B9-564D-987B-5C57FB301BFB}"/>
              </a:ext>
            </a:extLst>
          </p:cNvPr>
          <p:cNvSpPr/>
          <p:nvPr/>
        </p:nvSpPr>
        <p:spPr>
          <a:xfrm>
            <a:off x="5122446" y="558685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8FC9-41CB-8B48-8AE5-13F5FCD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3101-AFEB-8541-B9FC-86FEB519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latin typeface="Ubuntu Mono" panose="020B0509030602030204" pitchFamily="49" charset="0"/>
              </a:rPr>
              <a:t>class </a:t>
            </a:r>
            <a:r>
              <a:rPr lang="en-CA" sz="2000" dirty="0" err="1">
                <a:latin typeface="Ubuntu Mono" panose="020B0509030602030204" pitchFamily="49" charset="0"/>
              </a:rPr>
              <a:t>ReaderWriterLock</a:t>
            </a:r>
            <a:r>
              <a:rPr lang="en-CA" sz="2000" dirty="0">
                <a:latin typeface="Ubuntu Mono" panose="020B0509030602030204" pitchFamily="49" charset="0"/>
              </a:rPr>
              <a:t> {		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7030A0"/>
                </a:solidFill>
                <a:latin typeface="Ubuntu Mono" panose="020B0509030602030204" pitchFamily="49" charset="0"/>
              </a:rPr>
              <a:t>   private: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Mutex</a:t>
            </a:r>
            <a:r>
              <a:rPr lang="en-CA" sz="2000" dirty="0">
                <a:latin typeface="Ubuntu Mono" panose="020B0509030602030204" pitchFamily="49" charset="0"/>
              </a:rPr>
              <a:t> mutex;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needed to change state vars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CV</a:t>
            </a:r>
            <a:r>
              <a:rPr lang="en-CA" sz="2000" dirty="0">
                <a:latin typeface="Ubuntu Mono" panose="020B0509030602030204" pitchFamily="49" charset="0"/>
              </a:rPr>
              <a:t> </a:t>
            </a:r>
            <a:r>
              <a:rPr lang="en-CA" sz="2000" dirty="0" err="1">
                <a:latin typeface="Ubuntu Mono" panose="020B0509030602030204" pitchFamily="49" charset="0"/>
              </a:rPr>
              <a:t>okToRead</a:t>
            </a:r>
            <a:r>
              <a:rPr lang="en-CA" sz="2000" dirty="0">
                <a:latin typeface="Ubuntu Mono" panose="020B0509030602030204" pitchFamily="49" charset="0"/>
              </a:rPr>
              <a:t>		</a:t>
            </a:r>
            <a:r>
              <a:rPr lang="en-US" altLang="ko-KR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CV for readers</a:t>
            </a:r>
            <a:endParaRPr lang="en-CA" sz="2000" dirty="0">
              <a:latin typeface="Ubuntu Mono" panose="020B050903060203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latin typeface="Ubuntu Mono" panose="020B0509030602030204" pitchFamily="49" charset="0"/>
              </a:rPr>
              <a:t>      </a:t>
            </a: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CV</a:t>
            </a:r>
            <a:r>
              <a:rPr lang="en-CA" sz="2000" dirty="0">
                <a:latin typeface="Ubuntu Mono" panose="020B0509030602030204" pitchFamily="49" charset="0"/>
              </a:rPr>
              <a:t> </a:t>
            </a:r>
            <a:r>
              <a:rPr lang="en-CA" sz="2000" dirty="0" err="1">
                <a:latin typeface="Ubuntu Mono" panose="020B0509030602030204" pitchFamily="49" charset="0"/>
              </a:rPr>
              <a:t>okToWrite</a:t>
            </a:r>
            <a:r>
              <a:rPr lang="en-CA" sz="2000" dirty="0">
                <a:latin typeface="Ubuntu Mono" panose="020B0509030602030204" pitchFamily="49" charset="0"/>
              </a:rPr>
              <a:t>;		</a:t>
            </a:r>
            <a:r>
              <a:rPr lang="en-US" altLang="ko-KR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CV for writers</a:t>
            </a:r>
            <a:endParaRPr lang="en-CA" sz="2000" dirty="0">
              <a:latin typeface="Ubuntu Mono" panose="020B050903060203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AW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active writers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AR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active readers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WW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waiting writers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WR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waiting readers 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CA" sz="2000" dirty="0">
              <a:solidFill>
                <a:srgbClr val="7030A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7030A0"/>
                </a:solidFill>
                <a:latin typeface="Ubuntu Mono" panose="020B0509030602030204" pitchFamily="49" charset="0"/>
              </a:rPr>
              <a:t>   public: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acquireRL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releaseRL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acquireWL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releaseWL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569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9339-5A71-404A-8EA0-A76A18125C88}"/>
              </a:ext>
            </a:extLst>
          </p:cNvPr>
          <p:cNvSpPr/>
          <p:nvPr/>
        </p:nvSpPr>
        <p:spPr>
          <a:xfrm>
            <a:off x="1406516" y="5539465"/>
            <a:ext cx="2132874" cy="693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waiting writer, so only signal R3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04995-F810-1148-9601-A2C98AF84953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D4AC85-070D-4E45-9D29-A35F64A196B3}"/>
              </a:ext>
            </a:extLst>
          </p:cNvPr>
          <p:cNvSpPr/>
          <p:nvPr/>
        </p:nvSpPr>
        <p:spPr>
          <a:xfrm>
            <a:off x="5122446" y="57712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F7CFE-00B4-1344-9500-DCE9C3AB6B4F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A6D93-976D-0A48-887A-F292CF763FB2}"/>
              </a:ext>
            </a:extLst>
          </p:cNvPr>
          <p:cNvSpPr/>
          <p:nvPr/>
        </p:nvSpPr>
        <p:spPr>
          <a:xfrm>
            <a:off x="5122446" y="6147292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5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14849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182AD-117A-6F4F-9416-19BCE61F2138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094BD7-92EA-7741-9159-5A65AA65694F}"/>
              </a:ext>
            </a:extLst>
          </p:cNvPr>
          <p:cNvSpPr/>
          <p:nvPr/>
        </p:nvSpPr>
        <p:spPr>
          <a:xfrm>
            <a:off x="4720364" y="3078936"/>
            <a:ext cx="23461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R3 gets signal from W3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35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r>
              <a:rPr lang="en-US" altLang="ko-KR" sz="2000" dirty="0">
                <a:latin typeface="Ubuntu Mono" panose="020B0509030602030204" pitchFamily="49" charset="0"/>
              </a:rPr>
              <a:t>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FB51E-9C8D-844F-B593-B4A8D18C6246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332844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6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F5E75-497F-9547-BE8F-E8E7284C521B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71630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5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finishes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0D780-C464-5141-829B-C5B192A907E9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40584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4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051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5" y="1882910"/>
            <a:ext cx="3255837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F7F9929A-0A1F-6041-A40E-8B3DBC8A920C}"/>
              </a:ext>
            </a:extLst>
          </p:cNvPr>
          <p:cNvSpPr/>
          <p:nvPr/>
        </p:nvSpPr>
        <p:spPr>
          <a:xfrm>
            <a:off x="2890843" y="3042458"/>
            <a:ext cx="2479179" cy="1203555"/>
          </a:xfrm>
          <a:prstGeom prst="wedgeEllipseCallout">
            <a:avLst>
              <a:gd name="adj1" fmla="val -32075"/>
              <a:gd name="adj2" fmla="val 713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if we remove this line?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C9136-5577-4341-9BEC-7E352371AA3F}"/>
              </a:ext>
            </a:extLst>
          </p:cNvPr>
          <p:cNvSpPr/>
          <p:nvPr/>
        </p:nvSpPr>
        <p:spPr>
          <a:xfrm>
            <a:off x="898816" y="453566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2F974-54E2-D841-84EF-ABDF1DFFB220}"/>
              </a:ext>
            </a:extLst>
          </p:cNvPr>
          <p:cNvSpPr/>
          <p:nvPr/>
        </p:nvSpPr>
        <p:spPr>
          <a:xfrm>
            <a:off x="354891" y="5624757"/>
            <a:ext cx="447949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It works but it’s inefficient, writer wakes up and </a:t>
            </a:r>
            <a:b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goes to sleep again when it’s not save to write</a:t>
            </a:r>
          </a:p>
        </p:txBody>
      </p:sp>
    </p:spTree>
    <p:extLst>
      <p:ext uri="{BB962C8B-B14F-4D97-AF65-F5344CB8AC3E}">
        <p14:creationId xmlns:p14="http://schemas.microsoft.com/office/powerpoint/2010/main" val="8179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broadcast</a:t>
            </a:r>
            <a:r>
              <a:rPr lang="en-CA" sz="1600" b="1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r>
              <a:rPr lang="en-CA" sz="1600" dirty="0">
                <a:latin typeface="Ubuntu Mono" panose="020B0509030602030204" pitchFamily="49" charset="0"/>
              </a:rPr>
              <a:t>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5" y="1882910"/>
            <a:ext cx="3248403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7831C44C-8B10-A34C-B38B-BB767AC0E6FE}"/>
              </a:ext>
            </a:extLst>
          </p:cNvPr>
          <p:cNvSpPr/>
          <p:nvPr/>
        </p:nvSpPr>
        <p:spPr>
          <a:xfrm>
            <a:off x="2890843" y="3042458"/>
            <a:ext cx="2479179" cy="1203555"/>
          </a:xfrm>
          <a:prstGeom prst="wedgeEllipseCallout">
            <a:avLst>
              <a:gd name="adj1" fmla="val -20004"/>
              <a:gd name="adj2" fmla="val 851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if we turn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signal()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to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broadcast()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69225-B911-C145-8EBD-C7C6A3F3A459}"/>
              </a:ext>
            </a:extLst>
          </p:cNvPr>
          <p:cNvSpPr/>
          <p:nvPr/>
        </p:nvSpPr>
        <p:spPr>
          <a:xfrm>
            <a:off x="600377" y="5766424"/>
            <a:ext cx="458093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It works but it’s inefficient to wake up all writers</a:t>
            </a:r>
            <a:b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only for one to becomes active</a:t>
            </a:r>
          </a:p>
        </p:txBody>
      </p:sp>
    </p:spTree>
    <p:extLst>
      <p:ext uri="{BB962C8B-B14F-4D97-AF65-F5344CB8AC3E}">
        <p14:creationId xmlns:p14="http://schemas.microsoft.com/office/powerpoint/2010/main" val="22757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5" y="1882910"/>
            <a:ext cx="3435012" cy="350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5" y="1882910"/>
            <a:ext cx="3545769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6C938-B141-F541-A6C7-015A0D4D5A62}"/>
              </a:ext>
            </a:extLst>
          </p:cNvPr>
          <p:cNvSpPr/>
          <p:nvPr/>
        </p:nvSpPr>
        <p:spPr>
          <a:xfrm>
            <a:off x="1465808" y="5276166"/>
            <a:ext cx="34350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if we turn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okToWrite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okToRead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into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okContinue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0BDCC-802C-A847-AEC5-610E28F32D45}"/>
              </a:ext>
            </a:extLst>
          </p:cNvPr>
          <p:cNvSpPr/>
          <p:nvPr/>
        </p:nvSpPr>
        <p:spPr>
          <a:xfrm>
            <a:off x="1465808" y="6042718"/>
            <a:ext cx="343501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Signal could be delivered to wrong thread (reader) and get waisted!</a:t>
            </a:r>
          </a:p>
        </p:txBody>
      </p:sp>
    </p:spTree>
    <p:extLst>
      <p:ext uri="{BB962C8B-B14F-4D97-AF65-F5344CB8AC3E}">
        <p14:creationId xmlns:p14="http://schemas.microsoft.com/office/powerpoint/2010/main" val="7548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5" y="1882910"/>
            <a:ext cx="3546805" cy="350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okToContinue.broadcast</a:t>
            </a:r>
            <a:r>
              <a:rPr lang="en-CA" sz="1600" b="1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r>
              <a:rPr lang="en-CA" sz="1600" dirty="0">
                <a:latin typeface="Ubuntu Mono" panose="020B0509030602030204" pitchFamily="49" charset="0"/>
              </a:rPr>
              <a:t>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546804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okToContinue.broadcast</a:t>
            </a:r>
            <a:r>
              <a:rPr lang="en-CA" sz="1600" b="1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r>
              <a:rPr lang="en-CA" sz="1600" dirty="0">
                <a:latin typeface="Ubuntu Mono" panose="020B0509030602030204" pitchFamily="49" charset="0"/>
              </a:rPr>
              <a:t>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C174C07-7929-0F4F-8481-2111B8C00F27}"/>
              </a:ext>
            </a:extLst>
          </p:cNvPr>
          <p:cNvSpPr/>
          <p:nvPr/>
        </p:nvSpPr>
        <p:spPr>
          <a:xfrm>
            <a:off x="2767235" y="3308753"/>
            <a:ext cx="2508639" cy="934576"/>
          </a:xfrm>
          <a:prstGeom prst="wedgeRectCallout">
            <a:avLst>
              <a:gd name="adj1" fmla="val -5744"/>
              <a:gd name="adj2" fmla="val 102428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 Mono" panose="020B0509030602030204" pitchFamily="49" charset="0"/>
              <a:cs typeface="Gill Sans Light" panose="020B0302020104020203" pitchFamily="34" charset="-79"/>
            </a:endParaRP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FB0D8270-E2E0-2E46-B44D-08E3CE42D89D}"/>
              </a:ext>
            </a:extLst>
          </p:cNvPr>
          <p:cNvSpPr/>
          <p:nvPr/>
        </p:nvSpPr>
        <p:spPr>
          <a:xfrm>
            <a:off x="2767235" y="3308753"/>
            <a:ext cx="2508639" cy="934576"/>
          </a:xfrm>
          <a:prstGeom prst="wedgeRectCallout">
            <a:avLst>
              <a:gd name="adj1" fmla="val 57403"/>
              <a:gd name="adj2" fmla="val 13036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changing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signal()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to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broadcast() 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solve the problem?</a:t>
            </a:r>
            <a:endParaRPr lang="en-US" dirty="0">
              <a:latin typeface="Ubuntu Mono" panose="020B0509030602030204" pitchFamily="49" charset="0"/>
              <a:cs typeface="Gill Sans Light" panose="020B03020201040202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32DB6-E5F0-5445-8284-BEACE445D597}"/>
              </a:ext>
            </a:extLst>
          </p:cNvPr>
          <p:cNvSpPr/>
          <p:nvPr/>
        </p:nvSpPr>
        <p:spPr>
          <a:xfrm>
            <a:off x="743750" y="5766424"/>
            <a:ext cx="42941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Yes, but it’s inefficient to wake up all threads</a:t>
            </a:r>
            <a:b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only one to becomes active</a:t>
            </a:r>
          </a:p>
        </p:txBody>
      </p:sp>
    </p:spTree>
    <p:extLst>
      <p:ext uri="{BB962C8B-B14F-4D97-AF65-F5344CB8AC3E}">
        <p14:creationId xmlns:p14="http://schemas.microsoft.com/office/powerpoint/2010/main" val="29133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296" y="2710756"/>
            <a:ext cx="3532909" cy="28392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lock.acquireRL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 shared state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lock.releaseRL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796" y="2710756"/>
            <a:ext cx="3532909" cy="28392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write()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lock.acquireWL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Read/write shared state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lock.releaseWL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218666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A2094-4C74-FB4C-B4E6-D10F98DC2AFC}"/>
              </a:ext>
            </a:extLst>
          </p:cNvPr>
          <p:cNvSpPr/>
          <p:nvPr/>
        </p:nvSpPr>
        <p:spPr>
          <a:xfrm>
            <a:off x="1128116" y="5520439"/>
            <a:ext cx="21838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Can readers starve?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220DF-D9B0-9F47-BC2C-A1AD32B5AD6F}"/>
              </a:ext>
            </a:extLst>
          </p:cNvPr>
          <p:cNvSpPr/>
          <p:nvPr/>
        </p:nvSpPr>
        <p:spPr>
          <a:xfrm>
            <a:off x="1128116" y="5982105"/>
            <a:ext cx="25013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Yes: writers take priority </a:t>
            </a:r>
          </a:p>
        </p:txBody>
      </p:sp>
    </p:spTree>
    <p:extLst>
      <p:ext uri="{BB962C8B-B14F-4D97-AF65-F5344CB8AC3E}">
        <p14:creationId xmlns:p14="http://schemas.microsoft.com/office/powerpoint/2010/main" val="10911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315310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(&amp;mutex);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A2094-4C74-FB4C-B4E6-D10F98DC2AFC}"/>
              </a:ext>
            </a:extLst>
          </p:cNvPr>
          <p:cNvSpPr/>
          <p:nvPr/>
        </p:nvSpPr>
        <p:spPr>
          <a:xfrm>
            <a:off x="1128116" y="5520439"/>
            <a:ext cx="21838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Can writers starve?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79777A-4CC0-724C-A80B-34ED23865038}"/>
              </a:ext>
            </a:extLst>
          </p:cNvPr>
          <p:cNvSpPr/>
          <p:nvPr/>
        </p:nvSpPr>
        <p:spPr>
          <a:xfrm>
            <a:off x="1128116" y="5993098"/>
            <a:ext cx="5029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Yes: a waiting writer may not be able to proceed if another writer slips in between signal and wakeup </a:t>
            </a:r>
          </a:p>
        </p:txBody>
      </p:sp>
    </p:spTree>
    <p:extLst>
      <p:ext uri="{BB962C8B-B14F-4D97-AF65-F5344CB8AC3E}">
        <p14:creationId xmlns:p14="http://schemas.microsoft.com/office/powerpoint/2010/main" val="353583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Readers/Writers Lock Without </a:t>
            </a:r>
            <a:br>
              <a:rPr lang="en-CA" dirty="0"/>
            </a:br>
            <a:r>
              <a:rPr lang="en-CA" dirty="0"/>
              <a:t>Writer Starvation (Take 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320413"/>
            <a:ext cx="7886700" cy="4324862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acquireWL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>
                <a:latin typeface="Ubuntu Mono" panose="020B0509030602030204" pitchFamily="49" charset="0"/>
              </a:rPr>
              <a:t>while (AW + AR + WW &gt; 0)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   WW++;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Ubuntu Mono" panose="020B0509030602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US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   WW--;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AW++;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>
              <a:spcBef>
                <a:spcPts val="0"/>
              </a:spcBef>
            </a:pPr>
            <a:r>
              <a:rPr lang="en-CA" sz="2400" dirty="0">
                <a:solidFill>
                  <a:schemeClr val="tx2">
                    <a:lumMod val="50000"/>
                  </a:schemeClr>
                </a:solidFill>
              </a:rPr>
              <a:t>Does this work?</a:t>
            </a:r>
          </a:p>
          <a:p>
            <a:pPr lvl="1">
              <a:spcBef>
                <a:spcPts val="0"/>
              </a:spcBef>
            </a:pPr>
            <a:r>
              <a:rPr lang="en-CA" sz="2000" dirty="0">
                <a:solidFill>
                  <a:schemeClr val="tx2">
                    <a:lumMod val="50000"/>
                  </a:schemeClr>
                </a:solidFill>
              </a:rPr>
              <a:t>No! </a:t>
            </a:r>
            <a:r>
              <a:rPr lang="en-CA" sz="2000" dirty="0"/>
              <a:t>If there </a:t>
            </a:r>
            <a:r>
              <a:rPr lang="en-CA" sz="1800" dirty="0">
                <a:latin typeface="Ubuntu Mono" panose="020B0509030602030204" pitchFamily="49" charset="0"/>
              </a:rPr>
              <a:t>WW</a:t>
            </a:r>
            <a:r>
              <a:rPr lang="en-CA" sz="2000" dirty="0"/>
              <a:t> is more than zero, then no waiting writer can successfully proceed</a:t>
            </a:r>
          </a:p>
          <a:p>
            <a:pPr lvl="1">
              <a:lnSpc>
                <a:spcPct val="91000"/>
              </a:lnSpc>
              <a:spcBef>
                <a:spcPts val="0"/>
              </a:spcBef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1F0E687-39CC-E347-8A47-65171DBAE559}"/>
              </a:ext>
            </a:extLst>
          </p:cNvPr>
          <p:cNvSpPr/>
          <p:nvPr/>
        </p:nvSpPr>
        <p:spPr>
          <a:xfrm>
            <a:off x="3107279" y="1784552"/>
            <a:ext cx="3207433" cy="535861"/>
          </a:xfrm>
          <a:prstGeom prst="wedgeRectCallout">
            <a:avLst>
              <a:gd name="adj1" fmla="val -46367"/>
              <a:gd name="adj2" fmla="val 14913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check also for waiting writers</a:t>
            </a:r>
          </a:p>
        </p:txBody>
      </p:sp>
    </p:spTree>
    <p:extLst>
      <p:ext uri="{BB962C8B-B14F-4D97-AF65-F5344CB8AC3E}">
        <p14:creationId xmlns:p14="http://schemas.microsoft.com/office/powerpoint/2010/main" val="41162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Readers/Writers Lock Without </a:t>
            </a:r>
            <a:br>
              <a:rPr lang="en-CA" dirty="0"/>
            </a:br>
            <a:r>
              <a:rPr lang="en-CA" dirty="0"/>
              <a:t>Writer Starvation (Take 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2710756"/>
            <a:ext cx="3886200" cy="2839207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numWriters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0;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nextToGo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1;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acquireWL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numWriters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while (AW + AR &gt; 0 ||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&gt;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okToWrite.wait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mutex.unlock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CAD16ED-B86A-034C-B965-AEE95BCA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615" y="2710756"/>
            <a:ext cx="3211735" cy="2839207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releaseWL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if (WW &gt; 0)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okToWrite.signal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 else if (WR &gt; 0) 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okToRead.broadcast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mutex.unlock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84905-1B08-EF44-8892-85C0330C2A09}"/>
              </a:ext>
            </a:extLst>
          </p:cNvPr>
          <p:cNvSpPr txBox="1"/>
          <p:nvPr/>
        </p:nvSpPr>
        <p:spPr>
          <a:xfrm>
            <a:off x="9401174" y="2569661"/>
            <a:ext cx="28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3796A46-FA33-1543-B0AD-60FD46E0C509}"/>
              </a:ext>
            </a:extLst>
          </p:cNvPr>
          <p:cNvSpPr txBox="1">
            <a:spLocks/>
          </p:cNvSpPr>
          <p:nvPr/>
        </p:nvSpPr>
        <p:spPr bwMode="auto">
          <a:xfrm>
            <a:off x="1748711" y="1445507"/>
            <a:ext cx="5646578" cy="72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Idea: keep track of writers’ waiting order, allow writer with longest waiting time to proceed</a:t>
            </a:r>
            <a:endParaRPr lang="en-US" sz="1800" dirty="0">
              <a:solidFill>
                <a:schemeClr val="tx1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14897-A9B6-0543-A2B0-EE5785E76430}"/>
              </a:ext>
            </a:extLst>
          </p:cNvPr>
          <p:cNvSpPr/>
          <p:nvPr/>
        </p:nvSpPr>
        <p:spPr>
          <a:xfrm>
            <a:off x="2051160" y="2287657"/>
            <a:ext cx="21838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this work?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FE0F79C4-51B4-2D4C-B433-377166ABCFA4}"/>
              </a:ext>
            </a:extLst>
          </p:cNvPr>
          <p:cNvSpPr/>
          <p:nvPr/>
        </p:nvSpPr>
        <p:spPr>
          <a:xfrm>
            <a:off x="2405496" y="2768222"/>
            <a:ext cx="2869780" cy="741304"/>
          </a:xfrm>
          <a:prstGeom prst="wedgeRectCallout">
            <a:avLst>
              <a:gd name="adj1" fmla="val 73275"/>
              <a:gd name="adj2" fmla="val 1139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No, Signal can wake up a wrong writer and get waisted! 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021172F4-2850-E54B-AF67-D4E7C2C87CDE}"/>
              </a:ext>
            </a:extLst>
          </p:cNvPr>
          <p:cNvSpPr/>
          <p:nvPr/>
        </p:nvSpPr>
        <p:spPr>
          <a:xfrm>
            <a:off x="2571750" y="5236532"/>
            <a:ext cx="3035453" cy="626862"/>
          </a:xfrm>
          <a:prstGeom prst="wedgeRectCallout">
            <a:avLst>
              <a:gd name="adj1" fmla="val 59036"/>
              <a:gd name="adj2" fmla="val -23501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Inefficient solution is to change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signal()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to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broadcast()</a:t>
            </a:r>
            <a:endParaRPr lang="en-US" dirty="0">
              <a:latin typeface="Ubuntu Mono" panose="020B0509030602030204" pitchFamily="49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16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uiExpand="1" build="p"/>
      <p:bldP spid="12" grpId="0" animBg="1"/>
      <p:bldP spid="15" grpId="0" animBg="1"/>
      <p:bldP spid="3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Readers/Writers Lock Without </a:t>
            </a:r>
            <a:br>
              <a:rPr lang="en-CA" dirty="0"/>
            </a:br>
            <a:r>
              <a:rPr lang="en-CA" dirty="0"/>
              <a:t>Writer Starvation (Take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2397606"/>
            <a:ext cx="3886200" cy="4247669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numWriters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= 0;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nextToGo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= 1;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acquireWL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=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numWriters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myCV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new CV();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queue.enqueue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myCV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while (AW + AR &gt; 0 ||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&gt;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myCV.wait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(&amp;mutex);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queue.dequeue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mutex.unlock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CAD16ED-B86A-034C-B965-AEE95BCA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615" y="2397606"/>
            <a:ext cx="3211735" cy="4247669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releaseWL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if (WW &gt; 0)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queue.head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().signal();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 else if (WR &gt; 0) 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okToRead.broadcast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mutex.unlock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releaseRL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queue.head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().signal();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84905-1B08-EF44-8892-85C0330C2A09}"/>
              </a:ext>
            </a:extLst>
          </p:cNvPr>
          <p:cNvSpPr txBox="1"/>
          <p:nvPr/>
        </p:nvSpPr>
        <p:spPr>
          <a:xfrm>
            <a:off x="9401174" y="2569661"/>
            <a:ext cx="28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1F341EB-6CC5-1548-8C27-445C8018538A}"/>
              </a:ext>
            </a:extLst>
          </p:cNvPr>
          <p:cNvSpPr txBox="1">
            <a:spLocks/>
          </p:cNvSpPr>
          <p:nvPr/>
        </p:nvSpPr>
        <p:spPr bwMode="auto">
          <a:xfrm>
            <a:off x="1748711" y="1483085"/>
            <a:ext cx="5646578" cy="72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Idea for efficient solution: have separate CV for each waiting writer and put CV’s in ordered queue</a:t>
            </a:r>
            <a:endParaRPr lang="en-US" sz="1800" dirty="0">
              <a:solidFill>
                <a:schemeClr val="tx1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97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uiExpand="1" build="p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6368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10052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53308-64C1-DE4D-8FEC-F8AFCC7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522C-249F-9C4A-A6C2-612A1D89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acquireRL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Need lock to change state vars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while (AW + WW &gt; 0) {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Is it safe to read?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WR++;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No! add to # of waiting readers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 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Wait on condition variable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WR--;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waiting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AR++;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 // Now we are active again</a:t>
            </a: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releaseRL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AR--;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active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if (AR == 0 &amp;&amp; WW &gt; 0)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If no active reader,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 wake up waiting writer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  <a:endParaRPr lang="en-CA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Rectangular Callout 9">
            <a:extLst>
              <a:ext uri="{FF2B5EF4-FFF2-40B4-BE49-F238E27FC236}">
                <a16:creationId xmlns:a16="http://schemas.microsoft.com/office/drawing/2014/main" id="{085C82A1-FC0F-934F-9A99-2B159F17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565187"/>
            <a:ext cx="2209800" cy="762000"/>
          </a:xfrm>
          <a:prstGeom prst="wedgeRectCallout">
            <a:avLst>
              <a:gd name="adj1" fmla="val -76431"/>
              <a:gd name="adj2" fmla="val -49477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unlock the mutex here?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FA0CC-C042-7243-9933-D17C35B7180B}"/>
              </a:ext>
            </a:extLst>
          </p:cNvPr>
          <p:cNvSpPr/>
          <p:nvPr/>
        </p:nvSpPr>
        <p:spPr>
          <a:xfrm>
            <a:off x="2091044" y="5998942"/>
            <a:ext cx="49619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Mutex is locked to change internal state of R/W lock</a:t>
            </a:r>
          </a:p>
        </p:txBody>
      </p:sp>
    </p:spTree>
    <p:extLst>
      <p:ext uri="{BB962C8B-B14F-4D97-AF65-F5344CB8AC3E}">
        <p14:creationId xmlns:p14="http://schemas.microsoft.com/office/powerpoint/2010/main" val="22843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53308-64C1-DE4D-8FEC-F8AFCC7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522C-249F-9C4A-A6C2-612A1D89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acquireWL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while (AW + AR &gt; 0) {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is it safe to write?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   WW++;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No! add to # of waiting writers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Wait on condition variable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WW--;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waiting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AW++;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Now we are active again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releaseWL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AW--;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active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if (WW &gt; 0) {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Give priority to writers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Wake up a waiting writer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 else if (WR &gt; 0) {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If there are waiting readers,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 wake them all up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800" dirty="0"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3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Consider following sequence of arrivals: R1, R2, W1, R3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2381670"/>
            <a:ext cx="3211232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(&amp;mutex);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mutex.unlock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229196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25075</TotalTime>
  <Words>8392</Words>
  <Application>Microsoft Macintosh PowerPoint</Application>
  <PresentationFormat>On-screen Show (4:3)</PresentationFormat>
  <Paragraphs>1480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Gill Sans Light</vt:lpstr>
      <vt:lpstr>Gill Sans SemiBold</vt:lpstr>
      <vt:lpstr>Ubuntu Mono</vt:lpstr>
      <vt:lpstr>gill-sans</vt:lpstr>
      <vt:lpstr>PowerPoint Presentation</vt:lpstr>
      <vt:lpstr>Tutorial Reader/Writer Lock</vt:lpstr>
      <vt:lpstr>Readers/Writers Lock</vt:lpstr>
      <vt:lpstr>Properties of Readers/Writers Lock</vt:lpstr>
      <vt:lpstr>Readers/Writers Lock Class</vt:lpstr>
      <vt:lpstr>Readers/Writers Lock Design Pattern</vt:lpstr>
      <vt:lpstr>Readers/Writers Lock Implementation</vt:lpstr>
      <vt:lpstr>Readers/Writers Lock Implementation (cont.)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Readers/Writers Lock Questions</vt:lpstr>
      <vt:lpstr>Readers/Writers Lock Questions</vt:lpstr>
      <vt:lpstr>Readers/Writers Lock Questions</vt:lpstr>
      <vt:lpstr>Readers/Writers Lock Questions</vt:lpstr>
      <vt:lpstr>Readers/Writers Lock Questions</vt:lpstr>
      <vt:lpstr>Readers/Writers Lock Questions</vt:lpstr>
      <vt:lpstr>Readers/Writers Lock Without  Writer Starvation (Take 1)</vt:lpstr>
      <vt:lpstr>Readers/Writers Lock Without  Writer Starvation (Take 2)</vt:lpstr>
      <vt:lpstr>Readers/Writers Lock Without  Writer Starvation (Take 3)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Concurrency</dc:subject>
  <dc:creator/>
  <cp:keywords/>
  <dc:description/>
  <cp:lastModifiedBy>Seyed Majid Zahedi</cp:lastModifiedBy>
  <cp:revision>910</cp:revision>
  <cp:lastPrinted>2019-01-24T18:58:48Z</cp:lastPrinted>
  <dcterms:created xsi:type="dcterms:W3CDTF">2014-10-08T04:57:38Z</dcterms:created>
  <dcterms:modified xsi:type="dcterms:W3CDTF">2021-02-04T22:46:07Z</dcterms:modified>
  <cp:category/>
</cp:coreProperties>
</file>