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1"/>
  </p:notesMasterIdLst>
  <p:handoutMasterIdLst>
    <p:handoutMasterId r:id="rId92"/>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764" r:id="rId24"/>
    <p:sldId id="1098" r:id="rId25"/>
    <p:sldId id="1887" r:id="rId26"/>
    <p:sldId id="321" r:id="rId27"/>
    <p:sldId id="1168" r:id="rId28"/>
    <p:sldId id="1888" r:id="rId29"/>
    <p:sldId id="1889" r:id="rId30"/>
    <p:sldId id="1890" r:id="rId31"/>
    <p:sldId id="809" r:id="rId32"/>
    <p:sldId id="1895" r:id="rId33"/>
    <p:sldId id="841" r:id="rId34"/>
    <p:sldId id="842" r:id="rId35"/>
    <p:sldId id="835" r:id="rId36"/>
    <p:sldId id="1095" r:id="rId37"/>
    <p:sldId id="836" r:id="rId38"/>
    <p:sldId id="874" r:id="rId39"/>
    <p:sldId id="838" r:id="rId40"/>
    <p:sldId id="802" r:id="rId41"/>
    <p:sldId id="852" r:id="rId42"/>
    <p:sldId id="804" r:id="rId43"/>
    <p:sldId id="805" r:id="rId44"/>
    <p:sldId id="806" r:id="rId45"/>
    <p:sldId id="1096" r:id="rId46"/>
    <p:sldId id="1097" r:id="rId47"/>
    <p:sldId id="843" r:id="rId48"/>
    <p:sldId id="844" r:id="rId49"/>
    <p:sldId id="1093" r:id="rId50"/>
    <p:sldId id="356" r:id="rId51"/>
    <p:sldId id="378" r:id="rId52"/>
    <p:sldId id="1094" r:id="rId53"/>
    <p:sldId id="808" r:id="rId54"/>
    <p:sldId id="384" r:id="rId55"/>
    <p:sldId id="411" r:id="rId56"/>
    <p:sldId id="1896" r:id="rId57"/>
    <p:sldId id="816" r:id="rId58"/>
    <p:sldId id="1897" r:id="rId59"/>
    <p:sldId id="376" r:id="rId60"/>
    <p:sldId id="336" r:id="rId61"/>
    <p:sldId id="880" r:id="rId62"/>
    <p:sldId id="881" r:id="rId63"/>
    <p:sldId id="882" r:id="rId64"/>
    <p:sldId id="883" r:id="rId65"/>
    <p:sldId id="884" r:id="rId66"/>
    <p:sldId id="901" r:id="rId67"/>
    <p:sldId id="903" r:id="rId68"/>
    <p:sldId id="904" r:id="rId69"/>
    <p:sldId id="906" r:id="rId70"/>
    <p:sldId id="905" r:id="rId71"/>
    <p:sldId id="907" r:id="rId72"/>
    <p:sldId id="908" r:id="rId73"/>
    <p:sldId id="909" r:id="rId74"/>
    <p:sldId id="910" r:id="rId75"/>
    <p:sldId id="911" r:id="rId76"/>
    <p:sldId id="912" r:id="rId77"/>
    <p:sldId id="913" r:id="rId78"/>
    <p:sldId id="914" r:id="rId79"/>
    <p:sldId id="915" r:id="rId80"/>
    <p:sldId id="916" r:id="rId81"/>
    <p:sldId id="339" r:id="rId82"/>
    <p:sldId id="413" r:id="rId83"/>
    <p:sldId id="1099" r:id="rId84"/>
    <p:sldId id="366" r:id="rId85"/>
    <p:sldId id="924" r:id="rId86"/>
    <p:sldId id="925" r:id="rId87"/>
    <p:sldId id="615" r:id="rId88"/>
    <p:sldId id="330" r:id="rId89"/>
    <p:sldId id="283" r:id="rId9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6" autoAdjust="0"/>
    <p:restoredTop sz="87254" autoAdjust="0"/>
  </p:normalViewPr>
  <p:slideViewPr>
    <p:cSldViewPr snapToGrid="0" snapToObjects="1">
      <p:cViewPr varScale="1">
        <p:scale>
          <a:sx n="107" d="100"/>
          <a:sy n="107" d="100"/>
        </p:scale>
        <p:origin x="560"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1/21/22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1/21/22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35112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565540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extLst>
      <p:ext uri="{BB962C8B-B14F-4D97-AF65-F5344CB8AC3E}">
        <p14:creationId xmlns:p14="http://schemas.microsoft.com/office/powerpoint/2010/main" val="2765841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7840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32</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54</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55</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40746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249260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 efficient way to wait for something</a:t>
            </a:r>
            <a:r>
              <a:rPr lang="en-US" baseline="0" dirty="0"/>
              <a:t> to happen.  </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59</a:t>
            </a:fld>
            <a:endParaRPr lang="en-US"/>
          </a:p>
        </p:txBody>
      </p:sp>
    </p:spTree>
    <p:extLst>
      <p:ext uri="{BB962C8B-B14F-4D97-AF65-F5344CB8AC3E}">
        <p14:creationId xmlns:p14="http://schemas.microsoft.com/office/powerpoint/2010/main" val="4045984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60</a:t>
            </a:fld>
            <a:endParaRPr lang="en-US"/>
          </a:p>
        </p:txBody>
      </p:sp>
    </p:spTree>
    <p:extLst>
      <p:ext uri="{BB962C8B-B14F-4D97-AF65-F5344CB8AC3E}">
        <p14:creationId xmlns:p14="http://schemas.microsoft.com/office/powerpoint/2010/main" val="1974665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84</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85</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86</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89</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77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Allocate TCB </a:t>
            </a:r>
          </a:p>
          <a:p>
            <a:pPr marL="0" indent="0">
              <a:lnSpc>
                <a:spcPct val="77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77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77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77000"/>
              </a:lnSpc>
              <a:buNone/>
            </a:pPr>
            <a:r>
              <a:rPr lang="en-US" sz="1200" dirty="0">
                <a:solidFill>
                  <a:srgbClr val="00B050"/>
                </a:solidFill>
                <a:latin typeface="Ubuntu Mono" panose="020B0509030602030204" pitchFamily="49" charset="0"/>
              </a:rPr>
              <a:t>     // Set up kernel stack</a:t>
            </a:r>
          </a:p>
          <a:p>
            <a:pPr marL="0" indent="0">
              <a:lnSpc>
                <a:spcPct val="77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(2) push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Handler_Exit</a:t>
            </a:r>
            <a:endParaRPr lang="en-US" sz="1200" dirty="0">
              <a:latin typeface="Ubuntu Mono" panose="020B0509030602030204" pitchFamily="49" charset="0"/>
            </a:endParaRPr>
          </a:p>
          <a:p>
            <a:pPr marL="0" indent="0">
              <a:lnSpc>
                <a:spcPct val="77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77000"/>
              </a:lnSpc>
              <a:buNone/>
            </a:pPr>
            <a:r>
              <a:rPr lang="en-US" sz="1200" dirty="0">
                <a:solidFill>
                  <a:srgbClr val="00B050"/>
                </a:solidFill>
                <a:latin typeface="Ubuntu Mono" panose="020B0509030602030204" pitchFamily="49" charset="0"/>
              </a:rPr>
              <a:t>     // Set state of thread to read</a:t>
            </a: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77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77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left)">
                                      <p:cBhvr>
                                        <p:cTn id="57" dur="500"/>
                                        <p:tgtEl>
                                          <p:spTgt spid="3">
                                            <p:txEl>
                                              <p:pRg st="12" end="12"/>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Effect transition="in" filter="wipe(left)">
                                      <p:cBhvr>
                                        <p:cTn id="65" dur="500"/>
                                        <p:tgtEl>
                                          <p:spTgt spid="3">
                                            <p:txEl>
                                              <p:pRg st="14" end="14"/>
                                            </p:txEl>
                                          </p:spTgt>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ipe(left)">
                                      <p:cBhvr>
                                        <p:cTn id="73" dur="500"/>
                                        <p:tgtEl>
                                          <p:spTgt spid="3">
                                            <p:txEl>
                                              <p:pRg st="16" end="16"/>
                                            </p:txEl>
                                          </p:spTgt>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wipe(left)">
                                      <p:cBhvr>
                                        <p:cTn id="76" dur="500"/>
                                        <p:tgtEl>
                                          <p:spTgt spid="3">
                                            <p:txEl>
                                              <p:pRg st="17" end="17"/>
                                            </p:txEl>
                                          </p:spTgt>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animEffect transition="in" filter="wipe(left)">
                                      <p:cBhvr>
                                        <p:cTn id="7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Mach, OS/2, Linux,  </a:t>
            </a:r>
            <a:br>
              <a:rPr lang="en-US" altLang="en-US" sz="1400" b="0" dirty="0">
                <a:latin typeface="Gill Sans Light" panose="020B0302020104020203" pitchFamily="34" charset="-79"/>
                <a:ea typeface="Gill Sans" charset="0"/>
                <a:cs typeface="Gill Sans Light" panose="020B0302020104020203" pitchFamily="34" charset="-79"/>
              </a:rPr>
            </a:br>
            <a:r>
              <a:rPr lang="en-US" altLang="en-US" sz="1400" b="0" dirty="0">
                <a:latin typeface="Gill Sans Light" panose="020B0302020104020203" pitchFamily="34" charset="-79"/>
                <a:ea typeface="Gill Sans" charset="0"/>
                <a:cs typeface="Gill Sans Light" panose="020B0302020104020203" pitchFamily="34" charset="-79"/>
              </a:rPr>
              <a:t>Windows 10, 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Embedded systems (</a:t>
            </a:r>
            <a:r>
              <a:rPr lang="en-US" altLang="en-US" sz="1400" b="0" dirty="0" err="1">
                <a:latin typeface="Gill Sans Light" panose="020B0302020104020203" pitchFamily="34" charset="-79"/>
                <a:ea typeface="Gill Sans" charset="0"/>
                <a:cs typeface="Gill Sans Light" panose="020B0302020104020203" pitchFamily="34" charset="-79"/>
              </a:rPr>
              <a:t>Geoworks</a:t>
            </a:r>
            <a:r>
              <a:rPr lang="en-US" altLang="en-US" sz="1400" b="0" dirty="0">
                <a:latin typeface="Gill Sans Light" panose="020B0302020104020203" pitchFamily="34" charset="-79"/>
                <a:ea typeface="Gill Sans" charset="0"/>
                <a:cs typeface="Gill Sans Light" panose="020B0302020104020203" pitchFamily="34" charset="-79"/>
              </a:rPr>
              <a:t>, VxWorks, </a:t>
            </a:r>
            <a:r>
              <a:rPr lang="en-US" altLang="en-US" sz="1400" b="0" dirty="0" err="1">
                <a:latin typeface="Gill Sans Light" panose="020B0302020104020203" pitchFamily="34" charset="-79"/>
                <a:ea typeface="Gill Sans" charset="0"/>
                <a:cs typeface="Gill Sans Light" panose="020B0302020104020203" pitchFamily="34" charset="-79"/>
              </a:rPr>
              <a:t>JavaOS</a:t>
            </a:r>
            <a:r>
              <a:rPr lang="en-US" altLang="en-US" sz="14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of </a:t>
              </a:r>
              <a:r>
                <a:rPr lang="en-US" altLang="en-US" sz="1600" b="0" dirty="0" err="1">
                  <a:latin typeface="Gill Sans Light" panose="020B0302020104020203" pitchFamily="34" charset="-79"/>
                  <a:ea typeface="Gill Sans" charset="0"/>
                  <a:cs typeface="Gill Sans Light" panose="020B0302020104020203" pitchFamily="34" charset="-79"/>
                </a:rPr>
                <a:t>addr</a:t>
              </a:r>
              <a:r>
                <a:rPr lang="en-US" altLang="en-US" sz="1600"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   Monitor</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Atomic Memory Operations</a:t>
            </a:r>
          </a:p>
        </p:txBody>
      </p:sp>
      <p:sp>
        <p:nvSpPr>
          <p:cNvPr id="20483" name="Rectangle 3"/>
          <p:cNvSpPr>
            <a:spLocks noGrp="1" noChangeArrowheads="1"/>
          </p:cNvSpPr>
          <p:nvPr>
            <p:ph type="body" idx="1"/>
          </p:nvPr>
        </p:nvSpPr>
        <p:spPr/>
        <p:txBody>
          <a:bodyPr/>
          <a:lstStyle/>
          <a:p>
            <a:r>
              <a:rPr lang="en-US" altLang="ko-KR" sz="2000" dirty="0"/>
              <a:t>In most architectures, load and store operations on single byte are </a:t>
            </a:r>
            <a:r>
              <a:rPr lang="en-US" altLang="ko-KR" sz="2000" dirty="0">
                <a:solidFill>
                  <a:srgbClr val="FF0000"/>
                </a:solidFill>
              </a:rPr>
              <a:t>atomic</a:t>
            </a:r>
            <a:endParaRPr lang="en-US" altLang="ko-KR" sz="1800" dirty="0">
              <a:solidFill>
                <a:srgbClr val="FF0000"/>
              </a:solidFill>
            </a:endParaRPr>
          </a:p>
          <a:p>
            <a:pPr lvl="1"/>
            <a:r>
              <a:rPr lang="en-US" altLang="ko-KR" sz="1800" dirty="0"/>
              <a:t>Threads cannot get context switched in middle of load/store to/from a </a:t>
            </a:r>
            <a:r>
              <a:rPr lang="en-US" altLang="ko-KR" sz="1800" i="1" dirty="0"/>
              <a:t>word</a:t>
            </a:r>
          </a:p>
          <a:p>
            <a:pPr lvl="1"/>
            <a:endParaRPr lang="en-US" altLang="ko-KR" sz="1800" dirty="0"/>
          </a:p>
          <a:p>
            <a:r>
              <a:rPr lang="en-US" altLang="ko-KR" sz="2000" dirty="0"/>
              <a:t>In x86, load and store operations on </a:t>
            </a:r>
            <a:r>
              <a:rPr lang="en-US" altLang="ko-KR" sz="2000" i="1" dirty="0">
                <a:solidFill>
                  <a:srgbClr val="FF0000"/>
                </a:solidFill>
              </a:rPr>
              <a:t>naturally aligned</a:t>
            </a:r>
            <a:r>
              <a:rPr lang="en-US" altLang="ko-KR" sz="2000" dirty="0"/>
              <a:t> variables are atomic</a:t>
            </a:r>
          </a:p>
          <a:p>
            <a:pPr lvl="1"/>
            <a:r>
              <a:rPr lang="en-US" altLang="ko-KR" sz="1800" dirty="0"/>
              <a:t>I.e., aligned to at least multiple of its own size</a:t>
            </a:r>
          </a:p>
          <a:p>
            <a:pPr lvl="1"/>
            <a:r>
              <a:rPr lang="en-US" altLang="ko-KR" sz="1800" dirty="0"/>
              <a:t>E.g., 8-byte int that is aligned to an address that's multiple of 8</a:t>
            </a:r>
          </a:p>
          <a:p>
            <a:pPr lvl="1"/>
            <a:endParaRPr lang="en-US" altLang="ko-KR" sz="1600" dirty="0"/>
          </a:p>
          <a:p>
            <a:r>
              <a:rPr lang="en-US" altLang="ko-KR" sz="2000" dirty="0">
                <a:solidFill>
                  <a:srgbClr val="FF0000"/>
                </a:solidFill>
              </a:rPr>
              <a:t>Many instructions are not atomic</a:t>
            </a:r>
          </a:p>
          <a:p>
            <a:pPr lvl="1"/>
            <a:r>
              <a:rPr lang="en-US" altLang="ko-KR" sz="1800" dirty="0"/>
              <a:t>Double-precision floating point store often not atomic</a:t>
            </a:r>
          </a:p>
          <a:p>
            <a:pPr lvl="1"/>
            <a:r>
              <a:rPr lang="en-US" altLang="ko-KR" sz="1800" dirty="0"/>
              <a:t>VAX and IBM 360 had an instruction to copy whole array</a:t>
            </a:r>
          </a:p>
          <a:p>
            <a:pPr lvl="1"/>
            <a:endParaRPr lang="en-US" altLang="ko-KR" sz="1800" dirty="0"/>
          </a:p>
          <a:p>
            <a:r>
              <a:rPr lang="en-US" altLang="ko-KR" sz="2000" dirty="0"/>
              <a:t>Unless otherwise stated, we assume loads and stores are </a:t>
            </a:r>
            <a:r>
              <a:rPr lang="en-US" altLang="ko-KR" sz="2000" u="sng" dirty="0">
                <a:solidFill>
                  <a:srgbClr val="FF0000"/>
                </a:solidFill>
              </a:rPr>
              <a:t>atomic</a:t>
            </a:r>
            <a:endParaRPr lang="en-US" altLang="ko-KR" sz="2000" dirty="0"/>
          </a:p>
          <a:p>
            <a:endParaRPr lang="en-US" altLang="ko-KR" sz="2200" dirty="0"/>
          </a:p>
        </p:txBody>
      </p:sp>
    </p:spTree>
    <p:extLst>
      <p:ext uri="{BB962C8B-B14F-4D97-AF65-F5344CB8AC3E}">
        <p14:creationId xmlns:p14="http://schemas.microsoft.com/office/powerpoint/2010/main" val="6038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Mutual Exclusion With Load and Store</a:t>
            </a: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1412421" y="2014581"/>
            <a:ext cx="2743200" cy="354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t>
            </a:r>
          </a:p>
          <a:p>
            <a:pPr marL="0" indent="0" defTabSz="914400">
              <a:lnSpc>
                <a:spcPct val="63000"/>
              </a:lnSpc>
              <a:buFont typeface="Arial" panose="020B0604020202020204" pitchFamily="34" charset="0"/>
              <a:buNone/>
            </a:pPr>
            <a:r>
              <a:rPr lang="en-US" sz="1600" dirty="0">
                <a:latin typeface="Ubuntu Mono" panose="020B0509030602030204" pitchFamily="49" charset="0"/>
              </a:rPr>
              <a:t>	&amp;&amp; turn == 1);</a:t>
            </a:r>
          </a:p>
          <a:p>
            <a:pPr marL="0" indent="0" defTabSz="914400">
              <a:lnSpc>
                <a:spcPct val="63000"/>
              </a:lnSpc>
              <a:buFont typeface="Arial" panose="020B0604020202020204" pitchFamily="34" charset="0"/>
              <a:buNone/>
            </a:pPr>
            <a:endParaRPr lang="en-US" sz="1600" dirty="0">
              <a:solidFill>
                <a:srgbClr val="00B050"/>
              </a:solidFill>
              <a:latin typeface="Ubuntu Mono" panose="020B0509030602030204" pitchFamily="49" charset="0"/>
            </a:endParaRP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5355771" y="2010825"/>
            <a:ext cx="2743200" cy="3545114"/>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t>
            </a:r>
          </a:p>
          <a:p>
            <a:pPr marL="0" indent="0" defTabSz="914400">
              <a:lnSpc>
                <a:spcPct val="63000"/>
              </a:lnSpc>
              <a:buFont typeface="Arial" panose="020B0604020202020204" pitchFamily="34" charset="0"/>
              <a:buNone/>
            </a:pPr>
            <a:r>
              <a:rPr lang="en-US" sz="1600" dirty="0">
                <a:latin typeface="Ubuntu Mono" panose="020B0509030602030204" pitchFamily="49" charset="0"/>
              </a:rPr>
              <a:t>	&amp;&amp; turn == 0);</a:t>
            </a:r>
          </a:p>
          <a:p>
            <a:pPr marL="0" indent="0" defTabSz="914400">
              <a:lnSpc>
                <a:spcPct val="63000"/>
              </a:lnSpc>
              <a:buFont typeface="Arial" panose="020B0604020202020204" pitchFamily="34" charset="0"/>
              <a:buNone/>
            </a:pPr>
            <a:endParaRPr lang="en-US" sz="1600" dirty="0">
              <a:solidFill>
                <a:schemeClr val="accent3">
                  <a:lumMod val="50000"/>
                </a:schemeClr>
              </a:solidFill>
              <a:latin typeface="Ubuntu Mono" panose="020B0509030602030204" pitchFamily="49" charset="0"/>
            </a:endParaRPr>
          </a:p>
          <a:p>
            <a:pPr marL="0" indent="0" defTabSz="914400">
              <a:lnSpc>
                <a:spcPct val="63000"/>
              </a:lnSpc>
              <a:buFont typeface="Arial" panose="020B0604020202020204" pitchFamily="34" charset="0"/>
              <a:buNone/>
            </a:pP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p>
          <a:p>
            <a:pPr marL="0" indent="0" defTabSz="914400">
              <a:lnSpc>
                <a:spcPct val="63000"/>
              </a:lnSpc>
              <a:buNone/>
            </a:pPr>
            <a:endParaRPr lang="en-US" sz="1600" dirty="0">
              <a:solidFill>
                <a:srgbClr val="00B050"/>
              </a:solidFill>
              <a:latin typeface="Ubuntu Mono" panose="020B0509030602030204" pitchFamily="49" charset="0"/>
            </a:endParaRPr>
          </a:p>
          <a:p>
            <a:pPr marL="0" indent="0" defTabSz="914400">
              <a:lnSpc>
                <a:spcPct val="63000"/>
              </a:lnSpc>
              <a:buNone/>
            </a:pP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a:t>Mutual Exclusion </a:t>
            </a:r>
            <a:br>
              <a:rPr lang="en-US" dirty="0"/>
            </a:br>
            <a:r>
              <a:rPr lang="en-US" dirty="0"/>
              <a:t>With Load and Store: Discussion</a:t>
            </a:r>
            <a:endParaRPr lang="en-US" altLang="ko-KR" dirty="0"/>
          </a:p>
        </p:txBody>
      </p:sp>
      <p:sp>
        <p:nvSpPr>
          <p:cNvPr id="46083" name="Rectangle 3"/>
          <p:cNvSpPr>
            <a:spLocks noGrp="1" noChangeArrowheads="1"/>
          </p:cNvSpPr>
          <p:nvPr>
            <p:ph type="body" idx="1"/>
          </p:nvPr>
        </p:nvSpPr>
        <p:spPr/>
        <p:txBody>
          <a:bodyPr/>
          <a:lstStyle/>
          <a:p>
            <a:r>
              <a:rPr lang="en-US" altLang="ko-KR" sz="2000" dirty="0"/>
              <a:t>It’s very unsatisfactory</a:t>
            </a:r>
          </a:p>
          <a:p>
            <a:pPr lvl="1"/>
            <a:r>
              <a:rPr lang="en-US" altLang="ko-KR" sz="1800" dirty="0"/>
              <a:t>Only protects a </a:t>
            </a:r>
            <a:r>
              <a:rPr lang="en-US" altLang="ko-KR" sz="1800" dirty="0">
                <a:solidFill>
                  <a:srgbClr val="FF0000"/>
                </a:solidFill>
              </a:rPr>
              <a:t>single critical section</a:t>
            </a:r>
          </a:p>
          <a:p>
            <a:pPr lvl="2"/>
            <a:r>
              <a:rPr lang="en-US" altLang="ko-KR" sz="1600" dirty="0"/>
              <a:t>Extending this solution to protect multiple critical sections is nontrivial</a:t>
            </a:r>
            <a:endParaRPr lang="en-US" altLang="ko-KR" dirty="0"/>
          </a:p>
          <a:p>
            <a:pPr lvl="1"/>
            <a:r>
              <a:rPr lang="en-US" altLang="ko-KR" sz="1800" dirty="0"/>
              <a:t>Way too </a:t>
            </a:r>
            <a:r>
              <a:rPr lang="en-US" altLang="ko-KR" sz="1800" dirty="0">
                <a:solidFill>
                  <a:srgbClr val="FF0000"/>
                </a:solidFill>
              </a:rPr>
              <a:t>complex</a:t>
            </a:r>
            <a:r>
              <a:rPr lang="en-US" altLang="ko-KR" sz="1800" dirty="0"/>
              <a:t> even for this simple example</a:t>
            </a:r>
          </a:p>
          <a:p>
            <a:pPr lvl="2"/>
            <a:r>
              <a:rPr lang="en-US" altLang="ko-KR" sz="1600" dirty="0"/>
              <a:t>It’s hard to convince yourself that this really works</a:t>
            </a:r>
          </a:p>
          <a:p>
            <a:pPr lvl="1"/>
            <a:r>
              <a:rPr lang="en-US" altLang="ko-KR" sz="1800" dirty="0"/>
              <a:t>A’s </a:t>
            </a:r>
            <a:r>
              <a:rPr lang="en-US" altLang="ko-KR" sz="1800" dirty="0">
                <a:solidFill>
                  <a:srgbClr val="FF0000"/>
                </a:solidFill>
              </a:rPr>
              <a:t>code is different from </a:t>
            </a:r>
            <a:r>
              <a:rPr lang="en-US" altLang="ko-KR" sz="1800" dirty="0"/>
              <a:t>B’s </a:t>
            </a:r>
          </a:p>
          <a:p>
            <a:pPr lvl="2"/>
            <a:r>
              <a:rPr lang="en-US" altLang="ko-KR" sz="1600" dirty="0"/>
              <a:t>What if there are more than two threads? </a:t>
            </a:r>
          </a:p>
          <a:p>
            <a:pPr lvl="2"/>
            <a:r>
              <a:rPr lang="en-US" altLang="ko-KR" sz="1600" dirty="0"/>
              <a:t>See </a:t>
            </a:r>
            <a:r>
              <a:rPr lang="en-US" altLang="ko-KR" sz="1600" dirty="0">
                <a:solidFill>
                  <a:srgbClr val="FF0000"/>
                </a:solidFill>
              </a:rPr>
              <a:t>Peterson’s algorithm</a:t>
            </a:r>
          </a:p>
          <a:p>
            <a:pPr lvl="1"/>
            <a:r>
              <a:rPr lang="en-US" altLang="ko-KR" sz="1800" dirty="0"/>
              <a:t>A is </a:t>
            </a:r>
            <a:r>
              <a:rPr lang="en-US" altLang="ko-KR" sz="1800" dirty="0">
                <a:solidFill>
                  <a:srgbClr val="FF0000"/>
                </a:solidFill>
              </a:rPr>
              <a:t>busy-waiting</a:t>
            </a:r>
            <a:r>
              <a:rPr lang="en-US" altLang="ko-KR" sz="1800" dirty="0"/>
              <a:t> while B is in critical section</a:t>
            </a:r>
          </a:p>
          <a:p>
            <a:pPr lvl="2"/>
            <a:r>
              <a:rPr lang="en-US" altLang="ko-KR" sz="1600" dirty="0"/>
              <a:t>While A is waiting, it is consuming CPU time</a:t>
            </a:r>
            <a:endParaRPr lang="en-US" altLang="ko-KR" sz="1600" b="1" dirty="0">
              <a:solidFill>
                <a:srgbClr val="FF0000"/>
              </a:solidFill>
            </a:endParaRPr>
          </a:p>
          <a:p>
            <a:r>
              <a:rPr lang="en-US" altLang="ko-KR" sz="2000" dirty="0"/>
              <a:t>It doesn’t work on most of today’s computers</a:t>
            </a:r>
          </a:p>
          <a:p>
            <a:pPr lvl="1"/>
            <a:r>
              <a:rPr lang="en-US" sz="1800" dirty="0"/>
              <a:t>It only works if instructions are executed in program order</a:t>
            </a:r>
          </a:p>
          <a:p>
            <a:pPr lvl="1"/>
            <a:r>
              <a:rPr lang="en-US" sz="1800" dirty="0"/>
              <a:t>Compilers and hardware could </a:t>
            </a:r>
            <a:r>
              <a:rPr lang="en-US" sz="1800" dirty="0">
                <a:solidFill>
                  <a:schemeClr val="accent6"/>
                </a:solidFill>
              </a:rPr>
              <a:t>reorder</a:t>
            </a:r>
            <a:r>
              <a:rPr lang="en-US" sz="1800" dirty="0"/>
              <a:t> instructions</a:t>
            </a:r>
          </a:p>
          <a:p>
            <a:pPr lvl="2"/>
            <a:r>
              <a:rPr lang="en-US" sz="1600" dirty="0"/>
              <a:t>E.g., store buffer allows next instruction to execute while store is being completed</a:t>
            </a:r>
          </a:p>
          <a:p>
            <a:endParaRPr lang="en-US" altLang="ko-KR" sz="1800" dirty="0"/>
          </a:p>
        </p:txBody>
      </p:sp>
    </p:spTree>
    <p:extLst>
      <p:ext uri="{BB962C8B-B14F-4D97-AF65-F5344CB8AC3E}">
        <p14:creationId xmlns:p14="http://schemas.microsoft.com/office/powerpoint/2010/main" val="18367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08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08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08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0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Question: Can This Panic?</a:t>
            </a:r>
          </a:p>
        </p:txBody>
      </p:sp>
      <p:sp>
        <p:nvSpPr>
          <p:cNvPr id="5" name="Content Placeholder 4"/>
          <p:cNvSpPr>
            <a:spLocks noGrp="1"/>
          </p:cNvSpPr>
          <p:nvPr>
            <p:ph sz="half" idx="1"/>
          </p:nvPr>
        </p:nvSpPr>
        <p:spPr/>
        <p:txBody>
          <a:bodyPr/>
          <a:lstStyle/>
          <a:p>
            <a:pPr marL="0" indent="0">
              <a:buNone/>
            </a:pPr>
            <a:r>
              <a:rPr lang="en-US" sz="1800" dirty="0">
                <a:solidFill>
                  <a:schemeClr val="accent3">
                    <a:lumMod val="50000"/>
                  </a:schemeClr>
                </a:solidFill>
                <a:latin typeface="Ubuntu Mono" panose="020B0509030602030204" pitchFamily="49" charset="0"/>
              </a:rPr>
              <a:t>// Thread 1</a:t>
            </a:r>
          </a:p>
          <a:p>
            <a:pPr marL="0" indent="0">
              <a:buNone/>
            </a:pPr>
            <a:endParaRPr lang="en-US" sz="2000" dirty="0"/>
          </a:p>
          <a:p>
            <a:pPr marL="0" indent="0">
              <a:buNone/>
            </a:pPr>
            <a:r>
              <a:rPr lang="en-US" sz="1800" dirty="0" err="1">
                <a:latin typeface="Ubuntu Mono" panose="020B0509030602030204" pitchFamily="49" charset="0"/>
              </a:rPr>
              <a:t>p</a:t>
            </a:r>
            <a:r>
              <a:rPr lang="en-US" sz="1800" dirty="0">
                <a:latin typeface="Ubuntu Mono" panose="020B0509030602030204" pitchFamily="49" charset="0"/>
              </a:rPr>
              <a:t> = </a:t>
            </a:r>
            <a:r>
              <a:rPr lang="en-US" sz="1800" dirty="0" err="1">
                <a:latin typeface="Ubuntu Mono" panose="020B0509030602030204" pitchFamily="49" charset="0"/>
              </a:rPr>
              <a:t>someComputation</a:t>
            </a:r>
            <a:r>
              <a:rPr lang="en-US" sz="1800" dirty="0">
                <a:latin typeface="Ubuntu Mono" panose="020B0509030602030204" pitchFamily="49" charset="0"/>
              </a:rPr>
              <a:t>();</a:t>
            </a:r>
          </a:p>
          <a:p>
            <a:pPr marL="0" indent="0">
              <a:buNone/>
            </a:pPr>
            <a:r>
              <a:rPr lang="en-US" sz="1800" dirty="0" err="1">
                <a:latin typeface="Ubuntu Mono" panose="020B0509030602030204" pitchFamily="49" charset="0"/>
              </a:rPr>
              <a:t>pInitialized</a:t>
            </a:r>
            <a:r>
              <a:rPr lang="en-US" sz="1800" dirty="0">
                <a:latin typeface="Ubuntu Mono" panose="020B0509030602030204" pitchFamily="49" charset="0"/>
              </a:rPr>
              <a:t> = true; </a:t>
            </a:r>
          </a:p>
          <a:p>
            <a:endParaRPr lang="en-US" sz="2000" dirty="0"/>
          </a:p>
          <a:p>
            <a:endParaRPr lang="en-US" sz="2000" dirty="0"/>
          </a:p>
        </p:txBody>
      </p:sp>
      <p:sp>
        <p:nvSpPr>
          <p:cNvPr id="6" name="Content Placeholder 5"/>
          <p:cNvSpPr>
            <a:spLocks noGrp="1"/>
          </p:cNvSpPr>
          <p:nvPr>
            <p:ph sz="half" idx="2"/>
          </p:nvPr>
        </p:nvSpPr>
        <p:spPr/>
        <p:txBody>
          <a:bodyPr/>
          <a:lstStyle/>
          <a:p>
            <a:pPr marL="0" indent="0">
              <a:buNone/>
            </a:pPr>
            <a:r>
              <a:rPr lang="en-US" sz="1800" dirty="0">
                <a:solidFill>
                  <a:schemeClr val="accent3">
                    <a:lumMod val="50000"/>
                  </a:schemeClr>
                </a:solidFill>
                <a:latin typeface="Ubuntu Mono" panose="020B0509030602030204" pitchFamily="49" charset="0"/>
              </a:rPr>
              <a:t>// Thread 2</a:t>
            </a:r>
          </a:p>
          <a:p>
            <a:pPr marL="0" indent="0">
              <a:buNone/>
            </a:pPr>
            <a:endParaRPr lang="en-US" sz="1800" dirty="0">
              <a:latin typeface="Ubuntu Mono" panose="020B0509030602030204" pitchFamily="49" charset="0"/>
            </a:endParaRPr>
          </a:p>
          <a:p>
            <a:pPr marL="0" indent="0">
              <a:buNone/>
            </a:pPr>
            <a:r>
              <a:rPr lang="en-US" sz="1800" dirty="0">
                <a:latin typeface="Ubuntu Mono" panose="020B0509030602030204" pitchFamily="49" charset="0"/>
              </a:rPr>
              <a:t>While (!</a:t>
            </a:r>
            <a:r>
              <a:rPr lang="en-US" sz="1800" dirty="0" err="1">
                <a:latin typeface="Ubuntu Mono" panose="020B0509030602030204" pitchFamily="49" charset="0"/>
              </a:rPr>
              <a:t>pInitialized</a:t>
            </a:r>
            <a:r>
              <a:rPr lang="en-US" sz="1800" dirty="0">
                <a:latin typeface="Ubuntu Mono" panose="020B0509030602030204" pitchFamily="49" charset="0"/>
              </a:rPr>
              <a:t>); </a:t>
            </a:r>
          </a:p>
          <a:p>
            <a:pPr marL="0" indent="0">
              <a:buNone/>
            </a:pPr>
            <a:r>
              <a:rPr lang="en-US" sz="1800" dirty="0">
                <a:latin typeface="Ubuntu Mono" panose="020B0509030602030204" pitchFamily="49" charset="0"/>
              </a:rPr>
              <a:t>q = </a:t>
            </a:r>
            <a:r>
              <a:rPr lang="en-US" sz="1800" dirty="0" err="1">
                <a:latin typeface="Ubuntu Mono" panose="020B0509030602030204" pitchFamily="49" charset="0"/>
              </a:rPr>
              <a:t>someFunc</a:t>
            </a:r>
            <a:r>
              <a:rPr lang="en-US" sz="1800" dirty="0">
                <a:latin typeface="Ubuntu Mono" panose="020B0509030602030204" pitchFamily="49" charset="0"/>
              </a:rPr>
              <a:t>(p);</a:t>
            </a:r>
          </a:p>
          <a:p>
            <a:pPr marL="0" indent="0">
              <a:buNone/>
            </a:pPr>
            <a:r>
              <a:rPr lang="en-US" sz="1800" dirty="0">
                <a:latin typeface="Ubuntu Mono" panose="020B0509030602030204" pitchFamily="49" charset="0"/>
              </a:rPr>
              <a:t>If (q != </a:t>
            </a:r>
            <a:r>
              <a:rPr lang="en-US" sz="1800" dirty="0" err="1">
                <a:latin typeface="Ubuntu Mono" panose="020B0509030602030204" pitchFamily="49" charset="0"/>
              </a:rPr>
              <a:t>someFunc</a:t>
            </a:r>
            <a:r>
              <a:rPr lang="en-US" sz="1800" dirty="0">
                <a:latin typeface="Ubuntu Mono" panose="020B0509030602030204" pitchFamily="49" charset="0"/>
              </a:rPr>
              <a:t>(p))</a:t>
            </a:r>
          </a:p>
          <a:p>
            <a:pPr marL="0" indent="0">
              <a:buNone/>
            </a:pPr>
            <a:r>
              <a:rPr lang="en-US" sz="1800" dirty="0">
                <a:latin typeface="Ubuntu Mono" panose="020B0509030602030204" pitchFamily="49" charset="0"/>
              </a:rPr>
              <a:t>   panic();</a:t>
            </a:r>
          </a:p>
        </p:txBody>
      </p:sp>
    </p:spTree>
    <p:extLst>
      <p:ext uri="{BB962C8B-B14F-4D97-AF65-F5344CB8AC3E}">
        <p14:creationId xmlns:p14="http://schemas.microsoft.com/office/powerpoint/2010/main" val="298186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067F-D537-0947-8522-F6A4EBAFEA27}"/>
              </a:ext>
            </a:extLst>
          </p:cNvPr>
          <p:cNvSpPr>
            <a:spLocks noGrp="1"/>
          </p:cNvSpPr>
          <p:nvPr>
            <p:ph type="title"/>
          </p:nvPr>
        </p:nvSpPr>
        <p:spPr>
          <a:xfrm>
            <a:off x="628650" y="212727"/>
            <a:ext cx="7886700" cy="986154"/>
          </a:xfrm>
        </p:spPr>
        <p:txBody>
          <a:bodyPr/>
          <a:lstStyle/>
          <a:p>
            <a:r>
              <a:rPr lang="en-US" dirty="0"/>
              <a:t>Aside: Memory Consistency in Multiprocessors</a:t>
            </a:r>
          </a:p>
        </p:txBody>
      </p:sp>
      <p:sp>
        <p:nvSpPr>
          <p:cNvPr id="3" name="Content Placeholder 2">
            <a:extLst>
              <a:ext uri="{FF2B5EF4-FFF2-40B4-BE49-F238E27FC236}">
                <a16:creationId xmlns:a16="http://schemas.microsoft.com/office/drawing/2014/main" id="{86A897A3-1B10-4647-B026-9B341DB7F7DE}"/>
              </a:ext>
            </a:extLst>
          </p:cNvPr>
          <p:cNvSpPr>
            <a:spLocks noGrp="1"/>
          </p:cNvSpPr>
          <p:nvPr>
            <p:ph idx="1"/>
          </p:nvPr>
        </p:nvSpPr>
        <p:spPr>
          <a:xfrm>
            <a:off x="628650" y="4560425"/>
            <a:ext cx="7886700" cy="2084850"/>
          </a:xfrm>
        </p:spPr>
        <p:txBody>
          <a:bodyPr/>
          <a:lstStyle/>
          <a:p>
            <a:r>
              <a:rPr lang="en-US" sz="2400" dirty="0"/>
              <a:t>Intuition says we should print </a:t>
            </a:r>
            <a:r>
              <a:rPr lang="en-US" sz="2400" dirty="0">
                <a:latin typeface="Ubuntu Mono" panose="020B0509030602030204" pitchFamily="49" charset="0"/>
              </a:rPr>
              <a:t>r2 = NEW</a:t>
            </a:r>
          </a:p>
          <a:p>
            <a:r>
              <a:rPr lang="en-US" sz="2400" dirty="0"/>
              <a:t>Yet, in some consistency models, this isn’t required!</a:t>
            </a:r>
          </a:p>
        </p:txBody>
      </p:sp>
      <p:sp>
        <p:nvSpPr>
          <p:cNvPr id="4" name="Rectangle 3">
            <a:extLst>
              <a:ext uri="{FF2B5EF4-FFF2-40B4-BE49-F238E27FC236}">
                <a16:creationId xmlns:a16="http://schemas.microsoft.com/office/drawing/2014/main" id="{EB244957-EB6C-7948-8F74-D4846F669BDB}"/>
              </a:ext>
            </a:extLst>
          </p:cNvPr>
          <p:cNvSpPr/>
          <p:nvPr/>
        </p:nvSpPr>
        <p:spPr>
          <a:xfrm>
            <a:off x="522212" y="1490008"/>
            <a:ext cx="8099577" cy="2528513"/>
          </a:xfrm>
          <a:prstGeom prst="rect">
            <a:avLst/>
          </a:prstGeom>
        </p:spPr>
        <p:txBody>
          <a:bodyPr>
            <a:spAutoFit/>
          </a:bodyPr>
          <a:lstStyle/>
          <a:p>
            <a:pPr marL="0" indent="0">
              <a:lnSpc>
                <a:spcPct val="150000"/>
              </a:lnSpc>
              <a:buNone/>
            </a:pPr>
            <a:r>
              <a:rPr lang="en-US" altLang="ko-KR" dirty="0">
                <a:solidFill>
                  <a:srgbClr val="00B050"/>
                </a:solidFill>
                <a:latin typeface="Ubuntu Mono" panose="020B0509030602030204" pitchFamily="49" charset="0"/>
              </a:rPr>
              <a:t>	// initially flag = data = r1 = r2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lnSpc>
                <a:spcPct val="150000"/>
              </a:lnSpc>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lnSpc>
                <a:spcPct val="150000"/>
              </a:lnSpc>
              <a:buNone/>
            </a:pPr>
            <a:r>
              <a:rPr lang="en-US" altLang="ko-KR" dirty="0">
                <a:latin typeface="Ubuntu Mono" panose="020B0509030602030204" pitchFamily="49" charset="0"/>
              </a:rPr>
              <a:t>	S1: data = NEW;			L1: r1 = flag;</a:t>
            </a:r>
          </a:p>
          <a:p>
            <a:pPr marL="0" indent="0">
              <a:lnSpc>
                <a:spcPct val="150000"/>
              </a:lnSpc>
              <a:buNone/>
            </a:pPr>
            <a:r>
              <a:rPr lang="en-US" altLang="ko-KR" dirty="0">
                <a:latin typeface="Ubuntu Mono" panose="020B0509030602030204" pitchFamily="49" charset="0"/>
              </a:rPr>
              <a:t>	S2: flag = SET;			B1:	if (r1 != SET) </a:t>
            </a:r>
            <a:r>
              <a:rPr lang="en-US" altLang="ko-KR" dirty="0" err="1">
                <a:latin typeface="Ubuntu Mono" panose="020B0509030602030204" pitchFamily="49" charset="0"/>
              </a:rPr>
              <a:t>goto</a:t>
            </a:r>
            <a:r>
              <a:rPr lang="en-US" altLang="ko-KR" dirty="0">
                <a:latin typeface="Ubuntu Mono" panose="020B0509030602030204" pitchFamily="49" charset="0"/>
              </a:rPr>
              <a:t> L1;</a:t>
            </a:r>
          </a:p>
          <a:p>
            <a:pPr marL="0" indent="0">
              <a:lnSpc>
                <a:spcPct val="150000"/>
              </a:lnSpc>
              <a:buNone/>
            </a:pPr>
            <a:r>
              <a:rPr lang="en-US" altLang="ko-KR" dirty="0">
                <a:latin typeface="Ubuntu Mono" panose="020B0509030602030204" pitchFamily="49" charset="0"/>
              </a:rPr>
              <a:t>							L2: r2 = data;</a:t>
            </a:r>
          </a:p>
        </p:txBody>
      </p:sp>
    </p:spTree>
    <p:extLst>
      <p:ext uri="{BB962C8B-B14F-4D97-AF65-F5344CB8AC3E}">
        <p14:creationId xmlns:p14="http://schemas.microsoft.com/office/powerpoint/2010/main" val="36462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2" name="Group 41">
            <a:extLst>
              <a:ext uri="{FF2B5EF4-FFF2-40B4-BE49-F238E27FC236}">
                <a16:creationId xmlns:a16="http://schemas.microsoft.com/office/drawing/2014/main" id="{B8D28D08-C1C0-474B-A5EA-E25014F3479A}"/>
              </a:ext>
            </a:extLst>
          </p:cNvPr>
          <p:cNvGrpSpPr/>
          <p:nvPr/>
        </p:nvGrpSpPr>
        <p:grpSpPr>
          <a:xfrm>
            <a:off x="4516164" y="5173577"/>
            <a:ext cx="2249905" cy="276999"/>
            <a:chOff x="4516164" y="5173577"/>
            <a:chExt cx="2249905" cy="276999"/>
          </a:xfrm>
        </p:grpSpPr>
        <p:cxnSp>
          <p:nvCxnSpPr>
            <p:cNvPr id="26" name="Straight Arrow Connector 25">
              <a:extLst>
                <a:ext uri="{FF2B5EF4-FFF2-40B4-BE49-F238E27FC236}">
                  <a16:creationId xmlns:a16="http://schemas.microsoft.com/office/drawing/2014/main" id="{7CAE2BDD-3631-5441-A17D-78D259BCC345}"/>
                </a:ext>
              </a:extLst>
            </p:cNvPr>
            <p:cNvCxnSpPr>
              <a:cxnSpLocks/>
            </p:cNvCxnSpPr>
            <p:nvPr/>
          </p:nvCxnSpPr>
          <p:spPr>
            <a:xfrm flipH="1">
              <a:off x="4516164" y="542784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SET</a:t>
              </a:r>
            </a:p>
          </p:txBody>
        </p:sp>
      </p:gr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Tree>
    <p:extLst>
      <p:ext uri="{BB962C8B-B14F-4D97-AF65-F5344CB8AC3E}">
        <p14:creationId xmlns:p14="http://schemas.microsoft.com/office/powerpoint/2010/main" val="18266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right)">
                                      <p:cBhvr>
                                        <p:cTn id="20" dur="500"/>
                                        <p:tgtEl>
                                          <p:spTgt spid="39"/>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right)">
                                      <p:cBhvr>
                                        <p:cTn id="24" dur="500"/>
                                        <p:tgtEl>
                                          <p:spTgt spid="40"/>
                                        </p:tgtEl>
                                      </p:cBhvr>
                                    </p:animEffect>
                                  </p:childTnLst>
                                </p:cTn>
                              </p:par>
                            </p:childTnLst>
                          </p:cTn>
                        </p:par>
                        <p:par>
                          <p:cTn id="25" fill="hold">
                            <p:stCondLst>
                              <p:cond delay="1000"/>
                            </p:stCondLst>
                            <p:childTnLst>
                              <p:par>
                                <p:cTn id="26" presetID="22" presetClass="entr" presetSubtype="2" fill="hold"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childTnLst>
                          </p:cTn>
                        </p:par>
                        <p:par>
                          <p:cTn id="29" fill="hold">
                            <p:stCondLst>
                              <p:cond delay="1500"/>
                            </p:stCondLst>
                            <p:childTnLst>
                              <p:par>
                                <p:cTn id="30" presetID="22" presetClass="entr" presetSubtype="2" fill="hold"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right)">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3.33333E-6 -4.07407E-6 L -3.33333E-6 -0.05138 " pathEditMode="relative" rAng="0" ptsTypes="AA">
                                      <p:cBhvr>
                                        <p:cTn id="40" dur="2000" fill="hold"/>
                                        <p:tgtEl>
                                          <p:spTgt spid="37"/>
                                        </p:tgtEl>
                                        <p:attrNameLst>
                                          <p:attrName>ppt_x</p:attrName>
                                          <p:attrName>ppt_y</p:attrName>
                                        </p:attrNameLst>
                                      </p:cBhvr>
                                      <p:rCtr x="0" y="-25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8265-F9A3-384D-B439-34296A78CDA2}"/>
              </a:ext>
            </a:extLst>
          </p:cNvPr>
          <p:cNvSpPr>
            <a:spLocks noGrp="1"/>
          </p:cNvSpPr>
          <p:nvPr>
            <p:ph type="title"/>
          </p:nvPr>
        </p:nvSpPr>
        <p:spPr/>
        <p:txBody>
          <a:bodyPr/>
          <a:lstStyle/>
          <a:p>
            <a:r>
              <a:rPr lang="en-US" dirty="0"/>
              <a:t>Sequential Consistency (cont.)</a:t>
            </a:r>
          </a:p>
        </p:txBody>
      </p:sp>
      <p:sp>
        <p:nvSpPr>
          <p:cNvPr id="3" name="Content Placeholder 2">
            <a:extLst>
              <a:ext uri="{FF2B5EF4-FFF2-40B4-BE49-F238E27FC236}">
                <a16:creationId xmlns:a16="http://schemas.microsoft.com/office/drawing/2014/main" id="{11C28826-614D-244F-A36C-699072342340}"/>
              </a:ext>
            </a:extLst>
          </p:cNvPr>
          <p:cNvSpPr>
            <a:spLocks noGrp="1"/>
          </p:cNvSpPr>
          <p:nvPr>
            <p:ph idx="1"/>
          </p:nvPr>
        </p:nvSpPr>
        <p:spPr/>
        <p:txBody>
          <a:bodyPr/>
          <a:lstStyle/>
          <a:p>
            <a:pPr marL="0" indent="0">
              <a:buNone/>
            </a:pPr>
            <a:r>
              <a:rPr lang="en-CA" sz="2000" i="1" dirty="0"/>
              <a:t>“The result of any execution is the same as if the operations of all processors (CPUs) were executed in some sequential order, and the operations of each individual processor (CPU) appear in this sequence in the order specified by its program.” </a:t>
            </a:r>
          </a:p>
          <a:p>
            <a:pPr marL="0" indent="0" algn="r">
              <a:buNone/>
            </a:pPr>
            <a:r>
              <a:rPr lang="en-US" sz="1800" dirty="0" err="1"/>
              <a:t>Lamport</a:t>
            </a:r>
            <a:r>
              <a:rPr lang="en-US" sz="1800" dirty="0"/>
              <a:t>, 1979</a:t>
            </a:r>
          </a:p>
          <a:p>
            <a:endParaRPr lang="en-US" sz="2000" dirty="0"/>
          </a:p>
        </p:txBody>
      </p:sp>
      <p:grpSp>
        <p:nvGrpSpPr>
          <p:cNvPr id="37" name="Group 36">
            <a:extLst>
              <a:ext uri="{FF2B5EF4-FFF2-40B4-BE49-F238E27FC236}">
                <a16:creationId xmlns:a16="http://schemas.microsoft.com/office/drawing/2014/main" id="{D1BC96AB-6E06-2D42-A99A-C408FFC9F811}"/>
              </a:ext>
            </a:extLst>
          </p:cNvPr>
          <p:cNvGrpSpPr/>
          <p:nvPr/>
        </p:nvGrpSpPr>
        <p:grpSpPr>
          <a:xfrm>
            <a:off x="2266259" y="4185339"/>
            <a:ext cx="2249905" cy="276999"/>
            <a:chOff x="2266259" y="4185339"/>
            <a:chExt cx="2249905" cy="276999"/>
          </a:xfrm>
        </p:grpSpPr>
        <p:cxnSp>
          <p:nvCxnSpPr>
            <p:cNvPr id="17" name="Straight Arrow Connector 16">
              <a:extLst>
                <a:ext uri="{FF2B5EF4-FFF2-40B4-BE49-F238E27FC236}">
                  <a16:creationId xmlns:a16="http://schemas.microsoft.com/office/drawing/2014/main" id="{0AF1EF06-3CE7-8E41-9E2E-C7D4E9739F47}"/>
                </a:ext>
              </a:extLst>
            </p:cNvPr>
            <p:cNvCxnSpPr>
              <a:cxnSpLocks/>
            </p:cNvCxnSpPr>
            <p:nvPr/>
          </p:nvCxnSpPr>
          <p:spPr>
            <a:xfrm>
              <a:off x="2266259" y="443960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DEC0071-388A-3048-A788-E179C1687411}"/>
                </a:ext>
              </a:extLst>
            </p:cNvPr>
            <p:cNvSpPr txBox="1"/>
            <p:nvPr/>
          </p:nvSpPr>
          <p:spPr>
            <a:xfrm>
              <a:off x="2721801" y="4185339"/>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data = NEW;</a:t>
              </a:r>
            </a:p>
          </p:txBody>
        </p:sp>
      </p:grpSp>
      <p:grpSp>
        <p:nvGrpSpPr>
          <p:cNvPr id="38" name="Group 37">
            <a:extLst>
              <a:ext uri="{FF2B5EF4-FFF2-40B4-BE49-F238E27FC236}">
                <a16:creationId xmlns:a16="http://schemas.microsoft.com/office/drawing/2014/main" id="{5E44FF03-5EF2-7B40-8695-14E7EA21F845}"/>
              </a:ext>
            </a:extLst>
          </p:cNvPr>
          <p:cNvGrpSpPr/>
          <p:nvPr/>
        </p:nvGrpSpPr>
        <p:grpSpPr>
          <a:xfrm>
            <a:off x="2266259" y="4954331"/>
            <a:ext cx="2249905" cy="276999"/>
            <a:chOff x="2266259" y="4954331"/>
            <a:chExt cx="2249905" cy="276999"/>
          </a:xfrm>
        </p:grpSpPr>
        <p:cxnSp>
          <p:nvCxnSpPr>
            <p:cNvPr id="20" name="Straight Arrow Connector 19">
              <a:extLst>
                <a:ext uri="{FF2B5EF4-FFF2-40B4-BE49-F238E27FC236}">
                  <a16:creationId xmlns:a16="http://schemas.microsoft.com/office/drawing/2014/main" id="{B1E9C63F-28AE-E843-90E3-03F210A1FB12}"/>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D1CE15-C560-434E-89A9-E08D1F16A1B7}"/>
                </a:ext>
              </a:extLst>
            </p:cNvPr>
            <p:cNvSpPr txBox="1"/>
            <p:nvPr/>
          </p:nvSpPr>
          <p:spPr>
            <a:xfrm>
              <a:off x="2721799" y="4954331"/>
              <a:ext cx="1338828"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flag = SET;</a:t>
              </a:r>
            </a:p>
          </p:txBody>
        </p:sp>
      </p:grpSp>
      <p:grpSp>
        <p:nvGrpSpPr>
          <p:cNvPr id="39" name="Group 38">
            <a:extLst>
              <a:ext uri="{FF2B5EF4-FFF2-40B4-BE49-F238E27FC236}">
                <a16:creationId xmlns:a16="http://schemas.microsoft.com/office/drawing/2014/main" id="{1BB80342-F370-7142-A549-46C9F63907E3}"/>
              </a:ext>
            </a:extLst>
          </p:cNvPr>
          <p:cNvGrpSpPr/>
          <p:nvPr/>
        </p:nvGrpSpPr>
        <p:grpSpPr>
          <a:xfrm>
            <a:off x="4516164" y="4003430"/>
            <a:ext cx="2249905" cy="276999"/>
            <a:chOff x="4516164" y="4003430"/>
            <a:chExt cx="2249905" cy="276999"/>
          </a:xfrm>
        </p:grpSpPr>
        <p:cxnSp>
          <p:nvCxnSpPr>
            <p:cNvPr id="22" name="Straight Arrow Connector 21">
              <a:extLst>
                <a:ext uri="{FF2B5EF4-FFF2-40B4-BE49-F238E27FC236}">
                  <a16:creationId xmlns:a16="http://schemas.microsoft.com/office/drawing/2014/main" id="{B2AEE8A0-086B-0E4C-A455-EB7CF129D220}"/>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38004-7422-124F-88E6-DAFC0BDB43B2}"/>
                </a:ext>
              </a:extLst>
            </p:cNvPr>
            <p:cNvSpPr txBox="1"/>
            <p:nvPr/>
          </p:nvSpPr>
          <p:spPr>
            <a:xfrm>
              <a:off x="4853915" y="4003430"/>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1" name="Group 40">
            <a:extLst>
              <a:ext uri="{FF2B5EF4-FFF2-40B4-BE49-F238E27FC236}">
                <a16:creationId xmlns:a16="http://schemas.microsoft.com/office/drawing/2014/main" id="{FC7CF466-B467-0445-BF2D-C08F623D650F}"/>
              </a:ext>
            </a:extLst>
          </p:cNvPr>
          <p:cNvGrpSpPr/>
          <p:nvPr/>
        </p:nvGrpSpPr>
        <p:grpSpPr>
          <a:xfrm>
            <a:off x="4516164" y="4780547"/>
            <a:ext cx="2249905" cy="276999"/>
            <a:chOff x="4516164" y="4780547"/>
            <a:chExt cx="2249905" cy="276999"/>
          </a:xfrm>
        </p:grpSpPr>
        <p:cxnSp>
          <p:nvCxnSpPr>
            <p:cNvPr id="24" name="Straight Arrow Connector 23">
              <a:extLst>
                <a:ext uri="{FF2B5EF4-FFF2-40B4-BE49-F238E27FC236}">
                  <a16:creationId xmlns:a16="http://schemas.microsoft.com/office/drawing/2014/main" id="{86EF5CC9-BF29-AE46-81AB-8E24164EC073}"/>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2E7B89B-D1F0-3F42-BE53-4C2DA4580EA6}"/>
                </a:ext>
              </a:extLst>
            </p:cNvPr>
            <p:cNvSpPr txBox="1"/>
            <p:nvPr/>
          </p:nvSpPr>
          <p:spPr>
            <a:xfrm>
              <a:off x="4853915" y="4780547"/>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sp>
        <p:nvSpPr>
          <p:cNvPr id="27" name="TextBox 26">
            <a:extLst>
              <a:ext uri="{FF2B5EF4-FFF2-40B4-BE49-F238E27FC236}">
                <a16:creationId xmlns:a16="http://schemas.microsoft.com/office/drawing/2014/main" id="{6B54A2FE-426A-5B47-863C-29850EB09CD4}"/>
              </a:ext>
            </a:extLst>
          </p:cNvPr>
          <p:cNvSpPr txBox="1"/>
          <p:nvPr/>
        </p:nvSpPr>
        <p:spPr>
          <a:xfrm>
            <a:off x="4776971" y="5173577"/>
            <a:ext cx="1800494" cy="276999"/>
          </a:xfrm>
          <a:prstGeom prst="rect">
            <a:avLst/>
          </a:prstGeom>
          <a:noFill/>
        </p:spPr>
        <p:txBody>
          <a:bodyPr wrap="none" rtlCol="0">
            <a:spAutoFit/>
          </a:bodyPr>
          <a:lstStyle/>
          <a:p>
            <a:pPr algn="ctr"/>
            <a:r>
              <a:rPr lang="en-US" sz="1200" dirty="0">
                <a:solidFill>
                  <a:srgbClr val="FF0000"/>
                </a:solidFill>
                <a:latin typeface="Ubuntu Mono" panose="020B0509030602030204" pitchFamily="49" charset="0"/>
                <a:cs typeface="Gill Sans Light" panose="020B0302020104020203" pitchFamily="34" charset="-79"/>
              </a:rPr>
              <a:t>L1: r1 = flag; // SET</a:t>
            </a:r>
          </a:p>
        </p:txBody>
      </p:sp>
      <p:grpSp>
        <p:nvGrpSpPr>
          <p:cNvPr id="40" name="Group 39">
            <a:extLst>
              <a:ext uri="{FF2B5EF4-FFF2-40B4-BE49-F238E27FC236}">
                <a16:creationId xmlns:a16="http://schemas.microsoft.com/office/drawing/2014/main" id="{95978D35-BE43-F949-862F-08D03762A8DA}"/>
              </a:ext>
            </a:extLst>
          </p:cNvPr>
          <p:cNvGrpSpPr/>
          <p:nvPr/>
        </p:nvGrpSpPr>
        <p:grpSpPr>
          <a:xfrm>
            <a:off x="4516164" y="4392629"/>
            <a:ext cx="2249905" cy="276999"/>
            <a:chOff x="4516164" y="4392629"/>
            <a:chExt cx="2249905" cy="276999"/>
          </a:xfrm>
        </p:grpSpPr>
        <p:cxnSp>
          <p:nvCxnSpPr>
            <p:cNvPr id="30" name="Straight Arrow Connector 29">
              <a:extLst>
                <a:ext uri="{FF2B5EF4-FFF2-40B4-BE49-F238E27FC236}">
                  <a16:creationId xmlns:a16="http://schemas.microsoft.com/office/drawing/2014/main" id="{E26254A3-027A-C243-B706-63472E5D345E}"/>
                </a:ext>
              </a:extLst>
            </p:cNvPr>
            <p:cNvCxnSpPr>
              <a:cxnSpLocks/>
            </p:cNvCxnSpPr>
            <p:nvPr/>
          </p:nvCxnSpPr>
          <p:spPr>
            <a:xfrm flipH="1">
              <a:off x="4516164" y="464689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2CADE3-66A8-1341-8CF8-7E5367ABE3FC}"/>
                </a:ext>
              </a:extLst>
            </p:cNvPr>
            <p:cNvSpPr txBox="1"/>
            <p:nvPr/>
          </p:nvSpPr>
          <p:spPr>
            <a:xfrm>
              <a:off x="4853915" y="4392629"/>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flag; </a:t>
              </a:r>
              <a:r>
                <a:rPr lang="en-US" sz="1200" dirty="0">
                  <a:solidFill>
                    <a:srgbClr val="00B050"/>
                  </a:solidFill>
                  <a:latin typeface="Ubuntu Mono" panose="020B0509030602030204" pitchFamily="49" charset="0"/>
                  <a:cs typeface="Gill Sans Light" panose="020B0302020104020203" pitchFamily="34" charset="-79"/>
                </a:rPr>
                <a:t>// 0</a:t>
              </a:r>
            </a:p>
          </p:txBody>
        </p:sp>
      </p:grpSp>
      <p:grpSp>
        <p:nvGrpSpPr>
          <p:cNvPr id="43" name="Group 42">
            <a:extLst>
              <a:ext uri="{FF2B5EF4-FFF2-40B4-BE49-F238E27FC236}">
                <a16:creationId xmlns:a16="http://schemas.microsoft.com/office/drawing/2014/main" id="{DEF0F997-8867-664D-9737-36D0F120C9C5}"/>
              </a:ext>
            </a:extLst>
          </p:cNvPr>
          <p:cNvGrpSpPr/>
          <p:nvPr/>
        </p:nvGrpSpPr>
        <p:grpSpPr>
          <a:xfrm>
            <a:off x="4516164" y="5566608"/>
            <a:ext cx="2249905" cy="276999"/>
            <a:chOff x="4516164" y="5566608"/>
            <a:chExt cx="2249905" cy="276999"/>
          </a:xfrm>
        </p:grpSpPr>
        <p:cxnSp>
          <p:nvCxnSpPr>
            <p:cNvPr id="32" name="Straight Arrow Connector 31">
              <a:extLst>
                <a:ext uri="{FF2B5EF4-FFF2-40B4-BE49-F238E27FC236}">
                  <a16:creationId xmlns:a16="http://schemas.microsoft.com/office/drawing/2014/main" id="{2F89D18E-E01E-F24E-A9DD-704D8486383D}"/>
                </a:ext>
              </a:extLst>
            </p:cNvPr>
            <p:cNvCxnSpPr>
              <a:cxnSpLocks/>
            </p:cNvCxnSpPr>
            <p:nvPr/>
          </p:nvCxnSpPr>
          <p:spPr>
            <a:xfrm flipH="1">
              <a:off x="4516164" y="5820876"/>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512CF3F-894C-2A4F-A3A9-996C2AF7CAD1}"/>
                </a:ext>
              </a:extLst>
            </p:cNvPr>
            <p:cNvSpPr txBox="1"/>
            <p:nvPr/>
          </p:nvSpPr>
          <p:spPr>
            <a:xfrm>
              <a:off x="4776970" y="5566608"/>
              <a:ext cx="1800494"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data;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344F56AB-05F0-F442-8F47-56706EE349B3}"/>
              </a:ext>
            </a:extLst>
          </p:cNvPr>
          <p:cNvGrpSpPr/>
          <p:nvPr/>
        </p:nvGrpSpPr>
        <p:grpSpPr>
          <a:xfrm>
            <a:off x="1415391" y="3621504"/>
            <a:ext cx="6201558" cy="2811380"/>
            <a:chOff x="1415391" y="3621504"/>
            <a:chExt cx="6201558" cy="2811380"/>
          </a:xfrm>
        </p:grpSpPr>
        <p:sp>
          <p:nvSpPr>
            <p:cNvPr id="8" name="TextBox 7">
              <a:extLst>
                <a:ext uri="{FF2B5EF4-FFF2-40B4-BE49-F238E27FC236}">
                  <a16:creationId xmlns:a16="http://schemas.microsoft.com/office/drawing/2014/main" id="{FF971337-8E45-1B4A-8F2E-90A8956F3C8E}"/>
                </a:ext>
              </a:extLst>
            </p:cNvPr>
            <p:cNvSpPr txBox="1"/>
            <p:nvPr/>
          </p:nvSpPr>
          <p:spPr>
            <a:xfrm>
              <a:off x="3950368" y="3621504"/>
              <a:ext cx="1131592"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10" name="TextBox 9">
              <a:extLst>
                <a:ext uri="{FF2B5EF4-FFF2-40B4-BE49-F238E27FC236}">
                  <a16:creationId xmlns:a16="http://schemas.microsoft.com/office/drawing/2014/main" id="{F4D6116F-5F6C-8943-8C15-F95B05AD4307}"/>
                </a:ext>
              </a:extLst>
            </p:cNvPr>
            <p:cNvSpPr txBox="1"/>
            <p:nvPr/>
          </p:nvSpPr>
          <p:spPr>
            <a:xfrm>
              <a:off x="141539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7" name="Straight Arrow Connector 6">
              <a:extLst>
                <a:ext uri="{FF2B5EF4-FFF2-40B4-BE49-F238E27FC236}">
                  <a16:creationId xmlns:a16="http://schemas.microsoft.com/office/drawing/2014/main" id="{83818E30-4EB1-CE49-A63A-21849D0A13E4}"/>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A2C47A5-F2FF-BC48-9781-B64778F9046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AF9064B-FFB2-114C-B854-061A79299121}"/>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E67104-5814-9A4F-8E07-687BCF92A574}"/>
                </a:ext>
              </a:extLst>
            </p:cNvPr>
            <p:cNvSpPr txBox="1"/>
            <p:nvPr/>
          </p:nvSpPr>
          <p:spPr>
            <a:xfrm>
              <a:off x="5915201" y="3621504"/>
              <a:ext cx="1701748" cy="276999"/>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sp>
        <p:nvSpPr>
          <p:cNvPr id="5" name="Freeform 4">
            <a:extLst>
              <a:ext uri="{FF2B5EF4-FFF2-40B4-BE49-F238E27FC236}">
                <a16:creationId xmlns:a16="http://schemas.microsoft.com/office/drawing/2014/main" id="{34F70F8F-1328-284B-9946-69C91BA33C4F}"/>
              </a:ext>
            </a:extLst>
          </p:cNvPr>
          <p:cNvSpPr/>
          <p:nvPr/>
        </p:nvSpPr>
        <p:spPr>
          <a:xfrm>
            <a:off x="4543425" y="5426075"/>
            <a:ext cx="2197100" cy="71755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rgbClr val="FF0000"/>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a:extLst>
              <a:ext uri="{FF2B5EF4-FFF2-40B4-BE49-F238E27FC236}">
                <a16:creationId xmlns:a16="http://schemas.microsoft.com/office/drawing/2014/main" id="{AA62BDA2-E61E-AD49-B6EA-D424EFFDF4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91519" y="5906536"/>
            <a:ext cx="649288" cy="649288"/>
          </a:xfrm>
          <a:prstGeom prst="rect">
            <a:avLst/>
          </a:prstGeom>
        </p:spPr>
      </p:pic>
    </p:spTree>
    <p:extLst>
      <p:ext uri="{BB962C8B-B14F-4D97-AF65-F5344CB8AC3E}">
        <p14:creationId xmlns:p14="http://schemas.microsoft.com/office/powerpoint/2010/main" val="27297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F880-EC05-5B44-B6D1-3156BF9757BA}"/>
              </a:ext>
            </a:extLst>
          </p:cNvPr>
          <p:cNvSpPr>
            <a:spLocks noGrp="1"/>
          </p:cNvSpPr>
          <p:nvPr>
            <p:ph type="title"/>
          </p:nvPr>
        </p:nvSpPr>
        <p:spPr/>
        <p:txBody>
          <a:bodyPr/>
          <a:lstStyle/>
          <a:p>
            <a:r>
              <a:rPr lang="en-US"/>
              <a:t>x86 Memory-consistency </a:t>
            </a:r>
            <a:r>
              <a:rPr lang="en-US" dirty="0"/>
              <a:t>Model</a:t>
            </a:r>
          </a:p>
        </p:txBody>
      </p:sp>
      <p:sp>
        <p:nvSpPr>
          <p:cNvPr id="4" name="Rectangle 3">
            <a:extLst>
              <a:ext uri="{FF2B5EF4-FFF2-40B4-BE49-F238E27FC236}">
                <a16:creationId xmlns:a16="http://schemas.microsoft.com/office/drawing/2014/main" id="{B2E599CC-80CA-DE40-80C8-7FABA3A5A4EC}"/>
              </a:ext>
            </a:extLst>
          </p:cNvPr>
          <p:cNvSpPr/>
          <p:nvPr/>
        </p:nvSpPr>
        <p:spPr>
          <a:xfrm>
            <a:off x="1554269" y="1490008"/>
            <a:ext cx="5978312" cy="1754326"/>
          </a:xfrm>
          <a:prstGeom prst="rect">
            <a:avLst/>
          </a:prstGeom>
        </p:spPr>
        <p:txBody>
          <a:bodyPr wrap="square">
            <a:spAutoFit/>
          </a:bodyPr>
          <a:lstStyle/>
          <a:p>
            <a:pPr marL="0" indent="0">
              <a:buNone/>
            </a:pPr>
            <a:r>
              <a:rPr lang="en-US" altLang="ko-KR" dirty="0">
                <a:solidFill>
                  <a:srgbClr val="00B050"/>
                </a:solidFill>
                <a:latin typeface="Ubuntu Mono" panose="020B0509030602030204" pitchFamily="49" charset="0"/>
              </a:rPr>
              <a:t>	// initially x = y = r1 = r2 = r3 = r4 = 0</a:t>
            </a:r>
            <a:br>
              <a:rPr lang="en-US" altLang="ko-KR" dirty="0">
                <a:solidFill>
                  <a:srgbClr val="00B050"/>
                </a:solidFill>
                <a:latin typeface="Ubuntu Mono" panose="020B0509030602030204" pitchFamily="49" charset="0"/>
              </a:rPr>
            </a:br>
            <a:endParaRPr lang="en-US" altLang="ko-KR" dirty="0">
              <a:solidFill>
                <a:srgbClr val="00B050"/>
              </a:solidFill>
              <a:latin typeface="Ubuntu Mono" panose="020B0509030602030204" pitchFamily="49" charset="0"/>
            </a:endParaRPr>
          </a:p>
          <a:p>
            <a:pPr marL="0" indent="0">
              <a:buNone/>
            </a:pP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CPU1</a:t>
            </a:r>
            <a:r>
              <a:rPr lang="en-US" altLang="ko-KR" dirty="0">
                <a:solidFill>
                  <a:srgbClr val="FF0000"/>
                </a:solidFill>
                <a:latin typeface="Ubuntu Mono" panose="020B0509030602030204" pitchFamily="49" charset="0"/>
              </a:rPr>
              <a:t>					</a:t>
            </a:r>
            <a:r>
              <a:rPr lang="en-US" altLang="ko-KR" u="sng" dirty="0">
                <a:solidFill>
                  <a:srgbClr val="FF0000"/>
                </a:solidFill>
                <a:latin typeface="Ubuntu Mono" panose="020B0509030602030204" pitchFamily="49" charset="0"/>
              </a:rPr>
              <a:t>CPU2</a:t>
            </a:r>
          </a:p>
          <a:p>
            <a:pPr marL="0" indent="0">
              <a:buNone/>
            </a:pPr>
            <a:r>
              <a:rPr lang="en-US" altLang="ko-KR" dirty="0">
                <a:latin typeface="Ubuntu Mono" panose="020B0509030602030204" pitchFamily="49" charset="0"/>
              </a:rPr>
              <a:t>	S1: x = NEW;			S2: y = NEW;</a:t>
            </a:r>
          </a:p>
          <a:p>
            <a:pPr marL="0" indent="0">
              <a:buNone/>
            </a:pPr>
            <a:r>
              <a:rPr lang="en-US" altLang="ko-KR" dirty="0">
                <a:latin typeface="Ubuntu Mono" panose="020B0509030602030204" pitchFamily="49" charset="0"/>
              </a:rPr>
              <a:t>	L1: r1 = x;				L3: r3 = y;</a:t>
            </a:r>
          </a:p>
          <a:p>
            <a:pPr marL="0" indent="0">
              <a:buNone/>
            </a:pPr>
            <a:r>
              <a:rPr lang="en-US" altLang="ko-KR" dirty="0">
                <a:latin typeface="Ubuntu Mono" panose="020B0509030602030204" pitchFamily="49" charset="0"/>
              </a:rPr>
              <a:t>	L2: r2 = y;				L4: r4 = x;</a:t>
            </a:r>
          </a:p>
        </p:txBody>
      </p:sp>
      <p:grpSp>
        <p:nvGrpSpPr>
          <p:cNvPr id="5" name="Group 4">
            <a:extLst>
              <a:ext uri="{FF2B5EF4-FFF2-40B4-BE49-F238E27FC236}">
                <a16:creationId xmlns:a16="http://schemas.microsoft.com/office/drawing/2014/main" id="{D47C2EFC-42E6-9542-A90D-E9CAFAA39ED5}"/>
              </a:ext>
            </a:extLst>
          </p:cNvPr>
          <p:cNvGrpSpPr/>
          <p:nvPr/>
        </p:nvGrpSpPr>
        <p:grpSpPr>
          <a:xfrm>
            <a:off x="1415391" y="3966028"/>
            <a:ext cx="6201558" cy="2011479"/>
            <a:chOff x="1415391" y="3621504"/>
            <a:chExt cx="6201558" cy="2811380"/>
          </a:xfrm>
        </p:grpSpPr>
        <p:sp>
          <p:nvSpPr>
            <p:cNvPr id="6" name="TextBox 5">
              <a:extLst>
                <a:ext uri="{FF2B5EF4-FFF2-40B4-BE49-F238E27FC236}">
                  <a16:creationId xmlns:a16="http://schemas.microsoft.com/office/drawing/2014/main" id="{E9E57D25-F624-CB42-AAD9-FD9BC03DDAB1}"/>
                </a:ext>
              </a:extLst>
            </p:cNvPr>
            <p:cNvSpPr txBox="1"/>
            <p:nvPr/>
          </p:nvSpPr>
          <p:spPr>
            <a:xfrm>
              <a:off x="3950368" y="3621504"/>
              <a:ext cx="1131592"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Memory Order</a:t>
              </a:r>
            </a:p>
          </p:txBody>
        </p:sp>
        <p:sp>
          <p:nvSpPr>
            <p:cNvPr id="7" name="TextBox 6">
              <a:extLst>
                <a:ext uri="{FF2B5EF4-FFF2-40B4-BE49-F238E27FC236}">
                  <a16:creationId xmlns:a16="http://schemas.microsoft.com/office/drawing/2014/main" id="{7AC4AFE5-62EE-AF45-B39B-9964287A3DC8}"/>
                </a:ext>
              </a:extLst>
            </p:cNvPr>
            <p:cNvSpPr txBox="1"/>
            <p:nvPr/>
          </p:nvSpPr>
          <p:spPr>
            <a:xfrm>
              <a:off x="141539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CPU1</a:t>
              </a:r>
            </a:p>
          </p:txBody>
        </p:sp>
        <p:cxnSp>
          <p:nvCxnSpPr>
            <p:cNvPr id="8" name="Straight Arrow Connector 7">
              <a:extLst>
                <a:ext uri="{FF2B5EF4-FFF2-40B4-BE49-F238E27FC236}">
                  <a16:creationId xmlns:a16="http://schemas.microsoft.com/office/drawing/2014/main" id="{B0A68A03-4542-214E-A0D4-D02815920645}"/>
                </a:ext>
              </a:extLst>
            </p:cNvPr>
            <p:cNvCxnSpPr>
              <a:cxnSpLocks/>
            </p:cNvCxnSpPr>
            <p:nvPr/>
          </p:nvCxnSpPr>
          <p:spPr>
            <a:xfrm>
              <a:off x="4516164"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8BCA25-D983-1140-868D-92626C6E9EA4}"/>
                </a:ext>
              </a:extLst>
            </p:cNvPr>
            <p:cNvCxnSpPr>
              <a:cxnSpLocks/>
            </p:cNvCxnSpPr>
            <p:nvPr/>
          </p:nvCxnSpPr>
          <p:spPr>
            <a:xfrm>
              <a:off x="226625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7E8A96-66C7-3843-A9C4-A24B0F930BA8}"/>
                </a:ext>
              </a:extLst>
            </p:cNvPr>
            <p:cNvCxnSpPr>
              <a:cxnSpLocks/>
            </p:cNvCxnSpPr>
            <p:nvPr/>
          </p:nvCxnSpPr>
          <p:spPr>
            <a:xfrm>
              <a:off x="6766069" y="3970422"/>
              <a:ext cx="0" cy="2462462"/>
            </a:xfrm>
            <a:prstGeom prst="straightConnector1">
              <a:avLst/>
            </a:prstGeom>
            <a:ln w="508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180995-F300-DC43-B6DE-AAB578AC931D}"/>
                </a:ext>
              </a:extLst>
            </p:cNvPr>
            <p:cNvSpPr txBox="1"/>
            <p:nvPr/>
          </p:nvSpPr>
          <p:spPr>
            <a:xfrm>
              <a:off x="5915201" y="3621504"/>
              <a:ext cx="1701748" cy="387153"/>
            </a:xfrm>
            <a:prstGeom prst="rect">
              <a:avLst/>
            </a:prstGeom>
            <a:noFill/>
          </p:spPr>
          <p:txBody>
            <a:bodyPr wrap="none" rtlCol="0">
              <a:spAutoFit/>
            </a:bodyPr>
            <a:lstStyle/>
            <a:p>
              <a:pPr algn="ctr"/>
              <a:r>
                <a:rPr lang="en-US" sz="1200" dirty="0">
                  <a:latin typeface="Gill Sans Light" panose="020B0302020104020203" pitchFamily="34" charset="-79"/>
                  <a:cs typeface="Gill Sans Light" panose="020B0302020104020203" pitchFamily="34" charset="-79"/>
                </a:rPr>
                <a:t>Program Order of CPU2</a:t>
              </a:r>
            </a:p>
          </p:txBody>
        </p:sp>
      </p:grpSp>
      <p:grpSp>
        <p:nvGrpSpPr>
          <p:cNvPr id="15" name="Group 14">
            <a:extLst>
              <a:ext uri="{FF2B5EF4-FFF2-40B4-BE49-F238E27FC236}">
                <a16:creationId xmlns:a16="http://schemas.microsoft.com/office/drawing/2014/main" id="{6274C0E9-8A2C-9142-8C53-AD05383384B2}"/>
              </a:ext>
            </a:extLst>
          </p:cNvPr>
          <p:cNvGrpSpPr/>
          <p:nvPr/>
        </p:nvGrpSpPr>
        <p:grpSpPr>
          <a:xfrm>
            <a:off x="2266259" y="4954331"/>
            <a:ext cx="2249905" cy="276999"/>
            <a:chOff x="2266259" y="4954331"/>
            <a:chExt cx="2249905" cy="276999"/>
          </a:xfrm>
        </p:grpSpPr>
        <p:cxnSp>
          <p:nvCxnSpPr>
            <p:cNvPr id="16" name="Straight Arrow Connector 15">
              <a:extLst>
                <a:ext uri="{FF2B5EF4-FFF2-40B4-BE49-F238E27FC236}">
                  <a16:creationId xmlns:a16="http://schemas.microsoft.com/office/drawing/2014/main" id="{F13F2C30-485C-D142-BBBD-4C942013B9AB}"/>
                </a:ext>
              </a:extLst>
            </p:cNvPr>
            <p:cNvCxnSpPr>
              <a:cxnSpLocks/>
            </p:cNvCxnSpPr>
            <p:nvPr/>
          </p:nvCxnSpPr>
          <p:spPr>
            <a:xfrm>
              <a:off x="2266259" y="5208599"/>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0838F33-E75A-9842-BB82-EB592FB6FEC0}"/>
                </a:ext>
              </a:extLst>
            </p:cNvPr>
            <p:cNvSpPr txBox="1"/>
            <p:nvPr/>
          </p:nvSpPr>
          <p:spPr>
            <a:xfrm>
              <a:off x="2683327" y="4954331"/>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L2: r2 = y;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21" name="Group 20">
            <a:extLst>
              <a:ext uri="{FF2B5EF4-FFF2-40B4-BE49-F238E27FC236}">
                <a16:creationId xmlns:a16="http://schemas.microsoft.com/office/drawing/2014/main" id="{CF6A35B3-9EE4-C442-94DC-6BA8889E9D72}"/>
              </a:ext>
            </a:extLst>
          </p:cNvPr>
          <p:cNvGrpSpPr/>
          <p:nvPr/>
        </p:nvGrpSpPr>
        <p:grpSpPr>
          <a:xfrm>
            <a:off x="4516164" y="5012084"/>
            <a:ext cx="2249905" cy="276999"/>
            <a:chOff x="4516164" y="4780547"/>
            <a:chExt cx="2249905" cy="276999"/>
          </a:xfrm>
        </p:grpSpPr>
        <p:cxnSp>
          <p:nvCxnSpPr>
            <p:cNvPr id="22" name="Straight Arrow Connector 21">
              <a:extLst>
                <a:ext uri="{FF2B5EF4-FFF2-40B4-BE49-F238E27FC236}">
                  <a16:creationId xmlns:a16="http://schemas.microsoft.com/office/drawing/2014/main" id="{DE9A89A6-911A-C74B-AA84-51D59445EF75}"/>
                </a:ext>
              </a:extLst>
            </p:cNvPr>
            <p:cNvCxnSpPr>
              <a:cxnSpLocks/>
            </p:cNvCxnSpPr>
            <p:nvPr/>
          </p:nvCxnSpPr>
          <p:spPr>
            <a:xfrm flipH="1">
              <a:off x="4516164" y="5034815"/>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B750BE1-768B-C441-B41B-D3817496B71D}"/>
                </a:ext>
              </a:extLst>
            </p:cNvPr>
            <p:cNvSpPr txBox="1"/>
            <p:nvPr/>
          </p:nvSpPr>
          <p:spPr>
            <a:xfrm>
              <a:off x="4969332" y="4780547"/>
              <a:ext cx="1415772"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L4: r4 = x; </a:t>
              </a:r>
              <a:r>
                <a:rPr lang="en-US" sz="1200" dirty="0">
                  <a:solidFill>
                    <a:srgbClr val="FF0000"/>
                  </a:solidFill>
                  <a:latin typeface="Ubuntu Mono" panose="020B0509030602030204" pitchFamily="49" charset="0"/>
                  <a:cs typeface="Gill Sans Light" panose="020B0302020104020203" pitchFamily="34" charset="-79"/>
                </a:rPr>
                <a:t>// 0</a:t>
              </a:r>
            </a:p>
          </p:txBody>
        </p:sp>
      </p:grpSp>
      <p:grpSp>
        <p:nvGrpSpPr>
          <p:cNvPr id="37" name="Group 36">
            <a:extLst>
              <a:ext uri="{FF2B5EF4-FFF2-40B4-BE49-F238E27FC236}">
                <a16:creationId xmlns:a16="http://schemas.microsoft.com/office/drawing/2014/main" id="{D12C8E45-2040-B740-B528-951FE7E0C131}"/>
              </a:ext>
            </a:extLst>
          </p:cNvPr>
          <p:cNvGrpSpPr/>
          <p:nvPr/>
        </p:nvGrpSpPr>
        <p:grpSpPr>
          <a:xfrm>
            <a:off x="4543425" y="4448334"/>
            <a:ext cx="2197100" cy="1310292"/>
            <a:chOff x="4543425" y="4448334"/>
            <a:chExt cx="2197100" cy="1310292"/>
          </a:xfrm>
        </p:grpSpPr>
        <p:sp>
          <p:nvSpPr>
            <p:cNvPr id="24" name="Freeform 23">
              <a:extLst>
                <a:ext uri="{FF2B5EF4-FFF2-40B4-BE49-F238E27FC236}">
                  <a16:creationId xmlns:a16="http://schemas.microsoft.com/office/drawing/2014/main" id="{3495D7D6-B05E-A546-BBBD-819B952A50CB}"/>
                </a:ext>
              </a:extLst>
            </p:cNvPr>
            <p:cNvSpPr/>
            <p:nvPr/>
          </p:nvSpPr>
          <p:spPr>
            <a:xfrm>
              <a:off x="4543425" y="4696766"/>
              <a:ext cx="2197100" cy="1061860"/>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2B0E61B-2DDE-2247-B59B-DC446BBD2E01}"/>
                </a:ext>
              </a:extLst>
            </p:cNvPr>
            <p:cNvSpPr txBox="1"/>
            <p:nvPr/>
          </p:nvSpPr>
          <p:spPr>
            <a:xfrm>
              <a:off x="4853918" y="444833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S2: y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5" name="Group 34">
            <a:extLst>
              <a:ext uri="{FF2B5EF4-FFF2-40B4-BE49-F238E27FC236}">
                <a16:creationId xmlns:a16="http://schemas.microsoft.com/office/drawing/2014/main" id="{A27E3DC9-BE03-B74F-B5AF-C5551C140EBC}"/>
              </a:ext>
            </a:extLst>
          </p:cNvPr>
          <p:cNvGrpSpPr/>
          <p:nvPr/>
        </p:nvGrpSpPr>
        <p:grpSpPr>
          <a:xfrm>
            <a:off x="2295816" y="4410374"/>
            <a:ext cx="2197100" cy="1131868"/>
            <a:chOff x="2295816" y="4410374"/>
            <a:chExt cx="2197100" cy="1131868"/>
          </a:xfrm>
        </p:grpSpPr>
        <p:sp>
          <p:nvSpPr>
            <p:cNvPr id="27" name="Freeform 26">
              <a:extLst>
                <a:ext uri="{FF2B5EF4-FFF2-40B4-BE49-F238E27FC236}">
                  <a16:creationId xmlns:a16="http://schemas.microsoft.com/office/drawing/2014/main" id="{5D408045-992B-0C4F-A2D0-DAFD36A87DEB}"/>
                </a:ext>
              </a:extLst>
            </p:cNvPr>
            <p:cNvSpPr/>
            <p:nvPr/>
          </p:nvSpPr>
          <p:spPr>
            <a:xfrm flipH="1">
              <a:off x="2295816" y="4654886"/>
              <a:ext cx="2197100" cy="887356"/>
            </a:xfrm>
            <a:custGeom>
              <a:avLst/>
              <a:gdLst>
                <a:gd name="connsiteX0" fmla="*/ 2197100 w 2197100"/>
                <a:gd name="connsiteY0" fmla="*/ 0 h 717550"/>
                <a:gd name="connsiteX1" fmla="*/ 336550 w 2197100"/>
                <a:gd name="connsiteY1" fmla="*/ 0 h 717550"/>
                <a:gd name="connsiteX2" fmla="*/ 0 w 2197100"/>
                <a:gd name="connsiteY2" fmla="*/ 717550 h 717550"/>
              </a:gdLst>
              <a:ahLst/>
              <a:cxnLst>
                <a:cxn ang="0">
                  <a:pos x="connsiteX0" y="connsiteY0"/>
                </a:cxn>
                <a:cxn ang="0">
                  <a:pos x="connsiteX1" y="connsiteY1"/>
                </a:cxn>
                <a:cxn ang="0">
                  <a:pos x="connsiteX2" y="connsiteY2"/>
                </a:cxn>
              </a:cxnLst>
              <a:rect l="l" t="t" r="r" b="b"/>
              <a:pathLst>
                <a:path w="2197100" h="717550">
                  <a:moveTo>
                    <a:pt x="2197100" y="0"/>
                  </a:moveTo>
                  <a:lnTo>
                    <a:pt x="336550" y="0"/>
                  </a:lnTo>
                  <a:lnTo>
                    <a:pt x="0" y="717550"/>
                  </a:lnTo>
                </a:path>
              </a:pathLst>
            </a:custGeom>
            <a:noFill/>
            <a:ln w="19050">
              <a:solidFill>
                <a:schemeClr val="tx1"/>
              </a:solidFill>
              <a:prstDash val="dash"/>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288C510-1479-0842-BBB7-69287F577FAA}"/>
                </a:ext>
              </a:extLst>
            </p:cNvPr>
            <p:cNvSpPr txBox="1"/>
            <p:nvPr/>
          </p:nvSpPr>
          <p:spPr>
            <a:xfrm>
              <a:off x="2567913" y="4410374"/>
              <a:ext cx="1646606"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S1: x = NEW; </a:t>
              </a:r>
              <a:r>
                <a:rPr lang="en-US" sz="1200" dirty="0">
                  <a:solidFill>
                    <a:srgbClr val="00B050"/>
                  </a:solidFill>
                  <a:latin typeface="Ubuntu Mono" panose="020B0509030602030204" pitchFamily="49" charset="0"/>
                  <a:cs typeface="Gill Sans Light" panose="020B0302020104020203" pitchFamily="34" charset="-79"/>
                </a:rPr>
                <a:t>// NEW</a:t>
              </a:r>
            </a:p>
          </p:txBody>
        </p:sp>
      </p:grpSp>
      <p:grpSp>
        <p:nvGrpSpPr>
          <p:cNvPr id="36" name="Group 35">
            <a:extLst>
              <a:ext uri="{FF2B5EF4-FFF2-40B4-BE49-F238E27FC236}">
                <a16:creationId xmlns:a16="http://schemas.microsoft.com/office/drawing/2014/main" id="{591D79DA-101B-7349-B927-C07F41F16A44}"/>
              </a:ext>
            </a:extLst>
          </p:cNvPr>
          <p:cNvGrpSpPr/>
          <p:nvPr/>
        </p:nvGrpSpPr>
        <p:grpSpPr>
          <a:xfrm>
            <a:off x="2266259" y="4675619"/>
            <a:ext cx="2249905" cy="296149"/>
            <a:chOff x="2266259" y="4675619"/>
            <a:chExt cx="2249905" cy="296149"/>
          </a:xfrm>
        </p:grpSpPr>
        <p:cxnSp>
          <p:nvCxnSpPr>
            <p:cNvPr id="13" name="Straight Arrow Connector 12">
              <a:extLst>
                <a:ext uri="{FF2B5EF4-FFF2-40B4-BE49-F238E27FC236}">
                  <a16:creationId xmlns:a16="http://schemas.microsoft.com/office/drawing/2014/main" id="{0D554F82-CD6E-6840-88FB-BC74746E9E35}"/>
                </a:ext>
              </a:extLst>
            </p:cNvPr>
            <p:cNvCxnSpPr>
              <a:cxnSpLocks/>
            </p:cNvCxnSpPr>
            <p:nvPr/>
          </p:nvCxnSpPr>
          <p:spPr>
            <a:xfrm>
              <a:off x="2266259" y="4929887"/>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9B8A971-314A-2445-942D-756BA2AD7843}"/>
                </a:ext>
              </a:extLst>
            </p:cNvPr>
            <p:cNvSpPr txBox="1"/>
            <p:nvPr/>
          </p:nvSpPr>
          <p:spPr>
            <a:xfrm>
              <a:off x="2606385" y="4675619"/>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L1: r1 = x; </a:t>
              </a:r>
              <a:r>
                <a:rPr lang="en-US" sz="1200" dirty="0">
                  <a:solidFill>
                    <a:srgbClr val="00B050"/>
                  </a:solidFill>
                  <a:latin typeface="Ubuntu Mono" panose="020B0509030602030204" pitchFamily="49" charset="0"/>
                  <a:cs typeface="Gill Sans Light" panose="020B0302020104020203" pitchFamily="34" charset="-79"/>
                </a:rPr>
                <a:t>// NEW</a:t>
              </a:r>
            </a:p>
          </p:txBody>
        </p:sp>
        <p:sp>
          <p:nvSpPr>
            <p:cNvPr id="30" name="Oval 29">
              <a:extLst>
                <a:ext uri="{FF2B5EF4-FFF2-40B4-BE49-F238E27FC236}">
                  <a16:creationId xmlns:a16="http://schemas.microsoft.com/office/drawing/2014/main" id="{53DB159F-3023-1B49-8D01-C32BE69DA9B5}"/>
                </a:ext>
              </a:extLst>
            </p:cNvPr>
            <p:cNvSpPr/>
            <p:nvPr/>
          </p:nvSpPr>
          <p:spPr>
            <a:xfrm>
              <a:off x="4216039" y="488800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E38A2F9-4B2E-874A-BF9F-695C1EF40ABA}"/>
              </a:ext>
            </a:extLst>
          </p:cNvPr>
          <p:cNvGrpSpPr/>
          <p:nvPr/>
        </p:nvGrpSpPr>
        <p:grpSpPr>
          <a:xfrm>
            <a:off x="4516164" y="4727540"/>
            <a:ext cx="2249905" cy="290408"/>
            <a:chOff x="4516164" y="4727540"/>
            <a:chExt cx="2249905" cy="290408"/>
          </a:xfrm>
        </p:grpSpPr>
        <p:grpSp>
          <p:nvGrpSpPr>
            <p:cNvPr id="18" name="Group 17">
              <a:extLst>
                <a:ext uri="{FF2B5EF4-FFF2-40B4-BE49-F238E27FC236}">
                  <a16:creationId xmlns:a16="http://schemas.microsoft.com/office/drawing/2014/main" id="{6C7560CB-3C24-CE4C-90E5-094BC2CD62C0}"/>
                </a:ext>
              </a:extLst>
            </p:cNvPr>
            <p:cNvGrpSpPr/>
            <p:nvPr/>
          </p:nvGrpSpPr>
          <p:grpSpPr>
            <a:xfrm>
              <a:off x="4516164" y="4727540"/>
              <a:ext cx="2249905" cy="276999"/>
              <a:chOff x="4516164" y="4003430"/>
              <a:chExt cx="2249905" cy="276999"/>
            </a:xfrm>
          </p:grpSpPr>
          <p:cxnSp>
            <p:nvCxnSpPr>
              <p:cNvPr id="19" name="Straight Arrow Connector 18">
                <a:extLst>
                  <a:ext uri="{FF2B5EF4-FFF2-40B4-BE49-F238E27FC236}">
                    <a16:creationId xmlns:a16="http://schemas.microsoft.com/office/drawing/2014/main" id="{E4C27E60-2C64-E043-B07D-9D3C4B7344B2}"/>
                  </a:ext>
                </a:extLst>
              </p:cNvPr>
              <p:cNvCxnSpPr>
                <a:cxnSpLocks/>
              </p:cNvCxnSpPr>
              <p:nvPr/>
            </p:nvCxnSpPr>
            <p:spPr>
              <a:xfrm flipH="1">
                <a:off x="4516164" y="4257698"/>
                <a:ext cx="2249905" cy="0"/>
              </a:xfrm>
              <a:prstGeom prst="straightConnector1">
                <a:avLst/>
              </a:prstGeom>
              <a:ln w="19050">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981826-FA0B-7A4E-AEE5-146FA96868CE}"/>
                  </a:ext>
                </a:extLst>
              </p:cNvPr>
              <p:cNvSpPr txBox="1"/>
              <p:nvPr/>
            </p:nvSpPr>
            <p:spPr>
              <a:xfrm>
                <a:off x="4892389" y="4003430"/>
                <a:ext cx="1569661" cy="276999"/>
              </a:xfrm>
              <a:prstGeom prst="rect">
                <a:avLst/>
              </a:prstGeom>
              <a:noFill/>
            </p:spPr>
            <p:txBody>
              <a:bodyPr wrap="none" rtlCol="0">
                <a:spAutoFit/>
              </a:bodyPr>
              <a:lstStyle/>
              <a:p>
                <a:pPr algn="ctr"/>
                <a:r>
                  <a:rPr lang="en-US" sz="1200" dirty="0">
                    <a:latin typeface="Ubuntu Mono" panose="020B0509030602030204" pitchFamily="49" charset="0"/>
                    <a:cs typeface="Gill Sans Light" panose="020B0302020104020203" pitchFamily="34" charset="-79"/>
                  </a:rPr>
                  <a:t>L3: r3 = y; </a:t>
                </a:r>
                <a:r>
                  <a:rPr lang="en-US" sz="1200" dirty="0">
                    <a:solidFill>
                      <a:srgbClr val="00B050"/>
                    </a:solidFill>
                    <a:latin typeface="Ubuntu Mono" panose="020B0509030602030204" pitchFamily="49" charset="0"/>
                    <a:cs typeface="Gill Sans Light" panose="020B0302020104020203" pitchFamily="34" charset="-79"/>
                  </a:rPr>
                  <a:t>// NEW</a:t>
                </a:r>
              </a:p>
            </p:txBody>
          </p:sp>
        </p:grpSp>
        <p:sp>
          <p:nvSpPr>
            <p:cNvPr id="31" name="Oval 30">
              <a:extLst>
                <a:ext uri="{FF2B5EF4-FFF2-40B4-BE49-F238E27FC236}">
                  <a16:creationId xmlns:a16="http://schemas.microsoft.com/office/drawing/2014/main" id="{B0F114C8-8804-F341-AF66-F177DF1D3AF7}"/>
                </a:ext>
              </a:extLst>
            </p:cNvPr>
            <p:cNvSpPr/>
            <p:nvPr/>
          </p:nvSpPr>
          <p:spPr>
            <a:xfrm>
              <a:off x="4759441" y="4934186"/>
              <a:ext cx="83762" cy="837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693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righ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right)">
                                      <p:cBhvr>
                                        <p:cTn id="26" dur="5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right)">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Mutual Exclusion with Mutex</a:t>
            </a:r>
          </a:p>
        </p:txBody>
      </p:sp>
      <p:sp>
        <p:nvSpPr>
          <p:cNvPr id="435203" name="Rectangle 3"/>
          <p:cNvSpPr>
            <a:spLocks noGrp="1" noChangeArrowheads="1"/>
          </p:cNvSpPr>
          <p:nvPr>
            <p:ph type="body" idx="1"/>
          </p:nvPr>
        </p:nvSpPr>
        <p:spPr/>
        <p:txBody>
          <a:bodyPr/>
          <a:lstStyle/>
          <a:p>
            <a:r>
              <a:rPr lang="en-US" altLang="ko-KR" sz="2000" dirty="0"/>
              <a:t>Mutex operations</a:t>
            </a:r>
          </a:p>
          <a:p>
            <a:pPr lvl="1"/>
            <a:r>
              <a:rPr lang="en-US" altLang="ko-KR" sz="1800" dirty="0" err="1">
                <a:solidFill>
                  <a:srgbClr val="FF0000"/>
                </a:solidFill>
                <a:latin typeface="Ubuntu Mono" panose="020B0509030602030204" pitchFamily="49" charset="0"/>
              </a:rPr>
              <a:t>mutex.lock</a:t>
            </a:r>
            <a:r>
              <a:rPr lang="en-US" altLang="ko-KR" sz="1800" dirty="0">
                <a:solidFill>
                  <a:srgbClr val="FF0000"/>
                </a:solidFill>
                <a:latin typeface="Ubuntu Mono" panose="020B0509030602030204" pitchFamily="49" charset="0"/>
              </a:rPr>
              <a:t>() </a:t>
            </a:r>
            <a:r>
              <a:rPr lang="en-US" altLang="ko-KR" sz="1800" dirty="0"/>
              <a:t>– wait until lock is free, then grab</a:t>
            </a:r>
          </a:p>
          <a:p>
            <a:pPr lvl="1"/>
            <a:r>
              <a:rPr lang="en-US" altLang="ko-KR" sz="1800" dirty="0" err="1">
                <a:solidFill>
                  <a:srgbClr val="FF0000"/>
                </a:solidFill>
                <a:latin typeface="Ubuntu Mono" panose="020B0509030602030204" pitchFamily="49" charset="0"/>
              </a:rPr>
              <a:t>mutex.unlock</a:t>
            </a:r>
            <a:r>
              <a:rPr lang="en-US" altLang="ko-KR" sz="1800" dirty="0">
                <a:solidFill>
                  <a:srgbClr val="FF0000"/>
                </a:solidFill>
                <a:latin typeface="Ubuntu Mono" panose="020B0509030602030204" pitchFamily="49" charset="0"/>
              </a:rPr>
              <a:t>()</a:t>
            </a:r>
            <a:r>
              <a:rPr lang="en-US" altLang="ko-KR" sz="1800" dirty="0"/>
              <a:t> – Unlock, waking up anyone waiting</a:t>
            </a:r>
          </a:p>
          <a:p>
            <a:endParaRPr lang="en-US" altLang="ko-KR" sz="2000" dirty="0"/>
          </a:p>
          <a:p>
            <a:r>
              <a:rPr lang="en-US" altLang="ko-KR" sz="2000" dirty="0"/>
              <a:t>Rules of using mutex</a:t>
            </a:r>
          </a:p>
          <a:p>
            <a:pPr lvl="1"/>
            <a:r>
              <a:rPr lang="en-US" sz="1800" dirty="0"/>
              <a:t>Always lock before accessing shared data</a:t>
            </a:r>
          </a:p>
          <a:p>
            <a:pPr lvl="2"/>
            <a:r>
              <a:rPr lang="en-US" sz="1600" dirty="0"/>
              <a:t>Best place for locking is</a:t>
            </a:r>
            <a:r>
              <a:rPr lang="en-US" sz="1600" dirty="0">
                <a:solidFill>
                  <a:schemeClr val="accent6"/>
                </a:solidFill>
              </a:rPr>
              <a:t> </a:t>
            </a:r>
            <a:r>
              <a:rPr lang="en-US" sz="1600" dirty="0">
                <a:solidFill>
                  <a:srgbClr val="FF0000"/>
                </a:solidFill>
              </a:rPr>
              <a:t>beginning</a:t>
            </a:r>
            <a:r>
              <a:rPr lang="en-US" sz="1600" dirty="0"/>
              <a:t> of procedure!</a:t>
            </a:r>
            <a:endParaRPr lang="en-US" sz="2000" dirty="0"/>
          </a:p>
          <a:p>
            <a:pPr lvl="1"/>
            <a:r>
              <a:rPr lang="en-US" sz="1800" dirty="0"/>
              <a:t>Always unlock after finishing with shared data</a:t>
            </a:r>
          </a:p>
          <a:p>
            <a:pPr lvl="2"/>
            <a:r>
              <a:rPr lang="en-US" sz="1600" dirty="0"/>
              <a:t>Best place for unlocking is </a:t>
            </a:r>
            <a:r>
              <a:rPr lang="en-US" sz="1600" dirty="0">
                <a:solidFill>
                  <a:srgbClr val="FF0000"/>
                </a:solidFill>
              </a:rPr>
              <a:t>end</a:t>
            </a:r>
            <a:r>
              <a:rPr lang="en-US" sz="1600" dirty="0"/>
              <a:t> of procedure!</a:t>
            </a:r>
          </a:p>
          <a:p>
            <a:pPr lvl="2"/>
            <a:r>
              <a:rPr lang="en-US" sz="1600" dirty="0"/>
              <a:t>Only the thread that locked mutex should unlock it</a:t>
            </a:r>
          </a:p>
          <a:p>
            <a:pPr lvl="2"/>
            <a:r>
              <a:rPr lang="en-US" sz="1600" dirty="0">
                <a:solidFill>
                  <a:srgbClr val="FF0000"/>
                </a:solidFill>
              </a:rPr>
              <a:t>DO</a:t>
            </a:r>
            <a:r>
              <a:rPr lang="en-US" sz="1600" dirty="0">
                <a:solidFill>
                  <a:schemeClr val="accent6"/>
                </a:solidFill>
              </a:rPr>
              <a:t> </a:t>
            </a:r>
            <a:r>
              <a:rPr lang="en-US" sz="1600" dirty="0">
                <a:solidFill>
                  <a:srgbClr val="FF0000"/>
                </a:solidFill>
              </a:rPr>
              <a:t>NOT</a:t>
            </a:r>
            <a:r>
              <a:rPr lang="en-US" sz="1600" dirty="0">
                <a:solidFill>
                  <a:schemeClr val="accent6"/>
                </a:solidFill>
              </a:rPr>
              <a:t> </a:t>
            </a:r>
            <a:r>
              <a:rPr lang="en-US" sz="1600" dirty="0"/>
              <a:t>throw locked mutex to someone else to unlock</a:t>
            </a:r>
            <a:endParaRPr lang="en-US" sz="2000" dirty="0"/>
          </a:p>
          <a:p>
            <a:pPr lvl="1"/>
            <a:r>
              <a:rPr lang="en-US" sz="1800" dirty="0"/>
              <a:t>Never access shared data without lock</a:t>
            </a:r>
          </a:p>
          <a:p>
            <a:pPr lvl="2"/>
            <a:r>
              <a:rPr lang="en-US" sz="1600" dirty="0">
                <a:solidFill>
                  <a:srgbClr val="FF0000"/>
                </a:solidFill>
              </a:rPr>
              <a:t>Danger! Don’t do it even if it’s tempting!</a:t>
            </a:r>
          </a:p>
        </p:txBody>
      </p:sp>
    </p:spTree>
    <p:extLst>
      <p:ext uri="{BB962C8B-B14F-4D97-AF65-F5344CB8AC3E}">
        <p14:creationId xmlns:p14="http://schemas.microsoft.com/office/powerpoint/2010/main" val="3534301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165154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1:</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000" dirty="0"/>
              <a:t>Recall: context switching is triggered in two ways</a:t>
            </a:r>
          </a:p>
          <a:p>
            <a:pPr lvl="1"/>
            <a:r>
              <a:rPr lang="en-US" altLang="ko-KR" sz="1800" dirty="0"/>
              <a:t>Voluntary: thread does something to relinquish CPU</a:t>
            </a:r>
          </a:p>
          <a:p>
            <a:pPr lvl="1"/>
            <a:r>
              <a:rPr lang="en-US" altLang="ko-KR" sz="1800" dirty="0"/>
              <a:t>Involuntary: interrupts cause dispatcher to take CPU</a:t>
            </a:r>
          </a:p>
          <a:p>
            <a:pPr lvl="2"/>
            <a:endParaRPr lang="en-US" altLang="ko-KR" sz="1200" dirty="0"/>
          </a:p>
          <a:p>
            <a:r>
              <a:rPr lang="en-US" altLang="ko-KR" sz="2000" dirty="0"/>
              <a:t>On </a:t>
            </a:r>
            <a:r>
              <a:rPr lang="en-US" altLang="ko-KR" sz="2000" u="sng" dirty="0">
                <a:solidFill>
                  <a:srgbClr val="FF0000"/>
                </a:solidFill>
              </a:rPr>
              <a:t>uniprocessors</a:t>
            </a:r>
            <a:r>
              <a:rPr lang="en-US" altLang="ko-KR" sz="2000" dirty="0"/>
              <a:t>, we can avoid context switching by</a:t>
            </a:r>
          </a:p>
          <a:p>
            <a:pPr lvl="1"/>
            <a:r>
              <a:rPr lang="en-US" altLang="ko-KR" sz="1800" dirty="0"/>
              <a:t>Avoiding voluntary context switches</a:t>
            </a:r>
          </a:p>
          <a:p>
            <a:pPr lvl="1"/>
            <a:r>
              <a:rPr lang="en-US" altLang="ko-KR" sz="1800" dirty="0"/>
              <a:t>Preventing involuntary context switches by disabling interrupts</a:t>
            </a:r>
          </a:p>
          <a:p>
            <a:pPr lvl="3"/>
            <a:endParaRPr lang="en-US" altLang="ko-KR" sz="1200" dirty="0"/>
          </a:p>
          <a:p>
            <a:r>
              <a:rPr lang="en-US" altLang="ko-KR" sz="2000" dirty="0"/>
              <a:t>Naïve implementation of mutex in uniprocessors</a:t>
            </a:r>
          </a:p>
          <a:p>
            <a:pPr lvl="2"/>
            <a:endParaRPr lang="en-US" altLang="ko-KR" sz="1400" dirty="0"/>
          </a:p>
          <a:p>
            <a:pPr marL="0" indent="0">
              <a:lnSpc>
                <a:spcPct val="70000"/>
              </a:lnSpc>
              <a:buNone/>
            </a:pPr>
            <a:r>
              <a:rPr lang="en-US" altLang="ko-KR" sz="1600" dirty="0">
                <a:latin typeface="Ubuntu Mono" panose="020B0509030602030204" pitchFamily="49" charset="0"/>
              </a:rPr>
              <a:t>	class Mutex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err="1">
                <a:solidFill>
                  <a:srgbClr val="FF0000"/>
                </a:solidFill>
                <a:latin typeface="Ubuntu Mono" panose="020B0509030602030204" pitchFamily="49" charset="0"/>
              </a:rPr>
              <a:t>disable_interrupts</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err="1">
                <a:solidFill>
                  <a:srgbClr val="FF0000"/>
                </a:solidFill>
                <a:latin typeface="Ubuntu Mono" panose="020B0509030602030204" pitchFamily="49" charset="0"/>
              </a:rPr>
              <a:t>enable_interrupts</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a:t>
            </a:r>
            <a:br>
              <a:rPr lang="en-US" altLang="ko-KR" dirty="0"/>
            </a:br>
            <a:r>
              <a:rPr lang="en-US" altLang="ko-KR" dirty="0"/>
              <a:t>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Take 2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Take 2: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a:t>
            </a:r>
          </a:p>
        </p:txBody>
      </p:sp>
      <p:sp>
        <p:nvSpPr>
          <p:cNvPr id="18435" name="Rectangle 3"/>
          <p:cNvSpPr>
            <a:spLocks noGrp="1" noChangeArrowheads="1"/>
          </p:cNvSpPr>
          <p:nvPr>
            <p:ph type="body" idx="1"/>
          </p:nvPr>
        </p:nvSpPr>
        <p:spPr/>
        <p:txBody>
          <a:bodyPr/>
          <a:lstStyle/>
          <a:p>
            <a:r>
              <a:rPr lang="en-US" altLang="ko-KR" sz="2000" dirty="0"/>
              <a:t>User libraries cannot use this implementation (why?)</a:t>
            </a:r>
          </a:p>
          <a:p>
            <a:pPr lvl="1"/>
            <a:endParaRPr lang="en-US" altLang="ko-KR" sz="1600" dirty="0"/>
          </a:p>
          <a:p>
            <a:r>
              <a:rPr lang="en-US" altLang="ko-KR" sz="2000" dirty="0"/>
              <a:t>Doesn’t work well on multiprocessor</a:t>
            </a:r>
          </a:p>
          <a:p>
            <a:pPr lvl="1"/>
            <a:r>
              <a:rPr lang="en-US" altLang="ko-KR" sz="1800" dirty="0"/>
              <a:t>Disabling interrupts on all processors requires messages and would be very time consuming</a:t>
            </a:r>
          </a:p>
          <a:p>
            <a:pPr lvl="1"/>
            <a:endParaRPr lang="en-US" altLang="ko-KR" sz="1600" dirty="0"/>
          </a:p>
          <a:p>
            <a:r>
              <a:rPr lang="en-US" altLang="ko-KR" sz="2000" dirty="0"/>
              <a:t>Alternative solution: </a:t>
            </a:r>
            <a:r>
              <a:rPr lang="en-US" altLang="ko-KR" sz="2000" dirty="0">
                <a:solidFill>
                  <a:srgbClr val="FF0000"/>
                </a:solidFill>
              </a:rPr>
              <a:t>atomic read-modify-write instructions</a:t>
            </a:r>
          </a:p>
          <a:p>
            <a:pPr lvl="1"/>
            <a:r>
              <a:rPr lang="en-US" altLang="ko-KR" sz="1800" dirty="0"/>
              <a:t>Read value from an address and then write new value to it </a:t>
            </a:r>
            <a:r>
              <a:rPr lang="en-US" altLang="ko-KR" sz="1800" i="1" dirty="0">
                <a:solidFill>
                  <a:srgbClr val="0070C0"/>
                </a:solidFill>
              </a:rPr>
              <a:t>atomically</a:t>
            </a:r>
          </a:p>
          <a:p>
            <a:pPr lvl="1"/>
            <a:r>
              <a:rPr lang="en-US" altLang="ko-KR" sz="1800" dirty="0"/>
              <a:t>Make HW responsible for implementing this correctly </a:t>
            </a:r>
          </a:p>
          <a:p>
            <a:pPr lvl="2"/>
            <a:r>
              <a:rPr lang="en-US" altLang="ko-KR" sz="1600" dirty="0"/>
              <a:t>Uniprocessors (not too hard) </a:t>
            </a:r>
          </a:p>
          <a:p>
            <a:pPr lvl="2"/>
            <a:r>
              <a:rPr lang="en-US" altLang="ko-KR" sz="1600" dirty="0"/>
              <a:t>Multiprocessors (requires help from cache coherence protocol)</a:t>
            </a:r>
          </a:p>
          <a:p>
            <a:pPr lvl="1"/>
            <a:r>
              <a:rPr lang="en-US" altLang="ko-KR" sz="1800" dirty="0"/>
              <a:t>Unlike disabling interrupts, this can be used in both uniprocessors and multiprocessors</a:t>
            </a:r>
          </a:p>
          <a:p>
            <a:pPr lvl="1"/>
            <a:endParaRPr lang="en-US" altLang="ko-KR" sz="18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Examples of 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p:txBody>
          <a:bodyPr/>
          <a:lstStyle/>
          <a:p>
            <a:r>
              <a:rPr lang="en-CA" sz="1800" dirty="0"/>
              <a:t>Our lock implementations are procedure calls</a:t>
            </a:r>
          </a:p>
          <a:p>
            <a:endParaRPr lang="en-CA" sz="1800" dirty="0"/>
          </a:p>
          <a:p>
            <a:r>
              <a:rPr lang="en-CA" sz="1800" dirty="0"/>
              <a:t>Work well for kernel threads</a:t>
            </a:r>
          </a:p>
          <a:p>
            <a:endParaRPr lang="en-CA" sz="1800" dirty="0"/>
          </a:p>
          <a:p>
            <a:r>
              <a:rPr lang="en-CA" sz="1800" dirty="0"/>
              <a:t>Does not work properly for user threads </a:t>
            </a:r>
          </a:p>
          <a:p>
            <a:pPr lvl="1"/>
            <a:r>
              <a:rPr lang="en-CA" sz="1600" dirty="0"/>
              <a:t>Because system call may often disable interrupts/save state to TCB</a:t>
            </a:r>
          </a:p>
          <a:p>
            <a:pPr lvl="1"/>
            <a:r>
              <a:rPr lang="en-CA" sz="1600" dirty="0"/>
              <a:t>But same basic idea works – e.g., in Linux, user-level mutex has two paths - Fast path: lock using </a:t>
            </a:r>
            <a:r>
              <a:rPr lang="en-CA" sz="1600" dirty="0" err="1"/>
              <a:t>test&amp;set</a:t>
            </a:r>
            <a:r>
              <a:rPr lang="en-CA" sz="1600" dirty="0"/>
              <a:t> and slow path: system call to kernel, use kernel mutex</a:t>
            </a:r>
          </a:p>
          <a:p>
            <a:endParaRPr lang="en-CA" sz="1800" dirty="0"/>
          </a:p>
          <a:p>
            <a:r>
              <a:rPr lang="en-CA" sz="1800" dirty="0"/>
              <a:t>How do lock–initiated and timer-interrupt-initiated switches interleave?</a:t>
            </a:r>
          </a:p>
          <a:p>
            <a:pPr lvl="1"/>
            <a:r>
              <a:rPr lang="en-CA" sz="1600" dirty="0"/>
              <a:t>Turns out, they just work as long as we maintain the inv </a:t>
            </a:r>
            <a:r>
              <a:rPr lang="en-CA" sz="1600" dirty="0" err="1"/>
              <a:t>ariant</a:t>
            </a:r>
            <a:r>
              <a:rPr lang="en-CA" sz="1600" dirty="0"/>
              <a:t> on interrupts -disable before calling </a:t>
            </a:r>
            <a:r>
              <a:rPr lang="en-CA" sz="1600" dirty="0" err="1"/>
              <a:t>thread_switch</a:t>
            </a:r>
            <a:r>
              <a:rPr lang="en-CA" sz="1600" dirty="0"/>
              <a:t>() and enable when </a:t>
            </a:r>
            <a:r>
              <a:rPr lang="en-CA" sz="1600" dirty="0" err="1"/>
              <a:t>thread_switch</a:t>
            </a:r>
            <a:r>
              <a:rPr lang="en-CA" sz="1600" dirty="0"/>
              <a:t>() returns </a:t>
            </a:r>
          </a:p>
          <a:p>
            <a:endParaRPr lang="en-US" sz="18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216899" y="1633912"/>
            <a:ext cx="2189001" cy="164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a:t>
            </a:r>
            <a:br>
              <a:rPr lang="en-US" altLang="ko-KR" sz="2000" dirty="0"/>
            </a:br>
            <a:r>
              <a:rPr lang="en-US" altLang="ko-KR" sz="2000" dirty="0"/>
              <a:t>then wakes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Monitors and Condition Variables</a:t>
            </a:r>
          </a:p>
        </p:txBody>
      </p:sp>
      <p:sp>
        <p:nvSpPr>
          <p:cNvPr id="31747" name="Rectangle 3"/>
          <p:cNvSpPr>
            <a:spLocks noGrp="1" noChangeArrowheads="1"/>
          </p:cNvSpPr>
          <p:nvPr>
            <p:ph type="body" idx="1"/>
          </p:nvPr>
        </p:nvSpPr>
        <p:spPr/>
        <p:txBody>
          <a:bodyPr/>
          <a:lstStyle/>
          <a:p>
            <a:pPr>
              <a:lnSpc>
                <a:spcPct val="150000"/>
              </a:lnSpc>
            </a:pPr>
            <a:r>
              <a:rPr lang="en-US" altLang="ko-KR" sz="2000" dirty="0">
                <a:solidFill>
                  <a:srgbClr val="0070C0"/>
                </a:solidFill>
              </a:rPr>
              <a:t>Problem</a:t>
            </a:r>
            <a:r>
              <a:rPr lang="en-US" altLang="ko-KR" sz="2000" dirty="0"/>
              <a:t>: analyzing code that uses semaphores is complex </a:t>
            </a:r>
          </a:p>
          <a:p>
            <a:pPr lvl="1">
              <a:lnSpc>
                <a:spcPct val="150000"/>
              </a:lnSpc>
            </a:pPr>
            <a:r>
              <a:rPr lang="en-US" altLang="ko-KR" sz="1800" dirty="0"/>
              <a:t>They are dual purpose (both mutual exclusion and scheduling constraints)</a:t>
            </a:r>
          </a:p>
          <a:p>
            <a:pPr lvl="1">
              <a:lnSpc>
                <a:spcPct val="150000"/>
              </a:lnSpc>
            </a:pPr>
            <a:endParaRPr lang="en-US" altLang="ko-KR" sz="1600" dirty="0"/>
          </a:p>
          <a:p>
            <a:pPr lvl="1">
              <a:lnSpc>
                <a:spcPct val="150000"/>
              </a:lnSpc>
            </a:pPr>
            <a:endParaRPr lang="en-US" altLang="ko-KR" sz="1600" dirty="0"/>
          </a:p>
          <a:p>
            <a:pPr>
              <a:lnSpc>
                <a:spcPct val="150000"/>
              </a:lnSpc>
            </a:pPr>
            <a:r>
              <a:rPr lang="en-US" altLang="ko-KR" sz="2000" dirty="0">
                <a:solidFill>
                  <a:srgbClr val="0070C0"/>
                </a:solidFill>
              </a:rPr>
              <a:t>Solution</a:t>
            </a:r>
            <a:r>
              <a:rPr lang="en-US" altLang="ko-KR" sz="2000" dirty="0"/>
              <a:t>: use monitors</a:t>
            </a:r>
          </a:p>
          <a:p>
            <a:pPr lvl="1">
              <a:lnSpc>
                <a:spcPct val="150000"/>
              </a:lnSpc>
            </a:pPr>
            <a:r>
              <a:rPr lang="en-US" altLang="ko-KR" sz="1800" dirty="0"/>
              <a:t>It consists of one mutex with zero or more </a:t>
            </a:r>
            <a:r>
              <a:rPr lang="en-US" altLang="ko-KR" sz="1800" dirty="0">
                <a:solidFill>
                  <a:srgbClr val="FF0000"/>
                </a:solidFill>
              </a:rPr>
              <a:t>condition variables (CV)</a:t>
            </a:r>
            <a:endParaRPr lang="en-US" altLang="ko-KR" sz="1800" dirty="0"/>
          </a:p>
          <a:p>
            <a:pPr lvl="1">
              <a:lnSpc>
                <a:spcPct val="150000"/>
              </a:lnSpc>
            </a:pPr>
            <a:r>
              <a:rPr lang="en-US" altLang="ko-KR" sz="1800" dirty="0"/>
              <a:t>Mutex is used for mutual exclusion, CV’s are used for scheduling constraints</a:t>
            </a:r>
          </a:p>
        </p:txBody>
      </p:sp>
    </p:spTree>
    <p:extLst>
      <p:ext uri="{BB962C8B-B14F-4D97-AF65-F5344CB8AC3E}">
        <p14:creationId xmlns:p14="http://schemas.microsoft.com/office/powerpoint/2010/main" val="318982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Recall: Condition Variables</a:t>
            </a:r>
          </a:p>
        </p:txBody>
      </p:sp>
      <p:sp>
        <p:nvSpPr>
          <p:cNvPr id="466948" name="Rectangle 4"/>
          <p:cNvSpPr>
            <a:spLocks noGrp="1" noChangeArrowheads="1"/>
          </p:cNvSpPr>
          <p:nvPr>
            <p:ph type="body" idx="1"/>
          </p:nvPr>
        </p:nvSpPr>
        <p:spPr/>
        <p:txBody>
          <a:bodyPr/>
          <a:lstStyle/>
          <a:p>
            <a:r>
              <a:rPr lang="en-US" altLang="ko-KR" sz="2000" dirty="0"/>
              <a:t>CV is queue of threads waiting for an event inside critical section</a:t>
            </a:r>
          </a:p>
          <a:p>
            <a:pPr lvl="1"/>
            <a:r>
              <a:rPr lang="en-US" altLang="ko-KR" sz="1800" dirty="0"/>
              <a:t>Makes it possible to go to sleep inside critical section</a:t>
            </a:r>
          </a:p>
          <a:p>
            <a:pPr lvl="1"/>
            <a:r>
              <a:rPr lang="en-US" altLang="ko-KR" sz="1800" dirty="0"/>
              <a:t>Atomically unlocks mutex at time thread goes to sleep</a:t>
            </a:r>
          </a:p>
          <a:p>
            <a:pPr lvl="1"/>
            <a:r>
              <a:rPr lang="en-US" altLang="ko-KR" sz="1800" dirty="0"/>
              <a:t>With semaphores, threads cannot wait inside critical section (deadlock)</a:t>
            </a:r>
          </a:p>
          <a:p>
            <a:endParaRPr lang="en-US" altLang="ko-KR" sz="2000" dirty="0"/>
          </a:p>
          <a:p>
            <a:r>
              <a:rPr lang="en-US" altLang="ko-KR" sz="2000" dirty="0"/>
              <a:t>CV operations</a:t>
            </a:r>
          </a:p>
          <a:p>
            <a:pPr lvl="1"/>
            <a:r>
              <a:rPr lang="en-US" sz="1600" dirty="0">
                <a:solidFill>
                  <a:srgbClr val="FF0000"/>
                </a:solidFill>
                <a:latin typeface="Ubuntu Mono" panose="020B0509030602030204" pitchFamily="49" charset="0"/>
              </a:rPr>
              <a:t>wait(Mutex *</a:t>
            </a:r>
            <a:r>
              <a:rPr lang="en-US" sz="1600" dirty="0" err="1">
                <a:solidFill>
                  <a:srgbClr val="FF0000"/>
                </a:solidFill>
                <a:latin typeface="Ubuntu Mono" panose="020B0509030602030204" pitchFamily="49" charset="0"/>
              </a:rPr>
              <a:t>CVMutex</a:t>
            </a:r>
            <a:r>
              <a:rPr lang="en-US" sz="1600" dirty="0">
                <a:solidFill>
                  <a:srgbClr val="FF0000"/>
                </a:solidFill>
                <a:latin typeface="Ubuntu Mono" panose="020B0509030602030204" pitchFamily="49" charset="0"/>
              </a:rPr>
              <a:t>)</a:t>
            </a:r>
          </a:p>
          <a:p>
            <a:pPr lvl="2"/>
            <a:r>
              <a:rPr lang="en-US" sz="1600" dirty="0"/>
              <a:t>Atomically unlocks mutex, puts thread to sleep, and relinquishes processor</a:t>
            </a:r>
          </a:p>
          <a:p>
            <a:pPr lvl="2"/>
            <a:r>
              <a:rPr lang="en-US" sz="1600" dirty="0"/>
              <a:t>Attempts to locks mutex when thread wakes up</a:t>
            </a:r>
          </a:p>
          <a:p>
            <a:pPr lvl="1"/>
            <a:r>
              <a:rPr lang="en-US" sz="1600" dirty="0">
                <a:solidFill>
                  <a:srgbClr val="FF0000"/>
                </a:solidFill>
                <a:latin typeface="Ubuntu Mono" panose="020B0509030602030204" pitchFamily="49" charset="0"/>
              </a:rPr>
              <a:t>signal()</a:t>
            </a:r>
          </a:p>
          <a:p>
            <a:pPr lvl="2"/>
            <a:r>
              <a:rPr lang="en-US" sz="1600" dirty="0"/>
              <a:t>Wakes up a waiter, if any</a:t>
            </a:r>
          </a:p>
          <a:p>
            <a:pPr lvl="1"/>
            <a:r>
              <a:rPr lang="en-US" sz="1600" dirty="0">
                <a:solidFill>
                  <a:srgbClr val="FF0000"/>
                </a:solidFill>
                <a:latin typeface="Ubuntu Mono" panose="020B0509030602030204" pitchFamily="49" charset="0"/>
              </a:rPr>
              <a:t>broadcast()</a:t>
            </a:r>
          </a:p>
          <a:p>
            <a:pPr lvl="2"/>
            <a:r>
              <a:rPr lang="en-US" sz="1600" dirty="0"/>
              <a:t>Wakes up all waiters, if any</a:t>
            </a:r>
          </a:p>
          <a:p>
            <a:pPr lvl="1"/>
            <a:endParaRPr lang="en-US" altLang="ko-KR" sz="1800" dirty="0"/>
          </a:p>
        </p:txBody>
      </p:sp>
    </p:spTree>
    <p:extLst>
      <p:ext uri="{BB962C8B-B14F-4D97-AF65-F5344CB8AC3E}">
        <p14:creationId xmlns:p14="http://schemas.microsoft.com/office/powerpoint/2010/main" val="35146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694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694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694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694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CV</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1800" dirty="0"/>
              <a:t>Condition variables are </a:t>
            </a:r>
            <a:r>
              <a:rPr lang="en-US" sz="1800" dirty="0">
                <a:solidFill>
                  <a:schemeClr val="accent6"/>
                </a:solidFill>
              </a:rPr>
              <a:t>memoryless</a:t>
            </a:r>
          </a:p>
          <a:p>
            <a:pPr lvl="1"/>
            <a:r>
              <a:rPr lang="en-US" sz="1600" dirty="0"/>
              <a:t>No internal memory except a queue of waiting threads</a:t>
            </a:r>
          </a:p>
          <a:p>
            <a:pPr lvl="1"/>
            <a:r>
              <a:rPr lang="en-US" sz="1600" dirty="0"/>
              <a:t>No effect in calling </a:t>
            </a:r>
            <a:r>
              <a:rPr lang="en-US" sz="1400" dirty="0">
                <a:latin typeface="Ubuntu Mono" panose="020B0509030602030204" pitchFamily="49" charset="0"/>
              </a:rPr>
              <a:t>signal/broadcast </a:t>
            </a:r>
            <a:r>
              <a:rPr lang="en-US" sz="1600" dirty="0"/>
              <a:t>on empty queue</a:t>
            </a:r>
          </a:p>
          <a:p>
            <a:pPr lvl="2"/>
            <a:endParaRPr lang="en-US" sz="1200" dirty="0"/>
          </a:p>
          <a:p>
            <a:pPr lvl="2"/>
            <a:endParaRPr lang="en-US" sz="1200" dirty="0"/>
          </a:p>
          <a:p>
            <a:pPr lvl="2"/>
            <a:endParaRPr lang="en-US" sz="1200" dirty="0"/>
          </a:p>
          <a:p>
            <a:r>
              <a:rPr lang="en-US" sz="1800" u="sng" dirty="0">
                <a:solidFill>
                  <a:srgbClr val="FF0000"/>
                </a:solidFill>
              </a:rPr>
              <a:t>ALWAYS</a:t>
            </a:r>
            <a:r>
              <a:rPr lang="en-US" sz="1800" dirty="0"/>
              <a:t> hold lock when calling </a:t>
            </a:r>
            <a:r>
              <a:rPr lang="en-US" sz="1800" dirty="0">
                <a:latin typeface="Ubuntu Mono" panose="020B0509030602030204" pitchFamily="49" charset="0"/>
              </a:rPr>
              <a:t>wait(), signal(), broadcast()</a:t>
            </a:r>
            <a:endParaRPr lang="en-US" sz="1800" dirty="0"/>
          </a:p>
          <a:p>
            <a:pPr lvl="1"/>
            <a:endParaRPr lang="en-US" sz="1400" dirty="0"/>
          </a:p>
          <a:p>
            <a:pPr lvl="1"/>
            <a:endParaRPr lang="en-US" sz="1400" dirty="0"/>
          </a:p>
          <a:p>
            <a:r>
              <a:rPr lang="en-US" sz="1800" dirty="0"/>
              <a:t>Calling </a:t>
            </a:r>
            <a:r>
              <a:rPr lang="en-US" sz="1800" dirty="0">
                <a:latin typeface="Ubuntu Mono" panose="020B0509030602030204" pitchFamily="49" charset="0"/>
              </a:rPr>
              <a:t>wait()</a:t>
            </a:r>
            <a:r>
              <a:rPr lang="en-US" sz="1800" dirty="0">
                <a:solidFill>
                  <a:schemeClr val="accent6"/>
                </a:solidFill>
              </a:rPr>
              <a:t> atomically</a:t>
            </a:r>
            <a:r>
              <a:rPr lang="en-US" sz="1800" dirty="0"/>
              <a:t> adds thread to wait queue and releases lock</a:t>
            </a:r>
          </a:p>
          <a:p>
            <a:pPr lvl="1"/>
            <a:endParaRPr lang="en-US" sz="1400" dirty="0"/>
          </a:p>
          <a:p>
            <a:pPr lvl="1"/>
            <a:endParaRPr lang="en-US" sz="1400" dirty="0"/>
          </a:p>
          <a:p>
            <a:r>
              <a:rPr lang="en-US" sz="1800" dirty="0"/>
              <a:t>Re-enabled waiting threads may not run immediately</a:t>
            </a:r>
          </a:p>
          <a:p>
            <a:pPr lvl="1"/>
            <a:r>
              <a:rPr lang="en-US" sz="1600" dirty="0"/>
              <a:t>No atomicity between </a:t>
            </a:r>
            <a:r>
              <a:rPr lang="en-US" sz="1600" dirty="0">
                <a:latin typeface="Ubuntu Mono" panose="020B0509030602030204" pitchFamily="49" charset="0"/>
              </a:rPr>
              <a:t>signal/broadcast </a:t>
            </a:r>
            <a:r>
              <a:rPr lang="en-US" sz="1600" dirty="0"/>
              <a:t>and the return from </a:t>
            </a:r>
            <a:r>
              <a:rPr lang="en-US" sz="1600" dirty="0">
                <a:latin typeface="Ubuntu Mono" panose="020B0509030602030204" pitchFamily="49" charset="0"/>
              </a:rPr>
              <a:t>wait</a:t>
            </a:r>
            <a:endParaRPr lang="en-US" sz="1600" dirty="0"/>
          </a:p>
        </p:txBody>
      </p:sp>
      <p:pic>
        <p:nvPicPr>
          <p:cNvPr id="2052" name="Picture 4" descr="BEFORE I FORGET ....UM,...... - Dory from Nemo (5 second memory) | Make a  Meme">
            <a:extLst>
              <a:ext uri="{FF2B5EF4-FFF2-40B4-BE49-F238E27FC236}">
                <a16:creationId xmlns:a16="http://schemas.microsoft.com/office/drawing/2014/main" id="{7F3BA4F4-D6D3-274F-AEB0-7156A11B0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750" y="1497276"/>
            <a:ext cx="2006585" cy="15584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9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CV Design Pattern</a:t>
            </a:r>
          </a:p>
        </p:txBody>
      </p:sp>
      <p:sp>
        <p:nvSpPr>
          <p:cNvPr id="3" name="Content Placeholder 2"/>
          <p:cNvSpPr>
            <a:spLocks noGrp="1"/>
          </p:cNvSpPr>
          <p:nvPr>
            <p:ph sz="half" idx="1"/>
          </p:nvPr>
        </p:nvSpPr>
        <p:spPr/>
        <p:txBody>
          <a:bodyPr/>
          <a:lstStyle/>
          <a:p>
            <a:pPr marL="0" indent="0">
              <a:buNone/>
            </a:pPr>
            <a:r>
              <a:rPr lang="en-US" sz="1600" dirty="0" err="1">
                <a:latin typeface="Ubuntu Mono" panose="020B0509030602030204" pitchFamily="49" charset="0"/>
              </a:rPr>
              <a:t>method_that_waits</a:t>
            </a:r>
            <a:r>
              <a:rPr lang="en-US" sz="1600" dirty="0">
                <a:latin typeface="Ubuntu Mono" panose="020B0509030602030204" pitchFamily="49" charset="0"/>
              </a:rPr>
              <a:t>() {</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latin typeface="Ubuntu Mono" panose="020B0509030602030204" pitchFamily="49" charset="0"/>
              </a:rPr>
              <a:t>   </a:t>
            </a:r>
            <a:r>
              <a:rPr lang="en-US" sz="1600" dirty="0">
                <a:solidFill>
                  <a:schemeClr val="accent3">
                    <a:lumMod val="50000"/>
                  </a:schemeClr>
                </a:solidFill>
                <a:latin typeface="Ubuntu Mono" panose="020B0509030602030204" pitchFamily="49" charset="0"/>
              </a:rPr>
              <a:t>// Read/write shared state</a:t>
            </a:r>
          </a:p>
          <a:p>
            <a:pPr marL="0" indent="0">
              <a:buNone/>
            </a:pPr>
            <a:endParaRPr lang="en-US" sz="1600" dirty="0">
              <a:latin typeface="Ubuntu Mono" panose="020B0509030602030204" pitchFamily="49" charset="0"/>
            </a:endParaRPr>
          </a:p>
          <a:p>
            <a:pPr marL="0" indent="0">
              <a:buNone/>
            </a:pPr>
            <a:r>
              <a:rPr lang="en-US" sz="1600" dirty="0">
                <a:latin typeface="Ubuntu Mono" panose="020B0509030602030204" pitchFamily="49" charset="0"/>
              </a:rPr>
              <a:t>   while (!</a:t>
            </a:r>
            <a:r>
              <a:rPr lang="en-US" sz="1600" dirty="0" err="1">
                <a:latin typeface="Ubuntu Mono" panose="020B0509030602030204" pitchFamily="49" charset="0"/>
              </a:rPr>
              <a:t>testSharedState</a:t>
            </a:r>
            <a:r>
              <a:rPr lang="en-US" sz="1600" dirty="0">
                <a:latin typeface="Ubuntu Mono" panose="020B0509030602030204" pitchFamily="49" charset="0"/>
              </a:rPr>
              <a:t>())</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cv.wait</a:t>
            </a:r>
            <a:r>
              <a:rPr lang="en-US" sz="1600" dirty="0">
                <a:solidFill>
                  <a:srgbClr val="FF0000"/>
                </a:solidFill>
                <a:latin typeface="Ubuntu Mono" panose="020B0509030602030204" pitchFamily="49" charset="0"/>
              </a:rPr>
              <a:t>(&amp;mutex);</a:t>
            </a:r>
          </a:p>
          <a:p>
            <a:pPr marL="0" indent="0">
              <a:buNone/>
            </a:pPr>
            <a:endParaRPr lang="en-US" sz="1600" dirty="0">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buNone/>
            </a:pPr>
            <a:r>
              <a:rPr lang="en-US" sz="1600" dirty="0">
                <a:latin typeface="Ubuntu Mono" panose="020B0509030602030204" pitchFamily="49" charset="0"/>
              </a:rPr>
              <a:t>}</a:t>
            </a:r>
          </a:p>
        </p:txBody>
      </p:sp>
      <p:sp>
        <p:nvSpPr>
          <p:cNvPr id="4" name="Content Placeholder 3"/>
          <p:cNvSpPr>
            <a:spLocks noGrp="1"/>
          </p:cNvSpPr>
          <p:nvPr>
            <p:ph sz="half" idx="2"/>
          </p:nvPr>
        </p:nvSpPr>
        <p:spPr/>
        <p:txBody>
          <a:bodyPr/>
          <a:lstStyle/>
          <a:p>
            <a:pPr marL="0" indent="0">
              <a:buNone/>
            </a:pPr>
            <a:r>
              <a:rPr lang="en-US" sz="1600" dirty="0" err="1">
                <a:latin typeface="Ubuntu Mono" panose="020B0509030602030204" pitchFamily="49" charset="0"/>
              </a:rPr>
              <a:t>method_that_signals</a:t>
            </a:r>
            <a:r>
              <a:rPr lang="en-US" sz="1600" dirty="0">
                <a:latin typeface="Ubuntu Mono" panose="020B0509030602030204" pitchFamily="49" charset="0"/>
              </a:rPr>
              <a:t>() {</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latin typeface="Ubuntu Mono" panose="020B0509030602030204" pitchFamily="49" charset="0"/>
            </a:endParaRPr>
          </a:p>
          <a:p>
            <a:pPr marL="0" indent="0">
              <a:buNone/>
            </a:pPr>
            <a:r>
              <a:rPr lang="en-US" sz="1600" dirty="0">
                <a:latin typeface="Ubuntu Mono" panose="020B0509030602030204" pitchFamily="49" charset="0"/>
              </a:rPr>
              <a:t>   </a:t>
            </a:r>
            <a:r>
              <a:rPr lang="en-US" sz="1600" dirty="0">
                <a:solidFill>
                  <a:schemeClr val="accent3">
                    <a:lumMod val="50000"/>
                  </a:schemeClr>
                </a:solidFill>
                <a:latin typeface="Ubuntu Mono" panose="020B0509030602030204" pitchFamily="49" charset="0"/>
              </a:rPr>
              <a:t>// If </a:t>
            </a:r>
            <a:r>
              <a:rPr lang="en-US" sz="1600" dirty="0" err="1">
                <a:solidFill>
                  <a:schemeClr val="accent3">
                    <a:lumMod val="50000"/>
                  </a:schemeClr>
                </a:solidFill>
                <a:latin typeface="Ubuntu Mono" panose="020B0509030602030204" pitchFamily="49" charset="0"/>
              </a:rPr>
              <a:t>testSharedState</a:t>
            </a:r>
            <a:r>
              <a:rPr lang="en-US" sz="1600" dirty="0">
                <a:solidFill>
                  <a:schemeClr val="accent3">
                    <a:lumMod val="50000"/>
                  </a:schemeClr>
                </a:solidFill>
                <a:latin typeface="Ubuntu Mono" panose="020B0509030602030204" pitchFamily="49" charset="0"/>
              </a:rPr>
              <a:t> is now true</a:t>
            </a: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cv.signal</a:t>
            </a:r>
            <a:r>
              <a:rPr lang="en-US" sz="1600" dirty="0">
                <a:solidFill>
                  <a:srgbClr val="FF0000"/>
                </a:solidFill>
                <a:latin typeface="Ubuntu Mono" panose="020B0509030602030204" pitchFamily="49" charset="0"/>
              </a:rPr>
              <a:t>();</a:t>
            </a:r>
          </a:p>
          <a:p>
            <a:pPr marL="0" indent="0">
              <a:buNone/>
            </a:pPr>
            <a:endParaRPr lang="en-US" sz="1600" dirty="0">
              <a:latin typeface="Ubuntu Mono" panose="020B0509030602030204" pitchFamily="49" charset="0"/>
            </a:endParaRPr>
          </a:p>
          <a:p>
            <a:pPr marL="0" indent="0">
              <a:buNone/>
            </a:pPr>
            <a:r>
              <a:rPr lang="en-US" sz="1600" dirty="0">
                <a:solidFill>
                  <a:schemeClr val="accent3">
                    <a:lumMod val="50000"/>
                  </a:schemeClr>
                </a:solidFill>
                <a:latin typeface="Ubuntu Mono" panose="020B0509030602030204" pitchFamily="49" charset="0"/>
              </a:rPr>
              <a:t>   // Read/write shared state</a:t>
            </a:r>
          </a:p>
          <a:p>
            <a:pPr marL="0" indent="0">
              <a:buNone/>
            </a:pPr>
            <a:endParaRPr lang="en-US" sz="1600" dirty="0">
              <a:solidFill>
                <a:schemeClr val="accent6">
                  <a:lumMod val="75000"/>
                </a:schemeClr>
              </a:solidFill>
              <a:latin typeface="Ubuntu Mono" panose="020B0509030602030204" pitchFamily="49" charset="0"/>
            </a:endParaRPr>
          </a:p>
          <a:p>
            <a:pPr marL="0" indent="0">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buNone/>
            </a:pPr>
            <a:r>
              <a:rPr lang="en-US" sz="1600" dirty="0">
                <a:latin typeface="Ubuntu Mono" panose="020B0509030602030204" pitchFamily="49" charset="0"/>
              </a:rPr>
              <a:t>}</a:t>
            </a:r>
          </a:p>
          <a:p>
            <a:pPr marL="0" indent="0">
              <a:buNone/>
            </a:pPr>
            <a:endParaRPr lang="en-US" sz="1600" dirty="0">
              <a:latin typeface="Ubuntu Mono" panose="020B0509030602030204" pitchFamily="49" charset="0"/>
            </a:endParaRPr>
          </a:p>
        </p:txBody>
      </p:sp>
    </p:spTree>
    <p:extLst>
      <p:ext uri="{BB962C8B-B14F-4D97-AF65-F5344CB8AC3E}">
        <p14:creationId xmlns:p14="http://schemas.microsoft.com/office/powerpoint/2010/main" val="324265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 or an exceptions happens</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or segmentation fault, divide by zero, etc.</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endParaRPr lang="en-US" sz="2000" dirty="0">
              <a:solidFill>
                <a:srgbClr val="FF0000"/>
              </a:solidFill>
            </a:endParaRPr>
          </a:p>
          <a:p>
            <a:r>
              <a:rPr lang="en-US" sz="2000" dirty="0">
                <a:solidFill>
                  <a:srgbClr val="FF0000"/>
                </a:solidFill>
              </a:rPr>
              <a:t>Asynchronous event: </a:t>
            </a:r>
            <a:r>
              <a:rPr lang="en-US" sz="2000" dirty="0"/>
              <a:t>interrupts happens</a:t>
            </a:r>
          </a:p>
          <a:p>
            <a:pPr lvl="1"/>
            <a:r>
              <a:rPr lang="en-US" sz="1800" dirty="0"/>
              <a:t>E.g., timer interrupt, new packet arrives, a DMA request finishes</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2783373"/>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With Monitors</a:t>
            </a:r>
          </a:p>
        </p:txBody>
      </p:sp>
      <p:sp>
        <p:nvSpPr>
          <p:cNvPr id="4" name="Content Placeholder 3"/>
          <p:cNvSpPr>
            <a:spLocks noGrp="1"/>
          </p:cNvSpPr>
          <p:nvPr>
            <p:ph idx="1"/>
          </p:nvPr>
        </p:nvSpPr>
        <p:spPr/>
        <p:txBody>
          <a:bodyPr/>
          <a:lstStyle/>
          <a:p>
            <a:pPr marL="0" indent="0">
              <a:spcBef>
                <a:spcPts val="0"/>
              </a:spcBef>
              <a:buNone/>
            </a:pPr>
            <a:r>
              <a:rPr lang="en-US" sz="1400" dirty="0">
                <a:solidFill>
                  <a:srgbClr val="FF0000"/>
                </a:solidFill>
                <a:latin typeface="Ubuntu Mono" panose="020B0509030602030204" pitchFamily="49" charset="0"/>
              </a:rPr>
              <a:t>Mutex </a:t>
            </a:r>
            <a:r>
              <a:rPr lang="en-US" sz="1400" dirty="0" err="1">
                <a:solidFill>
                  <a:srgbClr val="FF0000"/>
                </a:solidFill>
                <a:latin typeface="Ubuntu Mono" panose="020B0509030602030204" pitchFamily="49" charset="0"/>
              </a:rPr>
              <a:t>BBMutex</a:t>
            </a:r>
            <a:r>
              <a:rPr lang="en-US" sz="1400" dirty="0">
                <a:solidFill>
                  <a:srgbClr val="FF0000"/>
                </a:solidFill>
                <a:latin typeface="Ubuntu Mono" panose="020B0509030602030204" pitchFamily="49" charset="0"/>
              </a:rPr>
              <a:t>;</a:t>
            </a:r>
          </a:p>
          <a:p>
            <a:pPr marL="0" indent="0">
              <a:spcBef>
                <a:spcPts val="0"/>
              </a:spcBef>
              <a:buNone/>
            </a:pPr>
            <a:r>
              <a:rPr lang="en-US" sz="1400" dirty="0">
                <a:solidFill>
                  <a:srgbClr val="0070C0"/>
                </a:solidFill>
                <a:latin typeface="Ubuntu Mono" panose="020B0509030602030204" pitchFamily="49" charset="0"/>
              </a:rPr>
              <a:t>CV </a:t>
            </a:r>
            <a:r>
              <a:rPr lang="en-US" sz="1400" dirty="0" err="1">
                <a:solidFill>
                  <a:srgbClr val="0070C0"/>
                </a:solidFill>
                <a:latin typeface="Ubuntu Mono" panose="020B0509030602030204" pitchFamily="49" charset="0"/>
              </a:rPr>
              <a:t>emptyCV</a:t>
            </a:r>
            <a:r>
              <a:rPr lang="en-US" sz="1400" dirty="0">
                <a:solidFill>
                  <a:srgbClr val="0070C0"/>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a:t>
            </a:r>
            <a:r>
              <a:rPr lang="en-US" sz="1400" dirty="0">
                <a:solidFill>
                  <a:srgbClr val="0070C0"/>
                </a:solidFill>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endParaRPr lang="en-US" sz="1400" dirty="0">
              <a:latin typeface="Ubuntu Mono" panose="020B0509030602030204" pitchFamily="49" charset="0"/>
            </a:endParaRPr>
          </a:p>
          <a:p>
            <a:pPr marL="0" indent="0">
              <a:spcBef>
                <a:spcPts val="0"/>
              </a:spcBef>
              <a:buNone/>
            </a:pPr>
            <a:r>
              <a:rPr lang="en-US" sz="1400" dirty="0">
                <a:latin typeface="Ubuntu Mono" panose="020B0509030602030204" pitchFamily="49" charset="0"/>
              </a:rPr>
              <a:t>produce(item) {</a:t>
            </a:r>
          </a:p>
          <a:p>
            <a:pPr marL="0" indent="0">
              <a:spcBef>
                <a:spcPts val="0"/>
              </a:spcBef>
              <a:buNone/>
            </a:pPr>
            <a:r>
              <a:rPr lang="en-US" sz="1400" dirty="0">
                <a:latin typeface="Ubuntu Mono" panose="020B0509030602030204" pitchFamily="49" charset="0"/>
              </a:rPr>
              <a:t>   </a:t>
            </a:r>
            <a:r>
              <a:rPr lang="en-US" sz="1400" dirty="0" err="1">
                <a:solidFill>
                  <a:srgbClr val="FF0000"/>
                </a:solidFill>
                <a:latin typeface="Ubuntu Mono" panose="020B0509030602030204" pitchFamily="49" charset="0"/>
              </a:rPr>
              <a:t>BBMutex.lock</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lock the mutex</a:t>
            </a:r>
          </a:p>
          <a:p>
            <a:pPr marL="0" indent="0">
              <a:spcBef>
                <a:spcPts val="0"/>
              </a:spcBef>
              <a:buNone/>
            </a:pPr>
            <a:r>
              <a:rPr lang="en-US" sz="1400" dirty="0">
                <a:latin typeface="Ubuntu Mono" panose="020B0509030602030204" pitchFamily="49" charset="0"/>
              </a:rPr>
              <a:t>   while (</a:t>
            </a:r>
            <a:r>
              <a:rPr lang="en-US" sz="1400" dirty="0" err="1">
                <a:latin typeface="Ubuntu Mono" panose="020B0509030602030204" pitchFamily="49" charset="0"/>
              </a:rPr>
              <a:t>buffer.size</a:t>
            </a:r>
            <a:r>
              <a:rPr lang="en-US" sz="1400" dirty="0">
                <a:latin typeface="Ubuntu Mono" panose="020B0509030602030204" pitchFamily="49" charset="0"/>
              </a:rPr>
              <a:t>() == MAX)		</a:t>
            </a:r>
            <a:r>
              <a:rPr lang="en-US" sz="1400" dirty="0">
                <a:solidFill>
                  <a:srgbClr val="00B050"/>
                </a:solidFill>
                <a:latin typeface="Ubuntu Mono" panose="020B0509030602030204" pitchFamily="49" charset="0"/>
              </a:rPr>
              <a:t>// wait until there is space</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fullCV.wait</a:t>
            </a:r>
            <a:r>
              <a:rPr lang="en-US" sz="1400" dirty="0">
                <a:solidFill>
                  <a:schemeClr val="accent5">
                    <a:lumMod val="75000"/>
                  </a:schemeClr>
                </a:solidFill>
                <a:latin typeface="Ubuntu Mono" panose="020B0509030602030204" pitchFamily="49" charset="0"/>
              </a:rPr>
              <a:t>(</a:t>
            </a:r>
            <a:r>
              <a:rPr lang="en-US" sz="1400" dirty="0">
                <a:solidFill>
                  <a:srgbClr val="FF0000"/>
                </a:solidFill>
                <a:latin typeface="Ubuntu Mono" panose="020B0509030602030204" pitchFamily="49" charset="0"/>
              </a:rPr>
              <a:t>&amp;</a:t>
            </a:r>
            <a:r>
              <a:rPr lang="en-US" sz="1400" dirty="0" err="1">
                <a:solidFill>
                  <a:srgbClr val="FF0000"/>
                </a:solidFill>
                <a:latin typeface="Ubuntu Mono" panose="020B0509030602030204" pitchFamily="49" charset="0"/>
              </a:rPr>
              <a:t>BBMutex</a:t>
            </a:r>
            <a:r>
              <a:rPr lang="en-US" sz="1400" dirty="0">
                <a:solidFill>
                  <a:schemeClr val="accent5">
                    <a:lumMod val="75000"/>
                  </a:schemeClr>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endParaRPr lang="en-US" sz="1400" dirty="0">
              <a:solidFill>
                <a:srgbClr val="00B050"/>
              </a:solidFill>
              <a:latin typeface="Ubuntu Mono" panose="020B0509030602030204" pitchFamily="49" charset="0"/>
            </a:endParaRPr>
          </a:p>
          <a:p>
            <a:pPr marL="0" indent="0">
              <a:spcBef>
                <a:spcPts val="0"/>
              </a:spcBef>
              <a:buNone/>
            </a:pPr>
            <a:r>
              <a:rPr lang="en-US" sz="1400" dirty="0">
                <a:latin typeface="Ubuntu Mono" panose="020B0509030602030204" pitchFamily="49" charset="0"/>
              </a:rPr>
              <a:t>   </a:t>
            </a:r>
            <a:r>
              <a:rPr lang="en-US" sz="1400" dirty="0" err="1">
                <a:latin typeface="Ubuntu Mono" panose="020B0509030602030204" pitchFamily="49" charset="0"/>
              </a:rPr>
              <a:t>buffer.enqueue</a:t>
            </a:r>
            <a:r>
              <a:rPr lang="en-US" sz="1400" dirty="0">
                <a:latin typeface="Ubuntu Mono" panose="020B0509030602030204" pitchFamily="49" charset="0"/>
              </a:rPr>
              <a:t>(item);</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rgbClr val="0070C0"/>
                </a:solidFill>
                <a:latin typeface="Ubuntu Mono" panose="020B0509030602030204" pitchFamily="49" charset="0"/>
              </a:rPr>
              <a:t>emptyCV.signal</a:t>
            </a:r>
            <a:r>
              <a:rPr lang="en-US" sz="1400" dirty="0">
                <a:solidFill>
                  <a:srgbClr val="0070C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signal waiting costumer</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rgbClr val="FF0000"/>
                </a:solidFill>
                <a:latin typeface="Ubuntu Mono" panose="020B0509030602030204" pitchFamily="49" charset="0"/>
              </a:rPr>
              <a:t>BBMutex.unlock</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unlock the mutex</a:t>
            </a:r>
          </a:p>
          <a:p>
            <a:pPr marL="0" indent="0">
              <a:spcBef>
                <a:spcPts val="0"/>
              </a:spcBef>
              <a:buNone/>
            </a:pPr>
            <a:r>
              <a:rPr lang="en-US" sz="1400" dirty="0">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r>
              <a:rPr lang="en-US" sz="1400" dirty="0">
                <a:latin typeface="Ubuntu Mono" panose="020B0509030602030204" pitchFamily="49" charset="0"/>
              </a:rPr>
              <a:t>consume() {</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rgbClr val="FF0000"/>
                </a:solidFill>
                <a:latin typeface="Ubuntu Mono" panose="020B0509030602030204" pitchFamily="49" charset="0"/>
              </a:rPr>
              <a:t>lock.acquire</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lock the mutex</a:t>
            </a:r>
          </a:p>
          <a:p>
            <a:pPr marL="0" indent="0">
              <a:spcBef>
                <a:spcPts val="0"/>
              </a:spcBef>
              <a:buNone/>
            </a:pPr>
            <a:r>
              <a:rPr lang="en-US" sz="1400" dirty="0">
                <a:latin typeface="Ubuntu Mono" panose="020B0509030602030204" pitchFamily="49" charset="0"/>
              </a:rPr>
              <a:t>   while (</a:t>
            </a:r>
            <a:r>
              <a:rPr lang="en-US" sz="1400" dirty="0" err="1">
                <a:latin typeface="Ubuntu Mono" panose="020B0509030602030204" pitchFamily="49" charset="0"/>
              </a:rPr>
              <a:t>buffer.isEmpty</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wait until there is item</a:t>
            </a:r>
          </a:p>
          <a:p>
            <a:pPr marL="0" indent="0">
              <a:spcBef>
                <a:spcPts val="0"/>
              </a:spcBef>
              <a:buNone/>
            </a:pPr>
            <a:r>
              <a:rPr lang="en-US" sz="1400" dirty="0">
                <a:latin typeface="Ubuntu Mono" panose="020B0509030602030204" pitchFamily="49" charset="0"/>
              </a:rPr>
              <a:t>      </a:t>
            </a:r>
            <a:r>
              <a:rPr lang="en-US" sz="1400" dirty="0" err="1">
                <a:solidFill>
                  <a:srgbClr val="0070C0"/>
                </a:solidFill>
                <a:latin typeface="Ubuntu Mono" panose="020B0509030602030204" pitchFamily="49" charset="0"/>
              </a:rPr>
              <a:t>emptyCV.wait</a:t>
            </a:r>
            <a:r>
              <a:rPr lang="en-US" sz="1400" dirty="0">
                <a:solidFill>
                  <a:srgbClr val="0070C0"/>
                </a:solidFill>
                <a:latin typeface="Ubuntu Mono" panose="020B0509030602030204" pitchFamily="49" charset="0"/>
              </a:rPr>
              <a:t>(&amp;lock);</a:t>
            </a:r>
          </a:p>
          <a:p>
            <a:pPr marL="0" indent="0">
              <a:spcBef>
                <a:spcPts val="0"/>
              </a:spcBef>
              <a:buNone/>
            </a:pPr>
            <a:r>
              <a:rPr lang="en-US" sz="1400" dirty="0">
                <a:latin typeface="Ubuntu Mono" panose="020B0509030602030204" pitchFamily="49" charset="0"/>
              </a:rPr>
              <a:t>   item = </a:t>
            </a:r>
            <a:r>
              <a:rPr lang="en-US" sz="1400" dirty="0" err="1">
                <a:latin typeface="Ubuntu Mono" panose="020B0509030602030204" pitchFamily="49" charset="0"/>
              </a:rPr>
              <a:t>buffer.dequeue</a:t>
            </a:r>
            <a:r>
              <a:rPr lang="en-US" sz="1400" dirty="0">
                <a:latin typeface="Ubuntu Mono" panose="020B0509030602030204" pitchFamily="49" charset="0"/>
              </a:rPr>
              <a:t>();</a:t>
            </a:r>
          </a:p>
          <a:p>
            <a:pPr marL="0" indent="0">
              <a:spcBef>
                <a:spcPts val="0"/>
              </a:spcBef>
              <a:buNone/>
            </a:pPr>
            <a:r>
              <a:rPr lang="en-US" sz="1400" dirty="0">
                <a:solidFill>
                  <a:schemeClr val="accent6">
                    <a:lumMod val="75000"/>
                  </a:schemeClr>
                </a:solidFill>
                <a:latin typeface="Ubuntu Mono" panose="020B0509030602030204" pitchFamily="49" charset="0"/>
              </a:rPr>
              <a:t>   </a:t>
            </a:r>
            <a:r>
              <a:rPr lang="en-US" sz="1400" dirty="0" err="1">
                <a:solidFill>
                  <a:schemeClr val="accent5">
                    <a:lumMod val="75000"/>
                  </a:schemeClr>
                </a:solidFill>
                <a:latin typeface="Ubuntu Mono" panose="020B0509030602030204" pitchFamily="49" charset="0"/>
              </a:rPr>
              <a:t>fullCV.signal</a:t>
            </a:r>
            <a:r>
              <a:rPr lang="en-US" sz="1400" dirty="0">
                <a:solidFill>
                  <a:schemeClr val="accent5">
                    <a:lumMod val="75000"/>
                  </a:schemeClr>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signal waiting producer</a:t>
            </a:r>
          </a:p>
          <a:p>
            <a:pPr marL="0" indent="0">
              <a:spcBef>
                <a:spcPts val="0"/>
              </a:spcBef>
              <a:buNone/>
            </a:pPr>
            <a:r>
              <a:rPr lang="en-US" sz="1400" dirty="0">
                <a:latin typeface="Ubuntu Mono" panose="020B0509030602030204" pitchFamily="49" charset="0"/>
              </a:rPr>
              <a:t>   </a:t>
            </a:r>
            <a:r>
              <a:rPr lang="en-US" sz="1400" dirty="0" err="1">
                <a:solidFill>
                  <a:srgbClr val="FF0000"/>
                </a:solidFill>
                <a:latin typeface="Ubuntu Mono" panose="020B0509030602030204" pitchFamily="49" charset="0"/>
              </a:rPr>
              <a:t>lock.release</a:t>
            </a:r>
            <a:r>
              <a:rPr lang="en-US" sz="1400" dirty="0">
                <a:solidFill>
                  <a:srgbClr val="FF0000"/>
                </a:solidFill>
                <a:latin typeface="Ubuntu Mono" panose="020B0509030602030204" pitchFamily="49" charset="0"/>
              </a:rPr>
              <a:t>();</a:t>
            </a:r>
            <a:r>
              <a:rPr lang="en-US" sz="1400" dirty="0">
                <a:solidFill>
                  <a:schemeClr val="accent6">
                    <a:lumMod val="75000"/>
                  </a:schemeClr>
                </a:solidFill>
                <a:latin typeface="Ubuntu Mono" panose="020B0509030602030204" pitchFamily="49" charset="0"/>
              </a:rPr>
              <a:t>				</a:t>
            </a:r>
            <a:r>
              <a:rPr lang="en-US" sz="1400" dirty="0">
                <a:solidFill>
                  <a:srgbClr val="00B050"/>
                </a:solidFill>
                <a:latin typeface="Ubuntu Mono" panose="020B0509030602030204" pitchFamily="49" charset="0"/>
              </a:rPr>
              <a:t>// unlock the mutex</a:t>
            </a:r>
          </a:p>
          <a:p>
            <a:pPr marL="0" indent="0">
              <a:spcBef>
                <a:spcPts val="0"/>
              </a:spcBef>
              <a:buNone/>
            </a:pPr>
            <a:r>
              <a:rPr lang="en-US" sz="1400" dirty="0">
                <a:latin typeface="Ubuntu Mono" panose="020B0509030602030204" pitchFamily="49" charset="0"/>
              </a:rPr>
              <a:t>   return item;</a:t>
            </a:r>
          </a:p>
          <a:p>
            <a:pPr marL="0" indent="0">
              <a:spcBef>
                <a:spcPts val="0"/>
              </a:spcBef>
              <a:buNone/>
            </a:pPr>
            <a:r>
              <a:rPr lang="en-US" sz="1400" dirty="0">
                <a:latin typeface="Ubuntu Mono" panose="020B0509030602030204" pitchFamily="49" charset="0"/>
              </a:rPr>
              <a:t>}</a:t>
            </a:r>
          </a:p>
          <a:p>
            <a:pPr marL="0" indent="0">
              <a:spcBef>
                <a:spcPts val="0"/>
              </a:spcBef>
              <a:buNone/>
            </a:pPr>
            <a:endParaRPr lang="en-US" sz="1400" dirty="0">
              <a:latin typeface="Ubuntu Mono" panose="020B0509030602030204" pitchFamily="49" charset="0"/>
            </a:endParaRPr>
          </a:p>
          <a:p>
            <a:pPr marL="0" indent="0">
              <a:spcBef>
                <a:spcPts val="0"/>
              </a:spcBef>
              <a:buNone/>
            </a:pPr>
            <a:endParaRPr lang="en-US" sz="14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05586" y="3717235"/>
            <a:ext cx="588936" cy="1627097"/>
          </a:xfrm>
          <a:prstGeom prst="curvedRightArrow">
            <a:avLst>
              <a:gd name="adj1" fmla="val 17473"/>
              <a:gd name="adj2" fmla="val 31334"/>
              <a:gd name="adj3" fmla="val 25000"/>
            </a:avLst>
          </a:prstGeom>
          <a:solidFill>
            <a:schemeClr val="accent4">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271043" y="3240155"/>
            <a:ext cx="836908" cy="2491409"/>
          </a:xfrm>
          <a:prstGeom prst="curvedLeftArrow">
            <a:avLst>
              <a:gd name="adj1" fmla="val 13710"/>
              <a:gd name="adj2" fmla="val 25760"/>
              <a:gd name="adj3" fmla="val 25000"/>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309395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7" end="1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8" end="1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9" end="1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20" end="2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up)">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doesn’t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27029</TotalTime>
  <Words>9075</Words>
  <Application>Microsoft Macintosh PowerPoint</Application>
  <PresentationFormat>On-screen Show (4:3)</PresentationFormat>
  <Paragraphs>1483</Paragraphs>
  <Slides>89</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Atomic Memory Operations</vt:lpstr>
      <vt:lpstr>Mutual Exclusion With Load and Store</vt:lpstr>
      <vt:lpstr>Mutual Exclusion  With Load and Store: Discussion</vt:lpstr>
      <vt:lpstr>Question: Can This Panic?</vt:lpstr>
      <vt:lpstr>Aside: Memory Consistency in Multiprocessors</vt:lpstr>
      <vt:lpstr>Sequential Consistency</vt:lpstr>
      <vt:lpstr>Sequential Consistency (cont.)</vt:lpstr>
      <vt:lpstr>x86 Memory-consistency Model</vt:lpstr>
      <vt:lpstr>Mutual Exclusion with Mutex</vt:lpstr>
      <vt:lpstr>Lock Before Accessing Shared Data, ALWAYS!</vt:lpstr>
      <vt:lpstr>Mutex Implementation - Take 1: Disabling Interrupts</vt:lpstr>
      <vt:lpstr>Problems with  Naïve Implementation of Mutex</vt:lpstr>
      <vt:lpstr>Implementation of Mutex - Take 2: Disabling Interrupts + Lock Variable</vt:lpstr>
      <vt:lpstr>Take 2 (cont.)</vt:lpstr>
      <vt:lpstr>Take 2: Discussion</vt:lpstr>
      <vt:lpstr>Re-enabling Interrupts</vt:lpstr>
      <vt:lpstr>How to Re-enable After thread_switch()?</vt:lpstr>
      <vt:lpstr>Problems with Take 2</vt:lpstr>
      <vt:lpstr>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Semaphores</vt:lpstr>
      <vt:lpstr>Implementation of Semaphore</vt:lpstr>
      <vt:lpstr>Semaphores are Harmful!</vt:lpstr>
      <vt:lpstr>Monitors and Condition Variables</vt:lpstr>
      <vt:lpstr>Recall: Condition Variables</vt:lpstr>
      <vt:lpstr>Recall: Properties of CV</vt:lpstr>
      <vt:lpstr>Recall: CV Design Pattern</vt:lpstr>
      <vt:lpstr>Example: Bounded Buffer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981</cp:revision>
  <cp:lastPrinted>2019-01-24T18:58:48Z</cp:lastPrinted>
  <dcterms:created xsi:type="dcterms:W3CDTF">2014-10-08T04:57:38Z</dcterms:created>
  <dcterms:modified xsi:type="dcterms:W3CDTF">2022-01-22T05:30:34Z</dcterms:modified>
  <cp:category/>
</cp:coreProperties>
</file>