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5" r:id="rId1"/>
  </p:sldMasterIdLst>
  <p:notesMasterIdLst>
    <p:notesMasterId r:id="rId78"/>
  </p:notesMasterIdLst>
  <p:handoutMasterIdLst>
    <p:handoutMasterId r:id="rId79"/>
  </p:handoutMasterIdLst>
  <p:sldIdLst>
    <p:sldId id="1877" r:id="rId2"/>
    <p:sldId id="1875" r:id="rId3"/>
    <p:sldId id="551" r:id="rId4"/>
    <p:sldId id="509" r:id="rId5"/>
    <p:sldId id="506" r:id="rId6"/>
    <p:sldId id="465" r:id="rId7"/>
    <p:sldId id="466" r:id="rId8"/>
    <p:sldId id="413" r:id="rId9"/>
    <p:sldId id="299" r:id="rId10"/>
    <p:sldId id="414" r:id="rId11"/>
    <p:sldId id="416" r:id="rId12"/>
    <p:sldId id="470" r:id="rId13"/>
    <p:sldId id="471" r:id="rId14"/>
    <p:sldId id="1876" r:id="rId15"/>
    <p:sldId id="624" r:id="rId16"/>
    <p:sldId id="803" r:id="rId17"/>
    <p:sldId id="804" r:id="rId18"/>
    <p:sldId id="806" r:id="rId19"/>
    <p:sldId id="808" r:id="rId20"/>
    <p:sldId id="809" r:id="rId21"/>
    <p:sldId id="810" r:id="rId22"/>
    <p:sldId id="811" r:id="rId23"/>
    <p:sldId id="812" r:id="rId24"/>
    <p:sldId id="813" r:id="rId25"/>
    <p:sldId id="814" r:id="rId26"/>
    <p:sldId id="815" r:id="rId27"/>
    <p:sldId id="816" r:id="rId28"/>
    <p:sldId id="487" r:id="rId29"/>
    <p:sldId id="517" r:id="rId30"/>
    <p:sldId id="490" r:id="rId31"/>
    <p:sldId id="627" r:id="rId32"/>
    <p:sldId id="422" r:id="rId33"/>
    <p:sldId id="821" r:id="rId34"/>
    <p:sldId id="1304" r:id="rId35"/>
    <p:sldId id="801" r:id="rId36"/>
    <p:sldId id="611" r:id="rId37"/>
    <p:sldId id="647" r:id="rId38"/>
    <p:sldId id="731" r:id="rId39"/>
    <p:sldId id="477" r:id="rId40"/>
    <p:sldId id="817" r:id="rId41"/>
    <p:sldId id="511" r:id="rId42"/>
    <p:sldId id="628" r:id="rId43"/>
    <p:sldId id="629" r:id="rId44"/>
    <p:sldId id="630" r:id="rId45"/>
    <p:sldId id="631" r:id="rId46"/>
    <p:sldId id="547" r:id="rId47"/>
    <p:sldId id="632" r:id="rId48"/>
    <p:sldId id="423" r:id="rId49"/>
    <p:sldId id="435" r:id="rId50"/>
    <p:sldId id="284" r:id="rId51"/>
    <p:sldId id="281" r:id="rId52"/>
    <p:sldId id="450" r:id="rId53"/>
    <p:sldId id="1113" r:id="rId54"/>
    <p:sldId id="576" r:id="rId55"/>
    <p:sldId id="577" r:id="rId56"/>
    <p:sldId id="579" r:id="rId57"/>
    <p:sldId id="578" r:id="rId58"/>
    <p:sldId id="531" r:id="rId59"/>
    <p:sldId id="1085" r:id="rId60"/>
    <p:sldId id="1305" r:id="rId61"/>
    <p:sldId id="1874" r:id="rId62"/>
    <p:sldId id="279" r:id="rId63"/>
    <p:sldId id="501" r:id="rId64"/>
    <p:sldId id="1178" r:id="rId65"/>
    <p:sldId id="538" r:id="rId66"/>
    <p:sldId id="539" r:id="rId67"/>
    <p:sldId id="310" r:id="rId68"/>
    <p:sldId id="1302" r:id="rId69"/>
    <p:sldId id="1303" r:id="rId70"/>
    <p:sldId id="600" r:id="rId71"/>
    <p:sldId id="601" r:id="rId72"/>
    <p:sldId id="575" r:id="rId73"/>
    <p:sldId id="574" r:id="rId74"/>
    <p:sldId id="558" r:id="rId75"/>
    <p:sldId id="330" r:id="rId76"/>
    <p:sldId id="283" r:id="rId77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77817" autoAdjust="0"/>
  </p:normalViewPr>
  <p:slideViewPr>
    <p:cSldViewPr snapToGrid="0" snapToObjects="1">
      <p:cViewPr varScale="1">
        <p:scale>
          <a:sx n="94" d="100"/>
          <a:sy n="94" d="100"/>
        </p:scale>
        <p:origin x="880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5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4801D-7B6B-5F4A-8968-09970CCB169C}" type="datetimeFigureOut">
              <a:rPr lang="en-US" smtClean="0"/>
              <a:pPr/>
              <a:t>1/28/21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EC0CD-F1DA-FC46-B0C6-E241E5C04A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C2D66-7F57-E94D-93F5-2C545036412A}" type="datetimeFigureOut">
              <a:rPr lang="en-US" smtClean="0"/>
              <a:pPr/>
              <a:t>1/28/21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3955F-9E14-2048-A3C7-B473A3FD98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3441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49255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58372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32571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64981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88781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11559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69884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09100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73928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8471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b="0" i="0" dirty="0">
                <a:latin typeface="+mn-lt"/>
                <a:cs typeface="Gill Sans Light" panose="020B0302020104020203" pitchFamily="34" charset="-79"/>
              </a:rPr>
              <a:t>Gone from people serving computers to computers serving people.</a:t>
            </a:r>
          </a:p>
          <a:p>
            <a:r>
              <a:rPr lang="en-US" altLang="en-US" b="0" i="0" dirty="0">
                <a:latin typeface="+mn-lt"/>
                <a:cs typeface="Gill Sans Light" panose="020B0302020104020203" pitchFamily="34" charset="-79"/>
              </a:rPr>
              <a:t>Except for the odd outlier like </a:t>
            </a:r>
            <a:r>
              <a:rPr lang="en-US" altLang="en-US" b="0" i="0" dirty="0" err="1">
                <a:latin typeface="+mn-lt"/>
                <a:cs typeface="Gill Sans Light" panose="020B0302020104020203" pitchFamily="34" charset="-79"/>
              </a:rPr>
              <a:t>Pleo</a:t>
            </a:r>
            <a:r>
              <a:rPr lang="en-US" altLang="en-US" b="0" i="0" dirty="0">
                <a:latin typeface="+mn-lt"/>
                <a:cs typeface="Gill Sans Light" panose="020B0302020104020203" pitchFamily="34" charset="-79"/>
              </a:rPr>
              <a:t>, that people need to take care of, virtually feed and play with. </a:t>
            </a:r>
          </a:p>
        </p:txBody>
      </p:sp>
    </p:spTree>
    <p:extLst>
      <p:ext uri="{BB962C8B-B14F-4D97-AF65-F5344CB8AC3E}">
        <p14:creationId xmlns:p14="http://schemas.microsoft.com/office/powerpoint/2010/main" val="393223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83704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8736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1240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783567AF-22AE-DE4D-B406-4EB7D75E0C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7874D867-3F09-1F48-8148-FE9FC04296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1494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450636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>
              <a:ea typeface="Gulim" charset="0"/>
              <a:cs typeface="Guli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1356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4001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462505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2618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0922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+mn-lt"/>
              </a:rPr>
              <a:t>Gone from people serving computers to computers serving people.</a:t>
            </a:r>
          </a:p>
          <a:p>
            <a:r>
              <a:rPr lang="en-US" altLang="en-US" dirty="0">
                <a:latin typeface="+mn-lt"/>
              </a:rPr>
              <a:t>Except for the odd outlier like </a:t>
            </a:r>
            <a:r>
              <a:rPr lang="en-US" altLang="en-US" dirty="0" err="1">
                <a:latin typeface="+mn-lt"/>
              </a:rPr>
              <a:t>Pleo</a:t>
            </a:r>
            <a:r>
              <a:rPr lang="en-US" altLang="en-US" dirty="0">
                <a:latin typeface="+mn-lt"/>
              </a:rPr>
              <a:t>, that people </a:t>
            </a:r>
            <a:r>
              <a:rPr lang="en-US" altLang="en-US" dirty="0" err="1">
                <a:latin typeface="+mn-lt"/>
              </a:rPr>
              <a:t>naeed</a:t>
            </a:r>
            <a:r>
              <a:rPr lang="en-US" altLang="en-US" dirty="0">
                <a:latin typeface="+mn-lt"/>
              </a:rPr>
              <a:t> to take care of, virtually feed and play with. </a:t>
            </a:r>
          </a:p>
        </p:txBody>
      </p:sp>
    </p:spTree>
    <p:extLst>
      <p:ext uri="{BB962C8B-B14F-4D97-AF65-F5344CB8AC3E}">
        <p14:creationId xmlns:p14="http://schemas.microsoft.com/office/powerpoint/2010/main" val="20121710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57822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ea typeface="Gulim" charset="0"/>
              <a:cs typeface="Guli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9481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730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3DFCB4FF-B6A6-9144-A3C6-74A27A3271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F7F86AE8-DCBB-F54B-BB9B-CEFE03A1C3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46055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3F1E42F4-6D74-014F-9B33-555C06844E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5C555048-48B3-F34C-B2D3-1725C24D96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585142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D0795485-7ED1-4C45-ACA0-E6C0B1869A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609DF287-3935-714C-85EB-B990DE32D2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5607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Instructions to enable or disable interrupts must be privileged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51473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0250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68485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22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3744650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97450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7197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311092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138180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0145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210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+mn-lt"/>
              </a:rPr>
              <a:t>Multics: MIT, GE, Bell Labs, 1969</a:t>
            </a:r>
          </a:p>
          <a:p>
            <a:r>
              <a:rPr lang="en-US" altLang="en-US" dirty="0">
                <a:latin typeface="+mn-lt"/>
              </a:rPr>
              <a:t>Revolutionary but “bloated” at 135kB</a:t>
            </a:r>
          </a:p>
          <a:p>
            <a:endParaRPr lang="en-US" altLang="en-US" dirty="0">
              <a:latin typeface="+mn-lt"/>
            </a:endParaRPr>
          </a:p>
          <a:p>
            <a:r>
              <a:rPr lang="en-US" altLang="en-US" dirty="0">
                <a:latin typeface="+mn-lt"/>
              </a:rPr>
              <a:t>Famous “failures”: Multics, Mach, </a:t>
            </a:r>
            <a:r>
              <a:rPr lang="en-US" altLang="en-US" dirty="0" err="1">
                <a:latin typeface="+mn-lt"/>
              </a:rPr>
              <a:t>NextStep</a:t>
            </a:r>
            <a:r>
              <a:rPr lang="en-US" altLang="en-US" dirty="0">
                <a:latin typeface="+mn-lt"/>
              </a:rPr>
              <a:t>: innovative but too flawed to succeed.</a:t>
            </a:r>
          </a:p>
          <a:p>
            <a:endParaRPr lang="en-US" altLang="en-US" dirty="0">
              <a:latin typeface="+mn-lt"/>
            </a:endParaRPr>
          </a:p>
          <a:p>
            <a:r>
              <a:rPr lang="en-US" altLang="en-US" dirty="0">
                <a:latin typeface="+mn-lt"/>
              </a:rPr>
              <a:t>Microsoft established itself by writing an OS to compete with CP/M which IBM couldn’t negotiate with its author. They instead bought QDOS from a small code author who had written it from the CP/M manual. </a:t>
            </a:r>
          </a:p>
          <a:p>
            <a:endParaRPr lang="en-US" altLang="en-US" dirty="0">
              <a:latin typeface="+mn-lt"/>
            </a:endParaRPr>
          </a:p>
          <a:p>
            <a:r>
              <a:rPr lang="en-US" altLang="en-US" dirty="0">
                <a:latin typeface="+mn-lt"/>
              </a:rPr>
              <a:t>Interestingly, there were some other OSes that didn’t have such a long lineage (e.g. IBM OS/2)</a:t>
            </a:r>
          </a:p>
        </p:txBody>
      </p:sp>
    </p:spTree>
    <p:extLst>
      <p:ext uri="{BB962C8B-B14F-4D97-AF65-F5344CB8AC3E}">
        <p14:creationId xmlns:p14="http://schemas.microsoft.com/office/powerpoint/2010/main" val="4099879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9692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60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60775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7722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6A51B06-6896-894F-82D4-314CCEEB803E}"/>
              </a:ext>
            </a:extLst>
          </p:cNvPr>
          <p:cNvCxnSpPr>
            <a:cxnSpLocks/>
          </p:cNvCxnSpPr>
          <p:nvPr/>
        </p:nvCxnSpPr>
        <p:spPr>
          <a:xfrm>
            <a:off x="628650" y="3317875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133600"/>
          </a:xfrm>
        </p:spPr>
        <p:txBody>
          <a:bodyPr anchor="b">
            <a:normAutofit/>
          </a:bodyPr>
          <a:lstStyle>
            <a:lvl1pPr algn="ctr">
              <a:defRPr sz="4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619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49444C6-8BA7-F348-B554-02FE28B7E8CD}"/>
              </a:ext>
            </a:extLst>
          </p:cNvPr>
          <p:cNvCxnSpPr>
            <a:cxnSpLocks/>
          </p:cNvCxnSpPr>
          <p:nvPr/>
        </p:nvCxnSpPr>
        <p:spPr>
          <a:xfrm>
            <a:off x="628650" y="1270000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>
                  <a:lumMod val="50000"/>
                </a:schemeClr>
              </a:buClr>
              <a:defRPr/>
            </a:lvl1pPr>
            <a:lvl2pPr>
              <a:buClr>
                <a:schemeClr val="accent1">
                  <a:lumMod val="50000"/>
                </a:schemeClr>
              </a:buClr>
              <a:defRPr/>
            </a:lvl2pPr>
            <a:lvl3pPr>
              <a:buClr>
                <a:schemeClr val="accent1">
                  <a:lumMod val="50000"/>
                </a:schemeClr>
              </a:buClr>
              <a:defRPr/>
            </a:lvl3pPr>
            <a:lvl4pPr>
              <a:buClr>
                <a:schemeClr val="accent1">
                  <a:lumMod val="50000"/>
                </a:schemeClr>
              </a:buClr>
              <a:defRPr/>
            </a:lvl4pPr>
            <a:lvl5pPr>
              <a:buClr>
                <a:schemeClr val="accent1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106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7E3296B-3030-CE4B-AA58-2470CAA71537}"/>
              </a:ext>
            </a:extLst>
          </p:cNvPr>
          <p:cNvCxnSpPr>
            <a:cxnSpLocks/>
          </p:cNvCxnSpPr>
          <p:nvPr/>
        </p:nvCxnSpPr>
        <p:spPr>
          <a:xfrm>
            <a:off x="628650" y="3983038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059499"/>
            <a:ext cx="7886700" cy="2852737"/>
          </a:xfrm>
        </p:spPr>
        <p:txBody>
          <a:bodyPr anchor="b"/>
          <a:lstStyle>
            <a:lvl1pPr>
              <a:defRPr sz="4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29482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3928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ED0F70-B1F2-A04C-A71E-4D79596A566A}"/>
              </a:ext>
            </a:extLst>
          </p:cNvPr>
          <p:cNvCxnSpPr>
            <a:cxnSpLocks/>
          </p:cNvCxnSpPr>
          <p:nvPr/>
        </p:nvCxnSpPr>
        <p:spPr>
          <a:xfrm>
            <a:off x="628650" y="1270000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615445"/>
            <a:ext cx="3886200" cy="5029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15445"/>
            <a:ext cx="3886200" cy="5029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338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9/26/19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cs162 Fa19 L9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BFAD8-B6A7-0C40-B32C-45F69647C4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11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>
              <a:spcBef>
                <a:spcPts val="703"/>
              </a:spcBef>
            </a:lvl2pPr>
            <a:lvl3pPr>
              <a:spcBef>
                <a:spcPts val="1054"/>
              </a:spcBef>
            </a:lvl3pPr>
            <a:lvl4pPr>
              <a:spcBef>
                <a:spcPts val="703"/>
              </a:spcBef>
            </a:lvl4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5631309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55BB83F7-EA5F-5543-B20B-ABA6031087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212725"/>
            <a:ext cx="7886700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ADABD95D-79E2-A442-9AE8-74F683DF6A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676400"/>
            <a:ext cx="788670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3528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 kern="1200">
          <a:solidFill>
            <a:schemeClr val="bg2">
              <a:lumMod val="25000"/>
            </a:schemeClr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9pPr>
    </p:titleStyle>
    <p:bodyStyle>
      <a:lvl1pPr marL="228600" indent="-228600" algn="l" rtl="0" eaLnBrk="1" fontAlgn="base" hangingPunct="1">
        <a:spcBef>
          <a:spcPts val="10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28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" panose="02000603000000000000" pitchFamily="2" charset="0"/>
          <a:cs typeface="Gill Sans Light" panose="020B0302020104020203" pitchFamily="34" charset="-79"/>
        </a:defRPr>
      </a:lvl1pPr>
      <a:lvl2pPr marL="6858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24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" panose="02000603000000000000" pitchFamily="2" charset="0"/>
          <a:cs typeface="Gill Sans Light" panose="020B0302020104020203" pitchFamily="34" charset="-79"/>
        </a:defRPr>
      </a:lvl2pPr>
      <a:lvl3pPr marL="11430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" panose="02000603000000000000" pitchFamily="2" charset="0"/>
          <a:cs typeface="Gill Sans Light" panose="020B0302020104020203" pitchFamily="34" charset="-79"/>
        </a:defRPr>
      </a:lvl3pPr>
      <a:lvl4pPr marL="16002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" panose="02000603000000000000" pitchFamily="2" charset="0"/>
          <a:cs typeface="Gill Sans Light" panose="020B0302020104020203" pitchFamily="34" charset="-79"/>
        </a:defRPr>
      </a:lvl4pPr>
      <a:lvl5pPr marL="20574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" panose="02000603000000000000" pitchFamily="2" charset="0"/>
          <a:cs typeface="Gill Sans Light" panose="020B0302020104020203" pitchFamily="34" charset="-79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ce.uwaterloo.ca/~smzahed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washington.edu/research/smt/index.html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4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arkanis.de/weblog/2017-01-05-measurements-of-system-call-performance-and-overhead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wmf"/><Relationship Id="rId4" Type="http://schemas.openxmlformats.org/officeDocument/2006/relationships/image" Target="../media/image19.jpe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jpeg"/><Relationship Id="rId18" Type="http://schemas.openxmlformats.org/officeDocument/2006/relationships/image" Target="../media/image42.png"/><Relationship Id="rId3" Type="http://schemas.openxmlformats.org/officeDocument/2006/relationships/image" Target="../media/image27.png"/><Relationship Id="rId21" Type="http://schemas.openxmlformats.org/officeDocument/2006/relationships/image" Target="../media/image45.jpeg"/><Relationship Id="rId7" Type="http://schemas.openxmlformats.org/officeDocument/2006/relationships/image" Target="../media/image31.png"/><Relationship Id="rId12" Type="http://schemas.openxmlformats.org/officeDocument/2006/relationships/image" Target="../media/image36.jpeg"/><Relationship Id="rId17" Type="http://schemas.openxmlformats.org/officeDocument/2006/relationships/image" Target="../media/image41.png"/><Relationship Id="rId2" Type="http://schemas.openxmlformats.org/officeDocument/2006/relationships/image" Target="../media/image26.emf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29938DB-82CE-8D40-B34B-7A455F7BCC7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8650" y="1212665"/>
            <a:ext cx="7886700" cy="44326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7157930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Bottom Line: Run Programs</a:t>
            </a:r>
          </a:p>
        </p:txBody>
      </p:sp>
      <p:sp>
        <p:nvSpPr>
          <p:cNvPr id="51" name="Content Placeholder 2"/>
          <p:cNvSpPr>
            <a:spLocks noGrp="1"/>
          </p:cNvSpPr>
          <p:nvPr>
            <p:ph idx="1"/>
          </p:nvPr>
        </p:nvSpPr>
        <p:spPr>
          <a:xfrm>
            <a:off x="628650" y="3421638"/>
            <a:ext cx="4777728" cy="3223637"/>
          </a:xfrm>
        </p:spPr>
        <p:txBody>
          <a:bodyPr/>
          <a:lstStyle/>
          <a:p>
            <a:r>
              <a:rPr lang="en-US" sz="2000" dirty="0"/>
              <a:t>Load instruction and data segments of executable file into memory</a:t>
            </a:r>
          </a:p>
          <a:p>
            <a:r>
              <a:rPr lang="en-US" sz="2000" dirty="0"/>
              <a:t>Create stack and heap</a:t>
            </a:r>
          </a:p>
          <a:p>
            <a:r>
              <a:rPr lang="en-US" sz="2000" dirty="0"/>
              <a:t>“Transfer control to program”</a:t>
            </a:r>
          </a:p>
          <a:p>
            <a:r>
              <a:rPr lang="en-US" sz="2000" dirty="0"/>
              <a:t>Provide services to program</a:t>
            </a:r>
          </a:p>
          <a:p>
            <a:r>
              <a:rPr lang="en-US" sz="2000" dirty="0"/>
              <a:t>While protecting OS and program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E5BAE6A-27F8-DD46-981B-66F6ADDED197}"/>
              </a:ext>
            </a:extLst>
          </p:cNvPr>
          <p:cNvGrpSpPr/>
          <p:nvPr/>
        </p:nvGrpSpPr>
        <p:grpSpPr>
          <a:xfrm>
            <a:off x="6885716" y="2710289"/>
            <a:ext cx="1247564" cy="1176929"/>
            <a:chOff x="6885716" y="2710289"/>
            <a:chExt cx="1247564" cy="1176929"/>
          </a:xfrm>
        </p:grpSpPr>
        <p:sp>
          <p:nvSpPr>
            <p:cNvPr id="37" name="Rectangle 36"/>
            <p:cNvSpPr/>
            <p:nvPr/>
          </p:nvSpPr>
          <p:spPr bwMode="auto">
            <a:xfrm rot="10800000" flipV="1">
              <a:off x="6885716" y="3486467"/>
              <a:ext cx="1247564" cy="400751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Heap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 rot="10800000" flipV="1">
              <a:off x="6885716" y="2710289"/>
              <a:ext cx="1247564" cy="440826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Stack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D108474-BA13-7442-BA76-07FFC753DD25}"/>
              </a:ext>
            </a:extLst>
          </p:cNvPr>
          <p:cNvGrpSpPr/>
          <p:nvPr/>
        </p:nvGrpSpPr>
        <p:grpSpPr>
          <a:xfrm>
            <a:off x="5496102" y="1372516"/>
            <a:ext cx="3631342" cy="4213725"/>
            <a:chOff x="5496102" y="1372516"/>
            <a:chExt cx="3631342" cy="4213725"/>
          </a:xfrm>
        </p:grpSpPr>
        <p:cxnSp>
          <p:nvCxnSpPr>
            <p:cNvPr id="25" name="Straight Arrow Connector 24"/>
            <p:cNvCxnSpPr>
              <a:cxnSpLocks/>
              <a:stCxn id="58" idx="3"/>
              <a:endCxn id="28" idx="1"/>
            </p:cNvCxnSpPr>
            <p:nvPr/>
          </p:nvCxnSpPr>
          <p:spPr bwMode="auto">
            <a:xfrm>
              <a:off x="5496102" y="2405926"/>
              <a:ext cx="1285050" cy="10581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triangle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 rot="2463410">
              <a:off x="5564215" y="2532508"/>
              <a:ext cx="124399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OS Loads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 rot="5400000">
              <a:off x="8048723" y="3444756"/>
              <a:ext cx="880241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Memory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 flipV="1">
              <a:off x="6781152" y="1673402"/>
              <a:ext cx="1441852" cy="3581400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1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126849" y="5247687"/>
              <a:ext cx="1000595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0x000…0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145302" y="1372516"/>
              <a:ext cx="949299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0xFFF…F</a:t>
              </a:r>
            </a:p>
          </p:txBody>
        </p:sp>
        <p:sp>
          <p:nvSpPr>
            <p:cNvPr id="33" name="Rectangle 32"/>
            <p:cNvSpPr/>
            <p:nvPr/>
          </p:nvSpPr>
          <p:spPr bwMode="auto">
            <a:xfrm rot="10800000" flipV="1">
              <a:off x="6885716" y="4416602"/>
              <a:ext cx="1247564" cy="685801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Instructions</a:t>
              </a:r>
            </a:p>
          </p:txBody>
        </p:sp>
        <p:sp>
          <p:nvSpPr>
            <p:cNvPr id="35" name="Rectangle 34"/>
            <p:cNvSpPr/>
            <p:nvPr/>
          </p:nvSpPr>
          <p:spPr bwMode="auto">
            <a:xfrm rot="10800000" flipV="1">
              <a:off x="6885716" y="3883202"/>
              <a:ext cx="1247564" cy="533400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Data</a:t>
              </a:r>
              <a:endParaRPr kumimoji="0" lang="en-US" sz="1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cxnSp>
          <p:nvCxnSpPr>
            <p:cNvPr id="52" name="Straight Connector 51"/>
            <p:cNvCxnSpPr/>
            <p:nvPr/>
          </p:nvCxnSpPr>
          <p:spPr bwMode="auto">
            <a:xfrm flipV="1">
              <a:off x="6670956" y="2413478"/>
              <a:ext cx="16764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53" name="Rectangle 52"/>
            <p:cNvSpPr/>
            <p:nvPr/>
          </p:nvSpPr>
          <p:spPr bwMode="auto">
            <a:xfrm rot="10800000" flipV="1">
              <a:off x="6871420" y="1755462"/>
              <a:ext cx="1275928" cy="533400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OS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D24C40A-AB66-3C49-8731-2592174D26E7}"/>
              </a:ext>
            </a:extLst>
          </p:cNvPr>
          <p:cNvGrpSpPr/>
          <p:nvPr/>
        </p:nvGrpSpPr>
        <p:grpSpPr>
          <a:xfrm>
            <a:off x="3280863" y="1548743"/>
            <a:ext cx="2215239" cy="1714365"/>
            <a:chOff x="3280863" y="1548743"/>
            <a:chExt cx="2215239" cy="171436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836C95C-EAEF-3A46-AE3F-D709E1D73CA3}"/>
                </a:ext>
              </a:extLst>
            </p:cNvPr>
            <p:cNvGrpSpPr/>
            <p:nvPr/>
          </p:nvGrpSpPr>
          <p:grpSpPr>
            <a:xfrm>
              <a:off x="4397534" y="1548743"/>
              <a:ext cx="1098568" cy="1714365"/>
              <a:chOff x="2643610" y="3561753"/>
              <a:chExt cx="1329268" cy="1714365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B16B4EF2-F0A2-2C46-8E49-81C9ED494541}"/>
                  </a:ext>
                </a:extLst>
              </p:cNvPr>
              <p:cNvSpPr/>
              <p:nvPr/>
            </p:nvSpPr>
            <p:spPr>
              <a:xfrm>
                <a:off x="2643610" y="3561753"/>
                <a:ext cx="1329268" cy="1714365"/>
              </a:xfrm>
              <a:prstGeom prst="rect">
                <a:avLst/>
              </a:prstGeom>
              <a:ln w="28575"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Executable Image</a:t>
                </a: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D76F391-6B8E-9B41-A6C2-518646EA19D9}"/>
                  </a:ext>
                </a:extLst>
              </p:cNvPr>
              <p:cNvSpPr/>
              <p:nvPr/>
            </p:nvSpPr>
            <p:spPr>
              <a:xfrm>
                <a:off x="2705004" y="4217913"/>
                <a:ext cx="1197220" cy="371682"/>
              </a:xfrm>
              <a:prstGeom prst="rect">
                <a:avLst/>
              </a:prstGeom>
              <a:ln w="28575"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Data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FB4E00E9-F5B2-5347-AC10-05BBC9F3E942}"/>
                  </a:ext>
                </a:extLst>
              </p:cNvPr>
              <p:cNvSpPr/>
              <p:nvPr/>
            </p:nvSpPr>
            <p:spPr>
              <a:xfrm>
                <a:off x="2705004" y="4612525"/>
                <a:ext cx="1197220" cy="544180"/>
              </a:xfrm>
              <a:prstGeom prst="rect">
                <a:avLst/>
              </a:prstGeom>
              <a:ln w="28575"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Instructions</a:t>
                </a:r>
              </a:p>
            </p:txBody>
          </p:sp>
        </p:grp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335EC14-AF3C-4540-A705-A80CEF83F753}"/>
                </a:ext>
              </a:extLst>
            </p:cNvPr>
            <p:cNvCxnSpPr>
              <a:stCxn id="66" idx="3"/>
            </p:cNvCxnSpPr>
            <p:nvPr/>
          </p:nvCxnSpPr>
          <p:spPr>
            <a:xfrm flipV="1">
              <a:off x="3280863" y="2124819"/>
              <a:ext cx="1103822" cy="1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4B5D7AC-1394-4249-AC57-E6CC2037F1A5}"/>
                </a:ext>
              </a:extLst>
            </p:cNvPr>
            <p:cNvSpPr txBox="1"/>
            <p:nvPr/>
          </p:nvSpPr>
          <p:spPr>
            <a:xfrm>
              <a:off x="3335741" y="1727280"/>
              <a:ext cx="9412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Compiler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1F21FD2-9F5E-0340-A6AD-FB6C799F6E69}"/>
              </a:ext>
            </a:extLst>
          </p:cNvPr>
          <p:cNvGrpSpPr/>
          <p:nvPr/>
        </p:nvGrpSpPr>
        <p:grpSpPr>
          <a:xfrm>
            <a:off x="1728023" y="1539350"/>
            <a:ext cx="1682332" cy="1170939"/>
            <a:chOff x="1728023" y="1539350"/>
            <a:chExt cx="1682332" cy="1170939"/>
          </a:xfrm>
        </p:grpSpPr>
        <p:sp>
          <p:nvSpPr>
            <p:cNvPr id="66" name="Vertical Scroll 65">
              <a:extLst>
                <a:ext uri="{FF2B5EF4-FFF2-40B4-BE49-F238E27FC236}">
                  <a16:creationId xmlns:a16="http://schemas.microsoft.com/office/drawing/2014/main" id="{C824CCD6-DF18-4B42-8CDB-DA8150A2A680}"/>
                </a:ext>
              </a:extLst>
            </p:cNvPr>
            <p:cNvSpPr/>
            <p:nvPr/>
          </p:nvSpPr>
          <p:spPr>
            <a:xfrm>
              <a:off x="2374416" y="1539350"/>
              <a:ext cx="1035939" cy="1170939"/>
            </a:xfrm>
            <a:prstGeom prst="verticalScroll">
              <a:avLst/>
            </a:prstGeom>
            <a:ln w="28575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Source</a:t>
              </a:r>
              <a:b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Code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2F629B3E-8DF7-2B48-B9C7-ABDE9AA14270}"/>
                </a:ext>
              </a:extLst>
            </p:cNvPr>
            <p:cNvCxnSpPr>
              <a:stCxn id="71" idx="3"/>
            </p:cNvCxnSpPr>
            <p:nvPr/>
          </p:nvCxnSpPr>
          <p:spPr>
            <a:xfrm>
              <a:off x="1728023" y="2096612"/>
              <a:ext cx="787568" cy="5286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F46BA6F-AF8F-7746-A89C-4C5D635C87B8}"/>
                </a:ext>
              </a:extLst>
            </p:cNvPr>
            <p:cNvSpPr txBox="1"/>
            <p:nvPr/>
          </p:nvSpPr>
          <p:spPr>
            <a:xfrm>
              <a:off x="1828868" y="1710479"/>
              <a:ext cx="5629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Edits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23A695A-FDAB-C44E-8768-614AFC1A3E7D}"/>
              </a:ext>
            </a:extLst>
          </p:cNvPr>
          <p:cNvGrpSpPr/>
          <p:nvPr/>
        </p:nvGrpSpPr>
        <p:grpSpPr>
          <a:xfrm>
            <a:off x="5420642" y="2720852"/>
            <a:ext cx="2951187" cy="3935934"/>
            <a:chOff x="5420642" y="2720852"/>
            <a:chExt cx="2951187" cy="3935934"/>
          </a:xfrm>
        </p:grpSpPr>
        <p:cxnSp>
          <p:nvCxnSpPr>
            <p:cNvPr id="42" name="Straight Arrow Connector 41"/>
            <p:cNvCxnSpPr/>
            <p:nvPr/>
          </p:nvCxnSpPr>
          <p:spPr bwMode="auto">
            <a:xfrm>
              <a:off x="7847952" y="2720852"/>
              <a:ext cx="0" cy="34350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4" name="Straight Arrow Connector 43"/>
            <p:cNvCxnSpPr/>
            <p:nvPr/>
          </p:nvCxnSpPr>
          <p:spPr bwMode="auto">
            <a:xfrm flipV="1">
              <a:off x="7847952" y="3539124"/>
              <a:ext cx="0" cy="34350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46" name="Rectangle 45"/>
            <p:cNvSpPr/>
            <p:nvPr/>
          </p:nvSpPr>
          <p:spPr bwMode="auto">
            <a:xfrm>
              <a:off x="6781152" y="5571270"/>
              <a:ext cx="1441852" cy="685800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616027" y="6318232"/>
              <a:ext cx="17558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Processor Registers</a:t>
              </a: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6781152" y="5801709"/>
              <a:ext cx="1441852" cy="236203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294995" y="6010932"/>
              <a:ext cx="397866" cy="2543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PC</a:t>
              </a:r>
            </a:p>
          </p:txBody>
        </p:sp>
        <p:sp>
          <p:nvSpPr>
            <p:cNvPr id="56" name="Freeform 55"/>
            <p:cNvSpPr/>
            <p:nvPr/>
          </p:nvSpPr>
          <p:spPr>
            <a:xfrm flipH="1">
              <a:off x="6402919" y="4569035"/>
              <a:ext cx="659865" cy="1639786"/>
            </a:xfrm>
            <a:custGeom>
              <a:avLst/>
              <a:gdLst>
                <a:gd name="connsiteX0" fmla="*/ 0 w 937713"/>
                <a:gd name="connsiteY0" fmla="*/ 3249390 h 3338853"/>
                <a:gd name="connsiteX1" fmla="*/ 642325 w 937713"/>
                <a:gd name="connsiteY1" fmla="*/ 3205592 h 3338853"/>
                <a:gd name="connsiteX2" fmla="*/ 934290 w 937713"/>
                <a:gd name="connsiteY2" fmla="*/ 1979254 h 3338853"/>
                <a:gd name="connsiteX3" fmla="*/ 773709 w 937713"/>
                <a:gd name="connsiteY3" fmla="*/ 928108 h 3338853"/>
                <a:gd name="connsiteX4" fmla="*/ 934290 w 937713"/>
                <a:gd name="connsiteY4" fmla="*/ 285741 h 3338853"/>
                <a:gd name="connsiteX5" fmla="*/ 802906 w 937713"/>
                <a:gd name="connsiteY5" fmla="*/ 8355 h 3338853"/>
                <a:gd name="connsiteX6" fmla="*/ 0 w 937713"/>
                <a:gd name="connsiteY6" fmla="*/ 66752 h 3338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37713" h="3338853">
                  <a:moveTo>
                    <a:pt x="0" y="3249390"/>
                  </a:moveTo>
                  <a:cubicBezTo>
                    <a:pt x="243305" y="3333335"/>
                    <a:pt x="486610" y="3417281"/>
                    <a:pt x="642325" y="3205592"/>
                  </a:cubicBezTo>
                  <a:cubicBezTo>
                    <a:pt x="798040" y="2993903"/>
                    <a:pt x="912393" y="2358835"/>
                    <a:pt x="934290" y="1979254"/>
                  </a:cubicBezTo>
                  <a:cubicBezTo>
                    <a:pt x="956187" y="1599673"/>
                    <a:pt x="773709" y="1210360"/>
                    <a:pt x="773709" y="928108"/>
                  </a:cubicBezTo>
                  <a:cubicBezTo>
                    <a:pt x="773709" y="645856"/>
                    <a:pt x="929424" y="439033"/>
                    <a:pt x="934290" y="285741"/>
                  </a:cubicBezTo>
                  <a:cubicBezTo>
                    <a:pt x="939156" y="132449"/>
                    <a:pt x="958621" y="44853"/>
                    <a:pt x="802906" y="8355"/>
                  </a:cubicBezTo>
                  <a:cubicBezTo>
                    <a:pt x="647191" y="-28143"/>
                    <a:pt x="0" y="66752"/>
                    <a:pt x="0" y="66752"/>
                  </a:cubicBezTo>
                </a:path>
              </a:pathLst>
            </a:custGeom>
            <a:ln>
              <a:solidFill>
                <a:srgbClr val="618FFD"/>
              </a:solidFill>
              <a:headEnd type="oval"/>
              <a:tailEnd type="triangle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55663B66-F5C0-AD41-BC44-525A3EAC7831}"/>
                </a:ext>
              </a:extLst>
            </p:cNvPr>
            <p:cNvSpPr txBox="1"/>
            <p:nvPr/>
          </p:nvSpPr>
          <p:spPr>
            <a:xfrm>
              <a:off x="5420642" y="4890296"/>
              <a:ext cx="12439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OS Starts Execution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0F3366D-ECB9-7A4F-8BBD-2AE84B8161C4}"/>
              </a:ext>
            </a:extLst>
          </p:cNvPr>
          <p:cNvGrpSpPr/>
          <p:nvPr/>
        </p:nvGrpSpPr>
        <p:grpSpPr>
          <a:xfrm>
            <a:off x="751205" y="1748907"/>
            <a:ext cx="976818" cy="695410"/>
            <a:chOff x="751205" y="1748907"/>
            <a:chExt cx="976818" cy="695410"/>
          </a:xfrm>
        </p:grpSpPr>
        <p:pic>
          <p:nvPicPr>
            <p:cNvPr id="71" name="Picture 2" descr="Image result for programmer">
              <a:extLst>
                <a:ext uri="{FF2B5EF4-FFF2-40B4-BE49-F238E27FC236}">
                  <a16:creationId xmlns:a16="http://schemas.microsoft.com/office/drawing/2014/main" id="{8C5C9DEC-2B45-FE41-9AC3-8709018051D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762038" y="1748907"/>
              <a:ext cx="965985" cy="6954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3250DA6-CCDD-F840-B6D6-49655D0E4324}"/>
                </a:ext>
              </a:extLst>
            </p:cNvPr>
            <p:cNvSpPr/>
            <p:nvPr/>
          </p:nvSpPr>
          <p:spPr>
            <a:xfrm rot="5400000">
              <a:off x="610301" y="1894456"/>
              <a:ext cx="420308" cy="1384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learnworthy.net</a:t>
              </a:r>
              <a:endParaRPr lang="en-US" sz="30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618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Cycle:</a:t>
            </a:r>
            <a:br>
              <a:rPr lang="en-US" dirty="0"/>
            </a:br>
            <a:r>
              <a:rPr lang="en-US" dirty="0"/>
              <a:t>Fetch, Decode, Execute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501000" y="1395591"/>
            <a:ext cx="880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Memory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6AB34AD-F5EA-C34A-93F2-524495AE7B54}"/>
              </a:ext>
            </a:extLst>
          </p:cNvPr>
          <p:cNvSpPr/>
          <p:nvPr/>
        </p:nvSpPr>
        <p:spPr bwMode="auto">
          <a:xfrm flipV="1">
            <a:off x="7220194" y="1767826"/>
            <a:ext cx="1441853" cy="43334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B602715-7C9C-B24D-BC8F-4AB9BF29385D}"/>
              </a:ext>
            </a:extLst>
          </p:cNvPr>
          <p:cNvSpPr/>
          <p:nvPr/>
        </p:nvSpPr>
        <p:spPr bwMode="auto">
          <a:xfrm rot="10800000" flipV="1">
            <a:off x="7317338" y="2038403"/>
            <a:ext cx="1247564" cy="34821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Data</a:t>
            </a:r>
            <a:endParaRPr kumimoji="0" lang="en-US" sz="1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sp>
        <p:nvSpPr>
          <p:cNvPr id="30" name="Rectangle 12">
            <a:extLst>
              <a:ext uri="{FF2B5EF4-FFF2-40B4-BE49-F238E27FC236}">
                <a16:creationId xmlns:a16="http://schemas.microsoft.com/office/drawing/2014/main" id="{308B0931-DB7D-6048-A07C-25DBE4D23E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770" y="2664622"/>
            <a:ext cx="4142375" cy="2909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1" fontAlgn="base" hangingPunct="1">
              <a:spcBef>
                <a:spcPts val="10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CMU Sans Serif" panose="02000603000000000000" pitchFamily="2" charset="0"/>
                <a:cs typeface="Gill Sans Light" panose="020B0302020104020203" pitchFamily="34" charset="-79"/>
              </a:defRPr>
            </a:lvl1pPr>
            <a:lvl2pPr marL="6858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CMU Sans Serif" panose="02000603000000000000" pitchFamily="2" charset="0"/>
                <a:cs typeface="Gill Sans Light" panose="020B0302020104020203" pitchFamily="34" charset="-79"/>
              </a:defRPr>
            </a:lvl2pPr>
            <a:lvl3pPr marL="11430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CMU Sans Serif" panose="02000603000000000000" pitchFamily="2" charset="0"/>
                <a:cs typeface="Gill Sans Light" panose="020B0302020104020203" pitchFamily="34" charset="-79"/>
              </a:defRPr>
            </a:lvl3pPr>
            <a:lvl4pPr marL="16002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kern="120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CMU Sans Serif" panose="02000603000000000000" pitchFamily="2" charset="0"/>
                <a:cs typeface="Gill Sans Light" panose="020B0302020104020203" pitchFamily="34" charset="-79"/>
              </a:defRPr>
            </a:lvl4pPr>
            <a:lvl5pPr marL="2057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kern="120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CMU Sans Serif" panose="02000603000000000000" pitchFamily="2" charset="0"/>
                <a:cs typeface="Gill Sans Light" panose="020B03020201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altLang="en-US" sz="2000" dirty="0"/>
              <a:t>Execution sequence</a:t>
            </a:r>
          </a:p>
          <a:p>
            <a:pPr lvl="1" defTabSz="914400"/>
            <a:r>
              <a:rPr lang="en-US" altLang="en-US" sz="1800" dirty="0"/>
              <a:t>Fetch instruction at PC </a:t>
            </a:r>
            <a:r>
              <a:rPr lang="en-US" altLang="en-US" sz="1800" dirty="0">
                <a:sym typeface="Symbol" panose="05050102010706020507" pitchFamily="18" charset="2"/>
              </a:rPr>
              <a:t> </a:t>
            </a:r>
          </a:p>
          <a:p>
            <a:pPr lvl="1" defTabSz="914400"/>
            <a:r>
              <a:rPr lang="en-US" altLang="en-US" sz="1800" dirty="0">
                <a:sym typeface="Symbol" panose="05050102010706020507" pitchFamily="18" charset="2"/>
              </a:rPr>
              <a:t>Decode</a:t>
            </a:r>
          </a:p>
          <a:p>
            <a:pPr lvl="1" defTabSz="914400"/>
            <a:r>
              <a:rPr lang="en-US" altLang="en-US" sz="1800" dirty="0">
                <a:sym typeface="Symbol" panose="05050102010706020507" pitchFamily="18" charset="2"/>
              </a:rPr>
              <a:t>Execute (possibly using registers)</a:t>
            </a:r>
          </a:p>
          <a:p>
            <a:pPr lvl="1" defTabSz="914400"/>
            <a:r>
              <a:rPr lang="en-US" altLang="en-US" sz="1800" dirty="0">
                <a:sym typeface="Symbol" panose="05050102010706020507" pitchFamily="18" charset="2"/>
              </a:rPr>
              <a:t>Write results to registers/memory</a:t>
            </a:r>
          </a:p>
          <a:p>
            <a:pPr lvl="1" defTabSz="914400"/>
            <a:r>
              <a:rPr lang="en-US" altLang="en-US" sz="1800" dirty="0">
                <a:sym typeface="Symbol" panose="05050102010706020507" pitchFamily="18" charset="2"/>
              </a:rPr>
              <a:t>PC ← </a:t>
            </a:r>
            <a:r>
              <a:rPr lang="en-US" altLang="en-US" sz="1800" i="1" dirty="0">
                <a:sym typeface="Symbol" panose="05050102010706020507" pitchFamily="18" charset="2"/>
              </a:rPr>
              <a:t>Next</a:t>
            </a:r>
            <a:r>
              <a:rPr lang="en-US" altLang="en-US" sz="1800" dirty="0">
                <a:sym typeface="Symbol" panose="05050102010706020507" pitchFamily="18" charset="2"/>
              </a:rPr>
              <a:t>(PC)</a:t>
            </a:r>
          </a:p>
          <a:p>
            <a:pPr lvl="1" defTabSz="914400"/>
            <a:r>
              <a:rPr lang="en-US" altLang="en-US" sz="1800" dirty="0">
                <a:sym typeface="Symbol" panose="05050102010706020507" pitchFamily="18" charset="2"/>
              </a:rPr>
              <a:t>Repeat </a:t>
            </a:r>
          </a:p>
          <a:p>
            <a:pPr defTabSz="914400"/>
            <a:endParaRPr lang="en-US" altLang="en-US" sz="2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965609-4C27-1641-A4EF-E73B4A0673F7}"/>
              </a:ext>
            </a:extLst>
          </p:cNvPr>
          <p:cNvSpPr txBox="1"/>
          <p:nvPr/>
        </p:nvSpPr>
        <p:spPr>
          <a:xfrm>
            <a:off x="1947722" y="5958750"/>
            <a:ext cx="22639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Next instruction or jump </a:t>
            </a:r>
            <a:b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to new address …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EA39D4D-E6E4-4844-B7AA-0C01B94D031D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2517260" y="4883543"/>
            <a:ext cx="562439" cy="1075207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BAF241B-00EE-D741-931F-7D17C264712D}"/>
              </a:ext>
            </a:extLst>
          </p:cNvPr>
          <p:cNvGrpSpPr/>
          <p:nvPr/>
        </p:nvGrpSpPr>
        <p:grpSpPr>
          <a:xfrm>
            <a:off x="5620007" y="5195106"/>
            <a:ext cx="1754039" cy="421855"/>
            <a:chOff x="5620007" y="5195106"/>
            <a:chExt cx="1754039" cy="421855"/>
          </a:xfrm>
        </p:grpSpPr>
        <p:sp>
          <p:nvSpPr>
            <p:cNvPr id="8" name="Rectangle 7"/>
            <p:cNvSpPr/>
            <p:nvPr/>
          </p:nvSpPr>
          <p:spPr bwMode="auto">
            <a:xfrm>
              <a:off x="5620007" y="5388361"/>
              <a:ext cx="1249095" cy="228600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PC</a:t>
              </a:r>
            </a:p>
          </p:txBody>
        </p:sp>
        <p:cxnSp>
          <p:nvCxnSpPr>
            <p:cNvPr id="52" name="Elbow Connector 51">
              <a:extLst>
                <a:ext uri="{FF2B5EF4-FFF2-40B4-BE49-F238E27FC236}">
                  <a16:creationId xmlns:a16="http://schemas.microsoft.com/office/drawing/2014/main" id="{0CB1BAAD-5AAF-D24E-8747-6ECDEAF08632}"/>
                </a:ext>
              </a:extLst>
            </p:cNvPr>
            <p:cNvCxnSpPr/>
            <p:nvPr/>
          </p:nvCxnSpPr>
          <p:spPr>
            <a:xfrm rot="5400000" flipH="1" flipV="1">
              <a:off x="6712673" y="4726989"/>
              <a:ext cx="193255" cy="1129490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920D1AA-2466-F548-8C6E-A67F7E07429E}"/>
              </a:ext>
            </a:extLst>
          </p:cNvPr>
          <p:cNvGrpSpPr/>
          <p:nvPr/>
        </p:nvGrpSpPr>
        <p:grpSpPr>
          <a:xfrm>
            <a:off x="5728957" y="4406871"/>
            <a:ext cx="1645088" cy="643628"/>
            <a:chOff x="5728957" y="4406871"/>
            <a:chExt cx="1645088" cy="643628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1FD044D2-B433-164A-A3A0-9A0A904BFDE4}"/>
                </a:ext>
              </a:extLst>
            </p:cNvPr>
            <p:cNvSpPr/>
            <p:nvPr/>
          </p:nvSpPr>
          <p:spPr>
            <a:xfrm>
              <a:off x="5728957" y="4406871"/>
              <a:ext cx="1031194" cy="47667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Decode</a:t>
              </a:r>
            </a:p>
          </p:txBody>
        </p:sp>
        <p:cxnSp>
          <p:nvCxnSpPr>
            <p:cNvPr id="36" name="Elbow Connector 35">
              <a:extLst>
                <a:ext uri="{FF2B5EF4-FFF2-40B4-BE49-F238E27FC236}">
                  <a16:creationId xmlns:a16="http://schemas.microsoft.com/office/drawing/2014/main" id="{2767F46E-2372-394B-8A2F-9D0E54A9FA89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 rot="16200000" flipH="1">
              <a:off x="6725822" y="4402276"/>
              <a:ext cx="166955" cy="1129491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F6F5F095-B27B-E243-9CD2-85B7768DB438}"/>
              </a:ext>
            </a:extLst>
          </p:cNvPr>
          <p:cNvSpPr/>
          <p:nvPr/>
        </p:nvSpPr>
        <p:spPr bwMode="auto">
          <a:xfrm rot="10800000" flipV="1">
            <a:off x="7374045" y="4948217"/>
            <a:ext cx="1134151" cy="37546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Instructions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23B4794C-9D2E-7044-826E-BFB685C38FEE}"/>
              </a:ext>
            </a:extLst>
          </p:cNvPr>
          <p:cNvGrpSpPr/>
          <p:nvPr/>
        </p:nvGrpSpPr>
        <p:grpSpPr>
          <a:xfrm>
            <a:off x="5620007" y="1888584"/>
            <a:ext cx="1754040" cy="2030967"/>
            <a:chOff x="5620007" y="1888584"/>
            <a:chExt cx="1754040" cy="2030967"/>
          </a:xfrm>
        </p:grpSpPr>
        <p:sp>
          <p:nvSpPr>
            <p:cNvPr id="15" name="Trapezoid 14"/>
            <p:cNvSpPr/>
            <p:nvPr/>
          </p:nvSpPr>
          <p:spPr bwMode="auto">
            <a:xfrm>
              <a:off x="5620007" y="2386613"/>
              <a:ext cx="1249095" cy="520456"/>
            </a:xfrm>
            <a:prstGeom prst="trapezoid">
              <a:avLst>
                <a:gd name="adj" fmla="val 55991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ALU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5620007" y="3143467"/>
              <a:ext cx="1249095" cy="769735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Registers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 flipV="1">
              <a:off x="5620007" y="3340384"/>
              <a:ext cx="1249095" cy="203983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 bwMode="auto">
            <a:xfrm flipV="1">
              <a:off x="5854212" y="2896896"/>
              <a:ext cx="0" cy="2286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9" name="Straight Arrow Connector 18"/>
            <p:cNvCxnSpPr>
              <a:cxnSpLocks/>
            </p:cNvCxnSpPr>
            <p:nvPr/>
          </p:nvCxnSpPr>
          <p:spPr bwMode="auto">
            <a:xfrm flipV="1">
              <a:off x="6634896" y="2896896"/>
              <a:ext cx="0" cy="2286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2F0456D-1B21-2642-B662-01F430F79CA4}"/>
                </a:ext>
              </a:extLst>
            </p:cNvPr>
            <p:cNvSpPr/>
            <p:nvPr/>
          </p:nvSpPr>
          <p:spPr bwMode="auto">
            <a:xfrm>
              <a:off x="5620007" y="1888584"/>
              <a:ext cx="1249095" cy="228600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903C389-F1B0-6D40-8A9E-C9247418C94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241065" y="2123153"/>
              <a:ext cx="0" cy="26346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6" name="Elbow Connector 5">
              <a:extLst>
                <a:ext uri="{FF2B5EF4-FFF2-40B4-BE49-F238E27FC236}">
                  <a16:creationId xmlns:a16="http://schemas.microsoft.com/office/drawing/2014/main" id="{8058954F-F434-8F46-94EA-7ED6C04A397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235230" y="2903877"/>
              <a:ext cx="2018649" cy="12700"/>
            </a:xfrm>
            <a:prstGeom prst="bentConnector5">
              <a:avLst>
                <a:gd name="adj1" fmla="val -11324"/>
                <a:gd name="adj2" fmla="val -7308276"/>
                <a:gd name="adj3" fmla="val 111324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lbow Connector 58">
              <a:extLst>
                <a:ext uri="{FF2B5EF4-FFF2-40B4-BE49-F238E27FC236}">
                  <a16:creationId xmlns:a16="http://schemas.microsoft.com/office/drawing/2014/main" id="{68A49AD1-1ECD-9648-B324-A8AD0729BE33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rot="5400000" flipH="1" flipV="1">
              <a:off x="6747456" y="1760022"/>
              <a:ext cx="123690" cy="1129492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F2418D84-9AED-5144-9C7A-768641C5B3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69102" y="2002884"/>
              <a:ext cx="504943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31ADDC5-7652-5548-9D16-53797654A21D}"/>
              </a:ext>
            </a:extLst>
          </p:cNvPr>
          <p:cNvGrpSpPr/>
          <p:nvPr/>
        </p:nvGrpSpPr>
        <p:grpSpPr>
          <a:xfrm>
            <a:off x="5728957" y="5189435"/>
            <a:ext cx="1324989" cy="922429"/>
            <a:chOff x="5728957" y="5189435"/>
            <a:chExt cx="1324989" cy="922429"/>
          </a:xfrm>
        </p:grpSpPr>
        <p:sp>
          <p:nvSpPr>
            <p:cNvPr id="81" name="Rounded Rectangle 80">
              <a:extLst>
                <a:ext uri="{FF2B5EF4-FFF2-40B4-BE49-F238E27FC236}">
                  <a16:creationId xmlns:a16="http://schemas.microsoft.com/office/drawing/2014/main" id="{E9AAC795-6822-5C42-A331-C0FDE11F0A19}"/>
                </a:ext>
              </a:extLst>
            </p:cNvPr>
            <p:cNvSpPr/>
            <p:nvPr/>
          </p:nvSpPr>
          <p:spPr>
            <a:xfrm>
              <a:off x="5728957" y="5815887"/>
              <a:ext cx="1031194" cy="29597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Next</a:t>
              </a: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65639AF7-556D-B446-AED5-E88DAF2054C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244554" y="5616961"/>
              <a:ext cx="1" cy="19892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47" name="Elbow Connector 46">
              <a:extLst>
                <a:ext uri="{FF2B5EF4-FFF2-40B4-BE49-F238E27FC236}">
                  <a16:creationId xmlns:a16="http://schemas.microsoft.com/office/drawing/2014/main" id="{5240B83F-EF5F-6D4E-A6A2-31448DDF4840}"/>
                </a:ext>
              </a:extLst>
            </p:cNvPr>
            <p:cNvCxnSpPr>
              <a:cxnSpLocks/>
              <a:endCxn id="81" idx="2"/>
            </p:cNvCxnSpPr>
            <p:nvPr/>
          </p:nvCxnSpPr>
          <p:spPr>
            <a:xfrm rot="5400000">
              <a:off x="6188036" y="5245954"/>
              <a:ext cx="922429" cy="809391"/>
            </a:xfrm>
            <a:prstGeom prst="bentConnector3">
              <a:avLst>
                <a:gd name="adj1" fmla="val 124782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2819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uiExpand="1" build="p"/>
      <p:bldP spid="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(1</a:t>
            </a:r>
            <a:r>
              <a:rPr lang="en-US" baseline="30000" dirty="0"/>
              <a:t>st</a:t>
            </a:r>
            <a:r>
              <a:rPr lang="en-US" dirty="0"/>
              <a:t> OS Concept)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/>
              <a:t>Thread is single </a:t>
            </a:r>
            <a:r>
              <a:rPr lang="en-US" altLang="en-US" sz="2000" dirty="0">
                <a:solidFill>
                  <a:srgbClr val="FF0000"/>
                </a:solidFill>
              </a:rPr>
              <a:t>unique</a:t>
            </a:r>
            <a:r>
              <a:rPr lang="en-US" altLang="en-US" sz="2000" dirty="0"/>
              <a:t> execution context</a:t>
            </a:r>
          </a:p>
          <a:p>
            <a:pPr lvl="1"/>
            <a:r>
              <a:rPr lang="en-US" altLang="en-US" sz="1800" dirty="0"/>
              <a:t>Program counter (PC), registers, execution flags, stack</a:t>
            </a:r>
          </a:p>
          <a:p>
            <a:pPr lvl="1"/>
            <a:endParaRPr lang="en-US" altLang="en-US" sz="1800" dirty="0"/>
          </a:p>
          <a:p>
            <a:r>
              <a:rPr lang="en-US" sz="2000" dirty="0"/>
              <a:t>Thread is executing on processor when it resides in processor’s registers</a:t>
            </a:r>
          </a:p>
          <a:p>
            <a:pPr lvl="1"/>
            <a:endParaRPr lang="en-US" sz="1800" dirty="0"/>
          </a:p>
          <a:p>
            <a:r>
              <a:rPr lang="en-US" sz="2000" dirty="0"/>
              <a:t>Registers hold root state of thread (the rest is “in memory”)</a:t>
            </a:r>
          </a:p>
          <a:p>
            <a:pPr lvl="1"/>
            <a:endParaRPr lang="en-US" sz="1800" dirty="0"/>
          </a:p>
          <a:p>
            <a:r>
              <a:rPr lang="en-US" sz="2000" dirty="0"/>
              <a:t>Registers are defined by </a:t>
            </a:r>
            <a:r>
              <a:rPr lang="en-US" sz="2000" dirty="0">
                <a:solidFill>
                  <a:srgbClr val="FF0000"/>
                </a:solidFill>
              </a:rPr>
              <a:t>instruction set architecture (ISA) </a:t>
            </a:r>
            <a:r>
              <a:rPr lang="en-US" sz="2000" dirty="0"/>
              <a:t>or by compiler</a:t>
            </a:r>
          </a:p>
          <a:p>
            <a:pPr lvl="1"/>
            <a:r>
              <a:rPr lang="en-US" sz="1800" dirty="0"/>
              <a:t>Stack pointer (SP) holds address of top of stack</a:t>
            </a:r>
          </a:p>
          <a:p>
            <a:pPr lvl="2"/>
            <a:r>
              <a:rPr lang="en-US" sz="1600" dirty="0"/>
              <a:t>Other conventions: frame pointer, heap pointer, data</a:t>
            </a:r>
          </a:p>
          <a:p>
            <a:pPr lvl="1"/>
            <a:r>
              <a:rPr lang="en-US" sz="1800" dirty="0"/>
              <a:t>PC register holds the address of executing instruction in the thread</a:t>
            </a:r>
          </a:p>
        </p:txBody>
      </p:sp>
    </p:spTree>
    <p:extLst>
      <p:ext uri="{BB962C8B-B14F-4D97-AF65-F5344CB8AC3E}">
        <p14:creationId xmlns:p14="http://schemas.microsoft.com/office/powerpoint/2010/main" val="4254782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Address Space (2nd OS Concept)</a:t>
            </a:r>
          </a:p>
        </p:txBody>
      </p:sp>
      <p:sp>
        <p:nvSpPr>
          <p:cNvPr id="18436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Address space</a:t>
            </a:r>
            <a:r>
              <a:rPr lang="fa-IR" altLang="en-US" sz="2400" dirty="0"/>
              <a:t>: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  <a:r>
              <a:rPr lang="en-US" altLang="en-US" sz="2400" dirty="0"/>
              <a:t>set of accessible addresses and their state</a:t>
            </a:r>
          </a:p>
          <a:p>
            <a:pPr>
              <a:lnSpc>
                <a:spcPct val="15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Physical memory</a:t>
            </a:r>
            <a:r>
              <a:rPr lang="en-US" altLang="en-US" sz="2400" dirty="0"/>
              <a:t>: data storage medium</a:t>
            </a:r>
          </a:p>
          <a:p>
            <a:pPr>
              <a:lnSpc>
                <a:spcPct val="15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Physical addresses</a:t>
            </a:r>
            <a:r>
              <a:rPr lang="en-US" altLang="en-US" sz="2400" dirty="0"/>
              <a:t>: addresses available on physical memory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/>
              <a:t>For 4GB of memory: 2</a:t>
            </a:r>
            <a:r>
              <a:rPr lang="en-US" altLang="en-US" sz="2000" baseline="30000" dirty="0"/>
              <a:t>32</a:t>
            </a:r>
            <a:r>
              <a:rPr lang="en-US" altLang="en-US" sz="2000" dirty="0"/>
              <a:t>B ~ 4 billion addresses</a:t>
            </a:r>
          </a:p>
          <a:p>
            <a:pPr>
              <a:lnSpc>
                <a:spcPct val="15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Virtual addresses</a:t>
            </a:r>
            <a:r>
              <a:rPr lang="en-US" altLang="en-US" sz="2400" dirty="0"/>
              <a:t>: addresses generated by program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/>
              <a:t>For 64-bit processor: 2</a:t>
            </a:r>
            <a:r>
              <a:rPr lang="en-US" altLang="en-US" sz="2000" baseline="30000" dirty="0"/>
              <a:t>64</a:t>
            </a:r>
            <a:r>
              <a:rPr lang="en-US" altLang="en-US" sz="2000" dirty="0"/>
              <a:t> &gt; 18 </a:t>
            </a:r>
            <a:r>
              <a:rPr lang="en-CA" altLang="en-US" sz="2000" dirty="0"/>
              <a:t>q</a:t>
            </a:r>
            <a:r>
              <a:rPr lang="en-CA" sz="2000" dirty="0"/>
              <a:t>uintillion (10</a:t>
            </a:r>
            <a:r>
              <a:rPr lang="en-CA" sz="2000" baseline="30000" dirty="0"/>
              <a:t>18</a:t>
            </a:r>
            <a:r>
              <a:rPr lang="en-CA" sz="2000" dirty="0"/>
              <a:t>)</a:t>
            </a:r>
            <a:r>
              <a:rPr lang="en-US" altLang="en-US" sz="2000" dirty="0"/>
              <a:t> addresses</a:t>
            </a:r>
            <a:br>
              <a:rPr lang="en-US" altLang="en-US" sz="2000" dirty="0"/>
            </a:b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41191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6E80F51-3232-1145-AE79-A773A393854B}"/>
              </a:ext>
            </a:extLst>
          </p:cNvPr>
          <p:cNvSpPr/>
          <p:nvPr/>
        </p:nvSpPr>
        <p:spPr>
          <a:xfrm>
            <a:off x="854119" y="4218084"/>
            <a:ext cx="1939186" cy="46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Heap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2C3DBA-FA05-EB41-BC50-CA01A1F14E7B}"/>
              </a:ext>
            </a:extLst>
          </p:cNvPr>
          <p:cNvSpPr/>
          <p:nvPr/>
        </p:nvSpPr>
        <p:spPr>
          <a:xfrm>
            <a:off x="854119" y="2233757"/>
            <a:ext cx="1939186" cy="46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Stack</a:t>
            </a:r>
          </a:p>
        </p:txBody>
      </p:sp>
      <p:sp>
        <p:nvSpPr>
          <p:cNvPr id="17409" name="Title 1">
            <a:extLst>
              <a:ext uri="{FF2B5EF4-FFF2-40B4-BE49-F238E27FC236}">
                <a16:creationId xmlns:a16="http://schemas.microsoft.com/office/drawing/2014/main" id="{8212A3ED-9527-3D41-A0FD-A693761AB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Virtual </a:t>
            </a:r>
            <a:r>
              <a:rPr lang="en-US" altLang="en-US" dirty="0"/>
              <a:t>Address Space Layout </a:t>
            </a:r>
            <a:r>
              <a:rPr lang="en-US" altLang="en-US"/>
              <a:t>of </a:t>
            </a:r>
            <a:br>
              <a:rPr lang="en-US" altLang="en-US"/>
            </a:br>
            <a:r>
              <a:rPr lang="en-US" altLang="en-US"/>
              <a:t>C </a:t>
            </a:r>
            <a:r>
              <a:rPr lang="en-US" altLang="en-US" dirty="0"/>
              <a:t>Programs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AE6D7F-666F-5246-8753-1905C6DD085E}"/>
              </a:ext>
            </a:extLst>
          </p:cNvPr>
          <p:cNvSpPr txBox="1"/>
          <p:nvPr/>
        </p:nvSpPr>
        <p:spPr>
          <a:xfrm>
            <a:off x="3970516" y="1870438"/>
            <a:ext cx="454483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  <a:latin typeface="Ubuntu Mono" panose="020B0509030602030204" pitchFamily="49" charset="0"/>
              </a:rPr>
              <a:t>#include &lt;</a:t>
            </a:r>
            <a:r>
              <a:rPr lang="en-US" sz="1600" dirty="0" err="1">
                <a:solidFill>
                  <a:srgbClr val="7030A0"/>
                </a:solidFill>
                <a:latin typeface="Ubuntu Mono" panose="020B0509030602030204" pitchFamily="49" charset="0"/>
              </a:rPr>
              <a:t>stdio.h</a:t>
            </a:r>
            <a:r>
              <a:rPr lang="en-US" sz="1600" dirty="0">
                <a:solidFill>
                  <a:srgbClr val="7030A0"/>
                </a:solidFill>
                <a:latin typeface="Ubuntu Mono" panose="020B0509030602030204" pitchFamily="49" charset="0"/>
              </a:rPr>
              <a:t>&gt;</a:t>
            </a:r>
          </a:p>
          <a:p>
            <a:r>
              <a:rPr lang="en-US" sz="1600" dirty="0">
                <a:solidFill>
                  <a:srgbClr val="7030A0"/>
                </a:solidFill>
                <a:latin typeface="Ubuntu Mono" panose="020B0509030602030204" pitchFamily="49" charset="0"/>
              </a:rPr>
              <a:t>#include &lt;</a:t>
            </a:r>
            <a:r>
              <a:rPr lang="en-US" sz="1600" dirty="0" err="1">
                <a:solidFill>
                  <a:srgbClr val="7030A0"/>
                </a:solidFill>
                <a:latin typeface="Ubuntu Mono" panose="020B0509030602030204" pitchFamily="49" charset="0"/>
              </a:rPr>
              <a:t>stdlib.h</a:t>
            </a:r>
            <a:r>
              <a:rPr lang="en-US" sz="1600" dirty="0">
                <a:solidFill>
                  <a:srgbClr val="7030A0"/>
                </a:solidFill>
                <a:latin typeface="Ubuntu Mono" panose="020B0509030602030204" pitchFamily="49" charset="0"/>
              </a:rPr>
              <a:t>&gt;</a:t>
            </a:r>
          </a:p>
          <a:p>
            <a:endParaRPr lang="en-US" sz="1600" dirty="0">
              <a:latin typeface="Ubuntu Mono" panose="020B0509030602030204" pitchFamily="49" charset="0"/>
            </a:endParaRP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Ubuntu Mono" panose="020B0509030602030204" pitchFamily="49" charset="0"/>
              </a:rPr>
              <a:t>int x;</a:t>
            </a: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int y = 15;</a:t>
            </a:r>
          </a:p>
          <a:p>
            <a:endParaRPr lang="en-US" sz="1600" dirty="0">
              <a:latin typeface="Ubuntu Mono" panose="020B0509030602030204" pitchFamily="49" charset="0"/>
            </a:endParaRPr>
          </a:p>
          <a:p>
            <a:r>
              <a:rPr lang="en-US" sz="1600" dirty="0">
                <a:latin typeface="Ubuntu Mono" panose="020B0509030602030204" pitchFamily="49" charset="0"/>
              </a:rPr>
              <a:t>int main(</a:t>
            </a:r>
            <a:r>
              <a:rPr lang="en-US" sz="1600" dirty="0">
                <a:solidFill>
                  <a:srgbClr val="00B050"/>
                </a:solidFill>
                <a:latin typeface="Ubuntu Mono" panose="020B0509030602030204" pitchFamily="49" charset="0"/>
              </a:rPr>
              <a:t>int </a:t>
            </a:r>
            <a:r>
              <a:rPr lang="en-US" sz="1600" dirty="0" err="1">
                <a:solidFill>
                  <a:srgbClr val="00B050"/>
                </a:solidFill>
                <a:latin typeface="Ubuntu Mono" panose="020B0509030602030204" pitchFamily="49" charset="0"/>
              </a:rPr>
              <a:t>argc</a:t>
            </a:r>
            <a:r>
              <a:rPr lang="en-US" sz="1600" dirty="0">
                <a:solidFill>
                  <a:srgbClr val="00B050"/>
                </a:solidFill>
                <a:latin typeface="Ubuntu Mono" panose="020B0509030602030204" pitchFamily="49" charset="0"/>
              </a:rPr>
              <a:t>, char *</a:t>
            </a:r>
            <a:r>
              <a:rPr lang="en-US" sz="1600" dirty="0" err="1">
                <a:solidFill>
                  <a:srgbClr val="00B050"/>
                </a:solidFill>
                <a:latin typeface="Ubuntu Mono" panose="020B0509030602030204" pitchFamily="49" charset="0"/>
              </a:rPr>
              <a:t>argv</a:t>
            </a:r>
            <a:r>
              <a:rPr lang="en-US" sz="1600" dirty="0">
                <a:solidFill>
                  <a:srgbClr val="00B050"/>
                </a:solidFill>
                <a:latin typeface="Ubuntu Mono" panose="020B0509030602030204" pitchFamily="49" charset="0"/>
              </a:rPr>
              <a:t>[]</a:t>
            </a:r>
            <a:r>
              <a:rPr lang="en-US" sz="1600" dirty="0">
                <a:latin typeface="Ubuntu Mono" panose="020B0509030602030204" pitchFamily="49" charset="0"/>
              </a:rPr>
              <a:t>) {</a:t>
            </a:r>
          </a:p>
          <a:p>
            <a:endParaRPr lang="en-US" sz="1600" dirty="0">
              <a:latin typeface="Ubuntu Mono" panose="020B0509030602030204" pitchFamily="49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	int *values;</a:t>
            </a:r>
          </a:p>
          <a:p>
            <a:r>
              <a:rPr 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	int I;</a:t>
            </a:r>
          </a:p>
          <a:p>
            <a:endParaRPr lang="en-US" sz="1600" dirty="0">
              <a:latin typeface="Ubuntu Mono" panose="020B0509030602030204" pitchFamily="49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	values</a:t>
            </a:r>
            <a:r>
              <a:rPr lang="en-US" sz="1600" dirty="0">
                <a:latin typeface="Ubuntu Mono" panose="020B0509030602030204" pitchFamily="49" charset="0"/>
              </a:rPr>
              <a:t> = </a:t>
            </a:r>
            <a:r>
              <a:rPr lang="en-US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(int *)malloc(</a:t>
            </a:r>
            <a:r>
              <a:rPr lang="en-US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sizeof</a:t>
            </a:r>
            <a:r>
              <a:rPr lang="en-US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(int)*5)</a:t>
            </a:r>
            <a:r>
              <a:rPr lang="en-US" sz="1600" dirty="0">
                <a:latin typeface="Ubuntu Mono" panose="020B0509030602030204" pitchFamily="49" charset="0"/>
              </a:rPr>
              <a:t>;</a:t>
            </a:r>
          </a:p>
          <a:p>
            <a:endParaRPr lang="en-US" sz="1600" dirty="0">
              <a:latin typeface="Ubuntu Mono" panose="020B0509030602030204" pitchFamily="49" charset="0"/>
            </a:endParaRPr>
          </a:p>
          <a:p>
            <a:r>
              <a:rPr lang="en-US" sz="1600" dirty="0">
                <a:latin typeface="Ubuntu Mono" panose="020B0509030602030204" pitchFamily="49" charset="0"/>
              </a:rPr>
              <a:t>	for (</a:t>
            </a:r>
            <a:r>
              <a:rPr lang="en-US" sz="1600" dirty="0" err="1">
                <a:latin typeface="Ubuntu Mono" panose="020B0509030602030204" pitchFamily="49" charset="0"/>
              </a:rPr>
              <a:t>i</a:t>
            </a:r>
            <a:r>
              <a:rPr lang="en-US" sz="1600" dirty="0">
                <a:latin typeface="Ubuntu Mono" panose="020B0509030602030204" pitchFamily="49" charset="0"/>
              </a:rPr>
              <a:t> = 0; </a:t>
            </a:r>
            <a:r>
              <a:rPr lang="en-US" sz="1600" dirty="0" err="1">
                <a:latin typeface="Ubuntu Mono" panose="020B0509030602030204" pitchFamily="49" charset="0"/>
              </a:rPr>
              <a:t>i</a:t>
            </a:r>
            <a:r>
              <a:rPr lang="en-US" sz="1600" dirty="0">
                <a:latin typeface="Ubuntu Mono" panose="020B0509030602030204" pitchFamily="49" charset="0"/>
              </a:rPr>
              <a:t> &lt; 5; </a:t>
            </a:r>
            <a:r>
              <a:rPr lang="en-US" sz="1600" dirty="0" err="1">
                <a:latin typeface="Ubuntu Mono" panose="020B0509030602030204" pitchFamily="49" charset="0"/>
              </a:rPr>
              <a:t>i</a:t>
            </a:r>
            <a:r>
              <a:rPr lang="en-US" sz="1600" dirty="0">
                <a:latin typeface="Ubuntu Mono" panose="020B0509030602030204" pitchFamily="49" charset="0"/>
              </a:rPr>
              <a:t>++)</a:t>
            </a:r>
          </a:p>
          <a:p>
            <a:r>
              <a:rPr lang="en-US" sz="1600" dirty="0">
                <a:latin typeface="Ubuntu Mono" panose="020B0509030602030204" pitchFamily="49" charset="0"/>
              </a:rPr>
              <a:t>		values[</a:t>
            </a:r>
            <a:r>
              <a:rPr lang="en-US" sz="1600" dirty="0" err="1">
                <a:latin typeface="Ubuntu Mono" panose="020B0509030602030204" pitchFamily="49" charset="0"/>
              </a:rPr>
              <a:t>i</a:t>
            </a:r>
            <a:r>
              <a:rPr lang="en-US" sz="1600" dirty="0">
                <a:latin typeface="Ubuntu Mono" panose="020B0509030602030204" pitchFamily="49" charset="0"/>
              </a:rPr>
              <a:t>] = i;</a:t>
            </a:r>
          </a:p>
          <a:p>
            <a:endParaRPr lang="en-US" sz="1600" dirty="0">
              <a:latin typeface="Ubuntu Mono" panose="020B0509030602030204" pitchFamily="49" charset="0"/>
            </a:endParaRPr>
          </a:p>
          <a:p>
            <a:r>
              <a:rPr lang="en-US" sz="1600" dirty="0">
                <a:latin typeface="Ubuntu Mono" panose="020B0509030602030204" pitchFamily="49" charset="0"/>
              </a:rPr>
              <a:t>	return 0;</a:t>
            </a:r>
          </a:p>
          <a:p>
            <a:r>
              <a:rPr lang="en-US" sz="1600" dirty="0">
                <a:latin typeface="Ubuntu Mono" panose="020B0509030602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4CF492-487B-4942-8D5D-CE0B1253FCD3}"/>
              </a:ext>
            </a:extLst>
          </p:cNvPr>
          <p:cNvSpPr/>
          <p:nvPr/>
        </p:nvSpPr>
        <p:spPr>
          <a:xfrm>
            <a:off x="854119" y="1766170"/>
            <a:ext cx="1939186" cy="43214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024E81-DCD8-314C-8F4B-04AABECE5EA9}"/>
              </a:ext>
            </a:extLst>
          </p:cNvPr>
          <p:cNvSpPr/>
          <p:nvPr/>
        </p:nvSpPr>
        <p:spPr>
          <a:xfrm>
            <a:off x="854119" y="5619650"/>
            <a:ext cx="1939186" cy="468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Binary Code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09C0E5-67E5-884E-86DC-D018774D7E1B}"/>
              </a:ext>
            </a:extLst>
          </p:cNvPr>
          <p:cNvSpPr/>
          <p:nvPr/>
        </p:nvSpPr>
        <p:spPr>
          <a:xfrm>
            <a:off x="854119" y="5154084"/>
            <a:ext cx="1939186" cy="46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Initialized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4BE564-8C19-304A-907C-B7FD01286AFA}"/>
              </a:ext>
            </a:extLst>
          </p:cNvPr>
          <p:cNvSpPr/>
          <p:nvPr/>
        </p:nvSpPr>
        <p:spPr>
          <a:xfrm>
            <a:off x="854119" y="4684867"/>
            <a:ext cx="1939186" cy="468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Uninitialized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62E7FA-0583-174A-99A9-B78ED521D447}"/>
              </a:ext>
            </a:extLst>
          </p:cNvPr>
          <p:cNvSpPr/>
          <p:nvPr/>
        </p:nvSpPr>
        <p:spPr>
          <a:xfrm>
            <a:off x="854119" y="1764953"/>
            <a:ext cx="1939186" cy="46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Command line </a:t>
            </a:r>
            <a:r>
              <a:rPr lang="en-US" sz="1400" dirty="0" err="1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args</a:t>
            </a:r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 and environment vars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A2D2DEB-771F-4D49-8B2A-0AF6DFAE742E}"/>
              </a:ext>
            </a:extLst>
          </p:cNvPr>
          <p:cNvCxnSpPr>
            <a:cxnSpLocks/>
          </p:cNvCxnSpPr>
          <p:nvPr/>
        </p:nvCxnSpPr>
        <p:spPr>
          <a:xfrm flipV="1">
            <a:off x="1823712" y="4002084"/>
            <a:ext cx="0" cy="216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10854CA-0C30-0843-8A33-4DCB436566CD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1823712" y="2701757"/>
            <a:ext cx="0" cy="216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22">
            <a:extLst>
              <a:ext uri="{FF2B5EF4-FFF2-40B4-BE49-F238E27FC236}">
                <a16:creationId xmlns:a16="http://schemas.microsoft.com/office/drawing/2014/main" id="{D088E48A-063B-994F-9E9B-F1082A410ECF}"/>
              </a:ext>
            </a:extLst>
          </p:cNvPr>
          <p:cNvSpPr/>
          <p:nvPr/>
        </p:nvSpPr>
        <p:spPr>
          <a:xfrm>
            <a:off x="2906038" y="2805830"/>
            <a:ext cx="1039661" cy="2110827"/>
          </a:xfrm>
          <a:custGeom>
            <a:avLst/>
            <a:gdLst>
              <a:gd name="connsiteX0" fmla="*/ 1039661 w 1039661"/>
              <a:gd name="connsiteY0" fmla="*/ 0 h 1828800"/>
              <a:gd name="connsiteX1" fmla="*/ 776614 w 1039661"/>
              <a:gd name="connsiteY1" fmla="*/ 425885 h 1828800"/>
              <a:gd name="connsiteX2" fmla="*/ 475989 w 1039661"/>
              <a:gd name="connsiteY2" fmla="*/ 1578279 h 1828800"/>
              <a:gd name="connsiteX3" fmla="*/ 0 w 1039661"/>
              <a:gd name="connsiteY3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9661" h="1828800">
                <a:moveTo>
                  <a:pt x="1039661" y="0"/>
                </a:moveTo>
                <a:cubicBezTo>
                  <a:pt x="955110" y="81419"/>
                  <a:pt x="870559" y="162839"/>
                  <a:pt x="776614" y="425885"/>
                </a:cubicBezTo>
                <a:cubicBezTo>
                  <a:pt x="682669" y="688932"/>
                  <a:pt x="605425" y="1344460"/>
                  <a:pt x="475989" y="1578279"/>
                </a:cubicBezTo>
                <a:cubicBezTo>
                  <a:pt x="346553" y="1812098"/>
                  <a:pt x="173276" y="1820449"/>
                  <a:pt x="0" y="1828800"/>
                </a:cubicBezTo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15591517-4A80-714F-9835-C591B3C18BEF}"/>
              </a:ext>
            </a:extLst>
          </p:cNvPr>
          <p:cNvSpPr/>
          <p:nvPr/>
        </p:nvSpPr>
        <p:spPr>
          <a:xfrm>
            <a:off x="2893512" y="3031299"/>
            <a:ext cx="1052187" cy="2356627"/>
          </a:xfrm>
          <a:custGeom>
            <a:avLst/>
            <a:gdLst>
              <a:gd name="connsiteX0" fmla="*/ 1052187 w 1052187"/>
              <a:gd name="connsiteY0" fmla="*/ 0 h 2192055"/>
              <a:gd name="connsiteX1" fmla="*/ 864296 w 1052187"/>
              <a:gd name="connsiteY1" fmla="*/ 350729 h 2192055"/>
              <a:gd name="connsiteX2" fmla="*/ 613776 w 1052187"/>
              <a:gd name="connsiteY2" fmla="*/ 1816274 h 2192055"/>
              <a:gd name="connsiteX3" fmla="*/ 0 w 1052187"/>
              <a:gd name="connsiteY3" fmla="*/ 2192055 h 219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2187" h="2192055">
                <a:moveTo>
                  <a:pt x="1052187" y="0"/>
                </a:moveTo>
                <a:cubicBezTo>
                  <a:pt x="994775" y="24008"/>
                  <a:pt x="937364" y="48017"/>
                  <a:pt x="864296" y="350729"/>
                </a:cubicBezTo>
                <a:cubicBezTo>
                  <a:pt x="791228" y="653441"/>
                  <a:pt x="757825" y="1509387"/>
                  <a:pt x="613776" y="1816274"/>
                </a:cubicBezTo>
                <a:cubicBezTo>
                  <a:pt x="469727" y="2123161"/>
                  <a:pt x="234863" y="2157608"/>
                  <a:pt x="0" y="2192055"/>
                </a:cubicBezTo>
              </a:path>
            </a:pathLst>
          </a:custGeom>
          <a:noFill/>
          <a:ln w="28575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Left Bracket 24">
            <a:extLst>
              <a:ext uri="{FF2B5EF4-FFF2-40B4-BE49-F238E27FC236}">
                <a16:creationId xmlns:a16="http://schemas.microsoft.com/office/drawing/2014/main" id="{8C5B1F53-4F68-3447-BF9A-DB1F8697B399}"/>
              </a:ext>
            </a:extLst>
          </p:cNvPr>
          <p:cNvSpPr/>
          <p:nvPr/>
        </p:nvSpPr>
        <p:spPr>
          <a:xfrm>
            <a:off x="4325761" y="3926910"/>
            <a:ext cx="109208" cy="425885"/>
          </a:xfrm>
          <a:prstGeom prst="lef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165878AF-D520-1E41-A590-E7C0062A8984}"/>
              </a:ext>
            </a:extLst>
          </p:cNvPr>
          <p:cNvSpPr/>
          <p:nvPr/>
        </p:nvSpPr>
        <p:spPr>
          <a:xfrm>
            <a:off x="2893512" y="2480980"/>
            <a:ext cx="1302707" cy="1667068"/>
          </a:xfrm>
          <a:custGeom>
            <a:avLst/>
            <a:gdLst>
              <a:gd name="connsiteX0" fmla="*/ 1302707 w 1302707"/>
              <a:gd name="connsiteY0" fmla="*/ 1490598 h 1505056"/>
              <a:gd name="connsiteX1" fmla="*/ 889348 w 1302707"/>
              <a:gd name="connsiteY1" fmla="*/ 1327759 h 1505056"/>
              <a:gd name="connsiteX2" fmla="*/ 488515 w 1302707"/>
              <a:gd name="connsiteY2" fmla="*/ 237995 h 1505056"/>
              <a:gd name="connsiteX3" fmla="*/ 0 w 1302707"/>
              <a:gd name="connsiteY3" fmla="*/ 0 h 1505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2707" h="1505056">
                <a:moveTo>
                  <a:pt x="1302707" y="1490598"/>
                </a:moveTo>
                <a:cubicBezTo>
                  <a:pt x="1163877" y="1513562"/>
                  <a:pt x="1025047" y="1536526"/>
                  <a:pt x="889348" y="1327759"/>
                </a:cubicBezTo>
                <a:cubicBezTo>
                  <a:pt x="753649" y="1118992"/>
                  <a:pt x="636740" y="459288"/>
                  <a:pt x="488515" y="237995"/>
                </a:cubicBezTo>
                <a:cubicBezTo>
                  <a:pt x="340290" y="16702"/>
                  <a:pt x="170145" y="8351"/>
                  <a:pt x="0" y="0"/>
                </a:cubicBezTo>
              </a:path>
            </a:pathLst>
          </a:custGeom>
          <a:noFill/>
          <a:ln w="28575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Left Bracket 26">
            <a:extLst>
              <a:ext uri="{FF2B5EF4-FFF2-40B4-BE49-F238E27FC236}">
                <a16:creationId xmlns:a16="http://schemas.microsoft.com/office/drawing/2014/main" id="{C70C9CC4-FDAE-F04D-8E41-8C60B6ADF2D4}"/>
              </a:ext>
            </a:extLst>
          </p:cNvPr>
          <p:cNvSpPr/>
          <p:nvPr/>
        </p:nvSpPr>
        <p:spPr>
          <a:xfrm rot="5400000">
            <a:off x="6049364" y="2230342"/>
            <a:ext cx="76571" cy="2254683"/>
          </a:xfrm>
          <a:prstGeom prst="leftBracket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6D813314-53A1-2B49-AAC3-E8E63B7D191D}"/>
              </a:ext>
            </a:extLst>
          </p:cNvPr>
          <p:cNvSpPr/>
          <p:nvPr/>
        </p:nvSpPr>
        <p:spPr>
          <a:xfrm>
            <a:off x="2893512" y="2041743"/>
            <a:ext cx="3131507" cy="1177447"/>
          </a:xfrm>
          <a:custGeom>
            <a:avLst/>
            <a:gdLst>
              <a:gd name="connsiteX0" fmla="*/ 3131507 w 3131507"/>
              <a:gd name="connsiteY0" fmla="*/ 1177447 h 1177447"/>
              <a:gd name="connsiteX1" fmla="*/ 2517732 w 3131507"/>
              <a:gd name="connsiteY1" fmla="*/ 613775 h 1177447"/>
              <a:gd name="connsiteX2" fmla="*/ 0 w 3131507"/>
              <a:gd name="connsiteY2" fmla="*/ 0 h 1177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1507" h="1177447">
                <a:moveTo>
                  <a:pt x="3131507" y="1177447"/>
                </a:moveTo>
                <a:cubicBezTo>
                  <a:pt x="3085578" y="993731"/>
                  <a:pt x="3039650" y="810016"/>
                  <a:pt x="2517732" y="613775"/>
                </a:cubicBezTo>
                <a:cubicBezTo>
                  <a:pt x="1995814" y="417534"/>
                  <a:pt x="997907" y="208767"/>
                  <a:pt x="0" y="0"/>
                </a:cubicBezTo>
              </a:path>
            </a:pathLst>
          </a:custGeom>
          <a:noFill/>
          <a:ln w="28575">
            <a:solidFill>
              <a:srgbClr val="00B05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Left Bracket 33">
            <a:extLst>
              <a:ext uri="{FF2B5EF4-FFF2-40B4-BE49-F238E27FC236}">
                <a16:creationId xmlns:a16="http://schemas.microsoft.com/office/drawing/2014/main" id="{1DE7ECD1-8423-8E42-90F7-B2C5E1D74BBB}"/>
              </a:ext>
            </a:extLst>
          </p:cNvPr>
          <p:cNvSpPr/>
          <p:nvPr/>
        </p:nvSpPr>
        <p:spPr>
          <a:xfrm rot="5400000">
            <a:off x="6788297" y="3178042"/>
            <a:ext cx="91389" cy="2691007"/>
          </a:xfrm>
          <a:prstGeom prst="leftBracket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1CB5BBC5-B21C-3E43-9097-F9819B036043}"/>
              </a:ext>
            </a:extLst>
          </p:cNvPr>
          <p:cNvSpPr/>
          <p:nvPr/>
        </p:nvSpPr>
        <p:spPr>
          <a:xfrm rot="21357785">
            <a:off x="2913958" y="4322708"/>
            <a:ext cx="3920647" cy="230317"/>
          </a:xfrm>
          <a:custGeom>
            <a:avLst/>
            <a:gdLst>
              <a:gd name="connsiteX0" fmla="*/ 3920647 w 3920647"/>
              <a:gd name="connsiteY0" fmla="*/ 313151 h 313151"/>
              <a:gd name="connsiteX1" fmla="*/ 3093929 w 3920647"/>
              <a:gd name="connsiteY1" fmla="*/ 125261 h 313151"/>
              <a:gd name="connsiteX2" fmla="*/ 0 w 3920647"/>
              <a:gd name="connsiteY2" fmla="*/ 0 h 313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20647" h="313151">
                <a:moveTo>
                  <a:pt x="3920647" y="313151"/>
                </a:moveTo>
                <a:cubicBezTo>
                  <a:pt x="3834008" y="245302"/>
                  <a:pt x="3747370" y="177453"/>
                  <a:pt x="3093929" y="125261"/>
                </a:cubicBezTo>
                <a:cubicBezTo>
                  <a:pt x="2440488" y="73069"/>
                  <a:pt x="1220244" y="36534"/>
                  <a:pt x="0" y="0"/>
                </a:cubicBezTo>
              </a:path>
            </a:pathLst>
          </a:custGeom>
          <a:noFill/>
          <a:ln w="28575">
            <a:solidFill>
              <a:srgbClr val="0070C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4382DAB-65E1-2446-A9FF-6081123789C5}"/>
              </a:ext>
            </a:extLst>
          </p:cNvPr>
          <p:cNvSpPr/>
          <p:nvPr/>
        </p:nvSpPr>
        <p:spPr>
          <a:xfrm>
            <a:off x="854118" y="3422791"/>
            <a:ext cx="1939186" cy="3116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Shared library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2445EAB-49F5-7446-A9E9-BFF9F469FFAA}"/>
              </a:ext>
            </a:extLst>
          </p:cNvPr>
          <p:cNvSpPr/>
          <p:nvPr/>
        </p:nvSpPr>
        <p:spPr>
          <a:xfrm>
            <a:off x="854118" y="3099263"/>
            <a:ext cx="1939186" cy="2128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Shared library</a:t>
            </a: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5CF6A313-301B-2C49-8550-13FE6E8535CF}"/>
              </a:ext>
            </a:extLst>
          </p:cNvPr>
          <p:cNvSpPr/>
          <p:nvPr/>
        </p:nvSpPr>
        <p:spPr>
          <a:xfrm>
            <a:off x="2906038" y="2074161"/>
            <a:ext cx="1039661" cy="1145029"/>
          </a:xfrm>
          <a:custGeom>
            <a:avLst/>
            <a:gdLst>
              <a:gd name="connsiteX0" fmla="*/ 1039661 w 1039661"/>
              <a:gd name="connsiteY0" fmla="*/ 0 h 1828800"/>
              <a:gd name="connsiteX1" fmla="*/ 776614 w 1039661"/>
              <a:gd name="connsiteY1" fmla="*/ 425885 h 1828800"/>
              <a:gd name="connsiteX2" fmla="*/ 475989 w 1039661"/>
              <a:gd name="connsiteY2" fmla="*/ 1578279 h 1828800"/>
              <a:gd name="connsiteX3" fmla="*/ 0 w 1039661"/>
              <a:gd name="connsiteY3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9661" h="1828800">
                <a:moveTo>
                  <a:pt x="1039661" y="0"/>
                </a:moveTo>
                <a:cubicBezTo>
                  <a:pt x="955110" y="81419"/>
                  <a:pt x="870559" y="162839"/>
                  <a:pt x="776614" y="425885"/>
                </a:cubicBezTo>
                <a:cubicBezTo>
                  <a:pt x="682669" y="688932"/>
                  <a:pt x="605425" y="1344460"/>
                  <a:pt x="475989" y="1578279"/>
                </a:cubicBezTo>
                <a:cubicBezTo>
                  <a:pt x="346553" y="1812098"/>
                  <a:pt x="173276" y="1820449"/>
                  <a:pt x="0" y="1828800"/>
                </a:cubicBezTo>
              </a:path>
            </a:pathLst>
          </a:custGeom>
          <a:noFill/>
          <a:ln w="28575">
            <a:solidFill>
              <a:srgbClr val="7030A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06F97F82-9136-F944-AB65-616B1894E252}"/>
              </a:ext>
            </a:extLst>
          </p:cNvPr>
          <p:cNvSpPr/>
          <p:nvPr/>
        </p:nvSpPr>
        <p:spPr>
          <a:xfrm>
            <a:off x="2893512" y="2299631"/>
            <a:ext cx="1052187" cy="1244410"/>
          </a:xfrm>
          <a:custGeom>
            <a:avLst/>
            <a:gdLst>
              <a:gd name="connsiteX0" fmla="*/ 1052187 w 1052187"/>
              <a:gd name="connsiteY0" fmla="*/ 0 h 2192055"/>
              <a:gd name="connsiteX1" fmla="*/ 864296 w 1052187"/>
              <a:gd name="connsiteY1" fmla="*/ 350729 h 2192055"/>
              <a:gd name="connsiteX2" fmla="*/ 613776 w 1052187"/>
              <a:gd name="connsiteY2" fmla="*/ 1816274 h 2192055"/>
              <a:gd name="connsiteX3" fmla="*/ 0 w 1052187"/>
              <a:gd name="connsiteY3" fmla="*/ 2192055 h 219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2187" h="2192055">
                <a:moveTo>
                  <a:pt x="1052187" y="0"/>
                </a:moveTo>
                <a:cubicBezTo>
                  <a:pt x="994775" y="24008"/>
                  <a:pt x="937364" y="48017"/>
                  <a:pt x="864296" y="350729"/>
                </a:cubicBezTo>
                <a:cubicBezTo>
                  <a:pt x="791228" y="653441"/>
                  <a:pt x="757825" y="1509387"/>
                  <a:pt x="613776" y="1816274"/>
                </a:cubicBezTo>
                <a:cubicBezTo>
                  <a:pt x="469727" y="2123161"/>
                  <a:pt x="234863" y="2157608"/>
                  <a:pt x="0" y="2192055"/>
                </a:cubicBezTo>
              </a:path>
            </a:pathLst>
          </a:custGeom>
          <a:noFill/>
          <a:ln w="28575">
            <a:solidFill>
              <a:srgbClr val="7030A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B489467-7D65-1E44-AD30-DBD11CD90298}"/>
              </a:ext>
            </a:extLst>
          </p:cNvPr>
          <p:cNvSpPr/>
          <p:nvPr/>
        </p:nvSpPr>
        <p:spPr>
          <a:xfrm>
            <a:off x="753912" y="6090074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Ubuntu Mono" panose="020B0509030602030204" pitchFamily="49" charset="0"/>
              </a:rPr>
              <a:t>0x0000…0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F763C5E-79CB-7443-B637-5C81386AF346}"/>
              </a:ext>
            </a:extLst>
          </p:cNvPr>
          <p:cNvSpPr/>
          <p:nvPr/>
        </p:nvSpPr>
        <p:spPr>
          <a:xfrm>
            <a:off x="753912" y="1452366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Ubuntu Mono" panose="020B0509030602030204" pitchFamily="49" charset="0"/>
              </a:rPr>
              <a:t>0xFFFF…F</a:t>
            </a:r>
          </a:p>
        </p:txBody>
      </p:sp>
    </p:spTree>
    <p:extLst>
      <p:ext uri="{BB962C8B-B14F-4D97-AF65-F5344CB8AC3E}">
        <p14:creationId xmlns:p14="http://schemas.microsoft.com/office/powerpoint/2010/main" val="715568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5" grpId="0" animBg="1"/>
      <p:bldP spid="8" grpId="0" animBg="1"/>
      <p:bldP spid="9" grpId="0" animBg="1"/>
      <p:bldP spid="10" grpId="0" animBg="1"/>
      <p:bldP spid="1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1" grpId="0" animBg="1"/>
      <p:bldP spid="34" grpId="0" animBg="1"/>
      <p:bldP spid="32" grpId="0" animBg="1"/>
      <p:bldP spid="28" grpId="0" animBg="1"/>
      <p:bldP spid="29" grpId="0" animBg="1"/>
      <p:bldP spid="30" grpId="0" animBg="1"/>
      <p:bldP spid="33" grpId="0" animBg="1"/>
      <p:bldP spid="35" grpId="0"/>
      <p:bldP spid="3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2400" y="5317958"/>
            <a:ext cx="4552950" cy="1327317"/>
          </a:xfrm>
        </p:spPr>
        <p:txBody>
          <a:bodyPr/>
          <a:lstStyle/>
          <a:p>
            <a:r>
              <a:rPr lang="en-US" altLang="en-US" sz="2000" dirty="0"/>
              <a:t>Stack holds temporary results</a:t>
            </a:r>
          </a:p>
          <a:p>
            <a:r>
              <a:rPr lang="en-US" altLang="en-US" sz="2000" dirty="0"/>
              <a:t>Permits recursive execution</a:t>
            </a:r>
          </a:p>
          <a:p>
            <a:r>
              <a:rPr lang="en-US" altLang="en-US" sz="2000" dirty="0"/>
              <a:t>Crucial to modern languages</a:t>
            </a:r>
          </a:p>
          <a:p>
            <a:endParaRPr lang="en-US" altLang="en-US" sz="2000" dirty="0"/>
          </a:p>
        </p:txBody>
      </p:sp>
      <p:sp>
        <p:nvSpPr>
          <p:cNvPr id="35855" name="Text Box 10"/>
          <p:cNvSpPr txBox="1">
            <a:spLocks noChangeArrowheads="1"/>
          </p:cNvSpPr>
          <p:nvPr/>
        </p:nvSpPr>
        <p:spPr bwMode="auto">
          <a:xfrm>
            <a:off x="1140816" y="1998914"/>
            <a:ext cx="2724288" cy="418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A0:	A(int 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A1:		if (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&lt;2)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A2:			B();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A3:		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A4: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B0:	B()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B1:		C();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B2: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C0:	C()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C1:		A(2);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C2: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	A(1);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ext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: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604993" y="5536648"/>
            <a:ext cx="1795933" cy="28974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63CC2C-EB52-F742-A5A3-462D63C423F3}"/>
              </a:ext>
            </a:extLst>
          </p:cNvPr>
          <p:cNvSpPr/>
          <p:nvPr/>
        </p:nvSpPr>
        <p:spPr>
          <a:xfrm>
            <a:off x="5278898" y="1756754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tmp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 = 1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ext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Ubuntu Mono" panose="020B0509030602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BD14732-ADEB-9D4A-B327-5B26AA3BC6E6}"/>
              </a:ext>
            </a:extLst>
          </p:cNvPr>
          <p:cNvGrpSpPr/>
          <p:nvPr/>
        </p:nvGrpSpPr>
        <p:grpSpPr>
          <a:xfrm>
            <a:off x="4066756" y="1609255"/>
            <a:ext cx="1010490" cy="774668"/>
            <a:chOff x="4066756" y="1609255"/>
            <a:chExt cx="1010490" cy="774668"/>
          </a:xfrm>
        </p:grpSpPr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BA354409-2DC3-EA4E-AE60-9D8F153AB4E1}"/>
                </a:ext>
              </a:extLst>
            </p:cNvPr>
            <p:cNvSpPr/>
            <p:nvPr/>
          </p:nvSpPr>
          <p:spPr>
            <a:xfrm>
              <a:off x="4331367" y="2127250"/>
              <a:ext cx="745879" cy="256673"/>
            </a:xfrm>
            <a:prstGeom prst="rightArrow">
              <a:avLst>
                <a:gd name="adj1" fmla="val 23518"/>
                <a:gd name="adj2" fmla="val 6962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8515B2C-7B7A-D04E-B99E-7E53CDE3786D}"/>
                </a:ext>
              </a:extLst>
            </p:cNvPr>
            <p:cNvSpPr txBox="1"/>
            <p:nvPr/>
          </p:nvSpPr>
          <p:spPr>
            <a:xfrm>
              <a:off x="4066756" y="1609255"/>
              <a:ext cx="8288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Stack </a:t>
              </a:r>
              <a:b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Pointer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6789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2400" y="5317958"/>
            <a:ext cx="4552950" cy="1327317"/>
          </a:xfrm>
        </p:spPr>
        <p:txBody>
          <a:bodyPr/>
          <a:lstStyle/>
          <a:p>
            <a:r>
              <a:rPr lang="en-US" altLang="en-US" sz="2000" dirty="0"/>
              <a:t>Stack holds temporary results</a:t>
            </a:r>
          </a:p>
          <a:p>
            <a:r>
              <a:rPr lang="en-US" altLang="en-US" sz="2000" dirty="0"/>
              <a:t>Permits recursive execution</a:t>
            </a:r>
          </a:p>
          <a:p>
            <a:r>
              <a:rPr lang="en-US" altLang="en-US" sz="2000" dirty="0"/>
              <a:t>Crucial to modern languages</a:t>
            </a:r>
          </a:p>
          <a:p>
            <a:endParaRPr lang="en-US" altLang="en-US" sz="2000" dirty="0"/>
          </a:p>
        </p:txBody>
      </p:sp>
      <p:sp>
        <p:nvSpPr>
          <p:cNvPr id="35855" name="Text Box 10"/>
          <p:cNvSpPr txBox="1">
            <a:spLocks noChangeArrowheads="1"/>
          </p:cNvSpPr>
          <p:nvPr/>
        </p:nvSpPr>
        <p:spPr bwMode="auto">
          <a:xfrm>
            <a:off x="1140816" y="1998914"/>
            <a:ext cx="2724288" cy="418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A0:	A(int 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A1:		if (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&lt;2)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A2:			B();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A3:		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A4: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B0:	B()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B1:		C();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B2: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C0:	C()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C1:		A(2);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C2: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	A(1);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ext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: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604993" y="2321875"/>
            <a:ext cx="1795933" cy="28974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63CC2C-EB52-F742-A5A3-462D63C423F3}"/>
              </a:ext>
            </a:extLst>
          </p:cNvPr>
          <p:cNvSpPr/>
          <p:nvPr/>
        </p:nvSpPr>
        <p:spPr>
          <a:xfrm>
            <a:off x="5278898" y="1756754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tmp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 = 1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ext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Ubuntu Mono" panose="020B0509030602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BD14732-ADEB-9D4A-B327-5B26AA3BC6E6}"/>
              </a:ext>
            </a:extLst>
          </p:cNvPr>
          <p:cNvGrpSpPr/>
          <p:nvPr/>
        </p:nvGrpSpPr>
        <p:grpSpPr>
          <a:xfrm>
            <a:off x="4066756" y="1609255"/>
            <a:ext cx="1010490" cy="774668"/>
            <a:chOff x="4066756" y="1609255"/>
            <a:chExt cx="1010490" cy="774668"/>
          </a:xfrm>
        </p:grpSpPr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BA354409-2DC3-EA4E-AE60-9D8F153AB4E1}"/>
                </a:ext>
              </a:extLst>
            </p:cNvPr>
            <p:cNvSpPr/>
            <p:nvPr/>
          </p:nvSpPr>
          <p:spPr>
            <a:xfrm>
              <a:off x="4331367" y="2127250"/>
              <a:ext cx="745879" cy="256673"/>
            </a:xfrm>
            <a:prstGeom prst="rightArrow">
              <a:avLst>
                <a:gd name="adj1" fmla="val 23518"/>
                <a:gd name="adj2" fmla="val 6962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8515B2C-7B7A-D04E-B99E-7E53CDE3786D}"/>
                </a:ext>
              </a:extLst>
            </p:cNvPr>
            <p:cNvSpPr txBox="1"/>
            <p:nvPr/>
          </p:nvSpPr>
          <p:spPr>
            <a:xfrm>
              <a:off x="4066756" y="1609255"/>
              <a:ext cx="8288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Stack </a:t>
              </a:r>
              <a:b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Pointer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3078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2400" y="5317958"/>
            <a:ext cx="4552950" cy="1327317"/>
          </a:xfrm>
        </p:spPr>
        <p:txBody>
          <a:bodyPr/>
          <a:lstStyle/>
          <a:p>
            <a:r>
              <a:rPr lang="en-US" altLang="en-US" sz="2000" dirty="0"/>
              <a:t>Stack holds temporary results</a:t>
            </a:r>
          </a:p>
          <a:p>
            <a:r>
              <a:rPr lang="en-US" altLang="en-US" sz="2000" dirty="0"/>
              <a:t>Permits recursive execution</a:t>
            </a:r>
          </a:p>
          <a:p>
            <a:r>
              <a:rPr lang="en-US" altLang="en-US" sz="2000" dirty="0"/>
              <a:t>Crucial to modern languages</a:t>
            </a:r>
          </a:p>
          <a:p>
            <a:endParaRPr lang="en-US" altLang="en-US" sz="2000" dirty="0"/>
          </a:p>
        </p:txBody>
      </p:sp>
      <p:sp>
        <p:nvSpPr>
          <p:cNvPr id="35855" name="Text Box 10"/>
          <p:cNvSpPr txBox="1">
            <a:spLocks noChangeArrowheads="1"/>
          </p:cNvSpPr>
          <p:nvPr/>
        </p:nvSpPr>
        <p:spPr bwMode="auto">
          <a:xfrm>
            <a:off x="1140816" y="1998914"/>
            <a:ext cx="2724288" cy="418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A0:	A(int 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A1:		if (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&lt;2)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A2:			B();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A3:		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A4: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B0:	B()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B1:		C();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B2: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C0:	C()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C1:		A(2);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C2: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	A(1);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ext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: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604993" y="2658757"/>
            <a:ext cx="1795933" cy="28974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63CC2C-EB52-F742-A5A3-462D63C423F3}"/>
              </a:ext>
            </a:extLst>
          </p:cNvPr>
          <p:cNvSpPr/>
          <p:nvPr/>
        </p:nvSpPr>
        <p:spPr>
          <a:xfrm>
            <a:off x="5278898" y="1756754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tmp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 = 1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ext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Ubuntu Mono" panose="020B0509030602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BD14732-ADEB-9D4A-B327-5B26AA3BC6E6}"/>
              </a:ext>
            </a:extLst>
          </p:cNvPr>
          <p:cNvGrpSpPr/>
          <p:nvPr/>
        </p:nvGrpSpPr>
        <p:grpSpPr>
          <a:xfrm>
            <a:off x="4066756" y="1609255"/>
            <a:ext cx="1010490" cy="774668"/>
            <a:chOff x="4066756" y="1609255"/>
            <a:chExt cx="1010490" cy="774668"/>
          </a:xfrm>
        </p:grpSpPr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BA354409-2DC3-EA4E-AE60-9D8F153AB4E1}"/>
                </a:ext>
              </a:extLst>
            </p:cNvPr>
            <p:cNvSpPr/>
            <p:nvPr/>
          </p:nvSpPr>
          <p:spPr>
            <a:xfrm>
              <a:off x="4331367" y="2127250"/>
              <a:ext cx="745879" cy="256673"/>
            </a:xfrm>
            <a:prstGeom prst="rightArrow">
              <a:avLst>
                <a:gd name="adj1" fmla="val 23518"/>
                <a:gd name="adj2" fmla="val 6962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8515B2C-7B7A-D04E-B99E-7E53CDE3786D}"/>
                </a:ext>
              </a:extLst>
            </p:cNvPr>
            <p:cNvSpPr txBox="1"/>
            <p:nvPr/>
          </p:nvSpPr>
          <p:spPr>
            <a:xfrm>
              <a:off x="4066756" y="1609255"/>
              <a:ext cx="8288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Stack </a:t>
              </a:r>
              <a:b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Pointer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6211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2400" y="5317958"/>
            <a:ext cx="4552950" cy="1327317"/>
          </a:xfrm>
        </p:spPr>
        <p:txBody>
          <a:bodyPr/>
          <a:lstStyle/>
          <a:p>
            <a:r>
              <a:rPr lang="en-US" altLang="en-US" sz="2000" dirty="0"/>
              <a:t>Stack holds temporary results</a:t>
            </a:r>
          </a:p>
          <a:p>
            <a:r>
              <a:rPr lang="en-US" altLang="en-US" sz="2000" dirty="0"/>
              <a:t>Permits recursive execution</a:t>
            </a:r>
          </a:p>
          <a:p>
            <a:r>
              <a:rPr lang="en-US" altLang="en-US" sz="2000" dirty="0"/>
              <a:t>Crucial to modern languages</a:t>
            </a:r>
          </a:p>
          <a:p>
            <a:endParaRPr lang="en-US" altLang="en-US" sz="2000" dirty="0"/>
          </a:p>
        </p:txBody>
      </p:sp>
      <p:sp>
        <p:nvSpPr>
          <p:cNvPr id="35855" name="Text Box 10"/>
          <p:cNvSpPr txBox="1">
            <a:spLocks noChangeArrowheads="1"/>
          </p:cNvSpPr>
          <p:nvPr/>
        </p:nvSpPr>
        <p:spPr bwMode="auto">
          <a:xfrm>
            <a:off x="1140816" y="1998914"/>
            <a:ext cx="2724288" cy="418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A0:	A(int 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A1:		if (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&lt;2)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A2:			B();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A3:		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A4: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B0:	B()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B1:		C();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B2: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C0:	C()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C1:		A(2);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C2: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	A(1);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ext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: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604993" y="3942123"/>
            <a:ext cx="1795933" cy="28974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63CC2C-EB52-F742-A5A3-462D63C423F3}"/>
              </a:ext>
            </a:extLst>
          </p:cNvPr>
          <p:cNvSpPr/>
          <p:nvPr/>
        </p:nvSpPr>
        <p:spPr>
          <a:xfrm>
            <a:off x="5278898" y="1756754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tmp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 = 1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ext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Ubuntu Mono" panose="020B0509030602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BD14732-ADEB-9D4A-B327-5B26AA3BC6E6}"/>
              </a:ext>
            </a:extLst>
          </p:cNvPr>
          <p:cNvGrpSpPr/>
          <p:nvPr/>
        </p:nvGrpSpPr>
        <p:grpSpPr>
          <a:xfrm>
            <a:off x="4066756" y="2106109"/>
            <a:ext cx="1010490" cy="774668"/>
            <a:chOff x="4066756" y="1609255"/>
            <a:chExt cx="1010490" cy="774668"/>
          </a:xfrm>
        </p:grpSpPr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BA354409-2DC3-EA4E-AE60-9D8F153AB4E1}"/>
                </a:ext>
              </a:extLst>
            </p:cNvPr>
            <p:cNvSpPr/>
            <p:nvPr/>
          </p:nvSpPr>
          <p:spPr>
            <a:xfrm>
              <a:off x="4331367" y="2127250"/>
              <a:ext cx="745879" cy="256673"/>
            </a:xfrm>
            <a:prstGeom prst="rightArrow">
              <a:avLst>
                <a:gd name="adj1" fmla="val 23518"/>
                <a:gd name="adj2" fmla="val 6962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8515B2C-7B7A-D04E-B99E-7E53CDE3786D}"/>
                </a:ext>
              </a:extLst>
            </p:cNvPr>
            <p:cNvSpPr txBox="1"/>
            <p:nvPr/>
          </p:nvSpPr>
          <p:spPr>
            <a:xfrm>
              <a:off x="4066756" y="1609255"/>
              <a:ext cx="8288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Stack </a:t>
              </a:r>
              <a:b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Pointer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1F8213A8-9D73-8D4E-8ABC-56C1F123E6B5}"/>
              </a:ext>
            </a:extLst>
          </p:cNvPr>
          <p:cNvSpPr/>
          <p:nvPr/>
        </p:nvSpPr>
        <p:spPr>
          <a:xfrm>
            <a:off x="5278898" y="2263206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A3</a:t>
            </a:r>
          </a:p>
        </p:txBody>
      </p:sp>
    </p:spTree>
    <p:extLst>
      <p:ext uri="{BB962C8B-B14F-4D97-AF65-F5344CB8AC3E}">
        <p14:creationId xmlns:p14="http://schemas.microsoft.com/office/powerpoint/2010/main" val="2658509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2400" y="5317958"/>
            <a:ext cx="4552950" cy="1327317"/>
          </a:xfrm>
        </p:spPr>
        <p:txBody>
          <a:bodyPr/>
          <a:lstStyle/>
          <a:p>
            <a:r>
              <a:rPr lang="en-US" altLang="en-US" sz="2000" dirty="0"/>
              <a:t>Stack holds temporary results</a:t>
            </a:r>
          </a:p>
          <a:p>
            <a:r>
              <a:rPr lang="en-US" altLang="en-US" sz="2000" dirty="0"/>
              <a:t>Permits recursive execution</a:t>
            </a:r>
          </a:p>
          <a:p>
            <a:r>
              <a:rPr lang="en-US" altLang="en-US" sz="2000" dirty="0"/>
              <a:t>Crucial to modern languages</a:t>
            </a:r>
          </a:p>
          <a:p>
            <a:endParaRPr lang="en-US" altLang="en-US" sz="2000" dirty="0"/>
          </a:p>
        </p:txBody>
      </p:sp>
      <p:sp>
        <p:nvSpPr>
          <p:cNvPr id="35855" name="Text Box 10"/>
          <p:cNvSpPr txBox="1">
            <a:spLocks noChangeArrowheads="1"/>
          </p:cNvSpPr>
          <p:nvPr/>
        </p:nvSpPr>
        <p:spPr bwMode="auto">
          <a:xfrm>
            <a:off x="1140816" y="1998914"/>
            <a:ext cx="2724288" cy="418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A0:	A(int 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A1:		if (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&lt;2)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A2:			B();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A3:		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A4: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B0:	B()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B1:		C();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B2: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C0:	C()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C1:		A(2);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C2: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	A(1);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ext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: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604993" y="4904647"/>
            <a:ext cx="1795933" cy="28974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63CC2C-EB52-F742-A5A3-462D63C423F3}"/>
              </a:ext>
            </a:extLst>
          </p:cNvPr>
          <p:cNvSpPr/>
          <p:nvPr/>
        </p:nvSpPr>
        <p:spPr>
          <a:xfrm>
            <a:off x="5278898" y="1756754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tmp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 = 1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ext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Ubuntu Mono" panose="020B0509030602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BD14732-ADEB-9D4A-B327-5B26AA3BC6E6}"/>
              </a:ext>
            </a:extLst>
          </p:cNvPr>
          <p:cNvGrpSpPr/>
          <p:nvPr/>
        </p:nvGrpSpPr>
        <p:grpSpPr>
          <a:xfrm>
            <a:off x="4066756" y="2635496"/>
            <a:ext cx="1010490" cy="774668"/>
            <a:chOff x="4066756" y="1609255"/>
            <a:chExt cx="1010490" cy="774668"/>
          </a:xfrm>
        </p:grpSpPr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BA354409-2DC3-EA4E-AE60-9D8F153AB4E1}"/>
                </a:ext>
              </a:extLst>
            </p:cNvPr>
            <p:cNvSpPr/>
            <p:nvPr/>
          </p:nvSpPr>
          <p:spPr>
            <a:xfrm>
              <a:off x="4331367" y="2127250"/>
              <a:ext cx="745879" cy="256673"/>
            </a:xfrm>
            <a:prstGeom prst="rightArrow">
              <a:avLst>
                <a:gd name="adj1" fmla="val 23518"/>
                <a:gd name="adj2" fmla="val 6962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8515B2C-7B7A-D04E-B99E-7E53CDE3786D}"/>
                </a:ext>
              </a:extLst>
            </p:cNvPr>
            <p:cNvSpPr txBox="1"/>
            <p:nvPr/>
          </p:nvSpPr>
          <p:spPr>
            <a:xfrm>
              <a:off x="4066756" y="1609255"/>
              <a:ext cx="8288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Stack </a:t>
              </a:r>
              <a:b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Pointer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1F8213A8-9D73-8D4E-8ABC-56C1F123E6B5}"/>
              </a:ext>
            </a:extLst>
          </p:cNvPr>
          <p:cNvSpPr/>
          <p:nvPr/>
        </p:nvSpPr>
        <p:spPr>
          <a:xfrm>
            <a:off x="5278898" y="2263206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A3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2BA93A-A127-5941-A6F1-87B615AEEDC4}"/>
              </a:ext>
            </a:extLst>
          </p:cNvPr>
          <p:cNvSpPr/>
          <p:nvPr/>
        </p:nvSpPr>
        <p:spPr>
          <a:xfrm>
            <a:off x="5278898" y="2776102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B2</a:t>
            </a:r>
          </a:p>
        </p:txBody>
      </p:sp>
    </p:spTree>
    <p:extLst>
      <p:ext uri="{BB962C8B-B14F-4D97-AF65-F5344CB8AC3E}">
        <p14:creationId xmlns:p14="http://schemas.microsoft.com/office/powerpoint/2010/main" val="99023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Lecture 2: OS Concepts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70F06-8457-6A4A-A75C-84938FC7DD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Prof. Seyed Majid Zahedi</a:t>
            </a:r>
          </a:p>
          <a:p>
            <a:r>
              <a:rPr lang="en-US" sz="1600" dirty="0">
                <a:latin typeface="Ubuntu Mono" panose="020B0509030602030204" pitchFamily="49" charset="0"/>
                <a:hlinkClick r:id="rId3"/>
              </a:rPr>
              <a:t>https://ece.uwaterloo.ca/~smzahedi</a:t>
            </a:r>
            <a:endParaRPr lang="en-US" sz="1600" dirty="0"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7140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2400" y="5317958"/>
            <a:ext cx="4552950" cy="1327317"/>
          </a:xfrm>
        </p:spPr>
        <p:txBody>
          <a:bodyPr/>
          <a:lstStyle/>
          <a:p>
            <a:r>
              <a:rPr lang="en-US" altLang="en-US" sz="2000" dirty="0"/>
              <a:t>Stack holds temporary results</a:t>
            </a:r>
          </a:p>
          <a:p>
            <a:r>
              <a:rPr lang="en-US" altLang="en-US" sz="2000" dirty="0"/>
              <a:t>Permits recursive execution</a:t>
            </a:r>
          </a:p>
          <a:p>
            <a:r>
              <a:rPr lang="en-US" altLang="en-US" sz="2000" dirty="0"/>
              <a:t>Crucial to modern languages</a:t>
            </a:r>
          </a:p>
          <a:p>
            <a:endParaRPr lang="en-US" altLang="en-US" sz="2000" dirty="0"/>
          </a:p>
        </p:txBody>
      </p:sp>
      <p:sp>
        <p:nvSpPr>
          <p:cNvPr id="35855" name="Text Box 10"/>
          <p:cNvSpPr txBox="1">
            <a:spLocks noChangeArrowheads="1"/>
          </p:cNvSpPr>
          <p:nvPr/>
        </p:nvSpPr>
        <p:spPr bwMode="auto">
          <a:xfrm>
            <a:off x="1140816" y="1998914"/>
            <a:ext cx="2724288" cy="418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A0:	A(int 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A1:		if (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&lt;2)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A2:			B();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A3:		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A4: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B0:	B()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B1:		C();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B2: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C0:	C()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C1:		A(2);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C2: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	A(1);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ext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: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604993" y="2326881"/>
            <a:ext cx="1795933" cy="28974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63CC2C-EB52-F742-A5A3-462D63C423F3}"/>
              </a:ext>
            </a:extLst>
          </p:cNvPr>
          <p:cNvSpPr/>
          <p:nvPr/>
        </p:nvSpPr>
        <p:spPr>
          <a:xfrm>
            <a:off x="5278898" y="1756754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tmp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 = 1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ext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Ubuntu Mono" panose="020B0509030602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BD14732-ADEB-9D4A-B327-5B26AA3BC6E6}"/>
              </a:ext>
            </a:extLst>
          </p:cNvPr>
          <p:cNvGrpSpPr/>
          <p:nvPr/>
        </p:nvGrpSpPr>
        <p:grpSpPr>
          <a:xfrm>
            <a:off x="4066756" y="3141702"/>
            <a:ext cx="1010490" cy="774668"/>
            <a:chOff x="4066756" y="1609255"/>
            <a:chExt cx="1010490" cy="774668"/>
          </a:xfrm>
        </p:grpSpPr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BA354409-2DC3-EA4E-AE60-9D8F153AB4E1}"/>
                </a:ext>
              </a:extLst>
            </p:cNvPr>
            <p:cNvSpPr/>
            <p:nvPr/>
          </p:nvSpPr>
          <p:spPr>
            <a:xfrm>
              <a:off x="4331367" y="2127250"/>
              <a:ext cx="745879" cy="256673"/>
            </a:xfrm>
            <a:prstGeom prst="rightArrow">
              <a:avLst>
                <a:gd name="adj1" fmla="val 23518"/>
                <a:gd name="adj2" fmla="val 6962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8515B2C-7B7A-D04E-B99E-7E53CDE3786D}"/>
                </a:ext>
              </a:extLst>
            </p:cNvPr>
            <p:cNvSpPr txBox="1"/>
            <p:nvPr/>
          </p:nvSpPr>
          <p:spPr>
            <a:xfrm>
              <a:off x="4066756" y="1609255"/>
              <a:ext cx="8288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Stack </a:t>
              </a:r>
              <a:b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Pointer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1F8213A8-9D73-8D4E-8ABC-56C1F123E6B5}"/>
              </a:ext>
            </a:extLst>
          </p:cNvPr>
          <p:cNvSpPr/>
          <p:nvPr/>
        </p:nvSpPr>
        <p:spPr>
          <a:xfrm>
            <a:off x="5278898" y="2263206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A3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2BA93A-A127-5941-A6F1-87B615AEEDC4}"/>
              </a:ext>
            </a:extLst>
          </p:cNvPr>
          <p:cNvSpPr/>
          <p:nvPr/>
        </p:nvSpPr>
        <p:spPr>
          <a:xfrm>
            <a:off x="5278898" y="2776102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B2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EE0B86-7C9D-F04D-9228-200C467C6A86}"/>
              </a:ext>
            </a:extLst>
          </p:cNvPr>
          <p:cNvSpPr/>
          <p:nvPr/>
        </p:nvSpPr>
        <p:spPr>
          <a:xfrm>
            <a:off x="5278898" y="3290304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tmp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 = 2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C2</a:t>
            </a:r>
          </a:p>
        </p:txBody>
      </p:sp>
    </p:spTree>
    <p:extLst>
      <p:ext uri="{BB962C8B-B14F-4D97-AF65-F5344CB8AC3E}">
        <p14:creationId xmlns:p14="http://schemas.microsoft.com/office/powerpoint/2010/main" val="31732680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2400" y="5317958"/>
            <a:ext cx="4552950" cy="1327317"/>
          </a:xfrm>
        </p:spPr>
        <p:txBody>
          <a:bodyPr/>
          <a:lstStyle/>
          <a:p>
            <a:r>
              <a:rPr lang="en-US" altLang="en-US" sz="2000" dirty="0"/>
              <a:t>Stack holds temporary results</a:t>
            </a:r>
          </a:p>
          <a:p>
            <a:r>
              <a:rPr lang="en-US" altLang="en-US" sz="2000" dirty="0"/>
              <a:t>Permits recursive execution</a:t>
            </a:r>
          </a:p>
          <a:p>
            <a:r>
              <a:rPr lang="en-US" altLang="en-US" sz="2000" dirty="0"/>
              <a:t>Crucial to modern languages</a:t>
            </a:r>
          </a:p>
          <a:p>
            <a:endParaRPr lang="en-US" altLang="en-US" sz="2000" dirty="0"/>
          </a:p>
        </p:txBody>
      </p:sp>
      <p:sp>
        <p:nvSpPr>
          <p:cNvPr id="35855" name="Text Box 10"/>
          <p:cNvSpPr txBox="1">
            <a:spLocks noChangeArrowheads="1"/>
          </p:cNvSpPr>
          <p:nvPr/>
        </p:nvSpPr>
        <p:spPr bwMode="auto">
          <a:xfrm>
            <a:off x="1140816" y="1998914"/>
            <a:ext cx="2724288" cy="418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A0:	A(int 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A1:		if (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&lt;2)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A2:			B();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A3:		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A4: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B0:	B()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B1:		C();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B2: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C0:	C()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C1:		A(2);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C2: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	A(1);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ext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: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604993" y="2984717"/>
            <a:ext cx="1795933" cy="28974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63CC2C-EB52-F742-A5A3-462D63C423F3}"/>
              </a:ext>
            </a:extLst>
          </p:cNvPr>
          <p:cNvSpPr/>
          <p:nvPr/>
        </p:nvSpPr>
        <p:spPr>
          <a:xfrm>
            <a:off x="5278898" y="1756754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tmp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 = 1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ext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Ubuntu Mono" panose="020B0509030602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BD14732-ADEB-9D4A-B327-5B26AA3BC6E6}"/>
              </a:ext>
            </a:extLst>
          </p:cNvPr>
          <p:cNvGrpSpPr/>
          <p:nvPr/>
        </p:nvGrpSpPr>
        <p:grpSpPr>
          <a:xfrm>
            <a:off x="4066756" y="3141702"/>
            <a:ext cx="1010490" cy="774668"/>
            <a:chOff x="4066756" y="1609255"/>
            <a:chExt cx="1010490" cy="774668"/>
          </a:xfrm>
        </p:grpSpPr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BA354409-2DC3-EA4E-AE60-9D8F153AB4E1}"/>
                </a:ext>
              </a:extLst>
            </p:cNvPr>
            <p:cNvSpPr/>
            <p:nvPr/>
          </p:nvSpPr>
          <p:spPr>
            <a:xfrm>
              <a:off x="4331367" y="2127250"/>
              <a:ext cx="745879" cy="256673"/>
            </a:xfrm>
            <a:prstGeom prst="rightArrow">
              <a:avLst>
                <a:gd name="adj1" fmla="val 23518"/>
                <a:gd name="adj2" fmla="val 6962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8515B2C-7B7A-D04E-B99E-7E53CDE3786D}"/>
                </a:ext>
              </a:extLst>
            </p:cNvPr>
            <p:cNvSpPr txBox="1"/>
            <p:nvPr/>
          </p:nvSpPr>
          <p:spPr>
            <a:xfrm>
              <a:off x="4066756" y="1609255"/>
              <a:ext cx="8288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Stack </a:t>
              </a:r>
              <a:b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Pointer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1F8213A8-9D73-8D4E-8ABC-56C1F123E6B5}"/>
              </a:ext>
            </a:extLst>
          </p:cNvPr>
          <p:cNvSpPr/>
          <p:nvPr/>
        </p:nvSpPr>
        <p:spPr>
          <a:xfrm>
            <a:off x="5278898" y="2263206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A3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2BA93A-A127-5941-A6F1-87B615AEEDC4}"/>
              </a:ext>
            </a:extLst>
          </p:cNvPr>
          <p:cNvSpPr/>
          <p:nvPr/>
        </p:nvSpPr>
        <p:spPr>
          <a:xfrm>
            <a:off x="5278898" y="2776102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B2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EE0B86-7C9D-F04D-9228-200C467C6A86}"/>
              </a:ext>
            </a:extLst>
          </p:cNvPr>
          <p:cNvSpPr/>
          <p:nvPr/>
        </p:nvSpPr>
        <p:spPr>
          <a:xfrm>
            <a:off x="5278898" y="3290304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tmp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 = 2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C2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9A0539E-3912-0141-BA4E-23716FF088EC}"/>
              </a:ext>
            </a:extLst>
          </p:cNvPr>
          <p:cNvSpPr/>
          <p:nvPr/>
        </p:nvSpPr>
        <p:spPr>
          <a:xfrm>
            <a:off x="4186989" y="4379495"/>
            <a:ext cx="3097172" cy="65772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  <a:latin typeface="Ubuntu Mono" panose="020B0509030602030204" pitchFamily="49" charset="0"/>
              </a:rPr>
              <a:t>&gt; 2</a:t>
            </a:r>
          </a:p>
        </p:txBody>
      </p:sp>
    </p:spTree>
    <p:extLst>
      <p:ext uri="{BB962C8B-B14F-4D97-AF65-F5344CB8AC3E}">
        <p14:creationId xmlns:p14="http://schemas.microsoft.com/office/powerpoint/2010/main" val="2352914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2400" y="5317958"/>
            <a:ext cx="4552950" cy="1327317"/>
          </a:xfrm>
        </p:spPr>
        <p:txBody>
          <a:bodyPr/>
          <a:lstStyle/>
          <a:p>
            <a:r>
              <a:rPr lang="en-US" altLang="en-US" sz="2000" dirty="0"/>
              <a:t>Stack holds temporary results</a:t>
            </a:r>
          </a:p>
          <a:p>
            <a:r>
              <a:rPr lang="en-US" altLang="en-US" sz="2000" dirty="0"/>
              <a:t>Permits recursive execution</a:t>
            </a:r>
          </a:p>
          <a:p>
            <a:r>
              <a:rPr lang="en-US" altLang="en-US" sz="2000" dirty="0"/>
              <a:t>Crucial to modern languages</a:t>
            </a:r>
          </a:p>
          <a:p>
            <a:endParaRPr lang="en-US" altLang="en-US" sz="2000" dirty="0"/>
          </a:p>
        </p:txBody>
      </p:sp>
      <p:sp>
        <p:nvSpPr>
          <p:cNvPr id="35855" name="Text Box 10"/>
          <p:cNvSpPr txBox="1">
            <a:spLocks noChangeArrowheads="1"/>
          </p:cNvSpPr>
          <p:nvPr/>
        </p:nvSpPr>
        <p:spPr bwMode="auto">
          <a:xfrm>
            <a:off x="1140816" y="1998914"/>
            <a:ext cx="2724288" cy="418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A0:	A(int 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A1:		if (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&lt;2)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A2:			B();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A3:		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A4: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B0:	B()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B1:		C();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B2: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C0:	C()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C1:		A(2);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C2: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	A(1);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ext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: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604993" y="3305557"/>
            <a:ext cx="1795933" cy="28974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63CC2C-EB52-F742-A5A3-462D63C423F3}"/>
              </a:ext>
            </a:extLst>
          </p:cNvPr>
          <p:cNvSpPr/>
          <p:nvPr/>
        </p:nvSpPr>
        <p:spPr>
          <a:xfrm>
            <a:off x="5278898" y="1756754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tmp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 = 1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ext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Ubuntu Mono" panose="020B0509030602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BD14732-ADEB-9D4A-B327-5B26AA3BC6E6}"/>
              </a:ext>
            </a:extLst>
          </p:cNvPr>
          <p:cNvGrpSpPr/>
          <p:nvPr/>
        </p:nvGrpSpPr>
        <p:grpSpPr>
          <a:xfrm>
            <a:off x="4066756" y="3141702"/>
            <a:ext cx="1010490" cy="774668"/>
            <a:chOff x="4066756" y="1609255"/>
            <a:chExt cx="1010490" cy="774668"/>
          </a:xfrm>
        </p:grpSpPr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BA354409-2DC3-EA4E-AE60-9D8F153AB4E1}"/>
                </a:ext>
              </a:extLst>
            </p:cNvPr>
            <p:cNvSpPr/>
            <p:nvPr/>
          </p:nvSpPr>
          <p:spPr>
            <a:xfrm>
              <a:off x="4331367" y="2127250"/>
              <a:ext cx="745879" cy="256673"/>
            </a:xfrm>
            <a:prstGeom prst="rightArrow">
              <a:avLst>
                <a:gd name="adj1" fmla="val 23518"/>
                <a:gd name="adj2" fmla="val 6962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8515B2C-7B7A-D04E-B99E-7E53CDE3786D}"/>
                </a:ext>
              </a:extLst>
            </p:cNvPr>
            <p:cNvSpPr txBox="1"/>
            <p:nvPr/>
          </p:nvSpPr>
          <p:spPr>
            <a:xfrm>
              <a:off x="4066756" y="1609255"/>
              <a:ext cx="8288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Stack </a:t>
              </a:r>
              <a:b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Pointer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1F8213A8-9D73-8D4E-8ABC-56C1F123E6B5}"/>
              </a:ext>
            </a:extLst>
          </p:cNvPr>
          <p:cNvSpPr/>
          <p:nvPr/>
        </p:nvSpPr>
        <p:spPr>
          <a:xfrm>
            <a:off x="5278898" y="2263206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A3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2BA93A-A127-5941-A6F1-87B615AEEDC4}"/>
              </a:ext>
            </a:extLst>
          </p:cNvPr>
          <p:cNvSpPr/>
          <p:nvPr/>
        </p:nvSpPr>
        <p:spPr>
          <a:xfrm>
            <a:off x="5278898" y="2776102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B2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EE0B86-7C9D-F04D-9228-200C467C6A86}"/>
              </a:ext>
            </a:extLst>
          </p:cNvPr>
          <p:cNvSpPr/>
          <p:nvPr/>
        </p:nvSpPr>
        <p:spPr>
          <a:xfrm>
            <a:off x="5278898" y="3290304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tmp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 = 2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C2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9A0539E-3912-0141-BA4E-23716FF088EC}"/>
              </a:ext>
            </a:extLst>
          </p:cNvPr>
          <p:cNvSpPr/>
          <p:nvPr/>
        </p:nvSpPr>
        <p:spPr>
          <a:xfrm>
            <a:off x="4186989" y="4379495"/>
            <a:ext cx="3097172" cy="65772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  <a:latin typeface="Ubuntu Mono" panose="020B0509030602030204" pitchFamily="49" charset="0"/>
              </a:rPr>
              <a:t>&gt; 2</a:t>
            </a:r>
          </a:p>
        </p:txBody>
      </p:sp>
    </p:spTree>
    <p:extLst>
      <p:ext uri="{BB962C8B-B14F-4D97-AF65-F5344CB8AC3E}">
        <p14:creationId xmlns:p14="http://schemas.microsoft.com/office/powerpoint/2010/main" val="40270597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2400" y="5317958"/>
            <a:ext cx="4552950" cy="1327317"/>
          </a:xfrm>
        </p:spPr>
        <p:txBody>
          <a:bodyPr/>
          <a:lstStyle/>
          <a:p>
            <a:r>
              <a:rPr lang="en-US" altLang="en-US" sz="2000" dirty="0"/>
              <a:t>Stack holds temporary results</a:t>
            </a:r>
          </a:p>
          <a:p>
            <a:r>
              <a:rPr lang="en-US" altLang="en-US" sz="2000" dirty="0"/>
              <a:t>Permits recursive execution</a:t>
            </a:r>
          </a:p>
          <a:p>
            <a:r>
              <a:rPr lang="en-US" altLang="en-US" sz="2000" dirty="0"/>
              <a:t>Crucial to modern languages</a:t>
            </a:r>
          </a:p>
          <a:p>
            <a:endParaRPr lang="en-US" altLang="en-US" sz="2000" dirty="0"/>
          </a:p>
        </p:txBody>
      </p:sp>
      <p:sp>
        <p:nvSpPr>
          <p:cNvPr id="35855" name="Text Box 10"/>
          <p:cNvSpPr txBox="1">
            <a:spLocks noChangeArrowheads="1"/>
          </p:cNvSpPr>
          <p:nvPr/>
        </p:nvSpPr>
        <p:spPr bwMode="auto">
          <a:xfrm>
            <a:off x="1140816" y="1998914"/>
            <a:ext cx="2724288" cy="418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A0:	A(int 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A1:		if (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&lt;2)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A2:			B();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A3:		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A4: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B0:	B()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B1:		C();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B2: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C0:	C()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C1:		A(2);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C2: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	A(1);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ext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: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604993" y="5221212"/>
            <a:ext cx="1795933" cy="28974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63CC2C-EB52-F742-A5A3-462D63C423F3}"/>
              </a:ext>
            </a:extLst>
          </p:cNvPr>
          <p:cNvSpPr/>
          <p:nvPr/>
        </p:nvSpPr>
        <p:spPr>
          <a:xfrm>
            <a:off x="5278898" y="1756754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tmp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 = 1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ext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Ubuntu Mono" panose="020B0509030602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BD14732-ADEB-9D4A-B327-5B26AA3BC6E6}"/>
              </a:ext>
            </a:extLst>
          </p:cNvPr>
          <p:cNvGrpSpPr/>
          <p:nvPr/>
        </p:nvGrpSpPr>
        <p:grpSpPr>
          <a:xfrm>
            <a:off x="4066756" y="2645441"/>
            <a:ext cx="1010490" cy="774668"/>
            <a:chOff x="4066756" y="1609255"/>
            <a:chExt cx="1010490" cy="774668"/>
          </a:xfrm>
        </p:grpSpPr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BA354409-2DC3-EA4E-AE60-9D8F153AB4E1}"/>
                </a:ext>
              </a:extLst>
            </p:cNvPr>
            <p:cNvSpPr/>
            <p:nvPr/>
          </p:nvSpPr>
          <p:spPr>
            <a:xfrm>
              <a:off x="4331367" y="2127250"/>
              <a:ext cx="745879" cy="256673"/>
            </a:xfrm>
            <a:prstGeom prst="rightArrow">
              <a:avLst>
                <a:gd name="adj1" fmla="val 23518"/>
                <a:gd name="adj2" fmla="val 6962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8515B2C-7B7A-D04E-B99E-7E53CDE3786D}"/>
                </a:ext>
              </a:extLst>
            </p:cNvPr>
            <p:cNvSpPr txBox="1"/>
            <p:nvPr/>
          </p:nvSpPr>
          <p:spPr>
            <a:xfrm>
              <a:off x="4066756" y="1609255"/>
              <a:ext cx="8288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Stack </a:t>
              </a:r>
              <a:b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Pointer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1F8213A8-9D73-8D4E-8ABC-56C1F123E6B5}"/>
              </a:ext>
            </a:extLst>
          </p:cNvPr>
          <p:cNvSpPr/>
          <p:nvPr/>
        </p:nvSpPr>
        <p:spPr>
          <a:xfrm>
            <a:off x="5278898" y="2263206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A3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2BA93A-A127-5941-A6F1-87B615AEEDC4}"/>
              </a:ext>
            </a:extLst>
          </p:cNvPr>
          <p:cNvSpPr/>
          <p:nvPr/>
        </p:nvSpPr>
        <p:spPr>
          <a:xfrm>
            <a:off x="5278898" y="2776102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B2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9A0539E-3912-0141-BA4E-23716FF088EC}"/>
              </a:ext>
            </a:extLst>
          </p:cNvPr>
          <p:cNvSpPr/>
          <p:nvPr/>
        </p:nvSpPr>
        <p:spPr>
          <a:xfrm>
            <a:off x="4186989" y="4379495"/>
            <a:ext cx="3097172" cy="65772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  <a:latin typeface="Ubuntu Mono" panose="020B0509030602030204" pitchFamily="49" charset="0"/>
              </a:rPr>
              <a:t>&gt; 2</a:t>
            </a:r>
          </a:p>
        </p:txBody>
      </p:sp>
    </p:spTree>
    <p:extLst>
      <p:ext uri="{BB962C8B-B14F-4D97-AF65-F5344CB8AC3E}">
        <p14:creationId xmlns:p14="http://schemas.microsoft.com/office/powerpoint/2010/main" val="8621882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2400" y="5317958"/>
            <a:ext cx="4552950" cy="1327317"/>
          </a:xfrm>
        </p:spPr>
        <p:txBody>
          <a:bodyPr/>
          <a:lstStyle/>
          <a:p>
            <a:r>
              <a:rPr lang="en-US" altLang="en-US" sz="2000" dirty="0"/>
              <a:t>Stack holds temporary results</a:t>
            </a:r>
          </a:p>
          <a:p>
            <a:r>
              <a:rPr lang="en-US" altLang="en-US" sz="2000" dirty="0"/>
              <a:t>Permits recursive execution</a:t>
            </a:r>
          </a:p>
          <a:p>
            <a:r>
              <a:rPr lang="en-US" altLang="en-US" sz="2000" dirty="0"/>
              <a:t>Crucial to modern languages</a:t>
            </a:r>
          </a:p>
          <a:p>
            <a:endParaRPr lang="en-US" altLang="en-US" sz="2000" dirty="0"/>
          </a:p>
        </p:txBody>
      </p:sp>
      <p:sp>
        <p:nvSpPr>
          <p:cNvPr id="35855" name="Text Box 10"/>
          <p:cNvSpPr txBox="1">
            <a:spLocks noChangeArrowheads="1"/>
          </p:cNvSpPr>
          <p:nvPr/>
        </p:nvSpPr>
        <p:spPr bwMode="auto">
          <a:xfrm>
            <a:off x="1140816" y="1998914"/>
            <a:ext cx="2724288" cy="418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A0:	A(int 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A1:		if (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&lt;2)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A2:			B();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A3:		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A4: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B0:	B()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B1:		C();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B2: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C0:	C()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C1:		A(2);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C2: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	A(1);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ext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: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604993" y="4266707"/>
            <a:ext cx="1795933" cy="28974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63CC2C-EB52-F742-A5A3-462D63C423F3}"/>
              </a:ext>
            </a:extLst>
          </p:cNvPr>
          <p:cNvSpPr/>
          <p:nvPr/>
        </p:nvSpPr>
        <p:spPr>
          <a:xfrm>
            <a:off x="5278898" y="1756754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tmp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 = 1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ext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Ubuntu Mono" panose="020B0509030602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BD14732-ADEB-9D4A-B327-5B26AA3BC6E6}"/>
              </a:ext>
            </a:extLst>
          </p:cNvPr>
          <p:cNvGrpSpPr/>
          <p:nvPr/>
        </p:nvGrpSpPr>
        <p:grpSpPr>
          <a:xfrm>
            <a:off x="4066756" y="2123455"/>
            <a:ext cx="1010490" cy="774668"/>
            <a:chOff x="4066756" y="1609255"/>
            <a:chExt cx="1010490" cy="774668"/>
          </a:xfrm>
        </p:grpSpPr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BA354409-2DC3-EA4E-AE60-9D8F153AB4E1}"/>
                </a:ext>
              </a:extLst>
            </p:cNvPr>
            <p:cNvSpPr/>
            <p:nvPr/>
          </p:nvSpPr>
          <p:spPr>
            <a:xfrm>
              <a:off x="4331367" y="2127250"/>
              <a:ext cx="745879" cy="256673"/>
            </a:xfrm>
            <a:prstGeom prst="rightArrow">
              <a:avLst>
                <a:gd name="adj1" fmla="val 23518"/>
                <a:gd name="adj2" fmla="val 6962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8515B2C-7B7A-D04E-B99E-7E53CDE3786D}"/>
                </a:ext>
              </a:extLst>
            </p:cNvPr>
            <p:cNvSpPr txBox="1"/>
            <p:nvPr/>
          </p:nvSpPr>
          <p:spPr>
            <a:xfrm>
              <a:off x="4066756" y="1609255"/>
              <a:ext cx="8288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Stack </a:t>
              </a:r>
              <a:b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Pointer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1F8213A8-9D73-8D4E-8ABC-56C1F123E6B5}"/>
              </a:ext>
            </a:extLst>
          </p:cNvPr>
          <p:cNvSpPr/>
          <p:nvPr/>
        </p:nvSpPr>
        <p:spPr>
          <a:xfrm>
            <a:off x="5278898" y="2263206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A3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9A0539E-3912-0141-BA4E-23716FF088EC}"/>
              </a:ext>
            </a:extLst>
          </p:cNvPr>
          <p:cNvSpPr/>
          <p:nvPr/>
        </p:nvSpPr>
        <p:spPr>
          <a:xfrm>
            <a:off x="4186989" y="4379495"/>
            <a:ext cx="3097172" cy="65772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  <a:latin typeface="Ubuntu Mono" panose="020B0509030602030204" pitchFamily="49" charset="0"/>
              </a:rPr>
              <a:t>&gt; 2</a:t>
            </a:r>
          </a:p>
        </p:txBody>
      </p:sp>
    </p:spTree>
    <p:extLst>
      <p:ext uri="{BB962C8B-B14F-4D97-AF65-F5344CB8AC3E}">
        <p14:creationId xmlns:p14="http://schemas.microsoft.com/office/powerpoint/2010/main" val="19030754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2400" y="5317958"/>
            <a:ext cx="4552950" cy="1327317"/>
          </a:xfrm>
        </p:spPr>
        <p:txBody>
          <a:bodyPr/>
          <a:lstStyle/>
          <a:p>
            <a:r>
              <a:rPr lang="en-US" altLang="en-US" sz="2000" dirty="0"/>
              <a:t>Stack holds temporary results</a:t>
            </a:r>
          </a:p>
          <a:p>
            <a:r>
              <a:rPr lang="en-US" altLang="en-US" sz="2000" dirty="0"/>
              <a:t>Permits recursive execution</a:t>
            </a:r>
          </a:p>
          <a:p>
            <a:r>
              <a:rPr lang="en-US" altLang="en-US" sz="2000" dirty="0"/>
              <a:t>Crucial to modern languages</a:t>
            </a:r>
          </a:p>
          <a:p>
            <a:endParaRPr lang="en-US" altLang="en-US" sz="2000" dirty="0"/>
          </a:p>
        </p:txBody>
      </p:sp>
      <p:sp>
        <p:nvSpPr>
          <p:cNvPr id="35855" name="Text Box 10"/>
          <p:cNvSpPr txBox="1">
            <a:spLocks noChangeArrowheads="1"/>
          </p:cNvSpPr>
          <p:nvPr/>
        </p:nvSpPr>
        <p:spPr bwMode="auto">
          <a:xfrm>
            <a:off x="1140816" y="1998914"/>
            <a:ext cx="2724288" cy="418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A0:	A(int 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A1:		if (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&lt;2)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A2:			B();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A3:		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A4: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B0:	B()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B1:		C();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B2: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C0:	C()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C1:		A(2);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C2: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	A(1);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ext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: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604993" y="2968675"/>
            <a:ext cx="1795933" cy="28974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63CC2C-EB52-F742-A5A3-462D63C423F3}"/>
              </a:ext>
            </a:extLst>
          </p:cNvPr>
          <p:cNvSpPr/>
          <p:nvPr/>
        </p:nvSpPr>
        <p:spPr>
          <a:xfrm>
            <a:off x="5278898" y="1756754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tmp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 = 1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ext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Ubuntu Mono" panose="020B0509030602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BD14732-ADEB-9D4A-B327-5B26AA3BC6E6}"/>
              </a:ext>
            </a:extLst>
          </p:cNvPr>
          <p:cNvGrpSpPr/>
          <p:nvPr/>
        </p:nvGrpSpPr>
        <p:grpSpPr>
          <a:xfrm>
            <a:off x="4066756" y="1611579"/>
            <a:ext cx="1010490" cy="774668"/>
            <a:chOff x="4066756" y="1609255"/>
            <a:chExt cx="1010490" cy="774668"/>
          </a:xfrm>
        </p:grpSpPr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BA354409-2DC3-EA4E-AE60-9D8F153AB4E1}"/>
                </a:ext>
              </a:extLst>
            </p:cNvPr>
            <p:cNvSpPr/>
            <p:nvPr/>
          </p:nvSpPr>
          <p:spPr>
            <a:xfrm>
              <a:off x="4331367" y="2127250"/>
              <a:ext cx="745879" cy="256673"/>
            </a:xfrm>
            <a:prstGeom prst="rightArrow">
              <a:avLst>
                <a:gd name="adj1" fmla="val 23518"/>
                <a:gd name="adj2" fmla="val 6962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8515B2C-7B7A-D04E-B99E-7E53CDE3786D}"/>
                </a:ext>
              </a:extLst>
            </p:cNvPr>
            <p:cNvSpPr txBox="1"/>
            <p:nvPr/>
          </p:nvSpPr>
          <p:spPr>
            <a:xfrm>
              <a:off x="4066756" y="1609255"/>
              <a:ext cx="8288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Stack </a:t>
              </a:r>
              <a:b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Pointer</a:t>
              </a:r>
            </a:p>
          </p:txBody>
        </p:sp>
      </p:grp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9A0539E-3912-0141-BA4E-23716FF088EC}"/>
              </a:ext>
            </a:extLst>
          </p:cNvPr>
          <p:cNvSpPr/>
          <p:nvPr/>
        </p:nvSpPr>
        <p:spPr>
          <a:xfrm>
            <a:off x="4186989" y="4379495"/>
            <a:ext cx="3097172" cy="65772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  <a:latin typeface="Ubuntu Mono" panose="020B0509030602030204" pitchFamily="49" charset="0"/>
              </a:rPr>
              <a:t>&gt; 21</a:t>
            </a:r>
          </a:p>
        </p:txBody>
      </p:sp>
    </p:spTree>
    <p:extLst>
      <p:ext uri="{BB962C8B-B14F-4D97-AF65-F5344CB8AC3E}">
        <p14:creationId xmlns:p14="http://schemas.microsoft.com/office/powerpoint/2010/main" val="40176051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2400" y="5317958"/>
            <a:ext cx="4552950" cy="1327317"/>
          </a:xfrm>
        </p:spPr>
        <p:txBody>
          <a:bodyPr/>
          <a:lstStyle/>
          <a:p>
            <a:r>
              <a:rPr lang="en-US" altLang="en-US" sz="2000" dirty="0"/>
              <a:t>Stack holds temporary results</a:t>
            </a:r>
          </a:p>
          <a:p>
            <a:r>
              <a:rPr lang="en-US" altLang="en-US" sz="2000" dirty="0"/>
              <a:t>Permits recursive execution</a:t>
            </a:r>
          </a:p>
          <a:p>
            <a:r>
              <a:rPr lang="en-US" altLang="en-US" sz="2000" dirty="0"/>
              <a:t>Crucial to modern languages</a:t>
            </a:r>
          </a:p>
          <a:p>
            <a:endParaRPr lang="en-US" altLang="en-US" sz="2000" dirty="0"/>
          </a:p>
        </p:txBody>
      </p:sp>
      <p:sp>
        <p:nvSpPr>
          <p:cNvPr id="35855" name="Text Box 10"/>
          <p:cNvSpPr txBox="1">
            <a:spLocks noChangeArrowheads="1"/>
          </p:cNvSpPr>
          <p:nvPr/>
        </p:nvSpPr>
        <p:spPr bwMode="auto">
          <a:xfrm>
            <a:off x="1140816" y="1998914"/>
            <a:ext cx="2724288" cy="418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A0:	A(int 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A1:		if (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&lt;2)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A2:			B();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A3:		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A4: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B0:	B()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B1:		C();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B2: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C0:	C()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C1:		A(2);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C2: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	A(1);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ext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: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604993" y="3305557"/>
            <a:ext cx="1795933" cy="28974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63CC2C-EB52-F742-A5A3-462D63C423F3}"/>
              </a:ext>
            </a:extLst>
          </p:cNvPr>
          <p:cNvSpPr/>
          <p:nvPr/>
        </p:nvSpPr>
        <p:spPr>
          <a:xfrm>
            <a:off x="5278898" y="1756754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tmp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 = 1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ext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Ubuntu Mono" panose="020B0509030602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BD14732-ADEB-9D4A-B327-5B26AA3BC6E6}"/>
              </a:ext>
            </a:extLst>
          </p:cNvPr>
          <p:cNvGrpSpPr/>
          <p:nvPr/>
        </p:nvGrpSpPr>
        <p:grpSpPr>
          <a:xfrm>
            <a:off x="4066756" y="1611579"/>
            <a:ext cx="1010490" cy="774668"/>
            <a:chOff x="4066756" y="1609255"/>
            <a:chExt cx="1010490" cy="774668"/>
          </a:xfrm>
        </p:grpSpPr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BA354409-2DC3-EA4E-AE60-9D8F153AB4E1}"/>
                </a:ext>
              </a:extLst>
            </p:cNvPr>
            <p:cNvSpPr/>
            <p:nvPr/>
          </p:nvSpPr>
          <p:spPr>
            <a:xfrm>
              <a:off x="4331367" y="2127250"/>
              <a:ext cx="745879" cy="256673"/>
            </a:xfrm>
            <a:prstGeom prst="rightArrow">
              <a:avLst>
                <a:gd name="adj1" fmla="val 23518"/>
                <a:gd name="adj2" fmla="val 6962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8515B2C-7B7A-D04E-B99E-7E53CDE3786D}"/>
                </a:ext>
              </a:extLst>
            </p:cNvPr>
            <p:cNvSpPr txBox="1"/>
            <p:nvPr/>
          </p:nvSpPr>
          <p:spPr>
            <a:xfrm>
              <a:off x="4066756" y="1609255"/>
              <a:ext cx="8288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Stack </a:t>
              </a:r>
              <a:b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Pointer</a:t>
              </a:r>
            </a:p>
          </p:txBody>
        </p:sp>
      </p:grp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9A0539E-3912-0141-BA4E-23716FF088EC}"/>
              </a:ext>
            </a:extLst>
          </p:cNvPr>
          <p:cNvSpPr/>
          <p:nvPr/>
        </p:nvSpPr>
        <p:spPr>
          <a:xfrm>
            <a:off x="4186989" y="4379495"/>
            <a:ext cx="3097172" cy="65772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  <a:latin typeface="Ubuntu Mono" panose="020B0509030602030204" pitchFamily="49" charset="0"/>
              </a:rPr>
              <a:t>&gt; 21</a:t>
            </a:r>
          </a:p>
        </p:txBody>
      </p:sp>
    </p:spTree>
    <p:extLst>
      <p:ext uri="{BB962C8B-B14F-4D97-AF65-F5344CB8AC3E}">
        <p14:creationId xmlns:p14="http://schemas.microsoft.com/office/powerpoint/2010/main" val="9300902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2400" y="5317958"/>
            <a:ext cx="4552950" cy="1327317"/>
          </a:xfrm>
        </p:spPr>
        <p:txBody>
          <a:bodyPr/>
          <a:lstStyle/>
          <a:p>
            <a:r>
              <a:rPr lang="en-US" altLang="en-US" sz="2000" dirty="0"/>
              <a:t>Stack holds temporary results</a:t>
            </a:r>
          </a:p>
          <a:p>
            <a:r>
              <a:rPr lang="en-US" altLang="en-US" sz="2000" dirty="0"/>
              <a:t>Permits recursive execution</a:t>
            </a:r>
          </a:p>
          <a:p>
            <a:r>
              <a:rPr lang="en-US" altLang="en-US" sz="2000" dirty="0"/>
              <a:t>Crucial to modern languages</a:t>
            </a:r>
          </a:p>
          <a:p>
            <a:endParaRPr lang="en-US" altLang="en-US" sz="2000" dirty="0"/>
          </a:p>
        </p:txBody>
      </p:sp>
      <p:sp>
        <p:nvSpPr>
          <p:cNvPr id="35855" name="Text Box 10"/>
          <p:cNvSpPr txBox="1">
            <a:spLocks noChangeArrowheads="1"/>
          </p:cNvSpPr>
          <p:nvPr/>
        </p:nvSpPr>
        <p:spPr bwMode="auto">
          <a:xfrm>
            <a:off x="1140816" y="1998914"/>
            <a:ext cx="2724288" cy="418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A0:	A(int 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A1:		if (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&lt;2)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A2:			B();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A3:		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A4: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B0:	B()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B1:		C();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B2: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C0:	C()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C1:		A(2);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C2: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	A(1);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ext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: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604993" y="5868828"/>
            <a:ext cx="1795933" cy="28974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9A0539E-3912-0141-BA4E-23716FF088EC}"/>
              </a:ext>
            </a:extLst>
          </p:cNvPr>
          <p:cNvSpPr/>
          <p:nvPr/>
        </p:nvSpPr>
        <p:spPr>
          <a:xfrm>
            <a:off x="4186989" y="4379495"/>
            <a:ext cx="3097172" cy="65772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  <a:latin typeface="Ubuntu Mono" panose="020B0509030602030204" pitchFamily="49" charset="0"/>
              </a:rPr>
              <a:t>&gt; 21</a:t>
            </a:r>
          </a:p>
        </p:txBody>
      </p:sp>
    </p:spTree>
    <p:extLst>
      <p:ext uri="{BB962C8B-B14F-4D97-AF65-F5344CB8AC3E}">
        <p14:creationId xmlns:p14="http://schemas.microsoft.com/office/powerpoint/2010/main" val="37025578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Process (3</a:t>
            </a:r>
            <a:r>
              <a:rPr lang="en-US" altLang="en-US" baseline="30000" dirty="0"/>
              <a:t>rd</a:t>
            </a:r>
            <a:r>
              <a:rPr lang="en-US" altLang="en-US" dirty="0"/>
              <a:t> OS Concept)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628650" y="4286601"/>
            <a:ext cx="7886700" cy="2358674"/>
          </a:xfrm>
        </p:spPr>
        <p:txBody>
          <a:bodyPr/>
          <a:lstStyle/>
          <a:p>
            <a:r>
              <a:rPr lang="en-US" altLang="en-US" sz="1800" dirty="0"/>
              <a:t>Process: e</a:t>
            </a:r>
            <a:r>
              <a:rPr lang="en-US" sz="1800" dirty="0"/>
              <a:t>xecution environment with </a:t>
            </a:r>
            <a:r>
              <a:rPr lang="en-US" sz="1800" dirty="0">
                <a:solidFill>
                  <a:srgbClr val="FF0000"/>
                </a:solidFill>
              </a:rPr>
              <a:t>restricted rights</a:t>
            </a:r>
          </a:p>
          <a:p>
            <a:pPr lvl="1"/>
            <a:r>
              <a:rPr lang="en-US" altLang="en-US" sz="1600" dirty="0"/>
              <a:t>Address space with one or more threads</a:t>
            </a:r>
          </a:p>
          <a:p>
            <a:pPr lvl="1"/>
            <a:r>
              <a:rPr lang="en-US" altLang="en-US" sz="1600" dirty="0"/>
              <a:t>Owns memory (address space)</a:t>
            </a:r>
          </a:p>
          <a:p>
            <a:pPr lvl="1"/>
            <a:r>
              <a:rPr lang="en-US" altLang="en-US" sz="1600" dirty="0"/>
              <a:t>Owns file descriptors, file system context, …</a:t>
            </a:r>
          </a:p>
          <a:p>
            <a:r>
              <a:rPr lang="en-US" altLang="en-US" sz="1800" dirty="0"/>
              <a:t>Fundamental tradeoff between </a:t>
            </a:r>
            <a:r>
              <a:rPr lang="en-US" altLang="en-US" sz="1800" dirty="0">
                <a:solidFill>
                  <a:srgbClr val="FF0000"/>
                </a:solidFill>
              </a:rPr>
              <a:t>protection and efficiency</a:t>
            </a:r>
          </a:p>
          <a:p>
            <a:pPr lvl="1"/>
            <a:r>
              <a:rPr lang="en-US" altLang="en-US" sz="1600" dirty="0"/>
              <a:t>Communication easier within a process</a:t>
            </a:r>
          </a:p>
          <a:p>
            <a:pPr lvl="1"/>
            <a:r>
              <a:rPr lang="en-US" altLang="en-US" sz="1600" dirty="0"/>
              <a:t>Communication harder between processes</a:t>
            </a:r>
          </a:p>
          <a:p>
            <a:endParaRPr lang="en-US" altLang="en-US" sz="1800" dirty="0"/>
          </a:p>
          <a:p>
            <a:pPr lvl="1"/>
            <a:endParaRPr lang="en-US" altLang="en-US" sz="1600" dirty="0"/>
          </a:p>
          <a:p>
            <a:pPr lvl="1"/>
            <a:endParaRPr lang="en-US" altLang="en-US" sz="1600" dirty="0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DB10D11C-35A8-EC40-92C3-07D2F779404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31648" y="1492351"/>
            <a:ext cx="4680705" cy="2627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58044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85881F13-B0B7-8C41-94AE-5F4CEFEBD5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Does it Take to Create Process?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2F178454-6C87-3B48-A3AC-0BEAC7E05B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 dirty="0"/>
              <a:t>Must construct new </a:t>
            </a:r>
            <a:r>
              <a:rPr lang="en-US" altLang="en-US" sz="2000" dirty="0">
                <a:solidFill>
                  <a:srgbClr val="FF0000"/>
                </a:solidFill>
              </a:rPr>
              <a:t>process control block (PCB)</a:t>
            </a:r>
            <a:r>
              <a:rPr lang="en-US" altLang="en-US" sz="2000" dirty="0"/>
              <a:t> </a:t>
            </a:r>
          </a:p>
          <a:p>
            <a:pPr lvl="1"/>
            <a:r>
              <a:rPr lang="en-US" altLang="en-US" sz="1800" dirty="0"/>
              <a:t>Inexpensive</a:t>
            </a:r>
          </a:p>
          <a:p>
            <a:pPr lvl="1"/>
            <a:endParaRPr lang="en-US" altLang="en-US" sz="1600" dirty="0"/>
          </a:p>
          <a:p>
            <a:r>
              <a:rPr lang="en-US" altLang="en-US" sz="2000" dirty="0"/>
              <a:t>Must set up new </a:t>
            </a:r>
            <a:r>
              <a:rPr lang="en-US" altLang="en-US" sz="2000" i="1" dirty="0">
                <a:solidFill>
                  <a:srgbClr val="FF0000"/>
                </a:solidFill>
              </a:rPr>
              <a:t>page tables</a:t>
            </a:r>
            <a:r>
              <a:rPr lang="en-US" altLang="en-US" sz="2000" dirty="0"/>
              <a:t> for address space (more on this later)</a:t>
            </a:r>
          </a:p>
          <a:p>
            <a:pPr lvl="1"/>
            <a:r>
              <a:rPr lang="en-US" altLang="en-US" sz="1800" dirty="0"/>
              <a:t>More expensive</a:t>
            </a:r>
          </a:p>
          <a:p>
            <a:pPr lvl="1"/>
            <a:endParaRPr lang="en-US" altLang="en-US" sz="1600" dirty="0"/>
          </a:p>
          <a:p>
            <a:r>
              <a:rPr lang="en-US" altLang="en-US" sz="2000" dirty="0"/>
              <a:t>Copy data from parent process? (Unix </a:t>
            </a:r>
            <a:r>
              <a:rPr lang="en-US" altLang="en-US" sz="1800" dirty="0">
                <a:latin typeface="Ubuntu Mono" panose="020B0509030602030204" pitchFamily="49" charset="0"/>
              </a:rPr>
              <a:t>fork()</a:t>
            </a:r>
            <a:r>
              <a:rPr lang="en-US" altLang="en-US" sz="2000" dirty="0"/>
              <a:t> )</a:t>
            </a:r>
          </a:p>
          <a:p>
            <a:pPr lvl="1"/>
            <a:r>
              <a:rPr lang="en-US" altLang="en-US" sz="1800" dirty="0"/>
              <a:t>With Unix </a:t>
            </a:r>
            <a:r>
              <a:rPr lang="en-US" altLang="en-US" sz="1600" dirty="0">
                <a:latin typeface="Ubuntu Mono" panose="020B0509030602030204" pitchFamily="49" charset="0"/>
              </a:rPr>
              <a:t>fork()</a:t>
            </a:r>
            <a:r>
              <a:rPr lang="en-US" altLang="en-US" sz="1800" dirty="0"/>
              <a:t>, child process gets copy of parent’s memory and I/O state</a:t>
            </a:r>
          </a:p>
          <a:p>
            <a:pPr lvl="1"/>
            <a:r>
              <a:rPr lang="en-US" altLang="en-US" sz="1800" dirty="0"/>
              <a:t>Originally very expensive</a:t>
            </a:r>
          </a:p>
          <a:p>
            <a:pPr lvl="1"/>
            <a:r>
              <a:rPr lang="en-US" altLang="en-US" sz="1800" dirty="0"/>
              <a:t>Much less expensive with </a:t>
            </a:r>
            <a:r>
              <a:rPr lang="ja-JP" altLang="en-US" sz="1800"/>
              <a:t>“</a:t>
            </a:r>
            <a:r>
              <a:rPr lang="en-US" altLang="ja-JP" sz="1800" dirty="0"/>
              <a:t>copy on write</a:t>
            </a:r>
            <a:r>
              <a:rPr lang="ja-JP" altLang="en-US" sz="1800"/>
              <a:t>”</a:t>
            </a:r>
            <a:r>
              <a:rPr lang="en-US" altLang="ja-JP" sz="1800" dirty="0"/>
              <a:t> (more on this later)</a:t>
            </a:r>
          </a:p>
          <a:p>
            <a:pPr lvl="1"/>
            <a:endParaRPr lang="en-US" altLang="en-US" sz="1600" dirty="0"/>
          </a:p>
          <a:p>
            <a:r>
              <a:rPr lang="en-US" altLang="en-US" sz="2000" dirty="0"/>
              <a:t>Copy I/O state (file handles, etc.)</a:t>
            </a:r>
          </a:p>
          <a:p>
            <a:pPr lvl="1"/>
            <a:r>
              <a:rPr lang="en-US" altLang="en-US" sz="1800" dirty="0"/>
              <a:t>Medium expense</a:t>
            </a:r>
          </a:p>
        </p:txBody>
      </p:sp>
    </p:spTree>
    <p:extLst>
      <p:ext uri="{BB962C8B-B14F-4D97-AF65-F5344CB8AC3E}">
        <p14:creationId xmlns:p14="http://schemas.microsoft.com/office/powerpoint/2010/main" val="710623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7064C-CCC6-AA4B-B875-F6E49EDE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F4F82-6112-7D49-B2C0-045A3A8C4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Brief history of OS’s</a:t>
            </a:r>
          </a:p>
          <a:p>
            <a:r>
              <a:rPr lang="en-US" dirty="0"/>
              <a:t>Four fundamental OS concepts</a:t>
            </a:r>
          </a:p>
          <a:p>
            <a:pPr lvl="1"/>
            <a:r>
              <a:rPr lang="en-US" dirty="0"/>
              <a:t>Thread</a:t>
            </a:r>
          </a:p>
          <a:p>
            <a:pPr lvl="1"/>
            <a:r>
              <a:rPr lang="en-US" dirty="0"/>
              <a:t>Address space</a:t>
            </a:r>
          </a:p>
          <a:p>
            <a:pPr lvl="1"/>
            <a:r>
              <a:rPr lang="en-US" dirty="0"/>
              <a:t>Process</a:t>
            </a:r>
          </a:p>
          <a:p>
            <a:pPr lvl="1"/>
            <a:r>
              <a:rPr lang="en-US" dirty="0"/>
              <a:t>Dual-mode operation/protection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0602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Multithreaded Processes</a:t>
            </a:r>
          </a:p>
        </p:txBody>
      </p:sp>
      <p:sp>
        <p:nvSpPr>
          <p:cNvPr id="3174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28650" y="4549697"/>
            <a:ext cx="7886700" cy="2095577"/>
          </a:xfrm>
        </p:spPr>
        <p:txBody>
          <a:bodyPr/>
          <a:lstStyle/>
          <a:p>
            <a:r>
              <a:rPr lang="en-US" altLang="en-US" sz="2000" dirty="0"/>
              <a:t>Threads encapsulate </a:t>
            </a:r>
            <a:r>
              <a:rPr lang="en-US" altLang="en-US" sz="2000" dirty="0">
                <a:solidFill>
                  <a:srgbClr val="FF0000"/>
                </a:solidFill>
              </a:rPr>
              <a:t>concurrency</a:t>
            </a:r>
            <a:r>
              <a:rPr lang="en-US" altLang="en-US" sz="2000" dirty="0"/>
              <a:t> and are </a:t>
            </a:r>
            <a:r>
              <a:rPr lang="en-US" altLang="en-US" sz="2000" dirty="0">
                <a:solidFill>
                  <a:srgbClr val="FF0000"/>
                </a:solidFill>
              </a:rPr>
              <a:t>active</a:t>
            </a:r>
            <a:r>
              <a:rPr lang="en-US" altLang="en-US" sz="2000" dirty="0"/>
              <a:t> components</a:t>
            </a:r>
          </a:p>
          <a:p>
            <a:r>
              <a:rPr lang="en-US" altLang="en-US" sz="2000" dirty="0"/>
              <a:t>Address spaces encapsulate </a:t>
            </a:r>
            <a:r>
              <a:rPr lang="en-US" altLang="en-US" sz="2000" dirty="0">
                <a:solidFill>
                  <a:srgbClr val="FF0000"/>
                </a:solidFill>
              </a:rPr>
              <a:t>protection</a:t>
            </a:r>
            <a:r>
              <a:rPr lang="en-US" altLang="en-US" sz="2000" dirty="0"/>
              <a:t> and are </a:t>
            </a:r>
            <a:r>
              <a:rPr lang="en-US" altLang="en-US" sz="2000" dirty="0">
                <a:solidFill>
                  <a:srgbClr val="FF0000"/>
                </a:solidFill>
              </a:rPr>
              <a:t>passive</a:t>
            </a:r>
            <a:r>
              <a:rPr lang="en-US" altLang="en-US" sz="2000" dirty="0"/>
              <a:t> part</a:t>
            </a:r>
          </a:p>
          <a:p>
            <a:pPr lvl="1"/>
            <a:r>
              <a:rPr lang="en-US" altLang="en-US" sz="1800" dirty="0"/>
              <a:t>Keeps buggy program from trashing system</a:t>
            </a:r>
          </a:p>
          <a:p>
            <a:r>
              <a:rPr lang="en-US" altLang="en-US" sz="2000" dirty="0"/>
              <a:t>Why have multiple threads per address space?</a:t>
            </a:r>
          </a:p>
          <a:p>
            <a:pPr lvl="1"/>
            <a:r>
              <a:rPr lang="en-US" altLang="en-US" sz="1800" dirty="0"/>
              <a:t>Processes are expensive to start, switch between, and communicate between</a:t>
            </a:r>
          </a:p>
          <a:p>
            <a:endParaRPr lang="en-US" altLang="en-US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FA187D9-41BD-2945-99BB-181FFABAD4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856753" y="1173571"/>
            <a:ext cx="5161550" cy="2798601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8D66C2E-5ED1-2F49-A952-E6D2161AF63C}"/>
              </a:ext>
            </a:extLst>
          </p:cNvPr>
          <p:cNvSpPr/>
          <p:nvPr/>
        </p:nvSpPr>
        <p:spPr>
          <a:xfrm>
            <a:off x="1692565" y="3458736"/>
            <a:ext cx="433132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00" dirty="0" err="1">
                <a:solidFill>
                  <a:schemeClr val="bg1">
                    <a:lumMod val="8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bbci.co.uk</a:t>
            </a:r>
            <a:endParaRPr lang="en-US" sz="500" dirty="0">
              <a:solidFill>
                <a:schemeClr val="bg1">
                  <a:lumMod val="85000"/>
                </a:schemeClr>
              </a:solidFill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18246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uiExpand="1" build="p" bldLvl="2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Memory Footprint of Multiple Threads</a:t>
            </a:r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 dirty="0"/>
              <a:t>How do we position stacks relative to each other?</a:t>
            </a:r>
          </a:p>
          <a:p>
            <a:r>
              <a:rPr lang="en-US" altLang="ko-KR" sz="2400" dirty="0"/>
              <a:t>What maximum size should we choose for stacks?</a:t>
            </a:r>
          </a:p>
          <a:p>
            <a:pPr lvl="1"/>
            <a:r>
              <a:rPr lang="en-US" altLang="ko-KR" sz="2000" dirty="0"/>
              <a:t>8KB for </a:t>
            </a:r>
            <a:r>
              <a:rPr lang="en-US" altLang="ko-KR" sz="2000" dirty="0">
                <a:solidFill>
                  <a:srgbClr val="FF0000"/>
                </a:solidFill>
              </a:rPr>
              <a:t>kernel-level</a:t>
            </a:r>
            <a:r>
              <a:rPr lang="en-US" altLang="ko-KR" sz="2000" dirty="0"/>
              <a:t> stacks in Linux on x86</a:t>
            </a:r>
          </a:p>
          <a:p>
            <a:pPr lvl="1"/>
            <a:r>
              <a:rPr lang="en-US" altLang="ko-KR" sz="2000" dirty="0"/>
              <a:t>Less need for tight space constraint for user-level stacks</a:t>
            </a:r>
          </a:p>
          <a:p>
            <a:r>
              <a:rPr lang="en-US" altLang="ko-KR" sz="2400" dirty="0"/>
              <a:t>What happens if threads violate this?</a:t>
            </a:r>
          </a:p>
          <a:p>
            <a:pPr lvl="1"/>
            <a:r>
              <a:rPr lang="en-US" altLang="ko-KR" sz="2000" dirty="0"/>
              <a:t>“… program termination and/or corrupted data”</a:t>
            </a:r>
          </a:p>
          <a:p>
            <a:r>
              <a:rPr lang="en-US" altLang="ko-KR" sz="2400" dirty="0"/>
              <a:t>How might you catch violations?</a:t>
            </a:r>
          </a:p>
          <a:p>
            <a:pPr lvl="1"/>
            <a:r>
              <a:rPr lang="en-US" altLang="ko-KR" sz="2000" dirty="0"/>
              <a:t>Place guard values at top and bottom of each stack</a:t>
            </a:r>
          </a:p>
          <a:p>
            <a:pPr lvl="1"/>
            <a:r>
              <a:rPr lang="en-US" altLang="ko-KR" sz="2000" dirty="0"/>
              <a:t>Check values on every context switch</a:t>
            </a:r>
          </a:p>
          <a:p>
            <a:pPr lvl="1"/>
            <a:endParaRPr lang="en-US" altLang="ko-KR" sz="2000" dirty="0"/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7153585" y="2768786"/>
            <a:ext cx="1676828" cy="3403414"/>
            <a:chOff x="3648" y="1008"/>
            <a:chExt cx="1348" cy="2736"/>
          </a:xfrm>
        </p:grpSpPr>
        <p:grpSp>
          <p:nvGrpSpPr>
            <p:cNvPr id="34821" name="Group 16"/>
            <p:cNvGrpSpPr>
              <a:grpSpLocks/>
            </p:cNvGrpSpPr>
            <p:nvPr/>
          </p:nvGrpSpPr>
          <p:grpSpPr bwMode="auto">
            <a:xfrm>
              <a:off x="3648" y="1008"/>
              <a:ext cx="1056" cy="2736"/>
              <a:chOff x="3648" y="1008"/>
              <a:chExt cx="1056" cy="2736"/>
            </a:xfrm>
          </p:grpSpPr>
          <p:sp>
            <p:nvSpPr>
              <p:cNvPr id="34823" name="Rectangle 4"/>
              <p:cNvSpPr>
                <a:spLocks noChangeArrowheads="1"/>
              </p:cNvSpPr>
              <p:nvPr/>
            </p:nvSpPr>
            <p:spPr bwMode="auto">
              <a:xfrm>
                <a:off x="3648" y="1008"/>
                <a:ext cx="1056" cy="27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4824" name="Rectangle 6"/>
              <p:cNvSpPr>
                <a:spLocks noChangeArrowheads="1"/>
              </p:cNvSpPr>
              <p:nvPr/>
            </p:nvSpPr>
            <p:spPr bwMode="auto">
              <a:xfrm>
                <a:off x="3648" y="3408"/>
                <a:ext cx="1056" cy="336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ko-KR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Code</a:t>
                </a:r>
              </a:p>
            </p:txBody>
          </p:sp>
          <p:sp>
            <p:nvSpPr>
              <p:cNvPr id="34825" name="Rectangle 7"/>
              <p:cNvSpPr>
                <a:spLocks noChangeArrowheads="1"/>
              </p:cNvSpPr>
              <p:nvPr/>
            </p:nvSpPr>
            <p:spPr bwMode="auto">
              <a:xfrm>
                <a:off x="3648" y="3120"/>
                <a:ext cx="1056" cy="288"/>
              </a:xfrm>
              <a:prstGeom prst="rect">
                <a:avLst/>
              </a:prstGeom>
              <a:solidFill>
                <a:schemeClr val="accent3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ko-KR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Global Data</a:t>
                </a:r>
              </a:p>
            </p:txBody>
          </p:sp>
          <p:sp>
            <p:nvSpPr>
              <p:cNvPr id="34826" name="Rectangle 8"/>
              <p:cNvSpPr>
                <a:spLocks noChangeArrowheads="1"/>
              </p:cNvSpPr>
              <p:nvPr/>
            </p:nvSpPr>
            <p:spPr bwMode="auto">
              <a:xfrm>
                <a:off x="3648" y="2640"/>
                <a:ext cx="1056" cy="480"/>
              </a:xfrm>
              <a:prstGeom prst="rect">
                <a:avLst/>
              </a:prstGeom>
              <a:solidFill>
                <a:schemeClr val="accent4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ko-KR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Heap</a:t>
                </a:r>
              </a:p>
            </p:txBody>
          </p:sp>
          <p:sp>
            <p:nvSpPr>
              <p:cNvPr id="34827" name="Rectangle 9"/>
              <p:cNvSpPr>
                <a:spLocks noChangeArrowheads="1"/>
              </p:cNvSpPr>
              <p:nvPr/>
            </p:nvSpPr>
            <p:spPr bwMode="auto">
              <a:xfrm>
                <a:off x="3648" y="1008"/>
                <a:ext cx="1056" cy="336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ko-KR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Stack 1</a:t>
                </a:r>
              </a:p>
            </p:txBody>
          </p:sp>
          <p:sp>
            <p:nvSpPr>
              <p:cNvPr id="34828" name="Rectangle 10"/>
              <p:cNvSpPr>
                <a:spLocks noChangeArrowheads="1"/>
              </p:cNvSpPr>
              <p:nvPr/>
            </p:nvSpPr>
            <p:spPr bwMode="auto">
              <a:xfrm>
                <a:off x="3648" y="1728"/>
                <a:ext cx="1056" cy="432"/>
              </a:xfrm>
              <a:prstGeom prst="rect">
                <a:avLst/>
              </a:prstGeom>
              <a:solidFill>
                <a:schemeClr val="accent5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ko-KR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Stack 2</a:t>
                </a:r>
              </a:p>
            </p:txBody>
          </p:sp>
          <p:sp>
            <p:nvSpPr>
              <p:cNvPr id="34829" name="Line 12"/>
              <p:cNvSpPr>
                <a:spLocks noChangeShapeType="1"/>
              </p:cNvSpPr>
              <p:nvPr/>
            </p:nvSpPr>
            <p:spPr bwMode="auto">
              <a:xfrm>
                <a:off x="4176" y="1346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4830" name="Line 13"/>
              <p:cNvSpPr>
                <a:spLocks noChangeShapeType="1"/>
              </p:cNvSpPr>
              <p:nvPr/>
            </p:nvSpPr>
            <p:spPr bwMode="auto">
              <a:xfrm>
                <a:off x="4176" y="2162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4831" name="Line 14"/>
              <p:cNvSpPr>
                <a:spLocks noChangeShapeType="1"/>
              </p:cNvSpPr>
              <p:nvPr/>
            </p:nvSpPr>
            <p:spPr bwMode="auto">
              <a:xfrm flipV="1">
                <a:off x="4176" y="2454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</p:grpSp>
        <p:sp>
          <p:nvSpPr>
            <p:cNvPr id="34822" name="Text Box 15"/>
            <p:cNvSpPr txBox="1">
              <a:spLocks noChangeArrowheads="1"/>
            </p:cNvSpPr>
            <p:nvPr/>
          </p:nvSpPr>
          <p:spPr bwMode="auto">
            <a:xfrm rot="5400000">
              <a:off x="4342" y="2226"/>
              <a:ext cx="1052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algn="ctr"/>
              <a:r>
                <a:rPr lang="en-US" altLang="ko-KR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Address Space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1702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07" grpId="0" uiExpand="1" build="p" bldLvl="3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Multiprogramming: Running Multiple Processes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5841748" y="2259109"/>
            <a:ext cx="1510285" cy="37718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DA9F04B-51F5-F04A-BE2C-1B2E4E8685B2}"/>
              </a:ext>
            </a:extLst>
          </p:cNvPr>
          <p:cNvGrpSpPr/>
          <p:nvPr/>
        </p:nvGrpSpPr>
        <p:grpSpPr>
          <a:xfrm>
            <a:off x="5949625" y="2477771"/>
            <a:ext cx="1294530" cy="970897"/>
            <a:chOff x="5461989" y="2135287"/>
            <a:chExt cx="1423983" cy="1067987"/>
          </a:xfrm>
        </p:grpSpPr>
        <p:sp>
          <p:nvSpPr>
            <p:cNvPr id="48" name="Rectangle 47"/>
            <p:cNvSpPr/>
            <p:nvPr/>
          </p:nvSpPr>
          <p:spPr bwMode="auto">
            <a:xfrm>
              <a:off x="5461989" y="3016800"/>
              <a:ext cx="1423983" cy="186474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Code</a:t>
              </a: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5461989" y="2779469"/>
              <a:ext cx="1423983" cy="237330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Data</a:t>
              </a: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5461989" y="2542139"/>
              <a:ext cx="1423983" cy="237330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Heap</a:t>
              </a: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5461989" y="2135287"/>
              <a:ext cx="1423983" cy="237330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Stack</a:t>
              </a:r>
            </a:p>
          </p:txBody>
        </p:sp>
        <p:cxnSp>
          <p:nvCxnSpPr>
            <p:cNvPr id="56" name="Straight Arrow Connector 55"/>
            <p:cNvCxnSpPr>
              <a:cxnSpLocks/>
            </p:cNvCxnSpPr>
            <p:nvPr/>
          </p:nvCxnSpPr>
          <p:spPr bwMode="auto">
            <a:xfrm>
              <a:off x="6794544" y="2135287"/>
              <a:ext cx="0" cy="169923"/>
            </a:xfrm>
            <a:prstGeom prst="straightConnector1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57" name="Straight Arrow Connector 56"/>
            <p:cNvCxnSpPr>
              <a:cxnSpLocks/>
            </p:cNvCxnSpPr>
            <p:nvPr/>
          </p:nvCxnSpPr>
          <p:spPr bwMode="auto">
            <a:xfrm flipV="1">
              <a:off x="6794544" y="2594008"/>
              <a:ext cx="0" cy="185462"/>
            </a:xfrm>
            <a:prstGeom prst="straightConnector1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4A7513D-59A0-7849-B534-B8FF47F32E79}"/>
              </a:ext>
            </a:extLst>
          </p:cNvPr>
          <p:cNvGrpSpPr/>
          <p:nvPr/>
        </p:nvGrpSpPr>
        <p:grpSpPr>
          <a:xfrm>
            <a:off x="5949625" y="3712542"/>
            <a:ext cx="1294530" cy="970897"/>
            <a:chOff x="5461989" y="3370058"/>
            <a:chExt cx="1423983" cy="1067987"/>
          </a:xfrm>
        </p:grpSpPr>
        <p:sp>
          <p:nvSpPr>
            <p:cNvPr id="59" name="Rectangle 58"/>
            <p:cNvSpPr/>
            <p:nvPr/>
          </p:nvSpPr>
          <p:spPr bwMode="auto">
            <a:xfrm>
              <a:off x="5461989" y="4251571"/>
              <a:ext cx="1423983" cy="186474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Code</a:t>
              </a: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5461989" y="4014240"/>
              <a:ext cx="1423983" cy="237330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Data</a:t>
              </a: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5461989" y="3776910"/>
              <a:ext cx="1423983" cy="237330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Heap</a:t>
              </a: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5461989" y="3370058"/>
              <a:ext cx="1423983" cy="237330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Stack</a:t>
              </a:r>
            </a:p>
          </p:txBody>
        </p:sp>
        <p:cxnSp>
          <p:nvCxnSpPr>
            <p:cNvPr id="67" name="Straight Arrow Connector 66"/>
            <p:cNvCxnSpPr>
              <a:cxnSpLocks/>
            </p:cNvCxnSpPr>
            <p:nvPr/>
          </p:nvCxnSpPr>
          <p:spPr bwMode="auto">
            <a:xfrm>
              <a:off x="6794544" y="3370058"/>
              <a:ext cx="0" cy="172281"/>
            </a:xfrm>
            <a:prstGeom prst="straightConnector1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68" name="Straight Arrow Connector 67"/>
            <p:cNvCxnSpPr>
              <a:cxnSpLocks/>
            </p:cNvCxnSpPr>
            <p:nvPr/>
          </p:nvCxnSpPr>
          <p:spPr bwMode="auto">
            <a:xfrm flipV="1">
              <a:off x="6794544" y="3842017"/>
              <a:ext cx="0" cy="172224"/>
            </a:xfrm>
            <a:prstGeom prst="straightConnector1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0D87409-68D9-6F4F-BD3A-3902A2455E44}"/>
              </a:ext>
            </a:extLst>
          </p:cNvPr>
          <p:cNvGrpSpPr/>
          <p:nvPr/>
        </p:nvGrpSpPr>
        <p:grpSpPr>
          <a:xfrm>
            <a:off x="5949625" y="4962038"/>
            <a:ext cx="1294530" cy="970897"/>
            <a:chOff x="5461989" y="4823620"/>
            <a:chExt cx="1423983" cy="1067987"/>
          </a:xfrm>
        </p:grpSpPr>
        <p:sp>
          <p:nvSpPr>
            <p:cNvPr id="70" name="Rectangle 69"/>
            <p:cNvSpPr/>
            <p:nvPr/>
          </p:nvSpPr>
          <p:spPr bwMode="auto">
            <a:xfrm>
              <a:off x="5461989" y="5705133"/>
              <a:ext cx="1423983" cy="186474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Code</a:t>
              </a: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5461989" y="5467802"/>
              <a:ext cx="1423983" cy="237330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Data</a:t>
              </a: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5461989" y="5230472"/>
              <a:ext cx="1423983" cy="237330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Heap</a:t>
              </a: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5461989" y="4823620"/>
              <a:ext cx="1423983" cy="237330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Stack</a:t>
              </a:r>
            </a:p>
          </p:txBody>
        </p:sp>
        <p:cxnSp>
          <p:nvCxnSpPr>
            <p:cNvPr id="78" name="Straight Arrow Connector 77"/>
            <p:cNvCxnSpPr>
              <a:cxnSpLocks/>
            </p:cNvCxnSpPr>
            <p:nvPr/>
          </p:nvCxnSpPr>
          <p:spPr bwMode="auto">
            <a:xfrm>
              <a:off x="6794544" y="4823620"/>
              <a:ext cx="0" cy="178686"/>
            </a:xfrm>
            <a:prstGeom prst="straightConnector1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79" name="Straight Arrow Connector 78"/>
            <p:cNvCxnSpPr>
              <a:cxnSpLocks/>
            </p:cNvCxnSpPr>
            <p:nvPr/>
          </p:nvCxnSpPr>
          <p:spPr bwMode="auto">
            <a:xfrm flipV="1">
              <a:off x="6794544" y="5294299"/>
              <a:ext cx="0" cy="173504"/>
            </a:xfrm>
            <a:prstGeom prst="straightConnector1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A999D3DE-1B3D-0E4D-AEA0-FA22055D414E}"/>
              </a:ext>
            </a:extLst>
          </p:cNvPr>
          <p:cNvSpPr/>
          <p:nvPr/>
        </p:nvSpPr>
        <p:spPr>
          <a:xfrm>
            <a:off x="1150145" y="2810424"/>
            <a:ext cx="2844800" cy="54737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OS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9C21E7D2-48B0-9C4D-9F10-528A63A0BD19}"/>
              </a:ext>
            </a:extLst>
          </p:cNvPr>
          <p:cNvSpPr/>
          <p:nvPr/>
        </p:nvSpPr>
        <p:spPr>
          <a:xfrm>
            <a:off x="1150145" y="2150991"/>
            <a:ext cx="734711" cy="596899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Proc 1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CD9ECD44-805E-7B4D-9F54-3027B6CC8CE9}"/>
              </a:ext>
            </a:extLst>
          </p:cNvPr>
          <p:cNvSpPr/>
          <p:nvPr/>
        </p:nvSpPr>
        <p:spPr>
          <a:xfrm>
            <a:off x="3260234" y="2150025"/>
            <a:ext cx="734711" cy="596899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Proc n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D1F702F5-67C8-9940-8F0B-52A2A01753C1}"/>
              </a:ext>
            </a:extLst>
          </p:cNvPr>
          <p:cNvSpPr/>
          <p:nvPr/>
        </p:nvSpPr>
        <p:spPr>
          <a:xfrm>
            <a:off x="1929846" y="2150025"/>
            <a:ext cx="734711" cy="596899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Proc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6E285B-02BA-F540-B3E1-2740B43125A5}"/>
              </a:ext>
            </a:extLst>
          </p:cNvPr>
          <p:cNvSpPr txBox="1"/>
          <p:nvPr/>
        </p:nvSpPr>
        <p:spPr>
          <a:xfrm>
            <a:off x="2726071" y="222467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D06473-DE4A-8648-9EC8-9F93E7416274}"/>
              </a:ext>
            </a:extLst>
          </p:cNvPr>
          <p:cNvSpPr txBox="1"/>
          <p:nvPr/>
        </p:nvSpPr>
        <p:spPr>
          <a:xfrm>
            <a:off x="5824081" y="1838003"/>
            <a:ext cx="1545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Physical memory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C844FA5-3FD9-BD43-9283-429C52322A64}"/>
              </a:ext>
            </a:extLst>
          </p:cNvPr>
          <p:cNvGrpSpPr/>
          <p:nvPr/>
        </p:nvGrpSpPr>
        <p:grpSpPr>
          <a:xfrm>
            <a:off x="2646557" y="3063390"/>
            <a:ext cx="3174194" cy="2407856"/>
            <a:chOff x="2646557" y="3063390"/>
            <a:chExt cx="3174194" cy="2407856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9AA61-8383-604B-9D09-495B1440C3DE}"/>
                </a:ext>
              </a:extLst>
            </p:cNvPr>
            <p:cNvSpPr txBox="1"/>
            <p:nvPr/>
          </p:nvSpPr>
          <p:spPr>
            <a:xfrm>
              <a:off x="2646557" y="4800065"/>
              <a:ext cx="19627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Virtual address spaces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0022D16-2B63-D647-B257-AD41125B0EE7}"/>
                </a:ext>
              </a:extLst>
            </p:cNvPr>
            <p:cNvCxnSpPr>
              <a:cxnSpLocks/>
              <a:stCxn id="38" idx="3"/>
            </p:cNvCxnSpPr>
            <p:nvPr/>
          </p:nvCxnSpPr>
          <p:spPr>
            <a:xfrm flipV="1">
              <a:off x="4609337" y="3063390"/>
              <a:ext cx="1149295" cy="1905952"/>
            </a:xfrm>
            <a:prstGeom prst="straightConnector1">
              <a:avLst/>
            </a:prstGeom>
            <a:ln w="38100" cap="rnd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26B5428-887F-A04B-B65E-7CE0AF76BC1A}"/>
                </a:ext>
              </a:extLst>
            </p:cNvPr>
            <p:cNvCxnSpPr>
              <a:cxnSpLocks/>
              <a:stCxn id="38" idx="3"/>
            </p:cNvCxnSpPr>
            <p:nvPr/>
          </p:nvCxnSpPr>
          <p:spPr>
            <a:xfrm flipV="1">
              <a:off x="4609337" y="4298161"/>
              <a:ext cx="1211414" cy="671181"/>
            </a:xfrm>
            <a:prstGeom prst="straightConnector1">
              <a:avLst/>
            </a:prstGeom>
            <a:ln w="38100" cap="rnd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00331329-4C58-E243-BDD8-5F6FC4134049}"/>
                </a:ext>
              </a:extLst>
            </p:cNvPr>
            <p:cNvCxnSpPr>
              <a:cxnSpLocks/>
              <a:stCxn id="38" idx="3"/>
            </p:cNvCxnSpPr>
            <p:nvPr/>
          </p:nvCxnSpPr>
          <p:spPr>
            <a:xfrm>
              <a:off x="4609337" y="4969342"/>
              <a:ext cx="1124533" cy="501904"/>
            </a:xfrm>
            <a:prstGeom prst="straightConnector1">
              <a:avLst/>
            </a:prstGeom>
            <a:ln w="38100" cap="rnd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094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Time Sharing</a:t>
            </a:r>
          </a:p>
        </p:txBody>
      </p:sp>
      <p:sp>
        <p:nvSpPr>
          <p:cNvPr id="315408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628650" y="3109702"/>
            <a:ext cx="7886700" cy="3535573"/>
          </a:xfrm>
        </p:spPr>
        <p:txBody>
          <a:bodyPr/>
          <a:lstStyle/>
          <a:p>
            <a:r>
              <a:rPr lang="en-US" sz="1800" dirty="0">
                <a:solidFill>
                  <a:srgbClr val="FF0000"/>
                </a:solidFill>
              </a:rPr>
              <a:t>Illusion</a:t>
            </a:r>
            <a:r>
              <a:rPr lang="en-US" sz="1800" dirty="0"/>
              <a:t>: infinite number of processors</a:t>
            </a:r>
          </a:p>
          <a:p>
            <a:pPr lvl="1"/>
            <a:r>
              <a:rPr lang="en-US" sz="1600" dirty="0"/>
              <a:t>Each thread runs on dedicated virtual processor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Reality</a:t>
            </a:r>
            <a:r>
              <a:rPr lang="en-US" sz="1800" dirty="0"/>
              <a:t>: few processors, multiple threads running at variable speed</a:t>
            </a:r>
          </a:p>
          <a:p>
            <a:r>
              <a:rPr lang="en-US" altLang="en-US" sz="1800" dirty="0"/>
              <a:t>How can we give illusion of infinite number of processors?</a:t>
            </a:r>
          </a:p>
          <a:p>
            <a:pPr lvl="1"/>
            <a:r>
              <a:rPr lang="en-US" altLang="en-US" sz="1600" dirty="0">
                <a:solidFill>
                  <a:srgbClr val="7030A0"/>
                </a:solidFill>
              </a:rPr>
              <a:t>Multiplex in time!</a:t>
            </a:r>
          </a:p>
          <a:p>
            <a:r>
              <a:rPr lang="en-US" altLang="en-US" sz="1800" dirty="0"/>
              <a:t>How do we </a:t>
            </a:r>
            <a:r>
              <a:rPr lang="en-US" altLang="en-US" sz="1800" dirty="0">
                <a:solidFill>
                  <a:srgbClr val="FF0000"/>
                </a:solidFill>
              </a:rPr>
              <a:t>switch</a:t>
            </a:r>
            <a:r>
              <a:rPr lang="en-US" altLang="en-US" sz="1800" dirty="0"/>
              <a:t> from one process to next?</a:t>
            </a:r>
          </a:p>
          <a:p>
            <a:pPr lvl="1"/>
            <a:r>
              <a:rPr lang="en-US" altLang="en-US" sz="1600" dirty="0"/>
              <a:t>Save PC, SP, and registers in current PCB</a:t>
            </a:r>
          </a:p>
          <a:p>
            <a:pPr lvl="1"/>
            <a:r>
              <a:rPr lang="en-US" altLang="en-US" sz="1600" dirty="0"/>
              <a:t>Load PC, SP, and registers from new PCB</a:t>
            </a:r>
          </a:p>
          <a:p>
            <a:r>
              <a:rPr lang="en-US" altLang="en-US" sz="1800" dirty="0"/>
              <a:t>What </a:t>
            </a:r>
            <a:r>
              <a:rPr lang="en-US" altLang="en-US" sz="1800" dirty="0">
                <a:solidFill>
                  <a:srgbClr val="FF0000"/>
                </a:solidFill>
              </a:rPr>
              <a:t>triggers</a:t>
            </a:r>
            <a:r>
              <a:rPr lang="en-US" altLang="en-US" sz="1800" dirty="0"/>
              <a:t> switch?</a:t>
            </a:r>
          </a:p>
          <a:p>
            <a:pPr lvl="1"/>
            <a:r>
              <a:rPr lang="en-US" altLang="en-US" sz="1600" dirty="0"/>
              <a:t>Timer, voluntary yield, I/O interrupts, …</a:t>
            </a:r>
          </a:p>
          <a:p>
            <a:pPr lvl="1"/>
            <a:endParaRPr lang="en-US" altLang="en-US" sz="1600" dirty="0"/>
          </a:p>
        </p:txBody>
      </p:sp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4572000" y="1987253"/>
            <a:ext cx="3551479" cy="736355"/>
            <a:chOff x="2400" y="1152"/>
            <a:chExt cx="2971" cy="616"/>
          </a:xfrm>
        </p:grpSpPr>
        <p:grpSp>
          <p:nvGrpSpPr>
            <p:cNvPr id="21510" name="Group 33"/>
            <p:cNvGrpSpPr>
              <a:grpSpLocks/>
            </p:cNvGrpSpPr>
            <p:nvPr/>
          </p:nvGrpSpPr>
          <p:grpSpPr bwMode="auto">
            <a:xfrm>
              <a:off x="2400" y="1152"/>
              <a:ext cx="2971" cy="384"/>
              <a:chOff x="672" y="2352"/>
              <a:chExt cx="4713" cy="528"/>
            </a:xfrm>
          </p:grpSpPr>
          <p:sp>
            <p:nvSpPr>
              <p:cNvPr id="21513" name="Rectangle 28"/>
              <p:cNvSpPr>
                <a:spLocks noChangeArrowheads="1"/>
              </p:cNvSpPr>
              <p:nvPr/>
            </p:nvSpPr>
            <p:spPr bwMode="auto">
              <a:xfrm>
                <a:off x="672" y="2352"/>
                <a:ext cx="816" cy="528"/>
              </a:xfrm>
              <a:prstGeom prst="rect">
                <a:avLst/>
              </a:prstGeom>
              <a:ln w="12700">
                <a:solidFill>
                  <a:schemeClr val="tx1"/>
                </a:solidFill>
                <a:headEnd/>
                <a:tailEnd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2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Process</a:t>
                </a:r>
                <a:br>
                  <a:rPr lang="en-US" altLang="en-US" sz="12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</a:br>
                <a:r>
                  <a:rPr lang="en-US" altLang="en-US" sz="12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1</a:t>
                </a:r>
              </a:p>
            </p:txBody>
          </p:sp>
          <p:sp>
            <p:nvSpPr>
              <p:cNvPr id="21514" name="Rectangle 29"/>
              <p:cNvSpPr>
                <a:spLocks noChangeArrowheads="1"/>
              </p:cNvSpPr>
              <p:nvPr/>
            </p:nvSpPr>
            <p:spPr bwMode="auto">
              <a:xfrm>
                <a:off x="1488" y="2352"/>
                <a:ext cx="1200" cy="528"/>
              </a:xfrm>
              <a:prstGeom prst="rect">
                <a:avLst/>
              </a:prstGeom>
              <a:ln w="12700">
                <a:solidFill>
                  <a:schemeClr val="tx1"/>
                </a:solidFill>
                <a:headEnd/>
                <a:tailEnd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2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Process</a:t>
                </a:r>
                <a:br>
                  <a:rPr lang="en-US" altLang="en-US" sz="12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</a:br>
                <a:r>
                  <a:rPr lang="en-US" altLang="en-US" sz="12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2</a:t>
                </a:r>
              </a:p>
            </p:txBody>
          </p:sp>
          <p:sp>
            <p:nvSpPr>
              <p:cNvPr id="21515" name="Rectangle 30"/>
              <p:cNvSpPr>
                <a:spLocks noChangeArrowheads="1"/>
              </p:cNvSpPr>
              <p:nvPr/>
            </p:nvSpPr>
            <p:spPr bwMode="auto">
              <a:xfrm>
                <a:off x="2688" y="2352"/>
                <a:ext cx="816" cy="528"/>
              </a:xfrm>
              <a:prstGeom prst="rect">
                <a:avLst/>
              </a:prstGeom>
              <a:ln w="12700">
                <a:solidFill>
                  <a:schemeClr val="tx1"/>
                </a:solidFill>
                <a:headEnd/>
                <a:tailEnd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2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Process</a:t>
                </a:r>
                <a:br>
                  <a:rPr lang="en-US" altLang="en-US" sz="12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</a:br>
                <a:r>
                  <a:rPr lang="en-US" altLang="en-US" sz="12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3</a:t>
                </a:r>
              </a:p>
            </p:txBody>
          </p:sp>
          <p:sp>
            <p:nvSpPr>
              <p:cNvPr id="21516" name="Rectangle 31"/>
              <p:cNvSpPr>
                <a:spLocks noChangeArrowheads="1"/>
              </p:cNvSpPr>
              <p:nvPr/>
            </p:nvSpPr>
            <p:spPr bwMode="auto">
              <a:xfrm>
                <a:off x="3495" y="2352"/>
                <a:ext cx="1104" cy="528"/>
              </a:xfrm>
              <a:prstGeom prst="rect">
                <a:avLst/>
              </a:prstGeom>
              <a:ln w="12700">
                <a:solidFill>
                  <a:schemeClr val="tx1"/>
                </a:solidFill>
                <a:headEnd/>
                <a:tailEnd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2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Process</a:t>
                </a:r>
                <a:br>
                  <a:rPr lang="en-US" altLang="en-US" sz="12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</a:br>
                <a:r>
                  <a:rPr lang="en-US" altLang="en-US" sz="12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1</a:t>
                </a:r>
              </a:p>
            </p:txBody>
          </p:sp>
          <p:sp>
            <p:nvSpPr>
              <p:cNvPr id="21517" name="Rectangle 32"/>
              <p:cNvSpPr>
                <a:spLocks noChangeArrowheads="1"/>
              </p:cNvSpPr>
              <p:nvPr/>
            </p:nvSpPr>
            <p:spPr bwMode="auto">
              <a:xfrm>
                <a:off x="4600" y="2352"/>
                <a:ext cx="785" cy="528"/>
              </a:xfrm>
              <a:prstGeom prst="rect">
                <a:avLst/>
              </a:prstGeom>
              <a:ln w="12700">
                <a:solidFill>
                  <a:schemeClr val="tx1"/>
                </a:solidFill>
                <a:headEnd/>
                <a:tailEnd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2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Process</a:t>
                </a:r>
                <a:br>
                  <a:rPr lang="en-US" altLang="en-US" sz="12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</a:br>
                <a:r>
                  <a:rPr lang="en-US" altLang="en-US" sz="12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2</a:t>
                </a:r>
              </a:p>
            </p:txBody>
          </p:sp>
        </p:grpSp>
        <p:sp>
          <p:nvSpPr>
            <p:cNvPr id="21511" name="Text Box 34"/>
            <p:cNvSpPr txBox="1">
              <a:spLocks noChangeArrowheads="1"/>
            </p:cNvSpPr>
            <p:nvPr/>
          </p:nvSpPr>
          <p:spPr bwMode="auto">
            <a:xfrm>
              <a:off x="2925" y="1594"/>
              <a:ext cx="338" cy="174"/>
            </a:xfrm>
            <a:prstGeom prst="rect">
              <a:avLst/>
            </a:prstGeom>
            <a:noFill/>
            <a:ln w="12700"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2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Time </a:t>
              </a:r>
            </a:p>
          </p:txBody>
        </p:sp>
        <p:sp>
          <p:nvSpPr>
            <p:cNvPr id="21512" name="Line 35"/>
            <p:cNvSpPr>
              <a:spLocks noChangeShapeType="1"/>
            </p:cNvSpPr>
            <p:nvPr/>
          </p:nvSpPr>
          <p:spPr bwMode="auto">
            <a:xfrm>
              <a:off x="3408" y="1708"/>
              <a:ext cx="10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2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E3D5544-548F-2B4E-9B33-79C7B95E2D2F}"/>
              </a:ext>
            </a:extLst>
          </p:cNvPr>
          <p:cNvGrpSpPr/>
          <p:nvPr/>
        </p:nvGrpSpPr>
        <p:grpSpPr>
          <a:xfrm>
            <a:off x="1474587" y="1485210"/>
            <a:ext cx="2079775" cy="1372171"/>
            <a:chOff x="1474587" y="1485210"/>
            <a:chExt cx="2079775" cy="1372171"/>
          </a:xfrm>
        </p:grpSpPr>
        <p:sp>
          <p:nvSpPr>
            <p:cNvPr id="21518" name="Oval 4"/>
            <p:cNvSpPr>
              <a:spLocks noChangeArrowheads="1"/>
            </p:cNvSpPr>
            <p:nvPr/>
          </p:nvSpPr>
          <p:spPr bwMode="auto">
            <a:xfrm>
              <a:off x="2901684" y="1485210"/>
              <a:ext cx="652678" cy="682561"/>
            </a:xfrm>
            <a:prstGeom prst="ellipse">
              <a:avLst/>
            </a:prstGeom>
            <a:ln w="28575">
              <a:solidFill>
                <a:schemeClr val="tx1"/>
              </a:solidFill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2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Process</a:t>
              </a:r>
              <a:br>
                <a:rPr lang="en-US" altLang="en-US" sz="12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</a:br>
              <a:r>
                <a:rPr lang="en-US" altLang="en-US" sz="12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3</a:t>
              </a:r>
            </a:p>
          </p:txBody>
        </p:sp>
        <p:sp>
          <p:nvSpPr>
            <p:cNvPr id="21519" name="Oval 5"/>
            <p:cNvSpPr>
              <a:spLocks noChangeArrowheads="1"/>
            </p:cNvSpPr>
            <p:nvPr/>
          </p:nvSpPr>
          <p:spPr bwMode="auto">
            <a:xfrm>
              <a:off x="2189424" y="1485210"/>
              <a:ext cx="652678" cy="682561"/>
            </a:xfrm>
            <a:prstGeom prst="ellipse">
              <a:avLst/>
            </a:prstGeom>
            <a:ln w="28575">
              <a:solidFill>
                <a:schemeClr val="tx1"/>
              </a:solidFill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2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Process</a:t>
              </a:r>
              <a:br>
                <a:rPr lang="en-US" altLang="en-US" sz="12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</a:br>
              <a:r>
                <a:rPr lang="en-US" altLang="en-US" sz="12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21520" name="Oval 6"/>
            <p:cNvSpPr>
              <a:spLocks noChangeArrowheads="1"/>
            </p:cNvSpPr>
            <p:nvPr/>
          </p:nvSpPr>
          <p:spPr bwMode="auto">
            <a:xfrm>
              <a:off x="1474587" y="1485210"/>
              <a:ext cx="652678" cy="682561"/>
            </a:xfrm>
            <a:prstGeom prst="ellipse">
              <a:avLst/>
            </a:prstGeom>
            <a:ln w="28575">
              <a:solidFill>
                <a:schemeClr val="tx1"/>
              </a:solidFill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2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Process</a:t>
              </a:r>
              <a:br>
                <a:rPr lang="en-US" altLang="en-US" sz="12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</a:br>
              <a:r>
                <a:rPr lang="en-US" altLang="en-US" sz="12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21522" name="Line 12"/>
            <p:cNvSpPr>
              <a:spLocks noChangeShapeType="1"/>
            </p:cNvSpPr>
            <p:nvPr/>
          </p:nvSpPr>
          <p:spPr bwMode="auto">
            <a:xfrm>
              <a:off x="2005336" y="2081704"/>
              <a:ext cx="163767" cy="2558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2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1523" name="Line 13"/>
            <p:cNvSpPr>
              <a:spLocks noChangeShapeType="1"/>
            </p:cNvSpPr>
            <p:nvPr/>
          </p:nvSpPr>
          <p:spPr bwMode="auto">
            <a:xfrm flipH="1">
              <a:off x="2859846" y="2081704"/>
              <a:ext cx="163767" cy="2558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2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1524" name="Line 14"/>
            <p:cNvSpPr>
              <a:spLocks noChangeShapeType="1"/>
            </p:cNvSpPr>
            <p:nvPr/>
          </p:nvSpPr>
          <p:spPr bwMode="auto">
            <a:xfrm>
              <a:off x="2515763" y="2167771"/>
              <a:ext cx="0" cy="1697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2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7577DE6-C844-5B4D-8BFA-70A1ED762364}"/>
                </a:ext>
              </a:extLst>
            </p:cNvPr>
            <p:cNvSpPr/>
            <p:nvPr/>
          </p:nvSpPr>
          <p:spPr>
            <a:xfrm>
              <a:off x="2172262" y="2341226"/>
              <a:ext cx="687003" cy="516155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CPU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702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Multiplex Processes?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FF0000"/>
                </a:solidFill>
              </a:rPr>
              <a:t>Scheduling: </a:t>
            </a:r>
            <a:r>
              <a:rPr lang="en-US" sz="2400" dirty="0"/>
              <a:t>OS decides which process uses CPU time</a:t>
            </a:r>
          </a:p>
          <a:p>
            <a:pPr lvl="1"/>
            <a:r>
              <a:rPr lang="en-US" sz="2000" dirty="0"/>
              <a:t>Only one process is “running” on each CPU at any time</a:t>
            </a:r>
          </a:p>
          <a:p>
            <a:pPr lvl="1"/>
            <a:r>
              <a:rPr lang="en-US" sz="2000" dirty="0"/>
              <a:t>Scheduler could give more time to </a:t>
            </a:r>
            <a:r>
              <a:rPr lang="en-US" sz="2000" i="1" dirty="0"/>
              <a:t>important</a:t>
            </a:r>
            <a:r>
              <a:rPr lang="en-US" sz="2000" dirty="0"/>
              <a:t> processes</a:t>
            </a:r>
          </a:p>
          <a:p>
            <a:pPr lvl="1"/>
            <a:endParaRPr lang="en-US" sz="2000" dirty="0"/>
          </a:p>
          <a:p>
            <a:r>
              <a:rPr lang="en-US" sz="2400" dirty="0">
                <a:solidFill>
                  <a:srgbClr val="FF0000"/>
                </a:solidFill>
              </a:rPr>
              <a:t>Protection: </a:t>
            </a:r>
            <a:r>
              <a:rPr lang="en-US" sz="2400" dirty="0"/>
              <a:t>OS divides non-CPU resources among processes</a:t>
            </a:r>
          </a:p>
          <a:p>
            <a:pPr lvl="1"/>
            <a:r>
              <a:rPr lang="en-US" sz="2000" dirty="0"/>
              <a:t>E.g., give each process their own address space</a:t>
            </a:r>
          </a:p>
          <a:p>
            <a:pPr lvl="1"/>
            <a:r>
              <a:rPr lang="en-US" sz="2000" dirty="0"/>
              <a:t>E.g., multiplex I/O through system calls</a:t>
            </a:r>
          </a:p>
        </p:txBody>
      </p:sp>
    </p:spTree>
    <p:extLst>
      <p:ext uri="{BB962C8B-B14F-4D97-AF65-F5344CB8AC3E}">
        <p14:creationId xmlns:p14="http://schemas.microsoft.com/office/powerpoint/2010/main" val="19627399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EAED9-2984-F642-8E9B-B0BBB9016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02E31-9AC1-0B4E-9A25-E0C2C5534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14586"/>
            <a:ext cx="7886700" cy="2615968"/>
          </a:xfrm>
        </p:spPr>
        <p:txBody>
          <a:bodyPr/>
          <a:lstStyle/>
          <a:p>
            <a:r>
              <a:rPr lang="en-US" sz="2000" dirty="0"/>
              <a:t>Kernel scheduler decides which </a:t>
            </a:r>
            <a:br>
              <a:rPr lang="en-US" sz="2000" dirty="0"/>
            </a:br>
            <a:r>
              <a:rPr lang="en-US" sz="2000" dirty="0"/>
              <a:t>processes/threads receive CPU</a:t>
            </a:r>
          </a:p>
          <a:p>
            <a:r>
              <a:rPr lang="en-US" sz="2000" dirty="0"/>
              <a:t>There are variety of scheduling policies for …</a:t>
            </a:r>
          </a:p>
          <a:p>
            <a:pPr lvl="1"/>
            <a:r>
              <a:rPr lang="en-US" sz="1800" dirty="0"/>
              <a:t>Fairness or</a:t>
            </a:r>
          </a:p>
          <a:p>
            <a:pPr lvl="1"/>
            <a:r>
              <a:rPr lang="en-US" sz="1800" dirty="0"/>
              <a:t>Realtime guarantees or</a:t>
            </a:r>
          </a:p>
          <a:p>
            <a:pPr lvl="1"/>
            <a:r>
              <a:rPr lang="en-US" sz="1800" dirty="0"/>
              <a:t>Latency optimization or …</a:t>
            </a:r>
            <a:endParaRPr lang="en-US" sz="2000" dirty="0"/>
          </a:p>
          <a:p>
            <a:r>
              <a:rPr lang="en-US" sz="2000" dirty="0"/>
              <a:t>Kernel scheduler maintains data structure containing PCBs</a:t>
            </a:r>
          </a:p>
        </p:txBody>
      </p:sp>
      <p:pic>
        <p:nvPicPr>
          <p:cNvPr id="1026" name="Picture 2" descr="scheduling Memes &amp; GIFs - Imgflip">
            <a:extLst>
              <a:ext uri="{FF2B5EF4-FFF2-40B4-BE49-F238E27FC236}">
                <a16:creationId xmlns:a16="http://schemas.microsoft.com/office/drawing/2014/main" id="{C95A4E83-A3A5-584F-ADC1-7A0EB3204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86150" y="1714586"/>
            <a:ext cx="2137612" cy="177917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A7F559-9928-1B43-8641-7415498F442E}"/>
              </a:ext>
            </a:extLst>
          </p:cNvPr>
          <p:cNvSpPr txBox="1"/>
          <p:nvPr/>
        </p:nvSpPr>
        <p:spPr>
          <a:xfrm>
            <a:off x="2868688" y="4786259"/>
            <a:ext cx="3406623" cy="1384995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Ubuntu Mono" panose="020B0509030602030204" pitchFamily="49" charset="0"/>
                <a:cs typeface="Courier New"/>
              </a:rPr>
              <a:t>if (</a:t>
            </a:r>
            <a:r>
              <a:rPr lang="en-US" sz="1400" dirty="0" err="1">
                <a:latin typeface="Ubuntu Mono" panose="020B0509030602030204" pitchFamily="49" charset="0"/>
                <a:cs typeface="Courier New"/>
              </a:rPr>
              <a:t>readyProcesses</a:t>
            </a:r>
            <a:r>
              <a:rPr lang="en-US" sz="1400" dirty="0">
                <a:latin typeface="Ubuntu Mono" panose="020B0509030602030204" pitchFamily="49" charset="0"/>
                <a:cs typeface="Courier New"/>
              </a:rPr>
              <a:t>(PCBs)) {</a:t>
            </a:r>
          </a:p>
          <a:p>
            <a:r>
              <a:rPr lang="en-US" sz="1400" dirty="0">
                <a:latin typeface="Ubuntu Mono" panose="020B0509030602030204" pitchFamily="49" charset="0"/>
                <a:cs typeface="Courier New"/>
              </a:rPr>
              <a:t>	</a:t>
            </a:r>
            <a:r>
              <a:rPr lang="en-US" sz="1400" dirty="0" err="1">
                <a:latin typeface="Ubuntu Mono" panose="020B0509030602030204" pitchFamily="49" charset="0"/>
                <a:cs typeface="Courier New"/>
              </a:rPr>
              <a:t>nextPCB</a:t>
            </a:r>
            <a:r>
              <a:rPr lang="en-US" sz="1400" dirty="0">
                <a:latin typeface="Ubuntu Mono" panose="020B0509030602030204" pitchFamily="49" charset="0"/>
                <a:cs typeface="Courier New"/>
              </a:rPr>
              <a:t> = </a:t>
            </a:r>
            <a:r>
              <a:rPr lang="en-US" sz="1400" dirty="0" err="1">
                <a:latin typeface="Ubuntu Mono" panose="020B0509030602030204" pitchFamily="49" charset="0"/>
                <a:cs typeface="Courier New"/>
              </a:rPr>
              <a:t>selectProcess</a:t>
            </a:r>
            <a:r>
              <a:rPr lang="en-US" sz="1400" dirty="0">
                <a:latin typeface="Ubuntu Mono" panose="020B0509030602030204" pitchFamily="49" charset="0"/>
                <a:cs typeface="Courier New"/>
              </a:rPr>
              <a:t>(PCBs);</a:t>
            </a:r>
          </a:p>
          <a:p>
            <a:r>
              <a:rPr lang="en-US" sz="1400" dirty="0">
                <a:latin typeface="Ubuntu Mono" panose="020B0509030602030204" pitchFamily="49" charset="0"/>
                <a:cs typeface="Courier New"/>
              </a:rPr>
              <a:t>	run(</a:t>
            </a:r>
            <a:r>
              <a:rPr lang="en-US" sz="1400" dirty="0" err="1">
                <a:latin typeface="Ubuntu Mono" panose="020B0509030602030204" pitchFamily="49" charset="0"/>
                <a:cs typeface="Courier New"/>
              </a:rPr>
              <a:t>nextPCB</a:t>
            </a:r>
            <a:r>
              <a:rPr lang="en-US" sz="1400" dirty="0">
                <a:latin typeface="Ubuntu Mono" panose="020B0509030602030204" pitchFamily="49" charset="0"/>
                <a:cs typeface="Courier New"/>
              </a:rPr>
              <a:t>);</a:t>
            </a:r>
          </a:p>
          <a:p>
            <a:r>
              <a:rPr lang="en-US" sz="1400" dirty="0">
                <a:latin typeface="Ubuntu Mono" panose="020B0509030602030204" pitchFamily="49" charset="0"/>
                <a:cs typeface="Courier New"/>
              </a:rPr>
              <a:t>} else {</a:t>
            </a:r>
          </a:p>
          <a:p>
            <a:r>
              <a:rPr lang="en-US" sz="1400" dirty="0">
                <a:latin typeface="Ubuntu Mono" panose="020B0509030602030204" pitchFamily="49" charset="0"/>
                <a:cs typeface="Courier New"/>
              </a:rPr>
              <a:t>	</a:t>
            </a:r>
            <a:r>
              <a:rPr lang="en-US" sz="1400" dirty="0" err="1">
                <a:latin typeface="Ubuntu Mono" panose="020B0509030602030204" pitchFamily="49" charset="0"/>
                <a:cs typeface="Courier New"/>
              </a:rPr>
              <a:t>run_idle_process</a:t>
            </a:r>
            <a:r>
              <a:rPr lang="en-US" sz="1400" dirty="0">
                <a:latin typeface="Ubuntu Mono" panose="020B0509030602030204" pitchFamily="49" charset="0"/>
                <a:cs typeface="Courier New"/>
              </a:rPr>
              <a:t>();</a:t>
            </a:r>
          </a:p>
          <a:p>
            <a:r>
              <a:rPr lang="en-US" sz="1400" dirty="0">
                <a:latin typeface="Ubuntu Mono" panose="020B0509030602030204" pitchFamily="49" charset="0"/>
                <a:cs typeface="Courier New"/>
              </a:rPr>
              <a:t>}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12D5BBD5-C0BC-1244-9672-633DFACB7FF4}"/>
              </a:ext>
            </a:extLst>
          </p:cNvPr>
          <p:cNvCxnSpPr>
            <a:cxnSpLocks/>
            <a:stCxn id="7" idx="2"/>
            <a:endCxn id="7" idx="0"/>
          </p:cNvCxnSpPr>
          <p:nvPr/>
        </p:nvCxnSpPr>
        <p:spPr>
          <a:xfrm rot="5400000" flipH="1">
            <a:off x="3879502" y="5478757"/>
            <a:ext cx="1384995" cy="12700"/>
          </a:xfrm>
          <a:prstGeom prst="bentConnector5">
            <a:avLst>
              <a:gd name="adj1" fmla="val -16505"/>
              <a:gd name="adj2" fmla="val 15211898"/>
              <a:gd name="adj3" fmla="val 116505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576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Ready Queue</a:t>
            </a:r>
          </a:p>
        </p:txBody>
      </p:sp>
      <p:sp>
        <p:nvSpPr>
          <p:cNvPr id="2457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3569676"/>
            <a:ext cx="8610600" cy="1089205"/>
          </a:xfrm>
        </p:spPr>
        <p:txBody>
          <a:bodyPr/>
          <a:lstStyle/>
          <a:p>
            <a:r>
              <a:rPr lang="en-US" altLang="en-US" sz="2000" dirty="0"/>
              <a:t>PCBs move from queue to queue as they change state</a:t>
            </a:r>
          </a:p>
          <a:p>
            <a:pPr lvl="1"/>
            <a:r>
              <a:rPr lang="en-US" altLang="en-US" sz="1800" dirty="0"/>
              <a:t>Decisions about which order to remove from queues are </a:t>
            </a:r>
            <a:r>
              <a:rPr lang="en-US" altLang="en-US" sz="1800" dirty="0">
                <a:solidFill>
                  <a:srgbClr val="FF0000"/>
                </a:solidFill>
              </a:rPr>
              <a:t>scheduling</a:t>
            </a:r>
            <a:r>
              <a:rPr lang="en-US" altLang="en-US" sz="1800" dirty="0"/>
              <a:t> decisions</a:t>
            </a:r>
          </a:p>
          <a:p>
            <a:pPr lvl="1"/>
            <a:r>
              <a:rPr lang="en-US" altLang="en-US" sz="1800" dirty="0"/>
              <a:t>Many algorithms possible (more on this in a few weeks)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4B3F0EF-1603-0F42-BE5F-4312D48C919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76799" y="4835475"/>
            <a:ext cx="2914202" cy="1681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">
            <a:extLst>
              <a:ext uri="{FF2B5EF4-FFF2-40B4-BE49-F238E27FC236}">
                <a16:creationId xmlns:a16="http://schemas.microsoft.com/office/drawing/2014/main" id="{3F3CB3B7-6C13-8A4A-BA71-0D45B82C14E4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11662" y="1509365"/>
            <a:ext cx="4920677" cy="1823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818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Ready Queue And I/O Device Queues</a:t>
            </a:r>
          </a:p>
        </p:txBody>
      </p:sp>
      <p:sp>
        <p:nvSpPr>
          <p:cNvPr id="16387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 dirty="0"/>
              <a:t>Process not running </a:t>
            </a:r>
            <a:r>
              <a:rPr lang="en-US" altLang="ko-KR" sz="2000" dirty="0">
                <a:sym typeface="Symbol" panose="05050102010706020507" pitchFamily="18" charset="2"/>
              </a:rPr>
              <a:t> PCB </a:t>
            </a:r>
            <a:r>
              <a:rPr lang="en-US" altLang="ko-KR" sz="2000" dirty="0"/>
              <a:t>is in some scheduler queue</a:t>
            </a:r>
          </a:p>
          <a:p>
            <a:pPr lvl="1"/>
            <a:r>
              <a:rPr lang="en-US" altLang="ko-KR" sz="1800" dirty="0"/>
              <a:t>Separate queue for each device/signal/condition </a:t>
            </a:r>
          </a:p>
          <a:p>
            <a:pPr lvl="1"/>
            <a:r>
              <a:rPr lang="en-US" altLang="ko-KR" sz="1800" dirty="0"/>
              <a:t>Each queue can have different scheduler policy</a:t>
            </a:r>
          </a:p>
        </p:txBody>
      </p:sp>
      <p:grpSp>
        <p:nvGrpSpPr>
          <p:cNvPr id="359562" name="Group 138"/>
          <p:cNvGrpSpPr>
            <a:grpSpLocks/>
          </p:cNvGrpSpPr>
          <p:nvPr/>
        </p:nvGrpSpPr>
        <p:grpSpPr bwMode="auto">
          <a:xfrm>
            <a:off x="2778466" y="3033854"/>
            <a:ext cx="4902842" cy="968431"/>
            <a:chOff x="1432" y="527"/>
            <a:chExt cx="3797" cy="750"/>
          </a:xfrm>
        </p:grpSpPr>
        <p:grpSp>
          <p:nvGrpSpPr>
            <p:cNvPr id="16472" name="Group 24"/>
            <p:cNvGrpSpPr>
              <a:grpSpLocks/>
            </p:cNvGrpSpPr>
            <p:nvPr/>
          </p:nvGrpSpPr>
          <p:grpSpPr bwMode="auto">
            <a:xfrm>
              <a:off x="2440" y="527"/>
              <a:ext cx="624" cy="703"/>
              <a:chOff x="2208" y="528"/>
              <a:chExt cx="672" cy="819"/>
            </a:xfrm>
          </p:grpSpPr>
          <p:sp>
            <p:nvSpPr>
              <p:cNvPr id="16491" name="Rectangle 21"/>
              <p:cNvSpPr>
                <a:spLocks noChangeArrowheads="1"/>
              </p:cNvSpPr>
              <p:nvPr/>
            </p:nvSpPr>
            <p:spPr bwMode="auto">
              <a:xfrm>
                <a:off x="2208" y="983"/>
                <a:ext cx="672" cy="364"/>
              </a:xfrm>
              <a:prstGeom prst="rect">
                <a:avLst/>
              </a:prstGeom>
              <a:solidFill>
                <a:srgbClr val="FF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050" b="0" dirty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rPr>
                  <a:t>Other State</a:t>
                </a:r>
              </a:p>
              <a:p>
                <a:r>
                  <a:rPr lang="en-US" altLang="ko-KR" sz="1050" b="0" dirty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rPr>
                  <a:t>PCB</a:t>
                </a:r>
                <a:r>
                  <a:rPr lang="en-US" altLang="ko-KR" sz="1050" b="0" baseline="-25000" dirty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rPr>
                  <a:t>9</a:t>
                </a:r>
                <a:endParaRPr lang="en-US" altLang="ko-KR" sz="1050" b="0" dirty="0">
                  <a:latin typeface="Gill Sans Light" panose="020B0302020104020203" pitchFamily="34" charset="-79"/>
                  <a:ea typeface="Consola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6492" name="Rectangle 22"/>
              <p:cNvSpPr>
                <a:spLocks noChangeArrowheads="1"/>
              </p:cNvSpPr>
              <p:nvPr/>
            </p:nvSpPr>
            <p:spPr bwMode="auto">
              <a:xfrm>
                <a:off x="2208" y="528"/>
                <a:ext cx="672" cy="24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050" b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rPr>
                  <a:t>Link</a:t>
                </a:r>
              </a:p>
            </p:txBody>
          </p:sp>
          <p:sp>
            <p:nvSpPr>
              <p:cNvPr id="16493" name="Rectangle 23"/>
              <p:cNvSpPr>
                <a:spLocks noChangeArrowheads="1"/>
              </p:cNvSpPr>
              <p:nvPr/>
            </p:nvSpPr>
            <p:spPr bwMode="auto">
              <a:xfrm>
                <a:off x="2208" y="747"/>
                <a:ext cx="672" cy="232"/>
              </a:xfrm>
              <a:prstGeom prst="rect">
                <a:avLst/>
              </a:prstGeom>
              <a:solidFill>
                <a:srgbClr val="FF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050" b="0" dirty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rPr>
                  <a:t>Registers</a:t>
                </a:r>
              </a:p>
            </p:txBody>
          </p:sp>
        </p:grpSp>
        <p:grpSp>
          <p:nvGrpSpPr>
            <p:cNvPr id="16473" name="Group 29"/>
            <p:cNvGrpSpPr>
              <a:grpSpLocks/>
            </p:cNvGrpSpPr>
            <p:nvPr/>
          </p:nvGrpSpPr>
          <p:grpSpPr bwMode="auto">
            <a:xfrm>
              <a:off x="3352" y="527"/>
              <a:ext cx="624" cy="702"/>
              <a:chOff x="2208" y="528"/>
              <a:chExt cx="672" cy="819"/>
            </a:xfrm>
          </p:grpSpPr>
          <p:sp>
            <p:nvSpPr>
              <p:cNvPr id="16488" name="Rectangle 30"/>
              <p:cNvSpPr>
                <a:spLocks noChangeArrowheads="1"/>
              </p:cNvSpPr>
              <p:nvPr/>
            </p:nvSpPr>
            <p:spPr bwMode="auto">
              <a:xfrm>
                <a:off x="2208" y="983"/>
                <a:ext cx="672" cy="364"/>
              </a:xfrm>
              <a:prstGeom prst="rect">
                <a:avLst/>
              </a:prstGeom>
              <a:solidFill>
                <a:srgbClr val="FF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050" b="0" dirty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rPr>
                  <a:t>Other State</a:t>
                </a:r>
              </a:p>
              <a:p>
                <a:r>
                  <a:rPr lang="en-US" altLang="ko-KR" sz="1050" b="0" dirty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rPr>
                  <a:t>PCB</a:t>
                </a:r>
                <a:r>
                  <a:rPr lang="en-US" altLang="ko-KR" sz="1050" b="0" baseline="-25000" dirty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rPr>
                  <a:t>6</a:t>
                </a:r>
                <a:endParaRPr lang="en-US" altLang="ko-KR" sz="1050" b="0" dirty="0">
                  <a:latin typeface="Gill Sans Light" panose="020B0302020104020203" pitchFamily="34" charset="-79"/>
                  <a:ea typeface="Consola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6489" name="Rectangle 31"/>
              <p:cNvSpPr>
                <a:spLocks noChangeArrowheads="1"/>
              </p:cNvSpPr>
              <p:nvPr/>
            </p:nvSpPr>
            <p:spPr bwMode="auto">
              <a:xfrm>
                <a:off x="2208" y="528"/>
                <a:ext cx="672" cy="24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050" b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rPr>
                  <a:t>Link</a:t>
                </a:r>
              </a:p>
            </p:txBody>
          </p:sp>
          <p:sp>
            <p:nvSpPr>
              <p:cNvPr id="16490" name="Rectangle 32"/>
              <p:cNvSpPr>
                <a:spLocks noChangeArrowheads="1"/>
              </p:cNvSpPr>
              <p:nvPr/>
            </p:nvSpPr>
            <p:spPr bwMode="auto">
              <a:xfrm>
                <a:off x="2208" y="747"/>
                <a:ext cx="672" cy="232"/>
              </a:xfrm>
              <a:prstGeom prst="rect">
                <a:avLst/>
              </a:prstGeom>
              <a:solidFill>
                <a:srgbClr val="FF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050" b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rPr>
                  <a:t>Registers</a:t>
                </a:r>
              </a:p>
            </p:txBody>
          </p:sp>
        </p:grpSp>
        <p:grpSp>
          <p:nvGrpSpPr>
            <p:cNvPr id="16474" name="Group 33"/>
            <p:cNvGrpSpPr>
              <a:grpSpLocks/>
            </p:cNvGrpSpPr>
            <p:nvPr/>
          </p:nvGrpSpPr>
          <p:grpSpPr bwMode="auto">
            <a:xfrm>
              <a:off x="4456" y="527"/>
              <a:ext cx="624" cy="703"/>
              <a:chOff x="2208" y="528"/>
              <a:chExt cx="672" cy="819"/>
            </a:xfrm>
          </p:grpSpPr>
          <p:sp>
            <p:nvSpPr>
              <p:cNvPr id="16485" name="Rectangle 34"/>
              <p:cNvSpPr>
                <a:spLocks noChangeArrowheads="1"/>
              </p:cNvSpPr>
              <p:nvPr/>
            </p:nvSpPr>
            <p:spPr bwMode="auto">
              <a:xfrm>
                <a:off x="2208" y="983"/>
                <a:ext cx="672" cy="364"/>
              </a:xfrm>
              <a:prstGeom prst="rect">
                <a:avLst/>
              </a:prstGeom>
              <a:solidFill>
                <a:srgbClr val="FF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050" b="0" dirty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rPr>
                  <a:t>Oher State</a:t>
                </a:r>
              </a:p>
              <a:p>
                <a:r>
                  <a:rPr lang="en-US" altLang="ko-KR" sz="1050" b="0" dirty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rPr>
                  <a:t>PCB</a:t>
                </a:r>
                <a:r>
                  <a:rPr lang="en-US" altLang="ko-KR" sz="1050" b="0" baseline="-25000" dirty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rPr>
                  <a:t>16</a:t>
                </a:r>
                <a:endParaRPr lang="en-US" altLang="ko-KR" sz="1050" b="0" dirty="0">
                  <a:latin typeface="Gill Sans Light" panose="020B0302020104020203" pitchFamily="34" charset="-79"/>
                  <a:ea typeface="Consola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6486" name="Rectangle 35"/>
              <p:cNvSpPr>
                <a:spLocks noChangeArrowheads="1"/>
              </p:cNvSpPr>
              <p:nvPr/>
            </p:nvSpPr>
            <p:spPr bwMode="auto">
              <a:xfrm>
                <a:off x="2208" y="528"/>
                <a:ext cx="672" cy="24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050" b="0" dirty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rPr>
                  <a:t>Link</a:t>
                </a:r>
              </a:p>
            </p:txBody>
          </p:sp>
          <p:sp>
            <p:nvSpPr>
              <p:cNvPr id="16487" name="Rectangle 36"/>
              <p:cNvSpPr>
                <a:spLocks noChangeArrowheads="1"/>
              </p:cNvSpPr>
              <p:nvPr/>
            </p:nvSpPr>
            <p:spPr bwMode="auto">
              <a:xfrm>
                <a:off x="2208" y="747"/>
                <a:ext cx="672" cy="232"/>
              </a:xfrm>
              <a:prstGeom prst="rect">
                <a:avLst/>
              </a:prstGeom>
              <a:solidFill>
                <a:srgbClr val="FF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050" b="0" dirty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rPr>
                  <a:t>Registers</a:t>
                </a:r>
              </a:p>
            </p:txBody>
          </p:sp>
        </p:grpSp>
        <p:sp>
          <p:nvSpPr>
            <p:cNvPr id="16476" name="Line 43"/>
            <p:cNvSpPr>
              <a:spLocks noChangeShapeType="1"/>
            </p:cNvSpPr>
            <p:nvPr/>
          </p:nvSpPr>
          <p:spPr bwMode="auto">
            <a:xfrm>
              <a:off x="3064" y="623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>
                <a:latin typeface="Gill Sans Light" panose="020B0302020104020203" pitchFamily="34" charset="-79"/>
                <a:ea typeface="Consolas" charset="0"/>
                <a:cs typeface="Gill Sans Light" panose="020B0302020104020203" pitchFamily="34" charset="-79"/>
              </a:endParaRPr>
            </a:p>
          </p:txBody>
        </p:sp>
        <p:sp>
          <p:nvSpPr>
            <p:cNvPr id="16477" name="Line 44"/>
            <p:cNvSpPr>
              <a:spLocks noChangeShapeType="1"/>
            </p:cNvSpPr>
            <p:nvPr/>
          </p:nvSpPr>
          <p:spPr bwMode="auto">
            <a:xfrm>
              <a:off x="3976" y="623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>
                <a:latin typeface="Gill Sans Light" panose="020B0302020104020203" pitchFamily="34" charset="-79"/>
                <a:ea typeface="Consolas" charset="0"/>
                <a:cs typeface="Gill Sans Light" panose="020B0302020104020203" pitchFamily="34" charset="-79"/>
              </a:endParaRPr>
            </a:p>
          </p:txBody>
        </p:sp>
        <p:sp>
          <p:nvSpPr>
            <p:cNvPr id="16478" name="Line 45"/>
            <p:cNvSpPr>
              <a:spLocks noChangeShapeType="1"/>
            </p:cNvSpPr>
            <p:nvPr/>
          </p:nvSpPr>
          <p:spPr bwMode="auto">
            <a:xfrm>
              <a:off x="5080" y="623"/>
              <a:ext cx="14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diamon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 dirty="0">
                <a:latin typeface="Gill Sans Light" panose="020B0302020104020203" pitchFamily="34" charset="-79"/>
                <a:ea typeface="Consolas" charset="0"/>
                <a:cs typeface="Gill Sans Light" panose="020B0302020104020203" pitchFamily="34" charset="-79"/>
              </a:endParaRPr>
            </a:p>
          </p:txBody>
        </p:sp>
        <p:sp>
          <p:nvSpPr>
            <p:cNvPr id="16479" name="Line 81"/>
            <p:cNvSpPr>
              <a:spLocks noChangeShapeType="1"/>
            </p:cNvSpPr>
            <p:nvPr/>
          </p:nvSpPr>
          <p:spPr bwMode="auto">
            <a:xfrm>
              <a:off x="1432" y="623"/>
              <a:ext cx="10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>
                <a:latin typeface="Gill Sans Light" panose="020B0302020104020203" pitchFamily="34" charset="-79"/>
                <a:ea typeface="Consolas" charset="0"/>
                <a:cs typeface="Gill Sans Light" panose="020B0302020104020203" pitchFamily="34" charset="-79"/>
              </a:endParaRPr>
            </a:p>
          </p:txBody>
        </p:sp>
        <p:sp>
          <p:nvSpPr>
            <p:cNvPr id="16480" name="Freeform 86"/>
            <p:cNvSpPr>
              <a:spLocks/>
            </p:cNvSpPr>
            <p:nvPr/>
          </p:nvSpPr>
          <p:spPr bwMode="auto">
            <a:xfrm>
              <a:off x="1432" y="671"/>
              <a:ext cx="3024" cy="606"/>
            </a:xfrm>
            <a:custGeom>
              <a:avLst/>
              <a:gdLst>
                <a:gd name="T0" fmla="*/ 0 w 3024"/>
                <a:gd name="T1" fmla="*/ 154 h 912"/>
                <a:gd name="T2" fmla="*/ 816 w 3024"/>
                <a:gd name="T3" fmla="*/ 730 h 912"/>
                <a:gd name="T4" fmla="*/ 2640 w 3024"/>
                <a:gd name="T5" fmla="*/ 730 h 912"/>
                <a:gd name="T6" fmla="*/ 3024 w 3024"/>
                <a:gd name="T7" fmla="*/ 0 h 91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24" h="912">
                  <a:moveTo>
                    <a:pt x="0" y="192"/>
                  </a:moveTo>
                  <a:lnTo>
                    <a:pt x="816" y="912"/>
                  </a:lnTo>
                  <a:lnTo>
                    <a:pt x="2640" y="912"/>
                  </a:lnTo>
                  <a:lnTo>
                    <a:pt x="3024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>
                <a:latin typeface="Gill Sans Light" panose="020B0302020104020203" pitchFamily="34" charset="-79"/>
                <a:ea typeface="Consolas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359560" name="Group 136"/>
          <p:cNvGrpSpPr>
            <a:grpSpLocks/>
          </p:cNvGrpSpPr>
          <p:nvPr/>
        </p:nvGrpSpPr>
        <p:grpSpPr bwMode="auto">
          <a:xfrm>
            <a:off x="2778305" y="5760955"/>
            <a:ext cx="2260962" cy="897412"/>
            <a:chOff x="933" y="2538"/>
            <a:chExt cx="1751" cy="695"/>
          </a:xfrm>
        </p:grpSpPr>
        <p:grpSp>
          <p:nvGrpSpPr>
            <p:cNvPr id="16458" name="Group 104"/>
            <p:cNvGrpSpPr>
              <a:grpSpLocks/>
            </p:cNvGrpSpPr>
            <p:nvPr/>
          </p:nvGrpSpPr>
          <p:grpSpPr bwMode="auto">
            <a:xfrm>
              <a:off x="1912" y="2538"/>
              <a:ext cx="772" cy="695"/>
              <a:chOff x="1680" y="2544"/>
              <a:chExt cx="772" cy="735"/>
            </a:xfrm>
          </p:grpSpPr>
          <p:grpSp>
            <p:nvGrpSpPr>
              <p:cNvPr id="16461" name="Group 70"/>
              <p:cNvGrpSpPr>
                <a:grpSpLocks/>
              </p:cNvGrpSpPr>
              <p:nvPr/>
            </p:nvGrpSpPr>
            <p:grpSpPr bwMode="auto">
              <a:xfrm>
                <a:off x="1680" y="2544"/>
                <a:ext cx="624" cy="735"/>
                <a:chOff x="2208" y="528"/>
                <a:chExt cx="672" cy="812"/>
              </a:xfrm>
            </p:grpSpPr>
            <p:sp>
              <p:nvSpPr>
                <p:cNvPr id="16469" name="Rectangle 71"/>
                <p:cNvSpPr>
                  <a:spLocks noChangeArrowheads="1"/>
                </p:cNvSpPr>
                <p:nvPr/>
              </p:nvSpPr>
              <p:spPr bwMode="auto">
                <a:xfrm>
                  <a:off x="2208" y="975"/>
                  <a:ext cx="672" cy="365"/>
                </a:xfrm>
                <a:prstGeom prst="rect">
                  <a:avLst/>
                </a:prstGeom>
                <a:solidFill>
                  <a:srgbClr val="FFFFFF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r>
                    <a:rPr lang="en-US" altLang="ko-KR" sz="1050" b="0" dirty="0">
                      <a:latin typeface="Gill Sans Light" panose="020B0302020104020203" pitchFamily="34" charset="-79"/>
                      <a:ea typeface="Consolas" charset="0"/>
                      <a:cs typeface="Gill Sans Light" panose="020B0302020104020203" pitchFamily="34" charset="-79"/>
                    </a:rPr>
                    <a:t>Other State</a:t>
                  </a:r>
                </a:p>
                <a:p>
                  <a:r>
                    <a:rPr lang="en-US" altLang="ko-KR" sz="1050" b="0" dirty="0">
                      <a:latin typeface="Gill Sans Light" panose="020B0302020104020203" pitchFamily="34" charset="-79"/>
                      <a:ea typeface="Consolas" charset="0"/>
                      <a:cs typeface="Gill Sans Light" panose="020B0302020104020203" pitchFamily="34" charset="-79"/>
                    </a:rPr>
                    <a:t>PCB</a:t>
                  </a:r>
                  <a:r>
                    <a:rPr lang="en-US" altLang="ko-KR" sz="1050" b="0" baseline="-25000" dirty="0">
                      <a:latin typeface="Gill Sans Light" panose="020B0302020104020203" pitchFamily="34" charset="-79"/>
                      <a:ea typeface="Consolas" charset="0"/>
                      <a:cs typeface="Gill Sans Light" panose="020B0302020104020203" pitchFamily="34" charset="-79"/>
                    </a:rPr>
                    <a:t>8</a:t>
                  </a:r>
                  <a:endParaRPr lang="en-US" altLang="ko-KR" sz="1050" b="0" dirty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endParaRPr>
                </a:p>
              </p:txBody>
            </p:sp>
            <p:sp>
              <p:nvSpPr>
                <p:cNvPr id="16470" name="Rectangle 72"/>
                <p:cNvSpPr>
                  <a:spLocks noChangeArrowheads="1"/>
                </p:cNvSpPr>
                <p:nvPr/>
              </p:nvSpPr>
              <p:spPr bwMode="auto">
                <a:xfrm>
                  <a:off x="2208" y="528"/>
                  <a:ext cx="672" cy="24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r>
                    <a:rPr lang="en-US" altLang="ko-KR" sz="1050" b="0">
                      <a:latin typeface="Gill Sans Light" panose="020B0302020104020203" pitchFamily="34" charset="-79"/>
                      <a:ea typeface="Consolas" charset="0"/>
                      <a:cs typeface="Gill Sans Light" panose="020B0302020104020203" pitchFamily="34" charset="-79"/>
                    </a:rPr>
                    <a:t>Link</a:t>
                  </a:r>
                </a:p>
              </p:txBody>
            </p:sp>
            <p:sp>
              <p:nvSpPr>
                <p:cNvPr id="16471" name="Rectangle 73"/>
                <p:cNvSpPr>
                  <a:spLocks noChangeArrowheads="1"/>
                </p:cNvSpPr>
                <p:nvPr/>
              </p:nvSpPr>
              <p:spPr bwMode="auto">
                <a:xfrm>
                  <a:off x="2208" y="747"/>
                  <a:ext cx="672" cy="233"/>
                </a:xfrm>
                <a:prstGeom prst="rect">
                  <a:avLst/>
                </a:prstGeom>
                <a:solidFill>
                  <a:srgbClr val="FFFFFF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r>
                    <a:rPr lang="en-US" altLang="ko-KR" sz="1050" b="0" dirty="0">
                      <a:latin typeface="Gill Sans Light" panose="020B0302020104020203" pitchFamily="34" charset="-79"/>
                      <a:ea typeface="Consolas" charset="0"/>
                      <a:cs typeface="Gill Sans Light" panose="020B0302020104020203" pitchFamily="34" charset="-79"/>
                    </a:rPr>
                    <a:t>Registers</a:t>
                  </a:r>
                </a:p>
              </p:txBody>
            </p:sp>
          </p:grpSp>
          <p:sp>
            <p:nvSpPr>
              <p:cNvPr id="16464" name="Line 79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1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diamon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050">
                  <a:latin typeface="Gill Sans Light" panose="020B0302020104020203" pitchFamily="34" charset="-79"/>
                  <a:ea typeface="Consolas" charset="0"/>
                  <a:cs typeface="Gill Sans Light" panose="020B0302020104020203" pitchFamily="34" charset="-79"/>
                </a:endParaRPr>
              </a:p>
            </p:txBody>
          </p:sp>
        </p:grpSp>
        <p:sp>
          <p:nvSpPr>
            <p:cNvPr id="16459" name="Line 87"/>
            <p:cNvSpPr>
              <a:spLocks noChangeShapeType="1"/>
            </p:cNvSpPr>
            <p:nvPr/>
          </p:nvSpPr>
          <p:spPr bwMode="auto">
            <a:xfrm>
              <a:off x="933" y="2629"/>
              <a:ext cx="979" cy="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>
                <a:latin typeface="Gill Sans Light" panose="020B0302020104020203" pitchFamily="34" charset="-79"/>
                <a:ea typeface="Consolas" charset="0"/>
                <a:cs typeface="Gill Sans Light" panose="020B0302020104020203" pitchFamily="34" charset="-79"/>
              </a:endParaRPr>
            </a:p>
          </p:txBody>
        </p:sp>
        <p:sp>
          <p:nvSpPr>
            <p:cNvPr id="16460" name="Line 88"/>
            <p:cNvSpPr>
              <a:spLocks noChangeShapeType="1"/>
            </p:cNvSpPr>
            <p:nvPr/>
          </p:nvSpPr>
          <p:spPr bwMode="auto">
            <a:xfrm flipV="1">
              <a:off x="933" y="2687"/>
              <a:ext cx="979" cy="13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>
                <a:latin typeface="Gill Sans Light" panose="020B0302020104020203" pitchFamily="34" charset="-79"/>
                <a:ea typeface="Consolas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359561" name="Group 137"/>
          <p:cNvGrpSpPr>
            <a:grpSpLocks/>
          </p:cNvGrpSpPr>
          <p:nvPr/>
        </p:nvGrpSpPr>
        <p:grpSpPr bwMode="auto">
          <a:xfrm>
            <a:off x="2778466" y="4396115"/>
            <a:ext cx="4281753" cy="985217"/>
            <a:chOff x="1432" y="1582"/>
            <a:chExt cx="3316" cy="763"/>
          </a:xfrm>
        </p:grpSpPr>
        <p:grpSp>
          <p:nvGrpSpPr>
            <p:cNvPr id="16426" name="Group 52"/>
            <p:cNvGrpSpPr>
              <a:grpSpLocks/>
            </p:cNvGrpSpPr>
            <p:nvPr/>
          </p:nvGrpSpPr>
          <p:grpSpPr bwMode="auto">
            <a:xfrm>
              <a:off x="2957" y="1582"/>
              <a:ext cx="625" cy="693"/>
              <a:chOff x="2350" y="528"/>
              <a:chExt cx="673" cy="809"/>
            </a:xfrm>
          </p:grpSpPr>
          <p:sp>
            <p:nvSpPr>
              <p:cNvPr id="16441" name="Rectangle 53"/>
              <p:cNvSpPr>
                <a:spLocks noChangeArrowheads="1"/>
              </p:cNvSpPr>
              <p:nvPr/>
            </p:nvSpPr>
            <p:spPr bwMode="auto">
              <a:xfrm>
                <a:off x="2350" y="972"/>
                <a:ext cx="672" cy="365"/>
              </a:xfrm>
              <a:prstGeom prst="rect">
                <a:avLst/>
              </a:prstGeom>
              <a:solidFill>
                <a:srgbClr val="FF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050" b="0" dirty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rPr>
                  <a:t>Other State</a:t>
                </a:r>
              </a:p>
              <a:p>
                <a:r>
                  <a:rPr lang="en-US" altLang="ko-KR" sz="1050" b="0" dirty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rPr>
                  <a:t>PCB</a:t>
                </a:r>
                <a:r>
                  <a:rPr lang="en-US" altLang="ko-KR" sz="1050" b="0" baseline="-25000" dirty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rPr>
                  <a:t>2</a:t>
                </a:r>
                <a:endParaRPr lang="en-US" altLang="ko-KR" sz="1050" b="0" dirty="0">
                  <a:latin typeface="Gill Sans Light" panose="020B0302020104020203" pitchFamily="34" charset="-79"/>
                  <a:ea typeface="Consola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6442" name="Rectangle 54"/>
              <p:cNvSpPr>
                <a:spLocks noChangeArrowheads="1"/>
              </p:cNvSpPr>
              <p:nvPr/>
            </p:nvSpPr>
            <p:spPr bwMode="auto">
              <a:xfrm>
                <a:off x="2351" y="528"/>
                <a:ext cx="672" cy="24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050" b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rPr>
                  <a:t>Link</a:t>
                </a:r>
              </a:p>
            </p:txBody>
          </p:sp>
          <p:sp>
            <p:nvSpPr>
              <p:cNvPr id="16443" name="Rectangle 55"/>
              <p:cNvSpPr>
                <a:spLocks noChangeArrowheads="1"/>
              </p:cNvSpPr>
              <p:nvPr/>
            </p:nvSpPr>
            <p:spPr bwMode="auto">
              <a:xfrm>
                <a:off x="2350" y="747"/>
                <a:ext cx="672" cy="233"/>
              </a:xfrm>
              <a:prstGeom prst="rect">
                <a:avLst/>
              </a:prstGeom>
              <a:solidFill>
                <a:srgbClr val="FF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050" b="0" dirty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rPr>
                  <a:t>Registers</a:t>
                </a:r>
              </a:p>
            </p:txBody>
          </p:sp>
        </p:grpSp>
        <p:sp>
          <p:nvSpPr>
            <p:cNvPr id="16427" name="Line 66"/>
            <p:cNvSpPr>
              <a:spLocks noChangeShapeType="1"/>
            </p:cNvSpPr>
            <p:nvPr/>
          </p:nvSpPr>
          <p:spPr bwMode="auto">
            <a:xfrm>
              <a:off x="3589" y="1679"/>
              <a:ext cx="38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>
                <a:latin typeface="Gill Sans Light" panose="020B0302020104020203" pitchFamily="34" charset="-79"/>
                <a:ea typeface="Consolas" charset="0"/>
                <a:cs typeface="Gill Sans Light" panose="020B0302020104020203" pitchFamily="34" charset="-79"/>
              </a:endParaRPr>
            </a:p>
          </p:txBody>
        </p:sp>
        <p:grpSp>
          <p:nvGrpSpPr>
            <p:cNvPr id="16428" name="Group 68"/>
            <p:cNvGrpSpPr>
              <a:grpSpLocks/>
            </p:cNvGrpSpPr>
            <p:nvPr/>
          </p:nvGrpSpPr>
          <p:grpSpPr bwMode="auto">
            <a:xfrm>
              <a:off x="3976" y="1582"/>
              <a:ext cx="772" cy="693"/>
              <a:chOff x="3984" y="2064"/>
              <a:chExt cx="772" cy="732"/>
            </a:xfrm>
          </p:grpSpPr>
          <p:grpSp>
            <p:nvGrpSpPr>
              <p:cNvPr id="16431" name="Group 56"/>
              <p:cNvGrpSpPr>
                <a:grpSpLocks/>
              </p:cNvGrpSpPr>
              <p:nvPr/>
            </p:nvGrpSpPr>
            <p:grpSpPr bwMode="auto">
              <a:xfrm>
                <a:off x="3984" y="2064"/>
                <a:ext cx="624" cy="732"/>
                <a:chOff x="2208" y="528"/>
                <a:chExt cx="672" cy="809"/>
              </a:xfrm>
            </p:grpSpPr>
            <p:sp>
              <p:nvSpPr>
                <p:cNvPr id="16438" name="Rectangle 57"/>
                <p:cNvSpPr>
                  <a:spLocks noChangeArrowheads="1"/>
                </p:cNvSpPr>
                <p:nvPr/>
              </p:nvSpPr>
              <p:spPr bwMode="auto">
                <a:xfrm>
                  <a:off x="2208" y="972"/>
                  <a:ext cx="672" cy="365"/>
                </a:xfrm>
                <a:prstGeom prst="rect">
                  <a:avLst/>
                </a:prstGeom>
                <a:solidFill>
                  <a:srgbClr val="FFFFFF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r>
                    <a:rPr lang="en-US" altLang="ko-KR" sz="1050" b="0" dirty="0">
                      <a:latin typeface="Gill Sans Light" panose="020B0302020104020203" pitchFamily="34" charset="-79"/>
                      <a:ea typeface="Consolas" charset="0"/>
                      <a:cs typeface="Gill Sans Light" panose="020B0302020104020203" pitchFamily="34" charset="-79"/>
                    </a:rPr>
                    <a:t>Other State</a:t>
                  </a:r>
                </a:p>
                <a:p>
                  <a:r>
                    <a:rPr lang="en-US" altLang="ko-KR" sz="1050" b="0" dirty="0">
                      <a:latin typeface="Gill Sans Light" panose="020B0302020104020203" pitchFamily="34" charset="-79"/>
                      <a:ea typeface="Consolas" charset="0"/>
                      <a:cs typeface="Gill Sans Light" panose="020B0302020104020203" pitchFamily="34" charset="-79"/>
                    </a:rPr>
                    <a:t>PCB</a:t>
                  </a:r>
                  <a:r>
                    <a:rPr lang="en-US" altLang="ko-KR" sz="1050" b="0" baseline="-25000" dirty="0">
                      <a:latin typeface="Gill Sans Light" panose="020B0302020104020203" pitchFamily="34" charset="-79"/>
                      <a:ea typeface="Consolas" charset="0"/>
                      <a:cs typeface="Gill Sans Light" panose="020B0302020104020203" pitchFamily="34" charset="-79"/>
                    </a:rPr>
                    <a:t>3</a:t>
                  </a:r>
                  <a:endParaRPr lang="en-US" altLang="ko-KR" sz="1050" b="0" dirty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endParaRPr>
                </a:p>
              </p:txBody>
            </p:sp>
            <p:sp>
              <p:nvSpPr>
                <p:cNvPr id="16439" name="Rectangle 58"/>
                <p:cNvSpPr>
                  <a:spLocks noChangeArrowheads="1"/>
                </p:cNvSpPr>
                <p:nvPr/>
              </p:nvSpPr>
              <p:spPr bwMode="auto">
                <a:xfrm>
                  <a:off x="2208" y="528"/>
                  <a:ext cx="672" cy="24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r>
                    <a:rPr lang="en-US" altLang="ko-KR" sz="1050" b="0">
                      <a:latin typeface="Gill Sans Light" panose="020B0302020104020203" pitchFamily="34" charset="-79"/>
                      <a:ea typeface="Consolas" charset="0"/>
                      <a:cs typeface="Gill Sans Light" panose="020B0302020104020203" pitchFamily="34" charset="-79"/>
                    </a:rPr>
                    <a:t>Link</a:t>
                  </a:r>
                </a:p>
              </p:txBody>
            </p:sp>
            <p:sp>
              <p:nvSpPr>
                <p:cNvPr id="16440" name="Rectangle 59"/>
                <p:cNvSpPr>
                  <a:spLocks noChangeArrowheads="1"/>
                </p:cNvSpPr>
                <p:nvPr/>
              </p:nvSpPr>
              <p:spPr bwMode="auto">
                <a:xfrm>
                  <a:off x="2208" y="747"/>
                  <a:ext cx="672" cy="233"/>
                </a:xfrm>
                <a:prstGeom prst="rect">
                  <a:avLst/>
                </a:prstGeom>
                <a:solidFill>
                  <a:srgbClr val="FFFFFF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r>
                    <a:rPr lang="en-US" altLang="ko-KR" sz="1050" b="0">
                      <a:latin typeface="Gill Sans Light" panose="020B0302020104020203" pitchFamily="34" charset="-79"/>
                      <a:ea typeface="Consolas" charset="0"/>
                      <a:cs typeface="Gill Sans Light" panose="020B0302020104020203" pitchFamily="34" charset="-79"/>
                    </a:rPr>
                    <a:t>Registers</a:t>
                  </a:r>
                </a:p>
              </p:txBody>
            </p:sp>
          </p:grpSp>
          <p:sp>
            <p:nvSpPr>
              <p:cNvPr id="16433" name="Line 67"/>
              <p:cNvSpPr>
                <a:spLocks noChangeShapeType="1"/>
              </p:cNvSpPr>
              <p:nvPr/>
            </p:nvSpPr>
            <p:spPr bwMode="auto">
              <a:xfrm>
                <a:off x="4608" y="2160"/>
                <a:ext cx="1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diamon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050">
                  <a:latin typeface="Gill Sans Light" panose="020B0302020104020203" pitchFamily="34" charset="-79"/>
                  <a:ea typeface="Consolas" charset="0"/>
                  <a:cs typeface="Gill Sans Light" panose="020B0302020104020203" pitchFamily="34" charset="-79"/>
                </a:endParaRPr>
              </a:p>
            </p:txBody>
          </p:sp>
        </p:grpSp>
        <p:sp>
          <p:nvSpPr>
            <p:cNvPr id="16429" name="Line 105"/>
            <p:cNvSpPr>
              <a:spLocks noChangeShapeType="1"/>
            </p:cNvSpPr>
            <p:nvPr/>
          </p:nvSpPr>
          <p:spPr bwMode="auto">
            <a:xfrm>
              <a:off x="1432" y="1679"/>
              <a:ext cx="15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>
                <a:latin typeface="Gill Sans Light" panose="020B0302020104020203" pitchFamily="34" charset="-79"/>
                <a:ea typeface="Consolas" charset="0"/>
                <a:cs typeface="Gill Sans Light" panose="020B0302020104020203" pitchFamily="34" charset="-79"/>
              </a:endParaRPr>
            </a:p>
          </p:txBody>
        </p:sp>
        <p:sp>
          <p:nvSpPr>
            <p:cNvPr id="16430" name="Freeform 106"/>
            <p:cNvSpPr>
              <a:spLocks/>
            </p:cNvSpPr>
            <p:nvPr/>
          </p:nvSpPr>
          <p:spPr bwMode="auto">
            <a:xfrm>
              <a:off x="1432" y="1775"/>
              <a:ext cx="2544" cy="570"/>
            </a:xfrm>
            <a:custGeom>
              <a:avLst/>
              <a:gdLst>
                <a:gd name="T0" fmla="*/ 0 w 2544"/>
                <a:gd name="T1" fmla="*/ 96 h 816"/>
                <a:gd name="T2" fmla="*/ 1488 w 2544"/>
                <a:gd name="T3" fmla="*/ 816 h 816"/>
                <a:gd name="T4" fmla="*/ 2160 w 2544"/>
                <a:gd name="T5" fmla="*/ 816 h 816"/>
                <a:gd name="T6" fmla="*/ 2544 w 2544"/>
                <a:gd name="T7" fmla="*/ 0 h 8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44" h="816">
                  <a:moveTo>
                    <a:pt x="0" y="96"/>
                  </a:moveTo>
                  <a:lnTo>
                    <a:pt x="1488" y="816"/>
                  </a:lnTo>
                  <a:lnTo>
                    <a:pt x="2160" y="816"/>
                  </a:lnTo>
                  <a:lnTo>
                    <a:pt x="2544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>
                <a:latin typeface="Gill Sans Light" panose="020B0302020104020203" pitchFamily="34" charset="-79"/>
                <a:ea typeface="Consolas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359558" name="Group 134"/>
          <p:cNvGrpSpPr>
            <a:grpSpLocks/>
          </p:cNvGrpSpPr>
          <p:nvPr/>
        </p:nvGrpSpPr>
        <p:grpSpPr bwMode="auto">
          <a:xfrm>
            <a:off x="2778606" y="3847612"/>
            <a:ext cx="191104" cy="232424"/>
            <a:chOff x="1422" y="1137"/>
            <a:chExt cx="148" cy="180"/>
          </a:xfrm>
        </p:grpSpPr>
        <p:sp>
          <p:nvSpPr>
            <p:cNvPr id="16421" name="Line 115"/>
            <p:cNvSpPr>
              <a:spLocks noChangeShapeType="1"/>
            </p:cNvSpPr>
            <p:nvPr/>
          </p:nvSpPr>
          <p:spPr bwMode="auto">
            <a:xfrm>
              <a:off x="1422" y="1137"/>
              <a:ext cx="1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diamon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Gill Sans Light" panose="020B0302020104020203" pitchFamily="34" charset="-79"/>
                <a:ea typeface="Consolas" charset="0"/>
                <a:cs typeface="Gill Sans Light" panose="020B0302020104020203" pitchFamily="34" charset="-79"/>
              </a:endParaRPr>
            </a:p>
          </p:txBody>
        </p:sp>
        <p:sp>
          <p:nvSpPr>
            <p:cNvPr id="16415" name="Line 122"/>
            <p:cNvSpPr>
              <a:spLocks noChangeShapeType="1"/>
            </p:cNvSpPr>
            <p:nvPr/>
          </p:nvSpPr>
          <p:spPr bwMode="auto">
            <a:xfrm>
              <a:off x="1422" y="1317"/>
              <a:ext cx="1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diamon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Gill Sans Light" panose="020B0302020104020203" pitchFamily="34" charset="-79"/>
                <a:ea typeface="Consolas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359557" name="Group 133"/>
          <p:cNvGrpSpPr>
            <a:grpSpLocks/>
          </p:cNvGrpSpPr>
          <p:nvPr/>
        </p:nvGrpSpPr>
        <p:grpSpPr bwMode="auto">
          <a:xfrm>
            <a:off x="1165707" y="3011903"/>
            <a:ext cx="1612761" cy="3244888"/>
            <a:chOff x="183" y="510"/>
            <a:chExt cx="1249" cy="2513"/>
          </a:xfrm>
        </p:grpSpPr>
        <p:sp>
          <p:nvSpPr>
            <p:cNvPr id="16394" name="Rectangle 19"/>
            <p:cNvSpPr>
              <a:spLocks noChangeArrowheads="1"/>
            </p:cNvSpPr>
            <p:nvPr/>
          </p:nvSpPr>
          <p:spPr bwMode="auto">
            <a:xfrm>
              <a:off x="808" y="2111"/>
              <a:ext cx="624" cy="19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sz="1200" b="0">
                  <a:latin typeface="Gill Sans Light" panose="020B0302020104020203" pitchFamily="34" charset="-79"/>
                  <a:ea typeface="Consolas" charset="0"/>
                  <a:cs typeface="Gill Sans Light" panose="020B0302020104020203" pitchFamily="34" charset="-79"/>
                </a:rPr>
                <a:t>Head</a:t>
              </a:r>
            </a:p>
          </p:txBody>
        </p:sp>
        <p:sp>
          <p:nvSpPr>
            <p:cNvPr id="16395" name="Rectangle 20"/>
            <p:cNvSpPr>
              <a:spLocks noChangeArrowheads="1"/>
            </p:cNvSpPr>
            <p:nvPr/>
          </p:nvSpPr>
          <p:spPr bwMode="auto">
            <a:xfrm>
              <a:off x="808" y="2303"/>
              <a:ext cx="624" cy="19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sz="1200" b="0">
                  <a:latin typeface="Gill Sans Light" panose="020B0302020104020203" pitchFamily="34" charset="-79"/>
                  <a:ea typeface="Consolas" charset="0"/>
                  <a:cs typeface="Gill Sans Light" panose="020B0302020104020203" pitchFamily="34" charset="-79"/>
                </a:rPr>
                <a:t>Tail</a:t>
              </a:r>
            </a:p>
          </p:txBody>
        </p:sp>
        <p:sp>
          <p:nvSpPr>
            <p:cNvPr id="16396" name="Rectangle 124"/>
            <p:cNvSpPr>
              <a:spLocks noChangeArrowheads="1"/>
            </p:cNvSpPr>
            <p:nvPr/>
          </p:nvSpPr>
          <p:spPr bwMode="auto">
            <a:xfrm>
              <a:off x="808" y="1055"/>
              <a:ext cx="624" cy="19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sz="1200" b="0">
                  <a:latin typeface="Gill Sans Light" panose="020B0302020104020203" pitchFamily="34" charset="-79"/>
                  <a:ea typeface="Consolas" charset="0"/>
                  <a:cs typeface="Gill Sans Light" panose="020B0302020104020203" pitchFamily="34" charset="-79"/>
                </a:rPr>
                <a:t>Head</a:t>
              </a:r>
            </a:p>
          </p:txBody>
        </p:sp>
        <p:sp>
          <p:nvSpPr>
            <p:cNvPr id="16397" name="Rectangle 125"/>
            <p:cNvSpPr>
              <a:spLocks noChangeArrowheads="1"/>
            </p:cNvSpPr>
            <p:nvPr/>
          </p:nvSpPr>
          <p:spPr bwMode="auto">
            <a:xfrm>
              <a:off x="808" y="1247"/>
              <a:ext cx="624" cy="19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sz="1200" b="0">
                  <a:latin typeface="Gill Sans Light" panose="020B0302020104020203" pitchFamily="34" charset="-79"/>
                  <a:ea typeface="Consolas" charset="0"/>
                  <a:cs typeface="Gill Sans Light" panose="020B0302020104020203" pitchFamily="34" charset="-79"/>
                </a:rPr>
                <a:t>Tail</a:t>
              </a:r>
            </a:p>
          </p:txBody>
        </p:sp>
        <p:grpSp>
          <p:nvGrpSpPr>
            <p:cNvPr id="16398" name="Group 8"/>
            <p:cNvGrpSpPr>
              <a:grpSpLocks/>
            </p:cNvGrpSpPr>
            <p:nvPr/>
          </p:nvGrpSpPr>
          <p:grpSpPr bwMode="auto">
            <a:xfrm>
              <a:off x="808" y="527"/>
              <a:ext cx="624" cy="384"/>
              <a:chOff x="672" y="768"/>
              <a:chExt cx="720" cy="480"/>
            </a:xfrm>
          </p:grpSpPr>
          <p:sp>
            <p:nvSpPr>
              <p:cNvPr id="16410" name="Rectangle 5"/>
              <p:cNvSpPr>
                <a:spLocks noChangeArrowheads="1"/>
              </p:cNvSpPr>
              <p:nvPr/>
            </p:nvSpPr>
            <p:spPr bwMode="auto">
              <a:xfrm>
                <a:off x="672" y="768"/>
                <a:ext cx="720" cy="24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200" b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rPr>
                  <a:t>Head</a:t>
                </a:r>
              </a:p>
            </p:txBody>
          </p:sp>
          <p:sp>
            <p:nvSpPr>
              <p:cNvPr id="16411" name="Rectangle 7"/>
              <p:cNvSpPr>
                <a:spLocks noChangeArrowheads="1"/>
              </p:cNvSpPr>
              <p:nvPr/>
            </p:nvSpPr>
            <p:spPr bwMode="auto">
              <a:xfrm>
                <a:off x="672" y="1008"/>
                <a:ext cx="720" cy="24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200" b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rPr>
                  <a:t>Tail</a:t>
                </a:r>
              </a:p>
            </p:txBody>
          </p:sp>
        </p:grpSp>
        <p:grpSp>
          <p:nvGrpSpPr>
            <p:cNvPr id="16399" name="Group 12"/>
            <p:cNvGrpSpPr>
              <a:grpSpLocks/>
            </p:cNvGrpSpPr>
            <p:nvPr/>
          </p:nvGrpSpPr>
          <p:grpSpPr bwMode="auto">
            <a:xfrm>
              <a:off x="808" y="1583"/>
              <a:ext cx="624" cy="384"/>
              <a:chOff x="672" y="768"/>
              <a:chExt cx="720" cy="480"/>
            </a:xfrm>
          </p:grpSpPr>
          <p:sp>
            <p:nvSpPr>
              <p:cNvPr id="16408" name="Rectangle 13"/>
              <p:cNvSpPr>
                <a:spLocks noChangeArrowheads="1"/>
              </p:cNvSpPr>
              <p:nvPr/>
            </p:nvSpPr>
            <p:spPr bwMode="auto">
              <a:xfrm>
                <a:off x="672" y="768"/>
                <a:ext cx="720" cy="24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200" b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rPr>
                  <a:t>Head</a:t>
                </a:r>
              </a:p>
            </p:txBody>
          </p:sp>
          <p:sp>
            <p:nvSpPr>
              <p:cNvPr id="16409" name="Rectangle 14"/>
              <p:cNvSpPr>
                <a:spLocks noChangeArrowheads="1"/>
              </p:cNvSpPr>
              <p:nvPr/>
            </p:nvSpPr>
            <p:spPr bwMode="auto">
              <a:xfrm>
                <a:off x="672" y="1008"/>
                <a:ext cx="720" cy="24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200" b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rPr>
                  <a:t>Tail</a:t>
                </a:r>
              </a:p>
            </p:txBody>
          </p:sp>
        </p:grpSp>
        <p:grpSp>
          <p:nvGrpSpPr>
            <p:cNvPr id="16400" name="Group 15"/>
            <p:cNvGrpSpPr>
              <a:grpSpLocks/>
            </p:cNvGrpSpPr>
            <p:nvPr/>
          </p:nvGrpSpPr>
          <p:grpSpPr bwMode="auto">
            <a:xfrm>
              <a:off x="808" y="2639"/>
              <a:ext cx="624" cy="384"/>
              <a:chOff x="672" y="768"/>
              <a:chExt cx="720" cy="480"/>
            </a:xfrm>
          </p:grpSpPr>
          <p:sp>
            <p:nvSpPr>
              <p:cNvPr id="16406" name="Rectangle 16"/>
              <p:cNvSpPr>
                <a:spLocks noChangeArrowheads="1"/>
              </p:cNvSpPr>
              <p:nvPr/>
            </p:nvSpPr>
            <p:spPr bwMode="auto">
              <a:xfrm>
                <a:off x="672" y="768"/>
                <a:ext cx="720" cy="24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200" b="0" dirty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rPr>
                  <a:t>Head</a:t>
                </a:r>
              </a:p>
            </p:txBody>
          </p:sp>
          <p:sp>
            <p:nvSpPr>
              <p:cNvPr id="16407" name="Rectangle 17"/>
              <p:cNvSpPr>
                <a:spLocks noChangeArrowheads="1"/>
              </p:cNvSpPr>
              <p:nvPr/>
            </p:nvSpPr>
            <p:spPr bwMode="auto">
              <a:xfrm>
                <a:off x="672" y="1008"/>
                <a:ext cx="720" cy="24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200" b="0" dirty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rPr>
                  <a:t>Tail</a:t>
                </a:r>
              </a:p>
            </p:txBody>
          </p:sp>
        </p:grpSp>
        <p:sp>
          <p:nvSpPr>
            <p:cNvPr id="16401" name="Text Box 126"/>
            <p:cNvSpPr txBox="1">
              <a:spLocks noChangeArrowheads="1"/>
            </p:cNvSpPr>
            <p:nvPr/>
          </p:nvSpPr>
          <p:spPr bwMode="auto">
            <a:xfrm>
              <a:off x="225" y="510"/>
              <a:ext cx="472" cy="3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sz="1200" b="0">
                  <a:latin typeface="Gill Sans Light" panose="020B0302020104020203" pitchFamily="34" charset="-79"/>
                  <a:ea typeface="Consolas" charset="0"/>
                  <a:cs typeface="Gill Sans Light" panose="020B0302020104020203" pitchFamily="34" charset="-79"/>
                </a:rPr>
                <a:t>Ready</a:t>
              </a:r>
            </a:p>
            <a:p>
              <a:r>
                <a:rPr lang="en-US" altLang="ko-KR" sz="1200" b="0">
                  <a:latin typeface="Gill Sans Light" panose="020B0302020104020203" pitchFamily="34" charset="-79"/>
                  <a:ea typeface="Consolas" charset="0"/>
                  <a:cs typeface="Gill Sans Light" panose="020B0302020104020203" pitchFamily="34" charset="-79"/>
                </a:rPr>
                <a:t>Queue</a:t>
              </a:r>
            </a:p>
          </p:txBody>
        </p:sp>
        <p:sp>
          <p:nvSpPr>
            <p:cNvPr id="16402" name="Text Box 127"/>
            <p:cNvSpPr txBox="1">
              <a:spLocks noChangeArrowheads="1"/>
            </p:cNvSpPr>
            <p:nvPr/>
          </p:nvSpPr>
          <p:spPr bwMode="auto">
            <a:xfrm>
              <a:off x="244" y="1055"/>
              <a:ext cx="436" cy="3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sz="1200" b="0" dirty="0">
                  <a:latin typeface="Gill Sans Light" panose="020B0302020104020203" pitchFamily="34" charset="-79"/>
                  <a:ea typeface="Consolas" charset="0"/>
                  <a:cs typeface="Gill Sans Light" panose="020B0302020104020203" pitchFamily="34" charset="-79"/>
                </a:rPr>
                <a:t>USB</a:t>
              </a:r>
            </a:p>
            <a:p>
              <a:r>
                <a:rPr lang="en-US" altLang="ko-KR" sz="1200" b="0" dirty="0">
                  <a:latin typeface="Gill Sans Light" panose="020B0302020104020203" pitchFamily="34" charset="-79"/>
                  <a:ea typeface="Consolas" charset="0"/>
                  <a:cs typeface="Gill Sans Light" panose="020B0302020104020203" pitchFamily="34" charset="-79"/>
                </a:rPr>
                <a:t>Unit 0</a:t>
              </a:r>
            </a:p>
          </p:txBody>
        </p:sp>
        <p:sp>
          <p:nvSpPr>
            <p:cNvPr id="16403" name="Text Box 128"/>
            <p:cNvSpPr txBox="1">
              <a:spLocks noChangeArrowheads="1"/>
            </p:cNvSpPr>
            <p:nvPr/>
          </p:nvSpPr>
          <p:spPr bwMode="auto">
            <a:xfrm>
              <a:off x="244" y="1535"/>
              <a:ext cx="436" cy="3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sz="1200" b="0">
                  <a:latin typeface="Gill Sans Light" panose="020B0302020104020203" pitchFamily="34" charset="-79"/>
                  <a:ea typeface="Consolas" charset="0"/>
                  <a:cs typeface="Gill Sans Light" panose="020B0302020104020203" pitchFamily="34" charset="-79"/>
                </a:rPr>
                <a:t>Disk</a:t>
              </a:r>
            </a:p>
            <a:p>
              <a:r>
                <a:rPr lang="en-US" altLang="ko-KR" sz="1200" b="0">
                  <a:latin typeface="Gill Sans Light" panose="020B0302020104020203" pitchFamily="34" charset="-79"/>
                  <a:ea typeface="Consolas" charset="0"/>
                  <a:cs typeface="Gill Sans Light" panose="020B0302020104020203" pitchFamily="34" charset="-79"/>
                </a:rPr>
                <a:t>Unit 0</a:t>
              </a:r>
            </a:p>
          </p:txBody>
        </p:sp>
        <p:sp>
          <p:nvSpPr>
            <p:cNvPr id="16404" name="Text Box 129"/>
            <p:cNvSpPr txBox="1">
              <a:spLocks noChangeArrowheads="1"/>
            </p:cNvSpPr>
            <p:nvPr/>
          </p:nvSpPr>
          <p:spPr bwMode="auto">
            <a:xfrm>
              <a:off x="244" y="2063"/>
              <a:ext cx="436" cy="3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sz="1200" b="0">
                  <a:latin typeface="Gill Sans Light" panose="020B0302020104020203" pitchFamily="34" charset="-79"/>
                  <a:ea typeface="Consolas" charset="0"/>
                  <a:cs typeface="Gill Sans Light" panose="020B0302020104020203" pitchFamily="34" charset="-79"/>
                </a:rPr>
                <a:t>Disk</a:t>
              </a:r>
            </a:p>
            <a:p>
              <a:r>
                <a:rPr lang="en-US" altLang="ko-KR" sz="1200" b="0">
                  <a:latin typeface="Gill Sans Light" panose="020B0302020104020203" pitchFamily="34" charset="-79"/>
                  <a:ea typeface="Consolas" charset="0"/>
                  <a:cs typeface="Gill Sans Light" panose="020B0302020104020203" pitchFamily="34" charset="-79"/>
                </a:rPr>
                <a:t>Unit 2</a:t>
              </a:r>
            </a:p>
          </p:txBody>
        </p:sp>
        <p:sp>
          <p:nvSpPr>
            <p:cNvPr id="16405" name="Text Box 130"/>
            <p:cNvSpPr txBox="1">
              <a:spLocks noChangeArrowheads="1"/>
            </p:cNvSpPr>
            <p:nvPr/>
          </p:nvSpPr>
          <p:spPr bwMode="auto">
            <a:xfrm>
              <a:off x="183" y="2591"/>
              <a:ext cx="556" cy="3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sz="1200" b="0">
                  <a:latin typeface="Gill Sans Light" panose="020B0302020104020203" pitchFamily="34" charset="-79"/>
                  <a:ea typeface="Consolas" charset="0"/>
                  <a:cs typeface="Gill Sans Light" panose="020B0302020104020203" pitchFamily="34" charset="-79"/>
                </a:rPr>
                <a:t>Ether</a:t>
              </a:r>
            </a:p>
            <a:p>
              <a:r>
                <a:rPr lang="en-US" altLang="ko-KR" sz="1200" b="0">
                  <a:latin typeface="Gill Sans Light" panose="020B0302020104020203" pitchFamily="34" charset="-79"/>
                  <a:ea typeface="Consolas" charset="0"/>
                  <a:cs typeface="Gill Sans Light" panose="020B0302020104020203" pitchFamily="34" charset="-79"/>
                </a:rPr>
                <a:t>Netwk 0</a:t>
              </a:r>
            </a:p>
          </p:txBody>
        </p:sp>
      </p:grpSp>
      <p:grpSp>
        <p:nvGrpSpPr>
          <p:cNvPr id="114" name="Group 134">
            <a:extLst>
              <a:ext uri="{FF2B5EF4-FFF2-40B4-BE49-F238E27FC236}">
                <a16:creationId xmlns:a16="http://schemas.microsoft.com/office/drawing/2014/main" id="{41B74123-14BC-A042-A2FF-13E615A8DA00}"/>
              </a:ext>
            </a:extLst>
          </p:cNvPr>
          <p:cNvGrpSpPr>
            <a:grpSpLocks/>
          </p:cNvGrpSpPr>
          <p:nvPr/>
        </p:nvGrpSpPr>
        <p:grpSpPr bwMode="auto">
          <a:xfrm>
            <a:off x="2778606" y="5216441"/>
            <a:ext cx="191104" cy="232424"/>
            <a:chOff x="1422" y="1137"/>
            <a:chExt cx="148" cy="180"/>
          </a:xfrm>
        </p:grpSpPr>
        <p:sp>
          <p:nvSpPr>
            <p:cNvPr id="115" name="Line 115">
              <a:extLst>
                <a:ext uri="{FF2B5EF4-FFF2-40B4-BE49-F238E27FC236}">
                  <a16:creationId xmlns:a16="http://schemas.microsoft.com/office/drawing/2014/main" id="{8541D4E1-8D09-AB4B-B548-700A0C7046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2" y="1137"/>
              <a:ext cx="1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diamon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Gill Sans Light" panose="020B0302020104020203" pitchFamily="34" charset="-79"/>
                <a:ea typeface="Consolas" charset="0"/>
                <a:cs typeface="Gill Sans Light" panose="020B0302020104020203" pitchFamily="34" charset="-79"/>
              </a:endParaRPr>
            </a:p>
          </p:txBody>
        </p:sp>
        <p:sp>
          <p:nvSpPr>
            <p:cNvPr id="116" name="Line 122">
              <a:extLst>
                <a:ext uri="{FF2B5EF4-FFF2-40B4-BE49-F238E27FC236}">
                  <a16:creationId xmlns:a16="http://schemas.microsoft.com/office/drawing/2014/main" id="{77B195B7-0BAD-264D-9107-5EA2152616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2" y="1317"/>
              <a:ext cx="1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diamon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Gill Sans Light" panose="020B0302020104020203" pitchFamily="34" charset="-79"/>
                <a:ea typeface="Consolas" charset="0"/>
                <a:cs typeface="Gill Sans Light" panose="020B0302020104020203" pitchFamily="34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51399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Multithreaded Processes</a:t>
            </a:r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 dirty="0"/>
              <a:t>PCBs could point to multiple TCBs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Switching threads within one block is simple thread switch</a:t>
            </a:r>
          </a:p>
          <a:p>
            <a:r>
              <a:rPr lang="en-US" altLang="ko-KR" sz="2400" dirty="0"/>
              <a:t>Switching threads across blocks requires changes to memory and I/O address tables</a:t>
            </a:r>
          </a:p>
          <a:p>
            <a:pPr lvl="1"/>
            <a:endParaRPr lang="ko-KR" altLang="en-US" sz="2000" dirty="0"/>
          </a:p>
        </p:txBody>
      </p:sp>
      <p:pic>
        <p:nvPicPr>
          <p:cNvPr id="3686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88397" y="2613690"/>
            <a:ext cx="4346893" cy="18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91176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845860"/>
            <a:ext cx="7886700" cy="2799416"/>
          </a:xfrm>
        </p:spPr>
        <p:txBody>
          <a:bodyPr/>
          <a:lstStyle/>
          <a:p>
            <a:r>
              <a:rPr lang="en-US" sz="2000" dirty="0"/>
              <a:t>OS must protect itself from user programs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Reliability</a:t>
            </a:r>
            <a:r>
              <a:rPr lang="en-US" sz="1800" dirty="0"/>
              <a:t>: prevent OS from crashing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Security</a:t>
            </a:r>
            <a:r>
              <a:rPr lang="en-US" sz="1800" dirty="0"/>
              <a:t>: limit scope of what processes can do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Privacy</a:t>
            </a:r>
            <a:r>
              <a:rPr lang="en-US" sz="1800" dirty="0"/>
              <a:t>: limit data each process can access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Fairness</a:t>
            </a:r>
            <a:r>
              <a:rPr lang="en-US" sz="1800" dirty="0"/>
              <a:t>: enforce appropriate share of HW</a:t>
            </a:r>
          </a:p>
          <a:p>
            <a:r>
              <a:rPr lang="en-US" sz="2000" dirty="0"/>
              <a:t>It must protect user programs from one another</a:t>
            </a:r>
          </a:p>
          <a:p>
            <a:r>
              <a:rPr lang="en-US" sz="2000" dirty="0"/>
              <a:t>Main method is to limit translation from virtual to physical address space</a:t>
            </a:r>
          </a:p>
        </p:txBody>
      </p:sp>
      <p:pic>
        <p:nvPicPr>
          <p:cNvPr id="3074" name="Picture 2" descr="Leonardo Dicaprio Cheers Meme - Imgflip">
            <a:extLst>
              <a:ext uri="{FF2B5EF4-FFF2-40B4-BE49-F238E27FC236}">
                <a16:creationId xmlns:a16="http://schemas.microsoft.com/office/drawing/2014/main" id="{2072CA44-5DE5-7744-82F4-F1C29F81E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03080" y="1485550"/>
            <a:ext cx="2937840" cy="19585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95967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Very Brief History of OS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 dirty="0"/>
              <a:t>Several distinct phases:</a:t>
            </a:r>
          </a:p>
          <a:p>
            <a:pPr lvl="1"/>
            <a:r>
              <a:rPr lang="en-US" altLang="en-US" sz="1800" dirty="0"/>
              <a:t>Hardware expensive, humans cheap </a:t>
            </a:r>
          </a:p>
          <a:p>
            <a:pPr lvl="2"/>
            <a:r>
              <a:rPr lang="en-US" altLang="en-US" sz="1600" dirty="0" err="1"/>
              <a:t>Eniac</a:t>
            </a:r>
            <a:r>
              <a:rPr lang="en-US" altLang="en-US" sz="1600" dirty="0"/>
              <a:t>, … </a:t>
            </a:r>
            <a:r>
              <a:rPr lang="en-US" altLang="en-US" sz="1600" dirty="0" err="1"/>
              <a:t>Multics</a:t>
            </a:r>
            <a:endParaRPr lang="en-US" altLang="en-US" sz="1600" dirty="0"/>
          </a:p>
          <a:p>
            <a:endParaRPr lang="en-US" altLang="en-US" sz="2000" dirty="0"/>
          </a:p>
        </p:txBody>
      </p:sp>
      <p:pic>
        <p:nvPicPr>
          <p:cNvPr id="10244" name="Picture 4" descr="File:NASAComputerRoom7090.NARA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6983" y="4500315"/>
            <a:ext cx="2341891" cy="1889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655219" y="5444945"/>
            <a:ext cx="4572000" cy="12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400" b="0" i="1" dirty="0">
                <a:latin typeface="Gill Sans Light"/>
                <a:cs typeface="Gill Sans Light"/>
              </a:rPr>
              <a:t>Thomas Watson was often called “the worlds greatest salesman” by the time of his death in 1956</a:t>
            </a:r>
            <a:endParaRPr lang="en-US" altLang="en-US" sz="2400" b="0" dirty="0">
              <a:latin typeface="Gill Sans Light"/>
              <a:cs typeface="Gill Sans Ligh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5EFDBA-9931-8447-8ACD-2747EED93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5219" y="4244615"/>
            <a:ext cx="4572000" cy="12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400" b="0" dirty="0">
                <a:latin typeface="Gill Sans Light"/>
                <a:cs typeface="Gill Sans Light"/>
              </a:rPr>
              <a:t>“I think there is a world market for maybe five computers.” – </a:t>
            </a:r>
            <a:r>
              <a:rPr lang="en-US" altLang="en-US" sz="2400" b="0" i="1" dirty="0">
                <a:latin typeface="Gill Sans Light"/>
                <a:cs typeface="Gill Sans Light"/>
              </a:rPr>
              <a:t>Thomas Watson, chairman of IBM, 1943</a:t>
            </a:r>
            <a:endParaRPr lang="en-US" altLang="en-US" sz="2400" b="0" dirty="0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746163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 bldLvl="2"/>
      <p:bldP spid="6" grpId="0"/>
      <p:bldP spid="8" grpId="0"/>
      <p:bldP spid="8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C3E29CE6-5F2F-EB44-9869-924FFF5EE9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 to Protect Processes from One Another?</a:t>
            </a:r>
          </a:p>
        </p:txBody>
      </p:sp>
      <p:sp>
        <p:nvSpPr>
          <p:cNvPr id="317443" name="Rectangle 3">
            <a:extLst>
              <a:ext uri="{FF2B5EF4-FFF2-40B4-BE49-F238E27FC236}">
                <a16:creationId xmlns:a16="http://schemas.microsoft.com/office/drawing/2014/main" id="{190EDB79-8704-0349-BF2D-F3A7E96819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Protection of </a:t>
            </a:r>
            <a:r>
              <a:rPr lang="en-US" altLang="en-US" dirty="0">
                <a:solidFill>
                  <a:srgbClr val="FF0000"/>
                </a:solidFill>
              </a:rPr>
              <a:t>memory</a:t>
            </a:r>
          </a:p>
          <a:p>
            <a:pPr lvl="1"/>
            <a:r>
              <a:rPr lang="en-US" altLang="en-US" dirty="0"/>
              <a:t>Every process does not have access to all memory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Protection of </a:t>
            </a:r>
            <a:r>
              <a:rPr lang="en-US" altLang="en-US" dirty="0">
                <a:solidFill>
                  <a:srgbClr val="FF0000"/>
                </a:solidFill>
              </a:rPr>
              <a:t>I/O devices</a:t>
            </a:r>
          </a:p>
          <a:p>
            <a:pPr lvl="1"/>
            <a:r>
              <a:rPr lang="en-US" altLang="en-US" dirty="0"/>
              <a:t>Every process does not have access to every device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Protection of access to </a:t>
            </a:r>
            <a:r>
              <a:rPr lang="en-US" altLang="en-US" dirty="0">
                <a:solidFill>
                  <a:srgbClr val="FF0000"/>
                </a:solidFill>
              </a:rPr>
              <a:t>processor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Preemptive</a:t>
            </a:r>
            <a:r>
              <a:rPr lang="en-US" altLang="en-US" dirty="0"/>
              <a:t> switching from process to process</a:t>
            </a:r>
          </a:p>
          <a:p>
            <a:pPr lvl="1"/>
            <a:r>
              <a:rPr lang="en-US" altLang="en-US" dirty="0"/>
              <a:t>Use of </a:t>
            </a:r>
            <a:r>
              <a:rPr lang="en-US" altLang="en-US" dirty="0">
                <a:solidFill>
                  <a:srgbClr val="FF0000"/>
                </a:solidFill>
              </a:rPr>
              <a:t>timer</a:t>
            </a:r>
          </a:p>
          <a:p>
            <a:pPr lvl="1"/>
            <a:r>
              <a:rPr lang="en-US" altLang="en-US" dirty="0"/>
              <a:t>Must not be possible to disable timer from user code</a:t>
            </a:r>
          </a:p>
        </p:txBody>
      </p:sp>
    </p:spTree>
    <p:extLst>
      <p:ext uri="{BB962C8B-B14F-4D97-AF65-F5344CB8AC3E}">
        <p14:creationId xmlns:p14="http://schemas.microsoft.com/office/powerpoint/2010/main" val="40027749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>
            <a:extLst>
              <a:ext uri="{FF2B5EF4-FFF2-40B4-BE49-F238E27FC236}">
                <a16:creationId xmlns:a16="http://schemas.microsoft.com/office/drawing/2014/main" id="{F3CC6016-2954-FD40-B755-9BEAE183EF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Address Translation Maps:</a:t>
            </a:r>
            <a:br>
              <a:rPr lang="en-US" altLang="en-US" dirty="0"/>
            </a:br>
            <a:r>
              <a:rPr lang="en-US" altLang="en-US" dirty="0"/>
              <a:t>Illusion of Separate Address Space</a:t>
            </a:r>
          </a:p>
        </p:txBody>
      </p:sp>
      <p:sp>
        <p:nvSpPr>
          <p:cNvPr id="26629" name="Text Box 5">
            <a:extLst>
              <a:ext uri="{FF2B5EF4-FFF2-40B4-BE49-F238E27FC236}">
                <a16:creationId xmlns:a16="http://schemas.microsoft.com/office/drawing/2014/main" id="{112E936A-9480-7D48-8E12-A7160F2F60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249" y="4205211"/>
            <a:ext cx="2110748" cy="58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Process 1</a:t>
            </a:r>
          </a:p>
          <a:p>
            <a:pPr algn="ctr"/>
            <a:r>
              <a:rPr lang="en-US" altLang="en-US" sz="1600" b="0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Virtual Address Space 1</a:t>
            </a:r>
          </a:p>
        </p:txBody>
      </p:sp>
      <p:grpSp>
        <p:nvGrpSpPr>
          <p:cNvPr id="26633" name="Group 17">
            <a:extLst>
              <a:ext uri="{FF2B5EF4-FFF2-40B4-BE49-F238E27FC236}">
                <a16:creationId xmlns:a16="http://schemas.microsoft.com/office/drawing/2014/main" id="{D8274236-7E39-264C-B3EE-5C3E9BCF6E78}"/>
              </a:ext>
            </a:extLst>
          </p:cNvPr>
          <p:cNvGrpSpPr>
            <a:grpSpLocks/>
          </p:cNvGrpSpPr>
          <p:nvPr/>
        </p:nvGrpSpPr>
        <p:grpSpPr bwMode="auto">
          <a:xfrm>
            <a:off x="3923969" y="1714393"/>
            <a:ext cx="1295400" cy="4849091"/>
            <a:chOff x="2448" y="624"/>
            <a:chExt cx="816" cy="3360"/>
          </a:xfrm>
        </p:grpSpPr>
        <p:sp>
          <p:nvSpPr>
            <p:cNvPr id="26652" name="Rectangle 18">
              <a:extLst>
                <a:ext uri="{FF2B5EF4-FFF2-40B4-BE49-F238E27FC236}">
                  <a16:creationId xmlns:a16="http://schemas.microsoft.com/office/drawing/2014/main" id="{84A80DBF-760B-6343-9A03-15A78B9AC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624"/>
              <a:ext cx="816" cy="2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Code 2</a:t>
              </a:r>
            </a:p>
          </p:txBody>
        </p:sp>
        <p:sp>
          <p:nvSpPr>
            <p:cNvPr id="47133" name="Rectangle 19">
              <a:extLst>
                <a:ext uri="{FF2B5EF4-FFF2-40B4-BE49-F238E27FC236}">
                  <a16:creationId xmlns:a16="http://schemas.microsoft.com/office/drawing/2014/main" id="{0BED46C8-5861-F644-84F6-D82FD4ADC8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912"/>
              <a:ext cx="816" cy="28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 algn="ctr">
                <a:defRPr/>
              </a:pPr>
              <a:r>
                <a:rPr lang="en-US" sz="1600" dirty="0">
                  <a:latin typeface="Gill Sans Light" panose="020B0302020104020203" pitchFamily="34" charset="-79"/>
                  <a:ea typeface="Helvetica" charset="0"/>
                  <a:cs typeface="Gill Sans Light" panose="020B0302020104020203" pitchFamily="34" charset="-79"/>
                </a:rPr>
                <a:t>Code 1</a:t>
              </a:r>
            </a:p>
          </p:txBody>
        </p:sp>
        <p:sp>
          <p:nvSpPr>
            <p:cNvPr id="26654" name="Rectangle 20">
              <a:extLst>
                <a:ext uri="{FF2B5EF4-FFF2-40B4-BE49-F238E27FC236}">
                  <a16:creationId xmlns:a16="http://schemas.microsoft.com/office/drawing/2014/main" id="{4AF5AE51-CBB6-7A4F-9AF8-D2E141FD7F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200"/>
              <a:ext cx="816" cy="2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Data 2</a:t>
              </a:r>
            </a:p>
          </p:txBody>
        </p:sp>
        <p:sp>
          <p:nvSpPr>
            <p:cNvPr id="26655" name="Rectangle 21">
              <a:extLst>
                <a:ext uri="{FF2B5EF4-FFF2-40B4-BE49-F238E27FC236}">
                  <a16:creationId xmlns:a16="http://schemas.microsoft.com/office/drawing/2014/main" id="{EAD9BE58-FF3E-F04A-BE97-C5E6A8A85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3504"/>
              <a:ext cx="816" cy="48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OS heap &amp; </a:t>
              </a:r>
            </a:p>
            <a:p>
              <a:pPr algn="ctr"/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Stacks</a:t>
              </a:r>
            </a:p>
          </p:txBody>
        </p:sp>
        <p:sp>
          <p:nvSpPr>
            <p:cNvPr id="26656" name="Rectangle 22">
              <a:extLst>
                <a:ext uri="{FF2B5EF4-FFF2-40B4-BE49-F238E27FC236}">
                  <a16:creationId xmlns:a16="http://schemas.microsoft.com/office/drawing/2014/main" id="{4245968F-9B1A-2C45-930E-5488B2DAC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488"/>
              <a:ext cx="816" cy="28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Data 1</a:t>
              </a:r>
            </a:p>
          </p:txBody>
        </p:sp>
        <p:sp>
          <p:nvSpPr>
            <p:cNvPr id="26657" name="Rectangle 23">
              <a:extLst>
                <a:ext uri="{FF2B5EF4-FFF2-40B4-BE49-F238E27FC236}">
                  <a16:creationId xmlns:a16="http://schemas.microsoft.com/office/drawing/2014/main" id="{CF350D24-FDBD-9843-B8CB-9D4A7ECE2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776"/>
              <a:ext cx="816" cy="2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Stack 2 </a:t>
              </a:r>
            </a:p>
          </p:txBody>
        </p:sp>
        <p:sp>
          <p:nvSpPr>
            <p:cNvPr id="26658" name="Rectangle 24">
              <a:extLst>
                <a:ext uri="{FF2B5EF4-FFF2-40B4-BE49-F238E27FC236}">
                  <a16:creationId xmlns:a16="http://schemas.microsoft.com/office/drawing/2014/main" id="{B3A31B80-C4DE-1548-B60D-0D23173297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064"/>
              <a:ext cx="816" cy="28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Stack 1</a:t>
              </a:r>
            </a:p>
          </p:txBody>
        </p:sp>
        <p:sp>
          <p:nvSpPr>
            <p:cNvPr id="26659" name="Rectangle 25">
              <a:extLst>
                <a:ext uri="{FF2B5EF4-FFF2-40B4-BE49-F238E27FC236}">
                  <a16:creationId xmlns:a16="http://schemas.microsoft.com/office/drawing/2014/main" id="{D642561D-1AE6-AF44-99C6-A3825171B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352"/>
              <a:ext cx="816" cy="2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Heap 2</a:t>
              </a:r>
            </a:p>
          </p:txBody>
        </p:sp>
        <p:sp>
          <p:nvSpPr>
            <p:cNvPr id="26660" name="Rectangle 26">
              <a:extLst>
                <a:ext uri="{FF2B5EF4-FFF2-40B4-BE49-F238E27FC236}">
                  <a16:creationId xmlns:a16="http://schemas.microsoft.com/office/drawing/2014/main" id="{AC8775FC-01D5-CD4E-B4BA-1195B4821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640"/>
              <a:ext cx="816" cy="28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Heap 1</a:t>
              </a:r>
            </a:p>
          </p:txBody>
        </p:sp>
        <p:sp>
          <p:nvSpPr>
            <p:cNvPr id="26661" name="Rectangle 27">
              <a:extLst>
                <a:ext uri="{FF2B5EF4-FFF2-40B4-BE49-F238E27FC236}">
                  <a16:creationId xmlns:a16="http://schemas.microsoft.com/office/drawing/2014/main" id="{48CCDCC3-D5C5-594D-BFE2-E8320E6CB3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928"/>
              <a:ext cx="816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OS code</a:t>
              </a:r>
            </a:p>
          </p:txBody>
        </p:sp>
        <p:sp>
          <p:nvSpPr>
            <p:cNvPr id="26662" name="Rectangle 28">
              <a:extLst>
                <a:ext uri="{FF2B5EF4-FFF2-40B4-BE49-F238E27FC236}">
                  <a16:creationId xmlns:a16="http://schemas.microsoft.com/office/drawing/2014/main" id="{852E968A-59A5-144B-A658-274AA4756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3216"/>
              <a:ext cx="816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OS data</a:t>
              </a:r>
            </a:p>
          </p:txBody>
        </p:sp>
      </p:grpSp>
      <p:sp>
        <p:nvSpPr>
          <p:cNvPr id="26634" name="Line 29">
            <a:extLst>
              <a:ext uri="{FF2B5EF4-FFF2-40B4-BE49-F238E27FC236}">
                <a16:creationId xmlns:a16="http://schemas.microsoft.com/office/drawing/2014/main" id="{B1754491-2CA9-0D4A-BC0E-65B1D58BD1BD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7406" y="2508835"/>
            <a:ext cx="2023930" cy="1564205"/>
          </a:xfrm>
          <a:prstGeom prst="line">
            <a:avLst/>
          </a:prstGeom>
          <a:noFill/>
          <a:ln w="5715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35" name="Line 30">
            <a:extLst>
              <a:ext uri="{FF2B5EF4-FFF2-40B4-BE49-F238E27FC236}">
                <a16:creationId xmlns:a16="http://schemas.microsoft.com/office/drawing/2014/main" id="{149EC1A1-7077-B346-A2CD-CB0DB484CC0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4669" y="2889836"/>
            <a:ext cx="2014034" cy="1900138"/>
          </a:xfrm>
          <a:prstGeom prst="line">
            <a:avLst/>
          </a:prstGeom>
          <a:noFill/>
          <a:ln w="5715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36" name="Line 31">
            <a:extLst>
              <a:ext uri="{FF2B5EF4-FFF2-40B4-BE49-F238E27FC236}">
                <a16:creationId xmlns:a16="http://schemas.microsoft.com/office/drawing/2014/main" id="{4C316BCB-E6F1-5A46-9E79-4A7388900C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4669" y="3187700"/>
            <a:ext cx="2023930" cy="159336"/>
          </a:xfrm>
          <a:prstGeom prst="line">
            <a:avLst/>
          </a:prstGeom>
          <a:noFill/>
          <a:ln w="5715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37" name="Line 32">
            <a:extLst>
              <a:ext uri="{FF2B5EF4-FFF2-40B4-BE49-F238E27FC236}">
                <a16:creationId xmlns:a16="http://schemas.microsoft.com/office/drawing/2014/main" id="{073E41E1-4D1A-0349-B2C0-486A7FD45D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94773" y="2343134"/>
            <a:ext cx="2023930" cy="1357062"/>
          </a:xfrm>
          <a:prstGeom prst="line">
            <a:avLst/>
          </a:prstGeom>
          <a:noFill/>
          <a:ln w="5715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38" name="Line 33">
            <a:extLst>
              <a:ext uri="{FF2B5EF4-FFF2-40B4-BE49-F238E27FC236}">
                <a16:creationId xmlns:a16="http://schemas.microsoft.com/office/drawing/2014/main" id="{E5133322-ABB2-294B-AE8B-A7F1DA1923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65563" y="2889835"/>
            <a:ext cx="2054501" cy="1545334"/>
          </a:xfrm>
          <a:prstGeom prst="line">
            <a:avLst/>
          </a:prstGeom>
          <a:noFill/>
          <a:ln w="5715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39" name="Line 34">
            <a:extLst>
              <a:ext uri="{FF2B5EF4-FFF2-40B4-BE49-F238E27FC236}">
                <a16:creationId xmlns:a16="http://schemas.microsoft.com/office/drawing/2014/main" id="{2CF5479C-9A0A-FE4A-B9BC-EF3FE49930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68197" y="2483304"/>
            <a:ext cx="2051869" cy="1113666"/>
          </a:xfrm>
          <a:prstGeom prst="line">
            <a:avLst/>
          </a:prstGeom>
          <a:noFill/>
          <a:ln w="5715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40" name="Line 35">
            <a:extLst>
              <a:ext uri="{FF2B5EF4-FFF2-40B4-BE49-F238E27FC236}">
                <a16:creationId xmlns:a16="http://schemas.microsoft.com/office/drawing/2014/main" id="{6D87E850-F6CE-FF4C-B7BF-9149BFAD390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222002" y="1928205"/>
            <a:ext cx="2098062" cy="1723345"/>
          </a:xfrm>
          <a:prstGeom prst="line">
            <a:avLst/>
          </a:prstGeom>
          <a:noFill/>
          <a:ln w="5715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41" name="Line 36">
            <a:extLst>
              <a:ext uri="{FF2B5EF4-FFF2-40B4-BE49-F238E27FC236}">
                <a16:creationId xmlns:a16="http://schemas.microsoft.com/office/drawing/2014/main" id="{D6559007-79C1-7846-B7DF-B4D36C616E0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273463" y="2778699"/>
            <a:ext cx="2046600" cy="535171"/>
          </a:xfrm>
          <a:prstGeom prst="line">
            <a:avLst/>
          </a:prstGeom>
          <a:noFill/>
          <a:ln w="5715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51" name="Text Box 46">
            <a:extLst>
              <a:ext uri="{FF2B5EF4-FFF2-40B4-BE49-F238E27FC236}">
                <a16:creationId xmlns:a16="http://schemas.microsoft.com/office/drawing/2014/main" id="{66D9659B-A6D4-C546-B556-EEC70E644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9704" y="1345285"/>
            <a:ext cx="2023930" cy="338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Physical Address Space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912604-E368-0D42-AF34-250FFFB11753}"/>
              </a:ext>
            </a:extLst>
          </p:cNvPr>
          <p:cNvGrpSpPr/>
          <p:nvPr/>
        </p:nvGrpSpPr>
        <p:grpSpPr>
          <a:xfrm>
            <a:off x="545278" y="2164144"/>
            <a:ext cx="1441852" cy="1827962"/>
            <a:chOff x="545278" y="2072746"/>
            <a:chExt cx="1441852" cy="2010758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0DCE5E6-F610-8347-BDA7-D4633BA3DFBF}"/>
                </a:ext>
              </a:extLst>
            </p:cNvPr>
            <p:cNvSpPr/>
            <p:nvPr/>
          </p:nvSpPr>
          <p:spPr bwMode="auto">
            <a:xfrm rot="10800000" flipV="1">
              <a:off x="649842" y="2620336"/>
              <a:ext cx="1247564" cy="457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Heap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AC13365-A973-FF46-AFBD-01D5F3FFBDA0}"/>
                </a:ext>
              </a:extLst>
            </p:cNvPr>
            <p:cNvSpPr/>
            <p:nvPr/>
          </p:nvSpPr>
          <p:spPr bwMode="auto">
            <a:xfrm rot="10800000" flipV="1">
              <a:off x="649842" y="2161775"/>
              <a:ext cx="1247564" cy="457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Stack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1808287-9309-6541-8D46-41DD2245C3FB}"/>
                </a:ext>
              </a:extLst>
            </p:cNvPr>
            <p:cNvSpPr/>
            <p:nvPr/>
          </p:nvSpPr>
          <p:spPr bwMode="auto">
            <a:xfrm flipV="1">
              <a:off x="545278" y="2072746"/>
              <a:ext cx="1441852" cy="2010758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DA56365-8B92-E945-8FDF-C97E5FDE0A84}"/>
                </a:ext>
              </a:extLst>
            </p:cNvPr>
            <p:cNvSpPr/>
            <p:nvPr/>
          </p:nvSpPr>
          <p:spPr bwMode="auto">
            <a:xfrm rot="10800000" flipV="1">
              <a:off x="649842" y="3513365"/>
              <a:ext cx="1247564" cy="457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Code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FC4024E-206A-CF4D-B1C1-BC777102A237}"/>
                </a:ext>
              </a:extLst>
            </p:cNvPr>
            <p:cNvSpPr/>
            <p:nvPr/>
          </p:nvSpPr>
          <p:spPr bwMode="auto">
            <a:xfrm rot="10800000" flipV="1">
              <a:off x="649842" y="3054804"/>
              <a:ext cx="1247564" cy="457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Data</a:t>
              </a:r>
              <a:endParaRPr kumimoji="0" lang="en-US" sz="1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sp>
        <p:nvSpPr>
          <p:cNvPr id="69" name="Text Box 5">
            <a:extLst>
              <a:ext uri="{FF2B5EF4-FFF2-40B4-BE49-F238E27FC236}">
                <a16:creationId xmlns:a16="http://schemas.microsoft.com/office/drawing/2014/main" id="{B3172ADB-5A42-2542-8AB6-679AC7A299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8476" y="4205211"/>
            <a:ext cx="2110748" cy="58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Process 2</a:t>
            </a:r>
          </a:p>
          <a:p>
            <a:pPr algn="ctr"/>
            <a:r>
              <a:rPr lang="en-US" altLang="en-US" sz="1600" b="0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Virtual Address Space 2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7234778-5E35-B045-AABD-E204CF7F78D4}"/>
              </a:ext>
            </a:extLst>
          </p:cNvPr>
          <p:cNvGrpSpPr/>
          <p:nvPr/>
        </p:nvGrpSpPr>
        <p:grpSpPr>
          <a:xfrm>
            <a:off x="7215505" y="2164144"/>
            <a:ext cx="1441852" cy="1827962"/>
            <a:chOff x="7215505" y="2072746"/>
            <a:chExt cx="1441852" cy="2010758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695EA427-1DC7-3E4B-A1D9-E20FBE73FCF7}"/>
                </a:ext>
              </a:extLst>
            </p:cNvPr>
            <p:cNvSpPr/>
            <p:nvPr/>
          </p:nvSpPr>
          <p:spPr bwMode="auto">
            <a:xfrm rot="10800000" flipV="1">
              <a:off x="7320069" y="2620336"/>
              <a:ext cx="1247564" cy="457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Heap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7B06EB0-5248-EB45-BB76-C4A80CC8ED0C}"/>
                </a:ext>
              </a:extLst>
            </p:cNvPr>
            <p:cNvSpPr/>
            <p:nvPr/>
          </p:nvSpPr>
          <p:spPr bwMode="auto">
            <a:xfrm rot="10800000" flipV="1">
              <a:off x="7320069" y="2161775"/>
              <a:ext cx="1247564" cy="457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Stack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02C2DFB-8A53-1540-BB69-DD54697D92CC}"/>
                </a:ext>
              </a:extLst>
            </p:cNvPr>
            <p:cNvSpPr/>
            <p:nvPr/>
          </p:nvSpPr>
          <p:spPr bwMode="auto">
            <a:xfrm flipV="1">
              <a:off x="7215505" y="2072746"/>
              <a:ext cx="1441852" cy="2010758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A910417-A9B8-3541-A8DF-230197F67812}"/>
                </a:ext>
              </a:extLst>
            </p:cNvPr>
            <p:cNvSpPr/>
            <p:nvPr/>
          </p:nvSpPr>
          <p:spPr bwMode="auto">
            <a:xfrm rot="10800000" flipV="1">
              <a:off x="7320069" y="3513365"/>
              <a:ext cx="1247564" cy="457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Code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E694141F-E39D-AD40-BDD8-2448B35D5CA6}"/>
                </a:ext>
              </a:extLst>
            </p:cNvPr>
            <p:cNvSpPr/>
            <p:nvPr/>
          </p:nvSpPr>
          <p:spPr bwMode="auto">
            <a:xfrm rot="10800000" flipV="1">
              <a:off x="7320069" y="3054804"/>
              <a:ext cx="1247564" cy="457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Data</a:t>
              </a:r>
              <a:endParaRPr kumimoji="0" lang="en-US" sz="1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sp>
        <p:nvSpPr>
          <p:cNvPr id="26627" name="Oval 3">
            <a:extLst>
              <a:ext uri="{FF2B5EF4-FFF2-40B4-BE49-F238E27FC236}">
                <a16:creationId xmlns:a16="http://schemas.microsoft.com/office/drawing/2014/main" id="{F54115D9-3D29-FF4D-A808-4ED0BBB52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3958" y="2355903"/>
            <a:ext cx="811378" cy="1892568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 cap="rnd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600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47" name="Text Box 42">
            <a:extLst>
              <a:ext uri="{FF2B5EF4-FFF2-40B4-BE49-F238E27FC236}">
                <a16:creationId xmlns:a16="http://schemas.microsoft.com/office/drawing/2014/main" id="{6E7337C1-CD0F-9A45-8C0A-4914FAA88038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1816455" y="3132916"/>
            <a:ext cx="1626385" cy="338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dirty="0">
                <a:solidFill>
                  <a:schemeClr val="bg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Translation Map 1</a:t>
            </a:r>
          </a:p>
        </p:txBody>
      </p:sp>
      <p:sp>
        <p:nvSpPr>
          <p:cNvPr id="77" name="Oval 3">
            <a:extLst>
              <a:ext uri="{FF2B5EF4-FFF2-40B4-BE49-F238E27FC236}">
                <a16:creationId xmlns:a16="http://schemas.microsoft.com/office/drawing/2014/main" id="{BB622D40-2FFF-CA41-9A80-0BA4E7722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339" y="2355903"/>
            <a:ext cx="811378" cy="189256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 cap="rnd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600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78" name="Text Box 42">
            <a:extLst>
              <a:ext uri="{FF2B5EF4-FFF2-40B4-BE49-F238E27FC236}">
                <a16:creationId xmlns:a16="http://schemas.microsoft.com/office/drawing/2014/main" id="{8F312DF1-51B6-D648-B4E8-74C6C4C75191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5735836" y="3132916"/>
            <a:ext cx="1626385" cy="338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dirty="0">
                <a:solidFill>
                  <a:schemeClr val="bg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Translation Map 2</a:t>
            </a:r>
          </a:p>
        </p:txBody>
      </p:sp>
    </p:spTree>
    <p:extLst>
      <p:ext uri="{BB962C8B-B14F-4D97-AF65-F5344CB8AC3E}">
        <p14:creationId xmlns:p14="http://schemas.microsoft.com/office/powerpoint/2010/main" val="26193575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Together: Process</a:t>
            </a:r>
          </a:p>
        </p:txBody>
      </p:sp>
      <p:sp>
        <p:nvSpPr>
          <p:cNvPr id="6147" name="Rounded Rectangle 3"/>
          <p:cNvSpPr>
            <a:spLocks noChangeArrowheads="1"/>
          </p:cNvSpPr>
          <p:nvPr/>
        </p:nvSpPr>
        <p:spPr bwMode="auto">
          <a:xfrm>
            <a:off x="2026111" y="2015262"/>
            <a:ext cx="4183666" cy="3941635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1200">
              <a:latin typeface="Helvetica" charset="0"/>
            </a:endParaRPr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4325398" y="2361020"/>
            <a:ext cx="1313879" cy="89896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t"/>
          <a:lstStyle/>
          <a:p>
            <a:r>
              <a:rPr lang="en-US" sz="1500" dirty="0">
                <a:latin typeface="Gill Sans Light"/>
                <a:cs typeface="Gill Sans Light"/>
              </a:rPr>
              <a:t>Memory</a:t>
            </a:r>
          </a:p>
        </p:txBody>
      </p:sp>
      <p:sp>
        <p:nvSpPr>
          <p:cNvPr id="6149" name="Rectangle 6"/>
          <p:cNvSpPr>
            <a:spLocks noChangeArrowheads="1"/>
          </p:cNvSpPr>
          <p:nvPr/>
        </p:nvSpPr>
        <p:spPr bwMode="auto">
          <a:xfrm>
            <a:off x="4325398" y="3398292"/>
            <a:ext cx="1313879" cy="110642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r>
              <a:rPr lang="en-US" sz="1500">
                <a:latin typeface="Gill Sans Light"/>
                <a:cs typeface="Gill Sans Light"/>
              </a:rPr>
              <a:t>I/O State</a:t>
            </a:r>
          </a:p>
          <a:p>
            <a:r>
              <a:rPr lang="en-US" sz="1500">
                <a:latin typeface="Gill Sans Light"/>
                <a:cs typeface="Gill Sans Light"/>
              </a:rPr>
              <a:t>(e.g., file, socket contexts)</a:t>
            </a:r>
          </a:p>
        </p:txBody>
      </p:sp>
      <p:sp>
        <p:nvSpPr>
          <p:cNvPr id="6150" name="Rectangle 7"/>
          <p:cNvSpPr>
            <a:spLocks noChangeArrowheads="1"/>
          </p:cNvSpPr>
          <p:nvPr/>
        </p:nvSpPr>
        <p:spPr bwMode="auto">
          <a:xfrm>
            <a:off x="4325398" y="4781322"/>
            <a:ext cx="1313879" cy="8298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r>
              <a:rPr lang="en-US" sz="1500" dirty="0">
                <a:latin typeface="Gill Sans Light"/>
                <a:cs typeface="Gill Sans Light"/>
              </a:rPr>
              <a:t>CPU state (PC, SP, registers..)</a:t>
            </a:r>
          </a:p>
        </p:txBody>
      </p:sp>
      <p:sp>
        <p:nvSpPr>
          <p:cNvPr id="98310" name="Rectangular Callout 8"/>
          <p:cNvSpPr>
            <a:spLocks noChangeArrowheads="1"/>
          </p:cNvSpPr>
          <p:nvPr/>
        </p:nvSpPr>
        <p:spPr bwMode="auto">
          <a:xfrm>
            <a:off x="366475" y="3467444"/>
            <a:ext cx="1521333" cy="1037272"/>
          </a:xfrm>
          <a:prstGeom prst="wedgeRectCallout">
            <a:avLst>
              <a:gd name="adj1" fmla="val 75079"/>
              <a:gd name="adj2" fmla="val 55199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r>
              <a:rPr lang="en-US" sz="1500" dirty="0">
                <a:latin typeface="Gill Sans Light"/>
                <a:cs typeface="Gill Sans Light"/>
              </a:rPr>
              <a:t>Sequential stream of instructions</a:t>
            </a:r>
          </a:p>
        </p:txBody>
      </p:sp>
      <p:sp>
        <p:nvSpPr>
          <p:cNvPr id="6152" name="Rounded Rectangle 11"/>
          <p:cNvSpPr>
            <a:spLocks noChangeArrowheads="1"/>
          </p:cNvSpPr>
          <p:nvPr/>
        </p:nvSpPr>
        <p:spPr bwMode="auto">
          <a:xfrm>
            <a:off x="2300542" y="2257293"/>
            <a:ext cx="1840813" cy="3457575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200" dirty="0">
                <a:latin typeface="Ubuntu Mono" panose="020B0509030602030204" pitchFamily="49" charset="0"/>
                <a:ea typeface="Gill Sans Light" charset="0"/>
                <a:cs typeface="Gill Sans Light" charset="0"/>
              </a:rPr>
              <a:t>A(</a:t>
            </a:r>
            <a:r>
              <a:rPr lang="en-US" sz="1200" dirty="0" err="1">
                <a:latin typeface="Ubuntu Mono" panose="020B0509030602030204" pitchFamily="49" charset="0"/>
                <a:ea typeface="Gill Sans Light" charset="0"/>
                <a:cs typeface="Gill Sans Light" charset="0"/>
              </a:rPr>
              <a:t>int</a:t>
            </a:r>
            <a:r>
              <a:rPr lang="en-US" sz="1200" dirty="0">
                <a:latin typeface="Ubuntu Mono" panose="020B0509030602030204" pitchFamily="49" charset="0"/>
                <a:ea typeface="Gill Sans Light" charset="0"/>
                <a:cs typeface="Gill Sans Light" charset="0"/>
              </a:rPr>
              <a:t> </a:t>
            </a:r>
            <a:r>
              <a:rPr lang="en-US" sz="1200" dirty="0" err="1">
                <a:latin typeface="Ubuntu Mono" panose="020B0509030602030204" pitchFamily="49" charset="0"/>
                <a:ea typeface="Gill Sans Light" charset="0"/>
                <a:cs typeface="Gill Sans Light" charset="0"/>
              </a:rPr>
              <a:t>tmp</a:t>
            </a:r>
            <a:r>
              <a:rPr lang="en-US" sz="1200" dirty="0">
                <a:latin typeface="Ubuntu Mono" panose="020B0509030602030204" pitchFamily="49" charset="0"/>
                <a:ea typeface="Gill Sans Light" charset="0"/>
                <a:cs typeface="Gill Sans Light" charset="0"/>
              </a:rPr>
              <a:t>) {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200" dirty="0">
                <a:latin typeface="Ubuntu Mono" panose="020B0509030602030204" pitchFamily="49" charset="0"/>
                <a:ea typeface="Gill Sans Light" charset="0"/>
                <a:cs typeface="Gill Sans Light" charset="0"/>
              </a:rPr>
              <a:t>  if (</a:t>
            </a:r>
            <a:r>
              <a:rPr lang="en-US" sz="1200" dirty="0" err="1">
                <a:latin typeface="Ubuntu Mono" panose="020B0509030602030204" pitchFamily="49" charset="0"/>
                <a:ea typeface="Gill Sans Light" charset="0"/>
                <a:cs typeface="Gill Sans Light" charset="0"/>
              </a:rPr>
              <a:t>tmp</a:t>
            </a:r>
            <a:r>
              <a:rPr lang="en-US" sz="1200" dirty="0">
                <a:latin typeface="Ubuntu Mono" panose="020B0509030602030204" pitchFamily="49" charset="0"/>
                <a:ea typeface="Gill Sans Light" charset="0"/>
                <a:cs typeface="Gill Sans Light" charset="0"/>
              </a:rPr>
              <a:t>&lt;2)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200" dirty="0">
                <a:latin typeface="Ubuntu Mono" panose="020B0509030602030204" pitchFamily="49" charset="0"/>
                <a:ea typeface="Gill Sans Light" charset="0"/>
                <a:cs typeface="Gill Sans Light" charset="0"/>
              </a:rPr>
              <a:t>    B();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200" dirty="0">
                <a:latin typeface="Ubuntu Mono" panose="020B0509030602030204" pitchFamily="49" charset="0"/>
                <a:ea typeface="Gill Sans Light" charset="0"/>
                <a:cs typeface="Gill Sans Light" charset="0"/>
              </a:rPr>
              <a:t>  </a:t>
            </a:r>
            <a:r>
              <a:rPr lang="en-US" sz="1200" dirty="0" err="1">
                <a:latin typeface="Ubuntu Mono" panose="020B0509030602030204" pitchFamily="49" charset="0"/>
                <a:ea typeface="Gill Sans Light" charset="0"/>
                <a:cs typeface="Gill Sans Light" charset="0"/>
              </a:rPr>
              <a:t>printf</a:t>
            </a:r>
            <a:r>
              <a:rPr lang="en-US" sz="1200" dirty="0">
                <a:latin typeface="Ubuntu Mono" panose="020B0509030602030204" pitchFamily="49" charset="0"/>
                <a:ea typeface="Gill Sans Light" charset="0"/>
                <a:cs typeface="Gill Sans Light" charset="0"/>
              </a:rPr>
              <a:t>(</a:t>
            </a:r>
            <a:r>
              <a:rPr lang="en-US" sz="1200" dirty="0" err="1">
                <a:latin typeface="Ubuntu Mono" panose="020B0509030602030204" pitchFamily="49" charset="0"/>
                <a:ea typeface="Gill Sans Light" charset="0"/>
                <a:cs typeface="Gill Sans Light" charset="0"/>
              </a:rPr>
              <a:t>tmp</a:t>
            </a:r>
            <a:r>
              <a:rPr lang="en-US" sz="1200" dirty="0">
                <a:latin typeface="Ubuntu Mono" panose="020B0509030602030204" pitchFamily="49" charset="0"/>
                <a:ea typeface="Gill Sans Light" charset="0"/>
                <a:cs typeface="Gill Sans Light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200" dirty="0">
                <a:latin typeface="Ubuntu Mono" panose="020B0509030602030204" pitchFamily="49" charset="0"/>
                <a:ea typeface="Gill Sans Light" charset="0"/>
                <a:cs typeface="Gill Sans Light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200" dirty="0">
                <a:latin typeface="Ubuntu Mono" panose="020B0509030602030204" pitchFamily="49" charset="0"/>
                <a:ea typeface="Gill Sans Light" charset="0"/>
                <a:cs typeface="Gill Sans Light" charset="0"/>
              </a:rPr>
              <a:t>B() {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200" dirty="0">
                <a:latin typeface="Ubuntu Mono" panose="020B0509030602030204" pitchFamily="49" charset="0"/>
                <a:ea typeface="Gill Sans Light" charset="0"/>
                <a:cs typeface="Gill Sans Light" charset="0"/>
              </a:rPr>
              <a:t>  C();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200" dirty="0">
                <a:latin typeface="Ubuntu Mono" panose="020B0509030602030204" pitchFamily="49" charset="0"/>
                <a:ea typeface="Gill Sans Light" charset="0"/>
                <a:cs typeface="Gill Sans Light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200" dirty="0">
                <a:latin typeface="Ubuntu Mono" panose="020B0509030602030204" pitchFamily="49" charset="0"/>
                <a:ea typeface="Gill Sans Light" charset="0"/>
                <a:cs typeface="Gill Sans Light" charset="0"/>
              </a:rPr>
              <a:t>C() {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200" dirty="0">
                <a:latin typeface="Ubuntu Mono" panose="020B0509030602030204" pitchFamily="49" charset="0"/>
                <a:ea typeface="Gill Sans Light" charset="0"/>
                <a:cs typeface="Gill Sans Light" charset="0"/>
              </a:rPr>
              <a:t>  A(2);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200" dirty="0">
                <a:latin typeface="Ubuntu Mono" panose="020B0509030602030204" pitchFamily="49" charset="0"/>
                <a:ea typeface="Gill Sans Light" charset="0"/>
                <a:cs typeface="Gill Sans Light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200" dirty="0">
                <a:latin typeface="Ubuntu Mono" panose="020B0509030602030204" pitchFamily="49" charset="0"/>
                <a:ea typeface="Gill Sans Light" charset="0"/>
                <a:cs typeface="Gill Sans Light" charset="0"/>
              </a:rPr>
              <a:t>A(1);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200" dirty="0">
                <a:latin typeface="Ubuntu Mono" panose="020B0509030602030204" pitchFamily="49" charset="0"/>
                <a:ea typeface="Gill Sans Light" charset="0"/>
                <a:cs typeface="Gill Sans Light" charset="0"/>
              </a:rPr>
              <a:t>…</a:t>
            </a:r>
          </a:p>
        </p:txBody>
      </p:sp>
      <p:sp>
        <p:nvSpPr>
          <p:cNvPr id="6153" name="TextBox 12"/>
          <p:cNvSpPr txBox="1">
            <a:spLocks noChangeArrowheads="1"/>
          </p:cNvSpPr>
          <p:nvPr/>
        </p:nvSpPr>
        <p:spPr bwMode="auto">
          <a:xfrm>
            <a:off x="3125332" y="1570897"/>
            <a:ext cx="1890367" cy="446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(Unix) Process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5669317" y="2361020"/>
            <a:ext cx="2382769" cy="2143696"/>
            <a:chOff x="5929232" y="1905000"/>
            <a:chExt cx="2625639" cy="2286000"/>
          </a:xfrm>
          <a:noFill/>
        </p:grpSpPr>
        <p:sp>
          <p:nvSpPr>
            <p:cNvPr id="6159" name="Right Brace 13"/>
            <p:cNvSpPr>
              <a:spLocks/>
            </p:cNvSpPr>
            <p:nvPr/>
          </p:nvSpPr>
          <p:spPr bwMode="auto">
            <a:xfrm>
              <a:off x="5929232" y="1905000"/>
              <a:ext cx="381000" cy="2286000"/>
            </a:xfrm>
            <a:prstGeom prst="rightBrace">
              <a:avLst>
                <a:gd name="adj1" fmla="val 47224"/>
                <a:gd name="adj2" fmla="val 50000"/>
              </a:avLst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6160" name="Rectangular Callout 14"/>
            <p:cNvSpPr>
              <a:spLocks noChangeArrowheads="1"/>
            </p:cNvSpPr>
            <p:nvPr/>
          </p:nvSpPr>
          <p:spPr bwMode="auto">
            <a:xfrm>
              <a:off x="6878469" y="2667000"/>
              <a:ext cx="1676402" cy="457200"/>
            </a:xfrm>
            <a:prstGeom prst="wedgeRectCallout">
              <a:avLst>
                <a:gd name="adj1" fmla="val -82615"/>
                <a:gd name="adj2" fmla="val 35138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r>
                <a:rPr lang="en-US">
                  <a:latin typeface="Gill Sans Light"/>
                  <a:cs typeface="Gill Sans Light"/>
                </a:rPr>
                <a:t>Resources</a:t>
              </a:r>
            </a:p>
          </p:txBody>
        </p:sp>
      </p:grpSp>
      <p:sp>
        <p:nvSpPr>
          <p:cNvPr id="6155" name="Rectangle 2"/>
          <p:cNvSpPr>
            <a:spLocks noChangeArrowheads="1"/>
          </p:cNvSpPr>
          <p:nvPr/>
        </p:nvSpPr>
        <p:spPr bwMode="auto">
          <a:xfrm>
            <a:off x="4743074" y="2930779"/>
            <a:ext cx="829818" cy="251019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500">
                <a:latin typeface="Gill Sans Light"/>
                <a:cs typeface="Gill Sans Light"/>
              </a:rPr>
              <a:t>Stack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4252987" y="4701896"/>
            <a:ext cx="3872484" cy="968121"/>
            <a:chOff x="4191000" y="4495800"/>
            <a:chExt cx="4267200" cy="1066800"/>
          </a:xfrm>
        </p:grpSpPr>
        <p:sp>
          <p:nvSpPr>
            <p:cNvPr id="6157" name="Rectangle 2"/>
            <p:cNvSpPr>
              <a:spLocks noChangeArrowheads="1"/>
            </p:cNvSpPr>
            <p:nvPr/>
          </p:nvSpPr>
          <p:spPr bwMode="auto">
            <a:xfrm>
              <a:off x="4191000" y="4495800"/>
              <a:ext cx="1600200" cy="1066800"/>
            </a:xfrm>
            <a:prstGeom prst="rect">
              <a:avLst/>
            </a:prstGeom>
            <a:noFill/>
            <a:ln w="76200">
              <a:solidFill>
                <a:schemeClr val="accent6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6158" name="Rounded Rectangular Callout 3"/>
            <p:cNvSpPr>
              <a:spLocks noChangeArrowheads="1"/>
            </p:cNvSpPr>
            <p:nvPr/>
          </p:nvSpPr>
          <p:spPr bwMode="auto">
            <a:xfrm>
              <a:off x="6705600" y="4724400"/>
              <a:ext cx="1752600" cy="685800"/>
            </a:xfrm>
            <a:prstGeom prst="wedgeRoundRectCallout">
              <a:avLst>
                <a:gd name="adj1" fmla="val -101269"/>
                <a:gd name="adj2" fmla="val -50463"/>
                <a:gd name="adj3" fmla="val 16667"/>
              </a:avLst>
            </a:prstGeom>
            <a:solidFill>
              <a:srgbClr val="FFFFFF"/>
            </a:solidFill>
            <a:ln w="25400">
              <a:solidFill>
                <a:schemeClr val="accent6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dirty="0">
                  <a:solidFill>
                    <a:srgbClr val="233AE1"/>
                  </a:solidFill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Stored in 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8036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Together: Processes</a:t>
            </a:r>
          </a:p>
        </p:txBody>
      </p:sp>
      <p:sp>
        <p:nvSpPr>
          <p:cNvPr id="87" name="Content Placeholder 2"/>
          <p:cNvSpPr>
            <a:spLocks noGrp="1"/>
          </p:cNvSpPr>
          <p:nvPr>
            <p:ph idx="1"/>
          </p:nvPr>
        </p:nvSpPr>
        <p:spPr>
          <a:xfrm>
            <a:off x="4985167" y="1676400"/>
            <a:ext cx="3387308" cy="4968875"/>
          </a:xfrm>
        </p:spPr>
        <p:txBody>
          <a:bodyPr/>
          <a:lstStyle/>
          <a:p>
            <a:r>
              <a:rPr lang="en-US" sz="2000" dirty="0"/>
              <a:t>Switch overhead: </a:t>
            </a:r>
            <a:r>
              <a:rPr lang="en-US" sz="2000" b="1" dirty="0">
                <a:solidFill>
                  <a:srgbClr val="FF0000"/>
                </a:solidFill>
              </a:rPr>
              <a:t>high</a:t>
            </a:r>
          </a:p>
          <a:p>
            <a:pPr lvl="1"/>
            <a:r>
              <a:rPr lang="en-US" sz="1800" dirty="0"/>
              <a:t>CPU state: </a:t>
            </a:r>
            <a:r>
              <a:rPr lang="en-US" sz="1800" b="1" dirty="0">
                <a:solidFill>
                  <a:srgbClr val="00B050"/>
                </a:solidFill>
              </a:rPr>
              <a:t>low</a:t>
            </a:r>
          </a:p>
          <a:p>
            <a:pPr lvl="1"/>
            <a:r>
              <a:rPr lang="en-US" sz="1800" dirty="0"/>
              <a:t>Memory/IO state: </a:t>
            </a:r>
            <a:r>
              <a:rPr lang="en-US" sz="1800" b="1" dirty="0">
                <a:solidFill>
                  <a:srgbClr val="FF0000"/>
                </a:solidFill>
              </a:rPr>
              <a:t>high</a:t>
            </a:r>
          </a:p>
          <a:p>
            <a:r>
              <a:rPr lang="en-US" sz="2000" dirty="0"/>
              <a:t>Process creation: </a:t>
            </a:r>
            <a:r>
              <a:rPr lang="en-US" sz="2000" b="1" dirty="0">
                <a:solidFill>
                  <a:srgbClr val="FF0000"/>
                </a:solidFill>
              </a:rPr>
              <a:t>high</a:t>
            </a:r>
          </a:p>
          <a:p>
            <a:r>
              <a:rPr lang="en-US" sz="2000" dirty="0"/>
              <a:t>Protection</a:t>
            </a:r>
          </a:p>
          <a:p>
            <a:pPr lvl="1"/>
            <a:r>
              <a:rPr lang="en-US" sz="1800" dirty="0"/>
              <a:t>CPU: </a:t>
            </a:r>
            <a:r>
              <a:rPr lang="en-US" sz="1800" b="1" dirty="0">
                <a:solidFill>
                  <a:srgbClr val="00B050"/>
                </a:solidFill>
              </a:rPr>
              <a:t>yes</a:t>
            </a:r>
          </a:p>
          <a:p>
            <a:pPr lvl="1"/>
            <a:r>
              <a:rPr lang="en-US" sz="1800" dirty="0"/>
              <a:t>Memory/IO: </a:t>
            </a:r>
            <a:r>
              <a:rPr lang="en-US" sz="1800" b="1" dirty="0">
                <a:solidFill>
                  <a:srgbClr val="00B050"/>
                </a:solidFill>
              </a:rPr>
              <a:t>yes</a:t>
            </a:r>
          </a:p>
          <a:p>
            <a:r>
              <a:rPr lang="en-US" sz="2000" dirty="0"/>
              <a:t>Sharing overhead: </a:t>
            </a:r>
            <a:r>
              <a:rPr lang="en-US" sz="2000" b="1" dirty="0">
                <a:solidFill>
                  <a:srgbClr val="FF0000"/>
                </a:solidFill>
              </a:rPr>
              <a:t>high</a:t>
            </a:r>
            <a:r>
              <a:rPr lang="en-US" sz="2000" dirty="0"/>
              <a:t> (involves at least one context switch)</a:t>
            </a:r>
          </a:p>
        </p:txBody>
      </p:sp>
      <p:sp>
        <p:nvSpPr>
          <p:cNvPr id="7171" name="TextBox 40"/>
          <p:cNvSpPr txBox="1">
            <a:spLocks noChangeArrowheads="1"/>
          </p:cNvSpPr>
          <p:nvPr/>
        </p:nvSpPr>
        <p:spPr bwMode="auto">
          <a:xfrm>
            <a:off x="2914651" y="2490787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1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…</a:t>
            </a:r>
          </a:p>
        </p:txBody>
      </p:sp>
      <p:sp>
        <p:nvSpPr>
          <p:cNvPr id="7172" name="TextBox 41"/>
          <p:cNvSpPr txBox="1">
            <a:spLocks noChangeArrowheads="1"/>
          </p:cNvSpPr>
          <p:nvPr/>
        </p:nvSpPr>
        <p:spPr bwMode="auto">
          <a:xfrm>
            <a:off x="663178" y="1676400"/>
            <a:ext cx="90601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500" b="0" dirty="0">
                <a:latin typeface="Gill Sans Light"/>
                <a:cs typeface="Gill Sans Light"/>
              </a:rPr>
              <a:t>Process 1</a:t>
            </a:r>
          </a:p>
        </p:txBody>
      </p:sp>
      <p:sp>
        <p:nvSpPr>
          <p:cNvPr id="7173" name="TextBox 42"/>
          <p:cNvSpPr txBox="1">
            <a:spLocks noChangeArrowheads="1"/>
          </p:cNvSpPr>
          <p:nvPr/>
        </p:nvSpPr>
        <p:spPr bwMode="auto">
          <a:xfrm>
            <a:off x="1867026" y="1690687"/>
            <a:ext cx="90601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500" b="0">
                <a:latin typeface="Gill Sans Light"/>
                <a:cs typeface="Gill Sans Light"/>
              </a:rPr>
              <a:t>Process 2</a:t>
            </a:r>
          </a:p>
        </p:txBody>
      </p:sp>
      <p:sp>
        <p:nvSpPr>
          <p:cNvPr id="7174" name="TextBox 43"/>
          <p:cNvSpPr txBox="1">
            <a:spLocks noChangeArrowheads="1"/>
          </p:cNvSpPr>
          <p:nvPr/>
        </p:nvSpPr>
        <p:spPr bwMode="auto">
          <a:xfrm>
            <a:off x="3444605" y="1690687"/>
            <a:ext cx="95891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500" b="0">
                <a:latin typeface="Gill Sans Light"/>
                <a:cs typeface="Gill Sans Light"/>
              </a:rPr>
              <a:t>Process N</a:t>
            </a:r>
          </a:p>
        </p:txBody>
      </p:sp>
      <p:sp>
        <p:nvSpPr>
          <p:cNvPr id="7175" name="Rectangle 44"/>
          <p:cNvSpPr>
            <a:spLocks noChangeArrowheads="1"/>
          </p:cNvSpPr>
          <p:nvPr/>
        </p:nvSpPr>
        <p:spPr bwMode="auto">
          <a:xfrm>
            <a:off x="1883378" y="3862387"/>
            <a:ext cx="2005394" cy="4572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2103729" y="3919237"/>
            <a:ext cx="1564692" cy="343501"/>
          </a:xfrm>
          <a:prstGeom prst="ellipse">
            <a:avLst/>
          </a:prstGeom>
          <a:solidFill>
            <a:schemeClr val="accent2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200" dirty="0">
                <a:latin typeface="Gill Sans Light"/>
                <a:ea typeface="ＭＳ Ｐゴシック" charset="0"/>
                <a:cs typeface="Gill Sans Light"/>
              </a:rPr>
              <a:t>CPU scheduler</a:t>
            </a:r>
          </a:p>
        </p:txBody>
      </p:sp>
      <p:sp>
        <p:nvSpPr>
          <p:cNvPr id="7177" name="TextBox 47"/>
          <p:cNvSpPr txBox="1">
            <a:spLocks noChangeArrowheads="1"/>
          </p:cNvSpPr>
          <p:nvPr/>
        </p:nvSpPr>
        <p:spPr bwMode="auto">
          <a:xfrm>
            <a:off x="3850271" y="3923182"/>
            <a:ext cx="433132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500" b="0"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2514600" y="4776787"/>
            <a:ext cx="742950" cy="571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100" dirty="0">
                <a:latin typeface="Gill Sans Light"/>
                <a:ea typeface="ＭＳ Ｐゴシック" charset="0"/>
                <a:cs typeface="Gill Sans Light"/>
              </a:rPr>
              <a:t>CPU</a:t>
            </a:r>
          </a:p>
          <a:p>
            <a:pPr algn="ctr">
              <a:defRPr/>
            </a:pPr>
            <a:r>
              <a:rPr lang="en-US" sz="1100" dirty="0">
                <a:latin typeface="Gill Sans Light"/>
                <a:ea typeface="ＭＳ Ｐゴシック" charset="0"/>
                <a:cs typeface="Gill Sans Light"/>
              </a:rPr>
              <a:t>(1 core)</a:t>
            </a:r>
          </a:p>
        </p:txBody>
      </p:sp>
      <p:cxnSp>
        <p:nvCxnSpPr>
          <p:cNvPr id="7179" name="Straight Arrow Connector 50"/>
          <p:cNvCxnSpPr>
            <a:cxnSpLocks noChangeShapeType="1"/>
            <a:stCxn id="7175" idx="2"/>
            <a:endCxn id="49" idx="0"/>
          </p:cNvCxnSpPr>
          <p:nvPr/>
        </p:nvCxnSpPr>
        <p:spPr bwMode="auto">
          <a:xfrm>
            <a:off x="2886075" y="4319587"/>
            <a:ext cx="0" cy="4572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180" name="Straight Arrow Connector 51"/>
          <p:cNvCxnSpPr>
            <a:cxnSpLocks noChangeShapeType="1"/>
            <a:stCxn id="7202" idx="2"/>
            <a:endCxn id="47" idx="0"/>
          </p:cNvCxnSpPr>
          <p:nvPr/>
        </p:nvCxnSpPr>
        <p:spPr bwMode="auto">
          <a:xfrm flipH="1">
            <a:off x="2886075" y="3462337"/>
            <a:ext cx="1057275" cy="4569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181" name="Straight Arrow Connector 54"/>
          <p:cNvCxnSpPr>
            <a:cxnSpLocks noChangeShapeType="1"/>
            <a:stCxn id="7195" idx="2"/>
            <a:endCxn id="47" idx="0"/>
          </p:cNvCxnSpPr>
          <p:nvPr/>
        </p:nvCxnSpPr>
        <p:spPr bwMode="auto">
          <a:xfrm>
            <a:off x="2343150" y="3462337"/>
            <a:ext cx="542925" cy="4569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182" name="Straight Arrow Connector 57"/>
          <p:cNvCxnSpPr>
            <a:cxnSpLocks noChangeShapeType="1"/>
            <a:stCxn id="7188" idx="2"/>
            <a:endCxn id="47" idx="0"/>
          </p:cNvCxnSpPr>
          <p:nvPr/>
        </p:nvCxnSpPr>
        <p:spPr bwMode="auto">
          <a:xfrm>
            <a:off x="1143000" y="3462337"/>
            <a:ext cx="1743075" cy="4569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9342" name="Rectangular Callout 61"/>
          <p:cNvSpPr>
            <a:spLocks noChangeArrowheads="1"/>
          </p:cNvSpPr>
          <p:nvPr/>
        </p:nvSpPr>
        <p:spPr bwMode="auto">
          <a:xfrm>
            <a:off x="3467721" y="4442727"/>
            <a:ext cx="914400" cy="514350"/>
          </a:xfrm>
          <a:prstGeom prst="wedgeRectCallout">
            <a:avLst>
              <a:gd name="adj1" fmla="val -111778"/>
              <a:gd name="adj2" fmla="val -25472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r>
              <a:rPr lang="en-US" sz="1500">
                <a:latin typeface="Gill Sans Light"/>
                <a:cs typeface="Gill Sans Light"/>
              </a:rPr>
              <a:t>1 process at a time</a:t>
            </a:r>
          </a:p>
        </p:txBody>
      </p:sp>
      <p:grpSp>
        <p:nvGrpSpPr>
          <p:cNvPr id="7184" name="Group 66"/>
          <p:cNvGrpSpPr>
            <a:grpSpLocks/>
          </p:cNvGrpSpPr>
          <p:nvPr/>
        </p:nvGrpSpPr>
        <p:grpSpPr bwMode="auto">
          <a:xfrm>
            <a:off x="3429000" y="1976437"/>
            <a:ext cx="1028700" cy="1485900"/>
            <a:chOff x="4343400" y="1447800"/>
            <a:chExt cx="1371600" cy="1981200"/>
          </a:xfrm>
        </p:grpSpPr>
        <p:sp>
          <p:nvSpPr>
            <p:cNvPr id="7202" name="Rounded Rectangle 35"/>
            <p:cNvSpPr>
              <a:spLocks noChangeArrowheads="1"/>
            </p:cNvSpPr>
            <p:nvPr/>
          </p:nvSpPr>
          <p:spPr bwMode="auto">
            <a:xfrm>
              <a:off x="4343400" y="1447800"/>
              <a:ext cx="1371600" cy="1981200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200" dirty="0">
                <a:latin typeface="Gill Sans Light"/>
                <a:cs typeface="Gill Sans Light"/>
              </a:endParaRPr>
            </a:p>
          </p:txBody>
        </p:sp>
        <p:sp>
          <p:nvSpPr>
            <p:cNvPr id="7203" name="Rectangle 36"/>
            <p:cNvSpPr>
              <a:spLocks noChangeArrowheads="1"/>
            </p:cNvSpPr>
            <p:nvPr/>
          </p:nvSpPr>
          <p:spPr bwMode="auto">
            <a:xfrm>
              <a:off x="5029200" y="2819400"/>
              <a:ext cx="609600" cy="4572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900">
                  <a:latin typeface="Gill Sans Light"/>
                  <a:cs typeface="Gill Sans Light"/>
                </a:rPr>
                <a:t>CPU</a:t>
              </a:r>
            </a:p>
            <a:p>
              <a:pPr algn="ctr"/>
              <a:r>
                <a:rPr lang="en-US" sz="900">
                  <a:latin typeface="Gill Sans Light"/>
                  <a:cs typeface="Gill Sans Light"/>
                </a:rPr>
                <a:t>state</a:t>
              </a:r>
            </a:p>
          </p:txBody>
        </p:sp>
        <p:sp>
          <p:nvSpPr>
            <p:cNvPr id="7204" name="Rectangle 37"/>
            <p:cNvSpPr>
              <a:spLocks noChangeArrowheads="1"/>
            </p:cNvSpPr>
            <p:nvPr/>
          </p:nvSpPr>
          <p:spPr bwMode="auto">
            <a:xfrm>
              <a:off x="5029200" y="2209800"/>
              <a:ext cx="609600" cy="4572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900">
                  <a:latin typeface="Gill Sans Light"/>
                  <a:cs typeface="Gill Sans Light"/>
                </a:rPr>
                <a:t>IO</a:t>
              </a:r>
            </a:p>
            <a:p>
              <a:pPr algn="ctr"/>
              <a:r>
                <a:rPr lang="en-US" sz="900">
                  <a:latin typeface="Gill Sans Light"/>
                  <a:cs typeface="Gill Sans Light"/>
                </a:rPr>
                <a:t>state</a:t>
              </a:r>
            </a:p>
          </p:txBody>
        </p:sp>
        <p:sp>
          <p:nvSpPr>
            <p:cNvPr id="7205" name="Rectangle 38"/>
            <p:cNvSpPr>
              <a:spLocks noChangeArrowheads="1"/>
            </p:cNvSpPr>
            <p:nvPr/>
          </p:nvSpPr>
          <p:spPr bwMode="auto">
            <a:xfrm>
              <a:off x="4953000" y="1676400"/>
              <a:ext cx="685800" cy="4572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900" dirty="0">
                  <a:latin typeface="Gill Sans Light"/>
                  <a:cs typeface="Gill Sans Light"/>
                </a:rPr>
                <a:t>Mem.</a:t>
              </a:r>
            </a:p>
          </p:txBody>
        </p:sp>
        <p:grpSp>
          <p:nvGrpSpPr>
            <p:cNvPr id="7206" name="Group 64"/>
            <p:cNvGrpSpPr>
              <a:grpSpLocks/>
            </p:cNvGrpSpPr>
            <p:nvPr/>
          </p:nvGrpSpPr>
          <p:grpSpPr bwMode="auto">
            <a:xfrm>
              <a:off x="4419600" y="1607128"/>
              <a:ext cx="457200" cy="1662545"/>
              <a:chOff x="7010400" y="1226128"/>
              <a:chExt cx="457200" cy="1662545"/>
            </a:xfrm>
          </p:grpSpPr>
          <p:sp>
            <p:nvSpPr>
              <p:cNvPr id="7207" name="Rounded Rectangle 62"/>
              <p:cNvSpPr>
                <a:spLocks noChangeArrowheads="1"/>
              </p:cNvSpPr>
              <p:nvPr/>
            </p:nvSpPr>
            <p:spPr bwMode="auto">
              <a:xfrm>
                <a:off x="7010400" y="1226128"/>
                <a:ext cx="457200" cy="1662545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28575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7208" name="Freeform 63"/>
              <p:cNvSpPr>
                <a:spLocks/>
              </p:cNvSpPr>
              <p:nvPr/>
            </p:nvSpPr>
            <p:spPr bwMode="auto">
              <a:xfrm>
                <a:off x="7086600" y="1295688"/>
                <a:ext cx="232039" cy="1529773"/>
              </a:xfrm>
              <a:custGeom>
                <a:avLst/>
                <a:gdLst>
                  <a:gd name="T0" fmla="*/ 120653 w 232039"/>
                  <a:gd name="T1" fmla="*/ 0 h 1835150"/>
                  <a:gd name="T2" fmla="*/ 228603 w 232039"/>
                  <a:gd name="T3" fmla="*/ 51432 h 1835150"/>
                  <a:gd name="T4" fmla="*/ 6353 w 232039"/>
                  <a:gd name="T5" fmla="*/ 150183 h 1835150"/>
                  <a:gd name="T6" fmla="*/ 222253 w 232039"/>
                  <a:gd name="T7" fmla="*/ 248934 h 1835150"/>
                  <a:gd name="T8" fmla="*/ 3 w 232039"/>
                  <a:gd name="T9" fmla="*/ 345628 h 1835150"/>
                  <a:gd name="T10" fmla="*/ 228603 w 232039"/>
                  <a:gd name="T11" fmla="*/ 444378 h 1835150"/>
                  <a:gd name="T12" fmla="*/ 12703 w 232039"/>
                  <a:gd name="T13" fmla="*/ 545185 h 1835150"/>
                  <a:gd name="T14" fmla="*/ 114303 w 232039"/>
                  <a:gd name="T15" fmla="*/ 594560 h 183515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32039" h="1835150">
                    <a:moveTo>
                      <a:pt x="120653" y="0"/>
                    </a:moveTo>
                    <a:cubicBezTo>
                      <a:pt x="184153" y="40746"/>
                      <a:pt x="247653" y="81492"/>
                      <a:pt x="228603" y="158750"/>
                    </a:cubicBezTo>
                    <a:cubicBezTo>
                      <a:pt x="209553" y="236008"/>
                      <a:pt x="7411" y="361950"/>
                      <a:pt x="6353" y="463550"/>
                    </a:cubicBezTo>
                    <a:cubicBezTo>
                      <a:pt x="5295" y="565150"/>
                      <a:pt x="223311" y="667808"/>
                      <a:pt x="222253" y="768350"/>
                    </a:cubicBezTo>
                    <a:cubicBezTo>
                      <a:pt x="221195" y="868892"/>
                      <a:pt x="-1055" y="966258"/>
                      <a:pt x="3" y="1066800"/>
                    </a:cubicBezTo>
                    <a:cubicBezTo>
                      <a:pt x="1061" y="1167342"/>
                      <a:pt x="226486" y="1268942"/>
                      <a:pt x="228603" y="1371600"/>
                    </a:cubicBezTo>
                    <a:cubicBezTo>
                      <a:pt x="230720" y="1474258"/>
                      <a:pt x="31753" y="1605492"/>
                      <a:pt x="12703" y="1682750"/>
                    </a:cubicBezTo>
                    <a:cubicBezTo>
                      <a:pt x="-6347" y="1760008"/>
                      <a:pt x="114303" y="1835150"/>
                      <a:pt x="114303" y="1835150"/>
                    </a:cubicBez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</p:grpSp>
      </p:grpSp>
      <p:grpSp>
        <p:nvGrpSpPr>
          <p:cNvPr id="7185" name="Group 67"/>
          <p:cNvGrpSpPr>
            <a:grpSpLocks/>
          </p:cNvGrpSpPr>
          <p:nvPr/>
        </p:nvGrpSpPr>
        <p:grpSpPr bwMode="auto">
          <a:xfrm>
            <a:off x="1828800" y="1976437"/>
            <a:ext cx="1028700" cy="1485900"/>
            <a:chOff x="4343400" y="1447800"/>
            <a:chExt cx="1371600" cy="1981200"/>
          </a:xfrm>
        </p:grpSpPr>
        <p:sp>
          <p:nvSpPr>
            <p:cNvPr id="7195" name="Rounded Rectangle 68"/>
            <p:cNvSpPr>
              <a:spLocks noChangeArrowheads="1"/>
            </p:cNvSpPr>
            <p:nvPr/>
          </p:nvSpPr>
          <p:spPr bwMode="auto">
            <a:xfrm>
              <a:off x="4343400" y="1447800"/>
              <a:ext cx="1371600" cy="1981200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200" dirty="0">
                <a:latin typeface="Gill Sans Light"/>
                <a:cs typeface="Gill Sans Light"/>
              </a:endParaRPr>
            </a:p>
          </p:txBody>
        </p:sp>
        <p:sp>
          <p:nvSpPr>
            <p:cNvPr id="7196" name="Rectangle 69"/>
            <p:cNvSpPr>
              <a:spLocks noChangeArrowheads="1"/>
            </p:cNvSpPr>
            <p:nvPr/>
          </p:nvSpPr>
          <p:spPr bwMode="auto">
            <a:xfrm>
              <a:off x="5029200" y="2819400"/>
              <a:ext cx="609600" cy="4572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900">
                  <a:latin typeface="Gill Sans Light"/>
                  <a:cs typeface="Gill Sans Light"/>
                </a:rPr>
                <a:t>CPU</a:t>
              </a:r>
            </a:p>
            <a:p>
              <a:pPr algn="ctr"/>
              <a:r>
                <a:rPr lang="en-US" sz="900">
                  <a:latin typeface="Gill Sans Light"/>
                  <a:cs typeface="Gill Sans Light"/>
                </a:rPr>
                <a:t>state</a:t>
              </a:r>
            </a:p>
          </p:txBody>
        </p:sp>
        <p:sp>
          <p:nvSpPr>
            <p:cNvPr id="7197" name="Rectangle 70"/>
            <p:cNvSpPr>
              <a:spLocks noChangeArrowheads="1"/>
            </p:cNvSpPr>
            <p:nvPr/>
          </p:nvSpPr>
          <p:spPr bwMode="auto">
            <a:xfrm>
              <a:off x="5029200" y="2209800"/>
              <a:ext cx="609600" cy="4572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900">
                  <a:latin typeface="Gill Sans Light"/>
                  <a:cs typeface="Gill Sans Light"/>
                </a:rPr>
                <a:t>IO</a:t>
              </a:r>
            </a:p>
            <a:p>
              <a:pPr algn="ctr"/>
              <a:r>
                <a:rPr lang="en-US" sz="900">
                  <a:latin typeface="Gill Sans Light"/>
                  <a:cs typeface="Gill Sans Light"/>
                </a:rPr>
                <a:t>state</a:t>
              </a:r>
            </a:p>
          </p:txBody>
        </p:sp>
        <p:sp>
          <p:nvSpPr>
            <p:cNvPr id="7198" name="Rectangle 71"/>
            <p:cNvSpPr>
              <a:spLocks noChangeArrowheads="1"/>
            </p:cNvSpPr>
            <p:nvPr/>
          </p:nvSpPr>
          <p:spPr bwMode="auto">
            <a:xfrm>
              <a:off x="4953000" y="1676400"/>
              <a:ext cx="685800" cy="4572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900" dirty="0">
                  <a:latin typeface="Gill Sans Light"/>
                  <a:cs typeface="Gill Sans Light"/>
                </a:rPr>
                <a:t>Mem.</a:t>
              </a:r>
            </a:p>
          </p:txBody>
        </p:sp>
        <p:grpSp>
          <p:nvGrpSpPr>
            <p:cNvPr id="7199" name="Group 72"/>
            <p:cNvGrpSpPr>
              <a:grpSpLocks/>
            </p:cNvGrpSpPr>
            <p:nvPr/>
          </p:nvGrpSpPr>
          <p:grpSpPr bwMode="auto">
            <a:xfrm>
              <a:off x="4419600" y="1607128"/>
              <a:ext cx="457200" cy="1662545"/>
              <a:chOff x="7010400" y="1226128"/>
              <a:chExt cx="457200" cy="1662545"/>
            </a:xfrm>
          </p:grpSpPr>
          <p:sp>
            <p:nvSpPr>
              <p:cNvPr id="7200" name="Rounded Rectangle 73"/>
              <p:cNvSpPr>
                <a:spLocks noChangeArrowheads="1"/>
              </p:cNvSpPr>
              <p:nvPr/>
            </p:nvSpPr>
            <p:spPr bwMode="auto">
              <a:xfrm>
                <a:off x="7010400" y="1226128"/>
                <a:ext cx="457200" cy="1662545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28575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7201" name="Freeform 74"/>
              <p:cNvSpPr>
                <a:spLocks/>
              </p:cNvSpPr>
              <p:nvPr/>
            </p:nvSpPr>
            <p:spPr bwMode="auto">
              <a:xfrm>
                <a:off x="7086600" y="1295688"/>
                <a:ext cx="232039" cy="1529773"/>
              </a:xfrm>
              <a:custGeom>
                <a:avLst/>
                <a:gdLst>
                  <a:gd name="T0" fmla="*/ 120653 w 232039"/>
                  <a:gd name="T1" fmla="*/ 0 h 1835150"/>
                  <a:gd name="T2" fmla="*/ 228603 w 232039"/>
                  <a:gd name="T3" fmla="*/ 51432 h 1835150"/>
                  <a:gd name="T4" fmla="*/ 6353 w 232039"/>
                  <a:gd name="T5" fmla="*/ 150183 h 1835150"/>
                  <a:gd name="T6" fmla="*/ 222253 w 232039"/>
                  <a:gd name="T7" fmla="*/ 248934 h 1835150"/>
                  <a:gd name="T8" fmla="*/ 3 w 232039"/>
                  <a:gd name="T9" fmla="*/ 345628 h 1835150"/>
                  <a:gd name="T10" fmla="*/ 228603 w 232039"/>
                  <a:gd name="T11" fmla="*/ 444378 h 1835150"/>
                  <a:gd name="T12" fmla="*/ 12703 w 232039"/>
                  <a:gd name="T13" fmla="*/ 545185 h 1835150"/>
                  <a:gd name="T14" fmla="*/ 114303 w 232039"/>
                  <a:gd name="T15" fmla="*/ 594560 h 183515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32039" h="1835150">
                    <a:moveTo>
                      <a:pt x="120653" y="0"/>
                    </a:moveTo>
                    <a:cubicBezTo>
                      <a:pt x="184153" y="40746"/>
                      <a:pt x="247653" y="81492"/>
                      <a:pt x="228603" y="158750"/>
                    </a:cubicBezTo>
                    <a:cubicBezTo>
                      <a:pt x="209553" y="236008"/>
                      <a:pt x="7411" y="361950"/>
                      <a:pt x="6353" y="463550"/>
                    </a:cubicBezTo>
                    <a:cubicBezTo>
                      <a:pt x="5295" y="565150"/>
                      <a:pt x="223311" y="667808"/>
                      <a:pt x="222253" y="768350"/>
                    </a:cubicBezTo>
                    <a:cubicBezTo>
                      <a:pt x="221195" y="868892"/>
                      <a:pt x="-1055" y="966258"/>
                      <a:pt x="3" y="1066800"/>
                    </a:cubicBezTo>
                    <a:cubicBezTo>
                      <a:pt x="1061" y="1167342"/>
                      <a:pt x="226486" y="1268942"/>
                      <a:pt x="228603" y="1371600"/>
                    </a:cubicBezTo>
                    <a:cubicBezTo>
                      <a:pt x="230720" y="1474258"/>
                      <a:pt x="31753" y="1605492"/>
                      <a:pt x="12703" y="1682750"/>
                    </a:cubicBezTo>
                    <a:cubicBezTo>
                      <a:pt x="-6347" y="1760008"/>
                      <a:pt x="114303" y="1835150"/>
                      <a:pt x="114303" y="1835150"/>
                    </a:cubicBez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</p:grpSp>
      </p:grpSp>
      <p:grpSp>
        <p:nvGrpSpPr>
          <p:cNvPr id="7186" name="Group 75"/>
          <p:cNvGrpSpPr>
            <a:grpSpLocks/>
          </p:cNvGrpSpPr>
          <p:nvPr/>
        </p:nvGrpSpPr>
        <p:grpSpPr bwMode="auto">
          <a:xfrm>
            <a:off x="628650" y="1976437"/>
            <a:ext cx="1028700" cy="1485900"/>
            <a:chOff x="4343400" y="1447800"/>
            <a:chExt cx="1371600" cy="1981200"/>
          </a:xfrm>
        </p:grpSpPr>
        <p:sp>
          <p:nvSpPr>
            <p:cNvPr id="7188" name="Rounded Rectangle 76"/>
            <p:cNvSpPr>
              <a:spLocks noChangeArrowheads="1"/>
            </p:cNvSpPr>
            <p:nvPr/>
          </p:nvSpPr>
          <p:spPr bwMode="auto">
            <a:xfrm>
              <a:off x="4343400" y="1447800"/>
              <a:ext cx="1371600" cy="1981200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200">
                <a:latin typeface="Gill Sans Light"/>
                <a:cs typeface="Gill Sans Light"/>
              </a:endParaRPr>
            </a:p>
          </p:txBody>
        </p:sp>
        <p:sp>
          <p:nvSpPr>
            <p:cNvPr id="7189" name="Rectangle 77"/>
            <p:cNvSpPr>
              <a:spLocks noChangeArrowheads="1"/>
            </p:cNvSpPr>
            <p:nvPr/>
          </p:nvSpPr>
          <p:spPr bwMode="auto">
            <a:xfrm>
              <a:off x="5029200" y="2819400"/>
              <a:ext cx="609600" cy="4572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900">
                  <a:latin typeface="Gill Sans Light"/>
                  <a:cs typeface="Gill Sans Light"/>
                </a:rPr>
                <a:t>CPU</a:t>
              </a:r>
            </a:p>
            <a:p>
              <a:pPr algn="ctr"/>
              <a:r>
                <a:rPr lang="en-US" sz="900">
                  <a:latin typeface="Gill Sans Light"/>
                  <a:cs typeface="Gill Sans Light"/>
                </a:rPr>
                <a:t>state</a:t>
              </a:r>
            </a:p>
          </p:txBody>
        </p:sp>
        <p:sp>
          <p:nvSpPr>
            <p:cNvPr id="7190" name="Rectangle 78"/>
            <p:cNvSpPr>
              <a:spLocks noChangeArrowheads="1"/>
            </p:cNvSpPr>
            <p:nvPr/>
          </p:nvSpPr>
          <p:spPr bwMode="auto">
            <a:xfrm>
              <a:off x="5029200" y="2209800"/>
              <a:ext cx="609600" cy="4572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900">
                  <a:latin typeface="Gill Sans Light"/>
                  <a:cs typeface="Gill Sans Light"/>
                </a:rPr>
                <a:t>IO</a:t>
              </a:r>
            </a:p>
            <a:p>
              <a:pPr algn="ctr"/>
              <a:r>
                <a:rPr lang="en-US" sz="900">
                  <a:latin typeface="Gill Sans Light"/>
                  <a:cs typeface="Gill Sans Light"/>
                </a:rPr>
                <a:t>state</a:t>
              </a:r>
            </a:p>
          </p:txBody>
        </p:sp>
        <p:sp>
          <p:nvSpPr>
            <p:cNvPr id="7191" name="Rectangle 79"/>
            <p:cNvSpPr>
              <a:spLocks noChangeArrowheads="1"/>
            </p:cNvSpPr>
            <p:nvPr/>
          </p:nvSpPr>
          <p:spPr bwMode="auto">
            <a:xfrm>
              <a:off x="4953000" y="1676400"/>
              <a:ext cx="685800" cy="4572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900" dirty="0">
                  <a:latin typeface="Gill Sans Light"/>
                  <a:cs typeface="Gill Sans Light"/>
                </a:rPr>
                <a:t>Mem.</a:t>
              </a:r>
            </a:p>
          </p:txBody>
        </p:sp>
        <p:grpSp>
          <p:nvGrpSpPr>
            <p:cNvPr id="7192" name="Group 80"/>
            <p:cNvGrpSpPr>
              <a:grpSpLocks/>
            </p:cNvGrpSpPr>
            <p:nvPr/>
          </p:nvGrpSpPr>
          <p:grpSpPr bwMode="auto">
            <a:xfrm>
              <a:off x="4419600" y="1607128"/>
              <a:ext cx="457200" cy="1662545"/>
              <a:chOff x="7010400" y="1226128"/>
              <a:chExt cx="457200" cy="1662545"/>
            </a:xfrm>
          </p:grpSpPr>
          <p:sp>
            <p:nvSpPr>
              <p:cNvPr id="7193" name="Rounded Rectangle 81"/>
              <p:cNvSpPr>
                <a:spLocks noChangeArrowheads="1"/>
              </p:cNvSpPr>
              <p:nvPr/>
            </p:nvSpPr>
            <p:spPr bwMode="auto">
              <a:xfrm>
                <a:off x="7010400" y="1226128"/>
                <a:ext cx="457200" cy="1662545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28575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7194" name="Freeform 82"/>
              <p:cNvSpPr>
                <a:spLocks/>
              </p:cNvSpPr>
              <p:nvPr/>
            </p:nvSpPr>
            <p:spPr bwMode="auto">
              <a:xfrm>
                <a:off x="7086600" y="1295688"/>
                <a:ext cx="232039" cy="1529773"/>
              </a:xfrm>
              <a:custGeom>
                <a:avLst/>
                <a:gdLst>
                  <a:gd name="T0" fmla="*/ 120653 w 232039"/>
                  <a:gd name="T1" fmla="*/ 0 h 1835150"/>
                  <a:gd name="T2" fmla="*/ 228603 w 232039"/>
                  <a:gd name="T3" fmla="*/ 51432 h 1835150"/>
                  <a:gd name="T4" fmla="*/ 6353 w 232039"/>
                  <a:gd name="T5" fmla="*/ 150183 h 1835150"/>
                  <a:gd name="T6" fmla="*/ 222253 w 232039"/>
                  <a:gd name="T7" fmla="*/ 248934 h 1835150"/>
                  <a:gd name="T8" fmla="*/ 3 w 232039"/>
                  <a:gd name="T9" fmla="*/ 345628 h 1835150"/>
                  <a:gd name="T10" fmla="*/ 228603 w 232039"/>
                  <a:gd name="T11" fmla="*/ 444378 h 1835150"/>
                  <a:gd name="T12" fmla="*/ 12703 w 232039"/>
                  <a:gd name="T13" fmla="*/ 545185 h 1835150"/>
                  <a:gd name="T14" fmla="*/ 114303 w 232039"/>
                  <a:gd name="T15" fmla="*/ 594560 h 183515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32039" h="1835150">
                    <a:moveTo>
                      <a:pt x="120653" y="0"/>
                    </a:moveTo>
                    <a:cubicBezTo>
                      <a:pt x="184153" y="40746"/>
                      <a:pt x="247653" y="81492"/>
                      <a:pt x="228603" y="158750"/>
                    </a:cubicBezTo>
                    <a:cubicBezTo>
                      <a:pt x="209553" y="236008"/>
                      <a:pt x="7411" y="361950"/>
                      <a:pt x="6353" y="463550"/>
                    </a:cubicBezTo>
                    <a:cubicBezTo>
                      <a:pt x="5295" y="565150"/>
                      <a:pt x="223311" y="667808"/>
                      <a:pt x="222253" y="768350"/>
                    </a:cubicBezTo>
                    <a:cubicBezTo>
                      <a:pt x="221195" y="868892"/>
                      <a:pt x="-1055" y="966258"/>
                      <a:pt x="3" y="1066800"/>
                    </a:cubicBezTo>
                    <a:cubicBezTo>
                      <a:pt x="1061" y="1167342"/>
                      <a:pt x="226486" y="1268942"/>
                      <a:pt x="228603" y="1371600"/>
                    </a:cubicBezTo>
                    <a:cubicBezTo>
                      <a:pt x="230720" y="1474258"/>
                      <a:pt x="31753" y="1605492"/>
                      <a:pt x="12703" y="1682750"/>
                    </a:cubicBezTo>
                    <a:cubicBezTo>
                      <a:pt x="-6347" y="1760008"/>
                      <a:pt x="114303" y="1835150"/>
                      <a:pt x="114303" y="1835150"/>
                    </a:cubicBez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25686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9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uiExpand="1" bldLvl="2"/>
      <p:bldP spid="9934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4">
            <a:extLst>
              <a:ext uri="{FF2B5EF4-FFF2-40B4-BE49-F238E27FC236}">
                <a16:creationId xmlns:a16="http://schemas.microsoft.com/office/drawing/2014/main" id="{3B00311A-1610-8F4A-92E8-3487B4160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6882" y="3936727"/>
            <a:ext cx="2005394" cy="4572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18E4B74-B79B-E140-A4F8-A25FFEC2E2EF}"/>
              </a:ext>
            </a:extLst>
          </p:cNvPr>
          <p:cNvSpPr/>
          <p:nvPr/>
        </p:nvSpPr>
        <p:spPr bwMode="auto">
          <a:xfrm>
            <a:off x="1962716" y="4000500"/>
            <a:ext cx="1564692" cy="343501"/>
          </a:xfrm>
          <a:prstGeom prst="ellipse">
            <a:avLst/>
          </a:prstGeom>
          <a:solidFill>
            <a:schemeClr val="accent2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200" dirty="0">
                <a:latin typeface="Gill Sans Light"/>
                <a:ea typeface="ＭＳ Ｐゴシック" charset="0"/>
                <a:cs typeface="Gill Sans Light"/>
              </a:rPr>
              <a:t>CPU scheduler</a:t>
            </a:r>
          </a:p>
        </p:txBody>
      </p:sp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Together: Threads</a:t>
            </a:r>
          </a:p>
        </p:txBody>
      </p:sp>
      <p:sp>
        <p:nvSpPr>
          <p:cNvPr id="102" name="Content Placeholder 2"/>
          <p:cNvSpPr>
            <a:spLocks noGrp="1"/>
          </p:cNvSpPr>
          <p:nvPr>
            <p:ph idx="1"/>
          </p:nvPr>
        </p:nvSpPr>
        <p:spPr>
          <a:xfrm>
            <a:off x="5219397" y="1676400"/>
            <a:ext cx="3295953" cy="4968875"/>
          </a:xfrm>
        </p:spPr>
        <p:txBody>
          <a:bodyPr/>
          <a:lstStyle/>
          <a:p>
            <a:r>
              <a:rPr lang="en-US" sz="2000" dirty="0"/>
              <a:t>Switch overhead: </a:t>
            </a:r>
            <a:r>
              <a:rPr lang="en-US" sz="2000" b="1" dirty="0">
                <a:solidFill>
                  <a:schemeClr val="accent5"/>
                </a:solidFill>
              </a:rPr>
              <a:t>medium</a:t>
            </a:r>
          </a:p>
          <a:p>
            <a:pPr lvl="1"/>
            <a:r>
              <a:rPr lang="en-US" sz="1800" dirty="0"/>
              <a:t>CPU state: </a:t>
            </a:r>
            <a:r>
              <a:rPr lang="en-US" sz="1800" b="1" dirty="0">
                <a:solidFill>
                  <a:srgbClr val="00B050"/>
                </a:solidFill>
              </a:rPr>
              <a:t>low</a:t>
            </a:r>
          </a:p>
          <a:p>
            <a:r>
              <a:rPr lang="en-US" sz="2000" dirty="0"/>
              <a:t>Thread creation: </a:t>
            </a:r>
            <a:r>
              <a:rPr lang="en-US" sz="2000" b="1" dirty="0">
                <a:solidFill>
                  <a:schemeClr val="accent5"/>
                </a:solidFill>
              </a:rPr>
              <a:t>medium</a:t>
            </a:r>
          </a:p>
          <a:p>
            <a:r>
              <a:rPr lang="en-US" sz="2000" dirty="0"/>
              <a:t>Protection</a:t>
            </a:r>
          </a:p>
          <a:p>
            <a:pPr lvl="1"/>
            <a:r>
              <a:rPr lang="en-US" sz="1800" dirty="0"/>
              <a:t>CPU: </a:t>
            </a:r>
            <a:r>
              <a:rPr lang="en-US" sz="1800" b="1" dirty="0">
                <a:solidFill>
                  <a:srgbClr val="00B050"/>
                </a:solidFill>
              </a:rPr>
              <a:t>yes</a:t>
            </a:r>
          </a:p>
          <a:p>
            <a:pPr lvl="1"/>
            <a:r>
              <a:rPr lang="en-US" sz="1800" dirty="0"/>
              <a:t>Memory/IO: </a:t>
            </a:r>
            <a:r>
              <a:rPr lang="en-US" sz="1800" b="1" dirty="0">
                <a:solidFill>
                  <a:srgbClr val="FF0000"/>
                </a:solidFill>
              </a:rPr>
              <a:t>no</a:t>
            </a:r>
          </a:p>
          <a:p>
            <a:r>
              <a:rPr lang="en-US" sz="2000" dirty="0"/>
              <a:t>Sharing overhead: </a:t>
            </a:r>
            <a:r>
              <a:rPr lang="en-US" sz="2000" b="1" dirty="0">
                <a:solidFill>
                  <a:srgbClr val="00B050"/>
                </a:solidFill>
              </a:rPr>
              <a:t>low</a:t>
            </a:r>
            <a:r>
              <a:rPr lang="en-US" sz="2000" dirty="0"/>
              <a:t>(</a:t>
            </a:r>
            <a:r>
              <a:rPr lang="en-US" sz="2000" dirty="0" err="1"/>
              <a:t>ish</a:t>
            </a:r>
            <a:r>
              <a:rPr lang="en-US" sz="2000" dirty="0"/>
              <a:t>) (thread switch overhead low)</a:t>
            </a:r>
          </a:p>
        </p:txBody>
      </p:sp>
      <p:sp>
        <p:nvSpPr>
          <p:cNvPr id="8195" name="TextBox 41"/>
          <p:cNvSpPr txBox="1">
            <a:spLocks noChangeArrowheads="1"/>
          </p:cNvSpPr>
          <p:nvPr/>
        </p:nvSpPr>
        <p:spPr bwMode="auto">
          <a:xfrm>
            <a:off x="1073218" y="1428750"/>
            <a:ext cx="90601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500" b="0" dirty="0">
                <a:latin typeface="Gill Sans Light"/>
                <a:cs typeface="Gill Sans Light"/>
              </a:rPr>
              <a:t>Process 1</a:t>
            </a:r>
          </a:p>
        </p:txBody>
      </p:sp>
      <p:sp>
        <p:nvSpPr>
          <p:cNvPr id="8198" name="TextBox 47"/>
          <p:cNvSpPr txBox="1">
            <a:spLocks noChangeArrowheads="1"/>
          </p:cNvSpPr>
          <p:nvPr/>
        </p:nvSpPr>
        <p:spPr bwMode="auto">
          <a:xfrm>
            <a:off x="3754842" y="4002452"/>
            <a:ext cx="433132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500" b="0" dirty="0"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2366797" y="4857750"/>
            <a:ext cx="742950" cy="571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100" dirty="0">
                <a:latin typeface="Gill Sans Light"/>
                <a:ea typeface="ＭＳ Ｐゴシック" charset="0"/>
                <a:cs typeface="Gill Sans Light"/>
              </a:rPr>
              <a:t>CPU</a:t>
            </a:r>
          </a:p>
          <a:p>
            <a:pPr algn="ctr">
              <a:defRPr/>
            </a:pPr>
            <a:r>
              <a:rPr lang="en-US" sz="1100" dirty="0">
                <a:latin typeface="Gill Sans Light"/>
                <a:ea typeface="ＭＳ Ｐゴシック" charset="0"/>
                <a:cs typeface="Gill Sans Light"/>
              </a:rPr>
              <a:t>(1 core)</a:t>
            </a:r>
          </a:p>
        </p:txBody>
      </p:sp>
      <p:cxnSp>
        <p:nvCxnSpPr>
          <p:cNvPr id="8200" name="Straight Arrow Connector 50"/>
          <p:cNvCxnSpPr>
            <a:cxnSpLocks noChangeShapeType="1"/>
            <a:stCxn id="50" idx="2"/>
            <a:endCxn id="49" idx="0"/>
          </p:cNvCxnSpPr>
          <p:nvPr/>
        </p:nvCxnSpPr>
        <p:spPr bwMode="auto">
          <a:xfrm flipH="1">
            <a:off x="2738272" y="4393927"/>
            <a:ext cx="1307" cy="46382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201" name="Rectangular Callout 61"/>
          <p:cNvSpPr>
            <a:spLocks noChangeArrowheads="1"/>
          </p:cNvSpPr>
          <p:nvPr/>
        </p:nvSpPr>
        <p:spPr bwMode="auto">
          <a:xfrm>
            <a:off x="3395497" y="4538754"/>
            <a:ext cx="914400" cy="514350"/>
          </a:xfrm>
          <a:prstGeom prst="wedgeRectCallout">
            <a:avLst>
              <a:gd name="adj1" fmla="val -118458"/>
              <a:gd name="adj2" fmla="val -44450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r>
              <a:rPr lang="en-US" sz="1500">
                <a:latin typeface="Gill Sans Light"/>
                <a:cs typeface="Gill Sans Light"/>
              </a:rPr>
              <a:t>1 thread at a time</a:t>
            </a:r>
          </a:p>
        </p:txBody>
      </p:sp>
      <p:sp>
        <p:nvSpPr>
          <p:cNvPr id="8202" name="Rounded Rectangle 76"/>
          <p:cNvSpPr>
            <a:spLocks noChangeArrowheads="1"/>
          </p:cNvSpPr>
          <p:nvPr/>
        </p:nvSpPr>
        <p:spPr bwMode="auto">
          <a:xfrm>
            <a:off x="727936" y="1714500"/>
            <a:ext cx="1771650" cy="1885950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1200">
              <a:latin typeface="Gill Sans Light"/>
              <a:cs typeface="Gill Sans Light"/>
            </a:endParaRPr>
          </a:p>
        </p:txBody>
      </p:sp>
      <p:sp>
        <p:nvSpPr>
          <p:cNvPr id="8203" name="Rectangle 78"/>
          <p:cNvSpPr>
            <a:spLocks noChangeArrowheads="1"/>
          </p:cNvSpPr>
          <p:nvPr/>
        </p:nvSpPr>
        <p:spPr bwMode="auto">
          <a:xfrm>
            <a:off x="1870936" y="2571750"/>
            <a:ext cx="514350" cy="3429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000">
                <a:latin typeface="Gill Sans Light"/>
                <a:cs typeface="Gill Sans Light"/>
              </a:rPr>
              <a:t>IO</a:t>
            </a:r>
          </a:p>
          <a:p>
            <a:pPr algn="ctr"/>
            <a:r>
              <a:rPr lang="en-US" sz="1000">
                <a:latin typeface="Gill Sans Light"/>
                <a:cs typeface="Gill Sans Light"/>
              </a:rPr>
              <a:t>state</a:t>
            </a:r>
          </a:p>
        </p:txBody>
      </p:sp>
      <p:sp>
        <p:nvSpPr>
          <p:cNvPr id="8204" name="Rectangle 79"/>
          <p:cNvSpPr>
            <a:spLocks noChangeArrowheads="1"/>
          </p:cNvSpPr>
          <p:nvPr/>
        </p:nvSpPr>
        <p:spPr bwMode="auto">
          <a:xfrm>
            <a:off x="1870936" y="2171700"/>
            <a:ext cx="514350" cy="3429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000" dirty="0">
                <a:latin typeface="Gill Sans Light"/>
                <a:cs typeface="Gill Sans Light"/>
              </a:rPr>
              <a:t>Mem.</a:t>
            </a:r>
          </a:p>
        </p:txBody>
      </p:sp>
      <p:sp>
        <p:nvSpPr>
          <p:cNvPr id="8207" name="TextBox 4"/>
          <p:cNvSpPr txBox="1">
            <a:spLocks noChangeArrowheads="1"/>
          </p:cNvSpPr>
          <p:nvPr/>
        </p:nvSpPr>
        <p:spPr bwMode="auto">
          <a:xfrm>
            <a:off x="1114540" y="2628900"/>
            <a:ext cx="37702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500" b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8208" name="TextBox 58"/>
          <p:cNvSpPr txBox="1">
            <a:spLocks noChangeArrowheads="1"/>
          </p:cNvSpPr>
          <p:nvPr/>
        </p:nvSpPr>
        <p:spPr bwMode="auto">
          <a:xfrm>
            <a:off x="882196" y="1722835"/>
            <a:ext cx="8515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b="0" dirty="0">
                <a:latin typeface="Gill Sans Light"/>
                <a:cs typeface="Gill Sans Light"/>
              </a:rPr>
              <a:t>threads</a:t>
            </a:r>
          </a:p>
        </p:txBody>
      </p:sp>
      <p:sp>
        <p:nvSpPr>
          <p:cNvPr id="8211" name="TextBox 60"/>
          <p:cNvSpPr txBox="1">
            <a:spLocks noChangeArrowheads="1"/>
          </p:cNvSpPr>
          <p:nvPr/>
        </p:nvSpPr>
        <p:spPr bwMode="auto">
          <a:xfrm>
            <a:off x="3330643" y="1428750"/>
            <a:ext cx="95891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500" b="0">
                <a:latin typeface="Gill Sans Light"/>
                <a:cs typeface="Gill Sans Light"/>
              </a:rPr>
              <a:t>Process N</a:t>
            </a:r>
          </a:p>
        </p:txBody>
      </p:sp>
      <p:sp>
        <p:nvSpPr>
          <p:cNvPr id="8212" name="Rounded Rectangle 65"/>
          <p:cNvSpPr>
            <a:spLocks noChangeArrowheads="1"/>
          </p:cNvSpPr>
          <p:nvPr/>
        </p:nvSpPr>
        <p:spPr bwMode="auto">
          <a:xfrm>
            <a:off x="2985361" y="1714500"/>
            <a:ext cx="1771650" cy="1885950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1000">
              <a:latin typeface="Gill Sans Light"/>
              <a:cs typeface="Gill Sans Light"/>
            </a:endParaRPr>
          </a:p>
        </p:txBody>
      </p:sp>
      <p:sp>
        <p:nvSpPr>
          <p:cNvPr id="8213" name="Rectangle 84"/>
          <p:cNvSpPr>
            <a:spLocks noChangeArrowheads="1"/>
          </p:cNvSpPr>
          <p:nvPr/>
        </p:nvSpPr>
        <p:spPr bwMode="auto">
          <a:xfrm>
            <a:off x="4128361" y="2571750"/>
            <a:ext cx="514350" cy="3429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000">
                <a:latin typeface="Gill Sans Light"/>
                <a:cs typeface="Gill Sans Light"/>
              </a:rPr>
              <a:t>IO</a:t>
            </a:r>
          </a:p>
          <a:p>
            <a:pPr algn="ctr"/>
            <a:r>
              <a:rPr lang="en-US" sz="1000">
                <a:latin typeface="Gill Sans Light"/>
                <a:cs typeface="Gill Sans Light"/>
              </a:rPr>
              <a:t>state</a:t>
            </a:r>
          </a:p>
        </p:txBody>
      </p:sp>
      <p:sp>
        <p:nvSpPr>
          <p:cNvPr id="8214" name="Rectangle 85"/>
          <p:cNvSpPr>
            <a:spLocks noChangeArrowheads="1"/>
          </p:cNvSpPr>
          <p:nvPr/>
        </p:nvSpPr>
        <p:spPr bwMode="auto">
          <a:xfrm>
            <a:off x="4128361" y="2171700"/>
            <a:ext cx="514350" cy="3429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000">
                <a:latin typeface="Gill Sans Light"/>
                <a:cs typeface="Gill Sans Light"/>
              </a:rPr>
              <a:t>Mem.</a:t>
            </a:r>
          </a:p>
        </p:txBody>
      </p:sp>
      <p:sp>
        <p:nvSpPr>
          <p:cNvPr id="8217" name="TextBox 93"/>
          <p:cNvSpPr txBox="1">
            <a:spLocks noChangeArrowheads="1"/>
          </p:cNvSpPr>
          <p:nvPr/>
        </p:nvSpPr>
        <p:spPr bwMode="auto">
          <a:xfrm>
            <a:off x="3371965" y="2628900"/>
            <a:ext cx="37702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500" b="0" dirty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8218" name="TextBox 94"/>
          <p:cNvSpPr txBox="1">
            <a:spLocks noChangeArrowheads="1"/>
          </p:cNvSpPr>
          <p:nvPr/>
        </p:nvSpPr>
        <p:spPr bwMode="auto">
          <a:xfrm>
            <a:off x="3139620" y="1722835"/>
            <a:ext cx="8515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b="0">
                <a:latin typeface="Gill Sans Light"/>
                <a:cs typeface="Gill Sans Light"/>
              </a:rPr>
              <a:t>threads</a:t>
            </a:r>
          </a:p>
        </p:txBody>
      </p:sp>
      <p:sp>
        <p:nvSpPr>
          <p:cNvPr id="8221" name="TextBox 97"/>
          <p:cNvSpPr txBox="1">
            <a:spLocks noChangeArrowheads="1"/>
          </p:cNvSpPr>
          <p:nvPr/>
        </p:nvSpPr>
        <p:spPr bwMode="auto">
          <a:xfrm>
            <a:off x="2518077" y="2571751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100" dirty="0">
                <a:latin typeface="Gill Sans Light"/>
                <a:cs typeface="Gill Sans Light"/>
              </a:rPr>
              <a:t>…</a:t>
            </a:r>
          </a:p>
        </p:txBody>
      </p:sp>
      <p:cxnSp>
        <p:nvCxnSpPr>
          <p:cNvPr id="8222" name="Straight Arrow Connector 98"/>
          <p:cNvCxnSpPr>
            <a:cxnSpLocks noChangeShapeType="1"/>
            <a:stCxn id="8233" idx="2"/>
            <a:endCxn id="51" idx="0"/>
          </p:cNvCxnSpPr>
          <p:nvPr/>
        </p:nvCxnSpPr>
        <p:spPr bwMode="auto">
          <a:xfrm flipH="1">
            <a:off x="2745062" y="3486150"/>
            <a:ext cx="526049" cy="514350"/>
          </a:xfrm>
          <a:prstGeom prst="straightConnector1">
            <a:avLst/>
          </a:prstGeom>
          <a:noFill/>
          <a:ln w="28575" cap="rnd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23" name="Straight Arrow Connector 99"/>
          <p:cNvCxnSpPr>
            <a:cxnSpLocks noChangeShapeType="1"/>
            <a:stCxn id="8237" idx="2"/>
            <a:endCxn id="51" idx="0"/>
          </p:cNvCxnSpPr>
          <p:nvPr/>
        </p:nvCxnSpPr>
        <p:spPr bwMode="auto">
          <a:xfrm>
            <a:off x="1013686" y="3486150"/>
            <a:ext cx="1731376" cy="514350"/>
          </a:xfrm>
          <a:prstGeom prst="straightConnector1">
            <a:avLst/>
          </a:prstGeom>
          <a:noFill/>
          <a:ln w="28575" cap="rnd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24" name="Straight Arrow Connector 100"/>
          <p:cNvCxnSpPr>
            <a:cxnSpLocks noChangeShapeType="1"/>
            <a:stCxn id="8235" idx="2"/>
            <a:endCxn id="51" idx="0"/>
          </p:cNvCxnSpPr>
          <p:nvPr/>
        </p:nvCxnSpPr>
        <p:spPr bwMode="auto">
          <a:xfrm>
            <a:off x="1585186" y="3486150"/>
            <a:ext cx="1159876" cy="514350"/>
          </a:xfrm>
          <a:prstGeom prst="straightConnector1">
            <a:avLst/>
          </a:prstGeom>
          <a:noFill/>
          <a:ln w="28575" cap="rnd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25" name="Straight Arrow Connector 51"/>
          <p:cNvCxnSpPr>
            <a:cxnSpLocks noChangeShapeType="1"/>
            <a:stCxn id="8231" idx="2"/>
            <a:endCxn id="51" idx="0"/>
          </p:cNvCxnSpPr>
          <p:nvPr/>
        </p:nvCxnSpPr>
        <p:spPr bwMode="auto">
          <a:xfrm flipH="1">
            <a:off x="2745062" y="3486150"/>
            <a:ext cx="1097549" cy="514350"/>
          </a:xfrm>
          <a:prstGeom prst="straightConnector1">
            <a:avLst/>
          </a:prstGeom>
          <a:noFill/>
          <a:ln w="28575" cap="rnd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8205" name="Group 80"/>
          <p:cNvGrpSpPr>
            <a:grpSpLocks/>
          </p:cNvGrpSpPr>
          <p:nvPr/>
        </p:nvGrpSpPr>
        <p:grpSpPr bwMode="auto">
          <a:xfrm>
            <a:off x="842236" y="2114550"/>
            <a:ext cx="342900" cy="1371600"/>
            <a:chOff x="7010400" y="1143000"/>
            <a:chExt cx="457200" cy="1828800"/>
          </a:xfrm>
        </p:grpSpPr>
        <p:sp>
          <p:nvSpPr>
            <p:cNvPr id="8237" name="Rounded Rectangle 81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200">
                <a:latin typeface="Gill Sans Light"/>
                <a:cs typeface="Gill Sans Light"/>
              </a:endParaRPr>
            </a:p>
          </p:txBody>
        </p:sp>
        <p:sp>
          <p:nvSpPr>
            <p:cNvPr id="8238" name="Freeform 82"/>
            <p:cNvSpPr>
              <a:spLocks/>
            </p:cNvSpPr>
            <p:nvPr/>
          </p:nvSpPr>
          <p:spPr bwMode="auto">
            <a:xfrm>
              <a:off x="7126337" y="1277752"/>
              <a:ext cx="232039" cy="114934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8206" name="Group 45"/>
          <p:cNvGrpSpPr>
            <a:grpSpLocks/>
          </p:cNvGrpSpPr>
          <p:nvPr/>
        </p:nvGrpSpPr>
        <p:grpSpPr bwMode="auto">
          <a:xfrm>
            <a:off x="1413736" y="2114550"/>
            <a:ext cx="342900" cy="1371600"/>
            <a:chOff x="7010400" y="1143000"/>
            <a:chExt cx="457200" cy="1828800"/>
          </a:xfrm>
        </p:grpSpPr>
        <p:sp>
          <p:nvSpPr>
            <p:cNvPr id="8235" name="Rounded Rectangle 49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200">
                <a:latin typeface="Gill Sans Light"/>
                <a:cs typeface="Gill Sans Light"/>
              </a:endParaRPr>
            </a:p>
          </p:txBody>
        </p:sp>
        <p:sp>
          <p:nvSpPr>
            <p:cNvPr id="8236" name="Freeform 52"/>
            <p:cNvSpPr>
              <a:spLocks/>
            </p:cNvSpPr>
            <p:nvPr/>
          </p:nvSpPr>
          <p:spPr bwMode="auto">
            <a:xfrm>
              <a:off x="7116623" y="1277752"/>
              <a:ext cx="232039" cy="114934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8215" name="Group 87"/>
          <p:cNvGrpSpPr>
            <a:grpSpLocks/>
          </p:cNvGrpSpPr>
          <p:nvPr/>
        </p:nvGrpSpPr>
        <p:grpSpPr bwMode="auto">
          <a:xfrm>
            <a:off x="3099661" y="2114550"/>
            <a:ext cx="342900" cy="1371600"/>
            <a:chOff x="7010400" y="1143000"/>
            <a:chExt cx="457200" cy="1828800"/>
          </a:xfrm>
        </p:grpSpPr>
        <p:sp>
          <p:nvSpPr>
            <p:cNvPr id="8233" name="Rounded Rectangle 88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200">
                <a:latin typeface="Gill Sans Light"/>
                <a:cs typeface="Gill Sans Light"/>
              </a:endParaRPr>
            </a:p>
          </p:txBody>
        </p:sp>
        <p:sp>
          <p:nvSpPr>
            <p:cNvPr id="8234" name="Freeform 89"/>
            <p:cNvSpPr>
              <a:spLocks/>
            </p:cNvSpPr>
            <p:nvPr/>
          </p:nvSpPr>
          <p:spPr bwMode="auto">
            <a:xfrm>
              <a:off x="7115585" y="1277751"/>
              <a:ext cx="232039" cy="114934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 dirty="0">
                <a:latin typeface="Gill Sans Light"/>
                <a:cs typeface="Gill Sans Light"/>
              </a:endParaRPr>
            </a:p>
          </p:txBody>
        </p:sp>
      </p:grpSp>
      <p:grpSp>
        <p:nvGrpSpPr>
          <p:cNvPr id="8216" name="Group 90"/>
          <p:cNvGrpSpPr>
            <a:grpSpLocks/>
          </p:cNvGrpSpPr>
          <p:nvPr/>
        </p:nvGrpSpPr>
        <p:grpSpPr bwMode="auto">
          <a:xfrm>
            <a:off x="3671161" y="2114550"/>
            <a:ext cx="342900" cy="1371600"/>
            <a:chOff x="7010400" y="1143000"/>
            <a:chExt cx="457200" cy="1828800"/>
          </a:xfrm>
        </p:grpSpPr>
        <p:sp>
          <p:nvSpPr>
            <p:cNvPr id="8231" name="Rounded Rectangle 91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200" dirty="0">
                <a:latin typeface="Gill Sans Light"/>
                <a:cs typeface="Gill Sans Light"/>
              </a:endParaRPr>
            </a:p>
          </p:txBody>
        </p:sp>
        <p:sp>
          <p:nvSpPr>
            <p:cNvPr id="8232" name="Freeform 92"/>
            <p:cNvSpPr>
              <a:spLocks/>
            </p:cNvSpPr>
            <p:nvPr/>
          </p:nvSpPr>
          <p:spPr bwMode="auto">
            <a:xfrm>
              <a:off x="7106616" y="1276361"/>
              <a:ext cx="232039" cy="114934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8227" name="Rectangle 77"/>
          <p:cNvSpPr>
            <a:spLocks noChangeArrowheads="1"/>
          </p:cNvSpPr>
          <p:nvPr/>
        </p:nvSpPr>
        <p:spPr bwMode="auto">
          <a:xfrm>
            <a:off x="842236" y="3143250"/>
            <a:ext cx="342900" cy="28575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600">
                <a:latin typeface="Gill Sans" charset="0"/>
                <a:ea typeface="Gill Sans" charset="0"/>
                <a:cs typeface="Gill Sans" charset="0"/>
              </a:rPr>
              <a:t>CPU</a:t>
            </a:r>
          </a:p>
          <a:p>
            <a:pPr algn="ctr"/>
            <a:r>
              <a:rPr lang="en-US" sz="600">
                <a:latin typeface="Gill Sans" charset="0"/>
                <a:ea typeface="Gill Sans" charset="0"/>
                <a:cs typeface="Gill Sans" charset="0"/>
              </a:rPr>
              <a:t>state</a:t>
            </a:r>
          </a:p>
        </p:txBody>
      </p:sp>
      <p:sp>
        <p:nvSpPr>
          <p:cNvPr id="8228" name="Rectangle 77"/>
          <p:cNvSpPr>
            <a:spLocks noChangeArrowheads="1"/>
          </p:cNvSpPr>
          <p:nvPr/>
        </p:nvSpPr>
        <p:spPr bwMode="auto">
          <a:xfrm>
            <a:off x="1413736" y="3143250"/>
            <a:ext cx="342900" cy="28575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600">
                <a:latin typeface="Gill Sans" charset="0"/>
                <a:ea typeface="Gill Sans" charset="0"/>
                <a:cs typeface="Gill Sans" charset="0"/>
              </a:rPr>
              <a:t>CPU</a:t>
            </a:r>
          </a:p>
          <a:p>
            <a:pPr algn="ctr"/>
            <a:r>
              <a:rPr lang="en-US" sz="600">
                <a:latin typeface="Gill Sans" charset="0"/>
                <a:ea typeface="Gill Sans" charset="0"/>
                <a:cs typeface="Gill Sans" charset="0"/>
              </a:rPr>
              <a:t>state</a:t>
            </a:r>
          </a:p>
        </p:txBody>
      </p:sp>
      <p:sp>
        <p:nvSpPr>
          <p:cNvPr id="8229" name="Rectangle 77"/>
          <p:cNvSpPr>
            <a:spLocks noChangeArrowheads="1"/>
          </p:cNvSpPr>
          <p:nvPr/>
        </p:nvSpPr>
        <p:spPr bwMode="auto">
          <a:xfrm>
            <a:off x="3671161" y="3143250"/>
            <a:ext cx="342900" cy="28575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600">
                <a:latin typeface="Gill Sans" charset="0"/>
                <a:ea typeface="Gill Sans" charset="0"/>
                <a:cs typeface="Gill Sans" charset="0"/>
              </a:rPr>
              <a:t>CPU</a:t>
            </a:r>
          </a:p>
          <a:p>
            <a:pPr algn="ctr"/>
            <a:r>
              <a:rPr lang="en-US" sz="600">
                <a:latin typeface="Gill Sans" charset="0"/>
                <a:ea typeface="Gill Sans" charset="0"/>
                <a:cs typeface="Gill Sans" charset="0"/>
              </a:rPr>
              <a:t>state</a:t>
            </a:r>
          </a:p>
        </p:txBody>
      </p:sp>
      <p:sp>
        <p:nvSpPr>
          <p:cNvPr id="8230" name="Rectangle 77"/>
          <p:cNvSpPr>
            <a:spLocks noChangeArrowheads="1"/>
          </p:cNvSpPr>
          <p:nvPr/>
        </p:nvSpPr>
        <p:spPr bwMode="auto">
          <a:xfrm>
            <a:off x="3099661" y="3143250"/>
            <a:ext cx="342900" cy="28575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600">
                <a:latin typeface="Gill Sans" charset="0"/>
                <a:ea typeface="Gill Sans" charset="0"/>
                <a:cs typeface="Gill Sans" charset="0"/>
              </a:rPr>
              <a:t>CPU</a:t>
            </a:r>
          </a:p>
          <a:p>
            <a:pPr algn="ctr"/>
            <a:r>
              <a:rPr lang="en-US" sz="600">
                <a:latin typeface="Gill Sans" charset="0"/>
                <a:ea typeface="Gill Sans" charset="0"/>
                <a:cs typeface="Gill Sans" charset="0"/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3870157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bldLvl="2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 bwMode="auto">
          <a:xfrm>
            <a:off x="1196529" y="5069108"/>
            <a:ext cx="3086100" cy="5715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dirty="0">
              <a:latin typeface="Gill Sans Light"/>
              <a:ea typeface="ＭＳ Ｐゴシック" charset="0"/>
              <a:cs typeface="Gill Sans Light"/>
            </a:endParaRPr>
          </a:p>
        </p:txBody>
      </p:sp>
      <p:sp>
        <p:nvSpPr>
          <p:cNvPr id="92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Together: Multi-cores</a:t>
            </a:r>
          </a:p>
        </p:txBody>
      </p:sp>
      <p:sp>
        <p:nvSpPr>
          <p:cNvPr id="102" name="Content Placeholder 2"/>
          <p:cNvSpPr>
            <a:spLocks noGrp="1"/>
          </p:cNvSpPr>
          <p:nvPr>
            <p:ph idx="1"/>
          </p:nvPr>
        </p:nvSpPr>
        <p:spPr>
          <a:xfrm>
            <a:off x="5285326" y="1676400"/>
            <a:ext cx="3230024" cy="4968875"/>
          </a:xfrm>
        </p:spPr>
        <p:txBody>
          <a:bodyPr/>
          <a:lstStyle/>
          <a:p>
            <a:r>
              <a:rPr lang="en-US" sz="2000" dirty="0"/>
              <a:t>Switch overhead: </a:t>
            </a:r>
            <a:r>
              <a:rPr lang="en-US" sz="2000" b="1" dirty="0">
                <a:solidFill>
                  <a:srgbClr val="00B050"/>
                </a:solidFill>
              </a:rPr>
              <a:t>low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(only CPU state)</a:t>
            </a:r>
          </a:p>
          <a:p>
            <a:r>
              <a:rPr lang="en-US" sz="2000" dirty="0"/>
              <a:t>Thread creation: </a:t>
            </a:r>
            <a:r>
              <a:rPr lang="en-US" sz="2000" b="1" dirty="0">
                <a:solidFill>
                  <a:srgbClr val="00B050"/>
                </a:solidFill>
              </a:rPr>
              <a:t>low</a:t>
            </a:r>
          </a:p>
          <a:p>
            <a:r>
              <a:rPr lang="en-US" sz="2000" dirty="0"/>
              <a:t>Protection</a:t>
            </a:r>
          </a:p>
          <a:p>
            <a:pPr lvl="1"/>
            <a:r>
              <a:rPr lang="en-US" sz="1800" dirty="0"/>
              <a:t>CPU: </a:t>
            </a:r>
            <a:r>
              <a:rPr lang="en-US" sz="1800" b="1" dirty="0">
                <a:solidFill>
                  <a:srgbClr val="00B050"/>
                </a:solidFill>
              </a:rPr>
              <a:t>yes</a:t>
            </a:r>
          </a:p>
          <a:p>
            <a:pPr lvl="1"/>
            <a:r>
              <a:rPr lang="en-US" sz="1800" dirty="0"/>
              <a:t>Memory/IO: </a:t>
            </a:r>
            <a:r>
              <a:rPr lang="en-US" sz="1800" b="1" dirty="0">
                <a:solidFill>
                  <a:srgbClr val="FF0000"/>
                </a:solidFill>
              </a:rPr>
              <a:t>no</a:t>
            </a:r>
          </a:p>
          <a:p>
            <a:r>
              <a:rPr lang="en-US" sz="2000" dirty="0"/>
              <a:t>Sharing overhead: </a:t>
            </a:r>
            <a:r>
              <a:rPr lang="en-US" sz="2000" b="1" dirty="0">
                <a:solidFill>
                  <a:srgbClr val="00B050"/>
                </a:solidFill>
              </a:rPr>
              <a:t>low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(thread switch overhead </a:t>
            </a:r>
            <a:r>
              <a:rPr lang="en-US" sz="2000" b="1" dirty="0">
                <a:solidFill>
                  <a:srgbClr val="00B050"/>
                </a:solidFill>
              </a:rPr>
              <a:t>low</a:t>
            </a:r>
            <a:r>
              <a:rPr lang="en-US" sz="2000" dirty="0"/>
              <a:t>, may not need to switch at all!)</a:t>
            </a:r>
          </a:p>
        </p:txBody>
      </p:sp>
      <p:cxnSp>
        <p:nvCxnSpPr>
          <p:cNvPr id="9224" name="Straight Arrow Connector 50"/>
          <p:cNvCxnSpPr>
            <a:cxnSpLocks noChangeShapeType="1"/>
            <a:stCxn id="59" idx="2"/>
            <a:endCxn id="54" idx="0"/>
          </p:cNvCxnSpPr>
          <p:nvPr/>
        </p:nvCxnSpPr>
        <p:spPr bwMode="auto">
          <a:xfrm flipH="1">
            <a:off x="1625154" y="4393927"/>
            <a:ext cx="1114425" cy="78948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4" name="Rectangle 53"/>
          <p:cNvSpPr/>
          <p:nvPr/>
        </p:nvSpPr>
        <p:spPr bwMode="auto">
          <a:xfrm>
            <a:off x="1310829" y="5183408"/>
            <a:ext cx="628650" cy="342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200" dirty="0">
                <a:latin typeface="Gill Sans Light"/>
                <a:ea typeface="ＭＳ Ｐゴシック" charset="0"/>
                <a:cs typeface="Gill Sans Light"/>
              </a:rPr>
              <a:t>Core 1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1996629" y="5183408"/>
            <a:ext cx="685800" cy="342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200" dirty="0">
                <a:latin typeface="Gill Sans Light"/>
                <a:ea typeface="ＭＳ Ｐゴシック" charset="0"/>
                <a:cs typeface="Gill Sans Light"/>
              </a:rPr>
              <a:t>Core 2</a:t>
            </a:r>
          </a:p>
        </p:txBody>
      </p:sp>
      <p:sp>
        <p:nvSpPr>
          <p:cNvPr id="58" name="Rectangle 57"/>
          <p:cNvSpPr/>
          <p:nvPr/>
        </p:nvSpPr>
        <p:spPr bwMode="auto">
          <a:xfrm>
            <a:off x="2739579" y="5183408"/>
            <a:ext cx="685800" cy="342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200" dirty="0">
                <a:latin typeface="Gill Sans Light"/>
                <a:ea typeface="ＭＳ Ｐゴシック" charset="0"/>
                <a:cs typeface="Gill Sans Light"/>
              </a:rPr>
              <a:t>Core 3</a:t>
            </a:r>
          </a:p>
        </p:txBody>
      </p:sp>
      <p:sp>
        <p:nvSpPr>
          <p:cNvPr id="63" name="Rectangle 62"/>
          <p:cNvSpPr/>
          <p:nvPr/>
        </p:nvSpPr>
        <p:spPr bwMode="auto">
          <a:xfrm>
            <a:off x="3482529" y="5183408"/>
            <a:ext cx="685800" cy="342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200" dirty="0">
                <a:latin typeface="Gill Sans Light"/>
                <a:ea typeface="ＭＳ Ｐゴシック" charset="0"/>
                <a:cs typeface="Gill Sans Light"/>
              </a:rPr>
              <a:t>Core 4</a:t>
            </a:r>
          </a:p>
        </p:txBody>
      </p:sp>
      <p:cxnSp>
        <p:nvCxnSpPr>
          <p:cNvPr id="9254" name="Straight Arrow Connector 63"/>
          <p:cNvCxnSpPr>
            <a:cxnSpLocks noChangeShapeType="1"/>
            <a:stCxn id="59" idx="2"/>
            <a:endCxn id="57" idx="0"/>
          </p:cNvCxnSpPr>
          <p:nvPr/>
        </p:nvCxnSpPr>
        <p:spPr bwMode="auto">
          <a:xfrm flipH="1">
            <a:off x="2339529" y="4393927"/>
            <a:ext cx="400050" cy="78948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55" name="Straight Arrow Connector 64"/>
          <p:cNvCxnSpPr>
            <a:cxnSpLocks noChangeShapeType="1"/>
            <a:stCxn id="59" idx="2"/>
            <a:endCxn id="58" idx="0"/>
          </p:cNvCxnSpPr>
          <p:nvPr/>
        </p:nvCxnSpPr>
        <p:spPr bwMode="auto">
          <a:xfrm>
            <a:off x="2739579" y="4393927"/>
            <a:ext cx="342900" cy="78948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56" name="Straight Arrow Connector 66"/>
          <p:cNvCxnSpPr>
            <a:cxnSpLocks noChangeShapeType="1"/>
            <a:stCxn id="59" idx="2"/>
            <a:endCxn id="63" idx="0"/>
          </p:cNvCxnSpPr>
          <p:nvPr/>
        </p:nvCxnSpPr>
        <p:spPr bwMode="auto">
          <a:xfrm>
            <a:off x="2739579" y="4393927"/>
            <a:ext cx="1085850" cy="78948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257" name="TextBox 17"/>
          <p:cNvSpPr txBox="1">
            <a:spLocks noChangeArrowheads="1"/>
          </p:cNvSpPr>
          <p:nvPr/>
        </p:nvSpPr>
        <p:spPr bwMode="auto">
          <a:xfrm>
            <a:off x="4332819" y="5193275"/>
            <a:ext cx="54694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500" b="0" dirty="0">
                <a:latin typeface="Gill Sans Light"/>
                <a:cs typeface="Gill Sans Light"/>
              </a:rPr>
              <a:t>CPU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267667" y="4372436"/>
            <a:ext cx="2712944" cy="514350"/>
            <a:chOff x="2667000" y="4360133"/>
            <a:chExt cx="3617259" cy="685800"/>
          </a:xfrm>
        </p:grpSpPr>
        <p:sp>
          <p:nvSpPr>
            <p:cNvPr id="9263" name="Oval 18"/>
            <p:cNvSpPr>
              <a:spLocks noChangeArrowheads="1"/>
            </p:cNvSpPr>
            <p:nvPr/>
          </p:nvSpPr>
          <p:spPr bwMode="auto">
            <a:xfrm>
              <a:off x="2667000" y="4724400"/>
              <a:ext cx="1295400" cy="1524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en-US" sz="1500">
                <a:latin typeface="Gill Sans Light"/>
                <a:cs typeface="Gill Sans Light"/>
              </a:endParaRPr>
            </a:p>
          </p:txBody>
        </p:sp>
        <p:sp>
          <p:nvSpPr>
            <p:cNvPr id="9264" name="Rectangular Callout 68"/>
            <p:cNvSpPr>
              <a:spLocks noChangeArrowheads="1"/>
            </p:cNvSpPr>
            <p:nvPr/>
          </p:nvSpPr>
          <p:spPr bwMode="auto">
            <a:xfrm>
              <a:off x="4760259" y="4360133"/>
              <a:ext cx="1524000" cy="685800"/>
            </a:xfrm>
            <a:prstGeom prst="wedgeRectCallout">
              <a:avLst>
                <a:gd name="adj1" fmla="val -100377"/>
                <a:gd name="adj2" fmla="val 14113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r>
                <a:rPr lang="en-US" sz="1500" dirty="0">
                  <a:latin typeface="Gill Sans Light"/>
                  <a:cs typeface="Gill Sans Light"/>
                </a:rPr>
                <a:t>4 threads at a time</a:t>
              </a:r>
            </a:p>
          </p:txBody>
        </p:sp>
      </p:grpSp>
      <p:sp>
        <p:nvSpPr>
          <p:cNvPr id="59" name="Rectangle 44">
            <a:extLst>
              <a:ext uri="{FF2B5EF4-FFF2-40B4-BE49-F238E27FC236}">
                <a16:creationId xmlns:a16="http://schemas.microsoft.com/office/drawing/2014/main" id="{B353A13C-F8BD-7746-85D6-82049B789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6882" y="3936727"/>
            <a:ext cx="2005394" cy="4572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E499FCB-AA04-2D4F-954D-D1ACE4A82EA8}"/>
              </a:ext>
            </a:extLst>
          </p:cNvPr>
          <p:cNvSpPr/>
          <p:nvPr/>
        </p:nvSpPr>
        <p:spPr bwMode="auto">
          <a:xfrm>
            <a:off x="1971096" y="4000740"/>
            <a:ext cx="1564692" cy="343501"/>
          </a:xfrm>
          <a:prstGeom prst="ellipse">
            <a:avLst/>
          </a:prstGeom>
          <a:solidFill>
            <a:schemeClr val="accent2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200" dirty="0">
                <a:latin typeface="Gill Sans Light"/>
                <a:ea typeface="ＭＳ Ｐゴシック" charset="0"/>
                <a:cs typeface="Gill Sans Light"/>
              </a:rPr>
              <a:t>CPU scheduler</a:t>
            </a:r>
          </a:p>
        </p:txBody>
      </p:sp>
      <p:sp>
        <p:nvSpPr>
          <p:cNvPr id="61" name="TextBox 41">
            <a:extLst>
              <a:ext uri="{FF2B5EF4-FFF2-40B4-BE49-F238E27FC236}">
                <a16:creationId xmlns:a16="http://schemas.microsoft.com/office/drawing/2014/main" id="{4E53E637-D6E5-F04F-8C49-3FFF76ACAF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3218" y="1428750"/>
            <a:ext cx="90601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500" b="0" dirty="0">
                <a:latin typeface="Gill Sans Light"/>
                <a:cs typeface="Gill Sans Light"/>
              </a:rPr>
              <a:t>Process 1</a:t>
            </a:r>
          </a:p>
        </p:txBody>
      </p:sp>
      <p:sp>
        <p:nvSpPr>
          <p:cNvPr id="62" name="TextBox 47">
            <a:extLst>
              <a:ext uri="{FF2B5EF4-FFF2-40B4-BE49-F238E27FC236}">
                <a16:creationId xmlns:a16="http://schemas.microsoft.com/office/drawing/2014/main" id="{5E8170BA-EAD8-EC4D-ADE2-5C3D6A69D4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4842" y="4002452"/>
            <a:ext cx="433132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500" b="0" dirty="0"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64" name="Rounded Rectangle 76">
            <a:extLst>
              <a:ext uri="{FF2B5EF4-FFF2-40B4-BE49-F238E27FC236}">
                <a16:creationId xmlns:a16="http://schemas.microsoft.com/office/drawing/2014/main" id="{58890381-D56B-8C4D-9DC3-1F9C4AA63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936" y="1714500"/>
            <a:ext cx="1771650" cy="1885950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1200">
              <a:latin typeface="Gill Sans Light"/>
              <a:cs typeface="Gill Sans Light"/>
            </a:endParaRPr>
          </a:p>
        </p:txBody>
      </p:sp>
      <p:sp>
        <p:nvSpPr>
          <p:cNvPr id="65" name="Rectangle 78">
            <a:extLst>
              <a:ext uri="{FF2B5EF4-FFF2-40B4-BE49-F238E27FC236}">
                <a16:creationId xmlns:a16="http://schemas.microsoft.com/office/drawing/2014/main" id="{E6585A58-2B4D-C743-B73A-76E332FBC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936" y="2571750"/>
            <a:ext cx="514350" cy="3429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000">
                <a:latin typeface="Gill Sans Light"/>
                <a:cs typeface="Gill Sans Light"/>
              </a:rPr>
              <a:t>IO</a:t>
            </a:r>
          </a:p>
          <a:p>
            <a:pPr algn="ctr"/>
            <a:r>
              <a:rPr lang="en-US" sz="1000">
                <a:latin typeface="Gill Sans Light"/>
                <a:cs typeface="Gill Sans Light"/>
              </a:rPr>
              <a:t>state</a:t>
            </a:r>
          </a:p>
        </p:txBody>
      </p:sp>
      <p:sp>
        <p:nvSpPr>
          <p:cNvPr id="66" name="Rectangle 79">
            <a:extLst>
              <a:ext uri="{FF2B5EF4-FFF2-40B4-BE49-F238E27FC236}">
                <a16:creationId xmlns:a16="http://schemas.microsoft.com/office/drawing/2014/main" id="{FA14CB0A-CC78-0D46-8D4A-9033EF35F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936" y="2171700"/>
            <a:ext cx="514350" cy="3429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000" dirty="0">
                <a:latin typeface="Gill Sans Light"/>
                <a:cs typeface="Gill Sans Light"/>
              </a:rPr>
              <a:t>Mem.</a:t>
            </a:r>
          </a:p>
        </p:txBody>
      </p:sp>
      <p:grpSp>
        <p:nvGrpSpPr>
          <p:cNvPr id="67" name="Group 80">
            <a:extLst>
              <a:ext uri="{FF2B5EF4-FFF2-40B4-BE49-F238E27FC236}">
                <a16:creationId xmlns:a16="http://schemas.microsoft.com/office/drawing/2014/main" id="{2BCC456B-8B69-8941-834C-C879CBE65A4E}"/>
              </a:ext>
            </a:extLst>
          </p:cNvPr>
          <p:cNvGrpSpPr>
            <a:grpSpLocks/>
          </p:cNvGrpSpPr>
          <p:nvPr/>
        </p:nvGrpSpPr>
        <p:grpSpPr bwMode="auto">
          <a:xfrm>
            <a:off x="842236" y="2114550"/>
            <a:ext cx="342900" cy="1371600"/>
            <a:chOff x="7010400" y="1143000"/>
            <a:chExt cx="457200" cy="1828800"/>
          </a:xfrm>
        </p:grpSpPr>
        <p:sp>
          <p:nvSpPr>
            <p:cNvPr id="68" name="Rounded Rectangle 81">
              <a:extLst>
                <a:ext uri="{FF2B5EF4-FFF2-40B4-BE49-F238E27FC236}">
                  <a16:creationId xmlns:a16="http://schemas.microsoft.com/office/drawing/2014/main" id="{88A0C24F-9407-994D-9488-374AF4B838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200">
                <a:latin typeface="Gill Sans Light"/>
                <a:cs typeface="Gill Sans Light"/>
              </a:endParaRPr>
            </a:p>
          </p:txBody>
        </p:sp>
        <p:sp>
          <p:nvSpPr>
            <p:cNvPr id="69" name="Freeform 82">
              <a:extLst>
                <a:ext uri="{FF2B5EF4-FFF2-40B4-BE49-F238E27FC236}">
                  <a16:creationId xmlns:a16="http://schemas.microsoft.com/office/drawing/2014/main" id="{BA52B98F-6999-DE48-A680-E221AFDAE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6337" y="1277752"/>
              <a:ext cx="232039" cy="114934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70" name="Group 45">
            <a:extLst>
              <a:ext uri="{FF2B5EF4-FFF2-40B4-BE49-F238E27FC236}">
                <a16:creationId xmlns:a16="http://schemas.microsoft.com/office/drawing/2014/main" id="{CFCAC54B-21B0-8649-8A45-DA372A7C2042}"/>
              </a:ext>
            </a:extLst>
          </p:cNvPr>
          <p:cNvGrpSpPr>
            <a:grpSpLocks/>
          </p:cNvGrpSpPr>
          <p:nvPr/>
        </p:nvGrpSpPr>
        <p:grpSpPr bwMode="auto">
          <a:xfrm>
            <a:off x="1413736" y="2114550"/>
            <a:ext cx="342900" cy="1371600"/>
            <a:chOff x="7010400" y="1143000"/>
            <a:chExt cx="457200" cy="1828800"/>
          </a:xfrm>
        </p:grpSpPr>
        <p:sp>
          <p:nvSpPr>
            <p:cNvPr id="71" name="Rounded Rectangle 49">
              <a:extLst>
                <a:ext uri="{FF2B5EF4-FFF2-40B4-BE49-F238E27FC236}">
                  <a16:creationId xmlns:a16="http://schemas.microsoft.com/office/drawing/2014/main" id="{7653759F-BAEC-0940-9C82-0B69FA7672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200">
                <a:latin typeface="Gill Sans Light"/>
                <a:cs typeface="Gill Sans Light"/>
              </a:endParaRPr>
            </a:p>
          </p:txBody>
        </p:sp>
        <p:sp>
          <p:nvSpPr>
            <p:cNvPr id="72" name="Freeform 52">
              <a:extLst>
                <a:ext uri="{FF2B5EF4-FFF2-40B4-BE49-F238E27FC236}">
                  <a16:creationId xmlns:a16="http://schemas.microsoft.com/office/drawing/2014/main" id="{90C5C1D3-060C-714F-B964-ED07291DC7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6623" y="1277752"/>
              <a:ext cx="232039" cy="114934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73" name="TextBox 4">
            <a:extLst>
              <a:ext uri="{FF2B5EF4-FFF2-40B4-BE49-F238E27FC236}">
                <a16:creationId xmlns:a16="http://schemas.microsoft.com/office/drawing/2014/main" id="{470191D2-B6FC-4344-A783-D867C9EE07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4540" y="2628900"/>
            <a:ext cx="37702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500" b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74" name="TextBox 58">
            <a:extLst>
              <a:ext uri="{FF2B5EF4-FFF2-40B4-BE49-F238E27FC236}">
                <a16:creationId xmlns:a16="http://schemas.microsoft.com/office/drawing/2014/main" id="{48D33301-5C0E-7146-8E8D-B8047F1314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196" y="1722835"/>
            <a:ext cx="8515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b="0" dirty="0">
                <a:latin typeface="Gill Sans Light"/>
                <a:cs typeface="Gill Sans Light"/>
              </a:rPr>
              <a:t>threads</a:t>
            </a:r>
          </a:p>
        </p:txBody>
      </p:sp>
      <p:sp>
        <p:nvSpPr>
          <p:cNvPr id="75" name="TextBox 60">
            <a:extLst>
              <a:ext uri="{FF2B5EF4-FFF2-40B4-BE49-F238E27FC236}">
                <a16:creationId xmlns:a16="http://schemas.microsoft.com/office/drawing/2014/main" id="{299233F3-44C3-B048-ACAD-A186CC187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0643" y="1428750"/>
            <a:ext cx="95891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500" b="0">
                <a:latin typeface="Gill Sans Light"/>
                <a:cs typeface="Gill Sans Light"/>
              </a:rPr>
              <a:t>Process N</a:t>
            </a:r>
          </a:p>
        </p:txBody>
      </p:sp>
      <p:sp>
        <p:nvSpPr>
          <p:cNvPr id="76" name="Rounded Rectangle 65">
            <a:extLst>
              <a:ext uri="{FF2B5EF4-FFF2-40B4-BE49-F238E27FC236}">
                <a16:creationId xmlns:a16="http://schemas.microsoft.com/office/drawing/2014/main" id="{38ECA5A3-ECB2-C34B-B225-8AC1EF79C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5361" y="1714500"/>
            <a:ext cx="1771650" cy="1885950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1000">
              <a:latin typeface="Gill Sans Light"/>
              <a:cs typeface="Gill Sans Light"/>
            </a:endParaRPr>
          </a:p>
        </p:txBody>
      </p:sp>
      <p:sp>
        <p:nvSpPr>
          <p:cNvPr id="77" name="Rectangle 84">
            <a:extLst>
              <a:ext uri="{FF2B5EF4-FFF2-40B4-BE49-F238E27FC236}">
                <a16:creationId xmlns:a16="http://schemas.microsoft.com/office/drawing/2014/main" id="{2BD92F52-2466-8046-AC6A-6D43A9583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8361" y="2571750"/>
            <a:ext cx="514350" cy="3429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000">
                <a:latin typeface="Gill Sans Light"/>
                <a:cs typeface="Gill Sans Light"/>
              </a:rPr>
              <a:t>IO</a:t>
            </a:r>
          </a:p>
          <a:p>
            <a:pPr algn="ctr"/>
            <a:r>
              <a:rPr lang="en-US" sz="1000">
                <a:latin typeface="Gill Sans Light"/>
                <a:cs typeface="Gill Sans Light"/>
              </a:rPr>
              <a:t>state</a:t>
            </a:r>
          </a:p>
        </p:txBody>
      </p:sp>
      <p:sp>
        <p:nvSpPr>
          <p:cNvPr id="78" name="Rectangle 85">
            <a:extLst>
              <a:ext uri="{FF2B5EF4-FFF2-40B4-BE49-F238E27FC236}">
                <a16:creationId xmlns:a16="http://schemas.microsoft.com/office/drawing/2014/main" id="{47306698-2B5B-2A40-BA0E-8FA852620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8361" y="2171700"/>
            <a:ext cx="514350" cy="3429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000">
                <a:latin typeface="Gill Sans Light"/>
                <a:cs typeface="Gill Sans Light"/>
              </a:rPr>
              <a:t>Mem.</a:t>
            </a:r>
          </a:p>
        </p:txBody>
      </p:sp>
      <p:grpSp>
        <p:nvGrpSpPr>
          <p:cNvPr id="79" name="Group 87">
            <a:extLst>
              <a:ext uri="{FF2B5EF4-FFF2-40B4-BE49-F238E27FC236}">
                <a16:creationId xmlns:a16="http://schemas.microsoft.com/office/drawing/2014/main" id="{8E14A034-A7C0-6C4D-8849-1C14E954FDDB}"/>
              </a:ext>
            </a:extLst>
          </p:cNvPr>
          <p:cNvGrpSpPr>
            <a:grpSpLocks/>
          </p:cNvGrpSpPr>
          <p:nvPr/>
        </p:nvGrpSpPr>
        <p:grpSpPr bwMode="auto">
          <a:xfrm>
            <a:off x="3099661" y="2114550"/>
            <a:ext cx="342900" cy="1371600"/>
            <a:chOff x="7010400" y="1143000"/>
            <a:chExt cx="457200" cy="1828800"/>
          </a:xfrm>
        </p:grpSpPr>
        <p:sp>
          <p:nvSpPr>
            <p:cNvPr id="80" name="Rounded Rectangle 88">
              <a:extLst>
                <a:ext uri="{FF2B5EF4-FFF2-40B4-BE49-F238E27FC236}">
                  <a16:creationId xmlns:a16="http://schemas.microsoft.com/office/drawing/2014/main" id="{35FA73D3-307F-A240-87AA-A4E9BD43F0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200">
                <a:latin typeface="Gill Sans Light"/>
                <a:cs typeface="Gill Sans Light"/>
              </a:endParaRPr>
            </a:p>
          </p:txBody>
        </p:sp>
        <p:sp>
          <p:nvSpPr>
            <p:cNvPr id="81" name="Freeform 89">
              <a:extLst>
                <a:ext uri="{FF2B5EF4-FFF2-40B4-BE49-F238E27FC236}">
                  <a16:creationId xmlns:a16="http://schemas.microsoft.com/office/drawing/2014/main" id="{FFF532FA-B509-C547-BBB7-BF06E4380C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5585" y="1277751"/>
              <a:ext cx="232039" cy="114934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 dirty="0">
                <a:latin typeface="Gill Sans Light"/>
                <a:cs typeface="Gill Sans Light"/>
              </a:endParaRPr>
            </a:p>
          </p:txBody>
        </p:sp>
      </p:grpSp>
      <p:grpSp>
        <p:nvGrpSpPr>
          <p:cNvPr id="82" name="Group 90">
            <a:extLst>
              <a:ext uri="{FF2B5EF4-FFF2-40B4-BE49-F238E27FC236}">
                <a16:creationId xmlns:a16="http://schemas.microsoft.com/office/drawing/2014/main" id="{65C5B37A-A9F2-5544-A854-434675CE9FE1}"/>
              </a:ext>
            </a:extLst>
          </p:cNvPr>
          <p:cNvGrpSpPr>
            <a:grpSpLocks/>
          </p:cNvGrpSpPr>
          <p:nvPr/>
        </p:nvGrpSpPr>
        <p:grpSpPr bwMode="auto">
          <a:xfrm>
            <a:off x="3671161" y="2114550"/>
            <a:ext cx="342900" cy="1371600"/>
            <a:chOff x="7010400" y="1143000"/>
            <a:chExt cx="457200" cy="1828800"/>
          </a:xfrm>
        </p:grpSpPr>
        <p:sp>
          <p:nvSpPr>
            <p:cNvPr id="83" name="Rounded Rectangle 91">
              <a:extLst>
                <a:ext uri="{FF2B5EF4-FFF2-40B4-BE49-F238E27FC236}">
                  <a16:creationId xmlns:a16="http://schemas.microsoft.com/office/drawing/2014/main" id="{853E7D08-E678-3641-BCFA-0E4E43A0D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200" dirty="0">
                <a:latin typeface="Gill Sans Light"/>
                <a:cs typeface="Gill Sans Light"/>
              </a:endParaRPr>
            </a:p>
          </p:txBody>
        </p:sp>
        <p:sp>
          <p:nvSpPr>
            <p:cNvPr id="84" name="Freeform 92">
              <a:extLst>
                <a:ext uri="{FF2B5EF4-FFF2-40B4-BE49-F238E27FC236}">
                  <a16:creationId xmlns:a16="http://schemas.microsoft.com/office/drawing/2014/main" id="{CB5558A9-89CB-0B4C-9511-9D74F4D2E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6616" y="1276361"/>
              <a:ext cx="232039" cy="114934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85" name="TextBox 93">
            <a:extLst>
              <a:ext uri="{FF2B5EF4-FFF2-40B4-BE49-F238E27FC236}">
                <a16:creationId xmlns:a16="http://schemas.microsoft.com/office/drawing/2014/main" id="{F3ADF217-D966-0E46-80D3-DA4AE0F4CC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1965" y="2628900"/>
            <a:ext cx="37702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500" b="0" dirty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86" name="TextBox 94">
            <a:extLst>
              <a:ext uri="{FF2B5EF4-FFF2-40B4-BE49-F238E27FC236}">
                <a16:creationId xmlns:a16="http://schemas.microsoft.com/office/drawing/2014/main" id="{117F8B0F-EEA9-344C-8E8E-1B01B25EFA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9620" y="1722835"/>
            <a:ext cx="8515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b="0">
                <a:latin typeface="Gill Sans Light"/>
                <a:cs typeface="Gill Sans Light"/>
              </a:rPr>
              <a:t>threads</a:t>
            </a:r>
          </a:p>
        </p:txBody>
      </p:sp>
      <p:sp>
        <p:nvSpPr>
          <p:cNvPr id="87" name="TextBox 97">
            <a:extLst>
              <a:ext uri="{FF2B5EF4-FFF2-40B4-BE49-F238E27FC236}">
                <a16:creationId xmlns:a16="http://schemas.microsoft.com/office/drawing/2014/main" id="{5DF437E4-CC76-6B4F-94A8-1101F63638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8077" y="2571751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100" dirty="0">
                <a:latin typeface="Gill Sans Light"/>
                <a:cs typeface="Gill Sans Light"/>
              </a:rPr>
              <a:t>…</a:t>
            </a:r>
          </a:p>
        </p:txBody>
      </p:sp>
      <p:cxnSp>
        <p:nvCxnSpPr>
          <p:cNvPr id="88" name="Straight Arrow Connector 98">
            <a:extLst>
              <a:ext uri="{FF2B5EF4-FFF2-40B4-BE49-F238E27FC236}">
                <a16:creationId xmlns:a16="http://schemas.microsoft.com/office/drawing/2014/main" id="{3FD928FD-F908-0645-9CB8-33EB19B71EAA}"/>
              </a:ext>
            </a:extLst>
          </p:cNvPr>
          <p:cNvCxnSpPr>
            <a:cxnSpLocks noChangeShapeType="1"/>
            <a:stCxn id="80" idx="2"/>
            <a:endCxn id="60" idx="0"/>
          </p:cNvCxnSpPr>
          <p:nvPr/>
        </p:nvCxnSpPr>
        <p:spPr bwMode="auto">
          <a:xfrm flipH="1">
            <a:off x="2753442" y="3486150"/>
            <a:ext cx="517669" cy="514590"/>
          </a:xfrm>
          <a:prstGeom prst="straightConnector1">
            <a:avLst/>
          </a:prstGeom>
          <a:noFill/>
          <a:ln w="28575" cap="rnd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9" name="Straight Arrow Connector 99">
            <a:extLst>
              <a:ext uri="{FF2B5EF4-FFF2-40B4-BE49-F238E27FC236}">
                <a16:creationId xmlns:a16="http://schemas.microsoft.com/office/drawing/2014/main" id="{F08C7C5A-9FE1-7D43-92E3-4F33ED1885A4}"/>
              </a:ext>
            </a:extLst>
          </p:cNvPr>
          <p:cNvCxnSpPr>
            <a:cxnSpLocks noChangeShapeType="1"/>
            <a:stCxn id="68" idx="2"/>
            <a:endCxn id="60" idx="0"/>
          </p:cNvCxnSpPr>
          <p:nvPr/>
        </p:nvCxnSpPr>
        <p:spPr bwMode="auto">
          <a:xfrm>
            <a:off x="1013686" y="3486150"/>
            <a:ext cx="1739756" cy="514590"/>
          </a:xfrm>
          <a:prstGeom prst="straightConnector1">
            <a:avLst/>
          </a:prstGeom>
          <a:noFill/>
          <a:ln w="28575" cap="rnd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0" name="Straight Arrow Connector 100">
            <a:extLst>
              <a:ext uri="{FF2B5EF4-FFF2-40B4-BE49-F238E27FC236}">
                <a16:creationId xmlns:a16="http://schemas.microsoft.com/office/drawing/2014/main" id="{9825E32D-C744-8544-A3E7-73C9EC0BDD12}"/>
              </a:ext>
            </a:extLst>
          </p:cNvPr>
          <p:cNvCxnSpPr>
            <a:cxnSpLocks noChangeShapeType="1"/>
            <a:stCxn id="71" idx="2"/>
            <a:endCxn id="60" idx="0"/>
          </p:cNvCxnSpPr>
          <p:nvPr/>
        </p:nvCxnSpPr>
        <p:spPr bwMode="auto">
          <a:xfrm>
            <a:off x="1585186" y="3486150"/>
            <a:ext cx="1168256" cy="514590"/>
          </a:xfrm>
          <a:prstGeom prst="straightConnector1">
            <a:avLst/>
          </a:prstGeom>
          <a:noFill/>
          <a:ln w="28575" cap="rnd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1" name="Straight Arrow Connector 51">
            <a:extLst>
              <a:ext uri="{FF2B5EF4-FFF2-40B4-BE49-F238E27FC236}">
                <a16:creationId xmlns:a16="http://schemas.microsoft.com/office/drawing/2014/main" id="{867D585C-504A-8747-B1B5-269302B53179}"/>
              </a:ext>
            </a:extLst>
          </p:cNvPr>
          <p:cNvCxnSpPr>
            <a:cxnSpLocks noChangeShapeType="1"/>
            <a:stCxn id="83" idx="2"/>
            <a:endCxn id="60" idx="0"/>
          </p:cNvCxnSpPr>
          <p:nvPr/>
        </p:nvCxnSpPr>
        <p:spPr bwMode="auto">
          <a:xfrm flipH="1">
            <a:off x="2753442" y="3486150"/>
            <a:ext cx="1089169" cy="514590"/>
          </a:xfrm>
          <a:prstGeom prst="straightConnector1">
            <a:avLst/>
          </a:prstGeom>
          <a:noFill/>
          <a:ln w="28575" cap="rnd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2" name="Rectangle 77">
            <a:extLst>
              <a:ext uri="{FF2B5EF4-FFF2-40B4-BE49-F238E27FC236}">
                <a16:creationId xmlns:a16="http://schemas.microsoft.com/office/drawing/2014/main" id="{D22253FA-E994-2641-9CD7-A8E85CFF6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236" y="3143250"/>
            <a:ext cx="342900" cy="28575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600">
                <a:latin typeface="Gill Sans" charset="0"/>
                <a:ea typeface="Gill Sans" charset="0"/>
                <a:cs typeface="Gill Sans" charset="0"/>
              </a:rPr>
              <a:t>CPU</a:t>
            </a:r>
          </a:p>
          <a:p>
            <a:pPr algn="ctr"/>
            <a:r>
              <a:rPr lang="en-US" sz="600">
                <a:latin typeface="Gill Sans" charset="0"/>
                <a:ea typeface="Gill Sans" charset="0"/>
                <a:cs typeface="Gill Sans" charset="0"/>
              </a:rPr>
              <a:t>state</a:t>
            </a:r>
          </a:p>
        </p:txBody>
      </p:sp>
      <p:sp>
        <p:nvSpPr>
          <p:cNvPr id="93" name="Rectangle 77">
            <a:extLst>
              <a:ext uri="{FF2B5EF4-FFF2-40B4-BE49-F238E27FC236}">
                <a16:creationId xmlns:a16="http://schemas.microsoft.com/office/drawing/2014/main" id="{DB945B4B-E852-0846-BE60-A89B72AC2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736" y="3143250"/>
            <a:ext cx="342900" cy="28575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600">
                <a:latin typeface="Gill Sans" charset="0"/>
                <a:ea typeface="Gill Sans" charset="0"/>
                <a:cs typeface="Gill Sans" charset="0"/>
              </a:rPr>
              <a:t>CPU</a:t>
            </a:r>
          </a:p>
          <a:p>
            <a:pPr algn="ctr"/>
            <a:r>
              <a:rPr lang="en-US" sz="600">
                <a:latin typeface="Gill Sans" charset="0"/>
                <a:ea typeface="Gill Sans" charset="0"/>
                <a:cs typeface="Gill Sans" charset="0"/>
              </a:rPr>
              <a:t>state</a:t>
            </a:r>
          </a:p>
        </p:txBody>
      </p:sp>
      <p:sp>
        <p:nvSpPr>
          <p:cNvPr id="94" name="Rectangle 77">
            <a:extLst>
              <a:ext uri="{FF2B5EF4-FFF2-40B4-BE49-F238E27FC236}">
                <a16:creationId xmlns:a16="http://schemas.microsoft.com/office/drawing/2014/main" id="{91A6A585-3C6A-084E-8073-4270BC5C0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1161" y="3143250"/>
            <a:ext cx="342900" cy="28575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600">
                <a:latin typeface="Gill Sans" charset="0"/>
                <a:ea typeface="Gill Sans" charset="0"/>
                <a:cs typeface="Gill Sans" charset="0"/>
              </a:rPr>
              <a:t>CPU</a:t>
            </a:r>
          </a:p>
          <a:p>
            <a:pPr algn="ctr"/>
            <a:r>
              <a:rPr lang="en-US" sz="600">
                <a:latin typeface="Gill Sans" charset="0"/>
                <a:ea typeface="Gill Sans" charset="0"/>
                <a:cs typeface="Gill Sans" charset="0"/>
              </a:rPr>
              <a:t>state</a:t>
            </a:r>
          </a:p>
        </p:txBody>
      </p:sp>
      <p:sp>
        <p:nvSpPr>
          <p:cNvPr id="95" name="Rectangle 77">
            <a:extLst>
              <a:ext uri="{FF2B5EF4-FFF2-40B4-BE49-F238E27FC236}">
                <a16:creationId xmlns:a16="http://schemas.microsoft.com/office/drawing/2014/main" id="{0723A3E8-75AE-6E49-9080-304F6257F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9661" y="3143250"/>
            <a:ext cx="342900" cy="28575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600">
                <a:latin typeface="Gill Sans" charset="0"/>
                <a:ea typeface="Gill Sans" charset="0"/>
                <a:cs typeface="Gill Sans" charset="0"/>
              </a:rPr>
              <a:t>CPU</a:t>
            </a:r>
          </a:p>
          <a:p>
            <a:pPr algn="ctr"/>
            <a:r>
              <a:rPr lang="en-US" sz="600">
                <a:latin typeface="Gill Sans" charset="0"/>
                <a:ea typeface="Gill Sans" charset="0"/>
                <a:cs typeface="Gill Sans" charset="0"/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3458716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DEB78080-C116-074B-A4C1-7E9659C181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Hyperthreading</a:t>
            </a:r>
          </a:p>
        </p:txBody>
      </p:sp>
      <p:sp>
        <p:nvSpPr>
          <p:cNvPr id="346115" name="Rectangle 3">
            <a:extLst>
              <a:ext uri="{FF2B5EF4-FFF2-40B4-BE49-F238E27FC236}">
                <a16:creationId xmlns:a16="http://schemas.microsoft.com/office/drawing/2014/main" id="{4D5B4E2C-CAC8-CC4F-8735-2B63EBF8CF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8650" y="4726584"/>
            <a:ext cx="7886700" cy="1918691"/>
          </a:xfrm>
        </p:spPr>
        <p:txBody>
          <a:bodyPr/>
          <a:lstStyle/>
          <a:p>
            <a:pPr>
              <a:lnSpc>
                <a:spcPct val="84000"/>
              </a:lnSpc>
            </a:pPr>
            <a:r>
              <a:rPr lang="en-US" altLang="en-US" sz="1600" dirty="0"/>
              <a:t>Superscalar processors can execute multiple instructions that are independent</a:t>
            </a:r>
          </a:p>
          <a:p>
            <a:pPr>
              <a:lnSpc>
                <a:spcPct val="84000"/>
              </a:lnSpc>
            </a:pPr>
            <a:r>
              <a:rPr lang="en-US" altLang="en-US" sz="1600" dirty="0"/>
              <a:t>Multiprocessors can execute multiple independent threads</a:t>
            </a:r>
          </a:p>
          <a:p>
            <a:pPr>
              <a:lnSpc>
                <a:spcPct val="84000"/>
              </a:lnSpc>
            </a:pPr>
            <a:r>
              <a:rPr lang="en-US" altLang="en-US" sz="1600" dirty="0"/>
              <a:t>Fine-grained multithreading executes two independent threads by switches between them</a:t>
            </a:r>
          </a:p>
          <a:p>
            <a:pPr>
              <a:lnSpc>
                <a:spcPct val="84000"/>
              </a:lnSpc>
            </a:pPr>
            <a:r>
              <a:rPr lang="en-US" altLang="en-US" sz="1600" dirty="0"/>
              <a:t>Hyperthreading duplicates register state to make second (hardware) “thread” (virtual core)</a:t>
            </a:r>
          </a:p>
          <a:p>
            <a:pPr lvl="1">
              <a:lnSpc>
                <a:spcPct val="84000"/>
              </a:lnSpc>
            </a:pPr>
            <a:r>
              <a:rPr lang="en-US" altLang="en-US" sz="1400" dirty="0"/>
              <a:t>From OS’s point of view, virtual cores are separate CPUs</a:t>
            </a:r>
          </a:p>
          <a:p>
            <a:pPr lvl="1">
              <a:lnSpc>
                <a:spcPct val="84000"/>
              </a:lnSpc>
            </a:pPr>
            <a:r>
              <a:rPr lang="en-US" altLang="en-US" sz="1400" dirty="0"/>
              <a:t>OS can schedule as many threads at a time as there are virtual cores (but, sub-linear speedup!)</a:t>
            </a:r>
          </a:p>
          <a:p>
            <a:pPr lvl="1">
              <a:lnSpc>
                <a:spcPct val="84000"/>
              </a:lnSpc>
            </a:pPr>
            <a:r>
              <a:rPr lang="en-US" altLang="en-US" sz="1400" dirty="0"/>
              <a:t>See: </a:t>
            </a:r>
            <a:r>
              <a:rPr lang="en-US" altLang="en-US" sz="1400" dirty="0">
                <a:hlinkClick r:id="rId3"/>
              </a:rPr>
              <a:t>http://www.cs.washington.edu/research/smt/index.html</a:t>
            </a:r>
            <a:r>
              <a:rPr lang="en-US" altLang="en-US" sz="1400" dirty="0"/>
              <a:t> 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E5ACCD5-76C1-F14A-88A6-6FEF44CC7A2A}"/>
              </a:ext>
            </a:extLst>
          </p:cNvPr>
          <p:cNvGraphicFramePr>
            <a:graphicFrameLocks noGrp="1"/>
          </p:cNvGraphicFramePr>
          <p:nvPr/>
        </p:nvGraphicFramePr>
        <p:xfrm>
          <a:off x="3179195" y="2093415"/>
          <a:ext cx="684009" cy="2396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003">
                  <a:extLst>
                    <a:ext uri="{9D8B030D-6E8A-4147-A177-3AD203B41FA5}">
                      <a16:colId xmlns:a16="http://schemas.microsoft.com/office/drawing/2014/main" val="1918349251"/>
                    </a:ext>
                  </a:extLst>
                </a:gridCol>
                <a:gridCol w="228003">
                  <a:extLst>
                    <a:ext uri="{9D8B030D-6E8A-4147-A177-3AD203B41FA5}">
                      <a16:colId xmlns:a16="http://schemas.microsoft.com/office/drawing/2014/main" val="3308970043"/>
                    </a:ext>
                  </a:extLst>
                </a:gridCol>
                <a:gridCol w="228003">
                  <a:extLst>
                    <a:ext uri="{9D8B030D-6E8A-4147-A177-3AD203B41FA5}">
                      <a16:colId xmlns:a16="http://schemas.microsoft.com/office/drawing/2014/main" val="2678005960"/>
                    </a:ext>
                  </a:extLst>
                </a:gridCol>
              </a:tblGrid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391740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/>
                </a:tc>
                <a:extLst>
                  <a:ext uri="{0D108BD9-81ED-4DB2-BD59-A6C34878D82A}">
                    <a16:rowId xmlns:a16="http://schemas.microsoft.com/office/drawing/2014/main" val="190289573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/>
                </a:tc>
                <a:extLst>
                  <a:ext uri="{0D108BD9-81ED-4DB2-BD59-A6C34878D82A}">
                    <a16:rowId xmlns:a16="http://schemas.microsoft.com/office/drawing/2014/main" val="95534815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/>
                </a:tc>
                <a:extLst>
                  <a:ext uri="{0D108BD9-81ED-4DB2-BD59-A6C34878D82A}">
                    <a16:rowId xmlns:a16="http://schemas.microsoft.com/office/drawing/2014/main" val="1146149356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514313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706798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/>
                </a:tc>
                <a:extLst>
                  <a:ext uri="{0D108BD9-81ED-4DB2-BD59-A6C34878D82A}">
                    <a16:rowId xmlns:a16="http://schemas.microsoft.com/office/drawing/2014/main" val="2837919676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785911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7926288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05722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AB6B0F6-9591-594C-B845-B47B81E5E791}"/>
              </a:ext>
            </a:extLst>
          </p:cNvPr>
          <p:cNvGraphicFramePr>
            <a:graphicFrameLocks noGrp="1"/>
          </p:cNvGraphicFramePr>
          <p:nvPr/>
        </p:nvGraphicFramePr>
        <p:xfrm>
          <a:off x="3974285" y="2093415"/>
          <a:ext cx="684009" cy="2396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003">
                  <a:extLst>
                    <a:ext uri="{9D8B030D-6E8A-4147-A177-3AD203B41FA5}">
                      <a16:colId xmlns:a16="http://schemas.microsoft.com/office/drawing/2014/main" val="1918349251"/>
                    </a:ext>
                  </a:extLst>
                </a:gridCol>
                <a:gridCol w="228003">
                  <a:extLst>
                    <a:ext uri="{9D8B030D-6E8A-4147-A177-3AD203B41FA5}">
                      <a16:colId xmlns:a16="http://schemas.microsoft.com/office/drawing/2014/main" val="3308970043"/>
                    </a:ext>
                  </a:extLst>
                </a:gridCol>
                <a:gridCol w="228003">
                  <a:extLst>
                    <a:ext uri="{9D8B030D-6E8A-4147-A177-3AD203B41FA5}">
                      <a16:colId xmlns:a16="http://schemas.microsoft.com/office/drawing/2014/main" val="2678005960"/>
                    </a:ext>
                  </a:extLst>
                </a:gridCol>
              </a:tblGrid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0391740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289573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534815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6149356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8514313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8706798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7919676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6785911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926288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205722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CE50120-2D02-2A4F-B75C-B236F1883A97}"/>
              </a:ext>
            </a:extLst>
          </p:cNvPr>
          <p:cNvGraphicFramePr>
            <a:graphicFrameLocks noGrp="1"/>
          </p:cNvGraphicFramePr>
          <p:nvPr/>
        </p:nvGraphicFramePr>
        <p:xfrm>
          <a:off x="5105550" y="2093415"/>
          <a:ext cx="684009" cy="2396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003">
                  <a:extLst>
                    <a:ext uri="{9D8B030D-6E8A-4147-A177-3AD203B41FA5}">
                      <a16:colId xmlns:a16="http://schemas.microsoft.com/office/drawing/2014/main" val="1918349251"/>
                    </a:ext>
                  </a:extLst>
                </a:gridCol>
                <a:gridCol w="228003">
                  <a:extLst>
                    <a:ext uri="{9D8B030D-6E8A-4147-A177-3AD203B41FA5}">
                      <a16:colId xmlns:a16="http://schemas.microsoft.com/office/drawing/2014/main" val="3308970043"/>
                    </a:ext>
                  </a:extLst>
                </a:gridCol>
                <a:gridCol w="228003">
                  <a:extLst>
                    <a:ext uri="{9D8B030D-6E8A-4147-A177-3AD203B41FA5}">
                      <a16:colId xmlns:a16="http://schemas.microsoft.com/office/drawing/2014/main" val="2678005960"/>
                    </a:ext>
                  </a:extLst>
                </a:gridCol>
              </a:tblGrid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391740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/>
                </a:tc>
                <a:extLst>
                  <a:ext uri="{0D108BD9-81ED-4DB2-BD59-A6C34878D82A}">
                    <a16:rowId xmlns:a16="http://schemas.microsoft.com/office/drawing/2014/main" val="190289573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/>
                </a:tc>
                <a:extLst>
                  <a:ext uri="{0D108BD9-81ED-4DB2-BD59-A6C34878D82A}">
                    <a16:rowId xmlns:a16="http://schemas.microsoft.com/office/drawing/2014/main" val="95534815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6149356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514313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454625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706798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368606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/>
                </a:tc>
                <a:extLst>
                  <a:ext uri="{0D108BD9-81ED-4DB2-BD59-A6C34878D82A}">
                    <a16:rowId xmlns:a16="http://schemas.microsoft.com/office/drawing/2014/main" val="2837919676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6785911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8542EF32-8090-5E4B-AE7E-1919AB278C99}"/>
              </a:ext>
            </a:extLst>
          </p:cNvPr>
          <p:cNvGraphicFramePr>
            <a:graphicFrameLocks noGrp="1"/>
          </p:cNvGraphicFramePr>
          <p:nvPr/>
        </p:nvGraphicFramePr>
        <p:xfrm>
          <a:off x="6236815" y="2091921"/>
          <a:ext cx="684009" cy="2396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003">
                  <a:extLst>
                    <a:ext uri="{9D8B030D-6E8A-4147-A177-3AD203B41FA5}">
                      <a16:colId xmlns:a16="http://schemas.microsoft.com/office/drawing/2014/main" val="1918349251"/>
                    </a:ext>
                  </a:extLst>
                </a:gridCol>
                <a:gridCol w="228003">
                  <a:extLst>
                    <a:ext uri="{9D8B030D-6E8A-4147-A177-3AD203B41FA5}">
                      <a16:colId xmlns:a16="http://schemas.microsoft.com/office/drawing/2014/main" val="3308970043"/>
                    </a:ext>
                  </a:extLst>
                </a:gridCol>
                <a:gridCol w="228003">
                  <a:extLst>
                    <a:ext uri="{9D8B030D-6E8A-4147-A177-3AD203B41FA5}">
                      <a16:colId xmlns:a16="http://schemas.microsoft.com/office/drawing/2014/main" val="2678005960"/>
                    </a:ext>
                  </a:extLst>
                </a:gridCol>
              </a:tblGrid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391740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289573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534815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6149356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514313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454625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8706798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368606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919676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785911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7C71D8D6-4927-3248-850C-60B41BB8EE82}"/>
              </a:ext>
            </a:extLst>
          </p:cNvPr>
          <p:cNvGraphicFramePr>
            <a:graphicFrameLocks noGrp="1"/>
          </p:cNvGraphicFramePr>
          <p:nvPr/>
        </p:nvGraphicFramePr>
        <p:xfrm>
          <a:off x="2047930" y="2093415"/>
          <a:ext cx="684009" cy="2396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003">
                  <a:extLst>
                    <a:ext uri="{9D8B030D-6E8A-4147-A177-3AD203B41FA5}">
                      <a16:colId xmlns:a16="http://schemas.microsoft.com/office/drawing/2014/main" val="1918349251"/>
                    </a:ext>
                  </a:extLst>
                </a:gridCol>
                <a:gridCol w="228003">
                  <a:extLst>
                    <a:ext uri="{9D8B030D-6E8A-4147-A177-3AD203B41FA5}">
                      <a16:colId xmlns:a16="http://schemas.microsoft.com/office/drawing/2014/main" val="3308970043"/>
                    </a:ext>
                  </a:extLst>
                </a:gridCol>
                <a:gridCol w="228003">
                  <a:extLst>
                    <a:ext uri="{9D8B030D-6E8A-4147-A177-3AD203B41FA5}">
                      <a16:colId xmlns:a16="http://schemas.microsoft.com/office/drawing/2014/main" val="2678005960"/>
                    </a:ext>
                  </a:extLst>
                </a:gridCol>
              </a:tblGrid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391740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/>
                </a:tc>
                <a:extLst>
                  <a:ext uri="{0D108BD9-81ED-4DB2-BD59-A6C34878D82A}">
                    <a16:rowId xmlns:a16="http://schemas.microsoft.com/office/drawing/2014/main" val="190289573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/>
                </a:tc>
                <a:extLst>
                  <a:ext uri="{0D108BD9-81ED-4DB2-BD59-A6C34878D82A}">
                    <a16:rowId xmlns:a16="http://schemas.microsoft.com/office/drawing/2014/main" val="95534815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/>
                </a:tc>
                <a:extLst>
                  <a:ext uri="{0D108BD9-81ED-4DB2-BD59-A6C34878D82A}">
                    <a16:rowId xmlns:a16="http://schemas.microsoft.com/office/drawing/2014/main" val="1146149356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514313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706798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/>
                </a:tc>
                <a:extLst>
                  <a:ext uri="{0D108BD9-81ED-4DB2-BD59-A6C34878D82A}">
                    <a16:rowId xmlns:a16="http://schemas.microsoft.com/office/drawing/2014/main" val="2837919676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785911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7926288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05722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ECAA0B43-49A7-5641-8ACD-CCAC5359D40F}"/>
              </a:ext>
            </a:extLst>
          </p:cNvPr>
          <p:cNvSpPr txBox="1"/>
          <p:nvPr/>
        </p:nvSpPr>
        <p:spPr>
          <a:xfrm>
            <a:off x="1856774" y="1432661"/>
            <a:ext cx="1066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Superscalar</a:t>
            </a:r>
            <a:b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Architecture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046A47-B7F1-534F-A0A3-EAFD7867D70B}"/>
              </a:ext>
            </a:extLst>
          </p:cNvPr>
          <p:cNvSpPr txBox="1"/>
          <p:nvPr/>
        </p:nvSpPr>
        <p:spPr>
          <a:xfrm>
            <a:off x="3280551" y="1432660"/>
            <a:ext cx="1285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Multi-processor</a:t>
            </a:r>
          </a:p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Architecture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CFF3E8-1325-424B-802F-731E5E845A84}"/>
              </a:ext>
            </a:extLst>
          </p:cNvPr>
          <p:cNvSpPr txBox="1"/>
          <p:nvPr/>
        </p:nvSpPr>
        <p:spPr>
          <a:xfrm>
            <a:off x="4852682" y="1432661"/>
            <a:ext cx="1189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Fine-grained</a:t>
            </a:r>
          </a:p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Multithreading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6C34E0-9993-FC4F-A068-40A72D513B3A}"/>
              </a:ext>
            </a:extLst>
          </p:cNvPr>
          <p:cNvSpPr txBox="1"/>
          <p:nvPr/>
        </p:nvSpPr>
        <p:spPr>
          <a:xfrm>
            <a:off x="5983944" y="1432659"/>
            <a:ext cx="1189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Simultaneous</a:t>
            </a:r>
          </a:p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Multithreading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C79DA50-A457-124B-B890-284D7D596B45}"/>
              </a:ext>
            </a:extLst>
          </p:cNvPr>
          <p:cNvCxnSpPr>
            <a:cxnSpLocks/>
          </p:cNvCxnSpPr>
          <p:nvPr/>
        </p:nvCxnSpPr>
        <p:spPr>
          <a:xfrm>
            <a:off x="4872359" y="2173979"/>
            <a:ext cx="0" cy="2291845"/>
          </a:xfrm>
          <a:prstGeom prst="line">
            <a:avLst/>
          </a:prstGeom>
          <a:ln w="38100" cap="rnd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1A3E648-0E0E-D144-8489-5E7E6F44D89C}"/>
              </a:ext>
            </a:extLst>
          </p:cNvPr>
          <p:cNvCxnSpPr>
            <a:cxnSpLocks/>
          </p:cNvCxnSpPr>
          <p:nvPr/>
        </p:nvCxnSpPr>
        <p:spPr>
          <a:xfrm>
            <a:off x="2949426" y="2184003"/>
            <a:ext cx="0" cy="2291845"/>
          </a:xfrm>
          <a:prstGeom prst="line">
            <a:avLst/>
          </a:prstGeom>
          <a:ln w="38100" cap="rnd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31C7A8A-FEA6-C64B-AB7C-1A67CDA5F1A6}"/>
              </a:ext>
            </a:extLst>
          </p:cNvPr>
          <p:cNvCxnSpPr>
            <a:cxnSpLocks/>
          </p:cNvCxnSpPr>
          <p:nvPr/>
        </p:nvCxnSpPr>
        <p:spPr>
          <a:xfrm>
            <a:off x="5998421" y="2184003"/>
            <a:ext cx="0" cy="2291845"/>
          </a:xfrm>
          <a:prstGeom prst="line">
            <a:avLst/>
          </a:prstGeom>
          <a:ln w="38100" cap="rnd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BC56936-C82C-A443-872E-57AFFD9A965A}"/>
              </a:ext>
            </a:extLst>
          </p:cNvPr>
          <p:cNvCxnSpPr/>
          <p:nvPr/>
        </p:nvCxnSpPr>
        <p:spPr>
          <a:xfrm>
            <a:off x="1845302" y="2737310"/>
            <a:ext cx="0" cy="112955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C41B9D6-B3C4-9441-B9A5-457C9281CCAA}"/>
              </a:ext>
            </a:extLst>
          </p:cNvPr>
          <p:cNvSpPr txBox="1"/>
          <p:nvPr/>
        </p:nvSpPr>
        <p:spPr>
          <a:xfrm rot="16200000">
            <a:off x="1027289" y="3105937"/>
            <a:ext cx="12554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Time (cycles)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3F7EF367-437E-494E-9ED8-D44EC2EF2BB1}"/>
              </a:ext>
            </a:extLst>
          </p:cNvPr>
          <p:cNvGraphicFramePr>
            <a:graphicFrameLocks noGrp="1"/>
          </p:cNvGraphicFramePr>
          <p:nvPr/>
        </p:nvGraphicFramePr>
        <p:xfrm>
          <a:off x="7341644" y="2590160"/>
          <a:ext cx="171302" cy="1812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302">
                  <a:extLst>
                    <a:ext uri="{9D8B030D-6E8A-4147-A177-3AD203B41FA5}">
                      <a16:colId xmlns:a16="http://schemas.microsoft.com/office/drawing/2014/main" val="1918349251"/>
                    </a:ext>
                  </a:extLst>
                </a:gridCol>
              </a:tblGrid>
              <a:tr h="181202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2657" marR="42657" marT="21328" marB="21328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391740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BB9FFD13-315D-A442-8DBA-0D2790C6E8BF}"/>
              </a:ext>
            </a:extLst>
          </p:cNvPr>
          <p:cNvSpPr txBox="1"/>
          <p:nvPr/>
        </p:nvSpPr>
        <p:spPr>
          <a:xfrm>
            <a:off x="7463239" y="2548482"/>
            <a:ext cx="737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Thread 1</a:t>
            </a: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6787F151-A645-9B46-BB5B-5DB0316D5C54}"/>
              </a:ext>
            </a:extLst>
          </p:cNvPr>
          <p:cNvGraphicFramePr>
            <a:graphicFrameLocks noGrp="1"/>
          </p:cNvGraphicFramePr>
          <p:nvPr/>
        </p:nvGraphicFramePr>
        <p:xfrm>
          <a:off x="7341644" y="2872793"/>
          <a:ext cx="171302" cy="1812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302">
                  <a:extLst>
                    <a:ext uri="{9D8B030D-6E8A-4147-A177-3AD203B41FA5}">
                      <a16:colId xmlns:a16="http://schemas.microsoft.com/office/drawing/2014/main" val="1918349251"/>
                    </a:ext>
                  </a:extLst>
                </a:gridCol>
              </a:tblGrid>
              <a:tr h="181202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2657" marR="42657" marT="21328" marB="21328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391740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DB18ED7D-E57C-7440-9AD5-7B0937B35BCA}"/>
              </a:ext>
            </a:extLst>
          </p:cNvPr>
          <p:cNvSpPr txBox="1"/>
          <p:nvPr/>
        </p:nvSpPr>
        <p:spPr>
          <a:xfrm>
            <a:off x="7463239" y="2831115"/>
            <a:ext cx="737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Thread 2</a:t>
            </a:r>
          </a:p>
        </p:txBody>
      </p:sp>
      <p:sp>
        <p:nvSpPr>
          <p:cNvPr id="32" name="TextBox 1">
            <a:extLst>
              <a:ext uri="{FF2B5EF4-FFF2-40B4-BE49-F238E27FC236}">
                <a16:creationId xmlns:a16="http://schemas.microsoft.com/office/drawing/2014/main" id="{15852EBC-C548-EF4D-B97D-3C7247A96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8790" y="1997796"/>
            <a:ext cx="29839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Colored blocks show</a:t>
            </a:r>
            <a:br>
              <a:rPr lang="en-US" altLang="en-US" sz="12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altLang="en-US" sz="12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executed instructions</a:t>
            </a:r>
          </a:p>
        </p:txBody>
      </p:sp>
    </p:spTree>
    <p:extLst>
      <p:ext uri="{BB962C8B-B14F-4D97-AF65-F5344CB8AC3E}">
        <p14:creationId xmlns:p14="http://schemas.microsoft.com/office/powerpoint/2010/main" val="2047070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4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4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4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46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46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46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46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5" grpId="0" uiExpand="1" build="p"/>
      <p:bldP spid="19" grpId="0"/>
      <p:bldP spid="20" grpId="0"/>
      <p:bldP spid="21" grpId="0"/>
      <p:bldP spid="22" grpId="0"/>
      <p:bldP spid="27" grpId="0"/>
      <p:bldP spid="29" grpId="0"/>
      <p:bldP spid="31" grpId="0"/>
      <p:bldP spid="3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BBEE8EF-4528-5F4C-B427-76A61ED81806}"/>
              </a:ext>
            </a:extLst>
          </p:cNvPr>
          <p:cNvGrpSpPr/>
          <p:nvPr/>
        </p:nvGrpSpPr>
        <p:grpSpPr>
          <a:xfrm>
            <a:off x="1196529" y="5091204"/>
            <a:ext cx="3086100" cy="1085850"/>
            <a:chOff x="1375442" y="4938804"/>
            <a:chExt cx="3086100" cy="1085850"/>
          </a:xfrm>
        </p:grpSpPr>
        <p:sp>
          <p:nvSpPr>
            <p:cNvPr id="17" name="Rectangle 16"/>
            <p:cNvSpPr/>
            <p:nvPr/>
          </p:nvSpPr>
          <p:spPr bwMode="auto">
            <a:xfrm>
              <a:off x="1375442" y="4938804"/>
              <a:ext cx="3086100" cy="10858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atin typeface="Gill Sans Light"/>
                <a:ea typeface="ＭＳ Ｐゴシック" charset="0"/>
                <a:cs typeface="Gill Sans Light"/>
              </a:endParaRP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1489742" y="5110254"/>
              <a:ext cx="628650" cy="7429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b"/>
            <a:lstStyle/>
            <a:p>
              <a:pPr algn="ctr">
                <a:defRPr/>
              </a:pPr>
              <a:endParaRPr lang="en-US" sz="1050" dirty="0">
                <a:latin typeface="Gill Sans Light"/>
                <a:ea typeface="ＭＳ Ｐゴシック" charset="0"/>
                <a:cs typeface="Gill Sans Light"/>
              </a:endParaRPr>
            </a:p>
            <a:p>
              <a:pPr algn="ctr">
                <a:defRPr/>
              </a:pPr>
              <a:endParaRPr lang="en-US" sz="1050" dirty="0">
                <a:latin typeface="Gill Sans Light"/>
                <a:ea typeface="ＭＳ Ｐゴシック" charset="0"/>
                <a:cs typeface="Gill Sans Light"/>
              </a:endParaRPr>
            </a:p>
            <a:p>
              <a:pPr algn="ctr">
                <a:defRPr/>
              </a:pPr>
              <a:r>
                <a:rPr lang="en-US" sz="1050" dirty="0" err="1">
                  <a:latin typeface="Gill Sans Light"/>
                  <a:ea typeface="ＭＳ Ｐゴシック" charset="0"/>
                  <a:cs typeface="Gill Sans Light"/>
                </a:rPr>
                <a:t>PCore</a:t>
              </a:r>
              <a:r>
                <a:rPr lang="en-US" sz="1050" dirty="0">
                  <a:latin typeface="Gill Sans Light"/>
                  <a:ea typeface="ＭＳ Ｐゴシック" charset="0"/>
                  <a:cs typeface="Gill Sans Light"/>
                </a:rPr>
                <a:t> 1</a:t>
              </a:r>
            </a:p>
          </p:txBody>
        </p:sp>
        <p:grpSp>
          <p:nvGrpSpPr>
            <p:cNvPr id="10275" name="Group 54"/>
            <p:cNvGrpSpPr>
              <a:grpSpLocks/>
            </p:cNvGrpSpPr>
            <p:nvPr/>
          </p:nvGrpSpPr>
          <p:grpSpPr bwMode="auto">
            <a:xfrm>
              <a:off x="1546892" y="5167404"/>
              <a:ext cx="228600" cy="457200"/>
              <a:chOff x="7010400" y="1143000"/>
              <a:chExt cx="457200" cy="1828800"/>
            </a:xfrm>
          </p:grpSpPr>
          <p:sp>
            <p:nvSpPr>
              <p:cNvPr id="10318" name="Rounded Rectangle 55"/>
              <p:cNvSpPr>
                <a:spLocks noChangeArrowheads="1"/>
              </p:cNvSpPr>
              <p:nvPr/>
            </p:nvSpPr>
            <p:spPr bwMode="auto">
              <a:xfrm>
                <a:off x="7010400" y="1143000"/>
                <a:ext cx="457200" cy="1828800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10319" name="Freeform 61"/>
              <p:cNvSpPr>
                <a:spLocks/>
              </p:cNvSpPr>
              <p:nvPr/>
            </p:nvSpPr>
            <p:spPr bwMode="auto">
              <a:xfrm>
                <a:off x="7133180" y="1365224"/>
                <a:ext cx="210946" cy="1390704"/>
              </a:xfrm>
              <a:custGeom>
                <a:avLst/>
                <a:gdLst>
                  <a:gd name="T0" fmla="*/ 120653 w 232039"/>
                  <a:gd name="T1" fmla="*/ 0 h 1835150"/>
                  <a:gd name="T2" fmla="*/ 228603 w 232039"/>
                  <a:gd name="T3" fmla="*/ 51432 h 1835150"/>
                  <a:gd name="T4" fmla="*/ 6353 w 232039"/>
                  <a:gd name="T5" fmla="*/ 150183 h 1835150"/>
                  <a:gd name="T6" fmla="*/ 222253 w 232039"/>
                  <a:gd name="T7" fmla="*/ 248934 h 1835150"/>
                  <a:gd name="T8" fmla="*/ 3 w 232039"/>
                  <a:gd name="T9" fmla="*/ 345628 h 1835150"/>
                  <a:gd name="T10" fmla="*/ 228603 w 232039"/>
                  <a:gd name="T11" fmla="*/ 444378 h 1835150"/>
                  <a:gd name="T12" fmla="*/ 12703 w 232039"/>
                  <a:gd name="T13" fmla="*/ 545185 h 1835150"/>
                  <a:gd name="T14" fmla="*/ 114303 w 232039"/>
                  <a:gd name="T15" fmla="*/ 594560 h 183515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32039" h="1835150">
                    <a:moveTo>
                      <a:pt x="120653" y="0"/>
                    </a:moveTo>
                    <a:cubicBezTo>
                      <a:pt x="184153" y="40746"/>
                      <a:pt x="247653" y="81492"/>
                      <a:pt x="228603" y="158750"/>
                    </a:cubicBezTo>
                    <a:cubicBezTo>
                      <a:pt x="209553" y="236008"/>
                      <a:pt x="7411" y="361950"/>
                      <a:pt x="6353" y="463550"/>
                    </a:cubicBezTo>
                    <a:cubicBezTo>
                      <a:pt x="5295" y="565150"/>
                      <a:pt x="223311" y="667808"/>
                      <a:pt x="222253" y="768350"/>
                    </a:cubicBezTo>
                    <a:cubicBezTo>
                      <a:pt x="221195" y="868892"/>
                      <a:pt x="-1055" y="966258"/>
                      <a:pt x="3" y="1066800"/>
                    </a:cubicBezTo>
                    <a:cubicBezTo>
                      <a:pt x="1061" y="1167342"/>
                      <a:pt x="226486" y="1268942"/>
                      <a:pt x="228603" y="1371600"/>
                    </a:cubicBezTo>
                    <a:cubicBezTo>
                      <a:pt x="230720" y="1474258"/>
                      <a:pt x="31753" y="1605492"/>
                      <a:pt x="12703" y="1682750"/>
                    </a:cubicBezTo>
                    <a:cubicBezTo>
                      <a:pt x="-6347" y="1760008"/>
                      <a:pt x="114303" y="1835150"/>
                      <a:pt x="114303" y="1835150"/>
                    </a:cubicBez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 dirty="0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10276" name="Group 67"/>
            <p:cNvGrpSpPr>
              <a:grpSpLocks/>
            </p:cNvGrpSpPr>
            <p:nvPr/>
          </p:nvGrpSpPr>
          <p:grpSpPr bwMode="auto">
            <a:xfrm>
              <a:off x="1832642" y="5167404"/>
              <a:ext cx="228600" cy="457200"/>
              <a:chOff x="7010400" y="1143000"/>
              <a:chExt cx="457200" cy="1828800"/>
            </a:xfrm>
          </p:grpSpPr>
          <p:sp>
            <p:nvSpPr>
              <p:cNvPr id="10316" name="Rounded Rectangle 68"/>
              <p:cNvSpPr>
                <a:spLocks noChangeArrowheads="1"/>
              </p:cNvSpPr>
              <p:nvPr/>
            </p:nvSpPr>
            <p:spPr bwMode="auto">
              <a:xfrm>
                <a:off x="7010400" y="1143000"/>
                <a:ext cx="457200" cy="1828800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10317" name="Freeform 69"/>
              <p:cNvSpPr>
                <a:spLocks/>
              </p:cNvSpPr>
              <p:nvPr/>
            </p:nvSpPr>
            <p:spPr bwMode="auto">
              <a:xfrm>
                <a:off x="7133180" y="1365224"/>
                <a:ext cx="210946" cy="1390704"/>
              </a:xfrm>
              <a:custGeom>
                <a:avLst/>
                <a:gdLst>
                  <a:gd name="T0" fmla="*/ 120653 w 232039"/>
                  <a:gd name="T1" fmla="*/ 0 h 1835150"/>
                  <a:gd name="T2" fmla="*/ 228603 w 232039"/>
                  <a:gd name="T3" fmla="*/ 51432 h 1835150"/>
                  <a:gd name="T4" fmla="*/ 6353 w 232039"/>
                  <a:gd name="T5" fmla="*/ 150183 h 1835150"/>
                  <a:gd name="T6" fmla="*/ 222253 w 232039"/>
                  <a:gd name="T7" fmla="*/ 248934 h 1835150"/>
                  <a:gd name="T8" fmla="*/ 3 w 232039"/>
                  <a:gd name="T9" fmla="*/ 345628 h 1835150"/>
                  <a:gd name="T10" fmla="*/ 228603 w 232039"/>
                  <a:gd name="T11" fmla="*/ 444378 h 1835150"/>
                  <a:gd name="T12" fmla="*/ 12703 w 232039"/>
                  <a:gd name="T13" fmla="*/ 545185 h 1835150"/>
                  <a:gd name="T14" fmla="*/ 114303 w 232039"/>
                  <a:gd name="T15" fmla="*/ 594560 h 183515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32039" h="1835150">
                    <a:moveTo>
                      <a:pt x="120653" y="0"/>
                    </a:moveTo>
                    <a:cubicBezTo>
                      <a:pt x="184153" y="40746"/>
                      <a:pt x="247653" y="81492"/>
                      <a:pt x="228603" y="158750"/>
                    </a:cubicBezTo>
                    <a:cubicBezTo>
                      <a:pt x="209553" y="236008"/>
                      <a:pt x="7411" y="361950"/>
                      <a:pt x="6353" y="463550"/>
                    </a:cubicBezTo>
                    <a:cubicBezTo>
                      <a:pt x="5295" y="565150"/>
                      <a:pt x="223311" y="667808"/>
                      <a:pt x="222253" y="768350"/>
                    </a:cubicBezTo>
                    <a:cubicBezTo>
                      <a:pt x="221195" y="868892"/>
                      <a:pt x="-1055" y="966258"/>
                      <a:pt x="3" y="1066800"/>
                    </a:cubicBezTo>
                    <a:cubicBezTo>
                      <a:pt x="1061" y="1167342"/>
                      <a:pt x="226486" y="1268942"/>
                      <a:pt x="228603" y="1371600"/>
                    </a:cubicBezTo>
                    <a:cubicBezTo>
                      <a:pt x="230720" y="1474258"/>
                      <a:pt x="31753" y="1605492"/>
                      <a:pt x="12703" y="1682750"/>
                    </a:cubicBezTo>
                    <a:cubicBezTo>
                      <a:pt x="-6347" y="1760008"/>
                      <a:pt x="114303" y="1835150"/>
                      <a:pt x="114303" y="1835150"/>
                    </a:cubicBez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 dirty="0">
                  <a:latin typeface="Gill Sans Light"/>
                  <a:cs typeface="Gill Sans Light"/>
                </a:endParaRPr>
              </a:p>
            </p:txBody>
          </p:sp>
        </p:grp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B58F61DA-C01E-3446-A566-2372AB5619E4}"/>
                </a:ext>
              </a:extLst>
            </p:cNvPr>
            <p:cNvSpPr/>
            <p:nvPr/>
          </p:nvSpPr>
          <p:spPr bwMode="auto">
            <a:xfrm>
              <a:off x="2227712" y="5110254"/>
              <a:ext cx="628650" cy="7429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b"/>
            <a:lstStyle/>
            <a:p>
              <a:pPr algn="ctr">
                <a:defRPr/>
              </a:pPr>
              <a:endParaRPr lang="en-US" sz="1050" dirty="0">
                <a:latin typeface="Gill Sans Light"/>
                <a:ea typeface="ＭＳ Ｐゴシック" charset="0"/>
                <a:cs typeface="Gill Sans Light"/>
              </a:endParaRPr>
            </a:p>
            <a:p>
              <a:pPr algn="ctr">
                <a:defRPr/>
              </a:pPr>
              <a:endParaRPr lang="en-US" sz="1050" dirty="0">
                <a:latin typeface="Gill Sans Light"/>
                <a:ea typeface="ＭＳ Ｐゴシック" charset="0"/>
                <a:cs typeface="Gill Sans Light"/>
              </a:endParaRPr>
            </a:p>
            <a:p>
              <a:pPr algn="ctr">
                <a:defRPr/>
              </a:pPr>
              <a:r>
                <a:rPr lang="en-US" sz="1050" dirty="0" err="1">
                  <a:latin typeface="Gill Sans Light"/>
                  <a:ea typeface="ＭＳ Ｐゴシック" charset="0"/>
                  <a:cs typeface="Gill Sans Light"/>
                </a:rPr>
                <a:t>PCore</a:t>
              </a:r>
              <a:r>
                <a:rPr lang="en-US" sz="1050" dirty="0">
                  <a:latin typeface="Gill Sans Light"/>
                  <a:ea typeface="ＭＳ Ｐゴシック" charset="0"/>
                  <a:cs typeface="Gill Sans Light"/>
                </a:rPr>
                <a:t> 2</a:t>
              </a:r>
            </a:p>
          </p:txBody>
        </p:sp>
        <p:grpSp>
          <p:nvGrpSpPr>
            <p:cNvPr id="133" name="Group 54">
              <a:extLst>
                <a:ext uri="{FF2B5EF4-FFF2-40B4-BE49-F238E27FC236}">
                  <a16:creationId xmlns:a16="http://schemas.microsoft.com/office/drawing/2014/main" id="{FEAA0710-71F1-B144-B724-A6949CEB94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4862" y="5167404"/>
              <a:ext cx="228600" cy="457200"/>
              <a:chOff x="7010400" y="1143000"/>
              <a:chExt cx="457200" cy="1828800"/>
            </a:xfrm>
          </p:grpSpPr>
          <p:sp>
            <p:nvSpPr>
              <p:cNvPr id="134" name="Rounded Rectangle 55">
                <a:extLst>
                  <a:ext uri="{FF2B5EF4-FFF2-40B4-BE49-F238E27FC236}">
                    <a16:creationId xmlns:a16="http://schemas.microsoft.com/office/drawing/2014/main" id="{7D227FDB-1CE1-A440-9A67-CCC4A8FB78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10400" y="1143000"/>
                <a:ext cx="457200" cy="1828800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135" name="Freeform 61">
                <a:extLst>
                  <a:ext uri="{FF2B5EF4-FFF2-40B4-BE49-F238E27FC236}">
                    <a16:creationId xmlns:a16="http://schemas.microsoft.com/office/drawing/2014/main" id="{F45878B8-ECD9-7F4B-9289-5397D18524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33180" y="1365224"/>
                <a:ext cx="210946" cy="1390704"/>
              </a:xfrm>
              <a:custGeom>
                <a:avLst/>
                <a:gdLst>
                  <a:gd name="T0" fmla="*/ 120653 w 232039"/>
                  <a:gd name="T1" fmla="*/ 0 h 1835150"/>
                  <a:gd name="T2" fmla="*/ 228603 w 232039"/>
                  <a:gd name="T3" fmla="*/ 51432 h 1835150"/>
                  <a:gd name="T4" fmla="*/ 6353 w 232039"/>
                  <a:gd name="T5" fmla="*/ 150183 h 1835150"/>
                  <a:gd name="T6" fmla="*/ 222253 w 232039"/>
                  <a:gd name="T7" fmla="*/ 248934 h 1835150"/>
                  <a:gd name="T8" fmla="*/ 3 w 232039"/>
                  <a:gd name="T9" fmla="*/ 345628 h 1835150"/>
                  <a:gd name="T10" fmla="*/ 228603 w 232039"/>
                  <a:gd name="T11" fmla="*/ 444378 h 1835150"/>
                  <a:gd name="T12" fmla="*/ 12703 w 232039"/>
                  <a:gd name="T13" fmla="*/ 545185 h 1835150"/>
                  <a:gd name="T14" fmla="*/ 114303 w 232039"/>
                  <a:gd name="T15" fmla="*/ 594560 h 183515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32039" h="1835150">
                    <a:moveTo>
                      <a:pt x="120653" y="0"/>
                    </a:moveTo>
                    <a:cubicBezTo>
                      <a:pt x="184153" y="40746"/>
                      <a:pt x="247653" y="81492"/>
                      <a:pt x="228603" y="158750"/>
                    </a:cubicBezTo>
                    <a:cubicBezTo>
                      <a:pt x="209553" y="236008"/>
                      <a:pt x="7411" y="361950"/>
                      <a:pt x="6353" y="463550"/>
                    </a:cubicBezTo>
                    <a:cubicBezTo>
                      <a:pt x="5295" y="565150"/>
                      <a:pt x="223311" y="667808"/>
                      <a:pt x="222253" y="768350"/>
                    </a:cubicBezTo>
                    <a:cubicBezTo>
                      <a:pt x="221195" y="868892"/>
                      <a:pt x="-1055" y="966258"/>
                      <a:pt x="3" y="1066800"/>
                    </a:cubicBezTo>
                    <a:cubicBezTo>
                      <a:pt x="1061" y="1167342"/>
                      <a:pt x="226486" y="1268942"/>
                      <a:pt x="228603" y="1371600"/>
                    </a:cubicBezTo>
                    <a:cubicBezTo>
                      <a:pt x="230720" y="1474258"/>
                      <a:pt x="31753" y="1605492"/>
                      <a:pt x="12703" y="1682750"/>
                    </a:cubicBezTo>
                    <a:cubicBezTo>
                      <a:pt x="-6347" y="1760008"/>
                      <a:pt x="114303" y="1835150"/>
                      <a:pt x="114303" y="1835150"/>
                    </a:cubicBez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 dirty="0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136" name="Group 67">
              <a:extLst>
                <a:ext uri="{FF2B5EF4-FFF2-40B4-BE49-F238E27FC236}">
                  <a16:creationId xmlns:a16="http://schemas.microsoft.com/office/drawing/2014/main" id="{A960D07A-3D83-2E4C-B158-B0662C349A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70612" y="5167404"/>
              <a:ext cx="228600" cy="457200"/>
              <a:chOff x="7010400" y="1143000"/>
              <a:chExt cx="457200" cy="1828800"/>
            </a:xfrm>
          </p:grpSpPr>
          <p:sp>
            <p:nvSpPr>
              <p:cNvPr id="137" name="Rounded Rectangle 68">
                <a:extLst>
                  <a:ext uri="{FF2B5EF4-FFF2-40B4-BE49-F238E27FC236}">
                    <a16:creationId xmlns:a16="http://schemas.microsoft.com/office/drawing/2014/main" id="{C3E9EA01-CDDC-FC43-91A5-E834B89908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10400" y="1143000"/>
                <a:ext cx="457200" cy="1828800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138" name="Freeform 69">
                <a:extLst>
                  <a:ext uri="{FF2B5EF4-FFF2-40B4-BE49-F238E27FC236}">
                    <a16:creationId xmlns:a16="http://schemas.microsoft.com/office/drawing/2014/main" id="{7AC92191-B07F-8A43-982F-6DBD9049A6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33180" y="1365224"/>
                <a:ext cx="210946" cy="1390704"/>
              </a:xfrm>
              <a:custGeom>
                <a:avLst/>
                <a:gdLst>
                  <a:gd name="T0" fmla="*/ 120653 w 232039"/>
                  <a:gd name="T1" fmla="*/ 0 h 1835150"/>
                  <a:gd name="T2" fmla="*/ 228603 w 232039"/>
                  <a:gd name="T3" fmla="*/ 51432 h 1835150"/>
                  <a:gd name="T4" fmla="*/ 6353 w 232039"/>
                  <a:gd name="T5" fmla="*/ 150183 h 1835150"/>
                  <a:gd name="T6" fmla="*/ 222253 w 232039"/>
                  <a:gd name="T7" fmla="*/ 248934 h 1835150"/>
                  <a:gd name="T8" fmla="*/ 3 w 232039"/>
                  <a:gd name="T9" fmla="*/ 345628 h 1835150"/>
                  <a:gd name="T10" fmla="*/ 228603 w 232039"/>
                  <a:gd name="T11" fmla="*/ 444378 h 1835150"/>
                  <a:gd name="T12" fmla="*/ 12703 w 232039"/>
                  <a:gd name="T13" fmla="*/ 545185 h 1835150"/>
                  <a:gd name="T14" fmla="*/ 114303 w 232039"/>
                  <a:gd name="T15" fmla="*/ 594560 h 183515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32039" h="1835150">
                    <a:moveTo>
                      <a:pt x="120653" y="0"/>
                    </a:moveTo>
                    <a:cubicBezTo>
                      <a:pt x="184153" y="40746"/>
                      <a:pt x="247653" y="81492"/>
                      <a:pt x="228603" y="158750"/>
                    </a:cubicBezTo>
                    <a:cubicBezTo>
                      <a:pt x="209553" y="236008"/>
                      <a:pt x="7411" y="361950"/>
                      <a:pt x="6353" y="463550"/>
                    </a:cubicBezTo>
                    <a:cubicBezTo>
                      <a:pt x="5295" y="565150"/>
                      <a:pt x="223311" y="667808"/>
                      <a:pt x="222253" y="768350"/>
                    </a:cubicBezTo>
                    <a:cubicBezTo>
                      <a:pt x="221195" y="868892"/>
                      <a:pt x="-1055" y="966258"/>
                      <a:pt x="3" y="1066800"/>
                    </a:cubicBezTo>
                    <a:cubicBezTo>
                      <a:pt x="1061" y="1167342"/>
                      <a:pt x="226486" y="1268942"/>
                      <a:pt x="228603" y="1371600"/>
                    </a:cubicBezTo>
                    <a:cubicBezTo>
                      <a:pt x="230720" y="1474258"/>
                      <a:pt x="31753" y="1605492"/>
                      <a:pt x="12703" y="1682750"/>
                    </a:cubicBezTo>
                    <a:cubicBezTo>
                      <a:pt x="-6347" y="1760008"/>
                      <a:pt x="114303" y="1835150"/>
                      <a:pt x="114303" y="1835150"/>
                    </a:cubicBez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 dirty="0">
                  <a:latin typeface="Gill Sans Light"/>
                  <a:cs typeface="Gill Sans Light"/>
                </a:endParaRPr>
              </a:p>
            </p:txBody>
          </p:sp>
        </p:grp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A4FCAD6-BE3D-3743-9FE3-D71BB7C99079}"/>
                </a:ext>
              </a:extLst>
            </p:cNvPr>
            <p:cNvSpPr/>
            <p:nvPr/>
          </p:nvSpPr>
          <p:spPr bwMode="auto">
            <a:xfrm>
              <a:off x="2975586" y="5110254"/>
              <a:ext cx="628650" cy="7429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b"/>
            <a:lstStyle/>
            <a:p>
              <a:pPr algn="ctr">
                <a:defRPr/>
              </a:pPr>
              <a:endParaRPr lang="en-US" sz="1050" dirty="0">
                <a:latin typeface="Gill Sans Light"/>
                <a:ea typeface="ＭＳ Ｐゴシック" charset="0"/>
                <a:cs typeface="Gill Sans Light"/>
              </a:endParaRPr>
            </a:p>
            <a:p>
              <a:pPr algn="ctr">
                <a:defRPr/>
              </a:pPr>
              <a:endParaRPr lang="en-US" sz="1050" dirty="0">
                <a:latin typeface="Gill Sans Light"/>
                <a:ea typeface="ＭＳ Ｐゴシック" charset="0"/>
                <a:cs typeface="Gill Sans Light"/>
              </a:endParaRPr>
            </a:p>
            <a:p>
              <a:pPr algn="ctr">
                <a:defRPr/>
              </a:pPr>
              <a:r>
                <a:rPr lang="en-US" sz="1050" dirty="0" err="1">
                  <a:latin typeface="Gill Sans Light"/>
                  <a:ea typeface="ＭＳ Ｐゴシック" charset="0"/>
                  <a:cs typeface="Gill Sans Light"/>
                </a:rPr>
                <a:t>PCore</a:t>
              </a:r>
              <a:r>
                <a:rPr lang="en-US" sz="1050" dirty="0">
                  <a:latin typeface="Gill Sans Light"/>
                  <a:ea typeface="ＭＳ Ｐゴシック" charset="0"/>
                  <a:cs typeface="Gill Sans Light"/>
                </a:rPr>
                <a:t> 3</a:t>
              </a:r>
            </a:p>
          </p:txBody>
        </p:sp>
        <p:grpSp>
          <p:nvGrpSpPr>
            <p:cNvPr id="140" name="Group 54">
              <a:extLst>
                <a:ext uri="{FF2B5EF4-FFF2-40B4-BE49-F238E27FC236}">
                  <a16:creationId xmlns:a16="http://schemas.microsoft.com/office/drawing/2014/main" id="{24E5C07A-055D-834A-92BF-85E6242561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32736" y="5167404"/>
              <a:ext cx="228600" cy="457200"/>
              <a:chOff x="7010400" y="1143000"/>
              <a:chExt cx="457200" cy="1828800"/>
            </a:xfrm>
          </p:grpSpPr>
          <p:sp>
            <p:nvSpPr>
              <p:cNvPr id="141" name="Rounded Rectangle 55">
                <a:extLst>
                  <a:ext uri="{FF2B5EF4-FFF2-40B4-BE49-F238E27FC236}">
                    <a16:creationId xmlns:a16="http://schemas.microsoft.com/office/drawing/2014/main" id="{0B007D56-40BE-3E4A-8BB4-ED6E14FCD6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10400" y="1143000"/>
                <a:ext cx="457200" cy="1828800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142" name="Freeform 61">
                <a:extLst>
                  <a:ext uri="{FF2B5EF4-FFF2-40B4-BE49-F238E27FC236}">
                    <a16:creationId xmlns:a16="http://schemas.microsoft.com/office/drawing/2014/main" id="{BCF80447-F9D2-3245-B7A1-93C085F7AE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33180" y="1365224"/>
                <a:ext cx="210946" cy="1390704"/>
              </a:xfrm>
              <a:custGeom>
                <a:avLst/>
                <a:gdLst>
                  <a:gd name="T0" fmla="*/ 120653 w 232039"/>
                  <a:gd name="T1" fmla="*/ 0 h 1835150"/>
                  <a:gd name="T2" fmla="*/ 228603 w 232039"/>
                  <a:gd name="T3" fmla="*/ 51432 h 1835150"/>
                  <a:gd name="T4" fmla="*/ 6353 w 232039"/>
                  <a:gd name="T5" fmla="*/ 150183 h 1835150"/>
                  <a:gd name="T6" fmla="*/ 222253 w 232039"/>
                  <a:gd name="T7" fmla="*/ 248934 h 1835150"/>
                  <a:gd name="T8" fmla="*/ 3 w 232039"/>
                  <a:gd name="T9" fmla="*/ 345628 h 1835150"/>
                  <a:gd name="T10" fmla="*/ 228603 w 232039"/>
                  <a:gd name="T11" fmla="*/ 444378 h 1835150"/>
                  <a:gd name="T12" fmla="*/ 12703 w 232039"/>
                  <a:gd name="T13" fmla="*/ 545185 h 1835150"/>
                  <a:gd name="T14" fmla="*/ 114303 w 232039"/>
                  <a:gd name="T15" fmla="*/ 594560 h 183515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32039" h="1835150">
                    <a:moveTo>
                      <a:pt x="120653" y="0"/>
                    </a:moveTo>
                    <a:cubicBezTo>
                      <a:pt x="184153" y="40746"/>
                      <a:pt x="247653" y="81492"/>
                      <a:pt x="228603" y="158750"/>
                    </a:cubicBezTo>
                    <a:cubicBezTo>
                      <a:pt x="209553" y="236008"/>
                      <a:pt x="7411" y="361950"/>
                      <a:pt x="6353" y="463550"/>
                    </a:cubicBezTo>
                    <a:cubicBezTo>
                      <a:pt x="5295" y="565150"/>
                      <a:pt x="223311" y="667808"/>
                      <a:pt x="222253" y="768350"/>
                    </a:cubicBezTo>
                    <a:cubicBezTo>
                      <a:pt x="221195" y="868892"/>
                      <a:pt x="-1055" y="966258"/>
                      <a:pt x="3" y="1066800"/>
                    </a:cubicBezTo>
                    <a:cubicBezTo>
                      <a:pt x="1061" y="1167342"/>
                      <a:pt x="226486" y="1268942"/>
                      <a:pt x="228603" y="1371600"/>
                    </a:cubicBezTo>
                    <a:cubicBezTo>
                      <a:pt x="230720" y="1474258"/>
                      <a:pt x="31753" y="1605492"/>
                      <a:pt x="12703" y="1682750"/>
                    </a:cubicBezTo>
                    <a:cubicBezTo>
                      <a:pt x="-6347" y="1760008"/>
                      <a:pt x="114303" y="1835150"/>
                      <a:pt x="114303" y="1835150"/>
                    </a:cubicBez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 dirty="0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143" name="Group 67">
              <a:extLst>
                <a:ext uri="{FF2B5EF4-FFF2-40B4-BE49-F238E27FC236}">
                  <a16:creationId xmlns:a16="http://schemas.microsoft.com/office/drawing/2014/main" id="{A1FEBA6B-74B1-094E-8062-24EB9DD824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18486" y="5167404"/>
              <a:ext cx="228600" cy="457200"/>
              <a:chOff x="7010400" y="1143000"/>
              <a:chExt cx="457200" cy="1828800"/>
            </a:xfrm>
          </p:grpSpPr>
          <p:sp>
            <p:nvSpPr>
              <p:cNvPr id="144" name="Rounded Rectangle 68">
                <a:extLst>
                  <a:ext uri="{FF2B5EF4-FFF2-40B4-BE49-F238E27FC236}">
                    <a16:creationId xmlns:a16="http://schemas.microsoft.com/office/drawing/2014/main" id="{143616F0-353E-F347-84FD-62382FCE64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10400" y="1143000"/>
                <a:ext cx="457200" cy="1828800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145" name="Freeform 69">
                <a:extLst>
                  <a:ext uri="{FF2B5EF4-FFF2-40B4-BE49-F238E27FC236}">
                    <a16:creationId xmlns:a16="http://schemas.microsoft.com/office/drawing/2014/main" id="{21B26006-ECBE-174F-83E2-014F064CCC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33180" y="1365224"/>
                <a:ext cx="210946" cy="1390704"/>
              </a:xfrm>
              <a:custGeom>
                <a:avLst/>
                <a:gdLst>
                  <a:gd name="T0" fmla="*/ 120653 w 232039"/>
                  <a:gd name="T1" fmla="*/ 0 h 1835150"/>
                  <a:gd name="T2" fmla="*/ 228603 w 232039"/>
                  <a:gd name="T3" fmla="*/ 51432 h 1835150"/>
                  <a:gd name="T4" fmla="*/ 6353 w 232039"/>
                  <a:gd name="T5" fmla="*/ 150183 h 1835150"/>
                  <a:gd name="T6" fmla="*/ 222253 w 232039"/>
                  <a:gd name="T7" fmla="*/ 248934 h 1835150"/>
                  <a:gd name="T8" fmla="*/ 3 w 232039"/>
                  <a:gd name="T9" fmla="*/ 345628 h 1835150"/>
                  <a:gd name="T10" fmla="*/ 228603 w 232039"/>
                  <a:gd name="T11" fmla="*/ 444378 h 1835150"/>
                  <a:gd name="T12" fmla="*/ 12703 w 232039"/>
                  <a:gd name="T13" fmla="*/ 545185 h 1835150"/>
                  <a:gd name="T14" fmla="*/ 114303 w 232039"/>
                  <a:gd name="T15" fmla="*/ 594560 h 183515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32039" h="1835150">
                    <a:moveTo>
                      <a:pt x="120653" y="0"/>
                    </a:moveTo>
                    <a:cubicBezTo>
                      <a:pt x="184153" y="40746"/>
                      <a:pt x="247653" y="81492"/>
                      <a:pt x="228603" y="158750"/>
                    </a:cubicBezTo>
                    <a:cubicBezTo>
                      <a:pt x="209553" y="236008"/>
                      <a:pt x="7411" y="361950"/>
                      <a:pt x="6353" y="463550"/>
                    </a:cubicBezTo>
                    <a:cubicBezTo>
                      <a:pt x="5295" y="565150"/>
                      <a:pt x="223311" y="667808"/>
                      <a:pt x="222253" y="768350"/>
                    </a:cubicBezTo>
                    <a:cubicBezTo>
                      <a:pt x="221195" y="868892"/>
                      <a:pt x="-1055" y="966258"/>
                      <a:pt x="3" y="1066800"/>
                    </a:cubicBezTo>
                    <a:cubicBezTo>
                      <a:pt x="1061" y="1167342"/>
                      <a:pt x="226486" y="1268942"/>
                      <a:pt x="228603" y="1371600"/>
                    </a:cubicBezTo>
                    <a:cubicBezTo>
                      <a:pt x="230720" y="1474258"/>
                      <a:pt x="31753" y="1605492"/>
                      <a:pt x="12703" y="1682750"/>
                    </a:cubicBezTo>
                    <a:cubicBezTo>
                      <a:pt x="-6347" y="1760008"/>
                      <a:pt x="114303" y="1835150"/>
                      <a:pt x="114303" y="1835150"/>
                    </a:cubicBez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 dirty="0">
                  <a:latin typeface="Gill Sans Light"/>
                  <a:cs typeface="Gill Sans Light"/>
                </a:endParaRPr>
              </a:p>
            </p:txBody>
          </p:sp>
        </p:grp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CC307B11-515E-B543-8661-7C1999F584F0}"/>
                </a:ext>
              </a:extLst>
            </p:cNvPr>
            <p:cNvSpPr/>
            <p:nvPr/>
          </p:nvSpPr>
          <p:spPr bwMode="auto">
            <a:xfrm>
              <a:off x="3712816" y="5110254"/>
              <a:ext cx="628650" cy="7429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b"/>
            <a:lstStyle/>
            <a:p>
              <a:pPr algn="ctr">
                <a:defRPr/>
              </a:pPr>
              <a:endParaRPr lang="en-US" sz="1050" dirty="0">
                <a:latin typeface="Gill Sans Light"/>
                <a:ea typeface="ＭＳ Ｐゴシック" charset="0"/>
                <a:cs typeface="Gill Sans Light"/>
              </a:endParaRPr>
            </a:p>
            <a:p>
              <a:pPr algn="ctr">
                <a:defRPr/>
              </a:pPr>
              <a:endParaRPr lang="en-US" sz="1050" dirty="0">
                <a:latin typeface="Gill Sans Light"/>
                <a:ea typeface="ＭＳ Ｐゴシック" charset="0"/>
                <a:cs typeface="Gill Sans Light"/>
              </a:endParaRPr>
            </a:p>
            <a:p>
              <a:pPr algn="ctr">
                <a:defRPr/>
              </a:pPr>
              <a:r>
                <a:rPr lang="en-US" sz="1050" dirty="0" err="1">
                  <a:latin typeface="Gill Sans Light"/>
                  <a:ea typeface="ＭＳ Ｐゴシック" charset="0"/>
                  <a:cs typeface="Gill Sans Light"/>
                </a:rPr>
                <a:t>PCore</a:t>
              </a:r>
              <a:r>
                <a:rPr lang="en-US" sz="1050" dirty="0">
                  <a:latin typeface="Gill Sans Light"/>
                  <a:ea typeface="ＭＳ Ｐゴシック" charset="0"/>
                  <a:cs typeface="Gill Sans Light"/>
                </a:rPr>
                <a:t> 4</a:t>
              </a:r>
            </a:p>
          </p:txBody>
        </p:sp>
        <p:grpSp>
          <p:nvGrpSpPr>
            <p:cNvPr id="147" name="Group 54">
              <a:extLst>
                <a:ext uri="{FF2B5EF4-FFF2-40B4-BE49-F238E27FC236}">
                  <a16:creationId xmlns:a16="http://schemas.microsoft.com/office/drawing/2014/main" id="{ADA30BD3-D8ED-1E43-B867-248290E3F5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69966" y="5167404"/>
              <a:ext cx="228600" cy="457200"/>
              <a:chOff x="7010400" y="1143000"/>
              <a:chExt cx="457200" cy="1828800"/>
            </a:xfrm>
          </p:grpSpPr>
          <p:sp>
            <p:nvSpPr>
              <p:cNvPr id="148" name="Rounded Rectangle 55">
                <a:extLst>
                  <a:ext uri="{FF2B5EF4-FFF2-40B4-BE49-F238E27FC236}">
                    <a16:creationId xmlns:a16="http://schemas.microsoft.com/office/drawing/2014/main" id="{5B11EDE2-B259-E64D-B443-DF560492B7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10400" y="1143000"/>
                <a:ext cx="457200" cy="1828800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149" name="Freeform 61">
                <a:extLst>
                  <a:ext uri="{FF2B5EF4-FFF2-40B4-BE49-F238E27FC236}">
                    <a16:creationId xmlns:a16="http://schemas.microsoft.com/office/drawing/2014/main" id="{0EFDB4C4-6519-8940-8F18-051DF6316E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33180" y="1365224"/>
                <a:ext cx="210946" cy="1390704"/>
              </a:xfrm>
              <a:custGeom>
                <a:avLst/>
                <a:gdLst>
                  <a:gd name="T0" fmla="*/ 120653 w 232039"/>
                  <a:gd name="T1" fmla="*/ 0 h 1835150"/>
                  <a:gd name="T2" fmla="*/ 228603 w 232039"/>
                  <a:gd name="T3" fmla="*/ 51432 h 1835150"/>
                  <a:gd name="T4" fmla="*/ 6353 w 232039"/>
                  <a:gd name="T5" fmla="*/ 150183 h 1835150"/>
                  <a:gd name="T6" fmla="*/ 222253 w 232039"/>
                  <a:gd name="T7" fmla="*/ 248934 h 1835150"/>
                  <a:gd name="T8" fmla="*/ 3 w 232039"/>
                  <a:gd name="T9" fmla="*/ 345628 h 1835150"/>
                  <a:gd name="T10" fmla="*/ 228603 w 232039"/>
                  <a:gd name="T11" fmla="*/ 444378 h 1835150"/>
                  <a:gd name="T12" fmla="*/ 12703 w 232039"/>
                  <a:gd name="T13" fmla="*/ 545185 h 1835150"/>
                  <a:gd name="T14" fmla="*/ 114303 w 232039"/>
                  <a:gd name="T15" fmla="*/ 594560 h 183515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32039" h="1835150">
                    <a:moveTo>
                      <a:pt x="120653" y="0"/>
                    </a:moveTo>
                    <a:cubicBezTo>
                      <a:pt x="184153" y="40746"/>
                      <a:pt x="247653" y="81492"/>
                      <a:pt x="228603" y="158750"/>
                    </a:cubicBezTo>
                    <a:cubicBezTo>
                      <a:pt x="209553" y="236008"/>
                      <a:pt x="7411" y="361950"/>
                      <a:pt x="6353" y="463550"/>
                    </a:cubicBezTo>
                    <a:cubicBezTo>
                      <a:pt x="5295" y="565150"/>
                      <a:pt x="223311" y="667808"/>
                      <a:pt x="222253" y="768350"/>
                    </a:cubicBezTo>
                    <a:cubicBezTo>
                      <a:pt x="221195" y="868892"/>
                      <a:pt x="-1055" y="966258"/>
                      <a:pt x="3" y="1066800"/>
                    </a:cubicBezTo>
                    <a:cubicBezTo>
                      <a:pt x="1061" y="1167342"/>
                      <a:pt x="226486" y="1268942"/>
                      <a:pt x="228603" y="1371600"/>
                    </a:cubicBezTo>
                    <a:cubicBezTo>
                      <a:pt x="230720" y="1474258"/>
                      <a:pt x="31753" y="1605492"/>
                      <a:pt x="12703" y="1682750"/>
                    </a:cubicBezTo>
                    <a:cubicBezTo>
                      <a:pt x="-6347" y="1760008"/>
                      <a:pt x="114303" y="1835150"/>
                      <a:pt x="114303" y="1835150"/>
                    </a:cubicBez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 dirty="0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150" name="Group 67">
              <a:extLst>
                <a:ext uri="{FF2B5EF4-FFF2-40B4-BE49-F238E27FC236}">
                  <a16:creationId xmlns:a16="http://schemas.microsoft.com/office/drawing/2014/main" id="{3AA0675C-1047-7A4D-944B-B73D3863E8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55716" y="5167404"/>
              <a:ext cx="228600" cy="457200"/>
              <a:chOff x="7010400" y="1143000"/>
              <a:chExt cx="457200" cy="1828800"/>
            </a:xfrm>
          </p:grpSpPr>
          <p:sp>
            <p:nvSpPr>
              <p:cNvPr id="151" name="Rounded Rectangle 68">
                <a:extLst>
                  <a:ext uri="{FF2B5EF4-FFF2-40B4-BE49-F238E27FC236}">
                    <a16:creationId xmlns:a16="http://schemas.microsoft.com/office/drawing/2014/main" id="{3B38CA7C-8E8A-A640-A47B-0A39D22D33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10400" y="1143000"/>
                <a:ext cx="457200" cy="1828800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152" name="Freeform 69">
                <a:extLst>
                  <a:ext uri="{FF2B5EF4-FFF2-40B4-BE49-F238E27FC236}">
                    <a16:creationId xmlns:a16="http://schemas.microsoft.com/office/drawing/2014/main" id="{A0C730D8-17D4-1040-96A6-B1B0401B53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33180" y="1365224"/>
                <a:ext cx="210946" cy="1390704"/>
              </a:xfrm>
              <a:custGeom>
                <a:avLst/>
                <a:gdLst>
                  <a:gd name="T0" fmla="*/ 120653 w 232039"/>
                  <a:gd name="T1" fmla="*/ 0 h 1835150"/>
                  <a:gd name="T2" fmla="*/ 228603 w 232039"/>
                  <a:gd name="T3" fmla="*/ 51432 h 1835150"/>
                  <a:gd name="T4" fmla="*/ 6353 w 232039"/>
                  <a:gd name="T5" fmla="*/ 150183 h 1835150"/>
                  <a:gd name="T6" fmla="*/ 222253 w 232039"/>
                  <a:gd name="T7" fmla="*/ 248934 h 1835150"/>
                  <a:gd name="T8" fmla="*/ 3 w 232039"/>
                  <a:gd name="T9" fmla="*/ 345628 h 1835150"/>
                  <a:gd name="T10" fmla="*/ 228603 w 232039"/>
                  <a:gd name="T11" fmla="*/ 444378 h 1835150"/>
                  <a:gd name="T12" fmla="*/ 12703 w 232039"/>
                  <a:gd name="T13" fmla="*/ 545185 h 1835150"/>
                  <a:gd name="T14" fmla="*/ 114303 w 232039"/>
                  <a:gd name="T15" fmla="*/ 594560 h 183515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32039" h="1835150">
                    <a:moveTo>
                      <a:pt x="120653" y="0"/>
                    </a:moveTo>
                    <a:cubicBezTo>
                      <a:pt x="184153" y="40746"/>
                      <a:pt x="247653" y="81492"/>
                      <a:pt x="228603" y="158750"/>
                    </a:cubicBezTo>
                    <a:cubicBezTo>
                      <a:pt x="209553" y="236008"/>
                      <a:pt x="7411" y="361950"/>
                      <a:pt x="6353" y="463550"/>
                    </a:cubicBezTo>
                    <a:cubicBezTo>
                      <a:pt x="5295" y="565150"/>
                      <a:pt x="223311" y="667808"/>
                      <a:pt x="222253" y="768350"/>
                    </a:cubicBezTo>
                    <a:cubicBezTo>
                      <a:pt x="221195" y="868892"/>
                      <a:pt x="-1055" y="966258"/>
                      <a:pt x="3" y="1066800"/>
                    </a:cubicBezTo>
                    <a:cubicBezTo>
                      <a:pt x="1061" y="1167342"/>
                      <a:pt x="226486" y="1268942"/>
                      <a:pt x="228603" y="1371600"/>
                    </a:cubicBezTo>
                    <a:cubicBezTo>
                      <a:pt x="230720" y="1474258"/>
                      <a:pt x="31753" y="1605492"/>
                      <a:pt x="12703" y="1682750"/>
                    </a:cubicBezTo>
                    <a:cubicBezTo>
                      <a:pt x="-6347" y="1760008"/>
                      <a:pt x="114303" y="1835150"/>
                      <a:pt x="114303" y="1835150"/>
                    </a:cubicBez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 dirty="0">
                  <a:latin typeface="Gill Sans Light"/>
                  <a:cs typeface="Gill Sans Light"/>
                </a:endParaRPr>
              </a:p>
            </p:txBody>
          </p:sp>
        </p:grpSp>
      </p:grpSp>
      <p:sp>
        <p:nvSpPr>
          <p:cNvPr id="102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Together: Hyperthreading</a:t>
            </a:r>
          </a:p>
        </p:txBody>
      </p:sp>
      <p:sp>
        <p:nvSpPr>
          <p:cNvPr id="102" name="Content Placeholder 2"/>
          <p:cNvSpPr>
            <a:spLocks noGrp="1"/>
          </p:cNvSpPr>
          <p:nvPr>
            <p:ph idx="1"/>
          </p:nvPr>
        </p:nvSpPr>
        <p:spPr>
          <a:xfrm>
            <a:off x="5463380" y="1676400"/>
            <a:ext cx="3051969" cy="4968875"/>
          </a:xfrm>
        </p:spPr>
        <p:txBody>
          <a:bodyPr/>
          <a:lstStyle/>
          <a:p>
            <a:r>
              <a:rPr lang="en-US" sz="2400" dirty="0"/>
              <a:t>Switch overhead between hardware-threads: </a:t>
            </a:r>
            <a:r>
              <a:rPr lang="en-US" sz="2400" b="1" dirty="0">
                <a:solidFill>
                  <a:srgbClr val="00B050"/>
                </a:solidFill>
              </a:rPr>
              <a:t>very-low</a:t>
            </a:r>
            <a:r>
              <a:rPr lang="en-US" sz="2400" dirty="0"/>
              <a:t> (done in hardware)</a:t>
            </a:r>
          </a:p>
          <a:p>
            <a:r>
              <a:rPr lang="en-US" sz="2400" dirty="0"/>
              <a:t>Contention for ALUs/FPUs may </a:t>
            </a:r>
            <a:r>
              <a:rPr lang="en-US" sz="2400" b="1" dirty="0">
                <a:solidFill>
                  <a:srgbClr val="FF0000"/>
                </a:solidFill>
              </a:rPr>
              <a:t>hurt</a:t>
            </a:r>
            <a:r>
              <a:rPr lang="en-US" sz="2400" dirty="0"/>
              <a:t> performance</a:t>
            </a:r>
          </a:p>
        </p:txBody>
      </p:sp>
      <p:sp>
        <p:nvSpPr>
          <p:cNvPr id="10274" name="TextBox 17"/>
          <p:cNvSpPr txBox="1">
            <a:spLocks noChangeArrowheads="1"/>
          </p:cNvSpPr>
          <p:nvPr/>
        </p:nvSpPr>
        <p:spPr bwMode="auto">
          <a:xfrm>
            <a:off x="4378326" y="5449463"/>
            <a:ext cx="6190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b="0" dirty="0">
                <a:latin typeface="Gill Sans Light"/>
                <a:cs typeface="Gill Sans Light"/>
              </a:rPr>
              <a:t>CPU</a:t>
            </a:r>
          </a:p>
        </p:txBody>
      </p:sp>
      <p:cxnSp>
        <p:nvCxnSpPr>
          <p:cNvPr id="10286" name="Straight Arrow Connector 50"/>
          <p:cNvCxnSpPr>
            <a:cxnSpLocks noChangeShapeType="1"/>
            <a:stCxn id="92" idx="2"/>
            <a:endCxn id="10318" idx="0"/>
          </p:cNvCxnSpPr>
          <p:nvPr/>
        </p:nvCxnSpPr>
        <p:spPr bwMode="auto">
          <a:xfrm flipH="1">
            <a:off x="1482279" y="4393927"/>
            <a:ext cx="1257300" cy="92587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87" name="Straight Arrow Connector 116"/>
          <p:cNvCxnSpPr>
            <a:cxnSpLocks noChangeShapeType="1"/>
            <a:stCxn id="92" idx="2"/>
            <a:endCxn id="10316" idx="0"/>
          </p:cNvCxnSpPr>
          <p:nvPr/>
        </p:nvCxnSpPr>
        <p:spPr bwMode="auto">
          <a:xfrm flipH="1">
            <a:off x="1768029" y="4393927"/>
            <a:ext cx="971550" cy="92587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88" name="Straight Arrow Connector 63"/>
          <p:cNvCxnSpPr>
            <a:cxnSpLocks noChangeShapeType="1"/>
            <a:stCxn id="92" idx="2"/>
            <a:endCxn id="134" idx="0"/>
          </p:cNvCxnSpPr>
          <p:nvPr/>
        </p:nvCxnSpPr>
        <p:spPr bwMode="auto">
          <a:xfrm flipH="1">
            <a:off x="2220249" y="4393927"/>
            <a:ext cx="519330" cy="92587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89" name="Straight Arrow Connector 117"/>
          <p:cNvCxnSpPr>
            <a:cxnSpLocks noChangeShapeType="1"/>
            <a:stCxn id="92" idx="2"/>
            <a:endCxn id="137" idx="0"/>
          </p:cNvCxnSpPr>
          <p:nvPr/>
        </p:nvCxnSpPr>
        <p:spPr bwMode="auto">
          <a:xfrm flipH="1">
            <a:off x="2505999" y="4393927"/>
            <a:ext cx="233580" cy="92587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90" name="Straight Arrow Connector 64"/>
          <p:cNvCxnSpPr>
            <a:cxnSpLocks noChangeShapeType="1"/>
            <a:stCxn id="92" idx="2"/>
            <a:endCxn id="141" idx="0"/>
          </p:cNvCxnSpPr>
          <p:nvPr/>
        </p:nvCxnSpPr>
        <p:spPr bwMode="auto">
          <a:xfrm>
            <a:off x="2739579" y="4393927"/>
            <a:ext cx="228544" cy="92587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91" name="Straight Arrow Connector 118"/>
          <p:cNvCxnSpPr>
            <a:cxnSpLocks noChangeShapeType="1"/>
            <a:stCxn id="92" idx="2"/>
            <a:endCxn id="144" idx="0"/>
          </p:cNvCxnSpPr>
          <p:nvPr/>
        </p:nvCxnSpPr>
        <p:spPr bwMode="auto">
          <a:xfrm>
            <a:off x="2739579" y="4393927"/>
            <a:ext cx="514294" cy="92587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92" name="Straight Arrow Connector 66"/>
          <p:cNvCxnSpPr>
            <a:cxnSpLocks noChangeShapeType="1"/>
            <a:stCxn id="92" idx="2"/>
            <a:endCxn id="148" idx="0"/>
          </p:cNvCxnSpPr>
          <p:nvPr/>
        </p:nvCxnSpPr>
        <p:spPr bwMode="auto">
          <a:xfrm>
            <a:off x="2739579" y="4393927"/>
            <a:ext cx="965774" cy="92587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93" name="Straight Arrow Connector 119"/>
          <p:cNvCxnSpPr>
            <a:cxnSpLocks noChangeShapeType="1"/>
            <a:stCxn id="92" idx="2"/>
            <a:endCxn id="151" idx="0"/>
          </p:cNvCxnSpPr>
          <p:nvPr/>
        </p:nvCxnSpPr>
        <p:spPr bwMode="auto">
          <a:xfrm>
            <a:off x="2739579" y="4393927"/>
            <a:ext cx="1251524" cy="92587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253804" y="4432935"/>
            <a:ext cx="2796110" cy="514350"/>
            <a:chOff x="2667000" y="4486545"/>
            <a:chExt cx="3728147" cy="685800"/>
          </a:xfrm>
        </p:grpSpPr>
        <p:sp>
          <p:nvSpPr>
            <p:cNvPr id="10302" name="Oval 120"/>
            <p:cNvSpPr>
              <a:spLocks noChangeArrowheads="1"/>
            </p:cNvSpPr>
            <p:nvPr/>
          </p:nvSpPr>
          <p:spPr bwMode="auto">
            <a:xfrm>
              <a:off x="2667000" y="4724400"/>
              <a:ext cx="1295400" cy="1524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en-US" sz="1500">
                <a:latin typeface="Gill Sans Light"/>
                <a:cs typeface="Gill Sans Light"/>
              </a:endParaRPr>
            </a:p>
          </p:txBody>
        </p:sp>
        <p:sp>
          <p:nvSpPr>
            <p:cNvPr id="10303" name="Rectangular Callout 121"/>
            <p:cNvSpPr>
              <a:spLocks noChangeArrowheads="1"/>
            </p:cNvSpPr>
            <p:nvPr/>
          </p:nvSpPr>
          <p:spPr bwMode="auto">
            <a:xfrm>
              <a:off x="4871147" y="4486545"/>
              <a:ext cx="1524000" cy="685800"/>
            </a:xfrm>
            <a:prstGeom prst="wedgeRectCallout">
              <a:avLst>
                <a:gd name="adj1" fmla="val -104277"/>
                <a:gd name="adj2" fmla="val -926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r>
                <a:rPr lang="en-US" sz="1500">
                  <a:latin typeface="Gill Sans Light"/>
                  <a:cs typeface="Gill Sans Light"/>
                </a:rPr>
                <a:t>8 threads at a time</a:t>
              </a:r>
            </a:p>
          </p:txBody>
        </p:sp>
      </p:grpSp>
      <p:sp>
        <p:nvSpPr>
          <p:cNvPr id="10295" name="TextBox 122"/>
          <p:cNvSpPr txBox="1">
            <a:spLocks noChangeArrowheads="1"/>
          </p:cNvSpPr>
          <p:nvPr/>
        </p:nvSpPr>
        <p:spPr bwMode="auto">
          <a:xfrm>
            <a:off x="68214" y="4132302"/>
            <a:ext cx="151195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500" b="0" dirty="0">
                <a:latin typeface="Gill Sans Light"/>
                <a:cs typeface="Gill Sans Light"/>
              </a:rPr>
              <a:t>hardware-threads</a:t>
            </a:r>
          </a:p>
          <a:p>
            <a:r>
              <a:rPr lang="en-US" sz="1500" b="0" dirty="0">
                <a:latin typeface="Gill Sans Light"/>
                <a:cs typeface="Gill Sans Light"/>
              </a:rPr>
              <a:t>(</a:t>
            </a:r>
            <a:r>
              <a:rPr lang="en-US" sz="1500" b="0" dirty="0" err="1">
                <a:latin typeface="Gill Sans Light"/>
                <a:cs typeface="Gill Sans Light"/>
              </a:rPr>
              <a:t>VCores</a:t>
            </a:r>
            <a:r>
              <a:rPr lang="en-US" sz="1500" b="0" dirty="0">
                <a:latin typeface="Gill Sans Light"/>
                <a:cs typeface="Gill Sans Light"/>
              </a:rPr>
              <a:t>)</a:t>
            </a:r>
          </a:p>
        </p:txBody>
      </p:sp>
      <p:cxnSp>
        <p:nvCxnSpPr>
          <p:cNvPr id="10296" name="Straight Arrow Connector 123"/>
          <p:cNvCxnSpPr>
            <a:cxnSpLocks noChangeShapeType="1"/>
            <a:stCxn id="10295" idx="2"/>
            <a:endCxn id="10316" idx="0"/>
          </p:cNvCxnSpPr>
          <p:nvPr/>
        </p:nvCxnSpPr>
        <p:spPr bwMode="auto">
          <a:xfrm>
            <a:off x="824190" y="4686300"/>
            <a:ext cx="943839" cy="633504"/>
          </a:xfrm>
          <a:prstGeom prst="straightConnector1">
            <a:avLst/>
          </a:prstGeom>
          <a:noFill/>
          <a:ln w="38100" cmpd="sng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97" name="Straight Arrow Connector 124"/>
          <p:cNvCxnSpPr>
            <a:cxnSpLocks noChangeShapeType="1"/>
            <a:stCxn id="10295" idx="2"/>
            <a:endCxn id="10318" idx="0"/>
          </p:cNvCxnSpPr>
          <p:nvPr/>
        </p:nvCxnSpPr>
        <p:spPr bwMode="auto">
          <a:xfrm>
            <a:off x="824190" y="4686300"/>
            <a:ext cx="658089" cy="633504"/>
          </a:xfrm>
          <a:prstGeom prst="straightConnector1">
            <a:avLst/>
          </a:prstGeom>
          <a:noFill/>
          <a:ln w="38100" cmpd="sng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2" name="Rectangle 44">
            <a:extLst>
              <a:ext uri="{FF2B5EF4-FFF2-40B4-BE49-F238E27FC236}">
                <a16:creationId xmlns:a16="http://schemas.microsoft.com/office/drawing/2014/main" id="{35418466-2B79-674D-A038-D41343A31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6882" y="3936727"/>
            <a:ext cx="2005394" cy="4572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D1CE38AD-C9EC-7245-A2E5-5A7ED3AEB3C8}"/>
              </a:ext>
            </a:extLst>
          </p:cNvPr>
          <p:cNvSpPr/>
          <p:nvPr/>
        </p:nvSpPr>
        <p:spPr bwMode="auto">
          <a:xfrm>
            <a:off x="1963057" y="4004888"/>
            <a:ext cx="1564692" cy="343501"/>
          </a:xfrm>
          <a:prstGeom prst="ellipse">
            <a:avLst/>
          </a:prstGeom>
          <a:solidFill>
            <a:schemeClr val="accent2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200" dirty="0">
                <a:latin typeface="Gill Sans Light"/>
                <a:ea typeface="ＭＳ Ｐゴシック" charset="0"/>
                <a:cs typeface="Gill Sans Light"/>
              </a:rPr>
              <a:t>CPU scheduler</a:t>
            </a:r>
          </a:p>
        </p:txBody>
      </p:sp>
      <p:sp>
        <p:nvSpPr>
          <p:cNvPr id="94" name="TextBox 41">
            <a:extLst>
              <a:ext uri="{FF2B5EF4-FFF2-40B4-BE49-F238E27FC236}">
                <a16:creationId xmlns:a16="http://schemas.microsoft.com/office/drawing/2014/main" id="{D8027EA8-B2F7-CE40-A18C-FC27AEEFB8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3218" y="1428750"/>
            <a:ext cx="90601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500" b="0" dirty="0">
                <a:latin typeface="Gill Sans Light"/>
                <a:cs typeface="Gill Sans Light"/>
              </a:rPr>
              <a:t>Process 1</a:t>
            </a:r>
          </a:p>
        </p:txBody>
      </p:sp>
      <p:sp>
        <p:nvSpPr>
          <p:cNvPr id="95" name="TextBox 47">
            <a:extLst>
              <a:ext uri="{FF2B5EF4-FFF2-40B4-BE49-F238E27FC236}">
                <a16:creationId xmlns:a16="http://schemas.microsoft.com/office/drawing/2014/main" id="{A5873A33-4B58-8044-9313-840B7BFF5A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4842" y="4002452"/>
            <a:ext cx="433132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500" b="0" dirty="0"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96" name="Rounded Rectangle 76">
            <a:extLst>
              <a:ext uri="{FF2B5EF4-FFF2-40B4-BE49-F238E27FC236}">
                <a16:creationId xmlns:a16="http://schemas.microsoft.com/office/drawing/2014/main" id="{DAAFF2CA-4F69-2746-A4FF-90C2F33FF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936" y="1714500"/>
            <a:ext cx="1771650" cy="1885950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1200">
              <a:latin typeface="Gill Sans Light"/>
              <a:cs typeface="Gill Sans Light"/>
            </a:endParaRPr>
          </a:p>
        </p:txBody>
      </p:sp>
      <p:sp>
        <p:nvSpPr>
          <p:cNvPr id="97" name="Rectangle 78">
            <a:extLst>
              <a:ext uri="{FF2B5EF4-FFF2-40B4-BE49-F238E27FC236}">
                <a16:creationId xmlns:a16="http://schemas.microsoft.com/office/drawing/2014/main" id="{9CB475C8-23B2-9345-82D7-0AC74AA5A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936" y="2571750"/>
            <a:ext cx="514350" cy="3429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000">
                <a:latin typeface="Gill Sans Light"/>
                <a:cs typeface="Gill Sans Light"/>
              </a:rPr>
              <a:t>IO</a:t>
            </a:r>
          </a:p>
          <a:p>
            <a:pPr algn="ctr"/>
            <a:r>
              <a:rPr lang="en-US" sz="1000">
                <a:latin typeface="Gill Sans Light"/>
                <a:cs typeface="Gill Sans Light"/>
              </a:rPr>
              <a:t>state</a:t>
            </a:r>
          </a:p>
        </p:txBody>
      </p:sp>
      <p:sp>
        <p:nvSpPr>
          <p:cNvPr id="98" name="Rectangle 79">
            <a:extLst>
              <a:ext uri="{FF2B5EF4-FFF2-40B4-BE49-F238E27FC236}">
                <a16:creationId xmlns:a16="http://schemas.microsoft.com/office/drawing/2014/main" id="{6371C49F-7377-6F4A-8836-250A82909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936" y="2171700"/>
            <a:ext cx="514350" cy="3429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000" dirty="0">
                <a:latin typeface="Gill Sans Light"/>
                <a:cs typeface="Gill Sans Light"/>
              </a:rPr>
              <a:t>Mem.</a:t>
            </a:r>
          </a:p>
        </p:txBody>
      </p:sp>
      <p:grpSp>
        <p:nvGrpSpPr>
          <p:cNvPr id="99" name="Group 80">
            <a:extLst>
              <a:ext uri="{FF2B5EF4-FFF2-40B4-BE49-F238E27FC236}">
                <a16:creationId xmlns:a16="http://schemas.microsoft.com/office/drawing/2014/main" id="{086B081A-4342-D348-954A-EB721198E977}"/>
              </a:ext>
            </a:extLst>
          </p:cNvPr>
          <p:cNvGrpSpPr>
            <a:grpSpLocks/>
          </p:cNvGrpSpPr>
          <p:nvPr/>
        </p:nvGrpSpPr>
        <p:grpSpPr bwMode="auto">
          <a:xfrm>
            <a:off x="842236" y="2114550"/>
            <a:ext cx="342900" cy="1371600"/>
            <a:chOff x="7010400" y="1143000"/>
            <a:chExt cx="457200" cy="1828800"/>
          </a:xfrm>
        </p:grpSpPr>
        <p:sp>
          <p:nvSpPr>
            <p:cNvPr id="100" name="Rounded Rectangle 81">
              <a:extLst>
                <a:ext uri="{FF2B5EF4-FFF2-40B4-BE49-F238E27FC236}">
                  <a16:creationId xmlns:a16="http://schemas.microsoft.com/office/drawing/2014/main" id="{B67BB3DB-C1B2-B041-8C6D-DA5044723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200">
                <a:latin typeface="Gill Sans Light"/>
                <a:cs typeface="Gill Sans Light"/>
              </a:endParaRPr>
            </a:p>
          </p:txBody>
        </p:sp>
        <p:sp>
          <p:nvSpPr>
            <p:cNvPr id="101" name="Freeform 82">
              <a:extLst>
                <a:ext uri="{FF2B5EF4-FFF2-40B4-BE49-F238E27FC236}">
                  <a16:creationId xmlns:a16="http://schemas.microsoft.com/office/drawing/2014/main" id="{DFD1FA17-1DBE-D441-9ADF-FE76D871BB68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6337" y="1277752"/>
              <a:ext cx="232039" cy="114934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104" name="Group 45">
            <a:extLst>
              <a:ext uri="{FF2B5EF4-FFF2-40B4-BE49-F238E27FC236}">
                <a16:creationId xmlns:a16="http://schemas.microsoft.com/office/drawing/2014/main" id="{0A9BAC44-6EB1-7F4E-A220-28CD21037AA7}"/>
              </a:ext>
            </a:extLst>
          </p:cNvPr>
          <p:cNvGrpSpPr>
            <a:grpSpLocks/>
          </p:cNvGrpSpPr>
          <p:nvPr/>
        </p:nvGrpSpPr>
        <p:grpSpPr bwMode="auto">
          <a:xfrm>
            <a:off x="1413736" y="2114550"/>
            <a:ext cx="342900" cy="1371600"/>
            <a:chOff x="7010400" y="1143000"/>
            <a:chExt cx="457200" cy="1828800"/>
          </a:xfrm>
        </p:grpSpPr>
        <p:sp>
          <p:nvSpPr>
            <p:cNvPr id="105" name="Rounded Rectangle 49">
              <a:extLst>
                <a:ext uri="{FF2B5EF4-FFF2-40B4-BE49-F238E27FC236}">
                  <a16:creationId xmlns:a16="http://schemas.microsoft.com/office/drawing/2014/main" id="{915B2424-8855-964B-AFFF-D643F498C5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200">
                <a:latin typeface="Gill Sans Light"/>
                <a:cs typeface="Gill Sans Light"/>
              </a:endParaRPr>
            </a:p>
          </p:txBody>
        </p:sp>
        <p:sp>
          <p:nvSpPr>
            <p:cNvPr id="106" name="Freeform 52">
              <a:extLst>
                <a:ext uri="{FF2B5EF4-FFF2-40B4-BE49-F238E27FC236}">
                  <a16:creationId xmlns:a16="http://schemas.microsoft.com/office/drawing/2014/main" id="{BDC39978-251B-9544-92DE-947F252B6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6623" y="1277752"/>
              <a:ext cx="232039" cy="114934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107" name="TextBox 4">
            <a:extLst>
              <a:ext uri="{FF2B5EF4-FFF2-40B4-BE49-F238E27FC236}">
                <a16:creationId xmlns:a16="http://schemas.microsoft.com/office/drawing/2014/main" id="{43C5DFBA-5327-6644-83D6-0D9063F50F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4540" y="2628900"/>
            <a:ext cx="37702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500" b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108" name="TextBox 58">
            <a:extLst>
              <a:ext uri="{FF2B5EF4-FFF2-40B4-BE49-F238E27FC236}">
                <a16:creationId xmlns:a16="http://schemas.microsoft.com/office/drawing/2014/main" id="{79A11A7A-B572-444E-A5C7-5224E529B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196" y="1722835"/>
            <a:ext cx="8515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b="0" dirty="0">
                <a:latin typeface="Gill Sans Light"/>
                <a:cs typeface="Gill Sans Light"/>
              </a:rPr>
              <a:t>threads</a:t>
            </a:r>
          </a:p>
        </p:txBody>
      </p:sp>
      <p:sp>
        <p:nvSpPr>
          <p:cNvPr id="109" name="TextBox 60">
            <a:extLst>
              <a:ext uri="{FF2B5EF4-FFF2-40B4-BE49-F238E27FC236}">
                <a16:creationId xmlns:a16="http://schemas.microsoft.com/office/drawing/2014/main" id="{AD99851D-229C-1144-B3F7-594190639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0643" y="1428750"/>
            <a:ext cx="95891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500" b="0">
                <a:latin typeface="Gill Sans Light"/>
                <a:cs typeface="Gill Sans Light"/>
              </a:rPr>
              <a:t>Process N</a:t>
            </a:r>
          </a:p>
        </p:txBody>
      </p:sp>
      <p:sp>
        <p:nvSpPr>
          <p:cNvPr id="111" name="Rounded Rectangle 65">
            <a:extLst>
              <a:ext uri="{FF2B5EF4-FFF2-40B4-BE49-F238E27FC236}">
                <a16:creationId xmlns:a16="http://schemas.microsoft.com/office/drawing/2014/main" id="{CF73C7E6-CCB4-924E-BBF3-F1957EDE6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5361" y="1714500"/>
            <a:ext cx="1771650" cy="1885950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1000">
              <a:latin typeface="Gill Sans Light"/>
              <a:cs typeface="Gill Sans Light"/>
            </a:endParaRPr>
          </a:p>
        </p:txBody>
      </p:sp>
      <p:sp>
        <p:nvSpPr>
          <p:cNvPr id="112" name="Rectangle 84">
            <a:extLst>
              <a:ext uri="{FF2B5EF4-FFF2-40B4-BE49-F238E27FC236}">
                <a16:creationId xmlns:a16="http://schemas.microsoft.com/office/drawing/2014/main" id="{BAA90FB5-4B30-174E-AC9A-F9718C8E3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8361" y="2571750"/>
            <a:ext cx="514350" cy="3429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000">
                <a:latin typeface="Gill Sans Light"/>
                <a:cs typeface="Gill Sans Light"/>
              </a:rPr>
              <a:t>IO</a:t>
            </a:r>
          </a:p>
          <a:p>
            <a:pPr algn="ctr"/>
            <a:r>
              <a:rPr lang="en-US" sz="1000">
                <a:latin typeface="Gill Sans Light"/>
                <a:cs typeface="Gill Sans Light"/>
              </a:rPr>
              <a:t>state</a:t>
            </a:r>
          </a:p>
        </p:txBody>
      </p:sp>
      <p:sp>
        <p:nvSpPr>
          <p:cNvPr id="113" name="Rectangle 85">
            <a:extLst>
              <a:ext uri="{FF2B5EF4-FFF2-40B4-BE49-F238E27FC236}">
                <a16:creationId xmlns:a16="http://schemas.microsoft.com/office/drawing/2014/main" id="{F7F6118B-60CE-2049-8359-E5EBEC24C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8361" y="2171700"/>
            <a:ext cx="514350" cy="3429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000">
                <a:latin typeface="Gill Sans Light"/>
                <a:cs typeface="Gill Sans Light"/>
              </a:rPr>
              <a:t>Mem.</a:t>
            </a:r>
          </a:p>
        </p:txBody>
      </p:sp>
      <p:grpSp>
        <p:nvGrpSpPr>
          <p:cNvPr id="114" name="Group 87">
            <a:extLst>
              <a:ext uri="{FF2B5EF4-FFF2-40B4-BE49-F238E27FC236}">
                <a16:creationId xmlns:a16="http://schemas.microsoft.com/office/drawing/2014/main" id="{E16D028A-921E-504B-9860-4493143ED84F}"/>
              </a:ext>
            </a:extLst>
          </p:cNvPr>
          <p:cNvGrpSpPr>
            <a:grpSpLocks/>
          </p:cNvGrpSpPr>
          <p:nvPr/>
        </p:nvGrpSpPr>
        <p:grpSpPr bwMode="auto">
          <a:xfrm>
            <a:off x="3099661" y="2114550"/>
            <a:ext cx="342900" cy="1371600"/>
            <a:chOff x="7010400" y="1143000"/>
            <a:chExt cx="457200" cy="1828800"/>
          </a:xfrm>
        </p:grpSpPr>
        <p:sp>
          <p:nvSpPr>
            <p:cNvPr id="115" name="Rounded Rectangle 88">
              <a:extLst>
                <a:ext uri="{FF2B5EF4-FFF2-40B4-BE49-F238E27FC236}">
                  <a16:creationId xmlns:a16="http://schemas.microsoft.com/office/drawing/2014/main" id="{61034B18-88AC-9D4B-A0FC-792DAC0629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200">
                <a:latin typeface="Gill Sans Light"/>
                <a:cs typeface="Gill Sans Light"/>
              </a:endParaRPr>
            </a:p>
          </p:txBody>
        </p:sp>
        <p:sp>
          <p:nvSpPr>
            <p:cNvPr id="116" name="Freeform 89">
              <a:extLst>
                <a:ext uri="{FF2B5EF4-FFF2-40B4-BE49-F238E27FC236}">
                  <a16:creationId xmlns:a16="http://schemas.microsoft.com/office/drawing/2014/main" id="{7F56108B-576D-454C-B9D0-E634D11E3E0D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5585" y="1277751"/>
              <a:ext cx="232039" cy="114934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 dirty="0">
                <a:latin typeface="Gill Sans Light"/>
                <a:cs typeface="Gill Sans Light"/>
              </a:endParaRPr>
            </a:p>
          </p:txBody>
        </p:sp>
      </p:grpSp>
      <p:grpSp>
        <p:nvGrpSpPr>
          <p:cNvPr id="117" name="Group 90">
            <a:extLst>
              <a:ext uri="{FF2B5EF4-FFF2-40B4-BE49-F238E27FC236}">
                <a16:creationId xmlns:a16="http://schemas.microsoft.com/office/drawing/2014/main" id="{7605C762-3167-CB46-B527-3F8C10809049}"/>
              </a:ext>
            </a:extLst>
          </p:cNvPr>
          <p:cNvGrpSpPr>
            <a:grpSpLocks/>
          </p:cNvGrpSpPr>
          <p:nvPr/>
        </p:nvGrpSpPr>
        <p:grpSpPr bwMode="auto">
          <a:xfrm>
            <a:off x="3671161" y="2114550"/>
            <a:ext cx="342900" cy="1371600"/>
            <a:chOff x="7010400" y="1143000"/>
            <a:chExt cx="457200" cy="1828800"/>
          </a:xfrm>
        </p:grpSpPr>
        <p:sp>
          <p:nvSpPr>
            <p:cNvPr id="118" name="Rounded Rectangle 91">
              <a:extLst>
                <a:ext uri="{FF2B5EF4-FFF2-40B4-BE49-F238E27FC236}">
                  <a16:creationId xmlns:a16="http://schemas.microsoft.com/office/drawing/2014/main" id="{B8DF3D51-8350-E445-A966-AC1EC94DB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200" dirty="0">
                <a:latin typeface="Gill Sans Light"/>
                <a:cs typeface="Gill Sans Light"/>
              </a:endParaRPr>
            </a:p>
          </p:txBody>
        </p:sp>
        <p:sp>
          <p:nvSpPr>
            <p:cNvPr id="119" name="Freeform 92">
              <a:extLst>
                <a:ext uri="{FF2B5EF4-FFF2-40B4-BE49-F238E27FC236}">
                  <a16:creationId xmlns:a16="http://schemas.microsoft.com/office/drawing/2014/main" id="{0472F96A-22F2-9346-BEF2-050EB6B9D2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6616" y="1276361"/>
              <a:ext cx="232039" cy="114934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120" name="TextBox 93">
            <a:extLst>
              <a:ext uri="{FF2B5EF4-FFF2-40B4-BE49-F238E27FC236}">
                <a16:creationId xmlns:a16="http://schemas.microsoft.com/office/drawing/2014/main" id="{29B24A58-502D-4F42-99AD-7CDEFA0091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1965" y="2628900"/>
            <a:ext cx="37702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500" b="0" dirty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121" name="TextBox 94">
            <a:extLst>
              <a:ext uri="{FF2B5EF4-FFF2-40B4-BE49-F238E27FC236}">
                <a16:creationId xmlns:a16="http://schemas.microsoft.com/office/drawing/2014/main" id="{48465002-3FB9-1649-9EED-34C089AD84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9620" y="1722835"/>
            <a:ext cx="8515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b="0">
                <a:latin typeface="Gill Sans Light"/>
                <a:cs typeface="Gill Sans Light"/>
              </a:rPr>
              <a:t>threads</a:t>
            </a:r>
          </a:p>
        </p:txBody>
      </p:sp>
      <p:sp>
        <p:nvSpPr>
          <p:cNvPr id="122" name="TextBox 97">
            <a:extLst>
              <a:ext uri="{FF2B5EF4-FFF2-40B4-BE49-F238E27FC236}">
                <a16:creationId xmlns:a16="http://schemas.microsoft.com/office/drawing/2014/main" id="{97255232-9B77-274D-B1E3-31D2B3C69E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8077" y="2571751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100" dirty="0">
                <a:latin typeface="Gill Sans Light"/>
                <a:cs typeface="Gill Sans Light"/>
              </a:rPr>
              <a:t>…</a:t>
            </a:r>
          </a:p>
        </p:txBody>
      </p:sp>
      <p:cxnSp>
        <p:nvCxnSpPr>
          <p:cNvPr id="123" name="Straight Arrow Connector 98">
            <a:extLst>
              <a:ext uri="{FF2B5EF4-FFF2-40B4-BE49-F238E27FC236}">
                <a16:creationId xmlns:a16="http://schemas.microsoft.com/office/drawing/2014/main" id="{B0C11AB3-01A6-DC45-8585-3409ED6F8011}"/>
              </a:ext>
            </a:extLst>
          </p:cNvPr>
          <p:cNvCxnSpPr>
            <a:cxnSpLocks noChangeShapeType="1"/>
            <a:stCxn id="115" idx="2"/>
            <a:endCxn id="93" idx="0"/>
          </p:cNvCxnSpPr>
          <p:nvPr/>
        </p:nvCxnSpPr>
        <p:spPr bwMode="auto">
          <a:xfrm flipH="1">
            <a:off x="2745403" y="3486150"/>
            <a:ext cx="525708" cy="518738"/>
          </a:xfrm>
          <a:prstGeom prst="straightConnector1">
            <a:avLst/>
          </a:prstGeom>
          <a:noFill/>
          <a:ln w="28575" cap="rnd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4" name="Straight Arrow Connector 99">
            <a:extLst>
              <a:ext uri="{FF2B5EF4-FFF2-40B4-BE49-F238E27FC236}">
                <a16:creationId xmlns:a16="http://schemas.microsoft.com/office/drawing/2014/main" id="{F7759504-D99E-9742-AAAE-8F401FF9CC18}"/>
              </a:ext>
            </a:extLst>
          </p:cNvPr>
          <p:cNvCxnSpPr>
            <a:cxnSpLocks noChangeShapeType="1"/>
            <a:stCxn id="100" idx="2"/>
            <a:endCxn id="93" idx="0"/>
          </p:cNvCxnSpPr>
          <p:nvPr/>
        </p:nvCxnSpPr>
        <p:spPr bwMode="auto">
          <a:xfrm>
            <a:off x="1013686" y="3486150"/>
            <a:ext cx="1731717" cy="518738"/>
          </a:xfrm>
          <a:prstGeom prst="straightConnector1">
            <a:avLst/>
          </a:prstGeom>
          <a:noFill/>
          <a:ln w="28575" cap="rnd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5" name="Straight Arrow Connector 100">
            <a:extLst>
              <a:ext uri="{FF2B5EF4-FFF2-40B4-BE49-F238E27FC236}">
                <a16:creationId xmlns:a16="http://schemas.microsoft.com/office/drawing/2014/main" id="{EDA9EE59-ECDF-154C-844E-FCBA43BE88E4}"/>
              </a:ext>
            </a:extLst>
          </p:cNvPr>
          <p:cNvCxnSpPr>
            <a:cxnSpLocks noChangeShapeType="1"/>
            <a:stCxn id="105" idx="2"/>
            <a:endCxn id="93" idx="0"/>
          </p:cNvCxnSpPr>
          <p:nvPr/>
        </p:nvCxnSpPr>
        <p:spPr bwMode="auto">
          <a:xfrm>
            <a:off x="1585186" y="3486150"/>
            <a:ext cx="1160217" cy="518738"/>
          </a:xfrm>
          <a:prstGeom prst="straightConnector1">
            <a:avLst/>
          </a:prstGeom>
          <a:noFill/>
          <a:ln w="28575" cap="rnd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6" name="Straight Arrow Connector 51">
            <a:extLst>
              <a:ext uri="{FF2B5EF4-FFF2-40B4-BE49-F238E27FC236}">
                <a16:creationId xmlns:a16="http://schemas.microsoft.com/office/drawing/2014/main" id="{620C8848-A08F-0E4D-969C-286F8AFE9AFE}"/>
              </a:ext>
            </a:extLst>
          </p:cNvPr>
          <p:cNvCxnSpPr>
            <a:cxnSpLocks noChangeShapeType="1"/>
            <a:stCxn id="118" idx="2"/>
            <a:endCxn id="93" idx="0"/>
          </p:cNvCxnSpPr>
          <p:nvPr/>
        </p:nvCxnSpPr>
        <p:spPr bwMode="auto">
          <a:xfrm flipH="1">
            <a:off x="2745403" y="3486150"/>
            <a:ext cx="1097208" cy="518738"/>
          </a:xfrm>
          <a:prstGeom prst="straightConnector1">
            <a:avLst/>
          </a:prstGeom>
          <a:noFill/>
          <a:ln w="28575" cap="rnd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27" name="Rectangle 77">
            <a:extLst>
              <a:ext uri="{FF2B5EF4-FFF2-40B4-BE49-F238E27FC236}">
                <a16:creationId xmlns:a16="http://schemas.microsoft.com/office/drawing/2014/main" id="{E4DF1464-AB07-5642-8A2C-83C95CEE1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236" y="3143250"/>
            <a:ext cx="342900" cy="28575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600">
                <a:latin typeface="Gill Sans" charset="0"/>
                <a:ea typeface="Gill Sans" charset="0"/>
                <a:cs typeface="Gill Sans" charset="0"/>
              </a:rPr>
              <a:t>CPU</a:t>
            </a:r>
          </a:p>
          <a:p>
            <a:pPr algn="ctr"/>
            <a:r>
              <a:rPr lang="en-US" sz="600">
                <a:latin typeface="Gill Sans" charset="0"/>
                <a:ea typeface="Gill Sans" charset="0"/>
                <a:cs typeface="Gill Sans" charset="0"/>
              </a:rPr>
              <a:t>state</a:t>
            </a:r>
          </a:p>
        </p:txBody>
      </p:sp>
      <p:sp>
        <p:nvSpPr>
          <p:cNvPr id="128" name="Rectangle 77">
            <a:extLst>
              <a:ext uri="{FF2B5EF4-FFF2-40B4-BE49-F238E27FC236}">
                <a16:creationId xmlns:a16="http://schemas.microsoft.com/office/drawing/2014/main" id="{FD6250C3-AAFA-8147-A528-A7A956FA5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736" y="3143250"/>
            <a:ext cx="342900" cy="28575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600">
                <a:latin typeface="Gill Sans" charset="0"/>
                <a:ea typeface="Gill Sans" charset="0"/>
                <a:cs typeface="Gill Sans" charset="0"/>
              </a:rPr>
              <a:t>CPU</a:t>
            </a:r>
          </a:p>
          <a:p>
            <a:pPr algn="ctr"/>
            <a:r>
              <a:rPr lang="en-US" sz="600">
                <a:latin typeface="Gill Sans" charset="0"/>
                <a:ea typeface="Gill Sans" charset="0"/>
                <a:cs typeface="Gill Sans" charset="0"/>
              </a:rPr>
              <a:t>state</a:t>
            </a:r>
          </a:p>
        </p:txBody>
      </p:sp>
      <p:sp>
        <p:nvSpPr>
          <p:cNvPr id="129" name="Rectangle 77">
            <a:extLst>
              <a:ext uri="{FF2B5EF4-FFF2-40B4-BE49-F238E27FC236}">
                <a16:creationId xmlns:a16="http://schemas.microsoft.com/office/drawing/2014/main" id="{D1542E04-96CA-5B48-8A30-C5E7B8150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1161" y="3143250"/>
            <a:ext cx="342900" cy="28575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600">
                <a:latin typeface="Gill Sans" charset="0"/>
                <a:ea typeface="Gill Sans" charset="0"/>
                <a:cs typeface="Gill Sans" charset="0"/>
              </a:rPr>
              <a:t>CPU</a:t>
            </a:r>
          </a:p>
          <a:p>
            <a:pPr algn="ctr"/>
            <a:r>
              <a:rPr lang="en-US" sz="600">
                <a:latin typeface="Gill Sans" charset="0"/>
                <a:ea typeface="Gill Sans" charset="0"/>
                <a:cs typeface="Gill Sans" charset="0"/>
              </a:rPr>
              <a:t>state</a:t>
            </a:r>
          </a:p>
        </p:txBody>
      </p:sp>
      <p:sp>
        <p:nvSpPr>
          <p:cNvPr id="130" name="Rectangle 77">
            <a:extLst>
              <a:ext uri="{FF2B5EF4-FFF2-40B4-BE49-F238E27FC236}">
                <a16:creationId xmlns:a16="http://schemas.microsoft.com/office/drawing/2014/main" id="{3DCF483D-1F37-E742-9FA0-21F6A2A0E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9661" y="3143250"/>
            <a:ext cx="342900" cy="28575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600">
                <a:latin typeface="Gill Sans" charset="0"/>
                <a:ea typeface="Gill Sans" charset="0"/>
                <a:cs typeface="Gill Sans" charset="0"/>
              </a:rPr>
              <a:t>CPU</a:t>
            </a:r>
          </a:p>
          <a:p>
            <a:pPr algn="ctr"/>
            <a:r>
              <a:rPr lang="en-US" sz="600">
                <a:latin typeface="Gill Sans" charset="0"/>
                <a:ea typeface="Gill Sans" charset="0"/>
                <a:cs typeface="Gill Sans" charset="0"/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3495026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uiExpand="1"/>
      <p:bldP spid="1029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Dual-mode Operation </a:t>
            </a:r>
            <a:br>
              <a:rPr lang="en-US" dirty="0"/>
            </a:br>
            <a:r>
              <a:rPr lang="en-US" dirty="0"/>
              <a:t>(4</a:t>
            </a:r>
            <a:r>
              <a:rPr lang="en-US" baseline="30000" dirty="0"/>
              <a:t>th</a:t>
            </a:r>
            <a:r>
              <a:rPr lang="en-US" dirty="0"/>
              <a:t> OS Concept)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Hardware provides at least two modes</a:t>
            </a:r>
          </a:p>
          <a:p>
            <a:pPr lvl="1"/>
            <a:r>
              <a:rPr lang="en-US" altLang="en-US" sz="2000" dirty="0">
                <a:solidFill>
                  <a:srgbClr val="FF0000"/>
                </a:solidFill>
              </a:rPr>
              <a:t>Kernel mode</a:t>
            </a:r>
            <a:r>
              <a:rPr lang="en-US" altLang="en-US" sz="2000" dirty="0"/>
              <a:t> (or “supervisor” or “protected”)</a:t>
            </a:r>
          </a:p>
          <a:p>
            <a:pPr lvl="1"/>
            <a:r>
              <a:rPr lang="en-US" altLang="en-US" sz="2000" dirty="0">
                <a:solidFill>
                  <a:srgbClr val="FF0000"/>
                </a:solidFill>
              </a:rPr>
              <a:t>User mode</a:t>
            </a:r>
            <a:r>
              <a:rPr lang="en-US" altLang="en-US" sz="2000" dirty="0"/>
              <a:t>, which is how normal programs are executed </a:t>
            </a:r>
          </a:p>
          <a:p>
            <a:pPr lvl="1"/>
            <a:endParaRPr lang="en-US" altLang="en-US" sz="2000" dirty="0"/>
          </a:p>
          <a:p>
            <a:r>
              <a:rPr lang="en-US" sz="2400" dirty="0"/>
              <a:t>How can hardware support dual-mode operation?</a:t>
            </a:r>
          </a:p>
          <a:p>
            <a:pPr lvl="1"/>
            <a:r>
              <a:rPr lang="en-US" sz="2000" dirty="0"/>
              <a:t>Single bit of state (user/system mode bit)</a:t>
            </a:r>
          </a:p>
          <a:p>
            <a:pPr lvl="1"/>
            <a:r>
              <a:rPr lang="en-US" sz="2000" dirty="0"/>
              <a:t>Certain operations/actions only permitted in system/kernel mode</a:t>
            </a:r>
          </a:p>
          <a:p>
            <a:pPr lvl="2"/>
            <a:r>
              <a:rPr lang="en-US" sz="1800" dirty="0"/>
              <a:t>In user mode they fail or trap</a:t>
            </a:r>
          </a:p>
          <a:p>
            <a:pPr lvl="1"/>
            <a:r>
              <a:rPr lang="en-US" sz="2000" dirty="0"/>
              <a:t>User </a:t>
            </a:r>
            <a:r>
              <a:rPr lang="en-US" sz="2000" dirty="0">
                <a:sym typeface="Wingdings" pitchFamily="2" charset="2"/>
              </a:rPr>
              <a:t>to k</a:t>
            </a:r>
            <a:r>
              <a:rPr lang="en-US" sz="2000" dirty="0"/>
              <a:t>ernel transition sets system mode AND saves user PC</a:t>
            </a:r>
          </a:p>
          <a:p>
            <a:pPr lvl="2"/>
            <a:r>
              <a:rPr lang="en-US" sz="1800" dirty="0"/>
              <a:t>OS code carefully puts aside user state then performs necessary actions</a:t>
            </a:r>
          </a:p>
          <a:p>
            <a:pPr lvl="1"/>
            <a:r>
              <a:rPr lang="en-US" sz="2000" dirty="0"/>
              <a:t>Kernel to user transition clears system mode AND restores user PC</a:t>
            </a:r>
          </a:p>
          <a:p>
            <a:pPr lvl="2"/>
            <a:r>
              <a:rPr lang="en-US" sz="1800" dirty="0"/>
              <a:t>E.g., </a:t>
            </a:r>
            <a:r>
              <a:rPr lang="en-US" sz="1800" dirty="0" err="1">
                <a:latin typeface="Ubuntu Mono" panose="020B0509030602030204" pitchFamily="49" charset="0"/>
              </a:rPr>
              <a:t>rfi</a:t>
            </a:r>
            <a:r>
              <a:rPr lang="en-US" sz="1800" dirty="0"/>
              <a:t>: return-from-interrupt</a:t>
            </a:r>
          </a:p>
        </p:txBody>
      </p:sp>
    </p:spTree>
    <p:extLst>
      <p:ext uri="{BB962C8B-B14F-4D97-AF65-F5344CB8AC3E}">
        <p14:creationId xmlns:p14="http://schemas.microsoft.com/office/powerpoint/2010/main" val="4103464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Three Types of Mode Transfer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sz="2000" dirty="0">
                <a:solidFill>
                  <a:srgbClr val="FF0000"/>
                </a:solidFill>
              </a:rPr>
              <a:t>System call</a:t>
            </a:r>
            <a:r>
              <a:rPr lang="en-US" sz="2000" dirty="0"/>
              <a:t>: request for kernel services</a:t>
            </a:r>
          </a:p>
          <a:p>
            <a:pPr lvl="1"/>
            <a:r>
              <a:rPr lang="en-US" sz="1800" dirty="0"/>
              <a:t>E.g., </a:t>
            </a:r>
            <a:r>
              <a:rPr lang="en-US" altLang="ko-KR" sz="1800" dirty="0">
                <a:latin typeface="Ubuntu Mono" panose="020B0509030602030204" pitchFamily="49" charset="0"/>
              </a:rPr>
              <a:t>open</a:t>
            </a:r>
            <a:r>
              <a:rPr lang="en-US" altLang="ko-KR" sz="1800" dirty="0"/>
              <a:t>, </a:t>
            </a:r>
            <a:r>
              <a:rPr lang="en-US" altLang="ko-KR" sz="1800" dirty="0">
                <a:latin typeface="Ubuntu Mono" panose="020B0509030602030204" pitchFamily="49" charset="0"/>
              </a:rPr>
              <a:t>close</a:t>
            </a:r>
            <a:r>
              <a:rPr lang="en-US" altLang="ko-KR" sz="1800" dirty="0"/>
              <a:t>, </a:t>
            </a:r>
            <a:r>
              <a:rPr lang="en-US" altLang="ko-KR" sz="1800" dirty="0">
                <a:latin typeface="Ubuntu Mono" panose="020B0509030602030204" pitchFamily="49" charset="0"/>
              </a:rPr>
              <a:t>read</a:t>
            </a:r>
            <a:r>
              <a:rPr lang="en-US" altLang="ko-KR" sz="1800" dirty="0"/>
              <a:t>, </a:t>
            </a:r>
            <a:r>
              <a:rPr lang="en-US" altLang="ko-KR" sz="1800" dirty="0">
                <a:latin typeface="Ubuntu Mono" panose="020B0509030602030204" pitchFamily="49" charset="0"/>
              </a:rPr>
              <a:t>write</a:t>
            </a:r>
            <a:r>
              <a:rPr lang="en-US" altLang="ko-KR" sz="1800" dirty="0"/>
              <a:t>, </a:t>
            </a:r>
            <a:r>
              <a:rPr lang="en-US" altLang="ko-KR" sz="1800" dirty="0" err="1">
                <a:latin typeface="Ubuntu Mono" panose="020B0509030602030204" pitchFamily="49" charset="0"/>
              </a:rPr>
              <a:t>lseek</a:t>
            </a:r>
            <a:endParaRPr lang="en-US" sz="1800" dirty="0">
              <a:latin typeface="Ubuntu Mono" panose="020B0509030602030204" pitchFamily="49" charset="0"/>
            </a:endParaRPr>
          </a:p>
          <a:p>
            <a:pPr lvl="1"/>
            <a:r>
              <a:rPr lang="en-US" sz="1800" dirty="0"/>
              <a:t>Usually implemented by calling </a:t>
            </a:r>
            <a:r>
              <a:rPr lang="en-US" sz="1800" i="1" dirty="0">
                <a:solidFill>
                  <a:srgbClr val="FF0000"/>
                </a:solidFill>
              </a:rPr>
              <a:t>trap</a:t>
            </a:r>
            <a:r>
              <a:rPr lang="en-US" sz="1800" dirty="0"/>
              <a:t> or </a:t>
            </a:r>
            <a:r>
              <a:rPr lang="en-US" sz="1800" i="1" dirty="0" err="1">
                <a:solidFill>
                  <a:srgbClr val="FF0000"/>
                </a:solidFill>
              </a:rPr>
              <a:t>syscall</a:t>
            </a:r>
            <a:r>
              <a:rPr lang="en-US" sz="1800" dirty="0"/>
              <a:t> instruction</a:t>
            </a:r>
          </a:p>
          <a:p>
            <a:pPr lvl="2"/>
            <a:r>
              <a:rPr lang="en-US" sz="1600" dirty="0"/>
              <a:t>Special instruction is not strictly required; on some systems, processes trigger system calls by executing some instruction with specific invalid opcode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Processor exception</a:t>
            </a:r>
            <a:r>
              <a:rPr lang="en-US" sz="2000" dirty="0"/>
              <a:t>: internal, </a:t>
            </a:r>
            <a:r>
              <a:rPr lang="en-US" sz="2000" dirty="0">
                <a:solidFill>
                  <a:srgbClr val="FF0000"/>
                </a:solidFill>
              </a:rPr>
              <a:t>synchronous</a:t>
            </a:r>
            <a:r>
              <a:rPr lang="en-US" sz="2000" dirty="0"/>
              <a:t>, hardware event</a:t>
            </a:r>
          </a:p>
          <a:p>
            <a:pPr lvl="1"/>
            <a:r>
              <a:rPr lang="en-US" altLang="ko-KR" sz="1800" dirty="0"/>
              <a:t>E.g., divide by zero, illegal instruction, segmentation fault, page fault</a:t>
            </a:r>
          </a:p>
          <a:p>
            <a:pPr lvl="1"/>
            <a:r>
              <a:rPr lang="en-US" altLang="ko-KR" sz="1800" dirty="0"/>
              <a:t>Caused by software behavior</a:t>
            </a:r>
          </a:p>
          <a:p>
            <a:pPr lvl="1"/>
            <a:endParaRPr lang="en-US" altLang="ko-KR" sz="1800" dirty="0"/>
          </a:p>
          <a:p>
            <a:r>
              <a:rPr lang="en-US" sz="2000" dirty="0">
                <a:solidFill>
                  <a:srgbClr val="FF0000"/>
                </a:solidFill>
              </a:rPr>
              <a:t>Interrupt</a:t>
            </a:r>
            <a:r>
              <a:rPr lang="en-US" sz="2000" dirty="0"/>
              <a:t>: external </a:t>
            </a:r>
            <a:r>
              <a:rPr lang="en-US" sz="2000" dirty="0">
                <a:solidFill>
                  <a:srgbClr val="FF0000"/>
                </a:solidFill>
              </a:rPr>
              <a:t>asynchronous</a:t>
            </a:r>
            <a:r>
              <a:rPr lang="en-US" sz="2000" dirty="0"/>
              <a:t> event</a:t>
            </a:r>
          </a:p>
          <a:p>
            <a:pPr lvl="1"/>
            <a:r>
              <a:rPr lang="en-US" sz="1800" dirty="0"/>
              <a:t>E.g., </a:t>
            </a:r>
            <a:r>
              <a:rPr lang="en-US" altLang="ko-KR" sz="1800" dirty="0"/>
              <a:t>timer, disk ready, network</a:t>
            </a:r>
          </a:p>
          <a:p>
            <a:pPr lvl="1"/>
            <a:r>
              <a:rPr lang="en-US" altLang="ko-KR" sz="1800" dirty="0"/>
              <a:t>Interrupts can be disabled, exceptions and traps cannot!</a:t>
            </a:r>
            <a:endParaRPr lang="en-US" sz="1800" dirty="0"/>
          </a:p>
          <a:p>
            <a:pPr marL="0" indent="0"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494025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Very Brief History of OS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 dirty="0"/>
              <a:t>Several distinct phases:</a:t>
            </a:r>
          </a:p>
          <a:p>
            <a:pPr lvl="1"/>
            <a:r>
              <a:rPr lang="en-US" altLang="en-US" sz="1800" dirty="0"/>
              <a:t>Hardware expensive, humans cheap </a:t>
            </a:r>
          </a:p>
          <a:p>
            <a:pPr lvl="2"/>
            <a:r>
              <a:rPr lang="en-US" altLang="en-US" sz="1600" dirty="0" err="1"/>
              <a:t>Eniac</a:t>
            </a:r>
            <a:r>
              <a:rPr lang="en-US" altLang="en-US" sz="1600" dirty="0"/>
              <a:t>, … Multics</a:t>
            </a:r>
          </a:p>
          <a:p>
            <a:pPr lvl="1"/>
            <a:r>
              <a:rPr lang="en-US" altLang="en-US" sz="1800" dirty="0"/>
              <a:t>Hardware cheaper, humans expensive </a:t>
            </a:r>
          </a:p>
          <a:p>
            <a:pPr lvl="2"/>
            <a:r>
              <a:rPr lang="en-US" altLang="en-US" sz="1600" dirty="0"/>
              <a:t>PCs, workstations, rise of GUIs</a:t>
            </a:r>
          </a:p>
          <a:p>
            <a:pPr lvl="1"/>
            <a:r>
              <a:rPr lang="en-US" altLang="en-US" sz="1800" dirty="0"/>
              <a:t>Hardware very cheap, humans very expensive </a:t>
            </a:r>
          </a:p>
          <a:p>
            <a:pPr lvl="2"/>
            <a:r>
              <a:rPr lang="en-US" altLang="en-US" sz="1600" dirty="0"/>
              <a:t>Ubiquitous devices, widespread networking</a:t>
            </a:r>
          </a:p>
          <a:p>
            <a:endParaRPr lang="en-US" altLang="en-US" sz="2000" dirty="0"/>
          </a:p>
        </p:txBody>
      </p:sp>
      <p:pic>
        <p:nvPicPr>
          <p:cNvPr id="10245" name="Picture 6" descr="http://upload.wikimedia.org/wikipedia/en/7/78/Rank_Xerox_8010%2B40_brochure_front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78228" y="4272030"/>
            <a:ext cx="1667532" cy="23458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095114" y="4500315"/>
            <a:ext cx="2392147" cy="17376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 descr="File:NASAComputerRoom7090.NARA.jpg">
            <a:extLst>
              <a:ext uri="{FF2B5EF4-FFF2-40B4-BE49-F238E27FC236}">
                <a16:creationId xmlns:a16="http://schemas.microsoft.com/office/drawing/2014/main" id="{D3F298C5-41B9-C44E-AFB8-B7AF1F4E1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6983" y="4500315"/>
            <a:ext cx="2341891" cy="1889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545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 bldLvl="2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 Masking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Interrupt handler runs with interrupts off</a:t>
            </a:r>
          </a:p>
          <a:p>
            <a:pPr lvl="1"/>
            <a:r>
              <a:rPr lang="en-US" sz="2000" dirty="0"/>
              <a:t>Re-enabled when interrupt completes</a:t>
            </a:r>
          </a:p>
          <a:p>
            <a:endParaRPr lang="en-US" sz="2400" dirty="0"/>
          </a:p>
          <a:p>
            <a:r>
              <a:rPr lang="en-US" sz="2400" dirty="0"/>
              <a:t>kernel can also turn interrupts off</a:t>
            </a:r>
          </a:p>
          <a:p>
            <a:pPr lvl="1"/>
            <a:r>
              <a:rPr lang="en-US" sz="2000" dirty="0"/>
              <a:t>E.g., when determining next process/thread to run</a:t>
            </a:r>
          </a:p>
          <a:p>
            <a:pPr lvl="1"/>
            <a:r>
              <a:rPr lang="en-US" sz="2000" dirty="0"/>
              <a:t>On x86, </a:t>
            </a:r>
            <a:r>
              <a:rPr lang="en-US" sz="1800" dirty="0">
                <a:latin typeface="Ubuntu Mono" panose="020B0509030602030204" pitchFamily="49" charset="0"/>
              </a:rPr>
              <a:t>cli</a:t>
            </a:r>
            <a:r>
              <a:rPr lang="en-US" sz="2000" dirty="0"/>
              <a:t> disables interrupts and </a:t>
            </a:r>
            <a:r>
              <a:rPr lang="en-US" sz="1800" dirty="0" err="1">
                <a:latin typeface="Ubuntu Mono" panose="020B0509030602030204" pitchFamily="49" charset="0"/>
              </a:rPr>
              <a:t>sti</a:t>
            </a:r>
            <a:r>
              <a:rPr lang="en-US" sz="2000" dirty="0"/>
              <a:t> enables interrupts</a:t>
            </a:r>
          </a:p>
          <a:p>
            <a:pPr lvl="2"/>
            <a:r>
              <a:rPr lang="en-US" sz="1800" dirty="0"/>
              <a:t>Only applies to current CPU (on a multicore)</a:t>
            </a:r>
          </a:p>
          <a:p>
            <a:endParaRPr lang="en-US" sz="2400" dirty="0"/>
          </a:p>
          <a:p>
            <a:r>
              <a:rPr lang="en-US" sz="2400" dirty="0"/>
              <a:t>We will need this to implement synchronization </a:t>
            </a:r>
            <a:br>
              <a:rPr lang="en-US" sz="2400" dirty="0"/>
            </a:br>
            <a:r>
              <a:rPr lang="en-US" sz="2400" dirty="0"/>
              <a:t>(more on this later)</a:t>
            </a:r>
          </a:p>
        </p:txBody>
      </p:sp>
    </p:spTree>
    <p:extLst>
      <p:ext uri="{BB962C8B-B14F-4D97-AF65-F5344CB8AC3E}">
        <p14:creationId xmlns:p14="http://schemas.microsoft.com/office/powerpoint/2010/main" val="35631143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 Vector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209095"/>
            <a:ext cx="7886700" cy="956569"/>
          </a:xfrm>
        </p:spPr>
        <p:txBody>
          <a:bodyPr/>
          <a:lstStyle/>
          <a:p>
            <a:r>
              <a:rPr lang="en-US" sz="2000" dirty="0"/>
              <a:t>Table set up by OS pointing to code to run on system calls, processor exceptions, and interrupts,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96B088-C905-F641-9D08-95403A7ED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461" y="1648905"/>
            <a:ext cx="5748658" cy="336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4399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Safe Mode Transfers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FF0000"/>
                </a:solidFill>
              </a:rPr>
              <a:t>Controlled transfer</a:t>
            </a:r>
            <a:r>
              <a:rPr lang="en-US" sz="2400" dirty="0"/>
              <a:t> into kernel</a:t>
            </a:r>
          </a:p>
          <a:p>
            <a:pPr lvl="1"/>
            <a:r>
              <a:rPr lang="en-US" sz="2000" dirty="0"/>
              <a:t>Buggy/malicious program should not be able to corrupt kernel</a:t>
            </a:r>
          </a:p>
          <a:p>
            <a:pPr lvl="1"/>
            <a:r>
              <a:rPr lang="en-US" sz="2000" dirty="0"/>
              <a:t>Entry point should be well defined (e.g., interrupt vector table)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Two-stack model</a:t>
            </a:r>
          </a:p>
          <a:p>
            <a:pPr lvl="1"/>
            <a:r>
              <a:rPr lang="en-US" sz="2000" dirty="0"/>
              <a:t>User process state should be saved and set aside</a:t>
            </a:r>
          </a:p>
          <a:p>
            <a:pPr lvl="1"/>
            <a:r>
              <a:rPr lang="en-US" sz="2000" dirty="0"/>
              <a:t>Kernel should not save anything on user stack (Why?)</a:t>
            </a:r>
          </a:p>
          <a:p>
            <a:pPr lvl="2"/>
            <a:r>
              <a:rPr lang="en-US" sz="1800" dirty="0">
                <a:solidFill>
                  <a:srgbClr val="FF0000"/>
                </a:solidFill>
              </a:rPr>
              <a:t>Reliability</a:t>
            </a:r>
            <a:r>
              <a:rPr lang="en-US" sz="1800" dirty="0"/>
              <a:t>: what if user program’s SP is not valid?</a:t>
            </a:r>
          </a:p>
          <a:p>
            <a:pPr lvl="2"/>
            <a:r>
              <a:rPr lang="en-US" sz="1800" dirty="0">
                <a:solidFill>
                  <a:srgbClr val="FF0000"/>
                </a:solidFill>
              </a:rPr>
              <a:t>Security</a:t>
            </a:r>
            <a:r>
              <a:rPr lang="en-US" sz="1800" dirty="0"/>
              <a:t>: what if other threads in process change kernel’s return address? </a:t>
            </a:r>
            <a:endParaRPr lang="en-US" dirty="0"/>
          </a:p>
          <a:p>
            <a:pPr lvl="1"/>
            <a:r>
              <a:rPr lang="en-US" sz="2000" dirty="0"/>
              <a:t>Kernel keeps separate stack for each thread in kernel memory </a:t>
            </a:r>
            <a:br>
              <a:rPr lang="en-US" sz="2000" dirty="0"/>
            </a:br>
            <a:r>
              <a:rPr lang="en-US" sz="2000" dirty="0"/>
              <a:t>(in addition to user stack in user memory)</a:t>
            </a:r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212546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Mode Transfer Steps</a:t>
            </a:r>
            <a:endParaRPr lang="en-US" altLang="ko-KR" dirty="0">
              <a:sym typeface="Symbol" panose="05050102010706020507" pitchFamily="18" charset="2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On system call, exception, or interrupt</a:t>
            </a:r>
          </a:p>
          <a:p>
            <a:pPr lvl="1"/>
            <a:r>
              <a:rPr lang="en-US" altLang="ko-KR" sz="2000" dirty="0"/>
              <a:t>Hardware enters kernel mode with interrupts disabled</a:t>
            </a:r>
          </a:p>
          <a:p>
            <a:pPr lvl="1"/>
            <a:r>
              <a:rPr lang="en-US" altLang="ko-KR" sz="2000" dirty="0"/>
              <a:t>Saves PC, then jumps to appropriate handler in kernel</a:t>
            </a:r>
          </a:p>
          <a:p>
            <a:pPr lvl="1"/>
            <a:r>
              <a:rPr lang="en-US" altLang="ko-KR" sz="2000" dirty="0"/>
              <a:t>Some processors (e.g., x86) also save registers, changes stack, etc.</a:t>
            </a:r>
          </a:p>
          <a:p>
            <a:pPr lvl="1"/>
            <a:endParaRPr lang="en-US" altLang="ko-KR" sz="2000" dirty="0"/>
          </a:p>
          <a:p>
            <a:r>
              <a:rPr lang="en-US" altLang="ko-KR" sz="2400" dirty="0"/>
              <a:t>Actual handler typically saves registers, other CPU state, and switches on kernel stack</a:t>
            </a:r>
          </a:p>
        </p:txBody>
      </p:sp>
    </p:spTree>
    <p:extLst>
      <p:ext uri="{BB962C8B-B14F-4D97-AF65-F5344CB8AC3E}">
        <p14:creationId xmlns:p14="http://schemas.microsoft.com/office/powerpoint/2010/main" val="33780674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63718-F095-DE4D-B5DB-9762EEF50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Two-Stack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C554A9-E62B-8B47-8B94-FBA4C9589B8E}"/>
              </a:ext>
            </a:extLst>
          </p:cNvPr>
          <p:cNvSpPr txBox="1"/>
          <p:nvPr/>
        </p:nvSpPr>
        <p:spPr>
          <a:xfrm>
            <a:off x="427423" y="2823380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User stack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643890-8BC6-E94A-9501-795EF7096300}"/>
              </a:ext>
            </a:extLst>
          </p:cNvPr>
          <p:cNvSpPr txBox="1"/>
          <p:nvPr/>
        </p:nvSpPr>
        <p:spPr>
          <a:xfrm>
            <a:off x="275778" y="5091305"/>
            <a:ext cx="127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Kernel stack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D93466-DA63-AB49-9DA9-543F7828D340}"/>
              </a:ext>
            </a:extLst>
          </p:cNvPr>
          <p:cNvSpPr/>
          <p:nvPr/>
        </p:nvSpPr>
        <p:spPr>
          <a:xfrm>
            <a:off x="2202530" y="2209800"/>
            <a:ext cx="1067273" cy="16002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6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64C905-46CB-BE41-A648-C8BA2D5C42D7}"/>
              </a:ext>
            </a:extLst>
          </p:cNvPr>
          <p:cNvSpPr/>
          <p:nvPr/>
        </p:nvSpPr>
        <p:spPr>
          <a:xfrm>
            <a:off x="2202530" y="2209800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Ubuntu Mono" panose="020B0509030602030204" pitchFamily="49" charset="0"/>
              </a:rPr>
              <a:t>main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1D60B57-B992-414A-9BFF-D422628B3FF2}"/>
              </a:ext>
            </a:extLst>
          </p:cNvPr>
          <p:cNvCxnSpPr/>
          <p:nvPr/>
        </p:nvCxnSpPr>
        <p:spPr>
          <a:xfrm>
            <a:off x="1596681" y="2209800"/>
            <a:ext cx="492367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41B8E1D-A8F6-C446-AE1B-9000C0008989}"/>
              </a:ext>
            </a:extLst>
          </p:cNvPr>
          <p:cNvSpPr/>
          <p:nvPr/>
        </p:nvSpPr>
        <p:spPr>
          <a:xfrm>
            <a:off x="2202530" y="2497173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Ubuntu Mono" panose="020B0509030602030204" pitchFamily="49" charset="0"/>
              </a:rPr>
              <a:t>Proc1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A6EA6D-3A28-6540-883C-4B888950C373}"/>
              </a:ext>
            </a:extLst>
          </p:cNvPr>
          <p:cNvSpPr/>
          <p:nvPr/>
        </p:nvSpPr>
        <p:spPr>
          <a:xfrm>
            <a:off x="2202530" y="2783486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Ubuntu Mono" panose="020B0509030602030204" pitchFamily="49" charset="0"/>
              </a:rPr>
              <a:t>Proc2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DE28F6F-592B-CC41-A337-56CF0CF0B9C4}"/>
              </a:ext>
            </a:extLst>
          </p:cNvPr>
          <p:cNvSpPr/>
          <p:nvPr/>
        </p:nvSpPr>
        <p:spPr>
          <a:xfrm>
            <a:off x="2202530" y="3069172"/>
            <a:ext cx="1067273" cy="2878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err="1">
                <a:latin typeface="Ubuntu Mono" panose="020B0509030602030204" pitchFamily="49" charset="0"/>
              </a:rPr>
              <a:t>syscall</a:t>
            </a:r>
            <a:endParaRPr lang="en-US" sz="1400" dirty="0">
              <a:latin typeface="Ubuntu Mono" panose="020B0509030602030204" pitchFamily="49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83AA6F3-D3E2-FB43-9ED0-488C58CD0E49}"/>
              </a:ext>
            </a:extLst>
          </p:cNvPr>
          <p:cNvSpPr/>
          <p:nvPr/>
        </p:nvSpPr>
        <p:spPr>
          <a:xfrm>
            <a:off x="2202530" y="4475871"/>
            <a:ext cx="1067273" cy="16002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423583D-841A-224A-B708-FABCD61D6D30}"/>
              </a:ext>
            </a:extLst>
          </p:cNvPr>
          <p:cNvCxnSpPr/>
          <p:nvPr/>
        </p:nvCxnSpPr>
        <p:spPr>
          <a:xfrm>
            <a:off x="1596681" y="4475871"/>
            <a:ext cx="492367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F7D5360-5D33-4940-9B5D-87C92E8C022D}"/>
              </a:ext>
            </a:extLst>
          </p:cNvPr>
          <p:cNvSpPr txBox="1"/>
          <p:nvPr/>
        </p:nvSpPr>
        <p:spPr>
          <a:xfrm>
            <a:off x="2279149" y="1523583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Running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21AA71A-7415-D744-BA00-6BE0B9A83F92}"/>
              </a:ext>
            </a:extLst>
          </p:cNvPr>
          <p:cNvSpPr/>
          <p:nvPr/>
        </p:nvSpPr>
        <p:spPr>
          <a:xfrm>
            <a:off x="4234655" y="2209800"/>
            <a:ext cx="1067273" cy="16002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60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89958BF-DF75-154B-959B-A98C109A9B28}"/>
              </a:ext>
            </a:extLst>
          </p:cNvPr>
          <p:cNvSpPr/>
          <p:nvPr/>
        </p:nvSpPr>
        <p:spPr>
          <a:xfrm>
            <a:off x="4234655" y="2209800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Ubuntu Mono" panose="020B0509030602030204" pitchFamily="49" charset="0"/>
              </a:rPr>
              <a:t>main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F633238-E01F-264F-A681-85F3370192FF}"/>
              </a:ext>
            </a:extLst>
          </p:cNvPr>
          <p:cNvSpPr/>
          <p:nvPr/>
        </p:nvSpPr>
        <p:spPr>
          <a:xfrm>
            <a:off x="4234655" y="2497173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Ubuntu Mono" panose="020B0509030602030204" pitchFamily="49" charset="0"/>
              </a:rPr>
              <a:t>Proc1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6EA7678-0480-2448-ACD3-22432B5CA666}"/>
              </a:ext>
            </a:extLst>
          </p:cNvPr>
          <p:cNvSpPr/>
          <p:nvPr/>
        </p:nvSpPr>
        <p:spPr>
          <a:xfrm>
            <a:off x="4234655" y="2783486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Ubuntu Mono" panose="020B0509030602030204" pitchFamily="49" charset="0"/>
              </a:rPr>
              <a:t>Proc2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B333306-BEFE-0C41-AE0E-C06DCCF71A63}"/>
              </a:ext>
            </a:extLst>
          </p:cNvPr>
          <p:cNvSpPr/>
          <p:nvPr/>
        </p:nvSpPr>
        <p:spPr>
          <a:xfrm>
            <a:off x="4234655" y="3069172"/>
            <a:ext cx="1067273" cy="2878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err="1">
                <a:latin typeface="Ubuntu Mono" panose="020B0509030602030204" pitchFamily="49" charset="0"/>
              </a:rPr>
              <a:t>syscall</a:t>
            </a:r>
            <a:endParaRPr lang="en-US" sz="1400" dirty="0">
              <a:latin typeface="Ubuntu Mono" panose="020B0509030602030204" pitchFamily="49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F3789B4-8F93-234B-8812-0110390E7546}"/>
              </a:ext>
            </a:extLst>
          </p:cNvPr>
          <p:cNvSpPr txBox="1"/>
          <p:nvPr/>
        </p:nvSpPr>
        <p:spPr>
          <a:xfrm>
            <a:off x="3977051" y="1523583"/>
            <a:ext cx="1582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Handling </a:t>
            </a:r>
            <a:r>
              <a:rPr lang="en-US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syscall</a:t>
            </a:r>
            <a:endParaRPr lang="en-US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43CDC75-8B6C-0343-8513-CDE73D79D374}"/>
              </a:ext>
            </a:extLst>
          </p:cNvPr>
          <p:cNvCxnSpPr>
            <a:cxnSpLocks/>
          </p:cNvCxnSpPr>
          <p:nvPr/>
        </p:nvCxnSpPr>
        <p:spPr>
          <a:xfrm>
            <a:off x="3639426" y="3352219"/>
            <a:ext cx="492367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A50282B1-465F-F44C-88A1-F90F4BFD17BB}"/>
              </a:ext>
            </a:extLst>
          </p:cNvPr>
          <p:cNvSpPr/>
          <p:nvPr/>
        </p:nvSpPr>
        <p:spPr>
          <a:xfrm>
            <a:off x="4234655" y="4475871"/>
            <a:ext cx="1067273" cy="16002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600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5DB3C91-2999-E846-9B7E-40E0CBDFF021}"/>
              </a:ext>
            </a:extLst>
          </p:cNvPr>
          <p:cNvSpPr/>
          <p:nvPr/>
        </p:nvSpPr>
        <p:spPr>
          <a:xfrm>
            <a:off x="4234655" y="4475871"/>
            <a:ext cx="1067273" cy="421383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Ubuntu Mono" panose="020B0509030602030204" pitchFamily="49" charset="0"/>
              </a:rPr>
              <a:t>user CPU state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6DFB6F1-4848-2D45-996F-CE6E149E6290}"/>
              </a:ext>
            </a:extLst>
          </p:cNvPr>
          <p:cNvCxnSpPr/>
          <p:nvPr/>
        </p:nvCxnSpPr>
        <p:spPr>
          <a:xfrm>
            <a:off x="3628806" y="4475871"/>
            <a:ext cx="492367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3625C0E8-9E3A-C643-958C-A46167A42A22}"/>
              </a:ext>
            </a:extLst>
          </p:cNvPr>
          <p:cNvSpPr/>
          <p:nvPr/>
        </p:nvSpPr>
        <p:spPr>
          <a:xfrm>
            <a:off x="4234655" y="4897624"/>
            <a:ext cx="1067273" cy="421383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err="1">
                <a:latin typeface="Ubuntu Mono" panose="020B0509030602030204" pitchFamily="49" charset="0"/>
              </a:rPr>
              <a:t>syscall</a:t>
            </a:r>
            <a:br>
              <a:rPr lang="en-US" sz="1400" dirty="0">
                <a:latin typeface="Ubuntu Mono" panose="020B0509030602030204" pitchFamily="49" charset="0"/>
              </a:rPr>
            </a:br>
            <a:r>
              <a:rPr lang="en-US" sz="1400" dirty="0">
                <a:latin typeface="Ubuntu Mono" panose="020B0509030602030204" pitchFamily="49" charset="0"/>
              </a:rPr>
              <a:t>handler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61BA8BC5-DFAA-EA4B-A875-AC6E533212FA}"/>
              </a:ext>
            </a:extLst>
          </p:cNvPr>
          <p:cNvSpPr/>
          <p:nvPr/>
        </p:nvSpPr>
        <p:spPr>
          <a:xfrm>
            <a:off x="4234655" y="5317413"/>
            <a:ext cx="1067273" cy="2878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350" dirty="0">
                <a:latin typeface="Ubuntu Mono" panose="020B0509030602030204" pitchFamily="49" charset="0"/>
              </a:rPr>
              <a:t>I/O driver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28FE5677-5E84-F447-B9AD-514097E94CBC}"/>
              </a:ext>
            </a:extLst>
          </p:cNvPr>
          <p:cNvSpPr/>
          <p:nvPr/>
        </p:nvSpPr>
        <p:spPr>
          <a:xfrm>
            <a:off x="6311073" y="2209800"/>
            <a:ext cx="1067273" cy="16002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60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121A8DDE-CD48-FD4A-AACD-D8572C2E3EFD}"/>
              </a:ext>
            </a:extLst>
          </p:cNvPr>
          <p:cNvSpPr/>
          <p:nvPr/>
        </p:nvSpPr>
        <p:spPr>
          <a:xfrm>
            <a:off x="6311073" y="2209800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Ubuntu Mono" panose="020B0509030602030204" pitchFamily="49" charset="0"/>
              </a:rPr>
              <a:t>main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8906228F-9F45-2D45-8053-1C6C49CFE196}"/>
              </a:ext>
            </a:extLst>
          </p:cNvPr>
          <p:cNvSpPr/>
          <p:nvPr/>
        </p:nvSpPr>
        <p:spPr>
          <a:xfrm>
            <a:off x="6311073" y="2497173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Ubuntu Mono" panose="020B0509030602030204" pitchFamily="49" charset="0"/>
              </a:rPr>
              <a:t>Proc1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F7972EC1-7098-F14C-9A6C-5984AFD4ECEE}"/>
              </a:ext>
            </a:extLst>
          </p:cNvPr>
          <p:cNvSpPr/>
          <p:nvPr/>
        </p:nvSpPr>
        <p:spPr>
          <a:xfrm>
            <a:off x="6311073" y="2783486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Ubuntu Mono" panose="020B0509030602030204" pitchFamily="49" charset="0"/>
              </a:rPr>
              <a:t>Proc2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E2AE5DD-4E3D-1D41-8980-F8DD96A0FA9D}"/>
              </a:ext>
            </a:extLst>
          </p:cNvPr>
          <p:cNvSpPr txBox="1"/>
          <p:nvPr/>
        </p:nvSpPr>
        <p:spPr>
          <a:xfrm>
            <a:off x="6157056" y="1523583"/>
            <a:ext cx="1375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Ready to run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3F44C9FD-7814-004F-BFCF-D4C7105821B4}"/>
              </a:ext>
            </a:extLst>
          </p:cNvPr>
          <p:cNvCxnSpPr>
            <a:cxnSpLocks/>
          </p:cNvCxnSpPr>
          <p:nvPr/>
        </p:nvCxnSpPr>
        <p:spPr>
          <a:xfrm>
            <a:off x="5715844" y="3071296"/>
            <a:ext cx="492367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27E80EEF-F97E-364A-BA38-48E60297CFA2}"/>
              </a:ext>
            </a:extLst>
          </p:cNvPr>
          <p:cNvSpPr/>
          <p:nvPr/>
        </p:nvSpPr>
        <p:spPr>
          <a:xfrm>
            <a:off x="6311073" y="4475871"/>
            <a:ext cx="1067273" cy="16002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600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2465DA10-B4A4-534B-99BF-59113A55FDEE}"/>
              </a:ext>
            </a:extLst>
          </p:cNvPr>
          <p:cNvSpPr/>
          <p:nvPr/>
        </p:nvSpPr>
        <p:spPr>
          <a:xfrm>
            <a:off x="6311073" y="4475871"/>
            <a:ext cx="1067273" cy="421383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Ubuntu Mono" panose="020B0509030602030204" pitchFamily="49" charset="0"/>
              </a:rPr>
              <a:t>user CPU state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03658A9-FB78-C943-9324-F70A6835EDBC}"/>
              </a:ext>
            </a:extLst>
          </p:cNvPr>
          <p:cNvCxnSpPr/>
          <p:nvPr/>
        </p:nvCxnSpPr>
        <p:spPr>
          <a:xfrm>
            <a:off x="5705224" y="4897254"/>
            <a:ext cx="492367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22222E-6 L -2.5E-6 0.041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.0419 L -2.5E-6 0.083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.0838 L -2.5E-6 0.1261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.12616 L -2.5E-6 0.1657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6 L -4.72222E-6 0.06157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0.06157 L -4.72222E-6 0.12314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0.12314 L -4.72222E-6 0.16296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0.16296 L -4.72222E-6 0.12314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0.12314 L -4.72222E-6 0.06157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6" grpId="0" animBg="1"/>
      <p:bldP spid="27" grpId="0" animBg="1"/>
      <p:bldP spid="28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/>
      <p:bldP spid="93" grpId="0" animBg="1"/>
      <p:bldP spid="94" grpId="0" animBg="1"/>
      <p:bldP spid="96" grpId="0" animBg="1"/>
      <p:bldP spid="96" grpId="1" animBg="1"/>
      <p:bldP spid="98" grpId="0" animBg="1"/>
      <p:bldP spid="98" grpId="1" animBg="1"/>
      <p:bldP spid="119" grpId="0" animBg="1"/>
      <p:bldP spid="120" grpId="0" animBg="1"/>
      <p:bldP spid="121" grpId="0" animBg="1"/>
      <p:bldP spid="122" grpId="0" animBg="1"/>
      <p:bldP spid="124" grpId="0"/>
      <p:bldP spid="126" grpId="0" animBg="1"/>
      <p:bldP spid="12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088A2C03-88C6-D54F-A720-991F8E50E2F9}"/>
              </a:ext>
            </a:extLst>
          </p:cNvPr>
          <p:cNvSpPr/>
          <p:nvPr/>
        </p:nvSpPr>
        <p:spPr>
          <a:xfrm>
            <a:off x="6827064" y="3616592"/>
            <a:ext cx="1067273" cy="293332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8CB5E0A-EDC1-664E-B21F-F5FBC7231AE5}"/>
              </a:ext>
            </a:extLst>
          </p:cNvPr>
          <p:cNvSpPr txBox="1"/>
          <p:nvPr/>
        </p:nvSpPr>
        <p:spPr>
          <a:xfrm>
            <a:off x="6842759" y="3181684"/>
            <a:ext cx="1035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Kernel stack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9F1638F-67ED-4A4C-9E9C-0EF8F1ED1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x86 Atomic Mode Transfer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214255-9402-324B-8B44-179DE9F5B87E}"/>
              </a:ext>
            </a:extLst>
          </p:cNvPr>
          <p:cNvSpPr txBox="1"/>
          <p:nvPr/>
        </p:nvSpPr>
        <p:spPr>
          <a:xfrm>
            <a:off x="1059563" y="5595931"/>
            <a:ext cx="917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User stack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87F6FA-2320-554E-B295-44E475AE8E87}"/>
              </a:ext>
            </a:extLst>
          </p:cNvPr>
          <p:cNvSpPr txBox="1"/>
          <p:nvPr/>
        </p:nvSpPr>
        <p:spPr>
          <a:xfrm>
            <a:off x="2015456" y="3616592"/>
            <a:ext cx="1441420" cy="1087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foo() {</a:t>
            </a:r>
          </a:p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  while (…) {</a:t>
            </a:r>
          </a:p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    x = x + 1;</a:t>
            </a:r>
          </a:p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    y = y – 2;</a:t>
            </a:r>
          </a:p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  }</a:t>
            </a:r>
          </a:p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7FB95E-D2B0-2F41-8E70-1C7696A0E2E8}"/>
              </a:ext>
            </a:extLst>
          </p:cNvPr>
          <p:cNvSpPr txBox="1"/>
          <p:nvPr/>
        </p:nvSpPr>
        <p:spPr>
          <a:xfrm>
            <a:off x="1100665" y="3879888"/>
            <a:ext cx="8761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User-level</a:t>
            </a:r>
            <a:b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process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8F7B5B-2019-C344-A4F6-5F8EB19F5F21}"/>
              </a:ext>
            </a:extLst>
          </p:cNvPr>
          <p:cNvSpPr/>
          <p:nvPr/>
        </p:nvSpPr>
        <p:spPr>
          <a:xfrm>
            <a:off x="4310045" y="3777271"/>
            <a:ext cx="1067273" cy="72845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Other Regs</a:t>
            </a:r>
            <a:b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EAX, EXB,</a:t>
            </a:r>
          </a:p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59550C-CF71-A446-9E3B-DE92BB1C8EE1}"/>
              </a:ext>
            </a:extLst>
          </p:cNvPr>
          <p:cNvSpPr txBox="1"/>
          <p:nvPr/>
        </p:nvSpPr>
        <p:spPr>
          <a:xfrm>
            <a:off x="4403496" y="2344868"/>
            <a:ext cx="880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Processor</a:t>
            </a:r>
            <a:b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Registers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3ABCB4-0632-3E46-915F-6A9A732CEFA4}"/>
              </a:ext>
            </a:extLst>
          </p:cNvPr>
          <p:cNvSpPr/>
          <p:nvPr/>
        </p:nvSpPr>
        <p:spPr>
          <a:xfrm>
            <a:off x="4310045" y="2919027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280048-C437-9647-8A7C-D04FE6B9DD26}"/>
              </a:ext>
            </a:extLst>
          </p:cNvPr>
          <p:cNvSpPr/>
          <p:nvPr/>
        </p:nvSpPr>
        <p:spPr>
          <a:xfrm>
            <a:off x="4310045" y="3201651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0B2943-1C66-244D-ACAE-5EC71A701EC0}"/>
              </a:ext>
            </a:extLst>
          </p:cNvPr>
          <p:cNvSpPr/>
          <p:nvPr/>
        </p:nvSpPr>
        <p:spPr>
          <a:xfrm>
            <a:off x="4310045" y="3489461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EFLAGS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B8B3174D-02A8-1040-844B-9688ECDFF53E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 flipV="1">
            <a:off x="3456877" y="3062932"/>
            <a:ext cx="853169" cy="666944"/>
          </a:xfrm>
          <a:prstGeom prst="bentConnector3">
            <a:avLst>
              <a:gd name="adj1" fmla="val 57478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F4A4E04B-4F48-4248-BA1B-E0040D568125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 flipV="1">
            <a:off x="3269801" y="3345555"/>
            <a:ext cx="1040244" cy="2623793"/>
          </a:xfrm>
          <a:prstGeom prst="bentConnector3">
            <a:avLst>
              <a:gd name="adj1" fmla="val 30920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E0B6C8AD-D3D3-694D-ABFB-8B50F77A3A77}"/>
              </a:ext>
            </a:extLst>
          </p:cNvPr>
          <p:cNvSpPr/>
          <p:nvPr/>
        </p:nvSpPr>
        <p:spPr>
          <a:xfrm>
            <a:off x="2202530" y="4949720"/>
            <a:ext cx="1067273" cy="16002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F6E52FE-A18B-1F4A-9A50-B838D172A682}"/>
              </a:ext>
            </a:extLst>
          </p:cNvPr>
          <p:cNvSpPr/>
          <p:nvPr/>
        </p:nvSpPr>
        <p:spPr>
          <a:xfrm>
            <a:off x="2202529" y="6262110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…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C5DB69-ED65-9848-A007-668706DE6867}"/>
              </a:ext>
            </a:extLst>
          </p:cNvPr>
          <p:cNvSpPr/>
          <p:nvPr/>
        </p:nvSpPr>
        <p:spPr>
          <a:xfrm>
            <a:off x="2202528" y="5974300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foo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B4096EA-FD1E-654F-8AAC-ACD86D95E2F0}"/>
              </a:ext>
            </a:extLst>
          </p:cNvPr>
          <p:cNvSpPr txBox="1"/>
          <p:nvPr/>
        </p:nvSpPr>
        <p:spPr>
          <a:xfrm>
            <a:off x="6774642" y="2044773"/>
            <a:ext cx="1172116" cy="755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handler() {</a:t>
            </a:r>
          </a:p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  </a:t>
            </a:r>
            <a:r>
              <a:rPr lang="en-US" sz="1400" dirty="0" err="1">
                <a:latin typeface="Ubuntu Mono" panose="020B0509030602030204" pitchFamily="49" charset="0"/>
              </a:rPr>
              <a:t>pushad</a:t>
            </a:r>
            <a:r>
              <a:rPr lang="en-US" sz="1400" dirty="0">
                <a:latin typeface="Ubuntu Mono" panose="020B0509030602030204" pitchFamily="49" charset="0"/>
              </a:rPr>
              <a:t>;</a:t>
            </a:r>
          </a:p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  …</a:t>
            </a:r>
          </a:p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}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6BB96CB-27B4-F44A-9D7F-E356767B5E67}"/>
              </a:ext>
            </a:extLst>
          </p:cNvPr>
          <p:cNvSpPr txBox="1"/>
          <p:nvPr/>
        </p:nvSpPr>
        <p:spPr>
          <a:xfrm>
            <a:off x="7041531" y="1661973"/>
            <a:ext cx="637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Kernel</a:t>
            </a:r>
          </a:p>
        </p:txBody>
      </p:sp>
    </p:spTree>
    <p:extLst>
      <p:ext uri="{BB962C8B-B14F-4D97-AF65-F5344CB8AC3E}">
        <p14:creationId xmlns:p14="http://schemas.microsoft.com/office/powerpoint/2010/main" val="24108580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7481888C-8571-E847-BC1D-3542F8E06230}"/>
              </a:ext>
            </a:extLst>
          </p:cNvPr>
          <p:cNvSpPr/>
          <p:nvPr/>
        </p:nvSpPr>
        <p:spPr>
          <a:xfrm>
            <a:off x="6827064" y="3616592"/>
            <a:ext cx="1067273" cy="293332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4B5EF44-4422-9C46-823C-7DB5ED88C950}"/>
              </a:ext>
            </a:extLst>
          </p:cNvPr>
          <p:cNvSpPr txBox="1"/>
          <p:nvPr/>
        </p:nvSpPr>
        <p:spPr>
          <a:xfrm>
            <a:off x="6842759" y="3181684"/>
            <a:ext cx="1035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Kernel stack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9F1638F-67ED-4A4C-9E9C-0EF8F1ED1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x86 Atomic Mode Transfer (cont.)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033E52-809E-9B48-B24D-F758D0B1B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Single instruction to</a:t>
            </a:r>
          </a:p>
          <a:p>
            <a:pPr lvl="1"/>
            <a:r>
              <a:rPr lang="en-US" sz="1800" dirty="0"/>
              <a:t>Save some registers (e.g., SP, PC)</a:t>
            </a:r>
          </a:p>
          <a:p>
            <a:pPr lvl="1"/>
            <a:r>
              <a:rPr lang="en-US" sz="1800" dirty="0"/>
              <a:t>Change PC and SP</a:t>
            </a:r>
          </a:p>
          <a:p>
            <a:pPr lvl="1"/>
            <a:r>
              <a:rPr lang="en-US" sz="1800" dirty="0"/>
              <a:t>Switch Kernel/user mode</a:t>
            </a:r>
          </a:p>
          <a:p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214255-9402-324B-8B44-179DE9F5B87E}"/>
              </a:ext>
            </a:extLst>
          </p:cNvPr>
          <p:cNvSpPr txBox="1"/>
          <p:nvPr/>
        </p:nvSpPr>
        <p:spPr>
          <a:xfrm>
            <a:off x="1059563" y="5595931"/>
            <a:ext cx="917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User stack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87F6FA-2320-554E-B295-44E475AE8E87}"/>
              </a:ext>
            </a:extLst>
          </p:cNvPr>
          <p:cNvSpPr txBox="1"/>
          <p:nvPr/>
        </p:nvSpPr>
        <p:spPr>
          <a:xfrm>
            <a:off x="2015456" y="3616592"/>
            <a:ext cx="1441420" cy="1087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foo() {</a:t>
            </a:r>
          </a:p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  while (…) {</a:t>
            </a:r>
          </a:p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    x = x + 1;</a:t>
            </a:r>
          </a:p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    y = y – 2;</a:t>
            </a:r>
          </a:p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  }</a:t>
            </a:r>
          </a:p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7FB95E-D2B0-2F41-8E70-1C7696A0E2E8}"/>
              </a:ext>
            </a:extLst>
          </p:cNvPr>
          <p:cNvSpPr txBox="1"/>
          <p:nvPr/>
        </p:nvSpPr>
        <p:spPr>
          <a:xfrm>
            <a:off x="1100665" y="3879888"/>
            <a:ext cx="8761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User-level</a:t>
            </a:r>
            <a:b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process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8F7B5B-2019-C344-A4F6-5F8EB19F5F21}"/>
              </a:ext>
            </a:extLst>
          </p:cNvPr>
          <p:cNvSpPr/>
          <p:nvPr/>
        </p:nvSpPr>
        <p:spPr>
          <a:xfrm>
            <a:off x="4310045" y="3777271"/>
            <a:ext cx="1067273" cy="72845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Other Regs</a:t>
            </a:r>
            <a:b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EAX, EXB,</a:t>
            </a:r>
          </a:p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59550C-CF71-A446-9E3B-DE92BB1C8EE1}"/>
              </a:ext>
            </a:extLst>
          </p:cNvPr>
          <p:cNvSpPr txBox="1"/>
          <p:nvPr/>
        </p:nvSpPr>
        <p:spPr>
          <a:xfrm>
            <a:off x="4403496" y="2344868"/>
            <a:ext cx="880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Processor</a:t>
            </a:r>
            <a:b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Registers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3ABCB4-0632-3E46-915F-6A9A732CEFA4}"/>
              </a:ext>
            </a:extLst>
          </p:cNvPr>
          <p:cNvSpPr/>
          <p:nvPr/>
        </p:nvSpPr>
        <p:spPr>
          <a:xfrm>
            <a:off x="4310045" y="2919027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280048-C437-9647-8A7C-D04FE6B9DD26}"/>
              </a:ext>
            </a:extLst>
          </p:cNvPr>
          <p:cNvSpPr/>
          <p:nvPr/>
        </p:nvSpPr>
        <p:spPr>
          <a:xfrm>
            <a:off x="4310045" y="3201651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0B2943-1C66-244D-ACAE-5EC71A701EC0}"/>
              </a:ext>
            </a:extLst>
          </p:cNvPr>
          <p:cNvSpPr/>
          <p:nvPr/>
        </p:nvSpPr>
        <p:spPr>
          <a:xfrm>
            <a:off x="4310045" y="3489461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EFLAGS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0B6C8AD-D3D3-694D-ABFB-8B50F77A3A77}"/>
              </a:ext>
            </a:extLst>
          </p:cNvPr>
          <p:cNvSpPr/>
          <p:nvPr/>
        </p:nvSpPr>
        <p:spPr>
          <a:xfrm>
            <a:off x="2202530" y="4949720"/>
            <a:ext cx="1067273" cy="16002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F6E52FE-A18B-1F4A-9A50-B838D172A682}"/>
              </a:ext>
            </a:extLst>
          </p:cNvPr>
          <p:cNvSpPr/>
          <p:nvPr/>
        </p:nvSpPr>
        <p:spPr>
          <a:xfrm>
            <a:off x="2202529" y="6262110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…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C5DB69-ED65-9848-A007-668706DE6867}"/>
              </a:ext>
            </a:extLst>
          </p:cNvPr>
          <p:cNvSpPr/>
          <p:nvPr/>
        </p:nvSpPr>
        <p:spPr>
          <a:xfrm>
            <a:off x="2202528" y="5974300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foo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B4096EA-FD1E-654F-8AAC-ACD86D95E2F0}"/>
              </a:ext>
            </a:extLst>
          </p:cNvPr>
          <p:cNvSpPr txBox="1"/>
          <p:nvPr/>
        </p:nvSpPr>
        <p:spPr>
          <a:xfrm>
            <a:off x="6774642" y="2044773"/>
            <a:ext cx="1172116" cy="755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handler() {</a:t>
            </a:r>
          </a:p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  </a:t>
            </a:r>
            <a:r>
              <a:rPr lang="en-US" sz="1400" dirty="0" err="1">
                <a:latin typeface="Ubuntu Mono" panose="020B0509030602030204" pitchFamily="49" charset="0"/>
              </a:rPr>
              <a:t>pushad</a:t>
            </a:r>
            <a:r>
              <a:rPr lang="en-US" sz="1400" dirty="0">
                <a:latin typeface="Ubuntu Mono" panose="020B0509030602030204" pitchFamily="49" charset="0"/>
              </a:rPr>
              <a:t>;</a:t>
            </a:r>
          </a:p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  …</a:t>
            </a:r>
          </a:p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}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2EA6BF2-32A3-134E-8997-99A46DCCA2D7}"/>
              </a:ext>
            </a:extLst>
          </p:cNvPr>
          <p:cNvSpPr/>
          <p:nvPr/>
        </p:nvSpPr>
        <p:spPr>
          <a:xfrm>
            <a:off x="6827064" y="6260645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SP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798F013-5F0B-8846-B7CA-B3DEA337ADA7}"/>
              </a:ext>
            </a:extLst>
          </p:cNvPr>
          <p:cNvSpPr/>
          <p:nvPr/>
        </p:nvSpPr>
        <p:spPr>
          <a:xfrm>
            <a:off x="6827063" y="5972835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EFLAGS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4622DC4-7DB6-9D4C-A344-E555A68BFF1A}"/>
              </a:ext>
            </a:extLst>
          </p:cNvPr>
          <p:cNvSpPr/>
          <p:nvPr/>
        </p:nvSpPr>
        <p:spPr>
          <a:xfrm>
            <a:off x="6826893" y="5684153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PC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E8EFBF9-6B46-3B40-B446-B8711E930507}"/>
              </a:ext>
            </a:extLst>
          </p:cNvPr>
          <p:cNvSpPr/>
          <p:nvPr/>
        </p:nvSpPr>
        <p:spPr>
          <a:xfrm>
            <a:off x="6826893" y="5397215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Error</a:t>
            </a:r>
          </a:p>
        </p:txBody>
      </p: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7E5C4C5C-0744-B946-A3F0-4DD25DAE9C36}"/>
              </a:ext>
            </a:extLst>
          </p:cNvPr>
          <p:cNvCxnSpPr>
            <a:stCxn id="53" idx="1"/>
          </p:cNvCxnSpPr>
          <p:nvPr/>
        </p:nvCxnSpPr>
        <p:spPr>
          <a:xfrm rot="10800000">
            <a:off x="3269800" y="5969348"/>
            <a:ext cx="3557264" cy="435202"/>
          </a:xfrm>
          <a:prstGeom prst="bentConnector3">
            <a:avLst>
              <a:gd name="adj1" fmla="val 86364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9A2C8926-085C-4447-BF4F-E50A51CF5047}"/>
              </a:ext>
            </a:extLst>
          </p:cNvPr>
          <p:cNvCxnSpPr>
            <a:stCxn id="55" idx="1"/>
          </p:cNvCxnSpPr>
          <p:nvPr/>
        </p:nvCxnSpPr>
        <p:spPr>
          <a:xfrm rot="10800000">
            <a:off x="3456877" y="3729878"/>
            <a:ext cx="3370017" cy="2098181"/>
          </a:xfrm>
          <a:prstGeom prst="bentConnector3">
            <a:avLst>
              <a:gd name="adj1" fmla="val 83751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61A68948-569F-2341-95FD-17776E80BECE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5377318" y="3345556"/>
            <a:ext cx="1442363" cy="2059515"/>
          </a:xfrm>
          <a:prstGeom prst="bentConnector3">
            <a:avLst>
              <a:gd name="adj1" fmla="val 32991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18E3A705-6A3A-084A-B084-AEE6BC6C2912}"/>
              </a:ext>
            </a:extLst>
          </p:cNvPr>
          <p:cNvCxnSpPr>
            <a:stCxn id="14" idx="3"/>
          </p:cNvCxnSpPr>
          <p:nvPr/>
        </p:nvCxnSpPr>
        <p:spPr>
          <a:xfrm flipV="1">
            <a:off x="5377318" y="2152185"/>
            <a:ext cx="1397324" cy="910747"/>
          </a:xfrm>
          <a:prstGeom prst="bentConnector3">
            <a:avLst>
              <a:gd name="adj1" fmla="val 34837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118688F-B825-2E42-A34E-5F7E8FEF82CC}"/>
              </a:ext>
            </a:extLst>
          </p:cNvPr>
          <p:cNvSpPr txBox="1"/>
          <p:nvPr/>
        </p:nvSpPr>
        <p:spPr>
          <a:xfrm>
            <a:off x="7041531" y="1661973"/>
            <a:ext cx="637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Kernel</a:t>
            </a:r>
          </a:p>
        </p:txBody>
      </p:sp>
    </p:spTree>
    <p:extLst>
      <p:ext uri="{BB962C8B-B14F-4D97-AF65-F5344CB8AC3E}">
        <p14:creationId xmlns:p14="http://schemas.microsoft.com/office/powerpoint/2010/main" val="5864895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F1638F-67ED-4A4C-9E9C-0EF8F1ED1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x86 Atomic Mode Transfer (cont.)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033E52-809E-9B48-B24D-F758D0B1B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Single instruction to save all registers</a:t>
            </a:r>
          </a:p>
          <a:p>
            <a:r>
              <a:rPr lang="en-US" sz="1800" dirty="0"/>
              <a:t>Why is stack pointer saved twice?</a:t>
            </a:r>
          </a:p>
          <a:p>
            <a:pPr lvl="1"/>
            <a:r>
              <a:rPr lang="en-US" sz="1400" dirty="0"/>
              <a:t>Hint: are they the same?</a:t>
            </a:r>
          </a:p>
          <a:p>
            <a:endParaRPr lang="en-US" sz="1800" dirty="0"/>
          </a:p>
          <a:p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214255-9402-324B-8B44-179DE9F5B87E}"/>
              </a:ext>
            </a:extLst>
          </p:cNvPr>
          <p:cNvSpPr txBox="1"/>
          <p:nvPr/>
        </p:nvSpPr>
        <p:spPr>
          <a:xfrm>
            <a:off x="1059563" y="5595931"/>
            <a:ext cx="917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User stack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87F6FA-2320-554E-B295-44E475AE8E87}"/>
              </a:ext>
            </a:extLst>
          </p:cNvPr>
          <p:cNvSpPr txBox="1"/>
          <p:nvPr/>
        </p:nvSpPr>
        <p:spPr>
          <a:xfrm>
            <a:off x="2015456" y="3616592"/>
            <a:ext cx="1441420" cy="1087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foo() {</a:t>
            </a:r>
          </a:p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  while (…) {</a:t>
            </a:r>
          </a:p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    x = x + 1;</a:t>
            </a:r>
          </a:p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    y = y – 2;</a:t>
            </a:r>
          </a:p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  }</a:t>
            </a:r>
          </a:p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7FB95E-D2B0-2F41-8E70-1C7696A0E2E8}"/>
              </a:ext>
            </a:extLst>
          </p:cNvPr>
          <p:cNvSpPr txBox="1"/>
          <p:nvPr/>
        </p:nvSpPr>
        <p:spPr>
          <a:xfrm>
            <a:off x="1100665" y="3879888"/>
            <a:ext cx="8761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User-level</a:t>
            </a:r>
            <a:b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process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8F7B5B-2019-C344-A4F6-5F8EB19F5F21}"/>
              </a:ext>
            </a:extLst>
          </p:cNvPr>
          <p:cNvSpPr/>
          <p:nvPr/>
        </p:nvSpPr>
        <p:spPr>
          <a:xfrm>
            <a:off x="4310045" y="3777271"/>
            <a:ext cx="1067273" cy="72845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Other Regs</a:t>
            </a:r>
            <a:b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EAX, EXB,</a:t>
            </a:r>
          </a:p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59550C-CF71-A446-9E3B-DE92BB1C8EE1}"/>
              </a:ext>
            </a:extLst>
          </p:cNvPr>
          <p:cNvSpPr txBox="1"/>
          <p:nvPr/>
        </p:nvSpPr>
        <p:spPr>
          <a:xfrm>
            <a:off x="4403496" y="2344868"/>
            <a:ext cx="880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Processor</a:t>
            </a:r>
            <a:b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Registers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3ABCB4-0632-3E46-915F-6A9A732CEFA4}"/>
              </a:ext>
            </a:extLst>
          </p:cNvPr>
          <p:cNvSpPr/>
          <p:nvPr/>
        </p:nvSpPr>
        <p:spPr>
          <a:xfrm>
            <a:off x="4310045" y="2919027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280048-C437-9647-8A7C-D04FE6B9DD26}"/>
              </a:ext>
            </a:extLst>
          </p:cNvPr>
          <p:cNvSpPr/>
          <p:nvPr/>
        </p:nvSpPr>
        <p:spPr>
          <a:xfrm>
            <a:off x="4310045" y="3201651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0B2943-1C66-244D-ACAE-5EC71A701EC0}"/>
              </a:ext>
            </a:extLst>
          </p:cNvPr>
          <p:cNvSpPr/>
          <p:nvPr/>
        </p:nvSpPr>
        <p:spPr>
          <a:xfrm>
            <a:off x="4310045" y="3489461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EFLAGS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0B6C8AD-D3D3-694D-ABFB-8B50F77A3A77}"/>
              </a:ext>
            </a:extLst>
          </p:cNvPr>
          <p:cNvSpPr/>
          <p:nvPr/>
        </p:nvSpPr>
        <p:spPr>
          <a:xfrm>
            <a:off x="2202530" y="4949720"/>
            <a:ext cx="1067273" cy="16002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F6E52FE-A18B-1F4A-9A50-B838D172A682}"/>
              </a:ext>
            </a:extLst>
          </p:cNvPr>
          <p:cNvSpPr/>
          <p:nvPr/>
        </p:nvSpPr>
        <p:spPr>
          <a:xfrm>
            <a:off x="2202529" y="6262110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…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C5DB69-ED65-9848-A007-668706DE6867}"/>
              </a:ext>
            </a:extLst>
          </p:cNvPr>
          <p:cNvSpPr/>
          <p:nvPr/>
        </p:nvSpPr>
        <p:spPr>
          <a:xfrm>
            <a:off x="2202528" y="5974300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foo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B4096EA-FD1E-654F-8AAC-ACD86D95E2F0}"/>
              </a:ext>
            </a:extLst>
          </p:cNvPr>
          <p:cNvSpPr txBox="1"/>
          <p:nvPr/>
        </p:nvSpPr>
        <p:spPr>
          <a:xfrm>
            <a:off x="6774642" y="2044773"/>
            <a:ext cx="1172116" cy="755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handler() {</a:t>
            </a:r>
          </a:p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  </a:t>
            </a:r>
            <a:r>
              <a:rPr lang="en-US" sz="1400" dirty="0" err="1">
                <a:latin typeface="Ubuntu Mono" panose="020B0509030602030204" pitchFamily="49" charset="0"/>
              </a:rPr>
              <a:t>pushad</a:t>
            </a:r>
            <a:r>
              <a:rPr lang="en-US" sz="1400" dirty="0">
                <a:latin typeface="Ubuntu Mono" panose="020B0509030602030204" pitchFamily="49" charset="0"/>
              </a:rPr>
              <a:t>;</a:t>
            </a:r>
          </a:p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  …</a:t>
            </a:r>
          </a:p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}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65A0B0C-383C-B341-B1C3-2137DCBFD66B}"/>
              </a:ext>
            </a:extLst>
          </p:cNvPr>
          <p:cNvSpPr/>
          <p:nvPr/>
        </p:nvSpPr>
        <p:spPr>
          <a:xfrm>
            <a:off x="6827064" y="3616592"/>
            <a:ext cx="1067273" cy="293332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2EA6BF2-32A3-134E-8997-99A46DCCA2D7}"/>
              </a:ext>
            </a:extLst>
          </p:cNvPr>
          <p:cNvSpPr/>
          <p:nvPr/>
        </p:nvSpPr>
        <p:spPr>
          <a:xfrm>
            <a:off x="6827064" y="6260645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SP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798F013-5F0B-8846-B7CA-B3DEA337ADA7}"/>
              </a:ext>
            </a:extLst>
          </p:cNvPr>
          <p:cNvSpPr/>
          <p:nvPr/>
        </p:nvSpPr>
        <p:spPr>
          <a:xfrm>
            <a:off x="6827063" y="5972835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EFLAGS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4622DC4-7DB6-9D4C-A344-E555A68BFF1A}"/>
              </a:ext>
            </a:extLst>
          </p:cNvPr>
          <p:cNvSpPr/>
          <p:nvPr/>
        </p:nvSpPr>
        <p:spPr>
          <a:xfrm>
            <a:off x="6826893" y="5684153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PC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E8EFBF9-6B46-3B40-B446-B8711E930507}"/>
              </a:ext>
            </a:extLst>
          </p:cNvPr>
          <p:cNvSpPr/>
          <p:nvPr/>
        </p:nvSpPr>
        <p:spPr>
          <a:xfrm>
            <a:off x="6826893" y="5397215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Error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86F17E0-40CE-3D41-A6C7-C5579DE709B3}"/>
              </a:ext>
            </a:extLst>
          </p:cNvPr>
          <p:cNvSpPr/>
          <p:nvPr/>
        </p:nvSpPr>
        <p:spPr>
          <a:xfrm>
            <a:off x="6826893" y="4272531"/>
            <a:ext cx="1067273" cy="1121476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…</a:t>
            </a:r>
          </a:p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EXB</a:t>
            </a:r>
          </a:p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EXA</a:t>
            </a:r>
          </a:p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SP</a:t>
            </a:r>
          </a:p>
        </p:txBody>
      </p: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2E7EA29D-ED6F-E64E-A03E-C3002885A86E}"/>
              </a:ext>
            </a:extLst>
          </p:cNvPr>
          <p:cNvCxnSpPr>
            <a:cxnSpLocks/>
            <a:stCxn id="14" idx="3"/>
            <a:endCxn id="48" idx="1"/>
          </p:cNvCxnSpPr>
          <p:nvPr/>
        </p:nvCxnSpPr>
        <p:spPr>
          <a:xfrm flipV="1">
            <a:off x="5377318" y="2422697"/>
            <a:ext cx="1397324" cy="640235"/>
          </a:xfrm>
          <a:prstGeom prst="bentConnector3">
            <a:avLst>
              <a:gd name="adj1" fmla="val 34039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57128D8F-5D26-4341-BA13-CA383550E25D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5377318" y="3345556"/>
            <a:ext cx="1465441" cy="923767"/>
          </a:xfrm>
          <a:prstGeom prst="bentConnector3">
            <a:avLst>
              <a:gd name="adj1" fmla="val 32498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F3B1D47-B142-484F-84A8-FD3F4545D420}"/>
              </a:ext>
            </a:extLst>
          </p:cNvPr>
          <p:cNvSpPr txBox="1"/>
          <p:nvPr/>
        </p:nvSpPr>
        <p:spPr>
          <a:xfrm>
            <a:off x="7041531" y="1661973"/>
            <a:ext cx="637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Kernel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2F7FBF7-9B00-F749-8A67-83D4D10DB70B}"/>
              </a:ext>
            </a:extLst>
          </p:cNvPr>
          <p:cNvSpPr txBox="1"/>
          <p:nvPr/>
        </p:nvSpPr>
        <p:spPr>
          <a:xfrm>
            <a:off x="6842759" y="3181684"/>
            <a:ext cx="1035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Kernel stack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560D0815-37A2-4447-8971-E72CCD71D520}"/>
              </a:ext>
            </a:extLst>
          </p:cNvPr>
          <p:cNvCxnSpPr/>
          <p:nvPr/>
        </p:nvCxnSpPr>
        <p:spPr>
          <a:xfrm rot="10800000">
            <a:off x="3269800" y="5969348"/>
            <a:ext cx="3557264" cy="435202"/>
          </a:xfrm>
          <a:prstGeom prst="bentConnector3">
            <a:avLst>
              <a:gd name="adj1" fmla="val 86364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0108DB2C-C187-FF4B-85E8-0AE1119290EB}"/>
              </a:ext>
            </a:extLst>
          </p:cNvPr>
          <p:cNvCxnSpPr/>
          <p:nvPr/>
        </p:nvCxnSpPr>
        <p:spPr>
          <a:xfrm rot="10800000">
            <a:off x="3456877" y="3729878"/>
            <a:ext cx="3370017" cy="2098181"/>
          </a:xfrm>
          <a:prstGeom prst="bentConnector3">
            <a:avLst>
              <a:gd name="adj1" fmla="val 83751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4BEC0410-CB12-C246-B627-44E788570EAD}"/>
              </a:ext>
            </a:extLst>
          </p:cNvPr>
          <p:cNvSpPr/>
          <p:nvPr/>
        </p:nvSpPr>
        <p:spPr>
          <a:xfrm rot="16200000">
            <a:off x="7717392" y="4712886"/>
            <a:ext cx="752129" cy="2506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All Regs</a:t>
            </a:r>
          </a:p>
        </p:txBody>
      </p:sp>
    </p:spTree>
    <p:extLst>
      <p:ext uri="{BB962C8B-B14F-4D97-AF65-F5344CB8AC3E}">
        <p14:creationId xmlns:p14="http://schemas.microsoft.com/office/powerpoint/2010/main" val="5331056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System Call Handler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Vector through well-defined system call entry points!</a:t>
            </a:r>
          </a:p>
          <a:p>
            <a:pPr lvl="1"/>
            <a:r>
              <a:rPr lang="en-US" sz="2000" dirty="0"/>
              <a:t>Table mapping system call number to handler</a:t>
            </a:r>
          </a:p>
          <a:p>
            <a:r>
              <a:rPr lang="en-US" sz="2400" dirty="0"/>
              <a:t>Locate arguments</a:t>
            </a:r>
          </a:p>
          <a:p>
            <a:pPr lvl="1"/>
            <a:r>
              <a:rPr lang="en-US" sz="2000" dirty="0"/>
              <a:t>In registers or on user (!) stack</a:t>
            </a:r>
          </a:p>
          <a:p>
            <a:r>
              <a:rPr lang="en-US" sz="2400" dirty="0"/>
              <a:t>Copy arguments (copy before check)</a:t>
            </a:r>
          </a:p>
          <a:p>
            <a:pPr lvl="1"/>
            <a:r>
              <a:rPr lang="en-US" sz="2000" dirty="0"/>
              <a:t>From user memory into kernel memory</a:t>
            </a:r>
          </a:p>
          <a:p>
            <a:pPr lvl="1"/>
            <a:r>
              <a:rPr lang="en-US" sz="2000" dirty="0"/>
              <a:t>Protect kernel from malicious code evading checks</a:t>
            </a:r>
          </a:p>
          <a:p>
            <a:r>
              <a:rPr lang="en-US" sz="2400" dirty="0"/>
              <a:t>Validate arguments</a:t>
            </a:r>
          </a:p>
          <a:p>
            <a:pPr lvl="1"/>
            <a:r>
              <a:rPr lang="en-US" sz="2000" dirty="0"/>
              <a:t>Protect kernel from errors in user code</a:t>
            </a:r>
          </a:p>
          <a:p>
            <a:r>
              <a:rPr lang="en-US" sz="2400" dirty="0"/>
              <a:t>Copy results back </a:t>
            </a:r>
          </a:p>
          <a:p>
            <a:pPr lvl="1"/>
            <a:r>
              <a:rPr lang="en-US" sz="2000" dirty="0"/>
              <a:t>Into user memory</a:t>
            </a:r>
          </a:p>
        </p:txBody>
      </p:sp>
    </p:spTree>
    <p:extLst>
      <p:ext uri="{BB962C8B-B14F-4D97-AF65-F5344CB8AC3E}">
        <p14:creationId xmlns:p14="http://schemas.microsoft.com/office/powerpoint/2010/main" val="446891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8D5CA-4C20-794B-B07A-DC59B2FE3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Cost of System Calls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E22442-AEC1-8741-9B9B-FDF224F1D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268036"/>
            <a:ext cx="7886700" cy="1177894"/>
          </a:xfrm>
        </p:spPr>
        <p:txBody>
          <a:bodyPr/>
          <a:lstStyle/>
          <a:p>
            <a:r>
              <a:rPr lang="en-US" sz="1800" dirty="0"/>
              <a:t>Min </a:t>
            </a:r>
            <a:r>
              <a:rPr lang="en-US" sz="1800" dirty="0" err="1"/>
              <a:t>syscall</a:t>
            </a:r>
            <a:r>
              <a:rPr lang="en-US" sz="1800" dirty="0"/>
              <a:t> has ~ 25x cost of function call</a:t>
            </a:r>
          </a:p>
          <a:p>
            <a:r>
              <a:rPr lang="en-US" sz="1800" dirty="0"/>
              <a:t>Linux </a:t>
            </a:r>
            <a:r>
              <a:rPr lang="en-US" sz="1800" dirty="0" err="1"/>
              <a:t>vDSO</a:t>
            </a:r>
            <a:r>
              <a:rPr lang="en-US" sz="1800" dirty="0"/>
              <a:t> (virtual dynamic shared object) runs some system calls in user space</a:t>
            </a:r>
          </a:p>
          <a:p>
            <a:pPr lvl="1"/>
            <a:r>
              <a:rPr lang="en-US" sz="1600" dirty="0"/>
              <a:t>E.g., </a:t>
            </a:r>
            <a:r>
              <a:rPr lang="en-US" sz="1600" dirty="0" err="1"/>
              <a:t>gettimeofday</a:t>
            </a:r>
            <a:r>
              <a:rPr lang="en-US" sz="1600" dirty="0"/>
              <a:t> or </a:t>
            </a:r>
            <a:r>
              <a:rPr lang="en-US" sz="1600" dirty="0" err="1"/>
              <a:t>getpid</a:t>
            </a:r>
            <a:endParaRPr lang="en-US" sz="1600" dirty="0"/>
          </a:p>
        </p:txBody>
      </p:sp>
      <p:pic>
        <p:nvPicPr>
          <p:cNvPr id="7" name="Content Placeholder 4">
            <a:hlinkClick r:id="rId3"/>
            <a:extLst>
              <a:ext uri="{FF2B5EF4-FFF2-40B4-BE49-F238E27FC236}">
                <a16:creationId xmlns:a16="http://schemas.microsoft.com/office/drawing/2014/main" id="{3F835BE2-8323-CB46-AE8F-3CC86E4F07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6415" y="2332595"/>
            <a:ext cx="7731169" cy="219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560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Very Brief History of OS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 dirty="0"/>
              <a:t>Several distinct phases:</a:t>
            </a:r>
          </a:p>
          <a:p>
            <a:pPr lvl="1"/>
            <a:r>
              <a:rPr lang="en-US" altLang="en-US" sz="1800" dirty="0"/>
              <a:t>Hardware expensive, humans cheap </a:t>
            </a:r>
          </a:p>
          <a:p>
            <a:pPr lvl="2"/>
            <a:r>
              <a:rPr lang="en-US" altLang="en-US" sz="1600" dirty="0" err="1"/>
              <a:t>Eniac</a:t>
            </a:r>
            <a:r>
              <a:rPr lang="en-US" altLang="en-US" sz="1600" dirty="0"/>
              <a:t>, … Multics</a:t>
            </a:r>
          </a:p>
          <a:p>
            <a:pPr lvl="1"/>
            <a:r>
              <a:rPr lang="en-US" altLang="en-US" sz="1800" dirty="0"/>
              <a:t>Hardware cheaper, humans expensive </a:t>
            </a:r>
          </a:p>
          <a:p>
            <a:pPr lvl="2"/>
            <a:r>
              <a:rPr lang="en-US" altLang="en-US" sz="1600" dirty="0"/>
              <a:t>PCs, workstations, rise of GUIs</a:t>
            </a:r>
          </a:p>
          <a:p>
            <a:pPr lvl="1"/>
            <a:r>
              <a:rPr lang="en-US" altLang="en-US" sz="1800" dirty="0"/>
              <a:t>Hardware very cheap, humans very expensive </a:t>
            </a:r>
          </a:p>
          <a:p>
            <a:pPr lvl="2"/>
            <a:r>
              <a:rPr lang="en-US" altLang="en-US" sz="1600" dirty="0"/>
              <a:t>Ubiquitous devices, widespread networking</a:t>
            </a:r>
            <a:endParaRPr lang="en-US" altLang="en-US" sz="2000" dirty="0"/>
          </a:p>
          <a:p>
            <a:r>
              <a:rPr lang="en-US" altLang="en-US" sz="2000" dirty="0"/>
              <a:t>Rapid change in hardware leads to changing OS</a:t>
            </a:r>
          </a:p>
          <a:p>
            <a:pPr lvl="1"/>
            <a:r>
              <a:rPr lang="en-US" altLang="en-US" sz="1800" dirty="0"/>
              <a:t>Batch </a:t>
            </a:r>
            <a:r>
              <a:rPr lang="en-US" altLang="en-US" sz="1800" dirty="0">
                <a:sym typeface="Symbol" panose="05050102010706020507" pitchFamily="18" charset="2"/>
              </a:rPr>
              <a:t> multiprogramming  timesharing  GUI  ubiquitous devices</a:t>
            </a:r>
          </a:p>
          <a:p>
            <a:pPr lvl="1"/>
            <a:r>
              <a:rPr lang="en-US" altLang="en-US" sz="1800" dirty="0"/>
              <a:t>Gradual migration of features into smaller machines</a:t>
            </a:r>
            <a:endParaRPr lang="en-US" altLang="en-US" sz="2000" dirty="0"/>
          </a:p>
          <a:p>
            <a:r>
              <a:rPr lang="en-US" altLang="en-US" sz="2000" dirty="0"/>
              <a:t>Today</a:t>
            </a:r>
          </a:p>
          <a:p>
            <a:pPr lvl="1"/>
            <a:r>
              <a:rPr lang="en-US" altLang="en-US" sz="1800" dirty="0"/>
              <a:t>Small OS: 100K lines / Large: 20M lines (10M browser!)</a:t>
            </a:r>
          </a:p>
          <a:p>
            <a:pPr lvl="1"/>
            <a:r>
              <a:rPr lang="en-US" altLang="en-US" sz="1800" dirty="0"/>
              <a:t>100-1000 people-years</a:t>
            </a:r>
          </a:p>
        </p:txBody>
      </p:sp>
    </p:spTree>
    <p:extLst>
      <p:ext uri="{BB962C8B-B14F-4D97-AF65-F5344CB8AC3E}">
        <p14:creationId xmlns:p14="http://schemas.microsoft.com/office/powerpoint/2010/main" val="1989819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35AEC-755B-E149-8F43-476FB5A98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Monolithic vs Microkernel OS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94E1C5-9FFB-BA4E-A395-CD6C6B480B3D}"/>
              </a:ext>
            </a:extLst>
          </p:cNvPr>
          <p:cNvSpPr/>
          <p:nvPr/>
        </p:nvSpPr>
        <p:spPr>
          <a:xfrm>
            <a:off x="4279291" y="6645273"/>
            <a:ext cx="585417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en.wikipedia.org</a:t>
            </a:r>
            <a:endParaRPr lang="en-US" sz="5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B75E8E9-E056-5B41-96AF-DC019D7854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65"/>
          <a:stretch/>
        </p:blipFill>
        <p:spPr bwMode="auto">
          <a:xfrm>
            <a:off x="1041783" y="2742238"/>
            <a:ext cx="7060431" cy="2118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5399CF-CD56-974E-AEDD-FF97BCF1BD53}"/>
              </a:ext>
            </a:extLst>
          </p:cNvPr>
          <p:cNvSpPr txBox="1"/>
          <p:nvPr/>
        </p:nvSpPr>
        <p:spPr>
          <a:xfrm rot="16200000">
            <a:off x="333151" y="3098799"/>
            <a:ext cx="590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Users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4BC8C8-3E54-1940-8DEA-5F8FE27A3654}"/>
              </a:ext>
            </a:extLst>
          </p:cNvPr>
          <p:cNvSpPr txBox="1"/>
          <p:nvPr/>
        </p:nvSpPr>
        <p:spPr>
          <a:xfrm rot="16200000">
            <a:off x="151756" y="3763469"/>
            <a:ext cx="953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Operating </a:t>
            </a:r>
          </a:p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system</a:t>
            </a:r>
          </a:p>
        </p:txBody>
      </p:sp>
    </p:spTree>
    <p:extLst>
      <p:ext uri="{BB962C8B-B14F-4D97-AF65-F5344CB8AC3E}">
        <p14:creationId xmlns:p14="http://schemas.microsoft.com/office/powerpoint/2010/main" val="27037155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AAE6D-35B2-C44D-A14C-674656EC1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Aside: Influence of Microkernels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26DDB-9793-9046-8FCF-B7FA1F3DA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sz="2400" dirty="0"/>
              <a:t>Microkernels provide better modularity, security, and fault tolerance, but they introduce higher communication overhead</a:t>
            </a:r>
          </a:p>
          <a:p>
            <a:pPr lvl="1"/>
            <a:r>
              <a:rPr lang="en-US" sz="2000" dirty="0"/>
              <a:t>Too many context switches</a:t>
            </a:r>
          </a:p>
          <a:p>
            <a:pPr lvl="1"/>
            <a:endParaRPr lang="en-US" sz="2000" dirty="0"/>
          </a:p>
          <a:p>
            <a:r>
              <a:rPr lang="en-US" sz="2400" dirty="0"/>
              <a:t>Many OSes provide some services externally, like microkernels</a:t>
            </a:r>
          </a:p>
          <a:p>
            <a:pPr lvl="1"/>
            <a:r>
              <a:rPr lang="en-US" sz="2000" dirty="0"/>
              <a:t>OS X and Linux: windowing (graphics and UI)</a:t>
            </a:r>
          </a:p>
          <a:p>
            <a:pPr lvl="1"/>
            <a:endParaRPr lang="en-US" sz="2400" dirty="0"/>
          </a:p>
          <a:p>
            <a:r>
              <a:rPr lang="en-US" sz="2400" dirty="0"/>
              <a:t>Some currently monolithic OSes started as microkernels</a:t>
            </a:r>
          </a:p>
          <a:p>
            <a:pPr lvl="1"/>
            <a:r>
              <a:rPr lang="en-US" sz="2000" dirty="0"/>
              <a:t>Windows family originally had microkernel design</a:t>
            </a:r>
          </a:p>
          <a:p>
            <a:pPr lvl="1"/>
            <a:r>
              <a:rPr lang="en-US" sz="2000" dirty="0"/>
              <a:t>OS X is hybrid of Mach microkernel and FreeBSD monolithic kernel</a:t>
            </a:r>
          </a:p>
        </p:txBody>
      </p:sp>
    </p:spTree>
    <p:extLst>
      <p:ext uri="{BB962C8B-B14F-4D97-AF65-F5344CB8AC3E}">
        <p14:creationId xmlns:p14="http://schemas.microsoft.com/office/powerpoint/2010/main" val="220337610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to User Mode Switch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New process/new thread start</a:t>
            </a:r>
          </a:p>
          <a:p>
            <a:pPr lvl="1"/>
            <a:r>
              <a:rPr lang="en-US" sz="1800" dirty="0"/>
              <a:t>Jump to first instruction in program/thread</a:t>
            </a:r>
          </a:p>
          <a:p>
            <a:r>
              <a:rPr lang="en-US" sz="2000" dirty="0"/>
              <a:t>Return from interrupt, exception, system call</a:t>
            </a:r>
          </a:p>
          <a:p>
            <a:pPr lvl="1"/>
            <a:r>
              <a:rPr lang="en-US" sz="1800" dirty="0"/>
              <a:t>Resume suspended execution</a:t>
            </a:r>
          </a:p>
          <a:p>
            <a:r>
              <a:rPr lang="en-US" sz="2000" dirty="0"/>
              <a:t>Process/thread context switch</a:t>
            </a:r>
          </a:p>
          <a:p>
            <a:pPr lvl="1"/>
            <a:r>
              <a:rPr lang="en-US" sz="1800" dirty="0"/>
              <a:t>Resume some other process</a:t>
            </a:r>
          </a:p>
          <a:p>
            <a:r>
              <a:rPr lang="en-US" sz="2000" dirty="0"/>
              <a:t>User-level </a:t>
            </a:r>
            <a:r>
              <a:rPr lang="en-US" sz="2000" i="1" dirty="0" err="1"/>
              <a:t>upcall</a:t>
            </a:r>
            <a:r>
              <a:rPr lang="en-US" sz="2000" dirty="0"/>
              <a:t> (UNIX </a:t>
            </a:r>
            <a:r>
              <a:rPr lang="en-US" sz="2000" i="1" dirty="0">
                <a:solidFill>
                  <a:srgbClr val="FF0000"/>
                </a:solidFill>
              </a:rPr>
              <a:t>signal</a:t>
            </a:r>
            <a:r>
              <a:rPr lang="en-US" sz="2000" dirty="0"/>
              <a:t>)</a:t>
            </a:r>
          </a:p>
          <a:p>
            <a:pPr lvl="1"/>
            <a:r>
              <a:rPr lang="en-US" sz="1800" dirty="0"/>
              <a:t>Asynchronous notification to user program</a:t>
            </a:r>
          </a:p>
          <a:p>
            <a:pPr lvl="2"/>
            <a:r>
              <a:rPr lang="en-US" sz="1600" dirty="0"/>
              <a:t>Preemptive user-level threads</a:t>
            </a:r>
          </a:p>
          <a:p>
            <a:pPr lvl="2"/>
            <a:r>
              <a:rPr lang="en-US" sz="1600" dirty="0"/>
              <a:t>Asynchronous I/O notification</a:t>
            </a:r>
          </a:p>
          <a:p>
            <a:pPr lvl="2"/>
            <a:r>
              <a:rPr lang="en-US" sz="1600" dirty="0"/>
              <a:t>Interprocess communication</a:t>
            </a:r>
          </a:p>
          <a:p>
            <a:pPr lvl="2"/>
            <a:r>
              <a:rPr lang="en-US" sz="1600" dirty="0"/>
              <a:t>User-level excepting handling</a:t>
            </a:r>
          </a:p>
          <a:p>
            <a:pPr lvl="2"/>
            <a:r>
              <a:rPr lang="en-US" sz="1600" dirty="0"/>
              <a:t>User-level resource allocation</a:t>
            </a:r>
          </a:p>
        </p:txBody>
      </p:sp>
    </p:spTree>
    <p:extLst>
      <p:ext uri="{BB962C8B-B14F-4D97-AF65-F5344CB8AC3E}">
        <p14:creationId xmlns:p14="http://schemas.microsoft.com/office/powerpoint/2010/main" val="207354966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User/Kernel Mode Transfers</a:t>
            </a:r>
          </a:p>
        </p:txBody>
      </p:sp>
      <p:sp>
        <p:nvSpPr>
          <p:cNvPr id="7" name="Block Arc 6"/>
          <p:cNvSpPr/>
          <p:nvPr/>
        </p:nvSpPr>
        <p:spPr bwMode="auto">
          <a:xfrm>
            <a:off x="1427101" y="2176737"/>
            <a:ext cx="6324600" cy="4849091"/>
          </a:xfrm>
          <a:prstGeom prst="blockArc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accent2">
                <a:lumMod val="50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535811" y="3354767"/>
            <a:ext cx="4107180" cy="231146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4">
                <a:lumMod val="50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77132" y="2189761"/>
            <a:ext cx="1824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User Mode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51649" y="3933520"/>
            <a:ext cx="2075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Kernel Mode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1160401" y="4559091"/>
            <a:ext cx="6858000" cy="1185497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2"/>
            </a:solidFill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Hardware</a:t>
            </a:r>
          </a:p>
        </p:txBody>
      </p:sp>
      <p:sp>
        <p:nvSpPr>
          <p:cNvPr id="13" name="Right Brace 12"/>
          <p:cNvSpPr/>
          <p:nvPr/>
        </p:nvSpPr>
        <p:spPr bwMode="auto">
          <a:xfrm rot="5400000">
            <a:off x="1735282" y="5438408"/>
            <a:ext cx="415636" cy="1087754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71709" y="6260109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Full HW access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39459" y="6254275"/>
            <a:ext cx="2007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Limited HW access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2438400" y="3795932"/>
            <a:ext cx="919622" cy="772608"/>
            <a:chOff x="2362200" y="3048000"/>
            <a:chExt cx="919622" cy="772608"/>
          </a:xfrm>
        </p:grpSpPr>
        <p:cxnSp>
          <p:nvCxnSpPr>
            <p:cNvPr id="18" name="Straight Arrow Connector 17"/>
            <p:cNvCxnSpPr/>
            <p:nvPr/>
          </p:nvCxnSpPr>
          <p:spPr bwMode="auto">
            <a:xfrm flipH="1" flipV="1">
              <a:off x="2362200" y="3048000"/>
              <a:ext cx="533400" cy="4572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9" name="TextBox 18"/>
            <p:cNvSpPr txBox="1"/>
            <p:nvPr/>
          </p:nvSpPr>
          <p:spPr>
            <a:xfrm>
              <a:off x="2661139" y="3451276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exec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 flipH="1">
            <a:off x="2438400" y="3033932"/>
            <a:ext cx="914403" cy="838200"/>
            <a:chOff x="6195245" y="3124200"/>
            <a:chExt cx="1130426" cy="419100"/>
          </a:xfrm>
        </p:grpSpPr>
        <p:cxnSp>
          <p:nvCxnSpPr>
            <p:cNvPr id="20" name="Straight Arrow Connector 19"/>
            <p:cNvCxnSpPr/>
            <p:nvPr/>
          </p:nvCxnSpPr>
          <p:spPr bwMode="auto">
            <a:xfrm flipH="1">
              <a:off x="6208204" y="3314700"/>
              <a:ext cx="458059" cy="2286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1" name="TextBox 20"/>
            <p:cNvSpPr txBox="1"/>
            <p:nvPr/>
          </p:nvSpPr>
          <p:spPr>
            <a:xfrm>
              <a:off x="6195245" y="3124200"/>
              <a:ext cx="11304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syscall</a:t>
              </a:r>
              <a:endParaRPr lang="en-US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248400" y="3872132"/>
            <a:ext cx="1280091" cy="609600"/>
            <a:chOff x="6019800" y="2971800"/>
            <a:chExt cx="1280091" cy="609600"/>
          </a:xfrm>
        </p:grpSpPr>
        <p:cxnSp>
          <p:nvCxnSpPr>
            <p:cNvPr id="26" name="Straight Arrow Connector 25"/>
            <p:cNvCxnSpPr/>
            <p:nvPr/>
          </p:nvCxnSpPr>
          <p:spPr bwMode="auto">
            <a:xfrm flipH="1">
              <a:off x="6019800" y="3200400"/>
              <a:ext cx="762000" cy="381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7" name="TextBox 26"/>
            <p:cNvSpPr txBox="1"/>
            <p:nvPr/>
          </p:nvSpPr>
          <p:spPr>
            <a:xfrm>
              <a:off x="6781800" y="2971800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exit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186774" y="2772325"/>
            <a:ext cx="484419" cy="824132"/>
            <a:chOff x="2487381" y="3429000"/>
            <a:chExt cx="484419" cy="824132"/>
          </a:xfrm>
        </p:grpSpPr>
        <p:cxnSp>
          <p:nvCxnSpPr>
            <p:cNvPr id="30" name="Straight Arrow Connector 29"/>
            <p:cNvCxnSpPr>
              <a:endCxn id="21" idx="1"/>
            </p:cNvCxnSpPr>
            <p:nvPr/>
          </p:nvCxnSpPr>
          <p:spPr bwMode="auto">
            <a:xfrm flipH="1" flipV="1">
              <a:off x="2667003" y="3828198"/>
              <a:ext cx="304797" cy="42493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31" name="TextBox 30"/>
            <p:cNvSpPr txBox="1"/>
            <p:nvPr/>
          </p:nvSpPr>
          <p:spPr>
            <a:xfrm>
              <a:off x="2487381" y="3429000"/>
              <a:ext cx="4730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rtn</a:t>
              </a:r>
              <a:endParaRPr lang="en-US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 flipH="1">
            <a:off x="3494309" y="2669262"/>
            <a:ext cx="1295400" cy="974270"/>
            <a:chOff x="5737705" y="3072298"/>
            <a:chExt cx="1601432" cy="487135"/>
          </a:xfrm>
        </p:grpSpPr>
        <p:cxnSp>
          <p:nvCxnSpPr>
            <p:cNvPr id="37" name="Straight Arrow Connector 36"/>
            <p:cNvCxnSpPr/>
            <p:nvPr/>
          </p:nvCxnSpPr>
          <p:spPr bwMode="auto">
            <a:xfrm flipH="1">
              <a:off x="6477853" y="3254633"/>
              <a:ext cx="188404" cy="304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38" name="TextBox 37"/>
            <p:cNvSpPr txBox="1"/>
            <p:nvPr/>
          </p:nvSpPr>
          <p:spPr>
            <a:xfrm>
              <a:off x="5737705" y="3072298"/>
              <a:ext cx="160143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interrupt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411211" y="3040386"/>
            <a:ext cx="356380" cy="671782"/>
            <a:chOff x="3042143" y="3200400"/>
            <a:chExt cx="356385" cy="479217"/>
          </a:xfrm>
        </p:grpSpPr>
        <p:cxnSp>
          <p:nvCxnSpPr>
            <p:cNvPr id="40" name="Straight Arrow Connector 39"/>
            <p:cNvCxnSpPr/>
            <p:nvPr/>
          </p:nvCxnSpPr>
          <p:spPr bwMode="auto">
            <a:xfrm flipH="1" flipV="1">
              <a:off x="3124205" y="3200400"/>
              <a:ext cx="76201" cy="27178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41" name="TextBox 40"/>
            <p:cNvSpPr txBox="1"/>
            <p:nvPr/>
          </p:nvSpPr>
          <p:spPr>
            <a:xfrm>
              <a:off x="3042143" y="3416153"/>
              <a:ext cx="356385" cy="2634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rfi</a:t>
              </a:r>
              <a:endParaRPr lang="en-US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cxnSp>
        <p:nvCxnSpPr>
          <p:cNvPr id="50" name="Straight Arrow Connector 49"/>
          <p:cNvCxnSpPr/>
          <p:nvPr/>
        </p:nvCxnSpPr>
        <p:spPr bwMode="auto">
          <a:xfrm flipH="1">
            <a:off x="3962400" y="4405532"/>
            <a:ext cx="304800" cy="685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 flipV="1">
            <a:off x="4495800" y="4405532"/>
            <a:ext cx="0" cy="685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>
            <a:off x="4724400" y="4405532"/>
            <a:ext cx="152400" cy="609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7" name="Straight Arrow Connector 56"/>
          <p:cNvCxnSpPr>
            <a:cxnSpLocks/>
          </p:cNvCxnSpPr>
          <p:nvPr/>
        </p:nvCxnSpPr>
        <p:spPr bwMode="auto">
          <a:xfrm flipH="1" flipV="1">
            <a:off x="4809512" y="3837339"/>
            <a:ext cx="405623" cy="126313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A4DC797F-ED9C-B840-8492-B49D22D04A36}"/>
              </a:ext>
            </a:extLst>
          </p:cNvPr>
          <p:cNvGrpSpPr/>
          <p:nvPr/>
        </p:nvGrpSpPr>
        <p:grpSpPr>
          <a:xfrm>
            <a:off x="5181600" y="2805332"/>
            <a:ext cx="1295400" cy="914400"/>
            <a:chOff x="5181600" y="2805332"/>
            <a:chExt cx="1295400" cy="914400"/>
          </a:xfrm>
        </p:grpSpPr>
        <p:sp>
          <p:nvSpPr>
            <p:cNvPr id="59" name="TextBox 58"/>
            <p:cNvSpPr txBox="1"/>
            <p:nvPr/>
          </p:nvSpPr>
          <p:spPr>
            <a:xfrm flipH="1">
              <a:off x="5181600" y="2805332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exception</a:t>
              </a:r>
            </a:p>
          </p:txBody>
        </p:sp>
        <p:cxnSp>
          <p:nvCxnSpPr>
            <p:cNvPr id="61" name="Straight Arrow Connector 60"/>
            <p:cNvCxnSpPr/>
            <p:nvPr/>
          </p:nvCxnSpPr>
          <p:spPr bwMode="auto">
            <a:xfrm flipH="1">
              <a:off x="5410200" y="3186332"/>
              <a:ext cx="381000" cy="5334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42" name="Right Brace 41">
            <a:extLst>
              <a:ext uri="{FF2B5EF4-FFF2-40B4-BE49-F238E27FC236}">
                <a16:creationId xmlns:a16="http://schemas.microsoft.com/office/drawing/2014/main" id="{135E3B34-C3A1-AD43-9F43-5CAFE524CA45}"/>
              </a:ext>
            </a:extLst>
          </p:cNvPr>
          <p:cNvSpPr/>
          <p:nvPr/>
        </p:nvSpPr>
        <p:spPr bwMode="auto">
          <a:xfrm rot="5400000">
            <a:off x="4363971" y="3951949"/>
            <a:ext cx="450861" cy="4051727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74954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 Interface:</a:t>
            </a:r>
            <a:br>
              <a:rPr lang="en-US" dirty="0"/>
            </a:br>
            <a:r>
              <a:rPr lang="en-US" dirty="0"/>
              <a:t>Access Point to Hardware Resources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ACB5746-BC8F-724D-AE54-4E3ADD2FF1FC}"/>
              </a:ext>
            </a:extLst>
          </p:cNvPr>
          <p:cNvGrpSpPr/>
          <p:nvPr/>
        </p:nvGrpSpPr>
        <p:grpSpPr>
          <a:xfrm>
            <a:off x="1163594" y="1727886"/>
            <a:ext cx="6816811" cy="4486277"/>
            <a:chOff x="76200" y="838200"/>
            <a:chExt cx="8915400" cy="5867400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4E52AF4F-6B26-5742-9F48-ED4D806570C8}"/>
                </a:ext>
              </a:extLst>
            </p:cNvPr>
            <p:cNvSpPr/>
            <p:nvPr/>
          </p:nvSpPr>
          <p:spPr bwMode="auto">
            <a:xfrm>
              <a:off x="76200" y="1607188"/>
              <a:ext cx="8915400" cy="381000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08F43BE-918E-3944-B975-D7997694BF17}"/>
                </a:ext>
              </a:extLst>
            </p:cNvPr>
            <p:cNvSpPr/>
            <p:nvPr/>
          </p:nvSpPr>
          <p:spPr bwMode="auto">
            <a:xfrm>
              <a:off x="247382" y="838200"/>
              <a:ext cx="8591817" cy="457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The System Call Interface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C997DA76-E45F-3F4C-BE54-9913D2830CE6}"/>
                </a:ext>
              </a:extLst>
            </p:cNvPr>
            <p:cNvSpPr/>
            <p:nvPr/>
          </p:nvSpPr>
          <p:spPr bwMode="auto">
            <a:xfrm>
              <a:off x="228600" y="1797689"/>
              <a:ext cx="1615225" cy="8763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Process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Management</a:t>
              </a:r>
              <a:endParaRPr kumimoji="0" lang="en-US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4FC2117B-F817-E741-9F21-E0E7BBEF9038}"/>
                </a:ext>
              </a:extLst>
            </p:cNvPr>
            <p:cNvSpPr/>
            <p:nvPr/>
          </p:nvSpPr>
          <p:spPr bwMode="auto">
            <a:xfrm>
              <a:off x="1977444" y="1797689"/>
              <a:ext cx="1615225" cy="8763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Memory</a:t>
              </a:r>
              <a:b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</a:br>
              <a: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Management</a:t>
              </a:r>
              <a:endParaRPr kumimoji="0" lang="en-US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29F98AB0-C1DB-994A-900C-44225493A546}"/>
                </a:ext>
              </a:extLst>
            </p:cNvPr>
            <p:cNvSpPr/>
            <p:nvPr/>
          </p:nvSpPr>
          <p:spPr bwMode="auto">
            <a:xfrm>
              <a:off x="3741987" y="1797689"/>
              <a:ext cx="1615225" cy="8763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Filesystems</a:t>
              </a:r>
              <a:endParaRPr kumimoji="0" lang="en-US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A5446FC-EC78-E747-B2CB-E5C05FDAB0C3}"/>
                </a:ext>
              </a:extLst>
            </p:cNvPr>
            <p:cNvSpPr/>
            <p:nvPr/>
          </p:nvSpPr>
          <p:spPr bwMode="auto">
            <a:xfrm>
              <a:off x="5475132" y="1797689"/>
              <a:ext cx="1615225" cy="8763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Device</a:t>
              </a:r>
              <a:br>
                <a: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</a:br>
              <a:r>
                <a: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Control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E132D74-1E7F-4544-954B-AA5CEE9190D6}"/>
                </a:ext>
              </a:extLst>
            </p:cNvPr>
            <p:cNvSpPr/>
            <p:nvPr/>
          </p:nvSpPr>
          <p:spPr bwMode="auto">
            <a:xfrm>
              <a:off x="7223975" y="1797689"/>
              <a:ext cx="1615225" cy="8763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Networking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2D0B77E-1323-964A-BA2F-AC83071F1E5E}"/>
                </a:ext>
              </a:extLst>
            </p:cNvPr>
            <p:cNvSpPr/>
            <p:nvPr/>
          </p:nvSpPr>
          <p:spPr bwMode="auto">
            <a:xfrm>
              <a:off x="247382" y="3207389"/>
              <a:ext cx="1615225" cy="2057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Architecture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Dependent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Code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E4C6330-F5DE-A041-89DB-B793B39AF08A}"/>
                </a:ext>
              </a:extLst>
            </p:cNvPr>
            <p:cNvSpPr/>
            <p:nvPr/>
          </p:nvSpPr>
          <p:spPr bwMode="auto">
            <a:xfrm>
              <a:off x="1996226" y="3207389"/>
              <a:ext cx="1615225" cy="2057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Memory</a:t>
              </a:r>
              <a:b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</a:br>
              <a: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Manager</a:t>
              </a:r>
              <a:endParaRPr kumimoji="0" lang="en-US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5755CA1F-F405-1445-B593-2BB78DA50638}"/>
                </a:ext>
              </a:extLst>
            </p:cNvPr>
            <p:cNvSpPr/>
            <p:nvPr/>
          </p:nvSpPr>
          <p:spPr bwMode="auto">
            <a:xfrm>
              <a:off x="5493914" y="3207389"/>
              <a:ext cx="1615225" cy="2057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Device</a:t>
              </a:r>
              <a:br>
                <a: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</a:br>
              <a:r>
                <a: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Control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537B281-3A32-B64C-BD9A-5C28B2CEE043}"/>
                </a:ext>
              </a:extLst>
            </p:cNvPr>
            <p:cNvSpPr/>
            <p:nvPr/>
          </p:nvSpPr>
          <p:spPr bwMode="auto">
            <a:xfrm>
              <a:off x="7223974" y="3207389"/>
              <a:ext cx="1615225" cy="9906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Network</a:t>
              </a:r>
              <a:br>
                <a: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</a:br>
              <a:r>
                <a: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Subsystem</a:t>
              </a:r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6A7C17B6-7B6D-6C4B-A9B3-EEC8732FDBEB}"/>
                </a:ext>
              </a:extLst>
            </p:cNvPr>
            <p:cNvGrpSpPr/>
            <p:nvPr/>
          </p:nvGrpSpPr>
          <p:grpSpPr>
            <a:xfrm>
              <a:off x="3741987" y="3207389"/>
              <a:ext cx="1615225" cy="990600"/>
              <a:chOff x="3733800" y="3276600"/>
              <a:chExt cx="1615225" cy="990600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089C5937-0A27-0741-A65C-CD081B84D2F3}"/>
                  </a:ext>
                </a:extLst>
              </p:cNvPr>
              <p:cNvSpPr/>
              <p:nvPr/>
            </p:nvSpPr>
            <p:spPr bwMode="auto">
              <a:xfrm>
                <a:off x="3733800" y="3276600"/>
                <a:ext cx="1615225" cy="9906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File System Types</a:t>
                </a: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74A13A0A-9ECE-CC4D-B18B-C6E440470B8F}"/>
                  </a:ext>
                </a:extLst>
              </p:cNvPr>
              <p:cNvSpPr/>
              <p:nvPr/>
            </p:nvSpPr>
            <p:spPr bwMode="auto">
              <a:xfrm>
                <a:off x="3886200" y="3886200"/>
                <a:ext cx="228600" cy="228600"/>
              </a:xfrm>
              <a:prstGeom prst="rect">
                <a:avLst/>
              </a:prstGeom>
              <a:solidFill>
                <a:schemeClr val="accent2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664E7DF0-CDFA-E84A-A327-F5CC69985521}"/>
                  </a:ext>
                </a:extLst>
              </p:cNvPr>
              <p:cNvSpPr/>
              <p:nvPr/>
            </p:nvSpPr>
            <p:spPr bwMode="auto">
              <a:xfrm>
                <a:off x="4241800" y="3886200"/>
                <a:ext cx="228600" cy="228600"/>
              </a:xfrm>
              <a:prstGeom prst="rect">
                <a:avLst/>
              </a:prstGeom>
              <a:solidFill>
                <a:schemeClr val="accent2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DB99E8D8-857E-4343-A87C-20C293B2E799}"/>
                  </a:ext>
                </a:extLst>
              </p:cNvPr>
              <p:cNvSpPr/>
              <p:nvPr/>
            </p:nvSpPr>
            <p:spPr bwMode="auto">
              <a:xfrm>
                <a:off x="4597400" y="3886200"/>
                <a:ext cx="228600" cy="228600"/>
              </a:xfrm>
              <a:prstGeom prst="rect">
                <a:avLst/>
              </a:prstGeom>
              <a:solidFill>
                <a:schemeClr val="accent2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A4694AD5-A1C8-D44D-9E09-EBDBFD44428E}"/>
                  </a:ext>
                </a:extLst>
              </p:cNvPr>
              <p:cNvSpPr/>
              <p:nvPr/>
            </p:nvSpPr>
            <p:spPr bwMode="auto">
              <a:xfrm>
                <a:off x="4953000" y="3886200"/>
                <a:ext cx="228600" cy="228600"/>
              </a:xfrm>
              <a:prstGeom prst="rect">
                <a:avLst/>
              </a:prstGeom>
              <a:solidFill>
                <a:schemeClr val="accent2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1658BD11-C4F0-3E4E-884F-7B8C3EFFF11C}"/>
                </a:ext>
              </a:extLst>
            </p:cNvPr>
            <p:cNvGrpSpPr/>
            <p:nvPr/>
          </p:nvGrpSpPr>
          <p:grpSpPr>
            <a:xfrm>
              <a:off x="3741987" y="4274189"/>
              <a:ext cx="1615225" cy="990600"/>
              <a:chOff x="3733800" y="4419600"/>
              <a:chExt cx="1615225" cy="990600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E57C96DD-D89A-2E4B-B9DF-EBC6E9A3C73C}"/>
                  </a:ext>
                </a:extLst>
              </p:cNvPr>
              <p:cNvSpPr/>
              <p:nvPr/>
            </p:nvSpPr>
            <p:spPr bwMode="auto">
              <a:xfrm>
                <a:off x="3733800" y="4419600"/>
                <a:ext cx="1615225" cy="9906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Block</a:t>
                </a:r>
                <a:br>
                  <a:rPr kumimoji="0" lang="en-US" sz="14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</a:br>
                <a:r>
                  <a:rPr kumimoji="0" lang="en-US" sz="14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Devices</a:t>
                </a: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9403C8FD-90BA-AC4A-8DF5-DCFDB3A2B8EB}"/>
                  </a:ext>
                </a:extLst>
              </p:cNvPr>
              <p:cNvSpPr/>
              <p:nvPr/>
            </p:nvSpPr>
            <p:spPr bwMode="auto">
              <a:xfrm>
                <a:off x="3911600" y="5029200"/>
                <a:ext cx="228600" cy="228600"/>
              </a:xfrm>
              <a:prstGeom prst="rect">
                <a:avLst/>
              </a:prstGeom>
              <a:solidFill>
                <a:schemeClr val="accent2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41649D59-60C8-564E-ADA6-67C3EC6CCB48}"/>
                  </a:ext>
                </a:extLst>
              </p:cNvPr>
              <p:cNvSpPr/>
              <p:nvPr/>
            </p:nvSpPr>
            <p:spPr bwMode="auto">
              <a:xfrm>
                <a:off x="4267200" y="5029200"/>
                <a:ext cx="228600" cy="228600"/>
              </a:xfrm>
              <a:prstGeom prst="rect">
                <a:avLst/>
              </a:prstGeom>
              <a:solidFill>
                <a:schemeClr val="accent2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2243E613-036F-DD45-BB81-717C2FFAF96F}"/>
                  </a:ext>
                </a:extLst>
              </p:cNvPr>
              <p:cNvSpPr/>
              <p:nvPr/>
            </p:nvSpPr>
            <p:spPr bwMode="auto">
              <a:xfrm>
                <a:off x="4622800" y="5029200"/>
                <a:ext cx="228600" cy="228600"/>
              </a:xfrm>
              <a:prstGeom prst="rect">
                <a:avLst/>
              </a:prstGeom>
              <a:solidFill>
                <a:schemeClr val="accent2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6FB0757B-C3F1-324B-918C-0346A65A3A1A}"/>
                  </a:ext>
                </a:extLst>
              </p:cNvPr>
              <p:cNvSpPr/>
              <p:nvPr/>
            </p:nvSpPr>
            <p:spPr bwMode="auto">
              <a:xfrm>
                <a:off x="4978400" y="5029200"/>
                <a:ext cx="228600" cy="228600"/>
              </a:xfrm>
              <a:prstGeom prst="rect">
                <a:avLst/>
              </a:prstGeom>
              <a:solidFill>
                <a:schemeClr val="accent2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0B72BEE7-9947-674D-90F7-D60E703DCFAA}"/>
                </a:ext>
              </a:extLst>
            </p:cNvPr>
            <p:cNvGrpSpPr/>
            <p:nvPr/>
          </p:nvGrpSpPr>
          <p:grpSpPr>
            <a:xfrm>
              <a:off x="7223974" y="4274189"/>
              <a:ext cx="1615225" cy="990600"/>
              <a:chOff x="7223974" y="4419600"/>
              <a:chExt cx="1615225" cy="990600"/>
            </a:xfrm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C6886D2E-3264-AE4D-8E4A-A57F4F196ABD}"/>
                  </a:ext>
                </a:extLst>
              </p:cNvPr>
              <p:cNvSpPr/>
              <p:nvPr/>
            </p:nvSpPr>
            <p:spPr bwMode="auto">
              <a:xfrm>
                <a:off x="7223974" y="4419600"/>
                <a:ext cx="1615225" cy="9906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IF drivers</a:t>
                </a: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6963C9F6-DD61-4A46-A466-7F0FECBB8CF9}"/>
                  </a:ext>
                </a:extLst>
              </p:cNvPr>
              <p:cNvSpPr/>
              <p:nvPr/>
            </p:nvSpPr>
            <p:spPr bwMode="auto">
              <a:xfrm>
                <a:off x="7391400" y="5029200"/>
                <a:ext cx="228600" cy="228600"/>
              </a:xfrm>
              <a:prstGeom prst="rect">
                <a:avLst/>
              </a:prstGeom>
              <a:solidFill>
                <a:schemeClr val="accent2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8DDE8EDD-AD01-0840-9FDD-BE23247B8A90}"/>
                  </a:ext>
                </a:extLst>
              </p:cNvPr>
              <p:cNvSpPr/>
              <p:nvPr/>
            </p:nvSpPr>
            <p:spPr bwMode="auto">
              <a:xfrm>
                <a:off x="7747000" y="5029200"/>
                <a:ext cx="228600" cy="228600"/>
              </a:xfrm>
              <a:prstGeom prst="rect">
                <a:avLst/>
              </a:prstGeom>
              <a:solidFill>
                <a:schemeClr val="accent2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D7F46BF5-39FB-0342-BFE8-AEC21740C173}"/>
                  </a:ext>
                </a:extLst>
              </p:cNvPr>
              <p:cNvSpPr/>
              <p:nvPr/>
            </p:nvSpPr>
            <p:spPr bwMode="auto">
              <a:xfrm>
                <a:off x="8102600" y="5029200"/>
                <a:ext cx="228600" cy="228600"/>
              </a:xfrm>
              <a:prstGeom prst="rect">
                <a:avLst/>
              </a:prstGeom>
              <a:solidFill>
                <a:schemeClr val="accent2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A59C6E12-4CAE-3F47-8857-0914AE3444FA}"/>
                  </a:ext>
                </a:extLst>
              </p:cNvPr>
              <p:cNvSpPr/>
              <p:nvPr/>
            </p:nvSpPr>
            <p:spPr bwMode="auto">
              <a:xfrm>
                <a:off x="8458200" y="5029200"/>
                <a:ext cx="228600" cy="228600"/>
              </a:xfrm>
              <a:prstGeom prst="rect">
                <a:avLst/>
              </a:prstGeom>
              <a:solidFill>
                <a:schemeClr val="accent2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</p:grp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24F2C4CF-5C50-1448-BB1A-7F280CD1AE00}"/>
                </a:ext>
              </a:extLst>
            </p:cNvPr>
            <p:cNvSpPr txBox="1"/>
            <p:nvPr/>
          </p:nvSpPr>
          <p:spPr>
            <a:xfrm>
              <a:off x="322814" y="2653352"/>
              <a:ext cx="1465283" cy="599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Concurrency,</a:t>
              </a:r>
              <a:b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</a:br>
              <a: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multitasking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32D3B86-5E51-AA43-BFD7-1786CAA1C8CA}"/>
                </a:ext>
              </a:extLst>
            </p:cNvPr>
            <p:cNvSpPr txBox="1"/>
            <p:nvPr/>
          </p:nvSpPr>
          <p:spPr>
            <a:xfrm>
              <a:off x="2213489" y="2667000"/>
              <a:ext cx="1035752" cy="599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Virtual</a:t>
              </a:r>
              <a:b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</a:br>
              <a: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memory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042F237F-4A56-FA42-99DF-FDDD2D870168}"/>
                </a:ext>
              </a:extLst>
            </p:cNvPr>
            <p:cNvSpPr txBox="1"/>
            <p:nvPr/>
          </p:nvSpPr>
          <p:spPr>
            <a:xfrm>
              <a:off x="3805879" y="2653352"/>
              <a:ext cx="1471069" cy="599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Files and </a:t>
              </a:r>
              <a:r>
                <a:rPr lang="en-US" sz="1400" dirty="0" err="1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dirs</a:t>
              </a:r>
              <a: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:</a:t>
              </a:r>
              <a:b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</a:br>
              <a: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the VFS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275F87F2-F9F5-1947-8CB8-96D8585FD5A5}"/>
                </a:ext>
              </a:extLst>
            </p:cNvPr>
            <p:cNvSpPr txBox="1"/>
            <p:nvPr/>
          </p:nvSpPr>
          <p:spPr>
            <a:xfrm>
              <a:off x="5545618" y="2667000"/>
              <a:ext cx="1474256" cy="599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TTYs and</a:t>
              </a:r>
              <a:b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</a:br>
              <a: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device access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8995967-2497-CC49-B1AD-5DD81845B79B}"/>
                </a:ext>
              </a:extLst>
            </p:cNvPr>
            <p:cNvSpPr txBox="1"/>
            <p:nvPr/>
          </p:nvSpPr>
          <p:spPr>
            <a:xfrm>
              <a:off x="7402161" y="2794135"/>
              <a:ext cx="1400879" cy="3602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Connectivity</a:t>
              </a:r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314FD9C7-F2A4-8F49-86FF-D087B23A9EEE}"/>
                </a:ext>
              </a:extLst>
            </p:cNvPr>
            <p:cNvGrpSpPr/>
            <p:nvPr/>
          </p:nvGrpSpPr>
          <p:grpSpPr>
            <a:xfrm>
              <a:off x="554328" y="1302389"/>
              <a:ext cx="8018172" cy="469810"/>
              <a:chOff x="554328" y="1117511"/>
              <a:chExt cx="8018172" cy="571500"/>
            </a:xfrm>
          </p:grpSpPr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D0DC53E1-914E-A244-B988-2B4AA10AC4C3}"/>
                  </a:ext>
                </a:extLst>
              </p:cNvPr>
              <p:cNvCxnSpPr/>
              <p:nvPr/>
            </p:nvCxnSpPr>
            <p:spPr bwMode="auto">
              <a:xfrm>
                <a:off x="554328" y="1117511"/>
                <a:ext cx="0" cy="571500"/>
              </a:xfrm>
              <a:prstGeom prst="straightConnector1">
                <a:avLst/>
              </a:prstGeom>
              <a:solidFill>
                <a:schemeClr val="bg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ABF190E8-734B-094C-925E-89D37086DEB4}"/>
                  </a:ext>
                </a:extLst>
              </p:cNvPr>
              <p:cNvCxnSpPr/>
              <p:nvPr/>
            </p:nvCxnSpPr>
            <p:spPr bwMode="auto">
              <a:xfrm>
                <a:off x="3895233" y="1117511"/>
                <a:ext cx="0" cy="571500"/>
              </a:xfrm>
              <a:prstGeom prst="straightConnector1">
                <a:avLst/>
              </a:prstGeom>
              <a:solidFill>
                <a:schemeClr val="bg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C3D6DBF4-7DE8-DA4A-A761-B6D3B4DA18A3}"/>
                  </a:ext>
                </a:extLst>
              </p:cNvPr>
              <p:cNvCxnSpPr/>
              <p:nvPr/>
            </p:nvCxnSpPr>
            <p:spPr bwMode="auto">
              <a:xfrm>
                <a:off x="4563414" y="1117511"/>
                <a:ext cx="0" cy="571500"/>
              </a:xfrm>
              <a:prstGeom prst="straightConnector1">
                <a:avLst/>
              </a:prstGeom>
              <a:solidFill>
                <a:schemeClr val="bg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B5D14098-D0F7-6845-AE14-2EC394052AE8}"/>
                  </a:ext>
                </a:extLst>
              </p:cNvPr>
              <p:cNvCxnSpPr/>
              <p:nvPr/>
            </p:nvCxnSpPr>
            <p:spPr bwMode="auto">
              <a:xfrm>
                <a:off x="5231595" y="1117511"/>
                <a:ext cx="0" cy="571500"/>
              </a:xfrm>
              <a:prstGeom prst="straightConnector1">
                <a:avLst/>
              </a:prstGeom>
              <a:solidFill>
                <a:schemeClr val="bg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231D08E9-B14B-2945-BE5E-BD994676ECD9}"/>
                  </a:ext>
                </a:extLst>
              </p:cNvPr>
              <p:cNvCxnSpPr/>
              <p:nvPr/>
            </p:nvCxnSpPr>
            <p:spPr bwMode="auto">
              <a:xfrm>
                <a:off x="5899776" y="1117511"/>
                <a:ext cx="0" cy="571500"/>
              </a:xfrm>
              <a:prstGeom prst="straightConnector1">
                <a:avLst/>
              </a:prstGeom>
              <a:solidFill>
                <a:schemeClr val="bg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EACB7156-1989-8445-A989-8C7766D0A654}"/>
                  </a:ext>
                </a:extLst>
              </p:cNvPr>
              <p:cNvCxnSpPr/>
              <p:nvPr/>
            </p:nvCxnSpPr>
            <p:spPr bwMode="auto">
              <a:xfrm>
                <a:off x="6567957" y="1117511"/>
                <a:ext cx="0" cy="571500"/>
              </a:xfrm>
              <a:prstGeom prst="straightConnector1">
                <a:avLst/>
              </a:prstGeom>
              <a:solidFill>
                <a:schemeClr val="bg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D4263674-2FF1-6843-963B-8C87E16B3F31}"/>
                  </a:ext>
                </a:extLst>
              </p:cNvPr>
              <p:cNvCxnSpPr/>
              <p:nvPr/>
            </p:nvCxnSpPr>
            <p:spPr bwMode="auto">
              <a:xfrm>
                <a:off x="7236138" y="1117511"/>
                <a:ext cx="0" cy="571500"/>
              </a:xfrm>
              <a:prstGeom prst="straightConnector1">
                <a:avLst/>
              </a:prstGeom>
              <a:solidFill>
                <a:schemeClr val="bg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849F0037-CA62-914C-B8A7-1E23FC175E5D}"/>
                  </a:ext>
                </a:extLst>
              </p:cNvPr>
              <p:cNvCxnSpPr/>
              <p:nvPr/>
            </p:nvCxnSpPr>
            <p:spPr bwMode="auto">
              <a:xfrm>
                <a:off x="7904319" y="1117511"/>
                <a:ext cx="0" cy="571500"/>
              </a:xfrm>
              <a:prstGeom prst="straightConnector1">
                <a:avLst/>
              </a:prstGeom>
              <a:solidFill>
                <a:schemeClr val="bg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FF716429-526E-D348-8172-D0AE375258A7}"/>
                  </a:ext>
                </a:extLst>
              </p:cNvPr>
              <p:cNvCxnSpPr/>
              <p:nvPr/>
            </p:nvCxnSpPr>
            <p:spPr bwMode="auto">
              <a:xfrm>
                <a:off x="8572500" y="1117511"/>
                <a:ext cx="0" cy="571500"/>
              </a:xfrm>
              <a:prstGeom prst="straightConnector1">
                <a:avLst/>
              </a:prstGeom>
              <a:solidFill>
                <a:schemeClr val="bg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F153E076-9B04-1942-8039-B408FB87F629}"/>
                  </a:ext>
                </a:extLst>
              </p:cNvPr>
              <p:cNvCxnSpPr/>
              <p:nvPr/>
            </p:nvCxnSpPr>
            <p:spPr bwMode="auto">
              <a:xfrm>
                <a:off x="1222509" y="1117511"/>
                <a:ext cx="0" cy="571500"/>
              </a:xfrm>
              <a:prstGeom prst="straightConnector1">
                <a:avLst/>
              </a:prstGeom>
              <a:solidFill>
                <a:schemeClr val="bg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B318EA8B-5F46-1A4F-9447-23525BC241DE}"/>
                  </a:ext>
                </a:extLst>
              </p:cNvPr>
              <p:cNvCxnSpPr/>
              <p:nvPr/>
            </p:nvCxnSpPr>
            <p:spPr bwMode="auto">
              <a:xfrm>
                <a:off x="1890690" y="1117511"/>
                <a:ext cx="0" cy="571500"/>
              </a:xfrm>
              <a:prstGeom prst="straightConnector1">
                <a:avLst/>
              </a:prstGeom>
              <a:solidFill>
                <a:schemeClr val="bg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F7839CFD-3AF5-3A4B-988E-E57BAB1065CD}"/>
                  </a:ext>
                </a:extLst>
              </p:cNvPr>
              <p:cNvCxnSpPr/>
              <p:nvPr/>
            </p:nvCxnSpPr>
            <p:spPr bwMode="auto">
              <a:xfrm>
                <a:off x="2558871" y="1117511"/>
                <a:ext cx="0" cy="571500"/>
              </a:xfrm>
              <a:prstGeom prst="straightConnector1">
                <a:avLst/>
              </a:prstGeom>
              <a:solidFill>
                <a:schemeClr val="bg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9AD36068-998C-CA4F-8FA2-954DDCAF2733}"/>
                  </a:ext>
                </a:extLst>
              </p:cNvPr>
              <p:cNvCxnSpPr/>
              <p:nvPr/>
            </p:nvCxnSpPr>
            <p:spPr bwMode="auto">
              <a:xfrm>
                <a:off x="3227052" y="1117511"/>
                <a:ext cx="0" cy="571500"/>
              </a:xfrm>
              <a:prstGeom prst="straightConnector1">
                <a:avLst/>
              </a:prstGeom>
              <a:solidFill>
                <a:schemeClr val="bg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pic>
          <p:nvPicPr>
            <p:cNvPr id="119" name="Picture 2" descr="C:\Users\kubitron\AppData\Local\Microsoft\Windows\Temporary Internet Files\Content.IE5\TFK8BBL8\MC900310902[1].wmf">
              <a:extLst>
                <a:ext uri="{FF2B5EF4-FFF2-40B4-BE49-F238E27FC236}">
                  <a16:creationId xmlns:a16="http://schemas.microsoft.com/office/drawing/2014/main" id="{06792F02-6A58-0D4C-AE5E-2567587BD3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20186632">
              <a:off x="451056" y="5456121"/>
              <a:ext cx="1143644" cy="8927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0" name="Picture 7">
              <a:extLst>
                <a:ext uri="{FF2B5EF4-FFF2-40B4-BE49-F238E27FC236}">
                  <a16:creationId xmlns:a16="http://schemas.microsoft.com/office/drawing/2014/main" id="{4224407B-91B7-164C-B84F-BE3CC2BA0F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19364895">
              <a:off x="7450456" y="5579735"/>
              <a:ext cx="1211411" cy="833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A9E3855F-9801-2649-B3B1-BB79A594A4DE}"/>
                </a:ext>
              </a:extLst>
            </p:cNvPr>
            <p:cNvGrpSpPr/>
            <p:nvPr/>
          </p:nvGrpSpPr>
          <p:grpSpPr>
            <a:xfrm>
              <a:off x="2252754" y="5439986"/>
              <a:ext cx="1006989" cy="1052154"/>
              <a:chOff x="2252754" y="5585397"/>
              <a:chExt cx="1006989" cy="1052154"/>
            </a:xfrm>
          </p:grpSpPr>
          <p:pic>
            <p:nvPicPr>
              <p:cNvPr id="122" name="Picture 638">
                <a:extLst>
                  <a:ext uri="{FF2B5EF4-FFF2-40B4-BE49-F238E27FC236}">
                    <a16:creationId xmlns:a16="http://schemas.microsoft.com/office/drawing/2014/main" id="{8CE77C63-2E04-374D-8C59-CDF03CBAAC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8760417">
                <a:off x="2015625" y="5822526"/>
                <a:ext cx="1010866" cy="53660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3" name="Picture 638">
                <a:extLst>
                  <a:ext uri="{FF2B5EF4-FFF2-40B4-BE49-F238E27FC236}">
                    <a16:creationId xmlns:a16="http://schemas.microsoft.com/office/drawing/2014/main" id="{8C438EDB-AB00-C943-8601-FB0DB2C9713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8760417">
                <a:off x="2257136" y="5822527"/>
                <a:ext cx="1010866" cy="53660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4" name="Picture 638">
                <a:extLst>
                  <a:ext uri="{FF2B5EF4-FFF2-40B4-BE49-F238E27FC236}">
                    <a16:creationId xmlns:a16="http://schemas.microsoft.com/office/drawing/2014/main" id="{EF3B10C1-6AF3-3540-8B3A-41D133C24B8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8760417">
                <a:off x="2486006" y="5863814"/>
                <a:ext cx="1010866" cy="53660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DFE38D53-EAB0-D24F-9364-34CBD3047C12}"/>
                </a:ext>
              </a:extLst>
            </p:cNvPr>
            <p:cNvGrpSpPr/>
            <p:nvPr/>
          </p:nvGrpSpPr>
          <p:grpSpPr>
            <a:xfrm>
              <a:off x="3810000" y="5569589"/>
              <a:ext cx="1425807" cy="838200"/>
              <a:chOff x="3810000" y="5638800"/>
              <a:chExt cx="1425807" cy="838200"/>
            </a:xfrm>
          </p:grpSpPr>
          <p:pic>
            <p:nvPicPr>
              <p:cNvPr id="126" name="Picture 3" descr="C:\Users\kubitron\AppData\Local\Microsoft\Windows\Temporary Internet Files\Content.IE5\AXBY1MD0\MC900238268[1].wmf">
                <a:extLst>
                  <a:ext uri="{FF2B5EF4-FFF2-40B4-BE49-F238E27FC236}">
                    <a16:creationId xmlns:a16="http://schemas.microsoft.com/office/drawing/2014/main" id="{7A588DD1-7627-4948-A630-8F11BB2379C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10000" y="5894445"/>
                <a:ext cx="1090118" cy="5825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7" name="Picture 3" descr="C:\Users\kubitron\AppData\Local\Microsoft\Windows\Temporary Internet Files\Content.IE5\AXBY1MD0\MC900238268[1].wmf">
                <a:extLst>
                  <a:ext uri="{FF2B5EF4-FFF2-40B4-BE49-F238E27FC236}">
                    <a16:creationId xmlns:a16="http://schemas.microsoft.com/office/drawing/2014/main" id="{AE5434A4-3A70-0B4D-B4D8-7D0F603BD5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77845" y="5764917"/>
                <a:ext cx="1090118" cy="5825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8" name="Picture 3" descr="C:\Users\kubitron\AppData\Local\Microsoft\Windows\Temporary Internet Files\Content.IE5\AXBY1MD0\MC900238268[1].wmf">
                <a:extLst>
                  <a:ext uri="{FF2B5EF4-FFF2-40B4-BE49-F238E27FC236}">
                    <a16:creationId xmlns:a16="http://schemas.microsoft.com/office/drawing/2014/main" id="{448CA48C-F7DA-0944-9AD3-153977827D5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45689" y="5638800"/>
                <a:ext cx="1090118" cy="5825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29" name="Picture 3" descr="C:\Users\kubitron\AppData\Local\Microsoft\Windows\Temporary Internet Files\Content.IE5\TFK8BBL8\MC900441338[1].png">
              <a:extLst>
                <a:ext uri="{FF2B5EF4-FFF2-40B4-BE49-F238E27FC236}">
                  <a16:creationId xmlns:a16="http://schemas.microsoft.com/office/drawing/2014/main" id="{AD4CF37E-C5DE-294B-9A89-BC31E7DDFB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0952" y="5302011"/>
              <a:ext cx="1403589" cy="1403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360037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Device Drivers</a:t>
            </a:r>
          </a:p>
        </p:txBody>
      </p:sp>
      <p:sp>
        <p:nvSpPr>
          <p:cNvPr id="83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 dirty="0">
                <a:solidFill>
                  <a:srgbClr val="FF0000"/>
                </a:solidFill>
              </a:rPr>
              <a:t>Device-specific code </a:t>
            </a:r>
            <a:r>
              <a:rPr lang="en-US" altLang="ko-KR" sz="2000" dirty="0"/>
              <a:t>in kernel that interacts directly with device hardware</a:t>
            </a:r>
          </a:p>
          <a:p>
            <a:pPr lvl="1"/>
            <a:r>
              <a:rPr lang="en-US" altLang="ko-KR" sz="1800" dirty="0"/>
              <a:t>Supports standard, internal interface</a:t>
            </a:r>
          </a:p>
          <a:p>
            <a:pPr lvl="1"/>
            <a:r>
              <a:rPr lang="en-US" altLang="ko-KR" sz="1800" dirty="0"/>
              <a:t>Same kernel I/O system can interact easily with different device drivers</a:t>
            </a:r>
          </a:p>
          <a:p>
            <a:pPr lvl="1"/>
            <a:r>
              <a:rPr lang="en-US" altLang="ko-KR" sz="1800" dirty="0"/>
              <a:t>Special device-specific configuration supported with </a:t>
            </a:r>
            <a:r>
              <a:rPr lang="en-US" altLang="ko-KR" sz="1600" dirty="0" err="1">
                <a:latin typeface="Ubuntu Mono" panose="020B0509030602030204" pitchFamily="49" charset="0"/>
              </a:rPr>
              <a:t>ioctl</a:t>
            </a:r>
            <a:r>
              <a:rPr lang="en-US" altLang="ko-KR" sz="1600" dirty="0">
                <a:latin typeface="Ubuntu Mono" panose="020B0509030602030204" pitchFamily="49" charset="0"/>
              </a:rPr>
              <a:t>()</a:t>
            </a:r>
            <a:r>
              <a:rPr lang="en-US" altLang="ko-KR" sz="1600" dirty="0"/>
              <a:t> </a:t>
            </a:r>
            <a:r>
              <a:rPr lang="en-US" altLang="ko-KR" sz="1800" dirty="0" err="1"/>
              <a:t>syscall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r>
              <a:rPr lang="en-US" altLang="ko-KR" sz="2000" dirty="0"/>
              <a:t>Device drivers are typically divided into two pieces</a:t>
            </a:r>
          </a:p>
          <a:p>
            <a:pPr lvl="1"/>
            <a:r>
              <a:rPr lang="en-US" altLang="ko-KR" sz="1800" b="1" dirty="0"/>
              <a:t>Top half:</a:t>
            </a:r>
            <a:r>
              <a:rPr lang="en-US" altLang="ko-KR" sz="1800" dirty="0"/>
              <a:t> accessed in call path from system calls</a:t>
            </a:r>
          </a:p>
          <a:p>
            <a:pPr lvl="2"/>
            <a:r>
              <a:rPr lang="en-US" altLang="ko-KR" sz="1600" dirty="0"/>
              <a:t>implements a set of standard, cross-device calls like </a:t>
            </a:r>
            <a:br>
              <a:rPr lang="en-US" altLang="ko-KR" sz="1600" dirty="0"/>
            </a:br>
            <a:r>
              <a:rPr lang="en-US" altLang="ko-KR" sz="1400" dirty="0">
                <a:latin typeface="Ubuntu Mono" panose="020B0509030602030204" pitchFamily="49" charset="0"/>
              </a:rPr>
              <a:t>open(), close(), read(), write(), </a:t>
            </a:r>
            <a:r>
              <a:rPr lang="en-US" altLang="ko-KR" sz="1400" dirty="0" err="1">
                <a:latin typeface="Ubuntu Mono" panose="020B0509030602030204" pitchFamily="49" charset="0"/>
              </a:rPr>
              <a:t>ioctl</a:t>
            </a:r>
            <a:r>
              <a:rPr lang="en-US" altLang="ko-KR" sz="1400" dirty="0">
                <a:latin typeface="Ubuntu Mono" panose="020B0509030602030204" pitchFamily="49" charset="0"/>
              </a:rPr>
              <a:t>()</a:t>
            </a:r>
            <a:r>
              <a:rPr lang="en-US" altLang="ko-KR" sz="1600" dirty="0"/>
              <a:t>, etc. </a:t>
            </a:r>
          </a:p>
          <a:p>
            <a:pPr lvl="2"/>
            <a:r>
              <a:rPr lang="en-US" altLang="ko-KR" sz="1600" dirty="0"/>
              <a:t>This is kernel’s interface to device driver</a:t>
            </a:r>
          </a:p>
          <a:p>
            <a:pPr lvl="2"/>
            <a:r>
              <a:rPr lang="en-US" altLang="ko-KR" sz="1600" dirty="0"/>
              <a:t>Top half will start I/O to device, may put thread to sleep until finished</a:t>
            </a:r>
          </a:p>
          <a:p>
            <a:pPr lvl="1"/>
            <a:r>
              <a:rPr lang="en-US" altLang="ko-KR" sz="1800" b="1" dirty="0"/>
              <a:t>Bottom half</a:t>
            </a:r>
            <a:r>
              <a:rPr lang="en-US" altLang="ko-KR" sz="1800" dirty="0"/>
              <a:t>: run as interrupt routine</a:t>
            </a:r>
          </a:p>
          <a:p>
            <a:pPr lvl="2"/>
            <a:r>
              <a:rPr lang="en-US" altLang="ko-KR" sz="1600" dirty="0"/>
              <a:t>Gets input or transfers next block of output</a:t>
            </a:r>
          </a:p>
          <a:p>
            <a:pPr lvl="2"/>
            <a:r>
              <a:rPr lang="en-US" altLang="ko-KR" sz="1600" dirty="0"/>
              <a:t>May wake sleeping threads if I/O now complete</a:t>
            </a:r>
          </a:p>
        </p:txBody>
      </p:sp>
    </p:spTree>
    <p:extLst>
      <p:ext uri="{BB962C8B-B14F-4D97-AF65-F5344CB8AC3E}">
        <p14:creationId xmlns:p14="http://schemas.microsoft.com/office/powerpoint/2010/main" val="352595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3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3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3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3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3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3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3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3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39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39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39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39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39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39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39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39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39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39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39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39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396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396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683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Life Cycle of an I/O Request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613151" y="1588840"/>
            <a:ext cx="3443518" cy="4989760"/>
          </a:xfrm>
          <a:prstGeom prst="rect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40" name="Line 4"/>
          <p:cNvSpPr>
            <a:spLocks noChangeShapeType="1"/>
          </p:cNvSpPr>
          <p:nvPr/>
        </p:nvSpPr>
        <p:spPr bwMode="auto">
          <a:xfrm flipV="1">
            <a:off x="914400" y="3844632"/>
            <a:ext cx="6155774" cy="1"/>
          </a:xfrm>
          <a:prstGeom prst="line">
            <a:avLst/>
          </a:prstGeom>
          <a:noFill/>
          <a:ln w="38100" cap="rnd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 sz="14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1066800" y="3878331"/>
            <a:ext cx="1545470" cy="643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8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Device Driver</a:t>
            </a:r>
          </a:p>
          <a:p>
            <a:r>
              <a:rPr lang="en-US" altLang="en-US" sz="18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Top Half</a:t>
            </a:r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 flipV="1">
            <a:off x="914400" y="4572483"/>
            <a:ext cx="6155774" cy="1"/>
          </a:xfrm>
          <a:prstGeom prst="line">
            <a:avLst/>
          </a:prstGeom>
          <a:noFill/>
          <a:ln w="38100" cap="rnd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 sz="14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1066800" y="4738198"/>
            <a:ext cx="1545470" cy="643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8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Device Driver</a:t>
            </a:r>
          </a:p>
          <a:p>
            <a:r>
              <a:rPr lang="en-US" altLang="en-US" sz="18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Bottom Half</a:t>
            </a:r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 flipV="1">
            <a:off x="900895" y="5536780"/>
            <a:ext cx="6155774" cy="1"/>
          </a:xfrm>
          <a:prstGeom prst="line">
            <a:avLst/>
          </a:prstGeom>
          <a:noFill/>
          <a:ln w="38100" cap="rnd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 sz="14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1066800" y="5571943"/>
            <a:ext cx="1139067" cy="643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8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Device</a:t>
            </a:r>
          </a:p>
          <a:p>
            <a:r>
              <a:rPr lang="en-US" altLang="en-US" sz="18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Hardware</a:t>
            </a:r>
          </a:p>
        </p:txBody>
      </p:sp>
      <p:sp>
        <p:nvSpPr>
          <p:cNvPr id="14346" name="Line 10"/>
          <p:cNvSpPr>
            <a:spLocks noChangeShapeType="1"/>
          </p:cNvSpPr>
          <p:nvPr/>
        </p:nvSpPr>
        <p:spPr bwMode="auto">
          <a:xfrm flipV="1">
            <a:off x="914400" y="2395034"/>
            <a:ext cx="6155774" cy="1"/>
          </a:xfrm>
          <a:prstGeom prst="line">
            <a:avLst/>
          </a:prstGeom>
          <a:noFill/>
          <a:ln w="38100" cap="rnd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 sz="14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1064643" y="2796718"/>
            <a:ext cx="1199132" cy="643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8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Kernel I/O</a:t>
            </a:r>
          </a:p>
          <a:p>
            <a:r>
              <a:rPr lang="en-US" altLang="en-US" sz="18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Subsystem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1064643" y="1625264"/>
            <a:ext cx="995684" cy="643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8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User</a:t>
            </a:r>
          </a:p>
          <a:p>
            <a:r>
              <a:rPr lang="en-US" altLang="en-US" sz="18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Program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3613150" y="1570593"/>
            <a:ext cx="1282453" cy="548453"/>
          </a:xfrm>
          <a:prstGeom prst="rect">
            <a:avLst/>
          </a:prstGeom>
          <a:noFill/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613150" y="3263970"/>
            <a:ext cx="1282453" cy="491151"/>
          </a:xfrm>
          <a:prstGeom prst="rect">
            <a:avLst/>
          </a:prstGeom>
          <a:noFill/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613150" y="3945424"/>
            <a:ext cx="1282453" cy="491151"/>
          </a:xfrm>
          <a:prstGeom prst="rect">
            <a:avLst/>
          </a:prstGeom>
          <a:noFill/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613150" y="5652054"/>
            <a:ext cx="1282453" cy="528078"/>
          </a:xfrm>
          <a:prstGeom prst="rect">
            <a:avLst/>
          </a:prstGeom>
          <a:noFill/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5774220" y="5651453"/>
            <a:ext cx="1282453" cy="528078"/>
          </a:xfrm>
          <a:prstGeom prst="rect">
            <a:avLst/>
          </a:prstGeom>
          <a:noFill/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5774219" y="4718755"/>
            <a:ext cx="1282453" cy="528078"/>
          </a:xfrm>
          <a:prstGeom prst="rect">
            <a:avLst/>
          </a:prstGeom>
          <a:noFill/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5774218" y="3925519"/>
            <a:ext cx="1282453" cy="528078"/>
          </a:xfrm>
          <a:prstGeom prst="rect">
            <a:avLst/>
          </a:prstGeom>
          <a:noFill/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774217" y="2533615"/>
            <a:ext cx="1282453" cy="528078"/>
          </a:xfrm>
          <a:prstGeom prst="rect">
            <a:avLst/>
          </a:prstGeom>
          <a:noFill/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5774216" y="1574246"/>
            <a:ext cx="1282453" cy="548453"/>
          </a:xfrm>
          <a:prstGeom prst="rect">
            <a:avLst/>
          </a:prstGeom>
          <a:noFill/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3" name="Diamond 2"/>
          <p:cNvSpPr/>
          <p:nvPr/>
        </p:nvSpPr>
        <p:spPr bwMode="auto">
          <a:xfrm>
            <a:off x="3678090" y="2483532"/>
            <a:ext cx="1152571" cy="589384"/>
          </a:xfrm>
          <a:prstGeom prst="diamond">
            <a:avLst/>
          </a:prstGeom>
          <a:noFill/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1976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3" grpId="0" animBg="1"/>
      <p:bldP spid="3" grpId="1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7304B38-F3A8-B044-B10C-61376395C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Data Transfer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DA30CB-F22A-864B-A39B-D4672F034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7030A0"/>
                </a:solidFill>
              </a:rPr>
              <a:t>Programmed I/O</a:t>
            </a:r>
          </a:p>
          <a:p>
            <a:pPr lvl="1"/>
            <a:r>
              <a:rPr lang="en-US" sz="2000" dirty="0"/>
              <a:t>Each byte transferred via processor in/out or load/store</a:t>
            </a:r>
          </a:p>
          <a:p>
            <a:pPr lvl="1"/>
            <a:r>
              <a:rPr lang="en-US" sz="2000" dirty="0">
                <a:solidFill>
                  <a:srgbClr val="00B050"/>
                </a:solidFill>
              </a:rPr>
              <a:t>+ Simple hardware, easy to program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− Consumes processor cycles </a:t>
            </a:r>
            <a:r>
              <a:rPr lang="en-US" sz="2000" dirty="0">
                <a:solidFill>
                  <a:srgbClr val="FF0000"/>
                </a:solidFill>
                <a:sym typeface="Symbol" charset="0"/>
              </a:rPr>
              <a:t>proportional to data size</a:t>
            </a:r>
          </a:p>
          <a:p>
            <a:pPr lvl="3"/>
            <a:endParaRPr lang="el-GR" sz="1600" dirty="0">
              <a:sym typeface="Symbol" charset="0"/>
            </a:endParaRPr>
          </a:p>
          <a:p>
            <a:r>
              <a:rPr lang="en-US" sz="2400" dirty="0">
                <a:solidFill>
                  <a:srgbClr val="7030A0"/>
                </a:solidFill>
              </a:rPr>
              <a:t>Direct memory access (DMA)</a:t>
            </a:r>
          </a:p>
          <a:p>
            <a:pPr lvl="1"/>
            <a:r>
              <a:rPr lang="en-US" sz="2000" dirty="0"/>
              <a:t>Give controller access to memory bus</a:t>
            </a:r>
          </a:p>
          <a:p>
            <a:pPr lvl="1"/>
            <a:r>
              <a:rPr lang="en-US" sz="2000" dirty="0"/>
              <a:t>Ask it to transfer data blocks to/from memory directly</a:t>
            </a:r>
          </a:p>
        </p:txBody>
      </p:sp>
    </p:spTree>
    <p:extLst>
      <p:ext uri="{BB962C8B-B14F-4D97-AF65-F5344CB8AC3E}">
        <p14:creationId xmlns:p14="http://schemas.microsoft.com/office/powerpoint/2010/main" val="274166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ABB9EC27-F466-6D47-B3E4-DD4F72C0C506}"/>
              </a:ext>
            </a:extLst>
          </p:cNvPr>
          <p:cNvGrpSpPr/>
          <p:nvPr/>
        </p:nvGrpSpPr>
        <p:grpSpPr>
          <a:xfrm>
            <a:off x="1515937" y="1616365"/>
            <a:ext cx="5697824" cy="3080626"/>
            <a:chOff x="1728373" y="2103533"/>
            <a:chExt cx="5697824" cy="3080626"/>
          </a:xfrm>
        </p:grpSpPr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BBC38132-DC27-C942-801D-7DF1CEF8A8C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705" t="5923" r="521" b="22860"/>
            <a:stretch/>
          </p:blipFill>
          <p:spPr bwMode="auto">
            <a:xfrm>
              <a:off x="1728375" y="2103533"/>
              <a:ext cx="5697822" cy="3080626"/>
            </a:xfrm>
            <a:prstGeom prst="rect">
              <a:avLst/>
            </a:prstGeom>
            <a:noFill/>
            <a:ln w="38100" cmpd="dbl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B995A5D-830D-1643-B7E8-D680CD854414}"/>
                </a:ext>
              </a:extLst>
            </p:cNvPr>
            <p:cNvSpPr/>
            <p:nvPr/>
          </p:nvSpPr>
          <p:spPr>
            <a:xfrm>
              <a:off x="3902927" y="4466537"/>
              <a:ext cx="1688851" cy="7176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4A84AE7-391E-994C-99EA-69B3FC3D6F5C}"/>
                </a:ext>
              </a:extLst>
            </p:cNvPr>
            <p:cNvSpPr/>
            <p:nvPr/>
          </p:nvSpPr>
          <p:spPr>
            <a:xfrm>
              <a:off x="1728375" y="2103533"/>
              <a:ext cx="3044090" cy="13206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3DA2834-DAE8-2B40-B770-EFA271880955}"/>
                </a:ext>
              </a:extLst>
            </p:cNvPr>
            <p:cNvSpPr/>
            <p:nvPr/>
          </p:nvSpPr>
          <p:spPr>
            <a:xfrm>
              <a:off x="1728373" y="3424171"/>
              <a:ext cx="1702101" cy="6913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34755C-1CD0-9549-85A4-3DCD3E8DF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DMA Transfer</a:t>
            </a:r>
            <a:endParaRPr lang="en-US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67453D74-4688-7848-AB32-8B74318DB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867564"/>
            <a:ext cx="7886700" cy="1777711"/>
          </a:xfrm>
        </p:spPr>
        <p:txBody>
          <a:bodyPr/>
          <a:lstStyle/>
          <a:p>
            <a:pPr marL="342900" indent="-342900">
              <a:lnSpc>
                <a:spcPct val="70000"/>
              </a:lnSpc>
              <a:buFont typeface="+mj-lt"/>
              <a:buAutoNum type="arabicPeriod"/>
            </a:pPr>
            <a:r>
              <a:rPr lang="en-US" sz="1600" dirty="0"/>
              <a:t>Device driver is told to transfer disk data to buffer at address x</a:t>
            </a:r>
          </a:p>
          <a:p>
            <a:pPr marL="342900" indent="-342900">
              <a:lnSpc>
                <a:spcPct val="70000"/>
              </a:lnSpc>
              <a:buFont typeface="+mj-lt"/>
              <a:buAutoNum type="arabicPeriod"/>
            </a:pPr>
            <a:r>
              <a:rPr lang="en-US" sz="1600" dirty="0"/>
              <a:t>Device driver tells disk controller to transfer C bytes from disk to buffer at address x</a:t>
            </a:r>
          </a:p>
          <a:p>
            <a:pPr marL="342900" indent="-342900">
              <a:lnSpc>
                <a:spcPct val="70000"/>
              </a:lnSpc>
              <a:buFont typeface="+mj-lt"/>
              <a:buAutoNum type="arabicPeriod"/>
            </a:pPr>
            <a:r>
              <a:rPr lang="en-US" sz="1600" dirty="0"/>
              <a:t>Disk controller initiates DMA transfer</a:t>
            </a:r>
          </a:p>
          <a:p>
            <a:pPr marL="342900" indent="-342900">
              <a:lnSpc>
                <a:spcPct val="70000"/>
              </a:lnSpc>
              <a:buFont typeface="+mj-lt"/>
              <a:buAutoNum type="arabicPeriod"/>
            </a:pPr>
            <a:r>
              <a:rPr lang="en-US" sz="1600" dirty="0"/>
              <a:t>Disk controller send each byte to DMA controller</a:t>
            </a:r>
          </a:p>
          <a:p>
            <a:pPr marL="342900" indent="-342900">
              <a:lnSpc>
                <a:spcPct val="70000"/>
              </a:lnSpc>
              <a:buFont typeface="+mj-lt"/>
              <a:buAutoNum type="arabicPeriod"/>
            </a:pPr>
            <a:r>
              <a:rPr lang="en-US" sz="1600" dirty="0"/>
              <a:t>DMA controller transfers bytes to buffer x, increasing address and decreasing C</a:t>
            </a:r>
          </a:p>
          <a:p>
            <a:pPr marL="342900" indent="-342900">
              <a:lnSpc>
                <a:spcPct val="70000"/>
              </a:lnSpc>
              <a:buFont typeface="+mj-lt"/>
              <a:buAutoNum type="arabicPeriod"/>
            </a:pPr>
            <a:r>
              <a:rPr lang="en-US" sz="1600" dirty="0"/>
              <a:t>When C = 0, DMA interrupts CPU to signal transfer completion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1418890-5CE9-8B46-9720-33760C6E727B}"/>
              </a:ext>
            </a:extLst>
          </p:cNvPr>
          <p:cNvGrpSpPr/>
          <p:nvPr/>
        </p:nvGrpSpPr>
        <p:grpSpPr>
          <a:xfrm>
            <a:off x="2496794" y="2989437"/>
            <a:ext cx="3685637" cy="1205654"/>
            <a:chOff x="4678957" y="4599656"/>
            <a:chExt cx="3685637" cy="1205654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C6E3DCDD-E843-C04E-BFBC-03EDC02FDAB6}"/>
                </a:ext>
              </a:extLst>
            </p:cNvPr>
            <p:cNvSpPr/>
            <p:nvPr/>
          </p:nvSpPr>
          <p:spPr>
            <a:xfrm>
              <a:off x="4700387" y="4750747"/>
              <a:ext cx="3664207" cy="1054563"/>
            </a:xfrm>
            <a:custGeom>
              <a:avLst/>
              <a:gdLst>
                <a:gd name="connsiteX0" fmla="*/ 64376 w 3664207"/>
                <a:gd name="connsiteY0" fmla="*/ 1054563 h 1054563"/>
                <a:gd name="connsiteX1" fmla="*/ 102570 w 3664207"/>
                <a:gd name="connsiteY1" fmla="*/ 624894 h 1054563"/>
                <a:gd name="connsiteX2" fmla="*/ 1028787 w 3664207"/>
                <a:gd name="connsiteY2" fmla="*/ 605797 h 1054563"/>
                <a:gd name="connsiteX3" fmla="*/ 1305697 w 3664207"/>
                <a:gd name="connsiteY3" fmla="*/ 147483 h 1054563"/>
                <a:gd name="connsiteX4" fmla="*/ 1697190 w 3664207"/>
                <a:gd name="connsiteY4" fmla="*/ 13809 h 1054563"/>
                <a:gd name="connsiteX5" fmla="*/ 3664207 w 3664207"/>
                <a:gd name="connsiteY5" fmla="*/ 4260 h 1054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64207" h="1054563">
                  <a:moveTo>
                    <a:pt x="64376" y="1054563"/>
                  </a:moveTo>
                  <a:cubicBezTo>
                    <a:pt x="3105" y="877125"/>
                    <a:pt x="-58165" y="699688"/>
                    <a:pt x="102570" y="624894"/>
                  </a:cubicBezTo>
                  <a:cubicBezTo>
                    <a:pt x="263305" y="550100"/>
                    <a:pt x="828266" y="685365"/>
                    <a:pt x="1028787" y="605797"/>
                  </a:cubicBezTo>
                  <a:cubicBezTo>
                    <a:pt x="1229308" y="526229"/>
                    <a:pt x="1194297" y="246148"/>
                    <a:pt x="1305697" y="147483"/>
                  </a:cubicBezTo>
                  <a:cubicBezTo>
                    <a:pt x="1417097" y="48818"/>
                    <a:pt x="1304105" y="37679"/>
                    <a:pt x="1697190" y="13809"/>
                  </a:cubicBezTo>
                  <a:cubicBezTo>
                    <a:pt x="2090275" y="-10062"/>
                    <a:pt x="3664207" y="4260"/>
                    <a:pt x="3664207" y="4260"/>
                  </a:cubicBezTo>
                </a:path>
              </a:pathLst>
            </a:custGeom>
            <a:ln w="25400">
              <a:solidFill>
                <a:srgbClr val="FF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4A91651-F2D4-C949-946E-0EE58CC0BA39}"/>
                </a:ext>
              </a:extLst>
            </p:cNvPr>
            <p:cNvGrpSpPr/>
            <p:nvPr/>
          </p:nvGrpSpPr>
          <p:grpSpPr>
            <a:xfrm>
              <a:off x="4678957" y="5206619"/>
              <a:ext cx="304800" cy="346249"/>
              <a:chOff x="7498357" y="1893401"/>
              <a:chExt cx="304800" cy="346249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C10117E-B39F-554F-A392-F2385E2A0B71}"/>
                  </a:ext>
                </a:extLst>
              </p:cNvPr>
              <p:cNvSpPr/>
              <p:nvPr/>
            </p:nvSpPr>
            <p:spPr bwMode="auto">
              <a:xfrm>
                <a:off x="7498357" y="1898334"/>
                <a:ext cx="304800" cy="304800"/>
              </a:xfrm>
              <a:prstGeom prst="ellipse">
                <a:avLst/>
              </a:prstGeom>
              <a:solidFill>
                <a:schemeClr val="bg1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ABF4492-EC48-7A42-BAA4-F5003DAA916B}"/>
                  </a:ext>
                </a:extLst>
              </p:cNvPr>
              <p:cNvSpPr txBox="1"/>
              <p:nvPr/>
            </p:nvSpPr>
            <p:spPr>
              <a:xfrm>
                <a:off x="7503075" y="1893401"/>
                <a:ext cx="300082" cy="346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4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0262835-BA4C-3741-8444-E9FDA80F865B}"/>
                </a:ext>
              </a:extLst>
            </p:cNvPr>
            <p:cNvGrpSpPr/>
            <p:nvPr/>
          </p:nvGrpSpPr>
          <p:grpSpPr>
            <a:xfrm>
              <a:off x="6489353" y="4599656"/>
              <a:ext cx="304800" cy="346249"/>
              <a:chOff x="7403753" y="1896038"/>
              <a:chExt cx="304800" cy="346249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EAA9950-60EB-F349-BB00-7A96A128088C}"/>
                  </a:ext>
                </a:extLst>
              </p:cNvPr>
              <p:cNvSpPr/>
              <p:nvPr/>
            </p:nvSpPr>
            <p:spPr bwMode="auto">
              <a:xfrm>
                <a:off x="7403753" y="1905371"/>
                <a:ext cx="304800" cy="304800"/>
              </a:xfrm>
              <a:prstGeom prst="ellipse">
                <a:avLst/>
              </a:prstGeom>
              <a:solidFill>
                <a:schemeClr val="bg1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BADE6C2-B985-1145-B6CE-73130025F1A3}"/>
                  </a:ext>
                </a:extLst>
              </p:cNvPr>
              <p:cNvSpPr txBox="1"/>
              <p:nvPr/>
            </p:nvSpPr>
            <p:spPr>
              <a:xfrm>
                <a:off x="7408471" y="1896038"/>
                <a:ext cx="300082" cy="346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5</a:t>
                </a: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F36253A-ED4B-AC45-ABA2-6C5F9D897F24}"/>
              </a:ext>
            </a:extLst>
          </p:cNvPr>
          <p:cNvGrpSpPr/>
          <p:nvPr/>
        </p:nvGrpSpPr>
        <p:grpSpPr>
          <a:xfrm>
            <a:off x="3849990" y="2000539"/>
            <a:ext cx="1219200" cy="1142999"/>
            <a:chOff x="5562600" y="3429001"/>
            <a:chExt cx="1219200" cy="1142999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CBBBE80-30D5-FF4A-AEB9-7F0B93054D8A}"/>
                </a:ext>
              </a:extLst>
            </p:cNvPr>
            <p:cNvCxnSpPr/>
            <p:nvPr/>
          </p:nvCxnSpPr>
          <p:spPr>
            <a:xfrm flipV="1">
              <a:off x="5562600" y="3429001"/>
              <a:ext cx="1219200" cy="114299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6C3FDEA-884C-C24F-B8CD-31A2B1ECED55}"/>
                </a:ext>
              </a:extLst>
            </p:cNvPr>
            <p:cNvGrpSpPr/>
            <p:nvPr/>
          </p:nvGrpSpPr>
          <p:grpSpPr>
            <a:xfrm>
              <a:off x="6096000" y="3796259"/>
              <a:ext cx="304800" cy="346249"/>
              <a:chOff x="7848600" y="1896090"/>
              <a:chExt cx="304800" cy="346249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F3F7471-8FE0-8443-BB16-B49171179FF3}"/>
                  </a:ext>
                </a:extLst>
              </p:cNvPr>
              <p:cNvSpPr/>
              <p:nvPr/>
            </p:nvSpPr>
            <p:spPr bwMode="auto">
              <a:xfrm>
                <a:off x="7848600" y="1905000"/>
                <a:ext cx="304800" cy="304800"/>
              </a:xfrm>
              <a:prstGeom prst="ellipse">
                <a:avLst/>
              </a:prstGeom>
              <a:solidFill>
                <a:schemeClr val="bg1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2DB869A-E92D-3043-9ECC-0F9C656DB469}"/>
                  </a:ext>
                </a:extLst>
              </p:cNvPr>
              <p:cNvSpPr txBox="1"/>
              <p:nvPr/>
            </p:nvSpPr>
            <p:spPr>
              <a:xfrm>
                <a:off x="7853318" y="1896090"/>
                <a:ext cx="300082" cy="346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6</a:t>
                </a:r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8952DAA-1112-3244-A269-9D84273C0F3A}"/>
              </a:ext>
            </a:extLst>
          </p:cNvPr>
          <p:cNvGrpSpPr/>
          <p:nvPr/>
        </p:nvGrpSpPr>
        <p:grpSpPr>
          <a:xfrm>
            <a:off x="4611990" y="1683269"/>
            <a:ext cx="304800" cy="346249"/>
            <a:chOff x="7848600" y="1896090"/>
            <a:chExt cx="304800" cy="346249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07B4890-BC31-0140-ADE0-EEC0D4CF7EC2}"/>
                </a:ext>
              </a:extLst>
            </p:cNvPr>
            <p:cNvSpPr/>
            <p:nvPr/>
          </p:nvSpPr>
          <p:spPr bwMode="auto">
            <a:xfrm>
              <a:off x="7848600" y="1905000"/>
              <a:ext cx="304800" cy="304800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4987E60-637E-FF4B-B9C6-F0641B82FA3C}"/>
                </a:ext>
              </a:extLst>
            </p:cNvPr>
            <p:cNvSpPr txBox="1"/>
            <p:nvPr/>
          </p:nvSpPr>
          <p:spPr>
            <a:xfrm>
              <a:off x="7853318" y="1896090"/>
              <a:ext cx="300082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dirty="0">
                  <a:solidFill>
                    <a:srgbClr val="FF0000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7400331-82B0-444D-AB2F-AB43B912B5C5}"/>
              </a:ext>
            </a:extLst>
          </p:cNvPr>
          <p:cNvGrpSpPr/>
          <p:nvPr/>
        </p:nvGrpSpPr>
        <p:grpSpPr>
          <a:xfrm>
            <a:off x="3629890" y="2065134"/>
            <a:ext cx="1749452" cy="2187573"/>
            <a:chOff x="4905348" y="3479799"/>
            <a:chExt cx="1749452" cy="2187573"/>
          </a:xfrm>
        </p:grpSpPr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0709467D-4EDF-5A4A-980B-7FE3D2671A56}"/>
                </a:ext>
              </a:extLst>
            </p:cNvPr>
            <p:cNvSpPr/>
            <p:nvPr/>
          </p:nvSpPr>
          <p:spPr>
            <a:xfrm>
              <a:off x="4905348" y="3479799"/>
              <a:ext cx="1749452" cy="2187573"/>
            </a:xfrm>
            <a:custGeom>
              <a:avLst/>
              <a:gdLst>
                <a:gd name="connsiteX0" fmla="*/ 368300 w 368300"/>
                <a:gd name="connsiteY0" fmla="*/ 0 h 850900"/>
                <a:gd name="connsiteX1" fmla="*/ 304800 w 368300"/>
                <a:gd name="connsiteY1" fmla="*/ 584200 h 850900"/>
                <a:gd name="connsiteX2" fmla="*/ 0 w 368300"/>
                <a:gd name="connsiteY2" fmla="*/ 850900 h 850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8300" h="850900">
                  <a:moveTo>
                    <a:pt x="368300" y="0"/>
                  </a:moveTo>
                  <a:cubicBezTo>
                    <a:pt x="367241" y="221191"/>
                    <a:pt x="366183" y="442383"/>
                    <a:pt x="304800" y="584200"/>
                  </a:cubicBezTo>
                  <a:cubicBezTo>
                    <a:pt x="243417" y="726017"/>
                    <a:pt x="0" y="850900"/>
                    <a:pt x="0" y="850900"/>
                  </a:cubicBezTo>
                </a:path>
              </a:pathLst>
            </a:custGeom>
            <a:ln w="25400" cmpd="sng">
              <a:solidFill>
                <a:srgbClr val="FF0000"/>
              </a:solidFill>
              <a:headEnd type="none"/>
              <a:tailEnd type="triangle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934368C-449D-B642-B264-6C0FC978D7D4}"/>
                </a:ext>
              </a:extLst>
            </p:cNvPr>
            <p:cNvGrpSpPr/>
            <p:nvPr/>
          </p:nvGrpSpPr>
          <p:grpSpPr>
            <a:xfrm>
              <a:off x="6287654" y="4696478"/>
              <a:ext cx="304802" cy="346572"/>
              <a:chOff x="7811654" y="2034309"/>
              <a:chExt cx="304802" cy="346572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1094C1D2-03BA-8248-A889-4F615992DA2A}"/>
                  </a:ext>
                </a:extLst>
              </p:cNvPr>
              <p:cNvSpPr/>
              <p:nvPr/>
            </p:nvSpPr>
            <p:spPr bwMode="auto">
              <a:xfrm>
                <a:off x="7811654" y="2034309"/>
                <a:ext cx="304800" cy="304800"/>
              </a:xfrm>
              <a:prstGeom prst="ellipse">
                <a:avLst/>
              </a:prstGeom>
              <a:solidFill>
                <a:schemeClr val="bg1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5038030-00F7-2441-92B5-CD2D23FF89BC}"/>
                  </a:ext>
                </a:extLst>
              </p:cNvPr>
              <p:cNvSpPr txBox="1"/>
              <p:nvPr/>
            </p:nvSpPr>
            <p:spPr>
              <a:xfrm>
                <a:off x="7816374" y="2034632"/>
                <a:ext cx="300082" cy="346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2</a:t>
                </a:r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9E3B84F-BDEC-ED45-A6B1-95D5EC83C8F0}"/>
              </a:ext>
            </a:extLst>
          </p:cNvPr>
          <p:cNvGrpSpPr/>
          <p:nvPr/>
        </p:nvGrpSpPr>
        <p:grpSpPr>
          <a:xfrm>
            <a:off x="3136482" y="3448338"/>
            <a:ext cx="332508" cy="811032"/>
            <a:chOff x="4849092" y="4876800"/>
            <a:chExt cx="332508" cy="811032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FD6D449-4712-D948-938E-13BD988B2AC3}"/>
                </a:ext>
              </a:extLst>
            </p:cNvPr>
            <p:cNvCxnSpPr/>
            <p:nvPr/>
          </p:nvCxnSpPr>
          <p:spPr>
            <a:xfrm flipV="1">
              <a:off x="4876800" y="4876800"/>
              <a:ext cx="304800" cy="81103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5035785-7F46-DB45-8EC4-FE50DA2D1B80}"/>
                </a:ext>
              </a:extLst>
            </p:cNvPr>
            <p:cNvGrpSpPr/>
            <p:nvPr/>
          </p:nvGrpSpPr>
          <p:grpSpPr>
            <a:xfrm>
              <a:off x="4849092" y="5234707"/>
              <a:ext cx="314036" cy="346249"/>
              <a:chOff x="7820892" y="1997689"/>
              <a:chExt cx="314036" cy="346249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EFFD41C7-17B2-454A-A466-D7A159395DF3}"/>
                  </a:ext>
                </a:extLst>
              </p:cNvPr>
              <p:cNvSpPr/>
              <p:nvPr/>
            </p:nvSpPr>
            <p:spPr bwMode="auto">
              <a:xfrm>
                <a:off x="7820892" y="2006598"/>
                <a:ext cx="304800" cy="304800"/>
              </a:xfrm>
              <a:prstGeom prst="ellipse">
                <a:avLst/>
              </a:prstGeom>
              <a:solidFill>
                <a:schemeClr val="bg1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5FDD4A2-805C-D546-9464-89084EA42A02}"/>
                  </a:ext>
                </a:extLst>
              </p:cNvPr>
              <p:cNvSpPr txBox="1"/>
              <p:nvPr/>
            </p:nvSpPr>
            <p:spPr>
              <a:xfrm>
                <a:off x="7834846" y="1997689"/>
                <a:ext cx="300082" cy="346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99139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A23E2-A685-7945-AE8A-B66D04BE9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DMA Example: </a:t>
            </a:r>
            <a:r>
              <a:rPr lang="en-CA" dirty="0"/>
              <a:t>Network Stack in </a:t>
            </a:r>
            <a:br>
              <a:rPr lang="en-CA" dirty="0"/>
            </a:br>
            <a:r>
              <a:rPr lang="en-CA" dirty="0"/>
              <a:t>Linux Kernels before 2.6</a:t>
            </a:r>
            <a:endParaRPr lang="en-US" dirty="0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E20F6825-9B81-5349-87CA-E9FDA56609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636" y="1768520"/>
            <a:ext cx="8692728" cy="4192964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6AE7438-E4C6-254A-A0A2-6B3D2C962A3D}"/>
              </a:ext>
            </a:extLst>
          </p:cNvPr>
          <p:cNvSpPr/>
          <p:nvPr/>
        </p:nvSpPr>
        <p:spPr>
          <a:xfrm>
            <a:off x="628650" y="6475996"/>
            <a:ext cx="57687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8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García-Dorado, José Luis, et al. "High-performance network traffic processing systems using commodity hardware." Data traffic monitoring and analysis. Springer, Berlin, Heidelberg, 2013. 3-27.</a:t>
            </a:r>
            <a:endParaRPr lang="en-US" sz="8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83306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OS Archaeology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Due to high cost of building OS from scratch, most modern OS’s have long lineage</a:t>
            </a:r>
          </a:p>
          <a:p>
            <a:endParaRPr lang="en-US" sz="1800" dirty="0"/>
          </a:p>
          <a:p>
            <a:r>
              <a:rPr lang="en-US" sz="1800" dirty="0"/>
              <a:t>Multics </a:t>
            </a:r>
            <a:r>
              <a:rPr lang="en-US" altLang="en-US" sz="1800" dirty="0">
                <a:sym typeface="Symbol" panose="05050102010706020507" pitchFamily="18" charset="2"/>
              </a:rPr>
              <a:t></a:t>
            </a: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/>
              <a:t>AT&amp;T Unix </a:t>
            </a:r>
            <a:r>
              <a:rPr lang="en-US" altLang="en-US" sz="1800" dirty="0">
                <a:sym typeface="Symbol" panose="05050102010706020507" pitchFamily="18" charset="2"/>
              </a:rPr>
              <a:t></a:t>
            </a:r>
            <a:r>
              <a:rPr lang="en-US" sz="1800" dirty="0">
                <a:sym typeface="Wingdings" pitchFamily="2" charset="2"/>
              </a:rPr>
              <a:t> BSD Unix </a:t>
            </a:r>
            <a:r>
              <a:rPr lang="en-US" altLang="en-US" sz="1800" dirty="0">
                <a:sym typeface="Symbol" panose="05050102010706020507" pitchFamily="18" charset="2"/>
              </a:rPr>
              <a:t></a:t>
            </a:r>
            <a:r>
              <a:rPr lang="en-US" sz="1800" dirty="0">
                <a:sym typeface="Wingdings" pitchFamily="2" charset="2"/>
              </a:rPr>
              <a:t> Ultrix, SunOS, NetBSD,…</a:t>
            </a:r>
          </a:p>
          <a:p>
            <a:endParaRPr lang="en-US" sz="1800" dirty="0"/>
          </a:p>
          <a:p>
            <a:r>
              <a:rPr lang="en-US" sz="1800" dirty="0"/>
              <a:t>Mach (micro-kernel) + BSD </a:t>
            </a:r>
            <a:r>
              <a:rPr lang="en-US" altLang="en-US" sz="1800" dirty="0">
                <a:sym typeface="Symbol" panose="05050102010706020507" pitchFamily="18" charset="2"/>
              </a:rPr>
              <a:t></a:t>
            </a: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err="1">
                <a:sym typeface="Wingdings" pitchFamily="2" charset="2"/>
              </a:rPr>
              <a:t>NextStep</a:t>
            </a:r>
            <a:r>
              <a:rPr lang="en-US" sz="1800" dirty="0">
                <a:sym typeface="Wingdings" pitchFamily="2" charset="2"/>
              </a:rPr>
              <a:t> </a:t>
            </a:r>
            <a:r>
              <a:rPr lang="en-US" altLang="en-US" sz="1800" dirty="0">
                <a:sym typeface="Symbol" panose="05050102010706020507" pitchFamily="18" charset="2"/>
              </a:rPr>
              <a:t></a:t>
            </a:r>
            <a:r>
              <a:rPr lang="en-US" sz="1800" dirty="0">
                <a:sym typeface="Wingdings" pitchFamily="2" charset="2"/>
              </a:rPr>
              <a:t> XNU </a:t>
            </a:r>
            <a:r>
              <a:rPr lang="en-US" altLang="en-US" sz="1800" dirty="0">
                <a:sym typeface="Symbol" panose="05050102010706020507" pitchFamily="18" charset="2"/>
              </a:rPr>
              <a:t></a:t>
            </a:r>
            <a:r>
              <a:rPr lang="en-US" sz="1800" dirty="0">
                <a:sym typeface="Wingdings" pitchFamily="2" charset="2"/>
              </a:rPr>
              <a:t> Apple OS X, iPhone iOS</a:t>
            </a:r>
          </a:p>
          <a:p>
            <a:endParaRPr lang="en-US" sz="1800" dirty="0">
              <a:sym typeface="Wingdings" pitchFamily="2" charset="2"/>
            </a:endParaRPr>
          </a:p>
          <a:p>
            <a:r>
              <a:rPr lang="en-US" sz="1800" dirty="0">
                <a:sym typeface="Wingdings" pitchFamily="2" charset="2"/>
              </a:rPr>
              <a:t>MINIX </a:t>
            </a:r>
            <a:r>
              <a:rPr lang="en-US" altLang="en-US" sz="1800" dirty="0">
                <a:sym typeface="Symbol" panose="05050102010706020507" pitchFamily="18" charset="2"/>
              </a:rPr>
              <a:t></a:t>
            </a:r>
            <a:r>
              <a:rPr lang="en-US" sz="1800" dirty="0">
                <a:sym typeface="Wingdings" pitchFamily="2" charset="2"/>
              </a:rPr>
              <a:t> Linux </a:t>
            </a:r>
            <a:r>
              <a:rPr lang="en-US" altLang="en-US" sz="1800" dirty="0">
                <a:sym typeface="Symbol" panose="05050102010706020507" pitchFamily="18" charset="2"/>
              </a:rPr>
              <a:t></a:t>
            </a:r>
            <a:r>
              <a:rPr lang="en-US" sz="1800" dirty="0">
                <a:sym typeface="Wingdings" pitchFamily="2" charset="2"/>
              </a:rPr>
              <a:t> Android, Chrome OS, RedHat, Ubuntu, Fedora, Debian, </a:t>
            </a:r>
            <a:r>
              <a:rPr lang="en-US" sz="1800" dirty="0" err="1">
                <a:sym typeface="Wingdings" pitchFamily="2" charset="2"/>
              </a:rPr>
              <a:t>Suse</a:t>
            </a:r>
            <a:r>
              <a:rPr lang="en-US" sz="1800" dirty="0">
                <a:sym typeface="Wingdings" pitchFamily="2" charset="2"/>
              </a:rPr>
              <a:t>,…</a:t>
            </a:r>
          </a:p>
          <a:p>
            <a:endParaRPr lang="en-US" sz="1800" dirty="0">
              <a:sym typeface="Wingdings" pitchFamily="2" charset="2"/>
            </a:endParaRPr>
          </a:p>
          <a:p>
            <a:r>
              <a:rPr lang="en-US" sz="1800" dirty="0">
                <a:sym typeface="Wingdings" pitchFamily="2" charset="2"/>
              </a:rPr>
              <a:t>CP/M </a:t>
            </a:r>
            <a:r>
              <a:rPr lang="en-US" altLang="en-US" sz="1800" dirty="0">
                <a:sym typeface="Symbol" panose="05050102010706020507" pitchFamily="18" charset="2"/>
              </a:rPr>
              <a:t></a:t>
            </a:r>
            <a:r>
              <a:rPr lang="en-US" sz="1800" dirty="0">
                <a:sym typeface="Wingdings" pitchFamily="2" charset="2"/>
              </a:rPr>
              <a:t> QDOS </a:t>
            </a:r>
            <a:r>
              <a:rPr lang="en-US" altLang="en-US" sz="1800" dirty="0">
                <a:sym typeface="Symbol" panose="05050102010706020507" pitchFamily="18" charset="2"/>
              </a:rPr>
              <a:t></a:t>
            </a:r>
            <a:r>
              <a:rPr lang="en-US" sz="1800" dirty="0">
                <a:sym typeface="Wingdings" pitchFamily="2" charset="2"/>
              </a:rPr>
              <a:t> MS-DOS </a:t>
            </a:r>
            <a:r>
              <a:rPr lang="en-US" altLang="en-US" sz="1800" dirty="0">
                <a:sym typeface="Symbol" panose="05050102010706020507" pitchFamily="18" charset="2"/>
              </a:rPr>
              <a:t></a:t>
            </a:r>
            <a:r>
              <a:rPr lang="en-US" sz="1800" dirty="0">
                <a:sym typeface="Wingdings" pitchFamily="2" charset="2"/>
              </a:rPr>
              <a:t> Windows 3.1 </a:t>
            </a:r>
            <a:r>
              <a:rPr lang="en-US" altLang="en-US" sz="1800" dirty="0">
                <a:sym typeface="Symbol" panose="05050102010706020507" pitchFamily="18" charset="2"/>
              </a:rPr>
              <a:t></a:t>
            </a:r>
            <a:r>
              <a:rPr lang="en-US" sz="1800" dirty="0">
                <a:sym typeface="Wingdings" pitchFamily="2" charset="2"/>
              </a:rPr>
              <a:t> NT </a:t>
            </a:r>
            <a:r>
              <a:rPr lang="en-US" altLang="en-US" sz="1800" dirty="0">
                <a:sym typeface="Symbol" panose="05050102010706020507" pitchFamily="18" charset="2"/>
              </a:rPr>
              <a:t></a:t>
            </a:r>
            <a:r>
              <a:rPr lang="en-US" sz="1800" dirty="0">
                <a:sym typeface="Wingdings" pitchFamily="2" charset="2"/>
              </a:rPr>
              <a:t> 95 </a:t>
            </a:r>
            <a:r>
              <a:rPr lang="en-US" altLang="en-US" sz="1800" dirty="0">
                <a:sym typeface="Symbol" panose="05050102010706020507" pitchFamily="18" charset="2"/>
              </a:rPr>
              <a:t></a:t>
            </a:r>
            <a:r>
              <a:rPr lang="en-US" sz="1800" dirty="0">
                <a:sym typeface="Wingdings" pitchFamily="2" charset="2"/>
              </a:rPr>
              <a:t> 98 </a:t>
            </a:r>
            <a:r>
              <a:rPr lang="en-US" altLang="en-US" sz="1800" dirty="0">
                <a:sym typeface="Symbol" panose="05050102010706020507" pitchFamily="18" charset="2"/>
              </a:rPr>
              <a:t></a:t>
            </a:r>
            <a:r>
              <a:rPr lang="en-US" sz="1800" dirty="0">
                <a:sym typeface="Wingdings" pitchFamily="2" charset="2"/>
              </a:rPr>
              <a:t> 2000 </a:t>
            </a:r>
            <a:r>
              <a:rPr lang="en-US" altLang="en-US" sz="1800" dirty="0">
                <a:sym typeface="Symbol" panose="05050102010706020507" pitchFamily="18" charset="2"/>
              </a:rPr>
              <a:t></a:t>
            </a:r>
            <a:r>
              <a:rPr lang="en-US" sz="1800" dirty="0">
                <a:sym typeface="Wingdings" pitchFamily="2" charset="2"/>
              </a:rPr>
              <a:t> XP </a:t>
            </a:r>
            <a:r>
              <a:rPr lang="en-US" altLang="en-US" sz="1800" dirty="0">
                <a:sym typeface="Symbol" panose="05050102010706020507" pitchFamily="18" charset="2"/>
              </a:rPr>
              <a:t></a:t>
            </a:r>
            <a:r>
              <a:rPr lang="en-US" sz="1800" dirty="0">
                <a:sym typeface="Wingdings" pitchFamily="2" charset="2"/>
              </a:rPr>
              <a:t> Vista </a:t>
            </a:r>
            <a:r>
              <a:rPr lang="en-US" altLang="en-US" sz="1800" dirty="0">
                <a:sym typeface="Symbol" panose="05050102010706020507" pitchFamily="18" charset="2"/>
              </a:rPr>
              <a:t></a:t>
            </a:r>
            <a:r>
              <a:rPr lang="en-US" sz="1800" dirty="0">
                <a:sym typeface="Wingdings" pitchFamily="2" charset="2"/>
              </a:rPr>
              <a:t> 7 </a:t>
            </a:r>
            <a:r>
              <a:rPr lang="en-US" altLang="en-US" sz="1800" dirty="0">
                <a:sym typeface="Symbol" panose="05050102010706020507" pitchFamily="18" charset="2"/>
              </a:rPr>
              <a:t></a:t>
            </a:r>
            <a:r>
              <a:rPr lang="en-US" sz="1800" dirty="0">
                <a:sym typeface="Wingdings" pitchFamily="2" charset="2"/>
              </a:rPr>
              <a:t> 8 </a:t>
            </a:r>
            <a:r>
              <a:rPr lang="en-US" altLang="en-US" sz="1800" dirty="0">
                <a:sym typeface="Symbol" panose="05050102010706020507" pitchFamily="18" charset="2"/>
              </a:rPr>
              <a:t></a:t>
            </a:r>
            <a:r>
              <a:rPr lang="en-US" sz="1800" dirty="0">
                <a:sym typeface="Wingdings" pitchFamily="2" charset="2"/>
              </a:rPr>
              <a:t> 10 </a:t>
            </a:r>
            <a:r>
              <a:rPr lang="en-US" altLang="en-US" sz="1800" dirty="0">
                <a:sym typeface="Symbol" panose="05050102010706020507" pitchFamily="18" charset="2"/>
              </a:rPr>
              <a:t></a:t>
            </a:r>
            <a:r>
              <a:rPr lang="en-US" sz="1800" dirty="0">
                <a:sym typeface="Wingdings" pitchFamily="2" charset="2"/>
              </a:rPr>
              <a:t> …</a:t>
            </a:r>
          </a:p>
          <a:p>
            <a:endParaRPr lang="en-US" sz="18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067768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Kernel Provide Services?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343399"/>
            <a:ext cx="7886700" cy="2301875"/>
          </a:xfrm>
        </p:spPr>
        <p:txBody>
          <a:bodyPr/>
          <a:lstStyle/>
          <a:p>
            <a:r>
              <a:rPr lang="en-US" sz="2000" dirty="0"/>
              <a:t>You said that applications request services from OS via </a:t>
            </a:r>
            <a:r>
              <a:rPr lang="en-US" sz="2000" dirty="0" err="1"/>
              <a:t>syscall</a:t>
            </a:r>
            <a:r>
              <a:rPr lang="en-US" sz="2000" dirty="0"/>
              <a:t>, but …</a:t>
            </a:r>
          </a:p>
          <a:p>
            <a:pPr lvl="1"/>
            <a:r>
              <a:rPr lang="en-US" sz="1800" dirty="0"/>
              <a:t>I’ve been writing all sorts of applications, and I never ever saw a “</a:t>
            </a:r>
            <a:r>
              <a:rPr lang="en-US" sz="1800" dirty="0" err="1"/>
              <a:t>syscall</a:t>
            </a:r>
            <a:r>
              <a:rPr lang="en-US" sz="1800" dirty="0"/>
              <a:t>” !!!</a:t>
            </a:r>
          </a:p>
          <a:p>
            <a:r>
              <a:rPr lang="en-US" sz="2000" dirty="0"/>
              <a:t>That’s right!</a:t>
            </a:r>
          </a:p>
          <a:p>
            <a:r>
              <a:rPr lang="en-US" sz="2000" dirty="0"/>
              <a:t>It was buried in the programming language runtime library (e.g., </a:t>
            </a:r>
            <a:r>
              <a:rPr lang="en-US" sz="2000" dirty="0" err="1"/>
              <a:t>libc.a</a:t>
            </a:r>
            <a:r>
              <a:rPr lang="en-US" sz="2000" dirty="0"/>
              <a:t>)</a:t>
            </a:r>
          </a:p>
          <a:p>
            <a:pPr lvl="1"/>
            <a:r>
              <a:rPr lang="en-US" sz="1800" dirty="0"/>
              <a:t>… Layering</a:t>
            </a:r>
          </a:p>
        </p:txBody>
      </p:sp>
      <p:pic>
        <p:nvPicPr>
          <p:cNvPr id="1026" name="Picture 2" descr="Meme Maker - wait-what18">
            <a:extLst>
              <a:ext uri="{FF2B5EF4-FFF2-40B4-BE49-F238E27FC236}">
                <a16:creationId xmlns:a16="http://schemas.microsoft.com/office/drawing/2014/main" id="{7C791D21-0781-D546-A9C7-783509975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45960" y="1782792"/>
            <a:ext cx="2052080" cy="215441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3755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Run-time Library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827D789-305A-5743-A686-50C0A7324529}"/>
              </a:ext>
            </a:extLst>
          </p:cNvPr>
          <p:cNvSpPr/>
          <p:nvPr/>
        </p:nvSpPr>
        <p:spPr>
          <a:xfrm>
            <a:off x="1085598" y="2237772"/>
            <a:ext cx="2844800" cy="54737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OS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4936F051-944D-A447-AF15-6487D4573340}"/>
              </a:ext>
            </a:extLst>
          </p:cNvPr>
          <p:cNvSpPr/>
          <p:nvPr/>
        </p:nvSpPr>
        <p:spPr>
          <a:xfrm>
            <a:off x="1085598" y="1578339"/>
            <a:ext cx="734711" cy="596899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Proc 1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BA2907AB-70A3-C846-863C-7EE1DDBB36C0}"/>
              </a:ext>
            </a:extLst>
          </p:cNvPr>
          <p:cNvSpPr/>
          <p:nvPr/>
        </p:nvSpPr>
        <p:spPr>
          <a:xfrm>
            <a:off x="3195687" y="1577373"/>
            <a:ext cx="734711" cy="596899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Proc n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599BA078-7447-B746-9ABF-52FD6FC781D9}"/>
              </a:ext>
            </a:extLst>
          </p:cNvPr>
          <p:cNvSpPr/>
          <p:nvPr/>
        </p:nvSpPr>
        <p:spPr>
          <a:xfrm>
            <a:off x="1865299" y="1577373"/>
            <a:ext cx="734711" cy="596899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Proc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A442B9-0A6E-2042-AC23-24C3D6085AC1}"/>
              </a:ext>
            </a:extLst>
          </p:cNvPr>
          <p:cNvSpPr txBox="1"/>
          <p:nvPr/>
        </p:nvSpPr>
        <p:spPr>
          <a:xfrm>
            <a:off x="2661524" y="165202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…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13E2881-3F8E-B848-9724-C52C079B267C}"/>
              </a:ext>
            </a:extLst>
          </p:cNvPr>
          <p:cNvGrpSpPr/>
          <p:nvPr/>
        </p:nvGrpSpPr>
        <p:grpSpPr>
          <a:xfrm>
            <a:off x="1085598" y="3435360"/>
            <a:ext cx="2844800" cy="2381490"/>
            <a:chOff x="1085598" y="3435360"/>
            <a:chExt cx="2844800" cy="2381490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2EA9EF85-8AEF-B342-A8AD-822608CD2EA8}"/>
                </a:ext>
              </a:extLst>
            </p:cNvPr>
            <p:cNvSpPr/>
            <p:nvPr/>
          </p:nvSpPr>
          <p:spPr>
            <a:xfrm>
              <a:off x="1085598" y="5269475"/>
              <a:ext cx="2844800" cy="54737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OS</a:t>
              </a: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ECC3DE27-E3EC-4C40-8A20-15ACD037AF3C}"/>
                </a:ext>
              </a:extLst>
            </p:cNvPr>
            <p:cNvSpPr/>
            <p:nvPr/>
          </p:nvSpPr>
          <p:spPr>
            <a:xfrm>
              <a:off x="1085598" y="3436326"/>
              <a:ext cx="734711" cy="177061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Proc 1</a:t>
              </a: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317C56FC-32DB-EE40-A559-02127F9DF572}"/>
                </a:ext>
              </a:extLst>
            </p:cNvPr>
            <p:cNvSpPr/>
            <p:nvPr/>
          </p:nvSpPr>
          <p:spPr>
            <a:xfrm>
              <a:off x="3195687" y="3435360"/>
              <a:ext cx="734711" cy="177061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Proc n</a:t>
              </a: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8F04909E-DDE3-5043-BEF2-FCCA393E6E9A}"/>
                </a:ext>
              </a:extLst>
            </p:cNvPr>
            <p:cNvSpPr/>
            <p:nvPr/>
          </p:nvSpPr>
          <p:spPr>
            <a:xfrm>
              <a:off x="1865299" y="3435360"/>
              <a:ext cx="734711" cy="1770616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Proc 2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C413AD4-FC70-8B4D-A235-393BA93E1C76}"/>
                </a:ext>
              </a:extLst>
            </p:cNvPr>
            <p:cNvSpPr txBox="1"/>
            <p:nvPr/>
          </p:nvSpPr>
          <p:spPr>
            <a:xfrm>
              <a:off x="2661524" y="373432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…</a:t>
              </a: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829748DF-D920-AC4C-AC61-CE6E0691510B}"/>
                </a:ext>
              </a:extLst>
            </p:cNvPr>
            <p:cNvSpPr/>
            <p:nvPr/>
          </p:nvSpPr>
          <p:spPr>
            <a:xfrm>
              <a:off x="1089120" y="4452139"/>
              <a:ext cx="734711" cy="596899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OS Library</a:t>
              </a: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E1E24A06-00E8-2448-B956-C05B90075999}"/>
                </a:ext>
              </a:extLst>
            </p:cNvPr>
            <p:cNvSpPr/>
            <p:nvPr/>
          </p:nvSpPr>
          <p:spPr>
            <a:xfrm>
              <a:off x="1865298" y="4452139"/>
              <a:ext cx="734711" cy="596899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OS Library</a:t>
              </a:r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D4C4B142-7C1F-BE48-BFF5-C78709E81274}"/>
                </a:ext>
              </a:extLst>
            </p:cNvPr>
            <p:cNvSpPr/>
            <p:nvPr/>
          </p:nvSpPr>
          <p:spPr>
            <a:xfrm>
              <a:off x="3195686" y="4452139"/>
              <a:ext cx="734711" cy="596899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OS Library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4B89356-EA72-4A48-B5DF-F471D7D654D2}"/>
              </a:ext>
            </a:extLst>
          </p:cNvPr>
          <p:cNvGrpSpPr/>
          <p:nvPr/>
        </p:nvGrpSpPr>
        <p:grpSpPr>
          <a:xfrm>
            <a:off x="5102122" y="1512447"/>
            <a:ext cx="3582507" cy="4443754"/>
            <a:chOff x="4358225" y="1373096"/>
            <a:chExt cx="4404464" cy="5463313"/>
          </a:xfrm>
        </p:grpSpPr>
        <p:pic>
          <p:nvPicPr>
            <p:cNvPr id="33" name="Content Placeholder 8">
              <a:extLst>
                <a:ext uri="{FF2B5EF4-FFF2-40B4-BE49-F238E27FC236}">
                  <a16:creationId xmlns:a16="http://schemas.microsoft.com/office/drawing/2014/main" id="{DE341AE3-403A-2747-B1EA-143ADC6523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7938" t="1704" r="8298" b="3550"/>
            <a:stretch/>
          </p:blipFill>
          <p:spPr bwMode="auto">
            <a:xfrm>
              <a:off x="4358225" y="1508216"/>
              <a:ext cx="4404464" cy="5306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Trapezoid 33">
              <a:extLst>
                <a:ext uri="{FF2B5EF4-FFF2-40B4-BE49-F238E27FC236}">
                  <a16:creationId xmlns:a16="http://schemas.microsoft.com/office/drawing/2014/main" id="{368967A6-D75D-6142-A6F7-99F6B3416CA7}"/>
                </a:ext>
              </a:extLst>
            </p:cNvPr>
            <p:cNvSpPr/>
            <p:nvPr/>
          </p:nvSpPr>
          <p:spPr>
            <a:xfrm flipV="1">
              <a:off x="4506588" y="1529413"/>
              <a:ext cx="4080196" cy="1717791"/>
            </a:xfrm>
            <a:prstGeom prst="trapezoid">
              <a:avLst>
                <a:gd name="adj" fmla="val 55418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rapezoid 34">
              <a:extLst>
                <a:ext uri="{FF2B5EF4-FFF2-40B4-BE49-F238E27FC236}">
                  <a16:creationId xmlns:a16="http://schemas.microsoft.com/office/drawing/2014/main" id="{5FF4D1A1-5F1C-4642-915A-8A28995D6C80}"/>
                </a:ext>
              </a:extLst>
            </p:cNvPr>
            <p:cNvSpPr/>
            <p:nvPr/>
          </p:nvSpPr>
          <p:spPr>
            <a:xfrm>
              <a:off x="4506588" y="5114421"/>
              <a:ext cx="4080196" cy="1717791"/>
            </a:xfrm>
            <a:prstGeom prst="trapezoid">
              <a:avLst>
                <a:gd name="adj" fmla="val 55418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13F79D0-4750-BA44-87CE-A5A08B2462C9}"/>
                </a:ext>
              </a:extLst>
            </p:cNvPr>
            <p:cNvGrpSpPr/>
            <p:nvPr/>
          </p:nvGrpSpPr>
          <p:grpSpPr>
            <a:xfrm>
              <a:off x="4696306" y="1373096"/>
              <a:ext cx="3548119" cy="1867763"/>
              <a:chOff x="2718438" y="1260931"/>
              <a:chExt cx="3548119" cy="1867763"/>
            </a:xfrm>
          </p:grpSpPr>
          <p:pic>
            <p:nvPicPr>
              <p:cNvPr id="37" name="Picture 2" descr="Image result for firefox">
                <a:extLst>
                  <a:ext uri="{FF2B5EF4-FFF2-40B4-BE49-F238E27FC236}">
                    <a16:creationId xmlns:a16="http://schemas.microsoft.com/office/drawing/2014/main" id="{E203DD3A-9084-2340-B66B-E276D2C2E1E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18438" y="1330781"/>
                <a:ext cx="566502" cy="5338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8" name="Picture 4" descr="Image result for thunderbird">
                <a:extLst>
                  <a:ext uri="{FF2B5EF4-FFF2-40B4-BE49-F238E27FC236}">
                    <a16:creationId xmlns:a16="http://schemas.microsoft.com/office/drawing/2014/main" id="{E80EB2DF-12F2-AE42-B2CA-68F39C01D98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88284" y="2514188"/>
                <a:ext cx="566501" cy="5575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9" name="Picture 6" descr="Image result for gimp">
                <a:extLst>
                  <a:ext uri="{FF2B5EF4-FFF2-40B4-BE49-F238E27FC236}">
                    <a16:creationId xmlns:a16="http://schemas.microsoft.com/office/drawing/2014/main" id="{539CE247-4DD8-AB4A-B088-733CE917B6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36429" y="1260931"/>
                <a:ext cx="630128" cy="6301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" name="Picture 18" descr="Related image">
                <a:extLst>
                  <a:ext uri="{FF2B5EF4-FFF2-40B4-BE49-F238E27FC236}">
                    <a16:creationId xmlns:a16="http://schemas.microsoft.com/office/drawing/2014/main" id="{4593F4CA-12FF-7C46-A98B-D2EA86A795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41858" y="1371473"/>
                <a:ext cx="566501" cy="5665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" name="Picture 40" descr="Image result for utorrent logo">
                <a:extLst>
                  <a:ext uri="{FF2B5EF4-FFF2-40B4-BE49-F238E27FC236}">
                    <a16:creationId xmlns:a16="http://schemas.microsoft.com/office/drawing/2014/main" id="{CEDC88F4-83E2-2E45-B112-C757177C3B4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98778" y="1415581"/>
                <a:ext cx="566501" cy="5665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" name="Picture 24" descr="Image result for vlc logo">
                <a:extLst>
                  <a:ext uri="{FF2B5EF4-FFF2-40B4-BE49-F238E27FC236}">
                    <a16:creationId xmlns:a16="http://schemas.microsoft.com/office/drawing/2014/main" id="{FB744AEA-3EFF-F649-A15F-D46F30B23D0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76881" y="1850471"/>
                <a:ext cx="566501" cy="5665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" name="Picture 26" descr="Image result for adobe acrobat logo">
                <a:extLst>
                  <a:ext uri="{FF2B5EF4-FFF2-40B4-BE49-F238E27FC236}">
                    <a16:creationId xmlns:a16="http://schemas.microsoft.com/office/drawing/2014/main" id="{8741BA4B-E24C-7E40-9FBE-76828C19C3D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22412" y="1939876"/>
                <a:ext cx="566501" cy="5521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4" name="Picture 43" descr="A picture containing light, clock&#10;&#10;Description automatically generated">
                <a:extLst>
                  <a:ext uri="{FF2B5EF4-FFF2-40B4-BE49-F238E27FC236}">
                    <a16:creationId xmlns:a16="http://schemas.microsoft.com/office/drawing/2014/main" id="{CB07B641-69F2-CE4B-81D1-66B1E321BB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803843" y="2483009"/>
                <a:ext cx="645685" cy="645685"/>
              </a:xfrm>
              <a:prstGeom prst="rect">
                <a:avLst/>
              </a:prstGeom>
            </p:spPr>
          </p:pic>
          <p:pic>
            <p:nvPicPr>
              <p:cNvPr id="45" name="Picture 44" descr="A close up of a sign&#10;&#10;Description automatically generated">
                <a:extLst>
                  <a:ext uri="{FF2B5EF4-FFF2-40B4-BE49-F238E27FC236}">
                    <a16:creationId xmlns:a16="http://schemas.microsoft.com/office/drawing/2014/main" id="{973A1B14-F02C-F844-9B7F-67663E26FE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076861" y="1904898"/>
                <a:ext cx="593747" cy="552185"/>
              </a:xfrm>
              <a:prstGeom prst="rect">
                <a:avLst/>
              </a:prstGeom>
            </p:spPr>
          </p:pic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0895065-883B-874E-8FE3-D0D4F5DB6355}"/>
                </a:ext>
              </a:extLst>
            </p:cNvPr>
            <p:cNvGrpSpPr/>
            <p:nvPr/>
          </p:nvGrpSpPr>
          <p:grpSpPr>
            <a:xfrm>
              <a:off x="5044348" y="5019425"/>
              <a:ext cx="2987301" cy="1816984"/>
              <a:chOff x="833166" y="4021116"/>
              <a:chExt cx="2987301" cy="1816984"/>
            </a:xfrm>
          </p:grpSpPr>
          <p:pic>
            <p:nvPicPr>
              <p:cNvPr id="47" name="Picture 54" descr="Related image">
                <a:extLst>
                  <a:ext uri="{FF2B5EF4-FFF2-40B4-BE49-F238E27FC236}">
                    <a16:creationId xmlns:a16="http://schemas.microsoft.com/office/drawing/2014/main" id="{23FB940B-2E5B-DF44-87C7-FEDBAD03139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2172143" y="4078853"/>
                <a:ext cx="540689" cy="5406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8" name="Picture 44" descr="Related image">
                <a:extLst>
                  <a:ext uri="{FF2B5EF4-FFF2-40B4-BE49-F238E27FC236}">
                    <a16:creationId xmlns:a16="http://schemas.microsoft.com/office/drawing/2014/main" id="{50EA797C-B824-AB4E-800A-E54231CC0F3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2964335" y="4408920"/>
                <a:ext cx="734798" cy="4279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9" name="Picture 32" descr="Image result for amd gpu">
                <a:extLst>
                  <a:ext uri="{FF2B5EF4-FFF2-40B4-BE49-F238E27FC236}">
                    <a16:creationId xmlns:a16="http://schemas.microsoft.com/office/drawing/2014/main" id="{84340C4A-C647-0F4B-8052-C45823F2930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 flipH="1">
                <a:off x="3172220" y="5116058"/>
                <a:ext cx="829756" cy="4667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0" name="Picture 34" descr="Image result for nvidia gpu">
                <a:extLst>
                  <a:ext uri="{FF2B5EF4-FFF2-40B4-BE49-F238E27FC236}">
                    <a16:creationId xmlns:a16="http://schemas.microsoft.com/office/drawing/2014/main" id="{2E682CA7-1E14-2644-82DA-12776E68399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056344" y="4234221"/>
                <a:ext cx="739937" cy="5458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" name="Picture 38" descr="Related image">
                <a:extLst>
                  <a:ext uri="{FF2B5EF4-FFF2-40B4-BE49-F238E27FC236}">
                    <a16:creationId xmlns:a16="http://schemas.microsoft.com/office/drawing/2014/main" id="{BB8C3A43-3E65-AB43-9252-D07180024DB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700222" y="4180659"/>
                <a:ext cx="473649" cy="3537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2" name="Picture 40" descr="Image result for intel core i9">
                <a:extLst>
                  <a:ext uri="{FF2B5EF4-FFF2-40B4-BE49-F238E27FC236}">
                    <a16:creationId xmlns:a16="http://schemas.microsoft.com/office/drawing/2014/main" id="{B4B47317-D012-3640-B00B-9E2C0284272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482705" y="4095255"/>
                <a:ext cx="228750" cy="2287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3" name="Picture 42" descr="Image result for ssd pcie">
                <a:extLst>
                  <a:ext uri="{FF2B5EF4-FFF2-40B4-BE49-F238E27FC236}">
                    <a16:creationId xmlns:a16="http://schemas.microsoft.com/office/drawing/2014/main" id="{F3AF8FAF-38E9-E840-865F-7FCE5C4DB3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0011" y="4021116"/>
                <a:ext cx="846864" cy="5607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4" name="Picture 48" descr="Related image">
                <a:extLst>
                  <a:ext uri="{FF2B5EF4-FFF2-40B4-BE49-F238E27FC236}">
                    <a16:creationId xmlns:a16="http://schemas.microsoft.com/office/drawing/2014/main" id="{4D6F98A2-3015-E34D-A33F-D87D54937C8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3403" y="4816531"/>
                <a:ext cx="1816123" cy="10215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5" name="Picture 46" descr="Image result for nic card">
                <a:extLst>
                  <a:ext uri="{FF2B5EF4-FFF2-40B4-BE49-F238E27FC236}">
                    <a16:creationId xmlns:a16="http://schemas.microsoft.com/office/drawing/2014/main" id="{7FE9BC4B-9A54-A042-BF84-AB292A8E80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890091" y="4476360"/>
                <a:ext cx="940734" cy="5028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6" name="Picture 52" descr="Related image">
                <a:extLst>
                  <a:ext uri="{FF2B5EF4-FFF2-40B4-BE49-F238E27FC236}">
                    <a16:creationId xmlns:a16="http://schemas.microsoft.com/office/drawing/2014/main" id="{36CA2D20-AD66-C94E-9AF2-AD6E256AA35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200000">
                <a:off x="552073" y="5100470"/>
                <a:ext cx="973015" cy="4108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5249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Together: Web Server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" y="2176040"/>
            <a:ext cx="7924800" cy="3996159"/>
          </a:xfrm>
          <a:prstGeom prst="rect">
            <a:avLst/>
          </a:prstGeom>
        </p:spPr>
      </p:pic>
      <p:sp>
        <p:nvSpPr>
          <p:cNvPr id="37" name="Rounded Rectangle 36"/>
          <p:cNvSpPr/>
          <p:nvPr/>
        </p:nvSpPr>
        <p:spPr bwMode="auto">
          <a:xfrm>
            <a:off x="6096000" y="2362200"/>
            <a:ext cx="2286000" cy="3276600"/>
          </a:xfrm>
          <a:prstGeom prst="roundRect">
            <a:avLst/>
          </a:prstGeom>
          <a:noFill/>
          <a:ln w="571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86" name="Rectangle 85"/>
          <p:cNvSpPr/>
          <p:nvPr/>
        </p:nvSpPr>
        <p:spPr bwMode="auto">
          <a:xfrm>
            <a:off x="3581400" y="2362200"/>
            <a:ext cx="2286000" cy="762000"/>
          </a:xfrm>
          <a:prstGeom prst="rect">
            <a:avLst/>
          </a:prstGeom>
          <a:solidFill>
            <a:srgbClr val="FFFFFF"/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92" name="Rectangle 91"/>
          <p:cNvSpPr/>
          <p:nvPr/>
        </p:nvSpPr>
        <p:spPr bwMode="auto">
          <a:xfrm>
            <a:off x="3429000" y="4572000"/>
            <a:ext cx="2514600" cy="990600"/>
          </a:xfrm>
          <a:prstGeom prst="rect">
            <a:avLst/>
          </a:prstGeom>
          <a:solidFill>
            <a:srgbClr val="FFFFFF"/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038600" y="2743200"/>
            <a:ext cx="1197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Request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3484359" y="4491335"/>
            <a:ext cx="23068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Reply</a:t>
            </a:r>
          </a:p>
          <a:p>
            <a:pPr algn="ctr"/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(retrieved by web server)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937643" y="5105400"/>
            <a:ext cx="779380" cy="4001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Client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477000" y="5105400"/>
            <a:ext cx="1432378" cy="4001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Web Server</a:t>
            </a:r>
          </a:p>
        </p:txBody>
      </p:sp>
    </p:spTree>
    <p:extLst>
      <p:ext uri="{BB962C8B-B14F-4D97-AF65-F5344CB8AC3E}">
        <p14:creationId xmlns:p14="http://schemas.microsoft.com/office/powerpoint/2010/main" val="3954235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 bwMode="auto">
          <a:xfrm>
            <a:off x="637720" y="1728496"/>
            <a:ext cx="7591880" cy="1676400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637720" y="3404896"/>
            <a:ext cx="7591880" cy="1981200"/>
          </a:xfrm>
          <a:prstGeom prst="rect">
            <a:avLst/>
          </a:prstGeom>
          <a:solidFill>
            <a:srgbClr val="FF0000">
              <a:alpha val="25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637720" y="5386096"/>
            <a:ext cx="7591880" cy="1066800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Together: Web Server (cont.)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637720" y="3404896"/>
            <a:ext cx="759188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6"/>
          <p:cNvCxnSpPr/>
          <p:nvPr/>
        </p:nvCxnSpPr>
        <p:spPr bwMode="auto">
          <a:xfrm>
            <a:off x="637720" y="5386096"/>
            <a:ext cx="759188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593933" y="1880896"/>
            <a:ext cx="7295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Server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9308" y="3404896"/>
            <a:ext cx="7027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Kernel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7720" y="5462296"/>
            <a:ext cx="10151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Hardware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92901" y="2119676"/>
            <a:ext cx="736099" cy="52322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request</a:t>
            </a:r>
          </a:p>
          <a:p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buffer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81800" y="2119676"/>
            <a:ext cx="609311" cy="523220"/>
          </a:xfrm>
          <a:prstGeom prst="rect">
            <a:avLst/>
          </a:prstGeom>
          <a:solidFill>
            <a:srgbClr val="FFFFFF"/>
          </a:solidFill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reply</a:t>
            </a:r>
          </a:p>
          <a:p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buffer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59016" y="3481096"/>
            <a:ext cx="1955984" cy="6914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11. kernel copy 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    from user buffer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    to network buffer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017693" y="5690896"/>
            <a:ext cx="9800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Network </a:t>
            </a:r>
          </a:p>
          <a:p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interface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895520" y="5919496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Disk interface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1600200" y="4090696"/>
            <a:ext cx="1905000" cy="457200"/>
            <a:chOff x="6781800" y="1066800"/>
            <a:chExt cx="914400" cy="457200"/>
          </a:xfrm>
        </p:grpSpPr>
        <p:sp>
          <p:nvSpPr>
            <p:cNvPr id="27" name="Rectangle 26"/>
            <p:cNvSpPr/>
            <p:nvPr/>
          </p:nvSpPr>
          <p:spPr bwMode="auto">
            <a:xfrm>
              <a:off x="67818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70104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72390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74676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562600" y="4090696"/>
            <a:ext cx="1905000" cy="457200"/>
            <a:chOff x="6781800" y="1066800"/>
            <a:chExt cx="914400" cy="457200"/>
          </a:xfrm>
        </p:grpSpPr>
        <p:sp>
          <p:nvSpPr>
            <p:cNvPr id="33" name="Rectangle 32"/>
            <p:cNvSpPr/>
            <p:nvPr/>
          </p:nvSpPr>
          <p:spPr bwMode="auto">
            <a:xfrm>
              <a:off x="67818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70104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72390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74676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256083" y="4624096"/>
            <a:ext cx="1877437" cy="1895354"/>
            <a:chOff x="3256083" y="4114800"/>
            <a:chExt cx="1877437" cy="1895354"/>
          </a:xfrm>
        </p:grpSpPr>
        <p:sp>
          <p:nvSpPr>
            <p:cNvPr id="18" name="TextBox 17"/>
            <p:cNvSpPr txBox="1"/>
            <p:nvPr/>
          </p:nvSpPr>
          <p:spPr>
            <a:xfrm>
              <a:off x="3256083" y="4191000"/>
              <a:ext cx="1877437" cy="5396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12. format outgoing</a:t>
              </a:r>
            </a:p>
            <a:p>
              <a:pPr>
                <a:lnSpc>
                  <a:spcPct val="90000"/>
                </a:lnSpc>
              </a:pPr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     packet and DMA</a:t>
              </a:r>
            </a:p>
          </p:txBody>
        </p:sp>
        <p:cxnSp>
          <p:nvCxnSpPr>
            <p:cNvPr id="39" name="Straight Arrow Connector 38"/>
            <p:cNvCxnSpPr>
              <a:cxnSpLocks/>
              <a:endCxn id="106" idx="0"/>
            </p:cNvCxnSpPr>
            <p:nvPr/>
          </p:nvCxnSpPr>
          <p:spPr bwMode="auto">
            <a:xfrm>
              <a:off x="3327400" y="4114800"/>
              <a:ext cx="7035" cy="1895354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9" name="Group 88"/>
          <p:cNvGrpSpPr/>
          <p:nvPr/>
        </p:nvGrpSpPr>
        <p:grpSpPr>
          <a:xfrm>
            <a:off x="5971720" y="4624096"/>
            <a:ext cx="990600" cy="1371600"/>
            <a:chOff x="5971720" y="4114800"/>
            <a:chExt cx="990600" cy="1371600"/>
          </a:xfrm>
        </p:grpSpPr>
        <p:sp>
          <p:nvSpPr>
            <p:cNvPr id="20" name="TextBox 19"/>
            <p:cNvSpPr txBox="1"/>
            <p:nvPr/>
          </p:nvSpPr>
          <p:spPr>
            <a:xfrm>
              <a:off x="5980461" y="4260965"/>
              <a:ext cx="981859" cy="5396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6. disk</a:t>
              </a:r>
            </a:p>
            <a:p>
              <a:pPr>
                <a:lnSpc>
                  <a:spcPct val="90000"/>
                </a:lnSpc>
              </a:pPr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   request</a:t>
              </a:r>
            </a:p>
          </p:txBody>
        </p:sp>
        <p:cxnSp>
          <p:nvCxnSpPr>
            <p:cNvPr id="40" name="Straight Arrow Connector 39"/>
            <p:cNvCxnSpPr/>
            <p:nvPr/>
          </p:nvCxnSpPr>
          <p:spPr bwMode="auto">
            <a:xfrm>
              <a:off x="5971720" y="4114800"/>
              <a:ext cx="0" cy="13716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93" name="Group 92"/>
          <p:cNvGrpSpPr/>
          <p:nvPr/>
        </p:nvGrpSpPr>
        <p:grpSpPr>
          <a:xfrm>
            <a:off x="3505200" y="2642896"/>
            <a:ext cx="2127460" cy="1295400"/>
            <a:chOff x="3505200" y="2133600"/>
            <a:chExt cx="2127460" cy="1295400"/>
          </a:xfrm>
        </p:grpSpPr>
        <p:sp>
          <p:nvSpPr>
            <p:cNvPr id="19" name="TextBox 18"/>
            <p:cNvSpPr txBox="1"/>
            <p:nvPr/>
          </p:nvSpPr>
          <p:spPr>
            <a:xfrm>
              <a:off x="4447720" y="2133600"/>
              <a:ext cx="1184940" cy="7612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10. network</a:t>
              </a:r>
            </a:p>
            <a:p>
              <a:pPr>
                <a:lnSpc>
                  <a:spcPct val="90000"/>
                </a:lnSpc>
              </a:pPr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     socket</a:t>
              </a:r>
            </a:p>
            <a:p>
              <a:pPr>
                <a:lnSpc>
                  <a:spcPct val="90000"/>
                </a:lnSpc>
              </a:pPr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     write</a:t>
              </a:r>
            </a:p>
          </p:txBody>
        </p:sp>
        <p:cxnSp>
          <p:nvCxnSpPr>
            <p:cNvPr id="43" name="Straight Arrow Connector 42"/>
            <p:cNvCxnSpPr/>
            <p:nvPr/>
          </p:nvCxnSpPr>
          <p:spPr bwMode="auto">
            <a:xfrm flipH="1">
              <a:off x="3505200" y="2133600"/>
              <a:ext cx="942520" cy="12954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0" name="Group 79"/>
          <p:cNvGrpSpPr/>
          <p:nvPr/>
        </p:nvGrpSpPr>
        <p:grpSpPr>
          <a:xfrm>
            <a:off x="1905000" y="2642896"/>
            <a:ext cx="1082348" cy="1219200"/>
            <a:chOff x="1905000" y="2133600"/>
            <a:chExt cx="1082348" cy="1219200"/>
          </a:xfrm>
        </p:grpSpPr>
        <p:sp>
          <p:nvSpPr>
            <p:cNvPr id="15" name="TextBox 14"/>
            <p:cNvSpPr txBox="1"/>
            <p:nvPr/>
          </p:nvSpPr>
          <p:spPr>
            <a:xfrm>
              <a:off x="1905000" y="2209800"/>
              <a:ext cx="1082348" cy="691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indent="-182880">
                <a:lnSpc>
                  <a:spcPct val="80000"/>
                </a:lnSpc>
                <a:buAutoNum type="arabicPeriod"/>
              </a:pPr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network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   socket 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   read</a:t>
              </a:r>
            </a:p>
          </p:txBody>
        </p:sp>
        <p:cxnSp>
          <p:nvCxnSpPr>
            <p:cNvPr id="44" name="Straight Arrow Connector 43"/>
            <p:cNvCxnSpPr/>
            <p:nvPr/>
          </p:nvCxnSpPr>
          <p:spPr bwMode="auto">
            <a:xfrm>
              <a:off x="1981200" y="2133600"/>
              <a:ext cx="0" cy="12192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1" name="Group 80"/>
          <p:cNvGrpSpPr/>
          <p:nvPr/>
        </p:nvGrpSpPr>
        <p:grpSpPr>
          <a:xfrm>
            <a:off x="1780721" y="4624096"/>
            <a:ext cx="1595286" cy="1895354"/>
            <a:chOff x="1780721" y="4114800"/>
            <a:chExt cx="1595286" cy="1895354"/>
          </a:xfrm>
        </p:grpSpPr>
        <p:sp>
          <p:nvSpPr>
            <p:cNvPr id="14" name="TextBox 13"/>
            <p:cNvSpPr txBox="1"/>
            <p:nvPr/>
          </p:nvSpPr>
          <p:spPr>
            <a:xfrm>
              <a:off x="1792304" y="4191000"/>
              <a:ext cx="1583703" cy="535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2. copy arriving</a:t>
              </a:r>
            </a:p>
            <a:p>
              <a:pPr>
                <a:lnSpc>
                  <a:spcPct val="90000"/>
                </a:lnSpc>
              </a:pPr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   packet (DMA) </a:t>
              </a:r>
            </a:p>
          </p:txBody>
        </p:sp>
        <p:cxnSp>
          <p:nvCxnSpPr>
            <p:cNvPr id="45" name="Straight Arrow Connector 44"/>
            <p:cNvCxnSpPr>
              <a:cxnSpLocks/>
              <a:stCxn id="105" idx="0"/>
            </p:cNvCxnSpPr>
            <p:nvPr/>
          </p:nvCxnSpPr>
          <p:spPr bwMode="auto">
            <a:xfrm flipH="1" flipV="1">
              <a:off x="1780721" y="4114800"/>
              <a:ext cx="8118" cy="1895354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9" name="Group 58"/>
          <p:cNvGrpSpPr/>
          <p:nvPr/>
        </p:nvGrpSpPr>
        <p:grpSpPr>
          <a:xfrm>
            <a:off x="1253850" y="3023896"/>
            <a:ext cx="798892" cy="457200"/>
            <a:chOff x="1334708" y="2743200"/>
            <a:chExt cx="798892" cy="457200"/>
          </a:xfrm>
        </p:grpSpPr>
        <p:sp>
          <p:nvSpPr>
            <p:cNvPr id="60" name="TextBox 59"/>
            <p:cNvSpPr txBox="1"/>
            <p:nvPr/>
          </p:nvSpPr>
          <p:spPr>
            <a:xfrm>
              <a:off x="1334708" y="2743200"/>
              <a:ext cx="6639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rgbClr val="FF0000"/>
                  </a:solidFill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syscall</a:t>
              </a:r>
              <a:endParaRPr lang="en-US" sz="1600" dirty="0">
                <a:solidFill>
                  <a:srgbClr val="FF0000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61" name="Oval 60"/>
            <p:cNvSpPr/>
            <p:nvPr/>
          </p:nvSpPr>
          <p:spPr bwMode="auto">
            <a:xfrm>
              <a:off x="1981200" y="30480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327331" y="3481096"/>
            <a:ext cx="727349" cy="338554"/>
            <a:chOff x="1406251" y="2959100"/>
            <a:chExt cx="727349" cy="338554"/>
          </a:xfrm>
        </p:grpSpPr>
        <p:sp>
          <p:nvSpPr>
            <p:cNvPr id="63" name="TextBox 62"/>
            <p:cNvSpPr txBox="1"/>
            <p:nvPr/>
          </p:nvSpPr>
          <p:spPr>
            <a:xfrm>
              <a:off x="1406251" y="2959100"/>
              <a:ext cx="5196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wait</a:t>
              </a:r>
            </a:p>
          </p:txBody>
        </p:sp>
        <p:sp>
          <p:nvSpPr>
            <p:cNvPr id="64" name="Oval 63"/>
            <p:cNvSpPr/>
            <p:nvPr/>
          </p:nvSpPr>
          <p:spPr bwMode="auto">
            <a:xfrm>
              <a:off x="1981200" y="3048000"/>
              <a:ext cx="152400" cy="1524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762000" y="4533707"/>
            <a:ext cx="1092200" cy="381000"/>
            <a:chOff x="1041400" y="2819400"/>
            <a:chExt cx="1092200" cy="381000"/>
          </a:xfrm>
        </p:grpSpPr>
        <p:sp>
          <p:nvSpPr>
            <p:cNvPr id="66" name="TextBox 65"/>
            <p:cNvSpPr txBox="1"/>
            <p:nvPr/>
          </p:nvSpPr>
          <p:spPr>
            <a:xfrm>
              <a:off x="1041400" y="2819400"/>
              <a:ext cx="9373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8000"/>
                  </a:solidFill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interrupt</a:t>
              </a:r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1981200" y="30480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2997200" y="2642896"/>
            <a:ext cx="993320" cy="1219200"/>
            <a:chOff x="2997200" y="2133600"/>
            <a:chExt cx="993320" cy="1219200"/>
          </a:xfrm>
        </p:grpSpPr>
        <p:sp>
          <p:nvSpPr>
            <p:cNvPr id="13" name="TextBox 12"/>
            <p:cNvSpPr txBox="1"/>
            <p:nvPr/>
          </p:nvSpPr>
          <p:spPr>
            <a:xfrm>
              <a:off x="3104240" y="2209800"/>
              <a:ext cx="886280" cy="494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3. kernel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   copy 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 bwMode="auto">
            <a:xfrm flipV="1">
              <a:off x="3076120" y="2133600"/>
              <a:ext cx="0" cy="12192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68" name="Group 67"/>
            <p:cNvGrpSpPr/>
            <p:nvPr/>
          </p:nvGrpSpPr>
          <p:grpSpPr>
            <a:xfrm>
              <a:off x="2997200" y="2792511"/>
              <a:ext cx="709464" cy="414754"/>
              <a:chOff x="1981200" y="3048000"/>
              <a:chExt cx="709464" cy="414754"/>
            </a:xfrm>
          </p:grpSpPr>
          <p:sp>
            <p:nvSpPr>
              <p:cNvPr id="69" name="TextBox 68"/>
              <p:cNvSpPr txBox="1"/>
              <p:nvPr/>
            </p:nvSpPr>
            <p:spPr>
              <a:xfrm>
                <a:off x="2133600" y="3124200"/>
                <a:ext cx="5570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008000"/>
                    </a:solidFill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RTU</a:t>
                </a:r>
              </a:p>
            </p:txBody>
          </p:sp>
          <p:sp>
            <p:nvSpPr>
              <p:cNvPr id="70" name="Oval 69"/>
              <p:cNvSpPr/>
              <p:nvPr/>
            </p:nvSpPr>
            <p:spPr bwMode="auto">
              <a:xfrm>
                <a:off x="1981200" y="3048000"/>
                <a:ext cx="152400" cy="152400"/>
              </a:xfrm>
              <a:prstGeom prst="ellipse">
                <a:avLst/>
              </a:prstGeom>
              <a:solidFill>
                <a:srgbClr val="008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</p:grpSp>
      </p:grpSp>
      <p:grpSp>
        <p:nvGrpSpPr>
          <p:cNvPr id="87" name="Group 86"/>
          <p:cNvGrpSpPr/>
          <p:nvPr/>
        </p:nvGrpSpPr>
        <p:grpSpPr>
          <a:xfrm>
            <a:off x="5334000" y="2642896"/>
            <a:ext cx="1360995" cy="1219200"/>
            <a:chOff x="5334000" y="2133600"/>
            <a:chExt cx="1360995" cy="1219200"/>
          </a:xfrm>
        </p:grpSpPr>
        <p:sp>
          <p:nvSpPr>
            <p:cNvPr id="23" name="TextBox 22"/>
            <p:cNvSpPr txBox="1"/>
            <p:nvPr/>
          </p:nvSpPr>
          <p:spPr>
            <a:xfrm>
              <a:off x="5971720" y="2286000"/>
              <a:ext cx="723275" cy="5396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5. file</a:t>
              </a:r>
            </a:p>
            <a:p>
              <a:pPr>
                <a:lnSpc>
                  <a:spcPct val="90000"/>
                </a:lnSpc>
              </a:pPr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   read</a:t>
              </a:r>
            </a:p>
          </p:txBody>
        </p:sp>
        <p:cxnSp>
          <p:nvCxnSpPr>
            <p:cNvPr id="41" name="Straight Arrow Connector 40"/>
            <p:cNvCxnSpPr/>
            <p:nvPr/>
          </p:nvCxnSpPr>
          <p:spPr bwMode="auto">
            <a:xfrm>
              <a:off x="5971720" y="2133600"/>
              <a:ext cx="0" cy="12192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71" name="Group 70"/>
            <p:cNvGrpSpPr/>
            <p:nvPr/>
          </p:nvGrpSpPr>
          <p:grpSpPr>
            <a:xfrm>
              <a:off x="5334000" y="2500411"/>
              <a:ext cx="715076" cy="457200"/>
              <a:chOff x="1418524" y="2743200"/>
              <a:chExt cx="715076" cy="457200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1418524" y="2743200"/>
                <a:ext cx="6639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>
                    <a:solidFill>
                      <a:srgbClr val="FF0000"/>
                    </a:solidFill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syscall</a:t>
                </a:r>
                <a:endParaRPr lang="en-US" sz="1600" dirty="0">
                  <a:solidFill>
                    <a:srgbClr val="FF0000"/>
                  </a:solidFill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73" name="Oval 72"/>
              <p:cNvSpPr/>
              <p:nvPr/>
            </p:nvSpPr>
            <p:spPr bwMode="auto">
              <a:xfrm>
                <a:off x="1981200" y="304800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</p:grpSp>
      </p:grpSp>
      <p:grpSp>
        <p:nvGrpSpPr>
          <p:cNvPr id="91" name="Group 90"/>
          <p:cNvGrpSpPr/>
          <p:nvPr/>
        </p:nvGrpSpPr>
        <p:grpSpPr>
          <a:xfrm>
            <a:off x="6959600" y="2642896"/>
            <a:ext cx="965200" cy="1219200"/>
            <a:chOff x="6959600" y="2133600"/>
            <a:chExt cx="965200" cy="1219200"/>
          </a:xfrm>
        </p:grpSpPr>
        <p:sp>
          <p:nvSpPr>
            <p:cNvPr id="22" name="TextBox 21"/>
            <p:cNvSpPr txBox="1"/>
            <p:nvPr/>
          </p:nvSpPr>
          <p:spPr>
            <a:xfrm>
              <a:off x="7038520" y="2286000"/>
              <a:ext cx="886280" cy="5396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8. kernel</a:t>
              </a:r>
            </a:p>
            <a:p>
              <a:pPr>
                <a:lnSpc>
                  <a:spcPct val="90000"/>
                </a:lnSpc>
              </a:pPr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   copy</a:t>
              </a:r>
            </a:p>
          </p:txBody>
        </p:sp>
        <p:cxnSp>
          <p:nvCxnSpPr>
            <p:cNvPr id="48" name="Straight Arrow Connector 47"/>
            <p:cNvCxnSpPr/>
            <p:nvPr/>
          </p:nvCxnSpPr>
          <p:spPr bwMode="auto">
            <a:xfrm flipV="1">
              <a:off x="7038520" y="2133600"/>
              <a:ext cx="0" cy="12192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74" name="Group 73"/>
            <p:cNvGrpSpPr/>
            <p:nvPr/>
          </p:nvGrpSpPr>
          <p:grpSpPr>
            <a:xfrm>
              <a:off x="6959600" y="2805211"/>
              <a:ext cx="709464" cy="414754"/>
              <a:chOff x="1981200" y="3048000"/>
              <a:chExt cx="709464" cy="414754"/>
            </a:xfrm>
          </p:grpSpPr>
          <p:sp>
            <p:nvSpPr>
              <p:cNvPr id="75" name="TextBox 74"/>
              <p:cNvSpPr txBox="1"/>
              <p:nvPr/>
            </p:nvSpPr>
            <p:spPr>
              <a:xfrm>
                <a:off x="2133600" y="3124200"/>
                <a:ext cx="5570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008000"/>
                    </a:solidFill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RTU</a:t>
                </a:r>
              </a:p>
            </p:txBody>
          </p:sp>
          <p:sp>
            <p:nvSpPr>
              <p:cNvPr id="76" name="Oval 75"/>
              <p:cNvSpPr/>
              <p:nvPr/>
            </p:nvSpPr>
            <p:spPr bwMode="auto">
              <a:xfrm>
                <a:off x="1981200" y="3048000"/>
                <a:ext cx="152400" cy="152400"/>
              </a:xfrm>
              <a:prstGeom prst="ellipse">
                <a:avLst/>
              </a:prstGeom>
              <a:solidFill>
                <a:srgbClr val="008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</p:grpSp>
      </p:grpSp>
      <p:grpSp>
        <p:nvGrpSpPr>
          <p:cNvPr id="90" name="Group 89"/>
          <p:cNvGrpSpPr/>
          <p:nvPr/>
        </p:nvGrpSpPr>
        <p:grpSpPr>
          <a:xfrm>
            <a:off x="6959600" y="4521007"/>
            <a:ext cx="1212651" cy="1474689"/>
            <a:chOff x="6959600" y="4011711"/>
            <a:chExt cx="1212651" cy="1474689"/>
          </a:xfrm>
        </p:grpSpPr>
        <p:sp>
          <p:nvSpPr>
            <p:cNvPr id="21" name="TextBox 20"/>
            <p:cNvSpPr txBox="1"/>
            <p:nvPr/>
          </p:nvSpPr>
          <p:spPr>
            <a:xfrm>
              <a:off x="7045404" y="4267200"/>
              <a:ext cx="1126847" cy="535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7. disk data </a:t>
              </a:r>
            </a:p>
            <a:p>
              <a:pPr>
                <a:lnSpc>
                  <a:spcPct val="90000"/>
                </a:lnSpc>
              </a:pPr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   (DMA)</a:t>
              </a:r>
            </a:p>
          </p:txBody>
        </p:sp>
        <p:cxnSp>
          <p:nvCxnSpPr>
            <p:cNvPr id="46" name="Straight Arrow Connector 45"/>
            <p:cNvCxnSpPr/>
            <p:nvPr/>
          </p:nvCxnSpPr>
          <p:spPr bwMode="auto">
            <a:xfrm flipV="1">
              <a:off x="7038520" y="4114800"/>
              <a:ext cx="0" cy="13716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77" name="Group 76"/>
            <p:cNvGrpSpPr/>
            <p:nvPr/>
          </p:nvGrpSpPr>
          <p:grpSpPr>
            <a:xfrm>
              <a:off x="6959600" y="4011711"/>
              <a:ext cx="1165976" cy="381000"/>
              <a:chOff x="1981200" y="2819400"/>
              <a:chExt cx="1165976" cy="381000"/>
            </a:xfrm>
          </p:grpSpPr>
          <p:sp>
            <p:nvSpPr>
              <p:cNvPr id="78" name="TextBox 77"/>
              <p:cNvSpPr txBox="1"/>
              <p:nvPr/>
            </p:nvSpPr>
            <p:spPr>
              <a:xfrm>
                <a:off x="2209800" y="2819400"/>
                <a:ext cx="9373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008000"/>
                    </a:solidFill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interrupt</a:t>
                </a:r>
              </a:p>
            </p:txBody>
          </p:sp>
          <p:sp>
            <p:nvSpPr>
              <p:cNvPr id="79" name="Oval 78"/>
              <p:cNvSpPr/>
              <p:nvPr/>
            </p:nvSpPr>
            <p:spPr bwMode="auto">
              <a:xfrm>
                <a:off x="1981200" y="3048000"/>
                <a:ext cx="152400" cy="152400"/>
              </a:xfrm>
              <a:prstGeom prst="ellipse">
                <a:avLst/>
              </a:prstGeom>
              <a:solidFill>
                <a:srgbClr val="008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</p:grpSp>
      </p:grpSp>
      <p:grpSp>
        <p:nvGrpSpPr>
          <p:cNvPr id="96" name="Group 95"/>
          <p:cNvGrpSpPr/>
          <p:nvPr/>
        </p:nvGrpSpPr>
        <p:grpSpPr>
          <a:xfrm>
            <a:off x="3048000" y="1393068"/>
            <a:ext cx="2921000" cy="1326028"/>
            <a:chOff x="3048000" y="883772"/>
            <a:chExt cx="2921000" cy="1326028"/>
          </a:xfrm>
        </p:grpSpPr>
        <p:grpSp>
          <p:nvGrpSpPr>
            <p:cNvPr id="88" name="Group 87"/>
            <p:cNvGrpSpPr/>
            <p:nvPr/>
          </p:nvGrpSpPr>
          <p:grpSpPr>
            <a:xfrm>
              <a:off x="3060700" y="1295400"/>
              <a:ext cx="1535354" cy="825500"/>
              <a:chOff x="3060700" y="1295400"/>
              <a:chExt cx="1535354" cy="825500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3071469" y="1295400"/>
                <a:ext cx="1524585" cy="291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4. parse request </a:t>
                </a:r>
              </a:p>
            </p:txBody>
          </p:sp>
          <p:sp>
            <p:nvSpPr>
              <p:cNvPr id="83" name="Freeform 82"/>
              <p:cNvSpPr/>
              <p:nvPr/>
            </p:nvSpPr>
            <p:spPr>
              <a:xfrm>
                <a:off x="3060700" y="1384300"/>
                <a:ext cx="482600" cy="736600"/>
              </a:xfrm>
              <a:custGeom>
                <a:avLst/>
                <a:gdLst>
                  <a:gd name="connsiteX0" fmla="*/ 0 w 482600"/>
                  <a:gd name="connsiteY0" fmla="*/ 736600 h 736600"/>
                  <a:gd name="connsiteX1" fmla="*/ 482600 w 482600"/>
                  <a:gd name="connsiteY1" fmla="*/ 0 h 736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82600" h="736600">
                    <a:moveTo>
                      <a:pt x="0" y="736600"/>
                    </a:moveTo>
                    <a:cubicBezTo>
                      <a:pt x="168275" y="675216"/>
                      <a:pt x="336550" y="613833"/>
                      <a:pt x="482600" y="0"/>
                    </a:cubicBezTo>
                  </a:path>
                </a:pathLst>
              </a:custGeom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</p:grpSp>
        <p:sp>
          <p:nvSpPr>
            <p:cNvPr id="95" name="Freeform 94"/>
            <p:cNvSpPr/>
            <p:nvPr/>
          </p:nvSpPr>
          <p:spPr>
            <a:xfrm>
              <a:off x="3048000" y="883772"/>
              <a:ext cx="2921000" cy="1326028"/>
            </a:xfrm>
            <a:custGeom>
              <a:avLst/>
              <a:gdLst>
                <a:gd name="connsiteX0" fmla="*/ 0 w 2921000"/>
                <a:gd name="connsiteY0" fmla="*/ 703728 h 1326028"/>
                <a:gd name="connsiteX1" fmla="*/ 114300 w 2921000"/>
                <a:gd name="connsiteY1" fmla="*/ 322728 h 1326028"/>
                <a:gd name="connsiteX2" fmla="*/ 571500 w 2921000"/>
                <a:gd name="connsiteY2" fmla="*/ 17928 h 1326028"/>
                <a:gd name="connsiteX3" fmla="*/ 1384300 w 2921000"/>
                <a:gd name="connsiteY3" fmla="*/ 43328 h 1326028"/>
                <a:gd name="connsiteX4" fmla="*/ 2184400 w 2921000"/>
                <a:gd name="connsiteY4" fmla="*/ 106828 h 1326028"/>
                <a:gd name="connsiteX5" fmla="*/ 2590800 w 2921000"/>
                <a:gd name="connsiteY5" fmla="*/ 424328 h 1326028"/>
                <a:gd name="connsiteX6" fmla="*/ 2768600 w 2921000"/>
                <a:gd name="connsiteY6" fmla="*/ 716428 h 1326028"/>
                <a:gd name="connsiteX7" fmla="*/ 2921000 w 2921000"/>
                <a:gd name="connsiteY7" fmla="*/ 1326028 h 1326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21000" h="1326028">
                  <a:moveTo>
                    <a:pt x="0" y="703728"/>
                  </a:moveTo>
                  <a:cubicBezTo>
                    <a:pt x="9525" y="570378"/>
                    <a:pt x="19050" y="437028"/>
                    <a:pt x="114300" y="322728"/>
                  </a:cubicBezTo>
                  <a:cubicBezTo>
                    <a:pt x="209550" y="208428"/>
                    <a:pt x="359833" y="64495"/>
                    <a:pt x="571500" y="17928"/>
                  </a:cubicBezTo>
                  <a:cubicBezTo>
                    <a:pt x="783167" y="-28639"/>
                    <a:pt x="1115483" y="28511"/>
                    <a:pt x="1384300" y="43328"/>
                  </a:cubicBezTo>
                  <a:cubicBezTo>
                    <a:pt x="1653117" y="58145"/>
                    <a:pt x="1983317" y="43328"/>
                    <a:pt x="2184400" y="106828"/>
                  </a:cubicBezTo>
                  <a:cubicBezTo>
                    <a:pt x="2385483" y="170328"/>
                    <a:pt x="2493433" y="322728"/>
                    <a:pt x="2590800" y="424328"/>
                  </a:cubicBezTo>
                  <a:cubicBezTo>
                    <a:pt x="2688167" y="525928"/>
                    <a:pt x="2713567" y="566145"/>
                    <a:pt x="2768600" y="716428"/>
                  </a:cubicBezTo>
                  <a:cubicBezTo>
                    <a:pt x="2823633" y="866711"/>
                    <a:pt x="2921000" y="1326028"/>
                    <a:pt x="2921000" y="1326028"/>
                  </a:cubicBezTo>
                </a:path>
              </a:pathLst>
            </a:custGeom>
            <a:ln>
              <a:solidFill>
                <a:srgbClr val="000000"/>
              </a:solidFill>
              <a:headEnd type="none"/>
              <a:tailEnd type="arrow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4445000" y="1550512"/>
            <a:ext cx="3251200" cy="1105084"/>
            <a:chOff x="4445000" y="1041216"/>
            <a:chExt cx="3251200" cy="1105084"/>
          </a:xfrm>
        </p:grpSpPr>
        <p:sp>
          <p:nvSpPr>
            <p:cNvPr id="24" name="TextBox 23"/>
            <p:cNvSpPr txBox="1"/>
            <p:nvPr/>
          </p:nvSpPr>
          <p:spPr>
            <a:xfrm>
              <a:off x="6172200" y="1295400"/>
              <a:ext cx="1524000" cy="318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9. format reply</a:t>
              </a:r>
            </a:p>
          </p:txBody>
        </p:sp>
        <p:sp>
          <p:nvSpPr>
            <p:cNvPr id="97" name="Freeform 96"/>
            <p:cNvSpPr/>
            <p:nvPr/>
          </p:nvSpPr>
          <p:spPr>
            <a:xfrm>
              <a:off x="4445000" y="1041216"/>
              <a:ext cx="2540000" cy="1105084"/>
            </a:xfrm>
            <a:custGeom>
              <a:avLst/>
              <a:gdLst>
                <a:gd name="connsiteX0" fmla="*/ 2540000 w 2540000"/>
                <a:gd name="connsiteY0" fmla="*/ 546284 h 1105084"/>
                <a:gd name="connsiteX1" fmla="*/ 2349500 w 2540000"/>
                <a:gd name="connsiteY1" fmla="*/ 127184 h 1105084"/>
                <a:gd name="connsiteX2" fmla="*/ 1663700 w 2540000"/>
                <a:gd name="connsiteY2" fmla="*/ 184 h 1105084"/>
                <a:gd name="connsiteX3" fmla="*/ 914400 w 2540000"/>
                <a:gd name="connsiteY3" fmla="*/ 114484 h 1105084"/>
                <a:gd name="connsiteX4" fmla="*/ 152400 w 2540000"/>
                <a:gd name="connsiteY4" fmla="*/ 609784 h 1105084"/>
                <a:gd name="connsiteX5" fmla="*/ 0 w 2540000"/>
                <a:gd name="connsiteY5" fmla="*/ 1105084 h 1105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40000" h="1105084">
                  <a:moveTo>
                    <a:pt x="2540000" y="546284"/>
                  </a:moveTo>
                  <a:cubicBezTo>
                    <a:pt x="2517775" y="382242"/>
                    <a:pt x="2495550" y="218201"/>
                    <a:pt x="2349500" y="127184"/>
                  </a:cubicBezTo>
                  <a:cubicBezTo>
                    <a:pt x="2203450" y="36167"/>
                    <a:pt x="1902883" y="2301"/>
                    <a:pt x="1663700" y="184"/>
                  </a:cubicBezTo>
                  <a:cubicBezTo>
                    <a:pt x="1424517" y="-1933"/>
                    <a:pt x="1166283" y="12884"/>
                    <a:pt x="914400" y="114484"/>
                  </a:cubicBezTo>
                  <a:cubicBezTo>
                    <a:pt x="662517" y="216084"/>
                    <a:pt x="304800" y="444684"/>
                    <a:pt x="152400" y="609784"/>
                  </a:cubicBezTo>
                  <a:cubicBezTo>
                    <a:pt x="0" y="774884"/>
                    <a:pt x="0" y="1105084"/>
                    <a:pt x="0" y="1105084"/>
                  </a:cubicBezTo>
                </a:path>
              </a:pathLst>
            </a:custGeom>
            <a:ln>
              <a:solidFill>
                <a:srgbClr val="000000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1360025" y="6519450"/>
            <a:ext cx="857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Request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3011269" y="6519450"/>
            <a:ext cx="6463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Reply</a:t>
            </a:r>
          </a:p>
        </p:txBody>
      </p:sp>
    </p:spTree>
    <p:extLst>
      <p:ext uri="{BB962C8B-B14F-4D97-AF65-F5344CB8AC3E}">
        <p14:creationId xmlns:p14="http://schemas.microsoft.com/office/powerpoint/2010/main" val="23506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7" grpId="0"/>
      <p:bldP spid="105" grpId="0"/>
      <p:bldP spid="106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b="1" dirty="0"/>
              <a:t>Thread</a:t>
            </a:r>
          </a:p>
          <a:p>
            <a:pPr lvl="1"/>
            <a:r>
              <a:rPr lang="en-US" altLang="en-US" sz="1800" dirty="0"/>
              <a:t>Single unique execution context which fully describes program state</a:t>
            </a:r>
          </a:p>
          <a:p>
            <a:pPr lvl="1"/>
            <a:r>
              <a:rPr lang="en-US" altLang="en-US" sz="1800" dirty="0"/>
              <a:t>Program counter, registers, execution flags, stack</a:t>
            </a:r>
            <a:endParaRPr lang="en-US" sz="1800" dirty="0"/>
          </a:p>
          <a:p>
            <a:r>
              <a:rPr lang="en-US" sz="2000" b="1" dirty="0"/>
              <a:t>Address space (with translation)</a:t>
            </a:r>
          </a:p>
          <a:p>
            <a:pPr lvl="1"/>
            <a:r>
              <a:rPr lang="en-US" sz="1800" dirty="0"/>
              <a:t>Address space which is distinct from machine’s physical memory addresses</a:t>
            </a:r>
          </a:p>
          <a:p>
            <a:r>
              <a:rPr lang="en-US" sz="2000" b="1" dirty="0"/>
              <a:t>Process</a:t>
            </a:r>
          </a:p>
          <a:p>
            <a:pPr lvl="1"/>
            <a:r>
              <a:rPr lang="en-US" sz="1800" dirty="0"/>
              <a:t>Instance of executing program consisting of address space and 1+ threads</a:t>
            </a:r>
          </a:p>
          <a:p>
            <a:r>
              <a:rPr lang="en-US" sz="2000" b="1" dirty="0"/>
              <a:t>Dual-mode operation/protection</a:t>
            </a:r>
          </a:p>
          <a:p>
            <a:pPr lvl="1"/>
            <a:r>
              <a:rPr lang="en-US" sz="1800" dirty="0"/>
              <a:t>Only “system” can access certain resources</a:t>
            </a:r>
          </a:p>
          <a:p>
            <a:pPr lvl="1"/>
            <a:r>
              <a:rPr lang="en-US" sz="1800" dirty="0"/>
              <a:t>OS and hardware are protected from user programs</a:t>
            </a:r>
          </a:p>
          <a:p>
            <a:pPr lvl="1"/>
            <a:r>
              <a:rPr lang="en-US" sz="1800" dirty="0"/>
              <a:t>User programs are isolated from one another by controlling translation from program virtual addresses to machine physical addresses</a:t>
            </a:r>
          </a:p>
        </p:txBody>
      </p:sp>
    </p:spTree>
    <p:extLst>
      <p:ext uri="{BB962C8B-B14F-4D97-AF65-F5344CB8AC3E}">
        <p14:creationId xmlns:p14="http://schemas.microsoft.com/office/powerpoint/2010/main" val="264504311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830288-9BB8-E345-84FB-64C99FE3A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8BA57BBB-068E-1740-8FAB-876876D58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3888" y="4441002"/>
            <a:ext cx="3466769" cy="173338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04B5E64-04D4-F044-9947-E412A92E317C}"/>
              </a:ext>
            </a:extLst>
          </p:cNvPr>
          <p:cNvSpPr/>
          <p:nvPr/>
        </p:nvSpPr>
        <p:spPr>
          <a:xfrm>
            <a:off x="4153502" y="6703153"/>
            <a:ext cx="82747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globaldigitalcitizen.org</a:t>
            </a:r>
            <a:endParaRPr lang="en-US" sz="6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3822693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2BC04-D7A4-2D45-957C-0AC05B07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3A5FE-6850-F546-8B5B-00CF64889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Slides by courtesy of Anderson, Culler, </a:t>
            </a:r>
            <a:r>
              <a:rPr lang="en-US" dirty="0" err="1"/>
              <a:t>Stoica</a:t>
            </a:r>
            <a:r>
              <a:rPr lang="en-US" dirty="0"/>
              <a:t>, </a:t>
            </a:r>
            <a:r>
              <a:rPr lang="en-US" dirty="0" err="1"/>
              <a:t>Silberschatz</a:t>
            </a:r>
            <a:r>
              <a:rPr lang="en-US" dirty="0"/>
              <a:t>, Joseph, and Canny</a:t>
            </a:r>
          </a:p>
        </p:txBody>
      </p:sp>
    </p:spTree>
    <p:extLst>
      <p:ext uri="{BB962C8B-B14F-4D97-AF65-F5344CB8AC3E}">
        <p14:creationId xmlns:p14="http://schemas.microsoft.com/office/powerpoint/2010/main" val="3624779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Today: Four Fundamental OS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>
                <a:solidFill>
                  <a:srgbClr val="FF0000"/>
                </a:solidFill>
              </a:rPr>
              <a:t>Thread</a:t>
            </a:r>
          </a:p>
          <a:p>
            <a:pPr lvl="1"/>
            <a:r>
              <a:rPr lang="en-US" altLang="en-US" sz="1800" dirty="0"/>
              <a:t>Single unique execution context which fully describes program state</a:t>
            </a:r>
          </a:p>
          <a:p>
            <a:pPr lvl="1"/>
            <a:r>
              <a:rPr lang="en-US" altLang="en-US" sz="1800" dirty="0"/>
              <a:t>Program counter, registers, execution flags, stack</a:t>
            </a:r>
            <a:endParaRPr lang="en-US" sz="1800" dirty="0"/>
          </a:p>
          <a:p>
            <a:r>
              <a:rPr lang="en-US" sz="2000" dirty="0">
                <a:solidFill>
                  <a:srgbClr val="FF0000"/>
                </a:solidFill>
              </a:rPr>
              <a:t>Address space (with translation)</a:t>
            </a:r>
          </a:p>
          <a:p>
            <a:pPr lvl="1"/>
            <a:r>
              <a:rPr lang="en-US" sz="1800" dirty="0"/>
              <a:t>Address space which is distinct from machine’s physical memory addresses</a:t>
            </a:r>
          </a:p>
          <a:p>
            <a:r>
              <a:rPr lang="en-US" sz="2000" dirty="0">
                <a:solidFill>
                  <a:srgbClr val="FF0000"/>
                </a:solidFill>
              </a:rPr>
              <a:t>Process</a:t>
            </a:r>
          </a:p>
          <a:p>
            <a:pPr lvl="1"/>
            <a:r>
              <a:rPr lang="en-US" sz="1800" dirty="0"/>
              <a:t>Instance of executing program consisting of address space and 1+ threads</a:t>
            </a:r>
          </a:p>
          <a:p>
            <a:r>
              <a:rPr lang="en-US" sz="2000" dirty="0">
                <a:solidFill>
                  <a:srgbClr val="FF0000"/>
                </a:solidFill>
              </a:rPr>
              <a:t>Dual-mode operation/protection</a:t>
            </a:r>
          </a:p>
          <a:p>
            <a:pPr lvl="1"/>
            <a:r>
              <a:rPr lang="en-US" sz="1800" dirty="0"/>
              <a:t>Only “system” can access certain resources</a:t>
            </a:r>
          </a:p>
          <a:p>
            <a:pPr lvl="1"/>
            <a:r>
              <a:rPr lang="en-US" sz="1800" dirty="0"/>
              <a:t>OS and hardware are protected from user programs</a:t>
            </a:r>
          </a:p>
          <a:p>
            <a:pPr lvl="1"/>
            <a:r>
              <a:rPr lang="en-US" sz="1800" dirty="0"/>
              <a:t>User programs are isolated from one another by controlling translation from program virtual addresses to machine physical addresses</a:t>
            </a:r>
          </a:p>
        </p:txBody>
      </p:sp>
    </p:spTree>
    <p:extLst>
      <p:ext uri="{BB962C8B-B14F-4D97-AF65-F5344CB8AC3E}">
        <p14:creationId xmlns:p14="http://schemas.microsoft.com/office/powerpoint/2010/main" val="3728762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Booting OS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219C39A6-462E-D949-99DD-12DA07D9B90F}"/>
              </a:ext>
            </a:extLst>
          </p:cNvPr>
          <p:cNvSpPr/>
          <p:nvPr/>
        </p:nvSpPr>
        <p:spPr>
          <a:xfrm>
            <a:off x="522211" y="2487703"/>
            <a:ext cx="1080765" cy="1679287"/>
          </a:xfrm>
          <a:prstGeom prst="can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213FC2-41E9-CA4E-8367-558954A88557}"/>
              </a:ext>
            </a:extLst>
          </p:cNvPr>
          <p:cNvSpPr txBox="1"/>
          <p:nvPr/>
        </p:nvSpPr>
        <p:spPr>
          <a:xfrm>
            <a:off x="775495" y="2118372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Disk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EBDD32-BC08-194E-BBD2-266E161AF340}"/>
              </a:ext>
            </a:extLst>
          </p:cNvPr>
          <p:cNvSpPr/>
          <p:nvPr/>
        </p:nvSpPr>
        <p:spPr>
          <a:xfrm>
            <a:off x="3079310" y="2125557"/>
            <a:ext cx="931882" cy="413450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5E1875-C901-FE4D-BD7C-9568E933A562}"/>
              </a:ext>
            </a:extLst>
          </p:cNvPr>
          <p:cNvSpPr txBox="1"/>
          <p:nvPr/>
        </p:nvSpPr>
        <p:spPr>
          <a:xfrm>
            <a:off x="3062555" y="1337746"/>
            <a:ext cx="965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Physical</a:t>
            </a:r>
            <a:b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Memory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E90D90-CF04-CC42-9C71-E59E64AA0C34}"/>
              </a:ext>
            </a:extLst>
          </p:cNvPr>
          <p:cNvSpPr/>
          <p:nvPr/>
        </p:nvSpPr>
        <p:spPr>
          <a:xfrm>
            <a:off x="3079310" y="2125557"/>
            <a:ext cx="9318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BIOS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5078035-3A47-9E4D-ADAB-C34DC249340E}"/>
              </a:ext>
            </a:extLst>
          </p:cNvPr>
          <p:cNvGrpSpPr/>
          <p:nvPr/>
        </p:nvGrpSpPr>
        <p:grpSpPr>
          <a:xfrm>
            <a:off x="575122" y="2056270"/>
            <a:ext cx="3436070" cy="1217043"/>
            <a:chOff x="795042" y="2056270"/>
            <a:chExt cx="3436070" cy="121704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DA1B653-C79E-904A-A2C3-98BC64D2744C}"/>
                </a:ext>
              </a:extLst>
            </p:cNvPr>
            <p:cNvSpPr txBox="1"/>
            <p:nvPr/>
          </p:nvSpPr>
          <p:spPr>
            <a:xfrm>
              <a:off x="795042" y="2965536"/>
              <a:ext cx="9749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Bootloader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055F257-3CB9-854C-AE04-88271D0F68EA}"/>
                </a:ext>
              </a:extLst>
            </p:cNvPr>
            <p:cNvSpPr/>
            <p:nvPr/>
          </p:nvSpPr>
          <p:spPr>
            <a:xfrm>
              <a:off x="3299230" y="2494889"/>
              <a:ext cx="931882" cy="6489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Bootloader instructions and data</a:t>
              </a:r>
            </a:p>
          </p:txBody>
        </p:sp>
        <p:cxnSp>
          <p:nvCxnSpPr>
            <p:cNvPr id="19" name="Elbow Connector 18">
              <a:extLst>
                <a:ext uri="{FF2B5EF4-FFF2-40B4-BE49-F238E27FC236}">
                  <a16:creationId xmlns:a16="http://schemas.microsoft.com/office/drawing/2014/main" id="{7966DC16-4F71-3A49-BF41-9C8E50E39E7B}"/>
                </a:ext>
              </a:extLst>
            </p:cNvPr>
            <p:cNvCxnSpPr>
              <a:cxnSpLocks/>
              <a:stCxn id="7" idx="3"/>
              <a:endCxn id="12" idx="1"/>
            </p:cNvCxnSpPr>
            <p:nvPr/>
          </p:nvCxnSpPr>
          <p:spPr>
            <a:xfrm flipV="1">
              <a:off x="1769988" y="2819380"/>
              <a:ext cx="1529242" cy="300045"/>
            </a:xfrm>
            <a:prstGeom prst="bentConnector3">
              <a:avLst>
                <a:gd name="adj1" fmla="val 29775"/>
              </a:avLst>
            </a:prstGeom>
            <a:ln w="190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AAA13DD-AD8D-F44F-B685-61F79CACF46A}"/>
                </a:ext>
              </a:extLst>
            </p:cNvPr>
            <p:cNvSpPr txBox="1"/>
            <p:nvPr/>
          </p:nvSpPr>
          <p:spPr>
            <a:xfrm>
              <a:off x="2235624" y="2056270"/>
              <a:ext cx="109677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(1)</a:t>
              </a:r>
              <a:b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BIOS copies </a:t>
              </a:r>
              <a:b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bootloader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BB80B2F-CEC5-D84B-91D2-93ED65F218AC}"/>
              </a:ext>
            </a:extLst>
          </p:cNvPr>
          <p:cNvGrpSpPr/>
          <p:nvPr/>
        </p:nvGrpSpPr>
        <p:grpSpPr>
          <a:xfrm>
            <a:off x="612216" y="2998926"/>
            <a:ext cx="3398976" cy="1788227"/>
            <a:chOff x="832136" y="2998926"/>
            <a:chExt cx="3398976" cy="178822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A5ED93B-6EDE-FE44-B694-3689BB8F25F9}"/>
                </a:ext>
              </a:extLst>
            </p:cNvPr>
            <p:cNvSpPr/>
            <p:nvPr/>
          </p:nvSpPr>
          <p:spPr>
            <a:xfrm>
              <a:off x="3299230" y="3143871"/>
              <a:ext cx="931882" cy="16432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OS kernel instructions and data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72BAAEF-54AF-0340-8138-58436AD77877}"/>
                </a:ext>
              </a:extLst>
            </p:cNvPr>
            <p:cNvSpPr txBox="1"/>
            <p:nvPr/>
          </p:nvSpPr>
          <p:spPr>
            <a:xfrm>
              <a:off x="832136" y="3305187"/>
              <a:ext cx="9007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OS kernel</a:t>
              </a:r>
            </a:p>
          </p:txBody>
        </p:sp>
        <p:cxnSp>
          <p:nvCxnSpPr>
            <p:cNvPr id="22" name="Elbow Connector 21">
              <a:extLst>
                <a:ext uri="{FF2B5EF4-FFF2-40B4-BE49-F238E27FC236}">
                  <a16:creationId xmlns:a16="http://schemas.microsoft.com/office/drawing/2014/main" id="{43DFF6E1-A994-534C-9A34-0D7C00A597CC}"/>
                </a:ext>
              </a:extLst>
            </p:cNvPr>
            <p:cNvCxnSpPr>
              <a:cxnSpLocks/>
              <a:stCxn id="15" idx="3"/>
              <a:endCxn id="13" idx="1"/>
            </p:cNvCxnSpPr>
            <p:nvPr/>
          </p:nvCxnSpPr>
          <p:spPr>
            <a:xfrm>
              <a:off x="1732895" y="3459076"/>
              <a:ext cx="1566335" cy="506436"/>
            </a:xfrm>
            <a:prstGeom prst="bentConnector3">
              <a:avLst>
                <a:gd name="adj1" fmla="val 37438"/>
              </a:avLst>
            </a:prstGeom>
            <a:ln w="190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7054E13-CF0A-D741-8E09-313B2566F6E6}"/>
                </a:ext>
              </a:extLst>
            </p:cNvPr>
            <p:cNvSpPr txBox="1"/>
            <p:nvPr/>
          </p:nvSpPr>
          <p:spPr>
            <a:xfrm>
              <a:off x="2296538" y="2998926"/>
              <a:ext cx="97494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(2)</a:t>
              </a:r>
              <a:b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Bootloader</a:t>
              </a:r>
              <a:b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copies OS</a:t>
              </a:r>
              <a:b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kernel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8840905-F183-184A-AB22-59EF8D8AD039}"/>
              </a:ext>
            </a:extLst>
          </p:cNvPr>
          <p:cNvGrpSpPr/>
          <p:nvPr/>
        </p:nvGrpSpPr>
        <p:grpSpPr>
          <a:xfrm>
            <a:off x="624817" y="3626774"/>
            <a:ext cx="3386375" cy="1815610"/>
            <a:chOff x="844737" y="3626774"/>
            <a:chExt cx="3386375" cy="181561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ACF4555-C9CF-0946-84D3-CFF7D70ADEAD}"/>
                </a:ext>
              </a:extLst>
            </p:cNvPr>
            <p:cNvSpPr/>
            <p:nvPr/>
          </p:nvSpPr>
          <p:spPr>
            <a:xfrm>
              <a:off x="3299230" y="4793402"/>
              <a:ext cx="931882" cy="6489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Login app instructions and data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28773CF-18A8-2B4F-9713-388F3A2E2F00}"/>
                </a:ext>
              </a:extLst>
            </p:cNvPr>
            <p:cNvSpPr txBox="1"/>
            <p:nvPr/>
          </p:nvSpPr>
          <p:spPr>
            <a:xfrm>
              <a:off x="844737" y="3626774"/>
              <a:ext cx="8755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Login app</a:t>
              </a:r>
            </a:p>
          </p:txBody>
        </p:sp>
        <p:cxnSp>
          <p:nvCxnSpPr>
            <p:cNvPr id="25" name="Elbow Connector 24">
              <a:extLst>
                <a:ext uri="{FF2B5EF4-FFF2-40B4-BE49-F238E27FC236}">
                  <a16:creationId xmlns:a16="http://schemas.microsoft.com/office/drawing/2014/main" id="{CCEA56C6-9A2B-C848-AAEC-BC5F4A1C5B63}"/>
                </a:ext>
              </a:extLst>
            </p:cNvPr>
            <p:cNvCxnSpPr>
              <a:cxnSpLocks/>
              <a:stCxn id="16" idx="3"/>
              <a:endCxn id="14" idx="1"/>
            </p:cNvCxnSpPr>
            <p:nvPr/>
          </p:nvCxnSpPr>
          <p:spPr>
            <a:xfrm>
              <a:off x="1720298" y="3780663"/>
              <a:ext cx="1578932" cy="1337230"/>
            </a:xfrm>
            <a:prstGeom prst="bentConnector3">
              <a:avLst>
                <a:gd name="adj1" fmla="val 25075"/>
              </a:avLst>
            </a:prstGeom>
            <a:ln w="190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F1AE8BA-58C1-6543-84BA-FBC4ED7D2BE3}"/>
                </a:ext>
              </a:extLst>
            </p:cNvPr>
            <p:cNvSpPr txBox="1"/>
            <p:nvPr/>
          </p:nvSpPr>
          <p:spPr>
            <a:xfrm>
              <a:off x="2277301" y="4106922"/>
              <a:ext cx="101341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(3)</a:t>
              </a:r>
              <a:b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OS kernel</a:t>
              </a:r>
              <a:b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copies login</a:t>
              </a:r>
              <a:b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application</a:t>
              </a:r>
            </a:p>
          </p:txBody>
        </p:sp>
      </p:grp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C611452B-5A88-334F-831A-79FA0830D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7357" y="2125557"/>
            <a:ext cx="4197993" cy="4519718"/>
          </a:xfrm>
        </p:spPr>
        <p:txBody>
          <a:bodyPr/>
          <a:lstStyle/>
          <a:p>
            <a:r>
              <a:rPr lang="en-US" sz="1800" dirty="0"/>
              <a:t>In most x86 systems, BIOS is stored on Boot ROM</a:t>
            </a:r>
          </a:p>
          <a:p>
            <a:pPr lvl="1"/>
            <a:r>
              <a:rPr lang="en-US" sz="1400" dirty="0"/>
              <a:t>Expensive and writing to it is slow</a:t>
            </a:r>
          </a:p>
          <a:p>
            <a:pPr lvl="1"/>
            <a:endParaRPr lang="en-US" sz="1800" dirty="0"/>
          </a:p>
          <a:p>
            <a:r>
              <a:rPr lang="en-US" sz="1800" dirty="0"/>
              <a:t>Why not storing kernel on Boot ROM?</a:t>
            </a:r>
          </a:p>
          <a:p>
            <a:pPr lvl="1"/>
            <a:r>
              <a:rPr lang="en-US" sz="1400" dirty="0"/>
              <a:t>Hard to update (OS updates are frequent)</a:t>
            </a:r>
          </a:p>
          <a:p>
            <a:pPr lvl="1"/>
            <a:endParaRPr lang="en-US" sz="1400" dirty="0"/>
          </a:p>
          <a:p>
            <a:r>
              <a:rPr lang="en-US" sz="1800" dirty="0"/>
              <a:t>Why does BIOS load bootloader not OS?</a:t>
            </a:r>
          </a:p>
          <a:p>
            <a:pPr lvl="1"/>
            <a:r>
              <a:rPr lang="en-US" sz="1400" dirty="0"/>
              <a:t>Might have multiple OSes installed</a:t>
            </a:r>
          </a:p>
          <a:p>
            <a:pPr lvl="1"/>
            <a:r>
              <a:rPr lang="en-US" sz="1400" dirty="0"/>
              <a:t>BIOS needs to read raw bytes from disk, whereas bootloader needs to know how to read from filesystem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4927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uiExpand="1" build="p" bldLvl="2"/>
    </p:bldLst>
  </p:timing>
</p:sld>
</file>

<file path=ppt/theme/theme1.xml><?xml version="1.0" encoding="utf-8"?>
<a:theme xmlns:a="http://schemas.openxmlformats.org/drawingml/2006/main" name="gill-sans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2" id="{C1BE2A55-E0B4-9D4A-BC3B-61AA3D7CE71B}" vid="{17B29218-6A61-0241-B066-754774614DC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gill-sans</Template>
  <TotalTime>20576</TotalTime>
  <Words>5630</Words>
  <Application>Microsoft Macintosh PowerPoint</Application>
  <PresentationFormat>On-screen Show (4:3)</PresentationFormat>
  <Paragraphs>1268</Paragraphs>
  <Slides>76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7" baseType="lpstr">
      <vt:lpstr>Arial</vt:lpstr>
      <vt:lpstr>Calibri</vt:lpstr>
      <vt:lpstr>Comic Sans MS</vt:lpstr>
      <vt:lpstr>Consolas</vt:lpstr>
      <vt:lpstr>Gill Sans</vt:lpstr>
      <vt:lpstr>Gill Sans Light</vt:lpstr>
      <vt:lpstr>Gill Sans SemiBold</vt:lpstr>
      <vt:lpstr>Helvetica</vt:lpstr>
      <vt:lpstr>Times New Roman</vt:lpstr>
      <vt:lpstr>Ubuntu Mono</vt:lpstr>
      <vt:lpstr>gill-sans</vt:lpstr>
      <vt:lpstr>PowerPoint Presentation</vt:lpstr>
      <vt:lpstr>Lecture 2: OS Concepts</vt:lpstr>
      <vt:lpstr>Outline</vt:lpstr>
      <vt:lpstr>Very Brief History of OS</vt:lpstr>
      <vt:lpstr>Very Brief History of OS</vt:lpstr>
      <vt:lpstr>Very Brief History of OS</vt:lpstr>
      <vt:lpstr>OS Archaeology</vt:lpstr>
      <vt:lpstr>Today: Four Fundamental OS Concepts</vt:lpstr>
      <vt:lpstr>Booting OS</vt:lpstr>
      <vt:lpstr>OS Bottom Line: Run Programs</vt:lpstr>
      <vt:lpstr>Instruction Cycle: Fetch, Decode, Execute</vt:lpstr>
      <vt:lpstr>Thread (1st OS Concept)</vt:lpstr>
      <vt:lpstr>Address Space (2nd OS Concept)</vt:lpstr>
      <vt:lpstr>Virtual Address Space Layout of  C Programs</vt:lpstr>
      <vt:lpstr>Stack Example</vt:lpstr>
      <vt:lpstr>Stack Example</vt:lpstr>
      <vt:lpstr>Stack Example</vt:lpstr>
      <vt:lpstr>Stack Example</vt:lpstr>
      <vt:lpstr>Stack Example</vt:lpstr>
      <vt:lpstr>Stack Example</vt:lpstr>
      <vt:lpstr>Stack Example</vt:lpstr>
      <vt:lpstr>Stack Example</vt:lpstr>
      <vt:lpstr>Stack Example</vt:lpstr>
      <vt:lpstr>Stack Example</vt:lpstr>
      <vt:lpstr>Stack Example</vt:lpstr>
      <vt:lpstr>Stack Example</vt:lpstr>
      <vt:lpstr>Stack Example</vt:lpstr>
      <vt:lpstr>Process (3rd OS Concept)</vt:lpstr>
      <vt:lpstr>What Does it Take to Create Process?</vt:lpstr>
      <vt:lpstr>Multithreaded Processes</vt:lpstr>
      <vt:lpstr>Memory Footprint of Multiple Threads</vt:lpstr>
      <vt:lpstr>Multiprogramming: Running Multiple Processes</vt:lpstr>
      <vt:lpstr>Time Sharing</vt:lpstr>
      <vt:lpstr>How Do We Multiplex Processes?</vt:lpstr>
      <vt:lpstr>Scheduling</vt:lpstr>
      <vt:lpstr>Ready Queue</vt:lpstr>
      <vt:lpstr>Ready Queue And I/O Device Queues</vt:lpstr>
      <vt:lpstr>Multithreaded Processes</vt:lpstr>
      <vt:lpstr>Protection</vt:lpstr>
      <vt:lpstr>How to Protect Processes from One Another?</vt:lpstr>
      <vt:lpstr>Address Translation Maps: Illusion of Separate Address Space</vt:lpstr>
      <vt:lpstr>Putting it Together: Process</vt:lpstr>
      <vt:lpstr>Putting it Together: Processes</vt:lpstr>
      <vt:lpstr>Putting it Together: Threads</vt:lpstr>
      <vt:lpstr>Putting it Together: Multi-cores</vt:lpstr>
      <vt:lpstr>Hyperthreading</vt:lpstr>
      <vt:lpstr>Putting it Together: Hyperthreading</vt:lpstr>
      <vt:lpstr>Dual-mode Operation  (4th OS Concept)</vt:lpstr>
      <vt:lpstr>Three Types of Mode Transfer</vt:lpstr>
      <vt:lpstr>Interrupt Masking</vt:lpstr>
      <vt:lpstr>Interrupt Vector Table</vt:lpstr>
      <vt:lpstr>Implementing Safe Mode Transfers</vt:lpstr>
      <vt:lpstr>Mode Transfer Steps</vt:lpstr>
      <vt:lpstr>Two-Stack Model</vt:lpstr>
      <vt:lpstr>Example: x86 Atomic Mode Transfer</vt:lpstr>
      <vt:lpstr>Example: x86 Atomic Mode Transfer (cont.)</vt:lpstr>
      <vt:lpstr>Example: x86 Atomic Mode Transfer (cont.)</vt:lpstr>
      <vt:lpstr>Example: System Call Handler</vt:lpstr>
      <vt:lpstr>Basic Cost of System Calls</vt:lpstr>
      <vt:lpstr>Aside: Monolithic vs Microkernel OS</vt:lpstr>
      <vt:lpstr>Aside: Influence of Microkernels</vt:lpstr>
      <vt:lpstr>Kernel to User Mode Switch Examples</vt:lpstr>
      <vt:lpstr>Example: User/Kernel Mode Transfers</vt:lpstr>
      <vt:lpstr>System Call Interface: Access Point to Hardware Resources</vt:lpstr>
      <vt:lpstr>Device Drivers</vt:lpstr>
      <vt:lpstr>Life Cycle of an I/O Request</vt:lpstr>
      <vt:lpstr>I/O Data Transfer</vt:lpstr>
      <vt:lpstr>DMA Transfer</vt:lpstr>
      <vt:lpstr>DMA Example: Network Stack in  Linux Kernels before 2.6</vt:lpstr>
      <vt:lpstr>How Does Kernel Provide Services?</vt:lpstr>
      <vt:lpstr>OS Run-time Library</vt:lpstr>
      <vt:lpstr>Putting it Together: Web Server</vt:lpstr>
      <vt:lpstr>Putting it Together: Web Server (cont.)</vt:lpstr>
      <vt:lpstr>Summery</vt:lpstr>
      <vt:lpstr>Questions?</vt:lpstr>
      <vt:lpstr>Acknowledgment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</dc:title>
  <dc:subject>The Kernel Abstraction</dc:subject>
  <dc:creator/>
  <cp:keywords/>
  <dc:description/>
  <cp:lastModifiedBy>Seyed Majid Zahedi</cp:lastModifiedBy>
  <cp:revision>497</cp:revision>
  <cp:lastPrinted>2019-01-17T18:38:19Z</cp:lastPrinted>
  <dcterms:created xsi:type="dcterms:W3CDTF">2014-10-01T16:55:19Z</dcterms:created>
  <dcterms:modified xsi:type="dcterms:W3CDTF">2021-01-29T02:43:08Z</dcterms:modified>
  <cp:category/>
</cp:coreProperties>
</file>