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1878" r:id="rId2"/>
    <p:sldId id="1875" r:id="rId3"/>
    <p:sldId id="917" r:id="rId4"/>
    <p:sldId id="919" r:id="rId5"/>
    <p:sldId id="404" r:id="rId6"/>
    <p:sldId id="920" r:id="rId7"/>
    <p:sldId id="921" r:id="rId8"/>
    <p:sldId id="923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5" r:id="rId28"/>
    <p:sldId id="946" r:id="rId29"/>
    <p:sldId id="947" r:id="rId30"/>
    <p:sldId id="948" r:id="rId31"/>
    <p:sldId id="949" r:id="rId32"/>
    <p:sldId id="950" r:id="rId33"/>
    <p:sldId id="951" r:id="rId34"/>
    <p:sldId id="952" r:id="rId35"/>
    <p:sldId id="953" r:id="rId36"/>
    <p:sldId id="955" r:id="rId37"/>
    <p:sldId id="956" r:id="rId38"/>
    <p:sldId id="957" r:id="rId39"/>
    <p:sldId id="958" r:id="rId40"/>
    <p:sldId id="971" r:id="rId41"/>
    <p:sldId id="944" r:id="rId42"/>
    <p:sldId id="959" r:id="rId43"/>
    <p:sldId id="960" r:id="rId44"/>
    <p:sldId id="962" r:id="rId45"/>
    <p:sldId id="963" r:id="rId46"/>
    <p:sldId id="964" r:id="rId47"/>
    <p:sldId id="965" r:id="rId48"/>
    <p:sldId id="966" r:id="rId49"/>
    <p:sldId id="967" r:id="rId50"/>
    <p:sldId id="968" r:id="rId51"/>
    <p:sldId id="969" r:id="rId52"/>
    <p:sldId id="970" r:id="rId53"/>
    <p:sldId id="972" r:id="rId54"/>
    <p:sldId id="973" r:id="rId55"/>
    <p:sldId id="974" r:id="rId56"/>
    <p:sldId id="975" r:id="rId57"/>
    <p:sldId id="976" r:id="rId58"/>
    <p:sldId id="977" r:id="rId59"/>
    <p:sldId id="978" r:id="rId60"/>
    <p:sldId id="980" r:id="rId61"/>
    <p:sldId id="981" r:id="rId62"/>
    <p:sldId id="414" r:id="rId63"/>
    <p:sldId id="415" r:id="rId64"/>
    <p:sldId id="982" r:id="rId65"/>
    <p:sldId id="330" r:id="rId66"/>
    <p:sldId id="283" r:id="rId6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77687" autoAdjust="0"/>
  </p:normalViewPr>
  <p:slideViewPr>
    <p:cSldViewPr snapToGrid="0" snapToObjects="1">
      <p:cViewPr varScale="1">
        <p:scale>
          <a:sx n="98" d="100"/>
          <a:sy n="98" d="100"/>
        </p:scale>
        <p:origin x="2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efficient way to wait for something</a:t>
            </a:r>
            <a:r>
              <a:rPr lang="en-US" baseline="0" dirty="0"/>
              <a:t> to happen.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9578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1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86116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590551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77819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71692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90174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27626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590551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77819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2</a:t>
            </a:r>
            <a:r>
              <a:rPr lang="en-US" altLang="ko-KR" sz="2000" dirty="0">
                <a:latin typeface="Ubuntu Mono" panose="020B0509030602030204" pitchFamily="49" charset="0"/>
              </a:rPr>
              <a:t>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71692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Tutorial</a:t>
            </a:r>
            <a:br>
              <a:rPr lang="en-US" dirty="0"/>
            </a:br>
            <a:r>
              <a:rPr lang="en-US" dirty="0"/>
              <a:t>Reader/Writer 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2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90174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27626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7695D-ED54-0941-93CA-AA1AE0398306}"/>
              </a:ext>
            </a:extLst>
          </p:cNvPr>
          <p:cNvSpPr txBox="1"/>
          <p:nvPr/>
        </p:nvSpPr>
        <p:spPr>
          <a:xfrm>
            <a:off x="1989562" y="5915333"/>
            <a:ext cx="5164875" cy="70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ko-KR" sz="2000" b="0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Assume readers take a while to access database</a:t>
            </a:r>
          </a:p>
          <a:p>
            <a:pPr lvl="1" algn="ctr">
              <a:defRPr/>
            </a:pPr>
            <a:r>
              <a:rPr lang="en-US" altLang="ko-KR" sz="2000" b="0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Situation: Locks released, only AR is non-zero</a:t>
            </a:r>
            <a:endParaRPr lang="en-US" sz="2000" b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7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258093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278153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296057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314600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C3BD9C-87B5-D649-9DFD-171CD2BB7E5E}"/>
              </a:ext>
            </a:extLst>
          </p:cNvPr>
          <p:cNvSpPr/>
          <p:nvPr/>
        </p:nvSpPr>
        <p:spPr>
          <a:xfrm>
            <a:off x="4400250" y="2913278"/>
            <a:ext cx="3778513" cy="693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W1 cannot start because of readers, so it releases lock and goes to sleep</a:t>
            </a:r>
          </a:p>
        </p:txBody>
      </p:sp>
    </p:spTree>
    <p:extLst>
      <p:ext uri="{BB962C8B-B14F-4D97-AF65-F5344CB8AC3E}">
        <p14:creationId xmlns:p14="http://schemas.microsoft.com/office/powerpoint/2010/main" val="114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4029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590551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0,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77819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592742"/>
            <a:ext cx="7886700" cy="2052533"/>
          </a:xfrm>
        </p:spPr>
        <p:txBody>
          <a:bodyPr/>
          <a:lstStyle/>
          <a:p>
            <a:r>
              <a:rPr lang="en-US" altLang="ko-KR" sz="2000" dirty="0"/>
              <a:t>Motivation: consider shared database with two classes of users</a:t>
            </a:r>
          </a:p>
          <a:p>
            <a:pPr lvl="1"/>
            <a:r>
              <a:rPr lang="en-US" altLang="ko-KR" sz="1800" dirty="0"/>
              <a:t>Readers: never modify database</a:t>
            </a:r>
          </a:p>
          <a:p>
            <a:pPr lvl="1"/>
            <a:r>
              <a:rPr lang="en-US" altLang="ko-KR" sz="1800" dirty="0"/>
              <a:t>Writers: read and modify database</a:t>
            </a:r>
          </a:p>
          <a:p>
            <a:r>
              <a:rPr lang="en-US" altLang="ko-KR" sz="2000" dirty="0"/>
              <a:t>Database can have many readers at the same time</a:t>
            </a:r>
          </a:p>
          <a:p>
            <a:r>
              <a:rPr lang="en-US" altLang="ko-KR" sz="2000" dirty="0"/>
              <a:t>But there can be only one writer active at a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DE16B-A055-1F4F-A4ED-117A0F9CF84D}"/>
              </a:ext>
            </a:extLst>
          </p:cNvPr>
          <p:cNvGrpSpPr/>
          <p:nvPr/>
        </p:nvGrpSpPr>
        <p:grpSpPr>
          <a:xfrm>
            <a:off x="2074717" y="1871156"/>
            <a:ext cx="4849091" cy="2382562"/>
            <a:chOff x="2074717" y="1871156"/>
            <a:chExt cx="4849091" cy="2382562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202" y="1965004"/>
              <a:ext cx="1089354" cy="147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17" y="1974389"/>
              <a:ext cx="974329" cy="96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772" y="1871156"/>
              <a:ext cx="1113036" cy="118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752" y="3044254"/>
              <a:ext cx="1027331" cy="106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494" y="3241334"/>
              <a:ext cx="973201" cy="101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3049046" y="2237163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2994917" y="2537476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4943575" y="2143315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4889445" y="2443628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4943575" y="3100563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12601102">
              <a:off x="4889445" y="3400876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3319693" y="3325797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19699147">
              <a:off x="3211434" y="3156871"/>
              <a:ext cx="974329" cy="244004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 b="1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3399114" y="2847618"/>
              <a:ext cx="310116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5415593" y="2621494"/>
              <a:ext cx="308989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W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5029982" y="3491791"/>
              <a:ext cx="308989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3264436" y="1920426"/>
              <a:ext cx="378906" cy="40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>
                  <a:latin typeface="Gill Sans Light" panose="020B0302020104020203" pitchFamily="34" charset="-79"/>
                  <a:ea typeface="굴림" charset="0"/>
                  <a:cs typeface="Gill Sans Light" panose="020B0302020104020203" pitchFamily="34" charset="-79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2955914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comes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14849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94BD7-92EA-7741-9159-5A65AA65694F}"/>
              </a:ext>
            </a:extLst>
          </p:cNvPr>
          <p:cNvSpPr/>
          <p:nvPr/>
        </p:nvSpPr>
        <p:spPr>
          <a:xfrm>
            <a:off x="4572000" y="2663437"/>
            <a:ext cx="377851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W1 and R3 waiting on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okToWrite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okToRead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9739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2,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64758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83818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6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02253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R2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40599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1,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64758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r>
              <a:rPr lang="en-US" altLang="ko-KR" sz="2000" dirty="0">
                <a:latin typeface="Ubuntu Mono" panose="020B0509030602030204" pitchFamily="49" charset="0"/>
              </a:rPr>
              <a:t>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483818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02253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8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21426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B72F4-2986-AB40-8F63-74FE8D7DBAF6}"/>
              </a:ext>
            </a:extLst>
          </p:cNvPr>
          <p:cNvSpPr/>
          <p:nvPr/>
        </p:nvSpPr>
        <p:spPr>
          <a:xfrm>
            <a:off x="3554836" y="3834730"/>
            <a:ext cx="377851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readers are finished, R1 signals waiting writer – note, R3 is still waiting</a:t>
            </a:r>
          </a:p>
        </p:txBody>
      </p:sp>
    </p:spTree>
    <p:extLst>
      <p:ext uri="{BB962C8B-B14F-4D97-AF65-F5344CB8AC3E}">
        <p14:creationId xmlns:p14="http://schemas.microsoft.com/office/powerpoint/2010/main" val="10164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230E-3E72-2341-BC77-F872724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Readers/Writers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B8B1-761A-B145-9402-85670D3C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Common variant of mutual exclusion </a:t>
            </a:r>
          </a:p>
          <a:p>
            <a:pPr lvl="1"/>
            <a:r>
              <a:rPr lang="en-CA" sz="2000" dirty="0"/>
              <a:t>One writer at a time, if no readers </a:t>
            </a:r>
          </a:p>
          <a:p>
            <a:pPr lvl="1"/>
            <a:r>
              <a:rPr lang="en-CA" sz="2000" dirty="0"/>
              <a:t>Many readers, if no writer 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r>
              <a:rPr lang="en-CA" sz="2400" dirty="0"/>
              <a:t>Correctness constraints</a:t>
            </a:r>
          </a:p>
          <a:p>
            <a:pPr lvl="1"/>
            <a:r>
              <a:rPr lang="en-CA" sz="2000" dirty="0"/>
              <a:t>Readers can read when no writers</a:t>
            </a:r>
          </a:p>
          <a:p>
            <a:pPr lvl="1"/>
            <a:r>
              <a:rPr lang="en-CA" sz="2000" dirty="0"/>
              <a:t>Writers can read/write when no readers or writers</a:t>
            </a:r>
          </a:p>
          <a:p>
            <a:pPr lvl="1"/>
            <a:r>
              <a:rPr lang="en-CA" sz="2000" dirty="0"/>
              <a:t>Only one thread manipulates </a:t>
            </a:r>
            <a:r>
              <a:rPr lang="en-CA" sz="2000" i="1" dirty="0">
                <a:solidFill>
                  <a:srgbClr val="FF0000"/>
                </a:solidFill>
              </a:rPr>
              <a:t>state of the lock</a:t>
            </a:r>
            <a:r>
              <a:rPr lang="en-CA" sz="2000" dirty="0"/>
              <a:t> at a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16202A-CD44-2B40-84F6-07A2F8BC5333}"/>
              </a:ext>
            </a:extLst>
          </p:cNvPr>
          <p:cNvGraphicFramePr>
            <a:graphicFrameLocks noGrp="1"/>
          </p:cNvGraphicFramePr>
          <p:nvPr/>
        </p:nvGraphicFramePr>
        <p:xfrm>
          <a:off x="2402937" y="3137545"/>
          <a:ext cx="4338126" cy="1413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042">
                  <a:extLst>
                    <a:ext uri="{9D8B030D-6E8A-4147-A177-3AD203B41FA5}">
                      <a16:colId xmlns:a16="http://schemas.microsoft.com/office/drawing/2014/main" val="1368027120"/>
                    </a:ext>
                  </a:extLst>
                </a:gridCol>
                <a:gridCol w="1446042">
                  <a:extLst>
                    <a:ext uri="{9D8B030D-6E8A-4147-A177-3AD203B41FA5}">
                      <a16:colId xmlns:a16="http://schemas.microsoft.com/office/drawing/2014/main" val="2008143470"/>
                    </a:ext>
                  </a:extLst>
                </a:gridCol>
                <a:gridCol w="1446042">
                  <a:extLst>
                    <a:ext uri="{9D8B030D-6E8A-4147-A177-3AD203B41FA5}">
                      <a16:colId xmlns:a16="http://schemas.microsoft.com/office/drawing/2014/main" val="1706131140"/>
                    </a:ext>
                  </a:extLst>
                </a:gridCol>
              </a:tblGrid>
              <a:tr h="594985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              Thread 2</a:t>
                      </a:r>
                    </a:p>
                    <a:p>
                      <a:pPr algn="just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Thread 1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20871"/>
                  </a:ext>
                </a:extLst>
              </a:tr>
              <a:tr h="409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4863"/>
                  </a:ext>
                </a:extLst>
              </a:tr>
              <a:tr h="409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Reader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rgbClr val="FF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OK!</a:t>
                      </a:r>
                    </a:p>
                  </a:txBody>
                  <a:tcPr marL="50980" marR="50980" marT="23172" marB="23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6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3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R1 is done reading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39862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1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314600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0990-6459-5F4B-B81F-BC57FFE8DEE4}"/>
              </a:ext>
            </a:extLst>
          </p:cNvPr>
          <p:cNvSpPr/>
          <p:nvPr/>
        </p:nvSpPr>
        <p:spPr>
          <a:xfrm>
            <a:off x="4291720" y="3040390"/>
            <a:ext cx="2346159" cy="44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W1 gets signal from R1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7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endParaRPr lang="en-US" sz="2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333035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7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371381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3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1,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3905543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1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1,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4266878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2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1,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465033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9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r>
              <a:rPr lang="en-US" altLang="ko-KR" sz="2000" dirty="0">
                <a:latin typeface="Ubuntu Mono" panose="020B0509030602030204" pitchFamily="49" charset="0"/>
              </a:rPr>
              <a:t>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483468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9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5210772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558685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8FC9-41CB-8B48-8AE5-13F5FCD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3101-AFEB-8541-B9FC-86FEB519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latin typeface="Ubuntu Mono" panose="020B0509030602030204" pitchFamily="49" charset="0"/>
              </a:rPr>
              <a:t>class </a:t>
            </a:r>
            <a:r>
              <a:rPr lang="en-CA" sz="2000" dirty="0" err="1">
                <a:latin typeface="Ubuntu Mono" panose="020B0509030602030204" pitchFamily="49" charset="0"/>
              </a:rPr>
              <a:t>ReadWriteLock</a:t>
            </a:r>
            <a:r>
              <a:rPr lang="en-CA" sz="2000" dirty="0">
                <a:latin typeface="Ubuntu Mono" panose="020B0509030602030204" pitchFamily="49" charset="0"/>
              </a:rPr>
              <a:t> {		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7030A0"/>
                </a:solidFill>
                <a:latin typeface="Ubuntu Mono" panose="020B0509030602030204" pitchFamily="49" charset="0"/>
              </a:rPr>
              <a:t>   private: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Lock</a:t>
            </a:r>
            <a:r>
              <a:rPr lang="en-CA" sz="2000" dirty="0">
                <a:latin typeface="Ubuntu Mono" panose="020B0509030602030204" pitchFamily="49" charset="0"/>
              </a:rPr>
              <a:t> lock;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needed to change state vars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CV</a:t>
            </a:r>
            <a:r>
              <a:rPr lang="en-CA" sz="2000" dirty="0">
                <a:latin typeface="Ubuntu Mono" panose="020B0509030602030204" pitchFamily="49" charset="0"/>
              </a:rPr>
              <a:t> </a:t>
            </a:r>
            <a:r>
              <a:rPr lang="en-CA" sz="2000" dirty="0" err="1">
                <a:latin typeface="Ubuntu Mono" panose="020B0509030602030204" pitchFamily="49" charset="0"/>
              </a:rPr>
              <a:t>okToRead</a:t>
            </a:r>
            <a:r>
              <a:rPr lang="en-CA" sz="2000" dirty="0">
                <a:latin typeface="Ubuntu Mono" panose="020B0509030602030204" pitchFamily="49" charset="0"/>
              </a:rPr>
              <a:t>		</a:t>
            </a:r>
            <a:r>
              <a:rPr lang="en-US" altLang="ko-KR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CV for readers</a:t>
            </a:r>
            <a:endParaRPr lang="en-CA" sz="2000" dirty="0">
              <a:latin typeface="Ubuntu Mono" panose="020B050903060203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latin typeface="Ubuntu Mono" panose="020B0509030602030204" pitchFamily="49" charset="0"/>
              </a:rPr>
              <a:t>      </a:t>
            </a: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CV</a:t>
            </a:r>
            <a:r>
              <a:rPr lang="en-CA" sz="2000" dirty="0">
                <a:latin typeface="Ubuntu Mono" panose="020B0509030602030204" pitchFamily="49" charset="0"/>
              </a:rPr>
              <a:t> </a:t>
            </a:r>
            <a:r>
              <a:rPr lang="en-CA" sz="2000" dirty="0" err="1">
                <a:latin typeface="Ubuntu Mono" panose="020B0509030602030204" pitchFamily="49" charset="0"/>
              </a:rPr>
              <a:t>okToWrite</a:t>
            </a:r>
            <a:r>
              <a:rPr lang="en-CA" sz="2000" dirty="0">
                <a:latin typeface="Ubuntu Mono" panose="020B0509030602030204" pitchFamily="49" charset="0"/>
              </a:rPr>
              <a:t>;		</a:t>
            </a:r>
            <a:r>
              <a:rPr lang="en-US" altLang="ko-KR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CV for writers</a:t>
            </a:r>
            <a:endParaRPr lang="en-CA" sz="2000" dirty="0">
              <a:latin typeface="Ubuntu Mono" panose="020B050903060203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AW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active writers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AR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active readers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WW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waiting writers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   int</a:t>
            </a:r>
            <a:r>
              <a:rPr lang="en-CA" sz="2000" dirty="0">
                <a:latin typeface="Ubuntu Mono" panose="020B0509030602030204" pitchFamily="49" charset="0"/>
              </a:rPr>
              <a:t> WR = 0;		</a:t>
            </a:r>
            <a:r>
              <a:rPr lang="en-CA" sz="2000" dirty="0">
                <a:solidFill>
                  <a:srgbClr val="00B050"/>
                </a:solidFill>
                <a:latin typeface="Ubuntu Mono" panose="020B0509030602030204" pitchFamily="49" charset="0"/>
              </a:rPr>
              <a:t>// # of waiting readers 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CA" sz="2000" dirty="0">
              <a:solidFill>
                <a:srgbClr val="7030A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7030A0"/>
                </a:solidFill>
                <a:latin typeface="Ubuntu Mono" panose="020B0509030602030204" pitchFamily="49" charset="0"/>
              </a:rPr>
              <a:t>   public: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acquireRL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releaseRL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acquireWL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      </a:t>
            </a:r>
            <a:r>
              <a:rPr lang="en-US" sz="2000" dirty="0">
                <a:solidFill>
                  <a:schemeClr val="accent6"/>
                </a:solidFill>
                <a:latin typeface="Ubuntu Mono" panose="020B0509030602030204" pitchFamily="49" charset="0"/>
              </a:rPr>
              <a:t>void</a:t>
            </a:r>
            <a:r>
              <a:rPr lang="en-US" sz="2000" dirty="0">
                <a:latin typeface="Ubuntu Mono" panose="020B0509030602030204" pitchFamily="49" charset="0"/>
              </a:rPr>
              <a:t> </a:t>
            </a:r>
            <a:r>
              <a:rPr lang="en-US" sz="2000" dirty="0" err="1">
                <a:latin typeface="Ubuntu Mono" panose="020B0509030602030204" pitchFamily="49" charset="0"/>
              </a:rPr>
              <a:t>releaseWL</a:t>
            </a:r>
            <a:r>
              <a:rPr lang="en-US" sz="20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sz="20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569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5771209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9339-5A71-404A-8EA0-A76A18125C88}"/>
              </a:ext>
            </a:extLst>
          </p:cNvPr>
          <p:cNvSpPr/>
          <p:nvPr/>
        </p:nvSpPr>
        <p:spPr>
          <a:xfrm>
            <a:off x="4424779" y="5539465"/>
            <a:ext cx="2132874" cy="693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waiting writer, so only signal R3</a:t>
            </a:r>
          </a:p>
        </p:txBody>
      </p:sp>
    </p:spTree>
    <p:extLst>
      <p:ext uri="{BB962C8B-B14F-4D97-AF65-F5344CB8AC3E}">
        <p14:creationId xmlns:p14="http://schemas.microsoft.com/office/powerpoint/2010/main" val="24072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W1 is done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40953-AD22-0546-ACF5-3B5DFFFF02E0}"/>
              </a:ext>
            </a:extLst>
          </p:cNvPr>
          <p:cNvSpPr/>
          <p:nvPr/>
        </p:nvSpPr>
        <p:spPr>
          <a:xfrm>
            <a:off x="89881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D6A21-26DD-2F4D-9540-9B5BCCC88BA6}"/>
              </a:ext>
            </a:extLst>
          </p:cNvPr>
          <p:cNvSpPr/>
          <p:nvPr/>
        </p:nvSpPr>
        <p:spPr>
          <a:xfrm>
            <a:off x="898816" y="6147292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5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1,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14849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94BD7-92EA-7741-9159-5A65AA65694F}"/>
              </a:ext>
            </a:extLst>
          </p:cNvPr>
          <p:cNvSpPr/>
          <p:nvPr/>
        </p:nvSpPr>
        <p:spPr>
          <a:xfrm>
            <a:off x="4720364" y="3078936"/>
            <a:ext cx="23461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Gill Sans Light" panose="020B0302020104020203" pitchFamily="34" charset="-79"/>
                <a:ea typeface="굴림" charset="0"/>
                <a:cs typeface="Gill Sans Light" panose="020B0302020104020203" pitchFamily="34" charset="-79"/>
              </a:rPr>
              <a:t>R3 gets signal from W3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35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0</a:t>
            </a:r>
            <a:r>
              <a:rPr lang="en-US" altLang="ko-KR" sz="2000" dirty="0">
                <a:latin typeface="Ubuntu Mono" panose="020B0509030602030204" pitchFamily="49" charset="0"/>
              </a:rPr>
              <a:t>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332844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6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gets a signal – </a:t>
            </a:r>
            <a:r>
              <a:rPr lang="en-US" altLang="ko-KR" sz="2000" dirty="0">
                <a:latin typeface="Ubuntu Mono" panose="020B0509030602030204" pitchFamily="49" charset="0"/>
              </a:rPr>
              <a:t>AR = </a:t>
            </a:r>
            <a:r>
              <a:rPr lang="en-US" altLang="ko-KR" sz="2000" dirty="0">
                <a:solidFill>
                  <a:srgbClr val="FF0000"/>
                </a:solidFill>
                <a:latin typeface="Ubuntu Mono" panose="020B0509030602030204" pitchFamily="49" charset="0"/>
              </a:rPr>
              <a:t>1</a:t>
            </a:r>
            <a:r>
              <a:rPr lang="en-US" altLang="ko-KR" sz="2000" dirty="0">
                <a:latin typeface="Ubuntu Mono" panose="020B0509030602030204" pitchFamily="49" charset="0"/>
              </a:rPr>
              <a:t>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3716300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5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R3 finishes – </a:t>
            </a:r>
            <a:r>
              <a:rPr lang="en-US" altLang="ko-KR" sz="2000" dirty="0">
                <a:latin typeface="Ubuntu Mono" panose="020B0509030602030204" pitchFamily="49" charset="0"/>
              </a:rPr>
              <a:t>AR = 0, WR = 0, AW = 0, WW = 0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B7DDC-8B1D-8B41-AA08-A27F64526793}"/>
              </a:ext>
            </a:extLst>
          </p:cNvPr>
          <p:cNvSpPr/>
          <p:nvPr/>
        </p:nvSpPr>
        <p:spPr>
          <a:xfrm>
            <a:off x="898816" y="5405845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4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F7F9929A-0A1F-6041-A40E-8B3DBC8A920C}"/>
              </a:ext>
            </a:extLst>
          </p:cNvPr>
          <p:cNvSpPr/>
          <p:nvPr/>
        </p:nvSpPr>
        <p:spPr>
          <a:xfrm>
            <a:off x="2890843" y="3042458"/>
            <a:ext cx="2479179" cy="1203555"/>
          </a:xfrm>
          <a:prstGeom prst="wedgeEllipseCallout">
            <a:avLst>
              <a:gd name="adj1" fmla="val -32075"/>
              <a:gd name="adj2" fmla="val 713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if we remove this line?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C9136-5577-4341-9BEC-7E352371AA3F}"/>
              </a:ext>
            </a:extLst>
          </p:cNvPr>
          <p:cNvSpPr/>
          <p:nvPr/>
        </p:nvSpPr>
        <p:spPr>
          <a:xfrm>
            <a:off x="898816" y="4535666"/>
            <a:ext cx="3122738" cy="2302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2F974-54E2-D841-84EF-ABDF1DFFB220}"/>
              </a:ext>
            </a:extLst>
          </p:cNvPr>
          <p:cNvSpPr/>
          <p:nvPr/>
        </p:nvSpPr>
        <p:spPr>
          <a:xfrm>
            <a:off x="354891" y="5624757"/>
            <a:ext cx="447949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It works but it’s inefficient, writer wakes up and </a:t>
            </a:r>
            <a:b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goes to sleep again when it’s not save to write</a:t>
            </a:r>
          </a:p>
        </p:txBody>
      </p:sp>
    </p:spTree>
    <p:extLst>
      <p:ext uri="{BB962C8B-B14F-4D97-AF65-F5344CB8AC3E}">
        <p14:creationId xmlns:p14="http://schemas.microsoft.com/office/powerpoint/2010/main" val="8179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broadcast</a:t>
            </a:r>
            <a:r>
              <a:rPr lang="en-CA" sz="1600" b="1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CA" sz="1600" dirty="0">
                <a:latin typeface="Ubuntu Mono" panose="020B0509030602030204" pitchFamily="49" charset="0"/>
              </a:rPr>
              <a:t>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7831C44C-8B10-A34C-B38B-BB767AC0E6FE}"/>
              </a:ext>
            </a:extLst>
          </p:cNvPr>
          <p:cNvSpPr/>
          <p:nvPr/>
        </p:nvSpPr>
        <p:spPr>
          <a:xfrm>
            <a:off x="2890843" y="3042458"/>
            <a:ext cx="2479179" cy="1203555"/>
          </a:xfrm>
          <a:prstGeom prst="wedgeEllipseCallout">
            <a:avLst>
              <a:gd name="adj1" fmla="val -20004"/>
              <a:gd name="adj2" fmla="val 851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if we turn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to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69225-B911-C145-8EBD-C7C6A3F3A459}"/>
              </a:ext>
            </a:extLst>
          </p:cNvPr>
          <p:cNvSpPr/>
          <p:nvPr/>
        </p:nvSpPr>
        <p:spPr>
          <a:xfrm>
            <a:off x="600377" y="5766424"/>
            <a:ext cx="458093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It works but it’s inefficient to wake up all writers</a:t>
            </a:r>
            <a:b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only for one to becomes active</a:t>
            </a:r>
          </a:p>
        </p:txBody>
      </p:sp>
    </p:spTree>
    <p:extLst>
      <p:ext uri="{BB962C8B-B14F-4D97-AF65-F5344CB8AC3E}">
        <p14:creationId xmlns:p14="http://schemas.microsoft.com/office/powerpoint/2010/main" val="22757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5" y="1882910"/>
            <a:ext cx="3407177" cy="350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407176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6C938-B141-F541-A6C7-015A0D4D5A62}"/>
              </a:ext>
            </a:extLst>
          </p:cNvPr>
          <p:cNvSpPr/>
          <p:nvPr/>
        </p:nvSpPr>
        <p:spPr>
          <a:xfrm>
            <a:off x="1465808" y="5276166"/>
            <a:ext cx="34350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if we turn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okToWrite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okToRead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into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okContinue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0BDCC-802C-A847-AEC5-610E28F32D45}"/>
              </a:ext>
            </a:extLst>
          </p:cNvPr>
          <p:cNvSpPr/>
          <p:nvPr/>
        </p:nvSpPr>
        <p:spPr>
          <a:xfrm>
            <a:off x="1465808" y="6042718"/>
            <a:ext cx="343501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Signal could be delivered to wrong thread (reader) and get waisted!</a:t>
            </a:r>
          </a:p>
        </p:txBody>
      </p:sp>
    </p:spTree>
    <p:extLst>
      <p:ext uri="{BB962C8B-B14F-4D97-AF65-F5344CB8AC3E}">
        <p14:creationId xmlns:p14="http://schemas.microsoft.com/office/powerpoint/2010/main" val="7548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5" y="1882910"/>
            <a:ext cx="3407177" cy="350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okToContinue.broadcast</a:t>
            </a:r>
            <a:r>
              <a:rPr lang="en-CA" sz="1600" b="1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CA" sz="1600" dirty="0">
                <a:latin typeface="Ubuntu Mono" panose="020B0509030602030204" pitchFamily="49" charset="0"/>
              </a:rPr>
              <a:t>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407176" cy="426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okToContinue.broadcast</a:t>
            </a:r>
            <a:r>
              <a:rPr lang="en-CA" sz="1600" b="1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CA" sz="1600" dirty="0">
                <a:latin typeface="Ubuntu Mono" panose="020B0509030602030204" pitchFamily="49" charset="0"/>
              </a:rPr>
              <a:t>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b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okToContinue</a:t>
            </a:r>
            <a:r>
              <a:rPr lang="en-CA" sz="1600" dirty="0" err="1">
                <a:latin typeface="Ubuntu Mono" panose="020B0509030602030204" pitchFamily="49" charset="0"/>
              </a:rPr>
              <a:t>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C174C07-7929-0F4F-8481-2111B8C00F27}"/>
              </a:ext>
            </a:extLst>
          </p:cNvPr>
          <p:cNvSpPr/>
          <p:nvPr/>
        </p:nvSpPr>
        <p:spPr>
          <a:xfrm>
            <a:off x="2767235" y="3308753"/>
            <a:ext cx="2508639" cy="934576"/>
          </a:xfrm>
          <a:prstGeom prst="wedgeRectCallout">
            <a:avLst>
              <a:gd name="adj1" fmla="val -5744"/>
              <a:gd name="adj2" fmla="val 102428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Ubuntu Mono" panose="020B0509030602030204" pitchFamily="49" charset="0"/>
              <a:cs typeface="Gill Sans Light" panose="020B0302020104020203" pitchFamily="34" charset="-79"/>
            </a:endParaRP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FB0D8270-E2E0-2E46-B44D-08E3CE42D89D}"/>
              </a:ext>
            </a:extLst>
          </p:cNvPr>
          <p:cNvSpPr/>
          <p:nvPr/>
        </p:nvSpPr>
        <p:spPr>
          <a:xfrm>
            <a:off x="2767235" y="3308753"/>
            <a:ext cx="2508639" cy="934576"/>
          </a:xfrm>
          <a:prstGeom prst="wedgeRectCallout">
            <a:avLst>
              <a:gd name="adj1" fmla="val 57403"/>
              <a:gd name="adj2" fmla="val 13036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changing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to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broadcast() 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solve the problem?</a:t>
            </a:r>
            <a:endParaRPr lang="en-US" dirty="0">
              <a:latin typeface="Ubuntu Mono" panose="020B0509030602030204" pitchFamily="49" charset="0"/>
              <a:cs typeface="Gill Sans Light" panose="020B03020201040202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32DB6-E5F0-5445-8284-BEACE445D597}"/>
              </a:ext>
            </a:extLst>
          </p:cNvPr>
          <p:cNvSpPr/>
          <p:nvPr/>
        </p:nvSpPr>
        <p:spPr>
          <a:xfrm>
            <a:off x="743750" y="5766424"/>
            <a:ext cx="42941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Yes, but it’s inefficient to wake up all threads</a:t>
            </a:r>
            <a:b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only one to becomes active</a:t>
            </a:r>
          </a:p>
        </p:txBody>
      </p:sp>
    </p:spTree>
    <p:extLst>
      <p:ext uri="{BB962C8B-B14F-4D97-AF65-F5344CB8AC3E}">
        <p14:creationId xmlns:p14="http://schemas.microsoft.com/office/powerpoint/2010/main" val="29133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296" y="2710756"/>
            <a:ext cx="3532909" cy="28392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lock.acquireRL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 shared state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lock.releaseRL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796" y="2710756"/>
            <a:ext cx="3532909" cy="283920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write()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lock.acquireWL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Read/write shared state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lock.releaseWL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A2094-4C74-FB4C-B4E6-D10F98DC2AFC}"/>
              </a:ext>
            </a:extLst>
          </p:cNvPr>
          <p:cNvSpPr/>
          <p:nvPr/>
        </p:nvSpPr>
        <p:spPr>
          <a:xfrm>
            <a:off x="1128116" y="5520439"/>
            <a:ext cx="21838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readers starve?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20DF-D9B0-9F47-BC2C-A1AD32B5AD6F}"/>
              </a:ext>
            </a:extLst>
          </p:cNvPr>
          <p:cNvSpPr/>
          <p:nvPr/>
        </p:nvSpPr>
        <p:spPr>
          <a:xfrm>
            <a:off x="1128116" y="5982105"/>
            <a:ext cx="25013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Yes: writers take priority </a:t>
            </a:r>
          </a:p>
        </p:txBody>
      </p:sp>
    </p:spTree>
    <p:extLst>
      <p:ext uri="{BB962C8B-B14F-4D97-AF65-F5344CB8AC3E}">
        <p14:creationId xmlns:p14="http://schemas.microsoft.com/office/powerpoint/2010/main" val="10911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Readers/Writers Lock Questions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188291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	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188291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latin typeface="Ubuntu Mono" panose="020B0509030602030204" pitchFamily="49" charset="0"/>
              </a:rPr>
              <a:t>(&amp;lock);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latin typeface="Ubuntu Mono" panose="020B0509030602030204" pitchFamily="49" charset="0"/>
              </a:rPr>
              <a:t>(); 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A2094-4C74-FB4C-B4E6-D10F98DC2AFC}"/>
              </a:ext>
            </a:extLst>
          </p:cNvPr>
          <p:cNvSpPr/>
          <p:nvPr/>
        </p:nvSpPr>
        <p:spPr>
          <a:xfrm>
            <a:off x="1128116" y="5520439"/>
            <a:ext cx="21838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writers starve?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9777A-4CC0-724C-A80B-34ED23865038}"/>
              </a:ext>
            </a:extLst>
          </p:cNvPr>
          <p:cNvSpPr/>
          <p:nvPr/>
        </p:nvSpPr>
        <p:spPr>
          <a:xfrm>
            <a:off x="1128116" y="5993098"/>
            <a:ext cx="50292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Yes: a waiting writer may not be able to proceed if another writer slips in between signal and wakeup </a:t>
            </a:r>
          </a:p>
        </p:txBody>
      </p:sp>
    </p:spTree>
    <p:extLst>
      <p:ext uri="{BB962C8B-B14F-4D97-AF65-F5344CB8AC3E}">
        <p14:creationId xmlns:p14="http://schemas.microsoft.com/office/powerpoint/2010/main" val="353583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Readers/Writers Lock Without </a:t>
            </a:r>
            <a:br>
              <a:rPr lang="en-CA" dirty="0"/>
            </a:br>
            <a:r>
              <a:rPr lang="en-CA" dirty="0"/>
              <a:t>Writer Starvation (Take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2320413"/>
            <a:ext cx="7886700" cy="4324862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acquireWL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>
                <a:latin typeface="Ubuntu Mono" panose="020B0509030602030204" pitchFamily="49" charset="0"/>
              </a:rPr>
              <a:t>while (AW + AR + WW &gt; 0)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   WW++;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Ubuntu Mono" panose="020B0509030602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US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   WW--;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latin typeface="Ubuntu Mono" panose="020B0509030602030204" pitchFamily="49" charset="0"/>
              </a:rPr>
              <a:t>   AW++;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>
              <a:spcBef>
                <a:spcPts val="0"/>
              </a:spcBef>
            </a:pPr>
            <a:r>
              <a:rPr lang="en-CA" sz="2400" dirty="0">
                <a:solidFill>
                  <a:schemeClr val="tx2">
                    <a:lumMod val="50000"/>
                  </a:schemeClr>
                </a:solidFill>
              </a:rPr>
              <a:t>Does this work?</a:t>
            </a:r>
          </a:p>
          <a:p>
            <a:pPr lvl="1">
              <a:spcBef>
                <a:spcPts val="0"/>
              </a:spcBef>
            </a:pPr>
            <a:r>
              <a:rPr lang="en-CA" sz="2000" dirty="0">
                <a:solidFill>
                  <a:schemeClr val="tx2">
                    <a:lumMod val="50000"/>
                  </a:schemeClr>
                </a:solidFill>
              </a:rPr>
              <a:t>No! </a:t>
            </a:r>
            <a:r>
              <a:rPr lang="en-CA" sz="2000" dirty="0"/>
              <a:t>If there </a:t>
            </a:r>
            <a:r>
              <a:rPr lang="en-CA" sz="1800" dirty="0">
                <a:latin typeface="Ubuntu Mono" panose="020B0509030602030204" pitchFamily="49" charset="0"/>
              </a:rPr>
              <a:t>WW</a:t>
            </a:r>
            <a:r>
              <a:rPr lang="en-CA" sz="2000" dirty="0"/>
              <a:t> is more than zero, then no waiting writer can successfully proceed</a:t>
            </a:r>
          </a:p>
          <a:p>
            <a:pPr lvl="1">
              <a:lnSpc>
                <a:spcPct val="91000"/>
              </a:lnSpc>
              <a:spcBef>
                <a:spcPts val="0"/>
              </a:spcBef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1F0E687-39CC-E347-8A47-65171DBAE559}"/>
              </a:ext>
            </a:extLst>
          </p:cNvPr>
          <p:cNvSpPr/>
          <p:nvPr/>
        </p:nvSpPr>
        <p:spPr>
          <a:xfrm>
            <a:off x="3107279" y="1784552"/>
            <a:ext cx="3207433" cy="535861"/>
          </a:xfrm>
          <a:prstGeom prst="wedgeRectCallout">
            <a:avLst>
              <a:gd name="adj1" fmla="val -46367"/>
              <a:gd name="adj2" fmla="val 1491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check also for waiting writers</a:t>
            </a:r>
          </a:p>
        </p:txBody>
      </p:sp>
    </p:spTree>
    <p:extLst>
      <p:ext uri="{BB962C8B-B14F-4D97-AF65-F5344CB8AC3E}">
        <p14:creationId xmlns:p14="http://schemas.microsoft.com/office/powerpoint/2010/main" val="41162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Readers/Writers Lock Without </a:t>
            </a:r>
            <a:br>
              <a:rPr lang="en-CA" dirty="0"/>
            </a:br>
            <a:r>
              <a:rPr lang="en-CA" dirty="0"/>
              <a:t>Writer Starvation (Take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2710756"/>
            <a:ext cx="3886200" cy="2839207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numWriters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0;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nextToGo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1;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acquireWL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lock.acquire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numWriters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while (AW + AR &gt; 0 ||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&gt;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okToWrite.wait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lock.release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CAD16ED-B86A-034C-B965-AEE95BCA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615" y="2710756"/>
            <a:ext cx="3211735" cy="2839207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releaseWL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lock.acquire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if (WW &gt; 0)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okToWrite.signal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 else if (WR &gt; 0) 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okToRead.broadcast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lock.release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84905-1B08-EF44-8892-85C0330C2A09}"/>
              </a:ext>
            </a:extLst>
          </p:cNvPr>
          <p:cNvSpPr txBox="1"/>
          <p:nvPr/>
        </p:nvSpPr>
        <p:spPr>
          <a:xfrm>
            <a:off x="9401174" y="2569661"/>
            <a:ext cx="28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3796A46-FA33-1543-B0AD-60FD46E0C509}"/>
              </a:ext>
            </a:extLst>
          </p:cNvPr>
          <p:cNvSpPr txBox="1">
            <a:spLocks/>
          </p:cNvSpPr>
          <p:nvPr/>
        </p:nvSpPr>
        <p:spPr bwMode="auto">
          <a:xfrm>
            <a:off x="1748711" y="1445507"/>
            <a:ext cx="5646578" cy="72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Idea: keep track of writers’ waiting order, allow writer with longest waiting time to proceed</a:t>
            </a:r>
            <a:endParaRPr lang="en-US" sz="1800" dirty="0">
              <a:solidFill>
                <a:schemeClr val="tx1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C14897-A9B6-0543-A2B0-EE5785E76430}"/>
              </a:ext>
            </a:extLst>
          </p:cNvPr>
          <p:cNvSpPr/>
          <p:nvPr/>
        </p:nvSpPr>
        <p:spPr>
          <a:xfrm>
            <a:off x="2051160" y="2287657"/>
            <a:ext cx="21838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this work?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FE0F79C4-51B4-2D4C-B433-377166ABCFA4}"/>
              </a:ext>
            </a:extLst>
          </p:cNvPr>
          <p:cNvSpPr/>
          <p:nvPr/>
        </p:nvSpPr>
        <p:spPr>
          <a:xfrm>
            <a:off x="2405496" y="2768222"/>
            <a:ext cx="2869780" cy="741304"/>
          </a:xfrm>
          <a:prstGeom prst="wedgeRectCallout">
            <a:avLst>
              <a:gd name="adj1" fmla="val 73275"/>
              <a:gd name="adj2" fmla="val 1139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No, Signal can wake up a wrong writer and get waisted! 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021172F4-2850-E54B-AF67-D4E7C2C87CDE}"/>
              </a:ext>
            </a:extLst>
          </p:cNvPr>
          <p:cNvSpPr/>
          <p:nvPr/>
        </p:nvSpPr>
        <p:spPr>
          <a:xfrm>
            <a:off x="2571750" y="5236532"/>
            <a:ext cx="3035453" cy="626862"/>
          </a:xfrm>
          <a:prstGeom prst="wedgeRectCallout">
            <a:avLst>
              <a:gd name="adj1" fmla="val 59036"/>
              <a:gd name="adj2" fmla="val -23501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Inefficient solution is to change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signal()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to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broadcast()</a:t>
            </a:r>
            <a:endParaRPr lang="en-US" dirty="0">
              <a:latin typeface="Ubuntu Mono" panose="020B0509030602030204" pitchFamily="49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16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/>
      <p:bldP spid="12" grpId="0" animBg="1"/>
      <p:bldP spid="15" grpId="0" animBg="1"/>
      <p:bldP spid="3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Readers/Writers Lock Without </a:t>
            </a:r>
            <a:br>
              <a:rPr lang="en-CA" dirty="0"/>
            </a:br>
            <a:r>
              <a:rPr lang="en-CA" dirty="0"/>
              <a:t>Writer Starvation (Take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2397606"/>
            <a:ext cx="3886200" cy="4247669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numWriters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= 0;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nextToGo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= 1;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acquireWL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lock.acquire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=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numWriters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myCV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= new CV();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queue.enqueue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myCV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while (AW + AR &gt; 0 ||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myPos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&gt;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myCV.wait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(&amp;lock);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WW--;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queue.dequeue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lock.release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CAD16ED-B86A-034C-B965-AEE95BCA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615" y="2397606"/>
            <a:ext cx="3211735" cy="4247669"/>
          </a:xfrm>
        </p:spPr>
        <p:txBody>
          <a:bodyPr/>
          <a:lstStyle/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releaseWL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lock.acquire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AW--;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nextToGo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++;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if (WW &gt; 0) 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queue.head</a:t>
            </a: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().signal();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 else if (WR &gt; 0) {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okToRead.broadcast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lock.release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None/>
            </a:pPr>
            <a:endParaRPr lang="en-CA" sz="1600" dirty="0">
              <a:solidFill>
                <a:schemeClr val="tx2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releaseRL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AR--;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if (AR == 0 &amp;&amp; WW &gt; 0)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queue.head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().signal();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2">
                    <a:lumMod val="50000"/>
                  </a:schemeClr>
                </a:solidFill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84905-1B08-EF44-8892-85C0330C2A09}"/>
              </a:ext>
            </a:extLst>
          </p:cNvPr>
          <p:cNvSpPr txBox="1"/>
          <p:nvPr/>
        </p:nvSpPr>
        <p:spPr>
          <a:xfrm>
            <a:off x="9401174" y="2569661"/>
            <a:ext cx="28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1F341EB-6CC5-1548-8C27-445C8018538A}"/>
              </a:ext>
            </a:extLst>
          </p:cNvPr>
          <p:cNvSpPr txBox="1">
            <a:spLocks/>
          </p:cNvSpPr>
          <p:nvPr/>
        </p:nvSpPr>
        <p:spPr bwMode="auto">
          <a:xfrm>
            <a:off x="1748711" y="1483085"/>
            <a:ext cx="5646578" cy="72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21306A"/>
              </a:buClr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Idea for efficient solution: have separate CV for each waiting writer and put CV’s in ordered queue</a:t>
            </a:r>
            <a:endParaRPr lang="en-US" sz="1800" dirty="0">
              <a:solidFill>
                <a:schemeClr val="tx1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97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6368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10052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53308-64C1-DE4D-8FEC-F8AFCC7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22C-249F-9C4A-A6C2-612A1D89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acquireRL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Need lock to change state vars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while (AW + WW &gt; 0) {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Is it safe to read?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WR++;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No! add to # of waiting readers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 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Wait on condition variable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WR--;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waiting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AR++;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 // Now we are active again</a:t>
            </a: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releaseRL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AR--;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active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if (AR == 0 &amp;&amp; WW &gt; 0)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If no active reader,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 wake up waiting writer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  <a:endParaRPr lang="en-CA" sz="18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Rectangular Callout 9">
            <a:extLst>
              <a:ext uri="{FF2B5EF4-FFF2-40B4-BE49-F238E27FC236}">
                <a16:creationId xmlns:a16="http://schemas.microsoft.com/office/drawing/2014/main" id="{085C82A1-FC0F-934F-9A99-2B159F17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565187"/>
            <a:ext cx="2209800" cy="762000"/>
          </a:xfrm>
          <a:prstGeom prst="wedgeRectCallout">
            <a:avLst>
              <a:gd name="adj1" fmla="val -76431"/>
              <a:gd name="adj2" fmla="val -49477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>
                <a:latin typeface="Gill Sans Light" panose="020B0302020104020203" pitchFamily="34" charset="-79"/>
                <a:cs typeface="Gill Sans Light" panose="020B0302020104020203" pitchFamily="34" charset="-79"/>
              </a:rPr>
              <a:t>Why release lock here?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FA0CC-C042-7243-9933-D17C35B7180B}"/>
              </a:ext>
            </a:extLst>
          </p:cNvPr>
          <p:cNvSpPr/>
          <p:nvPr/>
        </p:nvSpPr>
        <p:spPr>
          <a:xfrm>
            <a:off x="2076296" y="5998942"/>
            <a:ext cx="49914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CA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is acquired to change internal state of R/W lock</a:t>
            </a:r>
          </a:p>
        </p:txBody>
      </p:sp>
    </p:spTree>
    <p:extLst>
      <p:ext uri="{BB962C8B-B14F-4D97-AF65-F5344CB8AC3E}">
        <p14:creationId xmlns:p14="http://schemas.microsoft.com/office/powerpoint/2010/main" val="22843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53308-64C1-DE4D-8FEC-F8AFCC7D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Lock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22C-249F-9C4A-A6C2-612A1D89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acquireWL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while (AW + AR &gt; 0) {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is it safe to write?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   WW++;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No! add to # of waiting writers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 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Wait on condition variable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      WW--;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waiting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AW++;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Now we are active again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8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 err="1">
                <a:latin typeface="Ubuntu Mono" panose="020B0509030602030204" pitchFamily="49" charset="0"/>
              </a:rPr>
              <a:t>releaseWL</a:t>
            </a:r>
            <a:r>
              <a:rPr lang="en-CA" sz="1800" dirty="0">
                <a:latin typeface="Ubuntu Mono" panose="020B0509030602030204" pitchFamily="49" charset="0"/>
              </a:rPr>
              <a:t>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AW--; 	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No longer active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if (WW &gt; 0) {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Give priority to writers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Wake up a waiting writer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 else if (WR &gt; 0) {	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If there are waiting readers,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   </a:t>
            </a:r>
            <a:r>
              <a:rPr lang="en-CA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	</a:t>
            </a:r>
            <a:r>
              <a:rPr lang="en-CA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 wake them all up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   </a:t>
            </a:r>
            <a:r>
              <a:rPr lang="en-CA" sz="18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8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800" dirty="0"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8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3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Readers/Writers Lock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Consider following sequence of arrivals: R1, R2, W1, R3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83147-E66F-7040-A6D9-3C5C73585A57}"/>
              </a:ext>
            </a:extLst>
          </p:cNvPr>
          <p:cNvSpPr/>
          <p:nvPr/>
        </p:nvSpPr>
        <p:spPr>
          <a:xfrm>
            <a:off x="898816" y="2381670"/>
            <a:ext cx="3122738" cy="35998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read() {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WW &gt; 0) { 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AR++;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// Read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AR--;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(AR == 0 &amp;&amp; WW &gt; 0)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  <a:endParaRPr lang="en-CA" sz="16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2A39-C844-6642-BEB0-877ECB7DD01D}"/>
              </a:ext>
            </a:extLst>
          </p:cNvPr>
          <p:cNvSpPr/>
          <p:nvPr/>
        </p:nvSpPr>
        <p:spPr>
          <a:xfrm>
            <a:off x="5122446" y="2381670"/>
            <a:ext cx="3122738" cy="4263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write() {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while (AW + AR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WW++;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okToWrite.wait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(&amp;lock);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      WW--;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AW++;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 Read and Write</a:t>
            </a:r>
            <a:endParaRPr lang="en-CA" sz="16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lock.acquire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AW--; 			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if (WW &gt; 0) 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okToWrite.signal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 else if (WR &gt; 0) {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   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okToRead.broadcast</a:t>
            </a:r>
            <a:r>
              <a:rPr lang="en-CA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  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lock.release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 </a:t>
            </a:r>
            <a:r>
              <a:rPr lang="en-CA" sz="1600" dirty="0">
                <a:latin typeface="Ubuntu Mono" panose="020B0509030602030204" pitchFamily="49" charset="0"/>
              </a:rPr>
              <a:t> </a:t>
            </a:r>
          </a:p>
          <a:p>
            <a:pPr marL="0" indent="0" defTabSz="914400">
              <a:lnSpc>
                <a:spcPct val="7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229196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24990</TotalTime>
  <Words>8389</Words>
  <Application>Microsoft Macintosh PowerPoint</Application>
  <PresentationFormat>On-screen Show (4:3)</PresentationFormat>
  <Paragraphs>1480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Gill Sans Light</vt:lpstr>
      <vt:lpstr>Gill Sans SemiBold</vt:lpstr>
      <vt:lpstr>Ubuntu Mono</vt:lpstr>
      <vt:lpstr>gill-sans</vt:lpstr>
      <vt:lpstr>PowerPoint Presentation</vt:lpstr>
      <vt:lpstr>Tutorial Reader/Writer Lock</vt:lpstr>
      <vt:lpstr>Readers/Writers Lock</vt:lpstr>
      <vt:lpstr>Properties of Readers/Writers Lock</vt:lpstr>
      <vt:lpstr>Readers/Writers Lock Class</vt:lpstr>
      <vt:lpstr>Readers/Writers Lock Design Pattern</vt:lpstr>
      <vt:lpstr>Readers/Writers Lock Implementation</vt:lpstr>
      <vt:lpstr>Readers/Writers Lock Implementation (cont.)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Simulation of Readers/Writers Lock</vt:lpstr>
      <vt:lpstr>Readers/Writers Lock Questions</vt:lpstr>
      <vt:lpstr>Readers/Writers Lock Questions</vt:lpstr>
      <vt:lpstr>Readers/Writers Lock Questions</vt:lpstr>
      <vt:lpstr>Readers/Writers Lock Questions</vt:lpstr>
      <vt:lpstr>Readers/Writers Lock Questions</vt:lpstr>
      <vt:lpstr>Readers/Writers Lock Questions</vt:lpstr>
      <vt:lpstr>Readers/Writers Lock Without  Writer Starvation (Take 1)</vt:lpstr>
      <vt:lpstr>Readers/Writers Lock Without  Writer Starvation (Take 2)</vt:lpstr>
      <vt:lpstr>Readers/Writers Lock Without  Writer Starvation (Take 3)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Concurrency</dc:subject>
  <dc:creator/>
  <cp:keywords/>
  <dc:description/>
  <cp:lastModifiedBy>Seyed Majid Zahedi</cp:lastModifiedBy>
  <cp:revision>894</cp:revision>
  <cp:lastPrinted>2019-01-24T18:58:48Z</cp:lastPrinted>
  <dcterms:created xsi:type="dcterms:W3CDTF">2014-10-08T04:57:38Z</dcterms:created>
  <dcterms:modified xsi:type="dcterms:W3CDTF">2021-02-04T21:19:13Z</dcterms:modified>
  <cp:category/>
</cp:coreProperties>
</file>