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3"/>
  </p:notesMasterIdLst>
  <p:handoutMasterIdLst>
    <p:handoutMasterId r:id="rId84"/>
  </p:handoutMasterIdLst>
  <p:sldIdLst>
    <p:sldId id="1878" r:id="rId2"/>
    <p:sldId id="1875" r:id="rId3"/>
    <p:sldId id="803" r:id="rId4"/>
    <p:sldId id="1101" r:id="rId5"/>
    <p:sldId id="309" r:id="rId6"/>
    <p:sldId id="1879" r:id="rId7"/>
    <p:sldId id="1880" r:id="rId8"/>
    <p:sldId id="320" r:id="rId9"/>
    <p:sldId id="694" r:id="rId10"/>
    <p:sldId id="1092" r:id="rId11"/>
    <p:sldId id="661" r:id="rId12"/>
    <p:sldId id="662" r:id="rId13"/>
    <p:sldId id="1881" r:id="rId14"/>
    <p:sldId id="818" r:id="rId15"/>
    <p:sldId id="762" r:id="rId16"/>
    <p:sldId id="638" r:id="rId17"/>
    <p:sldId id="782" r:id="rId18"/>
    <p:sldId id="1883" r:id="rId19"/>
    <p:sldId id="1882" r:id="rId20"/>
    <p:sldId id="721" r:id="rId21"/>
    <p:sldId id="1884" r:id="rId22"/>
    <p:sldId id="781" r:id="rId23"/>
    <p:sldId id="1098" r:id="rId24"/>
    <p:sldId id="841" r:id="rId25"/>
    <p:sldId id="842" r:id="rId26"/>
    <p:sldId id="835" r:id="rId27"/>
    <p:sldId id="1095" r:id="rId28"/>
    <p:sldId id="836" r:id="rId29"/>
    <p:sldId id="874" r:id="rId30"/>
    <p:sldId id="838" r:id="rId31"/>
    <p:sldId id="802" r:id="rId32"/>
    <p:sldId id="852" r:id="rId33"/>
    <p:sldId id="804" r:id="rId34"/>
    <p:sldId id="805" r:id="rId35"/>
    <p:sldId id="806" r:id="rId36"/>
    <p:sldId id="1096" r:id="rId37"/>
    <p:sldId id="1097" r:id="rId38"/>
    <p:sldId id="843" r:id="rId39"/>
    <p:sldId id="844" r:id="rId40"/>
    <p:sldId id="1093" r:id="rId41"/>
    <p:sldId id="356" r:id="rId42"/>
    <p:sldId id="378" r:id="rId43"/>
    <p:sldId id="1094" r:id="rId44"/>
    <p:sldId id="332" r:id="rId45"/>
    <p:sldId id="395" r:id="rId46"/>
    <p:sldId id="808" r:id="rId47"/>
    <p:sldId id="384" r:id="rId48"/>
    <p:sldId id="411" r:id="rId49"/>
    <p:sldId id="815" r:id="rId50"/>
    <p:sldId id="335" r:id="rId51"/>
    <p:sldId id="410" r:id="rId52"/>
    <p:sldId id="336" r:id="rId53"/>
    <p:sldId id="880" r:id="rId54"/>
    <p:sldId id="881" r:id="rId55"/>
    <p:sldId id="882" r:id="rId56"/>
    <p:sldId id="883" r:id="rId57"/>
    <p:sldId id="884" r:id="rId58"/>
    <p:sldId id="901" r:id="rId59"/>
    <p:sldId id="903" r:id="rId60"/>
    <p:sldId id="904" r:id="rId61"/>
    <p:sldId id="906" r:id="rId62"/>
    <p:sldId id="905" r:id="rId63"/>
    <p:sldId id="907" r:id="rId64"/>
    <p:sldId id="908" r:id="rId65"/>
    <p:sldId id="909" r:id="rId66"/>
    <p:sldId id="910" r:id="rId67"/>
    <p:sldId id="911" r:id="rId68"/>
    <p:sldId id="912" r:id="rId69"/>
    <p:sldId id="913" r:id="rId70"/>
    <p:sldId id="914" r:id="rId71"/>
    <p:sldId id="915" r:id="rId72"/>
    <p:sldId id="916" r:id="rId73"/>
    <p:sldId id="339" r:id="rId74"/>
    <p:sldId id="413" r:id="rId75"/>
    <p:sldId id="1099" r:id="rId76"/>
    <p:sldId id="366" r:id="rId77"/>
    <p:sldId id="924" r:id="rId78"/>
    <p:sldId id="925" r:id="rId79"/>
    <p:sldId id="615" r:id="rId80"/>
    <p:sldId id="330" r:id="rId81"/>
    <p:sldId id="283" r:id="rId82"/>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yed Majid Zahedi" initials="SMZ" lastIdx="1" clrIdx="0">
    <p:extLst>
      <p:ext uri="{19B8F6BF-5375-455C-9EA6-DF929625EA0E}">
        <p15:presenceInfo xmlns:p15="http://schemas.microsoft.com/office/powerpoint/2012/main" userId="S::smzahedi@uwaterloo.ca::d17101d1-ee0b-49fa-a766-06364933e71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clrMru>
    <a:srgbClr val="C7F49C"/>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20" autoAdjust="0"/>
    <p:restoredTop sz="87254" autoAdjust="0"/>
  </p:normalViewPr>
  <p:slideViewPr>
    <p:cSldViewPr snapToGrid="0" snapToObjects="1">
      <p:cViewPr>
        <p:scale>
          <a:sx n="78" d="100"/>
          <a:sy n="78" d="100"/>
        </p:scale>
        <p:origin x="1592" y="7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960"/>
    </p:cViewPr>
  </p:sorterViewPr>
  <p:notesViewPr>
    <p:cSldViewPr snapToGrid="0" snapToObjects="1">
      <p:cViewPr varScale="1">
        <p:scale>
          <a:sx n="89" d="100"/>
          <a:sy n="89" d="100"/>
        </p:scale>
        <p:origin x="-288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handoutMaster" Target="handoutMasters/handoutMaster1.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164801D-7B6B-5F4A-8968-09970CCB169C}" type="datetimeFigureOut">
              <a:rPr lang="en-US" smtClean="0"/>
              <a:pPr/>
              <a:t>1/19/22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8EEC0CD-F1DA-FC46-B0C6-E241E5C04A81}"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BC2D66-7F57-E94D-93F5-2C545036412A}" type="datetimeFigureOut">
              <a:rPr lang="en-US" smtClean="0"/>
              <a:pPr/>
              <a:t>1/19/22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D3955F-9E14-2048-A3C7-B473A3FD983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83D9D75A-08D5-2F4E-8CF6-F3F8A539724C}" type="slidenum">
              <a:rPr lang="en-US" smtClean="0"/>
              <a:pPr/>
              <a:t>2</a:t>
            </a:fld>
            <a:endParaRPr lang="en-US" dirty="0"/>
          </a:p>
        </p:txBody>
      </p:sp>
    </p:spTree>
    <p:extLst>
      <p:ext uri="{BB962C8B-B14F-4D97-AF65-F5344CB8AC3E}">
        <p14:creationId xmlns:p14="http://schemas.microsoft.com/office/powerpoint/2010/main" val="34107964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6918415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Rot="1" noChangeAspect="1" noChangeArrowheads="1" noTextEdit="1"/>
          </p:cNvSpPr>
          <p:nvPr>
            <p:ph type="sldImg"/>
          </p:nvPr>
        </p:nvSpPr>
        <p:spPr>
          <a:ln/>
        </p:spPr>
      </p:sp>
      <p:sp>
        <p:nvSpPr>
          <p:cNvPr id="59394"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6244785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Rot="1" noChangeAspect="1" noChangeArrowheads="1" noTextEdit="1"/>
          </p:cNvSpPr>
          <p:nvPr>
            <p:ph type="sldImg"/>
          </p:nvPr>
        </p:nvSpPr>
        <p:spPr>
          <a:ln/>
        </p:spPr>
      </p:sp>
      <p:sp>
        <p:nvSpPr>
          <p:cNvPr id="61442"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7229930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26230244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39556200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8147525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8404552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6510790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1778586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p:cNvSpPr>
            <a:spLocks noGrp="1" noRot="1" noChangeAspect="1" noChangeArrowheads="1" noTextEdit="1"/>
          </p:cNvSpPr>
          <p:nvPr>
            <p:ph type="sldImg"/>
          </p:nvPr>
        </p:nvSpPr>
        <p:spPr>
          <a:ln/>
        </p:spPr>
      </p:sp>
      <p:sp>
        <p:nvSpPr>
          <p:cNvPr id="11266"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3136361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5</a:t>
            </a:fld>
            <a:endParaRPr lang="en-US"/>
          </a:p>
        </p:txBody>
      </p:sp>
    </p:spTree>
    <p:extLst>
      <p:ext uri="{BB962C8B-B14F-4D97-AF65-F5344CB8AC3E}">
        <p14:creationId xmlns:p14="http://schemas.microsoft.com/office/powerpoint/2010/main" val="3506552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4047908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496783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8392203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7643351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3276029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Rot="1" noChangeAspect="1" noChangeArrowheads="1" noTextEdit="1"/>
          </p:cNvSpPr>
          <p:nvPr>
            <p:ph type="sldImg"/>
          </p:nvPr>
        </p:nvSpPr>
        <p:spPr>
          <a:ln/>
        </p:spPr>
      </p:sp>
      <p:sp>
        <p:nvSpPr>
          <p:cNvPr id="1945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0140264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Expensive but safe!</a:t>
            </a:r>
          </a:p>
        </p:txBody>
      </p:sp>
      <p:sp>
        <p:nvSpPr>
          <p:cNvPr id="4" name="Slide Number Placeholder 3"/>
          <p:cNvSpPr>
            <a:spLocks noGrp="1"/>
          </p:cNvSpPr>
          <p:nvPr>
            <p:ph type="sldNum" sz="quarter" idx="10"/>
          </p:nvPr>
        </p:nvSpPr>
        <p:spPr/>
        <p:txBody>
          <a:bodyPr/>
          <a:lstStyle/>
          <a:p>
            <a:fld id="{87D3955F-9E14-2048-A3C7-B473A3FD9833}" type="slidenum">
              <a:rPr lang="en-US" smtClean="0"/>
              <a:pPr/>
              <a:t>45</a:t>
            </a:fld>
            <a:endParaRPr lang="en-US"/>
          </a:p>
        </p:txBody>
      </p:sp>
    </p:spTree>
    <p:extLst>
      <p:ext uri="{BB962C8B-B14F-4D97-AF65-F5344CB8AC3E}">
        <p14:creationId xmlns:p14="http://schemas.microsoft.com/office/powerpoint/2010/main" val="29916819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4402927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47</a:t>
            </a:fld>
            <a:endParaRPr lang="en-US"/>
          </a:p>
        </p:txBody>
      </p:sp>
    </p:spTree>
    <p:extLst>
      <p:ext uri="{BB962C8B-B14F-4D97-AF65-F5344CB8AC3E}">
        <p14:creationId xmlns:p14="http://schemas.microsoft.com/office/powerpoint/2010/main" val="19897357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D3955F-9E14-2048-A3C7-B473A3FD9833}" type="slidenum">
              <a:rPr lang="en-US" smtClean="0"/>
              <a:pPr/>
              <a:t>48</a:t>
            </a:fld>
            <a:endParaRPr lang="en-US"/>
          </a:p>
        </p:txBody>
      </p:sp>
    </p:spTree>
    <p:extLst>
      <p:ext uri="{BB962C8B-B14F-4D97-AF65-F5344CB8AC3E}">
        <p14:creationId xmlns:p14="http://schemas.microsoft.com/office/powerpoint/2010/main" val="3426762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3073233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23764579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D3955F-9E14-2048-A3C7-B473A3FD9833}" type="slidenum">
              <a:rPr lang="en-US" smtClean="0"/>
              <a:pPr/>
              <a:t>50</a:t>
            </a:fld>
            <a:endParaRPr lang="en-US"/>
          </a:p>
        </p:txBody>
      </p:sp>
    </p:spTree>
    <p:extLst>
      <p:ext uri="{BB962C8B-B14F-4D97-AF65-F5344CB8AC3E}">
        <p14:creationId xmlns:p14="http://schemas.microsoft.com/office/powerpoint/2010/main" val="39740849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algn="r" defTabSz="457200" rtl="1" eaLnBrk="1" latinLnBrk="0" hangingPunct="1"/>
            <a:endParaRPr lang="en-US" baseline="0"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52</a:t>
            </a:fld>
            <a:endParaRPr lang="en-US"/>
          </a:p>
        </p:txBody>
      </p:sp>
    </p:spTree>
    <p:extLst>
      <p:ext uri="{BB962C8B-B14F-4D97-AF65-F5344CB8AC3E}">
        <p14:creationId xmlns:p14="http://schemas.microsoft.com/office/powerpoint/2010/main" val="15243124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Rot="1" noChangeAspect="1" noChangeArrowheads="1" noTextEdit="1"/>
          </p:cNvSpPr>
          <p:nvPr>
            <p:ph type="sldImg"/>
          </p:nvPr>
        </p:nvSpPr>
        <p:spPr>
          <a:ln/>
        </p:spPr>
      </p:sp>
      <p:sp>
        <p:nvSpPr>
          <p:cNvPr id="5529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a:ea typeface="굴림" charset="0"/>
              <a:cs typeface="굴림" charset="0"/>
            </a:endParaRPr>
          </a:p>
        </p:txBody>
      </p:sp>
    </p:spTree>
    <p:extLst>
      <p:ext uri="{BB962C8B-B14F-4D97-AF65-F5344CB8AC3E}">
        <p14:creationId xmlns:p14="http://schemas.microsoft.com/office/powerpoint/2010/main" val="24186189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Rot="1" noChangeAspect="1" noChangeArrowheads="1" noTextEdit="1"/>
          </p:cNvSpPr>
          <p:nvPr>
            <p:ph type="sldImg"/>
          </p:nvPr>
        </p:nvSpPr>
        <p:spPr>
          <a:ln/>
        </p:spPr>
      </p:sp>
      <p:sp>
        <p:nvSpPr>
          <p:cNvPr id="57346"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a:ea typeface="굴림" charset="0"/>
              <a:cs typeface="굴림" charset="0"/>
            </a:endParaRPr>
          </a:p>
        </p:txBody>
      </p:sp>
    </p:spTree>
    <p:extLst>
      <p:ext uri="{BB962C8B-B14F-4D97-AF65-F5344CB8AC3E}">
        <p14:creationId xmlns:p14="http://schemas.microsoft.com/office/powerpoint/2010/main" val="19465849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Rot="1" noChangeAspect="1" noChangeArrowheads="1" noTextEdit="1"/>
          </p:cNvSpPr>
          <p:nvPr>
            <p:ph type="sldImg"/>
          </p:nvPr>
        </p:nvSpPr>
        <p:spPr>
          <a:ln/>
        </p:spPr>
      </p:sp>
      <p:sp>
        <p:nvSpPr>
          <p:cNvPr id="59394"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a:ea typeface="굴림" charset="0"/>
              <a:cs typeface="굴림" charset="0"/>
            </a:endParaRPr>
          </a:p>
        </p:txBody>
      </p:sp>
    </p:spTree>
    <p:extLst>
      <p:ext uri="{BB962C8B-B14F-4D97-AF65-F5344CB8AC3E}">
        <p14:creationId xmlns:p14="http://schemas.microsoft.com/office/powerpoint/2010/main" val="23383571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noRot="1" noChangeAspect="1" noChangeArrowheads="1" noTextEdit="1"/>
          </p:cNvSpPr>
          <p:nvPr>
            <p:ph type="sldImg"/>
          </p:nvPr>
        </p:nvSpPr>
        <p:spPr>
          <a:ln/>
        </p:spPr>
      </p:sp>
      <p:sp>
        <p:nvSpPr>
          <p:cNvPr id="12290"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a:ea typeface="굴림" charset="0"/>
              <a:cs typeface="굴림" charset="0"/>
            </a:endParaRPr>
          </a:p>
        </p:txBody>
      </p:sp>
    </p:spTree>
    <p:extLst>
      <p:ext uri="{BB962C8B-B14F-4D97-AF65-F5344CB8AC3E}">
        <p14:creationId xmlns:p14="http://schemas.microsoft.com/office/powerpoint/2010/main" val="24183409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36818745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8945076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945522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p:spPr>
        <p:txBody>
          <a:bodyPr/>
          <a:lstStyle/>
          <a:p>
            <a:endParaRPr lang="ko-KR" altLang="en-US" dirty="0">
              <a:ea typeface="Gulim" panose="020B0600000101010101" pitchFamily="34" charset="-127"/>
            </a:endParaRPr>
          </a:p>
        </p:txBody>
      </p:sp>
    </p:spTree>
    <p:extLst>
      <p:ext uri="{BB962C8B-B14F-4D97-AF65-F5344CB8AC3E}">
        <p14:creationId xmlns:p14="http://schemas.microsoft.com/office/powerpoint/2010/main" val="13963302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413106764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2511364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379775985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1156172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85244372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39934514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133452582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419453804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21041533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4082257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endParaRPr lang="ko-KR" altLang="en-US">
              <a:ea typeface="Gulim" panose="020B0600000101010101" pitchFamily="34" charset="-127"/>
            </a:endParaRPr>
          </a:p>
        </p:txBody>
      </p:sp>
    </p:spTree>
    <p:extLst>
      <p:ext uri="{BB962C8B-B14F-4D97-AF65-F5344CB8AC3E}">
        <p14:creationId xmlns:p14="http://schemas.microsoft.com/office/powerpoint/2010/main" val="239182740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07451805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37776358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Rot="1" noChangeAspect="1" noChangeArrowheads="1" noTextEdit="1"/>
          </p:cNvSpPr>
          <p:nvPr>
            <p:ph type="sldImg"/>
          </p:nvPr>
        </p:nvSpPr>
        <p:spPr>
          <a:ln/>
        </p:spPr>
      </p:sp>
      <p:sp>
        <p:nvSpPr>
          <p:cNvPr id="1433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225551750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76</a:t>
            </a:fld>
            <a:endParaRPr lang="en-US"/>
          </a:p>
        </p:txBody>
      </p:sp>
    </p:spTree>
    <p:extLst>
      <p:ext uri="{BB962C8B-B14F-4D97-AF65-F5344CB8AC3E}">
        <p14:creationId xmlns:p14="http://schemas.microsoft.com/office/powerpoint/2010/main" val="51936408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77</a:t>
            </a:fld>
            <a:endParaRPr lang="en-US"/>
          </a:p>
        </p:txBody>
      </p:sp>
    </p:spTree>
    <p:extLst>
      <p:ext uri="{BB962C8B-B14F-4D97-AF65-F5344CB8AC3E}">
        <p14:creationId xmlns:p14="http://schemas.microsoft.com/office/powerpoint/2010/main" val="378507706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7D3955F-9E14-2048-A3C7-B473A3FD9833}" type="slidenum">
              <a:rPr lang="en-US" smtClean="0"/>
              <a:pPr/>
              <a:t>78</a:t>
            </a:fld>
            <a:endParaRPr lang="en-US"/>
          </a:p>
        </p:txBody>
      </p:sp>
    </p:spTree>
    <p:extLst>
      <p:ext uri="{BB962C8B-B14F-4D97-AF65-F5344CB8AC3E}">
        <p14:creationId xmlns:p14="http://schemas.microsoft.com/office/powerpoint/2010/main" val="306953980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06107660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D9D75A-08D5-2F4E-8CF6-F3F8A539724C}" type="slidenum">
              <a:rPr lang="en-US" smtClean="0"/>
              <a:pPr/>
              <a:t>81</a:t>
            </a:fld>
            <a:endParaRPr lang="en-US" dirty="0"/>
          </a:p>
        </p:txBody>
      </p:sp>
    </p:spTree>
    <p:extLst>
      <p:ext uri="{BB962C8B-B14F-4D97-AF65-F5344CB8AC3E}">
        <p14:creationId xmlns:p14="http://schemas.microsoft.com/office/powerpoint/2010/main" val="554429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ea typeface="MS PGothic" charset="0"/>
            </a:endParaRPr>
          </a:p>
        </p:txBody>
      </p:sp>
    </p:spTree>
    <p:extLst>
      <p:ext uri="{BB962C8B-B14F-4D97-AF65-F5344CB8AC3E}">
        <p14:creationId xmlns:p14="http://schemas.microsoft.com/office/powerpoint/2010/main" val="1906466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ko-KR" altLang="en-US">
              <a:ea typeface="Gulim" panose="020B0600000101010101" pitchFamily="34" charset="-127"/>
            </a:endParaRPr>
          </a:p>
        </p:txBody>
      </p:sp>
    </p:spTree>
    <p:extLst>
      <p:ext uri="{BB962C8B-B14F-4D97-AF65-F5344CB8AC3E}">
        <p14:creationId xmlns:p14="http://schemas.microsoft.com/office/powerpoint/2010/main" val="2049562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ko-KR" altLang="en-US">
              <a:ea typeface="Gulim" panose="020B0600000101010101" pitchFamily="34" charset="-127"/>
            </a:endParaRPr>
          </a:p>
        </p:txBody>
      </p:sp>
    </p:spTree>
    <p:extLst>
      <p:ext uri="{BB962C8B-B14F-4D97-AF65-F5344CB8AC3E}">
        <p14:creationId xmlns:p14="http://schemas.microsoft.com/office/powerpoint/2010/main" val="41099387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667775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6A51B06-6896-894F-82D4-314CCEEB803E}"/>
              </a:ext>
            </a:extLst>
          </p:cNvPr>
          <p:cNvCxnSpPr>
            <a:cxnSpLocks/>
          </p:cNvCxnSpPr>
          <p:nvPr/>
        </p:nvCxnSpPr>
        <p:spPr>
          <a:xfrm>
            <a:off x="628650" y="3317875"/>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85800" y="1122363"/>
            <a:ext cx="7772400" cy="2133600"/>
          </a:xfrm>
        </p:spPr>
        <p:txBody>
          <a:bodyPr anchor="b">
            <a:normAutofit/>
          </a:bodyPr>
          <a:lstStyle>
            <a:lvl1pPr algn="ctr">
              <a:defRPr sz="49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32041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049444C6-8BA7-F348-B554-02FE28B7E8CD}"/>
              </a:ext>
            </a:extLst>
          </p:cNvPr>
          <p:cNvCxnSpPr>
            <a:cxnSpLocks/>
          </p:cNvCxnSpPr>
          <p:nvPr/>
        </p:nvCxnSpPr>
        <p:spPr>
          <a:xfrm>
            <a:off x="628650" y="1270000"/>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28650" y="212727"/>
            <a:ext cx="7886700" cy="986154"/>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buClr>
                <a:schemeClr val="accent1">
                  <a:lumMod val="50000"/>
                </a:schemeClr>
              </a:buClr>
              <a:defRPr/>
            </a:lvl1pPr>
            <a:lvl2pPr>
              <a:buClr>
                <a:schemeClr val="accent1">
                  <a:lumMod val="50000"/>
                </a:schemeClr>
              </a:buClr>
              <a:defRPr/>
            </a:lvl2pPr>
            <a:lvl3pPr>
              <a:buClr>
                <a:schemeClr val="accent1">
                  <a:lumMod val="50000"/>
                </a:schemeClr>
              </a:buClr>
              <a:defRPr/>
            </a:lvl3pPr>
            <a:lvl4pPr>
              <a:buClr>
                <a:schemeClr val="accent1">
                  <a:lumMod val="50000"/>
                </a:schemeClr>
              </a:buClr>
              <a:defRPr/>
            </a:lvl4pPr>
            <a:lvl5pPr>
              <a:buClr>
                <a:schemeClr val="accent1">
                  <a:lumMod val="50000"/>
                </a:schemeClr>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890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7E3296B-3030-CE4B-AA58-2470CAA71537}"/>
              </a:ext>
            </a:extLst>
          </p:cNvPr>
          <p:cNvCxnSpPr>
            <a:cxnSpLocks/>
          </p:cNvCxnSpPr>
          <p:nvPr/>
        </p:nvCxnSpPr>
        <p:spPr>
          <a:xfrm>
            <a:off x="628650" y="3983038"/>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23888" y="1059499"/>
            <a:ext cx="7886700" cy="2852737"/>
          </a:xfrm>
        </p:spPr>
        <p:txBody>
          <a:bodyPr anchor="b"/>
          <a:lstStyle>
            <a:lvl1pPr>
              <a:defRPr sz="4900"/>
            </a:lvl1pPr>
          </a:lstStyle>
          <a:p>
            <a:r>
              <a:rPr lang="en-US"/>
              <a:t>Click to edit Master title style</a:t>
            </a:r>
            <a:endParaRPr lang="en-US" dirty="0"/>
          </a:p>
        </p:txBody>
      </p:sp>
      <p:sp>
        <p:nvSpPr>
          <p:cNvPr id="3" name="Text Placeholder 2"/>
          <p:cNvSpPr>
            <a:spLocks noGrp="1"/>
          </p:cNvSpPr>
          <p:nvPr>
            <p:ph type="body" idx="1"/>
          </p:nvPr>
        </p:nvSpPr>
        <p:spPr>
          <a:xfrm>
            <a:off x="623888" y="429482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832164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AAED0F70-B1F2-A04C-A71E-4D79596A566A}"/>
              </a:ext>
            </a:extLst>
          </p:cNvPr>
          <p:cNvCxnSpPr>
            <a:cxnSpLocks/>
          </p:cNvCxnSpPr>
          <p:nvPr/>
        </p:nvCxnSpPr>
        <p:spPr>
          <a:xfrm>
            <a:off x="628650" y="1270000"/>
            <a:ext cx="7886700" cy="0"/>
          </a:xfrm>
          <a:prstGeom prst="line">
            <a:avLst/>
          </a:prstGeom>
          <a:ln w="76200">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615445"/>
            <a:ext cx="3886200" cy="5029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615445"/>
            <a:ext cx="3886200" cy="5029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88247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lvl2pPr>
              <a:spcBef>
                <a:spcPts val="703"/>
              </a:spcBef>
            </a:lvl2pPr>
            <a:lvl3pPr>
              <a:spcBef>
                <a:spcPts val="1054"/>
              </a:spcBef>
            </a:lvl3pPr>
            <a:lvl4pPr>
              <a:spcBef>
                <a:spcPts val="703"/>
              </a:spcBef>
            </a:lvl4p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618957832"/>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55BB83F7-EA5F-5543-B20B-ABA603108753}"/>
              </a:ext>
            </a:extLst>
          </p:cNvPr>
          <p:cNvSpPr>
            <a:spLocks noGrp="1" noChangeArrowheads="1"/>
          </p:cNvSpPr>
          <p:nvPr>
            <p:ph type="title"/>
          </p:nvPr>
        </p:nvSpPr>
        <p:spPr bwMode="auto">
          <a:xfrm>
            <a:off x="628650" y="212725"/>
            <a:ext cx="7886700" cy="98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ADABD95D-79E2-A442-9AE8-74F683DF6AC6}"/>
              </a:ext>
            </a:extLst>
          </p:cNvPr>
          <p:cNvSpPr>
            <a:spLocks noGrp="1" noChangeArrowheads="1"/>
          </p:cNvSpPr>
          <p:nvPr>
            <p:ph type="body" idx="1"/>
          </p:nvPr>
        </p:nvSpPr>
        <p:spPr bwMode="auto">
          <a:xfrm>
            <a:off x="628650" y="1676400"/>
            <a:ext cx="788670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extLst>
      <p:ext uri="{BB962C8B-B14F-4D97-AF65-F5344CB8AC3E}">
        <p14:creationId xmlns:p14="http://schemas.microsoft.com/office/powerpoint/2010/main" val="28821064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rtl="0" eaLnBrk="1" fontAlgn="base" hangingPunct="1">
        <a:lnSpc>
          <a:spcPct val="90000"/>
        </a:lnSpc>
        <a:spcBef>
          <a:spcPct val="0"/>
        </a:spcBef>
        <a:spcAft>
          <a:spcPct val="0"/>
        </a:spcAft>
        <a:defRPr sz="3500" b="1" kern="1200">
          <a:solidFill>
            <a:schemeClr val="bg2">
              <a:lumMod val="25000"/>
            </a:schemeClr>
          </a:solidFill>
          <a:latin typeface="Gill Sans SemiBold" panose="020B0502020104020203" pitchFamily="34" charset="-79"/>
          <a:ea typeface="CMU Sans Serif" panose="02000603000000000000" pitchFamily="2" charset="0"/>
          <a:cs typeface="Gill Sans SemiBold" panose="020B0502020104020203" pitchFamily="34" charset="-79"/>
        </a:defRPr>
      </a:lvl1pPr>
      <a:lvl2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2pPr>
      <a:lvl3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3pPr>
      <a:lvl4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4pPr>
      <a:lvl5pPr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5pPr>
      <a:lvl6pPr marL="4572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6pPr>
      <a:lvl7pPr marL="9144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7pPr>
      <a:lvl8pPr marL="13716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8pPr>
      <a:lvl9pPr marL="1828800" algn="l" rtl="0" eaLnBrk="1" fontAlgn="base" hangingPunct="1">
        <a:lnSpc>
          <a:spcPct val="90000"/>
        </a:lnSpc>
        <a:spcBef>
          <a:spcPct val="0"/>
        </a:spcBef>
        <a:spcAft>
          <a:spcPct val="0"/>
        </a:spcAft>
        <a:defRPr sz="3500" b="1">
          <a:solidFill>
            <a:srgbClr val="0D79CA"/>
          </a:solidFill>
          <a:latin typeface="Gill Sans SemiBold" panose="020B0502020104020203" pitchFamily="34" charset="-79"/>
          <a:ea typeface="CMU Sans Serif" panose="02000603000000000000" pitchFamily="2" charset="0"/>
          <a:cs typeface="Gill Sans SemiBold" panose="020B0502020104020203" pitchFamily="34" charset="-79"/>
        </a:defRPr>
      </a:lvl9pPr>
    </p:titleStyle>
    <p:bodyStyle>
      <a:lvl1pPr marL="228600" indent="-228600" algn="l" rtl="0" eaLnBrk="1" fontAlgn="base" hangingPunct="1">
        <a:spcBef>
          <a:spcPts val="1000"/>
        </a:spcBef>
        <a:spcAft>
          <a:spcPct val="0"/>
        </a:spcAft>
        <a:buClr>
          <a:srgbClr val="21306A"/>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rgbClr val="21306A"/>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rgbClr val="21306A"/>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rgbClr val="21306A"/>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rgbClr val="21306A"/>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ce.uwaterloo.ca/~smzahedi"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0.wmf"/></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29938DB-82CE-8D40-B34B-7A455F7BCC79}"/>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628650" y="1212665"/>
            <a:ext cx="7886700" cy="4432670"/>
          </a:xfrm>
          <a:prstGeom prst="rect">
            <a:avLst/>
          </a:prstGeom>
          <a:noFill/>
        </p:spPr>
      </p:pic>
    </p:spTree>
    <p:extLst>
      <p:ext uri="{BB962C8B-B14F-4D97-AF65-F5344CB8AC3E}">
        <p14:creationId xmlns:p14="http://schemas.microsoft.com/office/powerpoint/2010/main" val="2038611694"/>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F01CD-0417-DF4C-95AC-A9B7E0608791}"/>
              </a:ext>
            </a:extLst>
          </p:cNvPr>
          <p:cNvSpPr>
            <a:spLocks noGrp="1"/>
          </p:cNvSpPr>
          <p:nvPr>
            <p:ph type="title"/>
          </p:nvPr>
        </p:nvSpPr>
        <p:spPr/>
        <p:txBody>
          <a:bodyPr/>
          <a:lstStyle/>
          <a:p>
            <a:r>
              <a:rPr lang="en-US" dirty="0"/>
              <a:t>Creating New User Threads</a:t>
            </a:r>
          </a:p>
        </p:txBody>
      </p:sp>
      <p:sp>
        <p:nvSpPr>
          <p:cNvPr id="3" name="Content Placeholder 2">
            <a:extLst>
              <a:ext uri="{FF2B5EF4-FFF2-40B4-BE49-F238E27FC236}">
                <a16:creationId xmlns:a16="http://schemas.microsoft.com/office/drawing/2014/main" id="{5E956361-CC7D-2643-91EC-F7BB7B590717}"/>
              </a:ext>
            </a:extLst>
          </p:cNvPr>
          <p:cNvSpPr>
            <a:spLocks noGrp="1"/>
          </p:cNvSpPr>
          <p:nvPr>
            <p:ph idx="1"/>
          </p:nvPr>
        </p:nvSpPr>
        <p:spPr/>
        <p:txBody>
          <a:bodyPr/>
          <a:lstStyle/>
          <a:p>
            <a:pPr marL="0" indent="0">
              <a:lnSpc>
                <a:spcPct val="80000"/>
              </a:lnSpc>
              <a:buNone/>
            </a:pPr>
            <a:r>
              <a:rPr lang="en-US" sz="1200" dirty="0" err="1">
                <a:latin typeface="Ubuntu Mono" panose="020B0509030602030204" pitchFamily="49" charset="0"/>
              </a:rPr>
              <a:t>thread_create</a:t>
            </a:r>
            <a:r>
              <a:rPr lang="en-US" sz="1200" dirty="0">
                <a:latin typeface="Ubuntu Mono" panose="020B0509030602030204" pitchFamily="49" charset="0"/>
              </a:rPr>
              <a:t>(void *(*</a:t>
            </a:r>
            <a:r>
              <a:rPr lang="en-US" sz="1200" dirty="0" err="1">
                <a:latin typeface="Ubuntu Mono" panose="020B0509030602030204" pitchFamily="49" charset="0"/>
              </a:rPr>
              <a:t>func</a:t>
            </a:r>
            <a:r>
              <a:rPr lang="en-US" sz="1200" dirty="0">
                <a:latin typeface="Ubuntu Mono" panose="020B0509030602030204" pitchFamily="49" charset="0"/>
              </a:rPr>
              <a:t>)(void*), void *</a:t>
            </a:r>
            <a:r>
              <a:rPr lang="en-US" sz="1200" dirty="0" err="1">
                <a:latin typeface="Ubuntu Mono" panose="020B0509030602030204" pitchFamily="49" charset="0"/>
              </a:rPr>
              <a:t>args</a:t>
            </a:r>
            <a:r>
              <a:rPr lang="en-US" sz="1200" dirty="0">
                <a:latin typeface="Ubuntu Mono" panose="020B0509030602030204" pitchFamily="49" charset="0"/>
              </a:rPr>
              <a:t>) {</a:t>
            </a:r>
          </a:p>
          <a:p>
            <a:pPr marL="0" indent="0">
              <a:lnSpc>
                <a:spcPct val="80000"/>
              </a:lnSpc>
              <a:buNone/>
            </a:pPr>
            <a:r>
              <a:rPr lang="en-US" sz="1200" dirty="0">
                <a:solidFill>
                  <a:srgbClr val="00B050"/>
                </a:solidFill>
                <a:latin typeface="Ubuntu Mono" panose="020B0509030602030204" pitchFamily="49" charset="0"/>
              </a:rPr>
              <a:t>     // Allocate TCB </a:t>
            </a:r>
          </a:p>
          <a:p>
            <a:pPr marL="0" indent="0">
              <a:lnSpc>
                <a:spcPct val="80000"/>
              </a:lnSpc>
              <a:buNone/>
            </a:pPr>
            <a:r>
              <a:rPr lang="en-US" sz="1200" dirty="0">
                <a:solidFill>
                  <a:srgbClr val="00B050"/>
                </a:solidFill>
                <a:latin typeface="Ubuntu Mono" panose="020B0509030602030204" pitchFamily="49" charset="0"/>
              </a:rPr>
              <a:t>     </a:t>
            </a:r>
            <a:r>
              <a:rPr lang="en-US" sz="1200" dirty="0">
                <a:latin typeface="Ubuntu Mono" panose="020B0509030602030204" pitchFamily="49" charset="0"/>
              </a:rPr>
              <a:t>TCB *</a:t>
            </a:r>
            <a:r>
              <a:rPr lang="en-US" sz="1200" dirty="0" err="1">
                <a:latin typeface="Ubuntu Mono" panose="020B0509030602030204" pitchFamily="49" charset="0"/>
              </a:rPr>
              <a:t>tcb</a:t>
            </a:r>
            <a:r>
              <a:rPr lang="en-US" sz="1200" dirty="0">
                <a:latin typeface="Ubuntu Mono" panose="020B0509030602030204" pitchFamily="49" charset="0"/>
              </a:rPr>
              <a:t> = new TCB()</a:t>
            </a:r>
          </a:p>
          <a:p>
            <a:pPr marL="0" indent="0">
              <a:lnSpc>
                <a:spcPct val="80000"/>
              </a:lnSpc>
              <a:buNone/>
            </a:pPr>
            <a:r>
              <a:rPr lang="en-US" sz="1200" dirty="0">
                <a:solidFill>
                  <a:srgbClr val="00B050"/>
                </a:solidFill>
                <a:latin typeface="Ubuntu Mono" panose="020B0509030602030204" pitchFamily="49" charset="0"/>
              </a:rPr>
              <a:t>     // Allocate kernel stack (note that stack grows downwards)</a:t>
            </a:r>
          </a:p>
          <a:p>
            <a:pPr marL="0" indent="0">
              <a:lnSpc>
                <a:spcPct val="80000"/>
              </a:lnSpc>
              <a:buNone/>
            </a:pPr>
            <a:r>
              <a:rPr lang="en-US" sz="1200" dirty="0">
                <a:solidFill>
                  <a:srgbClr val="00B050"/>
                </a:solidFill>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sp</a:t>
            </a:r>
            <a:r>
              <a:rPr lang="en-US" sz="1200" dirty="0">
                <a:latin typeface="Ubuntu Mono" panose="020B0509030602030204" pitchFamily="49" charset="0"/>
              </a:rPr>
              <a:t> = new Stack(</a:t>
            </a:r>
            <a:r>
              <a:rPr lang="en-US" sz="1200" dirty="0" err="1">
                <a:latin typeface="Ubuntu Mono" panose="020B0509030602030204" pitchFamily="49" charset="0"/>
              </a:rPr>
              <a:t>stack_size</a:t>
            </a:r>
            <a:r>
              <a:rPr lang="en-US" sz="1200" dirty="0">
                <a:latin typeface="Ubuntu Mono" panose="020B0509030602030204" pitchFamily="49" charset="0"/>
              </a:rPr>
              <a:t>) </a:t>
            </a:r>
            <a:r>
              <a:rPr lang="en-US" sz="1200" dirty="0">
                <a:solidFill>
                  <a:srgbClr val="FF0000"/>
                </a:solidFill>
                <a:latin typeface="Ubuntu Mono" panose="020B0509030602030204" pitchFamily="49" charset="0"/>
              </a:rPr>
              <a:t>+ </a:t>
            </a:r>
            <a:r>
              <a:rPr lang="en-US" sz="1200" dirty="0" err="1">
                <a:solidFill>
                  <a:srgbClr val="FF0000"/>
                </a:solidFill>
                <a:latin typeface="Ubuntu Mono" panose="020B0509030602030204" pitchFamily="49" charset="0"/>
              </a:rPr>
              <a:t>stack_size</a:t>
            </a:r>
            <a:r>
              <a:rPr lang="en-US" sz="1200" dirty="0">
                <a:latin typeface="Ubuntu Mono" panose="020B0509030602030204" pitchFamily="49" charset="0"/>
              </a:rPr>
              <a:t>; </a:t>
            </a:r>
          </a:p>
          <a:p>
            <a:pPr marL="0" indent="0">
              <a:lnSpc>
                <a:spcPct val="80000"/>
              </a:lnSpc>
              <a:buNone/>
            </a:pPr>
            <a:r>
              <a:rPr lang="en-US" sz="1200" dirty="0">
                <a:solidFill>
                  <a:srgbClr val="00B050"/>
                </a:solidFill>
                <a:latin typeface="Ubuntu Mono" panose="020B0509030602030204" pitchFamily="49" charset="0"/>
              </a:rPr>
              <a:t>     // Set up kernel stack</a:t>
            </a:r>
          </a:p>
          <a:p>
            <a:pPr marL="0" indent="0">
              <a:lnSpc>
                <a:spcPct val="80000"/>
              </a:lnSpc>
              <a:buNone/>
            </a:pPr>
            <a:r>
              <a:rPr lang="en-US" sz="1200" dirty="0">
                <a:solidFill>
                  <a:srgbClr val="00B050"/>
                </a:solidFill>
                <a:latin typeface="Ubuntu Mono" panose="020B0509030602030204" pitchFamily="49" charset="0"/>
              </a:rPr>
              <a:t>     // (1) Push </a:t>
            </a:r>
            <a:r>
              <a:rPr lang="en-US" sz="1200" dirty="0" err="1">
                <a:solidFill>
                  <a:srgbClr val="00B050"/>
                </a:solidFill>
                <a:latin typeface="Ubuntu Mono" panose="020B0509030602030204" pitchFamily="49" charset="0"/>
              </a:rPr>
              <a:t>func</a:t>
            </a:r>
            <a:r>
              <a:rPr lang="en-US" sz="1200" dirty="0">
                <a:solidFill>
                  <a:srgbClr val="00B050"/>
                </a:solidFill>
                <a:latin typeface="Ubuntu Mono" panose="020B0509030602030204" pitchFamily="49" charset="0"/>
              </a:rPr>
              <a:t> and </a:t>
            </a:r>
            <a:r>
              <a:rPr lang="en-US" sz="1200" dirty="0" err="1">
                <a:solidFill>
                  <a:srgbClr val="00B050"/>
                </a:solidFill>
                <a:latin typeface="Ubuntu Mono" panose="020B0509030602030204" pitchFamily="49" charset="0"/>
              </a:rPr>
              <a:t>args</a:t>
            </a:r>
            <a:endParaRPr lang="en-US" sz="1200" dirty="0">
              <a:solidFill>
                <a:srgbClr val="00B050"/>
              </a:solidFill>
              <a:latin typeface="Ubuntu Mono" panose="020B0509030602030204" pitchFamily="49" charset="0"/>
            </a:endParaRPr>
          </a:p>
          <a:p>
            <a:pPr marL="0" indent="0">
              <a:lnSpc>
                <a:spcPct val="8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sp</a:t>
            </a:r>
            <a:r>
              <a:rPr lang="en-US" sz="1200" dirty="0">
                <a:latin typeface="Ubuntu Mono" panose="020B0509030602030204" pitchFamily="49" charset="0"/>
              </a:rPr>
              <a:t>) = </a:t>
            </a:r>
            <a:r>
              <a:rPr lang="en-US" sz="1200" dirty="0" err="1">
                <a:latin typeface="Ubuntu Mono" panose="020B0509030602030204" pitchFamily="49" charset="0"/>
              </a:rPr>
              <a:t>args</a:t>
            </a:r>
            <a:r>
              <a:rPr lang="en-US" sz="1200" dirty="0">
                <a:latin typeface="Ubuntu Mono" panose="020B0509030602030204" pitchFamily="49" charset="0"/>
              </a:rPr>
              <a:t>;</a:t>
            </a:r>
          </a:p>
          <a:p>
            <a:pPr marL="0" indent="0">
              <a:lnSpc>
                <a:spcPct val="8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sp</a:t>
            </a:r>
            <a:r>
              <a:rPr lang="en-US" sz="1200" dirty="0">
                <a:latin typeface="Ubuntu Mono" panose="020B0509030602030204" pitchFamily="49" charset="0"/>
              </a:rPr>
              <a:t>) = </a:t>
            </a:r>
            <a:r>
              <a:rPr lang="en-US" sz="1200" dirty="0" err="1">
                <a:latin typeface="Ubuntu Mono" panose="020B0509030602030204" pitchFamily="49" charset="0"/>
              </a:rPr>
              <a:t>func</a:t>
            </a:r>
            <a:r>
              <a:rPr lang="en-US" sz="1200" dirty="0">
                <a:latin typeface="Ubuntu Mono" panose="020B0509030602030204" pitchFamily="49" charset="0"/>
              </a:rPr>
              <a:t>;</a:t>
            </a:r>
          </a:p>
          <a:p>
            <a:pPr marL="0" indent="0">
              <a:lnSpc>
                <a:spcPct val="80000"/>
              </a:lnSpc>
              <a:buNone/>
            </a:pPr>
            <a:r>
              <a:rPr lang="en-US" sz="1200" dirty="0">
                <a:solidFill>
                  <a:srgbClr val="00B050"/>
                </a:solidFill>
                <a:latin typeface="Ubuntu Mono" panose="020B0509030602030204" pitchFamily="49" charset="0"/>
              </a:rPr>
              <a:t>     // (2) push dummy data for </a:t>
            </a:r>
            <a:r>
              <a:rPr lang="en-US" sz="1200" dirty="0" err="1">
                <a:solidFill>
                  <a:srgbClr val="00B050"/>
                </a:solidFill>
                <a:latin typeface="Ubuntu Mono" panose="020B0509030602030204" pitchFamily="49" charset="0"/>
              </a:rPr>
              <a:t>handle_exit</a:t>
            </a:r>
            <a:endParaRPr lang="en-US" sz="1200" dirty="0">
              <a:solidFill>
                <a:srgbClr val="00B050"/>
              </a:solidFill>
              <a:latin typeface="Ubuntu Mono" panose="020B0509030602030204" pitchFamily="49" charset="0"/>
            </a:endParaRPr>
          </a:p>
          <a:p>
            <a:pPr marL="0" indent="0">
              <a:lnSpc>
                <a:spcPct val="80000"/>
              </a:lnSpc>
              <a:buNone/>
            </a:pPr>
            <a:r>
              <a:rPr lang="en-US" sz="1200" dirty="0">
                <a:latin typeface="Ubuntu Mono" panose="020B0509030602030204" pitchFamily="49" charset="0"/>
              </a:rPr>
              <a:t>     </a:t>
            </a:r>
            <a:r>
              <a:rPr lang="en-US" sz="1200" dirty="0" err="1">
                <a:latin typeface="Ubuntu Mono" panose="020B0509030602030204" pitchFamily="49" charset="0"/>
              </a:rPr>
              <a:t>push_dummy_handler_frame</a:t>
            </a:r>
            <a:r>
              <a:rPr lang="en-US" sz="1200" dirty="0">
                <a:latin typeface="Ubuntu Mono" panose="020B0509030602030204" pitchFamily="49" charset="0"/>
              </a:rPr>
              <a:t>(&amp;</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sp</a:t>
            </a:r>
            <a:r>
              <a:rPr lang="en-US" sz="1200" dirty="0">
                <a:latin typeface="Ubuntu Mono" panose="020B0509030602030204" pitchFamily="49" charset="0"/>
              </a:rPr>
              <a:t>);</a:t>
            </a:r>
          </a:p>
          <a:p>
            <a:pPr marL="0" indent="0">
              <a:lnSpc>
                <a:spcPct val="80000"/>
              </a:lnSpc>
              <a:buNone/>
            </a:pPr>
            <a:r>
              <a:rPr lang="en-US" sz="1200" dirty="0">
                <a:solidFill>
                  <a:srgbClr val="00B050"/>
                </a:solidFill>
                <a:latin typeface="Ubuntu Mono" panose="020B0509030602030204" pitchFamily="49" charset="0"/>
              </a:rPr>
              <a:t>     // (3) Push dummy data for </a:t>
            </a:r>
            <a:r>
              <a:rPr lang="en-US" sz="1200" dirty="0" err="1">
                <a:solidFill>
                  <a:srgbClr val="00B050"/>
                </a:solidFill>
                <a:latin typeface="Ubuntu Mono" panose="020B0509030602030204" pitchFamily="49" charset="0"/>
              </a:rPr>
              <a:t>thread_switch</a:t>
            </a:r>
            <a:r>
              <a:rPr lang="en-US" sz="1200" dirty="0">
                <a:solidFill>
                  <a:srgbClr val="00B050"/>
                </a:solidFill>
                <a:latin typeface="Ubuntu Mono" panose="020B0509030602030204" pitchFamily="49" charset="0"/>
              </a:rPr>
              <a:t> </a:t>
            </a:r>
          </a:p>
          <a:p>
            <a:pPr marL="0" indent="0">
              <a:lnSpc>
                <a:spcPct val="80000"/>
              </a:lnSpc>
              <a:buNone/>
            </a:pPr>
            <a:r>
              <a:rPr lang="en-US" sz="1200" dirty="0">
                <a:latin typeface="Ubuntu Mono" panose="020B0509030602030204" pitchFamily="49" charset="0"/>
              </a:rPr>
              <a:t>     </a:t>
            </a:r>
            <a:r>
              <a:rPr lang="en-US" sz="1200" dirty="0" err="1">
                <a:latin typeface="Ubuntu Mono" panose="020B0509030602030204" pitchFamily="49" charset="0"/>
              </a:rPr>
              <a:t>push_dummy_switch_frame</a:t>
            </a:r>
            <a:r>
              <a:rPr lang="en-US" sz="1200" dirty="0">
                <a:latin typeface="Ubuntu Mono" panose="020B0509030602030204" pitchFamily="49" charset="0"/>
              </a:rPr>
              <a:t>(&amp;</a:t>
            </a:r>
            <a:r>
              <a:rPr lang="en-US" sz="1200" dirty="0" err="1">
                <a:latin typeface="Ubuntu Mono" panose="020B0509030602030204" pitchFamily="49" charset="0"/>
              </a:rPr>
              <a:t>tcb</a:t>
            </a:r>
            <a:r>
              <a:rPr lang="en-US" sz="1200" dirty="0">
                <a:latin typeface="Ubuntu Mono" panose="020B0509030602030204" pitchFamily="49" charset="0"/>
              </a:rPr>
              <a:t>-&gt;</a:t>
            </a:r>
            <a:r>
              <a:rPr lang="en-US" sz="1200" dirty="0" err="1">
                <a:latin typeface="Ubuntu Mono" panose="020B0509030602030204" pitchFamily="49" charset="0"/>
              </a:rPr>
              <a:t>sp</a:t>
            </a:r>
            <a:r>
              <a:rPr lang="en-US" sz="1200" dirty="0">
                <a:latin typeface="Ubuntu Mono" panose="020B0509030602030204" pitchFamily="49" charset="0"/>
              </a:rPr>
              <a:t>);</a:t>
            </a:r>
          </a:p>
          <a:p>
            <a:pPr marL="0" indent="0">
              <a:lnSpc>
                <a:spcPct val="80000"/>
              </a:lnSpc>
              <a:buNone/>
            </a:pPr>
            <a:r>
              <a:rPr lang="en-US" sz="1200" dirty="0">
                <a:solidFill>
                  <a:srgbClr val="00B050"/>
                </a:solidFill>
                <a:latin typeface="Ubuntu Mono" panose="020B0509030602030204" pitchFamily="49" charset="0"/>
              </a:rPr>
              <a:t>     // Set state of thread to read</a:t>
            </a:r>
          </a:p>
          <a:p>
            <a:pPr marL="0" indent="0">
              <a:lnSpc>
                <a:spcPct val="80000"/>
              </a:lnSpc>
              <a:buNone/>
            </a:pPr>
            <a:r>
              <a:rPr lang="en-US" sz="1200" dirty="0">
                <a:latin typeface="Ubuntu Mono" panose="020B0509030602030204" pitchFamily="49" charset="0"/>
              </a:rPr>
              <a:t>     </a:t>
            </a:r>
            <a:r>
              <a:rPr lang="en-US" sz="1200" dirty="0" err="1">
                <a:latin typeface="Ubuntu Mono" panose="020B0509030602030204" pitchFamily="49" charset="0"/>
              </a:rPr>
              <a:t>tcb</a:t>
            </a:r>
            <a:r>
              <a:rPr lang="en-US" sz="1200" dirty="0">
                <a:latin typeface="Ubuntu Mono" panose="020B0509030602030204" pitchFamily="49" charset="0"/>
              </a:rPr>
              <a:t>-&gt;state = READY;</a:t>
            </a:r>
          </a:p>
          <a:p>
            <a:pPr marL="0" indent="0">
              <a:lnSpc>
                <a:spcPct val="80000"/>
              </a:lnSpc>
              <a:buNone/>
            </a:pPr>
            <a:r>
              <a:rPr lang="en-US" sz="1200" dirty="0">
                <a:solidFill>
                  <a:srgbClr val="00B050"/>
                </a:solidFill>
                <a:latin typeface="Ubuntu Mono" panose="020B0509030602030204" pitchFamily="49" charset="0"/>
              </a:rPr>
              <a:t>     // Put </a:t>
            </a:r>
            <a:r>
              <a:rPr lang="en-US" sz="1200" dirty="0" err="1">
                <a:solidFill>
                  <a:srgbClr val="00B050"/>
                </a:solidFill>
                <a:latin typeface="Ubuntu Mono" panose="020B0509030602030204" pitchFamily="49" charset="0"/>
              </a:rPr>
              <a:t>tcb</a:t>
            </a:r>
            <a:r>
              <a:rPr lang="en-US" sz="1200" dirty="0">
                <a:solidFill>
                  <a:srgbClr val="00B050"/>
                </a:solidFill>
                <a:latin typeface="Ubuntu Mono" panose="020B0509030602030204" pitchFamily="49" charset="0"/>
              </a:rPr>
              <a:t> on ready list</a:t>
            </a:r>
            <a:endParaRPr lang="en-US" sz="1200" dirty="0">
              <a:latin typeface="Ubuntu Mono" panose="020B0509030602030204" pitchFamily="49" charset="0"/>
            </a:endParaRPr>
          </a:p>
          <a:p>
            <a:pPr marL="0" indent="0">
              <a:lnSpc>
                <a:spcPct val="80000"/>
              </a:lnSpc>
              <a:buNone/>
            </a:pPr>
            <a:r>
              <a:rPr lang="en-US" sz="1200" dirty="0">
                <a:latin typeface="Ubuntu Mono" panose="020B0509030602030204" pitchFamily="49" charset="0"/>
              </a:rPr>
              <a:t>     </a:t>
            </a:r>
            <a:r>
              <a:rPr lang="en-US" sz="1200" dirty="0" err="1">
                <a:latin typeface="Ubuntu Mono" panose="020B0509030602030204" pitchFamily="49" charset="0"/>
              </a:rPr>
              <a:t>readyList.add</a:t>
            </a:r>
            <a:r>
              <a:rPr lang="en-US" sz="1200" dirty="0">
                <a:latin typeface="Ubuntu Mono" panose="020B0509030602030204" pitchFamily="49" charset="0"/>
              </a:rPr>
              <a:t>(</a:t>
            </a:r>
            <a:r>
              <a:rPr lang="en-US" sz="1200" dirty="0" err="1">
                <a:latin typeface="Ubuntu Mono" panose="020B0509030602030204" pitchFamily="49" charset="0"/>
              </a:rPr>
              <a:t>tcb</a:t>
            </a:r>
            <a:r>
              <a:rPr lang="en-US" sz="1200" dirty="0">
                <a:latin typeface="Ubuntu Mono" panose="020B0509030602030204" pitchFamily="49" charset="0"/>
              </a:rPr>
              <a:t>);</a:t>
            </a:r>
            <a:endParaRPr lang="en-US" sz="1200" dirty="0">
              <a:solidFill>
                <a:srgbClr val="00B050"/>
              </a:solidFill>
              <a:latin typeface="Ubuntu Mono" panose="020B0509030602030204" pitchFamily="49" charset="0"/>
            </a:endParaRPr>
          </a:p>
          <a:p>
            <a:pPr marL="0" indent="0">
              <a:lnSpc>
                <a:spcPct val="80000"/>
              </a:lnSpc>
              <a:buNone/>
            </a:pPr>
            <a:r>
              <a:rPr lang="en-US" sz="1200" dirty="0">
                <a:latin typeface="Ubuntu Mono" panose="020B0509030602030204" pitchFamily="49" charset="0"/>
              </a:rPr>
              <a:t> }</a:t>
            </a:r>
          </a:p>
        </p:txBody>
      </p:sp>
    </p:spTree>
    <p:extLst>
      <p:ext uri="{BB962C8B-B14F-4D97-AF65-F5344CB8AC3E}">
        <p14:creationId xmlns:p14="http://schemas.microsoft.com/office/powerpoint/2010/main" val="814873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500"/>
                                        <p:tgtEl>
                                          <p:spTgt spid="3">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left)">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wipe(left)">
                                      <p:cBhvr>
                                        <p:cTn id="33" dur="500"/>
                                        <p:tgtEl>
                                          <p:spTgt spid="3">
                                            <p:txEl>
                                              <p:pRg st="6" end="6"/>
                                            </p:tx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wipe(left)">
                                      <p:cBhvr>
                                        <p:cTn id="36" dur="500"/>
                                        <p:tgtEl>
                                          <p:spTgt spid="3">
                                            <p:txEl>
                                              <p:pRg st="7" end="7"/>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wipe(left)">
                                      <p:cBhvr>
                                        <p:cTn id="39" dur="500"/>
                                        <p:tgtEl>
                                          <p:spTgt spid="3">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wipe(left)">
                                      <p:cBhvr>
                                        <p:cTn id="44" dur="500"/>
                                        <p:tgtEl>
                                          <p:spTgt spid="3">
                                            <p:txEl>
                                              <p:pRg st="9" end="9"/>
                                            </p:txEl>
                                          </p:spTgt>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wipe(left)">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wipe(left)">
                                      <p:cBhvr>
                                        <p:cTn id="52" dur="500"/>
                                        <p:tgtEl>
                                          <p:spTgt spid="3">
                                            <p:txEl>
                                              <p:pRg st="11" end="11"/>
                                            </p:txEl>
                                          </p:spTgt>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Effect transition="in" filter="wipe(left)">
                                      <p:cBhvr>
                                        <p:cTn id="55" dur="500"/>
                                        <p:tgtEl>
                                          <p:spTgt spid="3">
                                            <p:txEl>
                                              <p:pRg st="12" end="12"/>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3">
                                            <p:txEl>
                                              <p:pRg st="13" end="13"/>
                                            </p:txEl>
                                          </p:spTgt>
                                        </p:tgtEl>
                                        <p:attrNameLst>
                                          <p:attrName>style.visibility</p:attrName>
                                        </p:attrNameLst>
                                      </p:cBhvr>
                                      <p:to>
                                        <p:strVal val="visible"/>
                                      </p:to>
                                    </p:set>
                                    <p:animEffect transition="in" filter="wipe(left)">
                                      <p:cBhvr>
                                        <p:cTn id="60" dur="500"/>
                                        <p:tgtEl>
                                          <p:spTgt spid="3">
                                            <p:txEl>
                                              <p:pRg st="13" end="13"/>
                                            </p:txEl>
                                          </p:spTgt>
                                        </p:tgtEl>
                                      </p:cBhvr>
                                    </p:animEffect>
                                  </p:childTnLst>
                                </p:cTn>
                              </p:par>
                              <p:par>
                                <p:cTn id="61" presetID="22" presetClass="entr" presetSubtype="8" fill="hold" grpId="0" nodeType="with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animEffect transition="in" filter="wipe(left)">
                                      <p:cBhvr>
                                        <p:cTn id="63" dur="500"/>
                                        <p:tgtEl>
                                          <p:spTgt spid="3">
                                            <p:txEl>
                                              <p:pRg st="14" end="14"/>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3">
                                            <p:txEl>
                                              <p:pRg st="15" end="15"/>
                                            </p:txEl>
                                          </p:spTgt>
                                        </p:tgtEl>
                                        <p:attrNameLst>
                                          <p:attrName>style.visibility</p:attrName>
                                        </p:attrNameLst>
                                      </p:cBhvr>
                                      <p:to>
                                        <p:strVal val="visible"/>
                                      </p:to>
                                    </p:set>
                                    <p:animEffect transition="in" filter="wipe(left)">
                                      <p:cBhvr>
                                        <p:cTn id="68" dur="500"/>
                                        <p:tgtEl>
                                          <p:spTgt spid="3">
                                            <p:txEl>
                                              <p:pRg st="15" end="15"/>
                                            </p:txEl>
                                          </p:spTgt>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3">
                                            <p:txEl>
                                              <p:pRg st="16" end="16"/>
                                            </p:txEl>
                                          </p:spTgt>
                                        </p:tgtEl>
                                        <p:attrNameLst>
                                          <p:attrName>style.visibility</p:attrName>
                                        </p:attrNameLst>
                                      </p:cBhvr>
                                      <p:to>
                                        <p:strVal val="visible"/>
                                      </p:to>
                                    </p:set>
                                    <p:animEffect transition="in" filter="wipe(left)">
                                      <p:cBhvr>
                                        <p:cTn id="71" dur="500"/>
                                        <p:tgtEl>
                                          <p:spTgt spid="3">
                                            <p:txEl>
                                              <p:pRg st="16" end="16"/>
                                            </p:txEl>
                                          </p:spTgt>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3">
                                            <p:txEl>
                                              <p:pRg st="17" end="17"/>
                                            </p:txEl>
                                          </p:spTgt>
                                        </p:tgtEl>
                                        <p:attrNameLst>
                                          <p:attrName>style.visibility</p:attrName>
                                        </p:attrNameLst>
                                      </p:cBhvr>
                                      <p:to>
                                        <p:strVal val="visible"/>
                                      </p:to>
                                    </p:set>
                                    <p:animEffect transition="in" filter="wipe(left)">
                                      <p:cBhvr>
                                        <p:cTn id="74" dur="500"/>
                                        <p:tgtEl>
                                          <p:spTgt spid="3">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ko-KR"/>
              <a:t>Stack for Yielding Thread</a:t>
            </a:r>
          </a:p>
        </p:txBody>
      </p:sp>
      <p:sp>
        <p:nvSpPr>
          <p:cNvPr id="5" name="Content Placeholder 4">
            <a:extLst>
              <a:ext uri="{FF2B5EF4-FFF2-40B4-BE49-F238E27FC236}">
                <a16:creationId xmlns:a16="http://schemas.microsoft.com/office/drawing/2014/main" id="{BC12737C-2793-DC4D-8B57-2602EB915FC4}"/>
              </a:ext>
            </a:extLst>
          </p:cNvPr>
          <p:cNvSpPr>
            <a:spLocks noGrp="1"/>
          </p:cNvSpPr>
          <p:nvPr>
            <p:ph idx="1"/>
          </p:nvPr>
        </p:nvSpPr>
        <p:spPr/>
        <p:txBody>
          <a:bodyPr/>
          <a:lstStyle/>
          <a:p>
            <a:pPr marL="0" indent="0">
              <a:lnSpc>
                <a:spcPct val="125000"/>
              </a:lnSpc>
              <a:buNone/>
            </a:pPr>
            <a:r>
              <a:rPr lang="en-US" altLang="ko-KR" sz="1200" dirty="0">
                <a:latin typeface="Ubuntu Mono" panose="020B0509030602030204" pitchFamily="49" charset="0"/>
              </a:rPr>
              <a:t> void </a:t>
            </a:r>
            <a:r>
              <a:rPr lang="en-US" altLang="ko-KR" sz="1200" dirty="0" err="1">
                <a:latin typeface="Ubuntu Mono" panose="020B0509030602030204" pitchFamily="49" charset="0"/>
              </a:rPr>
              <a:t>run_new_thread</a:t>
            </a:r>
            <a:r>
              <a:rPr lang="en-US" altLang="ko-KR" sz="1200" dirty="0">
                <a:latin typeface="Ubuntu Mono" panose="020B0509030602030204" pitchFamily="49" charset="0"/>
              </a:rPr>
              <a:t>() {</a:t>
            </a:r>
            <a:br>
              <a:rPr lang="en-US" altLang="ko-KR" sz="1200" dirty="0">
                <a:latin typeface="Ubuntu Mono" panose="020B0509030602030204" pitchFamily="49" charset="0"/>
              </a:rPr>
            </a:br>
            <a:r>
              <a:rPr lang="en-US" altLang="ko-KR" sz="1200" dirty="0">
                <a:solidFill>
                  <a:srgbClr val="00B050"/>
                </a:solidFill>
                <a:latin typeface="Ubuntu Mono" panose="020B0509030602030204" pitchFamily="49" charset="0"/>
              </a:rPr>
              <a:t>     // Prevent interrupt from stopping us </a:t>
            </a:r>
            <a:br>
              <a:rPr lang="en-US" altLang="ko-KR" sz="1200" dirty="0">
                <a:solidFill>
                  <a:srgbClr val="00B050"/>
                </a:solidFill>
                <a:latin typeface="Ubuntu Mono" panose="020B0509030602030204" pitchFamily="49" charset="0"/>
              </a:rPr>
            </a:br>
            <a:r>
              <a:rPr lang="en-US" altLang="ko-KR" sz="1200" dirty="0">
                <a:solidFill>
                  <a:srgbClr val="00B050"/>
                </a:solidFill>
                <a:latin typeface="Ubuntu Mono" panose="020B0509030602030204" pitchFamily="49" charset="0"/>
              </a:rPr>
              <a:t>     // in the middle of switch</a:t>
            </a:r>
            <a:br>
              <a:rPr lang="en-US" altLang="ko-KR" sz="1200" dirty="0">
                <a:solidFill>
                  <a:srgbClr val="00B050"/>
                </a:solidFill>
                <a:latin typeface="Ubuntu Mono" panose="020B0509030602030204" pitchFamily="49" charset="0"/>
              </a:rPr>
            </a:br>
            <a:r>
              <a:rPr lang="en-US" altLang="ko-KR" sz="1200" dirty="0">
                <a:latin typeface="Ubuntu Mono" panose="020B0509030602030204" pitchFamily="49" charset="0"/>
              </a:rPr>
              <a:t>     </a:t>
            </a:r>
            <a:r>
              <a:rPr lang="en-US" altLang="ko-KR" sz="1200" dirty="0" err="1">
                <a:latin typeface="Ubuntu Mono" panose="020B0509030602030204" pitchFamily="49" charset="0"/>
              </a:rPr>
              <a:t>disable_interrupts</a:t>
            </a:r>
            <a:r>
              <a:rPr lang="en-US" altLang="ko-KR" sz="1200" dirty="0">
                <a:latin typeface="Ubuntu Mono" panose="020B0509030602030204" pitchFamily="49" charset="0"/>
              </a:rPr>
              <a:t>();</a:t>
            </a:r>
            <a:br>
              <a:rPr lang="en-US" altLang="ko-KR" sz="1200" dirty="0">
                <a:latin typeface="Ubuntu Mono" panose="020B0509030602030204" pitchFamily="49" charset="0"/>
              </a:rPr>
            </a:br>
            <a:r>
              <a:rPr lang="en-US" altLang="ko-KR" sz="1200" dirty="0">
                <a:solidFill>
                  <a:srgbClr val="00B050"/>
                </a:solidFill>
                <a:latin typeface="Ubuntu Mono" panose="020B0509030602030204" pitchFamily="49" charset="0"/>
              </a:rPr>
              <a:t>     // Choose another TCB from ready list</a:t>
            </a:r>
            <a:br>
              <a:rPr lang="en-US" altLang="ko-KR" sz="1200" dirty="0">
                <a:solidFill>
                  <a:srgbClr val="00B050"/>
                </a:solidFill>
                <a:latin typeface="Ubuntu Mono" panose="020B0509030602030204" pitchFamily="49" charset="0"/>
              </a:rPr>
            </a:br>
            <a:r>
              <a:rPr lang="en-US" altLang="ko-KR" sz="1200" dirty="0">
                <a:latin typeface="Ubuntu Mono" panose="020B0509030602030204" pitchFamily="49" charset="0"/>
              </a:rPr>
              <a:t>     </a:t>
            </a:r>
            <a:r>
              <a:rPr lang="en-US" altLang="ko-KR" sz="1200" dirty="0" err="1">
                <a:latin typeface="Ubuntu Mono" panose="020B0509030602030204" pitchFamily="49" charset="0"/>
              </a:rPr>
              <a:t>chosenTCB</a:t>
            </a:r>
            <a:r>
              <a:rPr lang="en-US" altLang="ko-KR" sz="1200" dirty="0">
                <a:latin typeface="Ubuntu Mono" panose="020B0509030602030204" pitchFamily="49" charset="0"/>
              </a:rPr>
              <a:t> = </a:t>
            </a:r>
            <a:r>
              <a:rPr lang="en-US" altLang="ko-KR" sz="1200" dirty="0" err="1">
                <a:latin typeface="Ubuntu Mono" panose="020B0509030602030204" pitchFamily="49" charset="0"/>
              </a:rPr>
              <a:t>scheduler.getNextTCB</a:t>
            </a:r>
            <a:r>
              <a:rPr lang="en-US" altLang="ko-KR" sz="1200" dirty="0">
                <a:latin typeface="Ubuntu Mono" panose="020B0509030602030204" pitchFamily="49" charset="0"/>
              </a:rPr>
              <a:t>();</a:t>
            </a:r>
            <a:br>
              <a:rPr lang="en-US" altLang="ko-KR" sz="1200" dirty="0">
                <a:latin typeface="Ubuntu Mono" panose="020B0509030602030204" pitchFamily="49" charset="0"/>
              </a:rPr>
            </a:br>
            <a:r>
              <a:rPr lang="en-US" altLang="ko-KR" sz="1200" dirty="0">
                <a:latin typeface="Ubuntu Mono" panose="020B0509030602030204" pitchFamily="49" charset="0"/>
              </a:rPr>
              <a:t>     if (</a:t>
            </a:r>
            <a:r>
              <a:rPr lang="en-US" altLang="ko-KR" sz="1200" dirty="0" err="1">
                <a:latin typeface="Ubuntu Mono" panose="020B0509030602030204" pitchFamily="49" charset="0"/>
              </a:rPr>
              <a:t>chosenTCB</a:t>
            </a:r>
            <a:r>
              <a:rPr lang="en-US" altLang="ko-KR" sz="1200" dirty="0">
                <a:latin typeface="Ubuntu Mono" panose="020B0509030602030204" pitchFamily="49" charset="0"/>
              </a:rPr>
              <a:t> != </a:t>
            </a:r>
            <a:r>
              <a:rPr lang="en-US" altLang="ko-KR" sz="1200" dirty="0" err="1">
                <a:latin typeface="Ubuntu Mono" panose="020B0509030602030204" pitchFamily="49" charset="0"/>
              </a:rPr>
              <a:t>runningTCB</a:t>
            </a:r>
            <a:r>
              <a:rPr lang="en-US" altLang="ko-KR" sz="1200" dirty="0">
                <a:latin typeface="Ubuntu Mono" panose="020B0509030602030204" pitchFamily="49" charset="0"/>
              </a:rPr>
              <a:t>) {</a:t>
            </a:r>
            <a:br>
              <a:rPr lang="en-US" altLang="ko-KR" sz="1200" dirty="0">
                <a:latin typeface="Ubuntu Mono" panose="020B0509030602030204" pitchFamily="49" charset="0"/>
              </a:rPr>
            </a:br>
            <a:r>
              <a:rPr lang="en-US" altLang="ko-KR" sz="1200" dirty="0">
                <a:solidFill>
                  <a:srgbClr val="00B050"/>
                </a:solidFill>
                <a:latin typeface="Ubuntu Mono" panose="020B0509030602030204" pitchFamily="49" charset="0"/>
              </a:rPr>
              <a:t>          // Move running thread onto ready list</a:t>
            </a:r>
            <a:br>
              <a:rPr lang="en-US" altLang="ko-KR" sz="1200" dirty="0">
                <a:solidFill>
                  <a:srgbClr val="00B050"/>
                </a:solidFill>
                <a:latin typeface="Ubuntu Mono" panose="020B0509030602030204" pitchFamily="49" charset="0"/>
              </a:rPr>
            </a:br>
            <a:r>
              <a:rPr lang="en-US" altLang="ko-KR" sz="1200" dirty="0">
                <a:latin typeface="Ubuntu Mono" panose="020B0509030602030204" pitchFamily="49" charset="0"/>
              </a:rPr>
              <a:t>     </a:t>
            </a:r>
            <a:r>
              <a:rPr lang="en-US" altLang="ko-KR" sz="1200" dirty="0">
                <a:solidFill>
                  <a:srgbClr val="00B050"/>
                </a:solidFill>
                <a:latin typeface="Ubuntu Mono" panose="020B0509030602030204" pitchFamily="49" charset="0"/>
              </a:rPr>
              <a:t>     </a:t>
            </a:r>
            <a:r>
              <a:rPr lang="en-US" altLang="ko-KR" sz="1200" dirty="0" err="1">
                <a:latin typeface="Ubuntu Mono" panose="020B0509030602030204" pitchFamily="49" charset="0"/>
              </a:rPr>
              <a:t>runningTCB</a:t>
            </a:r>
            <a:r>
              <a:rPr lang="en-US" altLang="ko-KR" sz="1200" dirty="0">
                <a:latin typeface="Ubuntu Mono" panose="020B0509030602030204" pitchFamily="49" charset="0"/>
              </a:rPr>
              <a:t>-&gt;state = READY;</a:t>
            </a:r>
            <a:br>
              <a:rPr lang="en-US" altLang="ko-KR" sz="1200" dirty="0">
                <a:latin typeface="Ubuntu Mono" panose="020B0509030602030204" pitchFamily="49" charset="0"/>
              </a:rPr>
            </a:br>
            <a:r>
              <a:rPr lang="en-US" altLang="ko-KR" sz="1200" dirty="0">
                <a:latin typeface="Ubuntu Mono" panose="020B0509030602030204" pitchFamily="49" charset="0"/>
              </a:rPr>
              <a:t>     </a:t>
            </a:r>
            <a:r>
              <a:rPr lang="en-US" altLang="ko-KR" sz="1200" dirty="0">
                <a:solidFill>
                  <a:srgbClr val="00B050"/>
                </a:solidFill>
                <a:latin typeface="Ubuntu Mono" panose="020B0509030602030204" pitchFamily="49" charset="0"/>
              </a:rPr>
              <a:t>     </a:t>
            </a:r>
            <a:r>
              <a:rPr lang="en-US" altLang="ko-KR" sz="1200" dirty="0" err="1">
                <a:latin typeface="Ubuntu Mono" panose="020B0509030602030204" pitchFamily="49" charset="0"/>
              </a:rPr>
              <a:t>ready_list.add</a:t>
            </a:r>
            <a:r>
              <a:rPr lang="en-US" altLang="ko-KR" sz="1200" dirty="0">
                <a:latin typeface="Ubuntu Mono" panose="020B0509030602030204" pitchFamily="49" charset="0"/>
              </a:rPr>
              <a:t>(</a:t>
            </a:r>
            <a:r>
              <a:rPr lang="en-US" altLang="ko-KR" sz="1200" dirty="0" err="1">
                <a:latin typeface="Ubuntu Mono" panose="020B0509030602030204" pitchFamily="49" charset="0"/>
              </a:rPr>
              <a:t>runningTCB</a:t>
            </a:r>
            <a:r>
              <a:rPr lang="en-US" altLang="ko-KR" sz="1200" dirty="0">
                <a:latin typeface="Ubuntu Mono" panose="020B0509030602030204" pitchFamily="49" charset="0"/>
              </a:rPr>
              <a:t>);</a:t>
            </a:r>
            <a:br>
              <a:rPr lang="en-US" altLang="ko-KR" sz="1200" dirty="0">
                <a:latin typeface="Ubuntu Mono" panose="020B0509030602030204" pitchFamily="49" charset="0"/>
              </a:rPr>
            </a:br>
            <a:r>
              <a:rPr lang="en-US" altLang="ko-KR" sz="1200" dirty="0">
                <a:solidFill>
                  <a:srgbClr val="00B050"/>
                </a:solidFill>
                <a:latin typeface="Ubuntu Mono" panose="020B0509030602030204" pitchFamily="49" charset="0"/>
              </a:rPr>
              <a:t>          // Switch to the new thread</a:t>
            </a:r>
            <a:br>
              <a:rPr lang="en-US" altLang="ko-KR" sz="1200" dirty="0">
                <a:solidFill>
                  <a:srgbClr val="00B050"/>
                </a:solidFill>
                <a:latin typeface="Ubuntu Mono" panose="020B0509030602030204" pitchFamily="49" charset="0"/>
              </a:rPr>
            </a:br>
            <a:r>
              <a:rPr lang="en-US" altLang="ko-KR" sz="1200" dirty="0">
                <a:solidFill>
                  <a:srgbClr val="FF0000"/>
                </a:solidFill>
                <a:latin typeface="Ubuntu Mono" panose="020B0509030602030204" pitchFamily="49" charset="0"/>
              </a:rPr>
              <a:t>     </a:t>
            </a:r>
            <a:r>
              <a:rPr lang="en-US" altLang="ko-KR" sz="1200" dirty="0">
                <a:solidFill>
                  <a:srgbClr val="00B050"/>
                </a:solidFill>
                <a:latin typeface="Ubuntu Mono" panose="020B0509030602030204" pitchFamily="49" charset="0"/>
              </a:rPr>
              <a:t>     </a:t>
            </a:r>
            <a:r>
              <a:rPr lang="en-US" altLang="ko-KR" sz="1200" dirty="0" err="1">
                <a:solidFill>
                  <a:srgbClr val="FF0000"/>
                </a:solidFill>
                <a:latin typeface="Ubuntu Mono" panose="020B0509030602030204" pitchFamily="49" charset="0"/>
              </a:rPr>
              <a:t>thread_switch</a:t>
            </a:r>
            <a:r>
              <a:rPr lang="en-US" altLang="ko-KR" sz="1200" dirty="0">
                <a:solidFill>
                  <a:srgbClr val="FF0000"/>
                </a:solidFill>
                <a:latin typeface="Ubuntu Mono" panose="020B0509030602030204" pitchFamily="49" charset="0"/>
              </a:rPr>
              <a:t>(</a:t>
            </a:r>
            <a:r>
              <a:rPr lang="en-US" altLang="ko-KR" sz="1200" dirty="0" err="1">
                <a:solidFill>
                  <a:srgbClr val="FF0000"/>
                </a:solidFill>
                <a:latin typeface="Ubuntu Mono" panose="020B0509030602030204" pitchFamily="49" charset="0"/>
              </a:rPr>
              <a:t>runningTCB</a:t>
            </a:r>
            <a:r>
              <a:rPr lang="en-US" altLang="ko-KR" sz="1200" dirty="0">
                <a:solidFill>
                  <a:srgbClr val="FF0000"/>
                </a:solidFill>
                <a:latin typeface="Ubuntu Mono" panose="020B0509030602030204" pitchFamily="49" charset="0"/>
              </a:rPr>
              <a:t>, </a:t>
            </a:r>
            <a:r>
              <a:rPr lang="en-US" altLang="ko-KR" sz="1200" dirty="0" err="1">
                <a:solidFill>
                  <a:srgbClr val="FF0000"/>
                </a:solidFill>
                <a:latin typeface="Ubuntu Mono" panose="020B0509030602030204" pitchFamily="49" charset="0"/>
              </a:rPr>
              <a:t>chosenTCB</a:t>
            </a:r>
            <a:r>
              <a:rPr lang="en-US" altLang="ko-KR" sz="1200" dirty="0">
                <a:solidFill>
                  <a:srgbClr val="FF0000"/>
                </a:solidFill>
                <a:latin typeface="Ubuntu Mono" panose="020B0509030602030204" pitchFamily="49" charset="0"/>
              </a:rPr>
              <a:t>);</a:t>
            </a:r>
          </a:p>
          <a:p>
            <a:pPr marL="0" indent="0">
              <a:lnSpc>
                <a:spcPct val="125000"/>
              </a:lnSpc>
              <a:buNone/>
            </a:pPr>
            <a:r>
              <a:rPr lang="en-US" altLang="ko-KR" sz="1200" dirty="0">
                <a:latin typeface="Ubuntu Mono" panose="020B0509030602030204" pitchFamily="49" charset="0"/>
              </a:rPr>
              <a:t>     </a:t>
            </a:r>
            <a:r>
              <a:rPr lang="en-US" altLang="ko-KR" sz="1200" dirty="0">
                <a:solidFill>
                  <a:srgbClr val="00B050"/>
                </a:solidFill>
                <a:latin typeface="Ubuntu Mono" panose="020B0509030602030204" pitchFamily="49" charset="0"/>
              </a:rPr>
              <a:t>     // We’re running again!</a:t>
            </a:r>
            <a:br>
              <a:rPr lang="en-US" altLang="ko-KR" sz="1200" dirty="0">
                <a:solidFill>
                  <a:srgbClr val="00B050"/>
                </a:solidFill>
                <a:latin typeface="Ubuntu Mono" panose="020B0509030602030204" pitchFamily="49" charset="0"/>
              </a:rPr>
            </a:br>
            <a:r>
              <a:rPr lang="en-US" altLang="ko-KR" sz="1200" dirty="0">
                <a:latin typeface="Ubuntu Mono" panose="020B0509030602030204" pitchFamily="49" charset="0"/>
              </a:rPr>
              <a:t>     </a:t>
            </a:r>
            <a:r>
              <a:rPr lang="en-US" altLang="ko-KR" sz="1200" dirty="0">
                <a:solidFill>
                  <a:srgbClr val="00B050"/>
                </a:solidFill>
                <a:latin typeface="Ubuntu Mono" panose="020B0509030602030204" pitchFamily="49" charset="0"/>
              </a:rPr>
              <a:t>     </a:t>
            </a:r>
            <a:r>
              <a:rPr lang="en-US" altLang="ko-KR" sz="1200" dirty="0" err="1">
                <a:latin typeface="Ubuntu Mono" panose="020B0509030602030204" pitchFamily="49" charset="0"/>
              </a:rPr>
              <a:t>runningTCB</a:t>
            </a:r>
            <a:r>
              <a:rPr lang="en-US" altLang="ko-KR" sz="1200" dirty="0">
                <a:latin typeface="Ubuntu Mono" panose="020B0509030602030204" pitchFamily="49" charset="0"/>
              </a:rPr>
              <a:t>-&gt;state = RUNNING;</a:t>
            </a:r>
            <a:br>
              <a:rPr lang="en-US" altLang="ko-KR" sz="1200" dirty="0">
                <a:latin typeface="Ubuntu Mono" panose="020B0509030602030204" pitchFamily="49" charset="0"/>
              </a:rPr>
            </a:br>
            <a:r>
              <a:rPr lang="en-US" altLang="ko-KR" sz="1200" dirty="0">
                <a:solidFill>
                  <a:srgbClr val="00B050"/>
                </a:solidFill>
                <a:latin typeface="Ubuntu Mono" panose="020B0509030602030204" pitchFamily="49" charset="0"/>
              </a:rPr>
              <a:t>          // Do any cleanup</a:t>
            </a:r>
            <a:br>
              <a:rPr lang="en-US" altLang="ko-KR" sz="1200" dirty="0">
                <a:solidFill>
                  <a:srgbClr val="00B050"/>
                </a:solidFill>
                <a:latin typeface="Ubuntu Mono" panose="020B0509030602030204" pitchFamily="49" charset="0"/>
              </a:rPr>
            </a:br>
            <a:r>
              <a:rPr lang="en-US" altLang="ko-KR" sz="1200" dirty="0">
                <a:latin typeface="Ubuntu Mono" panose="020B0509030602030204" pitchFamily="49" charset="0"/>
              </a:rPr>
              <a:t>     </a:t>
            </a:r>
            <a:r>
              <a:rPr lang="en-US" altLang="ko-KR" sz="1200" dirty="0">
                <a:solidFill>
                  <a:srgbClr val="00B050"/>
                </a:solidFill>
                <a:latin typeface="Ubuntu Mono" panose="020B0509030602030204" pitchFamily="49" charset="0"/>
              </a:rPr>
              <a:t>     </a:t>
            </a:r>
            <a:r>
              <a:rPr lang="en-US" altLang="ko-KR" sz="1200" dirty="0" err="1">
                <a:latin typeface="Ubuntu Mono" panose="020B0509030602030204" pitchFamily="49" charset="0"/>
              </a:rPr>
              <a:t>do_cleanup_housekeeping</a:t>
            </a:r>
            <a:r>
              <a:rPr lang="en-US" altLang="ko-KR" sz="1200" dirty="0">
                <a:latin typeface="Ubuntu Mono" panose="020B0509030602030204" pitchFamily="49" charset="0"/>
              </a:rPr>
              <a:t>();</a:t>
            </a:r>
            <a:br>
              <a:rPr lang="en-US" altLang="ko-KR" sz="1200" dirty="0">
                <a:latin typeface="Ubuntu Mono" panose="020B0509030602030204" pitchFamily="49" charset="0"/>
              </a:rPr>
            </a:br>
            <a:r>
              <a:rPr lang="en-US" altLang="ko-KR" sz="1200" dirty="0">
                <a:solidFill>
                  <a:srgbClr val="00B050"/>
                </a:solidFill>
                <a:latin typeface="Ubuntu Mono" panose="020B0509030602030204" pitchFamily="49" charset="0"/>
              </a:rPr>
              <a:t>    </a:t>
            </a:r>
            <a:r>
              <a:rPr lang="en-US" altLang="ko-KR" sz="1200" dirty="0">
                <a:latin typeface="Ubuntu Mono" panose="020B0509030602030204" pitchFamily="49" charset="0"/>
              </a:rPr>
              <a:t> }</a:t>
            </a:r>
            <a:br>
              <a:rPr lang="en-US" altLang="ko-KR" sz="1200" dirty="0">
                <a:latin typeface="Ubuntu Mono" panose="020B0509030602030204" pitchFamily="49" charset="0"/>
              </a:rPr>
            </a:br>
            <a:r>
              <a:rPr lang="en-US" altLang="ko-KR" sz="1200" dirty="0">
                <a:solidFill>
                  <a:srgbClr val="00B050"/>
                </a:solidFill>
                <a:latin typeface="Ubuntu Mono" panose="020B0509030602030204" pitchFamily="49" charset="0"/>
              </a:rPr>
              <a:t>     // Enable interrupts again</a:t>
            </a:r>
            <a:br>
              <a:rPr lang="en-US" altLang="ko-KR" sz="1200" dirty="0">
                <a:solidFill>
                  <a:srgbClr val="00B050"/>
                </a:solidFill>
                <a:latin typeface="Ubuntu Mono" panose="020B0509030602030204" pitchFamily="49" charset="0"/>
              </a:rPr>
            </a:br>
            <a:r>
              <a:rPr lang="en-US" altLang="ko-KR" sz="1200" dirty="0">
                <a:latin typeface="Ubuntu Mono" panose="020B0509030602030204" pitchFamily="49" charset="0"/>
              </a:rPr>
              <a:t>     </a:t>
            </a:r>
            <a:r>
              <a:rPr lang="en-US" altLang="ko-KR" sz="1200" dirty="0" err="1">
                <a:latin typeface="Ubuntu Mono" panose="020B0509030602030204" pitchFamily="49" charset="0"/>
              </a:rPr>
              <a:t>enable_interrupts</a:t>
            </a:r>
            <a:r>
              <a:rPr lang="en-US" altLang="ko-KR" sz="1200" dirty="0">
                <a:latin typeface="Ubuntu Mono" panose="020B0509030602030204" pitchFamily="49" charset="0"/>
              </a:rPr>
              <a:t>();</a:t>
            </a:r>
            <a:br>
              <a:rPr lang="en-US" altLang="ko-KR" sz="1200" dirty="0">
                <a:latin typeface="Ubuntu Mono" panose="020B0509030602030204" pitchFamily="49" charset="0"/>
              </a:rPr>
            </a:br>
            <a:r>
              <a:rPr lang="en-US" altLang="ko-KR" sz="1200" dirty="0">
                <a:latin typeface="Ubuntu Mono" panose="020B0509030602030204" pitchFamily="49" charset="0"/>
              </a:rPr>
              <a:t> }</a:t>
            </a:r>
          </a:p>
        </p:txBody>
      </p:sp>
      <p:sp>
        <p:nvSpPr>
          <p:cNvPr id="21508" name="Rectangle 7"/>
          <p:cNvSpPr>
            <a:spLocks noChangeArrowheads="1"/>
          </p:cNvSpPr>
          <p:nvPr/>
        </p:nvSpPr>
        <p:spPr bwMode="auto">
          <a:xfrm flipV="1">
            <a:off x="5391050" y="2140781"/>
            <a:ext cx="1584000" cy="4824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thread_yield</a:t>
            </a:r>
            <a:endParaRPr lang="en-US" altLang="ko-KR" sz="1600" b="0" dirty="0">
              <a:latin typeface="Ubuntu Mono" panose="020B0509030602030204" pitchFamily="49" charset="0"/>
              <a:ea typeface="Consolas" charset="0"/>
              <a:cs typeface="Consolas" charset="0"/>
            </a:endParaRPr>
          </a:p>
        </p:txBody>
      </p:sp>
      <p:sp>
        <p:nvSpPr>
          <p:cNvPr id="21509" name="Rectangle 8"/>
          <p:cNvSpPr>
            <a:spLocks noChangeArrowheads="1"/>
          </p:cNvSpPr>
          <p:nvPr/>
        </p:nvSpPr>
        <p:spPr bwMode="auto">
          <a:xfrm flipV="1">
            <a:off x="5391050" y="1676400"/>
            <a:ext cx="1584000" cy="4824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compute_PI</a:t>
            </a:r>
            <a:endParaRPr lang="en-US" altLang="ko-KR" sz="1600" b="0" dirty="0">
              <a:latin typeface="Ubuntu Mono" panose="020B0509030602030204" pitchFamily="49" charset="0"/>
              <a:ea typeface="Consolas" charset="0"/>
              <a:cs typeface="Consolas" charset="0"/>
            </a:endParaRPr>
          </a:p>
        </p:txBody>
      </p:sp>
      <p:sp>
        <p:nvSpPr>
          <p:cNvPr id="21517" name="Text Box 11"/>
          <p:cNvSpPr txBox="1">
            <a:spLocks noChangeArrowheads="1"/>
          </p:cNvSpPr>
          <p:nvPr/>
        </p:nvSpPr>
        <p:spPr bwMode="auto">
          <a:xfrm rot="5400000">
            <a:off x="7602315" y="2600907"/>
            <a:ext cx="1353384"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Gill Sans Light" panose="020B0302020104020203" pitchFamily="34" charset="-79"/>
                <a:ea typeface="Gill Sans" charset="0"/>
                <a:cs typeface="Gill Sans Light" panose="020B0302020104020203" pitchFamily="34" charset="-79"/>
              </a:rPr>
              <a:t>Stack's growth</a:t>
            </a:r>
          </a:p>
        </p:txBody>
      </p:sp>
      <p:sp>
        <p:nvSpPr>
          <p:cNvPr id="21518" name="Line 10"/>
          <p:cNvSpPr>
            <a:spLocks noChangeShapeType="1"/>
          </p:cNvSpPr>
          <p:nvPr/>
        </p:nvSpPr>
        <p:spPr bwMode="auto">
          <a:xfrm>
            <a:off x="8098021" y="1942514"/>
            <a:ext cx="0" cy="1661108"/>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Gill Sans Light" panose="020B0302020104020203" pitchFamily="34" charset="-79"/>
              <a:cs typeface="Gill Sans Light" panose="020B0302020104020203" pitchFamily="34" charset="-79"/>
            </a:endParaRPr>
          </a:p>
        </p:txBody>
      </p:sp>
      <p:sp>
        <p:nvSpPr>
          <p:cNvPr id="21513" name="Rectangle 6"/>
          <p:cNvSpPr>
            <a:spLocks noChangeArrowheads="1"/>
          </p:cNvSpPr>
          <p:nvPr/>
        </p:nvSpPr>
        <p:spPr bwMode="auto">
          <a:xfrm flipV="1">
            <a:off x="5391050" y="3711452"/>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run_new_thread</a:t>
            </a:r>
            <a:endParaRPr lang="en-US" altLang="ko-KR" sz="1600" b="0" dirty="0">
              <a:latin typeface="Ubuntu Mono" panose="020B0509030602030204" pitchFamily="49" charset="0"/>
              <a:ea typeface="Consolas" charset="0"/>
              <a:cs typeface="Consolas" charset="0"/>
            </a:endParaRPr>
          </a:p>
        </p:txBody>
      </p:sp>
      <p:sp>
        <p:nvSpPr>
          <p:cNvPr id="21514" name="Arc 13"/>
          <p:cNvSpPr>
            <a:spLocks/>
          </p:cNvSpPr>
          <p:nvPr/>
        </p:nvSpPr>
        <p:spPr bwMode="auto">
          <a:xfrm flipH="1">
            <a:off x="4937533" y="2378623"/>
            <a:ext cx="452776" cy="1139204"/>
          </a:xfrm>
          <a:custGeom>
            <a:avLst/>
            <a:gdLst>
              <a:gd name="T0" fmla="*/ 0 w 21600"/>
              <a:gd name="T1" fmla="*/ 0 h 43068"/>
              <a:gd name="T2" fmla="*/ 0 w 21600"/>
              <a:gd name="T3" fmla="*/ 3 h 43068"/>
              <a:gd name="T4" fmla="*/ 0 w 21600"/>
              <a:gd name="T5" fmla="*/ 2 h 43068"/>
              <a:gd name="T6" fmla="*/ 0 60000 65536"/>
              <a:gd name="T7" fmla="*/ 0 60000 65536"/>
              <a:gd name="T8" fmla="*/ 0 60000 65536"/>
            </a:gdLst>
            <a:ahLst/>
            <a:cxnLst>
              <a:cxn ang="T6">
                <a:pos x="T0" y="T1"/>
              </a:cxn>
              <a:cxn ang="T7">
                <a:pos x="T2" y="T3"/>
              </a:cxn>
              <a:cxn ang="T8">
                <a:pos x="T4" y="T5"/>
              </a:cxn>
            </a:cxnLst>
            <a:rect l="0" t="0" r="r" b="b"/>
            <a:pathLst>
              <a:path w="21600" h="43068" fill="none" extrusionOk="0">
                <a:moveTo>
                  <a:pt x="-1" y="0"/>
                </a:moveTo>
                <a:cubicBezTo>
                  <a:pt x="11929" y="0"/>
                  <a:pt x="21600" y="9670"/>
                  <a:pt x="21600" y="21600"/>
                </a:cubicBezTo>
                <a:cubicBezTo>
                  <a:pt x="21600" y="32607"/>
                  <a:pt x="13322" y="41853"/>
                  <a:pt x="2383" y="43068"/>
                </a:cubicBezTo>
              </a:path>
              <a:path w="21600" h="43068" stroke="0" extrusionOk="0">
                <a:moveTo>
                  <a:pt x="-1" y="0"/>
                </a:moveTo>
                <a:cubicBezTo>
                  <a:pt x="11929" y="0"/>
                  <a:pt x="21600" y="9670"/>
                  <a:pt x="21600" y="21600"/>
                </a:cubicBezTo>
                <a:cubicBezTo>
                  <a:pt x="21600" y="32607"/>
                  <a:pt x="13322" y="41853"/>
                  <a:pt x="2383" y="43068"/>
                </a:cubicBezTo>
                <a:lnTo>
                  <a:pt x="0" y="21600"/>
                </a:lnTo>
                <a:lnTo>
                  <a:pt x="-1" y="0"/>
                </a:lnTo>
                <a:close/>
              </a:path>
            </a:pathLst>
          </a:custGeom>
          <a:noFill/>
          <a:ln w="38100">
            <a:solidFill>
              <a:schemeClr val="tx1"/>
            </a:solidFill>
            <a:round/>
            <a:headEnd/>
            <a:tailEnd type="triangle" w="med" len="me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sz="1600">
              <a:latin typeface="Consolas" charset="0"/>
              <a:ea typeface="Consolas" charset="0"/>
              <a:cs typeface="Consolas" charset="0"/>
            </a:endParaRPr>
          </a:p>
        </p:txBody>
      </p:sp>
      <p:sp>
        <p:nvSpPr>
          <p:cNvPr id="21515" name="Text Box 14"/>
          <p:cNvSpPr txBox="1">
            <a:spLocks noChangeArrowheads="1"/>
          </p:cNvSpPr>
          <p:nvPr/>
        </p:nvSpPr>
        <p:spPr bwMode="auto">
          <a:xfrm rot="16200000">
            <a:off x="4206040" y="2778947"/>
            <a:ext cx="1100622" cy="33855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Gill Sans Light" panose="020B0302020104020203" pitchFamily="34" charset="-79"/>
                <a:ea typeface="Gill Sans" charset="0"/>
                <a:cs typeface="Gill Sans Light" panose="020B0302020104020203" pitchFamily="34" charset="-79"/>
              </a:rPr>
              <a:t>Trap to OS</a:t>
            </a:r>
          </a:p>
        </p:txBody>
      </p:sp>
      <p:sp>
        <p:nvSpPr>
          <p:cNvPr id="21516" name="Rectangle 19"/>
          <p:cNvSpPr>
            <a:spLocks noChangeArrowheads="1"/>
          </p:cNvSpPr>
          <p:nvPr/>
        </p:nvSpPr>
        <p:spPr bwMode="auto">
          <a:xfrm>
            <a:off x="5391050" y="4195759"/>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thread_switch</a:t>
            </a:r>
            <a:endParaRPr lang="en-US" altLang="ko-KR" sz="1600" b="0" dirty="0">
              <a:latin typeface="Ubuntu Mono" panose="020B0509030602030204" pitchFamily="49" charset="0"/>
              <a:ea typeface="Consolas" charset="0"/>
              <a:cs typeface="Consolas" charset="0"/>
            </a:endParaRPr>
          </a:p>
        </p:txBody>
      </p:sp>
      <p:sp>
        <p:nvSpPr>
          <p:cNvPr id="17" name="Text Box 11">
            <a:extLst>
              <a:ext uri="{FF2B5EF4-FFF2-40B4-BE49-F238E27FC236}">
                <a16:creationId xmlns:a16="http://schemas.microsoft.com/office/drawing/2014/main" id="{022B4A1E-FA41-9B49-AD29-C5C4CB402B7E}"/>
              </a:ext>
            </a:extLst>
          </p:cNvPr>
          <p:cNvSpPr txBox="1">
            <a:spLocks noChangeArrowheads="1"/>
          </p:cNvSpPr>
          <p:nvPr/>
        </p:nvSpPr>
        <p:spPr bwMode="auto">
          <a:xfrm>
            <a:off x="7112966" y="1922746"/>
            <a:ext cx="761747" cy="5847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Gill Sans Light" panose="020B0302020104020203" pitchFamily="34" charset="-79"/>
                <a:ea typeface="Gill Sans" charset="0"/>
                <a:cs typeface="Gill Sans Light" panose="020B0302020104020203" pitchFamily="34" charset="-79"/>
              </a:rPr>
              <a:t>Thread</a:t>
            </a:r>
            <a:br>
              <a:rPr lang="en-US" altLang="ko-KR" sz="1600" b="0" dirty="0">
                <a:latin typeface="Gill Sans Light" panose="020B0302020104020203" pitchFamily="34" charset="-79"/>
                <a:ea typeface="Gill Sans" charset="0"/>
                <a:cs typeface="Gill Sans Light" panose="020B0302020104020203" pitchFamily="34" charset="-79"/>
              </a:rPr>
            </a:br>
            <a:r>
              <a:rPr lang="en-US" altLang="ko-KR" sz="1600" b="0" dirty="0">
                <a:latin typeface="Gill Sans Light" panose="020B0302020104020203" pitchFamily="34" charset="-79"/>
                <a:ea typeface="Gill Sans" charset="0"/>
                <a:cs typeface="Gill Sans Light" panose="020B0302020104020203" pitchFamily="34" charset="-79"/>
              </a:rPr>
              <a:t>Stack</a:t>
            </a:r>
          </a:p>
        </p:txBody>
      </p:sp>
      <p:sp>
        <p:nvSpPr>
          <p:cNvPr id="18" name="Text Box 11">
            <a:extLst>
              <a:ext uri="{FF2B5EF4-FFF2-40B4-BE49-F238E27FC236}">
                <a16:creationId xmlns:a16="http://schemas.microsoft.com/office/drawing/2014/main" id="{5AF4C9A8-0615-1342-95EE-AD081940B11D}"/>
              </a:ext>
            </a:extLst>
          </p:cNvPr>
          <p:cNvSpPr txBox="1">
            <a:spLocks noChangeArrowheads="1"/>
          </p:cNvSpPr>
          <p:nvPr/>
        </p:nvSpPr>
        <p:spPr bwMode="auto">
          <a:xfrm>
            <a:off x="7142461" y="3660264"/>
            <a:ext cx="702756" cy="5847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Gill Sans Light" panose="020B0302020104020203" pitchFamily="34" charset="-79"/>
                <a:ea typeface="Gill Sans" charset="0"/>
                <a:cs typeface="Gill Sans Light" panose="020B0302020104020203" pitchFamily="34" charset="-79"/>
              </a:rPr>
              <a:t>Kernel</a:t>
            </a:r>
            <a:br>
              <a:rPr lang="en-US" altLang="ko-KR" sz="1600" b="0" dirty="0">
                <a:latin typeface="Gill Sans Light" panose="020B0302020104020203" pitchFamily="34" charset="-79"/>
                <a:ea typeface="Gill Sans" charset="0"/>
                <a:cs typeface="Gill Sans Light" panose="020B0302020104020203" pitchFamily="34" charset="-79"/>
              </a:rPr>
            </a:br>
            <a:r>
              <a:rPr lang="en-US" altLang="ko-KR" sz="1600" b="0" dirty="0">
                <a:latin typeface="Gill Sans Light" panose="020B0302020104020203" pitchFamily="34" charset="-79"/>
                <a:ea typeface="Gill Sans" charset="0"/>
                <a:cs typeface="Gill Sans Light" panose="020B0302020104020203" pitchFamily="34" charset="-79"/>
              </a:rPr>
              <a:t>Stack</a:t>
            </a:r>
          </a:p>
        </p:txBody>
      </p:sp>
      <p:sp>
        <p:nvSpPr>
          <p:cNvPr id="21" name="TextBox 20">
            <a:extLst>
              <a:ext uri="{FF2B5EF4-FFF2-40B4-BE49-F238E27FC236}">
                <a16:creationId xmlns:a16="http://schemas.microsoft.com/office/drawing/2014/main" id="{44236AA5-055C-CF44-BE06-CFA27FCE7CD9}"/>
              </a:ext>
            </a:extLst>
          </p:cNvPr>
          <p:cNvSpPr txBox="1"/>
          <p:nvPr/>
        </p:nvSpPr>
        <p:spPr>
          <a:xfrm>
            <a:off x="4211640" y="5454116"/>
            <a:ext cx="3462376" cy="584775"/>
          </a:xfrm>
          <a:prstGeom prst="rect">
            <a:avLst/>
          </a:prstGeom>
          <a:noFill/>
        </p:spPr>
        <p:txBody>
          <a:bodyPr wrap="square" rtlCol="0">
            <a:spAutoFit/>
          </a:bodyPr>
          <a:lstStyle/>
          <a:p>
            <a:r>
              <a:rPr lang="en-US" sz="1600" dirty="0">
                <a:solidFill>
                  <a:srgbClr val="000000"/>
                </a:solidFill>
                <a:latin typeface="Gill Sans Light" panose="020B0302020104020203" pitchFamily="34" charset="-79"/>
                <a:cs typeface="Gill Sans Light" panose="020B0302020104020203" pitchFamily="34" charset="-79"/>
              </a:rPr>
              <a:t>Start from here whenever another thread switches back to this thread</a:t>
            </a:r>
          </a:p>
        </p:txBody>
      </p:sp>
      <p:cxnSp>
        <p:nvCxnSpPr>
          <p:cNvPr id="22" name="Straight Arrow Connector 21">
            <a:extLst>
              <a:ext uri="{FF2B5EF4-FFF2-40B4-BE49-F238E27FC236}">
                <a16:creationId xmlns:a16="http://schemas.microsoft.com/office/drawing/2014/main" id="{4A85FDAC-94B9-D643-A987-EA8F6CA101A2}"/>
              </a:ext>
            </a:extLst>
          </p:cNvPr>
          <p:cNvCxnSpPr>
            <a:cxnSpLocks/>
          </p:cNvCxnSpPr>
          <p:nvPr/>
        </p:nvCxnSpPr>
        <p:spPr>
          <a:xfrm flipH="1" flipV="1">
            <a:off x="3736550" y="5009617"/>
            <a:ext cx="567688" cy="343965"/>
          </a:xfrm>
          <a:prstGeom prst="straightConnector1">
            <a:avLst/>
          </a:prstGeom>
          <a:ln w="47625" cap="rnd">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6">
            <a:extLst>
              <a:ext uri="{FF2B5EF4-FFF2-40B4-BE49-F238E27FC236}">
                <a16:creationId xmlns:a16="http://schemas.microsoft.com/office/drawing/2014/main" id="{A6112AE5-78AE-3347-A961-D2736BA6449C}"/>
              </a:ext>
            </a:extLst>
          </p:cNvPr>
          <p:cNvSpPr>
            <a:spLocks noChangeArrowheads="1"/>
          </p:cNvSpPr>
          <p:nvPr/>
        </p:nvSpPr>
        <p:spPr bwMode="auto">
          <a:xfrm flipV="1">
            <a:off x="5391050" y="3233203"/>
            <a:ext cx="1584000" cy="4824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kernel_yield</a:t>
            </a:r>
            <a:endParaRPr lang="en-US" altLang="ko-KR" sz="1600" b="0" dirty="0">
              <a:latin typeface="Ubuntu Mono" panose="020B0509030602030204" pitchFamily="49" charset="0"/>
              <a:ea typeface="Consolas" charset="0"/>
              <a:cs typeface="Consolas" charset="0"/>
            </a:endParaRPr>
          </a:p>
        </p:txBody>
      </p:sp>
    </p:spTree>
    <p:extLst>
      <p:ext uri="{BB962C8B-B14F-4D97-AF65-F5344CB8AC3E}">
        <p14:creationId xmlns:p14="http://schemas.microsoft.com/office/powerpoint/2010/main" val="2686151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ipe(up)">
                                      <p:cBhvr>
                                        <p:cTn id="7" dur="500"/>
                                        <p:tgtEl>
                                          <p:spTgt spid="3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1515"/>
                                        </p:tgtEl>
                                        <p:attrNameLst>
                                          <p:attrName>style.visibility</p:attrName>
                                        </p:attrNameLst>
                                      </p:cBhvr>
                                      <p:to>
                                        <p:strVal val="visible"/>
                                      </p:to>
                                    </p:set>
                                    <p:animEffect transition="in" filter="wipe(up)">
                                      <p:cBhvr>
                                        <p:cTn id="10" dur="500"/>
                                        <p:tgtEl>
                                          <p:spTgt spid="21515"/>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1514"/>
                                        </p:tgtEl>
                                        <p:attrNameLst>
                                          <p:attrName>style.visibility</p:attrName>
                                        </p:attrNameLst>
                                      </p:cBhvr>
                                      <p:to>
                                        <p:strVal val="visible"/>
                                      </p:to>
                                    </p:set>
                                    <p:animEffect transition="in" filter="wipe(up)">
                                      <p:cBhvr>
                                        <p:cTn id="13" dur="500"/>
                                        <p:tgtEl>
                                          <p:spTgt spid="2151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21513"/>
                                        </p:tgtEl>
                                        <p:attrNameLst>
                                          <p:attrName>style.visibility</p:attrName>
                                        </p:attrNameLst>
                                      </p:cBhvr>
                                      <p:to>
                                        <p:strVal val="visible"/>
                                      </p:to>
                                    </p:set>
                                    <p:animEffect transition="in" filter="wipe(up)">
                                      <p:cBhvr>
                                        <p:cTn id="18" dur="500"/>
                                        <p:tgtEl>
                                          <p:spTgt spid="2151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wipe(left)">
                                      <p:cBhvr>
                                        <p:cTn id="23" dur="500"/>
                                        <p:tgtEl>
                                          <p:spTgt spid="5">
                                            <p:txEl>
                                              <p:pRg st="0" end="0"/>
                                            </p:txEl>
                                          </p:spTgt>
                                        </p:tgtEl>
                                      </p:cBhvr>
                                    </p:animEffect>
                                  </p:childTnLst>
                                </p:cTn>
                              </p:par>
                              <p:par>
                                <p:cTn id="24" presetID="22" presetClass="entr" presetSubtype="1" fill="hold" grpId="0" nodeType="withEffect">
                                  <p:stCondLst>
                                    <p:cond delay="500"/>
                                  </p:stCondLst>
                                  <p:childTnLst>
                                    <p:set>
                                      <p:cBhvr>
                                        <p:cTn id="25" dur="1" fill="hold">
                                          <p:stCondLst>
                                            <p:cond delay="0"/>
                                          </p:stCondLst>
                                        </p:cTn>
                                        <p:tgtEl>
                                          <p:spTgt spid="21516"/>
                                        </p:tgtEl>
                                        <p:attrNameLst>
                                          <p:attrName>style.visibility</p:attrName>
                                        </p:attrNameLst>
                                      </p:cBhvr>
                                      <p:to>
                                        <p:strVal val="visible"/>
                                      </p:to>
                                    </p:set>
                                    <p:animEffect transition="in" filter="wipe(up)">
                                      <p:cBhvr>
                                        <p:cTn id="26" dur="500"/>
                                        <p:tgtEl>
                                          <p:spTgt spid="2151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5">
                                            <p:txEl>
                                              <p:pRg st="1" end="1"/>
                                            </p:txEl>
                                          </p:spTgt>
                                        </p:tgtEl>
                                        <p:attrNameLst>
                                          <p:attrName>style.visibility</p:attrName>
                                        </p:attrNameLst>
                                      </p:cBhvr>
                                      <p:to>
                                        <p:strVal val="visible"/>
                                      </p:to>
                                    </p:set>
                                    <p:animEffect transition="in" filter="wipe(left)">
                                      <p:cBhvr>
                                        <p:cTn id="31" dur="500"/>
                                        <p:tgtEl>
                                          <p:spTgt spid="5">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wipe(down)">
                                      <p:cBhvr>
                                        <p:cTn id="36" dur="500"/>
                                        <p:tgtEl>
                                          <p:spTgt spid="22"/>
                                        </p:tgtEl>
                                      </p:cBhvr>
                                    </p:animEffect>
                                  </p:childTnLst>
                                </p:cTn>
                              </p:par>
                              <p:par>
                                <p:cTn id="37" presetID="22" presetClass="entr" presetSubtype="8" fill="hold" grpId="0" nodeType="withEffect">
                                  <p:stCondLst>
                                    <p:cond delay="250"/>
                                  </p:stCondLst>
                                  <p:childTnLst>
                                    <p:set>
                                      <p:cBhvr>
                                        <p:cTn id="38" dur="1" fill="hold">
                                          <p:stCondLst>
                                            <p:cond delay="0"/>
                                          </p:stCondLst>
                                        </p:cTn>
                                        <p:tgtEl>
                                          <p:spTgt spid="21">
                                            <p:txEl>
                                              <p:pRg st="0" end="0"/>
                                            </p:txEl>
                                          </p:spTgt>
                                        </p:tgtEl>
                                        <p:attrNameLst>
                                          <p:attrName>style.visibility</p:attrName>
                                        </p:attrNameLst>
                                      </p:cBhvr>
                                      <p:to>
                                        <p:strVal val="visible"/>
                                      </p:to>
                                    </p:set>
                                    <p:animEffect transition="in" filter="wipe(left)">
                                      <p:cBhvr>
                                        <p:cTn id="39"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allAtOnce"/>
      <p:bldP spid="21513" grpId="0" animBg="1"/>
      <p:bldP spid="21514" grpId="0" animBg="1"/>
      <p:bldP spid="21515" grpId="0"/>
      <p:bldP spid="21516" grpId="0" animBg="1"/>
      <p:bldP spid="21" grpId="0" build="p"/>
      <p:bldP spid="30"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dirty="0"/>
              <a:t>How Do Stacks Look Like?</a:t>
            </a:r>
          </a:p>
        </p:txBody>
      </p:sp>
      <p:sp>
        <p:nvSpPr>
          <p:cNvPr id="366595" name="Rectangle 3"/>
          <p:cNvSpPr>
            <a:spLocks noGrp="1" noChangeArrowheads="1"/>
          </p:cNvSpPr>
          <p:nvPr>
            <p:ph sz="half" idx="1"/>
          </p:nvPr>
        </p:nvSpPr>
        <p:spPr>
          <a:xfrm>
            <a:off x="628650" y="1615445"/>
            <a:ext cx="3490775" cy="5029828"/>
          </a:xfrm>
        </p:spPr>
        <p:txBody>
          <a:bodyPr/>
          <a:lstStyle/>
          <a:p>
            <a:r>
              <a:rPr lang="en-US" altLang="ko-KR" sz="1800" dirty="0"/>
              <a:t>Two threads run following code</a:t>
            </a:r>
          </a:p>
          <a:p>
            <a:endParaRPr lang="en-US" altLang="ko-KR" sz="2000" dirty="0"/>
          </a:p>
          <a:p>
            <a:pPr marL="457200" lvl="1" indent="0">
              <a:lnSpc>
                <a:spcPct val="70000"/>
              </a:lnSpc>
              <a:buNone/>
            </a:pPr>
            <a:r>
              <a:rPr lang="en-US" altLang="ko-KR" sz="1600" dirty="0">
                <a:latin typeface="Ubuntu Mono" panose="020B0509030602030204" pitchFamily="49" charset="0"/>
              </a:rPr>
              <a:t>A() {</a:t>
            </a:r>
          </a:p>
          <a:p>
            <a:pPr marL="457200" lvl="1" indent="0">
              <a:lnSpc>
                <a:spcPct val="70000"/>
              </a:lnSpc>
              <a:buNone/>
            </a:pPr>
            <a:r>
              <a:rPr lang="en-US" altLang="ko-KR" sz="1600" dirty="0">
                <a:latin typeface="Ubuntu Mono" panose="020B0509030602030204" pitchFamily="49" charset="0"/>
              </a:rPr>
              <a:t>    B();	</a:t>
            </a:r>
          </a:p>
          <a:p>
            <a:pPr marL="457200" lvl="1" indent="0">
              <a:lnSpc>
                <a:spcPct val="70000"/>
              </a:lnSpc>
              <a:buNone/>
            </a:pPr>
            <a:r>
              <a:rPr lang="en-US" altLang="ko-KR" sz="1600" dirty="0">
                <a:latin typeface="Ubuntu Mono" panose="020B0509030602030204" pitchFamily="49" charset="0"/>
              </a:rPr>
              <a:t>}</a:t>
            </a:r>
          </a:p>
          <a:p>
            <a:pPr marL="457200" lvl="1" indent="0">
              <a:lnSpc>
                <a:spcPct val="70000"/>
              </a:lnSpc>
              <a:buNone/>
            </a:pPr>
            <a:endParaRPr lang="en-US" altLang="ko-KR" sz="1600" dirty="0">
              <a:latin typeface="Ubuntu Mono" panose="020B0509030602030204" pitchFamily="49" charset="0"/>
            </a:endParaRPr>
          </a:p>
          <a:p>
            <a:pPr marL="457200" lvl="1" indent="0">
              <a:lnSpc>
                <a:spcPct val="70000"/>
              </a:lnSpc>
              <a:buNone/>
            </a:pPr>
            <a:r>
              <a:rPr lang="en-US" altLang="ko-KR" sz="1600" dirty="0">
                <a:latin typeface="Ubuntu Mono" panose="020B0509030602030204" pitchFamily="49" charset="0"/>
              </a:rPr>
              <a:t>B() {</a:t>
            </a:r>
          </a:p>
          <a:p>
            <a:pPr marL="457200" lvl="1" indent="0">
              <a:lnSpc>
                <a:spcPct val="70000"/>
              </a:lnSpc>
              <a:buNone/>
            </a:pPr>
            <a:r>
              <a:rPr lang="en-US" altLang="ko-KR" sz="1600" dirty="0">
                <a:latin typeface="Ubuntu Mono" panose="020B0509030602030204" pitchFamily="49" charset="0"/>
              </a:rPr>
              <a:t>    while(TRUE) {</a:t>
            </a:r>
          </a:p>
          <a:p>
            <a:pPr marL="457200" lvl="1" indent="0">
              <a:lnSpc>
                <a:spcPct val="70000"/>
              </a:lnSpc>
              <a:buNone/>
            </a:pPr>
            <a:r>
              <a:rPr lang="en-US" altLang="ko-KR" sz="1600" dirty="0">
                <a:latin typeface="Ubuntu Mono" panose="020B0509030602030204" pitchFamily="49" charset="0"/>
              </a:rPr>
              <a:t>        </a:t>
            </a:r>
            <a:r>
              <a:rPr lang="en-US" altLang="ko-KR" sz="1600" dirty="0" err="1">
                <a:latin typeface="Ubuntu Mono" panose="020B0509030602030204" pitchFamily="49" charset="0"/>
              </a:rPr>
              <a:t>thread_yield</a:t>
            </a:r>
            <a:r>
              <a:rPr lang="en-US" altLang="ko-KR" sz="1600" dirty="0">
                <a:latin typeface="Ubuntu Mono" panose="020B0509030602030204" pitchFamily="49" charset="0"/>
              </a:rPr>
              <a:t>();</a:t>
            </a:r>
          </a:p>
          <a:p>
            <a:pPr marL="457200" lvl="1" indent="0">
              <a:lnSpc>
                <a:spcPct val="70000"/>
              </a:lnSpc>
              <a:buNone/>
            </a:pPr>
            <a:r>
              <a:rPr lang="en-US" altLang="ko-KR" sz="1600" dirty="0">
                <a:latin typeface="Ubuntu Mono" panose="020B0509030602030204" pitchFamily="49" charset="0"/>
              </a:rPr>
              <a:t>    }</a:t>
            </a:r>
          </a:p>
          <a:p>
            <a:pPr marL="457200" lvl="1" indent="0">
              <a:lnSpc>
                <a:spcPct val="70000"/>
              </a:lnSpc>
              <a:buNone/>
            </a:pPr>
            <a:r>
              <a:rPr lang="en-US" altLang="ko-KR" sz="1600" dirty="0">
                <a:latin typeface="Ubuntu Mono" panose="020B0509030602030204" pitchFamily="49" charset="0"/>
              </a:rPr>
              <a:t>}</a:t>
            </a:r>
          </a:p>
        </p:txBody>
      </p:sp>
      <p:sp>
        <p:nvSpPr>
          <p:cNvPr id="36" name="Rectangle 7">
            <a:extLst>
              <a:ext uri="{FF2B5EF4-FFF2-40B4-BE49-F238E27FC236}">
                <a16:creationId xmlns:a16="http://schemas.microsoft.com/office/drawing/2014/main" id="{BAD8E461-41EA-424B-A74E-E245327AD56D}"/>
              </a:ext>
            </a:extLst>
          </p:cNvPr>
          <p:cNvSpPr>
            <a:spLocks noChangeArrowheads="1"/>
          </p:cNvSpPr>
          <p:nvPr/>
        </p:nvSpPr>
        <p:spPr bwMode="auto">
          <a:xfrm flipV="1">
            <a:off x="4366956" y="2997375"/>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thread_yield</a:t>
            </a:r>
            <a:endParaRPr lang="en-US" altLang="ko-KR" sz="1600" b="0" dirty="0">
              <a:latin typeface="Ubuntu Mono" panose="020B0509030602030204" pitchFamily="49" charset="0"/>
              <a:ea typeface="Consolas" charset="0"/>
              <a:cs typeface="Consolas" charset="0"/>
            </a:endParaRPr>
          </a:p>
        </p:txBody>
      </p:sp>
      <p:sp>
        <p:nvSpPr>
          <p:cNvPr id="37" name="Rectangle 8">
            <a:extLst>
              <a:ext uri="{FF2B5EF4-FFF2-40B4-BE49-F238E27FC236}">
                <a16:creationId xmlns:a16="http://schemas.microsoft.com/office/drawing/2014/main" id="{01BA3B4D-7BA8-5941-AC9C-2D960118A3E1}"/>
              </a:ext>
            </a:extLst>
          </p:cNvPr>
          <p:cNvSpPr>
            <a:spLocks noChangeArrowheads="1"/>
          </p:cNvSpPr>
          <p:nvPr/>
        </p:nvSpPr>
        <p:spPr bwMode="auto">
          <a:xfrm flipV="1">
            <a:off x="4366956" y="2511375"/>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B (while)</a:t>
            </a:r>
          </a:p>
        </p:txBody>
      </p:sp>
      <p:sp>
        <p:nvSpPr>
          <p:cNvPr id="40" name="Rectangle 6">
            <a:extLst>
              <a:ext uri="{FF2B5EF4-FFF2-40B4-BE49-F238E27FC236}">
                <a16:creationId xmlns:a16="http://schemas.microsoft.com/office/drawing/2014/main" id="{5E47CD0F-B430-9C4A-962F-AE82A7DA1046}"/>
              </a:ext>
            </a:extLst>
          </p:cNvPr>
          <p:cNvSpPr>
            <a:spLocks noChangeArrowheads="1"/>
          </p:cNvSpPr>
          <p:nvPr/>
        </p:nvSpPr>
        <p:spPr bwMode="auto">
          <a:xfrm flipV="1">
            <a:off x="4366956" y="4686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run_new_thread</a:t>
            </a:r>
            <a:endParaRPr lang="en-US" altLang="ko-KR" sz="1600" b="0" dirty="0">
              <a:latin typeface="Ubuntu Mono" panose="020B0509030602030204" pitchFamily="49" charset="0"/>
              <a:ea typeface="Consolas" charset="0"/>
              <a:cs typeface="Consolas" charset="0"/>
            </a:endParaRPr>
          </a:p>
        </p:txBody>
      </p:sp>
      <p:sp>
        <p:nvSpPr>
          <p:cNvPr id="43" name="Rectangle 19">
            <a:extLst>
              <a:ext uri="{FF2B5EF4-FFF2-40B4-BE49-F238E27FC236}">
                <a16:creationId xmlns:a16="http://schemas.microsoft.com/office/drawing/2014/main" id="{713C68B9-3368-ED43-9C3D-F725B44B9D19}"/>
              </a:ext>
            </a:extLst>
          </p:cNvPr>
          <p:cNvSpPr>
            <a:spLocks noChangeArrowheads="1"/>
          </p:cNvSpPr>
          <p:nvPr/>
        </p:nvSpPr>
        <p:spPr bwMode="auto">
          <a:xfrm>
            <a:off x="4366956" y="5172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thread_switch</a:t>
            </a:r>
            <a:endParaRPr lang="en-US" altLang="ko-KR" sz="1600" b="0" dirty="0">
              <a:latin typeface="Ubuntu Mono" panose="020B0509030602030204" pitchFamily="49" charset="0"/>
              <a:ea typeface="Consolas" charset="0"/>
              <a:cs typeface="Consolas" charset="0"/>
            </a:endParaRPr>
          </a:p>
        </p:txBody>
      </p:sp>
      <p:sp>
        <p:nvSpPr>
          <p:cNvPr id="46" name="Rectangle 8">
            <a:extLst>
              <a:ext uri="{FF2B5EF4-FFF2-40B4-BE49-F238E27FC236}">
                <a16:creationId xmlns:a16="http://schemas.microsoft.com/office/drawing/2014/main" id="{C1BA9D5D-BB48-B84B-98BE-233453492554}"/>
              </a:ext>
            </a:extLst>
          </p:cNvPr>
          <p:cNvSpPr>
            <a:spLocks noChangeArrowheads="1"/>
          </p:cNvSpPr>
          <p:nvPr/>
        </p:nvSpPr>
        <p:spPr bwMode="auto">
          <a:xfrm flipV="1">
            <a:off x="4366956" y="2033829"/>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A</a:t>
            </a:r>
          </a:p>
        </p:txBody>
      </p:sp>
      <p:sp>
        <p:nvSpPr>
          <p:cNvPr id="7" name="TextBox 6">
            <a:extLst>
              <a:ext uri="{FF2B5EF4-FFF2-40B4-BE49-F238E27FC236}">
                <a16:creationId xmlns:a16="http://schemas.microsoft.com/office/drawing/2014/main" id="{ECE4F7B2-EE8F-7142-B4CD-E64189246C7C}"/>
              </a:ext>
            </a:extLst>
          </p:cNvPr>
          <p:cNvSpPr txBox="1"/>
          <p:nvPr/>
        </p:nvSpPr>
        <p:spPr>
          <a:xfrm>
            <a:off x="7218667" y="1601148"/>
            <a:ext cx="922047"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Thread 2</a:t>
            </a:r>
          </a:p>
        </p:txBody>
      </p:sp>
      <p:sp>
        <p:nvSpPr>
          <p:cNvPr id="54" name="TextBox 53">
            <a:extLst>
              <a:ext uri="{FF2B5EF4-FFF2-40B4-BE49-F238E27FC236}">
                <a16:creationId xmlns:a16="http://schemas.microsoft.com/office/drawing/2014/main" id="{1D35E334-647B-7B4C-A7F0-6A141921E9AF}"/>
              </a:ext>
            </a:extLst>
          </p:cNvPr>
          <p:cNvSpPr txBox="1"/>
          <p:nvPr/>
        </p:nvSpPr>
        <p:spPr>
          <a:xfrm>
            <a:off x="4647533" y="1591378"/>
            <a:ext cx="922047"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Thread 1</a:t>
            </a:r>
          </a:p>
        </p:txBody>
      </p:sp>
      <p:sp>
        <p:nvSpPr>
          <p:cNvPr id="56" name="Rectangle 7">
            <a:extLst>
              <a:ext uri="{FF2B5EF4-FFF2-40B4-BE49-F238E27FC236}">
                <a16:creationId xmlns:a16="http://schemas.microsoft.com/office/drawing/2014/main" id="{4BF8A2BD-53C5-4649-A453-F36BB585756E}"/>
              </a:ext>
            </a:extLst>
          </p:cNvPr>
          <p:cNvSpPr>
            <a:spLocks noChangeArrowheads="1"/>
          </p:cNvSpPr>
          <p:nvPr/>
        </p:nvSpPr>
        <p:spPr bwMode="auto">
          <a:xfrm flipV="1">
            <a:off x="6938090" y="2997375"/>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thread_yield</a:t>
            </a:r>
            <a:endParaRPr lang="en-US" altLang="ko-KR" sz="1600" b="0" dirty="0">
              <a:latin typeface="Ubuntu Mono" panose="020B0509030602030204" pitchFamily="49" charset="0"/>
              <a:ea typeface="Consolas" charset="0"/>
              <a:cs typeface="Consolas" charset="0"/>
            </a:endParaRPr>
          </a:p>
        </p:txBody>
      </p:sp>
      <p:sp>
        <p:nvSpPr>
          <p:cNvPr id="57" name="Rectangle 8">
            <a:extLst>
              <a:ext uri="{FF2B5EF4-FFF2-40B4-BE49-F238E27FC236}">
                <a16:creationId xmlns:a16="http://schemas.microsoft.com/office/drawing/2014/main" id="{C789AA24-F7D0-3F4C-AB80-F68B797305B1}"/>
              </a:ext>
            </a:extLst>
          </p:cNvPr>
          <p:cNvSpPr>
            <a:spLocks noChangeArrowheads="1"/>
          </p:cNvSpPr>
          <p:nvPr/>
        </p:nvSpPr>
        <p:spPr bwMode="auto">
          <a:xfrm flipV="1">
            <a:off x="6938090" y="2511375"/>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B (while)</a:t>
            </a:r>
          </a:p>
        </p:txBody>
      </p:sp>
      <p:sp>
        <p:nvSpPr>
          <p:cNvPr id="58" name="Rectangle 6">
            <a:extLst>
              <a:ext uri="{FF2B5EF4-FFF2-40B4-BE49-F238E27FC236}">
                <a16:creationId xmlns:a16="http://schemas.microsoft.com/office/drawing/2014/main" id="{1A99A2B0-85AB-D946-9B8B-C8867037DD70}"/>
              </a:ext>
            </a:extLst>
          </p:cNvPr>
          <p:cNvSpPr>
            <a:spLocks noChangeArrowheads="1"/>
          </p:cNvSpPr>
          <p:nvPr/>
        </p:nvSpPr>
        <p:spPr bwMode="auto">
          <a:xfrm flipV="1">
            <a:off x="6938090" y="4686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run_new_thread</a:t>
            </a:r>
            <a:endParaRPr lang="en-US" altLang="ko-KR" sz="1600" b="0" dirty="0">
              <a:latin typeface="Ubuntu Mono" panose="020B0509030602030204" pitchFamily="49" charset="0"/>
              <a:ea typeface="Consolas" charset="0"/>
              <a:cs typeface="Consolas" charset="0"/>
            </a:endParaRPr>
          </a:p>
        </p:txBody>
      </p:sp>
      <p:sp>
        <p:nvSpPr>
          <p:cNvPr id="59" name="Rectangle 19">
            <a:extLst>
              <a:ext uri="{FF2B5EF4-FFF2-40B4-BE49-F238E27FC236}">
                <a16:creationId xmlns:a16="http://schemas.microsoft.com/office/drawing/2014/main" id="{D4EFD85D-8456-3F43-9B5F-954ABE1A9363}"/>
              </a:ext>
            </a:extLst>
          </p:cNvPr>
          <p:cNvSpPr>
            <a:spLocks noChangeArrowheads="1"/>
          </p:cNvSpPr>
          <p:nvPr/>
        </p:nvSpPr>
        <p:spPr bwMode="auto">
          <a:xfrm>
            <a:off x="6938090" y="5172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thread_switch</a:t>
            </a:r>
            <a:endParaRPr lang="en-US" altLang="ko-KR" sz="1600" b="0" dirty="0">
              <a:latin typeface="Ubuntu Mono" panose="020B0509030602030204" pitchFamily="49" charset="0"/>
              <a:ea typeface="Consolas" charset="0"/>
              <a:cs typeface="Consolas" charset="0"/>
            </a:endParaRPr>
          </a:p>
        </p:txBody>
      </p:sp>
      <p:sp>
        <p:nvSpPr>
          <p:cNvPr id="60" name="Rectangle 8">
            <a:extLst>
              <a:ext uri="{FF2B5EF4-FFF2-40B4-BE49-F238E27FC236}">
                <a16:creationId xmlns:a16="http://schemas.microsoft.com/office/drawing/2014/main" id="{D2B0BAC8-A24F-C147-A06C-26E7DE1E8482}"/>
              </a:ext>
            </a:extLst>
          </p:cNvPr>
          <p:cNvSpPr>
            <a:spLocks noChangeArrowheads="1"/>
          </p:cNvSpPr>
          <p:nvPr/>
        </p:nvSpPr>
        <p:spPr bwMode="auto">
          <a:xfrm flipV="1">
            <a:off x="6938090" y="2033829"/>
            <a:ext cx="1584000" cy="486000"/>
          </a:xfrm>
          <a:prstGeom prst="rect">
            <a:avLst/>
          </a:prstGeom>
          <a:solidFill>
            <a:schemeClr val="accent1">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a:latin typeface="Ubuntu Mono" panose="020B0509030602030204" pitchFamily="49" charset="0"/>
                <a:ea typeface="Consolas" charset="0"/>
                <a:cs typeface="Consolas" charset="0"/>
              </a:rPr>
              <a:t>A</a:t>
            </a:r>
          </a:p>
        </p:txBody>
      </p:sp>
      <p:sp>
        <p:nvSpPr>
          <p:cNvPr id="8" name="Curved Up Arrow 7">
            <a:extLst>
              <a:ext uri="{FF2B5EF4-FFF2-40B4-BE49-F238E27FC236}">
                <a16:creationId xmlns:a16="http://schemas.microsoft.com/office/drawing/2014/main" id="{86152E31-F7D1-454A-BBD5-5B52284E6825}"/>
              </a:ext>
            </a:extLst>
          </p:cNvPr>
          <p:cNvSpPr/>
          <p:nvPr/>
        </p:nvSpPr>
        <p:spPr>
          <a:xfrm>
            <a:off x="5668211" y="5853300"/>
            <a:ext cx="1466523" cy="51127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2" name="Curved Up Arrow 61">
            <a:extLst>
              <a:ext uri="{FF2B5EF4-FFF2-40B4-BE49-F238E27FC236}">
                <a16:creationId xmlns:a16="http://schemas.microsoft.com/office/drawing/2014/main" id="{662DCB99-010A-DA40-A869-DFD9B728584D}"/>
              </a:ext>
            </a:extLst>
          </p:cNvPr>
          <p:cNvSpPr/>
          <p:nvPr/>
        </p:nvSpPr>
        <p:spPr>
          <a:xfrm flipH="1">
            <a:off x="5594470" y="5848540"/>
            <a:ext cx="1466523" cy="51127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Rectangle 6">
            <a:extLst>
              <a:ext uri="{FF2B5EF4-FFF2-40B4-BE49-F238E27FC236}">
                <a16:creationId xmlns:a16="http://schemas.microsoft.com/office/drawing/2014/main" id="{A0A09BE2-4A5D-9C4D-A038-6B70A91FD549}"/>
              </a:ext>
            </a:extLst>
          </p:cNvPr>
          <p:cNvSpPr>
            <a:spLocks noChangeArrowheads="1"/>
          </p:cNvSpPr>
          <p:nvPr/>
        </p:nvSpPr>
        <p:spPr bwMode="auto">
          <a:xfrm flipV="1">
            <a:off x="4366956" y="4200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kernel_yield</a:t>
            </a:r>
            <a:endParaRPr lang="en-US" altLang="ko-KR" sz="1600" b="0" dirty="0">
              <a:latin typeface="Ubuntu Mono" panose="020B0509030602030204" pitchFamily="49" charset="0"/>
              <a:ea typeface="Consolas" charset="0"/>
              <a:cs typeface="Consolas" charset="0"/>
            </a:endParaRPr>
          </a:p>
        </p:txBody>
      </p:sp>
      <p:sp>
        <p:nvSpPr>
          <p:cNvPr id="23" name="Rectangle 6">
            <a:extLst>
              <a:ext uri="{FF2B5EF4-FFF2-40B4-BE49-F238E27FC236}">
                <a16:creationId xmlns:a16="http://schemas.microsoft.com/office/drawing/2014/main" id="{7214AC9F-C0CD-6844-9576-D479E201D95E}"/>
              </a:ext>
            </a:extLst>
          </p:cNvPr>
          <p:cNvSpPr>
            <a:spLocks noChangeArrowheads="1"/>
          </p:cNvSpPr>
          <p:nvPr/>
        </p:nvSpPr>
        <p:spPr bwMode="auto">
          <a:xfrm flipV="1">
            <a:off x="6938090" y="4200037"/>
            <a:ext cx="1584000" cy="486000"/>
          </a:xfrm>
          <a:prstGeom prst="rect">
            <a:avLst/>
          </a:prstGeom>
          <a:solidFill>
            <a:schemeClr val="accent3">
              <a:lumMod val="40000"/>
              <a:lumOff val="60000"/>
            </a:schemeClr>
          </a:solidFill>
          <a:ln w="28575"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10800000" wrap="none" anchor="ctr"/>
          <a:lstStyle>
            <a:lvl1pPr algn="ctr" eaLnBrk="0" hangingPunct="0">
              <a:defRPr b="1">
                <a:solidFill>
                  <a:schemeClr val="tx1"/>
                </a:solidFill>
                <a:latin typeface="Courier New" panose="02070309020205020404" pitchFamily="49" charset="0"/>
              </a:defRPr>
            </a:lvl1pPr>
            <a:lvl2pPr marL="742950" indent="-285750" algn="ctr" eaLnBrk="0" hangingPunct="0">
              <a:defRPr b="1">
                <a:solidFill>
                  <a:schemeClr val="tx1"/>
                </a:solidFill>
                <a:latin typeface="Courier New" panose="02070309020205020404" pitchFamily="49" charset="0"/>
              </a:defRPr>
            </a:lvl2pPr>
            <a:lvl3pPr marL="1143000" indent="-228600" algn="ctr" eaLnBrk="0" hangingPunct="0">
              <a:defRPr b="1">
                <a:solidFill>
                  <a:schemeClr val="tx1"/>
                </a:solidFill>
                <a:latin typeface="Courier New" panose="02070309020205020404" pitchFamily="49" charset="0"/>
              </a:defRPr>
            </a:lvl3pPr>
            <a:lvl4pPr marL="1600200" indent="-228600" algn="ctr" eaLnBrk="0" hangingPunct="0">
              <a:defRPr b="1">
                <a:solidFill>
                  <a:schemeClr val="tx1"/>
                </a:solidFill>
                <a:latin typeface="Courier New" panose="02070309020205020404" pitchFamily="49" charset="0"/>
              </a:defRPr>
            </a:lvl4pPr>
            <a:lvl5pPr marL="2057400" indent="-228600" algn="ctr" eaLnBrk="0" hangingPunct="0">
              <a:defRPr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b="1">
                <a:solidFill>
                  <a:schemeClr val="tx1"/>
                </a:solidFill>
                <a:latin typeface="Courier New" panose="02070309020205020404" pitchFamily="49" charset="0"/>
              </a:defRPr>
            </a:lvl9pPr>
          </a:lstStyle>
          <a:p>
            <a:r>
              <a:rPr lang="en-US" altLang="ko-KR" sz="1600" b="0" dirty="0" err="1">
                <a:latin typeface="Ubuntu Mono" panose="020B0509030602030204" pitchFamily="49" charset="0"/>
                <a:ea typeface="Consolas" charset="0"/>
                <a:cs typeface="Consolas" charset="0"/>
              </a:rPr>
              <a:t>kernel_yield</a:t>
            </a:r>
            <a:endParaRPr lang="en-US" altLang="ko-KR" sz="1600" b="0" dirty="0">
              <a:latin typeface="Ubuntu Mono" panose="020B0509030602030204" pitchFamily="49" charset="0"/>
              <a:ea typeface="Consolas" charset="0"/>
              <a:cs typeface="Consolas" charset="0"/>
            </a:endParaRPr>
          </a:p>
        </p:txBody>
      </p:sp>
    </p:spTree>
    <p:extLst>
      <p:ext uri="{BB962C8B-B14F-4D97-AF65-F5344CB8AC3E}">
        <p14:creationId xmlns:p14="http://schemas.microsoft.com/office/powerpoint/2010/main" val="502318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wipe(up)">
                                      <p:cBhvr>
                                        <p:cTn id="15" dur="500"/>
                                        <p:tgtEl>
                                          <p:spTgt spid="4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37"/>
                                        </p:tgtEl>
                                        <p:attrNameLst>
                                          <p:attrName>style.visibility</p:attrName>
                                        </p:attrNameLst>
                                      </p:cBhvr>
                                      <p:to>
                                        <p:strVal val="visible"/>
                                      </p:to>
                                    </p:set>
                                    <p:animEffect transition="in" filter="wipe(up)">
                                      <p:cBhvr>
                                        <p:cTn id="20" dur="500"/>
                                        <p:tgtEl>
                                          <p:spTgt spid="3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wipe(up)">
                                      <p:cBhvr>
                                        <p:cTn id="25" dur="500"/>
                                        <p:tgtEl>
                                          <p:spTgt spid="3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up)">
                                      <p:cBhvr>
                                        <p:cTn id="30" dur="500"/>
                                        <p:tgtEl>
                                          <p:spTgt spid="2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wipe(up)">
                                      <p:cBhvr>
                                        <p:cTn id="35" dur="500"/>
                                        <p:tgtEl>
                                          <p:spTgt spid="4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43"/>
                                        </p:tgtEl>
                                        <p:attrNameLst>
                                          <p:attrName>style.visibility</p:attrName>
                                        </p:attrNameLst>
                                      </p:cBhvr>
                                      <p:to>
                                        <p:strVal val="visible"/>
                                      </p:to>
                                    </p:set>
                                    <p:animEffect transition="in" filter="wipe(up)">
                                      <p:cBhvr>
                                        <p:cTn id="40" dur="500"/>
                                        <p:tgtEl>
                                          <p:spTgt spid="43"/>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3" nodeType="clickEffect">
                                  <p:stCondLst>
                                    <p:cond delay="0"/>
                                  </p:stCondLst>
                                  <p:childTnLst>
                                    <p:set>
                                      <p:cBhvr>
                                        <p:cTn id="48" dur="1" fill="hold">
                                          <p:stCondLst>
                                            <p:cond delay="0"/>
                                          </p:stCondLst>
                                        </p:cTn>
                                        <p:tgtEl>
                                          <p:spTgt spid="8"/>
                                        </p:tgtEl>
                                        <p:attrNameLst>
                                          <p:attrName>style.visibility</p:attrName>
                                        </p:attrNameLst>
                                      </p:cBhvr>
                                      <p:to>
                                        <p:strVal val="hidden"/>
                                      </p:to>
                                    </p:set>
                                  </p:childTnLst>
                                </p:cTn>
                              </p:par>
                              <p:par>
                                <p:cTn id="49" presetID="22" presetClass="entr" presetSubtype="1" fill="hold" grpId="1" nodeType="withEffect">
                                  <p:stCondLst>
                                    <p:cond delay="0"/>
                                  </p:stCondLst>
                                  <p:childTnLst>
                                    <p:set>
                                      <p:cBhvr>
                                        <p:cTn id="50" dur="1" fill="hold">
                                          <p:stCondLst>
                                            <p:cond delay="0"/>
                                          </p:stCondLst>
                                        </p:cTn>
                                        <p:tgtEl>
                                          <p:spTgt spid="60"/>
                                        </p:tgtEl>
                                        <p:attrNameLst>
                                          <p:attrName>style.visibility</p:attrName>
                                        </p:attrNameLst>
                                      </p:cBhvr>
                                      <p:to>
                                        <p:strVal val="visible"/>
                                      </p:to>
                                    </p:set>
                                    <p:animEffect transition="in" filter="wipe(up)">
                                      <p:cBhvr>
                                        <p:cTn id="51" dur="500"/>
                                        <p:tgtEl>
                                          <p:spTgt spid="60"/>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grpId="1" nodeType="clickEffect">
                                  <p:stCondLst>
                                    <p:cond delay="0"/>
                                  </p:stCondLst>
                                  <p:childTnLst>
                                    <p:set>
                                      <p:cBhvr>
                                        <p:cTn id="55" dur="1" fill="hold">
                                          <p:stCondLst>
                                            <p:cond delay="0"/>
                                          </p:stCondLst>
                                        </p:cTn>
                                        <p:tgtEl>
                                          <p:spTgt spid="57"/>
                                        </p:tgtEl>
                                        <p:attrNameLst>
                                          <p:attrName>style.visibility</p:attrName>
                                        </p:attrNameLst>
                                      </p:cBhvr>
                                      <p:to>
                                        <p:strVal val="visible"/>
                                      </p:to>
                                    </p:set>
                                    <p:animEffect transition="in" filter="wipe(up)">
                                      <p:cBhvr>
                                        <p:cTn id="56" dur="500"/>
                                        <p:tgtEl>
                                          <p:spTgt spid="57"/>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3" nodeType="clickEffect">
                                  <p:stCondLst>
                                    <p:cond delay="0"/>
                                  </p:stCondLst>
                                  <p:childTnLst>
                                    <p:set>
                                      <p:cBhvr>
                                        <p:cTn id="60" dur="1" fill="hold">
                                          <p:stCondLst>
                                            <p:cond delay="0"/>
                                          </p:stCondLst>
                                        </p:cTn>
                                        <p:tgtEl>
                                          <p:spTgt spid="56"/>
                                        </p:tgtEl>
                                        <p:attrNameLst>
                                          <p:attrName>style.visibility</p:attrName>
                                        </p:attrNameLst>
                                      </p:cBhvr>
                                      <p:to>
                                        <p:strVal val="visible"/>
                                      </p:to>
                                    </p:set>
                                    <p:animEffect transition="in" filter="wipe(up)">
                                      <p:cBhvr>
                                        <p:cTn id="61" dur="500"/>
                                        <p:tgtEl>
                                          <p:spTgt spid="56"/>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grpId="2" nodeType="click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wipe(up)">
                                      <p:cBhvr>
                                        <p:cTn id="66" dur="500"/>
                                        <p:tgtEl>
                                          <p:spTgt spid="23"/>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1" fill="hold" grpId="3" nodeType="clickEffect">
                                  <p:stCondLst>
                                    <p:cond delay="0"/>
                                  </p:stCondLst>
                                  <p:childTnLst>
                                    <p:set>
                                      <p:cBhvr>
                                        <p:cTn id="70" dur="1" fill="hold">
                                          <p:stCondLst>
                                            <p:cond delay="0"/>
                                          </p:stCondLst>
                                        </p:cTn>
                                        <p:tgtEl>
                                          <p:spTgt spid="58"/>
                                        </p:tgtEl>
                                        <p:attrNameLst>
                                          <p:attrName>style.visibility</p:attrName>
                                        </p:attrNameLst>
                                      </p:cBhvr>
                                      <p:to>
                                        <p:strVal val="visible"/>
                                      </p:to>
                                    </p:set>
                                    <p:animEffect transition="in" filter="wipe(up)">
                                      <p:cBhvr>
                                        <p:cTn id="71" dur="500"/>
                                        <p:tgtEl>
                                          <p:spTgt spid="58"/>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grpId="3" nodeType="clickEffect">
                                  <p:stCondLst>
                                    <p:cond delay="0"/>
                                  </p:stCondLst>
                                  <p:childTnLst>
                                    <p:set>
                                      <p:cBhvr>
                                        <p:cTn id="75" dur="1" fill="hold">
                                          <p:stCondLst>
                                            <p:cond delay="0"/>
                                          </p:stCondLst>
                                        </p:cTn>
                                        <p:tgtEl>
                                          <p:spTgt spid="59"/>
                                        </p:tgtEl>
                                        <p:attrNameLst>
                                          <p:attrName>style.visibility</p:attrName>
                                        </p:attrNameLst>
                                      </p:cBhvr>
                                      <p:to>
                                        <p:strVal val="visible"/>
                                      </p:to>
                                    </p:set>
                                    <p:animEffect transition="in" filter="wipe(up)">
                                      <p:cBhvr>
                                        <p:cTn id="76" dur="500"/>
                                        <p:tgtEl>
                                          <p:spTgt spid="59"/>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2" fill="hold" grpId="1" nodeType="clickEffect">
                                  <p:stCondLst>
                                    <p:cond delay="0"/>
                                  </p:stCondLst>
                                  <p:childTnLst>
                                    <p:set>
                                      <p:cBhvr>
                                        <p:cTn id="80" dur="1" fill="hold">
                                          <p:stCondLst>
                                            <p:cond delay="0"/>
                                          </p:stCondLst>
                                        </p:cTn>
                                        <p:tgtEl>
                                          <p:spTgt spid="62"/>
                                        </p:tgtEl>
                                        <p:attrNameLst>
                                          <p:attrName>style.visibility</p:attrName>
                                        </p:attrNameLst>
                                      </p:cBhvr>
                                      <p:to>
                                        <p:strVal val="visible"/>
                                      </p:to>
                                    </p:set>
                                    <p:animEffect transition="in" filter="wipe(right)">
                                      <p:cBhvr>
                                        <p:cTn id="81" dur="500"/>
                                        <p:tgtEl>
                                          <p:spTgt spid="62"/>
                                        </p:tgtEl>
                                      </p:cBhvr>
                                    </p:animEffect>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grpId="2" nodeType="clickEffect">
                                  <p:stCondLst>
                                    <p:cond delay="0"/>
                                  </p:stCondLst>
                                  <p:childTnLst>
                                    <p:set>
                                      <p:cBhvr>
                                        <p:cTn id="85" dur="1" fill="hold">
                                          <p:stCondLst>
                                            <p:cond delay="0"/>
                                          </p:stCondLst>
                                        </p:cTn>
                                        <p:tgtEl>
                                          <p:spTgt spid="62"/>
                                        </p:tgtEl>
                                        <p:attrNameLst>
                                          <p:attrName>style.visibility</p:attrName>
                                        </p:attrNameLst>
                                      </p:cBhvr>
                                      <p:to>
                                        <p:strVal val="hidden"/>
                                      </p:to>
                                    </p:set>
                                  </p:childTnLst>
                                </p:cTn>
                              </p:par>
                              <p:par>
                                <p:cTn id="86" presetID="22" presetClass="exit" presetSubtype="4" fill="hold" grpId="1" nodeType="withEffect">
                                  <p:stCondLst>
                                    <p:cond delay="0"/>
                                  </p:stCondLst>
                                  <p:childTnLst>
                                    <p:animEffect transition="out" filter="wipe(down)">
                                      <p:cBhvr>
                                        <p:cTn id="87" dur="500"/>
                                        <p:tgtEl>
                                          <p:spTgt spid="43"/>
                                        </p:tgtEl>
                                      </p:cBhvr>
                                    </p:animEffect>
                                    <p:set>
                                      <p:cBhvr>
                                        <p:cTn id="88" dur="1" fill="hold">
                                          <p:stCondLst>
                                            <p:cond delay="499"/>
                                          </p:stCondLst>
                                        </p:cTn>
                                        <p:tgtEl>
                                          <p:spTgt spid="43"/>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22" presetClass="exit" presetSubtype="4" fill="hold" grpId="1" nodeType="clickEffect">
                                  <p:stCondLst>
                                    <p:cond delay="0"/>
                                  </p:stCondLst>
                                  <p:childTnLst>
                                    <p:animEffect transition="out" filter="wipe(down)">
                                      <p:cBhvr>
                                        <p:cTn id="92" dur="500"/>
                                        <p:tgtEl>
                                          <p:spTgt spid="40"/>
                                        </p:tgtEl>
                                      </p:cBhvr>
                                    </p:animEffect>
                                    <p:set>
                                      <p:cBhvr>
                                        <p:cTn id="93" dur="1" fill="hold">
                                          <p:stCondLst>
                                            <p:cond delay="499"/>
                                          </p:stCondLst>
                                        </p:cTn>
                                        <p:tgtEl>
                                          <p:spTgt spid="40"/>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22" presetClass="exit" presetSubtype="4" fill="hold" grpId="1" nodeType="clickEffect">
                                  <p:stCondLst>
                                    <p:cond delay="0"/>
                                  </p:stCondLst>
                                  <p:childTnLst>
                                    <p:animEffect transition="out" filter="wipe(down)">
                                      <p:cBhvr>
                                        <p:cTn id="97" dur="500"/>
                                        <p:tgtEl>
                                          <p:spTgt spid="22"/>
                                        </p:tgtEl>
                                      </p:cBhvr>
                                    </p:animEffect>
                                    <p:set>
                                      <p:cBhvr>
                                        <p:cTn id="98" dur="1" fill="hold">
                                          <p:stCondLst>
                                            <p:cond delay="499"/>
                                          </p:stCondLst>
                                        </p:cTn>
                                        <p:tgtEl>
                                          <p:spTgt spid="22"/>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22" presetClass="exit" presetSubtype="4" fill="hold" grpId="1" nodeType="clickEffect">
                                  <p:stCondLst>
                                    <p:cond delay="0"/>
                                  </p:stCondLst>
                                  <p:childTnLst>
                                    <p:animEffect transition="out" filter="wipe(down)">
                                      <p:cBhvr>
                                        <p:cTn id="102" dur="500"/>
                                        <p:tgtEl>
                                          <p:spTgt spid="36"/>
                                        </p:tgtEl>
                                      </p:cBhvr>
                                    </p:animEffect>
                                    <p:set>
                                      <p:cBhvr>
                                        <p:cTn id="103" dur="1" fill="hold">
                                          <p:stCondLst>
                                            <p:cond delay="499"/>
                                          </p:stCondLst>
                                        </p:cTn>
                                        <p:tgtEl>
                                          <p:spTgt spid="36"/>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22" presetClass="entr" presetSubtype="1" fill="hold" grpId="2" nodeType="clickEffect">
                                  <p:stCondLst>
                                    <p:cond delay="0"/>
                                  </p:stCondLst>
                                  <p:childTnLst>
                                    <p:set>
                                      <p:cBhvr>
                                        <p:cTn id="107" dur="1" fill="hold">
                                          <p:stCondLst>
                                            <p:cond delay="0"/>
                                          </p:stCondLst>
                                        </p:cTn>
                                        <p:tgtEl>
                                          <p:spTgt spid="36"/>
                                        </p:tgtEl>
                                        <p:attrNameLst>
                                          <p:attrName>style.visibility</p:attrName>
                                        </p:attrNameLst>
                                      </p:cBhvr>
                                      <p:to>
                                        <p:strVal val="visible"/>
                                      </p:to>
                                    </p:set>
                                    <p:animEffect transition="in" filter="wipe(up)">
                                      <p:cBhvr>
                                        <p:cTn id="108" dur="500"/>
                                        <p:tgtEl>
                                          <p:spTgt spid="36"/>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1" fill="hold" grpId="2" nodeType="clickEffect">
                                  <p:stCondLst>
                                    <p:cond delay="0"/>
                                  </p:stCondLst>
                                  <p:childTnLst>
                                    <p:set>
                                      <p:cBhvr>
                                        <p:cTn id="112" dur="1" fill="hold">
                                          <p:stCondLst>
                                            <p:cond delay="0"/>
                                          </p:stCondLst>
                                        </p:cTn>
                                        <p:tgtEl>
                                          <p:spTgt spid="22"/>
                                        </p:tgtEl>
                                        <p:attrNameLst>
                                          <p:attrName>style.visibility</p:attrName>
                                        </p:attrNameLst>
                                      </p:cBhvr>
                                      <p:to>
                                        <p:strVal val="visible"/>
                                      </p:to>
                                    </p:set>
                                    <p:animEffect transition="in" filter="wipe(up)">
                                      <p:cBhvr>
                                        <p:cTn id="113" dur="500"/>
                                        <p:tgtEl>
                                          <p:spTgt spid="22"/>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1" fill="hold" grpId="2" nodeType="clickEffect">
                                  <p:stCondLst>
                                    <p:cond delay="0"/>
                                  </p:stCondLst>
                                  <p:childTnLst>
                                    <p:set>
                                      <p:cBhvr>
                                        <p:cTn id="117" dur="1" fill="hold">
                                          <p:stCondLst>
                                            <p:cond delay="0"/>
                                          </p:stCondLst>
                                        </p:cTn>
                                        <p:tgtEl>
                                          <p:spTgt spid="40"/>
                                        </p:tgtEl>
                                        <p:attrNameLst>
                                          <p:attrName>style.visibility</p:attrName>
                                        </p:attrNameLst>
                                      </p:cBhvr>
                                      <p:to>
                                        <p:strVal val="visible"/>
                                      </p:to>
                                    </p:set>
                                    <p:animEffect transition="in" filter="wipe(up)">
                                      <p:cBhvr>
                                        <p:cTn id="118" dur="500"/>
                                        <p:tgtEl>
                                          <p:spTgt spid="40"/>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1" fill="hold" grpId="2" nodeType="clickEffect">
                                  <p:stCondLst>
                                    <p:cond delay="0"/>
                                  </p:stCondLst>
                                  <p:childTnLst>
                                    <p:set>
                                      <p:cBhvr>
                                        <p:cTn id="122" dur="1" fill="hold">
                                          <p:stCondLst>
                                            <p:cond delay="0"/>
                                          </p:stCondLst>
                                        </p:cTn>
                                        <p:tgtEl>
                                          <p:spTgt spid="43"/>
                                        </p:tgtEl>
                                        <p:attrNameLst>
                                          <p:attrName>style.visibility</p:attrName>
                                        </p:attrNameLst>
                                      </p:cBhvr>
                                      <p:to>
                                        <p:strVal val="visible"/>
                                      </p:to>
                                    </p:set>
                                    <p:animEffect transition="in" filter="wipe(up)">
                                      <p:cBhvr>
                                        <p:cTn id="123" dur="500"/>
                                        <p:tgtEl>
                                          <p:spTgt spid="43"/>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8" fill="hold" grpId="2" nodeType="clickEffect">
                                  <p:stCondLst>
                                    <p:cond delay="0"/>
                                  </p:stCondLst>
                                  <p:childTnLst>
                                    <p:set>
                                      <p:cBhvr>
                                        <p:cTn id="127" dur="1" fill="hold">
                                          <p:stCondLst>
                                            <p:cond delay="0"/>
                                          </p:stCondLst>
                                        </p:cTn>
                                        <p:tgtEl>
                                          <p:spTgt spid="8"/>
                                        </p:tgtEl>
                                        <p:attrNameLst>
                                          <p:attrName>style.visibility</p:attrName>
                                        </p:attrNameLst>
                                      </p:cBhvr>
                                      <p:to>
                                        <p:strVal val="visible"/>
                                      </p:to>
                                    </p:set>
                                    <p:animEffect transition="in" filter="wipe(left)">
                                      <p:cBhvr>
                                        <p:cTn id="128" dur="500"/>
                                        <p:tgtEl>
                                          <p:spTgt spid="8"/>
                                        </p:tgtEl>
                                      </p:cBhvr>
                                    </p:animEffect>
                                  </p:childTnLst>
                                </p:cTn>
                              </p:par>
                            </p:childTnLst>
                          </p:cTn>
                        </p:par>
                      </p:childTnLst>
                    </p:cTn>
                  </p:par>
                  <p:par>
                    <p:cTn id="129" fill="hold">
                      <p:stCondLst>
                        <p:cond delay="indefinite"/>
                      </p:stCondLst>
                      <p:childTnLst>
                        <p:par>
                          <p:cTn id="130" fill="hold">
                            <p:stCondLst>
                              <p:cond delay="0"/>
                            </p:stCondLst>
                            <p:childTnLst>
                              <p:par>
                                <p:cTn id="131" presetID="1" presetClass="exit" presetSubtype="0" fill="hold" grpId="1" nodeType="clickEffect">
                                  <p:stCondLst>
                                    <p:cond delay="0"/>
                                  </p:stCondLst>
                                  <p:childTnLst>
                                    <p:set>
                                      <p:cBhvr>
                                        <p:cTn id="132" dur="1" fill="hold">
                                          <p:stCondLst>
                                            <p:cond delay="0"/>
                                          </p:stCondLst>
                                        </p:cTn>
                                        <p:tgtEl>
                                          <p:spTgt spid="8"/>
                                        </p:tgtEl>
                                        <p:attrNameLst>
                                          <p:attrName>style.visibility</p:attrName>
                                        </p:attrNameLst>
                                      </p:cBhvr>
                                      <p:to>
                                        <p:strVal val="hidden"/>
                                      </p:to>
                                    </p:set>
                                  </p:childTnLst>
                                </p:cTn>
                              </p:par>
                              <p:par>
                                <p:cTn id="133" presetID="22" presetClass="exit" presetSubtype="4" fill="hold" grpId="1" nodeType="withEffect">
                                  <p:stCondLst>
                                    <p:cond delay="0"/>
                                  </p:stCondLst>
                                  <p:childTnLst>
                                    <p:animEffect transition="out" filter="wipe(down)">
                                      <p:cBhvr>
                                        <p:cTn id="134" dur="500"/>
                                        <p:tgtEl>
                                          <p:spTgt spid="59"/>
                                        </p:tgtEl>
                                      </p:cBhvr>
                                    </p:animEffect>
                                    <p:set>
                                      <p:cBhvr>
                                        <p:cTn id="135" dur="1" fill="hold">
                                          <p:stCondLst>
                                            <p:cond delay="499"/>
                                          </p:stCondLst>
                                        </p:cTn>
                                        <p:tgtEl>
                                          <p:spTgt spid="59"/>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22" presetClass="exit" presetSubtype="4" fill="hold" grpId="1" nodeType="clickEffect">
                                  <p:stCondLst>
                                    <p:cond delay="0"/>
                                  </p:stCondLst>
                                  <p:childTnLst>
                                    <p:animEffect transition="out" filter="wipe(down)">
                                      <p:cBhvr>
                                        <p:cTn id="139" dur="500"/>
                                        <p:tgtEl>
                                          <p:spTgt spid="58"/>
                                        </p:tgtEl>
                                      </p:cBhvr>
                                    </p:animEffect>
                                    <p:set>
                                      <p:cBhvr>
                                        <p:cTn id="140" dur="1" fill="hold">
                                          <p:stCondLst>
                                            <p:cond delay="499"/>
                                          </p:stCondLst>
                                        </p:cTn>
                                        <p:tgtEl>
                                          <p:spTgt spid="58"/>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22" presetClass="exit" presetSubtype="4" fill="hold" grpId="0" nodeType="clickEffect">
                                  <p:stCondLst>
                                    <p:cond delay="0"/>
                                  </p:stCondLst>
                                  <p:childTnLst>
                                    <p:animEffect transition="out" filter="wipe(down)">
                                      <p:cBhvr>
                                        <p:cTn id="144" dur="500"/>
                                        <p:tgtEl>
                                          <p:spTgt spid="23"/>
                                        </p:tgtEl>
                                      </p:cBhvr>
                                    </p:animEffect>
                                    <p:set>
                                      <p:cBhvr>
                                        <p:cTn id="145" dur="1" fill="hold">
                                          <p:stCondLst>
                                            <p:cond delay="499"/>
                                          </p:stCondLst>
                                        </p:cTn>
                                        <p:tgtEl>
                                          <p:spTgt spid="23"/>
                                        </p:tgtEl>
                                        <p:attrNameLst>
                                          <p:attrName>style.visibility</p:attrName>
                                        </p:attrNameLst>
                                      </p:cBhvr>
                                      <p:to>
                                        <p:strVal val="hidden"/>
                                      </p:to>
                                    </p:set>
                                  </p:childTnLst>
                                </p:cTn>
                              </p:par>
                            </p:childTnLst>
                          </p:cTn>
                        </p:par>
                      </p:childTnLst>
                    </p:cTn>
                  </p:par>
                  <p:par>
                    <p:cTn id="146" fill="hold">
                      <p:stCondLst>
                        <p:cond delay="indefinite"/>
                      </p:stCondLst>
                      <p:childTnLst>
                        <p:par>
                          <p:cTn id="147" fill="hold">
                            <p:stCondLst>
                              <p:cond delay="0"/>
                            </p:stCondLst>
                            <p:childTnLst>
                              <p:par>
                                <p:cTn id="148" presetID="22" presetClass="exit" presetSubtype="4" fill="hold" grpId="1" nodeType="clickEffect">
                                  <p:stCondLst>
                                    <p:cond delay="0"/>
                                  </p:stCondLst>
                                  <p:childTnLst>
                                    <p:animEffect transition="out" filter="wipe(down)">
                                      <p:cBhvr>
                                        <p:cTn id="149" dur="500"/>
                                        <p:tgtEl>
                                          <p:spTgt spid="56"/>
                                        </p:tgtEl>
                                      </p:cBhvr>
                                    </p:animEffect>
                                    <p:set>
                                      <p:cBhvr>
                                        <p:cTn id="150" dur="1" fill="hold">
                                          <p:stCondLst>
                                            <p:cond delay="499"/>
                                          </p:stCondLst>
                                        </p:cTn>
                                        <p:tgtEl>
                                          <p:spTgt spid="56"/>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22" presetClass="entr" presetSubtype="1" fill="hold" grpId="2" nodeType="clickEffect">
                                  <p:stCondLst>
                                    <p:cond delay="0"/>
                                  </p:stCondLst>
                                  <p:childTnLst>
                                    <p:set>
                                      <p:cBhvr>
                                        <p:cTn id="154" dur="1" fill="hold">
                                          <p:stCondLst>
                                            <p:cond delay="0"/>
                                          </p:stCondLst>
                                        </p:cTn>
                                        <p:tgtEl>
                                          <p:spTgt spid="56"/>
                                        </p:tgtEl>
                                        <p:attrNameLst>
                                          <p:attrName>style.visibility</p:attrName>
                                        </p:attrNameLst>
                                      </p:cBhvr>
                                      <p:to>
                                        <p:strVal val="visible"/>
                                      </p:to>
                                    </p:set>
                                    <p:animEffect transition="in" filter="wipe(up)">
                                      <p:cBhvr>
                                        <p:cTn id="155" dur="500"/>
                                        <p:tgtEl>
                                          <p:spTgt spid="56"/>
                                        </p:tgtEl>
                                      </p:cBhvr>
                                    </p:animEffect>
                                  </p:childTnLst>
                                </p:cTn>
                              </p:par>
                            </p:childTnLst>
                          </p:cTn>
                        </p:par>
                      </p:childTnLst>
                    </p:cTn>
                  </p:par>
                  <p:par>
                    <p:cTn id="156" fill="hold">
                      <p:stCondLst>
                        <p:cond delay="indefinite"/>
                      </p:stCondLst>
                      <p:childTnLst>
                        <p:par>
                          <p:cTn id="157" fill="hold">
                            <p:stCondLst>
                              <p:cond delay="0"/>
                            </p:stCondLst>
                            <p:childTnLst>
                              <p:par>
                                <p:cTn id="158" presetID="22" presetClass="entr" presetSubtype="1" fill="hold" grpId="1" nodeType="clickEffect">
                                  <p:stCondLst>
                                    <p:cond delay="0"/>
                                  </p:stCondLst>
                                  <p:childTnLst>
                                    <p:set>
                                      <p:cBhvr>
                                        <p:cTn id="159" dur="1" fill="hold">
                                          <p:stCondLst>
                                            <p:cond delay="0"/>
                                          </p:stCondLst>
                                        </p:cTn>
                                        <p:tgtEl>
                                          <p:spTgt spid="23"/>
                                        </p:tgtEl>
                                        <p:attrNameLst>
                                          <p:attrName>style.visibility</p:attrName>
                                        </p:attrNameLst>
                                      </p:cBhvr>
                                      <p:to>
                                        <p:strVal val="visible"/>
                                      </p:to>
                                    </p:set>
                                    <p:animEffect transition="in" filter="wipe(up)">
                                      <p:cBhvr>
                                        <p:cTn id="160" dur="500"/>
                                        <p:tgtEl>
                                          <p:spTgt spid="23"/>
                                        </p:tgtEl>
                                      </p:cBhvr>
                                    </p:animEffect>
                                  </p:childTnLst>
                                </p:cTn>
                              </p:par>
                            </p:childTnLst>
                          </p:cTn>
                        </p:par>
                      </p:childTnLst>
                    </p:cTn>
                  </p:par>
                  <p:par>
                    <p:cTn id="161" fill="hold">
                      <p:stCondLst>
                        <p:cond delay="indefinite"/>
                      </p:stCondLst>
                      <p:childTnLst>
                        <p:par>
                          <p:cTn id="162" fill="hold">
                            <p:stCondLst>
                              <p:cond delay="0"/>
                            </p:stCondLst>
                            <p:childTnLst>
                              <p:par>
                                <p:cTn id="163" presetID="22" presetClass="entr" presetSubtype="1" fill="hold" grpId="2" nodeType="clickEffect">
                                  <p:stCondLst>
                                    <p:cond delay="0"/>
                                  </p:stCondLst>
                                  <p:childTnLst>
                                    <p:set>
                                      <p:cBhvr>
                                        <p:cTn id="164" dur="1" fill="hold">
                                          <p:stCondLst>
                                            <p:cond delay="0"/>
                                          </p:stCondLst>
                                        </p:cTn>
                                        <p:tgtEl>
                                          <p:spTgt spid="58"/>
                                        </p:tgtEl>
                                        <p:attrNameLst>
                                          <p:attrName>style.visibility</p:attrName>
                                        </p:attrNameLst>
                                      </p:cBhvr>
                                      <p:to>
                                        <p:strVal val="visible"/>
                                      </p:to>
                                    </p:set>
                                    <p:animEffect transition="in" filter="wipe(up)">
                                      <p:cBhvr>
                                        <p:cTn id="165" dur="500"/>
                                        <p:tgtEl>
                                          <p:spTgt spid="58"/>
                                        </p:tgtEl>
                                      </p:cBhvr>
                                    </p:animEffect>
                                  </p:childTnLst>
                                </p:cTn>
                              </p:par>
                            </p:childTnLst>
                          </p:cTn>
                        </p:par>
                      </p:childTnLst>
                    </p:cTn>
                  </p:par>
                  <p:par>
                    <p:cTn id="166" fill="hold">
                      <p:stCondLst>
                        <p:cond delay="indefinite"/>
                      </p:stCondLst>
                      <p:childTnLst>
                        <p:par>
                          <p:cTn id="167" fill="hold">
                            <p:stCondLst>
                              <p:cond delay="0"/>
                            </p:stCondLst>
                            <p:childTnLst>
                              <p:par>
                                <p:cTn id="168" presetID="22" presetClass="entr" presetSubtype="1" fill="hold" grpId="2" nodeType="clickEffect">
                                  <p:stCondLst>
                                    <p:cond delay="0"/>
                                  </p:stCondLst>
                                  <p:childTnLst>
                                    <p:set>
                                      <p:cBhvr>
                                        <p:cTn id="169" dur="1" fill="hold">
                                          <p:stCondLst>
                                            <p:cond delay="0"/>
                                          </p:stCondLst>
                                        </p:cTn>
                                        <p:tgtEl>
                                          <p:spTgt spid="59"/>
                                        </p:tgtEl>
                                        <p:attrNameLst>
                                          <p:attrName>style.visibility</p:attrName>
                                        </p:attrNameLst>
                                      </p:cBhvr>
                                      <p:to>
                                        <p:strVal val="visible"/>
                                      </p:to>
                                    </p:set>
                                    <p:animEffect transition="in" filter="wipe(up)">
                                      <p:cBhvr>
                                        <p:cTn id="170"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6" grpId="1" animBg="1"/>
      <p:bldP spid="36" grpId="2" animBg="1"/>
      <p:bldP spid="37" grpId="0" animBg="1"/>
      <p:bldP spid="40" grpId="0" animBg="1"/>
      <p:bldP spid="40" grpId="1" animBg="1"/>
      <p:bldP spid="40" grpId="2" animBg="1"/>
      <p:bldP spid="43" grpId="0" animBg="1"/>
      <p:bldP spid="43" grpId="1" animBg="1"/>
      <p:bldP spid="43" grpId="2" animBg="1"/>
      <p:bldP spid="46" grpId="0" animBg="1"/>
      <p:bldP spid="7" grpId="0"/>
      <p:bldP spid="54" grpId="0"/>
      <p:bldP spid="56" grpId="1" animBg="1"/>
      <p:bldP spid="56" grpId="2" animBg="1"/>
      <p:bldP spid="56" grpId="3" animBg="1"/>
      <p:bldP spid="57" grpId="1" animBg="1"/>
      <p:bldP spid="58" grpId="1" animBg="1"/>
      <p:bldP spid="58" grpId="2" animBg="1"/>
      <p:bldP spid="58" grpId="3" animBg="1"/>
      <p:bldP spid="59" grpId="1" animBg="1"/>
      <p:bldP spid="59" grpId="2" animBg="1"/>
      <p:bldP spid="59" grpId="3" animBg="1"/>
      <p:bldP spid="60" grpId="1" animBg="1"/>
      <p:bldP spid="8" grpId="0" animBg="1"/>
      <p:bldP spid="8" grpId="1" animBg="1"/>
      <p:bldP spid="8" grpId="2" animBg="1"/>
      <p:bldP spid="8" grpId="3" animBg="1"/>
      <p:bldP spid="62" grpId="1" animBg="1"/>
      <p:bldP spid="62" grpId="2" animBg="1"/>
      <p:bldP spid="22" grpId="0" animBg="1"/>
      <p:bldP spid="22" grpId="1" animBg="1"/>
      <p:bldP spid="22" grpId="2" animBg="1"/>
      <p:bldP spid="23" grpId="0" animBg="1"/>
      <p:bldP spid="23" grpId="1" animBg="1"/>
      <p:bldP spid="23" grpId="2"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A9D4C-2A86-B64E-870A-0F06551BB635}"/>
              </a:ext>
            </a:extLst>
          </p:cNvPr>
          <p:cNvSpPr>
            <a:spLocks noGrp="1"/>
          </p:cNvSpPr>
          <p:nvPr>
            <p:ph type="title"/>
          </p:nvPr>
        </p:nvSpPr>
        <p:spPr>
          <a:xfrm>
            <a:off x="628650" y="212727"/>
            <a:ext cx="7886700" cy="986154"/>
          </a:xfrm>
        </p:spPr>
        <p:txBody>
          <a:bodyPr/>
          <a:lstStyle/>
          <a:p>
            <a:r>
              <a:rPr lang="en-US" dirty="0"/>
              <a:t>Outline</a:t>
            </a:r>
          </a:p>
        </p:txBody>
      </p:sp>
      <p:sp>
        <p:nvSpPr>
          <p:cNvPr id="3" name="Content Placeholder 2">
            <a:extLst>
              <a:ext uri="{FF2B5EF4-FFF2-40B4-BE49-F238E27FC236}">
                <a16:creationId xmlns:a16="http://schemas.microsoft.com/office/drawing/2014/main" id="{379DCFB4-578D-B646-9F5D-4DE4BB94E07C}"/>
              </a:ext>
            </a:extLst>
          </p:cNvPr>
          <p:cNvSpPr>
            <a:spLocks noGrp="1"/>
          </p:cNvSpPr>
          <p:nvPr>
            <p:ph idx="1"/>
          </p:nvPr>
        </p:nvSpPr>
        <p:spPr>
          <a:xfrm>
            <a:off x="628650" y="1676400"/>
            <a:ext cx="7886700" cy="4968875"/>
          </a:xfrm>
        </p:spPr>
        <p:txBody>
          <a:bodyPr/>
          <a:lstStyle/>
          <a:p>
            <a:r>
              <a:rPr lang="en-US" dirty="0">
                <a:solidFill>
                  <a:schemeClr val="bg1">
                    <a:lumMod val="65000"/>
                  </a:schemeClr>
                </a:solidFill>
              </a:rPr>
              <a:t>Thread implementation</a:t>
            </a:r>
          </a:p>
          <a:p>
            <a:pPr lvl="1"/>
            <a:r>
              <a:rPr lang="en-US" dirty="0">
                <a:solidFill>
                  <a:schemeClr val="bg1">
                    <a:lumMod val="65000"/>
                  </a:schemeClr>
                </a:solidFill>
              </a:rPr>
              <a:t>Create, yield, switch, etc.</a:t>
            </a:r>
          </a:p>
          <a:p>
            <a:r>
              <a:rPr lang="en-US" dirty="0"/>
              <a:t>Kernel- vs. user-managed threads</a:t>
            </a:r>
          </a:p>
          <a:p>
            <a:r>
              <a:rPr lang="en-US" dirty="0">
                <a:solidFill>
                  <a:schemeClr val="bg1">
                    <a:lumMod val="65000"/>
                  </a:schemeClr>
                </a:solidFill>
              </a:rPr>
              <a:t>Implementation of synchronization objects</a:t>
            </a:r>
          </a:p>
          <a:p>
            <a:pPr lvl="1"/>
            <a:r>
              <a:rPr lang="en-US" dirty="0">
                <a:solidFill>
                  <a:schemeClr val="bg1">
                    <a:lumMod val="65000"/>
                  </a:schemeClr>
                </a:solidFill>
              </a:rPr>
              <a:t>Mutex, semaphore, condition variable</a:t>
            </a:r>
          </a:p>
        </p:txBody>
      </p:sp>
    </p:spTree>
    <p:extLst>
      <p:ext uri="{BB962C8B-B14F-4D97-AF65-F5344CB8AC3E}">
        <p14:creationId xmlns:p14="http://schemas.microsoft.com/office/powerpoint/2010/main" val="3167483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70BF4-B418-6B43-9373-9AB352B89EA9}"/>
              </a:ext>
            </a:extLst>
          </p:cNvPr>
          <p:cNvSpPr>
            <a:spLocks noGrp="1"/>
          </p:cNvSpPr>
          <p:nvPr>
            <p:ph type="title"/>
          </p:nvPr>
        </p:nvSpPr>
        <p:spPr/>
        <p:txBody>
          <a:bodyPr/>
          <a:lstStyle/>
          <a:p>
            <a:r>
              <a:rPr lang="en-US" dirty="0"/>
              <a:t>Some Numbers</a:t>
            </a:r>
          </a:p>
        </p:txBody>
      </p:sp>
      <p:sp>
        <p:nvSpPr>
          <p:cNvPr id="13" name="Content Placeholder 12">
            <a:extLst>
              <a:ext uri="{FF2B5EF4-FFF2-40B4-BE49-F238E27FC236}">
                <a16:creationId xmlns:a16="http://schemas.microsoft.com/office/drawing/2014/main" id="{22307C53-AF97-A642-885E-CA240F97828E}"/>
              </a:ext>
            </a:extLst>
          </p:cNvPr>
          <p:cNvSpPr>
            <a:spLocks noGrp="1"/>
          </p:cNvSpPr>
          <p:nvPr>
            <p:ph idx="1"/>
          </p:nvPr>
        </p:nvSpPr>
        <p:spPr/>
        <p:txBody>
          <a:bodyPr/>
          <a:lstStyle/>
          <a:p>
            <a:r>
              <a:rPr lang="en-US" sz="2400" dirty="0"/>
              <a:t>Many process are </a:t>
            </a:r>
            <a:r>
              <a:rPr lang="en-US" sz="2400" dirty="0">
                <a:solidFill>
                  <a:srgbClr val="FF0000"/>
                </a:solidFill>
              </a:rPr>
              <a:t>multi-threaded</a:t>
            </a:r>
            <a:r>
              <a:rPr lang="en-US" sz="2400" dirty="0"/>
              <a:t>, so thread context switches may be either </a:t>
            </a:r>
            <a:r>
              <a:rPr lang="en-US" sz="2400" dirty="0">
                <a:solidFill>
                  <a:srgbClr val="FF0000"/>
                </a:solidFill>
              </a:rPr>
              <a:t>within-process</a:t>
            </a:r>
            <a:r>
              <a:rPr lang="en-US" sz="2400" dirty="0"/>
              <a:t> or </a:t>
            </a:r>
            <a:r>
              <a:rPr lang="en-US" sz="2400" dirty="0">
                <a:solidFill>
                  <a:srgbClr val="FF0000"/>
                </a:solidFill>
              </a:rPr>
              <a:t>across-processes</a:t>
            </a:r>
          </a:p>
        </p:txBody>
      </p:sp>
      <p:pic>
        <p:nvPicPr>
          <p:cNvPr id="20" name="Picture 19" descr="A screenshot of a cell phone&#10;&#10;Description automatically generated">
            <a:extLst>
              <a:ext uri="{FF2B5EF4-FFF2-40B4-BE49-F238E27FC236}">
                <a16:creationId xmlns:a16="http://schemas.microsoft.com/office/drawing/2014/main" id="{F10A5702-F626-6B4A-9870-312A52AC248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500909" y="2806615"/>
            <a:ext cx="6142182" cy="3655865"/>
          </a:xfrm>
          <a:prstGeom prst="rect">
            <a:avLst/>
          </a:prstGeom>
        </p:spPr>
      </p:pic>
      <p:sp>
        <p:nvSpPr>
          <p:cNvPr id="22" name="Rectangle 21">
            <a:extLst>
              <a:ext uri="{FF2B5EF4-FFF2-40B4-BE49-F238E27FC236}">
                <a16:creationId xmlns:a16="http://schemas.microsoft.com/office/drawing/2014/main" id="{55FA3C42-8EB5-EC4F-932E-6F14E7ED6555}"/>
              </a:ext>
            </a:extLst>
          </p:cNvPr>
          <p:cNvSpPr/>
          <p:nvPr/>
        </p:nvSpPr>
        <p:spPr>
          <a:xfrm>
            <a:off x="5336381" y="5614989"/>
            <a:ext cx="1585913" cy="36433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own Arrow 22">
            <a:extLst>
              <a:ext uri="{FF2B5EF4-FFF2-40B4-BE49-F238E27FC236}">
                <a16:creationId xmlns:a16="http://schemas.microsoft.com/office/drawing/2014/main" id="{3CF6F513-7386-AF4E-9682-B8E4F270A5FF}"/>
              </a:ext>
            </a:extLst>
          </p:cNvPr>
          <p:cNvSpPr/>
          <p:nvPr/>
        </p:nvSpPr>
        <p:spPr>
          <a:xfrm>
            <a:off x="6857999" y="2978943"/>
            <a:ext cx="414337" cy="500063"/>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0586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up)">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down)">
                                      <p:cBhvr>
                                        <p:cTn id="12" dur="580">
                                          <p:stCondLst>
                                            <p:cond delay="0"/>
                                          </p:stCondLst>
                                        </p:cTn>
                                        <p:tgtEl>
                                          <p:spTgt spid="22"/>
                                        </p:tgtEl>
                                      </p:cBhvr>
                                    </p:animEffect>
                                    <p:anim calcmode="lin" valueType="num">
                                      <p:cBhvr>
                                        <p:cTn id="13" dur="1822" tmFilter="0,0; 0.14,0.36; 0.43,0.73; 0.71,0.91; 1.0,1.0">
                                          <p:stCondLst>
                                            <p:cond delay="0"/>
                                          </p:stCondLst>
                                        </p:cTn>
                                        <p:tgtEl>
                                          <p:spTgt spid="22"/>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22"/>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22"/>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22"/>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22"/>
                                        </p:tgtEl>
                                        <p:attrNameLst>
                                          <p:attrName>ppt_y</p:attrName>
                                        </p:attrNameLst>
                                      </p:cBhvr>
                                      <p:tavLst>
                                        <p:tav tm="0" fmla="#ppt_y-sin(pi*$)/81">
                                          <p:val>
                                            <p:fltVal val="0"/>
                                          </p:val>
                                        </p:tav>
                                        <p:tav tm="100000">
                                          <p:val>
                                            <p:fltVal val="1"/>
                                          </p:val>
                                        </p:tav>
                                      </p:tavLst>
                                    </p:anim>
                                    <p:animScale>
                                      <p:cBhvr>
                                        <p:cTn id="18" dur="26">
                                          <p:stCondLst>
                                            <p:cond delay="650"/>
                                          </p:stCondLst>
                                        </p:cTn>
                                        <p:tgtEl>
                                          <p:spTgt spid="22"/>
                                        </p:tgtEl>
                                      </p:cBhvr>
                                      <p:to x="100000" y="60000"/>
                                    </p:animScale>
                                    <p:animScale>
                                      <p:cBhvr>
                                        <p:cTn id="19" dur="166" decel="50000">
                                          <p:stCondLst>
                                            <p:cond delay="676"/>
                                          </p:stCondLst>
                                        </p:cTn>
                                        <p:tgtEl>
                                          <p:spTgt spid="22"/>
                                        </p:tgtEl>
                                      </p:cBhvr>
                                      <p:to x="100000" y="100000"/>
                                    </p:animScale>
                                    <p:animScale>
                                      <p:cBhvr>
                                        <p:cTn id="20" dur="26">
                                          <p:stCondLst>
                                            <p:cond delay="1312"/>
                                          </p:stCondLst>
                                        </p:cTn>
                                        <p:tgtEl>
                                          <p:spTgt spid="22"/>
                                        </p:tgtEl>
                                      </p:cBhvr>
                                      <p:to x="100000" y="80000"/>
                                    </p:animScale>
                                    <p:animScale>
                                      <p:cBhvr>
                                        <p:cTn id="21" dur="166" decel="50000">
                                          <p:stCondLst>
                                            <p:cond delay="1338"/>
                                          </p:stCondLst>
                                        </p:cTn>
                                        <p:tgtEl>
                                          <p:spTgt spid="22"/>
                                        </p:tgtEl>
                                      </p:cBhvr>
                                      <p:to x="100000" y="100000"/>
                                    </p:animScale>
                                    <p:animScale>
                                      <p:cBhvr>
                                        <p:cTn id="22" dur="26">
                                          <p:stCondLst>
                                            <p:cond delay="1642"/>
                                          </p:stCondLst>
                                        </p:cTn>
                                        <p:tgtEl>
                                          <p:spTgt spid="22"/>
                                        </p:tgtEl>
                                      </p:cBhvr>
                                      <p:to x="100000" y="90000"/>
                                    </p:animScale>
                                    <p:animScale>
                                      <p:cBhvr>
                                        <p:cTn id="23" dur="166" decel="50000">
                                          <p:stCondLst>
                                            <p:cond delay="1668"/>
                                          </p:stCondLst>
                                        </p:cTn>
                                        <p:tgtEl>
                                          <p:spTgt spid="22"/>
                                        </p:tgtEl>
                                      </p:cBhvr>
                                      <p:to x="100000" y="100000"/>
                                    </p:animScale>
                                    <p:animScale>
                                      <p:cBhvr>
                                        <p:cTn id="24" dur="26">
                                          <p:stCondLst>
                                            <p:cond delay="1808"/>
                                          </p:stCondLst>
                                        </p:cTn>
                                        <p:tgtEl>
                                          <p:spTgt spid="22"/>
                                        </p:tgtEl>
                                      </p:cBhvr>
                                      <p:to x="100000" y="95000"/>
                                    </p:animScale>
                                    <p:animScale>
                                      <p:cBhvr>
                                        <p:cTn id="25" dur="166" decel="50000">
                                          <p:stCondLst>
                                            <p:cond delay="1834"/>
                                          </p:stCondLst>
                                        </p:cTn>
                                        <p:tgtEl>
                                          <p:spTgt spid="2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a:t>Some Numbers (cont.)</a:t>
            </a:r>
          </a:p>
        </p:txBody>
      </p:sp>
      <p:sp>
        <p:nvSpPr>
          <p:cNvPr id="77827" name="Rectangle 3"/>
          <p:cNvSpPr>
            <a:spLocks noGrp="1" noChangeArrowheads="1"/>
          </p:cNvSpPr>
          <p:nvPr>
            <p:ph type="body" idx="1"/>
          </p:nvPr>
        </p:nvSpPr>
        <p:spPr/>
        <p:txBody>
          <a:bodyPr/>
          <a:lstStyle/>
          <a:p>
            <a:r>
              <a:rPr lang="en-US" sz="2000" dirty="0"/>
              <a:t>Frequency of performing context switches is ~10-100ms</a:t>
            </a:r>
          </a:p>
          <a:p>
            <a:r>
              <a:rPr lang="en-US" sz="2000" dirty="0"/>
              <a:t>Context switch time in Linux is ~3-4 </a:t>
            </a:r>
            <a:r>
              <a:rPr lang="en-US" sz="2000" dirty="0">
                <a:sym typeface="Symbol" charset="0"/>
              </a:rPr>
              <a:t>us</a:t>
            </a:r>
            <a:r>
              <a:rPr lang="en-US" sz="2000" dirty="0"/>
              <a:t> (Intel i7 &amp; Xeon E5)</a:t>
            </a:r>
          </a:p>
          <a:p>
            <a:pPr lvl="1"/>
            <a:r>
              <a:rPr lang="en-US" sz="1800" dirty="0">
                <a:solidFill>
                  <a:srgbClr val="FF0000"/>
                </a:solidFill>
              </a:rPr>
              <a:t>Thread switching faster than process switching (~100 ns)</a:t>
            </a:r>
          </a:p>
          <a:p>
            <a:r>
              <a:rPr lang="en-US" sz="2000" dirty="0"/>
              <a:t>Switching across cores is ~2x more expensive than within-core</a:t>
            </a:r>
          </a:p>
          <a:p>
            <a:r>
              <a:rPr lang="en-US" sz="2000" dirty="0"/>
              <a:t>Context switch time increases sharply with size of working set*</a:t>
            </a:r>
          </a:p>
          <a:p>
            <a:pPr lvl="1"/>
            <a:r>
              <a:rPr lang="en-US" sz="1800" dirty="0">
                <a:solidFill>
                  <a:srgbClr val="FF0000"/>
                </a:solidFill>
              </a:rPr>
              <a:t>Can increase ~100x or more </a:t>
            </a:r>
          </a:p>
          <a:p>
            <a:endParaRPr lang="en-US" sz="2000" dirty="0"/>
          </a:p>
          <a:p>
            <a:r>
              <a:rPr lang="en-US" sz="2000" dirty="0">
                <a:solidFill>
                  <a:srgbClr val="00B050"/>
                </a:solidFill>
              </a:rPr>
              <a:t>Moral: overhead of context switching depends mostly on cache limits and process or thread’s hunger for memory </a:t>
            </a:r>
          </a:p>
        </p:txBody>
      </p:sp>
      <p:sp>
        <p:nvSpPr>
          <p:cNvPr id="4" name="Rectangle 3">
            <a:extLst>
              <a:ext uri="{FF2B5EF4-FFF2-40B4-BE49-F238E27FC236}">
                <a16:creationId xmlns:a16="http://schemas.microsoft.com/office/drawing/2014/main" id="{76B622E0-F913-FB4F-821D-0EBAD6ADFA85}"/>
              </a:ext>
            </a:extLst>
          </p:cNvPr>
          <p:cNvSpPr/>
          <p:nvPr/>
        </p:nvSpPr>
        <p:spPr>
          <a:xfrm>
            <a:off x="628650" y="6245455"/>
            <a:ext cx="7046259" cy="338554"/>
          </a:xfrm>
          <a:prstGeom prst="rect">
            <a:avLst/>
          </a:prstGeom>
        </p:spPr>
        <p:txBody>
          <a:bodyPr wrap="square">
            <a:spAutoFit/>
          </a:bodyPr>
          <a:lstStyle/>
          <a:p>
            <a:r>
              <a:rPr lang="en-US" sz="1600" baseline="30000" dirty="0">
                <a:latin typeface="Gill Sans Light" panose="020B0302020104020203" pitchFamily="34" charset="-79"/>
                <a:cs typeface="Gill Sans Light" panose="020B0302020104020203" pitchFamily="34" charset="-79"/>
              </a:rPr>
              <a:t>*</a:t>
            </a:r>
            <a:r>
              <a:rPr lang="en-US" sz="1600" dirty="0">
                <a:latin typeface="Gill Sans Light" panose="020B0302020104020203" pitchFamily="34" charset="-79"/>
                <a:cs typeface="Gill Sans Light" panose="020B0302020104020203" pitchFamily="34" charset="-79"/>
              </a:rPr>
              <a:t> Working set is subset of memory used by process in time window</a:t>
            </a:r>
          </a:p>
        </p:txBody>
      </p:sp>
    </p:spTree>
    <p:extLst>
      <p:ext uri="{BB962C8B-B14F-4D97-AF65-F5344CB8AC3E}">
        <p14:creationId xmlns:p14="http://schemas.microsoft.com/office/powerpoint/2010/main" val="42064568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782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782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7827">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7827">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7827">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78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uiExpand="1" build="p"/>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ko-KR" dirty="0"/>
              <a:t>Kernel- vs. User-managed Threads</a:t>
            </a:r>
          </a:p>
        </p:txBody>
      </p:sp>
      <p:sp>
        <p:nvSpPr>
          <p:cNvPr id="23555" name="Rectangle 3"/>
          <p:cNvSpPr>
            <a:spLocks noGrp="1" noChangeArrowheads="1"/>
          </p:cNvSpPr>
          <p:nvPr>
            <p:ph type="body" idx="1"/>
          </p:nvPr>
        </p:nvSpPr>
        <p:spPr>
          <a:xfrm>
            <a:off x="628650" y="4510721"/>
            <a:ext cx="7886700" cy="2134554"/>
          </a:xfrm>
        </p:spPr>
        <p:txBody>
          <a:bodyPr/>
          <a:lstStyle/>
          <a:p>
            <a:r>
              <a:rPr lang="en-US" altLang="ko-KR" sz="2000" dirty="0"/>
              <a:t>We have been talking about kernel-managed threads</a:t>
            </a:r>
          </a:p>
          <a:p>
            <a:r>
              <a:rPr lang="en-US" altLang="en-US" sz="2000" dirty="0"/>
              <a:t>Each user thread maps to one TCB (1:1 mapping)</a:t>
            </a:r>
          </a:p>
          <a:p>
            <a:r>
              <a:rPr lang="en-US" altLang="ko-KR" sz="2000" dirty="0"/>
              <a:t>Every thread can run or block independently</a:t>
            </a:r>
          </a:p>
          <a:p>
            <a:r>
              <a:rPr lang="en-US" altLang="ko-KR" sz="2000" dirty="0"/>
              <a:t>This approach is relatively expensive</a:t>
            </a:r>
          </a:p>
          <a:p>
            <a:pPr lvl="1"/>
            <a:r>
              <a:rPr lang="en-US" altLang="ko-KR" sz="1800" dirty="0"/>
              <a:t>Need to make crossing into kernel mode to schedule</a:t>
            </a:r>
          </a:p>
        </p:txBody>
      </p:sp>
      <p:grpSp>
        <p:nvGrpSpPr>
          <p:cNvPr id="29" name="Group 28">
            <a:extLst>
              <a:ext uri="{FF2B5EF4-FFF2-40B4-BE49-F238E27FC236}">
                <a16:creationId xmlns:a16="http://schemas.microsoft.com/office/drawing/2014/main" id="{67ABBD53-9FAB-174A-AFC8-109F0A85F49B}"/>
              </a:ext>
            </a:extLst>
          </p:cNvPr>
          <p:cNvGrpSpPr/>
          <p:nvPr/>
        </p:nvGrpSpPr>
        <p:grpSpPr>
          <a:xfrm>
            <a:off x="2804378" y="1535453"/>
            <a:ext cx="3535242" cy="2627839"/>
            <a:chOff x="6325281" y="2060204"/>
            <a:chExt cx="2656079" cy="1974335"/>
          </a:xfrm>
        </p:grpSpPr>
        <p:sp>
          <p:nvSpPr>
            <p:cNvPr id="2" name="Rectangle 1">
              <a:extLst>
                <a:ext uri="{FF2B5EF4-FFF2-40B4-BE49-F238E27FC236}">
                  <a16:creationId xmlns:a16="http://schemas.microsoft.com/office/drawing/2014/main" id="{04AE67AF-4128-1C4A-8E24-2EA7DDF2C30A}"/>
                </a:ext>
              </a:extLst>
            </p:cNvPr>
            <p:cNvSpPr/>
            <p:nvPr/>
          </p:nvSpPr>
          <p:spPr>
            <a:xfrm>
              <a:off x="6325281" y="2099349"/>
              <a:ext cx="2656079" cy="1910355"/>
            </a:xfrm>
            <a:prstGeom prst="rect">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cxnSp>
          <p:nvCxnSpPr>
            <p:cNvPr id="4" name="Straight Connector 3">
              <a:extLst>
                <a:ext uri="{FF2B5EF4-FFF2-40B4-BE49-F238E27FC236}">
                  <a16:creationId xmlns:a16="http://schemas.microsoft.com/office/drawing/2014/main" id="{65A444D0-C65D-A140-A97F-87DAED752D77}"/>
                </a:ext>
              </a:extLst>
            </p:cNvPr>
            <p:cNvCxnSpPr>
              <a:cxnSpLocks/>
            </p:cNvCxnSpPr>
            <p:nvPr/>
          </p:nvCxnSpPr>
          <p:spPr>
            <a:xfrm>
              <a:off x="6325281" y="3129755"/>
              <a:ext cx="265607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97F9535A-01F5-B344-B35C-AA85D45B6922}"/>
                </a:ext>
              </a:extLst>
            </p:cNvPr>
            <p:cNvGrpSpPr/>
            <p:nvPr/>
          </p:nvGrpSpPr>
          <p:grpSpPr>
            <a:xfrm>
              <a:off x="6713620" y="2384529"/>
              <a:ext cx="1879399" cy="486579"/>
              <a:chOff x="6600480" y="2304000"/>
              <a:chExt cx="1879399" cy="647637"/>
            </a:xfrm>
          </p:grpSpPr>
          <p:sp>
            <p:nvSpPr>
              <p:cNvPr id="10" name="Freeform 89">
                <a:extLst>
                  <a:ext uri="{FF2B5EF4-FFF2-40B4-BE49-F238E27FC236}">
                    <a16:creationId xmlns:a16="http://schemas.microsoft.com/office/drawing/2014/main" id="{9D13DDD8-D88B-A54C-84D0-DBCDCDEC78D9}"/>
                  </a:ext>
                </a:extLst>
              </p:cNvPr>
              <p:cNvSpPr>
                <a:spLocks/>
              </p:cNvSpPr>
              <p:nvPr/>
            </p:nvSpPr>
            <p:spPr bwMode="auto">
              <a:xfrm>
                <a:off x="6600480" y="2304000"/>
                <a:ext cx="118864" cy="647637"/>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chemeClr val="accent2">
                    <a:lumMod val="75000"/>
                  </a:schemeClr>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2800" dirty="0">
                  <a:latin typeface="Gill Sans Light"/>
                  <a:cs typeface="Gill Sans Light"/>
                </a:endParaRPr>
              </a:p>
            </p:txBody>
          </p:sp>
          <p:sp>
            <p:nvSpPr>
              <p:cNvPr id="15" name="Freeform 89">
                <a:extLst>
                  <a:ext uri="{FF2B5EF4-FFF2-40B4-BE49-F238E27FC236}">
                    <a16:creationId xmlns:a16="http://schemas.microsoft.com/office/drawing/2014/main" id="{C8137A15-6AD9-9D4D-B05D-1EC42A78574A}"/>
                  </a:ext>
                </a:extLst>
              </p:cNvPr>
              <p:cNvSpPr>
                <a:spLocks/>
              </p:cNvSpPr>
              <p:nvPr/>
            </p:nvSpPr>
            <p:spPr bwMode="auto">
              <a:xfrm>
                <a:off x="7187325" y="2304000"/>
                <a:ext cx="118864" cy="647637"/>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chemeClr val="accent2">
                    <a:lumMod val="75000"/>
                  </a:schemeClr>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2800" dirty="0">
                  <a:latin typeface="Gill Sans Light"/>
                  <a:cs typeface="Gill Sans Light"/>
                </a:endParaRPr>
              </a:p>
            </p:txBody>
          </p:sp>
          <p:sp>
            <p:nvSpPr>
              <p:cNvPr id="16" name="Freeform 89">
                <a:extLst>
                  <a:ext uri="{FF2B5EF4-FFF2-40B4-BE49-F238E27FC236}">
                    <a16:creationId xmlns:a16="http://schemas.microsoft.com/office/drawing/2014/main" id="{CC248369-1EFF-B544-B291-654EB9B2F360}"/>
                  </a:ext>
                </a:extLst>
              </p:cNvPr>
              <p:cNvSpPr>
                <a:spLocks/>
              </p:cNvSpPr>
              <p:nvPr/>
            </p:nvSpPr>
            <p:spPr bwMode="auto">
              <a:xfrm>
                <a:off x="7774170" y="2304000"/>
                <a:ext cx="118864" cy="647637"/>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chemeClr val="accent2">
                    <a:lumMod val="75000"/>
                  </a:schemeClr>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2800" dirty="0">
                  <a:latin typeface="Gill Sans Light"/>
                  <a:cs typeface="Gill Sans Light"/>
                </a:endParaRPr>
              </a:p>
            </p:txBody>
          </p:sp>
          <p:sp>
            <p:nvSpPr>
              <p:cNvPr id="18" name="Freeform 89">
                <a:extLst>
                  <a:ext uri="{FF2B5EF4-FFF2-40B4-BE49-F238E27FC236}">
                    <a16:creationId xmlns:a16="http://schemas.microsoft.com/office/drawing/2014/main" id="{F5D5B3EC-2510-B942-8AD6-6F765F394858}"/>
                  </a:ext>
                </a:extLst>
              </p:cNvPr>
              <p:cNvSpPr>
                <a:spLocks/>
              </p:cNvSpPr>
              <p:nvPr/>
            </p:nvSpPr>
            <p:spPr bwMode="auto">
              <a:xfrm>
                <a:off x="8361015" y="2304000"/>
                <a:ext cx="118864" cy="647637"/>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chemeClr val="accent2">
                    <a:lumMod val="75000"/>
                  </a:schemeClr>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2800" dirty="0">
                  <a:latin typeface="Gill Sans Light"/>
                  <a:cs typeface="Gill Sans Light"/>
                </a:endParaRPr>
              </a:p>
            </p:txBody>
          </p:sp>
        </p:grpSp>
        <p:grpSp>
          <p:nvGrpSpPr>
            <p:cNvPr id="22" name="Group 21">
              <a:extLst>
                <a:ext uri="{FF2B5EF4-FFF2-40B4-BE49-F238E27FC236}">
                  <a16:creationId xmlns:a16="http://schemas.microsoft.com/office/drawing/2014/main" id="{A487D4A6-304C-0A4D-858D-81EA400D83FD}"/>
                </a:ext>
              </a:extLst>
            </p:cNvPr>
            <p:cNvGrpSpPr/>
            <p:nvPr/>
          </p:nvGrpSpPr>
          <p:grpSpPr>
            <a:xfrm>
              <a:off x="6776596" y="3025664"/>
              <a:ext cx="1753448" cy="208183"/>
              <a:chOff x="6773052" y="3025664"/>
              <a:chExt cx="1753448" cy="208183"/>
            </a:xfrm>
          </p:grpSpPr>
          <p:cxnSp>
            <p:nvCxnSpPr>
              <p:cNvPr id="19" name="Straight Connector 18">
                <a:extLst>
                  <a:ext uri="{FF2B5EF4-FFF2-40B4-BE49-F238E27FC236}">
                    <a16:creationId xmlns:a16="http://schemas.microsoft.com/office/drawing/2014/main" id="{B903A986-9482-224D-A076-BF03FCBA9577}"/>
                  </a:ext>
                </a:extLst>
              </p:cNvPr>
              <p:cNvCxnSpPr>
                <a:cxnSpLocks/>
              </p:cNvCxnSpPr>
              <p:nvPr/>
            </p:nvCxnSpPr>
            <p:spPr>
              <a:xfrm flipV="1">
                <a:off x="6773052" y="3025664"/>
                <a:ext cx="0" cy="208183"/>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3A1636F-F36B-6C40-9822-B21C2198B92F}"/>
                  </a:ext>
                </a:extLst>
              </p:cNvPr>
              <p:cNvCxnSpPr>
                <a:cxnSpLocks/>
              </p:cNvCxnSpPr>
              <p:nvPr/>
            </p:nvCxnSpPr>
            <p:spPr>
              <a:xfrm flipV="1">
                <a:off x="7347520" y="3025664"/>
                <a:ext cx="0" cy="208183"/>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1EEF251-7A64-D049-8F5A-82C90A053576}"/>
                  </a:ext>
                </a:extLst>
              </p:cNvPr>
              <p:cNvCxnSpPr>
                <a:cxnSpLocks/>
              </p:cNvCxnSpPr>
              <p:nvPr/>
            </p:nvCxnSpPr>
            <p:spPr>
              <a:xfrm flipV="1">
                <a:off x="7946742" y="3025664"/>
                <a:ext cx="0" cy="208183"/>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1B60451-B1AC-854F-9958-38059C0FD871}"/>
                  </a:ext>
                </a:extLst>
              </p:cNvPr>
              <p:cNvCxnSpPr>
                <a:cxnSpLocks/>
              </p:cNvCxnSpPr>
              <p:nvPr/>
            </p:nvCxnSpPr>
            <p:spPr>
              <a:xfrm flipV="1">
                <a:off x="8526500" y="3025664"/>
                <a:ext cx="0" cy="208183"/>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Rectangle 20">
              <a:extLst>
                <a:ext uri="{FF2B5EF4-FFF2-40B4-BE49-F238E27FC236}">
                  <a16:creationId xmlns:a16="http://schemas.microsoft.com/office/drawing/2014/main" id="{257CC5B3-7C22-7141-B876-7768E1A0D86B}"/>
                </a:ext>
              </a:extLst>
            </p:cNvPr>
            <p:cNvSpPr/>
            <p:nvPr/>
          </p:nvSpPr>
          <p:spPr>
            <a:xfrm>
              <a:off x="7250943" y="2060204"/>
              <a:ext cx="804753" cy="254361"/>
            </a:xfrm>
            <a:prstGeom prst="rect">
              <a:avLst/>
            </a:prstGeom>
          </p:spPr>
          <p:txBody>
            <a:bodyPr wrap="none">
              <a:spAutoFit/>
            </a:bodyPr>
            <a:lstStyle/>
            <a:p>
              <a:pPr algn="ctr"/>
              <a:r>
                <a:rPr lang="en-US" altLang="en-US" sz="1600" dirty="0">
                  <a:latin typeface="Gill Sans Light" panose="020B0302020104020203" pitchFamily="34" charset="-79"/>
                  <a:cs typeface="Gill Sans Light" panose="020B0302020104020203" pitchFamily="34" charset="-79"/>
                </a:rPr>
                <a:t>User space</a:t>
              </a:r>
              <a:endParaRPr lang="en-US" sz="1600" dirty="0">
                <a:latin typeface="Gill Sans Light" panose="020B0302020104020203" pitchFamily="34" charset="-79"/>
                <a:cs typeface="Gill Sans Light" panose="020B0302020104020203" pitchFamily="34" charset="-79"/>
              </a:endParaRPr>
            </a:p>
          </p:txBody>
        </p:sp>
        <p:sp>
          <p:nvSpPr>
            <p:cNvPr id="28" name="Rectangle 27">
              <a:extLst>
                <a:ext uri="{FF2B5EF4-FFF2-40B4-BE49-F238E27FC236}">
                  <a16:creationId xmlns:a16="http://schemas.microsoft.com/office/drawing/2014/main" id="{65092BC2-0407-9244-8367-77E0F5D03C85}"/>
                </a:ext>
              </a:extLst>
            </p:cNvPr>
            <p:cNvSpPr/>
            <p:nvPr/>
          </p:nvSpPr>
          <p:spPr>
            <a:xfrm>
              <a:off x="7199639" y="3780178"/>
              <a:ext cx="907365" cy="254361"/>
            </a:xfrm>
            <a:prstGeom prst="rect">
              <a:avLst/>
            </a:prstGeom>
          </p:spPr>
          <p:txBody>
            <a:bodyPr wrap="none">
              <a:spAutoFit/>
            </a:bodyPr>
            <a:lstStyle/>
            <a:p>
              <a:pPr algn="ctr"/>
              <a:r>
                <a:rPr lang="en-US" altLang="en-US" sz="1600" dirty="0">
                  <a:latin typeface="Gill Sans Light" panose="020B0302020104020203" pitchFamily="34" charset="-79"/>
                  <a:cs typeface="Gill Sans Light" panose="020B0302020104020203" pitchFamily="34" charset="-79"/>
                </a:rPr>
                <a:t>Kernel space</a:t>
              </a:r>
              <a:endParaRPr lang="en-US" sz="1600" dirty="0">
                <a:latin typeface="Gill Sans Light" panose="020B0302020104020203" pitchFamily="34" charset="-79"/>
                <a:cs typeface="Gill Sans Light" panose="020B0302020104020203" pitchFamily="34" charset="-79"/>
              </a:endParaRPr>
            </a:p>
          </p:txBody>
        </p:sp>
        <p:sp>
          <p:nvSpPr>
            <p:cNvPr id="27" name="Rectangle 26">
              <a:extLst>
                <a:ext uri="{FF2B5EF4-FFF2-40B4-BE49-F238E27FC236}">
                  <a16:creationId xmlns:a16="http://schemas.microsoft.com/office/drawing/2014/main" id="{E59CFF4B-4C52-C04F-B4C8-5193E71DF25B}"/>
                </a:ext>
              </a:extLst>
            </p:cNvPr>
            <p:cNvSpPr/>
            <p:nvPr/>
          </p:nvSpPr>
          <p:spPr>
            <a:xfrm>
              <a:off x="6559894" y="3420000"/>
              <a:ext cx="426316" cy="21285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TCB</a:t>
              </a:r>
            </a:p>
          </p:txBody>
        </p:sp>
        <p:sp>
          <p:nvSpPr>
            <p:cNvPr id="31" name="Rectangle 30">
              <a:extLst>
                <a:ext uri="{FF2B5EF4-FFF2-40B4-BE49-F238E27FC236}">
                  <a16:creationId xmlns:a16="http://schemas.microsoft.com/office/drawing/2014/main" id="{C9584E56-03D0-B04B-A706-47D626A1898D}"/>
                </a:ext>
              </a:extLst>
            </p:cNvPr>
            <p:cNvSpPr/>
            <p:nvPr/>
          </p:nvSpPr>
          <p:spPr>
            <a:xfrm>
              <a:off x="7137906" y="3420000"/>
              <a:ext cx="426316" cy="21285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TCB</a:t>
              </a:r>
            </a:p>
          </p:txBody>
        </p:sp>
        <p:sp>
          <p:nvSpPr>
            <p:cNvPr id="32" name="Rectangle 31">
              <a:extLst>
                <a:ext uri="{FF2B5EF4-FFF2-40B4-BE49-F238E27FC236}">
                  <a16:creationId xmlns:a16="http://schemas.microsoft.com/office/drawing/2014/main" id="{8E96B8DF-0850-644B-99A7-B491269023AC}"/>
                </a:ext>
              </a:extLst>
            </p:cNvPr>
            <p:cNvSpPr/>
            <p:nvPr/>
          </p:nvSpPr>
          <p:spPr>
            <a:xfrm>
              <a:off x="7733584" y="3420000"/>
              <a:ext cx="426316" cy="21285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TCB</a:t>
              </a:r>
            </a:p>
          </p:txBody>
        </p:sp>
        <p:sp>
          <p:nvSpPr>
            <p:cNvPr id="33" name="Rectangle 32">
              <a:extLst>
                <a:ext uri="{FF2B5EF4-FFF2-40B4-BE49-F238E27FC236}">
                  <a16:creationId xmlns:a16="http://schemas.microsoft.com/office/drawing/2014/main" id="{EC103ED0-BD11-B94B-B34B-2551BA44CD26}"/>
                </a:ext>
              </a:extLst>
            </p:cNvPr>
            <p:cNvSpPr/>
            <p:nvPr/>
          </p:nvSpPr>
          <p:spPr>
            <a:xfrm>
              <a:off x="8316886" y="3420000"/>
              <a:ext cx="426316" cy="21285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TCB</a:t>
              </a:r>
            </a:p>
          </p:txBody>
        </p:sp>
      </p:grpSp>
    </p:spTree>
    <p:extLst>
      <p:ext uri="{BB962C8B-B14F-4D97-AF65-F5344CB8AC3E}">
        <p14:creationId xmlns:p14="http://schemas.microsoft.com/office/powerpoint/2010/main" val="3234401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5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5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555">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5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ko-KR" dirty="0"/>
              <a:t>User-managed Threads</a:t>
            </a:r>
          </a:p>
        </p:txBody>
      </p:sp>
      <p:sp>
        <p:nvSpPr>
          <p:cNvPr id="23555" name="Rectangle 3"/>
          <p:cNvSpPr>
            <a:spLocks noGrp="1" noChangeArrowheads="1"/>
          </p:cNvSpPr>
          <p:nvPr>
            <p:ph type="body" idx="1"/>
          </p:nvPr>
        </p:nvSpPr>
        <p:spPr>
          <a:xfrm>
            <a:off x="628650" y="4510720"/>
            <a:ext cx="7886700" cy="2134553"/>
          </a:xfrm>
        </p:spPr>
        <p:txBody>
          <a:bodyPr/>
          <a:lstStyle/>
          <a:p>
            <a:r>
              <a:rPr lang="en-US" altLang="ko-KR" sz="2000" dirty="0"/>
              <a:t>Alternative is for user-level library to do all thread management tasks</a:t>
            </a:r>
          </a:p>
          <a:p>
            <a:r>
              <a:rPr lang="en-US" altLang="ko-KR" sz="2000" dirty="0"/>
              <a:t>User process creates threads, maintains their state, and schedules them</a:t>
            </a:r>
          </a:p>
          <a:p>
            <a:r>
              <a:rPr lang="en-US" altLang="ko-KR" sz="2000" dirty="0"/>
              <a:t>Kernel is not aware of existence of multiple threads</a:t>
            </a:r>
          </a:p>
          <a:p>
            <a:r>
              <a:rPr lang="en-US" altLang="ko-KR" sz="2000" dirty="0"/>
              <a:t>Kernel only allocates single TCB to user process (N:1 mapping)</a:t>
            </a:r>
          </a:p>
          <a:p>
            <a:r>
              <a:rPr lang="en-US" altLang="ko-KR" sz="2000" dirty="0"/>
              <a:t>Examples: </a:t>
            </a:r>
            <a:r>
              <a:rPr lang="en-US" altLang="ko-KR" sz="2000" dirty="0">
                <a:solidFill>
                  <a:srgbClr val="0070C0"/>
                </a:solidFill>
              </a:rPr>
              <a:t>Solaris Green Threads, GNU Portable Threads</a:t>
            </a:r>
          </a:p>
        </p:txBody>
      </p:sp>
      <p:grpSp>
        <p:nvGrpSpPr>
          <p:cNvPr id="5" name="Group 4">
            <a:extLst>
              <a:ext uri="{FF2B5EF4-FFF2-40B4-BE49-F238E27FC236}">
                <a16:creationId xmlns:a16="http://schemas.microsoft.com/office/drawing/2014/main" id="{38FB8584-A789-6841-A8C3-AC926925815A}"/>
              </a:ext>
            </a:extLst>
          </p:cNvPr>
          <p:cNvGrpSpPr/>
          <p:nvPr/>
        </p:nvGrpSpPr>
        <p:grpSpPr>
          <a:xfrm>
            <a:off x="2804378" y="1561681"/>
            <a:ext cx="3535242" cy="2627839"/>
            <a:chOff x="6325281" y="2060204"/>
            <a:chExt cx="2656079" cy="1974335"/>
          </a:xfrm>
        </p:grpSpPr>
        <p:sp>
          <p:nvSpPr>
            <p:cNvPr id="6" name="Rectangle 5">
              <a:extLst>
                <a:ext uri="{FF2B5EF4-FFF2-40B4-BE49-F238E27FC236}">
                  <a16:creationId xmlns:a16="http://schemas.microsoft.com/office/drawing/2014/main" id="{FE9B3FCA-2E3A-C242-A7B4-ECC683CC74BA}"/>
                </a:ext>
              </a:extLst>
            </p:cNvPr>
            <p:cNvSpPr/>
            <p:nvPr/>
          </p:nvSpPr>
          <p:spPr>
            <a:xfrm>
              <a:off x="6325281" y="2099349"/>
              <a:ext cx="2656079" cy="1910355"/>
            </a:xfrm>
            <a:prstGeom prst="rect">
              <a:avLst/>
            </a:prstGeom>
            <a:solidFill>
              <a:schemeClr val="bg1">
                <a:lumMod val="8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cxnSp>
          <p:nvCxnSpPr>
            <p:cNvPr id="8" name="Straight Connector 7">
              <a:extLst>
                <a:ext uri="{FF2B5EF4-FFF2-40B4-BE49-F238E27FC236}">
                  <a16:creationId xmlns:a16="http://schemas.microsoft.com/office/drawing/2014/main" id="{3BE02353-1FFD-7445-A225-222B832C105C}"/>
                </a:ext>
              </a:extLst>
            </p:cNvPr>
            <p:cNvCxnSpPr>
              <a:cxnSpLocks/>
            </p:cNvCxnSpPr>
            <p:nvPr/>
          </p:nvCxnSpPr>
          <p:spPr>
            <a:xfrm>
              <a:off x="6325281" y="3129755"/>
              <a:ext cx="265607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3CF7C6FC-DFEE-A747-85D8-3EC9BC76270C}"/>
                </a:ext>
              </a:extLst>
            </p:cNvPr>
            <p:cNvGrpSpPr/>
            <p:nvPr/>
          </p:nvGrpSpPr>
          <p:grpSpPr>
            <a:xfrm>
              <a:off x="6713620" y="2384529"/>
              <a:ext cx="1879399" cy="486579"/>
              <a:chOff x="6600480" y="2304000"/>
              <a:chExt cx="1879399" cy="647637"/>
            </a:xfrm>
          </p:grpSpPr>
          <p:sp>
            <p:nvSpPr>
              <p:cNvPr id="21" name="Freeform 89">
                <a:extLst>
                  <a:ext uri="{FF2B5EF4-FFF2-40B4-BE49-F238E27FC236}">
                    <a16:creationId xmlns:a16="http://schemas.microsoft.com/office/drawing/2014/main" id="{ACF2410B-8826-C545-8BC3-3E94810FAE97}"/>
                  </a:ext>
                </a:extLst>
              </p:cNvPr>
              <p:cNvSpPr>
                <a:spLocks/>
              </p:cNvSpPr>
              <p:nvPr/>
            </p:nvSpPr>
            <p:spPr bwMode="auto">
              <a:xfrm>
                <a:off x="6600480" y="2304000"/>
                <a:ext cx="118864" cy="647637"/>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chemeClr val="accent2">
                    <a:lumMod val="75000"/>
                  </a:schemeClr>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2800" dirty="0">
                  <a:latin typeface="Gill Sans Light"/>
                  <a:cs typeface="Gill Sans Light"/>
                </a:endParaRPr>
              </a:p>
            </p:txBody>
          </p:sp>
          <p:sp>
            <p:nvSpPr>
              <p:cNvPr id="22" name="Freeform 89">
                <a:extLst>
                  <a:ext uri="{FF2B5EF4-FFF2-40B4-BE49-F238E27FC236}">
                    <a16:creationId xmlns:a16="http://schemas.microsoft.com/office/drawing/2014/main" id="{2FAF9706-2E0D-474B-A2BA-3443099931CC}"/>
                  </a:ext>
                </a:extLst>
              </p:cNvPr>
              <p:cNvSpPr>
                <a:spLocks/>
              </p:cNvSpPr>
              <p:nvPr/>
            </p:nvSpPr>
            <p:spPr bwMode="auto">
              <a:xfrm>
                <a:off x="7187325" y="2304000"/>
                <a:ext cx="118864" cy="647637"/>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chemeClr val="accent2">
                    <a:lumMod val="75000"/>
                  </a:schemeClr>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2800" dirty="0">
                  <a:latin typeface="Gill Sans Light"/>
                  <a:cs typeface="Gill Sans Light"/>
                </a:endParaRPr>
              </a:p>
            </p:txBody>
          </p:sp>
          <p:sp>
            <p:nvSpPr>
              <p:cNvPr id="23" name="Freeform 89">
                <a:extLst>
                  <a:ext uri="{FF2B5EF4-FFF2-40B4-BE49-F238E27FC236}">
                    <a16:creationId xmlns:a16="http://schemas.microsoft.com/office/drawing/2014/main" id="{37AD16C7-50F3-3F4B-96A9-A5FB73B08D3E}"/>
                  </a:ext>
                </a:extLst>
              </p:cNvPr>
              <p:cNvSpPr>
                <a:spLocks/>
              </p:cNvSpPr>
              <p:nvPr/>
            </p:nvSpPr>
            <p:spPr bwMode="auto">
              <a:xfrm>
                <a:off x="7774170" y="2304000"/>
                <a:ext cx="118864" cy="647637"/>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chemeClr val="accent2">
                    <a:lumMod val="75000"/>
                  </a:schemeClr>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2800" dirty="0">
                  <a:latin typeface="Gill Sans Light"/>
                  <a:cs typeface="Gill Sans Light"/>
                </a:endParaRPr>
              </a:p>
            </p:txBody>
          </p:sp>
          <p:sp>
            <p:nvSpPr>
              <p:cNvPr id="24" name="Freeform 89">
                <a:extLst>
                  <a:ext uri="{FF2B5EF4-FFF2-40B4-BE49-F238E27FC236}">
                    <a16:creationId xmlns:a16="http://schemas.microsoft.com/office/drawing/2014/main" id="{75796825-868B-8743-95E9-15B2B158E0F2}"/>
                  </a:ext>
                </a:extLst>
              </p:cNvPr>
              <p:cNvSpPr>
                <a:spLocks/>
              </p:cNvSpPr>
              <p:nvPr/>
            </p:nvSpPr>
            <p:spPr bwMode="auto">
              <a:xfrm>
                <a:off x="8361015" y="2304000"/>
                <a:ext cx="118864" cy="647637"/>
              </a:xfrm>
              <a:custGeom>
                <a:avLst/>
                <a:gdLst>
                  <a:gd name="T0" fmla="*/ 120653 w 232039"/>
                  <a:gd name="T1" fmla="*/ 0 h 1835150"/>
                  <a:gd name="T2" fmla="*/ 228603 w 232039"/>
                  <a:gd name="T3" fmla="*/ 51432 h 1835150"/>
                  <a:gd name="T4" fmla="*/ 6353 w 232039"/>
                  <a:gd name="T5" fmla="*/ 150183 h 1835150"/>
                  <a:gd name="T6" fmla="*/ 222253 w 232039"/>
                  <a:gd name="T7" fmla="*/ 248934 h 1835150"/>
                  <a:gd name="T8" fmla="*/ 3 w 232039"/>
                  <a:gd name="T9" fmla="*/ 345628 h 1835150"/>
                  <a:gd name="T10" fmla="*/ 228603 w 232039"/>
                  <a:gd name="T11" fmla="*/ 444378 h 1835150"/>
                  <a:gd name="T12" fmla="*/ 12703 w 232039"/>
                  <a:gd name="T13" fmla="*/ 545185 h 1835150"/>
                  <a:gd name="T14" fmla="*/ 114303 w 232039"/>
                  <a:gd name="T15" fmla="*/ 594560 h 18351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32039" h="1835150">
                    <a:moveTo>
                      <a:pt x="120653" y="0"/>
                    </a:moveTo>
                    <a:cubicBezTo>
                      <a:pt x="184153" y="40746"/>
                      <a:pt x="247653" y="81492"/>
                      <a:pt x="228603" y="158750"/>
                    </a:cubicBezTo>
                    <a:cubicBezTo>
                      <a:pt x="209553" y="236008"/>
                      <a:pt x="7411" y="361950"/>
                      <a:pt x="6353" y="463550"/>
                    </a:cubicBezTo>
                    <a:cubicBezTo>
                      <a:pt x="5295" y="565150"/>
                      <a:pt x="223311" y="667808"/>
                      <a:pt x="222253" y="768350"/>
                    </a:cubicBezTo>
                    <a:cubicBezTo>
                      <a:pt x="221195" y="868892"/>
                      <a:pt x="-1055" y="966258"/>
                      <a:pt x="3" y="1066800"/>
                    </a:cubicBezTo>
                    <a:cubicBezTo>
                      <a:pt x="1061" y="1167342"/>
                      <a:pt x="226486" y="1268942"/>
                      <a:pt x="228603" y="1371600"/>
                    </a:cubicBezTo>
                    <a:cubicBezTo>
                      <a:pt x="230720" y="1474258"/>
                      <a:pt x="31753" y="1605492"/>
                      <a:pt x="12703" y="1682750"/>
                    </a:cubicBezTo>
                    <a:cubicBezTo>
                      <a:pt x="-6347" y="1760008"/>
                      <a:pt x="114303" y="1835150"/>
                      <a:pt x="114303" y="1835150"/>
                    </a:cubicBezTo>
                  </a:path>
                </a:pathLst>
              </a:custGeom>
              <a:noFill/>
              <a:ln w="19050" cmpd="sng">
                <a:solidFill>
                  <a:schemeClr val="accent2">
                    <a:lumMod val="75000"/>
                  </a:schemeClr>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sz="2800" dirty="0">
                  <a:latin typeface="Gill Sans Light"/>
                  <a:cs typeface="Gill Sans Light"/>
                </a:endParaRPr>
              </a:p>
            </p:txBody>
          </p:sp>
        </p:grpSp>
        <p:grpSp>
          <p:nvGrpSpPr>
            <p:cNvPr id="10" name="Group 9">
              <a:extLst>
                <a:ext uri="{FF2B5EF4-FFF2-40B4-BE49-F238E27FC236}">
                  <a16:creationId xmlns:a16="http://schemas.microsoft.com/office/drawing/2014/main" id="{8FB00E92-E435-F040-99C9-F73C2E8AB0CD}"/>
                </a:ext>
              </a:extLst>
            </p:cNvPr>
            <p:cNvGrpSpPr/>
            <p:nvPr/>
          </p:nvGrpSpPr>
          <p:grpSpPr>
            <a:xfrm>
              <a:off x="6776598" y="3025666"/>
              <a:ext cx="1753446" cy="108388"/>
              <a:chOff x="6773054" y="3025666"/>
              <a:chExt cx="1753446" cy="108388"/>
            </a:xfrm>
          </p:grpSpPr>
          <p:cxnSp>
            <p:nvCxnSpPr>
              <p:cNvPr id="17" name="Straight Connector 16">
                <a:extLst>
                  <a:ext uri="{FF2B5EF4-FFF2-40B4-BE49-F238E27FC236}">
                    <a16:creationId xmlns:a16="http://schemas.microsoft.com/office/drawing/2014/main" id="{0E0C0F73-00D6-0342-9059-74AEC5489814}"/>
                  </a:ext>
                </a:extLst>
              </p:cNvPr>
              <p:cNvCxnSpPr>
                <a:cxnSpLocks/>
              </p:cNvCxnSpPr>
              <p:nvPr/>
            </p:nvCxnSpPr>
            <p:spPr>
              <a:xfrm flipH="1" flipV="1">
                <a:off x="6773054" y="3025668"/>
                <a:ext cx="876722" cy="10838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D0CACD8-E471-0D44-9629-D4B2814AAB3D}"/>
                  </a:ext>
                </a:extLst>
              </p:cNvPr>
              <p:cNvCxnSpPr>
                <a:cxnSpLocks/>
              </p:cNvCxnSpPr>
              <p:nvPr/>
            </p:nvCxnSpPr>
            <p:spPr>
              <a:xfrm flipH="1" flipV="1">
                <a:off x="7347520" y="3025666"/>
                <a:ext cx="302256" cy="1083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AFFBBDA-7520-B748-A20A-8F3A56185F38}"/>
                  </a:ext>
                </a:extLst>
              </p:cNvPr>
              <p:cNvCxnSpPr>
                <a:cxnSpLocks/>
              </p:cNvCxnSpPr>
              <p:nvPr/>
            </p:nvCxnSpPr>
            <p:spPr>
              <a:xfrm flipV="1">
                <a:off x="7649776" y="3025666"/>
                <a:ext cx="296966" cy="1083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15BE245-86DD-B242-AB9A-59539F597A16}"/>
                  </a:ext>
                </a:extLst>
              </p:cNvPr>
              <p:cNvCxnSpPr>
                <a:cxnSpLocks/>
              </p:cNvCxnSpPr>
              <p:nvPr/>
            </p:nvCxnSpPr>
            <p:spPr>
              <a:xfrm flipV="1">
                <a:off x="7649776" y="3025666"/>
                <a:ext cx="876724" cy="1083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 name="Rectangle 10">
              <a:extLst>
                <a:ext uri="{FF2B5EF4-FFF2-40B4-BE49-F238E27FC236}">
                  <a16:creationId xmlns:a16="http://schemas.microsoft.com/office/drawing/2014/main" id="{EB8F058F-D023-824B-9F14-85B4F671D788}"/>
                </a:ext>
              </a:extLst>
            </p:cNvPr>
            <p:cNvSpPr/>
            <p:nvPr/>
          </p:nvSpPr>
          <p:spPr>
            <a:xfrm>
              <a:off x="7250943" y="2060204"/>
              <a:ext cx="804753" cy="254361"/>
            </a:xfrm>
            <a:prstGeom prst="rect">
              <a:avLst/>
            </a:prstGeom>
          </p:spPr>
          <p:txBody>
            <a:bodyPr wrap="none">
              <a:spAutoFit/>
            </a:bodyPr>
            <a:lstStyle/>
            <a:p>
              <a:pPr algn="ctr"/>
              <a:r>
                <a:rPr lang="en-US" altLang="en-US" sz="1600" dirty="0">
                  <a:latin typeface="Gill Sans Light" panose="020B0302020104020203" pitchFamily="34" charset="-79"/>
                  <a:cs typeface="Gill Sans Light" panose="020B0302020104020203" pitchFamily="34" charset="-79"/>
                </a:rPr>
                <a:t>User space</a:t>
              </a:r>
              <a:endParaRPr lang="en-US" sz="1600" dirty="0">
                <a:latin typeface="Gill Sans Light" panose="020B0302020104020203" pitchFamily="34" charset="-79"/>
                <a:cs typeface="Gill Sans Light" panose="020B0302020104020203" pitchFamily="34" charset="-79"/>
              </a:endParaRPr>
            </a:p>
          </p:txBody>
        </p:sp>
        <p:sp>
          <p:nvSpPr>
            <p:cNvPr id="12" name="Rectangle 11">
              <a:extLst>
                <a:ext uri="{FF2B5EF4-FFF2-40B4-BE49-F238E27FC236}">
                  <a16:creationId xmlns:a16="http://schemas.microsoft.com/office/drawing/2014/main" id="{DBD4FDEC-C916-4C43-A7E9-44696154DD79}"/>
                </a:ext>
              </a:extLst>
            </p:cNvPr>
            <p:cNvSpPr/>
            <p:nvPr/>
          </p:nvSpPr>
          <p:spPr>
            <a:xfrm>
              <a:off x="7199639" y="3780178"/>
              <a:ext cx="907365" cy="254361"/>
            </a:xfrm>
            <a:prstGeom prst="rect">
              <a:avLst/>
            </a:prstGeom>
          </p:spPr>
          <p:txBody>
            <a:bodyPr wrap="none">
              <a:spAutoFit/>
            </a:bodyPr>
            <a:lstStyle/>
            <a:p>
              <a:pPr algn="ctr"/>
              <a:r>
                <a:rPr lang="en-US" altLang="en-US" sz="1600" dirty="0">
                  <a:latin typeface="Gill Sans Light" panose="020B0302020104020203" pitchFamily="34" charset="-79"/>
                  <a:cs typeface="Gill Sans Light" panose="020B0302020104020203" pitchFamily="34" charset="-79"/>
                </a:rPr>
                <a:t>Kernel space</a:t>
              </a:r>
              <a:endParaRPr lang="en-US" sz="1600" dirty="0">
                <a:latin typeface="Gill Sans Light" panose="020B0302020104020203" pitchFamily="34" charset="-79"/>
                <a:cs typeface="Gill Sans Light" panose="020B0302020104020203" pitchFamily="34" charset="-79"/>
              </a:endParaRPr>
            </a:p>
          </p:txBody>
        </p:sp>
        <p:sp>
          <p:nvSpPr>
            <p:cNvPr id="15" name="Rectangle 14">
              <a:extLst>
                <a:ext uri="{FF2B5EF4-FFF2-40B4-BE49-F238E27FC236}">
                  <a16:creationId xmlns:a16="http://schemas.microsoft.com/office/drawing/2014/main" id="{93F88ECA-8807-6141-9AFA-27D53756F499}"/>
                </a:ext>
              </a:extLst>
            </p:cNvPr>
            <p:cNvSpPr/>
            <p:nvPr/>
          </p:nvSpPr>
          <p:spPr>
            <a:xfrm>
              <a:off x="7440162" y="3420000"/>
              <a:ext cx="426316" cy="21285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solidFill>
                    <a:schemeClr val="tx1"/>
                  </a:solidFill>
                  <a:latin typeface="Gill Sans Light" panose="020B0302020104020203" pitchFamily="34" charset="-79"/>
                  <a:cs typeface="Gill Sans Light" panose="020B0302020104020203" pitchFamily="34" charset="-79"/>
                </a:rPr>
                <a:t>TCB</a:t>
              </a:r>
            </a:p>
          </p:txBody>
        </p:sp>
      </p:grpSp>
      <p:cxnSp>
        <p:nvCxnSpPr>
          <p:cNvPr id="42" name="Straight Connector 41">
            <a:extLst>
              <a:ext uri="{FF2B5EF4-FFF2-40B4-BE49-F238E27FC236}">
                <a16:creationId xmlns:a16="http://schemas.microsoft.com/office/drawing/2014/main" id="{6F73060D-E830-D940-8479-3FDF0D8C4E43}"/>
              </a:ext>
            </a:extLst>
          </p:cNvPr>
          <p:cNvCxnSpPr>
            <a:cxnSpLocks/>
          </p:cNvCxnSpPr>
          <p:nvPr/>
        </p:nvCxnSpPr>
        <p:spPr>
          <a:xfrm flipV="1">
            <a:off x="4569924" y="2984106"/>
            <a:ext cx="0" cy="26999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8490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5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5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5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5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itle 102">
            <a:extLst>
              <a:ext uri="{FF2B5EF4-FFF2-40B4-BE49-F238E27FC236}">
                <a16:creationId xmlns:a16="http://schemas.microsoft.com/office/drawing/2014/main" id="{69EFFC53-4F20-DF4D-8BCB-2B51C8FA5712}"/>
              </a:ext>
            </a:extLst>
          </p:cNvPr>
          <p:cNvSpPr>
            <a:spLocks noGrp="1"/>
          </p:cNvSpPr>
          <p:nvPr>
            <p:ph type="title"/>
          </p:nvPr>
        </p:nvSpPr>
        <p:spPr/>
        <p:txBody>
          <a:bodyPr/>
          <a:lstStyle/>
          <a:p>
            <a:r>
              <a:rPr lang="en-US" dirty="0"/>
              <a:t>User-managed Threads:</a:t>
            </a:r>
            <a:br>
              <a:rPr lang="en-US" dirty="0"/>
            </a:br>
            <a:r>
              <a:rPr lang="en-US" dirty="0"/>
              <a:t>Thread vs. Process State</a:t>
            </a:r>
          </a:p>
        </p:txBody>
      </p:sp>
      <p:grpSp>
        <p:nvGrpSpPr>
          <p:cNvPr id="67" name="Group 66">
            <a:extLst>
              <a:ext uri="{FF2B5EF4-FFF2-40B4-BE49-F238E27FC236}">
                <a16:creationId xmlns:a16="http://schemas.microsoft.com/office/drawing/2014/main" id="{3E6C4549-0D78-3C4A-A430-FA382D090264}"/>
              </a:ext>
            </a:extLst>
          </p:cNvPr>
          <p:cNvGrpSpPr/>
          <p:nvPr/>
        </p:nvGrpSpPr>
        <p:grpSpPr>
          <a:xfrm>
            <a:off x="1360819" y="2110444"/>
            <a:ext cx="2770193" cy="1648385"/>
            <a:chOff x="1699014" y="2237160"/>
            <a:chExt cx="2518357" cy="1362302"/>
          </a:xfrm>
        </p:grpSpPr>
        <p:cxnSp>
          <p:nvCxnSpPr>
            <p:cNvPr id="11" name="Straight Connector 10">
              <a:extLst>
                <a:ext uri="{FF2B5EF4-FFF2-40B4-BE49-F238E27FC236}">
                  <a16:creationId xmlns:a16="http://schemas.microsoft.com/office/drawing/2014/main" id="{F6FBEBC0-5E0E-144F-B547-F7A124F8AE2C}"/>
                </a:ext>
              </a:extLst>
            </p:cNvPr>
            <p:cNvCxnSpPr>
              <a:cxnSpLocks/>
              <a:stCxn id="4" idx="2"/>
              <a:endCxn id="9" idx="2"/>
            </p:cNvCxnSpPr>
            <p:nvPr/>
          </p:nvCxnSpPr>
          <p:spPr>
            <a:xfrm>
              <a:off x="2086403" y="2653815"/>
              <a:ext cx="845382" cy="281051"/>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81D2BB6-863B-6346-9A60-CBB9F4FB9523}"/>
                </a:ext>
              </a:extLst>
            </p:cNvPr>
            <p:cNvCxnSpPr>
              <a:cxnSpLocks/>
              <a:stCxn id="9" idx="6"/>
              <a:endCxn id="6" idx="2"/>
            </p:cNvCxnSpPr>
            <p:nvPr/>
          </p:nvCxnSpPr>
          <p:spPr>
            <a:xfrm flipV="1">
              <a:off x="2984600" y="2653814"/>
              <a:ext cx="845383" cy="281052"/>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4" name="Rounded Rectangle 3">
              <a:extLst>
                <a:ext uri="{FF2B5EF4-FFF2-40B4-BE49-F238E27FC236}">
                  <a16:creationId xmlns:a16="http://schemas.microsoft.com/office/drawing/2014/main" id="{C2025ADD-CBFF-9E44-AD78-69C6ADCA19AF}"/>
                </a:ext>
              </a:extLst>
            </p:cNvPr>
            <p:cNvSpPr/>
            <p:nvPr/>
          </p:nvSpPr>
          <p:spPr>
            <a:xfrm>
              <a:off x="1699014" y="2237161"/>
              <a:ext cx="774777" cy="416654"/>
            </a:xfrm>
            <a:prstGeom prst="roundRect">
              <a:avLst/>
            </a:prstGeom>
            <a:solidFill>
              <a:schemeClr val="accent5">
                <a:lumMod val="40000"/>
                <a:lumOff val="60000"/>
              </a:schemeClr>
            </a:solidFill>
            <a:ln w="19050">
              <a:solidFill>
                <a:schemeClr val="accent4">
                  <a:lumMod val="50000"/>
                </a:schemeClr>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1400" dirty="0">
                  <a:latin typeface="Gill Sans Light" panose="020B0302020104020203" pitchFamily="34" charset="-79"/>
                  <a:cs typeface="Gill Sans Light" panose="020B0302020104020203" pitchFamily="34" charset="-79"/>
                </a:rPr>
                <a:t>Thread 1</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Ready</a:t>
              </a:r>
              <a:endParaRPr lang="en-US" sz="1400" dirty="0">
                <a:latin typeface="Gill Sans Light" panose="020B0302020104020203" pitchFamily="34" charset="-79"/>
                <a:cs typeface="Gill Sans Light" panose="020B0302020104020203" pitchFamily="34" charset="-79"/>
              </a:endParaRPr>
            </a:p>
          </p:txBody>
        </p:sp>
        <p:sp>
          <p:nvSpPr>
            <p:cNvPr id="6" name="Rounded Rectangle 5">
              <a:extLst>
                <a:ext uri="{FF2B5EF4-FFF2-40B4-BE49-F238E27FC236}">
                  <a16:creationId xmlns:a16="http://schemas.microsoft.com/office/drawing/2014/main" id="{33E45CD8-E8BD-0545-99D2-695A671ACEAF}"/>
                </a:ext>
              </a:extLst>
            </p:cNvPr>
            <p:cNvSpPr/>
            <p:nvPr/>
          </p:nvSpPr>
          <p:spPr>
            <a:xfrm>
              <a:off x="3442594" y="2237160"/>
              <a:ext cx="774777" cy="416654"/>
            </a:xfrm>
            <a:prstGeom prst="roundRect">
              <a:avLst/>
            </a:prstGeom>
            <a:ln w="19050">
              <a:solidFill>
                <a:schemeClr val="accent4">
                  <a:lumMod val="50000"/>
                </a:schemeClr>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1400" dirty="0">
                  <a:latin typeface="Gill Sans Light" panose="020B0302020104020203" pitchFamily="34" charset="-79"/>
                  <a:cs typeface="Gill Sans Light" panose="020B0302020104020203" pitchFamily="34" charset="-79"/>
                </a:rPr>
                <a:t>Thread 3</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Running</a:t>
              </a:r>
            </a:p>
          </p:txBody>
        </p:sp>
        <p:sp>
          <p:nvSpPr>
            <p:cNvPr id="5" name="Rounded Rectangle 4">
              <a:extLst>
                <a:ext uri="{FF2B5EF4-FFF2-40B4-BE49-F238E27FC236}">
                  <a16:creationId xmlns:a16="http://schemas.microsoft.com/office/drawing/2014/main" id="{19BBF7CB-CA0C-4449-8161-0783E8F0C1AB}"/>
                </a:ext>
              </a:extLst>
            </p:cNvPr>
            <p:cNvSpPr/>
            <p:nvPr/>
          </p:nvSpPr>
          <p:spPr>
            <a:xfrm>
              <a:off x="2570804" y="2237161"/>
              <a:ext cx="774777" cy="416654"/>
            </a:xfrm>
            <a:prstGeom prst="roundRect">
              <a:avLst/>
            </a:prstGeom>
            <a:solidFill>
              <a:schemeClr val="accent5">
                <a:lumMod val="40000"/>
                <a:lumOff val="60000"/>
              </a:schemeClr>
            </a:solidFill>
            <a:ln w="19050">
              <a:solidFill>
                <a:schemeClr val="accent4">
                  <a:lumMod val="50000"/>
                </a:schemeClr>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1400" dirty="0">
                  <a:latin typeface="Gill Sans Light" panose="020B0302020104020203" pitchFamily="34" charset="-79"/>
                  <a:cs typeface="Gill Sans Light" panose="020B0302020104020203" pitchFamily="34" charset="-79"/>
                </a:rPr>
                <a:t>Thread 2</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Ready</a:t>
              </a:r>
              <a:endParaRPr lang="en-US" sz="1400" dirty="0">
                <a:latin typeface="Gill Sans Light" panose="020B0302020104020203" pitchFamily="34" charset="-79"/>
                <a:cs typeface="Gill Sans Light" panose="020B0302020104020203" pitchFamily="34" charset="-79"/>
              </a:endParaRPr>
            </a:p>
          </p:txBody>
        </p:sp>
        <p:sp>
          <p:nvSpPr>
            <p:cNvPr id="8" name="Rounded Rectangle 7">
              <a:extLst>
                <a:ext uri="{FF2B5EF4-FFF2-40B4-BE49-F238E27FC236}">
                  <a16:creationId xmlns:a16="http://schemas.microsoft.com/office/drawing/2014/main" id="{91E8D4F4-23E6-E645-B9AB-A7E527E348E6}"/>
                </a:ext>
              </a:extLst>
            </p:cNvPr>
            <p:cNvSpPr/>
            <p:nvPr/>
          </p:nvSpPr>
          <p:spPr>
            <a:xfrm>
              <a:off x="2570804" y="3182808"/>
              <a:ext cx="774777" cy="416654"/>
            </a:xfrm>
            <a:prstGeom prst="roundRect">
              <a:avLst/>
            </a:prstGeom>
            <a:ln w="19050">
              <a:solidFill>
                <a:schemeClr val="accent4">
                  <a:lumMod val="50000"/>
                </a:schemeClr>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1400" dirty="0">
                  <a:latin typeface="Gill Sans Light" panose="020B0302020104020203" pitchFamily="34" charset="-79"/>
                  <a:cs typeface="Gill Sans Light" panose="020B0302020104020203" pitchFamily="34" charset="-79"/>
                </a:rPr>
                <a:t>Process</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Running</a:t>
              </a:r>
            </a:p>
          </p:txBody>
        </p:sp>
        <p:sp>
          <p:nvSpPr>
            <p:cNvPr id="9" name="Oval 8">
              <a:extLst>
                <a:ext uri="{FF2B5EF4-FFF2-40B4-BE49-F238E27FC236}">
                  <a16:creationId xmlns:a16="http://schemas.microsoft.com/office/drawing/2014/main" id="{389F89BD-FD43-3844-9AA1-ED57502A049E}"/>
                </a:ext>
              </a:extLst>
            </p:cNvPr>
            <p:cNvSpPr/>
            <p:nvPr/>
          </p:nvSpPr>
          <p:spPr>
            <a:xfrm>
              <a:off x="2931785" y="2908458"/>
              <a:ext cx="52815" cy="52815"/>
            </a:xfrm>
            <a:prstGeom prst="ellipse">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12" name="Straight Connector 11">
              <a:extLst>
                <a:ext uri="{FF2B5EF4-FFF2-40B4-BE49-F238E27FC236}">
                  <a16:creationId xmlns:a16="http://schemas.microsoft.com/office/drawing/2014/main" id="{674A5869-8C7B-0D4D-9DFC-E2FC6FF07C43}"/>
                </a:ext>
              </a:extLst>
            </p:cNvPr>
            <p:cNvCxnSpPr>
              <a:cxnSpLocks/>
            </p:cNvCxnSpPr>
            <p:nvPr/>
          </p:nvCxnSpPr>
          <p:spPr>
            <a:xfrm flipV="1">
              <a:off x="2958192" y="2653815"/>
              <a:ext cx="0" cy="254643"/>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F32C31D-BCB8-F642-9E91-DB76EF2D32FE}"/>
                </a:ext>
              </a:extLst>
            </p:cNvPr>
            <p:cNvCxnSpPr>
              <a:cxnSpLocks/>
            </p:cNvCxnSpPr>
            <p:nvPr/>
          </p:nvCxnSpPr>
          <p:spPr>
            <a:xfrm>
              <a:off x="2958192" y="2961273"/>
              <a:ext cx="0" cy="221535"/>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69" name="Group 68">
            <a:extLst>
              <a:ext uri="{FF2B5EF4-FFF2-40B4-BE49-F238E27FC236}">
                <a16:creationId xmlns:a16="http://schemas.microsoft.com/office/drawing/2014/main" id="{3F39EF28-5612-D04D-B58D-0403440FB46F}"/>
              </a:ext>
            </a:extLst>
          </p:cNvPr>
          <p:cNvGrpSpPr/>
          <p:nvPr/>
        </p:nvGrpSpPr>
        <p:grpSpPr>
          <a:xfrm>
            <a:off x="4801013" y="4495342"/>
            <a:ext cx="2770193" cy="1648385"/>
            <a:chOff x="1699014" y="2237160"/>
            <a:chExt cx="2518357" cy="1362302"/>
          </a:xfrm>
        </p:grpSpPr>
        <p:cxnSp>
          <p:nvCxnSpPr>
            <p:cNvPr id="70" name="Straight Connector 69">
              <a:extLst>
                <a:ext uri="{FF2B5EF4-FFF2-40B4-BE49-F238E27FC236}">
                  <a16:creationId xmlns:a16="http://schemas.microsoft.com/office/drawing/2014/main" id="{2D8B6085-32D2-394F-ABBE-1F1958A58621}"/>
                </a:ext>
              </a:extLst>
            </p:cNvPr>
            <p:cNvCxnSpPr>
              <a:cxnSpLocks/>
              <a:stCxn id="72" idx="2"/>
              <a:endCxn id="76" idx="2"/>
            </p:cNvCxnSpPr>
            <p:nvPr/>
          </p:nvCxnSpPr>
          <p:spPr>
            <a:xfrm>
              <a:off x="2086403" y="2653815"/>
              <a:ext cx="845382" cy="281051"/>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DCA9C8E4-5A6F-134F-9394-DF3E2D4CA520}"/>
                </a:ext>
              </a:extLst>
            </p:cNvPr>
            <p:cNvCxnSpPr>
              <a:cxnSpLocks/>
              <a:stCxn id="76" idx="6"/>
              <a:endCxn id="73" idx="2"/>
            </p:cNvCxnSpPr>
            <p:nvPr/>
          </p:nvCxnSpPr>
          <p:spPr>
            <a:xfrm flipV="1">
              <a:off x="2984600" y="2653814"/>
              <a:ext cx="845383" cy="281052"/>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72" name="Rounded Rectangle 71">
              <a:extLst>
                <a:ext uri="{FF2B5EF4-FFF2-40B4-BE49-F238E27FC236}">
                  <a16:creationId xmlns:a16="http://schemas.microsoft.com/office/drawing/2014/main" id="{35394B02-4165-D549-92C9-9CC3F16832F1}"/>
                </a:ext>
              </a:extLst>
            </p:cNvPr>
            <p:cNvSpPr/>
            <p:nvPr/>
          </p:nvSpPr>
          <p:spPr>
            <a:xfrm>
              <a:off x="1699014" y="2237161"/>
              <a:ext cx="774777" cy="416654"/>
            </a:xfrm>
            <a:prstGeom prst="roundRect">
              <a:avLst/>
            </a:prstGeom>
            <a:solidFill>
              <a:srgbClr val="C7F49C"/>
            </a:solidFill>
            <a:ln w="19050">
              <a:solidFill>
                <a:schemeClr val="accent4">
                  <a:lumMod val="50000"/>
                </a:schemeClr>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1400" dirty="0">
                  <a:latin typeface="Gill Sans Light" panose="020B0302020104020203" pitchFamily="34" charset="-79"/>
                  <a:cs typeface="Gill Sans Light" panose="020B0302020104020203" pitchFamily="34" charset="-79"/>
                </a:rPr>
                <a:t>Thread 1</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Running</a:t>
              </a:r>
              <a:endParaRPr lang="en-US" sz="1400" dirty="0">
                <a:latin typeface="Gill Sans Light" panose="020B0302020104020203" pitchFamily="34" charset="-79"/>
                <a:cs typeface="Gill Sans Light" panose="020B0302020104020203" pitchFamily="34" charset="-79"/>
              </a:endParaRPr>
            </a:p>
          </p:txBody>
        </p:sp>
        <p:sp>
          <p:nvSpPr>
            <p:cNvPr id="73" name="Rounded Rectangle 72">
              <a:extLst>
                <a:ext uri="{FF2B5EF4-FFF2-40B4-BE49-F238E27FC236}">
                  <a16:creationId xmlns:a16="http://schemas.microsoft.com/office/drawing/2014/main" id="{069CE445-F69D-2F48-A113-DB2253C18A3B}"/>
                </a:ext>
              </a:extLst>
            </p:cNvPr>
            <p:cNvSpPr/>
            <p:nvPr/>
          </p:nvSpPr>
          <p:spPr>
            <a:xfrm>
              <a:off x="3442594" y="2237160"/>
              <a:ext cx="774777" cy="416654"/>
            </a:xfrm>
            <a:prstGeom prst="roundRect">
              <a:avLst/>
            </a:prstGeom>
            <a:solidFill>
              <a:schemeClr val="accent6">
                <a:lumMod val="60000"/>
                <a:lumOff val="40000"/>
              </a:schemeClr>
            </a:solidFill>
            <a:ln w="19050">
              <a:solidFill>
                <a:schemeClr val="accent4">
                  <a:lumMod val="50000"/>
                </a:schemeClr>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1400" dirty="0">
                  <a:latin typeface="Gill Sans Light" panose="020B0302020104020203" pitchFamily="34" charset="-79"/>
                  <a:cs typeface="Gill Sans Light" panose="020B0302020104020203" pitchFamily="34" charset="-79"/>
                </a:rPr>
                <a:t>Thread 3</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Blocked</a:t>
              </a:r>
            </a:p>
          </p:txBody>
        </p:sp>
        <p:sp>
          <p:nvSpPr>
            <p:cNvPr id="74" name="Rounded Rectangle 73">
              <a:extLst>
                <a:ext uri="{FF2B5EF4-FFF2-40B4-BE49-F238E27FC236}">
                  <a16:creationId xmlns:a16="http://schemas.microsoft.com/office/drawing/2014/main" id="{D704B1B8-B496-394E-9C15-684B70658B48}"/>
                </a:ext>
              </a:extLst>
            </p:cNvPr>
            <p:cNvSpPr/>
            <p:nvPr/>
          </p:nvSpPr>
          <p:spPr>
            <a:xfrm>
              <a:off x="2570804" y="2237161"/>
              <a:ext cx="774777" cy="416654"/>
            </a:xfrm>
            <a:prstGeom prst="roundRect">
              <a:avLst/>
            </a:prstGeom>
            <a:solidFill>
              <a:schemeClr val="accent5">
                <a:lumMod val="40000"/>
                <a:lumOff val="60000"/>
              </a:schemeClr>
            </a:solidFill>
            <a:ln w="19050">
              <a:solidFill>
                <a:schemeClr val="accent4">
                  <a:lumMod val="50000"/>
                </a:schemeClr>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1400" dirty="0">
                  <a:latin typeface="Gill Sans Light" panose="020B0302020104020203" pitchFamily="34" charset="-79"/>
                  <a:cs typeface="Gill Sans Light" panose="020B0302020104020203" pitchFamily="34" charset="-79"/>
                </a:rPr>
                <a:t>Thread 2</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Ready</a:t>
              </a:r>
              <a:endParaRPr lang="en-US" sz="1400" dirty="0">
                <a:latin typeface="Gill Sans Light" panose="020B0302020104020203" pitchFamily="34" charset="-79"/>
                <a:cs typeface="Gill Sans Light" panose="020B0302020104020203" pitchFamily="34" charset="-79"/>
              </a:endParaRPr>
            </a:p>
          </p:txBody>
        </p:sp>
        <p:sp>
          <p:nvSpPr>
            <p:cNvPr id="75" name="Rounded Rectangle 74">
              <a:extLst>
                <a:ext uri="{FF2B5EF4-FFF2-40B4-BE49-F238E27FC236}">
                  <a16:creationId xmlns:a16="http://schemas.microsoft.com/office/drawing/2014/main" id="{133D90DC-8C94-1840-ADB9-115D8312575A}"/>
                </a:ext>
              </a:extLst>
            </p:cNvPr>
            <p:cNvSpPr/>
            <p:nvPr/>
          </p:nvSpPr>
          <p:spPr>
            <a:xfrm>
              <a:off x="2570804" y="3182808"/>
              <a:ext cx="774777" cy="416654"/>
            </a:xfrm>
            <a:prstGeom prst="roundRect">
              <a:avLst/>
            </a:prstGeom>
            <a:ln w="19050">
              <a:solidFill>
                <a:schemeClr val="accent4">
                  <a:lumMod val="50000"/>
                </a:schemeClr>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1400" dirty="0">
                  <a:latin typeface="Gill Sans Light" panose="020B0302020104020203" pitchFamily="34" charset="-79"/>
                  <a:cs typeface="Gill Sans Light" panose="020B0302020104020203" pitchFamily="34" charset="-79"/>
                </a:rPr>
                <a:t>Process</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Running</a:t>
              </a:r>
            </a:p>
          </p:txBody>
        </p:sp>
        <p:sp>
          <p:nvSpPr>
            <p:cNvPr id="76" name="Oval 75">
              <a:extLst>
                <a:ext uri="{FF2B5EF4-FFF2-40B4-BE49-F238E27FC236}">
                  <a16:creationId xmlns:a16="http://schemas.microsoft.com/office/drawing/2014/main" id="{C2821A8B-11B4-5144-913C-A72F484D863A}"/>
                </a:ext>
              </a:extLst>
            </p:cNvPr>
            <p:cNvSpPr/>
            <p:nvPr/>
          </p:nvSpPr>
          <p:spPr>
            <a:xfrm>
              <a:off x="2931785" y="2908458"/>
              <a:ext cx="52815" cy="52815"/>
            </a:xfrm>
            <a:prstGeom prst="ellipse">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77" name="Straight Connector 76">
              <a:extLst>
                <a:ext uri="{FF2B5EF4-FFF2-40B4-BE49-F238E27FC236}">
                  <a16:creationId xmlns:a16="http://schemas.microsoft.com/office/drawing/2014/main" id="{B911330D-5821-6447-BB92-5FDB08E4332C}"/>
                </a:ext>
              </a:extLst>
            </p:cNvPr>
            <p:cNvCxnSpPr>
              <a:cxnSpLocks/>
            </p:cNvCxnSpPr>
            <p:nvPr/>
          </p:nvCxnSpPr>
          <p:spPr>
            <a:xfrm flipV="1">
              <a:off x="2958192" y="2653815"/>
              <a:ext cx="0" cy="254643"/>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E356372-A15D-1F41-954E-8988A375684B}"/>
                </a:ext>
              </a:extLst>
            </p:cNvPr>
            <p:cNvCxnSpPr>
              <a:cxnSpLocks/>
            </p:cNvCxnSpPr>
            <p:nvPr/>
          </p:nvCxnSpPr>
          <p:spPr>
            <a:xfrm>
              <a:off x="2958192" y="2961273"/>
              <a:ext cx="0" cy="221535"/>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79" name="Group 78">
            <a:extLst>
              <a:ext uri="{FF2B5EF4-FFF2-40B4-BE49-F238E27FC236}">
                <a16:creationId xmlns:a16="http://schemas.microsoft.com/office/drawing/2014/main" id="{97906400-F6EC-6F4E-9F87-850F5959A266}"/>
              </a:ext>
            </a:extLst>
          </p:cNvPr>
          <p:cNvGrpSpPr/>
          <p:nvPr/>
        </p:nvGrpSpPr>
        <p:grpSpPr>
          <a:xfrm>
            <a:off x="4801014" y="2100591"/>
            <a:ext cx="2770193" cy="1648385"/>
            <a:chOff x="1699014" y="2237160"/>
            <a:chExt cx="2518357" cy="1362302"/>
          </a:xfrm>
        </p:grpSpPr>
        <p:cxnSp>
          <p:nvCxnSpPr>
            <p:cNvPr id="80" name="Straight Connector 79">
              <a:extLst>
                <a:ext uri="{FF2B5EF4-FFF2-40B4-BE49-F238E27FC236}">
                  <a16:creationId xmlns:a16="http://schemas.microsoft.com/office/drawing/2014/main" id="{5D95DE34-8B91-6745-8871-E76AAEAAC880}"/>
                </a:ext>
              </a:extLst>
            </p:cNvPr>
            <p:cNvCxnSpPr>
              <a:cxnSpLocks/>
              <a:stCxn id="82" idx="2"/>
              <a:endCxn id="86" idx="2"/>
            </p:cNvCxnSpPr>
            <p:nvPr/>
          </p:nvCxnSpPr>
          <p:spPr>
            <a:xfrm>
              <a:off x="2086403" y="2653815"/>
              <a:ext cx="845382" cy="281051"/>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58DF7295-F820-014E-9F61-4E12363D6760}"/>
                </a:ext>
              </a:extLst>
            </p:cNvPr>
            <p:cNvCxnSpPr>
              <a:cxnSpLocks/>
              <a:stCxn id="86" idx="6"/>
              <a:endCxn id="83" idx="2"/>
            </p:cNvCxnSpPr>
            <p:nvPr/>
          </p:nvCxnSpPr>
          <p:spPr>
            <a:xfrm flipV="1">
              <a:off x="2984600" y="2653814"/>
              <a:ext cx="845383" cy="281052"/>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82" name="Rounded Rectangle 81">
              <a:extLst>
                <a:ext uri="{FF2B5EF4-FFF2-40B4-BE49-F238E27FC236}">
                  <a16:creationId xmlns:a16="http://schemas.microsoft.com/office/drawing/2014/main" id="{4DA27351-B707-3445-9FF5-B31F4DA217C4}"/>
                </a:ext>
              </a:extLst>
            </p:cNvPr>
            <p:cNvSpPr/>
            <p:nvPr/>
          </p:nvSpPr>
          <p:spPr>
            <a:xfrm>
              <a:off x="1699014" y="2237161"/>
              <a:ext cx="774777" cy="416654"/>
            </a:xfrm>
            <a:prstGeom prst="roundRect">
              <a:avLst/>
            </a:prstGeom>
            <a:solidFill>
              <a:schemeClr val="accent5">
                <a:lumMod val="40000"/>
                <a:lumOff val="60000"/>
              </a:schemeClr>
            </a:solidFill>
            <a:ln w="19050">
              <a:solidFill>
                <a:schemeClr val="accent4">
                  <a:lumMod val="50000"/>
                </a:schemeClr>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1400" dirty="0">
                  <a:latin typeface="Gill Sans Light" panose="020B0302020104020203" pitchFamily="34" charset="-79"/>
                  <a:cs typeface="Gill Sans Light" panose="020B0302020104020203" pitchFamily="34" charset="-79"/>
                </a:rPr>
                <a:t>Thread 1</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Ready</a:t>
              </a:r>
              <a:endParaRPr lang="en-US" sz="1400" dirty="0">
                <a:latin typeface="Gill Sans Light" panose="020B0302020104020203" pitchFamily="34" charset="-79"/>
                <a:cs typeface="Gill Sans Light" panose="020B0302020104020203" pitchFamily="34" charset="-79"/>
              </a:endParaRPr>
            </a:p>
          </p:txBody>
        </p:sp>
        <p:sp>
          <p:nvSpPr>
            <p:cNvPr id="83" name="Rounded Rectangle 82">
              <a:extLst>
                <a:ext uri="{FF2B5EF4-FFF2-40B4-BE49-F238E27FC236}">
                  <a16:creationId xmlns:a16="http://schemas.microsoft.com/office/drawing/2014/main" id="{E82F7544-0640-6347-8204-930E2BA93DC2}"/>
                </a:ext>
              </a:extLst>
            </p:cNvPr>
            <p:cNvSpPr/>
            <p:nvPr/>
          </p:nvSpPr>
          <p:spPr>
            <a:xfrm>
              <a:off x="3442594" y="2237160"/>
              <a:ext cx="774777" cy="416654"/>
            </a:xfrm>
            <a:prstGeom prst="roundRect">
              <a:avLst/>
            </a:prstGeom>
            <a:ln w="19050">
              <a:solidFill>
                <a:schemeClr val="accent4">
                  <a:lumMod val="50000"/>
                </a:schemeClr>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1400" dirty="0">
                  <a:latin typeface="Gill Sans Light" panose="020B0302020104020203" pitchFamily="34" charset="-79"/>
                  <a:cs typeface="Gill Sans Light" panose="020B0302020104020203" pitchFamily="34" charset="-79"/>
                </a:rPr>
                <a:t>Thread 3</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Running</a:t>
              </a:r>
            </a:p>
          </p:txBody>
        </p:sp>
        <p:sp>
          <p:nvSpPr>
            <p:cNvPr id="84" name="Rounded Rectangle 83">
              <a:extLst>
                <a:ext uri="{FF2B5EF4-FFF2-40B4-BE49-F238E27FC236}">
                  <a16:creationId xmlns:a16="http://schemas.microsoft.com/office/drawing/2014/main" id="{A476D85A-C59B-F44E-A7A9-C37E3055BFAE}"/>
                </a:ext>
              </a:extLst>
            </p:cNvPr>
            <p:cNvSpPr/>
            <p:nvPr/>
          </p:nvSpPr>
          <p:spPr>
            <a:xfrm>
              <a:off x="2570804" y="2237161"/>
              <a:ext cx="774777" cy="416654"/>
            </a:xfrm>
            <a:prstGeom prst="roundRect">
              <a:avLst/>
            </a:prstGeom>
            <a:solidFill>
              <a:schemeClr val="accent5">
                <a:lumMod val="40000"/>
                <a:lumOff val="60000"/>
              </a:schemeClr>
            </a:solidFill>
            <a:ln w="19050">
              <a:solidFill>
                <a:schemeClr val="accent4">
                  <a:lumMod val="50000"/>
                </a:schemeClr>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1400" dirty="0">
                  <a:latin typeface="Gill Sans Light" panose="020B0302020104020203" pitchFamily="34" charset="-79"/>
                  <a:cs typeface="Gill Sans Light" panose="020B0302020104020203" pitchFamily="34" charset="-79"/>
                </a:rPr>
                <a:t>Thread 2</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Ready</a:t>
              </a:r>
              <a:endParaRPr lang="en-US" sz="1400" dirty="0">
                <a:latin typeface="Gill Sans Light" panose="020B0302020104020203" pitchFamily="34" charset="-79"/>
                <a:cs typeface="Gill Sans Light" panose="020B0302020104020203" pitchFamily="34" charset="-79"/>
              </a:endParaRPr>
            </a:p>
          </p:txBody>
        </p:sp>
        <p:sp>
          <p:nvSpPr>
            <p:cNvPr id="85" name="Rounded Rectangle 84">
              <a:extLst>
                <a:ext uri="{FF2B5EF4-FFF2-40B4-BE49-F238E27FC236}">
                  <a16:creationId xmlns:a16="http://schemas.microsoft.com/office/drawing/2014/main" id="{F01685C3-7C7F-6A46-BF98-52659FB73928}"/>
                </a:ext>
              </a:extLst>
            </p:cNvPr>
            <p:cNvSpPr/>
            <p:nvPr/>
          </p:nvSpPr>
          <p:spPr>
            <a:xfrm>
              <a:off x="2570804" y="3182808"/>
              <a:ext cx="774777" cy="416654"/>
            </a:xfrm>
            <a:prstGeom prst="roundRect">
              <a:avLst/>
            </a:prstGeom>
            <a:solidFill>
              <a:schemeClr val="accent5">
                <a:lumMod val="40000"/>
                <a:lumOff val="60000"/>
              </a:schemeClr>
            </a:solidFill>
            <a:ln w="19050">
              <a:solidFill>
                <a:schemeClr val="accent4">
                  <a:lumMod val="50000"/>
                </a:schemeClr>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1400" dirty="0">
                  <a:latin typeface="Gill Sans Light" panose="020B0302020104020203" pitchFamily="34" charset="-79"/>
                  <a:cs typeface="Gill Sans Light" panose="020B0302020104020203" pitchFamily="34" charset="-79"/>
                </a:rPr>
                <a:t>Process</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Ready</a:t>
              </a:r>
            </a:p>
          </p:txBody>
        </p:sp>
        <p:sp>
          <p:nvSpPr>
            <p:cNvPr id="86" name="Oval 85">
              <a:extLst>
                <a:ext uri="{FF2B5EF4-FFF2-40B4-BE49-F238E27FC236}">
                  <a16:creationId xmlns:a16="http://schemas.microsoft.com/office/drawing/2014/main" id="{4D1F09EC-DE86-AD40-BCA5-160FF910F4AD}"/>
                </a:ext>
              </a:extLst>
            </p:cNvPr>
            <p:cNvSpPr/>
            <p:nvPr/>
          </p:nvSpPr>
          <p:spPr>
            <a:xfrm>
              <a:off x="2931785" y="2908458"/>
              <a:ext cx="52815" cy="52815"/>
            </a:xfrm>
            <a:prstGeom prst="ellipse">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87" name="Straight Connector 86">
              <a:extLst>
                <a:ext uri="{FF2B5EF4-FFF2-40B4-BE49-F238E27FC236}">
                  <a16:creationId xmlns:a16="http://schemas.microsoft.com/office/drawing/2014/main" id="{1D0EAD38-5D76-AC4C-92EC-187582163F10}"/>
                </a:ext>
              </a:extLst>
            </p:cNvPr>
            <p:cNvCxnSpPr>
              <a:cxnSpLocks/>
            </p:cNvCxnSpPr>
            <p:nvPr/>
          </p:nvCxnSpPr>
          <p:spPr>
            <a:xfrm flipV="1">
              <a:off x="2958192" y="2653815"/>
              <a:ext cx="0" cy="254643"/>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7D82AE59-0599-AE4A-98C1-D3E3AEE07C8F}"/>
                </a:ext>
              </a:extLst>
            </p:cNvPr>
            <p:cNvCxnSpPr>
              <a:cxnSpLocks/>
            </p:cNvCxnSpPr>
            <p:nvPr/>
          </p:nvCxnSpPr>
          <p:spPr>
            <a:xfrm>
              <a:off x="2958192" y="2961273"/>
              <a:ext cx="0" cy="221535"/>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89" name="Group 88">
            <a:extLst>
              <a:ext uri="{FF2B5EF4-FFF2-40B4-BE49-F238E27FC236}">
                <a16:creationId xmlns:a16="http://schemas.microsoft.com/office/drawing/2014/main" id="{8968B7D1-DAFE-1247-84A5-90BB90DA7698}"/>
              </a:ext>
            </a:extLst>
          </p:cNvPr>
          <p:cNvGrpSpPr/>
          <p:nvPr/>
        </p:nvGrpSpPr>
        <p:grpSpPr>
          <a:xfrm>
            <a:off x="1360819" y="4478788"/>
            <a:ext cx="2770193" cy="1648385"/>
            <a:chOff x="1699014" y="2237160"/>
            <a:chExt cx="2518357" cy="1362302"/>
          </a:xfrm>
        </p:grpSpPr>
        <p:cxnSp>
          <p:nvCxnSpPr>
            <p:cNvPr id="90" name="Straight Connector 89">
              <a:extLst>
                <a:ext uri="{FF2B5EF4-FFF2-40B4-BE49-F238E27FC236}">
                  <a16:creationId xmlns:a16="http://schemas.microsoft.com/office/drawing/2014/main" id="{B9DFE5CF-A683-B548-8B54-7BDF625156F4}"/>
                </a:ext>
              </a:extLst>
            </p:cNvPr>
            <p:cNvCxnSpPr>
              <a:cxnSpLocks/>
              <a:stCxn id="92" idx="2"/>
              <a:endCxn id="96" idx="2"/>
            </p:cNvCxnSpPr>
            <p:nvPr/>
          </p:nvCxnSpPr>
          <p:spPr>
            <a:xfrm>
              <a:off x="2086403" y="2653815"/>
              <a:ext cx="845382" cy="281051"/>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F96B9A6A-B80A-3241-9AE6-5CB8F604DBB9}"/>
                </a:ext>
              </a:extLst>
            </p:cNvPr>
            <p:cNvCxnSpPr>
              <a:cxnSpLocks/>
              <a:stCxn id="96" idx="6"/>
              <a:endCxn id="93" idx="2"/>
            </p:cNvCxnSpPr>
            <p:nvPr/>
          </p:nvCxnSpPr>
          <p:spPr>
            <a:xfrm flipV="1">
              <a:off x="2984600" y="2653814"/>
              <a:ext cx="845383" cy="281052"/>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92" name="Rounded Rectangle 91">
              <a:extLst>
                <a:ext uri="{FF2B5EF4-FFF2-40B4-BE49-F238E27FC236}">
                  <a16:creationId xmlns:a16="http://schemas.microsoft.com/office/drawing/2014/main" id="{74833DC8-D641-4C40-88BC-311492D9A2E5}"/>
                </a:ext>
              </a:extLst>
            </p:cNvPr>
            <p:cNvSpPr/>
            <p:nvPr/>
          </p:nvSpPr>
          <p:spPr>
            <a:xfrm>
              <a:off x="1699014" y="2237161"/>
              <a:ext cx="774777" cy="416654"/>
            </a:xfrm>
            <a:prstGeom prst="roundRect">
              <a:avLst/>
            </a:prstGeom>
            <a:solidFill>
              <a:schemeClr val="accent5">
                <a:lumMod val="40000"/>
                <a:lumOff val="60000"/>
              </a:schemeClr>
            </a:solidFill>
            <a:ln w="19050">
              <a:solidFill>
                <a:schemeClr val="accent4">
                  <a:lumMod val="50000"/>
                </a:schemeClr>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1400" dirty="0">
                  <a:latin typeface="Gill Sans Light" panose="020B0302020104020203" pitchFamily="34" charset="-79"/>
                  <a:cs typeface="Gill Sans Light" panose="020B0302020104020203" pitchFamily="34" charset="-79"/>
                </a:rPr>
                <a:t>Thread 1</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Ready</a:t>
              </a:r>
              <a:endParaRPr lang="en-US" sz="1400" dirty="0">
                <a:latin typeface="Gill Sans Light" panose="020B0302020104020203" pitchFamily="34" charset="-79"/>
                <a:cs typeface="Gill Sans Light" panose="020B0302020104020203" pitchFamily="34" charset="-79"/>
              </a:endParaRPr>
            </a:p>
          </p:txBody>
        </p:sp>
        <p:sp>
          <p:nvSpPr>
            <p:cNvPr id="93" name="Rounded Rectangle 92">
              <a:extLst>
                <a:ext uri="{FF2B5EF4-FFF2-40B4-BE49-F238E27FC236}">
                  <a16:creationId xmlns:a16="http://schemas.microsoft.com/office/drawing/2014/main" id="{34D99269-FCB5-EA46-80CB-995873FE6860}"/>
                </a:ext>
              </a:extLst>
            </p:cNvPr>
            <p:cNvSpPr/>
            <p:nvPr/>
          </p:nvSpPr>
          <p:spPr>
            <a:xfrm>
              <a:off x="3442594" y="2237160"/>
              <a:ext cx="774777" cy="416654"/>
            </a:xfrm>
            <a:prstGeom prst="roundRect">
              <a:avLst/>
            </a:prstGeom>
            <a:ln w="19050">
              <a:solidFill>
                <a:schemeClr val="accent4">
                  <a:lumMod val="50000"/>
                </a:schemeClr>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1400" dirty="0">
                  <a:latin typeface="Gill Sans Light" panose="020B0302020104020203" pitchFamily="34" charset="-79"/>
                  <a:cs typeface="Gill Sans Light" panose="020B0302020104020203" pitchFamily="34" charset="-79"/>
                </a:rPr>
                <a:t>Thread 3</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Running</a:t>
              </a:r>
            </a:p>
          </p:txBody>
        </p:sp>
        <p:sp>
          <p:nvSpPr>
            <p:cNvPr id="94" name="Rounded Rectangle 93">
              <a:extLst>
                <a:ext uri="{FF2B5EF4-FFF2-40B4-BE49-F238E27FC236}">
                  <a16:creationId xmlns:a16="http://schemas.microsoft.com/office/drawing/2014/main" id="{5FFF7382-9D59-0E4E-BEDE-AAC2296AD2B9}"/>
                </a:ext>
              </a:extLst>
            </p:cNvPr>
            <p:cNvSpPr/>
            <p:nvPr/>
          </p:nvSpPr>
          <p:spPr>
            <a:xfrm>
              <a:off x="2570804" y="2237161"/>
              <a:ext cx="774777" cy="416654"/>
            </a:xfrm>
            <a:prstGeom prst="roundRect">
              <a:avLst/>
            </a:prstGeom>
            <a:solidFill>
              <a:schemeClr val="accent5">
                <a:lumMod val="40000"/>
                <a:lumOff val="60000"/>
              </a:schemeClr>
            </a:solidFill>
            <a:ln w="19050">
              <a:solidFill>
                <a:schemeClr val="accent4">
                  <a:lumMod val="50000"/>
                </a:schemeClr>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1400" dirty="0">
                  <a:latin typeface="Gill Sans Light" panose="020B0302020104020203" pitchFamily="34" charset="-79"/>
                  <a:cs typeface="Gill Sans Light" panose="020B0302020104020203" pitchFamily="34" charset="-79"/>
                </a:rPr>
                <a:t>Thread 2</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Ready</a:t>
              </a:r>
              <a:endParaRPr lang="en-US" sz="1400" dirty="0">
                <a:latin typeface="Gill Sans Light" panose="020B0302020104020203" pitchFamily="34" charset="-79"/>
                <a:cs typeface="Gill Sans Light" panose="020B0302020104020203" pitchFamily="34" charset="-79"/>
              </a:endParaRPr>
            </a:p>
          </p:txBody>
        </p:sp>
        <p:sp>
          <p:nvSpPr>
            <p:cNvPr id="95" name="Rounded Rectangle 94">
              <a:extLst>
                <a:ext uri="{FF2B5EF4-FFF2-40B4-BE49-F238E27FC236}">
                  <a16:creationId xmlns:a16="http://schemas.microsoft.com/office/drawing/2014/main" id="{6BD27E2B-B31F-6644-8608-9037E7440A06}"/>
                </a:ext>
              </a:extLst>
            </p:cNvPr>
            <p:cNvSpPr/>
            <p:nvPr/>
          </p:nvSpPr>
          <p:spPr>
            <a:xfrm>
              <a:off x="2570804" y="3182808"/>
              <a:ext cx="774777" cy="416654"/>
            </a:xfrm>
            <a:prstGeom prst="roundRect">
              <a:avLst/>
            </a:prstGeom>
            <a:solidFill>
              <a:schemeClr val="accent6">
                <a:lumMod val="60000"/>
                <a:lumOff val="40000"/>
              </a:schemeClr>
            </a:solidFill>
            <a:ln w="19050">
              <a:solidFill>
                <a:schemeClr val="accent4">
                  <a:lumMod val="50000"/>
                </a:schemeClr>
              </a:solidFill>
            </a:ln>
          </p:spPr>
          <p:style>
            <a:lnRef idx="1">
              <a:schemeClr val="accent3"/>
            </a:lnRef>
            <a:fillRef idx="2">
              <a:schemeClr val="accent3"/>
            </a:fillRef>
            <a:effectRef idx="1">
              <a:schemeClr val="accent3"/>
            </a:effectRef>
            <a:fontRef idx="minor">
              <a:schemeClr val="dk1"/>
            </a:fontRef>
          </p:style>
          <p:txBody>
            <a:bodyPr lIns="0" tIns="0" rIns="0" bIns="0" rtlCol="0" anchor="ctr"/>
            <a:lstStyle/>
            <a:p>
              <a:pPr algn="ctr"/>
              <a:r>
                <a:rPr lang="en-US" sz="1400" dirty="0">
                  <a:latin typeface="Gill Sans Light" panose="020B0302020104020203" pitchFamily="34" charset="-79"/>
                  <a:cs typeface="Gill Sans Light" panose="020B0302020104020203" pitchFamily="34" charset="-79"/>
                </a:rPr>
                <a:t>Process</a:t>
              </a:r>
              <a:br>
                <a:rPr lang="en-US" sz="1400" dirty="0">
                  <a:latin typeface="Gill Sans Light" panose="020B0302020104020203" pitchFamily="34" charset="-79"/>
                  <a:cs typeface="Gill Sans Light" panose="020B0302020104020203" pitchFamily="34" charset="-79"/>
                </a:rPr>
              </a:br>
              <a:r>
                <a:rPr lang="en-US" sz="1400" dirty="0">
                  <a:latin typeface="Gill Sans Light" panose="020B0302020104020203" pitchFamily="34" charset="-79"/>
                  <a:cs typeface="Gill Sans Light" panose="020B0302020104020203" pitchFamily="34" charset="-79"/>
                </a:rPr>
                <a:t>Blocked</a:t>
              </a:r>
            </a:p>
          </p:txBody>
        </p:sp>
        <p:sp>
          <p:nvSpPr>
            <p:cNvPr id="96" name="Oval 95">
              <a:extLst>
                <a:ext uri="{FF2B5EF4-FFF2-40B4-BE49-F238E27FC236}">
                  <a16:creationId xmlns:a16="http://schemas.microsoft.com/office/drawing/2014/main" id="{06ADFD47-68E5-BA47-93E6-4986A1B2B0B4}"/>
                </a:ext>
              </a:extLst>
            </p:cNvPr>
            <p:cNvSpPr/>
            <p:nvPr/>
          </p:nvSpPr>
          <p:spPr>
            <a:xfrm>
              <a:off x="2931785" y="2908458"/>
              <a:ext cx="52815" cy="52815"/>
            </a:xfrm>
            <a:prstGeom prst="ellipse">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97" name="Straight Connector 96">
              <a:extLst>
                <a:ext uri="{FF2B5EF4-FFF2-40B4-BE49-F238E27FC236}">
                  <a16:creationId xmlns:a16="http://schemas.microsoft.com/office/drawing/2014/main" id="{7D17E928-0258-6048-B8FB-31653D22AF13}"/>
                </a:ext>
              </a:extLst>
            </p:cNvPr>
            <p:cNvCxnSpPr>
              <a:cxnSpLocks/>
            </p:cNvCxnSpPr>
            <p:nvPr/>
          </p:nvCxnSpPr>
          <p:spPr>
            <a:xfrm flipV="1">
              <a:off x="2958192" y="2653815"/>
              <a:ext cx="0" cy="254643"/>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35BA643A-6BF3-164C-8E05-182D96A9C42E}"/>
                </a:ext>
              </a:extLst>
            </p:cNvPr>
            <p:cNvCxnSpPr>
              <a:cxnSpLocks/>
            </p:cNvCxnSpPr>
            <p:nvPr/>
          </p:nvCxnSpPr>
          <p:spPr>
            <a:xfrm>
              <a:off x="2958192" y="2961273"/>
              <a:ext cx="0" cy="221535"/>
            </a:xfrm>
            <a:prstGeom prst="line">
              <a:avLst/>
            </a:prstGeom>
            <a:ln w="1905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sp>
        <p:nvSpPr>
          <p:cNvPr id="99" name="TextBox 98">
            <a:extLst>
              <a:ext uri="{FF2B5EF4-FFF2-40B4-BE49-F238E27FC236}">
                <a16:creationId xmlns:a16="http://schemas.microsoft.com/office/drawing/2014/main" id="{1F48260C-8FDB-B84F-A820-D9F12F07797A}"/>
              </a:ext>
            </a:extLst>
          </p:cNvPr>
          <p:cNvSpPr txBox="1"/>
          <p:nvPr/>
        </p:nvSpPr>
        <p:spPr>
          <a:xfrm>
            <a:off x="1520750" y="1705525"/>
            <a:ext cx="2397529" cy="372411"/>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Thread 3 is running on CPU</a:t>
            </a:r>
            <a:endParaRPr lang="en-US" sz="1400" dirty="0">
              <a:latin typeface="Gill Sans Light" panose="020B0302020104020203" pitchFamily="34" charset="-79"/>
              <a:cs typeface="Gill Sans Light" panose="020B0302020104020203" pitchFamily="34" charset="-79"/>
            </a:endParaRPr>
          </a:p>
        </p:txBody>
      </p:sp>
      <p:sp>
        <p:nvSpPr>
          <p:cNvPr id="100" name="TextBox 99">
            <a:extLst>
              <a:ext uri="{FF2B5EF4-FFF2-40B4-BE49-F238E27FC236}">
                <a16:creationId xmlns:a16="http://schemas.microsoft.com/office/drawing/2014/main" id="{B34F33BC-C642-744D-8AD7-B88AB5F8426A}"/>
              </a:ext>
            </a:extLst>
          </p:cNvPr>
          <p:cNvSpPr txBox="1"/>
          <p:nvPr/>
        </p:nvSpPr>
        <p:spPr>
          <a:xfrm>
            <a:off x="4699694" y="1705525"/>
            <a:ext cx="2920030" cy="372411"/>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Kernel has suspended user process</a:t>
            </a:r>
            <a:endParaRPr lang="en-US" sz="1400" dirty="0">
              <a:latin typeface="Gill Sans Light" panose="020B0302020104020203" pitchFamily="34" charset="-79"/>
              <a:cs typeface="Gill Sans Light" panose="020B0302020104020203" pitchFamily="34" charset="-79"/>
            </a:endParaRPr>
          </a:p>
        </p:txBody>
      </p:sp>
      <p:sp>
        <p:nvSpPr>
          <p:cNvPr id="101" name="TextBox 100">
            <a:extLst>
              <a:ext uri="{FF2B5EF4-FFF2-40B4-BE49-F238E27FC236}">
                <a16:creationId xmlns:a16="http://schemas.microsoft.com/office/drawing/2014/main" id="{B4C7D4E6-9464-DB46-8EA8-B1E56F4CDA33}"/>
              </a:ext>
            </a:extLst>
          </p:cNvPr>
          <p:cNvSpPr txBox="1"/>
          <p:nvPr/>
        </p:nvSpPr>
        <p:spPr>
          <a:xfrm>
            <a:off x="4501231" y="4092579"/>
            <a:ext cx="3316985" cy="372411"/>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Thread 3 is blocked on user-level mutex</a:t>
            </a:r>
            <a:endParaRPr lang="en-US" sz="1400" dirty="0">
              <a:latin typeface="Gill Sans Light" panose="020B0302020104020203" pitchFamily="34" charset="-79"/>
              <a:cs typeface="Gill Sans Light" panose="020B0302020104020203" pitchFamily="34" charset="-79"/>
            </a:endParaRPr>
          </a:p>
        </p:txBody>
      </p:sp>
      <p:sp>
        <p:nvSpPr>
          <p:cNvPr id="102" name="TextBox 101">
            <a:extLst>
              <a:ext uri="{FF2B5EF4-FFF2-40B4-BE49-F238E27FC236}">
                <a16:creationId xmlns:a16="http://schemas.microsoft.com/office/drawing/2014/main" id="{8968F312-6AF8-8E4A-A646-E3AC1C3E0BC2}"/>
              </a:ext>
            </a:extLst>
          </p:cNvPr>
          <p:cNvSpPr txBox="1"/>
          <p:nvPr/>
        </p:nvSpPr>
        <p:spPr>
          <a:xfrm>
            <a:off x="1753051" y="4092579"/>
            <a:ext cx="1932933" cy="372411"/>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Thread 3 requests I/O</a:t>
            </a:r>
            <a:endParaRPr lang="en-US" sz="1400" dirty="0">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2248240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p:bldP spid="100" grpId="0"/>
      <p:bldP spid="101" grpId="0"/>
      <p:bldP spid="10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3304F-416A-8E43-888C-3FA4A46E27B3}"/>
              </a:ext>
            </a:extLst>
          </p:cNvPr>
          <p:cNvSpPr>
            <a:spLocks noGrp="1"/>
          </p:cNvSpPr>
          <p:nvPr>
            <p:ph type="title"/>
          </p:nvPr>
        </p:nvSpPr>
        <p:spPr/>
        <p:txBody>
          <a:bodyPr/>
          <a:lstStyle/>
          <a:p>
            <a:r>
              <a:rPr lang="en-US" altLang="ko-KR" sz="3600" dirty="0"/>
              <a:t>Downside of User-managed Threads</a:t>
            </a:r>
            <a:endParaRPr lang="en-US" dirty="0"/>
          </a:p>
        </p:txBody>
      </p:sp>
      <p:sp>
        <p:nvSpPr>
          <p:cNvPr id="3" name="Content Placeholder 2">
            <a:extLst>
              <a:ext uri="{FF2B5EF4-FFF2-40B4-BE49-F238E27FC236}">
                <a16:creationId xmlns:a16="http://schemas.microsoft.com/office/drawing/2014/main" id="{15B46A22-6C5D-F04E-A716-2C01D1D12CDE}"/>
              </a:ext>
            </a:extLst>
          </p:cNvPr>
          <p:cNvSpPr>
            <a:spLocks noGrp="1"/>
          </p:cNvSpPr>
          <p:nvPr>
            <p:ph idx="1"/>
          </p:nvPr>
        </p:nvSpPr>
        <p:spPr/>
        <p:txBody>
          <a:bodyPr/>
          <a:lstStyle/>
          <a:p>
            <a:pPr>
              <a:lnSpc>
                <a:spcPct val="150000"/>
              </a:lnSpc>
            </a:pPr>
            <a:r>
              <a:rPr lang="en-US" altLang="en-US" sz="2200" dirty="0"/>
              <a:t>Multiple threads may not run in parallel on multicore</a:t>
            </a:r>
            <a:endParaRPr lang="en-US" altLang="ko-KR" sz="2200" dirty="0"/>
          </a:p>
          <a:p>
            <a:pPr>
              <a:lnSpc>
                <a:spcPct val="150000"/>
              </a:lnSpc>
            </a:pPr>
            <a:r>
              <a:rPr lang="en-US" altLang="ko-KR" sz="2200" dirty="0"/>
              <a:t>When one thread blocks on I/O, all threads block</a:t>
            </a:r>
          </a:p>
          <a:p>
            <a:pPr>
              <a:lnSpc>
                <a:spcPct val="150000"/>
              </a:lnSpc>
            </a:pPr>
            <a:r>
              <a:rPr lang="en-US" altLang="ko-KR" sz="2200" dirty="0"/>
              <a:t>Alternative: </a:t>
            </a:r>
            <a:r>
              <a:rPr lang="en-US" altLang="ko-KR" sz="2200" i="1" dirty="0">
                <a:solidFill>
                  <a:srgbClr val="00B050"/>
                </a:solidFill>
              </a:rPr>
              <a:t>scheduler activations</a:t>
            </a:r>
          </a:p>
          <a:p>
            <a:pPr lvl="1">
              <a:lnSpc>
                <a:spcPct val="150000"/>
              </a:lnSpc>
            </a:pPr>
            <a:r>
              <a:rPr lang="en-US" altLang="ko-KR" sz="2000" dirty="0"/>
              <a:t>Notify user-level scheduler of relevant kernel events</a:t>
            </a:r>
          </a:p>
          <a:p>
            <a:pPr>
              <a:lnSpc>
                <a:spcPct val="150000"/>
              </a:lnSpc>
            </a:pPr>
            <a:endParaRPr lang="en-US" dirty="0"/>
          </a:p>
        </p:txBody>
      </p:sp>
    </p:spTree>
    <p:extLst>
      <p:ext uri="{BB962C8B-B14F-4D97-AF65-F5344CB8AC3E}">
        <p14:creationId xmlns:p14="http://schemas.microsoft.com/office/powerpoint/2010/main" val="2610077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Lecture 3</a:t>
            </a:r>
            <a:r>
              <a:rPr lang="en-US"/>
              <a:t>: </a:t>
            </a:r>
            <a:br>
              <a:rPr lang="en-US"/>
            </a:br>
            <a:r>
              <a:rPr lang="en-US"/>
              <a:t>Multithreaded </a:t>
            </a:r>
            <a:r>
              <a:rPr lang="en-US" dirty="0"/>
              <a:t>Kernels</a:t>
            </a:r>
          </a:p>
        </p:txBody>
      </p:sp>
      <p:sp>
        <p:nvSpPr>
          <p:cNvPr id="5" name="Text Placeholder 4">
            <a:extLst>
              <a:ext uri="{FF2B5EF4-FFF2-40B4-BE49-F238E27FC236}">
                <a16:creationId xmlns:a16="http://schemas.microsoft.com/office/drawing/2014/main" id="{8B670F06-8457-6A4A-A75C-84938FC7DD54}"/>
              </a:ext>
            </a:extLst>
          </p:cNvPr>
          <p:cNvSpPr>
            <a:spLocks noGrp="1"/>
          </p:cNvSpPr>
          <p:nvPr>
            <p:ph type="body" idx="1"/>
          </p:nvPr>
        </p:nvSpPr>
        <p:spPr/>
        <p:txBody>
          <a:bodyPr/>
          <a:lstStyle/>
          <a:p>
            <a:r>
              <a:rPr lang="en-US" dirty="0"/>
              <a:t>Prof. Seyed Majid Zahedi</a:t>
            </a:r>
          </a:p>
          <a:p>
            <a:r>
              <a:rPr lang="en-US" sz="1600" dirty="0">
                <a:latin typeface="Ubuntu Mono" panose="020B0509030602030204" pitchFamily="49" charset="0"/>
                <a:hlinkClick r:id="rId3"/>
              </a:rPr>
              <a:t>https://ece.uwaterloo.ca/~smzahedi</a:t>
            </a:r>
            <a:endParaRPr lang="en-US" sz="1600" dirty="0">
              <a:latin typeface="Ubuntu Mono" panose="020B0509030602030204" pitchFamily="49" charset="0"/>
            </a:endParaRPr>
          </a:p>
        </p:txBody>
      </p:sp>
    </p:spTree>
    <p:extLst>
      <p:ext uri="{BB962C8B-B14F-4D97-AF65-F5344CB8AC3E}">
        <p14:creationId xmlns:p14="http://schemas.microsoft.com/office/powerpoint/2010/main" val="38872232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en-US" dirty="0"/>
              <a:t>Classification of OSes</a:t>
            </a:r>
          </a:p>
        </p:txBody>
      </p:sp>
      <p:sp>
        <p:nvSpPr>
          <p:cNvPr id="327683" name="Rectangle 3"/>
          <p:cNvSpPr>
            <a:spLocks noGrp="1" noChangeArrowheads="1"/>
          </p:cNvSpPr>
          <p:nvPr>
            <p:ph type="body" idx="1"/>
          </p:nvPr>
        </p:nvSpPr>
        <p:spPr/>
        <p:txBody>
          <a:bodyPr/>
          <a:lstStyle/>
          <a:p>
            <a:r>
              <a:rPr lang="en-US" altLang="en-US" sz="2400" dirty="0"/>
              <a:t>Most operating systems have either</a:t>
            </a:r>
          </a:p>
          <a:p>
            <a:pPr lvl="1"/>
            <a:r>
              <a:rPr lang="en-US" altLang="en-US" sz="2000" dirty="0"/>
              <a:t>One or many address spaces</a:t>
            </a:r>
          </a:p>
          <a:p>
            <a:pPr lvl="1"/>
            <a:r>
              <a:rPr lang="en-US" altLang="en-US" sz="2000" dirty="0"/>
              <a:t>One or many threads per address space</a:t>
            </a:r>
          </a:p>
          <a:p>
            <a:pPr lvl="1"/>
            <a:endParaRPr lang="en-US" altLang="en-US" sz="2000" dirty="0"/>
          </a:p>
        </p:txBody>
      </p:sp>
      <p:sp>
        <p:nvSpPr>
          <p:cNvPr id="327693" name="Rectangle 13"/>
          <p:cNvSpPr>
            <a:spLocks noChangeArrowheads="1"/>
          </p:cNvSpPr>
          <p:nvPr/>
        </p:nvSpPr>
        <p:spPr bwMode="auto">
          <a:xfrm>
            <a:off x="5520690" y="5120640"/>
            <a:ext cx="2286000" cy="1001316"/>
          </a:xfrm>
          <a:prstGeom prst="rect">
            <a:avLst/>
          </a:prstGeom>
          <a:solidFill>
            <a:srgbClr val="00FFFF"/>
          </a:solidFill>
          <a:ln>
            <a:noFill/>
          </a:ln>
          <a:effectLst/>
          <a:extLs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1500" b="0" dirty="0">
                <a:latin typeface="Gill Sans Light" panose="020B0302020104020203" pitchFamily="34" charset="-79"/>
                <a:ea typeface="Gill Sans" charset="0"/>
                <a:cs typeface="Gill Sans Light" panose="020B0302020104020203" pitchFamily="34" charset="-79"/>
              </a:rPr>
              <a:t>Mach, OS/2, Linux</a:t>
            </a:r>
          </a:p>
          <a:p>
            <a:pPr algn="ctr">
              <a:lnSpc>
                <a:spcPct val="90000"/>
              </a:lnSpc>
              <a:spcBef>
                <a:spcPct val="30000"/>
              </a:spcBef>
              <a:buSzPct val="100000"/>
            </a:pPr>
            <a:r>
              <a:rPr lang="en-US" altLang="en-US" sz="1500" b="0" dirty="0">
                <a:latin typeface="Gill Sans Light" panose="020B0302020104020203" pitchFamily="34" charset="-79"/>
                <a:ea typeface="Gill Sans" charset="0"/>
                <a:cs typeface="Gill Sans Light" panose="020B0302020104020203" pitchFamily="34" charset="-79"/>
              </a:rPr>
              <a:t>Windows 10</a:t>
            </a:r>
          </a:p>
          <a:p>
            <a:pPr algn="ctr">
              <a:lnSpc>
                <a:spcPct val="90000"/>
              </a:lnSpc>
              <a:spcBef>
                <a:spcPct val="30000"/>
              </a:spcBef>
              <a:buSzPct val="100000"/>
            </a:pPr>
            <a:r>
              <a:rPr lang="en-US" altLang="en-US" sz="1500" b="0" dirty="0">
                <a:latin typeface="Gill Sans Light" panose="020B0302020104020203" pitchFamily="34" charset="-79"/>
                <a:ea typeface="Gill Sans" charset="0"/>
                <a:cs typeface="Gill Sans Light" panose="020B0302020104020203" pitchFamily="34" charset="-79"/>
              </a:rPr>
              <a:t>Win NT to XP, Solaris, HP-UX, OS X</a:t>
            </a:r>
          </a:p>
        </p:txBody>
      </p:sp>
      <p:sp>
        <p:nvSpPr>
          <p:cNvPr id="327692" name="Rectangle 12"/>
          <p:cNvSpPr>
            <a:spLocks noChangeArrowheads="1"/>
          </p:cNvSpPr>
          <p:nvPr/>
        </p:nvSpPr>
        <p:spPr bwMode="auto">
          <a:xfrm>
            <a:off x="3291840" y="5120640"/>
            <a:ext cx="2228850" cy="1001316"/>
          </a:xfrm>
          <a:prstGeom prst="rect">
            <a:avLst/>
          </a:prstGeom>
          <a:solidFill>
            <a:srgbClr val="00FFFF"/>
          </a:solidFill>
          <a:ln>
            <a:noFill/>
          </a:ln>
          <a:effectLst/>
          <a:extLs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1500" b="0" dirty="0">
                <a:latin typeface="Gill Sans Light" panose="020B0302020104020203" pitchFamily="34" charset="-79"/>
                <a:ea typeface="Gill Sans" charset="0"/>
                <a:cs typeface="Gill Sans Light" panose="020B0302020104020203" pitchFamily="34" charset="-79"/>
              </a:rPr>
              <a:t>Embedded systems (</a:t>
            </a:r>
            <a:r>
              <a:rPr lang="en-US" altLang="en-US" sz="1500" b="0" dirty="0" err="1">
                <a:latin typeface="Gill Sans Light" panose="020B0302020104020203" pitchFamily="34" charset="-79"/>
                <a:ea typeface="Gill Sans" charset="0"/>
                <a:cs typeface="Gill Sans Light" panose="020B0302020104020203" pitchFamily="34" charset="-79"/>
              </a:rPr>
              <a:t>Geoworks</a:t>
            </a:r>
            <a:r>
              <a:rPr lang="en-US" altLang="en-US" sz="1500" b="0" dirty="0">
                <a:latin typeface="Gill Sans Light" panose="020B0302020104020203" pitchFamily="34" charset="-79"/>
                <a:ea typeface="Gill Sans" charset="0"/>
                <a:cs typeface="Gill Sans Light" panose="020B0302020104020203" pitchFamily="34" charset="-79"/>
              </a:rPr>
              <a:t>, VxWorks, </a:t>
            </a:r>
            <a:r>
              <a:rPr lang="en-US" altLang="en-US" sz="1500" b="0" dirty="0" err="1">
                <a:latin typeface="Gill Sans Light" panose="020B0302020104020203" pitchFamily="34" charset="-79"/>
                <a:ea typeface="Gill Sans" charset="0"/>
                <a:cs typeface="Gill Sans Light" panose="020B0302020104020203" pitchFamily="34" charset="-79"/>
              </a:rPr>
              <a:t>JavaOS</a:t>
            </a:r>
            <a:r>
              <a:rPr lang="en-US" altLang="en-US" sz="1500" b="0" dirty="0">
                <a:latin typeface="Gill Sans Light" panose="020B0302020104020203" pitchFamily="34" charset="-79"/>
                <a:ea typeface="Gill Sans" charset="0"/>
                <a:cs typeface="Gill Sans Light" panose="020B0302020104020203" pitchFamily="34" charset="-79"/>
              </a:rPr>
              <a:t>, Pilot(PC), etc.)</a:t>
            </a:r>
          </a:p>
        </p:txBody>
      </p:sp>
      <p:sp>
        <p:nvSpPr>
          <p:cNvPr id="327690" name="Rectangle 10"/>
          <p:cNvSpPr>
            <a:spLocks noChangeArrowheads="1"/>
          </p:cNvSpPr>
          <p:nvPr/>
        </p:nvSpPr>
        <p:spPr bwMode="auto">
          <a:xfrm>
            <a:off x="5520690" y="4549141"/>
            <a:ext cx="2286000" cy="583406"/>
          </a:xfrm>
          <a:prstGeom prst="rect">
            <a:avLst/>
          </a:prstGeom>
          <a:solidFill>
            <a:srgbClr val="00FFFF"/>
          </a:solidFill>
          <a:ln>
            <a:noFill/>
          </a:ln>
          <a:effectLst/>
          <a:extLs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1500" b="0">
                <a:latin typeface="Gill Sans Light" panose="020B0302020104020203" pitchFamily="34" charset="-79"/>
                <a:ea typeface="Gill Sans" charset="0"/>
                <a:cs typeface="Gill Sans Light" panose="020B0302020104020203" pitchFamily="34" charset="-79"/>
              </a:rPr>
              <a:t>Traditional UNIX</a:t>
            </a:r>
          </a:p>
        </p:txBody>
      </p:sp>
      <p:sp>
        <p:nvSpPr>
          <p:cNvPr id="327689" name="Rectangle 9"/>
          <p:cNvSpPr>
            <a:spLocks noChangeArrowheads="1"/>
          </p:cNvSpPr>
          <p:nvPr/>
        </p:nvSpPr>
        <p:spPr bwMode="auto">
          <a:xfrm>
            <a:off x="3291840" y="4549141"/>
            <a:ext cx="2228850" cy="583406"/>
          </a:xfrm>
          <a:prstGeom prst="rect">
            <a:avLst/>
          </a:prstGeom>
          <a:solidFill>
            <a:srgbClr val="00FFFF"/>
          </a:solidFill>
          <a:ln>
            <a:noFill/>
          </a:ln>
          <a:effectLst/>
          <a:extLs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1500" b="0" dirty="0">
                <a:latin typeface="Gill Sans Light" panose="020B0302020104020203" pitchFamily="34" charset="-79"/>
                <a:ea typeface="Gill Sans" charset="0"/>
                <a:cs typeface="Gill Sans Light" panose="020B0302020104020203" pitchFamily="34" charset="-79"/>
              </a:rPr>
              <a:t>MS/DOS, early Macintosh</a:t>
            </a:r>
          </a:p>
        </p:txBody>
      </p:sp>
      <p:grpSp>
        <p:nvGrpSpPr>
          <p:cNvPr id="327749" name="Group 69"/>
          <p:cNvGrpSpPr>
            <a:grpSpLocks/>
          </p:cNvGrpSpPr>
          <p:nvPr/>
        </p:nvGrpSpPr>
        <p:grpSpPr bwMode="auto">
          <a:xfrm>
            <a:off x="1520190" y="3920490"/>
            <a:ext cx="1771650" cy="2201466"/>
            <a:chOff x="240" y="960"/>
            <a:chExt cx="1488" cy="1849"/>
          </a:xfrm>
        </p:grpSpPr>
        <p:grpSp>
          <p:nvGrpSpPr>
            <p:cNvPr id="36886" name="Group 64"/>
            <p:cNvGrpSpPr>
              <a:grpSpLocks/>
            </p:cNvGrpSpPr>
            <p:nvPr/>
          </p:nvGrpSpPr>
          <p:grpSpPr bwMode="auto">
            <a:xfrm>
              <a:off x="240" y="1488"/>
              <a:ext cx="1488" cy="1321"/>
              <a:chOff x="240" y="1528"/>
              <a:chExt cx="1488" cy="1377"/>
            </a:xfrm>
          </p:grpSpPr>
          <p:sp>
            <p:nvSpPr>
              <p:cNvPr id="36888" name="Rectangle 11"/>
              <p:cNvSpPr>
                <a:spLocks noChangeArrowheads="1"/>
              </p:cNvSpPr>
              <p:nvPr/>
            </p:nvSpPr>
            <p:spPr bwMode="auto">
              <a:xfrm>
                <a:off x="240" y="2040"/>
                <a:ext cx="1488" cy="865"/>
              </a:xfrm>
              <a:prstGeom prst="rect">
                <a:avLst/>
              </a:prstGeom>
              <a:solidFill>
                <a:srgbClr val="53FB25"/>
              </a:solidFill>
              <a:ln>
                <a:noFill/>
              </a:ln>
              <a:effectLst/>
              <a:extLs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b="0">
                    <a:latin typeface="Gill Sans Light" panose="020B0302020104020203" pitchFamily="34" charset="-79"/>
                    <a:ea typeface="Gill Sans" charset="0"/>
                    <a:cs typeface="Gill Sans Light" panose="020B0302020104020203" pitchFamily="34" charset="-79"/>
                  </a:rPr>
                  <a:t>Many</a:t>
                </a:r>
              </a:p>
            </p:txBody>
          </p:sp>
          <p:sp>
            <p:nvSpPr>
              <p:cNvPr id="36889" name="Rectangle 8"/>
              <p:cNvSpPr>
                <a:spLocks noChangeArrowheads="1"/>
              </p:cNvSpPr>
              <p:nvPr/>
            </p:nvSpPr>
            <p:spPr bwMode="auto">
              <a:xfrm>
                <a:off x="240" y="1528"/>
                <a:ext cx="1488" cy="512"/>
              </a:xfrm>
              <a:prstGeom prst="rect">
                <a:avLst/>
              </a:prstGeom>
              <a:solidFill>
                <a:srgbClr val="53FB25"/>
              </a:solidFill>
              <a:ln>
                <a:noFill/>
              </a:ln>
              <a:effectLst/>
              <a:extLs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b="0">
                    <a:latin typeface="Gill Sans Light" panose="020B0302020104020203" pitchFamily="34" charset="-79"/>
                    <a:ea typeface="Gill Sans" charset="0"/>
                    <a:cs typeface="Gill Sans Light" panose="020B0302020104020203" pitchFamily="34" charset="-79"/>
                  </a:rPr>
                  <a:t>One</a:t>
                </a:r>
              </a:p>
            </p:txBody>
          </p:sp>
        </p:grpSp>
        <p:sp>
          <p:nvSpPr>
            <p:cNvPr id="36887" name="Rectangle 5"/>
            <p:cNvSpPr>
              <a:spLocks noChangeArrowheads="1"/>
            </p:cNvSpPr>
            <p:nvPr/>
          </p:nvSpPr>
          <p:spPr bwMode="auto">
            <a:xfrm>
              <a:off x="288" y="960"/>
              <a:ext cx="960" cy="432"/>
            </a:xfrm>
            <a:prstGeom prst="rect">
              <a:avLst/>
            </a:prstGeom>
            <a:noFill/>
            <a:ln>
              <a:noFill/>
            </a:ln>
            <a:effectLst/>
            <a:extLst>
              <a:ext uri="{909E8E84-426E-40dd-AFC4-6F175D3DCCD1}">
                <a14:hiddenFill xmlns:a14="http://schemas.microsoft.com/office/drawing/2010/main" xmlns="">
                  <a:solidFill>
                    <a:srgbClr val="53FB25"/>
                  </a:solidFill>
                </a14:hiddenFill>
              </a:ex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nSpc>
                  <a:spcPct val="90000"/>
                </a:lnSpc>
                <a:spcBef>
                  <a:spcPct val="30000"/>
                </a:spcBef>
                <a:buSzPct val="100000"/>
              </a:pPr>
              <a:r>
                <a:rPr lang="en-US" altLang="en-US" b="0" dirty="0">
                  <a:latin typeface="Gill Sans Light" panose="020B0302020104020203" pitchFamily="34" charset="-79"/>
                  <a:ea typeface="Gill Sans" charset="0"/>
                  <a:cs typeface="Gill Sans Light" panose="020B0302020104020203" pitchFamily="34" charset="-79"/>
                </a:rPr>
                <a:t># threads</a:t>
              </a:r>
            </a:p>
            <a:p>
              <a:pPr>
                <a:lnSpc>
                  <a:spcPct val="90000"/>
                </a:lnSpc>
                <a:spcBef>
                  <a:spcPct val="30000"/>
                </a:spcBef>
                <a:buSzPct val="100000"/>
              </a:pPr>
              <a:r>
                <a:rPr lang="en-US" altLang="en-US" b="0" dirty="0">
                  <a:latin typeface="Gill Sans Light" panose="020B0302020104020203" pitchFamily="34" charset="-79"/>
                  <a:ea typeface="Gill Sans" charset="0"/>
                  <a:cs typeface="Gill Sans Light" panose="020B0302020104020203" pitchFamily="34" charset="-79"/>
                </a:rPr>
                <a:t>Per AS:</a:t>
              </a:r>
            </a:p>
          </p:txBody>
        </p:sp>
      </p:grpSp>
      <p:grpSp>
        <p:nvGrpSpPr>
          <p:cNvPr id="327746" name="Group 66"/>
          <p:cNvGrpSpPr>
            <a:grpSpLocks/>
          </p:cNvGrpSpPr>
          <p:nvPr/>
        </p:nvGrpSpPr>
        <p:grpSpPr bwMode="auto">
          <a:xfrm>
            <a:off x="2663190" y="3291841"/>
            <a:ext cx="5143500" cy="1259578"/>
            <a:chOff x="1200" y="432"/>
            <a:chExt cx="4320" cy="1106"/>
          </a:xfrm>
        </p:grpSpPr>
        <p:sp>
          <p:nvSpPr>
            <p:cNvPr id="36883" name="Rectangle 7"/>
            <p:cNvSpPr>
              <a:spLocks noChangeArrowheads="1"/>
            </p:cNvSpPr>
            <p:nvPr/>
          </p:nvSpPr>
          <p:spPr bwMode="auto">
            <a:xfrm>
              <a:off x="3600" y="432"/>
              <a:ext cx="1920" cy="1096"/>
            </a:xfrm>
            <a:prstGeom prst="rect">
              <a:avLst/>
            </a:prstGeom>
            <a:solidFill>
              <a:srgbClr val="53FB25"/>
            </a:solidFill>
            <a:ln>
              <a:noFill/>
            </a:ln>
            <a:effectLst/>
            <a:extLs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b="0">
                  <a:latin typeface="Gill Sans Light" panose="020B0302020104020203" pitchFamily="34" charset="-79"/>
                  <a:ea typeface="Gill Sans" charset="0"/>
                  <a:cs typeface="Gill Sans Light" panose="020B0302020104020203" pitchFamily="34" charset="-79"/>
                </a:rPr>
                <a:t>Many</a:t>
              </a:r>
            </a:p>
          </p:txBody>
        </p:sp>
        <p:sp>
          <p:nvSpPr>
            <p:cNvPr id="36884" name="Rectangle 6"/>
            <p:cNvSpPr>
              <a:spLocks noChangeArrowheads="1"/>
            </p:cNvSpPr>
            <p:nvPr/>
          </p:nvSpPr>
          <p:spPr bwMode="auto">
            <a:xfrm>
              <a:off x="1728" y="432"/>
              <a:ext cx="1872" cy="1096"/>
            </a:xfrm>
            <a:prstGeom prst="rect">
              <a:avLst/>
            </a:prstGeom>
            <a:solidFill>
              <a:srgbClr val="53FB25"/>
            </a:solidFill>
            <a:ln>
              <a:noFill/>
            </a:ln>
            <a:effectLst/>
            <a:extLs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nchor="ct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b="0">
                  <a:latin typeface="Gill Sans Light" panose="020B0302020104020203" pitchFamily="34" charset="-79"/>
                  <a:ea typeface="Gill Sans" charset="0"/>
                  <a:cs typeface="Gill Sans Light" panose="020B0302020104020203" pitchFamily="34" charset="-79"/>
                </a:rPr>
                <a:t>One</a:t>
              </a:r>
            </a:p>
          </p:txBody>
        </p:sp>
        <p:sp>
          <p:nvSpPr>
            <p:cNvPr id="36885" name="Rectangle 65"/>
            <p:cNvSpPr>
              <a:spLocks noChangeArrowheads="1"/>
            </p:cNvSpPr>
            <p:nvPr/>
          </p:nvSpPr>
          <p:spPr bwMode="auto">
            <a:xfrm rot="16200000">
              <a:off x="888" y="794"/>
              <a:ext cx="1056" cy="432"/>
            </a:xfrm>
            <a:prstGeom prst="rect">
              <a:avLst/>
            </a:prstGeom>
            <a:noFill/>
            <a:ln>
              <a:noFill/>
            </a:ln>
            <a:effectLst/>
            <a:extLst>
              <a:ext uri="{909E8E84-426E-40dd-AFC4-6F175D3DCCD1}">
                <a14:hiddenFill xmlns:a14="http://schemas.microsoft.com/office/drawing/2010/main" xmlns="">
                  <a:solidFill>
                    <a:srgbClr val="53FB25"/>
                  </a:solidFill>
                </a14:hiddenFill>
              </a:ex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lvl1pPr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eaLnBrk="0" fontAlgn="base" hangingPunct="0">
                <a:spcBef>
                  <a:spcPct val="0"/>
                </a:spcBef>
                <a:spcAft>
                  <a:spcPct val="0"/>
                </a:spcAft>
                <a:defRPr b="1">
                  <a:solidFill>
                    <a:schemeClr val="tx1"/>
                  </a:solidFill>
                  <a:latin typeface="Comic Sans MS" panose="030F0702030302020204" pitchFamily="66" charset="0"/>
                </a:defRPr>
              </a:lvl6pPr>
              <a:lvl7pPr marL="2971800" indent="-228600" eaLnBrk="0" fontAlgn="base" hangingPunct="0">
                <a:spcBef>
                  <a:spcPct val="0"/>
                </a:spcBef>
                <a:spcAft>
                  <a:spcPct val="0"/>
                </a:spcAft>
                <a:defRPr b="1">
                  <a:solidFill>
                    <a:schemeClr val="tx1"/>
                  </a:solidFill>
                  <a:latin typeface="Comic Sans MS" panose="030F0702030302020204" pitchFamily="66" charset="0"/>
                </a:defRPr>
              </a:lvl7pPr>
              <a:lvl8pPr marL="3429000" indent="-228600" eaLnBrk="0" fontAlgn="base" hangingPunct="0">
                <a:spcBef>
                  <a:spcPct val="0"/>
                </a:spcBef>
                <a:spcAft>
                  <a:spcPct val="0"/>
                </a:spcAft>
                <a:defRPr b="1">
                  <a:solidFill>
                    <a:schemeClr val="tx1"/>
                  </a:solidFill>
                  <a:latin typeface="Comic Sans MS" panose="030F0702030302020204" pitchFamily="66" charset="0"/>
                </a:defRPr>
              </a:lvl8pPr>
              <a:lvl9pPr marL="3886200" indent="-228600" eaLnBrk="0" fontAlgn="base" hangingPunct="0">
                <a:spcBef>
                  <a:spcPct val="0"/>
                </a:spcBef>
                <a:spcAft>
                  <a:spcPct val="0"/>
                </a:spcAft>
                <a:defRPr b="1">
                  <a:solidFill>
                    <a:schemeClr val="tx1"/>
                  </a:solidFill>
                  <a:latin typeface="Comic Sans MS" panose="030F0702030302020204" pitchFamily="66" charset="0"/>
                </a:defRPr>
              </a:lvl9pPr>
            </a:lstStyle>
            <a:p>
              <a:pPr algn="r">
                <a:lnSpc>
                  <a:spcPct val="90000"/>
                </a:lnSpc>
                <a:spcBef>
                  <a:spcPct val="30000"/>
                </a:spcBef>
                <a:buSzPct val="100000"/>
              </a:pPr>
              <a:r>
                <a:rPr lang="en-US" altLang="en-US" b="0" dirty="0">
                  <a:latin typeface="Gill Sans Light" panose="020B0302020104020203" pitchFamily="34" charset="-79"/>
                  <a:ea typeface="Gill Sans" charset="0"/>
                  <a:cs typeface="Gill Sans Light" panose="020B0302020104020203" pitchFamily="34" charset="-79"/>
                </a:rPr>
                <a:t># of </a:t>
              </a:r>
              <a:r>
                <a:rPr lang="en-US" altLang="en-US" b="0" dirty="0" err="1">
                  <a:latin typeface="Gill Sans Light" panose="020B0302020104020203" pitchFamily="34" charset="-79"/>
                  <a:ea typeface="Gill Sans" charset="0"/>
                  <a:cs typeface="Gill Sans Light" panose="020B0302020104020203" pitchFamily="34" charset="-79"/>
                </a:rPr>
                <a:t>addr</a:t>
              </a:r>
              <a:r>
                <a:rPr lang="en-US" altLang="en-US" b="0" dirty="0">
                  <a:latin typeface="Gill Sans Light" panose="020B0302020104020203" pitchFamily="34" charset="-79"/>
                  <a:ea typeface="Gill Sans" charset="0"/>
                  <a:cs typeface="Gill Sans Light" panose="020B0302020104020203" pitchFamily="34" charset="-79"/>
                </a:rPr>
                <a:t> spaces:</a:t>
              </a:r>
            </a:p>
          </p:txBody>
        </p:sp>
      </p:grpSp>
      <p:grpSp>
        <p:nvGrpSpPr>
          <p:cNvPr id="36874" name="Group 68"/>
          <p:cNvGrpSpPr>
            <a:grpSpLocks/>
          </p:cNvGrpSpPr>
          <p:nvPr/>
        </p:nvGrpSpPr>
        <p:grpSpPr bwMode="auto">
          <a:xfrm>
            <a:off x="1520190" y="3291840"/>
            <a:ext cx="6286500" cy="2830116"/>
            <a:chOff x="240" y="432"/>
            <a:chExt cx="5280" cy="2473"/>
          </a:xfrm>
        </p:grpSpPr>
        <p:sp>
          <p:nvSpPr>
            <p:cNvPr id="36875" name="Line 15"/>
            <p:cNvSpPr>
              <a:spLocks noChangeShapeType="1"/>
            </p:cNvSpPr>
            <p:nvPr/>
          </p:nvSpPr>
          <p:spPr bwMode="auto">
            <a:xfrm>
              <a:off x="240" y="1528"/>
              <a:ext cx="5280"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sp>
          <p:nvSpPr>
            <p:cNvPr id="36876" name="Line 16"/>
            <p:cNvSpPr>
              <a:spLocks noChangeShapeType="1"/>
            </p:cNvSpPr>
            <p:nvPr/>
          </p:nvSpPr>
          <p:spPr bwMode="auto">
            <a:xfrm>
              <a:off x="240" y="2040"/>
              <a:ext cx="5280" cy="0"/>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sp>
          <p:nvSpPr>
            <p:cNvPr id="36877" name="Line 17"/>
            <p:cNvSpPr>
              <a:spLocks noChangeShapeType="1"/>
            </p:cNvSpPr>
            <p:nvPr/>
          </p:nvSpPr>
          <p:spPr bwMode="auto">
            <a:xfrm>
              <a:off x="240" y="2905"/>
              <a:ext cx="5280"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sp>
          <p:nvSpPr>
            <p:cNvPr id="36878" name="Line 18"/>
            <p:cNvSpPr>
              <a:spLocks noChangeShapeType="1"/>
            </p:cNvSpPr>
            <p:nvPr/>
          </p:nvSpPr>
          <p:spPr bwMode="auto">
            <a:xfrm>
              <a:off x="240" y="432"/>
              <a:ext cx="0" cy="2473"/>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sp>
          <p:nvSpPr>
            <p:cNvPr id="36879" name="Line 19"/>
            <p:cNvSpPr>
              <a:spLocks noChangeShapeType="1"/>
            </p:cNvSpPr>
            <p:nvPr/>
          </p:nvSpPr>
          <p:spPr bwMode="auto">
            <a:xfrm>
              <a:off x="1728" y="432"/>
              <a:ext cx="0" cy="2473"/>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sp>
          <p:nvSpPr>
            <p:cNvPr id="36880" name="Line 21"/>
            <p:cNvSpPr>
              <a:spLocks noChangeShapeType="1"/>
            </p:cNvSpPr>
            <p:nvPr/>
          </p:nvSpPr>
          <p:spPr bwMode="auto">
            <a:xfrm>
              <a:off x="5520" y="432"/>
              <a:ext cx="0" cy="2473"/>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sp>
          <p:nvSpPr>
            <p:cNvPr id="36881" name="Line 20"/>
            <p:cNvSpPr>
              <a:spLocks noChangeShapeType="1"/>
            </p:cNvSpPr>
            <p:nvPr/>
          </p:nvSpPr>
          <p:spPr bwMode="auto">
            <a:xfrm>
              <a:off x="3600" y="432"/>
              <a:ext cx="0" cy="2473"/>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sp>
          <p:nvSpPr>
            <p:cNvPr id="36882" name="Line 14"/>
            <p:cNvSpPr>
              <a:spLocks noChangeShapeType="1"/>
            </p:cNvSpPr>
            <p:nvPr/>
          </p:nvSpPr>
          <p:spPr bwMode="auto">
            <a:xfrm>
              <a:off x="240" y="432"/>
              <a:ext cx="5280" cy="0"/>
            </a:xfrm>
            <a:prstGeom prst="line">
              <a:avLst/>
            </a:prstGeom>
            <a:noFill/>
            <a:ln w="28575" cap="sq">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a:latin typeface="Gill Sans Light" panose="020B0302020104020203" pitchFamily="34" charset="-79"/>
                <a:ea typeface="Gill Sans" charset="0"/>
                <a:cs typeface="Gill Sans Light" panose="020B0302020104020203" pitchFamily="34" charset="-79"/>
              </a:endParaRPr>
            </a:p>
          </p:txBody>
        </p:sp>
      </p:grpSp>
    </p:spTree>
    <p:extLst>
      <p:ext uri="{BB962C8B-B14F-4D97-AF65-F5344CB8AC3E}">
        <p14:creationId xmlns:p14="http://schemas.microsoft.com/office/powerpoint/2010/main" val="8019491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6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68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7746"/>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2768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774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768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769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769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76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83" grpId="0" uiExpand="1" build="p" bldLvl="2"/>
      <p:bldP spid="327693" grpId="0" animBg="1"/>
      <p:bldP spid="327692" grpId="0" animBg="1"/>
      <p:bldP spid="327690" grpId="0" animBg="1"/>
      <p:bldP spid="32768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A9D4C-2A86-B64E-870A-0F06551BB635}"/>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379DCFB4-578D-B646-9F5D-4DE4BB94E07C}"/>
              </a:ext>
            </a:extLst>
          </p:cNvPr>
          <p:cNvSpPr>
            <a:spLocks noGrp="1"/>
          </p:cNvSpPr>
          <p:nvPr>
            <p:ph idx="1"/>
          </p:nvPr>
        </p:nvSpPr>
        <p:spPr/>
        <p:txBody>
          <a:bodyPr/>
          <a:lstStyle/>
          <a:p>
            <a:r>
              <a:rPr lang="en-US" dirty="0">
                <a:solidFill>
                  <a:schemeClr val="bg1">
                    <a:lumMod val="65000"/>
                  </a:schemeClr>
                </a:solidFill>
              </a:rPr>
              <a:t>Thread implementation</a:t>
            </a:r>
          </a:p>
          <a:p>
            <a:pPr lvl="1"/>
            <a:r>
              <a:rPr lang="en-US" dirty="0">
                <a:solidFill>
                  <a:schemeClr val="bg1">
                    <a:lumMod val="65000"/>
                  </a:schemeClr>
                </a:solidFill>
              </a:rPr>
              <a:t>Create, yield, switch, etc.</a:t>
            </a:r>
          </a:p>
          <a:p>
            <a:r>
              <a:rPr lang="en-US" dirty="0">
                <a:solidFill>
                  <a:schemeClr val="bg1">
                    <a:lumMod val="65000"/>
                  </a:schemeClr>
                </a:solidFill>
              </a:rPr>
              <a:t>Kernel- vs. user-managed threads</a:t>
            </a:r>
          </a:p>
          <a:p>
            <a:r>
              <a:rPr lang="en-US" dirty="0"/>
              <a:t>Implementation of synchronization objects</a:t>
            </a:r>
          </a:p>
          <a:p>
            <a:pPr lvl="1"/>
            <a:r>
              <a:rPr lang="en-US" dirty="0"/>
              <a:t>Mutex, semaphore, condition variable</a:t>
            </a:r>
          </a:p>
        </p:txBody>
      </p:sp>
    </p:spTree>
    <p:extLst>
      <p:ext uri="{BB962C8B-B14F-4D97-AF65-F5344CB8AC3E}">
        <p14:creationId xmlns:p14="http://schemas.microsoft.com/office/powerpoint/2010/main" val="36374322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34" name="Rectangle 10"/>
          <p:cNvSpPr>
            <a:spLocks noChangeArrowheads="1"/>
          </p:cNvSpPr>
          <p:nvPr/>
        </p:nvSpPr>
        <p:spPr bwMode="auto">
          <a:xfrm>
            <a:off x="1975485" y="4642718"/>
            <a:ext cx="6503063" cy="685801"/>
          </a:xfrm>
          <a:prstGeom prst="rect">
            <a:avLst/>
          </a:prstGeom>
          <a:solidFill>
            <a:schemeClr val="accent5">
              <a:lumMod val="60000"/>
              <a:lumOff val="40000"/>
            </a:schemeClr>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Load/Store    Disable Interrupts   </a:t>
            </a:r>
            <a:r>
              <a:rPr lang="en-US" altLang="en-US" sz="2000" b="0" dirty="0" err="1">
                <a:latin typeface="Gill Sans Light" panose="020B0302020104020203" pitchFamily="34" charset="-79"/>
                <a:ea typeface="Gill Sans" charset="0"/>
                <a:cs typeface="Gill Sans Light" panose="020B0302020104020203" pitchFamily="34" charset="-79"/>
              </a:rPr>
              <a:t>Test&amp;Set</a:t>
            </a:r>
            <a:endParaRPr lang="en-US" altLang="en-US" sz="2000" b="0" dirty="0">
              <a:latin typeface="Gill Sans Light" panose="020B0302020104020203" pitchFamily="34" charset="-79"/>
              <a:ea typeface="Gill Sans" charset="0"/>
              <a:cs typeface="Gill Sans Light" panose="020B0302020104020203" pitchFamily="34" charset="-79"/>
            </a:endParaRPr>
          </a:p>
        </p:txBody>
      </p:sp>
      <p:sp>
        <p:nvSpPr>
          <p:cNvPr id="436232" name="Rectangle 8"/>
          <p:cNvSpPr>
            <a:spLocks noChangeArrowheads="1"/>
          </p:cNvSpPr>
          <p:nvPr/>
        </p:nvSpPr>
        <p:spPr bwMode="auto">
          <a:xfrm>
            <a:off x="1975485" y="3194918"/>
            <a:ext cx="6503063" cy="1447800"/>
          </a:xfrm>
          <a:prstGeom prst="rect">
            <a:avLst/>
          </a:prstGeom>
          <a:solidFill>
            <a:schemeClr val="accent2">
              <a:lumMod val="40000"/>
              <a:lumOff val="60000"/>
            </a:schemeClr>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Mutex   Semaphores   Condition Variables</a:t>
            </a:r>
          </a:p>
        </p:txBody>
      </p:sp>
      <p:sp>
        <p:nvSpPr>
          <p:cNvPr id="436230" name="Rectangle 6"/>
          <p:cNvSpPr>
            <a:spLocks noChangeArrowheads="1"/>
          </p:cNvSpPr>
          <p:nvPr/>
        </p:nvSpPr>
        <p:spPr bwMode="auto">
          <a:xfrm>
            <a:off x="1975485" y="2356718"/>
            <a:ext cx="6503063" cy="838200"/>
          </a:xfrm>
          <a:prstGeom prst="rect">
            <a:avLst/>
          </a:prstGeom>
          <a:solidFill>
            <a:schemeClr val="accent3">
              <a:lumMod val="60000"/>
              <a:lumOff val="40000"/>
            </a:schemeClr>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Bounded Buffers</a:t>
            </a:r>
          </a:p>
        </p:txBody>
      </p:sp>
      <p:grpSp>
        <p:nvGrpSpPr>
          <p:cNvPr id="436261" name="Group 37"/>
          <p:cNvGrpSpPr>
            <a:grpSpLocks/>
          </p:cNvGrpSpPr>
          <p:nvPr/>
        </p:nvGrpSpPr>
        <p:grpSpPr bwMode="auto">
          <a:xfrm>
            <a:off x="591854" y="2356718"/>
            <a:ext cx="7886700" cy="2971800"/>
            <a:chOff x="144" y="480"/>
            <a:chExt cx="5472" cy="1872"/>
          </a:xfrm>
        </p:grpSpPr>
        <p:grpSp>
          <p:nvGrpSpPr>
            <p:cNvPr id="36872" name="Group 35"/>
            <p:cNvGrpSpPr>
              <a:grpSpLocks/>
            </p:cNvGrpSpPr>
            <p:nvPr/>
          </p:nvGrpSpPr>
          <p:grpSpPr bwMode="auto">
            <a:xfrm>
              <a:off x="144" y="480"/>
              <a:ext cx="960" cy="1872"/>
              <a:chOff x="144" y="768"/>
              <a:chExt cx="960" cy="1872"/>
            </a:xfrm>
          </p:grpSpPr>
          <p:sp>
            <p:nvSpPr>
              <p:cNvPr id="36880" name="Rectangle 9"/>
              <p:cNvSpPr>
                <a:spLocks noChangeArrowheads="1"/>
              </p:cNvSpPr>
              <p:nvPr/>
            </p:nvSpPr>
            <p:spPr bwMode="auto">
              <a:xfrm>
                <a:off x="144" y="2208"/>
                <a:ext cx="960" cy="432"/>
              </a:xfrm>
              <a:prstGeom prst="rect">
                <a:avLst/>
              </a:prstGeom>
              <a:solidFill>
                <a:schemeClr val="accent1">
                  <a:lumMod val="40000"/>
                  <a:lumOff val="60000"/>
                </a:schemeClr>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Atomic Inst</a:t>
                </a:r>
              </a:p>
            </p:txBody>
          </p:sp>
          <p:sp>
            <p:nvSpPr>
              <p:cNvPr id="36881" name="Rectangle 7"/>
              <p:cNvSpPr>
                <a:spLocks noChangeArrowheads="1"/>
              </p:cNvSpPr>
              <p:nvPr/>
            </p:nvSpPr>
            <p:spPr bwMode="auto">
              <a:xfrm>
                <a:off x="144" y="1296"/>
                <a:ext cx="960" cy="912"/>
              </a:xfrm>
              <a:prstGeom prst="rect">
                <a:avLst/>
              </a:prstGeom>
              <a:solidFill>
                <a:schemeClr val="accent1">
                  <a:lumMod val="40000"/>
                  <a:lumOff val="60000"/>
                </a:schemeClr>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Synch Objects</a:t>
                </a:r>
              </a:p>
            </p:txBody>
          </p:sp>
          <p:sp>
            <p:nvSpPr>
              <p:cNvPr id="36882" name="Rectangle 5"/>
              <p:cNvSpPr>
                <a:spLocks noChangeArrowheads="1"/>
              </p:cNvSpPr>
              <p:nvPr/>
            </p:nvSpPr>
            <p:spPr bwMode="auto">
              <a:xfrm>
                <a:off x="144" y="768"/>
                <a:ext cx="960" cy="528"/>
              </a:xfrm>
              <a:prstGeom prst="rect">
                <a:avLst/>
              </a:prstGeom>
              <a:solidFill>
                <a:schemeClr val="accent1">
                  <a:lumMod val="40000"/>
                  <a:lumOff val="60000"/>
                </a:schemeClr>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sz="2000" b="0" dirty="0">
                    <a:latin typeface="Gill Sans Light" panose="020B0302020104020203" pitchFamily="34" charset="-79"/>
                    <a:ea typeface="Gill Sans" charset="0"/>
                    <a:cs typeface="Gill Sans Light" panose="020B0302020104020203" pitchFamily="34" charset="-79"/>
                  </a:rPr>
                  <a:t>Programs</a:t>
                </a:r>
              </a:p>
            </p:txBody>
          </p:sp>
        </p:grpSp>
        <p:sp>
          <p:nvSpPr>
            <p:cNvPr id="36873" name="Line 11"/>
            <p:cNvSpPr>
              <a:spLocks noChangeShapeType="1"/>
            </p:cNvSpPr>
            <p:nvPr/>
          </p:nvSpPr>
          <p:spPr bwMode="auto">
            <a:xfrm>
              <a:off x="144" y="480"/>
              <a:ext cx="5472" cy="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4" name="Line 12"/>
            <p:cNvSpPr>
              <a:spLocks noChangeShapeType="1"/>
            </p:cNvSpPr>
            <p:nvPr/>
          </p:nvSpPr>
          <p:spPr bwMode="auto">
            <a:xfrm>
              <a:off x="144" y="1008"/>
              <a:ext cx="5472"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5" name="Line 13"/>
            <p:cNvSpPr>
              <a:spLocks noChangeShapeType="1"/>
            </p:cNvSpPr>
            <p:nvPr/>
          </p:nvSpPr>
          <p:spPr bwMode="auto">
            <a:xfrm>
              <a:off x="144" y="1920"/>
              <a:ext cx="5472"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6" name="Line 14"/>
            <p:cNvSpPr>
              <a:spLocks noChangeShapeType="1"/>
            </p:cNvSpPr>
            <p:nvPr/>
          </p:nvSpPr>
          <p:spPr bwMode="auto">
            <a:xfrm>
              <a:off x="144" y="2352"/>
              <a:ext cx="5472" cy="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7" name="Line 15"/>
            <p:cNvSpPr>
              <a:spLocks noChangeShapeType="1"/>
            </p:cNvSpPr>
            <p:nvPr/>
          </p:nvSpPr>
          <p:spPr bwMode="auto">
            <a:xfrm>
              <a:off x="144" y="480"/>
              <a:ext cx="0" cy="1872"/>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8" name="Line 16"/>
            <p:cNvSpPr>
              <a:spLocks noChangeShapeType="1"/>
            </p:cNvSpPr>
            <p:nvPr/>
          </p:nvSpPr>
          <p:spPr bwMode="auto">
            <a:xfrm>
              <a:off x="1104" y="480"/>
              <a:ext cx="0" cy="1872"/>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sp>
          <p:nvSpPr>
            <p:cNvPr id="36879" name="Line 17"/>
            <p:cNvSpPr>
              <a:spLocks noChangeShapeType="1"/>
            </p:cNvSpPr>
            <p:nvPr/>
          </p:nvSpPr>
          <p:spPr bwMode="auto">
            <a:xfrm>
              <a:off x="5616" y="480"/>
              <a:ext cx="0" cy="1872"/>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1600">
                <a:latin typeface="Gill Sans Light" panose="020B0302020104020203" pitchFamily="34" charset="-79"/>
                <a:ea typeface="Gill Sans" charset="0"/>
                <a:cs typeface="Gill Sans Light" panose="020B0302020104020203" pitchFamily="34" charset="-79"/>
              </a:endParaRPr>
            </a:p>
          </p:txBody>
        </p:sp>
      </p:grpSp>
      <p:sp>
        <p:nvSpPr>
          <p:cNvPr id="36866" name="Rectangle 2"/>
          <p:cNvSpPr>
            <a:spLocks noGrp="1" noChangeArrowheads="1"/>
          </p:cNvSpPr>
          <p:nvPr>
            <p:ph type="title"/>
          </p:nvPr>
        </p:nvSpPr>
        <p:spPr/>
        <p:txBody>
          <a:bodyPr/>
          <a:lstStyle/>
          <a:p>
            <a:r>
              <a:rPr lang="en-US" altLang="ko-KR" dirty="0"/>
              <a:t>Implementing Synchronization Objects</a:t>
            </a:r>
          </a:p>
        </p:txBody>
      </p:sp>
    </p:spTree>
    <p:extLst>
      <p:ext uri="{BB962C8B-B14F-4D97-AF65-F5344CB8AC3E}">
        <p14:creationId xmlns:p14="http://schemas.microsoft.com/office/powerpoint/2010/main" val="3759220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626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36234"/>
                                        </p:tgtEl>
                                        <p:attrNameLst>
                                          <p:attrName>style.visibility</p:attrName>
                                        </p:attrNameLst>
                                      </p:cBhvr>
                                      <p:to>
                                        <p:strVal val="visible"/>
                                      </p:to>
                                    </p:set>
                                    <p:anim calcmode="lin" valueType="num">
                                      <p:cBhvr additive="base">
                                        <p:cTn id="11" dur="500" fill="hold"/>
                                        <p:tgtEl>
                                          <p:spTgt spid="436234"/>
                                        </p:tgtEl>
                                        <p:attrNameLst>
                                          <p:attrName>ppt_x</p:attrName>
                                        </p:attrNameLst>
                                      </p:cBhvr>
                                      <p:tavLst>
                                        <p:tav tm="0">
                                          <p:val>
                                            <p:strVal val="#ppt_x"/>
                                          </p:val>
                                        </p:tav>
                                        <p:tav tm="100000">
                                          <p:val>
                                            <p:strVal val="#ppt_x"/>
                                          </p:val>
                                        </p:tav>
                                      </p:tavLst>
                                    </p:anim>
                                    <p:anim calcmode="lin" valueType="num">
                                      <p:cBhvr additive="base">
                                        <p:cTn id="12" dur="500" fill="hold"/>
                                        <p:tgtEl>
                                          <p:spTgt spid="436234"/>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36232"/>
                                        </p:tgtEl>
                                        <p:attrNameLst>
                                          <p:attrName>style.visibility</p:attrName>
                                        </p:attrNameLst>
                                      </p:cBhvr>
                                      <p:to>
                                        <p:strVal val="visible"/>
                                      </p:to>
                                    </p:set>
                                    <p:anim calcmode="lin" valueType="num">
                                      <p:cBhvr additive="base">
                                        <p:cTn id="17" dur="500" fill="hold"/>
                                        <p:tgtEl>
                                          <p:spTgt spid="436232"/>
                                        </p:tgtEl>
                                        <p:attrNameLst>
                                          <p:attrName>ppt_x</p:attrName>
                                        </p:attrNameLst>
                                      </p:cBhvr>
                                      <p:tavLst>
                                        <p:tav tm="0">
                                          <p:val>
                                            <p:strVal val="#ppt_x"/>
                                          </p:val>
                                        </p:tav>
                                        <p:tav tm="100000">
                                          <p:val>
                                            <p:strVal val="#ppt_x"/>
                                          </p:val>
                                        </p:tav>
                                      </p:tavLst>
                                    </p:anim>
                                    <p:anim calcmode="lin" valueType="num">
                                      <p:cBhvr additive="base">
                                        <p:cTn id="18" dur="500" fill="hold"/>
                                        <p:tgtEl>
                                          <p:spTgt spid="436232"/>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36230"/>
                                        </p:tgtEl>
                                        <p:attrNameLst>
                                          <p:attrName>style.visibility</p:attrName>
                                        </p:attrNameLst>
                                      </p:cBhvr>
                                      <p:to>
                                        <p:strVal val="visible"/>
                                      </p:to>
                                    </p:set>
                                    <p:anim calcmode="lin" valueType="num">
                                      <p:cBhvr additive="base">
                                        <p:cTn id="23" dur="500" fill="hold"/>
                                        <p:tgtEl>
                                          <p:spTgt spid="436230"/>
                                        </p:tgtEl>
                                        <p:attrNameLst>
                                          <p:attrName>ppt_x</p:attrName>
                                        </p:attrNameLst>
                                      </p:cBhvr>
                                      <p:tavLst>
                                        <p:tav tm="0">
                                          <p:val>
                                            <p:strVal val="#ppt_x"/>
                                          </p:val>
                                        </p:tav>
                                        <p:tav tm="100000">
                                          <p:val>
                                            <p:strVal val="#ppt_x"/>
                                          </p:val>
                                        </p:tav>
                                      </p:tavLst>
                                    </p:anim>
                                    <p:anim calcmode="lin" valueType="num">
                                      <p:cBhvr additive="base">
                                        <p:cTn id="24" dur="500" fill="hold"/>
                                        <p:tgtEl>
                                          <p:spTgt spid="4362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234" grpId="0" animBg="1"/>
      <p:bldP spid="436232" grpId="0" animBg="1"/>
      <p:bldP spid="43623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7FC08-6ECE-244B-A884-B23268A6C93B}"/>
              </a:ext>
            </a:extLst>
          </p:cNvPr>
          <p:cNvSpPr>
            <a:spLocks noGrp="1"/>
          </p:cNvSpPr>
          <p:nvPr>
            <p:ph type="title"/>
          </p:nvPr>
        </p:nvSpPr>
        <p:spPr/>
        <p:txBody>
          <a:bodyPr/>
          <a:lstStyle/>
          <a:p>
            <a:r>
              <a:rPr lang="en-US" dirty="0"/>
              <a:t>Mutex Implementation - Take 1:</a:t>
            </a:r>
            <a:br>
              <a:rPr lang="en-US" dirty="0"/>
            </a:br>
            <a:r>
              <a:rPr lang="en-US" dirty="0"/>
              <a:t>Using only Load and Store</a:t>
            </a:r>
          </a:p>
        </p:txBody>
      </p:sp>
      <p:sp>
        <p:nvSpPr>
          <p:cNvPr id="3" name="Content Placeholder 2">
            <a:extLst>
              <a:ext uri="{FF2B5EF4-FFF2-40B4-BE49-F238E27FC236}">
                <a16:creationId xmlns:a16="http://schemas.microsoft.com/office/drawing/2014/main" id="{F58A282C-5E0D-EA45-A9D6-31A113D00674}"/>
              </a:ext>
            </a:extLst>
          </p:cNvPr>
          <p:cNvSpPr>
            <a:spLocks noGrp="1"/>
          </p:cNvSpPr>
          <p:nvPr>
            <p:ph idx="1"/>
          </p:nvPr>
        </p:nvSpPr>
        <p:spPr>
          <a:xfrm>
            <a:off x="628650" y="3883876"/>
            <a:ext cx="7886700" cy="2761400"/>
          </a:xfrm>
        </p:spPr>
        <p:txBody>
          <a:bodyPr/>
          <a:lstStyle/>
          <a:p>
            <a:r>
              <a:rPr lang="en-US" altLang="ko-KR" sz="2000" dirty="0"/>
              <a:t>This works, but it’s very unsatisfactory</a:t>
            </a:r>
          </a:p>
          <a:p>
            <a:pPr lvl="1"/>
            <a:r>
              <a:rPr lang="en-US" altLang="ko-KR" sz="1800" dirty="0"/>
              <a:t>Way too </a:t>
            </a:r>
            <a:r>
              <a:rPr lang="en-US" altLang="ko-KR" sz="1800" dirty="0">
                <a:solidFill>
                  <a:srgbClr val="FF0000"/>
                </a:solidFill>
              </a:rPr>
              <a:t>complex</a:t>
            </a:r>
            <a:r>
              <a:rPr lang="en-US" altLang="ko-KR" sz="1800" dirty="0"/>
              <a:t> – even for two threads!</a:t>
            </a:r>
          </a:p>
          <a:p>
            <a:pPr lvl="2"/>
            <a:r>
              <a:rPr lang="en-US" altLang="ko-KR" sz="1600" dirty="0"/>
              <a:t>It’s hard to convince yourself that this really works</a:t>
            </a:r>
          </a:p>
          <a:p>
            <a:pPr lvl="2"/>
            <a:r>
              <a:rPr lang="en-US" sz="1600" dirty="0"/>
              <a:t>Reasoning is even harder when modern compilers/hardware reorder instructions</a:t>
            </a:r>
            <a:endParaRPr lang="en-US" altLang="ko-KR" sz="1600" dirty="0"/>
          </a:p>
          <a:p>
            <a:pPr lvl="1"/>
            <a:r>
              <a:rPr lang="en-US" altLang="ko-KR" sz="1800" dirty="0"/>
              <a:t>Thread A’s </a:t>
            </a:r>
            <a:r>
              <a:rPr lang="en-US" altLang="ko-KR" sz="1800" dirty="0">
                <a:solidFill>
                  <a:srgbClr val="FF0000"/>
                </a:solidFill>
              </a:rPr>
              <a:t>code is different from </a:t>
            </a:r>
            <a:r>
              <a:rPr lang="en-US" altLang="ko-KR" sz="1800" dirty="0"/>
              <a:t>thread B’s – what if there are lots of threads?</a:t>
            </a:r>
          </a:p>
          <a:p>
            <a:pPr lvl="2"/>
            <a:r>
              <a:rPr lang="en-US" altLang="ko-KR" sz="1600" dirty="0"/>
              <a:t>Code would have to be slightly different for each thread (see </a:t>
            </a:r>
            <a:r>
              <a:rPr lang="en-US" altLang="ko-KR" sz="1600" i="1" dirty="0">
                <a:solidFill>
                  <a:srgbClr val="FF0000"/>
                </a:solidFill>
              </a:rPr>
              <a:t>Peterson’s algorithm</a:t>
            </a:r>
            <a:r>
              <a:rPr lang="en-US" altLang="ko-KR" sz="1600" dirty="0"/>
              <a:t>)</a:t>
            </a:r>
          </a:p>
          <a:p>
            <a:pPr lvl="1"/>
            <a:r>
              <a:rPr lang="en-US" altLang="ko-KR" sz="1800" dirty="0"/>
              <a:t>Thread A is </a:t>
            </a:r>
            <a:r>
              <a:rPr lang="en-US" altLang="ko-KR" sz="1800" dirty="0">
                <a:solidFill>
                  <a:srgbClr val="FF0000"/>
                </a:solidFill>
              </a:rPr>
              <a:t>busy-waiting</a:t>
            </a:r>
            <a:r>
              <a:rPr lang="en-US" altLang="ko-KR" sz="1800" dirty="0"/>
              <a:t> while waiting for thread B (consuming CPU cycles)</a:t>
            </a:r>
            <a:endParaRPr lang="en-US" altLang="ko-KR" sz="1800" b="1" dirty="0">
              <a:solidFill>
                <a:srgbClr val="FF0000"/>
              </a:solidFill>
            </a:endParaRPr>
          </a:p>
        </p:txBody>
      </p:sp>
      <p:sp>
        <p:nvSpPr>
          <p:cNvPr id="4" name="Content Placeholder 3">
            <a:extLst>
              <a:ext uri="{FF2B5EF4-FFF2-40B4-BE49-F238E27FC236}">
                <a16:creationId xmlns:a16="http://schemas.microsoft.com/office/drawing/2014/main" id="{780FCFB2-E309-974E-8FBD-6FA647BD2715}"/>
              </a:ext>
            </a:extLst>
          </p:cNvPr>
          <p:cNvSpPr txBox="1">
            <a:spLocks/>
          </p:cNvSpPr>
          <p:nvPr/>
        </p:nvSpPr>
        <p:spPr bwMode="auto">
          <a:xfrm>
            <a:off x="628650" y="1658321"/>
            <a:ext cx="3943350" cy="1770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ts val="1000"/>
              </a:spcBef>
              <a:spcAft>
                <a:spcPct val="0"/>
              </a:spcAft>
              <a:buClr>
                <a:schemeClr val="accent1">
                  <a:lumMod val="50000"/>
                </a:schemeClr>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lnSpc>
                <a:spcPct val="63000"/>
              </a:lnSpc>
              <a:buFont typeface="Arial" panose="020B0604020202020204" pitchFamily="34" charset="0"/>
              <a:buNone/>
            </a:pPr>
            <a:r>
              <a:rPr lang="en-US" sz="1600" dirty="0">
                <a:solidFill>
                  <a:srgbClr val="00B050"/>
                </a:solidFill>
                <a:latin typeface="Ubuntu Mono" panose="020B0509030602030204" pitchFamily="49" charset="0"/>
              </a:rPr>
              <a:t>// Thread A</a:t>
            </a:r>
          </a:p>
          <a:p>
            <a:pPr marL="0" indent="0" defTabSz="914400">
              <a:lnSpc>
                <a:spcPct val="63000"/>
              </a:lnSpc>
              <a:buFont typeface="Arial" panose="020B0604020202020204" pitchFamily="34" charset="0"/>
              <a:buNone/>
            </a:pPr>
            <a:r>
              <a:rPr lang="en-US" sz="1600" dirty="0" err="1">
                <a:latin typeface="Ubuntu Mono" panose="020B0509030602030204" pitchFamily="49" charset="0"/>
              </a:rPr>
              <a:t>valueA</a:t>
            </a:r>
            <a:r>
              <a:rPr lang="en-US" sz="1600" dirty="0">
                <a:latin typeface="Ubuntu Mono" panose="020B0509030602030204" pitchFamily="49" charset="0"/>
              </a:rPr>
              <a:t> = BUSY;</a:t>
            </a:r>
          </a:p>
          <a:p>
            <a:pPr marL="0" indent="0" defTabSz="914400">
              <a:lnSpc>
                <a:spcPct val="63000"/>
              </a:lnSpc>
              <a:buFont typeface="Arial" panose="020B0604020202020204" pitchFamily="34" charset="0"/>
              <a:buNone/>
            </a:pPr>
            <a:r>
              <a:rPr lang="en-US" sz="1600" dirty="0">
                <a:latin typeface="Ubuntu Mono" panose="020B0509030602030204" pitchFamily="49" charset="0"/>
              </a:rPr>
              <a:t>turn = 1;</a:t>
            </a:r>
          </a:p>
          <a:p>
            <a:pPr marL="0" indent="0" defTabSz="914400">
              <a:lnSpc>
                <a:spcPct val="63000"/>
              </a:lnSpc>
              <a:buFont typeface="Arial" panose="020B0604020202020204" pitchFamily="34" charset="0"/>
              <a:buNone/>
            </a:pPr>
            <a:r>
              <a:rPr lang="en-US" sz="1600" dirty="0">
                <a:latin typeface="Ubuntu Mono" panose="020B0509030602030204" pitchFamily="49" charset="0"/>
              </a:rPr>
              <a:t>while (</a:t>
            </a:r>
            <a:r>
              <a:rPr lang="en-US" sz="1600" dirty="0" err="1">
                <a:latin typeface="Ubuntu Mono" panose="020B0509030602030204" pitchFamily="49" charset="0"/>
              </a:rPr>
              <a:t>valueB</a:t>
            </a:r>
            <a:r>
              <a:rPr lang="en-US" sz="1600" dirty="0">
                <a:latin typeface="Ubuntu Mono" panose="020B0509030602030204" pitchFamily="49" charset="0"/>
              </a:rPr>
              <a:t> == BUSY &amp;&amp; turn == 1);</a:t>
            </a:r>
          </a:p>
          <a:p>
            <a:pPr marL="0" indent="0" defTabSz="914400">
              <a:lnSpc>
                <a:spcPct val="63000"/>
              </a:lnSpc>
              <a:buFont typeface="Arial" panose="020B0604020202020204" pitchFamily="34" charset="0"/>
              <a:buNone/>
            </a:pPr>
            <a:r>
              <a:rPr lang="en-US" sz="1600" dirty="0">
                <a:solidFill>
                  <a:srgbClr val="00B050"/>
                </a:solidFill>
                <a:latin typeface="Ubuntu Mono" panose="020B0509030602030204" pitchFamily="49" charset="0"/>
              </a:rPr>
              <a:t>// critical section</a:t>
            </a:r>
          </a:p>
          <a:p>
            <a:pPr marL="0" indent="0" defTabSz="914400">
              <a:lnSpc>
                <a:spcPct val="63000"/>
              </a:lnSpc>
              <a:buFont typeface="Arial" panose="020B0604020202020204" pitchFamily="34" charset="0"/>
              <a:buNone/>
            </a:pPr>
            <a:r>
              <a:rPr lang="en-US" sz="1600" dirty="0" err="1">
                <a:latin typeface="Ubuntu Mono" panose="020B0509030602030204" pitchFamily="49" charset="0"/>
              </a:rPr>
              <a:t>valueA</a:t>
            </a:r>
            <a:r>
              <a:rPr lang="en-US" sz="1600" dirty="0">
                <a:latin typeface="Ubuntu Mono" panose="020B0509030602030204" pitchFamily="49" charset="0"/>
              </a:rPr>
              <a:t> = FREE;</a:t>
            </a:r>
          </a:p>
        </p:txBody>
      </p:sp>
      <p:sp>
        <p:nvSpPr>
          <p:cNvPr id="5" name="Content Placeholder 4">
            <a:extLst>
              <a:ext uri="{FF2B5EF4-FFF2-40B4-BE49-F238E27FC236}">
                <a16:creationId xmlns:a16="http://schemas.microsoft.com/office/drawing/2014/main" id="{C2576299-397A-BA40-B7BC-8A536B836B2F}"/>
              </a:ext>
            </a:extLst>
          </p:cNvPr>
          <p:cNvSpPr txBox="1">
            <a:spLocks/>
          </p:cNvSpPr>
          <p:nvPr/>
        </p:nvSpPr>
        <p:spPr>
          <a:xfrm>
            <a:off x="4572000" y="1654565"/>
            <a:ext cx="3943350" cy="1773627"/>
          </a:xfrm>
          <a:prstGeom prst="rect">
            <a:avLst/>
          </a:prstGeom>
        </p:spPr>
        <p:txBody>
          <a:bodyPr/>
          <a:lstStyle>
            <a:lvl1pPr marL="228600" indent="-228600" algn="l" rtl="0" eaLnBrk="1" fontAlgn="base" hangingPunct="1">
              <a:spcBef>
                <a:spcPts val="1000"/>
              </a:spcBef>
              <a:spcAft>
                <a:spcPct val="0"/>
              </a:spcAft>
              <a:buClr>
                <a:srgbClr val="21306A"/>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rgbClr val="21306A"/>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rgbClr val="21306A"/>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rgbClr val="21306A"/>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rgbClr val="21306A"/>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lnSpc>
                <a:spcPct val="63000"/>
              </a:lnSpc>
              <a:buFont typeface="Arial" panose="020B0604020202020204" pitchFamily="34" charset="0"/>
              <a:buNone/>
            </a:pPr>
            <a:r>
              <a:rPr lang="en-US" sz="1600" dirty="0">
                <a:solidFill>
                  <a:srgbClr val="00B050"/>
                </a:solidFill>
                <a:latin typeface="Ubuntu Mono" panose="020B0509030602030204" pitchFamily="49" charset="0"/>
              </a:rPr>
              <a:t>// Thread B</a:t>
            </a:r>
          </a:p>
          <a:p>
            <a:pPr marL="0" indent="0" defTabSz="914400">
              <a:lnSpc>
                <a:spcPct val="63000"/>
              </a:lnSpc>
              <a:buFont typeface="Arial" panose="020B0604020202020204" pitchFamily="34" charset="0"/>
              <a:buNone/>
            </a:pPr>
            <a:r>
              <a:rPr lang="en-US" sz="1600" dirty="0" err="1">
                <a:latin typeface="Ubuntu Mono" panose="020B0509030602030204" pitchFamily="49" charset="0"/>
              </a:rPr>
              <a:t>valueB</a:t>
            </a:r>
            <a:r>
              <a:rPr lang="en-US" sz="1600" dirty="0">
                <a:latin typeface="Ubuntu Mono" panose="020B0509030602030204" pitchFamily="49" charset="0"/>
              </a:rPr>
              <a:t> = BUSY;</a:t>
            </a:r>
          </a:p>
          <a:p>
            <a:pPr marL="0" indent="0" defTabSz="914400">
              <a:lnSpc>
                <a:spcPct val="63000"/>
              </a:lnSpc>
              <a:buFont typeface="Arial" panose="020B0604020202020204" pitchFamily="34" charset="0"/>
              <a:buNone/>
            </a:pPr>
            <a:r>
              <a:rPr lang="en-US" sz="1600" dirty="0">
                <a:latin typeface="Ubuntu Mono" panose="020B0509030602030204" pitchFamily="49" charset="0"/>
              </a:rPr>
              <a:t>turn = 0;</a:t>
            </a:r>
          </a:p>
          <a:p>
            <a:pPr marL="0" indent="0" defTabSz="914400">
              <a:lnSpc>
                <a:spcPct val="63000"/>
              </a:lnSpc>
              <a:buFont typeface="Arial" panose="020B0604020202020204" pitchFamily="34" charset="0"/>
              <a:buNone/>
            </a:pPr>
            <a:r>
              <a:rPr lang="en-US" sz="1600" dirty="0">
                <a:latin typeface="Ubuntu Mono" panose="020B0509030602030204" pitchFamily="49" charset="0"/>
              </a:rPr>
              <a:t>while (</a:t>
            </a:r>
            <a:r>
              <a:rPr lang="en-US" sz="1600" dirty="0" err="1">
                <a:latin typeface="Ubuntu Mono" panose="020B0509030602030204" pitchFamily="49" charset="0"/>
              </a:rPr>
              <a:t>valueA</a:t>
            </a:r>
            <a:r>
              <a:rPr lang="en-US" sz="1600" dirty="0">
                <a:latin typeface="Ubuntu Mono" panose="020B0509030602030204" pitchFamily="49" charset="0"/>
              </a:rPr>
              <a:t> == BUSY &amp;&amp; turn == 0);</a:t>
            </a:r>
            <a:endParaRPr lang="en-US" sz="1600" dirty="0">
              <a:solidFill>
                <a:schemeClr val="accent3">
                  <a:lumMod val="50000"/>
                </a:schemeClr>
              </a:solidFill>
              <a:latin typeface="Ubuntu Mono" panose="020B0509030602030204" pitchFamily="49" charset="0"/>
            </a:endParaRPr>
          </a:p>
          <a:p>
            <a:pPr marL="0" indent="0" defTabSz="914400">
              <a:lnSpc>
                <a:spcPct val="63000"/>
              </a:lnSpc>
              <a:buNone/>
            </a:pPr>
            <a:r>
              <a:rPr lang="en-US" sz="1600" dirty="0">
                <a:solidFill>
                  <a:srgbClr val="00B050"/>
                </a:solidFill>
                <a:latin typeface="Ubuntu Mono" panose="020B0509030602030204" pitchFamily="49" charset="0"/>
              </a:rPr>
              <a:t>// critical section</a:t>
            </a:r>
            <a:endParaRPr lang="en-US" sz="1600" dirty="0">
              <a:latin typeface="Ubuntu Mono" panose="020B0509030602030204" pitchFamily="49" charset="0"/>
            </a:endParaRPr>
          </a:p>
          <a:p>
            <a:pPr marL="0" indent="0" defTabSz="914400">
              <a:lnSpc>
                <a:spcPct val="63000"/>
              </a:lnSpc>
              <a:buFont typeface="Arial" panose="020B0604020202020204" pitchFamily="34" charset="0"/>
              <a:buNone/>
            </a:pPr>
            <a:r>
              <a:rPr lang="en-US" sz="1600" dirty="0" err="1">
                <a:latin typeface="Ubuntu Mono" panose="020B0509030602030204" pitchFamily="49" charset="0"/>
              </a:rPr>
              <a:t>valueB</a:t>
            </a:r>
            <a:r>
              <a:rPr lang="en-US" sz="1600" dirty="0">
                <a:latin typeface="Ubuntu Mono" panose="020B0509030602030204" pitchFamily="49" charset="0"/>
              </a:rPr>
              <a:t> = FREE;</a:t>
            </a:r>
          </a:p>
        </p:txBody>
      </p:sp>
    </p:spTree>
    <p:extLst>
      <p:ext uri="{BB962C8B-B14F-4D97-AF65-F5344CB8AC3E}">
        <p14:creationId xmlns:p14="http://schemas.microsoft.com/office/powerpoint/2010/main" val="1307603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ltLang="ko-KR" dirty="0"/>
              <a:t>Mutex Implementation - Take 2:</a:t>
            </a:r>
            <a:br>
              <a:rPr lang="en-US" altLang="ko-KR" dirty="0"/>
            </a:br>
            <a:r>
              <a:rPr lang="en-US" altLang="ko-KR" dirty="0"/>
              <a:t>Disabling Interrupts</a:t>
            </a:r>
          </a:p>
        </p:txBody>
      </p:sp>
      <p:sp>
        <p:nvSpPr>
          <p:cNvPr id="444419" name="Rectangle 3"/>
          <p:cNvSpPr>
            <a:spLocks noGrp="1" noChangeArrowheads="1"/>
          </p:cNvSpPr>
          <p:nvPr>
            <p:ph type="body" idx="1"/>
          </p:nvPr>
        </p:nvSpPr>
        <p:spPr/>
        <p:txBody>
          <a:bodyPr/>
          <a:lstStyle/>
          <a:p>
            <a:r>
              <a:rPr lang="en-US" altLang="ko-KR" sz="2400" dirty="0"/>
              <a:t>Recall: context switching is triggered in two ways</a:t>
            </a:r>
          </a:p>
          <a:p>
            <a:pPr lvl="1"/>
            <a:r>
              <a:rPr lang="en-US" altLang="ko-KR" sz="2000" dirty="0"/>
              <a:t>Voluntary: thread does something to relinquish CPU</a:t>
            </a:r>
          </a:p>
          <a:p>
            <a:pPr lvl="1"/>
            <a:r>
              <a:rPr lang="en-US" altLang="ko-KR" sz="2000" dirty="0"/>
              <a:t>Involuntary: interrupts cause dispatcher to take CPU</a:t>
            </a:r>
          </a:p>
          <a:p>
            <a:r>
              <a:rPr lang="en-US" altLang="ko-KR" sz="2400" dirty="0"/>
              <a:t>On </a:t>
            </a:r>
            <a:r>
              <a:rPr lang="en-US" altLang="ko-KR" sz="2400" u="sng" dirty="0">
                <a:solidFill>
                  <a:srgbClr val="FF0000"/>
                </a:solidFill>
              </a:rPr>
              <a:t>uniprocessors</a:t>
            </a:r>
            <a:r>
              <a:rPr lang="en-US" altLang="ko-KR" sz="2400" dirty="0"/>
              <a:t>, we can avoid context switching by</a:t>
            </a:r>
          </a:p>
          <a:p>
            <a:pPr lvl="1"/>
            <a:r>
              <a:rPr lang="en-US" altLang="ko-KR" sz="2000" dirty="0"/>
              <a:t>Avoiding voluntary context switches</a:t>
            </a:r>
          </a:p>
          <a:p>
            <a:pPr lvl="1"/>
            <a:r>
              <a:rPr lang="en-US" altLang="ko-KR" sz="2000" dirty="0"/>
              <a:t>Preventing involuntary context switches by disabling interrupts</a:t>
            </a:r>
            <a:endParaRPr lang="en-US" altLang="ko-KR" sz="2400" dirty="0"/>
          </a:p>
          <a:p>
            <a:r>
              <a:rPr lang="en-US" altLang="ko-KR" sz="2400" dirty="0"/>
              <a:t>Naïve implementation of mutex in uniprocessors</a:t>
            </a:r>
          </a:p>
          <a:p>
            <a:pPr lvl="2"/>
            <a:endParaRPr lang="en-US" altLang="ko-KR" sz="1600" dirty="0"/>
          </a:p>
          <a:p>
            <a:pPr marL="0" indent="0">
              <a:lnSpc>
                <a:spcPct val="70000"/>
              </a:lnSpc>
              <a:buNone/>
            </a:pPr>
            <a:r>
              <a:rPr lang="en-US" altLang="ko-KR" sz="1800" dirty="0">
                <a:latin typeface="Ubuntu Mono" panose="020B0509030602030204" pitchFamily="49" charset="0"/>
              </a:rPr>
              <a:t>	class Mutex { </a:t>
            </a:r>
          </a:p>
          <a:p>
            <a:pPr marL="0" indent="0">
              <a:lnSpc>
                <a:spcPct val="70000"/>
              </a:lnSpc>
              <a:buNone/>
            </a:pPr>
            <a:r>
              <a:rPr lang="en-US" altLang="ko-KR" sz="1800" dirty="0">
                <a:latin typeface="Ubuntu Mono" panose="020B0509030602030204" pitchFamily="49" charset="0"/>
              </a:rPr>
              <a:t>	 </a:t>
            </a:r>
            <a:r>
              <a:rPr lang="en-US" altLang="ko-KR" sz="1800" dirty="0">
                <a:solidFill>
                  <a:srgbClr val="7030A0"/>
                </a:solidFill>
                <a:latin typeface="Ubuntu Mono" panose="020B0509030602030204" pitchFamily="49" charset="0"/>
              </a:rPr>
              <a:t> public:</a:t>
            </a:r>
          </a:p>
          <a:p>
            <a:pPr marL="0" indent="0">
              <a:lnSpc>
                <a:spcPct val="70000"/>
              </a:lnSpc>
              <a:buNone/>
            </a:pPr>
            <a:r>
              <a:rPr lang="en-US" altLang="ko-KR" sz="1800" dirty="0">
                <a:latin typeface="Ubuntu Mono" panose="020B0509030602030204" pitchFamily="49" charset="0"/>
              </a:rPr>
              <a:t>		void lock() { </a:t>
            </a:r>
            <a:r>
              <a:rPr lang="en-US" altLang="ko-KR" sz="1800" dirty="0" err="1">
                <a:solidFill>
                  <a:srgbClr val="FF0000"/>
                </a:solidFill>
                <a:latin typeface="Ubuntu Mono" panose="020B0509030602030204" pitchFamily="49" charset="0"/>
              </a:rPr>
              <a:t>disable_interrupts</a:t>
            </a:r>
            <a:r>
              <a:rPr lang="en-US" altLang="ko-KR" sz="1800" dirty="0">
                <a:solidFill>
                  <a:srgbClr val="FF0000"/>
                </a:solidFill>
                <a:latin typeface="Ubuntu Mono" panose="020B0509030602030204" pitchFamily="49" charset="0"/>
              </a:rPr>
              <a:t>();</a:t>
            </a:r>
            <a:r>
              <a:rPr lang="en-US" altLang="ko-KR" sz="1800" dirty="0">
                <a:latin typeface="Ubuntu Mono" panose="020B0509030602030204" pitchFamily="49" charset="0"/>
              </a:rPr>
              <a:t> };</a:t>
            </a:r>
          </a:p>
          <a:p>
            <a:pPr marL="0" indent="0">
              <a:lnSpc>
                <a:spcPct val="70000"/>
              </a:lnSpc>
              <a:buNone/>
            </a:pPr>
            <a:r>
              <a:rPr lang="en-US" altLang="ko-KR" sz="1800" dirty="0">
                <a:latin typeface="Ubuntu Mono" panose="020B0509030602030204" pitchFamily="49" charset="0"/>
              </a:rPr>
              <a:t>		void unlock() { </a:t>
            </a:r>
            <a:r>
              <a:rPr lang="en-US" altLang="ko-KR" sz="1800" dirty="0" err="1">
                <a:solidFill>
                  <a:srgbClr val="FF0000"/>
                </a:solidFill>
                <a:latin typeface="Ubuntu Mono" panose="020B0509030602030204" pitchFamily="49" charset="0"/>
              </a:rPr>
              <a:t>enable_interrupts</a:t>
            </a:r>
            <a:r>
              <a:rPr lang="en-US" altLang="ko-KR" sz="1800" dirty="0">
                <a:solidFill>
                  <a:srgbClr val="FF0000"/>
                </a:solidFill>
                <a:latin typeface="Ubuntu Mono" panose="020B0509030602030204" pitchFamily="49" charset="0"/>
              </a:rPr>
              <a:t>();</a:t>
            </a:r>
            <a:r>
              <a:rPr lang="en-US" altLang="ko-KR" sz="1800" dirty="0">
                <a:latin typeface="Ubuntu Mono" panose="020B0509030602030204" pitchFamily="49" charset="0"/>
              </a:rPr>
              <a:t> };</a:t>
            </a:r>
          </a:p>
          <a:p>
            <a:pPr marL="0" indent="0">
              <a:lnSpc>
                <a:spcPct val="70000"/>
              </a:lnSpc>
              <a:buNone/>
            </a:pPr>
            <a:r>
              <a:rPr lang="en-US" altLang="ko-KR" sz="1800" dirty="0">
                <a:latin typeface="Ubuntu Mono" panose="020B0509030602030204" pitchFamily="49" charset="0"/>
              </a:rPr>
              <a:t>	}</a:t>
            </a:r>
          </a:p>
        </p:txBody>
      </p:sp>
    </p:spTree>
    <p:extLst>
      <p:ext uri="{BB962C8B-B14F-4D97-AF65-F5344CB8AC3E}">
        <p14:creationId xmlns:p14="http://schemas.microsoft.com/office/powerpoint/2010/main" val="3048127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44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44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441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441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4419">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441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44419">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44419">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44419">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44419">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4441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9"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r>
              <a:rPr lang="en-US" altLang="ko-KR" dirty="0"/>
              <a:t>Problems with Naïve Implementation of Mutex</a:t>
            </a:r>
          </a:p>
        </p:txBody>
      </p:sp>
      <p:sp>
        <p:nvSpPr>
          <p:cNvPr id="444419" name="Rectangle 3"/>
          <p:cNvSpPr>
            <a:spLocks noGrp="1" noChangeArrowheads="1"/>
          </p:cNvSpPr>
          <p:nvPr>
            <p:ph type="body" idx="1"/>
          </p:nvPr>
        </p:nvSpPr>
        <p:spPr/>
        <p:txBody>
          <a:bodyPr/>
          <a:lstStyle/>
          <a:p>
            <a:r>
              <a:rPr lang="en-US" altLang="ko-KR" sz="2400" dirty="0"/>
              <a:t>OS cannot let users use this!</a:t>
            </a:r>
          </a:p>
          <a:p>
            <a:pPr marL="914400" lvl="2" indent="0">
              <a:lnSpc>
                <a:spcPct val="91000"/>
              </a:lnSpc>
              <a:buNone/>
            </a:pPr>
            <a:r>
              <a:rPr lang="en-US" altLang="ko-KR" sz="1800" dirty="0">
                <a:latin typeface="Ubuntu Mono" panose="020B0509030602030204" pitchFamily="49" charset="0"/>
              </a:rPr>
              <a:t>Mutex::lock();</a:t>
            </a:r>
            <a:br>
              <a:rPr lang="en-US" altLang="ko-KR" sz="1800" dirty="0">
                <a:latin typeface="Ubuntu Mono" panose="020B0509030602030204" pitchFamily="49" charset="0"/>
              </a:rPr>
            </a:br>
            <a:r>
              <a:rPr lang="en-US" altLang="ko-KR" sz="1800" dirty="0">
                <a:latin typeface="Ubuntu Mono" panose="020B0509030602030204" pitchFamily="49" charset="0"/>
              </a:rPr>
              <a:t>while(TRUE);</a:t>
            </a:r>
          </a:p>
          <a:p>
            <a:pPr marL="914400" lvl="2" indent="0">
              <a:lnSpc>
                <a:spcPct val="91000"/>
              </a:lnSpc>
              <a:buNone/>
            </a:pPr>
            <a:endParaRPr lang="en-US" altLang="ko-KR" sz="1800" dirty="0">
              <a:latin typeface="Ubuntu Mono" panose="020B0509030602030204" pitchFamily="49" charset="0"/>
            </a:endParaRPr>
          </a:p>
          <a:p>
            <a:pPr marL="914400" lvl="2" indent="0">
              <a:lnSpc>
                <a:spcPct val="91000"/>
              </a:lnSpc>
              <a:buNone/>
            </a:pPr>
            <a:endParaRPr lang="en-US" altLang="ko-KR" sz="1800" dirty="0">
              <a:latin typeface="Ubuntu Mono" panose="020B0509030602030204" pitchFamily="49" charset="0"/>
            </a:endParaRPr>
          </a:p>
          <a:p>
            <a:r>
              <a:rPr lang="en-US" altLang="ko-KR" sz="2400" dirty="0"/>
              <a:t>It does not work well in multiprocessors</a:t>
            </a:r>
          </a:p>
          <a:p>
            <a:pPr lvl="1"/>
            <a:r>
              <a:rPr lang="en-US" altLang="ko-KR" sz="2000" dirty="0"/>
              <a:t>Other CPUs could be interrupted</a:t>
            </a:r>
          </a:p>
          <a:p>
            <a:pPr lvl="1"/>
            <a:endParaRPr lang="en-US" altLang="ko-KR" sz="2000" dirty="0"/>
          </a:p>
          <a:p>
            <a:pPr lvl="1"/>
            <a:endParaRPr lang="en-US" altLang="ko-KR" sz="2000" dirty="0"/>
          </a:p>
          <a:p>
            <a:r>
              <a:rPr lang="en-US" altLang="ko-KR" sz="2400" dirty="0"/>
              <a:t>Real-time OSes should provide guarantees on timing! </a:t>
            </a:r>
          </a:p>
          <a:p>
            <a:pPr lvl="1"/>
            <a:r>
              <a:rPr lang="en-US" altLang="ko-KR" sz="2000" dirty="0"/>
              <a:t>Critical sections might be arbitrarily long</a:t>
            </a:r>
          </a:p>
          <a:p>
            <a:pPr lvl="1"/>
            <a:r>
              <a:rPr lang="en-US" altLang="ko-KR" sz="2000" dirty="0"/>
              <a:t>What happens with I/O or other important events?	</a:t>
            </a:r>
          </a:p>
          <a:p>
            <a:pPr lvl="2"/>
            <a:r>
              <a:rPr lang="en-US" altLang="ko-KR" sz="1600" dirty="0"/>
              <a:t>“Reactor about to meltdown. Help?”</a:t>
            </a:r>
          </a:p>
        </p:txBody>
      </p:sp>
      <p:pic>
        <p:nvPicPr>
          <p:cNvPr id="10242" name="Picture 2" descr="send help - sos | Make a Meme">
            <a:extLst>
              <a:ext uri="{FF2B5EF4-FFF2-40B4-BE49-F238E27FC236}">
                <a16:creationId xmlns:a16="http://schemas.microsoft.com/office/drawing/2014/main" id="{67B6985C-B86A-024D-94FA-86E0B9232EB4}"/>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532309" y="1676400"/>
            <a:ext cx="1983041" cy="26440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165213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44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4419">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441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4419">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4419">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4419">
                                            <p:txEl>
                                              <p:pRg st="10" end="1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44419">
                                            <p:txEl>
                                              <p:pRg st="11" end="11"/>
                                            </p:txEl>
                                          </p:spTgt>
                                        </p:tgtEl>
                                        <p:attrNameLst>
                                          <p:attrName>style.visibility</p:attrName>
                                        </p:attrNameLst>
                                      </p:cBhvr>
                                      <p:to>
                                        <p:strVal val="visible"/>
                                      </p:to>
                                    </p:set>
                                  </p:childTnLst>
                                </p:cTn>
                              </p:par>
                              <p:par>
                                <p:cTn id="25" presetID="2" presetClass="entr" presetSubtype="2" fill="hold" nodeType="withEffect">
                                  <p:stCondLst>
                                    <p:cond delay="0"/>
                                  </p:stCondLst>
                                  <p:childTnLst>
                                    <p:set>
                                      <p:cBhvr>
                                        <p:cTn id="26" dur="1" fill="hold">
                                          <p:stCondLst>
                                            <p:cond delay="0"/>
                                          </p:stCondLst>
                                        </p:cTn>
                                        <p:tgtEl>
                                          <p:spTgt spid="10242"/>
                                        </p:tgtEl>
                                        <p:attrNameLst>
                                          <p:attrName>style.visibility</p:attrName>
                                        </p:attrNameLst>
                                      </p:cBhvr>
                                      <p:to>
                                        <p:strVal val="visible"/>
                                      </p:to>
                                    </p:set>
                                    <p:anim calcmode="lin" valueType="num">
                                      <p:cBhvr additive="base">
                                        <p:cTn id="27" dur="500" fill="hold"/>
                                        <p:tgtEl>
                                          <p:spTgt spid="10242"/>
                                        </p:tgtEl>
                                        <p:attrNameLst>
                                          <p:attrName>ppt_x</p:attrName>
                                        </p:attrNameLst>
                                      </p:cBhvr>
                                      <p:tavLst>
                                        <p:tav tm="0">
                                          <p:val>
                                            <p:strVal val="1+#ppt_w/2"/>
                                          </p:val>
                                        </p:tav>
                                        <p:tav tm="100000">
                                          <p:val>
                                            <p:strVal val="#ppt_x"/>
                                          </p:val>
                                        </p:tav>
                                      </p:tavLst>
                                    </p:anim>
                                    <p:anim calcmode="lin" valueType="num">
                                      <p:cBhvr additive="base">
                                        <p:cTn id="28" dur="500" fill="hold"/>
                                        <p:tgtEl>
                                          <p:spTgt spid="102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9"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ko-KR" dirty="0"/>
              <a:t>Implementation of Mutex - Take 2.5:</a:t>
            </a:r>
            <a:br>
              <a:rPr lang="en-US" altLang="ko-KR" dirty="0"/>
            </a:br>
            <a:r>
              <a:rPr lang="en-US" altLang="ko-KR" dirty="0"/>
              <a:t>Disabling Interrupts + Lock Variable</a:t>
            </a:r>
          </a:p>
        </p:txBody>
      </p:sp>
      <p:sp>
        <p:nvSpPr>
          <p:cNvPr id="445445" name="Text Box 5"/>
          <p:cNvSpPr txBox="1">
            <a:spLocks noChangeArrowheads="1"/>
          </p:cNvSpPr>
          <p:nvPr/>
        </p:nvSpPr>
        <p:spPr bwMode="auto">
          <a:xfrm>
            <a:off x="1233768" y="3219660"/>
            <a:ext cx="2668192" cy="2541208"/>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gn="l">
              <a:lnSpc>
                <a:spcPct val="70000"/>
              </a:lnSpc>
              <a:spcBef>
                <a:spcPts val="1000"/>
              </a:spcBef>
            </a:pPr>
            <a:r>
              <a:rPr lang="en-US" altLang="en-US" b="0" dirty="0">
                <a:latin typeface="Ubuntu Mono" panose="020B0509030602030204" pitchFamily="49" charset="0"/>
                <a:ea typeface="Consolas" charset="0"/>
                <a:cs typeface="Consolas" charset="0"/>
              </a:rPr>
              <a:t>class Mutex {</a:t>
            </a:r>
          </a:p>
          <a:p>
            <a:pPr algn="l">
              <a:lnSpc>
                <a:spcPct val="70000"/>
              </a:lnSpc>
              <a:spcBef>
                <a:spcPts val="1000"/>
              </a:spcBef>
            </a:pPr>
            <a:r>
              <a:rPr lang="en-US" altLang="en-US" b="0" dirty="0">
                <a:latin typeface="Ubuntu Mono" panose="020B0509030602030204" pitchFamily="49" charset="0"/>
                <a:ea typeface="Consolas" charset="0"/>
                <a:cs typeface="Consolas" charset="0"/>
              </a:rPr>
              <a:t> </a:t>
            </a:r>
            <a:r>
              <a:rPr lang="en-US" altLang="en-US" b="0" dirty="0">
                <a:solidFill>
                  <a:srgbClr val="7030A0"/>
                </a:solidFill>
                <a:latin typeface="Ubuntu Mono" panose="020B0509030602030204" pitchFamily="49" charset="0"/>
                <a:ea typeface="Consolas" charset="0"/>
                <a:cs typeface="Consolas" charset="0"/>
              </a:rPr>
              <a:t>private:</a:t>
            </a:r>
          </a:p>
          <a:p>
            <a:pPr algn="l">
              <a:lnSpc>
                <a:spcPct val="70000"/>
              </a:lnSpc>
              <a:spcBef>
                <a:spcPts val="1000"/>
              </a:spcBef>
            </a:pPr>
            <a:r>
              <a:rPr lang="en-US" altLang="en-US" b="0" dirty="0">
                <a:latin typeface="Ubuntu Mono" panose="020B0509030602030204" pitchFamily="49" charset="0"/>
                <a:ea typeface="Consolas" charset="0"/>
                <a:cs typeface="Consolas" charset="0"/>
              </a:rPr>
              <a:t>	</a:t>
            </a:r>
            <a:r>
              <a:rPr lang="en-US" altLang="en-US" b="0" dirty="0">
                <a:solidFill>
                  <a:srgbClr val="FF0000"/>
                </a:solidFill>
                <a:latin typeface="Ubuntu Mono" panose="020B0509030602030204" pitchFamily="49" charset="0"/>
                <a:ea typeface="Consolas" charset="0"/>
                <a:cs typeface="Consolas" charset="0"/>
              </a:rPr>
              <a:t>int value = FREE;</a:t>
            </a:r>
          </a:p>
          <a:p>
            <a:pPr algn="l">
              <a:lnSpc>
                <a:spcPct val="70000"/>
              </a:lnSpc>
              <a:spcBef>
                <a:spcPts val="1000"/>
              </a:spcBef>
            </a:pPr>
            <a:r>
              <a:rPr lang="en-US" altLang="en-US" b="0" dirty="0">
                <a:latin typeface="Ubuntu Mono" panose="020B0509030602030204" pitchFamily="49" charset="0"/>
                <a:ea typeface="Consolas" charset="0"/>
                <a:cs typeface="Consolas" charset="0"/>
              </a:rPr>
              <a:t>	Queue waiting;</a:t>
            </a:r>
          </a:p>
          <a:p>
            <a:pPr algn="l">
              <a:lnSpc>
                <a:spcPct val="70000"/>
              </a:lnSpc>
              <a:spcBef>
                <a:spcPts val="1000"/>
              </a:spcBef>
            </a:pPr>
            <a:r>
              <a:rPr lang="en-US" altLang="en-US" b="0" dirty="0">
                <a:latin typeface="Ubuntu Mono" panose="020B0509030602030204" pitchFamily="49" charset="0"/>
                <a:ea typeface="Consolas" charset="0"/>
                <a:cs typeface="Consolas" charset="0"/>
              </a:rPr>
              <a:t> </a:t>
            </a:r>
            <a:r>
              <a:rPr lang="en-US" altLang="en-US" b="0" dirty="0">
                <a:solidFill>
                  <a:srgbClr val="7030A0"/>
                </a:solidFill>
                <a:latin typeface="Ubuntu Mono" panose="020B0509030602030204" pitchFamily="49" charset="0"/>
                <a:ea typeface="Consolas" charset="0"/>
                <a:cs typeface="Consolas" charset="0"/>
              </a:rPr>
              <a:t>public:</a:t>
            </a:r>
          </a:p>
          <a:p>
            <a:pPr algn="l">
              <a:lnSpc>
                <a:spcPct val="70000"/>
              </a:lnSpc>
              <a:spcBef>
                <a:spcPts val="1000"/>
              </a:spcBef>
            </a:pPr>
            <a:r>
              <a:rPr lang="en-US" altLang="en-US" b="0" dirty="0">
                <a:latin typeface="Ubuntu Mono" panose="020B0509030602030204" pitchFamily="49" charset="0"/>
                <a:ea typeface="Consolas" charset="0"/>
                <a:cs typeface="Consolas" charset="0"/>
              </a:rPr>
              <a:t>	void lock();</a:t>
            </a:r>
          </a:p>
          <a:p>
            <a:pPr algn="l">
              <a:lnSpc>
                <a:spcPct val="70000"/>
              </a:lnSpc>
              <a:spcBef>
                <a:spcPts val="1000"/>
              </a:spcBef>
            </a:pPr>
            <a:r>
              <a:rPr lang="en-US" altLang="en-US" b="0" dirty="0">
                <a:latin typeface="Ubuntu Mono" panose="020B0509030602030204" pitchFamily="49" charset="0"/>
                <a:ea typeface="Consolas" charset="0"/>
                <a:cs typeface="Consolas" charset="0"/>
              </a:rPr>
              <a:t>	void unlock();</a:t>
            </a:r>
          </a:p>
          <a:p>
            <a:pPr algn="l">
              <a:lnSpc>
                <a:spcPct val="70000"/>
              </a:lnSpc>
              <a:spcBef>
                <a:spcPts val="1000"/>
              </a:spcBef>
            </a:pPr>
            <a:r>
              <a:rPr lang="en-US" altLang="en-US" b="0" dirty="0">
                <a:latin typeface="Ubuntu Mono" panose="020B0509030602030204" pitchFamily="49" charset="0"/>
                <a:ea typeface="Consolas" charset="0"/>
                <a:cs typeface="Consolas" charset="0"/>
              </a:rPr>
              <a:t>}</a:t>
            </a:r>
          </a:p>
        </p:txBody>
      </p:sp>
      <p:sp>
        <p:nvSpPr>
          <p:cNvPr id="16" name="Rectangle 15">
            <a:extLst>
              <a:ext uri="{FF2B5EF4-FFF2-40B4-BE49-F238E27FC236}">
                <a16:creationId xmlns:a16="http://schemas.microsoft.com/office/drawing/2014/main" id="{50D2971A-8B85-0142-9A56-7E8DDC7CDD37}"/>
              </a:ext>
            </a:extLst>
          </p:cNvPr>
          <p:cNvSpPr/>
          <p:nvPr/>
        </p:nvSpPr>
        <p:spPr>
          <a:xfrm>
            <a:off x="628650" y="1886105"/>
            <a:ext cx="7886700" cy="646331"/>
          </a:xfrm>
          <a:prstGeom prst="rect">
            <a:avLst/>
          </a:prstGeom>
        </p:spPr>
        <p:txBody>
          <a:bodyPr wrap="square">
            <a:spAutoFit/>
          </a:bodyPr>
          <a:lstStyle/>
          <a:p>
            <a:r>
              <a:rPr lang="en-US" altLang="ko-KR" dirty="0">
                <a:solidFill>
                  <a:srgbClr val="FF0000"/>
                </a:solidFill>
                <a:latin typeface="Gill Sans Light" panose="020B0302020104020203" pitchFamily="34" charset="-79"/>
                <a:cs typeface="Gill Sans Light" panose="020B0302020104020203" pitchFamily="34" charset="-79"/>
              </a:rPr>
              <a:t>Key idea</a:t>
            </a:r>
            <a:r>
              <a:rPr lang="en-US" altLang="ko-KR" dirty="0">
                <a:latin typeface="Gill Sans Light" panose="020B0302020104020203" pitchFamily="34" charset="-79"/>
                <a:cs typeface="Gill Sans Light" panose="020B0302020104020203" pitchFamily="34" charset="-79"/>
              </a:rPr>
              <a:t>: maintain lock variable and impose mutual exclusion only during operations on that variable</a:t>
            </a:r>
          </a:p>
        </p:txBody>
      </p:sp>
    </p:spTree>
    <p:extLst>
      <p:ext uri="{BB962C8B-B14F-4D97-AF65-F5344CB8AC3E}">
        <p14:creationId xmlns:p14="http://schemas.microsoft.com/office/powerpoint/2010/main" val="1068530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5445">
                                            <p:txEl>
                                              <p:pRg st="0" end="0"/>
                                            </p:txEl>
                                          </p:spTgt>
                                        </p:tgtEl>
                                        <p:attrNameLst>
                                          <p:attrName>style.visibility</p:attrName>
                                        </p:attrNameLst>
                                      </p:cBhvr>
                                      <p:to>
                                        <p:strVal val="visible"/>
                                      </p:to>
                                    </p:set>
                                    <p:animEffect transition="in" filter="wipe(left)">
                                      <p:cBhvr>
                                        <p:cTn id="7" dur="500"/>
                                        <p:tgtEl>
                                          <p:spTgt spid="4454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45445">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45445">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45445">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45445">
                                            <p:txEl>
                                              <p:pRg st="4" end="4"/>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445445">
                                            <p:txEl>
                                              <p:pRg st="5" end="5"/>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445445">
                                            <p:txEl>
                                              <p:pRg st="6" end="6"/>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44544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5"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ko-KR" dirty="0"/>
              <a:t>Implementation of Mutex - Take 2.5 (cont.)</a:t>
            </a:r>
          </a:p>
        </p:txBody>
      </p:sp>
      <p:sp>
        <p:nvSpPr>
          <p:cNvPr id="7" name="Rectangle 6">
            <a:extLst>
              <a:ext uri="{FF2B5EF4-FFF2-40B4-BE49-F238E27FC236}">
                <a16:creationId xmlns:a16="http://schemas.microsoft.com/office/drawing/2014/main" id="{101E8F98-0CEC-974A-8E6A-AA449726BE95}"/>
              </a:ext>
            </a:extLst>
          </p:cNvPr>
          <p:cNvSpPr/>
          <p:nvPr/>
        </p:nvSpPr>
        <p:spPr>
          <a:xfrm>
            <a:off x="5200650" y="1603717"/>
            <a:ext cx="3314700" cy="3312702"/>
          </a:xfrm>
          <a:prstGeom prst="rect">
            <a:avLst/>
          </a:prstGeom>
        </p:spPr>
        <p:txBody>
          <a:bodyPr wrap="square">
            <a:spAutoFit/>
          </a:bodyPr>
          <a:lstStyle/>
          <a:p>
            <a:pPr>
              <a:lnSpc>
                <a:spcPct val="70000"/>
              </a:lnSpc>
              <a:spcBef>
                <a:spcPts val="1000"/>
              </a:spcBef>
            </a:pPr>
            <a:r>
              <a:rPr lang="en-US" altLang="en-US" sz="1400" dirty="0">
                <a:latin typeface="Ubuntu Mono" panose="020B0509030602030204" pitchFamily="49" charset="0"/>
                <a:ea typeface="Consolas" charset="0"/>
                <a:cs typeface="Consolas" charset="0"/>
              </a:rPr>
              <a:t>Mutex::unlock() {</a:t>
            </a:r>
          </a:p>
          <a:p>
            <a:pPr>
              <a:lnSpc>
                <a:spcPct val="70000"/>
              </a:lnSpc>
              <a:spcBef>
                <a:spcPts val="1000"/>
              </a:spcBef>
            </a:pPr>
            <a:r>
              <a:rPr lang="en-US" altLang="en-US" sz="1400" dirty="0">
                <a:solidFill>
                  <a:srgbClr val="7030A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disable_interrupts</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if (!</a:t>
            </a:r>
            <a:r>
              <a:rPr lang="en-US" altLang="en-US" sz="1400" dirty="0" err="1">
                <a:latin typeface="Ubuntu Mono" panose="020B0509030602030204" pitchFamily="49" charset="0"/>
                <a:ea typeface="Consolas" charset="0"/>
                <a:cs typeface="Consolas" charset="0"/>
              </a:rPr>
              <a:t>waiting.empty</a:t>
            </a: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a:solidFill>
                  <a:srgbClr val="00B050"/>
                </a:solidFill>
                <a:latin typeface="Ubuntu Mono" panose="020B0509030602030204" pitchFamily="49" charset="0"/>
                <a:ea typeface="Consolas" charset="0"/>
                <a:cs typeface="Consolas" charset="0"/>
              </a:rPr>
              <a:t>// Make another TCB </a:t>
            </a:r>
            <a:r>
              <a:rPr lang="en-US" altLang="en-US" sz="1400" dirty="0" err="1">
                <a:solidFill>
                  <a:srgbClr val="00B050"/>
                </a:solidFill>
                <a:latin typeface="Ubuntu Mono" panose="020B0509030602030204" pitchFamily="49" charset="0"/>
                <a:ea typeface="Consolas" charset="0"/>
                <a:cs typeface="Consolas" charset="0"/>
              </a:rPr>
              <a:t>eady</a:t>
            </a:r>
            <a:endParaRPr lang="en-US" altLang="en-US" sz="1400" dirty="0">
              <a:solidFill>
                <a:srgbClr val="00B050"/>
              </a:solidFill>
              <a:latin typeface="Ubuntu Mono" panose="020B0509030602030204" pitchFamily="49" charset="0"/>
              <a:ea typeface="Consolas" charset="0"/>
              <a:cs typeface="Consolas" charset="0"/>
            </a:endParaRPr>
          </a:p>
          <a:p>
            <a:pPr>
              <a:lnSpc>
                <a:spcPct val="70000"/>
              </a:lnSpc>
              <a:spcBef>
                <a:spcPts val="1000"/>
              </a:spcBef>
            </a:pPr>
            <a:r>
              <a:rPr lang="en-US" altLang="en-US" sz="1400" dirty="0">
                <a:latin typeface="Ubuntu Mono" panose="020B0509030602030204" pitchFamily="49" charset="0"/>
                <a:ea typeface="Consolas" charset="0"/>
                <a:cs typeface="Consolas" charset="0"/>
              </a:rPr>
              <a:t>		next = </a:t>
            </a:r>
            <a:r>
              <a:rPr lang="en-US" altLang="en-US" sz="1400" dirty="0" err="1">
                <a:latin typeface="Ubuntu Mono" panose="020B0509030602030204" pitchFamily="49" charset="0"/>
                <a:ea typeface="Consolas" charset="0"/>
                <a:cs typeface="Consolas" charset="0"/>
              </a:rPr>
              <a:t>waiting.remove</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		next-&gt;state = READY;</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ready_list.add</a:t>
            </a:r>
            <a:r>
              <a:rPr lang="en-US" altLang="en-US" sz="1400" dirty="0">
                <a:latin typeface="Ubuntu Mono" panose="020B0509030602030204" pitchFamily="49" charset="0"/>
                <a:ea typeface="Consolas" charset="0"/>
                <a:cs typeface="Consolas" charset="0"/>
              </a:rPr>
              <a:t>(next);</a:t>
            </a:r>
          </a:p>
          <a:p>
            <a:pPr>
              <a:lnSpc>
                <a:spcPct val="70000"/>
              </a:lnSpc>
              <a:spcBef>
                <a:spcPts val="1000"/>
              </a:spcBef>
            </a:pPr>
            <a:r>
              <a:rPr lang="en-US" altLang="en-US" sz="1400" dirty="0">
                <a:latin typeface="Ubuntu Mono" panose="020B0509030602030204" pitchFamily="49" charset="0"/>
                <a:ea typeface="Consolas" charset="0"/>
                <a:cs typeface="Consolas" charset="0"/>
              </a:rPr>
              <a:t>	} else {</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a:solidFill>
                  <a:srgbClr val="FF0000"/>
                </a:solidFill>
                <a:latin typeface="Ubuntu Mono" panose="020B0509030602030204" pitchFamily="49" charset="0"/>
                <a:ea typeface="Consolas" charset="0"/>
                <a:cs typeface="Consolas" charset="0"/>
              </a:rPr>
              <a:t>value = FREE;</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solidFill>
                  <a:srgbClr val="7030A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enable_interrupts</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a:t>
            </a:r>
          </a:p>
        </p:txBody>
      </p:sp>
      <p:sp>
        <p:nvSpPr>
          <p:cNvPr id="10" name="Rectangle 9">
            <a:extLst>
              <a:ext uri="{FF2B5EF4-FFF2-40B4-BE49-F238E27FC236}">
                <a16:creationId xmlns:a16="http://schemas.microsoft.com/office/drawing/2014/main" id="{C30C9CF0-BAA8-1C49-9630-8894DE6624A5}"/>
              </a:ext>
            </a:extLst>
          </p:cNvPr>
          <p:cNvSpPr/>
          <p:nvPr/>
        </p:nvSpPr>
        <p:spPr>
          <a:xfrm>
            <a:off x="628650" y="1603717"/>
            <a:ext cx="4572000" cy="4858766"/>
          </a:xfrm>
          <a:prstGeom prst="rect">
            <a:avLst/>
          </a:prstGeom>
        </p:spPr>
        <p:txBody>
          <a:bodyPr>
            <a:spAutoFit/>
          </a:bodyPr>
          <a:lstStyle/>
          <a:p>
            <a:pPr>
              <a:lnSpc>
                <a:spcPct val="70000"/>
              </a:lnSpc>
              <a:spcBef>
                <a:spcPts val="1000"/>
              </a:spcBef>
            </a:pPr>
            <a:r>
              <a:rPr lang="en-US" altLang="en-US" sz="1400" dirty="0">
                <a:latin typeface="Ubuntu Mono" panose="020B0509030602030204" pitchFamily="49" charset="0"/>
                <a:ea typeface="Consolas" charset="0"/>
                <a:cs typeface="Consolas" charset="0"/>
              </a:rPr>
              <a:t>Mutex::lock() {</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disable_interrupts</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if (</a:t>
            </a:r>
            <a:r>
              <a:rPr lang="en-US" altLang="en-US" sz="1400" dirty="0">
                <a:solidFill>
                  <a:srgbClr val="FF0000"/>
                </a:solidFill>
                <a:latin typeface="Ubuntu Mono" panose="020B0509030602030204" pitchFamily="49" charset="0"/>
                <a:ea typeface="Consolas" charset="0"/>
                <a:cs typeface="Consolas" charset="0"/>
              </a:rPr>
              <a:t>value == BUSY</a:t>
            </a: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Add TCB to waiting queue</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waiting.add</a:t>
            </a:r>
            <a:r>
              <a:rPr lang="en-US" altLang="en-US" sz="1400" dirty="0">
                <a:latin typeface="Ubuntu Mono" panose="020B0509030602030204" pitchFamily="49" charset="0"/>
                <a:ea typeface="Consolas" charset="0"/>
                <a:cs typeface="Consolas" charset="0"/>
              </a:rPr>
              <a:t>(</a:t>
            </a:r>
            <a:r>
              <a:rPr lang="en-US" altLang="en-US" sz="1400" dirty="0" err="1">
                <a:latin typeface="Ubuntu Mono" panose="020B0509030602030204" pitchFamily="49" charset="0"/>
                <a:ea typeface="Consolas" charset="0"/>
                <a:cs typeface="Consolas" charset="0"/>
              </a:rPr>
              <a:t>runningTCB</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runningTCB</a:t>
            </a:r>
            <a:r>
              <a:rPr lang="en-US" altLang="en-US" sz="1400" dirty="0">
                <a:latin typeface="Ubuntu Mono" panose="020B0509030602030204" pitchFamily="49" charset="0"/>
                <a:ea typeface="Consolas" charset="0"/>
                <a:cs typeface="Consolas" charset="0"/>
              </a:rPr>
              <a:t>-&gt;state = WAITING;</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Pick new thread to run</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chosenTCB</a:t>
            </a:r>
            <a:r>
              <a:rPr lang="en-US" altLang="en-US" sz="1400" dirty="0">
                <a:latin typeface="Ubuntu Mono" panose="020B0509030602030204" pitchFamily="49" charset="0"/>
                <a:ea typeface="Consolas" charset="0"/>
                <a:cs typeface="Consolas" charset="0"/>
              </a:rPr>
              <a:t> = </a:t>
            </a:r>
            <a:r>
              <a:rPr lang="en-US" altLang="en-US" sz="1400" dirty="0" err="1">
                <a:latin typeface="Ubuntu Mono" panose="020B0509030602030204" pitchFamily="49" charset="0"/>
                <a:ea typeface="Consolas" charset="0"/>
                <a:cs typeface="Consolas" charset="0"/>
              </a:rPr>
              <a:t>ready_list.get_nextTCB</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Switch to new thread</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thread_switch</a:t>
            </a:r>
            <a:r>
              <a:rPr lang="en-US" altLang="en-US" sz="1400" dirty="0">
                <a:latin typeface="Ubuntu Mono" panose="020B0509030602030204" pitchFamily="49" charset="0"/>
                <a:ea typeface="Consolas" charset="0"/>
                <a:cs typeface="Consolas" charset="0"/>
              </a:rPr>
              <a:t>(</a:t>
            </a:r>
            <a:r>
              <a:rPr lang="en-US" altLang="en-US" sz="1400" dirty="0" err="1">
                <a:latin typeface="Ubuntu Mono" panose="020B0509030602030204" pitchFamily="49" charset="0"/>
                <a:ea typeface="Consolas" charset="0"/>
                <a:cs typeface="Consolas" charset="0"/>
              </a:rPr>
              <a:t>runningTCB</a:t>
            </a: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chosedTCB</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We’re back! We have locked mutex!</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runningTCB</a:t>
            </a:r>
            <a:r>
              <a:rPr lang="en-US" altLang="en-US" sz="1400" dirty="0">
                <a:latin typeface="Ubuntu Mono" panose="020B0509030602030204" pitchFamily="49" charset="0"/>
                <a:ea typeface="Consolas" charset="0"/>
                <a:cs typeface="Consolas" charset="0"/>
              </a:rPr>
              <a:t>-&gt;state = RUNNING;</a:t>
            </a:r>
          </a:p>
          <a:p>
            <a:pPr>
              <a:lnSpc>
                <a:spcPct val="70000"/>
              </a:lnSpc>
              <a:spcBef>
                <a:spcPts val="1000"/>
              </a:spcBef>
            </a:pPr>
            <a:r>
              <a:rPr lang="en-US" altLang="en-US" sz="1400" dirty="0">
                <a:latin typeface="Ubuntu Mono" panose="020B0509030602030204" pitchFamily="49" charset="0"/>
                <a:ea typeface="Consolas" charset="0"/>
                <a:cs typeface="Consolas" charset="0"/>
              </a:rPr>
              <a:t>	} else {</a:t>
            </a:r>
          </a:p>
          <a:p>
            <a:pPr>
              <a:lnSpc>
                <a:spcPct val="70000"/>
              </a:lnSpc>
              <a:spcBef>
                <a:spcPts val="1000"/>
              </a:spcBef>
            </a:pPr>
            <a:r>
              <a:rPr lang="en-US" altLang="en-US" sz="1400" dirty="0">
                <a:solidFill>
                  <a:srgbClr val="002060"/>
                </a:solidFill>
                <a:latin typeface="Ubuntu Mono" panose="020B0509030602030204" pitchFamily="49" charset="0"/>
                <a:ea typeface="Consolas" charset="0"/>
                <a:cs typeface="Consolas" charset="0"/>
              </a:rPr>
              <a:t>		</a:t>
            </a:r>
            <a:r>
              <a:rPr lang="en-US" altLang="en-US" sz="1400" dirty="0">
                <a:solidFill>
                  <a:srgbClr val="FF0000"/>
                </a:solidFill>
                <a:latin typeface="Ubuntu Mono" panose="020B0509030602030204" pitchFamily="49" charset="0"/>
                <a:cs typeface="Consolas" charset="0"/>
              </a:rPr>
              <a:t>value = BUSY;</a:t>
            </a:r>
          </a:p>
          <a:p>
            <a:pPr>
              <a:lnSpc>
                <a:spcPct val="70000"/>
              </a:lnSpc>
              <a:spcBef>
                <a:spcPts val="1000"/>
              </a:spcBef>
            </a:pPr>
            <a:r>
              <a:rPr lang="en-US" altLang="en-US" sz="1400" dirty="0">
                <a:solidFill>
                  <a:srgbClr val="233AE1"/>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enable_interrupts</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a:t>
            </a:r>
          </a:p>
        </p:txBody>
      </p:sp>
      <p:sp>
        <p:nvSpPr>
          <p:cNvPr id="2" name="Rectangle 1">
            <a:extLst>
              <a:ext uri="{FF2B5EF4-FFF2-40B4-BE49-F238E27FC236}">
                <a16:creationId xmlns:a16="http://schemas.microsoft.com/office/drawing/2014/main" id="{45697E96-9C41-9842-B063-C68AFF79E3C5}"/>
              </a:ext>
            </a:extLst>
          </p:cNvPr>
          <p:cNvSpPr/>
          <p:nvPr/>
        </p:nvSpPr>
        <p:spPr>
          <a:xfrm>
            <a:off x="4572000" y="5539153"/>
            <a:ext cx="3943350" cy="923330"/>
          </a:xfrm>
          <a:prstGeom prst="rect">
            <a:avLst/>
          </a:prstGeom>
        </p:spPr>
        <p:txBody>
          <a:bodyPr wrap="square">
            <a:spAutoFit/>
          </a:bodyPr>
          <a:lstStyle/>
          <a:p>
            <a:pPr marL="285750" indent="-285750">
              <a:buFont typeface="Arial" panose="020B0604020202020204" pitchFamily="34" charset="0"/>
              <a:buChar char="•"/>
            </a:pPr>
            <a:r>
              <a:rPr lang="en-US" dirty="0">
                <a:solidFill>
                  <a:srgbClr val="FF0000"/>
                </a:solidFill>
                <a:latin typeface="Gill Sans Light" panose="020B0302020104020203" pitchFamily="34" charset="-79"/>
                <a:cs typeface="Gill Sans Light" panose="020B0302020104020203" pitchFamily="34" charset="-79"/>
              </a:rPr>
              <a:t>Enable/disable interrupts also act as a memory barrier operation forcing all memory writes to complete first</a:t>
            </a:r>
          </a:p>
        </p:txBody>
      </p:sp>
    </p:spTree>
    <p:extLst>
      <p:ext uri="{BB962C8B-B14F-4D97-AF65-F5344CB8AC3E}">
        <p14:creationId xmlns:p14="http://schemas.microsoft.com/office/powerpoint/2010/main" val="907234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wipe(left)">
                                      <p:cBhvr>
                                        <p:cTn id="7" dur="25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wipe(left)">
                                      <p:cBhvr>
                                        <p:cTn id="12" dur="25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wipe(left)">
                                      <p:cBhvr>
                                        <p:cTn id="17" dur="25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wipe(left)">
                                      <p:cBhvr>
                                        <p:cTn id="22" dur="25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wipe(left)">
                                      <p:cBhvr>
                                        <p:cTn id="27" dur="250"/>
                                        <p:tgtEl>
                                          <p:spTgt spid="1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
                                            <p:txEl>
                                              <p:pRg st="5" end="5"/>
                                            </p:txEl>
                                          </p:spTgt>
                                        </p:tgtEl>
                                        <p:attrNameLst>
                                          <p:attrName>style.visibility</p:attrName>
                                        </p:attrNameLst>
                                      </p:cBhvr>
                                      <p:to>
                                        <p:strVal val="visible"/>
                                      </p:to>
                                    </p:set>
                                    <p:animEffect transition="in" filter="wipe(left)">
                                      <p:cBhvr>
                                        <p:cTn id="32" dur="250"/>
                                        <p:tgtEl>
                                          <p:spTgt spid="1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
                                            <p:txEl>
                                              <p:pRg st="6" end="6"/>
                                            </p:txEl>
                                          </p:spTgt>
                                        </p:tgtEl>
                                        <p:attrNameLst>
                                          <p:attrName>style.visibility</p:attrName>
                                        </p:attrNameLst>
                                      </p:cBhvr>
                                      <p:to>
                                        <p:strVal val="visible"/>
                                      </p:to>
                                    </p:set>
                                    <p:animEffect transition="in" filter="wipe(left)">
                                      <p:cBhvr>
                                        <p:cTn id="37" dur="250"/>
                                        <p:tgtEl>
                                          <p:spTgt spid="1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
                                            <p:txEl>
                                              <p:pRg st="7" end="7"/>
                                            </p:txEl>
                                          </p:spTgt>
                                        </p:tgtEl>
                                        <p:attrNameLst>
                                          <p:attrName>style.visibility</p:attrName>
                                        </p:attrNameLst>
                                      </p:cBhvr>
                                      <p:to>
                                        <p:strVal val="visible"/>
                                      </p:to>
                                    </p:set>
                                    <p:animEffect transition="in" filter="wipe(left)">
                                      <p:cBhvr>
                                        <p:cTn id="42" dur="250"/>
                                        <p:tgtEl>
                                          <p:spTgt spid="1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0">
                                            <p:txEl>
                                              <p:pRg st="8" end="8"/>
                                            </p:txEl>
                                          </p:spTgt>
                                        </p:tgtEl>
                                        <p:attrNameLst>
                                          <p:attrName>style.visibility</p:attrName>
                                        </p:attrNameLst>
                                      </p:cBhvr>
                                      <p:to>
                                        <p:strVal val="visible"/>
                                      </p:to>
                                    </p:set>
                                    <p:animEffect transition="in" filter="wipe(left)">
                                      <p:cBhvr>
                                        <p:cTn id="47" dur="250"/>
                                        <p:tgtEl>
                                          <p:spTgt spid="1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0">
                                            <p:txEl>
                                              <p:pRg st="9" end="9"/>
                                            </p:txEl>
                                          </p:spTgt>
                                        </p:tgtEl>
                                        <p:attrNameLst>
                                          <p:attrName>style.visibility</p:attrName>
                                        </p:attrNameLst>
                                      </p:cBhvr>
                                      <p:to>
                                        <p:strVal val="visible"/>
                                      </p:to>
                                    </p:set>
                                    <p:animEffect transition="in" filter="wipe(left)">
                                      <p:cBhvr>
                                        <p:cTn id="52" dur="250"/>
                                        <p:tgtEl>
                                          <p:spTgt spid="10">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0">
                                            <p:txEl>
                                              <p:pRg st="10" end="10"/>
                                            </p:txEl>
                                          </p:spTgt>
                                        </p:tgtEl>
                                        <p:attrNameLst>
                                          <p:attrName>style.visibility</p:attrName>
                                        </p:attrNameLst>
                                      </p:cBhvr>
                                      <p:to>
                                        <p:strVal val="visible"/>
                                      </p:to>
                                    </p:set>
                                    <p:animEffect transition="in" filter="wipe(left)">
                                      <p:cBhvr>
                                        <p:cTn id="57" dur="250"/>
                                        <p:tgtEl>
                                          <p:spTgt spid="10">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0">
                                            <p:txEl>
                                              <p:pRg st="11" end="11"/>
                                            </p:txEl>
                                          </p:spTgt>
                                        </p:tgtEl>
                                        <p:attrNameLst>
                                          <p:attrName>style.visibility</p:attrName>
                                        </p:attrNameLst>
                                      </p:cBhvr>
                                      <p:to>
                                        <p:strVal val="visible"/>
                                      </p:to>
                                    </p:set>
                                    <p:animEffect transition="in" filter="wipe(left)">
                                      <p:cBhvr>
                                        <p:cTn id="62" dur="250"/>
                                        <p:tgtEl>
                                          <p:spTgt spid="10">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0">
                                            <p:txEl>
                                              <p:pRg st="12" end="12"/>
                                            </p:txEl>
                                          </p:spTgt>
                                        </p:tgtEl>
                                        <p:attrNameLst>
                                          <p:attrName>style.visibility</p:attrName>
                                        </p:attrNameLst>
                                      </p:cBhvr>
                                      <p:to>
                                        <p:strVal val="visible"/>
                                      </p:to>
                                    </p:set>
                                    <p:animEffect transition="in" filter="wipe(left)">
                                      <p:cBhvr>
                                        <p:cTn id="67" dur="250"/>
                                        <p:tgtEl>
                                          <p:spTgt spid="10">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0">
                                            <p:txEl>
                                              <p:pRg st="13" end="13"/>
                                            </p:txEl>
                                          </p:spTgt>
                                        </p:tgtEl>
                                        <p:attrNameLst>
                                          <p:attrName>style.visibility</p:attrName>
                                        </p:attrNameLst>
                                      </p:cBhvr>
                                      <p:to>
                                        <p:strVal val="visible"/>
                                      </p:to>
                                    </p:set>
                                    <p:animEffect transition="in" filter="wipe(left)">
                                      <p:cBhvr>
                                        <p:cTn id="72" dur="250"/>
                                        <p:tgtEl>
                                          <p:spTgt spid="10">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0">
                                            <p:txEl>
                                              <p:pRg st="14" end="14"/>
                                            </p:txEl>
                                          </p:spTgt>
                                        </p:tgtEl>
                                        <p:attrNameLst>
                                          <p:attrName>style.visibility</p:attrName>
                                        </p:attrNameLst>
                                      </p:cBhvr>
                                      <p:to>
                                        <p:strVal val="visible"/>
                                      </p:to>
                                    </p:set>
                                    <p:animEffect transition="in" filter="wipe(left)">
                                      <p:cBhvr>
                                        <p:cTn id="77" dur="250"/>
                                        <p:tgtEl>
                                          <p:spTgt spid="10">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10">
                                            <p:txEl>
                                              <p:pRg st="15" end="15"/>
                                            </p:txEl>
                                          </p:spTgt>
                                        </p:tgtEl>
                                        <p:attrNameLst>
                                          <p:attrName>style.visibility</p:attrName>
                                        </p:attrNameLst>
                                      </p:cBhvr>
                                      <p:to>
                                        <p:strVal val="visible"/>
                                      </p:to>
                                    </p:set>
                                    <p:animEffect transition="in" filter="wipe(left)">
                                      <p:cBhvr>
                                        <p:cTn id="82" dur="250"/>
                                        <p:tgtEl>
                                          <p:spTgt spid="10">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10">
                                            <p:txEl>
                                              <p:pRg st="16" end="16"/>
                                            </p:txEl>
                                          </p:spTgt>
                                        </p:tgtEl>
                                        <p:attrNameLst>
                                          <p:attrName>style.visibility</p:attrName>
                                        </p:attrNameLst>
                                      </p:cBhvr>
                                      <p:to>
                                        <p:strVal val="visible"/>
                                      </p:to>
                                    </p:set>
                                    <p:animEffect transition="in" filter="wipe(left)">
                                      <p:cBhvr>
                                        <p:cTn id="87" dur="250"/>
                                        <p:tgtEl>
                                          <p:spTgt spid="10">
                                            <p:txEl>
                                              <p:pRg st="16" end="1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7">
                                            <p:txEl>
                                              <p:pRg st="0" end="0"/>
                                            </p:txEl>
                                          </p:spTgt>
                                        </p:tgtEl>
                                        <p:attrNameLst>
                                          <p:attrName>style.visibility</p:attrName>
                                        </p:attrNameLst>
                                      </p:cBhvr>
                                      <p:to>
                                        <p:strVal val="visible"/>
                                      </p:to>
                                    </p:set>
                                    <p:animEffect transition="in" filter="wipe(left)">
                                      <p:cBhvr>
                                        <p:cTn id="92" dur="250"/>
                                        <p:tgtEl>
                                          <p:spTgt spid="7">
                                            <p:txEl>
                                              <p:pRg st="0" end="0"/>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7">
                                            <p:txEl>
                                              <p:pRg st="1" end="1"/>
                                            </p:txEl>
                                          </p:spTgt>
                                        </p:tgtEl>
                                        <p:attrNameLst>
                                          <p:attrName>style.visibility</p:attrName>
                                        </p:attrNameLst>
                                      </p:cBhvr>
                                      <p:to>
                                        <p:strVal val="visible"/>
                                      </p:to>
                                    </p:set>
                                    <p:animEffect transition="in" filter="wipe(left)">
                                      <p:cBhvr>
                                        <p:cTn id="97" dur="250"/>
                                        <p:tgtEl>
                                          <p:spTgt spid="7">
                                            <p:txEl>
                                              <p:pRg st="1" end="1"/>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7">
                                            <p:txEl>
                                              <p:pRg st="2" end="2"/>
                                            </p:txEl>
                                          </p:spTgt>
                                        </p:tgtEl>
                                        <p:attrNameLst>
                                          <p:attrName>style.visibility</p:attrName>
                                        </p:attrNameLst>
                                      </p:cBhvr>
                                      <p:to>
                                        <p:strVal val="visible"/>
                                      </p:to>
                                    </p:set>
                                    <p:animEffect transition="in" filter="wipe(left)">
                                      <p:cBhvr>
                                        <p:cTn id="102" dur="250"/>
                                        <p:tgtEl>
                                          <p:spTgt spid="7">
                                            <p:txEl>
                                              <p:pRg st="2" end="2"/>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7">
                                            <p:txEl>
                                              <p:pRg st="3" end="3"/>
                                            </p:txEl>
                                          </p:spTgt>
                                        </p:tgtEl>
                                        <p:attrNameLst>
                                          <p:attrName>style.visibility</p:attrName>
                                        </p:attrNameLst>
                                      </p:cBhvr>
                                      <p:to>
                                        <p:strVal val="visible"/>
                                      </p:to>
                                    </p:set>
                                    <p:animEffect transition="in" filter="wipe(left)">
                                      <p:cBhvr>
                                        <p:cTn id="107" dur="250"/>
                                        <p:tgtEl>
                                          <p:spTgt spid="7">
                                            <p:txEl>
                                              <p:pRg st="3" end="3"/>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7">
                                            <p:txEl>
                                              <p:pRg st="4" end="4"/>
                                            </p:txEl>
                                          </p:spTgt>
                                        </p:tgtEl>
                                        <p:attrNameLst>
                                          <p:attrName>style.visibility</p:attrName>
                                        </p:attrNameLst>
                                      </p:cBhvr>
                                      <p:to>
                                        <p:strVal val="visible"/>
                                      </p:to>
                                    </p:set>
                                    <p:animEffect transition="in" filter="wipe(left)">
                                      <p:cBhvr>
                                        <p:cTn id="112" dur="250"/>
                                        <p:tgtEl>
                                          <p:spTgt spid="7">
                                            <p:txEl>
                                              <p:pRg st="4" end="4"/>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grpId="0" nodeType="clickEffect">
                                  <p:stCondLst>
                                    <p:cond delay="0"/>
                                  </p:stCondLst>
                                  <p:childTnLst>
                                    <p:set>
                                      <p:cBhvr>
                                        <p:cTn id="116" dur="1" fill="hold">
                                          <p:stCondLst>
                                            <p:cond delay="0"/>
                                          </p:stCondLst>
                                        </p:cTn>
                                        <p:tgtEl>
                                          <p:spTgt spid="7">
                                            <p:txEl>
                                              <p:pRg st="5" end="5"/>
                                            </p:txEl>
                                          </p:spTgt>
                                        </p:tgtEl>
                                        <p:attrNameLst>
                                          <p:attrName>style.visibility</p:attrName>
                                        </p:attrNameLst>
                                      </p:cBhvr>
                                      <p:to>
                                        <p:strVal val="visible"/>
                                      </p:to>
                                    </p:set>
                                    <p:animEffect transition="in" filter="wipe(left)">
                                      <p:cBhvr>
                                        <p:cTn id="117" dur="250"/>
                                        <p:tgtEl>
                                          <p:spTgt spid="7">
                                            <p:txEl>
                                              <p:pRg st="5" end="5"/>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grpId="0" nodeType="clickEffect">
                                  <p:stCondLst>
                                    <p:cond delay="0"/>
                                  </p:stCondLst>
                                  <p:childTnLst>
                                    <p:set>
                                      <p:cBhvr>
                                        <p:cTn id="121" dur="1" fill="hold">
                                          <p:stCondLst>
                                            <p:cond delay="0"/>
                                          </p:stCondLst>
                                        </p:cTn>
                                        <p:tgtEl>
                                          <p:spTgt spid="7">
                                            <p:txEl>
                                              <p:pRg st="6" end="6"/>
                                            </p:txEl>
                                          </p:spTgt>
                                        </p:tgtEl>
                                        <p:attrNameLst>
                                          <p:attrName>style.visibility</p:attrName>
                                        </p:attrNameLst>
                                      </p:cBhvr>
                                      <p:to>
                                        <p:strVal val="visible"/>
                                      </p:to>
                                    </p:set>
                                    <p:animEffect transition="in" filter="wipe(left)">
                                      <p:cBhvr>
                                        <p:cTn id="122" dur="250"/>
                                        <p:tgtEl>
                                          <p:spTgt spid="7">
                                            <p:txEl>
                                              <p:pRg st="6" end="6"/>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8" fill="hold" grpId="0" nodeType="clickEffect">
                                  <p:stCondLst>
                                    <p:cond delay="0"/>
                                  </p:stCondLst>
                                  <p:childTnLst>
                                    <p:set>
                                      <p:cBhvr>
                                        <p:cTn id="126" dur="1" fill="hold">
                                          <p:stCondLst>
                                            <p:cond delay="0"/>
                                          </p:stCondLst>
                                        </p:cTn>
                                        <p:tgtEl>
                                          <p:spTgt spid="7">
                                            <p:txEl>
                                              <p:pRg st="7" end="7"/>
                                            </p:txEl>
                                          </p:spTgt>
                                        </p:tgtEl>
                                        <p:attrNameLst>
                                          <p:attrName>style.visibility</p:attrName>
                                        </p:attrNameLst>
                                      </p:cBhvr>
                                      <p:to>
                                        <p:strVal val="visible"/>
                                      </p:to>
                                    </p:set>
                                    <p:animEffect transition="in" filter="wipe(left)">
                                      <p:cBhvr>
                                        <p:cTn id="127" dur="250"/>
                                        <p:tgtEl>
                                          <p:spTgt spid="7">
                                            <p:txEl>
                                              <p:pRg st="7" end="7"/>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8" fill="hold" grpId="0" nodeType="clickEffect">
                                  <p:stCondLst>
                                    <p:cond delay="0"/>
                                  </p:stCondLst>
                                  <p:childTnLst>
                                    <p:set>
                                      <p:cBhvr>
                                        <p:cTn id="131" dur="1" fill="hold">
                                          <p:stCondLst>
                                            <p:cond delay="0"/>
                                          </p:stCondLst>
                                        </p:cTn>
                                        <p:tgtEl>
                                          <p:spTgt spid="7">
                                            <p:txEl>
                                              <p:pRg st="8" end="8"/>
                                            </p:txEl>
                                          </p:spTgt>
                                        </p:tgtEl>
                                        <p:attrNameLst>
                                          <p:attrName>style.visibility</p:attrName>
                                        </p:attrNameLst>
                                      </p:cBhvr>
                                      <p:to>
                                        <p:strVal val="visible"/>
                                      </p:to>
                                    </p:set>
                                    <p:animEffect transition="in" filter="wipe(left)">
                                      <p:cBhvr>
                                        <p:cTn id="132" dur="250"/>
                                        <p:tgtEl>
                                          <p:spTgt spid="7">
                                            <p:txEl>
                                              <p:pRg st="8" end="8"/>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8" fill="hold" grpId="0" nodeType="clickEffect">
                                  <p:stCondLst>
                                    <p:cond delay="0"/>
                                  </p:stCondLst>
                                  <p:childTnLst>
                                    <p:set>
                                      <p:cBhvr>
                                        <p:cTn id="136" dur="1" fill="hold">
                                          <p:stCondLst>
                                            <p:cond delay="0"/>
                                          </p:stCondLst>
                                        </p:cTn>
                                        <p:tgtEl>
                                          <p:spTgt spid="7">
                                            <p:txEl>
                                              <p:pRg st="9" end="9"/>
                                            </p:txEl>
                                          </p:spTgt>
                                        </p:tgtEl>
                                        <p:attrNameLst>
                                          <p:attrName>style.visibility</p:attrName>
                                        </p:attrNameLst>
                                      </p:cBhvr>
                                      <p:to>
                                        <p:strVal val="visible"/>
                                      </p:to>
                                    </p:set>
                                    <p:animEffect transition="in" filter="wipe(left)">
                                      <p:cBhvr>
                                        <p:cTn id="137" dur="250"/>
                                        <p:tgtEl>
                                          <p:spTgt spid="7">
                                            <p:txEl>
                                              <p:pRg st="9" end="9"/>
                                            </p:txEl>
                                          </p:spTgt>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8" fill="hold" grpId="0" nodeType="clickEffect">
                                  <p:stCondLst>
                                    <p:cond delay="0"/>
                                  </p:stCondLst>
                                  <p:childTnLst>
                                    <p:set>
                                      <p:cBhvr>
                                        <p:cTn id="141" dur="1" fill="hold">
                                          <p:stCondLst>
                                            <p:cond delay="0"/>
                                          </p:stCondLst>
                                        </p:cTn>
                                        <p:tgtEl>
                                          <p:spTgt spid="7">
                                            <p:txEl>
                                              <p:pRg st="10" end="10"/>
                                            </p:txEl>
                                          </p:spTgt>
                                        </p:tgtEl>
                                        <p:attrNameLst>
                                          <p:attrName>style.visibility</p:attrName>
                                        </p:attrNameLst>
                                      </p:cBhvr>
                                      <p:to>
                                        <p:strVal val="visible"/>
                                      </p:to>
                                    </p:set>
                                    <p:animEffect transition="in" filter="wipe(left)">
                                      <p:cBhvr>
                                        <p:cTn id="142" dur="250"/>
                                        <p:tgtEl>
                                          <p:spTgt spid="7">
                                            <p:txEl>
                                              <p:pRg st="10" end="10"/>
                                            </p:txEl>
                                          </p:spTgt>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8" fill="hold" grpId="0" nodeType="clickEffect">
                                  <p:stCondLst>
                                    <p:cond delay="0"/>
                                  </p:stCondLst>
                                  <p:childTnLst>
                                    <p:set>
                                      <p:cBhvr>
                                        <p:cTn id="146" dur="1" fill="hold">
                                          <p:stCondLst>
                                            <p:cond delay="0"/>
                                          </p:stCondLst>
                                        </p:cTn>
                                        <p:tgtEl>
                                          <p:spTgt spid="7">
                                            <p:txEl>
                                              <p:pRg st="11" end="11"/>
                                            </p:txEl>
                                          </p:spTgt>
                                        </p:tgtEl>
                                        <p:attrNameLst>
                                          <p:attrName>style.visibility</p:attrName>
                                        </p:attrNameLst>
                                      </p:cBhvr>
                                      <p:to>
                                        <p:strVal val="visible"/>
                                      </p:to>
                                    </p:set>
                                    <p:animEffect transition="in" filter="wipe(left)">
                                      <p:cBhvr>
                                        <p:cTn id="147" dur="250"/>
                                        <p:tgtEl>
                                          <p:spTgt spid="7">
                                            <p:txEl>
                                              <p:pRg st="11" end="11"/>
                                            </p:txEl>
                                          </p:spTgt>
                                        </p:tgtEl>
                                      </p:cBhvr>
                                    </p:animEffect>
                                  </p:childTnLst>
                                </p:cTn>
                              </p:par>
                            </p:childTnLst>
                          </p:cTn>
                        </p:par>
                      </p:childTnLst>
                    </p:cTn>
                  </p:par>
                  <p:par>
                    <p:cTn id="148" fill="hold">
                      <p:stCondLst>
                        <p:cond delay="indefinite"/>
                      </p:stCondLst>
                      <p:childTnLst>
                        <p:par>
                          <p:cTn id="149" fill="hold">
                            <p:stCondLst>
                              <p:cond delay="0"/>
                            </p:stCondLst>
                            <p:childTnLst>
                              <p:par>
                                <p:cTn id="150" presetID="1" presetClass="entr" presetSubtype="0" fill="hold" grpId="0" nodeType="clickEffect">
                                  <p:stCondLst>
                                    <p:cond delay="0"/>
                                  </p:stCondLst>
                                  <p:childTnLst>
                                    <p:set>
                                      <p:cBhvr>
                                        <p:cTn id="15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0" grpId="0" build="p"/>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ko-KR" dirty="0"/>
              <a:t>Mutex Implementation: Discussion</a:t>
            </a:r>
          </a:p>
        </p:txBody>
      </p:sp>
      <p:sp>
        <p:nvSpPr>
          <p:cNvPr id="446467" name="Rectangle 3"/>
          <p:cNvSpPr>
            <a:spLocks noGrp="1" noChangeArrowheads="1"/>
          </p:cNvSpPr>
          <p:nvPr>
            <p:ph type="body" idx="1"/>
          </p:nvPr>
        </p:nvSpPr>
        <p:spPr/>
        <p:txBody>
          <a:bodyPr/>
          <a:lstStyle/>
          <a:p>
            <a:r>
              <a:rPr lang="en-US" altLang="ko-KR" sz="2000" dirty="0"/>
              <a:t>Why do we need to disable interrupts at all?</a:t>
            </a:r>
          </a:p>
          <a:p>
            <a:pPr lvl="1"/>
            <a:r>
              <a:rPr lang="en-US" altLang="ko-KR" sz="1800" dirty="0"/>
              <a:t>Avoid interruption between checking and setting lock value</a:t>
            </a:r>
          </a:p>
          <a:p>
            <a:pPr lvl="1"/>
            <a:r>
              <a:rPr lang="en-US" altLang="ko-KR" sz="1800" dirty="0"/>
              <a:t>Otherwise, two threads could think that they both have locked the mutex</a:t>
            </a:r>
          </a:p>
          <a:p>
            <a:endParaRPr lang="en-US" altLang="ko-KR" sz="2000" dirty="0"/>
          </a:p>
          <a:p>
            <a:endParaRPr lang="en-US" altLang="ko-KR" sz="2000" dirty="0"/>
          </a:p>
          <a:p>
            <a:endParaRPr lang="en-US" altLang="ko-KR" sz="2000" dirty="0"/>
          </a:p>
          <a:p>
            <a:endParaRPr lang="en-US" altLang="ko-KR" sz="2000" dirty="0"/>
          </a:p>
          <a:p>
            <a:pPr marL="0" indent="0">
              <a:buNone/>
            </a:pPr>
            <a:endParaRPr lang="en-US" altLang="ko-KR" sz="2000" dirty="0"/>
          </a:p>
          <a:p>
            <a:r>
              <a:rPr lang="en-US" altLang="ko-KR" sz="2000" dirty="0"/>
              <a:t>Unlike previous solution, critical section (inside </a:t>
            </a:r>
            <a:r>
              <a:rPr lang="en-US" altLang="ko-KR" sz="1800" dirty="0">
                <a:latin typeface="Ubuntu Mono" panose="020B0509030602030204" pitchFamily="49" charset="0"/>
              </a:rPr>
              <a:t>lock()</a:t>
            </a:r>
            <a:r>
              <a:rPr lang="en-US" altLang="ko-KR" sz="2000" dirty="0"/>
              <a:t>) is very short</a:t>
            </a:r>
          </a:p>
          <a:p>
            <a:pPr lvl="1"/>
            <a:r>
              <a:rPr lang="en-US" altLang="ko-KR" sz="1800" dirty="0"/>
              <a:t>User of mutex can take as long as they like in </a:t>
            </a:r>
            <a:r>
              <a:rPr lang="en-US" altLang="ko-KR" sz="1800" dirty="0">
                <a:solidFill>
                  <a:srgbClr val="7030A0"/>
                </a:solidFill>
              </a:rPr>
              <a:t>their own critical section</a:t>
            </a:r>
            <a:br>
              <a:rPr lang="en-US" altLang="ko-KR" sz="1800" dirty="0"/>
            </a:br>
            <a:r>
              <a:rPr lang="en-US" altLang="ko-KR" sz="1800" dirty="0"/>
              <a:t>(doesn’t impact global machine behavior)</a:t>
            </a:r>
          </a:p>
          <a:p>
            <a:pPr lvl="1"/>
            <a:r>
              <a:rPr lang="en-US" altLang="ko-KR" sz="1800" dirty="0"/>
              <a:t>Critical interrupts taken in time!</a:t>
            </a:r>
          </a:p>
        </p:txBody>
      </p:sp>
      <p:grpSp>
        <p:nvGrpSpPr>
          <p:cNvPr id="446473" name="Group 9"/>
          <p:cNvGrpSpPr>
            <a:grpSpLocks/>
          </p:cNvGrpSpPr>
          <p:nvPr/>
        </p:nvGrpSpPr>
        <p:grpSpPr bwMode="auto">
          <a:xfrm>
            <a:off x="1407317" y="2865437"/>
            <a:ext cx="6511930" cy="1954213"/>
            <a:chOff x="1104" y="1056"/>
            <a:chExt cx="4102" cy="1231"/>
          </a:xfrm>
        </p:grpSpPr>
        <p:sp>
          <p:nvSpPr>
            <p:cNvPr id="13317" name="Text Box 4"/>
            <p:cNvSpPr txBox="1">
              <a:spLocks noChangeArrowheads="1"/>
            </p:cNvSpPr>
            <p:nvPr/>
          </p:nvSpPr>
          <p:spPr bwMode="auto">
            <a:xfrm>
              <a:off x="1104" y="1056"/>
              <a:ext cx="2259" cy="1231"/>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gn="l">
                <a:lnSpc>
                  <a:spcPct val="84000"/>
                </a:lnSpc>
              </a:pPr>
              <a:r>
                <a:rPr lang="en-US" altLang="en-US" sz="1600" b="0" dirty="0">
                  <a:latin typeface="Ubuntu Mono" panose="020B0509030602030204" pitchFamily="49" charset="0"/>
                  <a:ea typeface="Consolas" charset="0"/>
                  <a:cs typeface="Consolas" charset="0"/>
                </a:rPr>
                <a:t>Mutex::lock() {</a:t>
              </a:r>
            </a:p>
            <a:p>
              <a:pPr algn="l">
                <a:lnSpc>
                  <a:spcPct val="84000"/>
                </a:lnSpc>
              </a:pP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disable_interrupts</a:t>
              </a:r>
              <a:r>
                <a:rPr lang="en-US" altLang="en-US" sz="1600" b="0" dirty="0">
                  <a:solidFill>
                    <a:srgbClr val="7030A0"/>
                  </a:solidFill>
                  <a:latin typeface="Ubuntu Mono" panose="020B0509030602030204" pitchFamily="49" charset="0"/>
                  <a:ea typeface="Consolas" charset="0"/>
                  <a:cs typeface="Consolas" charset="0"/>
                </a:rPr>
                <a:t>(); </a:t>
              </a:r>
            </a:p>
            <a:p>
              <a:pPr algn="l">
                <a:lnSpc>
                  <a:spcPct val="84000"/>
                </a:lnSpc>
              </a:pPr>
              <a:r>
                <a:rPr lang="en-US" altLang="en-US" sz="1600" b="0" dirty="0">
                  <a:latin typeface="Ubuntu Mono" panose="020B0509030602030204" pitchFamily="49" charset="0"/>
                  <a:ea typeface="Consolas" charset="0"/>
                  <a:cs typeface="Consolas" charset="0"/>
                </a:rPr>
                <a:t>	if (</a:t>
              </a:r>
              <a:r>
                <a:rPr lang="en-US" altLang="en-US" sz="1600" b="0" dirty="0">
                  <a:solidFill>
                    <a:srgbClr val="FF0000"/>
                  </a:solidFill>
                  <a:latin typeface="Ubuntu Mono" panose="020B0509030602030204" pitchFamily="49" charset="0"/>
                  <a:ea typeface="Consolas" charset="0"/>
                  <a:cs typeface="Consolas" charset="0"/>
                </a:rPr>
                <a:t>value == BUSY</a:t>
              </a:r>
              <a:r>
                <a:rPr lang="en-US" altLang="en-US" sz="1600" b="0" dirty="0">
                  <a:latin typeface="Ubuntu Mono" panose="020B0509030602030204" pitchFamily="49" charset="0"/>
                  <a:ea typeface="Consolas" charset="0"/>
                  <a:cs typeface="Consolas" charset="0"/>
                </a:rPr>
                <a:t>) {</a:t>
              </a:r>
            </a:p>
            <a:p>
              <a:pPr algn="l">
                <a:lnSpc>
                  <a:spcPct val="84000"/>
                </a:lnSpc>
              </a:pPr>
              <a:r>
                <a:rPr lang="en-US" altLang="en-US" sz="1600" b="0" dirty="0">
                  <a:latin typeface="Ubuntu Mono" panose="020B0509030602030204" pitchFamily="49" charset="0"/>
                  <a:cs typeface="Consolas" charset="0"/>
                </a:rPr>
                <a:t>		…</a:t>
              </a:r>
              <a:br>
                <a:rPr lang="en-US" altLang="en-US" sz="1600" b="0" dirty="0">
                  <a:solidFill>
                    <a:srgbClr val="00B050"/>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 else {</a:t>
              </a:r>
              <a:br>
                <a:rPr lang="en-US" altLang="en-US" sz="1600" b="0" dirty="0">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solidFill>
                    <a:srgbClr val="FF0000"/>
                  </a:solidFill>
                  <a:latin typeface="Ubuntu Mono" panose="020B0509030602030204" pitchFamily="49" charset="0"/>
                  <a:ea typeface="Consolas" charset="0"/>
                  <a:cs typeface="Consolas" charset="0"/>
                </a:rPr>
                <a:t>value = BUSY;</a:t>
              </a:r>
              <a:br>
                <a:rPr lang="en-US" altLang="en-US" sz="1600" b="0" dirty="0">
                  <a:solidFill>
                    <a:srgbClr val="002060"/>
                  </a:solidFill>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latin typeface="Ubuntu Mono" panose="020B0509030602030204" pitchFamily="49" charset="0"/>
                  <a:ea typeface="Consolas" charset="0"/>
                  <a:cs typeface="Consolas" charset="0"/>
                </a:rPr>
                <a:t>}</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enable_interrupts</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chemeClr val="hlink"/>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a:t>
              </a:r>
            </a:p>
          </p:txBody>
        </p:sp>
        <p:grpSp>
          <p:nvGrpSpPr>
            <p:cNvPr id="13318" name="Group 8"/>
            <p:cNvGrpSpPr>
              <a:grpSpLocks/>
            </p:cNvGrpSpPr>
            <p:nvPr/>
          </p:nvGrpSpPr>
          <p:grpSpPr bwMode="auto">
            <a:xfrm>
              <a:off x="2776" y="1384"/>
              <a:ext cx="2430" cy="616"/>
              <a:chOff x="2795" y="2008"/>
              <a:chExt cx="2430" cy="616"/>
            </a:xfrm>
          </p:grpSpPr>
          <p:sp>
            <p:nvSpPr>
              <p:cNvPr id="13319" name="AutoShape 6"/>
              <p:cNvSpPr>
                <a:spLocks/>
              </p:cNvSpPr>
              <p:nvPr/>
            </p:nvSpPr>
            <p:spPr bwMode="auto">
              <a:xfrm>
                <a:off x="2795" y="2008"/>
                <a:ext cx="115" cy="616"/>
              </a:xfrm>
              <a:prstGeom prst="rightBrace">
                <a:avLst>
                  <a:gd name="adj1" fmla="val 29762"/>
                  <a:gd name="adj2" fmla="val 50000"/>
                </a:avLst>
              </a:prstGeom>
              <a:noFill/>
              <a:ln w="22225">
                <a:solidFill>
                  <a:srgbClr val="FF0000"/>
                </a:solidFill>
                <a:round/>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a:p>
            </p:txBody>
          </p:sp>
          <p:sp>
            <p:nvSpPr>
              <p:cNvPr id="13320" name="Text Box 7"/>
              <p:cNvSpPr txBox="1">
                <a:spLocks noChangeArrowheads="1"/>
              </p:cNvSpPr>
              <p:nvPr/>
            </p:nvSpPr>
            <p:spPr bwMode="auto">
              <a:xfrm>
                <a:off x="2966" y="2187"/>
                <a:ext cx="2259" cy="368"/>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solidFill>
                      <a:srgbClr val="FF0000"/>
                    </a:solidFill>
                    <a:latin typeface="Gill Sans Light" panose="020B0302020104020203" pitchFamily="34" charset="-79"/>
                    <a:ea typeface="Gill Sans" charset="0"/>
                    <a:cs typeface="Gill Sans Light" panose="020B0302020104020203" pitchFamily="34" charset="-79"/>
                  </a:rPr>
                  <a:t>Critical section of mutex</a:t>
                </a:r>
                <a:br>
                  <a:rPr lang="en-US" altLang="en-US" sz="1600" b="0" dirty="0">
                    <a:solidFill>
                      <a:srgbClr val="FF0000"/>
                    </a:solidFill>
                    <a:latin typeface="Gill Sans Light" panose="020B0302020104020203" pitchFamily="34" charset="-79"/>
                    <a:ea typeface="Gill Sans" charset="0"/>
                    <a:cs typeface="Gill Sans Light" panose="020B0302020104020203" pitchFamily="34" charset="-79"/>
                  </a:rPr>
                </a:br>
                <a:r>
                  <a:rPr lang="en-US" altLang="en-US" sz="1600" b="0" dirty="0">
                    <a:solidFill>
                      <a:srgbClr val="FF0000"/>
                    </a:solidFill>
                    <a:latin typeface="Gill Sans Light" panose="020B0302020104020203" pitchFamily="34" charset="-79"/>
                    <a:ea typeface="Gill Sans" charset="0"/>
                    <a:cs typeface="Gill Sans Light" panose="020B0302020104020203" pitchFamily="34" charset="-79"/>
                  </a:rPr>
                  <a:t>(different form critical section of program)</a:t>
                </a:r>
              </a:p>
            </p:txBody>
          </p:sp>
        </p:grpSp>
      </p:grpSp>
    </p:spTree>
    <p:extLst>
      <p:ext uri="{BB962C8B-B14F-4D97-AF65-F5344CB8AC3E}">
        <p14:creationId xmlns:p14="http://schemas.microsoft.com/office/powerpoint/2010/main" val="36942826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64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64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646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4647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6467">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6467">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646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67"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ko-KR" dirty="0"/>
              <a:t>Re-enabling Interrupts</a:t>
            </a:r>
          </a:p>
        </p:txBody>
      </p:sp>
      <p:sp>
        <p:nvSpPr>
          <p:cNvPr id="449539" name="Rectangle 3"/>
          <p:cNvSpPr>
            <a:spLocks noGrp="1" noChangeArrowheads="1"/>
          </p:cNvSpPr>
          <p:nvPr>
            <p:ph type="body" idx="1"/>
          </p:nvPr>
        </p:nvSpPr>
        <p:spPr/>
        <p:txBody>
          <a:bodyPr/>
          <a:lstStyle/>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pPr lvl="1"/>
            <a:endParaRPr lang="en-US" altLang="ko-KR" sz="1400" dirty="0"/>
          </a:p>
          <a:p>
            <a:r>
              <a:rPr lang="en-US" altLang="ko-KR" sz="1800" dirty="0"/>
              <a:t>Before putting thread on wait queue?</a:t>
            </a:r>
          </a:p>
          <a:p>
            <a:pPr lvl="1"/>
            <a:r>
              <a:rPr lang="en-US" altLang="ko-KR" sz="1400" dirty="0">
                <a:latin typeface="Ubuntu Mono" panose="020B0509030602030204" pitchFamily="49" charset="0"/>
              </a:rPr>
              <a:t>unlock()</a:t>
            </a:r>
            <a:r>
              <a:rPr lang="en-US" altLang="ko-KR" sz="1600" dirty="0"/>
              <a:t> can check waiting queue and not wake up thread</a:t>
            </a:r>
          </a:p>
          <a:p>
            <a:r>
              <a:rPr lang="en-US" altLang="ko-KR" sz="1800" dirty="0"/>
              <a:t>After putting thread on wait queue?</a:t>
            </a:r>
          </a:p>
          <a:p>
            <a:pPr lvl="1"/>
            <a:r>
              <a:rPr lang="en-US" altLang="ko-KR" sz="1400" dirty="0">
                <a:latin typeface="Ubuntu Mono" panose="020B0509030602030204" pitchFamily="49" charset="0"/>
              </a:rPr>
              <a:t>unlock()</a:t>
            </a:r>
            <a:r>
              <a:rPr lang="en-US" altLang="ko-KR" sz="1600" dirty="0"/>
              <a:t> puts thread on ready queue, but thread still thinks it needs to go to sleep!</a:t>
            </a:r>
          </a:p>
          <a:p>
            <a:pPr lvl="1"/>
            <a:r>
              <a:rPr lang="en-US" altLang="ko-KR" sz="1600" dirty="0"/>
              <a:t>Thread goes to sleep while keeping mutex locked (deadlock!)</a:t>
            </a:r>
          </a:p>
          <a:p>
            <a:r>
              <a:rPr lang="en-US" altLang="ko-KR" sz="1800" dirty="0"/>
              <a:t>After </a:t>
            </a:r>
            <a:r>
              <a:rPr lang="en-US" altLang="ko-KR" sz="1600" dirty="0" err="1">
                <a:latin typeface="Ubuntu Mono" panose="020B0509030602030204" pitchFamily="49" charset="0"/>
              </a:rPr>
              <a:t>thread_switch</a:t>
            </a:r>
            <a:r>
              <a:rPr lang="en-US" altLang="ko-KR" sz="1600" dirty="0">
                <a:latin typeface="Ubuntu Mono" panose="020B0509030602030204" pitchFamily="49" charset="0"/>
              </a:rPr>
              <a:t>()</a:t>
            </a:r>
            <a:r>
              <a:rPr lang="en-US" altLang="ko-KR" sz="1800" dirty="0"/>
              <a:t>? But … how?</a:t>
            </a:r>
          </a:p>
          <a:p>
            <a:endParaRPr lang="en-US" altLang="ko-KR" sz="1800" dirty="0"/>
          </a:p>
        </p:txBody>
      </p:sp>
      <p:sp>
        <p:nvSpPr>
          <p:cNvPr id="2" name="TextBox 1"/>
          <p:cNvSpPr txBox="1"/>
          <p:nvPr/>
        </p:nvSpPr>
        <p:spPr>
          <a:xfrm>
            <a:off x="9405656" y="6224712"/>
            <a:ext cx="184666" cy="369332"/>
          </a:xfrm>
          <a:prstGeom prst="rect">
            <a:avLst/>
          </a:prstGeom>
          <a:noFill/>
        </p:spPr>
        <p:txBody>
          <a:bodyPr wrap="none" rtlCol="0">
            <a:spAutoFit/>
          </a:bodyPr>
          <a:lstStyle/>
          <a:p>
            <a:endParaRPr lang="en-US" dirty="0"/>
          </a:p>
        </p:txBody>
      </p:sp>
      <p:sp>
        <p:nvSpPr>
          <p:cNvPr id="8" name="Text Box 4">
            <a:extLst>
              <a:ext uri="{FF2B5EF4-FFF2-40B4-BE49-F238E27FC236}">
                <a16:creationId xmlns:a16="http://schemas.microsoft.com/office/drawing/2014/main" id="{1531FF04-AD9F-4A42-AAD5-644285D9AA46}"/>
              </a:ext>
            </a:extLst>
          </p:cNvPr>
          <p:cNvSpPr txBox="1">
            <a:spLocks noChangeArrowheads="1"/>
          </p:cNvSpPr>
          <p:nvPr/>
        </p:nvSpPr>
        <p:spPr bwMode="auto">
          <a:xfrm>
            <a:off x="3845220" y="1663337"/>
            <a:ext cx="4670130" cy="278140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nSpc>
                <a:spcPct val="84000"/>
              </a:lnSpc>
            </a:pPr>
            <a:r>
              <a:rPr lang="en-US" altLang="en-US" sz="1600" b="0" dirty="0" err="1">
                <a:latin typeface="Ubuntu Mono" panose="020B0509030602030204" pitchFamily="49" charset="0"/>
                <a:ea typeface="Consolas" charset="0"/>
                <a:cs typeface="Consolas" charset="0"/>
              </a:rPr>
              <a:t>Mutext</a:t>
            </a:r>
            <a:r>
              <a:rPr lang="en-US" altLang="en-US" sz="1600" b="0" dirty="0">
                <a:latin typeface="Ubuntu Mono" panose="020B0509030602030204" pitchFamily="49" charset="0"/>
                <a:ea typeface="Consolas" charset="0"/>
                <a:cs typeface="Consolas" charset="0"/>
              </a:rPr>
              <a:t>::lock() {</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disable_interrupts</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chemeClr val="hlink"/>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if (</a:t>
            </a:r>
            <a:r>
              <a:rPr lang="en-US" altLang="en-US" sz="1600" b="0" dirty="0">
                <a:solidFill>
                  <a:srgbClr val="FF0000"/>
                </a:solidFill>
                <a:latin typeface="Ubuntu Mono" panose="020B0509030602030204" pitchFamily="49" charset="0"/>
                <a:ea typeface="Consolas" charset="0"/>
                <a:cs typeface="Consolas" charset="0"/>
              </a:rPr>
              <a:t>value == BUSY</a:t>
            </a:r>
            <a:r>
              <a:rPr lang="en-US" altLang="en-US" sz="1600" b="0" dirty="0">
                <a:latin typeface="Ubuntu Mono" panose="020B0509030602030204" pitchFamily="49" charset="0"/>
                <a:ea typeface="Consolas" charset="0"/>
                <a:cs typeface="Consolas" charset="0"/>
              </a:rPr>
              <a:t>) {</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a:t>
            </a:r>
            <a:r>
              <a:rPr lang="en-US" altLang="en-US" sz="1600" b="0" dirty="0" err="1">
                <a:latin typeface="Ubuntu Mono" panose="020B0509030602030204" pitchFamily="49" charset="0"/>
                <a:cs typeface="Consolas" charset="0"/>
              </a:rPr>
              <a:t>waiting.add</a:t>
            </a:r>
            <a:r>
              <a:rPr lang="en-US" altLang="en-US" sz="1600" b="0" dirty="0">
                <a:latin typeface="Ubuntu Mono" panose="020B0509030602030204" pitchFamily="49" charset="0"/>
                <a:cs typeface="Consolas" charset="0"/>
              </a:rPr>
              <a:t>(</a:t>
            </a:r>
            <a:r>
              <a:rPr lang="en-US" altLang="en-US" sz="1600" b="0" dirty="0" err="1">
                <a:latin typeface="Ubuntu Mono" panose="020B0509030602030204" pitchFamily="49" charset="0"/>
                <a:cs typeface="Consolas" charset="0"/>
              </a:rPr>
              <a:t>runningTCB</a:t>
            </a:r>
            <a:r>
              <a:rPr lang="en-US" altLang="en-US" sz="1600" b="0" dirty="0">
                <a:latin typeface="Ubuntu Mono" panose="020B0509030602030204" pitchFamily="49" charset="0"/>
                <a:cs typeface="Consolas" charset="0"/>
              </a:rPr>
              <a:t>);</a:t>
            </a:r>
          </a:p>
          <a:p>
            <a:pPr>
              <a:lnSpc>
                <a:spcPct val="84000"/>
              </a:lnSpc>
            </a:pPr>
            <a:r>
              <a:rPr lang="en-US" altLang="en-US" sz="1600" b="0" dirty="0">
                <a:latin typeface="Ubuntu Mono" panose="020B0509030602030204" pitchFamily="49" charset="0"/>
                <a:cs typeface="Consolas" charset="0"/>
              </a:rPr>
              <a:t>		</a:t>
            </a:r>
            <a:r>
              <a:rPr lang="en-US" altLang="en-US" sz="1600" b="0" dirty="0" err="1">
                <a:latin typeface="Ubuntu Mono" panose="020B0509030602030204" pitchFamily="49" charset="0"/>
                <a:cs typeface="Consolas" charset="0"/>
              </a:rPr>
              <a:t>runningTCB</a:t>
            </a:r>
            <a:r>
              <a:rPr lang="en-US" altLang="en-US" sz="1600" b="0" dirty="0">
                <a:latin typeface="Ubuntu Mono" panose="020B0509030602030204" pitchFamily="49" charset="0"/>
                <a:cs typeface="Consolas" charset="0"/>
              </a:rPr>
              <a:t>-&gt;state = WAITING;</a:t>
            </a:r>
          </a:p>
          <a:p>
            <a:pPr>
              <a:lnSpc>
                <a:spcPct val="84000"/>
              </a:lnSpc>
            </a:pPr>
            <a:r>
              <a:rPr lang="en-US" altLang="en-US" sz="1600" b="0" dirty="0">
                <a:latin typeface="Ubuntu Mono" panose="020B0509030602030204" pitchFamily="49" charset="0"/>
                <a:cs typeface="Consolas" charset="0"/>
              </a:rPr>
              <a:t>		</a:t>
            </a:r>
            <a:r>
              <a:rPr lang="en-US" altLang="en-US" sz="1600" b="0" dirty="0" err="1">
                <a:latin typeface="Ubuntu Mono" panose="020B0509030602030204" pitchFamily="49" charset="0"/>
                <a:cs typeface="Consolas" charset="0"/>
              </a:rPr>
              <a:t>chosenTCB</a:t>
            </a:r>
            <a:r>
              <a:rPr lang="en-US" altLang="en-US" sz="1600" b="0" dirty="0">
                <a:latin typeface="Ubuntu Mono" panose="020B0509030602030204" pitchFamily="49" charset="0"/>
                <a:cs typeface="Consolas" charset="0"/>
              </a:rPr>
              <a:t> = </a:t>
            </a:r>
            <a:r>
              <a:rPr lang="en-US" altLang="en-US" sz="1600" b="0" dirty="0" err="1">
                <a:latin typeface="Ubuntu Mono" panose="020B0509030602030204" pitchFamily="49" charset="0"/>
                <a:cs typeface="Consolas" charset="0"/>
              </a:rPr>
              <a:t>ready_list.get_nextTCB</a:t>
            </a:r>
            <a:r>
              <a:rPr lang="en-US" altLang="en-US" sz="1600" b="0" dirty="0">
                <a:latin typeface="Ubuntu Mono" panose="020B0509030602030204" pitchFamily="49" charset="0"/>
                <a:cs typeface="Consolas" charset="0"/>
              </a:rPr>
              <a:t>();</a:t>
            </a:r>
          </a:p>
          <a:p>
            <a:pPr>
              <a:lnSpc>
                <a:spcPct val="84000"/>
              </a:lnSpc>
            </a:pPr>
            <a:r>
              <a:rPr lang="en-US" altLang="en-US" sz="1600" b="0" dirty="0">
                <a:latin typeface="Ubuntu Mono" panose="020B0509030602030204" pitchFamily="49" charset="0"/>
                <a:cs typeface="Consolas" charset="0"/>
              </a:rPr>
              <a:t>		</a:t>
            </a:r>
            <a:r>
              <a:rPr lang="en-US" altLang="en-US" sz="1600" b="0" dirty="0" err="1">
                <a:latin typeface="Ubuntu Mono" panose="020B0509030602030204" pitchFamily="49" charset="0"/>
                <a:cs typeface="Consolas" charset="0"/>
              </a:rPr>
              <a:t>thread_switch</a:t>
            </a:r>
            <a:r>
              <a:rPr lang="en-US" altLang="en-US" sz="1600" b="0" dirty="0">
                <a:latin typeface="Ubuntu Mono" panose="020B0509030602030204" pitchFamily="49" charset="0"/>
                <a:cs typeface="Consolas" charset="0"/>
              </a:rPr>
              <a:t>(</a:t>
            </a:r>
            <a:r>
              <a:rPr lang="en-US" altLang="en-US" sz="1600" b="0" dirty="0" err="1">
                <a:latin typeface="Ubuntu Mono" panose="020B0509030602030204" pitchFamily="49" charset="0"/>
                <a:cs typeface="Consolas" charset="0"/>
              </a:rPr>
              <a:t>runningTCB</a:t>
            </a:r>
            <a:r>
              <a:rPr lang="en-US" altLang="en-US" sz="1600" b="0" dirty="0">
                <a:latin typeface="Ubuntu Mono" panose="020B0509030602030204" pitchFamily="49" charset="0"/>
                <a:cs typeface="Consolas" charset="0"/>
              </a:rPr>
              <a:t>, </a:t>
            </a:r>
            <a:r>
              <a:rPr lang="en-US" altLang="en-US" sz="1600" b="0" dirty="0" err="1">
                <a:latin typeface="Ubuntu Mono" panose="020B0509030602030204" pitchFamily="49" charset="0"/>
                <a:cs typeface="Consolas" charset="0"/>
              </a:rPr>
              <a:t>chosedTCB</a:t>
            </a:r>
            <a:r>
              <a:rPr lang="en-US" altLang="en-US" sz="1600" b="0" dirty="0">
                <a:latin typeface="Ubuntu Mono" panose="020B0509030602030204" pitchFamily="49" charset="0"/>
                <a:cs typeface="Consolas" charset="0"/>
              </a:rPr>
              <a:t>);</a:t>
            </a:r>
          </a:p>
          <a:p>
            <a:pPr>
              <a:lnSpc>
                <a:spcPct val="84000"/>
              </a:lnSpc>
            </a:pPr>
            <a:r>
              <a:rPr lang="en-US" altLang="en-US" sz="1600" b="0" dirty="0">
                <a:latin typeface="Ubuntu Mono" panose="020B0509030602030204" pitchFamily="49" charset="0"/>
                <a:cs typeface="Consolas" charset="0"/>
              </a:rPr>
              <a:t>		</a:t>
            </a:r>
            <a:r>
              <a:rPr lang="en-US" altLang="en-US" sz="1600" b="0" dirty="0" err="1">
                <a:latin typeface="Ubuntu Mono" panose="020B0509030602030204" pitchFamily="49" charset="0"/>
                <a:cs typeface="Consolas" charset="0"/>
              </a:rPr>
              <a:t>runningTCB</a:t>
            </a:r>
            <a:r>
              <a:rPr lang="en-US" altLang="en-US" sz="1600" b="0" dirty="0">
                <a:latin typeface="Ubuntu Mono" panose="020B0509030602030204" pitchFamily="49" charset="0"/>
                <a:cs typeface="Consolas" charset="0"/>
              </a:rPr>
              <a:t>-&gt;state = RUNNING;</a:t>
            </a:r>
            <a:br>
              <a:rPr lang="en-US" altLang="en-US" sz="1600" b="0" dirty="0">
                <a:solidFill>
                  <a:srgbClr val="00B050"/>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 else {</a:t>
            </a:r>
            <a:br>
              <a:rPr lang="en-US" altLang="en-US" sz="1600" b="0" dirty="0">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solidFill>
                  <a:srgbClr val="FF0000"/>
                </a:solidFill>
                <a:latin typeface="Ubuntu Mono" panose="020B0509030602030204" pitchFamily="49" charset="0"/>
                <a:cs typeface="Consolas" charset="0"/>
              </a:rPr>
              <a:t>value = BUSY;</a:t>
            </a:r>
            <a:br>
              <a:rPr lang="en-US" altLang="en-US" sz="1600" b="0" dirty="0">
                <a:solidFill>
                  <a:srgbClr val="FF0000"/>
                </a:solidFill>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latin typeface="Ubuntu Mono" panose="020B0509030602030204" pitchFamily="49" charset="0"/>
                <a:ea typeface="Consolas" charset="0"/>
                <a:cs typeface="Consolas" charset="0"/>
              </a:rPr>
              <a:t>}</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enable_interrupts</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chemeClr val="hlink"/>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a:t>
            </a:r>
          </a:p>
        </p:txBody>
      </p:sp>
      <p:grpSp>
        <p:nvGrpSpPr>
          <p:cNvPr id="13" name="Group 12">
            <a:extLst>
              <a:ext uri="{FF2B5EF4-FFF2-40B4-BE49-F238E27FC236}">
                <a16:creationId xmlns:a16="http://schemas.microsoft.com/office/drawing/2014/main" id="{2FC2F6A8-7287-7B4B-A652-D38BE0FE2A8F}"/>
              </a:ext>
            </a:extLst>
          </p:cNvPr>
          <p:cNvGrpSpPr/>
          <p:nvPr/>
        </p:nvGrpSpPr>
        <p:grpSpPr>
          <a:xfrm>
            <a:off x="628650" y="2154297"/>
            <a:ext cx="3714239" cy="369332"/>
            <a:chOff x="-78458" y="2613950"/>
            <a:chExt cx="3714239" cy="369332"/>
          </a:xfrm>
        </p:grpSpPr>
        <p:cxnSp>
          <p:nvCxnSpPr>
            <p:cNvPr id="11" name="Straight Arrow Connector 10">
              <a:extLst>
                <a:ext uri="{FF2B5EF4-FFF2-40B4-BE49-F238E27FC236}">
                  <a16:creationId xmlns:a16="http://schemas.microsoft.com/office/drawing/2014/main" id="{0B3F4D6A-C427-C942-A136-B877F821A1A3}"/>
                </a:ext>
              </a:extLst>
            </p:cNvPr>
            <p:cNvCxnSpPr/>
            <p:nvPr/>
          </p:nvCxnSpPr>
          <p:spPr>
            <a:xfrm>
              <a:off x="2765199" y="2811679"/>
              <a:ext cx="870582" cy="0"/>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623A89B-43C5-F94A-B476-8D43AA79A42D}"/>
                </a:ext>
              </a:extLst>
            </p:cNvPr>
            <p:cNvSpPr/>
            <p:nvPr/>
          </p:nvSpPr>
          <p:spPr>
            <a:xfrm>
              <a:off x="-78458" y="2613950"/>
              <a:ext cx="2839239" cy="369332"/>
            </a:xfrm>
            <a:prstGeom prst="rect">
              <a:avLst/>
            </a:prstGeom>
          </p:spPr>
          <p:txBody>
            <a:bodyPr wrap="none">
              <a:spAutoFit/>
            </a:bodyPr>
            <a:lstStyle/>
            <a:p>
              <a:r>
                <a:rPr lang="en-US" altLang="en-US" dirty="0">
                  <a:solidFill>
                    <a:srgbClr val="FF0000"/>
                  </a:solidFill>
                  <a:latin typeface="Ubuntu Mono" panose="020B0509030602030204" pitchFamily="49" charset="0"/>
                  <a:ea typeface="Consolas" charset="0"/>
                  <a:cs typeface="Consolas" charset="0"/>
                </a:rPr>
                <a:t>enable interrupts here?</a:t>
              </a:r>
              <a:endParaRPr lang="en-US" dirty="0"/>
            </a:p>
          </p:txBody>
        </p:sp>
      </p:grpSp>
    </p:spTree>
    <p:extLst>
      <p:ext uri="{BB962C8B-B14F-4D97-AF65-F5344CB8AC3E}">
        <p14:creationId xmlns:p14="http://schemas.microsoft.com/office/powerpoint/2010/main" val="3577688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9539">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9539">
                                            <p:txEl>
                                              <p:pRg st="11" end="1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nodeType="clickEffect">
                                  <p:stCondLst>
                                    <p:cond delay="0"/>
                                  </p:stCondLst>
                                  <p:childTnLst>
                                    <p:animMotion origin="layout" path="M 5E-6 -2.22222E-6 L 5E-6 0.07755 " pathEditMode="relative" rAng="0" ptsTypes="AA">
                                      <p:cBhvr>
                                        <p:cTn id="16" dur="2000" fill="hold"/>
                                        <p:tgtEl>
                                          <p:spTgt spid="13"/>
                                        </p:tgtEl>
                                        <p:attrNameLst>
                                          <p:attrName>ppt_x</p:attrName>
                                          <p:attrName>ppt_y</p:attrName>
                                        </p:attrNameLst>
                                      </p:cBhvr>
                                      <p:rCtr x="0" y="3866"/>
                                    </p:animMotion>
                                  </p:childTnLst>
                                </p:cTn>
                              </p:par>
                            </p:childTnLst>
                          </p:cTn>
                        </p:par>
                        <p:par>
                          <p:cTn id="17" fill="hold">
                            <p:stCondLst>
                              <p:cond delay="2000"/>
                            </p:stCondLst>
                            <p:childTnLst>
                              <p:par>
                                <p:cTn id="18" presetID="1" presetClass="entr" presetSubtype="0" fill="hold" grpId="0" nodeType="afterEffect">
                                  <p:stCondLst>
                                    <p:cond delay="0"/>
                                  </p:stCondLst>
                                  <p:childTnLst>
                                    <p:set>
                                      <p:cBhvr>
                                        <p:cTn id="19" dur="1" fill="hold">
                                          <p:stCondLst>
                                            <p:cond delay="0"/>
                                          </p:stCondLst>
                                        </p:cTn>
                                        <p:tgtEl>
                                          <p:spTgt spid="449539">
                                            <p:txEl>
                                              <p:pRg st="12" end="1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49539">
                                            <p:txEl>
                                              <p:pRg st="13" end="1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49539">
                                            <p:txEl>
                                              <p:pRg st="14" end="1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42" presetClass="path" presetSubtype="0" accel="50000" decel="50000" fill="hold" nodeType="clickEffect">
                                  <p:stCondLst>
                                    <p:cond delay="0"/>
                                  </p:stCondLst>
                                  <p:childTnLst>
                                    <p:animMotion origin="layout" path="M 5E-6 0.07755 L 5E-6 0.10926 " pathEditMode="relative" rAng="0" ptsTypes="AA">
                                      <p:cBhvr>
                                        <p:cTn id="31" dur="2000" fill="hold"/>
                                        <p:tgtEl>
                                          <p:spTgt spid="13"/>
                                        </p:tgtEl>
                                        <p:attrNameLst>
                                          <p:attrName>ppt_x</p:attrName>
                                          <p:attrName>ppt_y</p:attrName>
                                        </p:attrNameLst>
                                      </p:cBhvr>
                                      <p:rCtr x="0" y="1574"/>
                                    </p:animMotion>
                                  </p:childTnLst>
                                </p:cTn>
                              </p:par>
                            </p:childTnLst>
                          </p:cTn>
                        </p:par>
                        <p:par>
                          <p:cTn id="32" fill="hold">
                            <p:stCondLst>
                              <p:cond delay="2000"/>
                            </p:stCondLst>
                            <p:childTnLst>
                              <p:par>
                                <p:cTn id="33" presetID="1" presetClass="entr" presetSubtype="0" fill="hold" grpId="0" nodeType="afterEffect">
                                  <p:stCondLst>
                                    <p:cond delay="0"/>
                                  </p:stCondLst>
                                  <p:childTnLst>
                                    <p:set>
                                      <p:cBhvr>
                                        <p:cTn id="34" dur="1" fill="hold">
                                          <p:stCondLst>
                                            <p:cond delay="0"/>
                                          </p:stCondLst>
                                        </p:cTn>
                                        <p:tgtEl>
                                          <p:spTgt spid="449539">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39" grpId="0" uiExpand="1" build="p" bldLvl="2"/>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A9D4C-2A86-B64E-870A-0F06551BB635}"/>
              </a:ext>
            </a:extLst>
          </p:cNvPr>
          <p:cNvSpPr>
            <a:spLocks noGrp="1"/>
          </p:cNvSpPr>
          <p:nvPr>
            <p:ph type="title"/>
          </p:nvPr>
        </p:nvSpPr>
        <p:spPr>
          <a:xfrm>
            <a:off x="628650" y="212727"/>
            <a:ext cx="7886700" cy="986154"/>
          </a:xfrm>
        </p:spPr>
        <p:txBody>
          <a:bodyPr/>
          <a:lstStyle/>
          <a:p>
            <a:r>
              <a:rPr lang="en-US" dirty="0"/>
              <a:t>Outline</a:t>
            </a:r>
          </a:p>
        </p:txBody>
      </p:sp>
      <p:sp>
        <p:nvSpPr>
          <p:cNvPr id="3" name="Content Placeholder 2">
            <a:extLst>
              <a:ext uri="{FF2B5EF4-FFF2-40B4-BE49-F238E27FC236}">
                <a16:creationId xmlns:a16="http://schemas.microsoft.com/office/drawing/2014/main" id="{379DCFB4-578D-B646-9F5D-4DE4BB94E07C}"/>
              </a:ext>
            </a:extLst>
          </p:cNvPr>
          <p:cNvSpPr>
            <a:spLocks noGrp="1"/>
          </p:cNvSpPr>
          <p:nvPr>
            <p:ph idx="1"/>
          </p:nvPr>
        </p:nvSpPr>
        <p:spPr>
          <a:xfrm>
            <a:off x="628650" y="1676400"/>
            <a:ext cx="7886700" cy="4968875"/>
          </a:xfrm>
        </p:spPr>
        <p:txBody>
          <a:bodyPr/>
          <a:lstStyle/>
          <a:p>
            <a:r>
              <a:rPr lang="en-US" dirty="0"/>
              <a:t>Thread implementation</a:t>
            </a:r>
          </a:p>
          <a:p>
            <a:pPr lvl="1"/>
            <a:r>
              <a:rPr lang="en-US" dirty="0"/>
              <a:t>Create, yield, switch, etc.</a:t>
            </a:r>
          </a:p>
          <a:p>
            <a:r>
              <a:rPr lang="en-US" dirty="0"/>
              <a:t>Kernel- vs. user-managed threads</a:t>
            </a:r>
          </a:p>
          <a:p>
            <a:r>
              <a:rPr lang="en-US" dirty="0"/>
              <a:t>Implementation of synchronization objects</a:t>
            </a:r>
          </a:p>
          <a:p>
            <a:pPr lvl="1"/>
            <a:r>
              <a:rPr lang="en-US" dirty="0"/>
              <a:t>Mutex, semaphore, condition variable</a:t>
            </a:r>
          </a:p>
        </p:txBody>
      </p:sp>
    </p:spTree>
    <p:extLst>
      <p:ext uri="{BB962C8B-B14F-4D97-AF65-F5344CB8AC3E}">
        <p14:creationId xmlns:p14="http://schemas.microsoft.com/office/powerpoint/2010/main" val="21455856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ko-KR" dirty="0"/>
              <a:t>How to Re-enable After </a:t>
            </a:r>
            <a:r>
              <a:rPr lang="en-US" altLang="ko-KR" dirty="0" err="1"/>
              <a:t>thread_switch</a:t>
            </a:r>
            <a:r>
              <a:rPr lang="en-US" altLang="ko-KR" dirty="0"/>
              <a:t>()?</a:t>
            </a:r>
          </a:p>
        </p:txBody>
      </p:sp>
      <p:sp>
        <p:nvSpPr>
          <p:cNvPr id="450563" name="Rectangle 3"/>
          <p:cNvSpPr>
            <a:spLocks noGrp="1" noChangeArrowheads="1"/>
          </p:cNvSpPr>
          <p:nvPr>
            <p:ph type="body" idx="1"/>
          </p:nvPr>
        </p:nvSpPr>
        <p:spPr/>
        <p:txBody>
          <a:bodyPr/>
          <a:lstStyle/>
          <a:p>
            <a:r>
              <a:rPr lang="en-US" altLang="ko-KR" sz="1800" dirty="0"/>
              <a:t>It is responsibility of next thread to re-enable interrupts</a:t>
            </a:r>
          </a:p>
          <a:p>
            <a:pPr lvl="1"/>
            <a:r>
              <a:rPr lang="en-US" altLang="ko-KR" sz="1600" dirty="0"/>
              <a:t>This invariant should be carefully maintained</a:t>
            </a:r>
          </a:p>
          <a:p>
            <a:r>
              <a:rPr lang="en-US" altLang="ko-KR" sz="1800" dirty="0"/>
              <a:t>When sleeping thread wakes up, returns to </a:t>
            </a:r>
            <a:r>
              <a:rPr lang="en-US" altLang="ko-KR" sz="1600" dirty="0">
                <a:latin typeface="Ubuntu Mono" panose="020B0509030602030204" pitchFamily="49" charset="0"/>
              </a:rPr>
              <a:t>lock()</a:t>
            </a:r>
            <a:r>
              <a:rPr lang="en-US" altLang="ko-KR" sz="1800" dirty="0"/>
              <a:t> and re-enables interrupts</a:t>
            </a:r>
          </a:p>
          <a:p>
            <a:pPr lvl="1"/>
            <a:endParaRPr lang="en-US" altLang="ko-KR" sz="1400" dirty="0"/>
          </a:p>
          <a:p>
            <a:pPr marL="457200" lvl="1" indent="0">
              <a:buNone/>
            </a:pPr>
            <a:r>
              <a:rPr lang="en-US" altLang="ko-KR" sz="1600" dirty="0"/>
              <a:t>	  </a:t>
            </a:r>
            <a:r>
              <a:rPr lang="en-US" altLang="ko-KR" sz="1600" u="sng" dirty="0"/>
              <a:t>Thread A</a:t>
            </a:r>
            <a:r>
              <a:rPr lang="en-US" altLang="ko-KR" sz="1600" dirty="0"/>
              <a:t>				       </a:t>
            </a:r>
            <a:r>
              <a:rPr lang="en-US" altLang="ko-KR" sz="1600" u="sng" dirty="0"/>
              <a:t>Thread B</a:t>
            </a:r>
          </a:p>
          <a:p>
            <a:pPr marL="457200" lvl="1" indent="0">
              <a:buNone/>
            </a:pPr>
            <a:r>
              <a:rPr lang="en-US" altLang="ko-KR" sz="1400" dirty="0">
                <a:latin typeface="Ubuntu Mono" panose="020B0509030602030204" pitchFamily="49" charset="0"/>
              </a:rPr>
              <a:t>		  </a:t>
            </a:r>
            <a:br>
              <a:rPr lang="en-US" altLang="ko-KR" sz="1400" dirty="0">
                <a:latin typeface="Ubuntu Mono" panose="020B0509030602030204" pitchFamily="49" charset="0"/>
              </a:rPr>
            </a:br>
            <a:r>
              <a:rPr lang="en-US" altLang="ko-KR" sz="1400" dirty="0" err="1">
                <a:solidFill>
                  <a:srgbClr val="FF0000"/>
                </a:solidFill>
                <a:latin typeface="Ubuntu Mono" panose="020B0509030602030204" pitchFamily="49" charset="0"/>
              </a:rPr>
              <a:t>disable_interrupts</a:t>
            </a:r>
            <a:r>
              <a:rPr lang="en-US" altLang="ko-KR" sz="1400" dirty="0">
                <a:solidFill>
                  <a:srgbClr val="FF0000"/>
                </a:solidFill>
                <a:latin typeface="Ubuntu Mono" panose="020B0509030602030204" pitchFamily="49" charset="0"/>
              </a:rPr>
              <a:t>()</a:t>
            </a:r>
            <a:br>
              <a:rPr lang="en-US" altLang="ko-KR" sz="1400" dirty="0">
                <a:latin typeface="Ubuntu Mono" panose="020B0509030602030204" pitchFamily="49" charset="0"/>
              </a:rPr>
            </a:br>
            <a:r>
              <a:rPr lang="en-US" altLang="ko-KR" sz="1400" dirty="0">
                <a:latin typeface="Ubuntu Mono" panose="020B0509030602030204" pitchFamily="49" charset="0"/>
              </a:rPr>
              <a:t>   </a:t>
            </a:r>
            <a:r>
              <a:rPr lang="en-US" altLang="ko-KR" sz="1400" dirty="0" err="1">
                <a:latin typeface="Ubuntu Mono" panose="020B0509030602030204" pitchFamily="49" charset="0"/>
              </a:rPr>
              <a:t>thread_switch</a:t>
            </a:r>
            <a:r>
              <a:rPr lang="en-US" altLang="ko-KR" sz="1400" dirty="0">
                <a:latin typeface="Ubuntu Mono" panose="020B0509030602030204" pitchFamily="49" charset="0"/>
              </a:rPr>
              <a:t>()</a:t>
            </a:r>
          </a:p>
          <a:p>
            <a:pPr marL="457200" lvl="1" indent="0">
              <a:buNone/>
            </a:pPr>
            <a:r>
              <a:rPr lang="en-US" altLang="ko-KR" sz="1400" dirty="0">
                <a:latin typeface="Ubuntu Mono" panose="020B0509030602030204" pitchFamily="49" charset="0"/>
              </a:rPr>
              <a:t>				        </a:t>
            </a:r>
            <a:r>
              <a:rPr lang="en-US" altLang="ko-KR" sz="1400" dirty="0" err="1">
                <a:latin typeface="Ubuntu Mono" panose="020B0509030602030204" pitchFamily="49" charset="0"/>
              </a:rPr>
              <a:t>thread_switch</a:t>
            </a:r>
            <a:r>
              <a:rPr lang="en-US" altLang="ko-KR" sz="1400" dirty="0">
                <a:latin typeface="Ubuntu Mono" panose="020B0509030602030204" pitchFamily="49" charset="0"/>
              </a:rPr>
              <a:t>() return 					          </a:t>
            </a:r>
            <a:r>
              <a:rPr lang="en-US" altLang="ko-KR" sz="1400" dirty="0" err="1">
                <a:solidFill>
                  <a:srgbClr val="FF0000"/>
                </a:solidFill>
                <a:latin typeface="Ubuntu Mono" panose="020B0509030602030204" pitchFamily="49" charset="0"/>
              </a:rPr>
              <a:t>enable_interrupts</a:t>
            </a:r>
            <a:r>
              <a:rPr lang="en-US" altLang="ko-KR" sz="1400" dirty="0">
                <a:solidFill>
                  <a:srgbClr val="FF0000"/>
                </a:solidFill>
                <a:latin typeface="Ubuntu Mono" panose="020B0509030602030204" pitchFamily="49" charset="0"/>
              </a:rPr>
              <a:t>()</a:t>
            </a:r>
          </a:p>
          <a:p>
            <a:pPr marL="457200" lvl="1" indent="0">
              <a:buNone/>
            </a:pPr>
            <a:r>
              <a:rPr lang="en-US" altLang="ko-KR" sz="1400" dirty="0">
                <a:latin typeface="Ubuntu Mono" panose="020B0509030602030204" pitchFamily="49" charset="0"/>
              </a:rPr>
              <a:t>					        .</a:t>
            </a:r>
            <a:br>
              <a:rPr lang="en-US" altLang="ko-KR" sz="1400" dirty="0">
                <a:latin typeface="Ubuntu Mono" panose="020B0509030602030204" pitchFamily="49" charset="0"/>
              </a:rPr>
            </a:br>
            <a:r>
              <a:rPr lang="en-US" altLang="ko-KR" sz="1400" dirty="0">
                <a:latin typeface="Ubuntu Mono" panose="020B0509030602030204" pitchFamily="49" charset="0"/>
              </a:rPr>
              <a:t>					        .</a:t>
            </a:r>
            <a:br>
              <a:rPr lang="en-US" altLang="ko-KR" sz="1400" dirty="0">
                <a:latin typeface="Ubuntu Mono" panose="020B0509030602030204" pitchFamily="49" charset="0"/>
              </a:rPr>
            </a:br>
            <a:r>
              <a:rPr lang="en-US" altLang="ko-KR" sz="1400" dirty="0">
                <a:latin typeface="Ubuntu Mono" panose="020B0509030602030204" pitchFamily="49" charset="0"/>
              </a:rPr>
              <a:t>					        .</a:t>
            </a:r>
          </a:p>
          <a:p>
            <a:pPr marL="457200" lvl="1" indent="0">
              <a:buNone/>
            </a:pPr>
            <a:r>
              <a:rPr lang="en-US" altLang="ko-KR" sz="1400" dirty="0">
                <a:latin typeface="Ubuntu Mono" panose="020B0509030602030204" pitchFamily="49" charset="0"/>
              </a:rPr>
              <a:t>				         </a:t>
            </a:r>
            <a:r>
              <a:rPr lang="en-US" altLang="ko-KR" sz="1400" dirty="0" err="1">
                <a:solidFill>
                  <a:srgbClr val="FF0000"/>
                </a:solidFill>
                <a:latin typeface="Ubuntu Mono" panose="020B0509030602030204" pitchFamily="49" charset="0"/>
              </a:rPr>
              <a:t>disable_interrupts</a:t>
            </a:r>
            <a:r>
              <a:rPr lang="en-US" altLang="ko-KR" sz="1400" dirty="0">
                <a:solidFill>
                  <a:srgbClr val="FF0000"/>
                </a:solidFill>
                <a:latin typeface="Ubuntu Mono" panose="020B0509030602030204" pitchFamily="49" charset="0"/>
              </a:rPr>
              <a:t>()</a:t>
            </a:r>
            <a:br>
              <a:rPr lang="en-US" altLang="ko-KR" sz="1400" dirty="0">
                <a:latin typeface="Ubuntu Mono" panose="020B0509030602030204" pitchFamily="49" charset="0"/>
              </a:rPr>
            </a:br>
            <a:r>
              <a:rPr lang="en-US" altLang="ko-KR" sz="1400" dirty="0">
                <a:latin typeface="Ubuntu Mono" panose="020B0509030602030204" pitchFamily="49" charset="0"/>
              </a:rPr>
              <a:t> 					 </a:t>
            </a:r>
            <a:r>
              <a:rPr lang="en-US" altLang="ko-KR" sz="1400" dirty="0" err="1">
                <a:latin typeface="Ubuntu Mono" panose="020B0509030602030204" pitchFamily="49" charset="0"/>
              </a:rPr>
              <a:t>thread_switch</a:t>
            </a:r>
            <a:r>
              <a:rPr lang="en-US" altLang="ko-KR" sz="1400" dirty="0">
                <a:latin typeface="Ubuntu Mono" panose="020B0509030602030204" pitchFamily="49" charset="0"/>
              </a:rPr>
              <a:t>()</a:t>
            </a:r>
          </a:p>
          <a:p>
            <a:pPr marL="457200" lvl="1" indent="0">
              <a:buNone/>
            </a:pPr>
            <a:r>
              <a:rPr lang="en-US" altLang="ko-KR" sz="1400" dirty="0" err="1">
                <a:latin typeface="Ubuntu Mono" panose="020B0509030602030204" pitchFamily="49" charset="0"/>
              </a:rPr>
              <a:t>thread_switch</a:t>
            </a:r>
            <a:r>
              <a:rPr lang="en-US" altLang="ko-KR" sz="1400" dirty="0">
                <a:latin typeface="Ubuntu Mono" panose="020B0509030602030204" pitchFamily="49" charset="0"/>
              </a:rPr>
              <a:t>() return</a:t>
            </a:r>
            <a:br>
              <a:rPr lang="en-US" altLang="ko-KR" sz="1400" dirty="0">
                <a:latin typeface="Ubuntu Mono" panose="020B0509030602030204" pitchFamily="49" charset="0"/>
              </a:rPr>
            </a:br>
            <a:r>
              <a:rPr lang="en-US" altLang="ko-KR" sz="1400" dirty="0">
                <a:latin typeface="Ubuntu Mono" panose="020B0509030602030204" pitchFamily="49" charset="0"/>
              </a:rPr>
              <a:t>  </a:t>
            </a:r>
            <a:r>
              <a:rPr lang="en-US" altLang="ko-KR" sz="1400" dirty="0" err="1">
                <a:solidFill>
                  <a:srgbClr val="FF0000"/>
                </a:solidFill>
                <a:latin typeface="Ubuntu Mono" panose="020B0509030602030204" pitchFamily="49" charset="0"/>
              </a:rPr>
              <a:t>enable_interrupts</a:t>
            </a:r>
            <a:r>
              <a:rPr lang="en-US" altLang="ko-KR" sz="1400" dirty="0">
                <a:solidFill>
                  <a:srgbClr val="FF0000"/>
                </a:solidFill>
                <a:latin typeface="Ubuntu Mono" panose="020B0509030602030204" pitchFamily="49" charset="0"/>
              </a:rPr>
              <a:t>()</a:t>
            </a:r>
            <a:br>
              <a:rPr lang="en-US" altLang="ko-KR" sz="1400" dirty="0">
                <a:latin typeface="Ubuntu Mono" panose="020B0509030602030204" pitchFamily="49" charset="0"/>
              </a:rPr>
            </a:br>
            <a:r>
              <a:rPr lang="en-US" altLang="ko-KR" sz="1400" dirty="0">
                <a:latin typeface="Ubuntu Mono" panose="020B0509030602030204" pitchFamily="49" charset="0"/>
              </a:rPr>
              <a:t>          .</a:t>
            </a:r>
            <a:br>
              <a:rPr lang="en-US" altLang="ko-KR" sz="1400" dirty="0">
                <a:latin typeface="Ubuntu Mono" panose="020B0509030602030204" pitchFamily="49" charset="0"/>
              </a:rPr>
            </a:br>
            <a:r>
              <a:rPr lang="en-US" altLang="ko-KR" sz="1400" dirty="0">
                <a:latin typeface="Ubuntu Mono" panose="020B0509030602030204" pitchFamily="49" charset="0"/>
              </a:rPr>
              <a:t>	     .</a:t>
            </a:r>
          </a:p>
        </p:txBody>
      </p:sp>
      <p:grpSp>
        <p:nvGrpSpPr>
          <p:cNvPr id="450569" name="Group 9"/>
          <p:cNvGrpSpPr>
            <a:grpSpLocks/>
          </p:cNvGrpSpPr>
          <p:nvPr/>
        </p:nvGrpSpPr>
        <p:grpSpPr bwMode="auto">
          <a:xfrm>
            <a:off x="3439106" y="3634792"/>
            <a:ext cx="1316182" cy="646113"/>
            <a:chOff x="2160" y="2126"/>
            <a:chExt cx="912" cy="407"/>
          </a:xfrm>
        </p:grpSpPr>
        <p:sp>
          <p:nvSpPr>
            <p:cNvPr id="16392" name="Line 5"/>
            <p:cNvSpPr>
              <a:spLocks noChangeShapeType="1"/>
            </p:cNvSpPr>
            <p:nvPr/>
          </p:nvSpPr>
          <p:spPr bwMode="auto">
            <a:xfrm>
              <a:off x="2160" y="2256"/>
              <a:ext cx="912" cy="144"/>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400">
                <a:latin typeface="Gill Sans Light"/>
                <a:cs typeface="Gill Sans Light"/>
              </a:endParaRPr>
            </a:p>
          </p:txBody>
        </p:sp>
        <p:sp>
          <p:nvSpPr>
            <p:cNvPr id="16393" name="Text Box 7"/>
            <p:cNvSpPr txBox="1">
              <a:spLocks noChangeArrowheads="1"/>
            </p:cNvSpPr>
            <p:nvPr/>
          </p:nvSpPr>
          <p:spPr bwMode="auto">
            <a:xfrm rot="537817">
              <a:off x="2305" y="2126"/>
              <a:ext cx="629" cy="407"/>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r>
                <a:rPr lang="en-US" altLang="en-US" b="0" dirty="0">
                  <a:solidFill>
                    <a:schemeClr val="tx2">
                      <a:lumMod val="60000"/>
                      <a:lumOff val="40000"/>
                    </a:schemeClr>
                  </a:solidFill>
                  <a:latin typeface="Gill Sans" charset="0"/>
                  <a:ea typeface="Gill Sans" charset="0"/>
                  <a:cs typeface="Gill Sans" charset="0"/>
                </a:rPr>
                <a:t>context</a:t>
              </a:r>
              <a:br>
                <a:rPr lang="en-US" altLang="en-US" b="0" dirty="0">
                  <a:solidFill>
                    <a:schemeClr val="tx2">
                      <a:lumMod val="60000"/>
                      <a:lumOff val="40000"/>
                    </a:schemeClr>
                  </a:solidFill>
                  <a:latin typeface="Gill Sans" charset="0"/>
                  <a:ea typeface="Gill Sans" charset="0"/>
                  <a:cs typeface="Gill Sans" charset="0"/>
                </a:rPr>
              </a:br>
              <a:r>
                <a:rPr lang="en-US" altLang="en-US" b="0" dirty="0">
                  <a:solidFill>
                    <a:schemeClr val="tx2">
                      <a:lumMod val="60000"/>
                      <a:lumOff val="40000"/>
                    </a:schemeClr>
                  </a:solidFill>
                  <a:latin typeface="Gill Sans" charset="0"/>
                  <a:ea typeface="Gill Sans" charset="0"/>
                  <a:cs typeface="Gill Sans" charset="0"/>
                </a:rPr>
                <a:t>switch</a:t>
              </a:r>
            </a:p>
          </p:txBody>
        </p:sp>
      </p:grpSp>
      <p:grpSp>
        <p:nvGrpSpPr>
          <p:cNvPr id="450570" name="Group 10"/>
          <p:cNvGrpSpPr>
            <a:grpSpLocks/>
          </p:cNvGrpSpPr>
          <p:nvPr/>
        </p:nvGrpSpPr>
        <p:grpSpPr bwMode="auto">
          <a:xfrm>
            <a:off x="3439106" y="5357385"/>
            <a:ext cx="1316182" cy="646113"/>
            <a:chOff x="2400" y="3233"/>
            <a:chExt cx="912" cy="407"/>
          </a:xfrm>
        </p:grpSpPr>
        <p:sp>
          <p:nvSpPr>
            <p:cNvPr id="16390" name="Line 6"/>
            <p:cNvSpPr>
              <a:spLocks noChangeShapeType="1"/>
            </p:cNvSpPr>
            <p:nvPr/>
          </p:nvSpPr>
          <p:spPr bwMode="auto">
            <a:xfrm flipH="1">
              <a:off x="2400" y="3360"/>
              <a:ext cx="912" cy="144"/>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400">
                <a:latin typeface="Gill Sans Light"/>
                <a:cs typeface="Gill Sans Light"/>
              </a:endParaRPr>
            </a:p>
          </p:txBody>
        </p:sp>
        <p:sp>
          <p:nvSpPr>
            <p:cNvPr id="16391" name="Text Box 8"/>
            <p:cNvSpPr txBox="1">
              <a:spLocks noChangeArrowheads="1"/>
            </p:cNvSpPr>
            <p:nvPr/>
          </p:nvSpPr>
          <p:spPr bwMode="auto">
            <a:xfrm rot="21085516">
              <a:off x="2540" y="3233"/>
              <a:ext cx="629" cy="407"/>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r>
                <a:rPr lang="en-US" altLang="en-US" b="0" dirty="0">
                  <a:solidFill>
                    <a:schemeClr val="tx2">
                      <a:lumMod val="60000"/>
                      <a:lumOff val="40000"/>
                    </a:schemeClr>
                  </a:solidFill>
                  <a:latin typeface="Gill Sans" charset="0"/>
                  <a:ea typeface="Gill Sans" charset="0"/>
                  <a:cs typeface="Gill Sans" charset="0"/>
                </a:rPr>
                <a:t>context</a:t>
              </a:r>
              <a:br>
                <a:rPr lang="en-US" altLang="en-US" b="0" dirty="0">
                  <a:solidFill>
                    <a:schemeClr val="tx2">
                      <a:lumMod val="60000"/>
                      <a:lumOff val="40000"/>
                    </a:schemeClr>
                  </a:solidFill>
                  <a:latin typeface="Gill Sans" charset="0"/>
                  <a:ea typeface="Gill Sans" charset="0"/>
                  <a:cs typeface="Gill Sans" charset="0"/>
                </a:rPr>
              </a:br>
              <a:r>
                <a:rPr lang="en-US" altLang="en-US" b="0" dirty="0">
                  <a:solidFill>
                    <a:schemeClr val="tx2">
                      <a:lumMod val="60000"/>
                      <a:lumOff val="40000"/>
                    </a:schemeClr>
                  </a:solidFill>
                  <a:latin typeface="Gill Sans" charset="0"/>
                  <a:ea typeface="Gill Sans" charset="0"/>
                  <a:cs typeface="Gill Sans" charset="0"/>
                </a:rPr>
                <a:t>switch</a:t>
              </a:r>
            </a:p>
          </p:txBody>
        </p:sp>
      </p:grpSp>
    </p:spTree>
    <p:extLst>
      <p:ext uri="{BB962C8B-B14F-4D97-AF65-F5344CB8AC3E}">
        <p14:creationId xmlns:p14="http://schemas.microsoft.com/office/powerpoint/2010/main" val="1756913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05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056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5056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056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056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450569"/>
                                        </p:tgtEl>
                                        <p:attrNameLst>
                                          <p:attrName>style.visibility</p:attrName>
                                        </p:attrNameLst>
                                      </p:cBhvr>
                                      <p:to>
                                        <p:strVal val="visible"/>
                                      </p:to>
                                    </p:set>
                                    <p:animEffect transition="in" filter="wipe(left)">
                                      <p:cBhvr>
                                        <p:cTn id="23" dur="500"/>
                                        <p:tgtEl>
                                          <p:spTgt spid="450569"/>
                                        </p:tgtEl>
                                      </p:cBhvr>
                                    </p:animEffect>
                                  </p:childTnLst>
                                </p:cTn>
                              </p:par>
                            </p:childTnLst>
                          </p:cTn>
                        </p:par>
                        <p:par>
                          <p:cTn id="24" fill="hold" nodeType="afterGroup">
                            <p:stCondLst>
                              <p:cond delay="500"/>
                            </p:stCondLst>
                            <p:childTnLst>
                              <p:par>
                                <p:cTn id="25" presetID="1" presetClass="entr" presetSubtype="0" fill="hold" grpId="0" nodeType="afterEffect">
                                  <p:stCondLst>
                                    <p:cond delay="0"/>
                                  </p:stCondLst>
                                  <p:childTnLst>
                                    <p:set>
                                      <p:cBhvr>
                                        <p:cTn id="26" dur="1" fill="hold">
                                          <p:stCondLst>
                                            <p:cond delay="0"/>
                                          </p:stCondLst>
                                        </p:cTn>
                                        <p:tgtEl>
                                          <p:spTgt spid="450563">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50563">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0563">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2" fill="hold" nodeType="clickEffect">
                                  <p:stCondLst>
                                    <p:cond delay="0"/>
                                  </p:stCondLst>
                                  <p:childTnLst>
                                    <p:set>
                                      <p:cBhvr>
                                        <p:cTn id="38" dur="1" fill="hold">
                                          <p:stCondLst>
                                            <p:cond delay="0"/>
                                          </p:stCondLst>
                                        </p:cTn>
                                        <p:tgtEl>
                                          <p:spTgt spid="450570"/>
                                        </p:tgtEl>
                                        <p:attrNameLst>
                                          <p:attrName>style.visibility</p:attrName>
                                        </p:attrNameLst>
                                      </p:cBhvr>
                                      <p:to>
                                        <p:strVal val="visible"/>
                                      </p:to>
                                    </p:set>
                                    <p:animEffect transition="in" filter="wipe(right)">
                                      <p:cBhvr>
                                        <p:cTn id="39" dur="500"/>
                                        <p:tgtEl>
                                          <p:spTgt spid="450570"/>
                                        </p:tgtEl>
                                      </p:cBhvr>
                                    </p:animEffect>
                                  </p:childTnLst>
                                </p:cTn>
                              </p:par>
                            </p:childTnLst>
                          </p:cTn>
                        </p:par>
                        <p:par>
                          <p:cTn id="40" fill="hold" nodeType="afterGroup">
                            <p:stCondLst>
                              <p:cond delay="500"/>
                            </p:stCondLst>
                            <p:childTnLst>
                              <p:par>
                                <p:cTn id="41" presetID="1" presetClass="entr" presetSubtype="0" fill="hold" grpId="0" nodeType="afterEffect">
                                  <p:stCondLst>
                                    <p:cond delay="0"/>
                                  </p:stCondLst>
                                  <p:childTnLst>
                                    <p:set>
                                      <p:cBhvr>
                                        <p:cTn id="42" dur="1" fill="hold">
                                          <p:stCondLst>
                                            <p:cond delay="0"/>
                                          </p:stCondLst>
                                        </p:cTn>
                                        <p:tgtEl>
                                          <p:spTgt spid="45056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6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ko-KR" dirty="0"/>
              <a:t>Problems with Take 2.5</a:t>
            </a:r>
          </a:p>
        </p:txBody>
      </p:sp>
      <p:sp>
        <p:nvSpPr>
          <p:cNvPr id="18435" name="Rectangle 3"/>
          <p:cNvSpPr>
            <a:spLocks noGrp="1" noChangeArrowheads="1"/>
          </p:cNvSpPr>
          <p:nvPr>
            <p:ph type="body" idx="1"/>
          </p:nvPr>
        </p:nvSpPr>
        <p:spPr/>
        <p:txBody>
          <a:bodyPr/>
          <a:lstStyle/>
          <a:p>
            <a:r>
              <a:rPr lang="en-US" altLang="ko-KR" sz="2400" dirty="0"/>
              <a:t>User libraries cannot use this implementation (why?)</a:t>
            </a:r>
          </a:p>
          <a:p>
            <a:r>
              <a:rPr lang="en-US" altLang="ko-KR" sz="2400" dirty="0"/>
              <a:t>Doesn’t work well on multiprocessor</a:t>
            </a:r>
          </a:p>
          <a:p>
            <a:pPr lvl="1"/>
            <a:r>
              <a:rPr lang="en-US" altLang="ko-KR" sz="2000" dirty="0"/>
              <a:t>Disabling interrupts on all processors requires messages and would be very time consuming</a:t>
            </a:r>
          </a:p>
          <a:p>
            <a:r>
              <a:rPr lang="en-US" altLang="ko-KR" sz="2400" dirty="0"/>
              <a:t>Alternative solution: </a:t>
            </a:r>
            <a:r>
              <a:rPr lang="en-US" altLang="ko-KR" sz="2400" dirty="0">
                <a:solidFill>
                  <a:srgbClr val="FF0000"/>
                </a:solidFill>
              </a:rPr>
              <a:t>atomic read-modify-write instructions</a:t>
            </a:r>
          </a:p>
          <a:p>
            <a:pPr lvl="1"/>
            <a:r>
              <a:rPr lang="en-US" altLang="ko-KR" sz="2000" dirty="0"/>
              <a:t>Read value from an address and then write new value to it </a:t>
            </a:r>
            <a:r>
              <a:rPr lang="en-US" altLang="ko-KR" sz="2000" i="1" dirty="0">
                <a:solidFill>
                  <a:srgbClr val="0070C0"/>
                </a:solidFill>
              </a:rPr>
              <a:t>atomically</a:t>
            </a:r>
          </a:p>
          <a:p>
            <a:pPr lvl="1"/>
            <a:r>
              <a:rPr lang="en-US" altLang="ko-KR" sz="2000" dirty="0"/>
              <a:t>Make HW responsible for implementing this correctly </a:t>
            </a:r>
          </a:p>
          <a:p>
            <a:pPr lvl="2"/>
            <a:r>
              <a:rPr lang="en-US" altLang="ko-KR" sz="1800" dirty="0"/>
              <a:t>Uniprocessors (not too hard) </a:t>
            </a:r>
          </a:p>
          <a:p>
            <a:pPr lvl="2"/>
            <a:r>
              <a:rPr lang="en-US" altLang="ko-KR" sz="1800" dirty="0"/>
              <a:t>Multiprocessors (requires help from cache coherence protocol)</a:t>
            </a:r>
          </a:p>
          <a:p>
            <a:pPr lvl="1"/>
            <a:r>
              <a:rPr lang="en-US" altLang="ko-KR" sz="2000" dirty="0"/>
              <a:t>Unlike disabling interrupts, this can be used in both uniprocessors and multiprocessors</a:t>
            </a:r>
          </a:p>
          <a:p>
            <a:pPr lvl="1"/>
            <a:endParaRPr lang="en-US" altLang="ko-KR" sz="2000" dirty="0"/>
          </a:p>
        </p:txBody>
      </p:sp>
    </p:spTree>
    <p:extLst>
      <p:ext uri="{BB962C8B-B14F-4D97-AF65-F5344CB8AC3E}">
        <p14:creationId xmlns:p14="http://schemas.microsoft.com/office/powerpoint/2010/main" val="2940773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43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43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43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43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43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4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title"/>
          </p:nvPr>
        </p:nvSpPr>
        <p:spPr/>
        <p:txBody>
          <a:bodyPr/>
          <a:lstStyle/>
          <a:p>
            <a:r>
              <a:rPr lang="en-US" altLang="ko-KR" dirty="0"/>
              <a:t>Recall: Examples of </a:t>
            </a:r>
            <a:br>
              <a:rPr lang="en-US" altLang="ko-KR" dirty="0"/>
            </a:br>
            <a:r>
              <a:rPr lang="en-US" altLang="ko-KR" dirty="0"/>
              <a:t>Read-Modify-Write Instructions </a:t>
            </a:r>
          </a:p>
        </p:txBody>
      </p:sp>
      <p:sp>
        <p:nvSpPr>
          <p:cNvPr id="8" name="Rectangle 3">
            <a:extLst>
              <a:ext uri="{FF2B5EF4-FFF2-40B4-BE49-F238E27FC236}">
                <a16:creationId xmlns:a16="http://schemas.microsoft.com/office/drawing/2014/main" id="{E314A9FB-5D81-A848-920F-D0A7F6BAACD8}"/>
              </a:ext>
            </a:extLst>
          </p:cNvPr>
          <p:cNvSpPr>
            <a:spLocks noGrp="1" noChangeArrowheads="1"/>
          </p:cNvSpPr>
          <p:nvPr>
            <p:ph idx="1"/>
          </p:nvPr>
        </p:nvSpPr>
        <p:spPr/>
        <p:txBody>
          <a:bodyPr>
            <a:normAutofit fontScale="92500" lnSpcReduction="10000"/>
          </a:bodyPr>
          <a:lstStyle/>
          <a:p>
            <a:pPr>
              <a:lnSpc>
                <a:spcPct val="100000"/>
              </a:lnSpc>
              <a:spcBef>
                <a:spcPct val="20000"/>
              </a:spcBef>
              <a:tabLst>
                <a:tab pos="801688" algn="l"/>
                <a:tab pos="1252538" algn="l"/>
              </a:tabLst>
            </a:pPr>
            <a:r>
              <a:rPr lang="en-US" altLang="ko-KR" sz="1800" dirty="0" err="1">
                <a:latin typeface="Ubuntu Mono" panose="020B0509030602030204" pitchFamily="49" charset="0"/>
                <a:ea typeface="굴림" charset="0"/>
                <a:cs typeface="Consolas"/>
              </a:rPr>
              <a:t>test&amp;set</a:t>
            </a:r>
            <a:r>
              <a:rPr lang="en-US" altLang="ko-KR" sz="1800" dirty="0">
                <a:latin typeface="Ubuntu Mono" panose="020B0509030602030204" pitchFamily="49" charset="0"/>
                <a:ea typeface="굴림" charset="0"/>
                <a:cs typeface="Consolas"/>
              </a:rPr>
              <a:t> (&amp;address) {			</a:t>
            </a:r>
            <a:r>
              <a:rPr lang="en-US" altLang="ko-KR" sz="1800" dirty="0">
                <a:solidFill>
                  <a:srgbClr val="00B050"/>
                </a:solidFill>
                <a:latin typeface="Ubuntu Mono" panose="020B0509030602030204" pitchFamily="49" charset="0"/>
                <a:ea typeface="굴림" charset="0"/>
                <a:cs typeface="Consolas"/>
              </a:rPr>
              <a:t>/* most architectures */</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result = M[address];		</a:t>
            </a:r>
            <a:r>
              <a:rPr lang="en-US" altLang="ko-KR" sz="1800" dirty="0">
                <a:solidFill>
                  <a:srgbClr val="00B050"/>
                </a:solidFill>
                <a:latin typeface="Ubuntu Mono" panose="020B0509030602030204" pitchFamily="49" charset="0"/>
                <a:ea typeface="굴림" charset="0"/>
                <a:cs typeface="Consolas"/>
              </a:rPr>
              <a:t>/* return result from</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M[address] = 1;            	</a:t>
            </a:r>
            <a:r>
              <a:rPr lang="en-US" altLang="ko-KR" sz="1800" dirty="0">
                <a:solidFill>
                  <a:srgbClr val="00B050"/>
                </a:solidFill>
                <a:latin typeface="Ubuntu Mono" panose="020B0509030602030204" pitchFamily="49" charset="0"/>
                <a:ea typeface="굴림" charset="0"/>
                <a:cs typeface="Consolas"/>
              </a:rPr>
              <a:t>   “address” and set value at </a:t>
            </a:r>
            <a:r>
              <a:rPr lang="en-US" altLang="ko-KR" sz="1800" dirty="0">
                <a:latin typeface="Ubuntu Mono" panose="020B0509030602030204" pitchFamily="49" charset="0"/>
                <a:ea typeface="굴림" charset="0"/>
                <a:cs typeface="Consolas"/>
              </a:rPr>
              <a:t>	return result;</a:t>
            </a:r>
            <a:r>
              <a:rPr lang="en-US" altLang="ko-KR" sz="1800" dirty="0">
                <a:solidFill>
                  <a:srgbClr val="00B050"/>
                </a:solidFill>
                <a:latin typeface="Ubuntu Mono" panose="020B0509030602030204" pitchFamily="49" charset="0"/>
                <a:ea typeface="굴림" charset="0"/>
                <a:cs typeface="Consolas"/>
              </a:rPr>
              <a:t>			   “address” to 1 */</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a:t>
            </a:r>
          </a:p>
          <a:p>
            <a:pPr>
              <a:lnSpc>
                <a:spcPct val="100000"/>
              </a:lnSpc>
              <a:spcBef>
                <a:spcPct val="20000"/>
              </a:spcBef>
              <a:buFontTx/>
              <a:buNone/>
              <a:tabLst>
                <a:tab pos="801688" algn="l"/>
                <a:tab pos="1252538" algn="l"/>
              </a:tabLst>
            </a:pPr>
            <a:endParaRPr lang="en-US" altLang="ko-KR" sz="1800" dirty="0">
              <a:latin typeface="Ubuntu Mono" panose="020B0509030602030204" pitchFamily="49" charset="0"/>
              <a:ea typeface="굴림" charset="0"/>
              <a:cs typeface="Consolas"/>
            </a:endParaRPr>
          </a:p>
          <a:p>
            <a:pPr>
              <a:lnSpc>
                <a:spcPct val="100000"/>
              </a:lnSpc>
              <a:spcBef>
                <a:spcPct val="20000"/>
              </a:spcBef>
              <a:tabLst>
                <a:tab pos="801688" algn="l"/>
                <a:tab pos="1252538" algn="l"/>
              </a:tabLst>
            </a:pPr>
            <a:r>
              <a:rPr lang="en-US" altLang="ko-KR" sz="1800" dirty="0">
                <a:latin typeface="Ubuntu Mono" panose="020B0509030602030204" pitchFamily="49" charset="0"/>
                <a:ea typeface="굴림" charset="0"/>
                <a:cs typeface="Consolas"/>
              </a:rPr>
              <a:t>swap (&amp;address, register) {		</a:t>
            </a:r>
            <a:r>
              <a:rPr lang="en-US" altLang="ko-KR" sz="1800" dirty="0">
                <a:solidFill>
                  <a:srgbClr val="00B050"/>
                </a:solidFill>
                <a:latin typeface="Ubuntu Mono" panose="020B0509030602030204" pitchFamily="49" charset="0"/>
                <a:ea typeface="굴림" charset="0"/>
                <a:cs typeface="Consolas"/>
              </a:rPr>
              <a:t>/* x86 */</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temp = M[address];		</a:t>
            </a:r>
            <a:r>
              <a:rPr lang="en-US" altLang="ko-KR" sz="1800" dirty="0">
                <a:solidFill>
                  <a:srgbClr val="00B050"/>
                </a:solidFill>
                <a:latin typeface="Ubuntu Mono" panose="020B0509030602030204" pitchFamily="49" charset="0"/>
                <a:ea typeface="굴림" charset="0"/>
                <a:cs typeface="Consolas"/>
              </a:rPr>
              <a:t>/* swap register’s value to</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M[address] = register;		   </a:t>
            </a:r>
            <a:r>
              <a:rPr lang="en-US" altLang="ko-KR" sz="1800" dirty="0">
                <a:solidFill>
                  <a:srgbClr val="00B050"/>
                </a:solidFill>
                <a:latin typeface="Ubuntu Mono" panose="020B0509030602030204" pitchFamily="49" charset="0"/>
                <a:ea typeface="굴림" charset="0"/>
                <a:cs typeface="Consolas"/>
              </a:rPr>
              <a:t>value at “address” */</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register = temp;</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a:t>
            </a:r>
          </a:p>
          <a:p>
            <a:pPr>
              <a:lnSpc>
                <a:spcPct val="100000"/>
              </a:lnSpc>
              <a:spcBef>
                <a:spcPct val="20000"/>
              </a:spcBef>
              <a:tabLst>
                <a:tab pos="801688" algn="l"/>
                <a:tab pos="1252538" algn="l"/>
              </a:tabLst>
            </a:pPr>
            <a:endParaRPr lang="en-US" altLang="ko-KR" sz="1800" dirty="0">
              <a:latin typeface="Ubuntu Mono" panose="020B0509030602030204" pitchFamily="49" charset="0"/>
              <a:ea typeface="굴림" charset="0"/>
              <a:cs typeface="Consolas"/>
            </a:endParaRPr>
          </a:p>
          <a:p>
            <a:pPr>
              <a:lnSpc>
                <a:spcPct val="100000"/>
              </a:lnSpc>
              <a:spcBef>
                <a:spcPct val="20000"/>
              </a:spcBef>
              <a:tabLst>
                <a:tab pos="801688" algn="l"/>
                <a:tab pos="1252538" algn="l"/>
              </a:tabLst>
            </a:pPr>
            <a:r>
              <a:rPr lang="en-US" altLang="ko-KR" sz="1800" dirty="0" err="1">
                <a:latin typeface="Ubuntu Mono" panose="020B0509030602030204" pitchFamily="49" charset="0"/>
                <a:ea typeface="굴림" charset="0"/>
                <a:cs typeface="Consolas"/>
              </a:rPr>
              <a:t>compare&amp;swap</a:t>
            </a:r>
            <a:r>
              <a:rPr lang="en-US" altLang="ko-KR" sz="1800" dirty="0">
                <a:latin typeface="Ubuntu Mono" panose="020B0509030602030204" pitchFamily="49" charset="0"/>
                <a:ea typeface="굴림" charset="0"/>
                <a:cs typeface="Consolas"/>
              </a:rPr>
              <a:t> (&amp;address, reg1, reg2) {	</a:t>
            </a:r>
            <a:r>
              <a:rPr lang="en-US" altLang="ko-KR" sz="1800" dirty="0">
                <a:solidFill>
                  <a:srgbClr val="00B050"/>
                </a:solidFill>
                <a:latin typeface="Ubuntu Mono" panose="020B0509030602030204" pitchFamily="49" charset="0"/>
                <a:ea typeface="굴림" charset="0"/>
                <a:cs typeface="Consolas"/>
              </a:rPr>
              <a:t>/* 68000 */</a:t>
            </a:r>
            <a:br>
              <a:rPr lang="en-US" altLang="ko-KR" sz="1800" dirty="0">
                <a:solidFill>
                  <a:srgbClr val="00B050"/>
                </a:solidFill>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if (reg1 == M[address]) {</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M[address] = reg2;</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return success;</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 else {</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return failure;</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	}</a:t>
            </a:r>
            <a:br>
              <a:rPr lang="en-US" altLang="ko-KR" sz="1800" dirty="0">
                <a:latin typeface="Ubuntu Mono" panose="020B0509030602030204" pitchFamily="49" charset="0"/>
                <a:ea typeface="굴림" charset="0"/>
                <a:cs typeface="Consolas"/>
              </a:rPr>
            </a:br>
            <a:r>
              <a:rPr lang="en-US" altLang="ko-KR" sz="1800" dirty="0">
                <a:latin typeface="Ubuntu Mono" panose="020B0509030602030204" pitchFamily="49" charset="0"/>
                <a:ea typeface="굴림" charset="0"/>
                <a:cs typeface="Consolas"/>
              </a:rPr>
              <a:t>}</a:t>
            </a:r>
          </a:p>
        </p:txBody>
      </p:sp>
    </p:spTree>
    <p:extLst>
      <p:ext uri="{BB962C8B-B14F-4D97-AF65-F5344CB8AC3E}">
        <p14:creationId xmlns:p14="http://schemas.microsoft.com/office/powerpoint/2010/main" val="4115938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ko-KR" dirty="0"/>
              <a:t>Spinlock with </a:t>
            </a:r>
            <a:r>
              <a:rPr lang="en-US" altLang="ko-KR" dirty="0" err="1">
                <a:latin typeface="Ubuntu Mono" panose="020B0509030602030204" pitchFamily="49" charset="0"/>
              </a:rPr>
              <a:t>test&amp;set</a:t>
            </a:r>
            <a:r>
              <a:rPr lang="en-US" altLang="ko-KR" dirty="0">
                <a:latin typeface="Ubuntu Mono" panose="020B0509030602030204" pitchFamily="49" charset="0"/>
              </a:rPr>
              <a:t>()</a:t>
            </a:r>
          </a:p>
        </p:txBody>
      </p:sp>
      <p:sp>
        <p:nvSpPr>
          <p:cNvPr id="7" name="Rectangle 3">
            <a:extLst>
              <a:ext uri="{FF2B5EF4-FFF2-40B4-BE49-F238E27FC236}">
                <a16:creationId xmlns:a16="http://schemas.microsoft.com/office/drawing/2014/main" id="{476755B3-AECA-F541-BC77-5F2548717962}"/>
              </a:ext>
            </a:extLst>
          </p:cNvPr>
          <p:cNvSpPr>
            <a:spLocks noGrp="1" noChangeArrowheads="1"/>
          </p:cNvSpPr>
          <p:nvPr>
            <p:ph idx="1"/>
          </p:nvPr>
        </p:nvSpPr>
        <p:spPr/>
        <p:txBody>
          <a:bodyPr/>
          <a:lstStyle/>
          <a:p>
            <a:pPr>
              <a:tabLst>
                <a:tab pos="1027113" algn="l"/>
                <a:tab pos="1377950" algn="l"/>
                <a:tab pos="1716088" algn="l"/>
              </a:tabLst>
            </a:pPr>
            <a:r>
              <a:rPr lang="en-US" altLang="ko-KR" sz="2400" dirty="0">
                <a:ea typeface="굴림" panose="020B0600000101010101" pitchFamily="34" charset="-127"/>
              </a:rPr>
              <a:t>Simple implementation</a:t>
            </a:r>
          </a:p>
          <a:p>
            <a:pPr lvl="2">
              <a:tabLst>
                <a:tab pos="1027113" algn="l"/>
                <a:tab pos="1377950" algn="l"/>
                <a:tab pos="1716088" algn="l"/>
              </a:tabLst>
            </a:pPr>
            <a:endParaRPr lang="en-US" altLang="ko-KR" sz="1400" dirty="0">
              <a:ea typeface="굴림" panose="020B0600000101010101" pitchFamily="34" charset="-127"/>
            </a:endParaRPr>
          </a:p>
          <a:p>
            <a:pPr marL="0" indent="0">
              <a:lnSpc>
                <a:spcPct val="70000"/>
              </a:lnSpc>
              <a:buNone/>
            </a:pPr>
            <a:r>
              <a:rPr lang="en-US" altLang="ko-KR" sz="1600" dirty="0">
                <a:latin typeface="Ubuntu Mono" panose="020B0509030602030204" pitchFamily="49" charset="0"/>
              </a:rPr>
              <a:t>	class Spinlock { </a:t>
            </a:r>
          </a:p>
          <a:p>
            <a:pPr marL="0" indent="0">
              <a:lnSpc>
                <a:spcPct val="70000"/>
              </a:lnSpc>
              <a:buNone/>
            </a:pPr>
            <a:r>
              <a:rPr lang="en-US" altLang="ko-KR" sz="1600" dirty="0">
                <a:latin typeface="Ubuntu Mono" panose="020B0509030602030204" pitchFamily="49" charset="0"/>
              </a:rPr>
              <a:t>	  </a:t>
            </a:r>
            <a:r>
              <a:rPr lang="en-US" altLang="ko-KR" sz="1600" dirty="0">
                <a:solidFill>
                  <a:srgbClr val="7030A0"/>
                </a:solidFill>
                <a:latin typeface="Ubuntu Mono" panose="020B0509030602030204" pitchFamily="49" charset="0"/>
              </a:rPr>
              <a:t>private:</a:t>
            </a:r>
          </a:p>
          <a:p>
            <a:pPr marL="0" indent="0">
              <a:lnSpc>
                <a:spcPct val="70000"/>
              </a:lnSpc>
              <a:buNone/>
            </a:pPr>
            <a:r>
              <a:rPr lang="en-US" altLang="ko-KR" sz="1600" dirty="0">
                <a:latin typeface="Ubuntu Mono" panose="020B0509030602030204" pitchFamily="49" charset="0"/>
              </a:rPr>
              <a:t>	    int value = 0</a:t>
            </a:r>
          </a:p>
          <a:p>
            <a:pPr marL="0" indent="0">
              <a:lnSpc>
                <a:spcPct val="70000"/>
              </a:lnSpc>
              <a:buNone/>
            </a:pPr>
            <a:r>
              <a:rPr lang="en-US" altLang="ko-KR" sz="1600" dirty="0">
                <a:solidFill>
                  <a:srgbClr val="7030A0"/>
                </a:solidFill>
                <a:latin typeface="Ubuntu Mono" panose="020B0509030602030204" pitchFamily="49" charset="0"/>
              </a:rPr>
              <a:t>	  public:</a:t>
            </a:r>
          </a:p>
          <a:p>
            <a:pPr marL="0" indent="0">
              <a:lnSpc>
                <a:spcPct val="70000"/>
              </a:lnSpc>
              <a:buNone/>
            </a:pPr>
            <a:r>
              <a:rPr lang="en-US" altLang="ko-KR" sz="1600" dirty="0">
                <a:latin typeface="Ubuntu Mono" panose="020B0509030602030204" pitchFamily="49" charset="0"/>
              </a:rPr>
              <a:t>	    void lock() { </a:t>
            </a:r>
            <a:r>
              <a:rPr lang="en-US" altLang="ko-KR" sz="1600" dirty="0">
                <a:solidFill>
                  <a:srgbClr val="FF0000"/>
                </a:solidFill>
                <a:latin typeface="Ubuntu Mono" panose="020B0509030602030204" pitchFamily="49" charset="0"/>
              </a:rPr>
              <a:t>while(</a:t>
            </a:r>
            <a:r>
              <a:rPr lang="en-US" altLang="ko-KR" sz="1600" dirty="0" err="1">
                <a:solidFill>
                  <a:srgbClr val="FF0000"/>
                </a:solidFill>
                <a:latin typeface="Ubuntu Mono" panose="020B0509030602030204" pitchFamily="49" charset="0"/>
              </a:rPr>
              <a:t>test&amp;set</a:t>
            </a:r>
            <a:r>
              <a:rPr lang="en-US" altLang="ko-KR" sz="1600" dirty="0">
                <a:solidFill>
                  <a:srgbClr val="FF0000"/>
                </a:solidFill>
                <a:latin typeface="Ubuntu Mono" panose="020B0509030602030204" pitchFamily="49" charset="0"/>
              </a:rPr>
              <a:t>(value));</a:t>
            </a:r>
            <a:r>
              <a:rPr lang="en-US" altLang="ko-KR" sz="1600" dirty="0">
                <a:latin typeface="Ubuntu Mono" panose="020B0509030602030204" pitchFamily="49" charset="0"/>
              </a:rPr>
              <a:t> };</a:t>
            </a:r>
          </a:p>
          <a:p>
            <a:pPr marL="0" indent="0">
              <a:lnSpc>
                <a:spcPct val="70000"/>
              </a:lnSpc>
              <a:buNone/>
            </a:pPr>
            <a:r>
              <a:rPr lang="en-US" altLang="ko-KR" sz="1600" dirty="0">
                <a:latin typeface="Ubuntu Mono" panose="020B0509030602030204" pitchFamily="49" charset="0"/>
              </a:rPr>
              <a:t>	    void unlock() { </a:t>
            </a:r>
            <a:r>
              <a:rPr lang="en-US" altLang="ko-KR" sz="1600" dirty="0">
                <a:solidFill>
                  <a:srgbClr val="FF0000"/>
                </a:solidFill>
                <a:latin typeface="Ubuntu Mono" panose="020B0509030602030204" pitchFamily="49" charset="0"/>
              </a:rPr>
              <a:t>value = 0;</a:t>
            </a:r>
            <a:r>
              <a:rPr lang="en-US" altLang="ko-KR" sz="1600" dirty="0">
                <a:latin typeface="Ubuntu Mono" panose="020B0509030602030204" pitchFamily="49" charset="0"/>
              </a:rPr>
              <a:t> };</a:t>
            </a:r>
          </a:p>
          <a:p>
            <a:pPr marL="0" indent="0">
              <a:lnSpc>
                <a:spcPct val="70000"/>
              </a:lnSpc>
              <a:buNone/>
            </a:pPr>
            <a:r>
              <a:rPr lang="en-US" altLang="ko-KR" sz="1600" dirty="0">
                <a:latin typeface="Ubuntu Mono" panose="020B0509030602030204" pitchFamily="49" charset="0"/>
              </a:rPr>
              <a:t>	}</a:t>
            </a:r>
          </a:p>
          <a:p>
            <a:pPr marL="0" indent="0">
              <a:lnSpc>
                <a:spcPct val="91000"/>
              </a:lnSpc>
              <a:spcBef>
                <a:spcPts val="0"/>
              </a:spcBef>
              <a:buFontTx/>
              <a:buNone/>
              <a:tabLst>
                <a:tab pos="1027113" algn="l"/>
                <a:tab pos="1377950" algn="l"/>
                <a:tab pos="1716088" algn="l"/>
              </a:tabLst>
            </a:pPr>
            <a:endParaRPr lang="en-US" altLang="ko-KR" sz="1800" dirty="0">
              <a:latin typeface="Consolas" charset="0"/>
              <a:ea typeface="Consolas" charset="0"/>
              <a:cs typeface="Consolas" charset="0"/>
            </a:endParaRPr>
          </a:p>
          <a:p>
            <a:pPr>
              <a:tabLst>
                <a:tab pos="1027113" algn="l"/>
                <a:tab pos="1377950" algn="l"/>
                <a:tab pos="1716088" algn="l"/>
              </a:tabLst>
            </a:pPr>
            <a:r>
              <a:rPr lang="en-US" altLang="ko-KR" sz="2000" dirty="0">
                <a:ea typeface="굴림" panose="020B0600000101010101" pitchFamily="34" charset="-127"/>
              </a:rPr>
              <a:t>Unlocked mutex: </a:t>
            </a:r>
            <a:r>
              <a:rPr lang="en-US" altLang="ko-KR" sz="1800" dirty="0" err="1">
                <a:latin typeface="Ubuntu Mono" panose="020B0509030602030204" pitchFamily="49" charset="0"/>
                <a:ea typeface="굴림" panose="020B0600000101010101" pitchFamily="34" charset="-127"/>
              </a:rPr>
              <a:t>test&amp;set</a:t>
            </a:r>
            <a:r>
              <a:rPr lang="en-US" altLang="ko-KR" sz="1800" dirty="0">
                <a:ea typeface="굴림" panose="020B0600000101010101" pitchFamily="34" charset="-127"/>
              </a:rPr>
              <a:t> </a:t>
            </a:r>
            <a:r>
              <a:rPr lang="en-US" altLang="ko-KR" sz="2000" dirty="0">
                <a:ea typeface="굴림" panose="020B0600000101010101" pitchFamily="34" charset="-127"/>
              </a:rPr>
              <a:t>reads </a:t>
            </a:r>
            <a:r>
              <a:rPr lang="en-US" altLang="ko-KR" sz="1800" dirty="0">
                <a:latin typeface="Ubuntu Mono" panose="020B0509030602030204" pitchFamily="49" charset="0"/>
                <a:ea typeface="굴림" panose="020B0600000101010101" pitchFamily="34" charset="-127"/>
              </a:rPr>
              <a:t>0</a:t>
            </a:r>
            <a:r>
              <a:rPr lang="en-US" altLang="ko-KR" sz="2000" dirty="0">
                <a:ea typeface="굴림" panose="020B0600000101010101" pitchFamily="34" charset="-127"/>
              </a:rPr>
              <a:t> and sets </a:t>
            </a:r>
            <a:r>
              <a:rPr lang="en-US" altLang="ko-KR" sz="1800" dirty="0">
                <a:latin typeface="Ubuntu Mono" panose="020B0509030602030204" pitchFamily="49" charset="0"/>
                <a:ea typeface="굴림" panose="020B0600000101010101" pitchFamily="34" charset="-127"/>
              </a:rPr>
              <a:t>value = 1</a:t>
            </a:r>
            <a:endParaRPr lang="en-US" altLang="ko-KR" sz="1800" dirty="0">
              <a:ea typeface="굴림" panose="020B0600000101010101" pitchFamily="34" charset="-127"/>
            </a:endParaRPr>
          </a:p>
          <a:p>
            <a:pPr>
              <a:tabLst>
                <a:tab pos="1027113" algn="l"/>
                <a:tab pos="1377950" algn="l"/>
                <a:tab pos="1716088" algn="l"/>
              </a:tabLst>
            </a:pPr>
            <a:r>
              <a:rPr lang="en-US" altLang="ko-KR" sz="2000" dirty="0">
                <a:ea typeface="굴림" panose="020B0600000101010101" pitchFamily="34" charset="-127"/>
              </a:rPr>
              <a:t>Locked mutex: </a:t>
            </a:r>
            <a:r>
              <a:rPr lang="en-US" altLang="ko-KR" sz="1800" dirty="0" err="1">
                <a:latin typeface="Ubuntu Mono" panose="020B0509030602030204" pitchFamily="49" charset="0"/>
                <a:ea typeface="굴림" panose="020B0600000101010101" pitchFamily="34" charset="-127"/>
              </a:rPr>
              <a:t>test&amp;set</a:t>
            </a:r>
            <a:r>
              <a:rPr lang="en-US" altLang="ko-KR" sz="1800" dirty="0">
                <a:ea typeface="굴림" panose="020B0600000101010101" pitchFamily="34" charset="-127"/>
              </a:rPr>
              <a:t> </a:t>
            </a:r>
            <a:r>
              <a:rPr lang="en-US" altLang="ko-KR" sz="2000" dirty="0">
                <a:ea typeface="굴림" panose="020B0600000101010101" pitchFamily="34" charset="-127"/>
              </a:rPr>
              <a:t>reads </a:t>
            </a:r>
            <a:r>
              <a:rPr lang="en-US" altLang="ko-KR" sz="1800" dirty="0">
                <a:latin typeface="Ubuntu Mono" panose="020B0509030602030204" pitchFamily="49" charset="0"/>
                <a:ea typeface="굴림" panose="020B0600000101010101" pitchFamily="34" charset="-127"/>
              </a:rPr>
              <a:t>1</a:t>
            </a:r>
            <a:r>
              <a:rPr lang="en-US" altLang="ko-KR" sz="2000" dirty="0">
                <a:ea typeface="굴림" panose="020B0600000101010101" pitchFamily="34" charset="-127"/>
              </a:rPr>
              <a:t> and sets </a:t>
            </a:r>
            <a:r>
              <a:rPr lang="en-US" altLang="ko-KR" sz="1800" dirty="0">
                <a:latin typeface="Ubuntu Mono" panose="020B0509030602030204" pitchFamily="49" charset="0"/>
                <a:ea typeface="굴림" panose="020B0600000101010101" pitchFamily="34" charset="-127"/>
              </a:rPr>
              <a:t>value = 1</a:t>
            </a:r>
            <a:r>
              <a:rPr lang="en-US" altLang="ko-KR" sz="1800" dirty="0">
                <a:ea typeface="굴림" panose="020B0600000101010101" pitchFamily="34" charset="-127"/>
              </a:rPr>
              <a:t> </a:t>
            </a:r>
            <a:r>
              <a:rPr lang="en-US" altLang="ko-KR" sz="2000" dirty="0">
                <a:ea typeface="굴림" panose="020B0600000101010101" pitchFamily="34" charset="-127"/>
              </a:rPr>
              <a:t>(no change)</a:t>
            </a:r>
          </a:p>
          <a:p>
            <a:pPr>
              <a:tabLst>
                <a:tab pos="1027113" algn="l"/>
                <a:tab pos="1377950" algn="l"/>
                <a:tab pos="1716088" algn="l"/>
              </a:tabLst>
            </a:pPr>
            <a:r>
              <a:rPr lang="en-US" altLang="ko-KR" sz="2000" dirty="0">
                <a:ea typeface="굴림" panose="020B0600000101010101" pitchFamily="34" charset="-127"/>
              </a:rPr>
              <a:t>What is wrong with this implementation?</a:t>
            </a:r>
          </a:p>
          <a:p>
            <a:pPr lvl="1">
              <a:tabLst>
                <a:tab pos="1027113" algn="l"/>
                <a:tab pos="1377950" algn="l"/>
                <a:tab pos="1716088" algn="l"/>
              </a:tabLst>
            </a:pPr>
            <a:r>
              <a:rPr lang="en-US" altLang="ko-KR" sz="1800" dirty="0">
                <a:ea typeface="굴림" panose="020B0600000101010101" pitchFamily="34" charset="-127"/>
              </a:rPr>
              <a:t>Waiting threads consume cycles while </a:t>
            </a:r>
            <a:r>
              <a:rPr lang="en-US" altLang="ko-KR" sz="1800" dirty="0">
                <a:solidFill>
                  <a:srgbClr val="FF0000"/>
                </a:solidFill>
                <a:ea typeface="굴림" panose="020B0600000101010101" pitchFamily="34" charset="-127"/>
              </a:rPr>
              <a:t>busy-waiting</a:t>
            </a:r>
            <a:endParaRPr lang="en-US" altLang="ko-KR" sz="2000" dirty="0">
              <a:ea typeface="굴림" panose="020B0600000101010101" pitchFamily="34" charset="-127"/>
            </a:endParaRPr>
          </a:p>
          <a:p>
            <a:pPr>
              <a:tabLst>
                <a:tab pos="1027113" algn="l"/>
                <a:tab pos="1377950" algn="l"/>
                <a:tab pos="1716088" algn="l"/>
              </a:tabLst>
            </a:pPr>
            <a:endParaRPr lang="en-US" altLang="ko-KR" sz="2400" dirty="0">
              <a:ea typeface="굴림" panose="020B0600000101010101" pitchFamily="34" charset="-127"/>
            </a:endParaRPr>
          </a:p>
          <a:p>
            <a:pPr lvl="1">
              <a:tabLst>
                <a:tab pos="1027113" algn="l"/>
                <a:tab pos="1377950" algn="l"/>
                <a:tab pos="1716088" algn="l"/>
              </a:tabLst>
            </a:pPr>
            <a:endParaRPr lang="en-US" altLang="ko-KR" sz="2000" dirty="0">
              <a:ea typeface="굴림" panose="020B0600000101010101" pitchFamily="34" charset="-127"/>
            </a:endParaRPr>
          </a:p>
        </p:txBody>
      </p:sp>
    </p:spTree>
    <p:extLst>
      <p:ext uri="{BB962C8B-B14F-4D97-AF65-F5344CB8AC3E}">
        <p14:creationId xmlns:p14="http://schemas.microsoft.com/office/powerpoint/2010/main" val="3108518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animEffect transition="in" filter="wipe(left)">
                                      <p:cBhvr>
                                        <p:cTn id="11" dur="500"/>
                                        <p:tgtEl>
                                          <p:spTgt spid="7">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wipe(left)">
                                      <p:cBhvr>
                                        <p:cTn id="16" dur="500"/>
                                        <p:tgtEl>
                                          <p:spTgt spid="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wipe(left)">
                                      <p:cBhvr>
                                        <p:cTn id="21" dur="500"/>
                                        <p:tgtEl>
                                          <p:spTgt spid="7">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7">
                                            <p:txEl>
                                              <p:pRg st="5" end="5"/>
                                            </p:txEl>
                                          </p:spTgt>
                                        </p:tgtEl>
                                        <p:attrNameLst>
                                          <p:attrName>style.visibility</p:attrName>
                                        </p:attrNameLst>
                                      </p:cBhvr>
                                      <p:to>
                                        <p:strVal val="visible"/>
                                      </p:to>
                                    </p:set>
                                    <p:animEffect transition="in" filter="wipe(left)">
                                      <p:cBhvr>
                                        <p:cTn id="26" dur="500"/>
                                        <p:tgtEl>
                                          <p:spTgt spid="7">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wipe(left)">
                                      <p:cBhvr>
                                        <p:cTn id="31" dur="500"/>
                                        <p:tgtEl>
                                          <p:spTgt spid="7">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7">
                                            <p:txEl>
                                              <p:pRg st="7" end="7"/>
                                            </p:txEl>
                                          </p:spTgt>
                                        </p:tgtEl>
                                        <p:attrNameLst>
                                          <p:attrName>style.visibility</p:attrName>
                                        </p:attrNameLst>
                                      </p:cBhvr>
                                      <p:to>
                                        <p:strVal val="visible"/>
                                      </p:to>
                                    </p:set>
                                    <p:animEffect transition="in" filter="wipe(left)">
                                      <p:cBhvr>
                                        <p:cTn id="36" dur="500"/>
                                        <p:tgtEl>
                                          <p:spTgt spid="7">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7">
                                            <p:txEl>
                                              <p:pRg st="8" end="8"/>
                                            </p:txEl>
                                          </p:spTgt>
                                        </p:tgtEl>
                                        <p:attrNameLst>
                                          <p:attrName>style.visibility</p:attrName>
                                        </p:attrNameLst>
                                      </p:cBhvr>
                                      <p:to>
                                        <p:strVal val="visible"/>
                                      </p:to>
                                    </p:set>
                                    <p:animEffect transition="in" filter="wipe(left)">
                                      <p:cBhvr>
                                        <p:cTn id="41" dur="500"/>
                                        <p:tgtEl>
                                          <p:spTgt spid="7">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ko-KR" dirty="0"/>
              <a:t>Spinlock with </a:t>
            </a:r>
            <a:r>
              <a:rPr lang="en-US" altLang="ko-KR" dirty="0" err="1">
                <a:latin typeface="Ubuntu Mono" panose="020B0509030602030204" pitchFamily="49" charset="0"/>
              </a:rPr>
              <a:t>test&amp;set</a:t>
            </a:r>
            <a:r>
              <a:rPr lang="en-US" altLang="ko-KR" dirty="0">
                <a:latin typeface="Ubuntu Mono" panose="020B0509030602030204" pitchFamily="49" charset="0"/>
              </a:rPr>
              <a:t>()</a:t>
            </a:r>
            <a:r>
              <a:rPr lang="en-US" altLang="ko-KR" dirty="0"/>
              <a:t>: Discussion</a:t>
            </a:r>
          </a:p>
        </p:txBody>
      </p:sp>
      <p:sp>
        <p:nvSpPr>
          <p:cNvPr id="10" name="Rectangle 3">
            <a:extLst>
              <a:ext uri="{FF2B5EF4-FFF2-40B4-BE49-F238E27FC236}">
                <a16:creationId xmlns:a16="http://schemas.microsoft.com/office/drawing/2014/main" id="{2B0E03E6-B0ED-5B46-90EA-F3ADB9D6B61F}"/>
              </a:ext>
            </a:extLst>
          </p:cNvPr>
          <p:cNvSpPr>
            <a:spLocks noGrp="1" noChangeArrowheads="1"/>
          </p:cNvSpPr>
          <p:nvPr>
            <p:ph idx="1"/>
          </p:nvPr>
        </p:nvSpPr>
        <p:spPr/>
        <p:txBody>
          <a:bodyPr/>
          <a:lstStyle/>
          <a:p>
            <a:r>
              <a:rPr lang="en-US" altLang="ko-KR" sz="2000" dirty="0"/>
              <a:t>Upside?</a:t>
            </a:r>
          </a:p>
          <a:p>
            <a:pPr lvl="1"/>
            <a:r>
              <a:rPr lang="en-US" altLang="ko-KR" sz="1800" dirty="0"/>
              <a:t>Machine can receive interrupts</a:t>
            </a:r>
          </a:p>
          <a:p>
            <a:pPr lvl="1"/>
            <a:r>
              <a:rPr lang="en-US" altLang="ko-KR" sz="1800" dirty="0"/>
              <a:t>User code can use this mutex</a:t>
            </a:r>
          </a:p>
          <a:p>
            <a:pPr lvl="1"/>
            <a:r>
              <a:rPr lang="en-US" altLang="ko-KR" sz="1800" dirty="0"/>
              <a:t>Works on multiprocessors</a:t>
            </a:r>
          </a:p>
          <a:p>
            <a:pPr lvl="2"/>
            <a:endParaRPr lang="en-US" altLang="ko-KR" sz="1400" dirty="0"/>
          </a:p>
          <a:p>
            <a:r>
              <a:rPr lang="en-US" altLang="ko-KR" sz="2000" dirty="0"/>
              <a:t>Downside?</a:t>
            </a:r>
          </a:p>
          <a:p>
            <a:pPr lvl="1"/>
            <a:r>
              <a:rPr lang="en-US" altLang="ko-KR" sz="1800" dirty="0"/>
              <a:t>This is very wasteful as threads consume CPU cycles (busy-waiting)</a:t>
            </a:r>
          </a:p>
          <a:p>
            <a:pPr lvl="1"/>
            <a:r>
              <a:rPr lang="en-US" altLang="ko-KR" sz="1800" dirty="0"/>
              <a:t>Waiting threads may delay the thread that has locked mutex (no one wins!)</a:t>
            </a:r>
          </a:p>
          <a:p>
            <a:pPr lvl="1"/>
            <a:r>
              <a:rPr lang="en-US" altLang="ko-KR" sz="1800" dirty="0">
                <a:solidFill>
                  <a:srgbClr val="FF0000"/>
                </a:solidFill>
              </a:rPr>
              <a:t>Priority inversion</a:t>
            </a:r>
            <a:r>
              <a:rPr lang="en-US" altLang="ko-KR" sz="1800" dirty="0"/>
              <a:t>: if busy-waiting thread has higher priority than the thread that has locked mutex </a:t>
            </a:r>
            <a:r>
              <a:rPr lang="en-US" altLang="ko-KR" sz="1800" dirty="0">
                <a:sym typeface="Symbol" panose="05050102010706020507" pitchFamily="18" charset="2"/>
              </a:rPr>
              <a:t>then there will be no progress! (more on this later)</a:t>
            </a:r>
          </a:p>
          <a:p>
            <a:pPr lvl="2"/>
            <a:endParaRPr lang="en-US" altLang="ko-KR" sz="1400" dirty="0">
              <a:sym typeface="Symbol" panose="05050102010706020507" pitchFamily="18" charset="2"/>
            </a:endParaRPr>
          </a:p>
          <a:p>
            <a:r>
              <a:rPr lang="en-US" altLang="ko-KR" sz="2000" dirty="0"/>
              <a:t>In semaphores and monitors, threads may wait for arbitrary long time!</a:t>
            </a:r>
          </a:p>
          <a:p>
            <a:pPr lvl="1"/>
            <a:r>
              <a:rPr lang="en-US" altLang="ko-KR" sz="1800" dirty="0"/>
              <a:t>Even if busy-waiting was OK for mutexes, it’s not OK for other primitives</a:t>
            </a:r>
          </a:p>
          <a:p>
            <a:pPr lvl="1"/>
            <a:r>
              <a:rPr lang="en-US" altLang="ko-KR" sz="1800" dirty="0"/>
              <a:t>Exam/quiz solutions should avoid busy-waiting!</a:t>
            </a:r>
          </a:p>
        </p:txBody>
      </p:sp>
      <p:pic>
        <p:nvPicPr>
          <p:cNvPr id="5" name="Picture 2" descr="Busy!?............. I'm beyond busy! - Busy Que Got Me Like | Meme Generator">
            <a:extLst>
              <a:ext uri="{FF2B5EF4-FFF2-40B4-BE49-F238E27FC236}">
                <a16:creationId xmlns:a16="http://schemas.microsoft.com/office/drawing/2014/main" id="{5AFAF6CB-0488-B24A-82B7-5B8E736B3B05}"/>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5866659" y="1560431"/>
            <a:ext cx="2648691" cy="196858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120982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xEl>
                                              <p:pRg st="6" end="6"/>
                                            </p:txEl>
                                          </p:spTgt>
                                        </p:tgtEl>
                                        <p:attrNameLst>
                                          <p:attrName>style.visibility</p:attrName>
                                        </p:attrNameLst>
                                      </p:cBhvr>
                                      <p:to>
                                        <p:strVal val="visible"/>
                                      </p:to>
                                    </p:set>
                                  </p:childTnLst>
                                </p:cTn>
                              </p:par>
                              <p:par>
                                <p:cTn id="19" presetID="5" presetClass="entr" presetSubtype="1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checkerboard(across)">
                                      <p:cBhvr>
                                        <p:cTn id="21" dur="500"/>
                                        <p:tgtEl>
                                          <p:spTgt spid="5"/>
                                        </p:tgtEl>
                                      </p:cBhvr>
                                    </p:animEffect>
                                  </p:childTnLst>
                                </p:cTn>
                              </p:par>
                              <p:par>
                                <p:cTn id="22" presetID="1" presetClass="entr" presetSubtype="0" fill="hold" grpId="0" nodeType="withEffect">
                                  <p:stCondLst>
                                    <p:cond delay="0"/>
                                  </p:stCondLst>
                                  <p:childTnLst>
                                    <p:set>
                                      <p:cBhvr>
                                        <p:cTn id="23" dur="1" fill="hold">
                                          <p:stCondLst>
                                            <p:cond delay="0"/>
                                          </p:stCondLst>
                                        </p:cTn>
                                        <p:tgtEl>
                                          <p:spTgt spid="10">
                                            <p:txEl>
                                              <p:pRg st="7" end="7"/>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0">
                                            <p:txEl>
                                              <p:pRg st="10" end="10"/>
                                            </p:tx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0">
                                            <p:txEl>
                                              <p:pRg st="11" end="11"/>
                                            </p:tx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0">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dirty="0"/>
              <a:t>Implementation of Mutex - Take 3:</a:t>
            </a:r>
            <a:br>
              <a:rPr lang="en-US" altLang="ko-KR" dirty="0"/>
            </a:br>
            <a:r>
              <a:rPr lang="en-US" altLang="ko-KR" dirty="0"/>
              <a:t>Using Spinlock</a:t>
            </a:r>
            <a:endParaRPr lang="en-US" altLang="ko-KR" dirty="0">
              <a:latin typeface="Ubuntu Mono" panose="020B0509030602030204" pitchFamily="49" charset="0"/>
            </a:endParaRPr>
          </a:p>
        </p:txBody>
      </p:sp>
      <p:sp>
        <p:nvSpPr>
          <p:cNvPr id="456707" name="Rectangle 3"/>
          <p:cNvSpPr>
            <a:spLocks noGrp="1" noChangeArrowheads="1"/>
          </p:cNvSpPr>
          <p:nvPr>
            <p:ph type="body" idx="1"/>
          </p:nvPr>
        </p:nvSpPr>
        <p:spPr/>
        <p:txBody>
          <a:bodyPr/>
          <a:lstStyle/>
          <a:p>
            <a:r>
              <a:rPr lang="en-US" altLang="ko-KR" sz="2000" dirty="0"/>
              <a:t>Can we implement mutex with </a:t>
            </a:r>
            <a:r>
              <a:rPr lang="en-US" altLang="ko-KR" sz="1800" dirty="0" err="1">
                <a:latin typeface="Ubuntu Mono" panose="020B0509030602030204" pitchFamily="49" charset="0"/>
              </a:rPr>
              <a:t>text&amp;set</a:t>
            </a:r>
            <a:r>
              <a:rPr lang="en-US" altLang="ko-KR" sz="2000" dirty="0"/>
              <a:t> without busy-waiting?</a:t>
            </a:r>
          </a:p>
          <a:p>
            <a:pPr lvl="1"/>
            <a:r>
              <a:rPr lang="en-US" altLang="ko-KR" sz="1800" dirty="0"/>
              <a:t>We cannot eliminate busy-waiting, but we can minimize it!</a:t>
            </a:r>
          </a:p>
          <a:p>
            <a:pPr lvl="1"/>
            <a:r>
              <a:rPr lang="en-US" altLang="ko-KR" sz="1800" b="1" dirty="0">
                <a:solidFill>
                  <a:srgbClr val="002060"/>
                </a:solidFill>
              </a:rPr>
              <a:t>Idea</a:t>
            </a:r>
            <a:r>
              <a:rPr lang="en-US" altLang="ko-KR" sz="1800" dirty="0">
                <a:solidFill>
                  <a:srgbClr val="002060"/>
                </a:solidFill>
              </a:rPr>
              <a:t>: only busy-wait to atomically check mutex value</a:t>
            </a:r>
          </a:p>
        </p:txBody>
      </p:sp>
      <p:sp>
        <p:nvSpPr>
          <p:cNvPr id="14" name="Text Box 5">
            <a:extLst>
              <a:ext uri="{FF2B5EF4-FFF2-40B4-BE49-F238E27FC236}">
                <a16:creationId xmlns:a16="http://schemas.microsoft.com/office/drawing/2014/main" id="{8D418D09-F40E-9A4A-AB9A-A987E0CC2530}"/>
              </a:ext>
            </a:extLst>
          </p:cNvPr>
          <p:cNvSpPr txBox="1">
            <a:spLocks noChangeArrowheads="1"/>
          </p:cNvSpPr>
          <p:nvPr/>
        </p:nvSpPr>
        <p:spPr bwMode="auto">
          <a:xfrm>
            <a:off x="1568056" y="3429000"/>
            <a:ext cx="3003944" cy="2475549"/>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gn="l">
              <a:lnSpc>
                <a:spcPct val="70000"/>
              </a:lnSpc>
              <a:spcBef>
                <a:spcPts val="1000"/>
              </a:spcBef>
            </a:pPr>
            <a:r>
              <a:rPr lang="en-US" altLang="en-US" sz="1400" b="0" dirty="0">
                <a:latin typeface="Ubuntu Mono" panose="020B0509030602030204" pitchFamily="49" charset="0"/>
                <a:ea typeface="Consolas" charset="0"/>
                <a:cs typeface="Consolas" charset="0"/>
              </a:rPr>
              <a:t>class Mutex {</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a:t>
            </a:r>
            <a:r>
              <a:rPr lang="en-US" altLang="en-US" sz="1400" b="0" dirty="0">
                <a:solidFill>
                  <a:srgbClr val="7030A0"/>
                </a:solidFill>
                <a:latin typeface="Ubuntu Mono" panose="020B0509030602030204" pitchFamily="49" charset="0"/>
                <a:ea typeface="Consolas" charset="0"/>
                <a:cs typeface="Consolas" charset="0"/>
              </a:rPr>
              <a:t>private:</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int value = </a:t>
            </a:r>
            <a:r>
              <a:rPr lang="en-US" altLang="en-US" sz="1400" b="0" dirty="0">
                <a:solidFill>
                  <a:srgbClr val="00B050"/>
                </a:solidFill>
                <a:latin typeface="Ubuntu Mono" panose="020B0509030602030204" pitchFamily="49" charset="0"/>
                <a:ea typeface="Consolas" charset="0"/>
                <a:cs typeface="Consolas" charset="0"/>
              </a:rPr>
              <a:t>FREE</a:t>
            </a:r>
            <a:r>
              <a:rPr lang="en-US" altLang="en-US" sz="1400" b="0" dirty="0">
                <a:latin typeface="Ubuntu Mono" panose="020B0509030602030204" pitchFamily="49" charset="0"/>
                <a:ea typeface="Consolas" charset="0"/>
                <a:cs typeface="Consolas" charset="0"/>
              </a:rPr>
              <a:t>;</a:t>
            </a:r>
            <a:endParaRPr lang="fa-IR" altLang="en-US" sz="1400" b="0" dirty="0">
              <a:latin typeface="Ubuntu Mono" panose="020B0509030602030204" pitchFamily="49" charset="0"/>
              <a:ea typeface="Consolas" charset="0"/>
              <a:cs typeface="Consolas" charset="0"/>
            </a:endParaRPr>
          </a:p>
          <a:p>
            <a:pPr algn="l">
              <a:lnSpc>
                <a:spcPct val="70000"/>
              </a:lnSpc>
              <a:spcBef>
                <a:spcPts val="1000"/>
              </a:spcBef>
            </a:pPr>
            <a:r>
              <a:rPr lang="en-US" altLang="en-US" sz="1400" b="0" dirty="0">
                <a:latin typeface="Ubuntu Mono" panose="020B0509030602030204" pitchFamily="49" charset="0"/>
                <a:ea typeface="Consolas" charset="0"/>
                <a:cs typeface="Consolas" charset="0"/>
              </a:rPr>
              <a:t>	Spinlock </a:t>
            </a:r>
            <a:r>
              <a:rPr lang="en-US" altLang="en-US" sz="1400" b="0" dirty="0" err="1">
                <a:latin typeface="Ubuntu Mono" panose="020B0509030602030204" pitchFamily="49" charset="0"/>
                <a:ea typeface="Consolas" charset="0"/>
                <a:cs typeface="Consolas" charset="0"/>
              </a:rPr>
              <a:t>mutex_spinlock</a:t>
            </a:r>
            <a:r>
              <a:rPr lang="en-US" altLang="en-US" sz="1400" b="0" dirty="0">
                <a:latin typeface="Ubuntu Mono" panose="020B0509030602030204" pitchFamily="49" charset="0"/>
                <a:ea typeface="Consolas" charset="0"/>
                <a:cs typeface="Consolas" charset="0"/>
              </a:rPr>
              <a:t>;</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Queue waiting;</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a:t>
            </a:r>
            <a:r>
              <a:rPr lang="en-US" altLang="en-US" sz="1400" b="0" dirty="0">
                <a:solidFill>
                  <a:srgbClr val="7030A0"/>
                </a:solidFill>
                <a:latin typeface="Ubuntu Mono" panose="020B0509030602030204" pitchFamily="49" charset="0"/>
                <a:ea typeface="Consolas" charset="0"/>
                <a:cs typeface="Consolas" charset="0"/>
              </a:rPr>
              <a:t>public:</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void lock();</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	void unlock();</a:t>
            </a:r>
          </a:p>
          <a:p>
            <a:pPr algn="l">
              <a:lnSpc>
                <a:spcPct val="70000"/>
              </a:lnSpc>
              <a:spcBef>
                <a:spcPts val="1000"/>
              </a:spcBef>
            </a:pPr>
            <a:r>
              <a:rPr lang="en-US" altLang="en-US" sz="1400" b="0" dirty="0">
                <a:latin typeface="Ubuntu Mono" panose="020B0509030602030204" pitchFamily="49" charset="0"/>
                <a:ea typeface="Consolas" charset="0"/>
                <a:cs typeface="Consolas" charset="0"/>
              </a:rPr>
              <a:t>}</a:t>
            </a:r>
          </a:p>
        </p:txBody>
      </p:sp>
      <p:sp>
        <p:nvSpPr>
          <p:cNvPr id="2" name="Rectangle 1">
            <a:extLst>
              <a:ext uri="{FF2B5EF4-FFF2-40B4-BE49-F238E27FC236}">
                <a16:creationId xmlns:a16="http://schemas.microsoft.com/office/drawing/2014/main" id="{A2A897B0-2088-E144-93D9-31DCD9151178}"/>
              </a:ext>
            </a:extLst>
          </p:cNvPr>
          <p:cNvSpPr/>
          <p:nvPr/>
        </p:nvSpPr>
        <p:spPr>
          <a:xfrm>
            <a:off x="4925619" y="3429000"/>
            <a:ext cx="3589731" cy="2475549"/>
          </a:xfrm>
          <a:prstGeom prst="rect">
            <a:avLst/>
          </a:prstGeom>
          <a:noFill/>
          <a:ln>
            <a:noFill/>
          </a:ln>
          <a:effectLst/>
        </p:spPr>
        <p:txBody>
          <a:bodyPr wrap="square">
            <a:spAutoFit/>
          </a:bodyPr>
          <a:lstStyle/>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class Scheduler {</a:t>
            </a:r>
          </a:p>
          <a:p>
            <a:pPr>
              <a:lnSpc>
                <a:spcPct val="70000"/>
              </a:lnSpc>
              <a:spcBef>
                <a:spcPts val="1000"/>
              </a:spcBef>
              <a:tabLst>
                <a:tab pos="338138" algn="l"/>
                <a:tab pos="688975" algn="l"/>
                <a:tab pos="1027113" algn="l"/>
              </a:tabLst>
            </a:pPr>
            <a:r>
              <a:rPr lang="en-US" sz="1400" dirty="0">
                <a:solidFill>
                  <a:srgbClr val="7030A0"/>
                </a:solidFill>
                <a:latin typeface="Ubuntu Mono" panose="020B0509030602030204" pitchFamily="49" charset="0"/>
                <a:cs typeface="Consolas" charset="0"/>
              </a:rPr>
              <a:t> private:</a:t>
            </a:r>
          </a:p>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	Queue </a:t>
            </a:r>
            <a:r>
              <a:rPr lang="en-US" sz="1400" dirty="0" err="1">
                <a:latin typeface="Ubuntu Mono" panose="020B0509030602030204" pitchFamily="49" charset="0"/>
                <a:cs typeface="Consolas" charset="0"/>
              </a:rPr>
              <a:t>readyList</a:t>
            </a:r>
            <a:r>
              <a:rPr lang="en-US" sz="1400" dirty="0">
                <a:latin typeface="Ubuntu Mono" panose="020B0509030602030204" pitchFamily="49" charset="0"/>
                <a:cs typeface="Consolas" charset="0"/>
              </a:rPr>
              <a:t>;</a:t>
            </a:r>
          </a:p>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	Spinlock </a:t>
            </a:r>
            <a:r>
              <a:rPr lang="en-US" sz="1400" dirty="0" err="1">
                <a:latin typeface="Ubuntu Mono" panose="020B0509030602030204" pitchFamily="49" charset="0"/>
                <a:cs typeface="Consolas" charset="0"/>
              </a:rPr>
              <a:t>scheduler_spinlock</a:t>
            </a:r>
            <a:r>
              <a:rPr lang="en-US" sz="1400" dirty="0">
                <a:latin typeface="Ubuntu Mono" panose="020B0509030602030204" pitchFamily="49" charset="0"/>
                <a:cs typeface="Consolas" charset="0"/>
              </a:rPr>
              <a:t>;</a:t>
            </a:r>
          </a:p>
          <a:p>
            <a:pPr>
              <a:lnSpc>
                <a:spcPct val="70000"/>
              </a:lnSpc>
              <a:spcBef>
                <a:spcPts val="1000"/>
              </a:spcBef>
              <a:tabLst>
                <a:tab pos="338138" algn="l"/>
                <a:tab pos="688975" algn="l"/>
                <a:tab pos="1027113" algn="l"/>
              </a:tabLst>
            </a:pPr>
            <a:endParaRPr lang="en-US" sz="1400" dirty="0">
              <a:latin typeface="Ubuntu Mono" panose="020B0509030602030204" pitchFamily="49" charset="0"/>
              <a:cs typeface="Consolas" charset="0"/>
            </a:endParaRPr>
          </a:p>
          <a:p>
            <a:pPr>
              <a:lnSpc>
                <a:spcPct val="70000"/>
              </a:lnSpc>
              <a:spcBef>
                <a:spcPts val="1000"/>
              </a:spcBef>
              <a:tabLst>
                <a:tab pos="338138" algn="l"/>
                <a:tab pos="688975" algn="l"/>
                <a:tab pos="1027113" algn="l"/>
              </a:tabLst>
            </a:pPr>
            <a:r>
              <a:rPr lang="en-US" sz="1400" dirty="0">
                <a:solidFill>
                  <a:srgbClr val="7030A0"/>
                </a:solidFill>
                <a:latin typeface="Ubuntu Mono" panose="020B0509030602030204" pitchFamily="49" charset="0"/>
                <a:cs typeface="Consolas" charset="0"/>
              </a:rPr>
              <a:t> public:</a:t>
            </a:r>
          </a:p>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	void suspend(Spinlock *spinlock);</a:t>
            </a:r>
          </a:p>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	void </a:t>
            </a:r>
            <a:r>
              <a:rPr lang="en-US" sz="1400" dirty="0" err="1">
                <a:latin typeface="Ubuntu Mono" panose="020B0509030602030204" pitchFamily="49" charset="0"/>
                <a:cs typeface="Consolas" charset="0"/>
              </a:rPr>
              <a:t>make_ready</a:t>
            </a:r>
            <a:r>
              <a:rPr lang="en-US" sz="1400" dirty="0">
                <a:latin typeface="Ubuntu Mono" panose="020B0509030602030204" pitchFamily="49" charset="0"/>
                <a:cs typeface="Consolas" charset="0"/>
              </a:rPr>
              <a:t>(TCB *</a:t>
            </a:r>
            <a:r>
              <a:rPr lang="en-US" sz="1400" dirty="0" err="1">
                <a:latin typeface="Ubuntu Mono" panose="020B0509030602030204" pitchFamily="49" charset="0"/>
                <a:cs typeface="Consolas" charset="0"/>
              </a:rPr>
              <a:t>tcb</a:t>
            </a:r>
            <a:r>
              <a:rPr lang="en-US" sz="1400" dirty="0">
                <a:latin typeface="Ubuntu Mono" panose="020B0509030602030204" pitchFamily="49" charset="0"/>
                <a:cs typeface="Consolas" charset="0"/>
              </a:rPr>
              <a:t>);</a:t>
            </a:r>
          </a:p>
          <a:p>
            <a:pPr>
              <a:lnSpc>
                <a:spcPct val="70000"/>
              </a:lnSpc>
              <a:spcBef>
                <a:spcPts val="1000"/>
              </a:spcBef>
              <a:tabLst>
                <a:tab pos="338138" algn="l"/>
                <a:tab pos="688975" algn="l"/>
                <a:tab pos="1027113" algn="l"/>
              </a:tabLst>
            </a:pPr>
            <a:r>
              <a:rPr lang="en-US" sz="1400" dirty="0">
                <a:latin typeface="Ubuntu Mono" panose="020B0509030602030204" pitchFamily="49" charset="0"/>
                <a:cs typeface="Consolas" charset="0"/>
              </a:rPr>
              <a:t>}</a:t>
            </a:r>
          </a:p>
        </p:txBody>
      </p:sp>
    </p:spTree>
    <p:extLst>
      <p:ext uri="{BB962C8B-B14F-4D97-AF65-F5344CB8AC3E}">
        <p14:creationId xmlns:p14="http://schemas.microsoft.com/office/powerpoint/2010/main" val="21892546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5670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670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67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animEffect transition="in" filter="wipe(left)">
                                      <p:cBhvr>
                                        <p:cTn id="15" dur="500"/>
                                        <p:tgtEl>
                                          <p:spTgt spid="1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4">
                                            <p:txEl>
                                              <p:pRg st="2" end="2"/>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4">
                                            <p:txEl>
                                              <p:pRg st="3" end="3"/>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4">
                                            <p:txEl>
                                              <p:pRg st="5" end="5"/>
                                            </p:tx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4">
                                            <p:txEl>
                                              <p:pRg st="6" end="6"/>
                                            </p:tx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4">
                                            <p:txEl>
                                              <p:pRg st="7" end="7"/>
                                            </p:txEl>
                                          </p:spTgt>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4">
                                            <p:txEl>
                                              <p:pRg st="8" end="8"/>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
                                            <p:txEl>
                                              <p:pRg st="0" end="0"/>
                                            </p:txEl>
                                          </p:spTgt>
                                        </p:tgtEl>
                                        <p:attrNameLst>
                                          <p:attrName>style.visibility</p:attrName>
                                        </p:attrNameLst>
                                      </p:cBhvr>
                                      <p:to>
                                        <p:strVal val="visible"/>
                                      </p:to>
                                    </p:set>
                                    <p:animEffect transition="in" filter="wipe(left)">
                                      <p:cBhvr>
                                        <p:cTn id="42" dur="500"/>
                                        <p:tgtEl>
                                          <p:spTgt spid="2">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
                                            <p:txEl>
                                              <p:pRg st="1" end="1"/>
                                            </p:txEl>
                                          </p:spTgt>
                                        </p:tgtEl>
                                        <p:attrNameLst>
                                          <p:attrName>style.visibility</p:attrName>
                                        </p:attrNameLst>
                                      </p:cBhvr>
                                      <p:to>
                                        <p:strVal val="visible"/>
                                      </p:to>
                                    </p:set>
                                    <p:animEffect transition="in" filter="wipe(left)">
                                      <p:cBhvr>
                                        <p:cTn id="47" dur="500"/>
                                        <p:tgtEl>
                                          <p:spTgt spid="2">
                                            <p:txEl>
                                              <p:pRg st="1" end="1"/>
                                            </p:txEl>
                                          </p:spTgt>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2">
                                            <p:txEl>
                                              <p:pRg st="2" end="2"/>
                                            </p:txEl>
                                          </p:spTgt>
                                        </p:tgtEl>
                                        <p:attrNameLst>
                                          <p:attrName>style.visibility</p:attrName>
                                        </p:attrNameLst>
                                      </p:cBhvr>
                                      <p:to>
                                        <p:strVal val="visible"/>
                                      </p:to>
                                    </p:set>
                                    <p:animEffect transition="in" filter="wipe(left)">
                                      <p:cBhvr>
                                        <p:cTn id="50" dur="500"/>
                                        <p:tgtEl>
                                          <p:spTgt spid="2">
                                            <p:txEl>
                                              <p:pRg st="2" end="2"/>
                                            </p:txEl>
                                          </p:spTgt>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
                                            <p:txEl>
                                              <p:pRg st="3" end="3"/>
                                            </p:txEl>
                                          </p:spTgt>
                                        </p:tgtEl>
                                        <p:attrNameLst>
                                          <p:attrName>style.visibility</p:attrName>
                                        </p:attrNameLst>
                                      </p:cBhvr>
                                      <p:to>
                                        <p:strVal val="visible"/>
                                      </p:to>
                                    </p:set>
                                    <p:animEffect transition="in" filter="wipe(left)">
                                      <p:cBhvr>
                                        <p:cTn id="53" dur="500"/>
                                        <p:tgtEl>
                                          <p:spTgt spid="2">
                                            <p:txEl>
                                              <p:pRg st="3" end="3"/>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2">
                                            <p:txEl>
                                              <p:pRg st="5" end="5"/>
                                            </p:txEl>
                                          </p:spTgt>
                                        </p:tgtEl>
                                        <p:attrNameLst>
                                          <p:attrName>style.visibility</p:attrName>
                                        </p:attrNameLst>
                                      </p:cBhvr>
                                      <p:to>
                                        <p:strVal val="visible"/>
                                      </p:to>
                                    </p:set>
                                    <p:animEffect transition="in" filter="wipe(left)">
                                      <p:cBhvr>
                                        <p:cTn id="58" dur="500"/>
                                        <p:tgtEl>
                                          <p:spTgt spid="2">
                                            <p:txEl>
                                              <p:pRg st="5" end="5"/>
                                            </p:txEl>
                                          </p:spTgt>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2">
                                            <p:txEl>
                                              <p:pRg st="6" end="6"/>
                                            </p:txEl>
                                          </p:spTgt>
                                        </p:tgtEl>
                                        <p:attrNameLst>
                                          <p:attrName>style.visibility</p:attrName>
                                        </p:attrNameLst>
                                      </p:cBhvr>
                                      <p:to>
                                        <p:strVal val="visible"/>
                                      </p:to>
                                    </p:set>
                                    <p:animEffect transition="in" filter="wipe(left)">
                                      <p:cBhvr>
                                        <p:cTn id="61" dur="500"/>
                                        <p:tgtEl>
                                          <p:spTgt spid="2">
                                            <p:txEl>
                                              <p:pRg st="6" end="6"/>
                                            </p:txEl>
                                          </p:spTgt>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2">
                                            <p:txEl>
                                              <p:pRg st="7" end="7"/>
                                            </p:txEl>
                                          </p:spTgt>
                                        </p:tgtEl>
                                        <p:attrNameLst>
                                          <p:attrName>style.visibility</p:attrName>
                                        </p:attrNameLst>
                                      </p:cBhvr>
                                      <p:to>
                                        <p:strVal val="visible"/>
                                      </p:to>
                                    </p:set>
                                    <p:animEffect transition="in" filter="wipe(left)">
                                      <p:cBhvr>
                                        <p:cTn id="64" dur="500"/>
                                        <p:tgtEl>
                                          <p:spTgt spid="2">
                                            <p:txEl>
                                              <p:pRg st="7" end="7"/>
                                            </p:txEl>
                                          </p:spTgt>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2">
                                            <p:txEl>
                                              <p:pRg st="8" end="8"/>
                                            </p:txEl>
                                          </p:spTgt>
                                        </p:tgtEl>
                                        <p:attrNameLst>
                                          <p:attrName>style.visibility</p:attrName>
                                        </p:attrNameLst>
                                      </p:cBhvr>
                                      <p:to>
                                        <p:strVal val="visible"/>
                                      </p:to>
                                    </p:set>
                                    <p:animEffect transition="in" filter="wipe(left)">
                                      <p:cBhvr>
                                        <p:cTn id="6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P spid="2"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dirty="0"/>
              <a:t>Implementation of Mutex - Take 3 (cont.)</a:t>
            </a:r>
            <a:endParaRPr lang="en-US" altLang="ko-KR" dirty="0">
              <a:latin typeface="Ubuntu Mono" panose="020B0509030602030204" pitchFamily="49" charset="0"/>
            </a:endParaRPr>
          </a:p>
        </p:txBody>
      </p:sp>
      <p:sp>
        <p:nvSpPr>
          <p:cNvPr id="7" name="Rectangle 6">
            <a:extLst>
              <a:ext uri="{FF2B5EF4-FFF2-40B4-BE49-F238E27FC236}">
                <a16:creationId xmlns:a16="http://schemas.microsoft.com/office/drawing/2014/main" id="{56F347FF-E262-7E43-BA66-926992C74E16}"/>
              </a:ext>
            </a:extLst>
          </p:cNvPr>
          <p:cNvSpPr/>
          <p:nvPr/>
        </p:nvSpPr>
        <p:spPr>
          <a:xfrm>
            <a:off x="4872037" y="1460848"/>
            <a:ext cx="3643313" cy="3033651"/>
          </a:xfrm>
          <a:prstGeom prst="rect">
            <a:avLst/>
          </a:prstGeom>
        </p:spPr>
        <p:txBody>
          <a:bodyPr wrap="square">
            <a:spAutoFit/>
          </a:bodyPr>
          <a:lstStyle/>
          <a:p>
            <a:pPr>
              <a:lnSpc>
                <a:spcPct val="70000"/>
              </a:lnSpc>
              <a:spcBef>
                <a:spcPts val="1000"/>
              </a:spcBef>
            </a:pPr>
            <a:r>
              <a:rPr lang="en-US" altLang="en-US" sz="1400" dirty="0">
                <a:latin typeface="Ubuntu Mono" panose="020B0509030602030204" pitchFamily="49" charset="0"/>
                <a:ea typeface="Consolas" charset="0"/>
                <a:cs typeface="Consolas" charset="0"/>
              </a:rPr>
              <a:t>Mutex::unlock() {</a:t>
            </a:r>
          </a:p>
          <a:p>
            <a:pPr>
              <a:lnSpc>
                <a:spcPct val="70000"/>
              </a:lnSpc>
              <a:spcBef>
                <a:spcPts val="1000"/>
              </a:spcBef>
            </a:pPr>
            <a:r>
              <a:rPr lang="en-US" altLang="en-US" sz="1400" dirty="0">
                <a:solidFill>
                  <a:srgbClr val="7030A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mutex_spinlock.lock</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if (!</a:t>
            </a:r>
            <a:r>
              <a:rPr lang="en-US" altLang="en-US" sz="1400" dirty="0" err="1">
                <a:latin typeface="Ubuntu Mono" panose="020B0509030602030204" pitchFamily="49" charset="0"/>
                <a:ea typeface="Consolas" charset="0"/>
                <a:cs typeface="Consolas" charset="0"/>
              </a:rPr>
              <a:t>waiting.empty</a:t>
            </a: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a:solidFill>
                  <a:srgbClr val="00B050"/>
                </a:solidFill>
                <a:latin typeface="Ubuntu Mono" panose="020B0509030602030204" pitchFamily="49" charset="0"/>
                <a:ea typeface="Consolas" charset="0"/>
                <a:cs typeface="Consolas" charset="0"/>
              </a:rPr>
              <a:t>// Make another TCB ready</a:t>
            </a:r>
          </a:p>
          <a:p>
            <a:pPr>
              <a:lnSpc>
                <a:spcPct val="70000"/>
              </a:lnSpc>
              <a:spcBef>
                <a:spcPts val="1000"/>
              </a:spcBef>
            </a:pPr>
            <a:r>
              <a:rPr lang="en-US" altLang="en-US" sz="1400" dirty="0">
                <a:latin typeface="Ubuntu Mono" panose="020B0509030602030204" pitchFamily="49" charset="0"/>
                <a:ea typeface="Consolas" charset="0"/>
                <a:cs typeface="Consolas" charset="0"/>
              </a:rPr>
              <a:t>		next = </a:t>
            </a:r>
            <a:r>
              <a:rPr lang="en-US" altLang="en-US" sz="1400" dirty="0" err="1">
                <a:latin typeface="Ubuntu Mono" panose="020B0509030602030204" pitchFamily="49" charset="0"/>
                <a:ea typeface="Consolas" charset="0"/>
                <a:cs typeface="Consolas" charset="0"/>
              </a:rPr>
              <a:t>waiting.remove</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		scheduler-&gt;</a:t>
            </a:r>
            <a:r>
              <a:rPr lang="en-US" altLang="en-US" sz="1400" dirty="0" err="1">
                <a:latin typeface="Ubuntu Mono" panose="020B0509030602030204" pitchFamily="49" charset="0"/>
                <a:ea typeface="Consolas" charset="0"/>
                <a:cs typeface="Consolas" charset="0"/>
              </a:rPr>
              <a:t>make_ready</a:t>
            </a:r>
            <a:r>
              <a:rPr lang="en-US" altLang="en-US" sz="1400" dirty="0">
                <a:latin typeface="Ubuntu Mono" panose="020B0509030602030204" pitchFamily="49" charset="0"/>
                <a:ea typeface="Consolas" charset="0"/>
                <a:cs typeface="Consolas" charset="0"/>
              </a:rPr>
              <a:t>(next);</a:t>
            </a:r>
          </a:p>
          <a:p>
            <a:pPr>
              <a:lnSpc>
                <a:spcPct val="70000"/>
              </a:lnSpc>
              <a:spcBef>
                <a:spcPts val="1000"/>
              </a:spcBef>
            </a:pPr>
            <a:r>
              <a:rPr lang="en-US" altLang="en-US" sz="1400" dirty="0">
                <a:latin typeface="Ubuntu Mono" panose="020B0509030602030204" pitchFamily="49" charset="0"/>
                <a:ea typeface="Consolas" charset="0"/>
                <a:cs typeface="Consolas" charset="0"/>
              </a:rPr>
              <a:t>	} else {</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value = FREE;</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solidFill>
                  <a:srgbClr val="7030A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mutext_spinlock.unlock</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a:t>
            </a:r>
          </a:p>
        </p:txBody>
      </p:sp>
      <p:sp>
        <p:nvSpPr>
          <p:cNvPr id="9" name="Rectangle 8">
            <a:extLst>
              <a:ext uri="{FF2B5EF4-FFF2-40B4-BE49-F238E27FC236}">
                <a16:creationId xmlns:a16="http://schemas.microsoft.com/office/drawing/2014/main" id="{D62FDE59-3AB0-BE4D-B4F2-2629CD79CC0D}"/>
              </a:ext>
            </a:extLst>
          </p:cNvPr>
          <p:cNvSpPr/>
          <p:nvPr/>
        </p:nvSpPr>
        <p:spPr>
          <a:xfrm>
            <a:off x="628649" y="1460848"/>
            <a:ext cx="4243387" cy="3312702"/>
          </a:xfrm>
          <a:prstGeom prst="rect">
            <a:avLst/>
          </a:prstGeom>
        </p:spPr>
        <p:txBody>
          <a:bodyPr wrap="square">
            <a:spAutoFit/>
          </a:bodyPr>
          <a:lstStyle/>
          <a:p>
            <a:pPr>
              <a:lnSpc>
                <a:spcPct val="70000"/>
              </a:lnSpc>
              <a:spcBef>
                <a:spcPts val="1000"/>
              </a:spcBef>
            </a:pPr>
            <a:r>
              <a:rPr lang="en-US" altLang="en-US" sz="1400" dirty="0">
                <a:latin typeface="Ubuntu Mono" panose="020B0509030602030204" pitchFamily="49" charset="0"/>
                <a:ea typeface="Consolas" charset="0"/>
                <a:cs typeface="Consolas" charset="0"/>
              </a:rPr>
              <a:t>Mutex::lock() {</a:t>
            </a:r>
          </a:p>
          <a:p>
            <a:pPr>
              <a:lnSpc>
                <a:spcPct val="70000"/>
              </a:lnSpc>
              <a:spcBef>
                <a:spcPts val="1000"/>
              </a:spcBef>
            </a:pPr>
            <a:r>
              <a:rPr lang="en-US" altLang="en-US" sz="1400" dirty="0">
                <a:solidFill>
                  <a:srgbClr val="7030A0"/>
                </a:solidFill>
                <a:latin typeface="Ubuntu Mono" panose="020B0509030602030204" pitchFamily="49" charset="0"/>
                <a:ea typeface="Consolas" charset="0"/>
                <a:cs typeface="Consolas" charset="0"/>
              </a:rPr>
              <a:t>	</a:t>
            </a:r>
            <a:r>
              <a:rPr lang="en-US" altLang="en-US" sz="1400" dirty="0" err="1">
                <a:solidFill>
                  <a:srgbClr val="7030A0"/>
                </a:solidFill>
                <a:latin typeface="Ubuntu Mono" panose="020B0509030602030204" pitchFamily="49" charset="0"/>
                <a:ea typeface="Consolas" charset="0"/>
                <a:cs typeface="Consolas" charset="0"/>
              </a:rPr>
              <a:t>mutex_spinlock.lock</a:t>
            </a:r>
            <a:r>
              <a:rPr lang="en-US" altLang="en-US" sz="1400" dirty="0">
                <a:solidFill>
                  <a:srgbClr val="7030A0"/>
                </a:solidFill>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FF0000"/>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if (</a:t>
            </a:r>
            <a:r>
              <a:rPr lang="en-US" altLang="en-US" sz="1400" dirty="0">
                <a:solidFill>
                  <a:srgbClr val="FF0000"/>
                </a:solidFill>
                <a:latin typeface="Ubuntu Mono" panose="020B0509030602030204" pitchFamily="49" charset="0"/>
                <a:ea typeface="Consolas" charset="0"/>
                <a:cs typeface="Consolas" charset="0"/>
              </a:rPr>
              <a:t>value == BUSY</a:t>
            </a:r>
            <a:r>
              <a:rPr lang="en-US" altLang="en-US" sz="1400" dirty="0">
                <a:latin typeface="Ubuntu Mono" panose="020B0509030602030204" pitchFamily="49" charset="0"/>
                <a:ea typeface="Consolas" charset="0"/>
                <a:cs typeface="Consolas" charset="0"/>
              </a:rPr>
              <a:t>) {</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Add TCB to waiting queue</a:t>
            </a:r>
          </a:p>
          <a:p>
            <a:pPr>
              <a:lnSpc>
                <a:spcPct val="70000"/>
              </a:lnSpc>
              <a:spcBef>
                <a:spcPts val="1000"/>
              </a:spcBef>
            </a:pPr>
            <a:r>
              <a:rPr lang="en-US" altLang="en-US" sz="1400" dirty="0">
                <a:latin typeface="Ubuntu Mono" panose="020B0509030602030204" pitchFamily="49" charset="0"/>
                <a:ea typeface="Consolas" charset="0"/>
                <a:cs typeface="Consolas" charset="0"/>
              </a:rPr>
              <a:t>		</a:t>
            </a:r>
            <a:r>
              <a:rPr lang="en-US" altLang="en-US" sz="1400" dirty="0" err="1">
                <a:latin typeface="Ubuntu Mono" panose="020B0509030602030204" pitchFamily="49" charset="0"/>
                <a:ea typeface="Consolas" charset="0"/>
                <a:cs typeface="Consolas" charset="0"/>
              </a:rPr>
              <a:t>waiting.add</a:t>
            </a:r>
            <a:r>
              <a:rPr lang="en-US" altLang="en-US" sz="1400" dirty="0">
                <a:latin typeface="Ubuntu Mono" panose="020B0509030602030204" pitchFamily="49" charset="0"/>
                <a:ea typeface="Consolas" charset="0"/>
                <a:cs typeface="Consolas" charset="0"/>
              </a:rPr>
              <a:t>(</a:t>
            </a:r>
            <a:r>
              <a:rPr lang="en-US" altLang="en-US" sz="1400" dirty="0" err="1">
                <a:latin typeface="Ubuntu Mono" panose="020B0509030602030204" pitchFamily="49" charset="0"/>
                <a:ea typeface="Consolas" charset="0"/>
                <a:cs typeface="Consolas" charset="0"/>
              </a:rPr>
              <a:t>runningTCB</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		scheduler-&gt;suspend(&amp;</a:t>
            </a:r>
            <a:r>
              <a:rPr lang="en-US" altLang="en-US" sz="1400" dirty="0" err="1">
                <a:latin typeface="Ubuntu Mono" panose="020B0509030602030204" pitchFamily="49" charset="0"/>
                <a:ea typeface="Consolas" charset="0"/>
                <a:cs typeface="Consolas" charset="0"/>
              </a:rPr>
              <a:t>mutex_spinlock</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solidFill>
                  <a:srgbClr val="00B050"/>
                </a:solidFill>
                <a:latin typeface="Ubuntu Mono" panose="020B0509030602030204" pitchFamily="49" charset="0"/>
                <a:ea typeface="Consolas" charset="0"/>
                <a:cs typeface="Consolas" charset="0"/>
              </a:rPr>
              <a:t>		// Scheduler unlocks </a:t>
            </a:r>
            <a:r>
              <a:rPr lang="en-US" altLang="en-US" sz="1400" dirty="0" err="1">
                <a:solidFill>
                  <a:srgbClr val="00B050"/>
                </a:solidFill>
                <a:latin typeface="Ubuntu Mono" panose="020B0509030602030204" pitchFamily="49" charset="0"/>
                <a:ea typeface="Consolas" charset="0"/>
                <a:cs typeface="Consolas" charset="0"/>
              </a:rPr>
              <a:t>mutex_spinlock</a:t>
            </a:r>
            <a:endParaRPr lang="en-US" altLang="en-US" sz="1400" dirty="0">
              <a:solidFill>
                <a:srgbClr val="00B050"/>
              </a:solidFill>
              <a:latin typeface="Ubuntu Mono" panose="020B0509030602030204" pitchFamily="49" charset="0"/>
              <a:ea typeface="Consolas" charset="0"/>
              <a:cs typeface="Consolas" charset="0"/>
            </a:endParaRPr>
          </a:p>
          <a:p>
            <a:pPr>
              <a:lnSpc>
                <a:spcPct val="70000"/>
              </a:lnSpc>
              <a:spcBef>
                <a:spcPts val="1000"/>
              </a:spcBef>
            </a:pPr>
            <a:r>
              <a:rPr lang="en-US" altLang="en-US" sz="1400" dirty="0">
                <a:latin typeface="Ubuntu Mono" panose="020B0509030602030204" pitchFamily="49" charset="0"/>
                <a:ea typeface="Consolas" charset="0"/>
                <a:cs typeface="Consolas" charset="0"/>
              </a:rPr>
              <a:t>	} else {</a:t>
            </a:r>
          </a:p>
          <a:p>
            <a:pPr>
              <a:lnSpc>
                <a:spcPct val="70000"/>
              </a:lnSpc>
              <a:spcBef>
                <a:spcPts val="1000"/>
              </a:spcBef>
            </a:pPr>
            <a:r>
              <a:rPr lang="en-US" altLang="en-US" sz="1400" dirty="0">
                <a:solidFill>
                  <a:srgbClr val="002060"/>
                </a:solidFill>
                <a:latin typeface="Ubuntu Mono" panose="020B0509030602030204" pitchFamily="49" charset="0"/>
                <a:ea typeface="Consolas" charset="0"/>
                <a:cs typeface="Consolas" charset="0"/>
              </a:rPr>
              <a:t>		</a:t>
            </a:r>
            <a:r>
              <a:rPr lang="en-US" altLang="en-US" sz="1400" dirty="0">
                <a:solidFill>
                  <a:srgbClr val="FF0000"/>
                </a:solidFill>
                <a:latin typeface="Ubuntu Mono" panose="020B0509030602030204" pitchFamily="49" charset="0"/>
                <a:cs typeface="Consolas" charset="0"/>
              </a:rPr>
              <a:t>value = BUSY;</a:t>
            </a:r>
          </a:p>
          <a:p>
            <a:pPr>
              <a:lnSpc>
                <a:spcPct val="70000"/>
              </a:lnSpc>
              <a:spcBef>
                <a:spcPts val="1000"/>
              </a:spcBef>
            </a:pPr>
            <a:r>
              <a:rPr lang="en-US" altLang="en-US" sz="1400" dirty="0">
                <a:solidFill>
                  <a:srgbClr val="7030A0"/>
                </a:solidFill>
                <a:latin typeface="Ubuntu Mono" panose="020B0509030602030204" pitchFamily="49" charset="0"/>
                <a:cs typeface="Consolas" charset="0"/>
              </a:rPr>
              <a:t>		</a:t>
            </a:r>
            <a:r>
              <a:rPr lang="en-US" altLang="en-US" sz="1400" dirty="0" err="1">
                <a:solidFill>
                  <a:srgbClr val="7030A0"/>
                </a:solidFill>
                <a:latin typeface="Ubuntu Mono" panose="020B0509030602030204" pitchFamily="49" charset="0"/>
                <a:cs typeface="Consolas" charset="0"/>
              </a:rPr>
              <a:t>mutex_spinlock.unlock</a:t>
            </a:r>
            <a:r>
              <a:rPr lang="en-US" altLang="en-US" sz="1400" dirty="0">
                <a:solidFill>
                  <a:srgbClr val="7030A0"/>
                </a:solidFill>
                <a:latin typeface="Ubuntu Mono" panose="020B0509030602030204" pitchFamily="49" charset="0"/>
                <a:cs typeface="Consolas" charset="0"/>
              </a:rPr>
              <a:t>();</a:t>
            </a:r>
          </a:p>
          <a:p>
            <a:pPr>
              <a:lnSpc>
                <a:spcPct val="70000"/>
              </a:lnSpc>
              <a:spcBef>
                <a:spcPts val="1000"/>
              </a:spcBef>
            </a:pPr>
            <a:r>
              <a:rPr lang="en-US" altLang="en-US" sz="1400" dirty="0">
                <a:solidFill>
                  <a:srgbClr val="233AE1"/>
                </a:solidFill>
                <a:latin typeface="Ubuntu Mono" panose="020B0509030602030204" pitchFamily="49" charset="0"/>
                <a:ea typeface="Consolas" charset="0"/>
                <a:cs typeface="Consolas" charset="0"/>
              </a:rPr>
              <a:t>	</a:t>
            </a:r>
            <a:r>
              <a:rPr lang="en-US" altLang="en-US" sz="1400" dirty="0">
                <a:latin typeface="Ubuntu Mono" panose="020B0509030602030204" pitchFamily="49" charset="0"/>
                <a:ea typeface="Consolas" charset="0"/>
                <a:cs typeface="Consolas" charset="0"/>
              </a:rPr>
              <a:t>}</a:t>
            </a:r>
          </a:p>
          <a:p>
            <a:pPr>
              <a:lnSpc>
                <a:spcPct val="70000"/>
              </a:lnSpc>
              <a:spcBef>
                <a:spcPts val="1000"/>
              </a:spcBef>
            </a:pPr>
            <a:r>
              <a:rPr lang="en-US" altLang="en-US" sz="1400" dirty="0">
                <a:latin typeface="Ubuntu Mono" panose="020B0509030602030204" pitchFamily="49" charset="0"/>
                <a:ea typeface="Consolas" charset="0"/>
                <a:cs typeface="Consolas" charset="0"/>
              </a:rPr>
              <a:t>}</a:t>
            </a:r>
          </a:p>
        </p:txBody>
      </p:sp>
      <p:sp>
        <p:nvSpPr>
          <p:cNvPr id="5" name="Rectangle 4">
            <a:extLst>
              <a:ext uri="{FF2B5EF4-FFF2-40B4-BE49-F238E27FC236}">
                <a16:creationId xmlns:a16="http://schemas.microsoft.com/office/drawing/2014/main" id="{E46C68A8-1C70-B34C-B246-D1415A511008}"/>
              </a:ext>
            </a:extLst>
          </p:cNvPr>
          <p:cNvSpPr/>
          <p:nvPr/>
        </p:nvSpPr>
        <p:spPr>
          <a:xfrm>
            <a:off x="628649" y="4995020"/>
            <a:ext cx="7886701" cy="1631216"/>
          </a:xfrm>
          <a:prstGeom prst="rect">
            <a:avLst/>
          </a:prstGeom>
        </p:spPr>
        <p:txBody>
          <a:bodyPr wrap="square">
            <a:spAutoFit/>
          </a:bodyPr>
          <a:lstStyle/>
          <a:p>
            <a:r>
              <a:rPr lang="en-US" altLang="ko-KR" dirty="0">
                <a:latin typeface="Gill Sans Light" panose="020B0302020104020203" pitchFamily="34" charset="-79"/>
                <a:cs typeface="Gill Sans Light" panose="020B0302020104020203" pitchFamily="34" charset="-79"/>
              </a:rPr>
              <a:t>Can interrupt handler use this lock?</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No! Interrupt handler is not a thread, it cannot be suspended</a:t>
            </a:r>
          </a:p>
          <a:p>
            <a:r>
              <a:rPr lang="en-US" altLang="ko-KR" dirty="0">
                <a:latin typeface="Gill Sans Light" panose="020B0302020104020203" pitchFamily="34" charset="-79"/>
                <a:cs typeface="Gill Sans Light" panose="020B0302020104020203" pitchFamily="34" charset="-79"/>
              </a:rPr>
              <a:t>How should we protect data shared by interrupt handler and kernel thread?</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Use spinlocks!</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To avoid deadlock, kernel thread should disable interrupts before locking the spinlock.</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Otherwise, interrupt handler could spin forever if spinlock is locked by a kernel thread!</a:t>
            </a:r>
          </a:p>
        </p:txBody>
      </p:sp>
    </p:spTree>
    <p:extLst>
      <p:ext uri="{BB962C8B-B14F-4D97-AF65-F5344CB8AC3E}">
        <p14:creationId xmlns:p14="http://schemas.microsoft.com/office/powerpoint/2010/main" val="3367860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25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left)">
                                      <p:cBhvr>
                                        <p:cTn id="12" dur="25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wipe(left)">
                                      <p:cBhvr>
                                        <p:cTn id="17" dur="250"/>
                                        <p:tgtEl>
                                          <p:spTgt spid="9">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9">
                                            <p:txEl>
                                              <p:pRg st="3" end="3"/>
                                            </p:txEl>
                                          </p:spTgt>
                                        </p:tgtEl>
                                        <p:attrNameLst>
                                          <p:attrName>style.visibility</p:attrName>
                                        </p:attrNameLst>
                                      </p:cBhvr>
                                      <p:to>
                                        <p:strVal val="visible"/>
                                      </p:to>
                                    </p:set>
                                    <p:animEffect transition="in" filter="wipe(left)">
                                      <p:cBhvr>
                                        <p:cTn id="20" dur="250"/>
                                        <p:tgtEl>
                                          <p:spTgt spid="9">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animEffect transition="in" filter="wipe(left)">
                                      <p:cBhvr>
                                        <p:cTn id="23" dur="250"/>
                                        <p:tgtEl>
                                          <p:spTgt spid="9">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9">
                                            <p:txEl>
                                              <p:pRg st="5" end="5"/>
                                            </p:txEl>
                                          </p:spTgt>
                                        </p:tgtEl>
                                        <p:attrNameLst>
                                          <p:attrName>style.visibility</p:attrName>
                                        </p:attrNameLst>
                                      </p:cBhvr>
                                      <p:to>
                                        <p:strVal val="visible"/>
                                      </p:to>
                                    </p:set>
                                    <p:animEffect transition="in" filter="wipe(left)">
                                      <p:cBhvr>
                                        <p:cTn id="26" dur="250"/>
                                        <p:tgtEl>
                                          <p:spTgt spid="9">
                                            <p:txEl>
                                              <p:pRg st="5" end="5"/>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9">
                                            <p:txEl>
                                              <p:pRg st="6" end="6"/>
                                            </p:txEl>
                                          </p:spTgt>
                                        </p:tgtEl>
                                        <p:attrNameLst>
                                          <p:attrName>style.visibility</p:attrName>
                                        </p:attrNameLst>
                                      </p:cBhvr>
                                      <p:to>
                                        <p:strVal val="visible"/>
                                      </p:to>
                                    </p:set>
                                    <p:animEffect transition="in" filter="wipe(left)">
                                      <p:cBhvr>
                                        <p:cTn id="29" dur="250"/>
                                        <p:tgtEl>
                                          <p:spTgt spid="9">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9">
                                            <p:txEl>
                                              <p:pRg st="7" end="7"/>
                                            </p:txEl>
                                          </p:spTgt>
                                        </p:tgtEl>
                                        <p:attrNameLst>
                                          <p:attrName>style.visibility</p:attrName>
                                        </p:attrNameLst>
                                      </p:cBhvr>
                                      <p:to>
                                        <p:strVal val="visible"/>
                                      </p:to>
                                    </p:set>
                                    <p:animEffect transition="in" filter="wipe(left)">
                                      <p:cBhvr>
                                        <p:cTn id="34" dur="250"/>
                                        <p:tgtEl>
                                          <p:spTgt spid="9">
                                            <p:txEl>
                                              <p:pRg st="7" end="7"/>
                                            </p:tx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9">
                                            <p:txEl>
                                              <p:pRg st="8" end="8"/>
                                            </p:txEl>
                                          </p:spTgt>
                                        </p:tgtEl>
                                        <p:attrNameLst>
                                          <p:attrName>style.visibility</p:attrName>
                                        </p:attrNameLst>
                                      </p:cBhvr>
                                      <p:to>
                                        <p:strVal val="visible"/>
                                      </p:to>
                                    </p:set>
                                    <p:animEffect transition="in" filter="wipe(left)">
                                      <p:cBhvr>
                                        <p:cTn id="37" dur="250"/>
                                        <p:tgtEl>
                                          <p:spTgt spid="9">
                                            <p:txEl>
                                              <p:pRg st="8" end="8"/>
                                            </p:tx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9">
                                            <p:txEl>
                                              <p:pRg st="9" end="9"/>
                                            </p:txEl>
                                          </p:spTgt>
                                        </p:tgtEl>
                                        <p:attrNameLst>
                                          <p:attrName>style.visibility</p:attrName>
                                        </p:attrNameLst>
                                      </p:cBhvr>
                                      <p:to>
                                        <p:strVal val="visible"/>
                                      </p:to>
                                    </p:set>
                                    <p:animEffect transition="in" filter="wipe(left)">
                                      <p:cBhvr>
                                        <p:cTn id="40" dur="250"/>
                                        <p:tgtEl>
                                          <p:spTgt spid="9">
                                            <p:txEl>
                                              <p:pRg st="9" end="9"/>
                                            </p:txEl>
                                          </p:spTgt>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animEffect transition="in" filter="wipe(left)">
                                      <p:cBhvr>
                                        <p:cTn id="43" dur="250"/>
                                        <p:tgtEl>
                                          <p:spTgt spid="9">
                                            <p:txEl>
                                              <p:pRg st="10" end="10"/>
                                            </p:txEl>
                                          </p:spTgt>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9">
                                            <p:txEl>
                                              <p:pRg st="11" end="11"/>
                                            </p:txEl>
                                          </p:spTgt>
                                        </p:tgtEl>
                                        <p:attrNameLst>
                                          <p:attrName>style.visibility</p:attrName>
                                        </p:attrNameLst>
                                      </p:cBhvr>
                                      <p:to>
                                        <p:strVal val="visible"/>
                                      </p:to>
                                    </p:set>
                                    <p:animEffect transition="in" filter="wipe(left)">
                                      <p:cBhvr>
                                        <p:cTn id="46" dur="250"/>
                                        <p:tgtEl>
                                          <p:spTgt spid="9">
                                            <p:txEl>
                                              <p:pRg st="11" end="1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7">
                                            <p:txEl>
                                              <p:pRg st="0" end="0"/>
                                            </p:txEl>
                                          </p:spTgt>
                                        </p:tgtEl>
                                        <p:attrNameLst>
                                          <p:attrName>style.visibility</p:attrName>
                                        </p:attrNameLst>
                                      </p:cBhvr>
                                      <p:to>
                                        <p:strVal val="visible"/>
                                      </p:to>
                                    </p:set>
                                    <p:animEffect transition="in" filter="wipe(left)">
                                      <p:cBhvr>
                                        <p:cTn id="51" dur="250"/>
                                        <p:tgtEl>
                                          <p:spTgt spid="7">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7">
                                            <p:txEl>
                                              <p:pRg st="1" end="1"/>
                                            </p:txEl>
                                          </p:spTgt>
                                        </p:tgtEl>
                                        <p:attrNameLst>
                                          <p:attrName>style.visibility</p:attrName>
                                        </p:attrNameLst>
                                      </p:cBhvr>
                                      <p:to>
                                        <p:strVal val="visible"/>
                                      </p:to>
                                    </p:set>
                                    <p:animEffect transition="in" filter="wipe(left)">
                                      <p:cBhvr>
                                        <p:cTn id="56" dur="250"/>
                                        <p:tgtEl>
                                          <p:spTgt spid="7">
                                            <p:txEl>
                                              <p:pRg st="1" end="1"/>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7">
                                            <p:txEl>
                                              <p:pRg st="2" end="2"/>
                                            </p:txEl>
                                          </p:spTgt>
                                        </p:tgtEl>
                                        <p:attrNameLst>
                                          <p:attrName>style.visibility</p:attrName>
                                        </p:attrNameLst>
                                      </p:cBhvr>
                                      <p:to>
                                        <p:strVal val="visible"/>
                                      </p:to>
                                    </p:set>
                                    <p:animEffect transition="in" filter="wipe(left)">
                                      <p:cBhvr>
                                        <p:cTn id="61" dur="250"/>
                                        <p:tgtEl>
                                          <p:spTgt spid="7">
                                            <p:txEl>
                                              <p:pRg st="2" end="2"/>
                                            </p:txEl>
                                          </p:spTgt>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7">
                                            <p:txEl>
                                              <p:pRg st="3" end="3"/>
                                            </p:txEl>
                                          </p:spTgt>
                                        </p:tgtEl>
                                        <p:attrNameLst>
                                          <p:attrName>style.visibility</p:attrName>
                                        </p:attrNameLst>
                                      </p:cBhvr>
                                      <p:to>
                                        <p:strVal val="visible"/>
                                      </p:to>
                                    </p:set>
                                    <p:animEffect transition="in" filter="wipe(left)">
                                      <p:cBhvr>
                                        <p:cTn id="64" dur="250"/>
                                        <p:tgtEl>
                                          <p:spTgt spid="7">
                                            <p:txEl>
                                              <p:pRg st="3" end="3"/>
                                            </p:txEl>
                                          </p:spTgt>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7">
                                            <p:txEl>
                                              <p:pRg st="4" end="4"/>
                                            </p:txEl>
                                          </p:spTgt>
                                        </p:tgtEl>
                                        <p:attrNameLst>
                                          <p:attrName>style.visibility</p:attrName>
                                        </p:attrNameLst>
                                      </p:cBhvr>
                                      <p:to>
                                        <p:strVal val="visible"/>
                                      </p:to>
                                    </p:set>
                                    <p:animEffect transition="in" filter="wipe(left)">
                                      <p:cBhvr>
                                        <p:cTn id="67" dur="250"/>
                                        <p:tgtEl>
                                          <p:spTgt spid="7">
                                            <p:txEl>
                                              <p:pRg st="4" end="4"/>
                                            </p:txEl>
                                          </p:spTgt>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7">
                                            <p:txEl>
                                              <p:pRg st="5" end="5"/>
                                            </p:txEl>
                                          </p:spTgt>
                                        </p:tgtEl>
                                        <p:attrNameLst>
                                          <p:attrName>style.visibility</p:attrName>
                                        </p:attrNameLst>
                                      </p:cBhvr>
                                      <p:to>
                                        <p:strVal val="visible"/>
                                      </p:to>
                                    </p:set>
                                    <p:animEffect transition="in" filter="wipe(left)">
                                      <p:cBhvr>
                                        <p:cTn id="70" dur="250"/>
                                        <p:tgtEl>
                                          <p:spTgt spid="7">
                                            <p:txEl>
                                              <p:pRg st="5" end="5"/>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7">
                                            <p:txEl>
                                              <p:pRg st="6" end="6"/>
                                            </p:txEl>
                                          </p:spTgt>
                                        </p:tgtEl>
                                        <p:attrNameLst>
                                          <p:attrName>style.visibility</p:attrName>
                                        </p:attrNameLst>
                                      </p:cBhvr>
                                      <p:to>
                                        <p:strVal val="visible"/>
                                      </p:to>
                                    </p:set>
                                    <p:animEffect transition="in" filter="wipe(left)">
                                      <p:cBhvr>
                                        <p:cTn id="75" dur="250"/>
                                        <p:tgtEl>
                                          <p:spTgt spid="7">
                                            <p:txEl>
                                              <p:pRg st="6" end="6"/>
                                            </p:txEl>
                                          </p:spTgt>
                                        </p:tgtEl>
                                      </p:cBhvr>
                                    </p:animEffect>
                                  </p:childTnLst>
                                </p:cTn>
                              </p:par>
                              <p:par>
                                <p:cTn id="76" presetID="22" presetClass="entr" presetSubtype="8" fill="hold" grpId="0" nodeType="withEffect">
                                  <p:stCondLst>
                                    <p:cond delay="0"/>
                                  </p:stCondLst>
                                  <p:childTnLst>
                                    <p:set>
                                      <p:cBhvr>
                                        <p:cTn id="77" dur="1" fill="hold">
                                          <p:stCondLst>
                                            <p:cond delay="0"/>
                                          </p:stCondLst>
                                        </p:cTn>
                                        <p:tgtEl>
                                          <p:spTgt spid="7">
                                            <p:txEl>
                                              <p:pRg st="7" end="7"/>
                                            </p:txEl>
                                          </p:spTgt>
                                        </p:tgtEl>
                                        <p:attrNameLst>
                                          <p:attrName>style.visibility</p:attrName>
                                        </p:attrNameLst>
                                      </p:cBhvr>
                                      <p:to>
                                        <p:strVal val="visible"/>
                                      </p:to>
                                    </p:set>
                                    <p:animEffect transition="in" filter="wipe(left)">
                                      <p:cBhvr>
                                        <p:cTn id="78" dur="250"/>
                                        <p:tgtEl>
                                          <p:spTgt spid="7">
                                            <p:txEl>
                                              <p:pRg st="7" end="7"/>
                                            </p:txEl>
                                          </p:spTgt>
                                        </p:tgtEl>
                                      </p:cBhvr>
                                    </p:animEffect>
                                  </p:childTnLst>
                                </p:cTn>
                              </p:par>
                              <p:par>
                                <p:cTn id="79" presetID="22" presetClass="entr" presetSubtype="8" fill="hold" grpId="0" nodeType="withEffect">
                                  <p:stCondLst>
                                    <p:cond delay="0"/>
                                  </p:stCondLst>
                                  <p:childTnLst>
                                    <p:set>
                                      <p:cBhvr>
                                        <p:cTn id="80" dur="1" fill="hold">
                                          <p:stCondLst>
                                            <p:cond delay="0"/>
                                          </p:stCondLst>
                                        </p:cTn>
                                        <p:tgtEl>
                                          <p:spTgt spid="7">
                                            <p:txEl>
                                              <p:pRg st="8" end="8"/>
                                            </p:txEl>
                                          </p:spTgt>
                                        </p:tgtEl>
                                        <p:attrNameLst>
                                          <p:attrName>style.visibility</p:attrName>
                                        </p:attrNameLst>
                                      </p:cBhvr>
                                      <p:to>
                                        <p:strVal val="visible"/>
                                      </p:to>
                                    </p:set>
                                    <p:animEffect transition="in" filter="wipe(left)">
                                      <p:cBhvr>
                                        <p:cTn id="81" dur="250"/>
                                        <p:tgtEl>
                                          <p:spTgt spid="7">
                                            <p:txEl>
                                              <p:pRg st="8" end="8"/>
                                            </p:txEl>
                                          </p:spTgt>
                                        </p:tgtEl>
                                      </p:cBhvr>
                                    </p:animEffect>
                                  </p:childTnLst>
                                </p:cTn>
                              </p:par>
                              <p:par>
                                <p:cTn id="82" presetID="22" presetClass="entr" presetSubtype="8" fill="hold" grpId="0" nodeType="withEffect">
                                  <p:stCondLst>
                                    <p:cond delay="0"/>
                                  </p:stCondLst>
                                  <p:childTnLst>
                                    <p:set>
                                      <p:cBhvr>
                                        <p:cTn id="83" dur="1" fill="hold">
                                          <p:stCondLst>
                                            <p:cond delay="0"/>
                                          </p:stCondLst>
                                        </p:cTn>
                                        <p:tgtEl>
                                          <p:spTgt spid="7">
                                            <p:txEl>
                                              <p:pRg st="9" end="9"/>
                                            </p:txEl>
                                          </p:spTgt>
                                        </p:tgtEl>
                                        <p:attrNameLst>
                                          <p:attrName>style.visibility</p:attrName>
                                        </p:attrNameLst>
                                      </p:cBhvr>
                                      <p:to>
                                        <p:strVal val="visible"/>
                                      </p:to>
                                    </p:set>
                                    <p:animEffect transition="in" filter="wipe(left)">
                                      <p:cBhvr>
                                        <p:cTn id="84" dur="250"/>
                                        <p:tgtEl>
                                          <p:spTgt spid="7">
                                            <p:txEl>
                                              <p:pRg st="9" end="9"/>
                                            </p:txEl>
                                          </p:spTgt>
                                        </p:tgtEl>
                                      </p:cBhvr>
                                    </p:animEffect>
                                  </p:childTnLst>
                                </p:cTn>
                              </p:par>
                              <p:par>
                                <p:cTn id="85" presetID="22" presetClass="entr" presetSubtype="8" fill="hold" grpId="0" nodeType="withEffect">
                                  <p:stCondLst>
                                    <p:cond delay="0"/>
                                  </p:stCondLst>
                                  <p:childTnLst>
                                    <p:set>
                                      <p:cBhvr>
                                        <p:cTn id="86" dur="1" fill="hold">
                                          <p:stCondLst>
                                            <p:cond delay="0"/>
                                          </p:stCondLst>
                                        </p:cTn>
                                        <p:tgtEl>
                                          <p:spTgt spid="7">
                                            <p:txEl>
                                              <p:pRg st="10" end="10"/>
                                            </p:txEl>
                                          </p:spTgt>
                                        </p:tgtEl>
                                        <p:attrNameLst>
                                          <p:attrName>style.visibility</p:attrName>
                                        </p:attrNameLst>
                                      </p:cBhvr>
                                      <p:to>
                                        <p:strVal val="visible"/>
                                      </p:to>
                                    </p:set>
                                    <p:animEffect transition="in" filter="wipe(left)">
                                      <p:cBhvr>
                                        <p:cTn id="87" dur="250"/>
                                        <p:tgtEl>
                                          <p:spTgt spid="7">
                                            <p:txEl>
                                              <p:pRg st="10" end="10"/>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5">
                                            <p:txEl>
                                              <p:pRg st="3" end="3"/>
                                            </p:txEl>
                                          </p:spTgt>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5">
                                            <p:txEl>
                                              <p:pRg st="4" end="4"/>
                                            </p:txEl>
                                          </p:spTgt>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9" grpId="0" uiExpand="1" build="p"/>
      <p:bldP spid="5" grpId="0" uiExpand="1" build="p" bldLvl="2"/>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dirty="0"/>
              <a:t>Implementation of Mutex - Take 3 (cont.)</a:t>
            </a:r>
            <a:endParaRPr lang="en-US" altLang="ko-KR" dirty="0">
              <a:latin typeface="Ubuntu Mono" panose="020B0509030602030204" pitchFamily="49" charset="0"/>
            </a:endParaRPr>
          </a:p>
        </p:txBody>
      </p:sp>
      <p:sp>
        <p:nvSpPr>
          <p:cNvPr id="3" name="Rectangle 2">
            <a:extLst>
              <a:ext uri="{FF2B5EF4-FFF2-40B4-BE49-F238E27FC236}">
                <a16:creationId xmlns:a16="http://schemas.microsoft.com/office/drawing/2014/main" id="{4F871013-2B1B-1D48-B147-AF4A282D8BC3}"/>
              </a:ext>
            </a:extLst>
          </p:cNvPr>
          <p:cNvSpPr/>
          <p:nvPr/>
        </p:nvSpPr>
        <p:spPr>
          <a:xfrm>
            <a:off x="5100637" y="1712148"/>
            <a:ext cx="3414713" cy="2196499"/>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Scheduler::</a:t>
            </a:r>
            <a:r>
              <a:rPr lang="en-US" sz="1400" dirty="0" err="1">
                <a:latin typeface="Ubuntu Mono" panose="020B0509030602030204" pitchFamily="49" charset="0"/>
                <a:cs typeface="Consolas" charset="0"/>
              </a:rPr>
              <a:t>make_ready</a:t>
            </a:r>
            <a:r>
              <a:rPr lang="en-US" sz="1400" dirty="0">
                <a:latin typeface="Ubuntu Mono" panose="020B0509030602030204" pitchFamily="49" charset="0"/>
                <a:cs typeface="Consolas" charset="0"/>
              </a:rPr>
              <a:t>(TCB *</a:t>
            </a:r>
            <a:r>
              <a:rPr lang="en-US" sz="1400" dirty="0" err="1">
                <a:latin typeface="Ubuntu Mono" panose="020B0509030602030204" pitchFamily="49" charset="0"/>
                <a:cs typeface="Consolas" charset="0"/>
              </a:rPr>
              <a:t>tcb</a:t>
            </a:r>
            <a:r>
              <a:rPr lang="en-US" sz="1400" dirty="0">
                <a:latin typeface="Ubuntu Mono" panose="020B0509030602030204" pitchFamily="49" charset="0"/>
                <a:cs typeface="Consolas" charset="0"/>
              </a:rPr>
              <a:t>) {</a:t>
            </a:r>
          </a:p>
          <a:p>
            <a:pPr>
              <a:lnSpc>
                <a:spcPct val="70000"/>
              </a:lnSpc>
              <a:spcBef>
                <a:spcPts val="1000"/>
              </a:spcBef>
            </a:pPr>
            <a:r>
              <a:rPr lang="en-US" sz="1400" dirty="0">
                <a:solidFill>
                  <a:schemeClr val="accent1"/>
                </a:solidFill>
                <a:latin typeface="Ubuntu Mono" panose="020B0509030602030204" pitchFamily="49" charset="0"/>
                <a:cs typeface="Consolas" charset="0"/>
              </a:rPr>
              <a:t>	</a:t>
            </a:r>
            <a:r>
              <a:rPr lang="en-US" sz="1400" dirty="0" err="1">
                <a:solidFill>
                  <a:schemeClr val="accent1"/>
                </a:solidFill>
                <a:latin typeface="Ubuntu Mono" panose="020B0509030602030204" pitchFamily="49" charset="0"/>
                <a:cs typeface="Consolas" charset="0"/>
              </a:rPr>
              <a:t>disable_interrupts</a:t>
            </a:r>
            <a:r>
              <a:rPr lang="en-US" sz="1400" dirty="0">
                <a:solidFill>
                  <a:schemeClr val="accent1"/>
                </a:solidFill>
                <a:latin typeface="Ubuntu Mono" panose="020B0509030602030204" pitchFamily="49" charset="0"/>
                <a:cs typeface="Consolas" charset="0"/>
              </a:rPr>
              <a:t>();</a:t>
            </a:r>
          </a:p>
          <a:p>
            <a:pPr>
              <a:lnSpc>
                <a:spcPct val="70000"/>
              </a:lnSpc>
              <a:spcBef>
                <a:spcPts val="1000"/>
              </a:spcBef>
            </a:pPr>
            <a:r>
              <a:rPr lang="en-US" sz="1400" dirty="0">
                <a:solidFill>
                  <a:srgbClr val="FF0000"/>
                </a:solidFill>
                <a:latin typeface="Ubuntu Mono" panose="020B0509030602030204" pitchFamily="49" charset="0"/>
                <a:cs typeface="Consolas" charset="0"/>
              </a:rPr>
              <a:t>	</a:t>
            </a:r>
            <a:r>
              <a:rPr lang="en-US" sz="1400" dirty="0" err="1">
                <a:solidFill>
                  <a:srgbClr val="FF0000"/>
                </a:solidFill>
                <a:latin typeface="Ubuntu Mono" panose="020B0509030602030204" pitchFamily="49" charset="0"/>
                <a:cs typeface="Consolas" charset="0"/>
              </a:rPr>
              <a:t>scheduler_spinlock.lock</a:t>
            </a:r>
            <a:r>
              <a:rPr lang="en-US" sz="1400" dirty="0">
                <a:solidFill>
                  <a:srgbClr val="FF0000"/>
                </a:solidFill>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ready_list.add</a:t>
            </a:r>
            <a:r>
              <a:rPr lang="en-US" sz="1400" dirty="0">
                <a:latin typeface="Ubuntu Mono" panose="020B0509030602030204" pitchFamily="49" charset="0"/>
                <a:cs typeface="Consolas" charset="0"/>
              </a:rPr>
              <a:t>(</a:t>
            </a:r>
            <a:r>
              <a:rPr lang="en-US" sz="1400" dirty="0" err="1">
                <a:latin typeface="Ubuntu Mono" panose="020B0509030602030204" pitchFamily="49" charset="0"/>
                <a:cs typeface="Consolas" charset="0"/>
              </a:rPr>
              <a:t>tcb</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thread-&gt;state = READY;</a:t>
            </a:r>
          </a:p>
          <a:p>
            <a:pPr>
              <a:lnSpc>
                <a:spcPct val="70000"/>
              </a:lnSpc>
              <a:spcBef>
                <a:spcPts val="1000"/>
              </a:spcBef>
            </a:pPr>
            <a:r>
              <a:rPr lang="en-US" sz="1400" dirty="0">
                <a:solidFill>
                  <a:srgbClr val="FF0000"/>
                </a:solidFill>
                <a:latin typeface="Ubuntu Mono" panose="020B0509030602030204" pitchFamily="49" charset="0"/>
                <a:cs typeface="Consolas" charset="0"/>
              </a:rPr>
              <a:t>	</a:t>
            </a:r>
            <a:r>
              <a:rPr lang="en-US" sz="1400" dirty="0" err="1">
                <a:solidFill>
                  <a:srgbClr val="FF0000"/>
                </a:solidFill>
                <a:latin typeface="Ubuntu Mono" panose="020B0509030602030204" pitchFamily="49" charset="0"/>
                <a:cs typeface="Consolas" charset="0"/>
              </a:rPr>
              <a:t>scheduler_spinlock.unlock</a:t>
            </a:r>
            <a:r>
              <a:rPr lang="en-US" sz="1400" dirty="0">
                <a:solidFill>
                  <a:srgbClr val="FF0000"/>
                </a:solidFill>
                <a:latin typeface="Ubuntu Mono" panose="020B0509030602030204" pitchFamily="49" charset="0"/>
                <a:cs typeface="Consolas" charset="0"/>
              </a:rPr>
              <a:t>();</a:t>
            </a:r>
          </a:p>
          <a:p>
            <a:pPr>
              <a:lnSpc>
                <a:spcPct val="70000"/>
              </a:lnSpc>
              <a:spcBef>
                <a:spcPts val="1000"/>
              </a:spcBef>
            </a:pPr>
            <a:r>
              <a:rPr lang="en-US" sz="1400" dirty="0">
                <a:solidFill>
                  <a:schemeClr val="accent1"/>
                </a:solidFill>
                <a:latin typeface="Ubuntu Mono" panose="020B0509030602030204" pitchFamily="49" charset="0"/>
                <a:cs typeface="Consolas" charset="0"/>
              </a:rPr>
              <a:t>	</a:t>
            </a:r>
            <a:r>
              <a:rPr lang="en-US" sz="1400" dirty="0" err="1">
                <a:solidFill>
                  <a:schemeClr val="accent1"/>
                </a:solidFill>
                <a:latin typeface="Ubuntu Mono" panose="020B0509030602030204" pitchFamily="49" charset="0"/>
                <a:cs typeface="Consolas" charset="0"/>
              </a:rPr>
              <a:t>enable_interrupts</a:t>
            </a:r>
            <a:r>
              <a:rPr lang="en-US" sz="1400" dirty="0">
                <a:solidFill>
                  <a:schemeClr val="accent1"/>
                </a:solidFill>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a:t>
            </a:r>
          </a:p>
        </p:txBody>
      </p:sp>
      <p:sp>
        <p:nvSpPr>
          <p:cNvPr id="6" name="Rectangle 5">
            <a:extLst>
              <a:ext uri="{FF2B5EF4-FFF2-40B4-BE49-F238E27FC236}">
                <a16:creationId xmlns:a16="http://schemas.microsoft.com/office/drawing/2014/main" id="{58895956-4055-D041-BBB5-06A420400218}"/>
              </a:ext>
            </a:extLst>
          </p:cNvPr>
          <p:cNvSpPr/>
          <p:nvPr/>
        </p:nvSpPr>
        <p:spPr>
          <a:xfrm>
            <a:off x="628650" y="1712148"/>
            <a:ext cx="4572000" cy="3033651"/>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Scheduler::suspend(Spinlock *spinlock) {</a:t>
            </a:r>
          </a:p>
          <a:p>
            <a:pPr>
              <a:lnSpc>
                <a:spcPct val="70000"/>
              </a:lnSpc>
              <a:spcBef>
                <a:spcPts val="1000"/>
              </a:spcBef>
            </a:pPr>
            <a:r>
              <a:rPr lang="en-US" sz="1400" dirty="0">
                <a:solidFill>
                  <a:schemeClr val="accent1"/>
                </a:solidFill>
                <a:latin typeface="Ubuntu Mono" panose="020B0509030602030204" pitchFamily="49" charset="0"/>
                <a:cs typeface="Consolas" charset="0"/>
              </a:rPr>
              <a:t>	</a:t>
            </a:r>
            <a:r>
              <a:rPr lang="en-US" sz="1400" dirty="0" err="1">
                <a:solidFill>
                  <a:schemeClr val="accent1"/>
                </a:solidFill>
                <a:latin typeface="Ubuntu Mono" panose="020B0509030602030204" pitchFamily="49" charset="0"/>
                <a:cs typeface="Consolas" charset="0"/>
              </a:rPr>
              <a:t>disable_interrupts</a:t>
            </a:r>
            <a:r>
              <a:rPr lang="en-US" sz="1400" dirty="0">
                <a:solidFill>
                  <a:schemeClr val="accent1"/>
                </a:solidFill>
                <a:latin typeface="Ubuntu Mono" panose="020B0509030602030204" pitchFamily="49" charset="0"/>
                <a:cs typeface="Consolas" charset="0"/>
              </a:rPr>
              <a:t>();</a:t>
            </a:r>
          </a:p>
          <a:p>
            <a:pPr>
              <a:lnSpc>
                <a:spcPct val="70000"/>
              </a:lnSpc>
              <a:spcBef>
                <a:spcPts val="1000"/>
              </a:spcBef>
            </a:pPr>
            <a:r>
              <a:rPr lang="en-US" sz="1400" dirty="0">
                <a:solidFill>
                  <a:srgbClr val="FF0000"/>
                </a:solidFill>
                <a:latin typeface="Ubuntu Mono" panose="020B0509030602030204" pitchFamily="49" charset="0"/>
                <a:cs typeface="Consolas" charset="0"/>
              </a:rPr>
              <a:t>	</a:t>
            </a:r>
            <a:r>
              <a:rPr lang="en-US" sz="1400" dirty="0" err="1">
                <a:solidFill>
                  <a:srgbClr val="FF0000"/>
                </a:solidFill>
                <a:latin typeface="Ubuntu Mono" panose="020B0509030602030204" pitchFamily="49" charset="0"/>
                <a:cs typeface="Consolas" charset="0"/>
              </a:rPr>
              <a:t>scheduler_spinlock.lock</a:t>
            </a:r>
            <a:r>
              <a:rPr lang="en-US" sz="1400" dirty="0">
                <a:solidFill>
                  <a:srgbClr val="FF0000"/>
                </a:solidFill>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spinlock-&gt;unlock();</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runningTCB</a:t>
            </a:r>
            <a:r>
              <a:rPr lang="en-US" sz="1400" dirty="0">
                <a:latin typeface="Ubuntu Mono" panose="020B0509030602030204" pitchFamily="49" charset="0"/>
                <a:cs typeface="Consolas" charset="0"/>
              </a:rPr>
              <a:t>-&gt;state = WAITING;</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chosenTCB</a:t>
            </a:r>
            <a:r>
              <a:rPr lang="en-US" sz="1400" dirty="0">
                <a:latin typeface="Ubuntu Mono" panose="020B0509030602030204" pitchFamily="49" charset="0"/>
                <a:cs typeface="Consolas" charset="0"/>
              </a:rPr>
              <a:t> = </a:t>
            </a:r>
            <a:r>
              <a:rPr lang="en-US" sz="1400" dirty="0" err="1">
                <a:latin typeface="Ubuntu Mono" panose="020B0509030602030204" pitchFamily="49" charset="0"/>
                <a:cs typeface="Consolas" charset="0"/>
              </a:rPr>
              <a:t>ready_list.get_nextTCB</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thread_switch</a:t>
            </a:r>
            <a:r>
              <a:rPr lang="en-US" sz="1400" dirty="0">
                <a:latin typeface="Ubuntu Mono" panose="020B0509030602030204" pitchFamily="49" charset="0"/>
                <a:cs typeface="Consolas" charset="0"/>
              </a:rPr>
              <a:t>(</a:t>
            </a:r>
            <a:r>
              <a:rPr lang="en-US" sz="1400" dirty="0" err="1">
                <a:latin typeface="Ubuntu Mono" panose="020B0509030602030204" pitchFamily="49" charset="0"/>
                <a:cs typeface="Consolas" charset="0"/>
              </a:rPr>
              <a:t>runningTCB</a:t>
            </a: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chosenTCB</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runningTCB</a:t>
            </a:r>
            <a:r>
              <a:rPr lang="en-US" sz="1400" dirty="0">
                <a:latin typeface="Ubuntu Mono" panose="020B0509030602030204" pitchFamily="49" charset="0"/>
                <a:cs typeface="Consolas" charset="0"/>
              </a:rPr>
              <a:t>-&gt;state = RUNNING;</a:t>
            </a:r>
          </a:p>
          <a:p>
            <a:pPr>
              <a:lnSpc>
                <a:spcPct val="70000"/>
              </a:lnSpc>
              <a:spcBef>
                <a:spcPts val="1000"/>
              </a:spcBef>
            </a:pPr>
            <a:r>
              <a:rPr lang="en-US" sz="1400" dirty="0">
                <a:solidFill>
                  <a:srgbClr val="FF0000"/>
                </a:solidFill>
                <a:latin typeface="Ubuntu Mono" panose="020B0509030602030204" pitchFamily="49" charset="0"/>
                <a:cs typeface="Consolas" charset="0"/>
              </a:rPr>
              <a:t>	</a:t>
            </a:r>
            <a:r>
              <a:rPr lang="en-US" sz="1400" dirty="0" err="1">
                <a:solidFill>
                  <a:srgbClr val="FF0000"/>
                </a:solidFill>
                <a:latin typeface="Ubuntu Mono" panose="020B0509030602030204" pitchFamily="49" charset="0"/>
                <a:cs typeface="Consolas" charset="0"/>
              </a:rPr>
              <a:t>scheduler_spinlock.unlock</a:t>
            </a:r>
            <a:r>
              <a:rPr lang="en-US" sz="1400" dirty="0">
                <a:solidFill>
                  <a:srgbClr val="FF0000"/>
                </a:solidFill>
                <a:latin typeface="Ubuntu Mono" panose="020B0509030602030204" pitchFamily="49" charset="0"/>
                <a:cs typeface="Consolas" charset="0"/>
              </a:rPr>
              <a:t>();</a:t>
            </a:r>
          </a:p>
          <a:p>
            <a:pPr>
              <a:lnSpc>
                <a:spcPct val="70000"/>
              </a:lnSpc>
              <a:spcBef>
                <a:spcPts val="1000"/>
              </a:spcBef>
            </a:pPr>
            <a:r>
              <a:rPr lang="en-US" sz="1400" dirty="0">
                <a:solidFill>
                  <a:schemeClr val="accent1"/>
                </a:solidFill>
                <a:latin typeface="Ubuntu Mono" panose="020B0509030602030204" pitchFamily="49" charset="0"/>
                <a:cs typeface="Consolas" charset="0"/>
              </a:rPr>
              <a:t>	</a:t>
            </a:r>
            <a:r>
              <a:rPr lang="en-US" sz="1400" dirty="0" err="1">
                <a:solidFill>
                  <a:schemeClr val="accent1"/>
                </a:solidFill>
                <a:latin typeface="Ubuntu Mono" panose="020B0509030602030204" pitchFamily="49" charset="0"/>
                <a:cs typeface="Consolas" charset="0"/>
              </a:rPr>
              <a:t>enable_interrupts</a:t>
            </a:r>
            <a:r>
              <a:rPr lang="en-US" sz="1400" dirty="0">
                <a:solidFill>
                  <a:schemeClr val="accent1"/>
                </a:solidFill>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p>
        </p:txBody>
      </p:sp>
      <p:sp>
        <p:nvSpPr>
          <p:cNvPr id="8" name="Rectangle 7">
            <a:extLst>
              <a:ext uri="{FF2B5EF4-FFF2-40B4-BE49-F238E27FC236}">
                <a16:creationId xmlns:a16="http://schemas.microsoft.com/office/drawing/2014/main" id="{48DCB0AE-1C15-BC45-B6D7-DD879DFB4437}"/>
              </a:ext>
            </a:extLst>
          </p:cNvPr>
          <p:cNvSpPr/>
          <p:nvPr/>
        </p:nvSpPr>
        <p:spPr>
          <a:xfrm>
            <a:off x="628650" y="5204695"/>
            <a:ext cx="6457950" cy="1415772"/>
          </a:xfrm>
          <a:prstGeom prst="rect">
            <a:avLst/>
          </a:prstGeom>
        </p:spPr>
        <p:txBody>
          <a:bodyPr wrap="square">
            <a:spAutoFit/>
          </a:bodyPr>
          <a:lstStyle/>
          <a:p>
            <a:r>
              <a:rPr lang="en-US" altLang="ko-KR" dirty="0">
                <a:latin typeface="Gill Sans Light" panose="020B0302020104020203" pitchFamily="34" charset="-79"/>
                <a:cs typeface="Gill Sans Light" panose="020B0302020104020203" pitchFamily="34" charset="-79"/>
              </a:rPr>
              <a:t>Why disable interrupts?</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To avoid </a:t>
            </a:r>
            <a:r>
              <a:rPr lang="en-US" altLang="ko-KR" sz="1600" dirty="0">
                <a:solidFill>
                  <a:srgbClr val="FF0000"/>
                </a:solidFill>
                <a:latin typeface="Gill Sans Light" panose="020B0302020104020203" pitchFamily="34" charset="-79"/>
                <a:cs typeface="Gill Sans Light" panose="020B0302020104020203" pitchFamily="34" charset="-79"/>
              </a:rPr>
              <a:t>deadlock</a:t>
            </a:r>
            <a:r>
              <a:rPr lang="en-US" altLang="ko-KR" sz="1600" dirty="0">
                <a:latin typeface="Gill Sans Light" panose="020B0302020104020203" pitchFamily="34" charset="-79"/>
                <a:cs typeface="Gill Sans Light" panose="020B0302020104020203" pitchFamily="34" charset="-79"/>
              </a:rPr>
              <a:t>!</a:t>
            </a: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Interrupt handler could spin forever if it needs scheduler’s spinlock!</a:t>
            </a:r>
          </a:p>
          <a:p>
            <a:r>
              <a:rPr lang="en-US" altLang="ko-KR" dirty="0">
                <a:latin typeface="Gill Sans Light" panose="020B0302020104020203" pitchFamily="34" charset="-79"/>
                <a:cs typeface="Gill Sans Light" panose="020B0302020104020203" pitchFamily="34" charset="-79"/>
              </a:rPr>
              <a:t>What might happen if we unlock </a:t>
            </a:r>
            <a:r>
              <a:rPr lang="en-US" altLang="ko-KR" sz="1600" dirty="0" err="1">
                <a:latin typeface="Ubuntu Mono" panose="020B0509030602030204" pitchFamily="49" charset="0"/>
                <a:cs typeface="Gill Sans Light" panose="020B0302020104020203" pitchFamily="34" charset="-79"/>
              </a:rPr>
              <a:t>mutex_spilock</a:t>
            </a:r>
            <a:r>
              <a:rPr lang="en-US" altLang="ko-KR" dirty="0">
                <a:latin typeface="Gill Sans Light" panose="020B0302020104020203" pitchFamily="34" charset="-79"/>
                <a:cs typeface="Gill Sans Light" panose="020B0302020104020203" pitchFamily="34" charset="-79"/>
              </a:rPr>
              <a:t> before </a:t>
            </a:r>
            <a:r>
              <a:rPr lang="en-US" altLang="ko-KR" sz="1600" dirty="0">
                <a:latin typeface="Ubuntu Mono" panose="020B0509030602030204" pitchFamily="49" charset="0"/>
                <a:cs typeface="Gill Sans Light" panose="020B0302020104020203" pitchFamily="34" charset="-79"/>
              </a:rPr>
              <a:t>suspend()</a:t>
            </a:r>
            <a:r>
              <a:rPr lang="en-US" altLang="ko-KR" dirty="0">
                <a:latin typeface="Gill Sans Light" panose="020B0302020104020203" pitchFamily="34" charset="-79"/>
                <a:cs typeface="Gill Sans Light" panose="020B0302020104020203" pitchFamily="34" charset="-79"/>
              </a:rPr>
              <a:t>?</a:t>
            </a:r>
            <a:endParaRPr lang="en-US" altLang="ko-KR" sz="1600" dirty="0">
              <a:latin typeface="Gill Sans Light" panose="020B0302020104020203" pitchFamily="34" charset="-79"/>
              <a:cs typeface="Gill Sans Light" panose="020B0302020104020203" pitchFamily="34" charset="-79"/>
            </a:endParaRPr>
          </a:p>
          <a:p>
            <a:pPr marL="285750" indent="-285750">
              <a:buFont typeface="Arial" panose="020B0604020202020204" pitchFamily="34" charset="0"/>
              <a:buChar char="•"/>
            </a:pPr>
            <a:r>
              <a:rPr lang="en-US" altLang="ko-KR" sz="1600" dirty="0">
                <a:latin typeface="Gill Sans Light" panose="020B0302020104020203" pitchFamily="34" charset="-79"/>
                <a:cs typeface="Gill Sans Light" panose="020B0302020104020203" pitchFamily="34" charset="-79"/>
              </a:rPr>
              <a:t>Then </a:t>
            </a:r>
            <a:r>
              <a:rPr lang="en-US" altLang="ko-KR" sz="1400" dirty="0" err="1">
                <a:latin typeface="Ubuntu Mono" panose="020B0509030602030204" pitchFamily="49" charset="0"/>
                <a:cs typeface="Gill Sans Light" panose="020B0302020104020203" pitchFamily="34" charset="-79"/>
              </a:rPr>
              <a:t>make_ready</a:t>
            </a:r>
            <a:r>
              <a:rPr lang="en-US" altLang="ko-KR" sz="1400" dirty="0">
                <a:latin typeface="Ubuntu Mono" panose="020B0509030602030204" pitchFamily="49" charset="0"/>
                <a:cs typeface="Gill Sans Light" panose="020B0302020104020203" pitchFamily="34" charset="-79"/>
              </a:rPr>
              <a:t>()</a:t>
            </a:r>
            <a:r>
              <a:rPr lang="en-US" altLang="ko-KR" sz="1600" dirty="0">
                <a:latin typeface="Gill Sans Light" panose="020B0302020104020203" pitchFamily="34" charset="-79"/>
                <a:cs typeface="Gill Sans Light" panose="020B0302020104020203" pitchFamily="34" charset="-79"/>
              </a:rPr>
              <a:t> could run before </a:t>
            </a:r>
            <a:r>
              <a:rPr lang="en-US" altLang="ko-KR" sz="1400" dirty="0">
                <a:latin typeface="Ubuntu Mono" panose="020B0509030602030204" pitchFamily="49" charset="0"/>
                <a:cs typeface="Gill Sans Light" panose="020B0302020104020203" pitchFamily="34" charset="-79"/>
              </a:rPr>
              <a:t>suspend(),</a:t>
            </a:r>
            <a:r>
              <a:rPr lang="en-US" altLang="ko-KR" sz="1600" dirty="0">
                <a:latin typeface="Gill Sans Light" panose="020B0302020104020203" pitchFamily="34" charset="-79"/>
                <a:cs typeface="Gill Sans Light" panose="020B0302020104020203" pitchFamily="34" charset="-79"/>
              </a:rPr>
              <a:t> which is very bad!</a:t>
            </a:r>
          </a:p>
        </p:txBody>
      </p:sp>
      <p:pic>
        <p:nvPicPr>
          <p:cNvPr id="10" name="Picture 8" descr="Related image">
            <a:extLst>
              <a:ext uri="{FF2B5EF4-FFF2-40B4-BE49-F238E27FC236}">
                <a16:creationId xmlns:a16="http://schemas.microsoft.com/office/drawing/2014/main" id="{DEE714AE-F575-FE4D-A0CB-C30287E6C5CA}"/>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rot="606169">
            <a:off x="6948327" y="4048983"/>
            <a:ext cx="1755195" cy="17551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869013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left)">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left)">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wipe(left)">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wipe(left)">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wipe(left)">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wipe(left)">
                                      <p:cBhvr>
                                        <p:cTn id="42" dur="500"/>
                                        <p:tgtEl>
                                          <p:spTgt spid="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Effect transition="in" filter="wipe(left)">
                                      <p:cBhvr>
                                        <p:cTn id="47" dur="500"/>
                                        <p:tgtEl>
                                          <p:spTgt spid="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6">
                                            <p:txEl>
                                              <p:pRg st="9" end="9"/>
                                            </p:txEl>
                                          </p:spTgt>
                                        </p:tgtEl>
                                        <p:attrNameLst>
                                          <p:attrName>style.visibility</p:attrName>
                                        </p:attrNameLst>
                                      </p:cBhvr>
                                      <p:to>
                                        <p:strVal val="visible"/>
                                      </p:to>
                                    </p:set>
                                    <p:animEffect transition="in" filter="wipe(left)">
                                      <p:cBhvr>
                                        <p:cTn id="52" dur="500"/>
                                        <p:tgtEl>
                                          <p:spTgt spid="6">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6">
                                            <p:txEl>
                                              <p:pRg st="10" end="10"/>
                                            </p:txEl>
                                          </p:spTgt>
                                        </p:tgtEl>
                                        <p:attrNameLst>
                                          <p:attrName>style.visibility</p:attrName>
                                        </p:attrNameLst>
                                      </p:cBhvr>
                                      <p:to>
                                        <p:strVal val="visible"/>
                                      </p:to>
                                    </p:set>
                                    <p:animEffect transition="in" filter="wipe(left)">
                                      <p:cBhvr>
                                        <p:cTn id="57" dur="500"/>
                                        <p:tgtEl>
                                          <p:spTgt spid="6">
                                            <p:txEl>
                                              <p:pRg st="10" end="10"/>
                                            </p:txEl>
                                          </p:spTgt>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3">
                                            <p:txEl>
                                              <p:pRg st="0" end="0"/>
                                            </p:txEl>
                                          </p:spTgt>
                                        </p:tgtEl>
                                        <p:attrNameLst>
                                          <p:attrName>style.visibility</p:attrName>
                                        </p:attrNameLst>
                                      </p:cBhvr>
                                      <p:to>
                                        <p:strVal val="visible"/>
                                      </p:to>
                                    </p:set>
                                    <p:animEffect transition="in" filter="wipe(left)">
                                      <p:cBhvr>
                                        <p:cTn id="60" dur="500"/>
                                        <p:tgtEl>
                                          <p:spTgt spid="3">
                                            <p:txEl>
                                              <p:pRg st="0" end="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3">
                                            <p:txEl>
                                              <p:pRg st="1" end="1"/>
                                            </p:txEl>
                                          </p:spTgt>
                                        </p:tgtEl>
                                        <p:attrNameLst>
                                          <p:attrName>style.visibility</p:attrName>
                                        </p:attrNameLst>
                                      </p:cBhvr>
                                      <p:to>
                                        <p:strVal val="visible"/>
                                      </p:to>
                                    </p:set>
                                    <p:animEffect transition="in" filter="wipe(left)">
                                      <p:cBhvr>
                                        <p:cTn id="65" dur="500"/>
                                        <p:tgtEl>
                                          <p:spTgt spid="3">
                                            <p:txEl>
                                              <p:pRg st="1" end="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3">
                                            <p:txEl>
                                              <p:pRg st="2" end="2"/>
                                            </p:txEl>
                                          </p:spTgt>
                                        </p:tgtEl>
                                        <p:attrNameLst>
                                          <p:attrName>style.visibility</p:attrName>
                                        </p:attrNameLst>
                                      </p:cBhvr>
                                      <p:to>
                                        <p:strVal val="visible"/>
                                      </p:to>
                                    </p:set>
                                    <p:animEffect transition="in" filter="wipe(left)">
                                      <p:cBhvr>
                                        <p:cTn id="70" dur="500"/>
                                        <p:tgtEl>
                                          <p:spTgt spid="3">
                                            <p:txEl>
                                              <p:pRg st="2" end="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3">
                                            <p:txEl>
                                              <p:pRg st="3" end="3"/>
                                            </p:txEl>
                                          </p:spTgt>
                                        </p:tgtEl>
                                        <p:attrNameLst>
                                          <p:attrName>style.visibility</p:attrName>
                                        </p:attrNameLst>
                                      </p:cBhvr>
                                      <p:to>
                                        <p:strVal val="visible"/>
                                      </p:to>
                                    </p:set>
                                    <p:animEffect transition="in" filter="wipe(left)">
                                      <p:cBhvr>
                                        <p:cTn id="75" dur="500"/>
                                        <p:tgtEl>
                                          <p:spTgt spid="3">
                                            <p:txEl>
                                              <p:pRg st="3" end="3"/>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3">
                                            <p:txEl>
                                              <p:pRg st="4" end="4"/>
                                            </p:txEl>
                                          </p:spTgt>
                                        </p:tgtEl>
                                        <p:attrNameLst>
                                          <p:attrName>style.visibility</p:attrName>
                                        </p:attrNameLst>
                                      </p:cBhvr>
                                      <p:to>
                                        <p:strVal val="visible"/>
                                      </p:to>
                                    </p:set>
                                    <p:animEffect transition="in" filter="wipe(left)">
                                      <p:cBhvr>
                                        <p:cTn id="80" dur="500"/>
                                        <p:tgtEl>
                                          <p:spTgt spid="3">
                                            <p:txEl>
                                              <p:pRg st="4" end="4"/>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3">
                                            <p:txEl>
                                              <p:pRg st="5" end="5"/>
                                            </p:txEl>
                                          </p:spTgt>
                                        </p:tgtEl>
                                        <p:attrNameLst>
                                          <p:attrName>style.visibility</p:attrName>
                                        </p:attrNameLst>
                                      </p:cBhvr>
                                      <p:to>
                                        <p:strVal val="visible"/>
                                      </p:to>
                                    </p:set>
                                    <p:animEffect transition="in" filter="wipe(left)">
                                      <p:cBhvr>
                                        <p:cTn id="85" dur="500"/>
                                        <p:tgtEl>
                                          <p:spTgt spid="3">
                                            <p:txEl>
                                              <p:pRg st="5" end="5"/>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3">
                                            <p:txEl>
                                              <p:pRg st="6" end="6"/>
                                            </p:txEl>
                                          </p:spTgt>
                                        </p:tgtEl>
                                        <p:attrNameLst>
                                          <p:attrName>style.visibility</p:attrName>
                                        </p:attrNameLst>
                                      </p:cBhvr>
                                      <p:to>
                                        <p:strVal val="visible"/>
                                      </p:to>
                                    </p:set>
                                    <p:animEffect transition="in" filter="wipe(left)">
                                      <p:cBhvr>
                                        <p:cTn id="90" dur="500"/>
                                        <p:tgtEl>
                                          <p:spTgt spid="3">
                                            <p:txEl>
                                              <p:pRg st="6" end="6"/>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3">
                                            <p:txEl>
                                              <p:pRg st="7" end="7"/>
                                            </p:txEl>
                                          </p:spTgt>
                                        </p:tgtEl>
                                        <p:attrNameLst>
                                          <p:attrName>style.visibility</p:attrName>
                                        </p:attrNameLst>
                                      </p:cBhvr>
                                      <p:to>
                                        <p:strVal val="visible"/>
                                      </p:to>
                                    </p:set>
                                    <p:animEffect transition="in" filter="wipe(left)">
                                      <p:cBhvr>
                                        <p:cTn id="95" dur="500"/>
                                        <p:tgtEl>
                                          <p:spTgt spid="3">
                                            <p:txEl>
                                              <p:pRg st="7" end="7"/>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8">
                                            <p:txEl>
                                              <p:pRg st="1" end="1"/>
                                            </p:txEl>
                                          </p:spTgt>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0" nodeType="clickEffect">
                                  <p:stCondLst>
                                    <p:cond delay="0"/>
                                  </p:stCondLst>
                                  <p:childTnLst>
                                    <p:set>
                                      <p:cBhvr>
                                        <p:cTn id="113" dur="1" fill="hold">
                                          <p:stCondLst>
                                            <p:cond delay="0"/>
                                          </p:stCondLst>
                                        </p:cTn>
                                        <p:tgtEl>
                                          <p:spTgt spid="8">
                                            <p:txEl>
                                              <p:pRg st="4" end="4"/>
                                            </p:txEl>
                                          </p:spTgt>
                                        </p:tgtEl>
                                        <p:attrNameLst>
                                          <p:attrName>style.visibility</p:attrName>
                                        </p:attrNameLst>
                                      </p:cBhvr>
                                      <p:to>
                                        <p:strVal val="visible"/>
                                      </p:to>
                                    </p:set>
                                  </p:childTnLst>
                                </p:cTn>
                              </p:par>
                              <p:par>
                                <p:cTn id="114" presetID="1" presetClass="entr" presetSubtype="0" fill="hold" nodeType="withEffect">
                                  <p:stCondLst>
                                    <p:cond delay="0"/>
                                  </p:stCondLst>
                                  <p:childTnLst>
                                    <p:set>
                                      <p:cBhvr>
                                        <p:cTn id="115"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p:bldP spid="8" grpId="0" uiExpand="1" build="p" bldLvl="2"/>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r>
              <a:rPr lang="en-US" altLang="ko-KR" dirty="0"/>
              <a:t>Mutex Using Interrupts vs. </a:t>
            </a:r>
            <a:r>
              <a:rPr lang="en-US" altLang="ko-KR" dirty="0">
                <a:latin typeface="Ubuntu Mono" panose="020B0509030602030204" pitchFamily="49" charset="0"/>
              </a:rPr>
              <a:t>Spinlock</a:t>
            </a:r>
          </a:p>
        </p:txBody>
      </p:sp>
      <p:sp>
        <p:nvSpPr>
          <p:cNvPr id="445443" name="Rectangle 3"/>
          <p:cNvSpPr>
            <a:spLocks noGrp="1" noChangeArrowheads="1"/>
          </p:cNvSpPr>
          <p:nvPr>
            <p:ph type="body" idx="1"/>
          </p:nvPr>
        </p:nvSpPr>
        <p:spPr/>
        <p:txBody>
          <a:bodyPr/>
          <a:lstStyle/>
          <a:p>
            <a:pPr marL="0" indent="0">
              <a:buNone/>
            </a:pPr>
            <a:endParaRPr lang="en-US" altLang="ko-KR" sz="2000" dirty="0">
              <a:solidFill>
                <a:srgbClr val="7030A0"/>
              </a:solidFill>
            </a:endParaRPr>
          </a:p>
          <a:p>
            <a:pPr marL="0" indent="0">
              <a:buNone/>
            </a:pPr>
            <a:endParaRPr lang="en-US" altLang="ko-KR" sz="2000" dirty="0">
              <a:solidFill>
                <a:srgbClr val="7030A0"/>
              </a:solidFill>
            </a:endParaRPr>
          </a:p>
          <a:p>
            <a:endParaRPr lang="en-US" altLang="ko-KR" sz="2000" dirty="0">
              <a:solidFill>
                <a:srgbClr val="7030A0"/>
              </a:solidFill>
            </a:endParaRPr>
          </a:p>
          <a:p>
            <a:endParaRPr lang="en-US" altLang="ko-KR" sz="2000" dirty="0">
              <a:solidFill>
                <a:srgbClr val="7030A0"/>
              </a:solidFill>
            </a:endParaRPr>
          </a:p>
          <a:p>
            <a:endParaRPr lang="en-US" altLang="ko-KR" sz="2000" dirty="0">
              <a:solidFill>
                <a:srgbClr val="7030A0"/>
              </a:solidFill>
            </a:endParaRPr>
          </a:p>
          <a:p>
            <a:pPr marL="0" indent="0">
              <a:buNone/>
            </a:pPr>
            <a:endParaRPr lang="en-US" altLang="ko-KR" sz="2000" dirty="0">
              <a:solidFill>
                <a:srgbClr val="7030A0"/>
              </a:solidFill>
            </a:endParaRPr>
          </a:p>
          <a:p>
            <a:pPr marL="0" indent="0">
              <a:buNone/>
            </a:pPr>
            <a:endParaRPr lang="en-US" altLang="ko-KR" sz="2000" dirty="0">
              <a:solidFill>
                <a:srgbClr val="7030A0"/>
              </a:solidFill>
            </a:endParaRPr>
          </a:p>
          <a:p>
            <a:pPr marL="0" indent="0">
              <a:buNone/>
            </a:pPr>
            <a:endParaRPr lang="en-US" altLang="ko-KR" sz="2000" dirty="0">
              <a:solidFill>
                <a:srgbClr val="7030A0"/>
              </a:solidFill>
            </a:endParaRPr>
          </a:p>
          <a:p>
            <a:pPr marL="0" indent="0">
              <a:buNone/>
            </a:pPr>
            <a:endParaRPr lang="en-US" altLang="ko-KR" sz="2000" dirty="0">
              <a:solidFill>
                <a:srgbClr val="7030A0"/>
              </a:solidFill>
            </a:endParaRPr>
          </a:p>
          <a:p>
            <a:r>
              <a:rPr lang="en-US" altLang="ko-KR" sz="2000" dirty="0">
                <a:solidFill>
                  <a:srgbClr val="7030A0"/>
                </a:solidFill>
              </a:rPr>
              <a:t>Replace</a:t>
            </a:r>
          </a:p>
          <a:p>
            <a:pPr lvl="1"/>
            <a:r>
              <a:rPr lang="en-US" sz="1600" dirty="0">
                <a:solidFill>
                  <a:srgbClr val="7030A0"/>
                </a:solidFill>
                <a:latin typeface="Ubuntu Mono" panose="020B0509030602030204" pitchFamily="49" charset="0"/>
              </a:rPr>
              <a:t>disable interrupts; </a:t>
            </a:r>
            <a:r>
              <a:rPr lang="en-US" sz="1600" dirty="0">
                <a:solidFill>
                  <a:srgbClr val="7030A0"/>
                </a:solidFill>
                <a:latin typeface="Ubuntu Mono" panose="020B0509030602030204" pitchFamily="49" charset="0"/>
                <a:sym typeface="Wingdings" charset="0"/>
              </a:rPr>
              <a:t>⇒ </a:t>
            </a:r>
            <a:r>
              <a:rPr lang="en-US" sz="1600" dirty="0" err="1">
                <a:solidFill>
                  <a:srgbClr val="7030A0"/>
                </a:solidFill>
                <a:latin typeface="Ubuntu Mono" panose="020B0509030602030204" pitchFamily="49" charset="0"/>
              </a:rPr>
              <a:t>spinlock.lock</a:t>
            </a:r>
            <a:r>
              <a:rPr lang="en-US" sz="1600" dirty="0">
                <a:solidFill>
                  <a:srgbClr val="7030A0"/>
                </a:solidFill>
                <a:latin typeface="Ubuntu Mono" panose="020B0509030602030204" pitchFamily="49" charset="0"/>
              </a:rPr>
              <a:t>;</a:t>
            </a:r>
          </a:p>
          <a:p>
            <a:pPr lvl="1"/>
            <a:r>
              <a:rPr lang="en-US" altLang="ko-KR" sz="1600" dirty="0">
                <a:solidFill>
                  <a:srgbClr val="7030A0"/>
                </a:solidFill>
                <a:latin typeface="Ubuntu Mono" panose="020B0509030602030204" pitchFamily="49" charset="0"/>
              </a:rPr>
              <a:t>enable interrupts </a:t>
            </a:r>
            <a:r>
              <a:rPr lang="en-US" sz="1600" dirty="0">
                <a:solidFill>
                  <a:srgbClr val="7030A0"/>
                </a:solidFill>
                <a:latin typeface="Ubuntu Mono" panose="020B0509030602030204" pitchFamily="49" charset="0"/>
                <a:sym typeface="Wingdings" charset="0"/>
              </a:rPr>
              <a:t>⇒</a:t>
            </a:r>
            <a:r>
              <a:rPr lang="en-US" altLang="ko-KR" sz="1600" dirty="0">
                <a:solidFill>
                  <a:srgbClr val="7030A0"/>
                </a:solidFill>
                <a:latin typeface="Ubuntu Mono" panose="020B0509030602030204" pitchFamily="49" charset="0"/>
                <a:sym typeface="Wingdings" charset="0"/>
              </a:rPr>
              <a:t> </a:t>
            </a:r>
            <a:r>
              <a:rPr lang="en-US" altLang="ko-KR" sz="1600" dirty="0" err="1">
                <a:solidFill>
                  <a:srgbClr val="7030A0"/>
                </a:solidFill>
                <a:latin typeface="Ubuntu Mono" panose="020B0509030602030204" pitchFamily="49" charset="0"/>
                <a:sym typeface="Wingdings" charset="0"/>
              </a:rPr>
              <a:t>spinlock.unlock</a:t>
            </a:r>
            <a:r>
              <a:rPr lang="en-US" altLang="ko-KR" sz="1600" dirty="0">
                <a:solidFill>
                  <a:srgbClr val="7030A0"/>
                </a:solidFill>
                <a:latin typeface="Ubuntu Mono" panose="020B0509030602030204" pitchFamily="49" charset="0"/>
                <a:sym typeface="Wingdings" charset="0"/>
              </a:rPr>
              <a:t>;</a:t>
            </a:r>
            <a:endParaRPr lang="en-US" altLang="ko-KR" sz="1600" dirty="0">
              <a:solidFill>
                <a:srgbClr val="7030A0"/>
              </a:solidFill>
              <a:latin typeface="Ubuntu Mono" panose="020B0509030602030204" pitchFamily="49" charset="0"/>
            </a:endParaRPr>
          </a:p>
          <a:p>
            <a:pPr lvl="1"/>
            <a:endParaRPr lang="en-US" altLang="ko-KR" sz="2000" dirty="0">
              <a:solidFill>
                <a:srgbClr val="7030A0"/>
              </a:solidFill>
            </a:endParaRPr>
          </a:p>
        </p:txBody>
      </p:sp>
      <p:sp>
        <p:nvSpPr>
          <p:cNvPr id="16" name="Text Box 5">
            <a:extLst>
              <a:ext uri="{FF2B5EF4-FFF2-40B4-BE49-F238E27FC236}">
                <a16:creationId xmlns:a16="http://schemas.microsoft.com/office/drawing/2014/main" id="{41FEED44-F344-3A48-B047-0C73EE98C472}"/>
              </a:ext>
            </a:extLst>
          </p:cNvPr>
          <p:cNvSpPr txBox="1">
            <a:spLocks noChangeArrowheads="1"/>
          </p:cNvSpPr>
          <p:nvPr/>
        </p:nvSpPr>
        <p:spPr bwMode="auto">
          <a:xfrm>
            <a:off x="4572000" y="1823059"/>
            <a:ext cx="4043363" cy="2554545"/>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Consolas" charset="0"/>
                <a:cs typeface="Consolas" charset="0"/>
              </a:rPr>
              <a:t>lock() {</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mutex_spinlock.lock</a:t>
            </a:r>
            <a:r>
              <a:rPr lang="en-US" altLang="en-US" sz="1600" b="0" dirty="0">
                <a:solidFill>
                  <a:srgbClr val="7030A0"/>
                </a:solidFill>
                <a:latin typeface="Ubuntu Mono" panose="020B0509030602030204" pitchFamily="49" charset="0"/>
                <a:ea typeface="Consolas" charset="0"/>
                <a:cs typeface="Consolas" charset="0"/>
              </a:rPr>
              <a:t>();</a:t>
            </a:r>
          </a:p>
          <a:p>
            <a:pPr algn="l"/>
            <a:r>
              <a:rPr lang="en-US" altLang="en-US" sz="1600" b="0" dirty="0">
                <a:latin typeface="Ubuntu Mono" panose="020B0509030602030204" pitchFamily="49" charset="0"/>
                <a:ea typeface="Consolas" charset="0"/>
                <a:cs typeface="Consolas" charset="0"/>
              </a:rPr>
              <a:t>	if (</a:t>
            </a:r>
            <a:r>
              <a:rPr lang="en-US" altLang="en-US" sz="1600" b="0" dirty="0">
                <a:solidFill>
                  <a:srgbClr val="FF0000"/>
                </a:solidFill>
                <a:latin typeface="Ubuntu Mono" panose="020B0509030602030204" pitchFamily="49" charset="0"/>
                <a:ea typeface="Consolas" charset="0"/>
                <a:cs typeface="Consolas" charset="0"/>
              </a:rPr>
              <a:t>value == BUSY</a:t>
            </a:r>
            <a:r>
              <a:rPr lang="en-US" altLang="en-US" sz="1600" b="0" dirty="0">
                <a:latin typeface="Ubuntu Mono" panose="020B0509030602030204" pitchFamily="49" charset="0"/>
                <a:ea typeface="Consolas" charset="0"/>
                <a:cs typeface="Consolas" charset="0"/>
              </a:rPr>
              <a:t>) {</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a:t>
            </a:r>
            <a:r>
              <a:rPr lang="en-US" altLang="en-US" sz="1600" b="0" dirty="0">
                <a:solidFill>
                  <a:srgbClr val="00B050"/>
                </a:solidFill>
                <a:latin typeface="Ubuntu Mono" panose="020B0509030602030204" pitchFamily="49" charset="0"/>
                <a:ea typeface="Consolas" charset="0"/>
                <a:cs typeface="Consolas" charset="0"/>
              </a:rPr>
              <a:t>// put thread on wait queue and</a:t>
            </a:r>
            <a:br>
              <a:rPr lang="en-US" altLang="en-US" sz="1600" b="0" dirty="0">
                <a:solidFill>
                  <a:srgbClr val="00B050"/>
                </a:solidFill>
                <a:latin typeface="Ubuntu Mono" panose="020B0509030602030204" pitchFamily="49" charset="0"/>
                <a:ea typeface="Consolas" charset="0"/>
                <a:cs typeface="Consolas" charset="0"/>
              </a:rPr>
            </a:br>
            <a:r>
              <a:rPr lang="en-US" altLang="en-US" sz="1600" b="0" dirty="0">
                <a:solidFill>
                  <a:srgbClr val="00B050"/>
                </a:solidFill>
                <a:latin typeface="Ubuntu Mono" panose="020B0509030602030204" pitchFamily="49" charset="0"/>
                <a:ea typeface="Consolas" charset="0"/>
                <a:cs typeface="Consolas" charset="0"/>
              </a:rPr>
              <a:t>		// go to sleep</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 else {</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a:t>
            </a:r>
            <a:r>
              <a:rPr lang="en-US" altLang="en-US" sz="1600" b="0" dirty="0">
                <a:solidFill>
                  <a:srgbClr val="FF0000"/>
                </a:solidFill>
                <a:latin typeface="Ubuntu Mono" panose="020B0509030602030204" pitchFamily="49" charset="0"/>
                <a:ea typeface="Consolas" charset="0"/>
                <a:cs typeface="Consolas" charset="0"/>
              </a:rPr>
              <a:t>value = BUSY;</a:t>
            </a:r>
          </a:p>
          <a:p>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mutex_spinlock.unlock</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rgbClr val="7030A0"/>
                </a:solidFill>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latin typeface="Ubuntu Mono" panose="020B0509030602030204" pitchFamily="49" charset="0"/>
                <a:ea typeface="Consolas" charset="0"/>
                <a:cs typeface="Consolas" charset="0"/>
              </a:rPr>
              <a:t>}</a:t>
            </a:r>
          </a:p>
          <a:p>
            <a:r>
              <a:rPr lang="en-US" altLang="en-US" sz="1600" b="0" dirty="0">
                <a:latin typeface="Ubuntu Mono" panose="020B0509030602030204" pitchFamily="49" charset="0"/>
                <a:ea typeface="Consolas" charset="0"/>
                <a:cs typeface="Consolas" charset="0"/>
              </a:rPr>
              <a:t>}</a:t>
            </a:r>
          </a:p>
        </p:txBody>
      </p:sp>
      <p:sp>
        <p:nvSpPr>
          <p:cNvPr id="17" name="Text Box 5">
            <a:extLst>
              <a:ext uri="{FF2B5EF4-FFF2-40B4-BE49-F238E27FC236}">
                <a16:creationId xmlns:a16="http://schemas.microsoft.com/office/drawing/2014/main" id="{B8EEC533-1145-C24C-8D55-DF786D67C3A5}"/>
              </a:ext>
            </a:extLst>
          </p:cNvPr>
          <p:cNvSpPr txBox="1">
            <a:spLocks noChangeArrowheads="1"/>
          </p:cNvSpPr>
          <p:nvPr/>
        </p:nvSpPr>
        <p:spPr bwMode="auto">
          <a:xfrm>
            <a:off x="628650" y="1823059"/>
            <a:ext cx="4359349" cy="2554545"/>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tabLst>
                <a:tab pos="338138" algn="l"/>
                <a:tab pos="688975" algn="l"/>
                <a:tab pos="1027113" algn="l"/>
              </a:tabLst>
              <a:defRPr b="1">
                <a:solidFill>
                  <a:schemeClr val="tx1"/>
                </a:solidFill>
                <a:latin typeface="Comic Sans MS" panose="030F0702030302020204" pitchFamily="66" charset="0"/>
              </a:defRPr>
            </a:lvl1pPr>
            <a:lvl2pPr marL="742950" indent="-285750">
              <a:tabLst>
                <a:tab pos="338138" algn="l"/>
                <a:tab pos="688975" algn="l"/>
                <a:tab pos="1027113" algn="l"/>
              </a:tabLst>
              <a:defRPr b="1">
                <a:solidFill>
                  <a:schemeClr val="tx1"/>
                </a:solidFill>
                <a:latin typeface="Comic Sans MS" panose="030F0702030302020204" pitchFamily="66" charset="0"/>
              </a:defRPr>
            </a:lvl2pPr>
            <a:lvl3pPr marL="1143000" indent="-228600">
              <a:tabLst>
                <a:tab pos="338138" algn="l"/>
                <a:tab pos="688975" algn="l"/>
                <a:tab pos="1027113" algn="l"/>
              </a:tabLst>
              <a:defRPr b="1">
                <a:solidFill>
                  <a:schemeClr val="tx1"/>
                </a:solidFill>
                <a:latin typeface="Comic Sans MS" panose="030F0702030302020204" pitchFamily="66" charset="0"/>
              </a:defRPr>
            </a:lvl3pPr>
            <a:lvl4pPr marL="1600200" indent="-228600">
              <a:tabLst>
                <a:tab pos="338138" algn="l"/>
                <a:tab pos="688975" algn="l"/>
                <a:tab pos="1027113" algn="l"/>
              </a:tabLst>
              <a:defRPr b="1">
                <a:solidFill>
                  <a:schemeClr val="tx1"/>
                </a:solidFill>
                <a:latin typeface="Comic Sans MS" panose="030F0702030302020204" pitchFamily="66" charset="0"/>
              </a:defRPr>
            </a:lvl4pPr>
            <a:lvl5pPr marL="2057400" indent="-228600">
              <a:tabLst>
                <a:tab pos="338138" algn="l"/>
                <a:tab pos="688975" algn="l"/>
                <a:tab pos="1027113" algn="l"/>
              </a:tabLst>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tabLst>
                <a:tab pos="338138" algn="l"/>
                <a:tab pos="688975" algn="l"/>
                <a:tab pos="1027113" algn="l"/>
              </a:tabLst>
              <a:defRPr b="1">
                <a:solidFill>
                  <a:schemeClr val="tx1"/>
                </a:solidFill>
                <a:latin typeface="Comic Sans MS" panose="030F0702030302020204" pitchFamily="66" charset="0"/>
              </a:defRPr>
            </a:lvl9pPr>
          </a:lstStyle>
          <a:p>
            <a:pPr algn="l"/>
            <a:r>
              <a:rPr lang="en-US" altLang="en-US" sz="1600" b="0" dirty="0">
                <a:latin typeface="Ubuntu Mono" panose="020B0509030602030204" pitchFamily="49" charset="0"/>
                <a:ea typeface="Consolas" charset="0"/>
                <a:cs typeface="Consolas" charset="0"/>
              </a:rPr>
              <a:t>lock() {</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disable_interrupts</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rgbClr val="FF0000"/>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if (</a:t>
            </a:r>
            <a:r>
              <a:rPr lang="en-US" altLang="en-US" sz="1600" b="0" dirty="0">
                <a:solidFill>
                  <a:srgbClr val="FF0000"/>
                </a:solidFill>
                <a:latin typeface="Ubuntu Mono" panose="020B0509030602030204" pitchFamily="49" charset="0"/>
                <a:ea typeface="Consolas" charset="0"/>
                <a:cs typeface="Consolas" charset="0"/>
              </a:rPr>
              <a:t>value == BUSY</a:t>
            </a:r>
            <a:r>
              <a:rPr lang="en-US" altLang="en-US" sz="1600" b="0" dirty="0">
                <a:latin typeface="Ubuntu Mono" panose="020B0509030602030204" pitchFamily="49" charset="0"/>
                <a:ea typeface="Consolas" charset="0"/>
                <a:cs typeface="Consolas" charset="0"/>
              </a:rPr>
              <a:t>) {</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a:t>
            </a:r>
            <a:r>
              <a:rPr lang="en-US" altLang="en-US" sz="1600" b="0" dirty="0">
                <a:solidFill>
                  <a:srgbClr val="00B050"/>
                </a:solidFill>
                <a:latin typeface="Ubuntu Mono" panose="020B0509030602030204" pitchFamily="49" charset="0"/>
                <a:ea typeface="Consolas" charset="0"/>
                <a:cs typeface="Consolas" charset="0"/>
              </a:rPr>
              <a:t>// put thread on wait queue and</a:t>
            </a:r>
            <a:br>
              <a:rPr lang="en-US" altLang="en-US" sz="1600" b="0" dirty="0">
                <a:solidFill>
                  <a:srgbClr val="00B050"/>
                </a:solidFill>
                <a:latin typeface="Ubuntu Mono" panose="020B0509030602030204" pitchFamily="49" charset="0"/>
                <a:ea typeface="Consolas" charset="0"/>
                <a:cs typeface="Consolas" charset="0"/>
              </a:rPr>
            </a:br>
            <a:r>
              <a:rPr lang="en-US" altLang="en-US" sz="1600" b="0" dirty="0">
                <a:solidFill>
                  <a:srgbClr val="00B050"/>
                </a:solidFill>
                <a:latin typeface="Ubuntu Mono" panose="020B0509030602030204" pitchFamily="49" charset="0"/>
                <a:ea typeface="Consolas" charset="0"/>
                <a:cs typeface="Consolas" charset="0"/>
              </a:rPr>
              <a:t>		// go to sleep</a:t>
            </a:r>
            <a:br>
              <a:rPr lang="en-US" altLang="en-US" sz="1600" b="0" dirty="0">
                <a:solidFill>
                  <a:srgbClr val="00B050"/>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 else {</a:t>
            </a:r>
            <a:br>
              <a:rPr lang="en-US" altLang="en-US" sz="1600" b="0" dirty="0">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		</a:t>
            </a:r>
            <a:r>
              <a:rPr lang="en-US" altLang="en-US" sz="1600" b="0" dirty="0">
                <a:solidFill>
                  <a:srgbClr val="FF0000"/>
                </a:solidFill>
                <a:latin typeface="Ubuntu Mono" panose="020B0509030602030204" pitchFamily="49" charset="0"/>
                <a:ea typeface="Consolas" charset="0"/>
                <a:cs typeface="Consolas" charset="0"/>
              </a:rPr>
              <a:t>value = BUSY;</a:t>
            </a:r>
            <a:br>
              <a:rPr lang="en-US" altLang="en-US" sz="1600" b="0" dirty="0">
                <a:solidFill>
                  <a:srgbClr val="FF0000"/>
                </a:solidFill>
                <a:latin typeface="Ubuntu Mono" panose="020B0509030602030204" pitchFamily="49" charset="0"/>
                <a:ea typeface="Consolas" charset="0"/>
                <a:cs typeface="Consolas" charset="0"/>
              </a:rPr>
            </a:br>
            <a:r>
              <a:rPr lang="en-US" altLang="en-US" sz="1600" b="0" dirty="0">
                <a:solidFill>
                  <a:srgbClr val="233AE1"/>
                </a:solidFill>
                <a:latin typeface="Ubuntu Mono" panose="020B0509030602030204" pitchFamily="49" charset="0"/>
                <a:ea typeface="Consolas" charset="0"/>
                <a:cs typeface="Consolas" charset="0"/>
              </a:rPr>
              <a:t>	</a:t>
            </a:r>
            <a:r>
              <a:rPr lang="en-US" altLang="en-US" sz="1600" b="0" dirty="0">
                <a:latin typeface="Ubuntu Mono" panose="020B0509030602030204" pitchFamily="49" charset="0"/>
                <a:ea typeface="Consolas" charset="0"/>
                <a:cs typeface="Consolas" charset="0"/>
              </a:rPr>
              <a:t>}</a:t>
            </a:r>
            <a:br>
              <a:rPr lang="en-US" altLang="en-US" sz="1600" b="0" dirty="0">
                <a:latin typeface="Ubuntu Mono" panose="020B0509030602030204" pitchFamily="49" charset="0"/>
                <a:ea typeface="Consolas" charset="0"/>
                <a:cs typeface="Consolas" charset="0"/>
              </a:rPr>
            </a:br>
            <a:r>
              <a:rPr lang="en-US" altLang="en-US" sz="1600" b="0" dirty="0">
                <a:solidFill>
                  <a:srgbClr val="7030A0"/>
                </a:solidFill>
                <a:latin typeface="Ubuntu Mono" panose="020B0509030602030204" pitchFamily="49" charset="0"/>
                <a:ea typeface="Consolas" charset="0"/>
                <a:cs typeface="Consolas" charset="0"/>
              </a:rPr>
              <a:t>	</a:t>
            </a:r>
            <a:r>
              <a:rPr lang="en-US" altLang="en-US" sz="1600" b="0" dirty="0" err="1">
                <a:solidFill>
                  <a:srgbClr val="7030A0"/>
                </a:solidFill>
                <a:latin typeface="Ubuntu Mono" panose="020B0509030602030204" pitchFamily="49" charset="0"/>
                <a:ea typeface="Consolas" charset="0"/>
                <a:cs typeface="Consolas" charset="0"/>
              </a:rPr>
              <a:t>enable_interrupts</a:t>
            </a:r>
            <a:r>
              <a:rPr lang="en-US" altLang="en-US" sz="1600" b="0" dirty="0">
                <a:solidFill>
                  <a:srgbClr val="7030A0"/>
                </a:solidFill>
                <a:latin typeface="Ubuntu Mono" panose="020B0509030602030204" pitchFamily="49" charset="0"/>
                <a:ea typeface="Consolas" charset="0"/>
                <a:cs typeface="Consolas" charset="0"/>
              </a:rPr>
              <a:t>();</a:t>
            </a:r>
            <a:br>
              <a:rPr lang="en-US" altLang="en-US" sz="1600" b="0" dirty="0">
                <a:solidFill>
                  <a:srgbClr val="7030A0"/>
                </a:solidFill>
                <a:latin typeface="Ubuntu Mono" panose="020B0509030602030204" pitchFamily="49" charset="0"/>
                <a:ea typeface="Consolas" charset="0"/>
                <a:cs typeface="Consolas" charset="0"/>
              </a:rPr>
            </a:br>
            <a:r>
              <a:rPr lang="en-US" altLang="en-US" sz="1600" b="0" dirty="0">
                <a:latin typeface="Ubuntu Mono" panose="020B0509030602030204" pitchFamily="49" charset="0"/>
                <a:ea typeface="Consolas" charset="0"/>
                <a:cs typeface="Consolas" charset="0"/>
              </a:rPr>
              <a:t>}</a:t>
            </a:r>
          </a:p>
        </p:txBody>
      </p:sp>
    </p:spTree>
    <p:extLst>
      <p:ext uri="{BB962C8B-B14F-4D97-AF65-F5344CB8AC3E}">
        <p14:creationId xmlns:p14="http://schemas.microsoft.com/office/powerpoint/2010/main" val="318204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5443">
                                            <p:txEl>
                                              <p:pRg st="9" end="9"/>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5443">
                                            <p:txEl>
                                              <p:pRg st="10" end="1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544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3" grpId="0" build="p"/>
      <p:bldP spid="16" grpId="0"/>
      <p:bldP spid="1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Recap: Mutexes Using Interrupts</a:t>
            </a:r>
          </a:p>
        </p:txBody>
      </p:sp>
      <p:sp>
        <p:nvSpPr>
          <p:cNvPr id="20485" name="Rectangle 3"/>
          <p:cNvSpPr txBox="1">
            <a:spLocks noChangeArrowheads="1"/>
          </p:cNvSpPr>
          <p:nvPr/>
        </p:nvSpPr>
        <p:spPr bwMode="auto">
          <a:xfrm>
            <a:off x="113079" y="2882881"/>
            <a:ext cx="1964397" cy="162560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78" tIns="44445" rIns="90478" bIns="44445"/>
          <a:lstStyle>
            <a:lvl1pPr marL="285750" indent="-285750">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Mutex::lock();</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critical section;</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Mutex::unlock();</a:t>
            </a:r>
          </a:p>
        </p:txBody>
      </p:sp>
      <p:grpSp>
        <p:nvGrpSpPr>
          <p:cNvPr id="15" name="Group 14">
            <a:extLst>
              <a:ext uri="{FF2B5EF4-FFF2-40B4-BE49-F238E27FC236}">
                <a16:creationId xmlns:a16="http://schemas.microsoft.com/office/drawing/2014/main" id="{8C54F243-1A2A-994E-878A-A2E0E421B725}"/>
              </a:ext>
            </a:extLst>
          </p:cNvPr>
          <p:cNvGrpSpPr/>
          <p:nvPr/>
        </p:nvGrpSpPr>
        <p:grpSpPr>
          <a:xfrm>
            <a:off x="1606703" y="1536379"/>
            <a:ext cx="3560609" cy="4946055"/>
            <a:chOff x="1606703" y="1536379"/>
            <a:chExt cx="3560609" cy="4946055"/>
          </a:xfrm>
        </p:grpSpPr>
        <p:sp>
          <p:nvSpPr>
            <p:cNvPr id="9" name="Rectangle 8"/>
            <p:cNvSpPr/>
            <p:nvPr/>
          </p:nvSpPr>
          <p:spPr bwMode="auto">
            <a:xfrm>
              <a:off x="2271712" y="1536379"/>
              <a:ext cx="2895600" cy="4946055"/>
            </a:xfrm>
            <a:prstGeom prst="rect">
              <a:avLst/>
            </a:prstGeom>
            <a:solidFill>
              <a:schemeClr val="bg1">
                <a:lumMod val="95000"/>
              </a:schemeClr>
            </a:solidFill>
            <a:ln w="25400" cap="flat" cmpd="sng" algn="ctr">
              <a:noFill/>
              <a:prstDash val="solid"/>
              <a:round/>
              <a:headEnd type="triangle" w="med" len="med"/>
              <a:tailEnd type="none" w="med" len="med"/>
            </a:ln>
            <a:effectLst/>
          </p:spPr>
          <p:txBody>
            <a:bodyPr anchor="ctr"/>
            <a:lstStyle/>
            <a:p>
              <a:pPr algn="ctr">
                <a:defRPr/>
              </a:pPr>
              <a:endParaRPr lang="en-US" sz="1600" b="0" dirty="0">
                <a:latin typeface="Helvetica"/>
                <a:cs typeface="Helvetica"/>
              </a:endParaRPr>
            </a:p>
          </p:txBody>
        </p:sp>
        <p:sp>
          <p:nvSpPr>
            <p:cNvPr id="20486" name="Text Box 4"/>
            <p:cNvSpPr txBox="1">
              <a:spLocks noChangeArrowheads="1"/>
            </p:cNvSpPr>
            <p:nvPr/>
          </p:nvSpPr>
          <p:spPr bwMode="auto">
            <a:xfrm>
              <a:off x="2689009" y="1895821"/>
              <a:ext cx="2347258" cy="6794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pPr>
              <a:r>
                <a:rPr lang="en-US" sz="1400" b="0" dirty="0">
                  <a:latin typeface="Ubuntu Mono" panose="020B0509030602030204" pitchFamily="49" charset="0"/>
                </a:rPr>
                <a:t>lock() {</a:t>
              </a:r>
            </a:p>
            <a:p>
              <a:pPr>
                <a:lnSpc>
                  <a:spcPct val="90000"/>
                </a:lnSpc>
              </a:pPr>
              <a:r>
                <a:rPr lang="en-US" sz="1400" b="0" dirty="0">
                  <a:solidFill>
                    <a:srgbClr val="FF0000"/>
                  </a:solidFill>
                  <a:latin typeface="Ubuntu Mono" panose="020B0509030602030204" pitchFamily="49" charset="0"/>
                </a:rPr>
                <a:t>  </a:t>
              </a:r>
              <a:r>
                <a:rPr lang="en-US" sz="1400" b="0" dirty="0" err="1">
                  <a:solidFill>
                    <a:srgbClr val="FF0000"/>
                  </a:solidFill>
                  <a:latin typeface="Ubuntu Mono" panose="020B0509030602030204" pitchFamily="49" charset="0"/>
                </a:rPr>
                <a:t>disable_interrupts</a:t>
              </a:r>
              <a:r>
                <a:rPr lang="en-US" sz="1400" b="0" dirty="0">
                  <a:solidFill>
                    <a:srgbClr val="FF0000"/>
                  </a:solidFill>
                  <a:latin typeface="Ubuntu Mono" panose="020B0509030602030204" pitchFamily="49" charset="0"/>
                </a:rPr>
                <a:t>();</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a:t>
              </a:r>
            </a:p>
          </p:txBody>
        </p:sp>
        <p:sp>
          <p:nvSpPr>
            <p:cNvPr id="20487" name="Text Box 5"/>
            <p:cNvSpPr txBox="1">
              <a:spLocks noChangeArrowheads="1"/>
            </p:cNvSpPr>
            <p:nvPr/>
          </p:nvSpPr>
          <p:spPr bwMode="auto">
            <a:xfrm>
              <a:off x="2689008" y="4168773"/>
              <a:ext cx="2183029" cy="6740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spcBef>
                  <a:spcPct val="10000"/>
                </a:spcBef>
                <a:buSzPct val="100000"/>
              </a:pPr>
              <a:r>
                <a:rPr lang="en-US" sz="1400" b="0" dirty="0">
                  <a:latin typeface="Ubuntu Mono" panose="020B0509030602030204" pitchFamily="49" charset="0"/>
                </a:rPr>
                <a:t>unlock() {</a:t>
              </a:r>
              <a:br>
                <a:rPr lang="en-US" sz="1400" b="0" dirty="0">
                  <a:latin typeface="Ubuntu Mono" panose="020B0509030602030204" pitchFamily="49" charset="0"/>
                </a:rPr>
              </a:br>
              <a:r>
                <a:rPr lang="en-US" sz="1400" b="0" dirty="0">
                  <a:solidFill>
                    <a:srgbClr val="FF0000"/>
                  </a:solidFill>
                  <a:latin typeface="Ubuntu Mono" panose="020B0509030602030204" pitchFamily="49" charset="0"/>
                </a:rPr>
                <a:t>  </a:t>
              </a:r>
              <a:r>
                <a:rPr lang="en-US" sz="1400" b="0" dirty="0" err="1">
                  <a:solidFill>
                    <a:srgbClr val="FF0000"/>
                  </a:solidFill>
                  <a:latin typeface="Ubuntu Mono" panose="020B0509030602030204" pitchFamily="49" charset="0"/>
                </a:rPr>
                <a:t>enable_interrupts</a:t>
              </a:r>
              <a:r>
                <a:rPr lang="en-US" sz="1400" b="0" dirty="0">
                  <a:solidFill>
                    <a:srgbClr val="FF0000"/>
                  </a:solidFill>
                  <a:latin typeface="Ubuntu Mono" panose="020B0509030602030204" pitchFamily="49" charset="0"/>
                </a:rPr>
                <a:t>();</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a:t>
              </a:r>
            </a:p>
          </p:txBody>
        </p:sp>
        <p:cxnSp>
          <p:nvCxnSpPr>
            <p:cNvPr id="5" name="Straight Arrow Connector 4">
              <a:extLst>
                <a:ext uri="{FF2B5EF4-FFF2-40B4-BE49-F238E27FC236}">
                  <a16:creationId xmlns:a16="http://schemas.microsoft.com/office/drawing/2014/main" id="{85ECD202-1A20-C642-8804-F1D3F125D02C}"/>
                </a:ext>
              </a:extLst>
            </p:cNvPr>
            <p:cNvCxnSpPr>
              <a:cxnSpLocks/>
            </p:cNvCxnSpPr>
            <p:nvPr/>
          </p:nvCxnSpPr>
          <p:spPr>
            <a:xfrm>
              <a:off x="1606703" y="3923321"/>
              <a:ext cx="1082306" cy="359442"/>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F46CF3E-424F-E149-8204-B773482AA6CD}"/>
                </a:ext>
              </a:extLst>
            </p:cNvPr>
            <p:cNvCxnSpPr/>
            <p:nvPr/>
          </p:nvCxnSpPr>
          <p:spPr>
            <a:xfrm flipV="1">
              <a:off x="1606703" y="2066795"/>
              <a:ext cx="1082306" cy="867885"/>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0492" name="Rounded Rectangle 13"/>
          <p:cNvSpPr>
            <a:spLocks noChangeArrowheads="1"/>
          </p:cNvSpPr>
          <p:nvPr/>
        </p:nvSpPr>
        <p:spPr bwMode="auto">
          <a:xfrm>
            <a:off x="2271712" y="5110835"/>
            <a:ext cx="2895600" cy="1371600"/>
          </a:xfrm>
          <a:prstGeom prst="roundRect">
            <a:avLst>
              <a:gd name="adj" fmla="val 16667"/>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anchor="ctr"/>
          <a:lstStyle/>
          <a:p>
            <a:pPr algn="ctr"/>
            <a:r>
              <a:rPr lang="en-US" b="1" dirty="0">
                <a:latin typeface="Gill Sans Light" panose="020B0302020104020203" pitchFamily="34" charset="-79"/>
                <a:cs typeface="Gill Sans Light" panose="020B0302020104020203" pitchFamily="34" charset="-79"/>
              </a:rPr>
              <a:t>If one thread is in critical section, </a:t>
            </a:r>
            <a:r>
              <a:rPr lang="en-US" b="1" dirty="0">
                <a:latin typeface="Gill Sans Light" panose="020B0302020104020203" pitchFamily="34" charset="-79"/>
                <a:cs typeface="Gill Sans Light" panose="020B0302020104020203" pitchFamily="34" charset="-79"/>
                <a:sym typeface="Wingdings" charset="0"/>
              </a:rPr>
              <a:t>no other activity (including OS) can run! </a:t>
            </a:r>
            <a:endParaRPr lang="en-US" b="1" dirty="0">
              <a:latin typeface="Gill Sans Light" panose="020B0302020104020203" pitchFamily="34" charset="-79"/>
              <a:cs typeface="Gill Sans Light" panose="020B0302020104020203" pitchFamily="34" charset="-79"/>
            </a:endParaRPr>
          </a:p>
        </p:txBody>
      </p:sp>
      <p:grpSp>
        <p:nvGrpSpPr>
          <p:cNvPr id="16" name="Group 15">
            <a:extLst>
              <a:ext uri="{FF2B5EF4-FFF2-40B4-BE49-F238E27FC236}">
                <a16:creationId xmlns:a16="http://schemas.microsoft.com/office/drawing/2014/main" id="{BE25F372-9169-2C4C-ADB2-432BECBC21D5}"/>
              </a:ext>
            </a:extLst>
          </p:cNvPr>
          <p:cNvGrpSpPr/>
          <p:nvPr/>
        </p:nvGrpSpPr>
        <p:grpSpPr>
          <a:xfrm>
            <a:off x="1606703" y="1699218"/>
            <a:ext cx="7080097" cy="4694780"/>
            <a:chOff x="1606703" y="1699218"/>
            <a:chExt cx="7080097" cy="4694780"/>
          </a:xfrm>
        </p:grpSpPr>
        <p:sp>
          <p:nvSpPr>
            <p:cNvPr id="20483" name="Text Box 4"/>
            <p:cNvSpPr txBox="1">
              <a:spLocks noChangeArrowheads="1"/>
            </p:cNvSpPr>
            <p:nvPr/>
          </p:nvSpPr>
          <p:spPr bwMode="auto">
            <a:xfrm>
              <a:off x="5555783" y="1699218"/>
              <a:ext cx="2959567" cy="24191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pPr>
              <a:r>
                <a:rPr lang="en-US" sz="1400" b="0" dirty="0">
                  <a:solidFill>
                    <a:srgbClr val="FF0000"/>
                  </a:solidFill>
                  <a:latin typeface="Ubuntu Mono" panose="020B0509030602030204" pitchFamily="49" charset="0"/>
                </a:rPr>
                <a:t>int value = FREE;</a:t>
              </a:r>
            </a:p>
            <a:p>
              <a:pPr>
                <a:lnSpc>
                  <a:spcPct val="90000"/>
                </a:lnSpc>
              </a:pPr>
              <a:r>
                <a:rPr lang="en-US" sz="1400" b="0" dirty="0">
                  <a:latin typeface="Ubuntu Mono" panose="020B0509030602030204" pitchFamily="49" charset="0"/>
                </a:rPr>
                <a:t>lock() {</a:t>
              </a:r>
            </a:p>
            <a:p>
              <a:pPr>
                <a:lnSpc>
                  <a:spcPct val="90000"/>
                </a:lnSpc>
              </a:pPr>
              <a:r>
                <a:rPr lang="en-US" sz="1400" b="0" dirty="0">
                  <a:latin typeface="Ubuntu Mono" panose="020B0509030602030204" pitchFamily="49" charset="0"/>
                </a:rPr>
                <a:t>  </a:t>
              </a:r>
              <a:r>
                <a:rPr lang="en-US" sz="1400" b="0" dirty="0">
                  <a:solidFill>
                    <a:srgbClr val="00B050"/>
                  </a:solidFill>
                  <a:latin typeface="Ubuntu Mono" panose="020B0509030602030204" pitchFamily="49" charset="0"/>
                </a:rPr>
                <a:t>// Short busy-wait time</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err="1">
                  <a:solidFill>
                    <a:srgbClr val="7030A0"/>
                  </a:solidFill>
                  <a:latin typeface="Ubuntu Mono" panose="020B0509030602030204" pitchFamily="49" charset="0"/>
                </a:rPr>
                <a:t>disable_interrupts</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  if (</a:t>
              </a:r>
              <a:r>
                <a:rPr lang="en-US" sz="1400" b="0" dirty="0">
                  <a:solidFill>
                    <a:srgbClr val="FF0000"/>
                  </a:solidFill>
                  <a:latin typeface="Ubuntu Mono" panose="020B0509030602030204" pitchFamily="49" charset="0"/>
                </a:rPr>
                <a:t>value == BUSY</a:t>
              </a:r>
              <a:r>
                <a:rPr lang="en-US" sz="1400" b="0" dirty="0">
                  <a:latin typeface="Ubuntu Mono" panose="020B0509030602030204" pitchFamily="49" charset="0"/>
                </a:rPr>
                <a:t>) {</a:t>
              </a:r>
            </a:p>
            <a:p>
              <a:pPr>
                <a:lnSpc>
                  <a:spcPct val="90000"/>
                </a:lnSpc>
              </a:pPr>
              <a:r>
                <a:rPr lang="en-US" sz="1400" b="0" dirty="0">
                  <a:solidFill>
                    <a:srgbClr val="00B050"/>
                  </a:solidFill>
                  <a:latin typeface="Ubuntu Mono" panose="020B0509030602030204" pitchFamily="49" charset="0"/>
                </a:rPr>
                <a:t>    // put thread on wait queue</a:t>
              </a:r>
            </a:p>
            <a:p>
              <a:pPr>
                <a:lnSpc>
                  <a:spcPct val="90000"/>
                </a:lnSpc>
              </a:pPr>
              <a:r>
                <a:rPr lang="en-US" sz="1400" b="0" dirty="0">
                  <a:solidFill>
                    <a:srgbClr val="00B050"/>
                  </a:solidFill>
                  <a:latin typeface="Ubuntu Mono" panose="020B0509030602030204" pitchFamily="49" charset="0"/>
                </a:rPr>
                <a:t>    // and go to sleep</a:t>
              </a:r>
              <a:br>
                <a:rPr lang="en-US" sz="1400" b="0" dirty="0">
                  <a:latin typeface="Ubuntu Mono" panose="020B0509030602030204" pitchFamily="49" charset="0"/>
                </a:rPr>
              </a:br>
              <a:r>
                <a:rPr lang="en-US" sz="1400" b="0" dirty="0">
                  <a:latin typeface="Ubuntu Mono" panose="020B0509030602030204" pitchFamily="49" charset="0"/>
                </a:rPr>
                <a:t>  } else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FF0000"/>
                  </a:solidFill>
                  <a:latin typeface="Ubuntu Mono" panose="020B0509030602030204" pitchFamily="49" charset="0"/>
                </a:rPr>
                <a:t>value = BUSY;</a:t>
              </a:r>
              <a:br>
                <a:rPr lang="en-US" sz="1400" b="0" dirty="0">
                  <a:solidFill>
                    <a:srgbClr val="0070C0"/>
                  </a:solidFill>
                  <a:latin typeface="Ubuntu Mono" panose="020B0509030602030204" pitchFamily="49" charset="0"/>
                </a:rPr>
              </a:br>
              <a:r>
                <a:rPr lang="en-US" sz="1400" b="0" dirty="0">
                  <a:latin typeface="Ubuntu Mono" panose="020B0509030602030204" pitchFamily="49" charset="0"/>
                </a:rPr>
                <a:t>  }</a:t>
              </a:r>
            </a:p>
            <a:p>
              <a:pPr>
                <a:lnSpc>
                  <a:spcPct val="90000"/>
                </a:lnSpc>
              </a:pPr>
              <a:r>
                <a:rPr lang="en-US" sz="1400" b="0" dirty="0">
                  <a:solidFill>
                    <a:srgbClr val="0070C0"/>
                  </a:solidFill>
                  <a:latin typeface="Ubuntu Mono" panose="020B0509030602030204" pitchFamily="49" charset="0"/>
                </a:rPr>
                <a:t>  </a:t>
              </a:r>
              <a:r>
                <a:rPr lang="en-US" sz="1400" b="0" dirty="0" err="1">
                  <a:solidFill>
                    <a:srgbClr val="7030A0"/>
                  </a:solidFill>
                  <a:latin typeface="Ubuntu Mono" panose="020B0509030602030204" pitchFamily="49" charset="0"/>
                </a:rPr>
                <a:t>enable_interrupts</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a:t>
              </a:r>
            </a:p>
          </p:txBody>
        </p:sp>
        <p:sp>
          <p:nvSpPr>
            <p:cNvPr id="20484" name="Text Box 5"/>
            <p:cNvSpPr txBox="1">
              <a:spLocks noChangeArrowheads="1"/>
            </p:cNvSpPr>
            <p:nvPr/>
          </p:nvSpPr>
          <p:spPr bwMode="auto">
            <a:xfrm>
              <a:off x="5548312" y="4168773"/>
              <a:ext cx="3138488" cy="2225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spcBef>
                  <a:spcPct val="10000"/>
                </a:spcBef>
                <a:buSzPct val="100000"/>
              </a:pPr>
              <a:r>
                <a:rPr lang="en-US" sz="1400" b="0" dirty="0">
                  <a:latin typeface="Ubuntu Mono" panose="020B0509030602030204" pitchFamily="49" charset="0"/>
                </a:rPr>
                <a:t>unlock()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00B050"/>
                  </a:solidFill>
                  <a:latin typeface="Ubuntu Mono" panose="020B0509030602030204" pitchFamily="49" charset="0"/>
                </a:rPr>
                <a:t>// Short busy-wait time</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err="1">
                  <a:solidFill>
                    <a:srgbClr val="7030A0"/>
                  </a:solidFill>
                  <a:latin typeface="Ubuntu Mono" panose="020B0509030602030204" pitchFamily="49" charset="0"/>
                </a:rPr>
                <a:t>disable_interrupts</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  if (!</a:t>
              </a:r>
              <a:r>
                <a:rPr lang="en-US" sz="1400" b="0" dirty="0" err="1">
                  <a:latin typeface="Ubuntu Mono" panose="020B0509030602030204" pitchFamily="49" charset="0"/>
                </a:rPr>
                <a:t>waiting.empty</a:t>
              </a:r>
              <a:r>
                <a:rPr lang="en-US" sz="1400" b="0" dirty="0">
                  <a:latin typeface="Ubuntu Mono" panose="020B0509030602030204" pitchFamily="49" charset="0"/>
                </a:rPr>
                <a:t>()) {</a:t>
              </a:r>
              <a:br>
                <a:rPr lang="en-US" sz="1400" b="0" dirty="0">
                  <a:latin typeface="Ubuntu Mono" panose="020B0509030602030204" pitchFamily="49" charset="0"/>
                </a:rPr>
              </a:br>
              <a:r>
                <a:rPr lang="en-US" sz="1400" b="0" dirty="0">
                  <a:solidFill>
                    <a:srgbClr val="00B050"/>
                  </a:solidFill>
                  <a:latin typeface="Ubuntu Mono" panose="020B0509030602030204" pitchFamily="49" charset="0"/>
                </a:rPr>
                <a:t>    // take thread off wait queue</a:t>
              </a:r>
              <a:br>
                <a:rPr lang="en-US" sz="1400" b="0" dirty="0">
                  <a:solidFill>
                    <a:srgbClr val="00B050"/>
                  </a:solidFill>
                  <a:latin typeface="Ubuntu Mono" panose="020B0509030602030204" pitchFamily="49" charset="0"/>
                </a:rPr>
              </a:br>
              <a:r>
                <a:rPr lang="en-US" sz="1400" b="0" dirty="0">
                  <a:solidFill>
                    <a:srgbClr val="00B050"/>
                  </a:solidFill>
                  <a:latin typeface="Ubuntu Mono" panose="020B0509030602030204" pitchFamily="49" charset="0"/>
                </a:rPr>
                <a:t>    // place it on ready queue;</a:t>
              </a:r>
              <a:br>
                <a:rPr lang="en-US" sz="1400" b="0" dirty="0">
                  <a:latin typeface="Ubuntu Mono" panose="020B0509030602030204" pitchFamily="49" charset="0"/>
                </a:rPr>
              </a:br>
              <a:r>
                <a:rPr lang="en-US" sz="1400" b="0" dirty="0">
                  <a:latin typeface="Ubuntu Mono" panose="020B0509030602030204" pitchFamily="49" charset="0"/>
                </a:rPr>
                <a:t>  } else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FF0000"/>
                  </a:solidFill>
                  <a:latin typeface="Ubuntu Mono" panose="020B0509030602030204" pitchFamily="49" charset="0"/>
                </a:rPr>
                <a:t>value = FREE;</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  }</a:t>
              </a:r>
              <a:br>
                <a:rPr lang="en-US" sz="1400" b="0" dirty="0">
                  <a:latin typeface="Ubuntu Mono" panose="020B0509030602030204" pitchFamily="49" charset="0"/>
                </a:rPr>
              </a:br>
              <a:r>
                <a:rPr lang="en-US" sz="1400" b="0" dirty="0">
                  <a:solidFill>
                    <a:srgbClr val="7030A0"/>
                  </a:solidFill>
                  <a:latin typeface="Ubuntu Mono" panose="020B0509030602030204" pitchFamily="49" charset="0"/>
                </a:rPr>
                <a:t>  </a:t>
              </a:r>
              <a:r>
                <a:rPr lang="en-US" sz="1400" b="0" dirty="0" err="1">
                  <a:solidFill>
                    <a:srgbClr val="7030A0"/>
                  </a:solidFill>
                  <a:latin typeface="Ubuntu Mono" panose="020B0509030602030204" pitchFamily="49" charset="0"/>
                </a:rPr>
                <a:t>enable_interrupts</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a:t>
              </a:r>
            </a:p>
          </p:txBody>
        </p:sp>
        <p:cxnSp>
          <p:nvCxnSpPr>
            <p:cNvPr id="12" name="Straight Arrow Connector 11">
              <a:extLst>
                <a:ext uri="{FF2B5EF4-FFF2-40B4-BE49-F238E27FC236}">
                  <a16:creationId xmlns:a16="http://schemas.microsoft.com/office/drawing/2014/main" id="{658B25FE-9F7E-5E47-9AE8-060CAF8F8B72}"/>
                </a:ext>
              </a:extLst>
            </p:cNvPr>
            <p:cNvCxnSpPr/>
            <p:nvPr/>
          </p:nvCxnSpPr>
          <p:spPr>
            <a:xfrm>
              <a:off x="1633441" y="3843036"/>
              <a:ext cx="3728107" cy="416202"/>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6AAF71A-8B09-6E4F-8784-7D2CB3FD615E}"/>
                </a:ext>
              </a:extLst>
            </p:cNvPr>
            <p:cNvCxnSpPr/>
            <p:nvPr/>
          </p:nvCxnSpPr>
          <p:spPr>
            <a:xfrm flipV="1">
              <a:off x="1606703" y="2173444"/>
              <a:ext cx="3941609" cy="867734"/>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96007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0492"/>
                                        </p:tgtEl>
                                        <p:attrNameLst>
                                          <p:attrName>style.visibility</p:attrName>
                                        </p:attrNameLst>
                                      </p:cBhvr>
                                      <p:to>
                                        <p:strVal val="visible"/>
                                      </p:to>
                                    </p:set>
                                    <p:animEffect transition="in" filter="wipe(up)">
                                      <p:cBhvr>
                                        <p:cTn id="16" dur="500"/>
                                        <p:tgtEl>
                                          <p:spTgt spid="2049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p:bldP spid="2049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50917-B612-F549-B13A-AC2D02E155CE}"/>
              </a:ext>
            </a:extLst>
          </p:cNvPr>
          <p:cNvSpPr>
            <a:spLocks noGrp="1"/>
          </p:cNvSpPr>
          <p:nvPr>
            <p:ph type="title"/>
          </p:nvPr>
        </p:nvSpPr>
        <p:spPr/>
        <p:txBody>
          <a:bodyPr/>
          <a:lstStyle/>
          <a:p>
            <a:r>
              <a:rPr lang="en-US" dirty="0"/>
              <a:t>Kernel-managed Multithreading</a:t>
            </a:r>
          </a:p>
        </p:txBody>
      </p:sp>
      <p:sp>
        <p:nvSpPr>
          <p:cNvPr id="3" name="Content Placeholder 2">
            <a:extLst>
              <a:ext uri="{FF2B5EF4-FFF2-40B4-BE49-F238E27FC236}">
                <a16:creationId xmlns:a16="http://schemas.microsoft.com/office/drawing/2014/main" id="{802FE0E7-101B-0440-A82E-24E6A87182D0}"/>
              </a:ext>
            </a:extLst>
          </p:cNvPr>
          <p:cNvSpPr>
            <a:spLocks noGrp="1"/>
          </p:cNvSpPr>
          <p:nvPr>
            <p:ph idx="1"/>
          </p:nvPr>
        </p:nvSpPr>
        <p:spPr>
          <a:xfrm>
            <a:off x="628650" y="3998794"/>
            <a:ext cx="7886700" cy="2646482"/>
          </a:xfrm>
        </p:spPr>
        <p:txBody>
          <a:bodyPr/>
          <a:lstStyle/>
          <a:p>
            <a:r>
              <a:rPr lang="en-US" sz="1800" dirty="0"/>
              <a:t>System library allocates </a:t>
            </a:r>
            <a:br>
              <a:rPr lang="en-US" sz="1800" dirty="0"/>
            </a:br>
            <a:r>
              <a:rPr lang="en-US" sz="1800" dirty="0">
                <a:solidFill>
                  <a:srgbClr val="FF0000"/>
                </a:solidFill>
              </a:rPr>
              <a:t>user-space stack</a:t>
            </a:r>
            <a:r>
              <a:rPr lang="en-US" sz="1800" dirty="0"/>
              <a:t> for each user-level thread</a:t>
            </a:r>
          </a:p>
          <a:p>
            <a:pPr lvl="2"/>
            <a:endParaRPr lang="en-US" sz="1000" dirty="0"/>
          </a:p>
          <a:p>
            <a:r>
              <a:rPr lang="en-US" sz="1800" dirty="0"/>
              <a:t>System library then uses system calls to </a:t>
            </a:r>
            <a:br>
              <a:rPr lang="en-US" sz="1800" dirty="0"/>
            </a:br>
            <a:r>
              <a:rPr lang="en-US" sz="1800" dirty="0"/>
              <a:t>create, join, yield, exit threads</a:t>
            </a:r>
          </a:p>
          <a:p>
            <a:pPr lvl="2"/>
            <a:endParaRPr lang="en-US" sz="1000" dirty="0"/>
          </a:p>
          <a:p>
            <a:r>
              <a:rPr lang="en-US" sz="1800" dirty="0"/>
              <a:t>Kernel handles scheduling and context switching</a:t>
            </a:r>
            <a:br>
              <a:rPr lang="en-US" sz="1800" dirty="0"/>
            </a:br>
            <a:r>
              <a:rPr lang="en-US" sz="1800" dirty="0"/>
              <a:t>using </a:t>
            </a:r>
            <a:r>
              <a:rPr lang="en-US" sz="1800" dirty="0">
                <a:solidFill>
                  <a:srgbClr val="FF0000"/>
                </a:solidFill>
              </a:rPr>
              <a:t>kernel-space stacks</a:t>
            </a:r>
          </a:p>
        </p:txBody>
      </p:sp>
      <p:pic>
        <p:nvPicPr>
          <p:cNvPr id="5" name="Picture 4">
            <a:extLst>
              <a:ext uri="{FF2B5EF4-FFF2-40B4-BE49-F238E27FC236}">
                <a16:creationId xmlns:a16="http://schemas.microsoft.com/office/drawing/2014/main" id="{8B5B29B5-C113-934E-A988-948FA93975A0}"/>
              </a:ext>
            </a:extLst>
          </p:cNvPr>
          <p:cNvPicPr>
            <a:picLocks noChangeAspect="1"/>
          </p:cNvPicPr>
          <p:nvPr/>
        </p:nvPicPr>
        <p:blipFill>
          <a:blip r:embed="rId2"/>
          <a:stretch>
            <a:fillRect/>
          </a:stretch>
        </p:blipFill>
        <p:spPr>
          <a:xfrm>
            <a:off x="1514168" y="1344884"/>
            <a:ext cx="7234785" cy="5020400"/>
          </a:xfrm>
          <a:prstGeom prst="rect">
            <a:avLst/>
          </a:prstGeom>
        </p:spPr>
      </p:pic>
    </p:spTree>
    <p:extLst>
      <p:ext uri="{BB962C8B-B14F-4D97-AF65-F5344CB8AC3E}">
        <p14:creationId xmlns:p14="http://schemas.microsoft.com/office/powerpoint/2010/main" val="42683518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Recap: Mutexes Using Spinlock (</a:t>
            </a:r>
            <a:r>
              <a:rPr lang="en-US" dirty="0" err="1">
                <a:latin typeface="Ubuntu Mono" panose="020B0509030602030204" pitchFamily="49" charset="0"/>
              </a:rPr>
              <a:t>test&amp;set</a:t>
            </a:r>
            <a:r>
              <a:rPr lang="en-US" dirty="0">
                <a:latin typeface="Ubuntu Mono" panose="020B0509030602030204" pitchFamily="49" charset="0"/>
              </a:rPr>
              <a:t>)</a:t>
            </a:r>
          </a:p>
        </p:txBody>
      </p:sp>
      <p:sp>
        <p:nvSpPr>
          <p:cNvPr id="20485" name="Rectangle 3"/>
          <p:cNvSpPr txBox="1">
            <a:spLocks noChangeArrowheads="1"/>
          </p:cNvSpPr>
          <p:nvPr/>
        </p:nvSpPr>
        <p:spPr bwMode="auto">
          <a:xfrm>
            <a:off x="113079" y="2882881"/>
            <a:ext cx="1964397" cy="1625600"/>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78" tIns="44445" rIns="90478" bIns="44445"/>
          <a:lstStyle>
            <a:lvl1pPr marL="285750" indent="-285750">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Mutex::lock();</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critical section;</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 …</a:t>
            </a:r>
          </a:p>
          <a:p>
            <a:pPr>
              <a:lnSpc>
                <a:spcPct val="80000"/>
              </a:lnSpc>
              <a:spcBef>
                <a:spcPct val="25000"/>
              </a:spcBef>
              <a:buSzPct val="100000"/>
            </a:pPr>
            <a:r>
              <a:rPr lang="en-US" altLang="ko-KR" sz="1400" b="0" dirty="0">
                <a:latin typeface="Ubuntu Mono" panose="020B0509030602030204" pitchFamily="49" charset="0"/>
                <a:ea typeface="굴림" charset="0"/>
                <a:cs typeface="굴림" charset="0"/>
              </a:rPr>
              <a:t>Mutex::unlock();</a:t>
            </a:r>
          </a:p>
        </p:txBody>
      </p:sp>
      <p:grpSp>
        <p:nvGrpSpPr>
          <p:cNvPr id="15" name="Group 14">
            <a:extLst>
              <a:ext uri="{FF2B5EF4-FFF2-40B4-BE49-F238E27FC236}">
                <a16:creationId xmlns:a16="http://schemas.microsoft.com/office/drawing/2014/main" id="{8C54F243-1A2A-994E-878A-A2E0E421B725}"/>
              </a:ext>
            </a:extLst>
          </p:cNvPr>
          <p:cNvGrpSpPr/>
          <p:nvPr/>
        </p:nvGrpSpPr>
        <p:grpSpPr>
          <a:xfrm>
            <a:off x="1606703" y="1536379"/>
            <a:ext cx="3560609" cy="4946055"/>
            <a:chOff x="1606703" y="1536379"/>
            <a:chExt cx="3560609" cy="4946055"/>
          </a:xfrm>
        </p:grpSpPr>
        <p:sp>
          <p:nvSpPr>
            <p:cNvPr id="9" name="Rectangle 8"/>
            <p:cNvSpPr/>
            <p:nvPr/>
          </p:nvSpPr>
          <p:spPr bwMode="auto">
            <a:xfrm>
              <a:off x="2271712" y="1536379"/>
              <a:ext cx="2895600" cy="4946055"/>
            </a:xfrm>
            <a:prstGeom prst="rect">
              <a:avLst/>
            </a:prstGeom>
            <a:solidFill>
              <a:schemeClr val="bg1">
                <a:lumMod val="95000"/>
              </a:schemeClr>
            </a:solidFill>
            <a:ln w="25400" cap="flat" cmpd="sng" algn="ctr">
              <a:noFill/>
              <a:prstDash val="solid"/>
              <a:round/>
              <a:headEnd type="triangle" w="med" len="med"/>
              <a:tailEnd type="none" w="med" len="med"/>
            </a:ln>
            <a:effectLst/>
          </p:spPr>
          <p:txBody>
            <a:bodyPr anchor="ctr"/>
            <a:lstStyle/>
            <a:p>
              <a:pPr algn="ctr">
                <a:defRPr/>
              </a:pPr>
              <a:endParaRPr lang="en-US" sz="1600" b="0" dirty="0">
                <a:latin typeface="Helvetica"/>
                <a:cs typeface="Helvetica"/>
              </a:endParaRPr>
            </a:p>
          </p:txBody>
        </p:sp>
        <p:sp>
          <p:nvSpPr>
            <p:cNvPr id="20486" name="Text Box 4"/>
            <p:cNvSpPr txBox="1">
              <a:spLocks noChangeArrowheads="1"/>
            </p:cNvSpPr>
            <p:nvPr/>
          </p:nvSpPr>
          <p:spPr bwMode="auto">
            <a:xfrm>
              <a:off x="2555310" y="1895821"/>
              <a:ext cx="2612001" cy="8679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pPr>
              <a:r>
                <a:rPr lang="en-US" sz="1400" b="0" dirty="0">
                  <a:solidFill>
                    <a:srgbClr val="FF0000"/>
                  </a:solidFill>
                  <a:latin typeface="Ubuntu Mono" panose="020B0509030602030204" pitchFamily="49" charset="0"/>
                </a:rPr>
                <a:t>int value = FREE</a:t>
              </a:r>
            </a:p>
            <a:p>
              <a:pPr>
                <a:lnSpc>
                  <a:spcPct val="90000"/>
                </a:lnSpc>
              </a:pPr>
              <a:r>
                <a:rPr lang="en-US" sz="1400" b="0" dirty="0">
                  <a:latin typeface="Ubuntu Mono" panose="020B0509030602030204" pitchFamily="49" charset="0"/>
                </a:rPr>
                <a:t>lock() {</a:t>
              </a:r>
            </a:p>
            <a:p>
              <a:pPr>
                <a:lnSpc>
                  <a:spcPct val="90000"/>
                </a:lnSpc>
              </a:pPr>
              <a:r>
                <a:rPr lang="en-US" sz="1400" b="0" dirty="0">
                  <a:solidFill>
                    <a:srgbClr val="FF0000"/>
                  </a:solidFill>
                  <a:latin typeface="Ubuntu Mono" panose="020B0509030602030204" pitchFamily="49" charset="0"/>
                </a:rPr>
                <a:t>  while (</a:t>
              </a:r>
              <a:r>
                <a:rPr lang="en-US" sz="1400" b="0" dirty="0" err="1">
                  <a:solidFill>
                    <a:srgbClr val="FF0000"/>
                  </a:solidFill>
                  <a:latin typeface="Ubuntu Mono" panose="020B0509030602030204" pitchFamily="49" charset="0"/>
                </a:rPr>
                <a:t>test&amp;set</a:t>
              </a:r>
              <a:r>
                <a:rPr lang="en-US" sz="1400" b="0" dirty="0">
                  <a:solidFill>
                    <a:srgbClr val="FF0000"/>
                  </a:solidFill>
                  <a:latin typeface="Ubuntu Mono" panose="020B0509030602030204" pitchFamily="49" charset="0"/>
                </a:rPr>
                <a:t>(value));</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a:t>
              </a:r>
            </a:p>
          </p:txBody>
        </p:sp>
        <p:sp>
          <p:nvSpPr>
            <p:cNvPr id="20487" name="Text Box 5"/>
            <p:cNvSpPr txBox="1">
              <a:spLocks noChangeArrowheads="1"/>
            </p:cNvSpPr>
            <p:nvPr/>
          </p:nvSpPr>
          <p:spPr bwMode="auto">
            <a:xfrm>
              <a:off x="2555310" y="4168773"/>
              <a:ext cx="2194705" cy="6794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spcBef>
                  <a:spcPct val="10000"/>
                </a:spcBef>
                <a:buSzPct val="100000"/>
              </a:pPr>
              <a:r>
                <a:rPr lang="en-US" sz="1400" b="0" dirty="0">
                  <a:latin typeface="Ubuntu Mono" panose="020B0509030602030204" pitchFamily="49" charset="0"/>
                </a:rPr>
                <a:t>unlock() {</a:t>
              </a:r>
              <a:br>
                <a:rPr lang="en-US" sz="1400" b="0" dirty="0">
                  <a:latin typeface="Ubuntu Mono" panose="020B0509030602030204" pitchFamily="49" charset="0"/>
                </a:rPr>
              </a:br>
              <a:r>
                <a:rPr lang="en-US" sz="1400" b="0" dirty="0">
                  <a:solidFill>
                    <a:srgbClr val="FF0000"/>
                  </a:solidFill>
                  <a:latin typeface="Ubuntu Mono" panose="020B0509030602030204" pitchFamily="49" charset="0"/>
                </a:rPr>
                <a:t>  value = FREE;</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a:t>
              </a:r>
            </a:p>
          </p:txBody>
        </p:sp>
        <p:cxnSp>
          <p:nvCxnSpPr>
            <p:cNvPr id="5" name="Straight Arrow Connector 4">
              <a:extLst>
                <a:ext uri="{FF2B5EF4-FFF2-40B4-BE49-F238E27FC236}">
                  <a16:creationId xmlns:a16="http://schemas.microsoft.com/office/drawing/2014/main" id="{85ECD202-1A20-C642-8804-F1D3F125D02C}"/>
                </a:ext>
              </a:extLst>
            </p:cNvPr>
            <p:cNvCxnSpPr>
              <a:cxnSpLocks/>
            </p:cNvCxnSpPr>
            <p:nvPr/>
          </p:nvCxnSpPr>
          <p:spPr>
            <a:xfrm>
              <a:off x="1606703" y="3923321"/>
              <a:ext cx="948607" cy="335917"/>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F46CF3E-424F-E149-8204-B773482AA6CD}"/>
                </a:ext>
              </a:extLst>
            </p:cNvPr>
            <p:cNvCxnSpPr>
              <a:cxnSpLocks/>
              <a:endCxn id="20486" idx="1"/>
            </p:cNvCxnSpPr>
            <p:nvPr/>
          </p:nvCxnSpPr>
          <p:spPr>
            <a:xfrm flipV="1">
              <a:off x="1606703" y="2329786"/>
              <a:ext cx="948607" cy="604896"/>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0492" name="Rounded Rectangle 13"/>
          <p:cNvSpPr>
            <a:spLocks noChangeArrowheads="1"/>
          </p:cNvSpPr>
          <p:nvPr/>
        </p:nvSpPr>
        <p:spPr bwMode="auto">
          <a:xfrm>
            <a:off x="2271712" y="5110835"/>
            <a:ext cx="2895600" cy="1371600"/>
          </a:xfrm>
          <a:prstGeom prst="roundRect">
            <a:avLst>
              <a:gd name="adj" fmla="val 16667"/>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anchor="ctr"/>
          <a:lstStyle/>
          <a:p>
            <a:pPr algn="ctr"/>
            <a:r>
              <a:rPr lang="en-US" b="1" dirty="0">
                <a:latin typeface="Gill Sans Light" panose="020B0302020104020203" pitchFamily="34" charset="-79"/>
                <a:cs typeface="Gill Sans Light" panose="020B0302020104020203" pitchFamily="34" charset="-79"/>
              </a:rPr>
              <a:t>Threads waiting to enter critical section busy-wait</a:t>
            </a:r>
          </a:p>
        </p:txBody>
      </p:sp>
      <p:grpSp>
        <p:nvGrpSpPr>
          <p:cNvPr id="16" name="Group 15">
            <a:extLst>
              <a:ext uri="{FF2B5EF4-FFF2-40B4-BE49-F238E27FC236}">
                <a16:creationId xmlns:a16="http://schemas.microsoft.com/office/drawing/2014/main" id="{BE25F372-9169-2C4C-ADB2-432BECBC21D5}"/>
              </a:ext>
            </a:extLst>
          </p:cNvPr>
          <p:cNvGrpSpPr/>
          <p:nvPr/>
        </p:nvGrpSpPr>
        <p:grpSpPr>
          <a:xfrm>
            <a:off x="1606703" y="1536380"/>
            <a:ext cx="7280122" cy="4879162"/>
            <a:chOff x="1606703" y="1536380"/>
            <a:chExt cx="7280122" cy="4879162"/>
          </a:xfrm>
        </p:grpSpPr>
        <p:sp>
          <p:nvSpPr>
            <p:cNvPr id="20483" name="Text Box 4"/>
            <p:cNvSpPr txBox="1">
              <a:spLocks noChangeArrowheads="1"/>
            </p:cNvSpPr>
            <p:nvPr/>
          </p:nvSpPr>
          <p:spPr bwMode="auto">
            <a:xfrm>
              <a:off x="5555783" y="1536380"/>
              <a:ext cx="2987745" cy="26130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pPr>
              <a:r>
                <a:rPr lang="en-US" sz="1400" b="0" dirty="0">
                  <a:solidFill>
                    <a:srgbClr val="0070C0"/>
                  </a:solidFill>
                  <a:latin typeface="Ubuntu Mono" panose="020B0509030602030204" pitchFamily="49" charset="0"/>
                </a:rPr>
                <a:t>Spinlock </a:t>
              </a:r>
              <a:r>
                <a:rPr lang="en-US" sz="1400" b="0" dirty="0" err="1">
                  <a:solidFill>
                    <a:srgbClr val="0070C0"/>
                  </a:solidFill>
                  <a:latin typeface="Ubuntu Mono" panose="020B0509030602030204" pitchFamily="49" charset="0"/>
                </a:rPr>
                <a:t>mutex_spinlock</a:t>
              </a:r>
              <a:r>
                <a:rPr lang="en-US" sz="1400" b="0" dirty="0">
                  <a:solidFill>
                    <a:srgbClr val="0070C0"/>
                  </a:solidFill>
                  <a:latin typeface="Ubuntu Mono" panose="020B0509030602030204" pitchFamily="49" charset="0"/>
                </a:rPr>
                <a:t>;</a:t>
              </a:r>
            </a:p>
            <a:p>
              <a:pPr>
                <a:lnSpc>
                  <a:spcPct val="90000"/>
                </a:lnSpc>
              </a:pPr>
              <a:r>
                <a:rPr lang="en-US" sz="1400" b="0" dirty="0">
                  <a:solidFill>
                    <a:srgbClr val="FF0000"/>
                  </a:solidFill>
                  <a:latin typeface="Ubuntu Mono" panose="020B0509030602030204" pitchFamily="49" charset="0"/>
                </a:rPr>
                <a:t>int value = FREE;</a:t>
              </a:r>
            </a:p>
            <a:p>
              <a:pPr>
                <a:lnSpc>
                  <a:spcPct val="90000"/>
                </a:lnSpc>
              </a:pPr>
              <a:r>
                <a:rPr lang="en-US" sz="1400" b="0" dirty="0">
                  <a:latin typeface="Ubuntu Mono" panose="020B0509030602030204" pitchFamily="49" charset="0"/>
                </a:rPr>
                <a:t>lock() {</a:t>
              </a:r>
            </a:p>
            <a:p>
              <a:pPr>
                <a:lnSpc>
                  <a:spcPct val="90000"/>
                </a:lnSpc>
              </a:pPr>
              <a:r>
                <a:rPr lang="en-US" sz="1400" b="0" dirty="0">
                  <a:latin typeface="Ubuntu Mono" panose="020B0509030602030204" pitchFamily="49" charset="0"/>
                </a:rPr>
                <a:t>  </a:t>
              </a:r>
              <a:r>
                <a:rPr lang="en-US" sz="1400" b="0" dirty="0">
                  <a:solidFill>
                    <a:srgbClr val="00B050"/>
                  </a:solidFill>
                  <a:latin typeface="Ubuntu Mono" panose="020B0509030602030204" pitchFamily="49" charset="0"/>
                </a:rPr>
                <a:t>// Short busy-wait time</a:t>
              </a:r>
              <a:br>
                <a:rPr lang="en-US" sz="1400" b="0" dirty="0">
                  <a:latin typeface="Ubuntu Mono" panose="020B0509030602030204" pitchFamily="49" charset="0"/>
                </a:rPr>
              </a:br>
              <a:r>
                <a:rPr lang="en-US" sz="1400" b="0" dirty="0">
                  <a:solidFill>
                    <a:srgbClr val="7030A0"/>
                  </a:solidFill>
                  <a:latin typeface="Ubuntu Mono" panose="020B0509030602030204" pitchFamily="49" charset="0"/>
                </a:rPr>
                <a:t>  </a:t>
              </a:r>
              <a:r>
                <a:rPr lang="en-US" sz="1400" b="0" dirty="0" err="1">
                  <a:solidFill>
                    <a:srgbClr val="7030A0"/>
                  </a:solidFill>
                  <a:latin typeface="Ubuntu Mono" panose="020B0509030602030204" pitchFamily="49" charset="0"/>
                </a:rPr>
                <a:t>mutex_spinlock.lock</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  if (</a:t>
              </a:r>
              <a:r>
                <a:rPr lang="en-US" sz="1400" b="0" dirty="0">
                  <a:solidFill>
                    <a:srgbClr val="FF0000"/>
                  </a:solidFill>
                  <a:latin typeface="Ubuntu Mono" panose="020B0509030602030204" pitchFamily="49" charset="0"/>
                </a:rPr>
                <a:t>value == BUSY</a:t>
              </a:r>
              <a:r>
                <a:rPr lang="en-US" sz="1400" b="0" dirty="0">
                  <a:latin typeface="Ubuntu Mono" panose="020B0509030602030204" pitchFamily="49" charset="0"/>
                </a:rPr>
                <a:t>) {</a:t>
              </a:r>
            </a:p>
            <a:p>
              <a:pPr>
                <a:lnSpc>
                  <a:spcPct val="90000"/>
                </a:lnSpc>
              </a:pPr>
              <a:r>
                <a:rPr lang="en-US" sz="1400" b="0" dirty="0">
                  <a:solidFill>
                    <a:srgbClr val="00B050"/>
                  </a:solidFill>
                  <a:latin typeface="Ubuntu Mono" panose="020B0509030602030204" pitchFamily="49" charset="0"/>
                </a:rPr>
                <a:t>    // put thread on wait queue</a:t>
              </a:r>
            </a:p>
            <a:p>
              <a:pPr>
                <a:lnSpc>
                  <a:spcPct val="90000"/>
                </a:lnSpc>
              </a:pPr>
              <a:r>
                <a:rPr lang="en-US" sz="1400" b="0" dirty="0">
                  <a:solidFill>
                    <a:srgbClr val="00B050"/>
                  </a:solidFill>
                  <a:latin typeface="Ubuntu Mono" panose="020B0509030602030204" pitchFamily="49" charset="0"/>
                </a:rPr>
                <a:t>    // and go to sleep</a:t>
              </a:r>
              <a:br>
                <a:rPr lang="en-US" sz="1400" b="0" dirty="0">
                  <a:latin typeface="Ubuntu Mono" panose="020B0509030602030204" pitchFamily="49" charset="0"/>
                </a:rPr>
              </a:br>
              <a:r>
                <a:rPr lang="en-US" sz="1400" b="0" dirty="0">
                  <a:latin typeface="Ubuntu Mono" panose="020B0509030602030204" pitchFamily="49" charset="0"/>
                </a:rPr>
                <a:t>  } else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FF0000"/>
                  </a:solidFill>
                  <a:latin typeface="Ubuntu Mono" panose="020B0509030602030204" pitchFamily="49" charset="0"/>
                </a:rPr>
                <a:t>value = BUSY;</a:t>
              </a:r>
              <a:endParaRPr lang="en-US" sz="1400" b="0" dirty="0">
                <a:latin typeface="Ubuntu Mono" panose="020B0509030602030204" pitchFamily="49" charset="0"/>
              </a:endParaRPr>
            </a:p>
            <a:p>
              <a:pPr>
                <a:lnSpc>
                  <a:spcPct val="90000"/>
                </a:lnSpc>
              </a:pPr>
              <a:r>
                <a:rPr lang="en-US" sz="1400" b="0" dirty="0">
                  <a:solidFill>
                    <a:srgbClr val="7030A0"/>
                  </a:solidFill>
                  <a:latin typeface="Ubuntu Mono" panose="020B0509030602030204" pitchFamily="49" charset="0"/>
                </a:rPr>
                <a:t>    </a:t>
              </a:r>
              <a:r>
                <a:rPr lang="en-US" sz="1400" b="0" dirty="0" err="1">
                  <a:solidFill>
                    <a:srgbClr val="7030A0"/>
                  </a:solidFill>
                  <a:latin typeface="Ubuntu Mono" panose="020B0509030602030204" pitchFamily="49" charset="0"/>
                </a:rPr>
                <a:t>mutex_spinlock.unlock</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  }</a:t>
              </a:r>
              <a:br>
                <a:rPr lang="en-US" sz="1400" b="0" dirty="0">
                  <a:latin typeface="Ubuntu Mono" panose="020B0509030602030204" pitchFamily="49" charset="0"/>
                </a:rPr>
              </a:br>
              <a:r>
                <a:rPr lang="en-US" sz="1400" b="0" dirty="0">
                  <a:latin typeface="Ubuntu Mono" panose="020B0509030602030204" pitchFamily="49" charset="0"/>
                </a:rPr>
                <a:t>}</a:t>
              </a:r>
            </a:p>
          </p:txBody>
        </p:sp>
        <p:sp>
          <p:nvSpPr>
            <p:cNvPr id="20484" name="Text Box 5"/>
            <p:cNvSpPr txBox="1">
              <a:spLocks noChangeArrowheads="1"/>
            </p:cNvSpPr>
            <p:nvPr/>
          </p:nvSpPr>
          <p:spPr bwMode="auto">
            <a:xfrm>
              <a:off x="5548312" y="4168773"/>
              <a:ext cx="3338513" cy="22467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square">
              <a:spAutoFit/>
            </a:bodyPr>
            <a:lstStyle>
              <a:lvl1pPr>
                <a:tabLst>
                  <a:tab pos="338138" algn="l"/>
                  <a:tab pos="688975" algn="l"/>
                  <a:tab pos="1027113" algn="l"/>
                </a:tabLst>
                <a:defRPr sz="2400" b="1">
                  <a:solidFill>
                    <a:schemeClr val="tx1"/>
                  </a:solidFill>
                  <a:latin typeface="Comic Sans MS" charset="0"/>
                  <a:ea typeface="ＭＳ Ｐゴシック" charset="0"/>
                  <a:cs typeface="ＭＳ Ｐゴシック" charset="0"/>
                </a:defRPr>
              </a:lvl1pPr>
              <a:lvl2pPr marL="742950" indent="-285750">
                <a:tabLst>
                  <a:tab pos="338138" algn="l"/>
                  <a:tab pos="688975" algn="l"/>
                  <a:tab pos="1027113" algn="l"/>
                </a:tabLst>
                <a:defRPr sz="2400" b="1">
                  <a:solidFill>
                    <a:schemeClr val="tx1"/>
                  </a:solidFill>
                  <a:latin typeface="Comic Sans MS" charset="0"/>
                  <a:ea typeface="ＭＳ Ｐゴシック" charset="0"/>
                </a:defRPr>
              </a:lvl2pPr>
              <a:lvl3pPr marL="1143000" indent="-228600">
                <a:tabLst>
                  <a:tab pos="338138" algn="l"/>
                  <a:tab pos="688975" algn="l"/>
                  <a:tab pos="1027113" algn="l"/>
                </a:tabLst>
                <a:defRPr sz="2400" b="1">
                  <a:solidFill>
                    <a:schemeClr val="tx1"/>
                  </a:solidFill>
                  <a:latin typeface="Comic Sans MS" charset="0"/>
                  <a:ea typeface="ＭＳ Ｐゴシック" charset="0"/>
                </a:defRPr>
              </a:lvl3pPr>
              <a:lvl4pPr marL="1600200" indent="-228600">
                <a:tabLst>
                  <a:tab pos="338138" algn="l"/>
                  <a:tab pos="688975" algn="l"/>
                  <a:tab pos="1027113" algn="l"/>
                </a:tabLst>
                <a:defRPr sz="2400" b="1">
                  <a:solidFill>
                    <a:schemeClr val="tx1"/>
                  </a:solidFill>
                  <a:latin typeface="Comic Sans MS" charset="0"/>
                  <a:ea typeface="ＭＳ Ｐゴシック" charset="0"/>
                </a:defRPr>
              </a:lvl4pPr>
              <a:lvl5pPr marL="2057400" indent="-228600">
                <a:tabLst>
                  <a:tab pos="338138" algn="l"/>
                  <a:tab pos="688975" algn="l"/>
                  <a:tab pos="102711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338138" algn="l"/>
                  <a:tab pos="688975" algn="l"/>
                  <a:tab pos="1027113" algn="l"/>
                </a:tabLst>
                <a:defRPr sz="2400" b="1">
                  <a:solidFill>
                    <a:schemeClr val="tx1"/>
                  </a:solidFill>
                  <a:latin typeface="Comic Sans MS" charset="0"/>
                  <a:ea typeface="ＭＳ Ｐゴシック" charset="0"/>
                </a:defRPr>
              </a:lvl9pPr>
            </a:lstStyle>
            <a:p>
              <a:pPr>
                <a:lnSpc>
                  <a:spcPct val="90000"/>
                </a:lnSpc>
                <a:spcBef>
                  <a:spcPct val="10000"/>
                </a:spcBef>
                <a:buSzPct val="100000"/>
              </a:pPr>
              <a:r>
                <a:rPr lang="en-US" sz="1400" b="0" dirty="0">
                  <a:latin typeface="Ubuntu Mono" panose="020B0509030602030204" pitchFamily="49" charset="0"/>
                </a:rPr>
                <a:t>Release()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00B050"/>
                  </a:solidFill>
                  <a:latin typeface="Ubuntu Mono" panose="020B0509030602030204" pitchFamily="49" charset="0"/>
                </a:rPr>
                <a:t>// Short busy-wait time</a:t>
              </a:r>
              <a:br>
                <a:rPr lang="en-US" sz="1400" b="0" dirty="0">
                  <a:latin typeface="Ubuntu Mono" panose="020B0509030602030204" pitchFamily="49" charset="0"/>
                </a:rPr>
              </a:br>
              <a:r>
                <a:rPr lang="en-US" sz="1400" b="0" dirty="0">
                  <a:solidFill>
                    <a:srgbClr val="7030A0"/>
                  </a:solidFill>
                  <a:latin typeface="Ubuntu Mono" panose="020B0509030602030204" pitchFamily="49" charset="0"/>
                </a:rPr>
                <a:t>  </a:t>
              </a:r>
              <a:r>
                <a:rPr lang="en-US" sz="1400" b="0" dirty="0" err="1">
                  <a:solidFill>
                    <a:srgbClr val="7030A0"/>
                  </a:solidFill>
                  <a:latin typeface="Ubuntu Mono" panose="020B0509030602030204" pitchFamily="49" charset="0"/>
                </a:rPr>
                <a:t>mutex_spinlock.lock</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  if (!</a:t>
              </a:r>
              <a:r>
                <a:rPr lang="en-US" sz="1400" b="0" dirty="0" err="1">
                  <a:latin typeface="Ubuntu Mono" panose="020B0509030602030204" pitchFamily="49" charset="0"/>
                </a:rPr>
                <a:t>waiting.empty</a:t>
              </a:r>
              <a:r>
                <a:rPr lang="en-US" sz="1400" b="0" dirty="0">
                  <a:latin typeface="Ubuntu Mono" panose="020B0509030602030204" pitchFamily="49" charset="0"/>
                </a:rPr>
                <a:t>()) {</a:t>
              </a:r>
              <a:br>
                <a:rPr lang="en-US" sz="1400" b="0" dirty="0">
                  <a:latin typeface="Ubuntu Mono" panose="020B0509030602030204" pitchFamily="49" charset="0"/>
                </a:rPr>
              </a:br>
              <a:r>
                <a:rPr lang="en-US" sz="1400" b="0" dirty="0">
                  <a:solidFill>
                    <a:srgbClr val="00B050"/>
                  </a:solidFill>
                  <a:latin typeface="Ubuntu Mono" panose="020B0509030602030204" pitchFamily="49" charset="0"/>
                </a:rPr>
                <a:t>    // take thread off wait queue</a:t>
              </a:r>
              <a:br>
                <a:rPr lang="en-US" sz="1400" b="0" dirty="0">
                  <a:solidFill>
                    <a:srgbClr val="00B050"/>
                  </a:solidFill>
                  <a:latin typeface="Ubuntu Mono" panose="020B0509030602030204" pitchFamily="49" charset="0"/>
                </a:rPr>
              </a:br>
              <a:r>
                <a:rPr lang="en-US" sz="1400" b="0" dirty="0">
                  <a:solidFill>
                    <a:srgbClr val="00B050"/>
                  </a:solidFill>
                  <a:latin typeface="Ubuntu Mono" panose="020B0509030602030204" pitchFamily="49" charset="0"/>
                </a:rPr>
                <a:t>    // place it on ready queue</a:t>
              </a:r>
              <a:br>
                <a:rPr lang="en-US" sz="1400" b="0" dirty="0">
                  <a:latin typeface="Ubuntu Mono" panose="020B0509030602030204" pitchFamily="49" charset="0"/>
                </a:rPr>
              </a:br>
              <a:r>
                <a:rPr lang="en-US" sz="1400" b="0" dirty="0">
                  <a:latin typeface="Ubuntu Mono" panose="020B0509030602030204" pitchFamily="49" charset="0"/>
                </a:rPr>
                <a:t>  } else {</a:t>
              </a:r>
              <a:br>
                <a:rPr lang="en-US" sz="1400" b="0" dirty="0">
                  <a:latin typeface="Ubuntu Mono" panose="020B0509030602030204" pitchFamily="49" charset="0"/>
                </a:rPr>
              </a:br>
              <a:r>
                <a:rPr lang="en-US" sz="1400" b="0" dirty="0">
                  <a:latin typeface="Ubuntu Mono" panose="020B0509030602030204" pitchFamily="49" charset="0"/>
                </a:rPr>
                <a:t>    </a:t>
              </a:r>
              <a:r>
                <a:rPr lang="en-US" sz="1400" b="0" dirty="0">
                  <a:solidFill>
                    <a:srgbClr val="FF0000"/>
                  </a:solidFill>
                  <a:latin typeface="Ubuntu Mono" panose="020B0509030602030204" pitchFamily="49" charset="0"/>
                </a:rPr>
                <a:t>value = FREE;</a:t>
              </a:r>
              <a:br>
                <a:rPr lang="en-US" sz="1400" b="0" dirty="0">
                  <a:solidFill>
                    <a:srgbClr val="FF0000"/>
                  </a:solidFill>
                  <a:latin typeface="Ubuntu Mono" panose="020B0509030602030204" pitchFamily="49" charset="0"/>
                </a:rPr>
              </a:br>
              <a:r>
                <a:rPr lang="en-US" sz="1400" b="0" dirty="0">
                  <a:latin typeface="Ubuntu Mono" panose="020B0509030602030204" pitchFamily="49" charset="0"/>
                </a:rPr>
                <a:t>  }</a:t>
              </a:r>
              <a:endParaRPr lang="en-US" sz="1400" b="0" dirty="0">
                <a:solidFill>
                  <a:srgbClr val="FF0000"/>
                </a:solidFill>
                <a:latin typeface="Ubuntu Mono" panose="020B0509030602030204" pitchFamily="49" charset="0"/>
              </a:endParaRPr>
            </a:p>
            <a:p>
              <a:pPr>
                <a:lnSpc>
                  <a:spcPct val="90000"/>
                </a:lnSpc>
                <a:spcBef>
                  <a:spcPct val="10000"/>
                </a:spcBef>
                <a:buSzPct val="100000"/>
              </a:pPr>
              <a:r>
                <a:rPr lang="en-US" sz="1400" b="0" dirty="0">
                  <a:solidFill>
                    <a:srgbClr val="7030A0"/>
                  </a:solidFill>
                  <a:latin typeface="Ubuntu Mono" panose="020B0509030602030204" pitchFamily="49" charset="0"/>
                </a:rPr>
                <a:t>  </a:t>
              </a:r>
              <a:r>
                <a:rPr lang="en-US" sz="1400" b="0" dirty="0" err="1">
                  <a:solidFill>
                    <a:srgbClr val="7030A0"/>
                  </a:solidFill>
                  <a:latin typeface="Ubuntu Mono" panose="020B0509030602030204" pitchFamily="49" charset="0"/>
                </a:rPr>
                <a:t>mutex_spinlock.unlock</a:t>
              </a:r>
              <a:r>
                <a:rPr lang="en-US" sz="1400" b="0" dirty="0">
                  <a:solidFill>
                    <a:srgbClr val="7030A0"/>
                  </a:solidFill>
                  <a:latin typeface="Ubuntu Mono" panose="020B0509030602030204" pitchFamily="49" charset="0"/>
                </a:rPr>
                <a:t>();</a:t>
              </a:r>
              <a:br>
                <a:rPr lang="en-US" sz="1400" b="0" dirty="0">
                  <a:solidFill>
                    <a:srgbClr val="7030A0"/>
                  </a:solidFill>
                  <a:latin typeface="Ubuntu Mono" panose="020B0509030602030204" pitchFamily="49" charset="0"/>
                </a:rPr>
              </a:br>
              <a:r>
                <a:rPr lang="en-US" sz="1400" b="0" dirty="0">
                  <a:latin typeface="Ubuntu Mono" panose="020B0509030602030204" pitchFamily="49" charset="0"/>
                </a:rPr>
                <a:t>}</a:t>
              </a:r>
            </a:p>
          </p:txBody>
        </p:sp>
        <p:cxnSp>
          <p:nvCxnSpPr>
            <p:cNvPr id="12" name="Straight Arrow Connector 11">
              <a:extLst>
                <a:ext uri="{FF2B5EF4-FFF2-40B4-BE49-F238E27FC236}">
                  <a16:creationId xmlns:a16="http://schemas.microsoft.com/office/drawing/2014/main" id="{658B25FE-9F7E-5E47-9AE8-060CAF8F8B72}"/>
                </a:ext>
              </a:extLst>
            </p:cNvPr>
            <p:cNvCxnSpPr/>
            <p:nvPr/>
          </p:nvCxnSpPr>
          <p:spPr>
            <a:xfrm>
              <a:off x="1633441" y="3843036"/>
              <a:ext cx="3728107" cy="416202"/>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6AAF71A-8B09-6E4F-8784-7D2CB3FD615E}"/>
                </a:ext>
              </a:extLst>
            </p:cNvPr>
            <p:cNvCxnSpPr>
              <a:cxnSpLocks/>
            </p:cNvCxnSpPr>
            <p:nvPr/>
          </p:nvCxnSpPr>
          <p:spPr>
            <a:xfrm flipV="1">
              <a:off x="1606703" y="2532886"/>
              <a:ext cx="3949080" cy="508292"/>
            </a:xfrm>
            <a:prstGeom prst="straightConnector1">
              <a:avLst/>
            </a:prstGeom>
            <a:ln w="317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28666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0492"/>
                                        </p:tgtEl>
                                        <p:attrNameLst>
                                          <p:attrName>style.visibility</p:attrName>
                                        </p:attrNameLst>
                                      </p:cBhvr>
                                      <p:to>
                                        <p:strVal val="visible"/>
                                      </p:to>
                                    </p:set>
                                    <p:animEffect transition="in" filter="wipe(up)">
                                      <p:cBhvr>
                                        <p:cTn id="16" dur="500"/>
                                        <p:tgtEl>
                                          <p:spTgt spid="2049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p:bldP spid="2049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Mutex Implementation in Linux</a:t>
            </a:r>
          </a:p>
        </p:txBody>
      </p:sp>
      <p:sp>
        <p:nvSpPr>
          <p:cNvPr id="6" name="Content Placeholder 5"/>
          <p:cNvSpPr>
            <a:spLocks noGrp="1"/>
          </p:cNvSpPr>
          <p:nvPr>
            <p:ph idx="1"/>
          </p:nvPr>
        </p:nvSpPr>
        <p:spPr/>
        <p:txBody>
          <a:bodyPr/>
          <a:lstStyle/>
          <a:p>
            <a:r>
              <a:rPr lang="en-US" sz="2400" dirty="0"/>
              <a:t>Most mutexes are free most of the time</a:t>
            </a:r>
          </a:p>
          <a:p>
            <a:pPr lvl="1"/>
            <a:r>
              <a:rPr lang="en-US" sz="2000" dirty="0"/>
              <a:t>Linux implementation takes advantage of this fact</a:t>
            </a:r>
          </a:p>
          <a:p>
            <a:r>
              <a:rPr lang="en-US" sz="2400" dirty="0"/>
              <a:t>Hardware supports powerful atomic operations</a:t>
            </a:r>
          </a:p>
          <a:p>
            <a:pPr lvl="1"/>
            <a:r>
              <a:rPr lang="en-US" sz="2000" dirty="0"/>
              <a:t>E.g., atomic increment, decrement, exchange, etc.</a:t>
            </a:r>
          </a:p>
          <a:p>
            <a:pPr lvl="1"/>
            <a:r>
              <a:rPr lang="en-US" sz="2000" dirty="0"/>
              <a:t>Linux implementation takes advantage of these too</a:t>
            </a:r>
          </a:p>
          <a:p>
            <a:r>
              <a:rPr lang="en-US" sz="2400" dirty="0"/>
              <a:t>Fast path</a:t>
            </a:r>
          </a:p>
          <a:p>
            <a:pPr lvl="1"/>
            <a:r>
              <a:rPr lang="en-US" sz="2000" dirty="0"/>
              <a:t>If mutex is unlocked, and no one is waiting, two instructions to lock</a:t>
            </a:r>
          </a:p>
          <a:p>
            <a:pPr lvl="1"/>
            <a:r>
              <a:rPr lang="en-US" sz="2000" dirty="0"/>
              <a:t>If no one is waiting, two instructions to unlock</a:t>
            </a:r>
          </a:p>
          <a:p>
            <a:r>
              <a:rPr lang="en-US" sz="2400" dirty="0"/>
              <a:t>Slow path</a:t>
            </a:r>
          </a:p>
          <a:p>
            <a:pPr lvl="1"/>
            <a:r>
              <a:rPr lang="en-US" sz="2000" dirty="0"/>
              <a:t>If mutex is locked or someone is waiting, use take 3 implementation</a:t>
            </a:r>
          </a:p>
        </p:txBody>
      </p:sp>
    </p:spTree>
    <p:extLst>
      <p:ext uri="{BB962C8B-B14F-4D97-AF65-F5344CB8AC3E}">
        <p14:creationId xmlns:p14="http://schemas.microsoft.com/office/powerpoint/2010/main" val="7469881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Mutex Implementation in Linux (cont.)</a:t>
            </a:r>
          </a:p>
        </p:txBody>
      </p:sp>
      <p:sp>
        <p:nvSpPr>
          <p:cNvPr id="3" name="Content Placeholder 2"/>
          <p:cNvSpPr>
            <a:spLocks noGrp="1"/>
          </p:cNvSpPr>
          <p:nvPr>
            <p:ph sz="half" idx="1"/>
          </p:nvPr>
        </p:nvSpPr>
        <p:spPr>
          <a:xfrm>
            <a:off x="628650" y="1615445"/>
            <a:ext cx="3771900" cy="1813555"/>
          </a:xfrm>
        </p:spPr>
        <p:txBody>
          <a:bodyPr>
            <a:noAutofit/>
          </a:bodyPr>
          <a:lstStyle/>
          <a:p>
            <a:pPr marL="0" indent="0">
              <a:lnSpc>
                <a:spcPct val="70000"/>
              </a:lnSpc>
              <a:buNone/>
            </a:pPr>
            <a:r>
              <a:rPr lang="en-US" sz="1800" dirty="0">
                <a:solidFill>
                  <a:schemeClr val="tx1"/>
                </a:solidFill>
                <a:latin typeface="Ubuntu Mono" panose="020B0509030602030204" pitchFamily="49" charset="0"/>
                <a:cs typeface="Consolas" charset="0"/>
              </a:rPr>
              <a:t>struct Mutex { </a:t>
            </a:r>
            <a:endParaRPr lang="en-US" altLang="en-US" sz="1800" dirty="0">
              <a:solidFill>
                <a:schemeClr val="tx1"/>
              </a:solidFill>
              <a:latin typeface="Ubuntu Mono" panose="020B0509030602030204" pitchFamily="49" charset="0"/>
              <a:cs typeface="Consolas" charset="0"/>
            </a:endParaRPr>
          </a:p>
          <a:p>
            <a:pPr marL="0" indent="0" defTabSz="457200" eaLnBrk="0" hangingPunct="0">
              <a:lnSpc>
                <a:spcPct val="70000"/>
              </a:lnSpc>
              <a:buNone/>
              <a:tabLst>
                <a:tab pos="338138" algn="l"/>
                <a:tab pos="688975" algn="l"/>
                <a:tab pos="1027113" algn="l"/>
              </a:tabLst>
            </a:pPr>
            <a:r>
              <a:rPr lang="en-US" sz="1800" dirty="0">
                <a:solidFill>
                  <a:srgbClr val="00B050"/>
                </a:solidFill>
                <a:latin typeface="Ubuntu Mono" panose="020B0509030602030204" pitchFamily="49" charset="0"/>
                <a:cs typeface="Consolas" charset="0"/>
              </a:rPr>
              <a:t>	// 1: unlocked; &lt; 1: locked</a:t>
            </a:r>
          </a:p>
          <a:p>
            <a:pPr marL="0" indent="0" defTabSz="457200" eaLnBrk="0" hangingPunct="0">
              <a:lnSpc>
                <a:spcPct val="70000"/>
              </a:lnSpc>
              <a:buNone/>
              <a:tabLst>
                <a:tab pos="338138" algn="l"/>
                <a:tab pos="688975" algn="l"/>
                <a:tab pos="1027113" algn="l"/>
              </a:tabLst>
            </a:pPr>
            <a:r>
              <a:rPr lang="en-US" sz="1800" dirty="0">
                <a:solidFill>
                  <a:schemeClr val="tx1"/>
                </a:solidFill>
                <a:latin typeface="Ubuntu Mono" panose="020B0509030602030204" pitchFamily="49" charset="0"/>
                <a:cs typeface="Consolas" charset="0"/>
              </a:rPr>
              <a:t>	</a:t>
            </a:r>
            <a:r>
              <a:rPr lang="en-US" sz="1800" dirty="0" err="1">
                <a:solidFill>
                  <a:srgbClr val="FF0000"/>
                </a:solidFill>
                <a:latin typeface="Ubuntu Mono" panose="020B0509030602030204" pitchFamily="49" charset="0"/>
                <a:cs typeface="Consolas" charset="0"/>
              </a:rPr>
              <a:t>atomic_t</a:t>
            </a:r>
            <a:r>
              <a:rPr lang="en-US" sz="1800" dirty="0">
                <a:solidFill>
                  <a:srgbClr val="FF0000"/>
                </a:solidFill>
                <a:latin typeface="Ubuntu Mono" panose="020B0509030602030204" pitchFamily="49" charset="0"/>
                <a:cs typeface="Consolas" charset="0"/>
              </a:rPr>
              <a:t> count; </a:t>
            </a:r>
          </a:p>
          <a:p>
            <a:pPr marL="0" indent="0" defTabSz="457200" eaLnBrk="0" hangingPunct="0">
              <a:lnSpc>
                <a:spcPct val="70000"/>
              </a:lnSpc>
              <a:buNone/>
              <a:tabLst>
                <a:tab pos="338138" algn="l"/>
                <a:tab pos="688975" algn="l"/>
                <a:tab pos="1027113" algn="l"/>
              </a:tabLst>
            </a:pPr>
            <a:r>
              <a:rPr lang="en-US" sz="1800" dirty="0">
                <a:solidFill>
                  <a:schemeClr val="tx1"/>
                </a:solidFill>
                <a:latin typeface="Ubuntu Mono" panose="020B0509030602030204" pitchFamily="49" charset="0"/>
                <a:cs typeface="Consolas" charset="0"/>
              </a:rPr>
              <a:t>	Spinlock </a:t>
            </a:r>
            <a:r>
              <a:rPr lang="en-US" sz="1800" dirty="0" err="1">
                <a:solidFill>
                  <a:schemeClr val="tx1"/>
                </a:solidFill>
                <a:latin typeface="Ubuntu Mono" panose="020B0509030602030204" pitchFamily="49" charset="0"/>
                <a:cs typeface="Consolas" charset="0"/>
              </a:rPr>
              <a:t>mutex_spinlock</a:t>
            </a:r>
            <a:r>
              <a:rPr lang="en-US" sz="1800" dirty="0">
                <a:solidFill>
                  <a:schemeClr val="tx1"/>
                </a:solidFill>
                <a:latin typeface="Ubuntu Mono" panose="020B0509030602030204" pitchFamily="49" charset="0"/>
                <a:cs typeface="Consolas" charset="0"/>
              </a:rPr>
              <a:t>;</a:t>
            </a:r>
          </a:p>
          <a:p>
            <a:pPr marL="0" indent="0" defTabSz="457200" eaLnBrk="0" hangingPunct="0">
              <a:lnSpc>
                <a:spcPct val="70000"/>
              </a:lnSpc>
              <a:buNone/>
              <a:tabLst>
                <a:tab pos="338138" algn="l"/>
                <a:tab pos="688975" algn="l"/>
                <a:tab pos="1027113" algn="l"/>
              </a:tabLst>
            </a:pPr>
            <a:r>
              <a:rPr lang="en-US" sz="1800" dirty="0">
                <a:solidFill>
                  <a:schemeClr val="tx1"/>
                </a:solidFill>
                <a:latin typeface="Ubuntu Mono" panose="020B0509030602030204" pitchFamily="49" charset="0"/>
                <a:cs typeface="Consolas" charset="0"/>
              </a:rPr>
              <a:t>	Queue waiting;</a:t>
            </a:r>
          </a:p>
          <a:p>
            <a:pPr marL="0" indent="0">
              <a:lnSpc>
                <a:spcPct val="70000"/>
              </a:lnSpc>
              <a:buNone/>
            </a:pPr>
            <a:r>
              <a:rPr lang="en-US" sz="1800" dirty="0">
                <a:solidFill>
                  <a:schemeClr val="tx1"/>
                </a:solidFill>
                <a:latin typeface="Ubuntu Mono" panose="020B0509030602030204" pitchFamily="49" charset="0"/>
                <a:cs typeface="Consolas" charset="0"/>
              </a:rPr>
              <a:t>} </a:t>
            </a:r>
          </a:p>
          <a:p>
            <a:pPr marL="0" indent="0">
              <a:lnSpc>
                <a:spcPct val="70000"/>
              </a:lnSpc>
            </a:pPr>
            <a:endParaRPr lang="en-US" sz="1800" dirty="0"/>
          </a:p>
        </p:txBody>
      </p:sp>
      <p:sp>
        <p:nvSpPr>
          <p:cNvPr id="4" name="Content Placeholder 3"/>
          <p:cNvSpPr>
            <a:spLocks noGrp="1"/>
          </p:cNvSpPr>
          <p:nvPr>
            <p:ph sz="half" idx="2"/>
          </p:nvPr>
        </p:nvSpPr>
        <p:spPr>
          <a:xfrm>
            <a:off x="4743451" y="1630690"/>
            <a:ext cx="3771899" cy="221519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lnSpcReduction="20000"/>
          </a:bodyPr>
          <a:lstStyle/>
          <a:p>
            <a:pPr marL="0" indent="0">
              <a:lnSpc>
                <a:spcPct val="70000"/>
              </a:lnSpc>
              <a:buNone/>
            </a:pPr>
            <a:r>
              <a:rPr lang="en-US" sz="1800" dirty="0">
                <a:solidFill>
                  <a:srgbClr val="00B050"/>
                </a:solidFill>
                <a:latin typeface="Ubuntu Mono" panose="020B0509030602030204" pitchFamily="49" charset="0"/>
                <a:cs typeface="Consolas" charset="0"/>
              </a:rPr>
              <a:t>// code for lock()</a:t>
            </a:r>
          </a:p>
          <a:p>
            <a:pPr marL="0" indent="0">
              <a:lnSpc>
                <a:spcPct val="70000"/>
              </a:lnSpc>
              <a:buNone/>
            </a:pPr>
            <a:r>
              <a:rPr lang="en-US" sz="1800" dirty="0">
                <a:solidFill>
                  <a:schemeClr val="tx1"/>
                </a:solidFill>
                <a:latin typeface="Ubuntu Mono" panose="020B0509030602030204" pitchFamily="49" charset="0"/>
                <a:cs typeface="Consolas" charset="0"/>
              </a:rPr>
              <a:t>lock </a:t>
            </a:r>
            <a:r>
              <a:rPr lang="en-US" sz="1800" dirty="0" err="1">
                <a:solidFill>
                  <a:schemeClr val="tx1"/>
                </a:solidFill>
                <a:latin typeface="Ubuntu Mono" panose="020B0509030602030204" pitchFamily="49" charset="0"/>
                <a:cs typeface="Consolas" charset="0"/>
              </a:rPr>
              <a:t>decl</a:t>
            </a:r>
            <a:r>
              <a:rPr lang="en-US" sz="1800" dirty="0">
                <a:solidFill>
                  <a:schemeClr val="tx1"/>
                </a:solidFill>
                <a:latin typeface="Ubuntu Mono" panose="020B0509030602030204" pitchFamily="49" charset="0"/>
                <a:cs typeface="Consolas" charset="0"/>
              </a:rPr>
              <a:t> (%</a:t>
            </a:r>
            <a:r>
              <a:rPr lang="en-US" sz="1800" dirty="0" err="1">
                <a:solidFill>
                  <a:schemeClr val="tx1"/>
                </a:solidFill>
                <a:latin typeface="Ubuntu Mono" panose="020B0509030602030204" pitchFamily="49" charset="0"/>
                <a:cs typeface="Consolas" charset="0"/>
              </a:rPr>
              <a:t>eax</a:t>
            </a:r>
            <a:r>
              <a:rPr lang="en-US" sz="1800" dirty="0">
                <a:solidFill>
                  <a:schemeClr val="tx1"/>
                </a:solidFill>
                <a:latin typeface="Ubuntu Mono" panose="020B0509030602030204" pitchFamily="49" charset="0"/>
                <a:cs typeface="Consolas" charset="0"/>
              </a:rPr>
              <a:t>) </a:t>
            </a:r>
          </a:p>
          <a:p>
            <a:pPr marL="0" indent="0">
              <a:lnSpc>
                <a:spcPct val="70000"/>
              </a:lnSpc>
              <a:buNone/>
            </a:pPr>
            <a:r>
              <a:rPr lang="en-US" sz="1800" dirty="0">
                <a:solidFill>
                  <a:srgbClr val="00B050"/>
                </a:solidFill>
                <a:latin typeface="Ubuntu Mono" panose="020B0509030602030204" pitchFamily="49" charset="0"/>
                <a:cs typeface="Consolas" charset="0"/>
              </a:rPr>
              <a:t>// jump if not signed</a:t>
            </a:r>
          </a:p>
          <a:p>
            <a:pPr marL="0" indent="0">
              <a:lnSpc>
                <a:spcPct val="70000"/>
              </a:lnSpc>
              <a:buNone/>
            </a:pPr>
            <a:r>
              <a:rPr lang="en-US" sz="1800" dirty="0">
                <a:solidFill>
                  <a:srgbClr val="00B050"/>
                </a:solidFill>
                <a:latin typeface="Ubuntu Mono" panose="020B0509030602030204" pitchFamily="49" charset="0"/>
                <a:cs typeface="Consolas" charset="0"/>
              </a:rPr>
              <a:t>// i.e., if value is now 0</a:t>
            </a:r>
          </a:p>
          <a:p>
            <a:pPr marL="0" indent="0">
              <a:lnSpc>
                <a:spcPct val="70000"/>
              </a:lnSpc>
              <a:buNone/>
            </a:pPr>
            <a:r>
              <a:rPr lang="en-US" sz="1800" dirty="0" err="1">
                <a:solidFill>
                  <a:schemeClr val="tx1"/>
                </a:solidFill>
                <a:latin typeface="Ubuntu Mono" panose="020B0509030602030204" pitchFamily="49" charset="0"/>
                <a:cs typeface="Consolas" charset="0"/>
              </a:rPr>
              <a:t>jns</a:t>
            </a:r>
            <a:r>
              <a:rPr lang="en-US" sz="1800" dirty="0">
                <a:solidFill>
                  <a:schemeClr val="tx1"/>
                </a:solidFill>
                <a:latin typeface="Ubuntu Mono" panose="020B0509030602030204" pitchFamily="49" charset="0"/>
                <a:cs typeface="Consolas" charset="0"/>
              </a:rPr>
              <a:t> 1f</a:t>
            </a:r>
          </a:p>
          <a:p>
            <a:pPr marL="0" indent="0">
              <a:lnSpc>
                <a:spcPct val="70000"/>
              </a:lnSpc>
              <a:buNone/>
            </a:pPr>
            <a:r>
              <a:rPr lang="en-US" sz="1800" dirty="0">
                <a:solidFill>
                  <a:schemeClr val="tx1"/>
                </a:solidFill>
                <a:latin typeface="Ubuntu Mono" panose="020B0509030602030204" pitchFamily="49" charset="0"/>
                <a:cs typeface="Consolas" charset="0"/>
              </a:rPr>
              <a:t>call </a:t>
            </a:r>
            <a:r>
              <a:rPr lang="en-US" sz="1800" dirty="0" err="1">
                <a:solidFill>
                  <a:schemeClr val="tx1"/>
                </a:solidFill>
                <a:latin typeface="Ubuntu Mono" panose="020B0509030602030204" pitchFamily="49" charset="0"/>
                <a:cs typeface="Consolas" charset="0"/>
              </a:rPr>
              <a:t>slow_path_lock</a:t>
            </a:r>
            <a:r>
              <a:rPr lang="en-US" sz="1800" dirty="0">
                <a:solidFill>
                  <a:schemeClr val="tx1"/>
                </a:solidFill>
                <a:latin typeface="Ubuntu Mono" panose="020B0509030602030204" pitchFamily="49" charset="0"/>
                <a:cs typeface="Consolas" charset="0"/>
              </a:rPr>
              <a:t> </a:t>
            </a:r>
          </a:p>
          <a:p>
            <a:pPr marL="0" indent="0">
              <a:lnSpc>
                <a:spcPct val="70000"/>
              </a:lnSpc>
              <a:buNone/>
            </a:pPr>
            <a:r>
              <a:rPr lang="en-US" sz="1800" dirty="0">
                <a:solidFill>
                  <a:schemeClr val="tx1"/>
                </a:solidFill>
                <a:latin typeface="Ubuntu Mono" panose="020B0509030602030204" pitchFamily="49" charset="0"/>
                <a:cs typeface="Consolas" charset="0"/>
              </a:rPr>
              <a:t>1: </a:t>
            </a:r>
          </a:p>
          <a:p>
            <a:pPr marL="0" indent="0">
              <a:lnSpc>
                <a:spcPct val="70000"/>
              </a:lnSpc>
              <a:buNone/>
            </a:pPr>
            <a:r>
              <a:rPr lang="en-US" sz="1800" dirty="0">
                <a:solidFill>
                  <a:srgbClr val="00B050"/>
                </a:solidFill>
                <a:latin typeface="Ubuntu Mono" panose="020B0509030602030204" pitchFamily="49" charset="0"/>
                <a:cs typeface="Consolas" charset="0"/>
              </a:rPr>
              <a:t>//critical section</a:t>
            </a:r>
          </a:p>
          <a:p>
            <a:pPr marL="0" indent="0">
              <a:lnSpc>
                <a:spcPct val="70000"/>
              </a:lnSpc>
              <a:buNone/>
            </a:pPr>
            <a:endParaRPr lang="en-US" sz="1800" dirty="0">
              <a:solidFill>
                <a:schemeClr val="tx1"/>
              </a:solidFill>
              <a:latin typeface="Ubuntu Mono" panose="020B0509030602030204" pitchFamily="49" charset="0"/>
              <a:cs typeface="Consolas" charset="0"/>
            </a:endParaRPr>
          </a:p>
        </p:txBody>
      </p:sp>
      <p:sp>
        <p:nvSpPr>
          <p:cNvPr id="10" name="Rectangle 9">
            <a:extLst>
              <a:ext uri="{FF2B5EF4-FFF2-40B4-BE49-F238E27FC236}">
                <a16:creationId xmlns:a16="http://schemas.microsoft.com/office/drawing/2014/main" id="{853E0178-403C-5F4A-922A-B9B71E3348A9}"/>
              </a:ext>
            </a:extLst>
          </p:cNvPr>
          <p:cNvSpPr/>
          <p:nvPr/>
        </p:nvSpPr>
        <p:spPr>
          <a:xfrm>
            <a:off x="628650" y="4498152"/>
            <a:ext cx="7886700" cy="1815882"/>
          </a:xfrm>
          <a:prstGeom prst="rect">
            <a:avLst/>
          </a:prstGeom>
        </p:spPr>
        <p:txBody>
          <a:bodyPr wrap="square">
            <a:spAutoFit/>
          </a:bodyPr>
          <a:lstStyle/>
          <a:p>
            <a:pPr marL="285750" indent="-285750">
              <a:buFont typeface="Arial" panose="020B0604020202020204" pitchFamily="34" charset="0"/>
              <a:buChar char="•"/>
            </a:pPr>
            <a:r>
              <a:rPr lang="en-US" sz="2400" dirty="0">
                <a:latin typeface="Gill Sans Light" panose="020B0302020104020203" pitchFamily="34" charset="-79"/>
                <a:cs typeface="Gill Sans Light" panose="020B0302020104020203" pitchFamily="34" charset="-79"/>
              </a:rPr>
              <a:t>For </a:t>
            </a:r>
            <a:r>
              <a:rPr lang="en-US" sz="2000" dirty="0">
                <a:latin typeface="Ubuntu Mono" panose="020B0509030602030204" pitchFamily="49" charset="0"/>
                <a:cs typeface="Gill Sans Light" panose="020B0302020104020203" pitchFamily="34" charset="-79"/>
              </a:rPr>
              <a:t>Mutex::lock()</a:t>
            </a:r>
            <a:r>
              <a:rPr lang="en-US" sz="2400" dirty="0">
                <a:latin typeface="Gill Sans Light" panose="020B0302020104020203" pitchFamily="34" charset="-79"/>
                <a:cs typeface="Gill Sans Light" panose="020B0302020104020203" pitchFamily="34" charset="-79"/>
              </a:rPr>
              <a:t>, Linux uses </a:t>
            </a:r>
            <a:r>
              <a:rPr lang="en-US" sz="2400" i="1" dirty="0">
                <a:solidFill>
                  <a:srgbClr val="FF0000"/>
                </a:solidFill>
                <a:latin typeface="Gill Sans Light" panose="020B0302020104020203" pitchFamily="34" charset="-79"/>
                <a:cs typeface="Gill Sans Light" panose="020B0302020104020203" pitchFamily="34" charset="-79"/>
              </a:rPr>
              <a:t>macro</a:t>
            </a:r>
            <a:r>
              <a:rPr lang="en-US" sz="2400" dirty="0">
                <a:latin typeface="Gill Sans Light" panose="020B0302020104020203" pitchFamily="34" charset="-79"/>
                <a:cs typeface="Gill Sans Light" panose="020B0302020104020203" pitchFamily="34" charset="-79"/>
              </a:rPr>
              <a:t> </a:t>
            </a:r>
          </a:p>
          <a:p>
            <a:pPr marL="742950" lvl="1" indent="-285750">
              <a:buFont typeface="Arial" panose="020B0604020202020204" pitchFamily="34" charset="0"/>
              <a:buChar char="•"/>
            </a:pPr>
            <a:r>
              <a:rPr lang="en-US" sz="2000" dirty="0">
                <a:latin typeface="Gill Sans Light" panose="020B0302020104020203" pitchFamily="34" charset="-79"/>
                <a:cs typeface="Gill Sans Light" panose="020B0302020104020203" pitchFamily="34" charset="-79"/>
              </a:rPr>
              <a:t>To void making procedure call on fast path</a:t>
            </a:r>
          </a:p>
          <a:p>
            <a:pPr marL="742950" lvl="1" indent="-285750">
              <a:buFont typeface="Arial" panose="020B0604020202020204" pitchFamily="34" charset="0"/>
              <a:buChar char="•"/>
            </a:pPr>
            <a:endParaRPr lang="en-US" sz="2000" dirty="0">
              <a:latin typeface="Gill Sans Light" panose="020B0302020104020203" pitchFamily="34" charset="-79"/>
              <a:cs typeface="Gill Sans Light" panose="020B0302020104020203" pitchFamily="34" charset="-79"/>
            </a:endParaRPr>
          </a:p>
          <a:p>
            <a:pPr marL="285750" indent="-285750">
              <a:buFont typeface="Arial" panose="020B0604020202020204" pitchFamily="34" charset="0"/>
              <a:buChar char="•"/>
            </a:pPr>
            <a:r>
              <a:rPr lang="en-US" sz="2400" dirty="0">
                <a:latin typeface="Gill Sans Light" panose="020B0302020104020203" pitchFamily="34" charset="-79"/>
                <a:cs typeface="Gill Sans Light" panose="020B0302020104020203" pitchFamily="34" charset="-79"/>
              </a:rPr>
              <a:t>x86 </a:t>
            </a:r>
            <a:r>
              <a:rPr lang="en-US" sz="2000" i="1" dirty="0">
                <a:latin typeface="Ubuntu Mono" panose="020B0509030602030204" pitchFamily="49" charset="0"/>
                <a:cs typeface="Gill Sans Light" panose="020B0302020104020203" pitchFamily="34" charset="-79"/>
              </a:rPr>
              <a:t>lock</a:t>
            </a:r>
            <a:r>
              <a:rPr lang="en-US" sz="2400" dirty="0">
                <a:latin typeface="Gill Sans Light" panose="020B0302020104020203" pitchFamily="34" charset="-79"/>
                <a:cs typeface="Gill Sans Light" panose="020B0302020104020203" pitchFamily="34" charset="-79"/>
              </a:rPr>
              <a:t> prefix before </a:t>
            </a:r>
            <a:r>
              <a:rPr lang="en-US" sz="2000" i="1" dirty="0" err="1">
                <a:latin typeface="Ubuntu Mono" panose="020B0509030602030204" pitchFamily="49" charset="0"/>
                <a:cs typeface="Gill Sans Light" panose="020B0302020104020203" pitchFamily="34" charset="-79"/>
              </a:rPr>
              <a:t>decl</a:t>
            </a:r>
            <a:r>
              <a:rPr lang="en-US" sz="2400" dirty="0">
                <a:latin typeface="Gill Sans Light" panose="020B0302020104020203" pitchFamily="34" charset="-79"/>
                <a:cs typeface="Gill Sans Light" panose="020B0302020104020203" pitchFamily="34" charset="-79"/>
              </a:rPr>
              <a:t> instruction signifies to processor that instruction should be executed </a:t>
            </a:r>
            <a:r>
              <a:rPr lang="en-US" sz="2400" u="sng" dirty="0">
                <a:solidFill>
                  <a:srgbClr val="FF0000"/>
                </a:solidFill>
                <a:latin typeface="Gill Sans Light" panose="020B0302020104020203" pitchFamily="34" charset="-79"/>
                <a:cs typeface="Gill Sans Light" panose="020B0302020104020203" pitchFamily="34" charset="-79"/>
              </a:rPr>
              <a:t>atomically</a:t>
            </a:r>
          </a:p>
        </p:txBody>
      </p:sp>
    </p:spTree>
    <p:extLst>
      <p:ext uri="{BB962C8B-B14F-4D97-AF65-F5344CB8AC3E}">
        <p14:creationId xmlns:p14="http://schemas.microsoft.com/office/powerpoint/2010/main" val="3857124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uiExpand="1"/>
      <p:bldP spid="10"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B34C8-906F-0D42-B69A-532C305C262A}"/>
              </a:ext>
            </a:extLst>
          </p:cNvPr>
          <p:cNvSpPr>
            <a:spLocks noGrp="1"/>
          </p:cNvSpPr>
          <p:nvPr>
            <p:ph type="title"/>
          </p:nvPr>
        </p:nvSpPr>
        <p:spPr>
          <a:xfrm>
            <a:off x="628650" y="212727"/>
            <a:ext cx="7886700" cy="986154"/>
          </a:xfrm>
        </p:spPr>
        <p:txBody>
          <a:bodyPr/>
          <a:lstStyle/>
          <a:p>
            <a:r>
              <a:rPr lang="en-US" dirty="0"/>
              <a:t>Mutex Implementations: Discussion</a:t>
            </a:r>
          </a:p>
        </p:txBody>
      </p:sp>
      <p:sp>
        <p:nvSpPr>
          <p:cNvPr id="3" name="Content Placeholder 2">
            <a:extLst>
              <a:ext uri="{FF2B5EF4-FFF2-40B4-BE49-F238E27FC236}">
                <a16:creationId xmlns:a16="http://schemas.microsoft.com/office/drawing/2014/main" id="{4067AACB-51E4-6F41-8CD0-68DB4DF42816}"/>
              </a:ext>
            </a:extLst>
          </p:cNvPr>
          <p:cNvSpPr>
            <a:spLocks noGrp="1"/>
          </p:cNvSpPr>
          <p:nvPr>
            <p:ph idx="1"/>
          </p:nvPr>
        </p:nvSpPr>
        <p:spPr>
          <a:xfrm>
            <a:off x="628650" y="3429000"/>
            <a:ext cx="7886700" cy="3216275"/>
          </a:xfrm>
        </p:spPr>
        <p:txBody>
          <a:bodyPr/>
          <a:lstStyle/>
          <a:p>
            <a:r>
              <a:rPr lang="en-CA" sz="2000" dirty="0"/>
              <a:t>Our </a:t>
            </a:r>
            <a:r>
              <a:rPr lang="en-CA" sz="1800" dirty="0">
                <a:latin typeface="Ubuntu Mono" panose="020B0509030602030204" pitchFamily="49" charset="0"/>
              </a:rPr>
              <a:t>lock</a:t>
            </a:r>
            <a:r>
              <a:rPr lang="en-CA" sz="2000" dirty="0"/>
              <a:t> implementations are procedure calls</a:t>
            </a:r>
          </a:p>
          <a:p>
            <a:r>
              <a:rPr lang="en-CA" sz="2000" dirty="0"/>
              <a:t>Work well for kernel-level code using kernel-level threads</a:t>
            </a:r>
          </a:p>
          <a:p>
            <a:r>
              <a:rPr lang="en-CA" sz="2000" dirty="0"/>
              <a:t>Does not work properly for user-level code using kernel-level threads </a:t>
            </a:r>
          </a:p>
          <a:p>
            <a:pPr lvl="1"/>
            <a:r>
              <a:rPr lang="en-CA" sz="1800" dirty="0"/>
              <a:t>Because system call may often disable interrupts/save state to TCB</a:t>
            </a:r>
          </a:p>
          <a:p>
            <a:pPr lvl="1"/>
            <a:r>
              <a:rPr lang="en-CA" sz="1800" dirty="0"/>
              <a:t>But same basic idea works – e.g., in Linux, user-level mutex has two paths - </a:t>
            </a:r>
            <a:r>
              <a:rPr lang="en-CA" sz="1600" dirty="0"/>
              <a:t>Fast path: lock using </a:t>
            </a:r>
            <a:r>
              <a:rPr lang="en-CA" sz="1600" dirty="0" err="1">
                <a:latin typeface="Ubuntu Mono" panose="020B0509030602030204" pitchFamily="49" charset="0"/>
              </a:rPr>
              <a:t>test&amp;set</a:t>
            </a:r>
            <a:r>
              <a:rPr lang="en-CA" sz="1600" dirty="0">
                <a:latin typeface="Ubuntu Mono" panose="020B0509030602030204" pitchFamily="49" charset="0"/>
              </a:rPr>
              <a:t> </a:t>
            </a:r>
            <a:r>
              <a:rPr lang="en-CA" sz="1600" dirty="0"/>
              <a:t>and slow path: system call to kernel, use kernel </a:t>
            </a:r>
            <a:r>
              <a:rPr lang="en-CA" sz="1600" dirty="0">
                <a:latin typeface="Ubuntu Mono" panose="020B0509030602030204" pitchFamily="49" charset="0"/>
              </a:rPr>
              <a:t>mutex</a:t>
            </a:r>
          </a:p>
          <a:p>
            <a:r>
              <a:rPr lang="en-CA" sz="2000" dirty="0"/>
              <a:t>How do </a:t>
            </a:r>
            <a:r>
              <a:rPr lang="en-CA" sz="2000" i="1" dirty="0"/>
              <a:t>lock–initiated</a:t>
            </a:r>
            <a:r>
              <a:rPr lang="en-CA" sz="2000" dirty="0"/>
              <a:t> and </a:t>
            </a:r>
            <a:r>
              <a:rPr lang="en-CA" sz="2000" i="1" dirty="0"/>
              <a:t>timer-interrupt-initiated</a:t>
            </a:r>
            <a:r>
              <a:rPr lang="en-CA" sz="2000" dirty="0"/>
              <a:t> switches interleave?</a:t>
            </a:r>
          </a:p>
          <a:p>
            <a:pPr lvl="1"/>
            <a:r>
              <a:rPr lang="en-CA" sz="1800" dirty="0"/>
              <a:t>Turns out, they just work as long as we maintain the inv </a:t>
            </a:r>
            <a:r>
              <a:rPr lang="en-CA" sz="1800" dirty="0" err="1"/>
              <a:t>ariant</a:t>
            </a:r>
            <a:r>
              <a:rPr lang="en-CA" sz="1800" dirty="0"/>
              <a:t> on interrupts -</a:t>
            </a:r>
            <a:r>
              <a:rPr lang="en-CA" sz="1600" dirty="0"/>
              <a:t>disable before calling </a:t>
            </a:r>
            <a:r>
              <a:rPr lang="en-CA" sz="1600" dirty="0" err="1"/>
              <a:t>thread_switch</a:t>
            </a:r>
            <a:r>
              <a:rPr lang="en-CA" sz="1600" dirty="0"/>
              <a:t>() and enable when </a:t>
            </a:r>
            <a:r>
              <a:rPr lang="en-CA" sz="1600" dirty="0" err="1"/>
              <a:t>thread_switch</a:t>
            </a:r>
            <a:r>
              <a:rPr lang="en-CA" sz="1600" dirty="0"/>
              <a:t>() returns </a:t>
            </a:r>
          </a:p>
          <a:p>
            <a:endParaRPr lang="en-US" sz="2000" dirty="0"/>
          </a:p>
        </p:txBody>
      </p:sp>
      <p:pic>
        <p:nvPicPr>
          <p:cNvPr id="13314" name="Picture 2" descr="WHY NO FINISH YET BECAUSE IT IS DISCUSSION TIME! - Y U No | Meme Generator">
            <a:extLst>
              <a:ext uri="{FF2B5EF4-FFF2-40B4-BE49-F238E27FC236}">
                <a16:creationId xmlns:a16="http://schemas.microsoft.com/office/drawing/2014/main" id="{1ACE43C7-F39B-3D46-AE72-238BABFB5C30}"/>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3368049" y="1448263"/>
            <a:ext cx="2407901" cy="180592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5981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Recall: Rules for Using Mutex</a:t>
            </a:r>
            <a:endParaRPr lang="en-US" dirty="0"/>
          </a:p>
        </p:txBody>
      </p:sp>
      <p:sp>
        <p:nvSpPr>
          <p:cNvPr id="3" name="Content Placeholder 2"/>
          <p:cNvSpPr>
            <a:spLocks noGrp="1"/>
          </p:cNvSpPr>
          <p:nvPr>
            <p:ph idx="1"/>
          </p:nvPr>
        </p:nvSpPr>
        <p:spPr/>
        <p:txBody>
          <a:bodyPr/>
          <a:lstStyle/>
          <a:p>
            <a:r>
              <a:rPr lang="en-US" dirty="0"/>
              <a:t>Mutex should be initially free</a:t>
            </a:r>
          </a:p>
          <a:p>
            <a:r>
              <a:rPr lang="en-US" dirty="0"/>
              <a:t>Never access shared data without locking mutex</a:t>
            </a:r>
          </a:p>
          <a:p>
            <a:pPr lvl="1"/>
            <a:r>
              <a:rPr lang="en-US" dirty="0">
                <a:solidFill>
                  <a:srgbClr val="FF0000"/>
                </a:solidFill>
              </a:rPr>
              <a:t>Danger! Don’t do it even if it’s tempting!</a:t>
            </a:r>
            <a:endParaRPr lang="en-US" dirty="0"/>
          </a:p>
          <a:p>
            <a:r>
              <a:rPr lang="en-US" dirty="0"/>
              <a:t>Always lock mutex before accessing shared data</a:t>
            </a:r>
          </a:p>
          <a:p>
            <a:pPr lvl="1"/>
            <a:r>
              <a:rPr lang="en-US" dirty="0"/>
              <a:t>Best place for locking:</a:t>
            </a:r>
            <a:r>
              <a:rPr lang="en-US" dirty="0">
                <a:solidFill>
                  <a:schemeClr val="accent6"/>
                </a:solidFill>
              </a:rPr>
              <a:t> </a:t>
            </a:r>
            <a:r>
              <a:rPr lang="en-US" dirty="0">
                <a:solidFill>
                  <a:srgbClr val="FF0000"/>
                </a:solidFill>
              </a:rPr>
              <a:t>beginning</a:t>
            </a:r>
            <a:r>
              <a:rPr lang="en-US" dirty="0"/>
              <a:t> of procedure!</a:t>
            </a:r>
          </a:p>
          <a:p>
            <a:r>
              <a:rPr lang="en-US" dirty="0"/>
              <a:t>Always unlock mutex after finishing with shared data</a:t>
            </a:r>
          </a:p>
          <a:p>
            <a:pPr lvl="1"/>
            <a:r>
              <a:rPr lang="en-US" dirty="0"/>
              <a:t>Best place for unlocking: </a:t>
            </a:r>
            <a:r>
              <a:rPr lang="en-US" dirty="0">
                <a:solidFill>
                  <a:srgbClr val="FF0000"/>
                </a:solidFill>
              </a:rPr>
              <a:t>end</a:t>
            </a:r>
            <a:r>
              <a:rPr lang="en-US" dirty="0"/>
              <a:t> of procedure!</a:t>
            </a:r>
          </a:p>
          <a:p>
            <a:pPr lvl="1"/>
            <a:r>
              <a:rPr lang="en-US" dirty="0"/>
              <a:t>Only the one who has locked mutex can unlock it</a:t>
            </a:r>
          </a:p>
          <a:p>
            <a:pPr lvl="1"/>
            <a:r>
              <a:rPr lang="en-US" dirty="0">
                <a:solidFill>
                  <a:srgbClr val="FF0000"/>
                </a:solidFill>
              </a:rPr>
              <a:t>DO</a:t>
            </a:r>
            <a:r>
              <a:rPr lang="en-US" dirty="0">
                <a:solidFill>
                  <a:schemeClr val="accent6"/>
                </a:solidFill>
              </a:rPr>
              <a:t> </a:t>
            </a:r>
            <a:r>
              <a:rPr lang="en-US" dirty="0">
                <a:solidFill>
                  <a:srgbClr val="FF0000"/>
                </a:solidFill>
              </a:rPr>
              <a:t>NOT</a:t>
            </a:r>
            <a:r>
              <a:rPr lang="en-US" dirty="0">
                <a:solidFill>
                  <a:schemeClr val="accent6"/>
                </a:solidFill>
              </a:rPr>
              <a:t> </a:t>
            </a:r>
            <a:r>
              <a:rPr lang="en-US" dirty="0"/>
              <a:t>throw mutex for someone else to unlock</a:t>
            </a:r>
          </a:p>
        </p:txBody>
      </p:sp>
    </p:spTree>
    <p:extLst>
      <p:ext uri="{BB962C8B-B14F-4D97-AF65-F5344CB8AC3E}">
        <p14:creationId xmlns:p14="http://schemas.microsoft.com/office/powerpoint/2010/main" val="14838517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Lock Before Accessing Shared Data, ALWAYS!</a:t>
            </a:r>
          </a:p>
        </p:txBody>
      </p:sp>
      <p:sp>
        <p:nvSpPr>
          <p:cNvPr id="7" name="Content Placeholder 6">
            <a:extLst>
              <a:ext uri="{FF2B5EF4-FFF2-40B4-BE49-F238E27FC236}">
                <a16:creationId xmlns:a16="http://schemas.microsoft.com/office/drawing/2014/main" id="{88F7B905-CA22-E746-B282-A96B6451BBFA}"/>
              </a:ext>
            </a:extLst>
          </p:cNvPr>
          <p:cNvSpPr>
            <a:spLocks noGrp="1"/>
          </p:cNvSpPr>
          <p:nvPr>
            <p:ph sz="half" idx="1"/>
          </p:nvPr>
        </p:nvSpPr>
        <p:spPr>
          <a:xfrm>
            <a:off x="628650" y="1615445"/>
            <a:ext cx="4000500" cy="3056568"/>
          </a:xfrm>
        </p:spPr>
        <p:txBody>
          <a:bodyPr/>
          <a:lstStyle/>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getP</a:t>
            </a:r>
            <a:r>
              <a:rPr lang="en-US" sz="1600" dirty="0">
                <a:latin typeface="Ubuntu Mono" panose="020B0509030602030204" pitchFamily="49" charset="0"/>
              </a:rPr>
              <a:t>() {</a:t>
            </a:r>
          </a:p>
          <a:p>
            <a:pPr marL="0" indent="0">
              <a:lnSpc>
                <a:spcPct val="84000"/>
              </a:lnSpc>
              <a:spcBef>
                <a:spcPts val="0"/>
              </a:spcBef>
              <a:buNone/>
            </a:pPr>
            <a:r>
              <a:rPr lang="en-US" sz="1600" dirty="0">
                <a:latin typeface="Ubuntu Mono" panose="020B0509030602030204" pitchFamily="49" charset="0"/>
              </a:rPr>
              <a:t>      if (p == NULL)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if (p == NULL) {</a:t>
            </a:r>
          </a:p>
          <a:p>
            <a:pPr marL="0" indent="0">
              <a:lnSpc>
                <a:spcPct val="84000"/>
              </a:lnSpc>
              <a:spcBef>
                <a:spcPts val="0"/>
              </a:spcBef>
              <a:buNone/>
            </a:pPr>
            <a:r>
              <a:rPr lang="en-US" sz="1600" dirty="0">
                <a:latin typeface="Ubuntu Mono" panose="020B0509030602030204" pitchFamily="49" charset="0"/>
              </a:rPr>
              <a:t>            temp = malloc(</a:t>
            </a:r>
            <a:r>
              <a:rPr lang="en-US" sz="1600" dirty="0" err="1">
                <a:latin typeface="Ubuntu Mono" panose="020B0509030602030204" pitchFamily="49" charset="0"/>
              </a:rPr>
              <a:t>sizeof</a:t>
            </a:r>
            <a:r>
              <a:rPr lang="en-US" sz="1600" dirty="0">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temp-&gt;field1 = …;</a:t>
            </a:r>
          </a:p>
          <a:p>
            <a:pPr marL="0" indent="0">
              <a:lnSpc>
                <a:spcPct val="84000"/>
              </a:lnSpc>
              <a:spcBef>
                <a:spcPts val="0"/>
              </a:spcBef>
              <a:buNone/>
            </a:pPr>
            <a:r>
              <a:rPr lang="en-US" sz="1600" dirty="0">
                <a:latin typeface="Ubuntu Mono" panose="020B0509030602030204" pitchFamily="49" charset="0"/>
              </a:rPr>
              <a:t>            temp-&gt;field2 = …;</a:t>
            </a:r>
          </a:p>
          <a:p>
            <a:pPr marL="0" indent="0">
              <a:lnSpc>
                <a:spcPct val="84000"/>
              </a:lnSpc>
              <a:spcBef>
                <a:spcPts val="0"/>
              </a:spcBef>
              <a:buNone/>
            </a:pPr>
            <a:r>
              <a:rPr lang="en-US" sz="1600" dirty="0">
                <a:latin typeface="Ubuntu Mono" panose="020B0509030602030204" pitchFamily="49" charset="0"/>
              </a:rPr>
              <a:t>            p = temp;</a:t>
            </a:r>
          </a:p>
          <a:p>
            <a:pPr marL="0" indent="0">
              <a:lnSpc>
                <a:spcPct val="84000"/>
              </a:lnSpc>
              <a:spcBef>
                <a:spcPts val="0"/>
              </a:spcBef>
              <a:buNone/>
            </a:pPr>
            <a:r>
              <a:rPr lang="en-US" sz="1600" dirty="0">
                <a:latin typeface="Ubuntu Mono" panose="020B0509030602030204" pitchFamily="49" charset="0"/>
              </a:rPr>
              <a:t>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a:t>
            </a:r>
          </a:p>
          <a:p>
            <a:pPr marL="0" indent="0">
              <a:lnSpc>
                <a:spcPct val="84000"/>
              </a:lnSpc>
              <a:spcBef>
                <a:spcPts val="0"/>
              </a:spcBef>
              <a:buNone/>
            </a:pPr>
            <a:r>
              <a:rPr lang="en-US" sz="1600" dirty="0">
                <a:latin typeface="Ubuntu Mono" panose="020B0509030602030204" pitchFamily="49" charset="0"/>
              </a:rPr>
              <a:t>     return p;</a:t>
            </a:r>
          </a:p>
          <a:p>
            <a:pPr marL="0" indent="0">
              <a:lnSpc>
                <a:spcPct val="84000"/>
              </a:lnSpc>
              <a:spcBef>
                <a:spcPts val="0"/>
              </a:spcBef>
              <a:buNone/>
            </a:pPr>
            <a:r>
              <a:rPr lang="en-US" sz="1600" dirty="0">
                <a:latin typeface="Ubuntu Mono" panose="020B0509030602030204" pitchFamily="49" charset="0"/>
              </a:rPr>
              <a:t>   }</a:t>
            </a:r>
          </a:p>
          <a:p>
            <a:endParaRPr lang="en-US" sz="2000" dirty="0"/>
          </a:p>
        </p:txBody>
      </p:sp>
      <p:sp>
        <p:nvSpPr>
          <p:cNvPr id="8" name="Content Placeholder 7">
            <a:extLst>
              <a:ext uri="{FF2B5EF4-FFF2-40B4-BE49-F238E27FC236}">
                <a16:creationId xmlns:a16="http://schemas.microsoft.com/office/drawing/2014/main" id="{76377964-4B50-D841-ABDB-86865918D8F6}"/>
              </a:ext>
            </a:extLst>
          </p:cNvPr>
          <p:cNvSpPr>
            <a:spLocks noGrp="1"/>
          </p:cNvSpPr>
          <p:nvPr>
            <p:ph sz="half" idx="2"/>
          </p:nvPr>
        </p:nvSpPr>
        <p:spPr/>
        <p:txBody>
          <a:bodyPr/>
          <a:lstStyle/>
          <a:p>
            <a:pPr>
              <a:lnSpc>
                <a:spcPct val="84000"/>
              </a:lnSpc>
              <a:spcBef>
                <a:spcPts val="0"/>
              </a:spcBef>
            </a:pPr>
            <a:r>
              <a:rPr lang="en-US" sz="1800" dirty="0"/>
              <a:t>Safe but expensive solution is</a:t>
            </a:r>
          </a:p>
          <a:p>
            <a:pPr marL="0" indent="0">
              <a:lnSpc>
                <a:spcPct val="84000"/>
              </a:lnSpc>
              <a:spcBef>
                <a:spcPts val="0"/>
              </a:spcBef>
              <a:buNone/>
            </a:pPr>
            <a:endParaRPr lang="en-US" sz="1600" dirty="0">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getP</a:t>
            </a:r>
            <a:r>
              <a:rPr lang="en-US" sz="1600" dirty="0">
                <a:latin typeface="Ubuntu Mono" panose="020B0509030602030204" pitchFamily="49" charset="0"/>
              </a:rPr>
              <a:t>()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if (p == NULL) {</a:t>
            </a:r>
          </a:p>
          <a:p>
            <a:pPr marL="0" indent="0">
              <a:lnSpc>
                <a:spcPct val="84000"/>
              </a:lnSpc>
              <a:spcBef>
                <a:spcPts val="0"/>
              </a:spcBef>
              <a:buNone/>
            </a:pPr>
            <a:r>
              <a:rPr lang="en-US" sz="1600" dirty="0">
                <a:latin typeface="Ubuntu Mono" panose="020B0509030602030204" pitchFamily="49" charset="0"/>
              </a:rPr>
              <a:t>         temp = malloc(</a:t>
            </a:r>
            <a:r>
              <a:rPr lang="en-US" sz="1600" dirty="0" err="1">
                <a:latin typeface="Ubuntu Mono" panose="020B0509030602030204" pitchFamily="49" charset="0"/>
              </a:rPr>
              <a:t>sizeof</a:t>
            </a:r>
            <a:r>
              <a:rPr lang="en-US" sz="1600" dirty="0">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temp-&gt;field1 = …;</a:t>
            </a:r>
          </a:p>
          <a:p>
            <a:pPr marL="0" indent="0">
              <a:lnSpc>
                <a:spcPct val="84000"/>
              </a:lnSpc>
              <a:spcBef>
                <a:spcPts val="0"/>
              </a:spcBef>
              <a:buNone/>
            </a:pPr>
            <a:r>
              <a:rPr lang="en-US" sz="1600" dirty="0">
                <a:latin typeface="Ubuntu Mono" panose="020B0509030602030204" pitchFamily="49" charset="0"/>
              </a:rPr>
              <a:t>         temp-&gt;field2 = …;</a:t>
            </a:r>
          </a:p>
          <a:p>
            <a:pPr marL="0" indent="0">
              <a:lnSpc>
                <a:spcPct val="84000"/>
              </a:lnSpc>
              <a:spcBef>
                <a:spcPts val="0"/>
              </a:spcBef>
              <a:buNone/>
            </a:pPr>
            <a:r>
              <a:rPr lang="en-US" sz="1600" dirty="0">
                <a:latin typeface="Ubuntu Mono" panose="020B0509030602030204" pitchFamily="49" charset="0"/>
              </a:rPr>
              <a:t>         p = temp;</a:t>
            </a:r>
          </a:p>
          <a:p>
            <a:pPr marL="0" indent="0">
              <a:lnSpc>
                <a:spcPct val="84000"/>
              </a:lnSpc>
              <a:spcBef>
                <a:spcPts val="0"/>
              </a:spcBef>
              <a:buNone/>
            </a:pPr>
            <a:r>
              <a:rPr lang="en-US" sz="1600" dirty="0">
                <a:latin typeface="Ubuntu Mono" panose="020B0509030602030204" pitchFamily="49" charset="0"/>
              </a:rPr>
              <a:t>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p>
          <a:p>
            <a:pPr marL="0" indent="0">
              <a:lnSpc>
                <a:spcPct val="84000"/>
              </a:lnSpc>
              <a:spcBef>
                <a:spcPts val="0"/>
              </a:spcBef>
              <a:buNone/>
            </a:pPr>
            <a:r>
              <a:rPr lang="en-US" sz="1600" dirty="0">
                <a:latin typeface="Ubuntu Mono" panose="020B0509030602030204" pitchFamily="49" charset="0"/>
              </a:rPr>
              <a:t>      return p;</a:t>
            </a:r>
          </a:p>
          <a:p>
            <a:pPr marL="0" indent="0">
              <a:lnSpc>
                <a:spcPct val="84000"/>
              </a:lnSpc>
              <a:spcBef>
                <a:spcPts val="0"/>
              </a:spcBef>
              <a:buNone/>
            </a:pPr>
            <a:r>
              <a:rPr lang="en-US" sz="1600" dirty="0">
                <a:latin typeface="Ubuntu Mono" panose="020B0509030602030204" pitchFamily="49" charset="0"/>
              </a:rPr>
              <a:t>   }</a:t>
            </a:r>
          </a:p>
        </p:txBody>
      </p:sp>
      <p:sp>
        <p:nvSpPr>
          <p:cNvPr id="3" name="Rectangle 2">
            <a:extLst>
              <a:ext uri="{FF2B5EF4-FFF2-40B4-BE49-F238E27FC236}">
                <a16:creationId xmlns:a16="http://schemas.microsoft.com/office/drawing/2014/main" id="{2D3990A6-B9D7-4B46-A13D-737E0123BFD4}"/>
              </a:ext>
            </a:extLst>
          </p:cNvPr>
          <p:cNvSpPr/>
          <p:nvPr/>
        </p:nvSpPr>
        <p:spPr>
          <a:xfrm>
            <a:off x="1828800" y="5088895"/>
            <a:ext cx="6400800" cy="892552"/>
          </a:xfrm>
          <a:prstGeom prst="rect">
            <a:avLst/>
          </a:prstGeom>
        </p:spPr>
        <p:txBody>
          <a:bodyPr wrap="square">
            <a:spAutoFit/>
          </a:bodyPr>
          <a:lstStyle/>
          <a:p>
            <a:r>
              <a:rPr lang="en-US" sz="2000" dirty="0">
                <a:latin typeface="Gill Sans Light" panose="020B0302020104020203" pitchFamily="34" charset="-79"/>
                <a:cs typeface="Gill Sans Light" panose="020B0302020104020203" pitchFamily="34" charset="-79"/>
              </a:rPr>
              <a:t>Does this work?</a:t>
            </a:r>
          </a:p>
          <a:p>
            <a:pPr marL="285750" indent="-285750">
              <a:buFont typeface="Arial" panose="020B0604020202020204" pitchFamily="34" charset="0"/>
              <a:buChar char="•"/>
            </a:pPr>
            <a:r>
              <a:rPr lang="en-US" sz="1600" dirty="0">
                <a:latin typeface="Gill Sans Light" panose="020B0302020104020203" pitchFamily="34" charset="-79"/>
                <a:cs typeface="Gill Sans Light" panose="020B0302020104020203" pitchFamily="34" charset="-79"/>
              </a:rPr>
              <a:t>No! Compiler/HW could make </a:t>
            </a:r>
            <a:r>
              <a:rPr lang="en-US" sz="1600" dirty="0">
                <a:latin typeface="Ubuntu Mono" panose="020B0509030602030204" pitchFamily="49" charset="0"/>
                <a:cs typeface="Gill Sans Light" panose="020B0302020104020203" pitchFamily="34" charset="-79"/>
              </a:rPr>
              <a:t>p</a:t>
            </a:r>
            <a:r>
              <a:rPr lang="en-US" sz="1600" dirty="0">
                <a:latin typeface="Gill Sans Light" panose="020B0302020104020203" pitchFamily="34" charset="-79"/>
                <a:cs typeface="Gill Sans Light" panose="020B0302020104020203" pitchFamily="34" charset="-79"/>
              </a:rPr>
              <a:t> point to </a:t>
            </a:r>
            <a:r>
              <a:rPr lang="en-US" sz="1600" dirty="0">
                <a:latin typeface="Ubuntu Mono" panose="020B0509030602030204" pitchFamily="49" charset="0"/>
                <a:cs typeface="Gill Sans Light" panose="020B0302020104020203" pitchFamily="34" charset="-79"/>
              </a:rPr>
              <a:t>temp</a:t>
            </a:r>
            <a:r>
              <a:rPr lang="en-US" sz="1600" dirty="0">
                <a:latin typeface="Gill Sans Light" panose="020B0302020104020203" pitchFamily="34" charset="-79"/>
                <a:cs typeface="Gill Sans Light" panose="020B0302020104020203" pitchFamily="34" charset="-79"/>
              </a:rPr>
              <a:t> before its fields are set</a:t>
            </a:r>
          </a:p>
          <a:p>
            <a:pPr marL="285750" indent="-285750">
              <a:buFont typeface="Arial" panose="020B0604020202020204" pitchFamily="34" charset="0"/>
              <a:buChar char="•"/>
            </a:pPr>
            <a:r>
              <a:rPr lang="en-US" sz="1600" dirty="0">
                <a:latin typeface="Gill Sans Light" panose="020B0302020104020203" pitchFamily="34" charset="-79"/>
                <a:cs typeface="Gill Sans Light" panose="020B0302020104020203" pitchFamily="34" charset="-79"/>
              </a:rPr>
              <a:t>This is called </a:t>
            </a:r>
            <a:r>
              <a:rPr lang="en-US" sz="1600" dirty="0">
                <a:solidFill>
                  <a:srgbClr val="FF0000"/>
                </a:solidFill>
                <a:latin typeface="Gill Sans Light" panose="020B0302020104020203" pitchFamily="34" charset="-79"/>
                <a:cs typeface="Gill Sans Light" panose="020B0302020104020203" pitchFamily="34" charset="-79"/>
              </a:rPr>
              <a:t>double-checked locking</a:t>
            </a:r>
          </a:p>
        </p:txBody>
      </p:sp>
    </p:spTree>
    <p:extLst>
      <p:ext uri="{BB962C8B-B14F-4D97-AF65-F5344CB8AC3E}">
        <p14:creationId xmlns:p14="http://schemas.microsoft.com/office/powerpoint/2010/main" val="595472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ldLvl="2"/>
      <p:bldP spid="8" grpId="0" uiExpand="1"/>
      <p:bldP spid="3" grpId="0" build="p" bldLvl="2"/>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ko-KR" dirty="0"/>
              <a:t>Recall: Semaphores</a:t>
            </a:r>
          </a:p>
        </p:txBody>
      </p:sp>
      <p:sp>
        <p:nvSpPr>
          <p:cNvPr id="459779" name="Rectangle 3"/>
          <p:cNvSpPr>
            <a:spLocks noGrp="1" noChangeArrowheads="1"/>
          </p:cNvSpPr>
          <p:nvPr>
            <p:ph type="body" idx="1"/>
          </p:nvPr>
        </p:nvSpPr>
        <p:spPr/>
        <p:txBody>
          <a:bodyPr/>
          <a:lstStyle/>
          <a:p>
            <a:r>
              <a:rPr lang="en-US" altLang="ko-KR" sz="2400" dirty="0"/>
              <a:t>First defined by </a:t>
            </a:r>
            <a:r>
              <a:rPr lang="en-US" altLang="ko-KR" sz="2400" dirty="0">
                <a:latin typeface="Dijkstra" pitchFamily="2" charset="0"/>
              </a:rPr>
              <a:t>Dijkstra</a:t>
            </a:r>
            <a:r>
              <a:rPr lang="en-US" altLang="ko-KR" sz="2400" dirty="0"/>
              <a:t> in late 60s</a:t>
            </a:r>
          </a:p>
          <a:p>
            <a:r>
              <a:rPr lang="en-US" altLang="ko-KR" sz="2400" dirty="0"/>
              <a:t>Main synchronization primitive used in original UNIX</a:t>
            </a:r>
            <a:endParaRPr lang="en-US" altLang="ko-KR" sz="2000" dirty="0"/>
          </a:p>
          <a:p>
            <a:r>
              <a:rPr lang="en-US" altLang="ko-KR" sz="2400" dirty="0"/>
              <a:t>Semaphore has non-negative integer value and 2 operations</a:t>
            </a:r>
          </a:p>
          <a:p>
            <a:pPr lvl="1"/>
            <a:r>
              <a:rPr lang="en-US" altLang="ko-KR" sz="2000" dirty="0">
                <a:solidFill>
                  <a:srgbClr val="FF0000"/>
                </a:solidFill>
                <a:latin typeface="Ubuntu Mono" panose="020B0509030602030204" pitchFamily="49" charset="0"/>
              </a:rPr>
              <a:t>P()</a:t>
            </a:r>
            <a:r>
              <a:rPr lang="en-US" altLang="ko-KR" sz="2000" dirty="0"/>
              <a:t>: atomic operation that waits for semaphore to become positive, then decrements it by one</a:t>
            </a:r>
          </a:p>
          <a:p>
            <a:pPr lvl="1"/>
            <a:r>
              <a:rPr lang="en-US" altLang="ko-KR" sz="2000" dirty="0">
                <a:solidFill>
                  <a:srgbClr val="FF0000"/>
                </a:solidFill>
                <a:latin typeface="Ubuntu Mono" panose="020B0509030602030204" pitchFamily="49" charset="0"/>
              </a:rPr>
              <a:t>V()</a:t>
            </a:r>
            <a:r>
              <a:rPr lang="en-US" altLang="ko-KR" sz="2000" dirty="0"/>
              <a:t>: atomic operation that increments semaphore by one, waking up a waiting </a:t>
            </a:r>
            <a:r>
              <a:rPr lang="en-US" altLang="ko-KR" sz="2000" dirty="0">
                <a:latin typeface="Ubuntu Mono" panose="020B0509030602030204" pitchFamily="49" charset="0"/>
              </a:rPr>
              <a:t>P()</a:t>
            </a:r>
            <a:r>
              <a:rPr lang="en-US" altLang="ko-KR" sz="2000" dirty="0"/>
              <a:t>, if any</a:t>
            </a:r>
          </a:p>
        </p:txBody>
      </p:sp>
      <p:pic>
        <p:nvPicPr>
          <p:cNvPr id="5" name="Picture 27" descr="MCj03073580000[1]">
            <a:extLst>
              <a:ext uri="{FF2B5EF4-FFF2-40B4-BE49-F238E27FC236}">
                <a16:creationId xmlns:a16="http://schemas.microsoft.com/office/drawing/2014/main" id="{5D08E238-3E5C-CF4C-88EB-FF415FBDA752}"/>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04358" y="5297457"/>
            <a:ext cx="676593" cy="3556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Left Bracket 5">
            <a:extLst>
              <a:ext uri="{FF2B5EF4-FFF2-40B4-BE49-F238E27FC236}">
                <a16:creationId xmlns:a16="http://schemas.microsoft.com/office/drawing/2014/main" id="{DED94510-8222-6B4B-8FB5-346BECB322D8}"/>
              </a:ext>
            </a:extLst>
          </p:cNvPr>
          <p:cNvSpPr/>
          <p:nvPr/>
        </p:nvSpPr>
        <p:spPr>
          <a:xfrm rot="16200000">
            <a:off x="4461473" y="4644458"/>
            <a:ext cx="316830" cy="2599620"/>
          </a:xfrm>
          <a:prstGeom prst="leftBracket">
            <a:avLst>
              <a:gd name="adj" fmla="val 125337"/>
            </a:avLst>
          </a:prstGeom>
          <a:ln w="6350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76145719-2B07-2748-9A0B-FBDA84F9779A}"/>
              </a:ext>
            </a:extLst>
          </p:cNvPr>
          <p:cNvCxnSpPr>
            <a:cxnSpLocks/>
          </p:cNvCxnSpPr>
          <p:nvPr/>
        </p:nvCxnSpPr>
        <p:spPr>
          <a:xfrm flipV="1">
            <a:off x="5948573" y="5785852"/>
            <a:ext cx="1710250" cy="6258"/>
          </a:xfrm>
          <a:prstGeom prst="line">
            <a:avLst/>
          </a:prstGeom>
          <a:ln w="635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9A14798-C9F8-BE4E-A1EC-7C0101DE504D}"/>
              </a:ext>
            </a:extLst>
          </p:cNvPr>
          <p:cNvCxnSpPr/>
          <p:nvPr/>
        </p:nvCxnSpPr>
        <p:spPr>
          <a:xfrm flipV="1">
            <a:off x="1580951" y="5779594"/>
            <a:ext cx="1710250" cy="6258"/>
          </a:xfrm>
          <a:prstGeom prst="line">
            <a:avLst/>
          </a:prstGeom>
          <a:ln w="63500" cap="rnd">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8" descr="MCj03073580000[1]">
            <a:extLst>
              <a:ext uri="{FF2B5EF4-FFF2-40B4-BE49-F238E27FC236}">
                <a16:creationId xmlns:a16="http://schemas.microsoft.com/office/drawing/2014/main" id="{38128A4F-75BF-E24E-B6F4-ABABFBD90A51}"/>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04357" y="5294930"/>
            <a:ext cx="676593" cy="3556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9" descr="MCj03073580000[1]">
            <a:extLst>
              <a:ext uri="{FF2B5EF4-FFF2-40B4-BE49-F238E27FC236}">
                <a16:creationId xmlns:a16="http://schemas.microsoft.com/office/drawing/2014/main" id="{598A5050-E431-604A-A60E-4503C40EAD59}"/>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04357" y="5294930"/>
            <a:ext cx="676593" cy="3556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10" descr="MCj03073580000[1]">
            <a:extLst>
              <a:ext uri="{FF2B5EF4-FFF2-40B4-BE49-F238E27FC236}">
                <a16:creationId xmlns:a16="http://schemas.microsoft.com/office/drawing/2014/main" id="{D576B9FE-A2DC-CA4F-AD47-41B5CE18B345}"/>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904356" y="5296826"/>
            <a:ext cx="676593" cy="3556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Left Bracket 11">
            <a:extLst>
              <a:ext uri="{FF2B5EF4-FFF2-40B4-BE49-F238E27FC236}">
                <a16:creationId xmlns:a16="http://schemas.microsoft.com/office/drawing/2014/main" id="{A58DBA05-E62B-8C49-B9DB-1B623C8000C4}"/>
              </a:ext>
            </a:extLst>
          </p:cNvPr>
          <p:cNvSpPr/>
          <p:nvPr/>
        </p:nvSpPr>
        <p:spPr>
          <a:xfrm rot="5400000">
            <a:off x="4461471" y="4321369"/>
            <a:ext cx="316830" cy="2599620"/>
          </a:xfrm>
          <a:prstGeom prst="leftBracket">
            <a:avLst>
              <a:gd name="adj" fmla="val 125337"/>
            </a:avLst>
          </a:prstGeom>
          <a:ln w="6350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3" name="Picture 20" descr="MCj03641660000[1]">
            <a:extLst>
              <a:ext uri="{FF2B5EF4-FFF2-40B4-BE49-F238E27FC236}">
                <a16:creationId xmlns:a16="http://schemas.microsoft.com/office/drawing/2014/main" id="{FF48A553-75BE-5D42-BE6D-49B5C2DCBEC9}"/>
              </a:ext>
            </a:extLst>
          </p:cNvPr>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3035572" y="4854849"/>
            <a:ext cx="355428" cy="689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 name="Text Box 30">
            <a:extLst>
              <a:ext uri="{FF2B5EF4-FFF2-40B4-BE49-F238E27FC236}">
                <a16:creationId xmlns:a16="http://schemas.microsoft.com/office/drawing/2014/main" id="{2CA38B16-882F-1240-BC18-70A51CE02567}"/>
              </a:ext>
            </a:extLst>
          </p:cNvPr>
          <p:cNvSpPr txBox="1">
            <a:spLocks noChangeArrowheads="1"/>
          </p:cNvSpPr>
          <p:nvPr/>
        </p:nvSpPr>
        <p:spPr bwMode="auto">
          <a:xfrm>
            <a:off x="2709140" y="6152151"/>
            <a:ext cx="902811" cy="338554"/>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Gill Sans" charset="0"/>
                <a:cs typeface="Gill Sans" charset="0"/>
              </a:rPr>
              <a:t>Value=2</a:t>
            </a:r>
          </a:p>
        </p:txBody>
      </p:sp>
      <p:sp>
        <p:nvSpPr>
          <p:cNvPr id="15" name="Text Box 30">
            <a:extLst>
              <a:ext uri="{FF2B5EF4-FFF2-40B4-BE49-F238E27FC236}">
                <a16:creationId xmlns:a16="http://schemas.microsoft.com/office/drawing/2014/main" id="{52D33FED-9F18-124C-863D-045B4FC3653E}"/>
              </a:ext>
            </a:extLst>
          </p:cNvPr>
          <p:cNvSpPr txBox="1">
            <a:spLocks noChangeArrowheads="1"/>
          </p:cNvSpPr>
          <p:nvPr/>
        </p:nvSpPr>
        <p:spPr bwMode="auto">
          <a:xfrm>
            <a:off x="2709140" y="6152151"/>
            <a:ext cx="902811" cy="338554"/>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Gill Sans" charset="0"/>
                <a:cs typeface="Gill Sans" charset="0"/>
              </a:rPr>
              <a:t>Value=1</a:t>
            </a:r>
          </a:p>
        </p:txBody>
      </p:sp>
      <p:sp>
        <p:nvSpPr>
          <p:cNvPr id="16" name="Text Box 30">
            <a:extLst>
              <a:ext uri="{FF2B5EF4-FFF2-40B4-BE49-F238E27FC236}">
                <a16:creationId xmlns:a16="http://schemas.microsoft.com/office/drawing/2014/main" id="{128C1791-B11E-674A-9772-D08DC0BDE0EF}"/>
              </a:ext>
            </a:extLst>
          </p:cNvPr>
          <p:cNvSpPr txBox="1">
            <a:spLocks noChangeArrowheads="1"/>
          </p:cNvSpPr>
          <p:nvPr/>
        </p:nvSpPr>
        <p:spPr bwMode="auto">
          <a:xfrm>
            <a:off x="2709140" y="6152151"/>
            <a:ext cx="902811" cy="338554"/>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Gill Sans" charset="0"/>
                <a:cs typeface="Gill Sans" charset="0"/>
              </a:rPr>
              <a:t>Value=0</a:t>
            </a:r>
          </a:p>
        </p:txBody>
      </p:sp>
      <p:sp>
        <p:nvSpPr>
          <p:cNvPr id="17" name="Text Box 30">
            <a:extLst>
              <a:ext uri="{FF2B5EF4-FFF2-40B4-BE49-F238E27FC236}">
                <a16:creationId xmlns:a16="http://schemas.microsoft.com/office/drawing/2014/main" id="{5ED2D413-2658-8E41-B843-CFF658E72EDE}"/>
              </a:ext>
            </a:extLst>
          </p:cNvPr>
          <p:cNvSpPr txBox="1">
            <a:spLocks noChangeArrowheads="1"/>
          </p:cNvSpPr>
          <p:nvPr/>
        </p:nvSpPr>
        <p:spPr bwMode="auto">
          <a:xfrm>
            <a:off x="2709140" y="6152151"/>
            <a:ext cx="902811" cy="338554"/>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Gill Sans" charset="0"/>
                <a:cs typeface="Gill Sans" charset="0"/>
              </a:rPr>
              <a:t>Value=1</a:t>
            </a:r>
          </a:p>
        </p:txBody>
      </p:sp>
      <p:sp>
        <p:nvSpPr>
          <p:cNvPr id="18" name="Text Box 30">
            <a:extLst>
              <a:ext uri="{FF2B5EF4-FFF2-40B4-BE49-F238E27FC236}">
                <a16:creationId xmlns:a16="http://schemas.microsoft.com/office/drawing/2014/main" id="{BB42AD77-1D0F-AE41-B14F-20437152FFF2}"/>
              </a:ext>
            </a:extLst>
          </p:cNvPr>
          <p:cNvSpPr txBox="1">
            <a:spLocks noChangeArrowheads="1"/>
          </p:cNvSpPr>
          <p:nvPr/>
        </p:nvSpPr>
        <p:spPr bwMode="auto">
          <a:xfrm>
            <a:off x="2709140" y="6152151"/>
            <a:ext cx="902811" cy="338554"/>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sz="1600" b="0" dirty="0">
                <a:latin typeface="Ubuntu Mono" panose="020B0509030602030204" pitchFamily="49" charset="0"/>
                <a:ea typeface="Gill Sans" charset="0"/>
                <a:cs typeface="Gill Sans" charset="0"/>
              </a:rPr>
              <a:t>Value=0</a:t>
            </a:r>
          </a:p>
        </p:txBody>
      </p:sp>
    </p:spTree>
    <p:extLst>
      <p:ext uri="{BB962C8B-B14F-4D97-AF65-F5344CB8AC3E}">
        <p14:creationId xmlns:p14="http://schemas.microsoft.com/office/powerpoint/2010/main" val="2884139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97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1000" fill="hold"/>
                                        <p:tgtEl>
                                          <p:spTgt spid="5"/>
                                        </p:tgtEl>
                                        <p:attrNameLst>
                                          <p:attrName>ppt_x</p:attrName>
                                        </p:attrNameLst>
                                      </p:cBhvr>
                                      <p:tavLst>
                                        <p:tav tm="0">
                                          <p:val>
                                            <p:strVal val="0-#ppt_w/2"/>
                                          </p:val>
                                        </p:tav>
                                        <p:tav tm="100000">
                                          <p:val>
                                            <p:strVal val="#ppt_x"/>
                                          </p:val>
                                        </p:tav>
                                      </p:tavLst>
                                    </p:anim>
                                    <p:anim calcmode="lin" valueType="num">
                                      <p:cBhvr additive="base">
                                        <p:cTn id="26" dur="1000" fill="hold"/>
                                        <p:tgtEl>
                                          <p:spTgt spid="5"/>
                                        </p:tgtEl>
                                        <p:attrNameLst>
                                          <p:attrName>ppt_y</p:attrName>
                                        </p:attrNameLst>
                                      </p:cBhvr>
                                      <p:tavLst>
                                        <p:tav tm="0">
                                          <p:val>
                                            <p:strVal val="#ppt_y"/>
                                          </p:val>
                                        </p:tav>
                                        <p:tav tm="100000">
                                          <p:val>
                                            <p:strVal val="#ppt_y"/>
                                          </p:val>
                                        </p:tav>
                                      </p:tavLst>
                                    </p:anim>
                                  </p:childTnLst>
                                </p:cTn>
                              </p:par>
                            </p:childTnLst>
                          </p:cTn>
                        </p:par>
                        <p:par>
                          <p:cTn id="27" fill="hold">
                            <p:stCondLst>
                              <p:cond delay="1000"/>
                            </p:stCondLst>
                            <p:childTnLst>
                              <p:par>
                                <p:cTn id="28" presetID="0" presetClass="path" presetSubtype="0" accel="50000" decel="50000" fill="hold" nodeType="afterEffect">
                                  <p:stCondLst>
                                    <p:cond delay="0"/>
                                  </p:stCondLst>
                                  <p:childTnLst>
                                    <p:animMotion origin="layout" path="M 2.5E-6 0.00069 C 0.06215 0.00324 0.1243 0.00579 0.16198 -0.00069 C 0.19965 -0.00741 0.19409 -0.03171 0.22621 -0.03866 C 0.25833 -0.04583 0.30642 -0.04444 0.35469 -0.04306 " pathEditMode="relative" rAng="0" ptsTypes="AAAA">
                                      <p:cBhvr>
                                        <p:cTn id="29" dur="1500" fill="hold"/>
                                        <p:tgtEl>
                                          <p:spTgt spid="5"/>
                                        </p:tgtEl>
                                        <p:attrNameLst>
                                          <p:attrName>ppt_x</p:attrName>
                                          <p:attrName>ppt_y</p:attrName>
                                        </p:attrNameLst>
                                      </p:cBhvr>
                                      <p:rCtr x="17726" y="-2130"/>
                                    </p:animMotion>
                                  </p:childTnLst>
                                </p:cTn>
                              </p:par>
                            </p:childTnLst>
                          </p:cTn>
                        </p:par>
                        <p:par>
                          <p:cTn id="30" fill="hold">
                            <p:stCondLst>
                              <p:cond delay="2500"/>
                            </p:stCondLst>
                            <p:childTnLst>
                              <p:par>
                                <p:cTn id="31" presetID="1" presetClass="entr" presetSubtype="0" fill="hold" grpId="0" nodeType="after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1000" fill="hold"/>
                                        <p:tgtEl>
                                          <p:spTgt spid="9"/>
                                        </p:tgtEl>
                                        <p:attrNameLst>
                                          <p:attrName>ppt_x</p:attrName>
                                        </p:attrNameLst>
                                      </p:cBhvr>
                                      <p:tavLst>
                                        <p:tav tm="0">
                                          <p:val>
                                            <p:strVal val="0-#ppt_w/2"/>
                                          </p:val>
                                        </p:tav>
                                        <p:tav tm="100000">
                                          <p:val>
                                            <p:strVal val="#ppt_x"/>
                                          </p:val>
                                        </p:tav>
                                      </p:tavLst>
                                    </p:anim>
                                    <p:anim calcmode="lin" valueType="num">
                                      <p:cBhvr additive="base">
                                        <p:cTn id="38" dur="1000" fill="hold"/>
                                        <p:tgtEl>
                                          <p:spTgt spid="9"/>
                                        </p:tgtEl>
                                        <p:attrNameLst>
                                          <p:attrName>ppt_y</p:attrName>
                                        </p:attrNameLst>
                                      </p:cBhvr>
                                      <p:tavLst>
                                        <p:tav tm="0">
                                          <p:val>
                                            <p:strVal val="#ppt_y"/>
                                          </p:val>
                                        </p:tav>
                                        <p:tav tm="100000">
                                          <p:val>
                                            <p:strVal val="#ppt_y"/>
                                          </p:val>
                                        </p:tav>
                                      </p:tavLst>
                                    </p:anim>
                                  </p:childTnLst>
                                </p:cTn>
                              </p:par>
                            </p:childTnLst>
                          </p:cTn>
                        </p:par>
                        <p:par>
                          <p:cTn id="39" fill="hold">
                            <p:stCondLst>
                              <p:cond delay="1000"/>
                            </p:stCondLst>
                            <p:childTnLst>
                              <p:par>
                                <p:cTn id="40" presetID="0" presetClass="path" presetSubtype="0" accel="50000" decel="50000" fill="hold" nodeType="afterEffect">
                                  <p:stCondLst>
                                    <p:cond delay="0"/>
                                  </p:stCondLst>
                                  <p:childTnLst>
                                    <p:animMotion origin="layout" path="M 2.5E-6 -0.00023 C 0.06146 -0.00301 0.12326 -0.00602 0.16059 0.00115 C 0.19809 0.00856 0.19253 0.03495 0.22448 0.04259 C 0.25642 0.05046 0.30416 0.04907 0.35225 0.04745 " pathEditMode="relative" rAng="0" ptsTypes="AAAA">
                                      <p:cBhvr>
                                        <p:cTn id="41" dur="1500" fill="hold"/>
                                        <p:tgtEl>
                                          <p:spTgt spid="9"/>
                                        </p:tgtEl>
                                        <p:attrNameLst>
                                          <p:attrName>ppt_x</p:attrName>
                                          <p:attrName>ppt_y</p:attrName>
                                        </p:attrNameLst>
                                      </p:cBhvr>
                                      <p:rCtr x="17604" y="2269"/>
                                    </p:animMotion>
                                  </p:childTnLst>
                                </p:cTn>
                              </p:par>
                            </p:childTnLst>
                          </p:cTn>
                        </p:par>
                        <p:par>
                          <p:cTn id="42" fill="hold">
                            <p:stCondLst>
                              <p:cond delay="2500"/>
                            </p:stCondLst>
                            <p:childTnLst>
                              <p:par>
                                <p:cTn id="43" presetID="1" presetClass="entr" presetSubtype="0" fill="hold" grpId="0" nodeType="after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1000" fill="hold"/>
                                        <p:tgtEl>
                                          <p:spTgt spid="10"/>
                                        </p:tgtEl>
                                        <p:attrNameLst>
                                          <p:attrName>ppt_x</p:attrName>
                                        </p:attrNameLst>
                                      </p:cBhvr>
                                      <p:tavLst>
                                        <p:tav tm="0">
                                          <p:val>
                                            <p:strVal val="0-#ppt_w/2"/>
                                          </p:val>
                                        </p:tav>
                                        <p:tav tm="100000">
                                          <p:val>
                                            <p:strVal val="#ppt_x"/>
                                          </p:val>
                                        </p:tav>
                                      </p:tavLst>
                                    </p:anim>
                                    <p:anim calcmode="lin" valueType="num">
                                      <p:cBhvr additive="base">
                                        <p:cTn id="50" dur="1000" fill="hold"/>
                                        <p:tgtEl>
                                          <p:spTgt spid="10"/>
                                        </p:tgtEl>
                                        <p:attrNameLst>
                                          <p:attrName>ppt_y</p:attrName>
                                        </p:attrNameLst>
                                      </p:cBhvr>
                                      <p:tavLst>
                                        <p:tav tm="0">
                                          <p:val>
                                            <p:strVal val="#ppt_y"/>
                                          </p:val>
                                        </p:tav>
                                        <p:tav tm="100000">
                                          <p:val>
                                            <p:strVal val="#ppt_y"/>
                                          </p:val>
                                        </p:tav>
                                      </p:tavLst>
                                    </p:anim>
                                  </p:childTnLst>
                                </p:cTn>
                              </p:par>
                            </p:childTnLst>
                          </p:cTn>
                        </p:par>
                        <p:par>
                          <p:cTn id="51" fill="hold">
                            <p:stCondLst>
                              <p:cond delay="1000"/>
                            </p:stCondLst>
                            <p:childTnLst>
                              <p:par>
                                <p:cTn id="52" presetID="42" presetClass="path" presetSubtype="0" accel="50000" decel="50000" fill="hold" nodeType="afterEffect">
                                  <p:stCondLst>
                                    <p:cond delay="0"/>
                                  </p:stCondLst>
                                  <p:childTnLst>
                                    <p:animMotion origin="layout" path="M 2.5E-6 3.33333E-6 L 0.15173 -0.00093 " pathEditMode="relative" rAng="0" ptsTypes="AA">
                                      <p:cBhvr>
                                        <p:cTn id="53" dur="1500" fill="hold"/>
                                        <p:tgtEl>
                                          <p:spTgt spid="10"/>
                                        </p:tgtEl>
                                        <p:attrNameLst>
                                          <p:attrName>ppt_x</p:attrName>
                                          <p:attrName>ppt_y</p:attrName>
                                        </p:attrNameLst>
                                      </p:cBhvr>
                                      <p:rCtr x="7587" y="-46"/>
                                    </p:animMotion>
                                  </p:childTnLst>
                                </p:cTn>
                              </p:par>
                            </p:childTnLst>
                          </p:cTn>
                        </p:par>
                      </p:childTnLst>
                    </p:cTn>
                  </p:par>
                  <p:par>
                    <p:cTn id="54" fill="hold">
                      <p:stCondLst>
                        <p:cond delay="indefinite"/>
                      </p:stCondLst>
                      <p:childTnLst>
                        <p:par>
                          <p:cTn id="55" fill="hold">
                            <p:stCondLst>
                              <p:cond delay="0"/>
                            </p:stCondLst>
                            <p:childTnLst>
                              <p:par>
                                <p:cTn id="56" presetID="0" presetClass="path" presetSubtype="0" accel="50000" decel="50000" fill="hold" nodeType="clickEffect">
                                  <p:stCondLst>
                                    <p:cond delay="0"/>
                                  </p:stCondLst>
                                  <p:childTnLst>
                                    <p:animMotion origin="layout" path="M 0.35469 -0.04282 C 0.40746 -0.04676 0.46041 -0.05046 0.50139 -0.04421 C 0.54219 -0.03773 0.52951 -0.01065 0.6 -0.00463 C 0.67048 0.00139 0.79739 -0.00324 0.92448 -0.0081 " pathEditMode="relative" rAng="0" ptsTypes="AAAA">
                                      <p:cBhvr>
                                        <p:cTn id="57" dur="2000" fill="hold"/>
                                        <p:tgtEl>
                                          <p:spTgt spid="5"/>
                                        </p:tgtEl>
                                        <p:attrNameLst>
                                          <p:attrName>ppt_x</p:attrName>
                                          <p:attrName>ppt_y</p:attrName>
                                        </p:attrNameLst>
                                      </p:cBhvr>
                                      <p:rCtr x="28490" y="1806"/>
                                    </p:animMotion>
                                  </p:childTnLst>
                                </p:cTn>
                              </p:par>
                            </p:childTnLst>
                          </p:cTn>
                        </p:par>
                        <p:par>
                          <p:cTn id="58" fill="hold">
                            <p:stCondLst>
                              <p:cond delay="2000"/>
                            </p:stCondLst>
                            <p:childTnLst>
                              <p:par>
                                <p:cTn id="59" presetID="1" presetClass="entr" presetSubtype="0" fill="hold" grpId="0" nodeType="afterEffect">
                                  <p:stCondLst>
                                    <p:cond delay="0"/>
                                  </p:stCondLst>
                                  <p:childTnLst>
                                    <p:set>
                                      <p:cBhvr>
                                        <p:cTn id="60" dur="1" fill="hold">
                                          <p:stCondLst>
                                            <p:cond delay="0"/>
                                          </p:stCondLst>
                                        </p:cTn>
                                        <p:tgtEl>
                                          <p:spTgt spid="17"/>
                                        </p:tgtEl>
                                        <p:attrNameLst>
                                          <p:attrName>style.visibility</p:attrName>
                                        </p:attrNameLst>
                                      </p:cBhvr>
                                      <p:to>
                                        <p:strVal val="visible"/>
                                      </p:to>
                                    </p:set>
                                  </p:childTnLst>
                                </p:cTn>
                              </p:par>
                            </p:childTnLst>
                          </p:cTn>
                        </p:par>
                        <p:par>
                          <p:cTn id="61" fill="hold">
                            <p:stCondLst>
                              <p:cond delay="2000"/>
                            </p:stCondLst>
                            <p:childTnLst>
                              <p:par>
                                <p:cTn id="62" presetID="0" presetClass="path" presetSubtype="0" accel="50000" decel="50000" fill="hold" nodeType="afterEffect">
                                  <p:stCondLst>
                                    <p:cond delay="0"/>
                                  </p:stCondLst>
                                  <p:childTnLst>
                                    <p:animMotion origin="layout" path="M 0.15225 -0.00093 C 0.15677 0.00023 0.16146 0.00162 0.17396 -0.00463 C 0.18663 -0.01111 0.19739 -0.03264 0.22743 -0.03912 C 0.25764 -0.04561 0.30642 -0.04468 0.35521 -0.04352 " pathEditMode="relative" rAng="0" ptsTypes="AAAA">
                                      <p:cBhvr>
                                        <p:cTn id="63" dur="1500" fill="hold"/>
                                        <p:tgtEl>
                                          <p:spTgt spid="10"/>
                                        </p:tgtEl>
                                        <p:attrNameLst>
                                          <p:attrName>ppt_x</p:attrName>
                                          <p:attrName>ppt_y</p:attrName>
                                        </p:attrNameLst>
                                      </p:cBhvr>
                                      <p:rCtr x="10139" y="-2130"/>
                                    </p:animMotion>
                                  </p:childTnLst>
                                </p:cTn>
                              </p:par>
                            </p:childTnLst>
                          </p:cTn>
                        </p:par>
                        <p:par>
                          <p:cTn id="64" fill="hold">
                            <p:stCondLst>
                              <p:cond delay="3500"/>
                            </p:stCondLst>
                            <p:childTnLst>
                              <p:par>
                                <p:cTn id="65" presetID="1" presetClass="entr" presetSubtype="0" fill="hold" grpId="0" nodeType="afterEffect">
                                  <p:stCondLst>
                                    <p:cond delay="0"/>
                                  </p:stCondLst>
                                  <p:childTnLst>
                                    <p:set>
                                      <p:cBhvr>
                                        <p:cTn id="66" dur="1" fill="hold">
                                          <p:stCondLst>
                                            <p:cond delay="0"/>
                                          </p:stCondLst>
                                        </p:cTn>
                                        <p:tgtEl>
                                          <p:spTgt spid="1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 presetClass="entr" presetSubtype="8" fill="hold" nodeType="click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1000" fill="hold"/>
                                        <p:tgtEl>
                                          <p:spTgt spid="11"/>
                                        </p:tgtEl>
                                        <p:attrNameLst>
                                          <p:attrName>ppt_x</p:attrName>
                                        </p:attrNameLst>
                                      </p:cBhvr>
                                      <p:tavLst>
                                        <p:tav tm="0">
                                          <p:val>
                                            <p:strVal val="0-#ppt_w/2"/>
                                          </p:val>
                                        </p:tav>
                                        <p:tav tm="100000">
                                          <p:val>
                                            <p:strVal val="#ppt_x"/>
                                          </p:val>
                                        </p:tav>
                                      </p:tavLst>
                                    </p:anim>
                                    <p:anim calcmode="lin" valueType="num">
                                      <p:cBhvr additive="base">
                                        <p:cTn id="72" dur="1000" fill="hold"/>
                                        <p:tgtEl>
                                          <p:spTgt spid="11"/>
                                        </p:tgtEl>
                                        <p:attrNameLst>
                                          <p:attrName>ppt_y</p:attrName>
                                        </p:attrNameLst>
                                      </p:cBhvr>
                                      <p:tavLst>
                                        <p:tav tm="0">
                                          <p:val>
                                            <p:strVal val="#ppt_y"/>
                                          </p:val>
                                        </p:tav>
                                        <p:tav tm="100000">
                                          <p:val>
                                            <p:strVal val="#ppt_y"/>
                                          </p:val>
                                        </p:tav>
                                      </p:tavLst>
                                    </p:anim>
                                  </p:childTnLst>
                                </p:cTn>
                              </p:par>
                            </p:childTnLst>
                          </p:cTn>
                        </p:par>
                        <p:par>
                          <p:cTn id="73" fill="hold">
                            <p:stCondLst>
                              <p:cond delay="1000"/>
                            </p:stCondLst>
                            <p:childTnLst>
                              <p:par>
                                <p:cTn id="74" presetID="42" presetClass="path" presetSubtype="0" accel="50000" decel="50000" fill="hold" nodeType="afterEffect">
                                  <p:stCondLst>
                                    <p:cond delay="0"/>
                                  </p:stCondLst>
                                  <p:childTnLst>
                                    <p:animMotion origin="layout" path="M 2.5E-6 3.7037E-7 L 0.15173 -0.00093 " pathEditMode="relative" rAng="0" ptsTypes="AA">
                                      <p:cBhvr>
                                        <p:cTn id="75" dur="1500" fill="hold"/>
                                        <p:tgtEl>
                                          <p:spTgt spid="11"/>
                                        </p:tgtEl>
                                        <p:attrNameLst>
                                          <p:attrName>ppt_x</p:attrName>
                                          <p:attrName>ppt_y</p:attrName>
                                        </p:attrNameLst>
                                      </p:cBhvr>
                                      <p:rCtr x="7587"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79" grpId="0" uiExpand="1"/>
      <p:bldP spid="6" grpId="0" animBg="1"/>
      <p:bldP spid="12" grpId="0" animBg="1"/>
      <p:bldP spid="14" grpId="0" animBg="1"/>
      <p:bldP spid="15" grpId="0" animBg="1"/>
      <p:bldP spid="16" grpId="0" animBg="1"/>
      <p:bldP spid="17" grpId="0" animBg="1"/>
      <p:bldP spid="18"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of Semaphore</a:t>
            </a:r>
          </a:p>
        </p:txBody>
      </p:sp>
      <p:sp>
        <p:nvSpPr>
          <p:cNvPr id="3" name="Content Placeholder 2"/>
          <p:cNvSpPr>
            <a:spLocks noGrp="1"/>
          </p:cNvSpPr>
          <p:nvPr>
            <p:ph sz="half" idx="1"/>
          </p:nvPr>
        </p:nvSpPr>
        <p:spPr>
          <a:xfrm>
            <a:off x="413328" y="1615445"/>
            <a:ext cx="4737063" cy="5029828"/>
          </a:xfrm>
        </p:spPr>
        <p:txBody>
          <a:bodyPr/>
          <a:lstStyle/>
          <a:p>
            <a:pPr marL="0" indent="0">
              <a:lnSpc>
                <a:spcPct val="70000"/>
              </a:lnSpc>
              <a:buNone/>
            </a:pPr>
            <a:r>
              <a:rPr lang="en-US" sz="1400" dirty="0">
                <a:latin typeface="Ubuntu Mono" panose="020B0509030602030204" pitchFamily="49" charset="0"/>
              </a:rPr>
              <a:t>Semaphore::P() { </a:t>
            </a:r>
          </a:p>
          <a:p>
            <a:pPr marL="0" indent="0">
              <a:lnSpc>
                <a:spcPct val="70000"/>
              </a:lnSpc>
              <a:buNone/>
            </a:pPr>
            <a:r>
              <a:rPr lang="en-US" sz="1400" dirty="0">
                <a:solidFill>
                  <a:srgbClr val="7030A0"/>
                </a:solidFill>
                <a:latin typeface="Ubuntu Mono" panose="020B0509030602030204" pitchFamily="49" charset="0"/>
              </a:rPr>
              <a:t>    </a:t>
            </a:r>
            <a:r>
              <a:rPr lang="en-US" sz="1400" dirty="0" err="1">
                <a:solidFill>
                  <a:srgbClr val="7030A0"/>
                </a:solidFill>
                <a:latin typeface="Ubuntu Mono" panose="020B0509030602030204" pitchFamily="49" charset="0"/>
              </a:rPr>
              <a:t>semaphore_spinlock.lock</a:t>
            </a:r>
            <a:r>
              <a:rPr lang="en-US" sz="1400" dirty="0">
                <a:solidFill>
                  <a:srgbClr val="7030A0"/>
                </a:solidFill>
                <a:latin typeface="Ubuntu Mono" panose="020B0509030602030204" pitchFamily="49" charset="0"/>
              </a:rPr>
              <a:t>();</a:t>
            </a:r>
          </a:p>
          <a:p>
            <a:pPr marL="0" indent="0">
              <a:lnSpc>
                <a:spcPct val="70000"/>
              </a:lnSpc>
              <a:buNone/>
            </a:pPr>
            <a:r>
              <a:rPr lang="en-US" sz="1400" dirty="0">
                <a:latin typeface="Ubuntu Mono" panose="020B0509030602030204" pitchFamily="49" charset="0"/>
              </a:rPr>
              <a:t>    if (</a:t>
            </a:r>
            <a:r>
              <a:rPr lang="en-US" sz="1400" dirty="0">
                <a:solidFill>
                  <a:srgbClr val="FF0000"/>
                </a:solidFill>
                <a:latin typeface="Ubuntu Mono" panose="020B0509030602030204" pitchFamily="49" charset="0"/>
              </a:rPr>
              <a:t>value == 0</a:t>
            </a:r>
            <a:r>
              <a:rPr lang="en-US" sz="1400" dirty="0">
                <a:latin typeface="Ubuntu Mono" panose="020B0509030602030204" pitchFamily="49" charset="0"/>
              </a:rPr>
              <a:t>) { </a:t>
            </a:r>
          </a:p>
          <a:p>
            <a:pPr marL="0" indent="0">
              <a:lnSpc>
                <a:spcPct val="70000"/>
              </a:lnSpc>
              <a:buNone/>
            </a:pPr>
            <a:r>
              <a:rPr lang="en-US" sz="1400" dirty="0">
                <a:latin typeface="Ubuntu Mono" panose="020B0509030602030204" pitchFamily="49" charset="0"/>
              </a:rPr>
              <a:t>        </a:t>
            </a:r>
            <a:r>
              <a:rPr lang="en-US" sz="1400" dirty="0" err="1">
                <a:latin typeface="Ubuntu Mono" panose="020B0509030602030204" pitchFamily="49" charset="0"/>
              </a:rPr>
              <a:t>waiting.add(myTCB</a:t>
            </a:r>
            <a:r>
              <a:rPr lang="en-US" sz="1400" dirty="0">
                <a:latin typeface="Ubuntu Mono" panose="020B0509030602030204" pitchFamily="49" charset="0"/>
              </a:rPr>
              <a:t>);</a:t>
            </a:r>
          </a:p>
          <a:p>
            <a:pPr marL="0" indent="0">
              <a:lnSpc>
                <a:spcPct val="70000"/>
              </a:lnSpc>
              <a:buNone/>
            </a:pPr>
            <a:r>
              <a:rPr lang="en-US" sz="1400" dirty="0">
                <a:latin typeface="Ubuntu Mono" panose="020B0509030602030204" pitchFamily="49" charset="0"/>
              </a:rPr>
              <a:t>        scheduler-&gt;suspend(&amp;</a:t>
            </a:r>
            <a:r>
              <a:rPr lang="en-US" sz="1400" dirty="0" err="1">
                <a:latin typeface="Ubuntu Mono" panose="020B0509030602030204" pitchFamily="49" charset="0"/>
              </a:rPr>
              <a:t>semaphore_spinlock</a:t>
            </a:r>
            <a:r>
              <a:rPr lang="en-US" sz="1400" dirty="0">
                <a:latin typeface="Ubuntu Mono" panose="020B0509030602030204" pitchFamily="49" charset="0"/>
              </a:rPr>
              <a:t>);</a:t>
            </a:r>
          </a:p>
          <a:p>
            <a:pPr marL="0" indent="0">
              <a:lnSpc>
                <a:spcPct val="70000"/>
              </a:lnSpc>
              <a:buNone/>
            </a:pPr>
            <a:r>
              <a:rPr lang="en-US" sz="1400" dirty="0">
                <a:latin typeface="Ubuntu Mono" panose="020B0509030602030204" pitchFamily="49" charset="0"/>
              </a:rPr>
              <a:t>    } else { </a:t>
            </a:r>
          </a:p>
          <a:p>
            <a:pPr marL="0" indent="0">
              <a:lnSpc>
                <a:spcPct val="70000"/>
              </a:lnSpc>
              <a:buNone/>
            </a:pPr>
            <a:r>
              <a:rPr lang="en-US" sz="1400" dirty="0">
                <a:latin typeface="Ubuntu Mono" panose="020B0509030602030204" pitchFamily="49" charset="0"/>
              </a:rPr>
              <a:t>        </a:t>
            </a:r>
            <a:r>
              <a:rPr lang="en-US" sz="1400" dirty="0">
                <a:solidFill>
                  <a:srgbClr val="FF0000"/>
                </a:solidFill>
                <a:latin typeface="Ubuntu Mono" panose="020B0509030602030204" pitchFamily="49" charset="0"/>
              </a:rPr>
              <a:t>value--; </a:t>
            </a:r>
          </a:p>
          <a:p>
            <a:pPr marL="0" indent="0">
              <a:lnSpc>
                <a:spcPct val="70000"/>
              </a:lnSpc>
              <a:buNone/>
            </a:pPr>
            <a:r>
              <a:rPr lang="en-US" sz="1400" dirty="0">
                <a:latin typeface="Ubuntu Mono" panose="020B0509030602030204" pitchFamily="49" charset="0"/>
              </a:rPr>
              <a:t>    }</a:t>
            </a:r>
          </a:p>
          <a:p>
            <a:pPr marL="0" indent="0">
              <a:lnSpc>
                <a:spcPct val="70000"/>
              </a:lnSpc>
              <a:buNone/>
            </a:pPr>
            <a:r>
              <a:rPr lang="en-US" sz="1400" dirty="0">
                <a:solidFill>
                  <a:srgbClr val="7030A0"/>
                </a:solidFill>
                <a:latin typeface="Ubuntu Mono" panose="020B0509030602030204" pitchFamily="49" charset="0"/>
              </a:rPr>
              <a:t>    </a:t>
            </a:r>
            <a:r>
              <a:rPr lang="en-US" sz="1400" dirty="0" err="1">
                <a:solidFill>
                  <a:srgbClr val="7030A0"/>
                </a:solidFill>
                <a:latin typeface="Ubuntu Mono" panose="020B0509030602030204" pitchFamily="49" charset="0"/>
              </a:rPr>
              <a:t>semaphore_spinlock.unlock</a:t>
            </a:r>
            <a:r>
              <a:rPr lang="en-US" sz="1400" dirty="0">
                <a:solidFill>
                  <a:srgbClr val="7030A0"/>
                </a:solidFill>
                <a:latin typeface="Ubuntu Mono" panose="020B0509030602030204" pitchFamily="49" charset="0"/>
              </a:rPr>
              <a:t>();</a:t>
            </a:r>
          </a:p>
          <a:p>
            <a:pPr marL="0" indent="0">
              <a:lnSpc>
                <a:spcPct val="70000"/>
              </a:lnSpc>
              <a:buNone/>
            </a:pPr>
            <a:r>
              <a:rPr lang="en-US" sz="1400" dirty="0">
                <a:latin typeface="Ubuntu Mono" panose="020B0509030602030204" pitchFamily="49" charset="0"/>
              </a:rPr>
              <a:t>}</a:t>
            </a:r>
          </a:p>
          <a:p>
            <a:pPr marL="0" indent="0">
              <a:lnSpc>
                <a:spcPct val="70000"/>
              </a:lnSpc>
              <a:buNone/>
            </a:pPr>
            <a:endParaRPr lang="en-US" sz="1400" dirty="0">
              <a:latin typeface="Ubuntu Mono" panose="020B0509030602030204" pitchFamily="49" charset="0"/>
            </a:endParaRPr>
          </a:p>
        </p:txBody>
      </p:sp>
      <p:sp>
        <p:nvSpPr>
          <p:cNvPr id="4" name="Content Placeholder 3"/>
          <p:cNvSpPr>
            <a:spLocks noGrp="1"/>
          </p:cNvSpPr>
          <p:nvPr>
            <p:ph sz="half" idx="2"/>
          </p:nvPr>
        </p:nvSpPr>
        <p:spPr>
          <a:xfrm>
            <a:off x="5123329" y="1615445"/>
            <a:ext cx="3392021" cy="5029828"/>
          </a:xfrm>
        </p:spPr>
        <p:txBody>
          <a:bodyPr/>
          <a:lstStyle/>
          <a:p>
            <a:pPr marL="0" indent="0">
              <a:lnSpc>
                <a:spcPct val="70000"/>
              </a:lnSpc>
              <a:buNone/>
            </a:pPr>
            <a:r>
              <a:rPr lang="en-US" sz="1400" dirty="0">
                <a:latin typeface="Ubuntu Mono" panose="020B0509030602030204" pitchFamily="49" charset="0"/>
              </a:rPr>
              <a:t>Semaphore::V() { </a:t>
            </a:r>
          </a:p>
          <a:p>
            <a:pPr marL="0" indent="0">
              <a:lnSpc>
                <a:spcPct val="70000"/>
              </a:lnSpc>
              <a:buNone/>
            </a:pPr>
            <a:r>
              <a:rPr lang="en-US" sz="1400" dirty="0">
                <a:solidFill>
                  <a:srgbClr val="7030A0"/>
                </a:solidFill>
                <a:latin typeface="Ubuntu Mono" panose="020B0509030602030204" pitchFamily="49" charset="0"/>
              </a:rPr>
              <a:t>    </a:t>
            </a:r>
            <a:r>
              <a:rPr lang="en-US" sz="1400" dirty="0" err="1">
                <a:solidFill>
                  <a:srgbClr val="7030A0"/>
                </a:solidFill>
                <a:latin typeface="Ubuntu Mono" panose="020B0509030602030204" pitchFamily="49" charset="0"/>
              </a:rPr>
              <a:t>semaphore_spinlock.lock</a:t>
            </a:r>
            <a:r>
              <a:rPr lang="en-US" sz="1400" dirty="0">
                <a:solidFill>
                  <a:srgbClr val="7030A0"/>
                </a:solidFill>
                <a:latin typeface="Ubuntu Mono" panose="020B0509030602030204" pitchFamily="49" charset="0"/>
              </a:rPr>
              <a:t>();</a:t>
            </a:r>
          </a:p>
          <a:p>
            <a:pPr marL="0" indent="0">
              <a:lnSpc>
                <a:spcPct val="70000"/>
              </a:lnSpc>
              <a:buNone/>
            </a:pPr>
            <a:r>
              <a:rPr lang="en-US" sz="1400" dirty="0">
                <a:latin typeface="Ubuntu Mono" panose="020B0509030602030204" pitchFamily="49" charset="0"/>
              </a:rPr>
              <a:t>    if (!</a:t>
            </a:r>
            <a:r>
              <a:rPr lang="en-US" sz="1400" dirty="0" err="1">
                <a:latin typeface="Ubuntu Mono" panose="020B0509030602030204" pitchFamily="49" charset="0"/>
              </a:rPr>
              <a:t>waiting.empty</a:t>
            </a:r>
            <a:r>
              <a:rPr lang="en-US" sz="1400" dirty="0">
                <a:latin typeface="Ubuntu Mono" panose="020B0509030602030204" pitchFamily="49" charset="0"/>
              </a:rPr>
              <a:t>()) { </a:t>
            </a:r>
          </a:p>
          <a:p>
            <a:pPr marL="0" indent="0">
              <a:lnSpc>
                <a:spcPct val="70000"/>
              </a:lnSpc>
              <a:buNone/>
            </a:pPr>
            <a:r>
              <a:rPr lang="en-US" sz="1400" dirty="0">
                <a:latin typeface="Ubuntu Mono" panose="020B0509030602030204" pitchFamily="49" charset="0"/>
              </a:rPr>
              <a:t>        next = </a:t>
            </a:r>
            <a:r>
              <a:rPr lang="en-US" sz="1400" dirty="0" err="1">
                <a:latin typeface="Ubuntu Mono" panose="020B0509030602030204" pitchFamily="49" charset="0"/>
              </a:rPr>
              <a:t>waiting.remove</a:t>
            </a:r>
            <a:r>
              <a:rPr lang="en-US" sz="1400" dirty="0">
                <a:latin typeface="Ubuntu Mono" panose="020B0509030602030204" pitchFamily="49" charset="0"/>
              </a:rPr>
              <a:t>();    </a:t>
            </a:r>
          </a:p>
          <a:p>
            <a:pPr marL="0" indent="0">
              <a:lnSpc>
                <a:spcPct val="70000"/>
              </a:lnSpc>
              <a:buNone/>
            </a:pPr>
            <a:r>
              <a:rPr lang="en-US" sz="1400" dirty="0">
                <a:latin typeface="Ubuntu Mono" panose="020B0509030602030204" pitchFamily="49" charset="0"/>
              </a:rPr>
              <a:t>        scheduler-&gt;</a:t>
            </a:r>
            <a:r>
              <a:rPr lang="en-US" sz="1400" dirty="0" err="1">
                <a:latin typeface="Ubuntu Mono" panose="020B0509030602030204" pitchFamily="49" charset="0"/>
              </a:rPr>
              <a:t>make_ready</a:t>
            </a:r>
            <a:r>
              <a:rPr lang="en-US" sz="1400" dirty="0">
                <a:latin typeface="Ubuntu Mono" panose="020B0509030602030204" pitchFamily="49" charset="0"/>
              </a:rPr>
              <a:t>(next);</a:t>
            </a:r>
          </a:p>
          <a:p>
            <a:pPr marL="0" indent="0">
              <a:lnSpc>
                <a:spcPct val="70000"/>
              </a:lnSpc>
              <a:buNone/>
            </a:pPr>
            <a:r>
              <a:rPr lang="en-US" sz="1400" dirty="0">
                <a:latin typeface="Ubuntu Mono" panose="020B0509030602030204" pitchFamily="49" charset="0"/>
              </a:rPr>
              <a:t>    } else {</a:t>
            </a:r>
          </a:p>
          <a:p>
            <a:pPr marL="0" indent="0">
              <a:lnSpc>
                <a:spcPct val="70000"/>
              </a:lnSpc>
              <a:buNone/>
            </a:pPr>
            <a:r>
              <a:rPr lang="en-US" sz="1400" dirty="0">
                <a:latin typeface="Ubuntu Mono" panose="020B0509030602030204" pitchFamily="49" charset="0"/>
              </a:rPr>
              <a:t>        </a:t>
            </a:r>
            <a:r>
              <a:rPr lang="en-US" sz="1400" dirty="0">
                <a:solidFill>
                  <a:srgbClr val="FF0000"/>
                </a:solidFill>
                <a:latin typeface="Ubuntu Mono" panose="020B0509030602030204" pitchFamily="49" charset="0"/>
              </a:rPr>
              <a:t>value++; </a:t>
            </a:r>
          </a:p>
          <a:p>
            <a:pPr marL="0" indent="0">
              <a:lnSpc>
                <a:spcPct val="70000"/>
              </a:lnSpc>
              <a:buNone/>
            </a:pPr>
            <a:r>
              <a:rPr lang="en-US" sz="1400" dirty="0">
                <a:latin typeface="Ubuntu Mono" panose="020B0509030602030204" pitchFamily="49" charset="0"/>
              </a:rPr>
              <a:t>    } </a:t>
            </a:r>
          </a:p>
          <a:p>
            <a:pPr marL="0" indent="0">
              <a:lnSpc>
                <a:spcPct val="70000"/>
              </a:lnSpc>
              <a:buNone/>
            </a:pPr>
            <a:r>
              <a:rPr lang="en-US" sz="1400" dirty="0">
                <a:solidFill>
                  <a:srgbClr val="7030A0"/>
                </a:solidFill>
                <a:latin typeface="Ubuntu Mono" panose="020B0509030602030204" pitchFamily="49" charset="0"/>
              </a:rPr>
              <a:t>    </a:t>
            </a:r>
            <a:r>
              <a:rPr lang="en-US" sz="1400" dirty="0" err="1">
                <a:solidFill>
                  <a:srgbClr val="7030A0"/>
                </a:solidFill>
                <a:latin typeface="Ubuntu Mono" panose="020B0509030602030204" pitchFamily="49" charset="0"/>
              </a:rPr>
              <a:t>semaphore_spinlock.unlock</a:t>
            </a:r>
            <a:r>
              <a:rPr lang="en-US" sz="1400" dirty="0">
                <a:solidFill>
                  <a:srgbClr val="7030A0"/>
                </a:solidFill>
                <a:latin typeface="Ubuntu Mono" panose="020B0509030602030204" pitchFamily="49" charset="0"/>
              </a:rPr>
              <a:t>(); </a:t>
            </a:r>
          </a:p>
          <a:p>
            <a:pPr marL="0" indent="0">
              <a:lnSpc>
                <a:spcPct val="70000"/>
              </a:lnSpc>
              <a:buNone/>
            </a:pPr>
            <a:r>
              <a:rPr lang="en-US" sz="1400" dirty="0">
                <a:latin typeface="Ubuntu Mono" panose="020B0509030602030204" pitchFamily="49" charset="0"/>
              </a:rPr>
              <a:t>} </a:t>
            </a:r>
          </a:p>
          <a:p>
            <a:pPr marL="0" indent="0">
              <a:lnSpc>
                <a:spcPct val="70000"/>
              </a:lnSpc>
              <a:buNone/>
            </a:pPr>
            <a:endParaRPr lang="en-US" sz="1400" dirty="0">
              <a:latin typeface="Ubuntu Mono" panose="020B0509030602030204" pitchFamily="49" charset="0"/>
            </a:endParaRPr>
          </a:p>
        </p:txBody>
      </p:sp>
      <p:sp>
        <p:nvSpPr>
          <p:cNvPr id="5" name="Rectangle 4">
            <a:extLst>
              <a:ext uri="{FF2B5EF4-FFF2-40B4-BE49-F238E27FC236}">
                <a16:creationId xmlns:a16="http://schemas.microsoft.com/office/drawing/2014/main" id="{0C167F76-AC26-4040-9D28-9704D89859F1}"/>
              </a:ext>
            </a:extLst>
          </p:cNvPr>
          <p:cNvSpPr/>
          <p:nvPr/>
        </p:nvSpPr>
        <p:spPr>
          <a:xfrm>
            <a:off x="530782" y="4928953"/>
            <a:ext cx="7984568" cy="861774"/>
          </a:xfrm>
          <a:prstGeom prst="rect">
            <a:avLst/>
          </a:prstGeom>
        </p:spPr>
        <p:txBody>
          <a:bodyPr wrap="square">
            <a:spAutoFit/>
          </a:bodyPr>
          <a:lstStyle/>
          <a:p>
            <a:r>
              <a:rPr lang="en-US" dirty="0">
                <a:latin typeface="Gill Sans Light" panose="020B0302020104020203" pitchFamily="34" charset="-79"/>
                <a:cs typeface="Gill Sans Light" panose="020B0302020104020203" pitchFamily="34" charset="-79"/>
              </a:rPr>
              <a:t>Can interrupt handler use this semaphore?</a:t>
            </a:r>
          </a:p>
          <a:p>
            <a:pPr marL="285750" indent="-285750">
              <a:buFont typeface="Arial" panose="020B0604020202020204" pitchFamily="34" charset="0"/>
              <a:buChar char="•"/>
            </a:pPr>
            <a:r>
              <a:rPr lang="en-US" sz="1600" dirty="0">
                <a:latin typeface="Gill Sans Light" panose="020B0302020104020203" pitchFamily="34" charset="-79"/>
                <a:cs typeface="Gill Sans Light" panose="020B0302020104020203" pitchFamily="34" charset="-79"/>
              </a:rPr>
              <a:t>It cannot use </a:t>
            </a:r>
            <a:r>
              <a:rPr lang="en-US" sz="1600" dirty="0">
                <a:latin typeface="Ubuntu Mono" panose="020B0509030602030204" pitchFamily="49" charset="0"/>
                <a:cs typeface="Gill Sans Light" panose="020B0302020104020203" pitchFamily="34" charset="-79"/>
              </a:rPr>
              <a:t>P</a:t>
            </a:r>
            <a:r>
              <a:rPr lang="en-US" sz="1600" dirty="0">
                <a:latin typeface="Gill Sans Light" panose="020B0302020104020203" pitchFamily="34" charset="-79"/>
                <a:cs typeface="Gill Sans Light" panose="020B0302020104020203" pitchFamily="34" charset="-79"/>
              </a:rPr>
              <a:t> (why?), but it might want to use </a:t>
            </a:r>
            <a:r>
              <a:rPr lang="en-US" sz="1600" dirty="0">
                <a:latin typeface="Ubuntu Mono" panose="020B0509030602030204" pitchFamily="49" charset="0"/>
                <a:cs typeface="Gill Sans Light" panose="020B0302020104020203" pitchFamily="34" charset="-79"/>
              </a:rPr>
              <a:t>V</a:t>
            </a:r>
            <a:r>
              <a:rPr lang="en-US" sz="1600" dirty="0">
                <a:latin typeface="Gill Sans Light" panose="020B0302020104020203" pitchFamily="34" charset="-79"/>
                <a:cs typeface="Gill Sans Light" panose="020B0302020104020203" pitchFamily="34" charset="-79"/>
              </a:rPr>
              <a:t> (more on this later)</a:t>
            </a:r>
          </a:p>
          <a:p>
            <a:pPr marL="285750" indent="-285750">
              <a:buFont typeface="Arial" panose="020B0604020202020204" pitchFamily="34" charset="0"/>
              <a:buChar char="•"/>
            </a:pPr>
            <a:r>
              <a:rPr lang="en-US" sz="1600" dirty="0">
                <a:latin typeface="Gill Sans Light" panose="020B0302020104020203" pitchFamily="34" charset="-79"/>
                <a:cs typeface="Gill Sans Light" panose="020B0302020104020203" pitchFamily="34" charset="-79"/>
              </a:rPr>
              <a:t>In that case, interrupts should be disabled at the beginning of </a:t>
            </a:r>
            <a:r>
              <a:rPr lang="en-US" sz="1600" dirty="0">
                <a:latin typeface="Ubuntu Mono" panose="020B0509030602030204" pitchFamily="49" charset="0"/>
                <a:cs typeface="Gill Sans Light" panose="020B0302020104020203" pitchFamily="34" charset="-79"/>
              </a:rPr>
              <a:t>P</a:t>
            </a:r>
            <a:r>
              <a:rPr lang="en-US" sz="1600" dirty="0">
                <a:latin typeface="Gill Sans Light" panose="020B0302020104020203" pitchFamily="34" charset="-79"/>
                <a:cs typeface="Gill Sans Light" panose="020B0302020104020203" pitchFamily="34" charset="-79"/>
              </a:rPr>
              <a:t> and </a:t>
            </a:r>
            <a:r>
              <a:rPr lang="en-US" sz="1600" dirty="0">
                <a:latin typeface="Ubuntu Mono" panose="020B0509030602030204" pitchFamily="49" charset="0"/>
                <a:cs typeface="Gill Sans Light" panose="020B0302020104020203" pitchFamily="34" charset="-79"/>
              </a:rPr>
              <a:t>V</a:t>
            </a:r>
            <a:r>
              <a:rPr lang="en-US" sz="1600" dirty="0">
                <a:latin typeface="Gill Sans Light" panose="020B0302020104020203" pitchFamily="34" charset="-79"/>
                <a:cs typeface="Gill Sans Light" panose="020B0302020104020203" pitchFamily="34" charset="-79"/>
              </a:rPr>
              <a:t> and enabled at the end</a:t>
            </a:r>
          </a:p>
        </p:txBody>
      </p:sp>
    </p:spTree>
    <p:extLst>
      <p:ext uri="{BB962C8B-B14F-4D97-AF65-F5344CB8AC3E}">
        <p14:creationId xmlns:p14="http://schemas.microsoft.com/office/powerpoint/2010/main" val="803973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bldP spid="4" grpId="0"/>
      <p:bldP spid="5" grpId="0" build="p" bldLvl="2"/>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61582-6E97-3248-B761-9BA943721043}"/>
              </a:ext>
            </a:extLst>
          </p:cNvPr>
          <p:cNvSpPr>
            <a:spLocks noGrp="1"/>
          </p:cNvSpPr>
          <p:nvPr>
            <p:ph type="title"/>
          </p:nvPr>
        </p:nvSpPr>
        <p:spPr/>
        <p:txBody>
          <a:bodyPr/>
          <a:lstStyle/>
          <a:p>
            <a:r>
              <a:rPr lang="en-US" dirty="0"/>
              <a:t>Semaphores are Harmful!</a:t>
            </a:r>
          </a:p>
        </p:txBody>
      </p:sp>
      <p:sp>
        <p:nvSpPr>
          <p:cNvPr id="3" name="Content Placeholder 2">
            <a:extLst>
              <a:ext uri="{FF2B5EF4-FFF2-40B4-BE49-F238E27FC236}">
                <a16:creationId xmlns:a16="http://schemas.microsoft.com/office/drawing/2014/main" id="{3E1C8F64-1BE9-664B-9602-2E9F52307B48}"/>
              </a:ext>
            </a:extLst>
          </p:cNvPr>
          <p:cNvSpPr>
            <a:spLocks noGrp="1"/>
          </p:cNvSpPr>
          <p:nvPr>
            <p:ph idx="1"/>
          </p:nvPr>
        </p:nvSpPr>
        <p:spPr/>
        <p:txBody>
          <a:bodyPr/>
          <a:lstStyle/>
          <a:p>
            <a:pPr marL="0" indent="0">
              <a:buNone/>
            </a:pPr>
            <a:r>
              <a:rPr lang="en-CA" sz="2400" dirty="0">
                <a:latin typeface="Dijkstra" pitchFamily="2" charset="0"/>
              </a:rPr>
              <a:t>“During system conception it transpired that we used the semaphores in </a:t>
            </a:r>
            <a:r>
              <a:rPr lang="en-CA" sz="2400" dirty="0">
                <a:solidFill>
                  <a:schemeClr val="accent6"/>
                </a:solidFill>
                <a:latin typeface="Dijkstra" pitchFamily="2" charset="0"/>
              </a:rPr>
              <a:t>two completely different ways</a:t>
            </a:r>
            <a:r>
              <a:rPr lang="en-CA" sz="2400" dirty="0">
                <a:latin typeface="Dijkstra" pitchFamily="2" charset="0"/>
              </a:rPr>
              <a:t>. The difference is so marked that, looking back, one wonders whether it was really fair to present the two ways as uses of the very same primitives. On the one hand, we have the semaphores used for </a:t>
            </a:r>
            <a:r>
              <a:rPr lang="en-CA" sz="2400" u="sng" dirty="0">
                <a:solidFill>
                  <a:schemeClr val="accent6"/>
                </a:solidFill>
                <a:latin typeface="Dijkstra" pitchFamily="2" charset="0"/>
              </a:rPr>
              <a:t>mutual exclusion</a:t>
            </a:r>
            <a:r>
              <a:rPr lang="en-CA" sz="2400" dirty="0">
                <a:latin typeface="Dijkstra" pitchFamily="2" charset="0"/>
              </a:rPr>
              <a:t>, on the other hand, the </a:t>
            </a:r>
            <a:r>
              <a:rPr lang="en-CA" sz="2400" u="sng" dirty="0">
                <a:solidFill>
                  <a:schemeClr val="accent6"/>
                </a:solidFill>
                <a:latin typeface="Dijkstra" pitchFamily="2" charset="0"/>
              </a:rPr>
              <a:t>private semaphores</a:t>
            </a:r>
            <a:r>
              <a:rPr lang="en-CA" sz="2400" dirty="0">
                <a:latin typeface="Dijkstra" pitchFamily="2" charset="0"/>
              </a:rPr>
              <a:t>.”</a:t>
            </a:r>
          </a:p>
          <a:p>
            <a:pPr marL="0" indent="0">
              <a:buNone/>
            </a:pPr>
            <a:endParaRPr lang="en-CA" dirty="0"/>
          </a:p>
          <a:p>
            <a:pPr marL="0" indent="0">
              <a:buNone/>
            </a:pPr>
            <a:r>
              <a:rPr lang="en-CA" sz="1200" dirty="0"/>
              <a:t>Dijkstra “The structure of the ’THE’-Multiprogramming System” </a:t>
            </a:r>
            <a:r>
              <a:rPr lang="en-CA" sz="1200" i="1" dirty="0"/>
              <a:t>Communications of the ACM</a:t>
            </a:r>
            <a:r>
              <a:rPr lang="en-CA" sz="1200" dirty="0"/>
              <a:t> v. 11 n. 5 May 1968.</a:t>
            </a:r>
            <a:endParaRPr lang="en-US" sz="1200" dirty="0"/>
          </a:p>
        </p:txBody>
      </p:sp>
    </p:spTree>
    <p:extLst>
      <p:ext uri="{BB962C8B-B14F-4D97-AF65-F5344CB8AC3E}">
        <p14:creationId xmlns:p14="http://schemas.microsoft.com/office/powerpoint/2010/main" val="20624868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ko-KR" dirty="0"/>
              <a:t>Recall: Monitors and Condition Variables</a:t>
            </a:r>
          </a:p>
        </p:txBody>
      </p:sp>
      <p:sp>
        <p:nvSpPr>
          <p:cNvPr id="31747" name="Rectangle 3"/>
          <p:cNvSpPr>
            <a:spLocks noGrp="1" noChangeArrowheads="1"/>
          </p:cNvSpPr>
          <p:nvPr>
            <p:ph type="body" idx="1"/>
          </p:nvPr>
        </p:nvSpPr>
        <p:spPr/>
        <p:txBody>
          <a:bodyPr/>
          <a:lstStyle/>
          <a:p>
            <a:r>
              <a:rPr lang="en-US" altLang="ko-KR" sz="2400" dirty="0">
                <a:solidFill>
                  <a:srgbClr val="0070C0"/>
                </a:solidFill>
              </a:rPr>
              <a:t>Problem</a:t>
            </a:r>
            <a:r>
              <a:rPr lang="en-US" altLang="ko-KR" sz="2400" dirty="0"/>
              <a:t>: semaphores are dual purpose:</a:t>
            </a:r>
          </a:p>
          <a:p>
            <a:pPr lvl="1"/>
            <a:r>
              <a:rPr lang="en-US" altLang="ko-KR" sz="2000" dirty="0"/>
              <a:t>They are used for both mutex and scheduling constraints</a:t>
            </a:r>
          </a:p>
          <a:p>
            <a:pPr lvl="1"/>
            <a:r>
              <a:rPr lang="en-US" altLang="ko-KR" sz="2000" dirty="0"/>
              <a:t>Example: the fact that flipping of </a:t>
            </a:r>
            <a:r>
              <a:rPr lang="en-US" altLang="ko-KR" sz="2000" dirty="0">
                <a:latin typeface="Ubuntu Mono" panose="020B0509030602030204" pitchFamily="49" charset="0"/>
              </a:rPr>
              <a:t>P</a:t>
            </a:r>
            <a:r>
              <a:rPr lang="en-US" altLang="ko-KR" sz="2000" dirty="0"/>
              <a:t>’s in bounded buffer gives deadlock is not immediately obvious</a:t>
            </a:r>
          </a:p>
          <a:p>
            <a:pPr lvl="1"/>
            <a:endParaRPr lang="en-US" altLang="ko-KR" sz="1800" dirty="0"/>
          </a:p>
          <a:p>
            <a:r>
              <a:rPr lang="en-US" altLang="ko-KR" sz="2400" dirty="0">
                <a:solidFill>
                  <a:srgbClr val="0070C0"/>
                </a:solidFill>
              </a:rPr>
              <a:t>Solution</a:t>
            </a:r>
            <a:r>
              <a:rPr lang="en-US" altLang="ko-KR" sz="2400" dirty="0"/>
              <a:t>: use mutexes for mutual exclusion and </a:t>
            </a:r>
            <a:r>
              <a:rPr lang="en-US" altLang="ko-KR" sz="2400" dirty="0">
                <a:solidFill>
                  <a:srgbClr val="FF0000"/>
                </a:solidFill>
              </a:rPr>
              <a:t>condition variables (CV)</a:t>
            </a:r>
            <a:r>
              <a:rPr lang="en-US" altLang="ko-KR" sz="2400" dirty="0"/>
              <a:t> for scheduling constraints</a:t>
            </a:r>
          </a:p>
          <a:p>
            <a:pPr lvl="1"/>
            <a:endParaRPr lang="en-US" altLang="ko-KR" sz="2000" dirty="0"/>
          </a:p>
          <a:p>
            <a:r>
              <a:rPr lang="en-US" altLang="ko-KR" sz="2400" dirty="0">
                <a:solidFill>
                  <a:srgbClr val="0070C0"/>
                </a:solidFill>
              </a:rPr>
              <a:t>Definition</a:t>
            </a:r>
            <a:r>
              <a:rPr lang="en-US" altLang="ko-KR" sz="2400" dirty="0"/>
              <a:t>: </a:t>
            </a:r>
            <a:r>
              <a:rPr lang="en-US" altLang="ko-KR" sz="2400" dirty="0">
                <a:solidFill>
                  <a:srgbClr val="FF0000"/>
                </a:solidFill>
              </a:rPr>
              <a:t>monitor</a:t>
            </a:r>
            <a:r>
              <a:rPr lang="en-US" altLang="ko-KR" sz="2400" dirty="0"/>
              <a:t> is one mutex with zero or more condition variables for managing concurrent access to shared data</a:t>
            </a:r>
          </a:p>
          <a:p>
            <a:pPr lvl="1"/>
            <a:r>
              <a:rPr lang="en-US" altLang="ko-KR" sz="2000" dirty="0"/>
              <a:t>Some languages like Java provide this natively</a:t>
            </a:r>
          </a:p>
          <a:p>
            <a:pPr lvl="1"/>
            <a:r>
              <a:rPr lang="en-US" altLang="ko-KR" sz="2000" dirty="0"/>
              <a:t>Most others use actual mutex and condition variables</a:t>
            </a:r>
          </a:p>
        </p:txBody>
      </p:sp>
    </p:spTree>
    <p:extLst>
      <p:ext uri="{BB962C8B-B14F-4D97-AF65-F5344CB8AC3E}">
        <p14:creationId xmlns:p14="http://schemas.microsoft.com/office/powerpoint/2010/main" val="216249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7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7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4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74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74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74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Recall: Thread Lifecycle</a:t>
            </a:r>
          </a:p>
        </p:txBody>
      </p:sp>
      <p:grpSp>
        <p:nvGrpSpPr>
          <p:cNvPr id="60" name="Group 59">
            <a:extLst>
              <a:ext uri="{FF2B5EF4-FFF2-40B4-BE49-F238E27FC236}">
                <a16:creationId xmlns:a16="http://schemas.microsoft.com/office/drawing/2014/main" id="{D6E9ACEA-22D3-BA45-A351-AD4E3FC342CD}"/>
              </a:ext>
            </a:extLst>
          </p:cNvPr>
          <p:cNvGrpSpPr/>
          <p:nvPr/>
        </p:nvGrpSpPr>
        <p:grpSpPr>
          <a:xfrm>
            <a:off x="1541779" y="2660311"/>
            <a:ext cx="2360619" cy="1000195"/>
            <a:chOff x="1541779" y="2660311"/>
            <a:chExt cx="2360619" cy="1000195"/>
          </a:xfrm>
        </p:grpSpPr>
        <p:sp>
          <p:nvSpPr>
            <p:cNvPr id="6" name="Oval 5">
              <a:extLst>
                <a:ext uri="{FF2B5EF4-FFF2-40B4-BE49-F238E27FC236}">
                  <a16:creationId xmlns:a16="http://schemas.microsoft.com/office/drawing/2014/main" id="{30648479-2638-C44E-8F48-5BDAE5DEB771}"/>
                </a:ext>
              </a:extLst>
            </p:cNvPr>
            <p:cNvSpPr/>
            <p:nvPr/>
          </p:nvSpPr>
          <p:spPr>
            <a:xfrm>
              <a:off x="2902203" y="2660311"/>
              <a:ext cx="1000195" cy="1000195"/>
            </a:xfrm>
            <a:prstGeom prst="ellipse">
              <a:avLst/>
            </a:prstGeom>
            <a:solidFill>
              <a:schemeClr val="accent3">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chemeClr val="tx1"/>
                  </a:solidFill>
                  <a:latin typeface="Gill Sans Light" panose="020B0302020104020203" pitchFamily="34" charset="-79"/>
                  <a:cs typeface="Gill Sans Light" panose="020B0302020104020203" pitchFamily="34" charset="-79"/>
                </a:rPr>
                <a:t>Ready</a:t>
              </a:r>
            </a:p>
          </p:txBody>
        </p:sp>
        <p:grpSp>
          <p:nvGrpSpPr>
            <p:cNvPr id="30" name="Group 29">
              <a:extLst>
                <a:ext uri="{FF2B5EF4-FFF2-40B4-BE49-F238E27FC236}">
                  <a16:creationId xmlns:a16="http://schemas.microsoft.com/office/drawing/2014/main" id="{88E8DF28-5137-6146-A123-20BE5CA0BA77}"/>
                </a:ext>
              </a:extLst>
            </p:cNvPr>
            <p:cNvGrpSpPr/>
            <p:nvPr/>
          </p:nvGrpSpPr>
          <p:grpSpPr>
            <a:xfrm>
              <a:off x="1541779" y="2811634"/>
              <a:ext cx="1360424" cy="348774"/>
              <a:chOff x="1541779" y="2811634"/>
              <a:chExt cx="1360424" cy="348774"/>
            </a:xfrm>
          </p:grpSpPr>
          <p:cxnSp>
            <p:nvCxnSpPr>
              <p:cNvPr id="15" name="Straight Arrow Connector 14">
                <a:extLst>
                  <a:ext uri="{FF2B5EF4-FFF2-40B4-BE49-F238E27FC236}">
                    <a16:creationId xmlns:a16="http://schemas.microsoft.com/office/drawing/2014/main" id="{A86C03CC-2659-EA48-A1B8-11402A4C3A0F}"/>
                  </a:ext>
                </a:extLst>
              </p:cNvPr>
              <p:cNvCxnSpPr>
                <a:cxnSpLocks/>
              </p:cNvCxnSpPr>
              <p:nvPr/>
            </p:nvCxnSpPr>
            <p:spPr>
              <a:xfrm>
                <a:off x="1541779" y="3160408"/>
                <a:ext cx="1360424" cy="0"/>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E149A55-AD80-6A42-B44F-B9125112CCAF}"/>
                  </a:ext>
                </a:extLst>
              </p:cNvPr>
              <p:cNvSpPr txBox="1"/>
              <p:nvPr/>
            </p:nvSpPr>
            <p:spPr>
              <a:xfrm>
                <a:off x="1837221" y="2811634"/>
                <a:ext cx="761747" cy="307777"/>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Created</a:t>
                </a:r>
              </a:p>
            </p:txBody>
          </p:sp>
        </p:grpSp>
      </p:grpSp>
      <p:grpSp>
        <p:nvGrpSpPr>
          <p:cNvPr id="52" name="Group 51">
            <a:extLst>
              <a:ext uri="{FF2B5EF4-FFF2-40B4-BE49-F238E27FC236}">
                <a16:creationId xmlns:a16="http://schemas.microsoft.com/office/drawing/2014/main" id="{612C44F5-97FF-6043-8C28-425488543BC9}"/>
              </a:ext>
            </a:extLst>
          </p:cNvPr>
          <p:cNvGrpSpPr/>
          <p:nvPr/>
        </p:nvGrpSpPr>
        <p:grpSpPr>
          <a:xfrm>
            <a:off x="3876156" y="3298231"/>
            <a:ext cx="1420581" cy="582251"/>
            <a:chOff x="3876156" y="3298231"/>
            <a:chExt cx="1420581" cy="582251"/>
          </a:xfrm>
        </p:grpSpPr>
        <p:cxnSp>
          <p:nvCxnSpPr>
            <p:cNvPr id="18" name="Straight Arrow Connector 17">
              <a:extLst>
                <a:ext uri="{FF2B5EF4-FFF2-40B4-BE49-F238E27FC236}">
                  <a16:creationId xmlns:a16="http://schemas.microsoft.com/office/drawing/2014/main" id="{6C84D36F-4AC3-3F4E-B6C9-2F2C03913E3B}"/>
                </a:ext>
              </a:extLst>
            </p:cNvPr>
            <p:cNvCxnSpPr>
              <a:cxnSpLocks/>
            </p:cNvCxnSpPr>
            <p:nvPr/>
          </p:nvCxnSpPr>
          <p:spPr>
            <a:xfrm flipH="1">
              <a:off x="3890878" y="3298231"/>
              <a:ext cx="1360424" cy="0"/>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C609653E-F831-6B4E-8854-33CF55CE8A66}"/>
                </a:ext>
              </a:extLst>
            </p:cNvPr>
            <p:cNvGrpSpPr/>
            <p:nvPr/>
          </p:nvGrpSpPr>
          <p:grpSpPr>
            <a:xfrm>
              <a:off x="3876156" y="3333739"/>
              <a:ext cx="1420581" cy="546743"/>
              <a:chOff x="3899906" y="3523741"/>
              <a:chExt cx="1420581" cy="546743"/>
            </a:xfrm>
          </p:grpSpPr>
          <p:sp>
            <p:nvSpPr>
              <p:cNvPr id="25" name="TextBox 24">
                <a:extLst>
                  <a:ext uri="{FF2B5EF4-FFF2-40B4-BE49-F238E27FC236}">
                    <a16:creationId xmlns:a16="http://schemas.microsoft.com/office/drawing/2014/main" id="{359C2B14-266D-1745-9FE5-A711119E1697}"/>
                  </a:ext>
                </a:extLst>
              </p:cNvPr>
              <p:cNvSpPr txBox="1"/>
              <p:nvPr/>
            </p:nvSpPr>
            <p:spPr>
              <a:xfrm>
                <a:off x="3934370" y="3762707"/>
                <a:ext cx="1351652" cy="307777"/>
              </a:xfrm>
              <a:prstGeom prst="rect">
                <a:avLst/>
              </a:prstGeom>
              <a:noFill/>
            </p:spPr>
            <p:txBody>
              <a:bodyPr wrap="none" rtlCol="0">
                <a:spAutoFit/>
              </a:bodyPr>
              <a:lstStyle/>
              <a:p>
                <a:pPr algn="ctr"/>
                <a:r>
                  <a:rPr lang="en-US" sz="1400" dirty="0" err="1">
                    <a:latin typeface="Ubuntu Mono" panose="020B0509030602030204" pitchFamily="49" charset="0"/>
                  </a:rPr>
                  <a:t>pthread_yield</a:t>
                </a:r>
                <a:endParaRPr lang="en-US" sz="1400" dirty="0">
                  <a:latin typeface="Ubuntu Mono" panose="020B0509030602030204" pitchFamily="49" charset="0"/>
                </a:endParaRPr>
              </a:p>
            </p:txBody>
          </p:sp>
          <p:sp>
            <p:nvSpPr>
              <p:cNvPr id="27" name="TextBox 26">
                <a:extLst>
                  <a:ext uri="{FF2B5EF4-FFF2-40B4-BE49-F238E27FC236}">
                    <a16:creationId xmlns:a16="http://schemas.microsoft.com/office/drawing/2014/main" id="{D7F7C138-61BD-CE44-865C-5CF17A2A8B7A}"/>
                  </a:ext>
                </a:extLst>
              </p:cNvPr>
              <p:cNvSpPr txBox="1"/>
              <p:nvPr/>
            </p:nvSpPr>
            <p:spPr>
              <a:xfrm>
                <a:off x="3899906" y="3523741"/>
                <a:ext cx="1420581" cy="307777"/>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Yields/Suspended</a:t>
                </a:r>
              </a:p>
            </p:txBody>
          </p:sp>
        </p:grpSp>
      </p:grpSp>
      <p:grpSp>
        <p:nvGrpSpPr>
          <p:cNvPr id="61" name="Group 60">
            <a:extLst>
              <a:ext uri="{FF2B5EF4-FFF2-40B4-BE49-F238E27FC236}">
                <a16:creationId xmlns:a16="http://schemas.microsoft.com/office/drawing/2014/main" id="{9A143659-EBC5-C641-AF35-57041512A773}"/>
              </a:ext>
            </a:extLst>
          </p:cNvPr>
          <p:cNvGrpSpPr/>
          <p:nvPr/>
        </p:nvGrpSpPr>
        <p:grpSpPr>
          <a:xfrm>
            <a:off x="3921590" y="2660311"/>
            <a:ext cx="2341427" cy="1000195"/>
            <a:chOff x="3921590" y="2660311"/>
            <a:chExt cx="2341427" cy="1000195"/>
          </a:xfrm>
        </p:grpSpPr>
        <p:sp>
          <p:nvSpPr>
            <p:cNvPr id="7" name="Oval 6">
              <a:extLst>
                <a:ext uri="{FF2B5EF4-FFF2-40B4-BE49-F238E27FC236}">
                  <a16:creationId xmlns:a16="http://schemas.microsoft.com/office/drawing/2014/main" id="{49A951BE-DC0E-434E-887D-502C4E3D776B}"/>
                </a:ext>
              </a:extLst>
            </p:cNvPr>
            <p:cNvSpPr/>
            <p:nvPr/>
          </p:nvSpPr>
          <p:spPr>
            <a:xfrm>
              <a:off x="5262822" y="2660311"/>
              <a:ext cx="1000195" cy="1000195"/>
            </a:xfrm>
            <a:prstGeom prst="ellipse">
              <a:avLst/>
            </a:prstGeom>
            <a:solidFill>
              <a:schemeClr val="accent1">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chemeClr val="tx1"/>
                  </a:solidFill>
                  <a:latin typeface="Gill Sans Light" panose="020B0302020104020203" pitchFamily="34" charset="-79"/>
                  <a:cs typeface="Gill Sans Light" panose="020B0302020104020203" pitchFamily="34" charset="-79"/>
                </a:rPr>
                <a:t>Running</a:t>
              </a:r>
            </a:p>
          </p:txBody>
        </p:sp>
        <p:grpSp>
          <p:nvGrpSpPr>
            <p:cNvPr id="51" name="Group 50">
              <a:extLst>
                <a:ext uri="{FF2B5EF4-FFF2-40B4-BE49-F238E27FC236}">
                  <a16:creationId xmlns:a16="http://schemas.microsoft.com/office/drawing/2014/main" id="{E5A5665F-C899-EC41-919A-8BEB5318C54B}"/>
                </a:ext>
              </a:extLst>
            </p:cNvPr>
            <p:cNvGrpSpPr/>
            <p:nvPr/>
          </p:nvGrpSpPr>
          <p:grpSpPr>
            <a:xfrm>
              <a:off x="3921590" y="2674063"/>
              <a:ext cx="1360424" cy="348522"/>
              <a:chOff x="3921590" y="2674063"/>
              <a:chExt cx="1360424" cy="348522"/>
            </a:xfrm>
          </p:grpSpPr>
          <p:cxnSp>
            <p:nvCxnSpPr>
              <p:cNvPr id="17" name="Straight Arrow Connector 16">
                <a:extLst>
                  <a:ext uri="{FF2B5EF4-FFF2-40B4-BE49-F238E27FC236}">
                    <a16:creationId xmlns:a16="http://schemas.microsoft.com/office/drawing/2014/main" id="{CA4EC898-6B59-FB4E-9CA0-BBC85055EDDA}"/>
                  </a:ext>
                </a:extLst>
              </p:cNvPr>
              <p:cNvCxnSpPr>
                <a:cxnSpLocks/>
              </p:cNvCxnSpPr>
              <p:nvPr/>
            </p:nvCxnSpPr>
            <p:spPr>
              <a:xfrm>
                <a:off x="3921590" y="3022585"/>
                <a:ext cx="1360424" cy="0"/>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34EB7139-CEC7-6D4F-A8D5-145B9EE053A2}"/>
                  </a:ext>
                </a:extLst>
              </p:cNvPr>
              <p:cNvSpPr txBox="1"/>
              <p:nvPr/>
            </p:nvSpPr>
            <p:spPr>
              <a:xfrm>
                <a:off x="4131033" y="2674063"/>
                <a:ext cx="910827" cy="307777"/>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Scheduled</a:t>
                </a:r>
              </a:p>
            </p:txBody>
          </p:sp>
        </p:grpSp>
      </p:grpSp>
      <p:grpSp>
        <p:nvGrpSpPr>
          <p:cNvPr id="63" name="Group 62">
            <a:extLst>
              <a:ext uri="{FF2B5EF4-FFF2-40B4-BE49-F238E27FC236}">
                <a16:creationId xmlns:a16="http://schemas.microsoft.com/office/drawing/2014/main" id="{D6DEA376-6169-4A4C-AAC4-D169BB836B4D}"/>
              </a:ext>
            </a:extLst>
          </p:cNvPr>
          <p:cNvGrpSpPr/>
          <p:nvPr/>
        </p:nvGrpSpPr>
        <p:grpSpPr>
          <a:xfrm>
            <a:off x="6263017" y="2660311"/>
            <a:ext cx="2360619" cy="1000195"/>
            <a:chOff x="6263017" y="2660311"/>
            <a:chExt cx="2360619" cy="1000195"/>
          </a:xfrm>
        </p:grpSpPr>
        <p:sp>
          <p:nvSpPr>
            <p:cNvPr id="8" name="Oval 7">
              <a:extLst>
                <a:ext uri="{FF2B5EF4-FFF2-40B4-BE49-F238E27FC236}">
                  <a16:creationId xmlns:a16="http://schemas.microsoft.com/office/drawing/2014/main" id="{B3708EF7-A891-6747-ACAD-5089715FE117}"/>
                </a:ext>
              </a:extLst>
            </p:cNvPr>
            <p:cNvSpPr/>
            <p:nvPr/>
          </p:nvSpPr>
          <p:spPr>
            <a:xfrm>
              <a:off x="7623441" y="2660311"/>
              <a:ext cx="1000195" cy="1000195"/>
            </a:xfrm>
            <a:prstGeom prst="ellipse">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chemeClr val="tx1"/>
                  </a:solidFill>
                  <a:latin typeface="Gill Sans Light" panose="020B0302020104020203" pitchFamily="34" charset="-79"/>
                  <a:cs typeface="Gill Sans Light" panose="020B0302020104020203" pitchFamily="34" charset="-79"/>
                </a:rPr>
                <a:t>Finished</a:t>
              </a:r>
            </a:p>
          </p:txBody>
        </p:sp>
        <p:grpSp>
          <p:nvGrpSpPr>
            <p:cNvPr id="32" name="Group 31">
              <a:extLst>
                <a:ext uri="{FF2B5EF4-FFF2-40B4-BE49-F238E27FC236}">
                  <a16:creationId xmlns:a16="http://schemas.microsoft.com/office/drawing/2014/main" id="{52CAA7DC-1233-7A48-AC6F-A25ABC7C298A}"/>
                </a:ext>
              </a:extLst>
            </p:cNvPr>
            <p:cNvGrpSpPr/>
            <p:nvPr/>
          </p:nvGrpSpPr>
          <p:grpSpPr>
            <a:xfrm>
              <a:off x="6263017" y="2811634"/>
              <a:ext cx="1360424" cy="697548"/>
              <a:chOff x="6263017" y="2811634"/>
              <a:chExt cx="1360424" cy="697548"/>
            </a:xfrm>
          </p:grpSpPr>
          <p:cxnSp>
            <p:nvCxnSpPr>
              <p:cNvPr id="21" name="Straight Arrow Connector 20">
                <a:extLst>
                  <a:ext uri="{FF2B5EF4-FFF2-40B4-BE49-F238E27FC236}">
                    <a16:creationId xmlns:a16="http://schemas.microsoft.com/office/drawing/2014/main" id="{136CDA13-CDE4-7246-883B-6C863C6BA5DB}"/>
                  </a:ext>
                </a:extLst>
              </p:cNvPr>
              <p:cNvCxnSpPr>
                <a:cxnSpLocks/>
              </p:cNvCxnSpPr>
              <p:nvPr/>
            </p:nvCxnSpPr>
            <p:spPr>
              <a:xfrm>
                <a:off x="6263017" y="3160408"/>
                <a:ext cx="1360424" cy="0"/>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8F5ECEDF-E9D7-5744-B7BD-0AB6BF12A4DC}"/>
                  </a:ext>
                </a:extLst>
              </p:cNvPr>
              <p:cNvGrpSpPr/>
              <p:nvPr/>
            </p:nvGrpSpPr>
            <p:grpSpPr>
              <a:xfrm>
                <a:off x="6324078" y="2811634"/>
                <a:ext cx="1261884" cy="697548"/>
                <a:chOff x="6324078" y="2793822"/>
                <a:chExt cx="1261884" cy="697548"/>
              </a:xfrm>
            </p:grpSpPr>
            <p:sp>
              <p:nvSpPr>
                <p:cNvPr id="22" name="TextBox 21">
                  <a:extLst>
                    <a:ext uri="{FF2B5EF4-FFF2-40B4-BE49-F238E27FC236}">
                      <a16:creationId xmlns:a16="http://schemas.microsoft.com/office/drawing/2014/main" id="{1D969304-BBE5-D44B-8FEA-55EB970BFF83}"/>
                    </a:ext>
                  </a:extLst>
                </p:cNvPr>
                <p:cNvSpPr txBox="1"/>
                <p:nvPr/>
              </p:nvSpPr>
              <p:spPr>
                <a:xfrm>
                  <a:off x="6324078" y="3183593"/>
                  <a:ext cx="1261884" cy="307777"/>
                </a:xfrm>
                <a:prstGeom prst="rect">
                  <a:avLst/>
                </a:prstGeom>
                <a:noFill/>
              </p:spPr>
              <p:txBody>
                <a:bodyPr wrap="none" rtlCol="0">
                  <a:spAutoFit/>
                </a:bodyPr>
                <a:lstStyle/>
                <a:p>
                  <a:pPr algn="ctr"/>
                  <a:r>
                    <a:rPr lang="en-US" sz="1400" dirty="0" err="1">
                      <a:latin typeface="Ubuntu Mono" panose="020B0509030602030204" pitchFamily="49" charset="0"/>
                    </a:rPr>
                    <a:t>pthread_exit</a:t>
                  </a:r>
                  <a:endParaRPr lang="en-US" sz="1400" dirty="0">
                    <a:latin typeface="Ubuntu Mono" panose="020B0509030602030204" pitchFamily="49" charset="0"/>
                  </a:endParaRPr>
                </a:p>
              </p:txBody>
            </p:sp>
            <p:sp>
              <p:nvSpPr>
                <p:cNvPr id="29" name="TextBox 28">
                  <a:extLst>
                    <a:ext uri="{FF2B5EF4-FFF2-40B4-BE49-F238E27FC236}">
                      <a16:creationId xmlns:a16="http://schemas.microsoft.com/office/drawing/2014/main" id="{B0692439-195E-D94D-A0ED-BEF3DEB710B5}"/>
                    </a:ext>
                  </a:extLst>
                </p:cNvPr>
                <p:cNvSpPr txBox="1"/>
                <p:nvPr/>
              </p:nvSpPr>
              <p:spPr>
                <a:xfrm>
                  <a:off x="6687389" y="2793822"/>
                  <a:ext cx="511680" cy="307777"/>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Exits</a:t>
                  </a:r>
                </a:p>
              </p:txBody>
            </p:sp>
          </p:grpSp>
        </p:grpSp>
      </p:grpSp>
      <p:grpSp>
        <p:nvGrpSpPr>
          <p:cNvPr id="62" name="Group 61">
            <a:extLst>
              <a:ext uri="{FF2B5EF4-FFF2-40B4-BE49-F238E27FC236}">
                <a16:creationId xmlns:a16="http://schemas.microsoft.com/office/drawing/2014/main" id="{729896FE-8570-4743-9CB5-3B3B1F1536B9}"/>
              </a:ext>
            </a:extLst>
          </p:cNvPr>
          <p:cNvGrpSpPr/>
          <p:nvPr/>
        </p:nvGrpSpPr>
        <p:grpSpPr>
          <a:xfrm>
            <a:off x="4086349" y="3681665"/>
            <a:ext cx="3402555" cy="2185495"/>
            <a:chOff x="4086349" y="3681665"/>
            <a:chExt cx="3402555" cy="2185495"/>
          </a:xfrm>
        </p:grpSpPr>
        <p:sp>
          <p:nvSpPr>
            <p:cNvPr id="9" name="Oval 8">
              <a:extLst>
                <a:ext uri="{FF2B5EF4-FFF2-40B4-BE49-F238E27FC236}">
                  <a16:creationId xmlns:a16="http://schemas.microsoft.com/office/drawing/2014/main" id="{1337A326-0376-114B-97CE-5B780C9ABE9B}"/>
                </a:ext>
              </a:extLst>
            </p:cNvPr>
            <p:cNvSpPr/>
            <p:nvPr/>
          </p:nvSpPr>
          <p:spPr>
            <a:xfrm>
              <a:off x="4086349" y="4866965"/>
              <a:ext cx="1000195" cy="1000195"/>
            </a:xfrm>
            <a:prstGeom prst="ellipse">
              <a:avLst/>
            </a:prstGeom>
            <a:solidFill>
              <a:schemeClr val="bg1">
                <a:lumMod val="6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chemeClr val="tx1"/>
                  </a:solidFill>
                  <a:latin typeface="Gill Sans Light" panose="020B0302020104020203" pitchFamily="34" charset="-79"/>
                  <a:cs typeface="Gill Sans Light" panose="020B0302020104020203" pitchFamily="34" charset="-79"/>
                </a:rPr>
                <a:t>Waiting</a:t>
              </a:r>
            </a:p>
          </p:txBody>
        </p:sp>
        <p:grpSp>
          <p:nvGrpSpPr>
            <p:cNvPr id="33" name="Group 32">
              <a:extLst>
                <a:ext uri="{FF2B5EF4-FFF2-40B4-BE49-F238E27FC236}">
                  <a16:creationId xmlns:a16="http://schemas.microsoft.com/office/drawing/2014/main" id="{FC35A7C9-97E2-504B-AEC3-6C12FE9545C3}"/>
                </a:ext>
              </a:extLst>
            </p:cNvPr>
            <p:cNvGrpSpPr/>
            <p:nvPr/>
          </p:nvGrpSpPr>
          <p:grpSpPr>
            <a:xfrm>
              <a:off x="5077353" y="3681665"/>
              <a:ext cx="2411551" cy="1756610"/>
              <a:chOff x="5077353" y="3681665"/>
              <a:chExt cx="2411551" cy="1756610"/>
            </a:xfrm>
          </p:grpSpPr>
          <p:sp>
            <p:nvSpPr>
              <p:cNvPr id="34" name="Freeform 33">
                <a:extLst>
                  <a:ext uri="{FF2B5EF4-FFF2-40B4-BE49-F238E27FC236}">
                    <a16:creationId xmlns:a16="http://schemas.microsoft.com/office/drawing/2014/main" id="{13A34D96-4A07-5D45-ADDE-4B0C49C17B7A}"/>
                  </a:ext>
                </a:extLst>
              </p:cNvPr>
              <p:cNvSpPr/>
              <p:nvPr/>
            </p:nvSpPr>
            <p:spPr>
              <a:xfrm>
                <a:off x="5077353" y="3681665"/>
                <a:ext cx="697831" cy="1756610"/>
              </a:xfrm>
              <a:custGeom>
                <a:avLst/>
                <a:gdLst>
                  <a:gd name="connsiteX0" fmla="*/ 697831 w 697831"/>
                  <a:gd name="connsiteY0" fmla="*/ 0 h 1756610"/>
                  <a:gd name="connsiteX1" fmla="*/ 565484 w 697831"/>
                  <a:gd name="connsiteY1" fmla="*/ 1383631 h 1756610"/>
                  <a:gd name="connsiteX2" fmla="*/ 0 w 697831"/>
                  <a:gd name="connsiteY2" fmla="*/ 1756610 h 1756610"/>
                </a:gdLst>
                <a:ahLst/>
                <a:cxnLst>
                  <a:cxn ang="0">
                    <a:pos x="connsiteX0" y="connsiteY0"/>
                  </a:cxn>
                  <a:cxn ang="0">
                    <a:pos x="connsiteX1" y="connsiteY1"/>
                  </a:cxn>
                  <a:cxn ang="0">
                    <a:pos x="connsiteX2" y="connsiteY2"/>
                  </a:cxn>
                </a:cxnLst>
                <a:rect l="l" t="t" r="r" b="b"/>
                <a:pathLst>
                  <a:path w="697831" h="1756610">
                    <a:moveTo>
                      <a:pt x="697831" y="0"/>
                    </a:moveTo>
                    <a:cubicBezTo>
                      <a:pt x="689810" y="545431"/>
                      <a:pt x="681789" y="1090863"/>
                      <a:pt x="565484" y="1383631"/>
                    </a:cubicBezTo>
                    <a:cubicBezTo>
                      <a:pt x="449179" y="1676399"/>
                      <a:pt x="224589" y="1716504"/>
                      <a:pt x="0" y="1756610"/>
                    </a:cubicBezTo>
                  </a:path>
                </a:pathLst>
              </a:custGeom>
              <a:noFill/>
              <a:ln w="25400">
                <a:solidFill>
                  <a:schemeClr val="tx1"/>
                </a:solidFill>
                <a:prstDash val="sysDash"/>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2D6BE8F4-66D2-9743-BDD8-B8E59E485BFB}"/>
                  </a:ext>
                </a:extLst>
              </p:cNvPr>
              <p:cNvSpPr txBox="1"/>
              <p:nvPr/>
            </p:nvSpPr>
            <p:spPr>
              <a:xfrm>
                <a:off x="5778179" y="4391514"/>
                <a:ext cx="1710725" cy="523220"/>
              </a:xfrm>
              <a:prstGeom prst="rect">
                <a:avLst/>
              </a:prstGeom>
              <a:noFill/>
            </p:spPr>
            <p:txBody>
              <a:bodyPr wrap="none" rtlCol="0">
                <a:spAutoFit/>
              </a:bodyPr>
              <a:lstStyle/>
              <a:p>
                <a:r>
                  <a:rPr lang="en-US" sz="1400" dirty="0" err="1">
                    <a:latin typeface="Ubuntu Mono" panose="020B0509030602030204" pitchFamily="49" charset="0"/>
                  </a:rPr>
                  <a:t>pthread_join</a:t>
                </a:r>
                <a:endParaRPr lang="en-US" sz="1400" dirty="0">
                  <a:latin typeface="Ubuntu Mono" panose="020B0509030602030204" pitchFamily="49" charset="0"/>
                </a:endParaRPr>
              </a:p>
              <a:p>
                <a:r>
                  <a:rPr lang="en-US" sz="1400" dirty="0" err="1">
                    <a:latin typeface="Ubuntu Mono" panose="020B0509030602030204" pitchFamily="49" charset="0"/>
                  </a:rPr>
                  <a:t>pthread_cond_wait</a:t>
                </a:r>
                <a:endParaRPr lang="en-US" sz="1400" dirty="0">
                  <a:latin typeface="Ubuntu Mono" panose="020B0509030602030204" pitchFamily="49" charset="0"/>
                </a:endParaRPr>
              </a:p>
            </p:txBody>
          </p:sp>
          <p:sp>
            <p:nvSpPr>
              <p:cNvPr id="37" name="TextBox 36">
                <a:extLst>
                  <a:ext uri="{FF2B5EF4-FFF2-40B4-BE49-F238E27FC236}">
                    <a16:creationId xmlns:a16="http://schemas.microsoft.com/office/drawing/2014/main" id="{68180B21-888D-B447-89FE-69E3F47D3A75}"/>
                  </a:ext>
                </a:extLst>
              </p:cNvPr>
              <p:cNvSpPr txBox="1"/>
              <p:nvPr/>
            </p:nvSpPr>
            <p:spPr>
              <a:xfrm>
                <a:off x="5803345" y="4122901"/>
                <a:ext cx="1279133" cy="307777"/>
              </a:xfrm>
              <a:prstGeom prst="rect">
                <a:avLst/>
              </a:prstGeom>
              <a:noFill/>
            </p:spPr>
            <p:txBody>
              <a:bodyPr wrap="none" rtlCol="0">
                <a:spAutoFit/>
              </a:bodyPr>
              <a:lstStyle/>
              <a:p>
                <a:r>
                  <a:rPr lang="en-US" sz="1400" dirty="0">
                    <a:latin typeface="Gill Sans Light" panose="020B0302020104020203" pitchFamily="34" charset="-79"/>
                    <a:cs typeface="Gill Sans Light" panose="020B0302020104020203" pitchFamily="34" charset="-79"/>
                  </a:rPr>
                  <a:t>Waits for event</a:t>
                </a:r>
              </a:p>
            </p:txBody>
          </p:sp>
        </p:grpSp>
      </p:grpSp>
      <p:grpSp>
        <p:nvGrpSpPr>
          <p:cNvPr id="53" name="Group 52">
            <a:extLst>
              <a:ext uri="{FF2B5EF4-FFF2-40B4-BE49-F238E27FC236}">
                <a16:creationId xmlns:a16="http://schemas.microsoft.com/office/drawing/2014/main" id="{83B88FA6-689C-4E4F-98F5-178C3BC94B68}"/>
              </a:ext>
            </a:extLst>
          </p:cNvPr>
          <p:cNvGrpSpPr/>
          <p:nvPr/>
        </p:nvGrpSpPr>
        <p:grpSpPr>
          <a:xfrm>
            <a:off x="541506" y="3675945"/>
            <a:ext cx="3518022" cy="1756610"/>
            <a:chOff x="541506" y="3675945"/>
            <a:chExt cx="3518022" cy="1756610"/>
          </a:xfrm>
        </p:grpSpPr>
        <p:sp>
          <p:nvSpPr>
            <p:cNvPr id="35" name="Freeform 34">
              <a:extLst>
                <a:ext uri="{FF2B5EF4-FFF2-40B4-BE49-F238E27FC236}">
                  <a16:creationId xmlns:a16="http://schemas.microsoft.com/office/drawing/2014/main" id="{07ABEF5B-6202-A74D-BF62-7920576EFAC4}"/>
                </a:ext>
              </a:extLst>
            </p:cNvPr>
            <p:cNvSpPr/>
            <p:nvPr/>
          </p:nvSpPr>
          <p:spPr>
            <a:xfrm flipH="1">
              <a:off x="3361697" y="3675945"/>
              <a:ext cx="697831" cy="1756610"/>
            </a:xfrm>
            <a:custGeom>
              <a:avLst/>
              <a:gdLst>
                <a:gd name="connsiteX0" fmla="*/ 697831 w 697831"/>
                <a:gd name="connsiteY0" fmla="*/ 0 h 1756610"/>
                <a:gd name="connsiteX1" fmla="*/ 565484 w 697831"/>
                <a:gd name="connsiteY1" fmla="*/ 1383631 h 1756610"/>
                <a:gd name="connsiteX2" fmla="*/ 0 w 697831"/>
                <a:gd name="connsiteY2" fmla="*/ 1756610 h 1756610"/>
              </a:gdLst>
              <a:ahLst/>
              <a:cxnLst>
                <a:cxn ang="0">
                  <a:pos x="connsiteX0" y="connsiteY0"/>
                </a:cxn>
                <a:cxn ang="0">
                  <a:pos x="connsiteX1" y="connsiteY1"/>
                </a:cxn>
                <a:cxn ang="0">
                  <a:pos x="connsiteX2" y="connsiteY2"/>
                </a:cxn>
              </a:cxnLst>
              <a:rect l="l" t="t" r="r" b="b"/>
              <a:pathLst>
                <a:path w="697831" h="1756610">
                  <a:moveTo>
                    <a:pt x="697831" y="0"/>
                  </a:moveTo>
                  <a:cubicBezTo>
                    <a:pt x="689810" y="545431"/>
                    <a:pt x="681789" y="1090863"/>
                    <a:pt x="565484" y="1383631"/>
                  </a:cubicBezTo>
                  <a:cubicBezTo>
                    <a:pt x="449179" y="1676399"/>
                    <a:pt x="224589" y="1716504"/>
                    <a:pt x="0" y="1756610"/>
                  </a:cubicBezTo>
                </a:path>
              </a:pathLst>
            </a:custGeom>
            <a:noFill/>
            <a:ln w="25400">
              <a:solidFill>
                <a:schemeClr val="tx1"/>
              </a:solidFill>
              <a:prstDash val="sysDash"/>
              <a:headEnd type="triangl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26D13176-8D0E-2C46-AEBE-CB9B171CA995}"/>
                </a:ext>
              </a:extLst>
            </p:cNvPr>
            <p:cNvGrpSpPr/>
            <p:nvPr/>
          </p:nvGrpSpPr>
          <p:grpSpPr>
            <a:xfrm>
              <a:off x="541506" y="4122901"/>
              <a:ext cx="2787943" cy="791833"/>
              <a:chOff x="541506" y="4122901"/>
              <a:chExt cx="2787943" cy="791833"/>
            </a:xfrm>
          </p:grpSpPr>
          <p:sp>
            <p:nvSpPr>
              <p:cNvPr id="38" name="TextBox 37">
                <a:extLst>
                  <a:ext uri="{FF2B5EF4-FFF2-40B4-BE49-F238E27FC236}">
                    <a16:creationId xmlns:a16="http://schemas.microsoft.com/office/drawing/2014/main" id="{58AD6D78-B692-4E45-9968-4F4C2FCE98ED}"/>
                  </a:ext>
                </a:extLst>
              </p:cNvPr>
              <p:cNvSpPr txBox="1"/>
              <p:nvPr/>
            </p:nvSpPr>
            <p:spPr>
              <a:xfrm>
                <a:off x="541506" y="4391514"/>
                <a:ext cx="2787943" cy="523220"/>
              </a:xfrm>
              <a:prstGeom prst="rect">
                <a:avLst/>
              </a:prstGeom>
              <a:noFill/>
            </p:spPr>
            <p:txBody>
              <a:bodyPr wrap="none" rtlCol="0">
                <a:spAutoFit/>
              </a:bodyPr>
              <a:lstStyle/>
              <a:p>
                <a:pPr algn="r"/>
                <a:r>
                  <a:rPr lang="en-US" sz="1400" dirty="0" err="1">
                    <a:latin typeface="Ubuntu Mono" panose="020B0509030602030204" pitchFamily="49" charset="0"/>
                  </a:rPr>
                  <a:t>pthread_exit</a:t>
                </a:r>
                <a:endParaRPr lang="en-US" sz="1400" dirty="0">
                  <a:latin typeface="Ubuntu Mono" panose="020B0509030602030204" pitchFamily="49" charset="0"/>
                </a:endParaRPr>
              </a:p>
              <a:p>
                <a:pPr algn="r"/>
                <a:r>
                  <a:rPr lang="en-US" sz="1400" dirty="0" err="1">
                    <a:latin typeface="Ubuntu Mono" panose="020B0509030602030204" pitchFamily="49" charset="0"/>
                  </a:rPr>
                  <a:t>pthread_cond_signal</a:t>
                </a:r>
                <a:r>
                  <a:rPr lang="en-US" sz="1400" dirty="0">
                    <a:latin typeface="Ubuntu Mono" panose="020B0509030602030204" pitchFamily="49" charset="0"/>
                  </a:rPr>
                  <a:t>/broadcast</a:t>
                </a:r>
              </a:p>
            </p:txBody>
          </p:sp>
          <p:sp>
            <p:nvSpPr>
              <p:cNvPr id="39" name="TextBox 38">
                <a:extLst>
                  <a:ext uri="{FF2B5EF4-FFF2-40B4-BE49-F238E27FC236}">
                    <a16:creationId xmlns:a16="http://schemas.microsoft.com/office/drawing/2014/main" id="{AC0A0A67-6769-9C4A-89A9-6B7B7516F8D4}"/>
                  </a:ext>
                </a:extLst>
              </p:cNvPr>
              <p:cNvSpPr txBox="1"/>
              <p:nvPr/>
            </p:nvSpPr>
            <p:spPr>
              <a:xfrm>
                <a:off x="2144120" y="4122901"/>
                <a:ext cx="1158202" cy="307777"/>
              </a:xfrm>
              <a:prstGeom prst="rect">
                <a:avLst/>
              </a:prstGeom>
              <a:noFill/>
            </p:spPr>
            <p:txBody>
              <a:bodyPr wrap="none" rtlCol="0">
                <a:spAutoFit/>
              </a:bodyPr>
              <a:lstStyle/>
              <a:p>
                <a:pPr algn="r"/>
                <a:r>
                  <a:rPr lang="en-US" sz="1400" dirty="0">
                    <a:latin typeface="Gill Sans Light" panose="020B0302020104020203" pitchFamily="34" charset="-79"/>
                    <a:cs typeface="Gill Sans Light" panose="020B0302020104020203" pitchFamily="34" charset="-79"/>
                  </a:rPr>
                  <a:t>Even happens</a:t>
                </a:r>
              </a:p>
            </p:txBody>
          </p:sp>
        </p:grpSp>
      </p:grpSp>
      <p:grpSp>
        <p:nvGrpSpPr>
          <p:cNvPr id="59" name="Group 58">
            <a:extLst>
              <a:ext uri="{FF2B5EF4-FFF2-40B4-BE49-F238E27FC236}">
                <a16:creationId xmlns:a16="http://schemas.microsoft.com/office/drawing/2014/main" id="{6065E87F-7F00-1148-A5AC-F008F5FD0D28}"/>
              </a:ext>
            </a:extLst>
          </p:cNvPr>
          <p:cNvGrpSpPr/>
          <p:nvPr/>
        </p:nvGrpSpPr>
        <p:grpSpPr>
          <a:xfrm>
            <a:off x="541584" y="2097111"/>
            <a:ext cx="1000195" cy="1563395"/>
            <a:chOff x="541584" y="2097111"/>
            <a:chExt cx="1000195" cy="1563395"/>
          </a:xfrm>
        </p:grpSpPr>
        <p:sp>
          <p:nvSpPr>
            <p:cNvPr id="3" name="Oval 2">
              <a:extLst>
                <a:ext uri="{FF2B5EF4-FFF2-40B4-BE49-F238E27FC236}">
                  <a16:creationId xmlns:a16="http://schemas.microsoft.com/office/drawing/2014/main" id="{2AE02728-E5D3-CE47-A1DA-BF5F8AE67521}"/>
                </a:ext>
              </a:extLst>
            </p:cNvPr>
            <p:cNvSpPr/>
            <p:nvPr/>
          </p:nvSpPr>
          <p:spPr>
            <a:xfrm>
              <a:off x="541584" y="2660311"/>
              <a:ext cx="1000195" cy="1000195"/>
            </a:xfrm>
            <a:prstGeom prst="ellipse">
              <a:avLst/>
            </a:prstGeom>
            <a:solidFill>
              <a:srgbClr val="FFFF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dirty="0">
                  <a:solidFill>
                    <a:schemeClr val="tx1"/>
                  </a:solidFill>
                  <a:latin typeface="Gill Sans Light" panose="020B0302020104020203" pitchFamily="34" charset="-79"/>
                  <a:cs typeface="Gill Sans Light" panose="020B0302020104020203" pitchFamily="34" charset="-79"/>
                </a:rPr>
                <a:t>Init</a:t>
              </a:r>
            </a:p>
          </p:txBody>
        </p:sp>
        <p:cxnSp>
          <p:nvCxnSpPr>
            <p:cNvPr id="54" name="Straight Arrow Connector 53">
              <a:extLst>
                <a:ext uri="{FF2B5EF4-FFF2-40B4-BE49-F238E27FC236}">
                  <a16:creationId xmlns:a16="http://schemas.microsoft.com/office/drawing/2014/main" id="{6876072A-1341-F54C-8285-90CA63D27B18}"/>
                </a:ext>
              </a:extLst>
            </p:cNvPr>
            <p:cNvCxnSpPr>
              <a:cxnSpLocks/>
            </p:cNvCxnSpPr>
            <p:nvPr/>
          </p:nvCxnSpPr>
          <p:spPr>
            <a:xfrm>
              <a:off x="1046706" y="2097111"/>
              <a:ext cx="0" cy="576952"/>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grpSp>
      <p:sp>
        <p:nvSpPr>
          <p:cNvPr id="57" name="TextBox 56">
            <a:extLst>
              <a:ext uri="{FF2B5EF4-FFF2-40B4-BE49-F238E27FC236}">
                <a16:creationId xmlns:a16="http://schemas.microsoft.com/office/drawing/2014/main" id="{748A2F05-869C-EA49-A10C-52DA57191FA8}"/>
              </a:ext>
            </a:extLst>
          </p:cNvPr>
          <p:cNvSpPr txBox="1"/>
          <p:nvPr/>
        </p:nvSpPr>
        <p:spPr>
          <a:xfrm>
            <a:off x="706493" y="1538214"/>
            <a:ext cx="670376" cy="307777"/>
          </a:xfrm>
          <a:prstGeom prst="rect">
            <a:avLst/>
          </a:prstGeom>
          <a:noFill/>
        </p:spPr>
        <p:txBody>
          <a:bodyPr wrap="none" rtlCol="0">
            <a:spAutoFit/>
          </a:bodyPr>
          <a:lstStyle/>
          <a:p>
            <a:pPr algn="ctr"/>
            <a:r>
              <a:rPr lang="en-US" sz="1400" dirty="0">
                <a:latin typeface="Gill Sans Light" panose="020B0302020104020203" pitchFamily="34" charset="-79"/>
                <a:cs typeface="Gill Sans Light" panose="020B0302020104020203" pitchFamily="34" charset="-79"/>
              </a:rPr>
              <a:t>Create</a:t>
            </a:r>
          </a:p>
        </p:txBody>
      </p:sp>
      <p:sp>
        <p:nvSpPr>
          <p:cNvPr id="58" name="TextBox 57">
            <a:extLst>
              <a:ext uri="{FF2B5EF4-FFF2-40B4-BE49-F238E27FC236}">
                <a16:creationId xmlns:a16="http://schemas.microsoft.com/office/drawing/2014/main" id="{F4B55780-381D-4F4E-9672-91F02DE61C2C}"/>
              </a:ext>
            </a:extLst>
          </p:cNvPr>
          <p:cNvSpPr txBox="1"/>
          <p:nvPr/>
        </p:nvSpPr>
        <p:spPr>
          <a:xfrm>
            <a:off x="320971" y="1763832"/>
            <a:ext cx="1441420" cy="307777"/>
          </a:xfrm>
          <a:prstGeom prst="rect">
            <a:avLst/>
          </a:prstGeom>
          <a:noFill/>
        </p:spPr>
        <p:txBody>
          <a:bodyPr wrap="none" rtlCol="0">
            <a:spAutoFit/>
          </a:bodyPr>
          <a:lstStyle/>
          <a:p>
            <a:pPr algn="ctr"/>
            <a:r>
              <a:rPr lang="en-US" sz="1400" dirty="0" err="1">
                <a:latin typeface="Ubuntu Mono" panose="020B0509030602030204" pitchFamily="49" charset="0"/>
              </a:rPr>
              <a:t>pthread_create</a:t>
            </a:r>
            <a:endParaRPr lang="en-US" sz="1400" dirty="0">
              <a:latin typeface="Ubuntu Mono" panose="020B0509030602030204" pitchFamily="49" charset="0"/>
            </a:endParaRPr>
          </a:p>
        </p:txBody>
      </p:sp>
      <p:sp>
        <p:nvSpPr>
          <p:cNvPr id="64" name="TextBox 63">
            <a:extLst>
              <a:ext uri="{FF2B5EF4-FFF2-40B4-BE49-F238E27FC236}">
                <a16:creationId xmlns:a16="http://schemas.microsoft.com/office/drawing/2014/main" id="{8800ABE5-E740-EB4A-8956-CF94A7A6971B}"/>
              </a:ext>
            </a:extLst>
          </p:cNvPr>
          <p:cNvSpPr txBox="1"/>
          <p:nvPr/>
        </p:nvSpPr>
        <p:spPr>
          <a:xfrm>
            <a:off x="541250" y="6149527"/>
            <a:ext cx="7563224" cy="338554"/>
          </a:xfrm>
          <a:prstGeom prst="rect">
            <a:avLst/>
          </a:prstGeom>
          <a:noFill/>
        </p:spPr>
        <p:txBody>
          <a:bodyPr wrap="none" rtlCol="0">
            <a:spAutoFit/>
          </a:bodyPr>
          <a:lstStyle/>
          <a:p>
            <a:r>
              <a:rPr lang="en-CA" sz="1600" dirty="0">
                <a:latin typeface="Gill Sans Light" panose="020B0302020104020203" pitchFamily="34" charset="-79"/>
                <a:cs typeface="Gill Sans Light" panose="020B0302020104020203" pitchFamily="34" charset="-79"/>
              </a:rPr>
              <a:t>A process can go directly from ready or waiting to finished (example: main thread calls exit)</a:t>
            </a:r>
          </a:p>
        </p:txBody>
      </p:sp>
    </p:spTree>
    <p:extLst>
      <p:ext uri="{BB962C8B-B14F-4D97-AF65-F5344CB8AC3E}">
        <p14:creationId xmlns:p14="http://schemas.microsoft.com/office/powerpoint/2010/main" val="5985781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Recall: Condition Variables Operations</a:t>
            </a:r>
          </a:p>
        </p:txBody>
      </p:sp>
      <p:sp>
        <p:nvSpPr>
          <p:cNvPr id="3" name="Content Placeholder 2"/>
          <p:cNvSpPr>
            <a:spLocks noGrp="1"/>
          </p:cNvSpPr>
          <p:nvPr>
            <p:ph idx="1"/>
          </p:nvPr>
        </p:nvSpPr>
        <p:spPr/>
        <p:txBody>
          <a:bodyPr/>
          <a:lstStyle/>
          <a:p>
            <a:pPr>
              <a:lnSpc>
                <a:spcPct val="150000"/>
              </a:lnSpc>
            </a:pPr>
            <a:r>
              <a:rPr lang="en-US" sz="2400" dirty="0">
                <a:solidFill>
                  <a:srgbClr val="FF0000"/>
                </a:solidFill>
                <a:latin typeface="Ubuntu Mono" panose="020B0509030602030204" pitchFamily="49" charset="0"/>
              </a:rPr>
              <a:t>wait(Mutex *mutex)</a:t>
            </a:r>
          </a:p>
          <a:p>
            <a:pPr lvl="1">
              <a:lnSpc>
                <a:spcPct val="150000"/>
              </a:lnSpc>
            </a:pPr>
            <a:r>
              <a:rPr lang="en-US" dirty="0"/>
              <a:t>Atomically unlock mutex and relinquish processor</a:t>
            </a:r>
          </a:p>
          <a:p>
            <a:pPr lvl="1">
              <a:lnSpc>
                <a:spcPct val="150000"/>
              </a:lnSpc>
            </a:pPr>
            <a:r>
              <a:rPr lang="en-US" dirty="0"/>
              <a:t>Relock the mutex when wakened</a:t>
            </a:r>
          </a:p>
          <a:p>
            <a:pPr>
              <a:lnSpc>
                <a:spcPct val="150000"/>
              </a:lnSpc>
            </a:pPr>
            <a:r>
              <a:rPr lang="en-US" sz="2400" dirty="0">
                <a:solidFill>
                  <a:srgbClr val="FF0000"/>
                </a:solidFill>
                <a:latin typeface="Ubuntu Mono" panose="020B0509030602030204" pitchFamily="49" charset="0"/>
              </a:rPr>
              <a:t>signal()</a:t>
            </a:r>
          </a:p>
          <a:p>
            <a:pPr lvl="1">
              <a:lnSpc>
                <a:spcPct val="150000"/>
              </a:lnSpc>
            </a:pPr>
            <a:r>
              <a:rPr lang="en-US" dirty="0"/>
              <a:t>Wake up a waiter, if any</a:t>
            </a:r>
          </a:p>
          <a:p>
            <a:pPr>
              <a:lnSpc>
                <a:spcPct val="150000"/>
              </a:lnSpc>
            </a:pPr>
            <a:r>
              <a:rPr lang="en-US" sz="2400" dirty="0">
                <a:solidFill>
                  <a:srgbClr val="FF0000"/>
                </a:solidFill>
                <a:latin typeface="Ubuntu Mono" panose="020B0509030602030204" pitchFamily="49" charset="0"/>
              </a:rPr>
              <a:t>broadcast()</a:t>
            </a:r>
          </a:p>
          <a:p>
            <a:pPr lvl="1">
              <a:lnSpc>
                <a:spcPct val="150000"/>
              </a:lnSpc>
            </a:pPr>
            <a:r>
              <a:rPr lang="en-US" dirty="0"/>
              <a:t>Wake up all waiters, if any</a:t>
            </a:r>
          </a:p>
        </p:txBody>
      </p:sp>
    </p:spTree>
    <p:extLst>
      <p:ext uri="{BB962C8B-B14F-4D97-AF65-F5344CB8AC3E}">
        <p14:creationId xmlns:p14="http://schemas.microsoft.com/office/powerpoint/2010/main" val="35520994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3F260-1ABE-DF43-A795-7C1839E20537}"/>
              </a:ext>
            </a:extLst>
          </p:cNvPr>
          <p:cNvSpPr>
            <a:spLocks noGrp="1"/>
          </p:cNvSpPr>
          <p:nvPr>
            <p:ph type="title"/>
          </p:nvPr>
        </p:nvSpPr>
        <p:spPr/>
        <p:txBody>
          <a:bodyPr/>
          <a:lstStyle/>
          <a:p>
            <a:r>
              <a:rPr lang="en-US" dirty="0"/>
              <a:t>Recall: Properties of Condition Variables</a:t>
            </a:r>
          </a:p>
        </p:txBody>
      </p:sp>
      <p:sp>
        <p:nvSpPr>
          <p:cNvPr id="3" name="Content Placeholder 2">
            <a:extLst>
              <a:ext uri="{FF2B5EF4-FFF2-40B4-BE49-F238E27FC236}">
                <a16:creationId xmlns:a16="http://schemas.microsoft.com/office/drawing/2014/main" id="{AC505B3F-9D54-8E47-A9AF-0A530CC74693}"/>
              </a:ext>
            </a:extLst>
          </p:cNvPr>
          <p:cNvSpPr>
            <a:spLocks noGrp="1"/>
          </p:cNvSpPr>
          <p:nvPr>
            <p:ph idx="1"/>
          </p:nvPr>
        </p:nvSpPr>
        <p:spPr/>
        <p:txBody>
          <a:bodyPr/>
          <a:lstStyle/>
          <a:p>
            <a:r>
              <a:rPr lang="en-US" sz="2000" dirty="0"/>
              <a:t>Condition variables are </a:t>
            </a:r>
            <a:r>
              <a:rPr lang="en-US" sz="2000" dirty="0">
                <a:solidFill>
                  <a:schemeClr val="accent6"/>
                </a:solidFill>
              </a:rPr>
              <a:t>memoryless</a:t>
            </a:r>
          </a:p>
          <a:p>
            <a:pPr lvl="1"/>
            <a:r>
              <a:rPr lang="en-US" sz="1800" dirty="0"/>
              <a:t>No internal memory except a queue of waiting threads</a:t>
            </a:r>
          </a:p>
          <a:p>
            <a:pPr lvl="1"/>
            <a:r>
              <a:rPr lang="en-US" sz="1800" dirty="0"/>
              <a:t>No effect in calling </a:t>
            </a:r>
            <a:r>
              <a:rPr lang="en-US" sz="1600" dirty="0">
                <a:latin typeface="Ubuntu Mono" panose="020B0509030602030204" pitchFamily="49" charset="0"/>
              </a:rPr>
              <a:t>signal/broadcast </a:t>
            </a:r>
            <a:r>
              <a:rPr lang="en-US" sz="1800" dirty="0"/>
              <a:t>on empty queue</a:t>
            </a:r>
          </a:p>
          <a:p>
            <a:pPr lvl="1"/>
            <a:endParaRPr lang="en-US" sz="1800" dirty="0"/>
          </a:p>
          <a:p>
            <a:r>
              <a:rPr lang="en-US" sz="2000" u="sng" dirty="0">
                <a:solidFill>
                  <a:srgbClr val="FF0000"/>
                </a:solidFill>
              </a:rPr>
              <a:t>ALWAYS</a:t>
            </a:r>
            <a:r>
              <a:rPr lang="en-US" sz="2000" dirty="0"/>
              <a:t> lock mutex before calling </a:t>
            </a:r>
            <a:r>
              <a:rPr lang="en-US" sz="1800" dirty="0">
                <a:latin typeface="Ubuntu Mono" panose="020B0509030602030204" pitchFamily="49" charset="0"/>
              </a:rPr>
              <a:t>wait(), signal(), broadcast()</a:t>
            </a:r>
            <a:endParaRPr lang="en-US" sz="2000" dirty="0"/>
          </a:p>
          <a:p>
            <a:pPr lvl="1"/>
            <a:r>
              <a:rPr lang="en-US" sz="1800" dirty="0"/>
              <a:t>In </a:t>
            </a:r>
            <a:r>
              <a:rPr lang="en-US" sz="1800" dirty="0" err="1"/>
              <a:t>Birrell</a:t>
            </a:r>
            <a:r>
              <a:rPr lang="en-US" sz="1800" dirty="0"/>
              <a:t> paper, he says you can call </a:t>
            </a:r>
            <a:r>
              <a:rPr lang="en-US" sz="1600" dirty="0">
                <a:latin typeface="Ubuntu Mono" panose="020B0509030602030204" pitchFamily="49" charset="0"/>
              </a:rPr>
              <a:t>signal()</a:t>
            </a:r>
            <a:r>
              <a:rPr lang="en-US" sz="1600" dirty="0"/>
              <a:t> </a:t>
            </a:r>
            <a:r>
              <a:rPr lang="en-US" sz="1800" dirty="0"/>
              <a:t>without locking – IGNORE HIM (this is only an optimization)</a:t>
            </a:r>
          </a:p>
          <a:p>
            <a:pPr lvl="1"/>
            <a:endParaRPr lang="en-US" sz="1800" dirty="0"/>
          </a:p>
          <a:p>
            <a:r>
              <a:rPr lang="en-US" sz="2000" dirty="0"/>
              <a:t>Calling</a:t>
            </a:r>
            <a:r>
              <a:rPr lang="en-US" dirty="0"/>
              <a:t> </a:t>
            </a:r>
            <a:r>
              <a:rPr lang="en-US" sz="1800" dirty="0">
                <a:latin typeface="Ubuntu Mono" panose="020B0509030602030204" pitchFamily="49" charset="0"/>
              </a:rPr>
              <a:t>wait()</a:t>
            </a:r>
            <a:r>
              <a:rPr lang="en-US" sz="2000" dirty="0">
                <a:solidFill>
                  <a:schemeClr val="accent6"/>
                </a:solidFill>
              </a:rPr>
              <a:t> atomically</a:t>
            </a:r>
            <a:r>
              <a:rPr lang="en-US" sz="2000" dirty="0"/>
              <a:t> adds thread to wait queue and unlocks mutex</a:t>
            </a:r>
          </a:p>
          <a:p>
            <a:pPr lvl="1"/>
            <a:endParaRPr lang="en-US" sz="1600" dirty="0"/>
          </a:p>
          <a:p>
            <a:r>
              <a:rPr lang="en-US" sz="2000" dirty="0"/>
              <a:t>Re-enabled waiting threads may not run immediately</a:t>
            </a:r>
          </a:p>
          <a:p>
            <a:pPr lvl="1"/>
            <a:r>
              <a:rPr lang="en-US" sz="1800" dirty="0"/>
              <a:t>No atomicity between </a:t>
            </a:r>
            <a:r>
              <a:rPr lang="en-US" sz="1600" dirty="0">
                <a:latin typeface="Ubuntu Mono" panose="020B0509030602030204" pitchFamily="49" charset="0"/>
              </a:rPr>
              <a:t>signal/broadcast </a:t>
            </a:r>
            <a:r>
              <a:rPr lang="en-US" sz="1800" dirty="0"/>
              <a:t>and the return from </a:t>
            </a:r>
            <a:r>
              <a:rPr lang="en-US" sz="1600" dirty="0">
                <a:latin typeface="Ubuntu Mono" panose="020B0509030602030204" pitchFamily="49" charset="0"/>
              </a:rPr>
              <a:t>wait</a:t>
            </a:r>
            <a:endParaRPr lang="en-US" sz="1800" dirty="0"/>
          </a:p>
        </p:txBody>
      </p:sp>
    </p:spTree>
    <p:extLst>
      <p:ext uri="{BB962C8B-B14F-4D97-AF65-F5344CB8AC3E}">
        <p14:creationId xmlns:p14="http://schemas.microsoft.com/office/powerpoint/2010/main" val="1780269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Bounded Buffer Implementation with Monitors</a:t>
            </a:r>
          </a:p>
        </p:txBody>
      </p:sp>
      <p:sp>
        <p:nvSpPr>
          <p:cNvPr id="4" name="Content Placeholder 3"/>
          <p:cNvSpPr>
            <a:spLocks noGrp="1"/>
          </p:cNvSpPr>
          <p:nvPr>
            <p:ph idx="1"/>
          </p:nvPr>
        </p:nvSpPr>
        <p:spPr/>
        <p:txBody>
          <a:bodyPr/>
          <a:lstStyle/>
          <a:p>
            <a:pPr marL="0" indent="0">
              <a:lnSpc>
                <a:spcPct val="84000"/>
              </a:lnSpc>
              <a:spcBef>
                <a:spcPts val="0"/>
              </a:spcBef>
              <a:buNone/>
            </a:pPr>
            <a:r>
              <a:rPr lang="en-US" sz="1800" dirty="0">
                <a:solidFill>
                  <a:srgbClr val="FF0000"/>
                </a:solidFill>
                <a:latin typeface="Ubuntu Mono" panose="020B0509030602030204" pitchFamily="49" charset="0"/>
              </a:rPr>
              <a:t>Mutex mutex;</a:t>
            </a:r>
          </a:p>
          <a:p>
            <a:pPr marL="0" indent="0">
              <a:lnSpc>
                <a:spcPct val="84000"/>
              </a:lnSpc>
              <a:spcBef>
                <a:spcPts val="0"/>
              </a:spcBef>
              <a:buNone/>
            </a:pPr>
            <a:r>
              <a:rPr lang="en-US" sz="1800" dirty="0">
                <a:solidFill>
                  <a:srgbClr val="0070C0"/>
                </a:solidFill>
                <a:latin typeface="Ubuntu Mono" panose="020B0509030602030204" pitchFamily="49" charset="0"/>
              </a:rPr>
              <a:t>CV </a:t>
            </a:r>
            <a:r>
              <a:rPr lang="en-US" sz="1800" dirty="0" err="1">
                <a:solidFill>
                  <a:srgbClr val="0070C0"/>
                </a:solidFill>
                <a:latin typeface="Ubuntu Mono" panose="020B0509030602030204" pitchFamily="49" charset="0"/>
              </a:rPr>
              <a:t>emptyCV</a:t>
            </a:r>
            <a:r>
              <a:rPr lang="en-US" sz="1800" dirty="0">
                <a:solidFill>
                  <a:srgbClr val="0070C0"/>
                </a:solidFill>
                <a:latin typeface="Ubuntu Mono" panose="020B0509030602030204" pitchFamily="49" charset="0"/>
              </a:rPr>
              <a:t>, </a:t>
            </a:r>
            <a:r>
              <a:rPr lang="en-US" sz="1800" dirty="0" err="1">
                <a:solidFill>
                  <a:srgbClr val="0070C0"/>
                </a:solidFill>
                <a:latin typeface="Ubuntu Mono" panose="020B0509030602030204" pitchFamily="49" charset="0"/>
              </a:rPr>
              <a:t>fullCV</a:t>
            </a:r>
            <a:r>
              <a:rPr lang="en-US" sz="1800" dirty="0">
                <a:solidFill>
                  <a:srgbClr val="0070C0"/>
                </a:solidFill>
                <a:latin typeface="Ubuntu Mono" panose="020B0509030602030204" pitchFamily="49" charset="0"/>
              </a:rPr>
              <a:t>;</a:t>
            </a:r>
          </a:p>
          <a:p>
            <a:pPr marL="0" indent="0">
              <a:lnSpc>
                <a:spcPct val="84000"/>
              </a:lnSpc>
              <a:spcBef>
                <a:spcPts val="0"/>
              </a:spcBef>
              <a:buNone/>
            </a:pPr>
            <a:endParaRPr lang="en-US" sz="1800" dirty="0">
              <a:latin typeface="Ubuntu Mono" panose="020B0509030602030204" pitchFamily="49" charset="0"/>
            </a:endParaRPr>
          </a:p>
          <a:p>
            <a:pPr marL="0" indent="0">
              <a:lnSpc>
                <a:spcPct val="84000"/>
              </a:lnSpc>
              <a:spcBef>
                <a:spcPts val="0"/>
              </a:spcBef>
              <a:buNone/>
            </a:pPr>
            <a:r>
              <a:rPr lang="en-US" sz="1800" dirty="0">
                <a:latin typeface="Ubuntu Mono" panose="020B0509030602030204" pitchFamily="49" charset="0"/>
              </a:rPr>
              <a:t>produce(item) {</a:t>
            </a:r>
          </a:p>
          <a:p>
            <a:pPr marL="0" indent="0">
              <a:lnSpc>
                <a:spcPct val="84000"/>
              </a:lnSpc>
              <a:spcBef>
                <a:spcPts val="0"/>
              </a:spcBef>
              <a:buNone/>
            </a:pPr>
            <a:r>
              <a:rPr lang="en-US" sz="1800" dirty="0">
                <a:latin typeface="Ubuntu Mono" panose="020B0509030602030204" pitchFamily="49" charset="0"/>
              </a:rPr>
              <a:t>   </a:t>
            </a:r>
            <a:r>
              <a:rPr lang="en-US" sz="1800" dirty="0" err="1">
                <a:solidFill>
                  <a:srgbClr val="FF0000"/>
                </a:solidFill>
                <a:latin typeface="Ubuntu Mono" panose="020B0509030602030204" pitchFamily="49" charset="0"/>
              </a:rPr>
              <a:t>mutex.lock</a:t>
            </a:r>
            <a:r>
              <a:rPr lang="en-US" sz="1800" dirty="0">
                <a:solidFill>
                  <a:srgbClr val="FF0000"/>
                </a:solidFill>
                <a:latin typeface="Ubuntu Mono" panose="020B0509030602030204" pitchFamily="49" charset="0"/>
              </a:rPr>
              <a:t>();</a:t>
            </a:r>
            <a:r>
              <a:rPr lang="en-US" sz="1800" dirty="0">
                <a:solidFill>
                  <a:schemeClr val="accent6">
                    <a:lumMod val="75000"/>
                  </a:schemeClr>
                </a:solidFill>
                <a:latin typeface="Ubuntu Mono" panose="020B0509030602030204" pitchFamily="49" charset="0"/>
              </a:rPr>
              <a:t>			</a:t>
            </a:r>
            <a:r>
              <a:rPr lang="en-US" sz="1800" dirty="0">
                <a:solidFill>
                  <a:srgbClr val="00B050"/>
                </a:solidFill>
                <a:latin typeface="Ubuntu Mono" panose="020B0509030602030204" pitchFamily="49" charset="0"/>
              </a:rPr>
              <a:t>// lock mutex</a:t>
            </a:r>
          </a:p>
          <a:p>
            <a:pPr marL="0" indent="0">
              <a:lnSpc>
                <a:spcPct val="84000"/>
              </a:lnSpc>
              <a:spcBef>
                <a:spcPts val="0"/>
              </a:spcBef>
              <a:buNone/>
            </a:pPr>
            <a:r>
              <a:rPr lang="en-US" sz="1800" dirty="0">
                <a:latin typeface="Ubuntu Mono" panose="020B0509030602030204" pitchFamily="49" charset="0"/>
              </a:rPr>
              <a:t>   while (</a:t>
            </a:r>
            <a:r>
              <a:rPr lang="en-US" sz="1800" dirty="0" err="1">
                <a:latin typeface="Ubuntu Mono" panose="020B0509030602030204" pitchFamily="49" charset="0"/>
              </a:rPr>
              <a:t>queue.size</a:t>
            </a:r>
            <a:r>
              <a:rPr lang="en-US" sz="1800" dirty="0">
                <a:latin typeface="Ubuntu Mono" panose="020B0509030602030204" pitchFamily="49" charset="0"/>
              </a:rPr>
              <a:t>() == MAX)		</a:t>
            </a:r>
            <a:r>
              <a:rPr lang="en-US" sz="1800" dirty="0">
                <a:solidFill>
                  <a:srgbClr val="00B050"/>
                </a:solidFill>
                <a:latin typeface="Ubuntu Mono" panose="020B0509030602030204" pitchFamily="49" charset="0"/>
              </a:rPr>
              <a:t>// wait until there is</a:t>
            </a:r>
          </a:p>
          <a:p>
            <a:pPr marL="0" indent="0">
              <a:lnSpc>
                <a:spcPct val="84000"/>
              </a:lnSpc>
              <a:spcBef>
                <a:spcPts val="0"/>
              </a:spcBef>
              <a:buNone/>
            </a:pPr>
            <a:r>
              <a:rPr lang="en-US" sz="1800" dirty="0">
                <a:solidFill>
                  <a:schemeClr val="accent6">
                    <a:lumMod val="75000"/>
                  </a:schemeClr>
                </a:solidFill>
                <a:latin typeface="Ubuntu Mono" panose="020B0509030602030204" pitchFamily="49" charset="0"/>
              </a:rPr>
              <a:t>      </a:t>
            </a:r>
            <a:r>
              <a:rPr lang="en-US" sz="1800" dirty="0" err="1">
                <a:solidFill>
                  <a:srgbClr val="0070C0"/>
                </a:solidFill>
                <a:latin typeface="Ubuntu Mono" panose="020B0509030602030204" pitchFamily="49" charset="0"/>
              </a:rPr>
              <a:t>fullCV.wait</a:t>
            </a:r>
            <a:r>
              <a:rPr lang="en-US" sz="1800" dirty="0">
                <a:solidFill>
                  <a:srgbClr val="0070C0"/>
                </a:solidFill>
                <a:latin typeface="Ubuntu Mono" panose="020B0509030602030204" pitchFamily="49" charset="0"/>
              </a:rPr>
              <a:t>(&amp;mutex);</a:t>
            </a:r>
            <a:r>
              <a:rPr lang="en-US" sz="1800" dirty="0">
                <a:solidFill>
                  <a:schemeClr val="accent6">
                    <a:lumMod val="75000"/>
                  </a:schemeClr>
                </a:solidFill>
                <a:latin typeface="Ubuntu Mono" panose="020B0509030602030204" pitchFamily="49" charset="0"/>
              </a:rPr>
              <a:t>		</a:t>
            </a:r>
            <a:r>
              <a:rPr lang="en-US" sz="1800" dirty="0">
                <a:solidFill>
                  <a:srgbClr val="00B050"/>
                </a:solidFill>
                <a:latin typeface="Ubuntu Mono" panose="020B0509030602030204" pitchFamily="49" charset="0"/>
              </a:rPr>
              <a:t>// space</a:t>
            </a:r>
          </a:p>
          <a:p>
            <a:pPr marL="0" indent="0">
              <a:lnSpc>
                <a:spcPct val="84000"/>
              </a:lnSpc>
              <a:spcBef>
                <a:spcPts val="0"/>
              </a:spcBef>
              <a:buNone/>
            </a:pPr>
            <a:r>
              <a:rPr lang="en-US" sz="1800" dirty="0">
                <a:latin typeface="Ubuntu Mono" panose="020B0509030602030204" pitchFamily="49" charset="0"/>
              </a:rPr>
              <a:t>   </a:t>
            </a:r>
            <a:r>
              <a:rPr lang="en-US" sz="1800" dirty="0" err="1">
                <a:latin typeface="Ubuntu Mono" panose="020B0509030602030204" pitchFamily="49" charset="0"/>
              </a:rPr>
              <a:t>queue.add</a:t>
            </a:r>
            <a:r>
              <a:rPr lang="en-US" sz="1800" dirty="0">
                <a:latin typeface="Ubuntu Mono" panose="020B0509030602030204" pitchFamily="49" charset="0"/>
              </a:rPr>
              <a:t>(item);</a:t>
            </a:r>
          </a:p>
          <a:p>
            <a:pPr marL="0" indent="0">
              <a:lnSpc>
                <a:spcPct val="84000"/>
              </a:lnSpc>
              <a:spcBef>
                <a:spcPts val="0"/>
              </a:spcBef>
              <a:buNone/>
            </a:pPr>
            <a:r>
              <a:rPr lang="en-US" sz="1800" dirty="0">
                <a:solidFill>
                  <a:schemeClr val="accent6">
                    <a:lumMod val="75000"/>
                  </a:schemeClr>
                </a:solidFill>
                <a:latin typeface="Ubuntu Mono" panose="020B0509030602030204" pitchFamily="49" charset="0"/>
              </a:rPr>
              <a:t>   </a:t>
            </a:r>
            <a:r>
              <a:rPr lang="en-US" sz="1800" dirty="0" err="1">
                <a:solidFill>
                  <a:srgbClr val="0070C0"/>
                </a:solidFill>
                <a:latin typeface="Ubuntu Mono" panose="020B0509030602030204" pitchFamily="49" charset="0"/>
              </a:rPr>
              <a:t>emptyCV.signal</a:t>
            </a:r>
            <a:r>
              <a:rPr lang="en-US" sz="1800" dirty="0">
                <a:solidFill>
                  <a:srgbClr val="0070C0"/>
                </a:solidFill>
                <a:latin typeface="Ubuntu Mono" panose="020B0509030602030204" pitchFamily="49" charset="0"/>
              </a:rPr>
              <a:t>();</a:t>
            </a:r>
            <a:r>
              <a:rPr lang="en-US" sz="1800" dirty="0">
                <a:solidFill>
                  <a:schemeClr val="accent6">
                    <a:lumMod val="75000"/>
                  </a:schemeClr>
                </a:solidFill>
                <a:latin typeface="Ubuntu Mono" panose="020B0509030602030204" pitchFamily="49" charset="0"/>
              </a:rPr>
              <a:t>			</a:t>
            </a:r>
            <a:r>
              <a:rPr lang="en-US" sz="1800" dirty="0">
                <a:solidFill>
                  <a:srgbClr val="00B050"/>
                </a:solidFill>
                <a:latin typeface="Ubuntu Mono" panose="020B0509030602030204" pitchFamily="49" charset="0"/>
              </a:rPr>
              <a:t>// signal waiting costumer</a:t>
            </a:r>
          </a:p>
          <a:p>
            <a:pPr marL="0" indent="0">
              <a:lnSpc>
                <a:spcPct val="84000"/>
              </a:lnSpc>
              <a:spcBef>
                <a:spcPts val="0"/>
              </a:spcBef>
              <a:buNone/>
            </a:pPr>
            <a:r>
              <a:rPr lang="en-US" sz="1800" dirty="0">
                <a:solidFill>
                  <a:schemeClr val="accent6">
                    <a:lumMod val="75000"/>
                  </a:schemeClr>
                </a:solidFill>
                <a:latin typeface="Ubuntu Mono" panose="020B0509030602030204" pitchFamily="49" charset="0"/>
              </a:rPr>
              <a:t>   </a:t>
            </a:r>
            <a:r>
              <a:rPr lang="en-US" sz="1800" dirty="0" err="1">
                <a:solidFill>
                  <a:srgbClr val="FF0000"/>
                </a:solidFill>
                <a:latin typeface="Ubuntu Mono" panose="020B0509030602030204" pitchFamily="49" charset="0"/>
              </a:rPr>
              <a:t>mutex.unlock</a:t>
            </a:r>
            <a:r>
              <a:rPr lang="en-US" sz="1800" dirty="0">
                <a:solidFill>
                  <a:srgbClr val="FF0000"/>
                </a:solidFill>
                <a:latin typeface="Ubuntu Mono" panose="020B0509030602030204" pitchFamily="49" charset="0"/>
              </a:rPr>
              <a:t>();</a:t>
            </a:r>
            <a:r>
              <a:rPr lang="en-US" sz="1800" dirty="0">
                <a:solidFill>
                  <a:schemeClr val="accent6">
                    <a:lumMod val="75000"/>
                  </a:schemeClr>
                </a:solidFill>
                <a:latin typeface="Ubuntu Mono" panose="020B0509030602030204" pitchFamily="49" charset="0"/>
              </a:rPr>
              <a:t>			</a:t>
            </a:r>
            <a:r>
              <a:rPr lang="en-US" sz="1800" dirty="0">
                <a:solidFill>
                  <a:srgbClr val="00B050"/>
                </a:solidFill>
                <a:latin typeface="Ubuntu Mono" panose="020B0509030602030204" pitchFamily="49" charset="0"/>
              </a:rPr>
              <a:t>// unlock mutex</a:t>
            </a:r>
          </a:p>
          <a:p>
            <a:pPr marL="0" indent="0">
              <a:lnSpc>
                <a:spcPct val="84000"/>
              </a:lnSpc>
              <a:spcBef>
                <a:spcPts val="0"/>
              </a:spcBef>
              <a:buNone/>
            </a:pPr>
            <a:r>
              <a:rPr lang="en-US" sz="1800" dirty="0">
                <a:latin typeface="Ubuntu Mono" panose="020B0509030602030204" pitchFamily="49" charset="0"/>
              </a:rPr>
              <a:t>}</a:t>
            </a:r>
          </a:p>
          <a:p>
            <a:pPr marL="0" indent="0">
              <a:lnSpc>
                <a:spcPct val="84000"/>
              </a:lnSpc>
              <a:spcBef>
                <a:spcPts val="0"/>
              </a:spcBef>
              <a:buNone/>
            </a:pPr>
            <a:r>
              <a:rPr lang="en-US" sz="1800" dirty="0">
                <a:latin typeface="Ubuntu Mono" panose="020B0509030602030204" pitchFamily="49" charset="0"/>
              </a:rPr>
              <a:t>consume() {</a:t>
            </a:r>
          </a:p>
          <a:p>
            <a:pPr marL="0" indent="0">
              <a:lnSpc>
                <a:spcPct val="84000"/>
              </a:lnSpc>
              <a:spcBef>
                <a:spcPts val="0"/>
              </a:spcBef>
              <a:buNone/>
            </a:pPr>
            <a:r>
              <a:rPr lang="en-US" sz="1800" dirty="0">
                <a:solidFill>
                  <a:schemeClr val="accent6">
                    <a:lumMod val="75000"/>
                  </a:schemeClr>
                </a:solidFill>
                <a:latin typeface="Ubuntu Mono" panose="020B0509030602030204" pitchFamily="49" charset="0"/>
              </a:rPr>
              <a:t>   </a:t>
            </a:r>
            <a:r>
              <a:rPr lang="en-US" sz="1800" dirty="0" err="1">
                <a:solidFill>
                  <a:srgbClr val="FF0000"/>
                </a:solidFill>
                <a:latin typeface="Ubuntu Mono" panose="020B0509030602030204" pitchFamily="49" charset="0"/>
              </a:rPr>
              <a:t>mutex.lock</a:t>
            </a:r>
            <a:r>
              <a:rPr lang="en-US" sz="1800" dirty="0">
                <a:solidFill>
                  <a:srgbClr val="FF0000"/>
                </a:solidFill>
                <a:latin typeface="Ubuntu Mono" panose="020B0509030602030204" pitchFamily="49" charset="0"/>
              </a:rPr>
              <a:t>();</a:t>
            </a:r>
            <a:r>
              <a:rPr lang="en-US" sz="1800" dirty="0">
                <a:solidFill>
                  <a:schemeClr val="accent6">
                    <a:lumMod val="75000"/>
                  </a:schemeClr>
                </a:solidFill>
                <a:latin typeface="Ubuntu Mono" panose="020B0509030602030204" pitchFamily="49" charset="0"/>
              </a:rPr>
              <a:t>			</a:t>
            </a:r>
            <a:r>
              <a:rPr lang="en-US" sz="1800" dirty="0">
                <a:solidFill>
                  <a:srgbClr val="00B050"/>
                </a:solidFill>
                <a:latin typeface="Ubuntu Mono" panose="020B0509030602030204" pitchFamily="49" charset="0"/>
              </a:rPr>
              <a:t>// get lock</a:t>
            </a:r>
          </a:p>
          <a:p>
            <a:pPr marL="0" indent="0">
              <a:lnSpc>
                <a:spcPct val="84000"/>
              </a:lnSpc>
              <a:spcBef>
                <a:spcPts val="0"/>
              </a:spcBef>
              <a:buNone/>
            </a:pPr>
            <a:r>
              <a:rPr lang="en-US" sz="1800" dirty="0">
                <a:latin typeface="Ubuntu Mono" panose="020B0509030602030204" pitchFamily="49" charset="0"/>
              </a:rPr>
              <a:t>   while (</a:t>
            </a:r>
            <a:r>
              <a:rPr lang="en-US" sz="1800" dirty="0" err="1">
                <a:latin typeface="Ubuntu Mono" panose="020B0509030602030204" pitchFamily="49" charset="0"/>
              </a:rPr>
              <a:t>queue.empty</a:t>
            </a:r>
            <a:r>
              <a:rPr lang="en-US" sz="1800" dirty="0">
                <a:latin typeface="Ubuntu Mono" panose="020B0509030602030204" pitchFamily="49" charset="0"/>
              </a:rPr>
              <a:t>())		</a:t>
            </a:r>
            <a:r>
              <a:rPr lang="en-US" sz="1800" dirty="0">
                <a:solidFill>
                  <a:srgbClr val="00B050"/>
                </a:solidFill>
                <a:latin typeface="Ubuntu Mono" panose="020B0509030602030204" pitchFamily="49" charset="0"/>
              </a:rPr>
              <a:t>// wait until there is item</a:t>
            </a:r>
          </a:p>
          <a:p>
            <a:pPr marL="0" indent="0">
              <a:lnSpc>
                <a:spcPct val="84000"/>
              </a:lnSpc>
              <a:spcBef>
                <a:spcPts val="0"/>
              </a:spcBef>
              <a:buNone/>
            </a:pPr>
            <a:r>
              <a:rPr lang="en-US" sz="1800" dirty="0">
                <a:latin typeface="Ubuntu Mono" panose="020B0509030602030204" pitchFamily="49" charset="0"/>
              </a:rPr>
              <a:t>      </a:t>
            </a:r>
            <a:r>
              <a:rPr lang="en-US" sz="1800" dirty="0" err="1">
                <a:solidFill>
                  <a:srgbClr val="0070C0"/>
                </a:solidFill>
                <a:latin typeface="Ubuntu Mono" panose="020B0509030602030204" pitchFamily="49" charset="0"/>
              </a:rPr>
              <a:t>emptyCV.wait</a:t>
            </a:r>
            <a:r>
              <a:rPr lang="en-US" sz="1800" dirty="0">
                <a:solidFill>
                  <a:srgbClr val="0070C0"/>
                </a:solidFill>
                <a:latin typeface="Ubuntu Mono" panose="020B0509030602030204" pitchFamily="49" charset="0"/>
              </a:rPr>
              <a:t>(&amp;mutex);</a:t>
            </a:r>
          </a:p>
          <a:p>
            <a:pPr marL="0" indent="0">
              <a:lnSpc>
                <a:spcPct val="84000"/>
              </a:lnSpc>
              <a:spcBef>
                <a:spcPts val="0"/>
              </a:spcBef>
              <a:buNone/>
            </a:pPr>
            <a:r>
              <a:rPr lang="en-US" sz="1800" dirty="0">
                <a:latin typeface="Ubuntu Mono" panose="020B0509030602030204" pitchFamily="49" charset="0"/>
              </a:rPr>
              <a:t>   item = </a:t>
            </a:r>
            <a:r>
              <a:rPr lang="en-US" sz="1800" dirty="0" err="1">
                <a:latin typeface="Ubuntu Mono" panose="020B0509030602030204" pitchFamily="49" charset="0"/>
              </a:rPr>
              <a:t>queue.remove</a:t>
            </a:r>
            <a:r>
              <a:rPr lang="en-US" sz="1800" dirty="0">
                <a:latin typeface="Ubuntu Mono" panose="020B0509030602030204" pitchFamily="49" charset="0"/>
              </a:rPr>
              <a:t>();</a:t>
            </a:r>
          </a:p>
          <a:p>
            <a:pPr marL="0" indent="0">
              <a:lnSpc>
                <a:spcPct val="84000"/>
              </a:lnSpc>
              <a:spcBef>
                <a:spcPts val="0"/>
              </a:spcBef>
              <a:buNone/>
            </a:pPr>
            <a:r>
              <a:rPr lang="en-US" sz="1800" dirty="0">
                <a:solidFill>
                  <a:schemeClr val="accent6">
                    <a:lumMod val="75000"/>
                  </a:schemeClr>
                </a:solidFill>
                <a:latin typeface="Ubuntu Mono" panose="020B0509030602030204" pitchFamily="49" charset="0"/>
              </a:rPr>
              <a:t>   </a:t>
            </a:r>
            <a:r>
              <a:rPr lang="en-US" sz="1800" dirty="0" err="1">
                <a:solidFill>
                  <a:srgbClr val="0070C0"/>
                </a:solidFill>
                <a:latin typeface="Ubuntu Mono" panose="020B0509030602030204" pitchFamily="49" charset="0"/>
              </a:rPr>
              <a:t>fullCV.signal</a:t>
            </a:r>
            <a:r>
              <a:rPr lang="en-US" sz="1800" dirty="0">
                <a:solidFill>
                  <a:srgbClr val="0070C0"/>
                </a:solidFill>
                <a:latin typeface="Ubuntu Mono" panose="020B0509030602030204" pitchFamily="49" charset="0"/>
              </a:rPr>
              <a:t>();</a:t>
            </a:r>
            <a:r>
              <a:rPr lang="en-US" sz="1800" dirty="0">
                <a:solidFill>
                  <a:schemeClr val="accent6">
                    <a:lumMod val="75000"/>
                  </a:schemeClr>
                </a:solidFill>
                <a:latin typeface="Ubuntu Mono" panose="020B0509030602030204" pitchFamily="49" charset="0"/>
              </a:rPr>
              <a:t>			</a:t>
            </a:r>
            <a:r>
              <a:rPr lang="en-US" sz="1800" dirty="0">
                <a:solidFill>
                  <a:srgbClr val="00B050"/>
                </a:solidFill>
                <a:latin typeface="Ubuntu Mono" panose="020B0509030602030204" pitchFamily="49" charset="0"/>
              </a:rPr>
              <a:t>// signal waiting producer</a:t>
            </a:r>
          </a:p>
          <a:p>
            <a:pPr marL="0" indent="0">
              <a:lnSpc>
                <a:spcPct val="84000"/>
              </a:lnSpc>
              <a:spcBef>
                <a:spcPts val="0"/>
              </a:spcBef>
              <a:buNone/>
            </a:pPr>
            <a:r>
              <a:rPr lang="en-US" sz="1800" dirty="0">
                <a:latin typeface="Ubuntu Mono" panose="020B0509030602030204" pitchFamily="49" charset="0"/>
              </a:rPr>
              <a:t>   </a:t>
            </a:r>
            <a:r>
              <a:rPr lang="en-US" sz="1800" dirty="0" err="1">
                <a:solidFill>
                  <a:srgbClr val="FF0000"/>
                </a:solidFill>
                <a:latin typeface="Ubuntu Mono" panose="020B0509030602030204" pitchFamily="49" charset="0"/>
              </a:rPr>
              <a:t>mutex.unlock</a:t>
            </a:r>
            <a:r>
              <a:rPr lang="en-US" sz="1800" dirty="0">
                <a:solidFill>
                  <a:srgbClr val="FF0000"/>
                </a:solidFill>
                <a:latin typeface="Ubuntu Mono" panose="020B0509030602030204" pitchFamily="49" charset="0"/>
              </a:rPr>
              <a:t>();</a:t>
            </a:r>
            <a:r>
              <a:rPr lang="en-US" sz="1800" dirty="0">
                <a:solidFill>
                  <a:schemeClr val="accent6">
                    <a:lumMod val="75000"/>
                  </a:schemeClr>
                </a:solidFill>
                <a:latin typeface="Ubuntu Mono" panose="020B0509030602030204" pitchFamily="49" charset="0"/>
              </a:rPr>
              <a:t>			</a:t>
            </a:r>
            <a:r>
              <a:rPr lang="en-US" sz="1800" dirty="0">
                <a:solidFill>
                  <a:srgbClr val="00B050"/>
                </a:solidFill>
                <a:latin typeface="Ubuntu Mono" panose="020B0509030602030204" pitchFamily="49" charset="0"/>
              </a:rPr>
              <a:t>// unlock mutex</a:t>
            </a:r>
          </a:p>
          <a:p>
            <a:pPr marL="0" indent="0">
              <a:lnSpc>
                <a:spcPct val="84000"/>
              </a:lnSpc>
              <a:spcBef>
                <a:spcPts val="0"/>
              </a:spcBef>
              <a:buNone/>
            </a:pPr>
            <a:r>
              <a:rPr lang="en-US" sz="1800" dirty="0">
                <a:latin typeface="Ubuntu Mono" panose="020B0509030602030204" pitchFamily="49" charset="0"/>
              </a:rPr>
              <a:t>   return item;</a:t>
            </a:r>
          </a:p>
          <a:p>
            <a:pPr marL="0" indent="0">
              <a:lnSpc>
                <a:spcPct val="84000"/>
              </a:lnSpc>
              <a:spcBef>
                <a:spcPts val="0"/>
              </a:spcBef>
              <a:buNone/>
            </a:pPr>
            <a:r>
              <a:rPr lang="en-US" sz="1800" dirty="0">
                <a:latin typeface="Ubuntu Mono" panose="020B0509030602030204" pitchFamily="49" charset="0"/>
              </a:rPr>
              <a:t>}</a:t>
            </a:r>
          </a:p>
          <a:p>
            <a:pPr marL="0" indent="0">
              <a:lnSpc>
                <a:spcPct val="84000"/>
              </a:lnSpc>
              <a:spcBef>
                <a:spcPts val="0"/>
              </a:spcBef>
              <a:buNone/>
            </a:pPr>
            <a:endParaRPr lang="en-US" sz="1800" dirty="0">
              <a:latin typeface="Ubuntu Mono" panose="020B0509030602030204" pitchFamily="49" charset="0"/>
            </a:endParaRPr>
          </a:p>
          <a:p>
            <a:pPr marL="0" indent="0">
              <a:lnSpc>
                <a:spcPct val="84000"/>
              </a:lnSpc>
              <a:spcBef>
                <a:spcPts val="0"/>
              </a:spcBef>
              <a:buNone/>
            </a:pPr>
            <a:endParaRPr lang="en-US" sz="1800" dirty="0">
              <a:latin typeface="Ubuntu Mono" panose="020B0509030602030204" pitchFamily="49" charset="0"/>
            </a:endParaRPr>
          </a:p>
        </p:txBody>
      </p:sp>
      <p:sp>
        <p:nvSpPr>
          <p:cNvPr id="9" name="Curved Right Arrow 8">
            <a:extLst>
              <a:ext uri="{FF2B5EF4-FFF2-40B4-BE49-F238E27FC236}">
                <a16:creationId xmlns:a16="http://schemas.microsoft.com/office/drawing/2014/main" id="{B16FC256-3621-8D48-B650-19B126D62BDE}"/>
              </a:ext>
            </a:extLst>
          </p:cNvPr>
          <p:cNvSpPr/>
          <p:nvPr/>
        </p:nvSpPr>
        <p:spPr>
          <a:xfrm>
            <a:off x="325464" y="3626605"/>
            <a:ext cx="666430" cy="1565329"/>
          </a:xfrm>
          <a:prstGeom prst="curvedRightArrow">
            <a:avLst>
              <a:gd name="adj1" fmla="val 17473"/>
              <a:gd name="adj2" fmla="val 31334"/>
              <a:gd name="adj3" fmla="val 25000"/>
            </a:avLst>
          </a:prstGeom>
          <a:solidFill>
            <a:schemeClr val="bg1">
              <a:lumMod val="6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rtl="1" eaLnBrk="0" fontAlgn="base" hangingPunct="0">
              <a:spcBef>
                <a:spcPct val="0"/>
              </a:spcBef>
              <a:spcAft>
                <a:spcPct val="0"/>
              </a:spcAft>
            </a:pPr>
            <a:endParaRPr lang="en-US">
              <a:solidFill>
                <a:schemeClr val="tx1"/>
              </a:solidFill>
            </a:endParaRPr>
          </a:p>
        </p:txBody>
      </p:sp>
      <p:sp>
        <p:nvSpPr>
          <p:cNvPr id="10" name="Curved Left Arrow 9">
            <a:extLst>
              <a:ext uri="{FF2B5EF4-FFF2-40B4-BE49-F238E27FC236}">
                <a16:creationId xmlns:a16="http://schemas.microsoft.com/office/drawing/2014/main" id="{E14C702B-A280-2C4C-A015-DDD5C69A5E01}"/>
              </a:ext>
            </a:extLst>
          </p:cNvPr>
          <p:cNvSpPr/>
          <p:nvPr/>
        </p:nvSpPr>
        <p:spPr>
          <a:xfrm flipV="1">
            <a:off x="3642104" y="3130659"/>
            <a:ext cx="836908" cy="2495227"/>
          </a:xfrm>
          <a:prstGeom prst="curvedLeftArrow">
            <a:avLst>
              <a:gd name="adj1" fmla="val 13710"/>
              <a:gd name="adj2" fmla="val 36933"/>
              <a:gd name="adj3" fmla="val 25000"/>
            </a:avLst>
          </a:prstGeom>
          <a:solidFill>
            <a:schemeClr val="bg1">
              <a:lumMod val="6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rtl="1" eaLnBrk="0" fontAlgn="base" hangingPunct="0">
              <a:spcBef>
                <a:spcPct val="0"/>
              </a:spcBef>
              <a:spcAft>
                <a:spcPct val="0"/>
              </a:spcAft>
            </a:pPr>
            <a:endParaRPr lang="en-US">
              <a:solidFill>
                <a:schemeClr val="tx1"/>
              </a:solidFill>
            </a:endParaRPr>
          </a:p>
        </p:txBody>
      </p:sp>
    </p:spTree>
    <p:extLst>
      <p:ext uri="{BB962C8B-B14F-4D97-AF65-F5344CB8AC3E}">
        <p14:creationId xmlns:p14="http://schemas.microsoft.com/office/powerpoint/2010/main" val="802190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wipe(left)">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wipe(left)">
                                      <p:cBhvr>
                                        <p:cTn id="15" dur="500"/>
                                        <p:tgtEl>
                                          <p:spTgt spid="4">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wipe(left)">
                                      <p:cBhvr>
                                        <p:cTn id="20" dur="500"/>
                                        <p:tgtEl>
                                          <p:spTgt spid="4">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Effect transition="in" filter="wipe(left)">
                                      <p:cBhvr>
                                        <p:cTn id="25" dur="500"/>
                                        <p:tgtEl>
                                          <p:spTgt spid="4">
                                            <p:txEl>
                                              <p:pRg st="5" end="5"/>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wipe(left)">
                                      <p:cBhvr>
                                        <p:cTn id="28" dur="500"/>
                                        <p:tgtEl>
                                          <p:spTgt spid="4">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animEffect transition="in" filter="wipe(left)">
                                      <p:cBhvr>
                                        <p:cTn id="33" dur="500"/>
                                        <p:tgtEl>
                                          <p:spTgt spid="4">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4">
                                            <p:txEl>
                                              <p:pRg st="8" end="8"/>
                                            </p:txEl>
                                          </p:spTgt>
                                        </p:tgtEl>
                                        <p:attrNameLst>
                                          <p:attrName>style.visibility</p:attrName>
                                        </p:attrNameLst>
                                      </p:cBhvr>
                                      <p:to>
                                        <p:strVal val="visible"/>
                                      </p:to>
                                    </p:set>
                                    <p:animEffect transition="in" filter="wipe(left)">
                                      <p:cBhvr>
                                        <p:cTn id="38" dur="500"/>
                                        <p:tgtEl>
                                          <p:spTgt spid="4">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animEffect transition="in" filter="wipe(left)">
                                      <p:cBhvr>
                                        <p:cTn id="43" dur="500"/>
                                        <p:tgtEl>
                                          <p:spTgt spid="4">
                                            <p:txEl>
                                              <p:pRg st="9" end="9"/>
                                            </p:txEl>
                                          </p:spTgt>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4">
                                            <p:txEl>
                                              <p:pRg st="10" end="10"/>
                                            </p:txEl>
                                          </p:spTgt>
                                        </p:tgtEl>
                                        <p:attrNameLst>
                                          <p:attrName>style.visibility</p:attrName>
                                        </p:attrNameLst>
                                      </p:cBhvr>
                                      <p:to>
                                        <p:strVal val="visible"/>
                                      </p:to>
                                    </p:set>
                                    <p:animEffect transition="in" filter="wipe(left)">
                                      <p:cBhvr>
                                        <p:cTn id="46" dur="500"/>
                                        <p:tgtEl>
                                          <p:spTgt spid="4">
                                            <p:txEl>
                                              <p:pRg st="10" end="1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animEffect transition="in" filter="wipe(left)">
                                      <p:cBhvr>
                                        <p:cTn id="51" dur="500"/>
                                        <p:tgtEl>
                                          <p:spTgt spid="4">
                                            <p:txEl>
                                              <p:pRg st="11" end="1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4">
                                            <p:txEl>
                                              <p:pRg st="12" end="12"/>
                                            </p:txEl>
                                          </p:spTgt>
                                        </p:tgtEl>
                                        <p:attrNameLst>
                                          <p:attrName>style.visibility</p:attrName>
                                        </p:attrNameLst>
                                      </p:cBhvr>
                                      <p:to>
                                        <p:strVal val="visible"/>
                                      </p:to>
                                    </p:set>
                                    <p:animEffect transition="in" filter="wipe(left)">
                                      <p:cBhvr>
                                        <p:cTn id="56" dur="500"/>
                                        <p:tgtEl>
                                          <p:spTgt spid="4">
                                            <p:txEl>
                                              <p:pRg st="12" end="12"/>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4">
                                            <p:txEl>
                                              <p:pRg st="13" end="13"/>
                                            </p:txEl>
                                          </p:spTgt>
                                        </p:tgtEl>
                                        <p:attrNameLst>
                                          <p:attrName>style.visibility</p:attrName>
                                        </p:attrNameLst>
                                      </p:cBhvr>
                                      <p:to>
                                        <p:strVal val="visible"/>
                                      </p:to>
                                    </p:set>
                                    <p:animEffect transition="in" filter="wipe(left)">
                                      <p:cBhvr>
                                        <p:cTn id="61" dur="500"/>
                                        <p:tgtEl>
                                          <p:spTgt spid="4">
                                            <p:txEl>
                                              <p:pRg st="13" end="13"/>
                                            </p:txEl>
                                          </p:spTgt>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4">
                                            <p:txEl>
                                              <p:pRg st="14" end="14"/>
                                            </p:txEl>
                                          </p:spTgt>
                                        </p:tgtEl>
                                        <p:attrNameLst>
                                          <p:attrName>style.visibility</p:attrName>
                                        </p:attrNameLst>
                                      </p:cBhvr>
                                      <p:to>
                                        <p:strVal val="visible"/>
                                      </p:to>
                                    </p:set>
                                    <p:animEffect transition="in" filter="wipe(left)">
                                      <p:cBhvr>
                                        <p:cTn id="64" dur="500"/>
                                        <p:tgtEl>
                                          <p:spTgt spid="4">
                                            <p:txEl>
                                              <p:pRg st="14" end="14"/>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4">
                                            <p:txEl>
                                              <p:pRg st="15" end="15"/>
                                            </p:txEl>
                                          </p:spTgt>
                                        </p:tgtEl>
                                        <p:attrNameLst>
                                          <p:attrName>style.visibility</p:attrName>
                                        </p:attrNameLst>
                                      </p:cBhvr>
                                      <p:to>
                                        <p:strVal val="visible"/>
                                      </p:to>
                                    </p:set>
                                    <p:animEffect transition="in" filter="wipe(left)">
                                      <p:cBhvr>
                                        <p:cTn id="69" dur="500"/>
                                        <p:tgtEl>
                                          <p:spTgt spid="4">
                                            <p:txEl>
                                              <p:pRg st="15" end="15"/>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4">
                                            <p:txEl>
                                              <p:pRg st="16" end="16"/>
                                            </p:txEl>
                                          </p:spTgt>
                                        </p:tgtEl>
                                        <p:attrNameLst>
                                          <p:attrName>style.visibility</p:attrName>
                                        </p:attrNameLst>
                                      </p:cBhvr>
                                      <p:to>
                                        <p:strVal val="visible"/>
                                      </p:to>
                                    </p:set>
                                    <p:animEffect transition="in" filter="wipe(left)">
                                      <p:cBhvr>
                                        <p:cTn id="74" dur="500"/>
                                        <p:tgtEl>
                                          <p:spTgt spid="4">
                                            <p:txEl>
                                              <p:pRg st="16" end="16"/>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4">
                                            <p:txEl>
                                              <p:pRg st="17" end="17"/>
                                            </p:txEl>
                                          </p:spTgt>
                                        </p:tgtEl>
                                        <p:attrNameLst>
                                          <p:attrName>style.visibility</p:attrName>
                                        </p:attrNameLst>
                                      </p:cBhvr>
                                      <p:to>
                                        <p:strVal val="visible"/>
                                      </p:to>
                                    </p:set>
                                    <p:animEffect transition="in" filter="wipe(left)">
                                      <p:cBhvr>
                                        <p:cTn id="79" dur="500"/>
                                        <p:tgtEl>
                                          <p:spTgt spid="4">
                                            <p:txEl>
                                              <p:pRg st="17" end="17"/>
                                            </p:txEl>
                                          </p:spTgt>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4">
                                            <p:txEl>
                                              <p:pRg st="18" end="18"/>
                                            </p:txEl>
                                          </p:spTgt>
                                        </p:tgtEl>
                                        <p:attrNameLst>
                                          <p:attrName>style.visibility</p:attrName>
                                        </p:attrNameLst>
                                      </p:cBhvr>
                                      <p:to>
                                        <p:strVal val="visible"/>
                                      </p:to>
                                    </p:set>
                                    <p:animEffect transition="in" filter="wipe(left)">
                                      <p:cBhvr>
                                        <p:cTn id="82" dur="500"/>
                                        <p:tgtEl>
                                          <p:spTgt spid="4">
                                            <p:txEl>
                                              <p:pRg st="18" end="18"/>
                                            </p:txEl>
                                          </p:spTgt>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4">
                                            <p:txEl>
                                              <p:pRg st="19" end="19"/>
                                            </p:txEl>
                                          </p:spTgt>
                                        </p:tgtEl>
                                        <p:attrNameLst>
                                          <p:attrName>style.visibility</p:attrName>
                                        </p:attrNameLst>
                                      </p:cBhvr>
                                      <p:to>
                                        <p:strVal val="visible"/>
                                      </p:to>
                                    </p:set>
                                    <p:animEffect transition="in" filter="wipe(left)">
                                      <p:cBhvr>
                                        <p:cTn id="85" dur="500"/>
                                        <p:tgtEl>
                                          <p:spTgt spid="4">
                                            <p:txEl>
                                              <p:pRg st="19" end="19"/>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1" fill="hold" grpId="0" nodeType="clickEffect">
                                  <p:stCondLst>
                                    <p:cond delay="0"/>
                                  </p:stCondLst>
                                  <p:childTnLst>
                                    <p:set>
                                      <p:cBhvr>
                                        <p:cTn id="89" dur="1" fill="hold">
                                          <p:stCondLst>
                                            <p:cond delay="0"/>
                                          </p:stCondLst>
                                        </p:cTn>
                                        <p:tgtEl>
                                          <p:spTgt spid="9"/>
                                        </p:tgtEl>
                                        <p:attrNameLst>
                                          <p:attrName>style.visibility</p:attrName>
                                        </p:attrNameLst>
                                      </p:cBhvr>
                                      <p:to>
                                        <p:strVal val="visible"/>
                                      </p:to>
                                    </p:set>
                                    <p:animEffect transition="in" filter="wipe(up)">
                                      <p:cBhvr>
                                        <p:cTn id="90" dur="500"/>
                                        <p:tgtEl>
                                          <p:spTgt spid="9"/>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grpId="0" nodeType="clickEffect">
                                  <p:stCondLst>
                                    <p:cond delay="0"/>
                                  </p:stCondLst>
                                  <p:childTnLst>
                                    <p:set>
                                      <p:cBhvr>
                                        <p:cTn id="94" dur="1" fill="hold">
                                          <p:stCondLst>
                                            <p:cond delay="0"/>
                                          </p:stCondLst>
                                        </p:cTn>
                                        <p:tgtEl>
                                          <p:spTgt spid="10"/>
                                        </p:tgtEl>
                                        <p:attrNameLst>
                                          <p:attrName>style.visibility</p:attrName>
                                        </p:attrNameLst>
                                      </p:cBhvr>
                                      <p:to>
                                        <p:strVal val="visible"/>
                                      </p:to>
                                    </p:set>
                                    <p:animEffect transition="in" filter="wipe(down)">
                                      <p:cBhvr>
                                        <p:cTn id="9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9" grpId="0" animBg="1"/>
      <p:bldP spid="10"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r>
              <a:rPr lang="en-US" altLang="ko-KR" dirty="0"/>
              <a:t>Mesa vs. Hoare Monitors</a:t>
            </a:r>
          </a:p>
        </p:txBody>
      </p:sp>
      <p:sp>
        <p:nvSpPr>
          <p:cNvPr id="9" name="Rectangle 3">
            <a:extLst>
              <a:ext uri="{FF2B5EF4-FFF2-40B4-BE49-F238E27FC236}">
                <a16:creationId xmlns:a16="http://schemas.microsoft.com/office/drawing/2014/main" id="{7830863D-D77D-994E-A4D5-00B0F4AEC13D}"/>
              </a:ext>
            </a:extLst>
          </p:cNvPr>
          <p:cNvSpPr>
            <a:spLocks noGrp="1" noChangeArrowheads="1"/>
          </p:cNvSpPr>
          <p:nvPr>
            <p:ph idx="1"/>
          </p:nvPr>
        </p:nvSpPr>
        <p:spPr/>
        <p:txBody>
          <a:bodyPr/>
          <a:lstStyle/>
          <a:p>
            <a:r>
              <a:rPr lang="en-US" altLang="ko-KR" sz="2400" dirty="0"/>
              <a:t>Consider piece of </a:t>
            </a:r>
            <a:r>
              <a:rPr lang="en-US" altLang="ko-KR" sz="2000" dirty="0">
                <a:latin typeface="Ubuntu Mono" panose="020B0509030602030204" pitchFamily="49" charset="0"/>
              </a:rPr>
              <a:t>consume()</a:t>
            </a:r>
            <a:r>
              <a:rPr lang="en-US" altLang="ko-KR" sz="2400" dirty="0"/>
              <a:t> code</a:t>
            </a:r>
          </a:p>
          <a:p>
            <a:pPr marL="0" indent="0">
              <a:buNone/>
            </a:pPr>
            <a:r>
              <a:rPr lang="en-US" altLang="ko-KR" sz="2000" dirty="0">
                <a:latin typeface="Ubuntu Mono" panose="020B0509030602030204" pitchFamily="49" charset="0"/>
              </a:rPr>
              <a:t>		while (</a:t>
            </a:r>
            <a:r>
              <a:rPr lang="en-US" altLang="ko-KR" sz="2000" dirty="0" err="1">
                <a:latin typeface="Ubuntu Mono" panose="020B0509030602030204" pitchFamily="49" charset="0"/>
              </a:rPr>
              <a:t>queue.empty</a:t>
            </a:r>
            <a:r>
              <a:rPr lang="en-US" altLang="ko-KR" sz="2000" dirty="0">
                <a:latin typeface="Ubuntu Mono" panose="020B0509030602030204" pitchFamily="49" charset="0"/>
              </a:rPr>
              <a:t>())</a:t>
            </a:r>
            <a:br>
              <a:rPr lang="en-US" altLang="ko-KR" sz="2000" dirty="0">
                <a:latin typeface="Ubuntu Mono" panose="020B0509030602030204" pitchFamily="49" charset="0"/>
              </a:rPr>
            </a:br>
            <a:r>
              <a:rPr lang="en-US" altLang="ko-KR" sz="2000" dirty="0">
                <a:latin typeface="Ubuntu Mono" panose="020B0509030602030204" pitchFamily="49" charset="0"/>
              </a:rPr>
              <a:t>		    </a:t>
            </a:r>
            <a:r>
              <a:rPr lang="en-US" altLang="ko-KR" sz="2000" dirty="0" err="1">
                <a:solidFill>
                  <a:srgbClr val="0070C0"/>
                </a:solidFill>
                <a:latin typeface="Ubuntu Mono" panose="020B0509030602030204" pitchFamily="49" charset="0"/>
              </a:rPr>
              <a:t>emptyCV.wait</a:t>
            </a:r>
            <a:r>
              <a:rPr lang="en-US" altLang="ko-KR" sz="2000" dirty="0">
                <a:solidFill>
                  <a:srgbClr val="0070C0"/>
                </a:solidFill>
                <a:latin typeface="Ubuntu Mono" panose="020B0509030602030204" pitchFamily="49" charset="0"/>
              </a:rPr>
              <a:t>(&amp;mutex);</a:t>
            </a:r>
          </a:p>
          <a:p>
            <a:pPr marL="0" indent="0">
              <a:lnSpc>
                <a:spcPct val="77000"/>
              </a:lnSpc>
              <a:buNone/>
            </a:pPr>
            <a:endParaRPr lang="en-US" altLang="ko-KR" sz="2000" dirty="0">
              <a:latin typeface="Ubuntu Mono" panose="020B0509030602030204" pitchFamily="49" charset="0"/>
            </a:endParaRPr>
          </a:p>
          <a:p>
            <a:r>
              <a:rPr lang="en-US" altLang="ko-KR" sz="2400" dirty="0"/>
              <a:t>Why didn’t we do this?</a:t>
            </a:r>
          </a:p>
          <a:p>
            <a:pPr marL="0" indent="0">
              <a:buNone/>
            </a:pPr>
            <a:r>
              <a:rPr lang="en-US" altLang="ko-KR" sz="2000" dirty="0">
                <a:latin typeface="Ubuntu Mono" panose="020B0509030602030204" pitchFamily="49" charset="0"/>
              </a:rPr>
              <a:t>		if (</a:t>
            </a:r>
            <a:r>
              <a:rPr lang="en-US" altLang="ko-KR" sz="2000" dirty="0" err="1">
                <a:latin typeface="Ubuntu Mono" panose="020B0509030602030204" pitchFamily="49" charset="0"/>
              </a:rPr>
              <a:t>queue.empty</a:t>
            </a:r>
            <a:r>
              <a:rPr lang="en-US" altLang="ko-KR" sz="2000" dirty="0">
                <a:latin typeface="Ubuntu Mono" panose="020B0509030602030204" pitchFamily="49" charset="0"/>
              </a:rPr>
              <a:t>())</a:t>
            </a:r>
            <a:br>
              <a:rPr lang="en-US" altLang="ko-KR" sz="2000" dirty="0">
                <a:latin typeface="Ubuntu Mono" panose="020B0509030602030204" pitchFamily="49" charset="0"/>
              </a:rPr>
            </a:br>
            <a:r>
              <a:rPr lang="en-US" altLang="ko-KR" sz="2000" dirty="0">
                <a:latin typeface="Ubuntu Mono" panose="020B0509030602030204" pitchFamily="49" charset="0"/>
              </a:rPr>
              <a:t>		    </a:t>
            </a:r>
            <a:r>
              <a:rPr lang="en-US" altLang="ko-KR" sz="2000" dirty="0" err="1">
                <a:solidFill>
                  <a:srgbClr val="0070C0"/>
                </a:solidFill>
                <a:latin typeface="Ubuntu Mono" panose="020B0509030602030204" pitchFamily="49" charset="0"/>
              </a:rPr>
              <a:t>emptyCV.wait</a:t>
            </a:r>
            <a:r>
              <a:rPr lang="en-US" altLang="ko-KR" sz="2000" dirty="0">
                <a:solidFill>
                  <a:srgbClr val="0070C0"/>
                </a:solidFill>
                <a:latin typeface="Ubuntu Mono" panose="020B0509030602030204" pitchFamily="49" charset="0"/>
              </a:rPr>
              <a:t>(&amp;mutex);</a:t>
            </a:r>
          </a:p>
          <a:p>
            <a:pPr marL="0" indent="0">
              <a:lnSpc>
                <a:spcPct val="77000"/>
              </a:lnSpc>
              <a:buNone/>
            </a:pPr>
            <a:endParaRPr lang="en-US" altLang="ko-KR" sz="2400" dirty="0"/>
          </a:p>
          <a:p>
            <a:r>
              <a:rPr lang="en-US" altLang="ko-KR" sz="2400" dirty="0">
                <a:solidFill>
                  <a:srgbClr val="0070C0"/>
                </a:solidFill>
              </a:rPr>
              <a:t>Answer</a:t>
            </a:r>
            <a:r>
              <a:rPr lang="en-US" altLang="ko-KR" sz="2400" dirty="0"/>
              <a:t>: it depends on the type of scheduling</a:t>
            </a:r>
          </a:p>
          <a:p>
            <a:pPr lvl="1"/>
            <a:r>
              <a:rPr lang="en-US" altLang="ko-KR" sz="2000" dirty="0"/>
              <a:t>Hoare style</a:t>
            </a:r>
          </a:p>
          <a:p>
            <a:pPr lvl="1"/>
            <a:r>
              <a:rPr lang="en-US" altLang="ko-KR" sz="2000" dirty="0"/>
              <a:t>Mesa style</a:t>
            </a:r>
          </a:p>
        </p:txBody>
      </p:sp>
    </p:spTree>
    <p:extLst>
      <p:ext uri="{BB962C8B-B14F-4D97-AF65-F5344CB8AC3E}">
        <p14:creationId xmlns:p14="http://schemas.microsoft.com/office/powerpoint/2010/main" val="1915977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 calcmode="lin" valueType="num">
                                      <p:cBhvr additive="base">
                                        <p:cTn id="11" dur="500" fill="hold"/>
                                        <p:tgtEl>
                                          <p:spTgt spid="9">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anim calcmode="lin" valueType="num">
                                      <p:cBhvr additive="base">
                                        <p:cTn id="17" dur="500" fill="hold"/>
                                        <p:tgtEl>
                                          <p:spTgt spid="9">
                                            <p:txEl>
                                              <p:pRg st="3" end="3"/>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9">
                                            <p:txEl>
                                              <p:pRg st="3" end="3"/>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anim calcmode="lin" valueType="num">
                                      <p:cBhvr additive="base">
                                        <p:cTn id="21" dur="500" fill="hold"/>
                                        <p:tgtEl>
                                          <p:spTgt spid="9">
                                            <p:txEl>
                                              <p:pRg st="4" end="4"/>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anim calcmode="lin" valueType="num">
                                      <p:cBhvr additive="base">
                                        <p:cTn id="27" dur="500" fill="hold"/>
                                        <p:tgtEl>
                                          <p:spTgt spid="9">
                                            <p:txEl>
                                              <p:pRg st="6" end="6"/>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9">
                                            <p:txEl>
                                              <p:pRg st="6" end="6"/>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9">
                                            <p:txEl>
                                              <p:pRg st="7" end="7"/>
                                            </p:txEl>
                                          </p:spTgt>
                                        </p:tgtEl>
                                        <p:attrNameLst>
                                          <p:attrName>style.visibility</p:attrName>
                                        </p:attrNameLst>
                                      </p:cBhvr>
                                      <p:to>
                                        <p:strVal val="visible"/>
                                      </p:to>
                                    </p:set>
                                    <p:anim calcmode="lin" valueType="num">
                                      <p:cBhvr additive="base">
                                        <p:cTn id="31" dur="500" fill="hold"/>
                                        <p:tgtEl>
                                          <p:spTgt spid="9">
                                            <p:txEl>
                                              <p:pRg st="7" end="7"/>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9">
                                            <p:txEl>
                                              <p:pRg st="7" end="7"/>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9">
                                            <p:txEl>
                                              <p:pRg st="8" end="8"/>
                                            </p:txEl>
                                          </p:spTgt>
                                        </p:tgtEl>
                                        <p:attrNameLst>
                                          <p:attrName>style.visibility</p:attrName>
                                        </p:attrNameLst>
                                      </p:cBhvr>
                                      <p:to>
                                        <p:strVal val="visible"/>
                                      </p:to>
                                    </p:set>
                                    <p:anim calcmode="lin" valueType="num">
                                      <p:cBhvr additive="base">
                                        <p:cTn id="35" dur="500" fill="hold"/>
                                        <p:tgtEl>
                                          <p:spTgt spid="9">
                                            <p:txEl>
                                              <p:pRg st="8" end="8"/>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9">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r>
              <a:rPr lang="en-US" altLang="ko-KR" dirty="0"/>
              <a:t>Hoare Monitors</a:t>
            </a:r>
          </a:p>
        </p:txBody>
      </p:sp>
      <p:sp>
        <p:nvSpPr>
          <p:cNvPr id="56322" name="Rectangle 3"/>
          <p:cNvSpPr>
            <a:spLocks noGrp="1" noChangeArrowheads="1"/>
          </p:cNvSpPr>
          <p:nvPr>
            <p:ph type="body" idx="1"/>
          </p:nvPr>
        </p:nvSpPr>
        <p:spPr/>
        <p:txBody>
          <a:bodyPr/>
          <a:lstStyle/>
          <a:p>
            <a:r>
              <a:rPr lang="en-US" altLang="ko-KR" sz="2400" dirty="0"/>
              <a:t>Signaler gives up mutex and processor to waiter – waiter runs immediately </a:t>
            </a:r>
          </a:p>
          <a:p>
            <a:r>
              <a:rPr lang="en-US" altLang="ko-KR" sz="2400" dirty="0"/>
              <a:t>Waiter gives up mutex and processor back to signaler when it exits critical section or if it waits again</a:t>
            </a:r>
          </a:p>
          <a:p>
            <a:pPr lvl="1"/>
            <a:endParaRPr lang="en-US" altLang="ko-KR" sz="2000" dirty="0"/>
          </a:p>
          <a:p>
            <a:pPr lvl="1"/>
            <a:endParaRPr lang="en-US" altLang="ko-KR" sz="2000" dirty="0"/>
          </a:p>
        </p:txBody>
      </p:sp>
      <p:sp>
        <p:nvSpPr>
          <p:cNvPr id="21" name="Rectangle 3">
            <a:extLst>
              <a:ext uri="{FF2B5EF4-FFF2-40B4-BE49-F238E27FC236}">
                <a16:creationId xmlns:a16="http://schemas.microsoft.com/office/drawing/2014/main" id="{FC05D223-F6D1-C045-9958-0AC9DD228474}"/>
              </a:ext>
            </a:extLst>
          </p:cNvPr>
          <p:cNvSpPr>
            <a:spLocks noChangeArrowheads="1"/>
          </p:cNvSpPr>
          <p:nvPr/>
        </p:nvSpPr>
        <p:spPr bwMode="auto">
          <a:xfrm>
            <a:off x="5199218" y="3670955"/>
            <a:ext cx="3186545" cy="1754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altLang="ko-KR" dirty="0" err="1">
                <a:solidFill>
                  <a:srgbClr val="000000"/>
                </a:solidFill>
                <a:latin typeface="Ubuntu Mono" panose="020B0509030602030204" pitchFamily="49" charset="0"/>
                <a:ea typeface="굴림" charset="0"/>
                <a:cs typeface="굴림" charset="0"/>
              </a:rPr>
              <a:t>mutex.lock</a:t>
            </a:r>
            <a:r>
              <a:rPr lang="en-US" altLang="ko-KR" dirty="0">
                <a:solidFill>
                  <a:srgbClr val="000000"/>
                </a:solidFill>
                <a:latin typeface="Ubuntu Mono" panose="020B0509030602030204" pitchFamily="49" charset="0"/>
                <a:ea typeface="굴림" charset="0"/>
                <a:cs typeface="굴림" charset="0"/>
              </a:rPr>
              <a:t>()</a:t>
            </a:r>
          </a:p>
          <a:p>
            <a:r>
              <a:rPr lang="en-US" altLang="ko-KR" dirty="0">
                <a:solidFill>
                  <a:srgbClr val="000000"/>
                </a:solidFill>
                <a:latin typeface="Ubuntu Mono" panose="020B0509030602030204" pitchFamily="49" charset="0"/>
                <a:ea typeface="굴림" charset="0"/>
                <a:cs typeface="굴림" charset="0"/>
              </a:rPr>
              <a:t>…</a:t>
            </a:r>
          </a:p>
          <a:p>
            <a:r>
              <a:rPr lang="en-US" altLang="ko-KR" dirty="0">
                <a:solidFill>
                  <a:srgbClr val="000000"/>
                </a:solidFill>
                <a:latin typeface="Ubuntu Mono" panose="020B0509030602030204" pitchFamily="49" charset="0"/>
                <a:ea typeface="굴림" charset="0"/>
              </a:rPr>
              <a:t>if (</a:t>
            </a:r>
            <a:r>
              <a:rPr lang="en-US" altLang="ko-KR" dirty="0" err="1">
                <a:solidFill>
                  <a:srgbClr val="000000"/>
                </a:solidFill>
                <a:latin typeface="Ubuntu Mono" panose="020B0509030602030204" pitchFamily="49" charset="0"/>
                <a:ea typeface="굴림" charset="0"/>
              </a:rPr>
              <a:t>queue.empty</a:t>
            </a:r>
            <a:r>
              <a:rPr lang="en-US" altLang="ko-KR" dirty="0">
                <a:solidFill>
                  <a:srgbClr val="000000"/>
                </a:solidFill>
                <a:latin typeface="Ubuntu Mono" panose="020B0509030602030204" pitchFamily="49" charset="0"/>
                <a:ea typeface="굴림" charset="0"/>
              </a:rPr>
              <a:t>())</a:t>
            </a:r>
            <a:br>
              <a:rPr lang="en-US" altLang="ko-KR" dirty="0">
                <a:solidFill>
                  <a:schemeClr val="hlink"/>
                </a:solidFill>
                <a:latin typeface="Ubuntu Mono" panose="020B0509030602030204" pitchFamily="49" charset="0"/>
                <a:ea typeface="굴림" charset="0"/>
                <a:cs typeface="굴림" charset="0"/>
              </a:rPr>
            </a:br>
            <a:r>
              <a:rPr lang="en-US" altLang="ko-KR" dirty="0">
                <a:solidFill>
                  <a:srgbClr val="0070C0"/>
                </a:solidFill>
                <a:latin typeface="Ubuntu Mono" panose="020B0509030602030204" pitchFamily="49" charset="0"/>
                <a:ea typeface="굴림" charset="0"/>
                <a:cs typeface="굴림" charset="0"/>
              </a:rPr>
              <a:t>  </a:t>
            </a:r>
            <a:r>
              <a:rPr lang="en-US" altLang="ko-KR" dirty="0" err="1">
                <a:solidFill>
                  <a:srgbClr val="0070C0"/>
                </a:solidFill>
                <a:latin typeface="Ubuntu Mono" panose="020B0509030602030204" pitchFamily="49" charset="0"/>
                <a:ea typeface="굴림" charset="0"/>
                <a:cs typeface="굴림" charset="0"/>
              </a:rPr>
              <a:t>emptyCV.wait</a:t>
            </a:r>
            <a:r>
              <a:rPr lang="en-US" altLang="ko-KR" dirty="0">
                <a:solidFill>
                  <a:srgbClr val="0070C0"/>
                </a:solidFill>
                <a:latin typeface="Ubuntu Mono" panose="020B0509030602030204" pitchFamily="49" charset="0"/>
                <a:ea typeface="굴림" charset="0"/>
                <a:cs typeface="굴림" charset="0"/>
              </a:rPr>
              <a:t>(&amp;mutex); </a:t>
            </a:r>
            <a:br>
              <a:rPr lang="en-US" altLang="ko-KR" dirty="0">
                <a:solidFill>
                  <a:schemeClr val="hlink"/>
                </a:solidFill>
                <a:latin typeface="Ubuntu Mono" panose="020B0509030602030204" pitchFamily="49" charset="0"/>
                <a:ea typeface="굴림" charset="0"/>
                <a:cs typeface="굴림" charset="0"/>
              </a:rPr>
            </a:br>
            <a:r>
              <a:rPr lang="en-US" altLang="ko-KR" dirty="0">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mutex.unlock</a:t>
            </a:r>
            <a:r>
              <a:rPr lang="en-US" altLang="ko-KR" dirty="0">
                <a:latin typeface="Ubuntu Mono" panose="020B0509030602030204" pitchFamily="49" charset="0"/>
                <a:ea typeface="굴림" charset="0"/>
                <a:cs typeface="굴림" charset="0"/>
              </a:rPr>
              <a:t>();</a:t>
            </a:r>
            <a:endParaRPr lang="en-US" dirty="0">
              <a:latin typeface="Ubuntu Mono" panose="020B0509030602030204" pitchFamily="49" charset="0"/>
              <a:ea typeface="굴림" charset="0"/>
              <a:cs typeface="굴림" charset="0"/>
            </a:endParaRPr>
          </a:p>
        </p:txBody>
      </p:sp>
      <p:sp>
        <p:nvSpPr>
          <p:cNvPr id="22" name="Rectangle 4">
            <a:extLst>
              <a:ext uri="{FF2B5EF4-FFF2-40B4-BE49-F238E27FC236}">
                <a16:creationId xmlns:a16="http://schemas.microsoft.com/office/drawing/2014/main" id="{07442395-C15F-B44B-A306-F1E08FE71AF4}"/>
              </a:ext>
            </a:extLst>
          </p:cNvPr>
          <p:cNvSpPr>
            <a:spLocks noChangeArrowheads="1"/>
          </p:cNvSpPr>
          <p:nvPr/>
        </p:nvSpPr>
        <p:spPr bwMode="auto">
          <a:xfrm>
            <a:off x="1325548" y="3670955"/>
            <a:ext cx="2498300" cy="1754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altLang="ko-KR" dirty="0">
                <a:solidFill>
                  <a:schemeClr val="hlink"/>
                </a:solidFill>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mutex.lock</a:t>
            </a:r>
            <a:r>
              <a:rPr lang="en-US" altLang="ko-KR" dirty="0">
                <a:latin typeface="Ubuntu Mono" panose="020B0509030602030204" pitchFamily="49" charset="0"/>
                <a:ea typeface="굴림" charset="0"/>
                <a:cs typeface="굴림" charset="0"/>
              </a:rPr>
              <a:t>()</a:t>
            </a:r>
          </a:p>
          <a:p>
            <a:r>
              <a:rPr lang="en-US" altLang="ko-KR" dirty="0">
                <a:latin typeface="Ubuntu Mono" panose="020B0509030602030204" pitchFamily="49" charset="0"/>
                <a:ea typeface="굴림" charset="0"/>
                <a:cs typeface="굴림" charset="0"/>
              </a:rPr>
              <a:t>… </a:t>
            </a:r>
            <a:endParaRPr lang="en-US" altLang="ko-KR" dirty="0">
              <a:solidFill>
                <a:schemeClr val="hlink"/>
              </a:solidFill>
              <a:latin typeface="Ubuntu Mono" panose="020B0509030602030204" pitchFamily="49" charset="0"/>
              <a:ea typeface="굴림" charset="0"/>
              <a:cs typeface="굴림" charset="0"/>
            </a:endParaRPr>
          </a:p>
          <a:p>
            <a:r>
              <a:rPr lang="en-US" altLang="ko-KR" dirty="0" err="1">
                <a:solidFill>
                  <a:srgbClr val="0070C0"/>
                </a:solidFill>
                <a:latin typeface="Ubuntu Mono" panose="020B0509030602030204" pitchFamily="49" charset="0"/>
                <a:ea typeface="굴림" charset="0"/>
                <a:cs typeface="굴림" charset="0"/>
              </a:rPr>
              <a:t>emptyCV.signal</a:t>
            </a:r>
            <a:r>
              <a:rPr lang="en-US" altLang="ko-KR" dirty="0">
                <a:solidFill>
                  <a:srgbClr val="0070C0"/>
                </a:solidFill>
                <a:latin typeface="Ubuntu Mono" panose="020B0509030602030204" pitchFamily="49" charset="0"/>
                <a:ea typeface="굴림" charset="0"/>
                <a:cs typeface="굴림" charset="0"/>
              </a:rPr>
              <a:t>();</a:t>
            </a:r>
          </a:p>
          <a:p>
            <a:r>
              <a:rPr lang="en-US" altLang="ko-KR" dirty="0">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mutex.unlock</a:t>
            </a:r>
            <a:r>
              <a:rPr lang="en-US" altLang="ko-KR" dirty="0">
                <a:latin typeface="Ubuntu Mono" panose="020B0509030602030204" pitchFamily="49" charset="0"/>
                <a:ea typeface="굴림" charset="0"/>
                <a:cs typeface="굴림" charset="0"/>
              </a:rPr>
              <a:t>();</a:t>
            </a:r>
            <a:endParaRPr lang="en-US" dirty="0">
              <a:latin typeface="Ubuntu Mono" panose="020B0509030602030204" pitchFamily="49" charset="0"/>
              <a:ea typeface="굴림" charset="0"/>
              <a:cs typeface="굴림" charset="0"/>
            </a:endParaRPr>
          </a:p>
        </p:txBody>
      </p:sp>
      <p:cxnSp>
        <p:nvCxnSpPr>
          <p:cNvPr id="29" name="Straight Arrow Connector 20">
            <a:extLst>
              <a:ext uri="{FF2B5EF4-FFF2-40B4-BE49-F238E27FC236}">
                <a16:creationId xmlns:a16="http://schemas.microsoft.com/office/drawing/2014/main" id="{97DC4213-8AA4-0B43-9701-A44538DA15FD}"/>
              </a:ext>
            </a:extLst>
          </p:cNvPr>
          <p:cNvCxnSpPr>
            <a:cxnSpLocks noChangeShapeType="1"/>
          </p:cNvCxnSpPr>
          <p:nvPr/>
        </p:nvCxnSpPr>
        <p:spPr bwMode="auto">
          <a:xfrm rot="5400000">
            <a:off x="2172286" y="4433024"/>
            <a:ext cx="228600" cy="1588"/>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31" name="Straight Arrow Connector 27">
            <a:extLst>
              <a:ext uri="{FF2B5EF4-FFF2-40B4-BE49-F238E27FC236}">
                <a16:creationId xmlns:a16="http://schemas.microsoft.com/office/drawing/2014/main" id="{283EF352-3A1E-7F46-A132-B1C48319499F}"/>
              </a:ext>
            </a:extLst>
          </p:cNvPr>
          <p:cNvCxnSpPr>
            <a:cxnSpLocks noChangeShapeType="1"/>
          </p:cNvCxnSpPr>
          <p:nvPr/>
        </p:nvCxnSpPr>
        <p:spPr bwMode="auto">
          <a:xfrm rot="5400000">
            <a:off x="2170489" y="4985906"/>
            <a:ext cx="228600" cy="1587"/>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grpSp>
        <p:nvGrpSpPr>
          <p:cNvPr id="14" name="Group 13">
            <a:extLst>
              <a:ext uri="{FF2B5EF4-FFF2-40B4-BE49-F238E27FC236}">
                <a16:creationId xmlns:a16="http://schemas.microsoft.com/office/drawing/2014/main" id="{9603B44D-5890-3A4E-9AA8-AEACC8DEADA7}"/>
              </a:ext>
            </a:extLst>
          </p:cNvPr>
          <p:cNvGrpSpPr/>
          <p:nvPr/>
        </p:nvGrpSpPr>
        <p:grpSpPr>
          <a:xfrm>
            <a:off x="3721941" y="4353588"/>
            <a:ext cx="1567236" cy="351412"/>
            <a:chOff x="3721941" y="4353588"/>
            <a:chExt cx="1567236" cy="351412"/>
          </a:xfrm>
        </p:grpSpPr>
        <p:cxnSp>
          <p:nvCxnSpPr>
            <p:cNvPr id="32" name="Straight Arrow Connector 20">
              <a:extLst>
                <a:ext uri="{FF2B5EF4-FFF2-40B4-BE49-F238E27FC236}">
                  <a16:creationId xmlns:a16="http://schemas.microsoft.com/office/drawing/2014/main" id="{8BD9A7FF-E9E3-124C-93C6-384611FE30DA}"/>
                </a:ext>
              </a:extLst>
            </p:cNvPr>
            <p:cNvCxnSpPr>
              <a:cxnSpLocks noChangeShapeType="1"/>
            </p:cNvCxnSpPr>
            <p:nvPr/>
          </p:nvCxnSpPr>
          <p:spPr bwMode="auto">
            <a:xfrm>
              <a:off x="3721941" y="4705000"/>
              <a:ext cx="1567236" cy="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11" name="TextBox 10">
              <a:extLst>
                <a:ext uri="{FF2B5EF4-FFF2-40B4-BE49-F238E27FC236}">
                  <a16:creationId xmlns:a16="http://schemas.microsoft.com/office/drawing/2014/main" id="{F5981BB1-9F99-5241-97D9-511F2F193319}"/>
                </a:ext>
              </a:extLst>
            </p:cNvPr>
            <p:cNvSpPr txBox="1"/>
            <p:nvPr/>
          </p:nvSpPr>
          <p:spPr>
            <a:xfrm>
              <a:off x="3879426" y="4353588"/>
              <a:ext cx="1327736"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mutex &amp; CPU</a:t>
              </a:r>
            </a:p>
          </p:txBody>
        </p:sp>
      </p:grpSp>
      <p:cxnSp>
        <p:nvCxnSpPr>
          <p:cNvPr id="35" name="Straight Arrow Connector 27">
            <a:extLst>
              <a:ext uri="{FF2B5EF4-FFF2-40B4-BE49-F238E27FC236}">
                <a16:creationId xmlns:a16="http://schemas.microsoft.com/office/drawing/2014/main" id="{DEC98A8C-2233-F948-8B44-7E7913E8B62A}"/>
              </a:ext>
            </a:extLst>
          </p:cNvPr>
          <p:cNvCxnSpPr>
            <a:cxnSpLocks noChangeShapeType="1"/>
          </p:cNvCxnSpPr>
          <p:nvPr/>
        </p:nvCxnSpPr>
        <p:spPr bwMode="auto">
          <a:xfrm rot="5400000">
            <a:off x="6213574" y="4985906"/>
            <a:ext cx="228600" cy="1587"/>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grpSp>
        <p:nvGrpSpPr>
          <p:cNvPr id="15" name="Group 14">
            <a:extLst>
              <a:ext uri="{FF2B5EF4-FFF2-40B4-BE49-F238E27FC236}">
                <a16:creationId xmlns:a16="http://schemas.microsoft.com/office/drawing/2014/main" id="{39870A9A-2D44-D642-A5F0-51B5FB4E121D}"/>
              </a:ext>
            </a:extLst>
          </p:cNvPr>
          <p:cNvGrpSpPr/>
          <p:nvPr/>
        </p:nvGrpSpPr>
        <p:grpSpPr>
          <a:xfrm>
            <a:off x="3721941" y="4805085"/>
            <a:ext cx="1478864" cy="595251"/>
            <a:chOff x="3721941" y="4805085"/>
            <a:chExt cx="1478864" cy="595251"/>
          </a:xfrm>
        </p:grpSpPr>
        <p:cxnSp>
          <p:nvCxnSpPr>
            <p:cNvPr id="37" name="Straight Arrow Connector 27">
              <a:extLst>
                <a:ext uri="{FF2B5EF4-FFF2-40B4-BE49-F238E27FC236}">
                  <a16:creationId xmlns:a16="http://schemas.microsoft.com/office/drawing/2014/main" id="{0F1AE3BA-62E2-C741-A971-F528B68BE0C2}"/>
                </a:ext>
              </a:extLst>
            </p:cNvPr>
            <p:cNvCxnSpPr>
              <a:cxnSpLocks noChangeShapeType="1"/>
            </p:cNvCxnSpPr>
            <p:nvPr/>
          </p:nvCxnSpPr>
          <p:spPr bwMode="auto">
            <a:xfrm flipH="1" flipV="1">
              <a:off x="3721941" y="4805085"/>
              <a:ext cx="1478864" cy="505897"/>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39" name="TextBox 38">
              <a:extLst>
                <a:ext uri="{FF2B5EF4-FFF2-40B4-BE49-F238E27FC236}">
                  <a16:creationId xmlns:a16="http://schemas.microsoft.com/office/drawing/2014/main" id="{07928287-A888-1F47-BF1F-C4CC7EBC7024}"/>
                </a:ext>
              </a:extLst>
            </p:cNvPr>
            <p:cNvSpPr txBox="1"/>
            <p:nvPr/>
          </p:nvSpPr>
          <p:spPr>
            <a:xfrm rot="1159355">
              <a:off x="3763068" y="5061782"/>
              <a:ext cx="1327736" cy="338554"/>
            </a:xfrm>
            <a:prstGeom prst="rect">
              <a:avLst/>
            </a:prstGeom>
            <a:noFill/>
          </p:spPr>
          <p:txBody>
            <a:bodyPr wrap="none" rtlCol="0">
              <a:spAutoFit/>
            </a:bodyPr>
            <a:lstStyle/>
            <a:p>
              <a:r>
                <a:rPr lang="en-US" sz="1600" dirty="0">
                  <a:latin typeface="Gill Sans Light" panose="020B0302020104020203" pitchFamily="34" charset="-79"/>
                  <a:cs typeface="Gill Sans Light" panose="020B0302020104020203" pitchFamily="34" charset="-79"/>
                </a:rPr>
                <a:t>mutex &amp; CPU</a:t>
              </a:r>
            </a:p>
          </p:txBody>
        </p:sp>
      </p:grpSp>
    </p:spTree>
    <p:extLst>
      <p:ext uri="{BB962C8B-B14F-4D97-AF65-F5344CB8AC3E}">
        <p14:creationId xmlns:p14="http://schemas.microsoft.com/office/powerpoint/2010/main" val="1841283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right)">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r>
              <a:rPr lang="en-US" altLang="ko-KR" dirty="0"/>
              <a:t>Mesa Monitors</a:t>
            </a:r>
          </a:p>
        </p:txBody>
      </p:sp>
      <p:sp>
        <p:nvSpPr>
          <p:cNvPr id="58370" name="Rectangle 3"/>
          <p:cNvSpPr>
            <a:spLocks noGrp="1" noChangeArrowheads="1"/>
          </p:cNvSpPr>
          <p:nvPr>
            <p:ph type="body" idx="1"/>
          </p:nvPr>
        </p:nvSpPr>
        <p:spPr/>
        <p:txBody>
          <a:bodyPr/>
          <a:lstStyle/>
          <a:p>
            <a:r>
              <a:rPr lang="en-US" altLang="ko-KR" sz="2400" dirty="0"/>
              <a:t>Signaler keeps mutex and processor</a:t>
            </a:r>
          </a:p>
          <a:p>
            <a:r>
              <a:rPr lang="en-US" altLang="ko-KR" sz="2400" dirty="0"/>
              <a:t>Waiter placed on ready queue with no special priority</a:t>
            </a:r>
          </a:p>
          <a:p>
            <a:r>
              <a:rPr lang="en-US" altLang="ko-KR" sz="2400" dirty="0"/>
              <a:t>Practically, need to check condition again after wait</a:t>
            </a:r>
          </a:p>
          <a:p>
            <a:r>
              <a:rPr lang="en-US" altLang="ko-KR" sz="2400" dirty="0"/>
              <a:t>Most real operating systems</a:t>
            </a:r>
          </a:p>
          <a:p>
            <a:pPr lvl="1"/>
            <a:endParaRPr lang="en-US" altLang="ko-KR" sz="2000" dirty="0"/>
          </a:p>
          <a:p>
            <a:pPr lvl="1"/>
            <a:endParaRPr lang="en-US" altLang="ko-KR" sz="2000" dirty="0"/>
          </a:p>
          <a:p>
            <a:pPr lvl="1"/>
            <a:endParaRPr lang="en-US" altLang="ko-KR" sz="2000" dirty="0"/>
          </a:p>
          <a:p>
            <a:pPr lvl="1"/>
            <a:endParaRPr lang="en-US" altLang="ko-KR" sz="2000" dirty="0"/>
          </a:p>
        </p:txBody>
      </p:sp>
      <p:sp>
        <p:nvSpPr>
          <p:cNvPr id="49161" name="Rectangular Callout 16"/>
          <p:cNvSpPr>
            <a:spLocks noChangeArrowheads="1"/>
          </p:cNvSpPr>
          <p:nvPr/>
        </p:nvSpPr>
        <p:spPr bwMode="auto">
          <a:xfrm>
            <a:off x="3269145" y="3703422"/>
            <a:ext cx="1752600" cy="914400"/>
          </a:xfrm>
          <a:prstGeom prst="wedgeRectCallout">
            <a:avLst>
              <a:gd name="adj1" fmla="val -39735"/>
              <a:gd name="adj2" fmla="val 85467"/>
            </a:avLst>
          </a:prstGeom>
          <a:solidFill>
            <a:schemeClr val="accent3">
              <a:lumMod val="60000"/>
              <a:lumOff val="40000"/>
            </a:schemeClr>
          </a:solidFill>
          <a:ln w="28575">
            <a:solidFill>
              <a:schemeClr val="tx1"/>
            </a:solidFill>
            <a:round/>
            <a:headEnd type="triangle" w="med" len="med"/>
            <a:tailEnd/>
          </a:ln>
        </p:spPr>
        <p:txBody>
          <a:bodyPr anchor="ctr"/>
          <a:lstStyle/>
          <a:p>
            <a:pPr algn="ctr"/>
            <a:r>
              <a:rPr lang="en-US" sz="1600">
                <a:latin typeface="Gill Sans Light" panose="020B0302020104020203" pitchFamily="34" charset="-79"/>
                <a:cs typeface="Gill Sans Light" panose="020B0302020104020203" pitchFamily="34" charset="-79"/>
              </a:rPr>
              <a:t>Put waiting thread on ready queue</a:t>
            </a:r>
          </a:p>
        </p:txBody>
      </p:sp>
      <p:grpSp>
        <p:nvGrpSpPr>
          <p:cNvPr id="2" name="Group 10"/>
          <p:cNvGrpSpPr>
            <a:grpSpLocks/>
          </p:cNvGrpSpPr>
          <p:nvPr/>
        </p:nvGrpSpPr>
        <p:grpSpPr bwMode="auto">
          <a:xfrm rot="446594">
            <a:off x="3238900" y="4990086"/>
            <a:ext cx="2015207" cy="1040836"/>
            <a:chOff x="2773680" y="3810000"/>
            <a:chExt cx="2682241" cy="1040836"/>
          </a:xfrm>
        </p:grpSpPr>
        <p:cxnSp>
          <p:nvCxnSpPr>
            <p:cNvPr id="58377" name="Straight Arrow Connector 7"/>
            <p:cNvCxnSpPr>
              <a:cxnSpLocks noChangeShapeType="1"/>
            </p:cNvCxnSpPr>
            <p:nvPr/>
          </p:nvCxnSpPr>
          <p:spPr bwMode="auto">
            <a:xfrm flipV="1">
              <a:off x="2773680" y="3810000"/>
              <a:ext cx="2682241" cy="762000"/>
            </a:xfrm>
            <a:prstGeom prst="straightConnector1">
              <a:avLst/>
            </a:prstGeom>
            <a:noFill/>
            <a:ln w="38100">
              <a:solidFill>
                <a:schemeClr val="tx1"/>
              </a:solidFill>
              <a:prstDash val="dash"/>
              <a:round/>
              <a:headEnd/>
              <a:tailEnd type="triangle" w="med" len="med"/>
            </a:ln>
            <a:extLst>
              <a:ext uri="{909E8E84-426E-40dd-AFC4-6F175D3DCCD1}">
                <a14:hiddenFill xmlns:a14="http://schemas.microsoft.com/office/drawing/2010/main" xmlns="">
                  <a:noFill/>
                </a14:hiddenFill>
              </a:ext>
            </a:extLst>
          </p:spPr>
        </p:cxnSp>
        <p:sp>
          <p:nvSpPr>
            <p:cNvPr id="58378" name="TextBox 17"/>
            <p:cNvSpPr txBox="1">
              <a:spLocks noChangeArrowheads="1"/>
            </p:cNvSpPr>
            <p:nvPr/>
          </p:nvSpPr>
          <p:spPr bwMode="auto">
            <a:xfrm rot="20349130">
              <a:off x="3043983" y="4204505"/>
              <a:ext cx="2300444"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a:r>
                <a:rPr lang="en-US" sz="1800" b="0" dirty="0">
                  <a:latin typeface="Gill Sans Light" panose="020B0302020104020203" pitchFamily="34" charset="-79"/>
                  <a:cs typeface="Gill Sans Light" panose="020B0302020104020203" pitchFamily="34" charset="-79"/>
                </a:rPr>
                <a:t>schedule waiting </a:t>
              </a:r>
              <a:br>
                <a:rPr lang="en-US" sz="1800" b="0" dirty="0">
                  <a:latin typeface="Gill Sans Light" panose="020B0302020104020203" pitchFamily="34" charset="-79"/>
                  <a:cs typeface="Gill Sans Light" panose="020B0302020104020203" pitchFamily="34" charset="-79"/>
                </a:rPr>
              </a:br>
              <a:r>
                <a:rPr lang="en-US" sz="1800" b="0" dirty="0">
                  <a:latin typeface="Gill Sans Light" panose="020B0302020104020203" pitchFamily="34" charset="-79"/>
                  <a:cs typeface="Gill Sans Light" panose="020B0302020104020203" pitchFamily="34" charset="-79"/>
                </a:rPr>
                <a:t>thread</a:t>
              </a:r>
            </a:p>
          </p:txBody>
        </p:sp>
      </p:grpSp>
      <p:sp>
        <p:nvSpPr>
          <p:cNvPr id="16" name="Rectangle 3">
            <a:extLst>
              <a:ext uri="{FF2B5EF4-FFF2-40B4-BE49-F238E27FC236}">
                <a16:creationId xmlns:a16="http://schemas.microsoft.com/office/drawing/2014/main" id="{28C72263-ED6C-5D45-8490-5209ED325AE6}"/>
              </a:ext>
            </a:extLst>
          </p:cNvPr>
          <p:cNvSpPr>
            <a:spLocks noChangeArrowheads="1"/>
          </p:cNvSpPr>
          <p:nvPr/>
        </p:nvSpPr>
        <p:spPr bwMode="auto">
          <a:xfrm>
            <a:off x="5199218" y="4053340"/>
            <a:ext cx="3186545" cy="1754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altLang="ko-KR" dirty="0" err="1">
                <a:solidFill>
                  <a:srgbClr val="000000"/>
                </a:solidFill>
                <a:latin typeface="Ubuntu Mono" panose="020B0509030602030204" pitchFamily="49" charset="0"/>
                <a:ea typeface="굴림" charset="0"/>
                <a:cs typeface="굴림" charset="0"/>
              </a:rPr>
              <a:t>mutex.lock</a:t>
            </a:r>
            <a:r>
              <a:rPr lang="en-US" altLang="ko-KR" dirty="0">
                <a:solidFill>
                  <a:srgbClr val="000000"/>
                </a:solidFill>
                <a:latin typeface="Ubuntu Mono" panose="020B0509030602030204" pitchFamily="49" charset="0"/>
                <a:ea typeface="굴림" charset="0"/>
                <a:cs typeface="굴림" charset="0"/>
              </a:rPr>
              <a:t>()</a:t>
            </a:r>
          </a:p>
          <a:p>
            <a:r>
              <a:rPr lang="en-US" altLang="ko-KR" dirty="0">
                <a:solidFill>
                  <a:srgbClr val="000000"/>
                </a:solidFill>
                <a:latin typeface="Ubuntu Mono" panose="020B0509030602030204" pitchFamily="49" charset="0"/>
                <a:ea typeface="굴림" charset="0"/>
                <a:cs typeface="굴림" charset="0"/>
              </a:rPr>
              <a:t>…</a:t>
            </a:r>
          </a:p>
          <a:p>
            <a:r>
              <a:rPr lang="en-US" altLang="ko-KR" dirty="0">
                <a:solidFill>
                  <a:srgbClr val="000000"/>
                </a:solidFill>
                <a:latin typeface="Ubuntu Mono" panose="020B0509030602030204" pitchFamily="49" charset="0"/>
                <a:ea typeface="굴림" charset="0"/>
              </a:rPr>
              <a:t>while (</a:t>
            </a:r>
            <a:r>
              <a:rPr lang="en-US" altLang="ko-KR" dirty="0" err="1">
                <a:solidFill>
                  <a:srgbClr val="000000"/>
                </a:solidFill>
                <a:latin typeface="Ubuntu Mono" panose="020B0509030602030204" pitchFamily="49" charset="0"/>
                <a:ea typeface="굴림" charset="0"/>
              </a:rPr>
              <a:t>queue.empty</a:t>
            </a:r>
            <a:r>
              <a:rPr lang="en-US" altLang="ko-KR" dirty="0">
                <a:solidFill>
                  <a:srgbClr val="000000"/>
                </a:solidFill>
                <a:latin typeface="Ubuntu Mono" panose="020B0509030602030204" pitchFamily="49" charset="0"/>
                <a:ea typeface="굴림" charset="0"/>
              </a:rPr>
              <a:t>())</a:t>
            </a:r>
            <a:br>
              <a:rPr lang="en-US" altLang="ko-KR" dirty="0">
                <a:solidFill>
                  <a:schemeClr val="hlink"/>
                </a:solidFill>
                <a:latin typeface="Ubuntu Mono" panose="020B0509030602030204" pitchFamily="49" charset="0"/>
                <a:ea typeface="굴림" charset="0"/>
                <a:cs typeface="굴림" charset="0"/>
              </a:rPr>
            </a:br>
            <a:r>
              <a:rPr lang="en-US" altLang="ko-KR" dirty="0">
                <a:solidFill>
                  <a:srgbClr val="0070C0"/>
                </a:solidFill>
                <a:latin typeface="Ubuntu Mono" panose="020B0509030602030204" pitchFamily="49" charset="0"/>
                <a:ea typeface="굴림" charset="0"/>
                <a:cs typeface="굴림" charset="0"/>
              </a:rPr>
              <a:t>  </a:t>
            </a:r>
            <a:r>
              <a:rPr lang="en-US" altLang="ko-KR" dirty="0" err="1">
                <a:solidFill>
                  <a:srgbClr val="0070C0"/>
                </a:solidFill>
                <a:latin typeface="Ubuntu Mono" panose="020B0509030602030204" pitchFamily="49" charset="0"/>
                <a:ea typeface="굴림" charset="0"/>
                <a:cs typeface="굴림" charset="0"/>
              </a:rPr>
              <a:t>emptyCV.wait</a:t>
            </a:r>
            <a:r>
              <a:rPr lang="en-US" altLang="ko-KR" dirty="0">
                <a:solidFill>
                  <a:srgbClr val="0070C0"/>
                </a:solidFill>
                <a:latin typeface="Ubuntu Mono" panose="020B0509030602030204" pitchFamily="49" charset="0"/>
                <a:ea typeface="굴림" charset="0"/>
                <a:cs typeface="굴림" charset="0"/>
              </a:rPr>
              <a:t>(&amp;mutex); </a:t>
            </a:r>
            <a:br>
              <a:rPr lang="en-US" altLang="ko-KR" dirty="0">
                <a:solidFill>
                  <a:schemeClr val="hlink"/>
                </a:solidFill>
                <a:latin typeface="Ubuntu Mono" panose="020B0509030602030204" pitchFamily="49" charset="0"/>
                <a:ea typeface="굴림" charset="0"/>
                <a:cs typeface="굴림" charset="0"/>
              </a:rPr>
            </a:br>
            <a:r>
              <a:rPr lang="en-US" altLang="ko-KR" dirty="0">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mutex.unlock</a:t>
            </a:r>
            <a:r>
              <a:rPr lang="en-US" altLang="ko-KR" dirty="0">
                <a:latin typeface="Ubuntu Mono" panose="020B0509030602030204" pitchFamily="49" charset="0"/>
                <a:ea typeface="굴림" charset="0"/>
                <a:cs typeface="굴림" charset="0"/>
              </a:rPr>
              <a:t>();</a:t>
            </a:r>
            <a:endParaRPr lang="en-US" dirty="0">
              <a:latin typeface="Ubuntu Mono" panose="020B0509030602030204" pitchFamily="49" charset="0"/>
              <a:ea typeface="굴림" charset="0"/>
              <a:cs typeface="굴림" charset="0"/>
            </a:endParaRPr>
          </a:p>
        </p:txBody>
      </p:sp>
      <p:sp>
        <p:nvSpPr>
          <p:cNvPr id="17" name="Rectangle 4">
            <a:extLst>
              <a:ext uri="{FF2B5EF4-FFF2-40B4-BE49-F238E27FC236}">
                <a16:creationId xmlns:a16="http://schemas.microsoft.com/office/drawing/2014/main" id="{A47D8E58-822C-F64C-A580-2986D58F8147}"/>
              </a:ext>
            </a:extLst>
          </p:cNvPr>
          <p:cNvSpPr>
            <a:spLocks noChangeArrowheads="1"/>
          </p:cNvSpPr>
          <p:nvPr/>
        </p:nvSpPr>
        <p:spPr bwMode="auto">
          <a:xfrm>
            <a:off x="1325548" y="4053340"/>
            <a:ext cx="2498300" cy="1754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altLang="ko-KR" dirty="0">
                <a:solidFill>
                  <a:schemeClr val="hlink"/>
                </a:solidFill>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mutex.lock</a:t>
            </a:r>
            <a:r>
              <a:rPr lang="en-US" altLang="ko-KR" dirty="0">
                <a:latin typeface="Ubuntu Mono" panose="020B0509030602030204" pitchFamily="49" charset="0"/>
                <a:ea typeface="굴림" charset="0"/>
                <a:cs typeface="굴림" charset="0"/>
              </a:rPr>
              <a:t>()</a:t>
            </a:r>
          </a:p>
          <a:p>
            <a:r>
              <a:rPr lang="en-US" altLang="ko-KR" dirty="0">
                <a:latin typeface="Ubuntu Mono" panose="020B0509030602030204" pitchFamily="49" charset="0"/>
                <a:ea typeface="굴림" charset="0"/>
                <a:cs typeface="굴림" charset="0"/>
              </a:rPr>
              <a:t>… </a:t>
            </a:r>
            <a:endParaRPr lang="en-US" altLang="ko-KR" dirty="0">
              <a:solidFill>
                <a:schemeClr val="hlink"/>
              </a:solidFill>
              <a:latin typeface="Ubuntu Mono" panose="020B0509030602030204" pitchFamily="49" charset="0"/>
              <a:ea typeface="굴림" charset="0"/>
              <a:cs typeface="굴림" charset="0"/>
            </a:endParaRPr>
          </a:p>
          <a:p>
            <a:r>
              <a:rPr lang="en-US" altLang="ko-KR" dirty="0" err="1">
                <a:solidFill>
                  <a:srgbClr val="0070C0"/>
                </a:solidFill>
                <a:latin typeface="Ubuntu Mono" panose="020B0509030602030204" pitchFamily="49" charset="0"/>
                <a:ea typeface="굴림" charset="0"/>
                <a:cs typeface="굴림" charset="0"/>
              </a:rPr>
              <a:t>emptyCV.signal</a:t>
            </a:r>
            <a:r>
              <a:rPr lang="en-US" altLang="ko-KR" dirty="0">
                <a:solidFill>
                  <a:srgbClr val="0070C0"/>
                </a:solidFill>
                <a:latin typeface="Ubuntu Mono" panose="020B0509030602030204" pitchFamily="49" charset="0"/>
                <a:ea typeface="굴림" charset="0"/>
                <a:cs typeface="굴림" charset="0"/>
              </a:rPr>
              <a:t>();</a:t>
            </a:r>
          </a:p>
          <a:p>
            <a:r>
              <a:rPr lang="en-US" altLang="ko-KR" dirty="0">
                <a:latin typeface="Ubuntu Mono" panose="020B0509030602030204" pitchFamily="49" charset="0"/>
                <a:ea typeface="굴림" charset="0"/>
                <a:cs typeface="굴림" charset="0"/>
              </a:rPr>
              <a:t>…</a:t>
            </a:r>
          </a:p>
          <a:p>
            <a:r>
              <a:rPr lang="en-US" altLang="ko-KR" dirty="0" err="1">
                <a:latin typeface="Ubuntu Mono" panose="020B0509030602030204" pitchFamily="49" charset="0"/>
                <a:ea typeface="굴림" charset="0"/>
                <a:cs typeface="굴림" charset="0"/>
              </a:rPr>
              <a:t>mutex.unlock</a:t>
            </a:r>
            <a:r>
              <a:rPr lang="en-US" altLang="ko-KR" dirty="0">
                <a:latin typeface="Ubuntu Mono" panose="020B0509030602030204" pitchFamily="49" charset="0"/>
                <a:ea typeface="굴림" charset="0"/>
                <a:cs typeface="굴림" charset="0"/>
              </a:rPr>
              <a:t>();</a:t>
            </a:r>
            <a:endParaRPr lang="en-US" dirty="0">
              <a:latin typeface="Ubuntu Mono" panose="020B0509030602030204" pitchFamily="49" charset="0"/>
              <a:ea typeface="굴림" charset="0"/>
              <a:cs typeface="굴림" charset="0"/>
            </a:endParaRPr>
          </a:p>
        </p:txBody>
      </p:sp>
      <p:cxnSp>
        <p:nvCxnSpPr>
          <p:cNvPr id="18" name="Straight Arrow Connector 20">
            <a:extLst>
              <a:ext uri="{FF2B5EF4-FFF2-40B4-BE49-F238E27FC236}">
                <a16:creationId xmlns:a16="http://schemas.microsoft.com/office/drawing/2014/main" id="{11B2F8D1-A154-F748-9672-781535F7B365}"/>
              </a:ext>
            </a:extLst>
          </p:cNvPr>
          <p:cNvCxnSpPr>
            <a:cxnSpLocks noChangeShapeType="1"/>
          </p:cNvCxnSpPr>
          <p:nvPr/>
        </p:nvCxnSpPr>
        <p:spPr bwMode="auto">
          <a:xfrm rot="5400000">
            <a:off x="2172286" y="4815409"/>
            <a:ext cx="228600" cy="1588"/>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9" name="Straight Arrow Connector 27">
            <a:extLst>
              <a:ext uri="{FF2B5EF4-FFF2-40B4-BE49-F238E27FC236}">
                <a16:creationId xmlns:a16="http://schemas.microsoft.com/office/drawing/2014/main" id="{D4A8B60E-7D5B-EB4A-A22E-25E1E8DE07CC}"/>
              </a:ext>
            </a:extLst>
          </p:cNvPr>
          <p:cNvCxnSpPr>
            <a:cxnSpLocks noChangeShapeType="1"/>
          </p:cNvCxnSpPr>
          <p:nvPr/>
        </p:nvCxnSpPr>
        <p:spPr bwMode="auto">
          <a:xfrm rot="5400000">
            <a:off x="2170489" y="5368291"/>
            <a:ext cx="228600" cy="1587"/>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 name="Straight Arrow Connector 27">
            <a:extLst>
              <a:ext uri="{FF2B5EF4-FFF2-40B4-BE49-F238E27FC236}">
                <a16:creationId xmlns:a16="http://schemas.microsoft.com/office/drawing/2014/main" id="{AE1FB4E4-FF50-4144-8304-F65A3A2B16C2}"/>
              </a:ext>
            </a:extLst>
          </p:cNvPr>
          <p:cNvCxnSpPr>
            <a:cxnSpLocks noChangeShapeType="1"/>
          </p:cNvCxnSpPr>
          <p:nvPr/>
        </p:nvCxnSpPr>
        <p:spPr bwMode="auto">
          <a:xfrm rot="5400000">
            <a:off x="6213574" y="5368291"/>
            <a:ext cx="228600" cy="1587"/>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val="3302146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16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61" grpId="0" animBg="1"/>
      <p:bldP spid="16" grpId="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5"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a:t>
            </a:r>
          </a:p>
        </p:txBody>
      </p:sp>
      <p:sp>
        <p:nvSpPr>
          <p:cNvPr id="11266" name="Rectangle 3"/>
          <p:cNvSpPr>
            <a:spLocks noGrp="1" noChangeArrowheads="1"/>
          </p:cNvSpPr>
          <p:nvPr>
            <p:ph type="body" idx="1"/>
          </p:nvPr>
        </p:nvSpPr>
        <p:spPr/>
        <p:txBody>
          <a:bodyPr/>
          <a:lstStyle/>
          <a:p>
            <a:r>
              <a:rPr lang="en-US" altLang="ko-KR" sz="2000" dirty="0"/>
              <a:t>What if we use “</a:t>
            </a:r>
            <a:r>
              <a:rPr lang="en-US" altLang="ko-KR" sz="1800" dirty="0">
                <a:latin typeface="Ubuntu Mono" panose="020B0509030602030204" pitchFamily="49" charset="0"/>
              </a:rPr>
              <a:t>if</a:t>
            </a:r>
            <a:r>
              <a:rPr lang="en-US" altLang="ko-KR" sz="2000" dirty="0"/>
              <a:t>” instead of “</a:t>
            </a:r>
            <a:r>
              <a:rPr lang="en-US" altLang="ko-KR" sz="1800" dirty="0">
                <a:latin typeface="Ubuntu Mono" panose="020B0509030602030204" pitchFamily="49" charset="0"/>
              </a:rPr>
              <a:t>while</a:t>
            </a:r>
            <a:r>
              <a:rPr lang="en-US" altLang="ko-KR" sz="2000" dirty="0"/>
              <a:t>” in bounded buffer example?</a:t>
            </a:r>
          </a:p>
        </p:txBody>
      </p:sp>
      <p:sp>
        <p:nvSpPr>
          <p:cNvPr id="11" name="Rectangle 10">
            <a:extLst>
              <a:ext uri="{FF2B5EF4-FFF2-40B4-BE49-F238E27FC236}">
                <a16:creationId xmlns:a16="http://schemas.microsoft.com/office/drawing/2014/main" id="{E5CEB636-E509-5E4D-B70E-9E2FDF4C09D8}"/>
              </a:ext>
            </a:extLst>
          </p:cNvPr>
          <p:cNvSpPr/>
          <p:nvPr/>
        </p:nvSpPr>
        <p:spPr>
          <a:xfrm>
            <a:off x="1057584" y="2868175"/>
            <a:ext cx="3313866" cy="2585323"/>
          </a:xfrm>
          <a:prstGeom prst="rect">
            <a:avLst/>
          </a:prstGeom>
          <a:noFill/>
        </p:spPr>
        <p:txBody>
          <a:bodyPr wrap="square">
            <a:spAutoFit/>
          </a:bodyPr>
          <a:lstStyle/>
          <a:p>
            <a:pPr marL="0" indent="0">
              <a:spcBef>
                <a:spcPts val="0"/>
              </a:spcBef>
              <a:buNone/>
            </a:pPr>
            <a:r>
              <a:rPr lang="en-US" dirty="0">
                <a:latin typeface="Ubuntu Mono" panose="020B0509030602030204" pitchFamily="49" charset="0"/>
              </a:rPr>
              <a:t>consume() {</a:t>
            </a:r>
          </a:p>
          <a:p>
            <a:pPr marL="0" indent="0">
              <a:spcBef>
                <a:spcPts val="0"/>
              </a:spcBef>
              <a:buNone/>
            </a:pPr>
            <a:r>
              <a:rPr lang="en-US" dirty="0">
                <a:solidFill>
                  <a:srgbClr val="FF0000"/>
                </a:solidFill>
                <a:latin typeface="Ubuntu Mono" panose="020B0509030602030204" pitchFamily="49" charset="0"/>
              </a:rPr>
              <a:t>  </a:t>
            </a:r>
            <a:r>
              <a:rPr lang="en-US" dirty="0" err="1">
                <a:solidFill>
                  <a:srgbClr val="FF0000"/>
                </a:solidFill>
                <a:latin typeface="Ubuntu Mono" panose="020B0509030602030204" pitchFamily="49" charset="0"/>
              </a:rPr>
              <a:t>mutex.lock</a:t>
            </a:r>
            <a:r>
              <a:rPr lang="en-US" dirty="0">
                <a:solidFill>
                  <a:srgbClr val="FF0000"/>
                </a:solidFill>
                <a:latin typeface="Ubuntu Mono" panose="020B0509030602030204" pitchFamily="49" charset="0"/>
              </a:rPr>
              <a:t>();</a:t>
            </a:r>
          </a:p>
          <a:p>
            <a:pPr marL="0" indent="0">
              <a:spcBef>
                <a:spcPts val="0"/>
              </a:spcBef>
              <a:buNone/>
            </a:pPr>
            <a:r>
              <a:rPr lang="en-US" dirty="0">
                <a:latin typeface="Ubuntu Mono" panose="020B0509030602030204" pitchFamily="49" charset="0"/>
              </a:rPr>
              <a:t>  if (</a:t>
            </a:r>
            <a:r>
              <a:rPr lang="en-US" dirty="0" err="1">
                <a:latin typeface="Ubuntu Mono" panose="020B0509030602030204" pitchFamily="49" charset="0"/>
              </a:rPr>
              <a:t>queue.empty</a:t>
            </a:r>
            <a:r>
              <a:rPr lang="en-US" dirty="0">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    </a:t>
            </a:r>
            <a:r>
              <a:rPr lang="en-US" dirty="0" err="1">
                <a:solidFill>
                  <a:srgbClr val="0070C0"/>
                </a:solidFill>
                <a:latin typeface="Ubuntu Mono" panose="020B0509030602030204" pitchFamily="49" charset="0"/>
              </a:rPr>
              <a:t>emptyCV.wait</a:t>
            </a:r>
            <a:r>
              <a:rPr lang="en-US" dirty="0">
                <a:solidFill>
                  <a:srgbClr val="0070C0"/>
                </a:solidFill>
                <a:latin typeface="Ubuntu Mono" panose="020B0509030602030204" pitchFamily="49" charset="0"/>
              </a:rPr>
              <a:t>(&amp;mutex);</a:t>
            </a:r>
          </a:p>
          <a:p>
            <a:pPr marL="0" indent="0">
              <a:spcBef>
                <a:spcPts val="0"/>
              </a:spcBef>
              <a:buNone/>
            </a:pPr>
            <a:r>
              <a:rPr lang="en-US" dirty="0">
                <a:latin typeface="Ubuntu Mono" panose="020B0509030602030204" pitchFamily="49" charset="0"/>
              </a:rPr>
              <a:t>  item = </a:t>
            </a:r>
            <a:r>
              <a:rPr lang="en-US" dirty="0" err="1">
                <a:latin typeface="Ubuntu Mono" panose="020B0509030602030204" pitchFamily="49" charset="0"/>
              </a:rPr>
              <a:t>queue.remove</a:t>
            </a:r>
            <a:r>
              <a:rPr lang="en-US" dirty="0">
                <a:latin typeface="Ubuntu Mono" panose="020B0509030602030204" pitchFamily="49" charset="0"/>
              </a:rPr>
              <a:t>();</a:t>
            </a:r>
          </a:p>
          <a:p>
            <a:pPr marL="0" indent="0">
              <a:spcBef>
                <a:spcPts val="0"/>
              </a:spcBef>
              <a:buNone/>
            </a:pPr>
            <a:r>
              <a:rPr lang="en-US" dirty="0">
                <a:solidFill>
                  <a:schemeClr val="accent6">
                    <a:lumMod val="75000"/>
                  </a:schemeClr>
                </a:solidFill>
                <a:latin typeface="Ubuntu Mono" panose="020B0509030602030204" pitchFamily="49" charset="0"/>
              </a:rPr>
              <a:t>  </a:t>
            </a:r>
            <a:r>
              <a:rPr lang="en-US" dirty="0" err="1">
                <a:solidFill>
                  <a:srgbClr val="0070C0"/>
                </a:solidFill>
                <a:latin typeface="Ubuntu Mono" panose="020B0509030602030204" pitchFamily="49" charset="0"/>
              </a:rPr>
              <a:t>fullCV.signal</a:t>
            </a:r>
            <a:r>
              <a:rPr lang="en-US" dirty="0">
                <a:solidFill>
                  <a:srgbClr val="0070C0"/>
                </a:solidFill>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  </a:t>
            </a:r>
            <a:r>
              <a:rPr lang="en-US" dirty="0" err="1">
                <a:solidFill>
                  <a:srgbClr val="FF0000"/>
                </a:solidFill>
                <a:latin typeface="Ubuntu Mono" panose="020B0509030602030204" pitchFamily="49" charset="0"/>
              </a:rPr>
              <a:t>mutex.unlock</a:t>
            </a:r>
            <a:r>
              <a:rPr lang="en-US" dirty="0">
                <a:solidFill>
                  <a:srgbClr val="FF0000"/>
                </a:solidFill>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  return item;</a:t>
            </a:r>
          </a:p>
          <a:p>
            <a:pPr marL="0" indent="0">
              <a:spcBef>
                <a:spcPts val="0"/>
              </a:spcBef>
              <a:buNone/>
            </a:pPr>
            <a:r>
              <a:rPr lang="en-US" dirty="0">
                <a:latin typeface="Ubuntu Mono" panose="020B0509030602030204" pitchFamily="49" charset="0"/>
              </a:rPr>
              <a:t>}</a:t>
            </a:r>
          </a:p>
        </p:txBody>
      </p:sp>
      <p:sp>
        <p:nvSpPr>
          <p:cNvPr id="12" name="Rectangle 11">
            <a:extLst>
              <a:ext uri="{FF2B5EF4-FFF2-40B4-BE49-F238E27FC236}">
                <a16:creationId xmlns:a16="http://schemas.microsoft.com/office/drawing/2014/main" id="{06D96D01-DFF3-2A41-A05F-347B0E1D1651}"/>
              </a:ext>
            </a:extLst>
          </p:cNvPr>
          <p:cNvSpPr/>
          <p:nvPr/>
        </p:nvSpPr>
        <p:spPr>
          <a:xfrm>
            <a:off x="5160487" y="2873276"/>
            <a:ext cx="3313866" cy="2308324"/>
          </a:xfrm>
          <a:prstGeom prst="rect">
            <a:avLst/>
          </a:prstGeom>
          <a:noFill/>
        </p:spPr>
        <p:txBody>
          <a:bodyPr wrap="square">
            <a:spAutoFit/>
          </a:bodyPr>
          <a:lstStyle/>
          <a:p>
            <a:pPr marL="0" indent="0">
              <a:spcBef>
                <a:spcPts val="0"/>
              </a:spcBef>
              <a:buNone/>
            </a:pPr>
            <a:r>
              <a:rPr lang="en-US" dirty="0">
                <a:latin typeface="Ubuntu Mono" panose="020B0509030602030204" pitchFamily="49" charset="0"/>
              </a:rPr>
              <a:t>produce(item) {</a:t>
            </a:r>
          </a:p>
          <a:p>
            <a:pPr marL="0" indent="0">
              <a:spcBef>
                <a:spcPts val="0"/>
              </a:spcBef>
              <a:buNone/>
            </a:pPr>
            <a:r>
              <a:rPr lang="en-US" dirty="0">
                <a:solidFill>
                  <a:srgbClr val="FF0000"/>
                </a:solidFill>
                <a:latin typeface="Ubuntu Mono" panose="020B0509030602030204" pitchFamily="49" charset="0"/>
              </a:rPr>
              <a:t>  </a:t>
            </a:r>
            <a:r>
              <a:rPr lang="en-US" dirty="0" err="1">
                <a:solidFill>
                  <a:srgbClr val="FF0000"/>
                </a:solidFill>
                <a:latin typeface="Ubuntu Mono" panose="020B0509030602030204" pitchFamily="49" charset="0"/>
              </a:rPr>
              <a:t>mutex.lock</a:t>
            </a:r>
            <a:r>
              <a:rPr lang="en-US" dirty="0">
                <a:solidFill>
                  <a:srgbClr val="FF0000"/>
                </a:solidFill>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  if (</a:t>
            </a:r>
            <a:r>
              <a:rPr lang="en-US" dirty="0" err="1">
                <a:latin typeface="Ubuntu Mono" panose="020B0509030602030204" pitchFamily="49" charset="0"/>
              </a:rPr>
              <a:t>queue.size</a:t>
            </a:r>
            <a:r>
              <a:rPr lang="en-US" dirty="0">
                <a:latin typeface="Ubuntu Mono" panose="020B0509030602030204" pitchFamily="49" charset="0"/>
              </a:rPr>
              <a:t>() == MAX)</a:t>
            </a:r>
            <a:endParaRPr lang="en-US" dirty="0">
              <a:solidFill>
                <a:srgbClr val="00B050"/>
              </a:solidFill>
              <a:latin typeface="Ubuntu Mono" panose="020B0509030602030204" pitchFamily="49" charset="0"/>
            </a:endParaRPr>
          </a:p>
          <a:p>
            <a:pPr marL="0" indent="0">
              <a:spcBef>
                <a:spcPts val="0"/>
              </a:spcBef>
              <a:buNone/>
            </a:pPr>
            <a:r>
              <a:rPr lang="en-US" dirty="0">
                <a:solidFill>
                  <a:schemeClr val="accent6">
                    <a:lumMod val="75000"/>
                  </a:schemeClr>
                </a:solidFill>
                <a:latin typeface="Ubuntu Mono" panose="020B0509030602030204" pitchFamily="49" charset="0"/>
              </a:rPr>
              <a:t>    </a:t>
            </a:r>
            <a:r>
              <a:rPr lang="en-US" dirty="0" err="1">
                <a:solidFill>
                  <a:srgbClr val="0070C0"/>
                </a:solidFill>
                <a:latin typeface="Ubuntu Mono" panose="020B0509030602030204" pitchFamily="49" charset="0"/>
              </a:rPr>
              <a:t>fullCV.wait</a:t>
            </a:r>
            <a:r>
              <a:rPr lang="en-US" dirty="0">
                <a:solidFill>
                  <a:srgbClr val="0070C0"/>
                </a:solidFill>
                <a:latin typeface="Ubuntu Mono" panose="020B0509030602030204" pitchFamily="49" charset="0"/>
              </a:rPr>
              <a:t>(&amp;mutex);</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  </a:t>
            </a:r>
            <a:r>
              <a:rPr lang="en-US" dirty="0" err="1">
                <a:latin typeface="Ubuntu Mono" panose="020B0509030602030204" pitchFamily="49" charset="0"/>
              </a:rPr>
              <a:t>queue.add</a:t>
            </a:r>
            <a:r>
              <a:rPr lang="en-US" dirty="0">
                <a:latin typeface="Ubuntu Mono" panose="020B0509030602030204" pitchFamily="49" charset="0"/>
              </a:rPr>
              <a:t>(item);</a:t>
            </a:r>
          </a:p>
          <a:p>
            <a:pPr marL="0" indent="0">
              <a:spcBef>
                <a:spcPts val="0"/>
              </a:spcBef>
              <a:buNone/>
            </a:pPr>
            <a:r>
              <a:rPr lang="en-US" dirty="0">
                <a:solidFill>
                  <a:schemeClr val="accent6">
                    <a:lumMod val="75000"/>
                  </a:schemeClr>
                </a:solidFill>
                <a:latin typeface="Ubuntu Mono" panose="020B0509030602030204" pitchFamily="49" charset="0"/>
              </a:rPr>
              <a:t>  </a:t>
            </a:r>
            <a:r>
              <a:rPr lang="en-US" dirty="0" err="1">
                <a:solidFill>
                  <a:srgbClr val="0070C0"/>
                </a:solidFill>
                <a:latin typeface="Ubuntu Mono" panose="020B0509030602030204" pitchFamily="49" charset="0"/>
              </a:rPr>
              <a:t>emptyCV.signal</a:t>
            </a:r>
            <a:r>
              <a:rPr lang="en-US" dirty="0">
                <a:solidFill>
                  <a:srgbClr val="0070C0"/>
                </a:solidFill>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solidFill>
                  <a:schemeClr val="accent6">
                    <a:lumMod val="75000"/>
                  </a:schemeClr>
                </a:solidFill>
                <a:latin typeface="Ubuntu Mono" panose="020B0509030602030204" pitchFamily="49" charset="0"/>
              </a:rPr>
              <a:t>  </a:t>
            </a:r>
            <a:r>
              <a:rPr lang="en-US" dirty="0" err="1">
                <a:solidFill>
                  <a:srgbClr val="FF0000"/>
                </a:solidFill>
                <a:latin typeface="Ubuntu Mono" panose="020B0509030602030204" pitchFamily="49" charset="0"/>
              </a:rPr>
              <a:t>mutex.unlock</a:t>
            </a:r>
            <a:r>
              <a:rPr lang="en-US" dirty="0">
                <a:solidFill>
                  <a:srgbClr val="FF0000"/>
                </a:solidFill>
                <a:latin typeface="Ubuntu Mono" panose="020B0509030602030204" pitchFamily="49" charset="0"/>
              </a:rPr>
              <a:t>();</a:t>
            </a:r>
            <a:endParaRPr lang="en-US" dirty="0">
              <a:solidFill>
                <a:srgbClr val="00B050"/>
              </a:solidFill>
              <a:latin typeface="Ubuntu Mono" panose="020B0509030602030204" pitchFamily="49" charset="0"/>
            </a:endParaRPr>
          </a:p>
          <a:p>
            <a:pPr marL="0" indent="0">
              <a:spcBef>
                <a:spcPts val="0"/>
              </a:spcBef>
              <a:buNone/>
            </a:pPr>
            <a:r>
              <a:rPr lang="en-US" dirty="0">
                <a:latin typeface="Ubuntu Mono" panose="020B0509030602030204" pitchFamily="49" charset="0"/>
              </a:rPr>
              <a:t>}</a:t>
            </a:r>
          </a:p>
        </p:txBody>
      </p:sp>
      <p:grpSp>
        <p:nvGrpSpPr>
          <p:cNvPr id="13" name="Group 12">
            <a:extLst>
              <a:ext uri="{FF2B5EF4-FFF2-40B4-BE49-F238E27FC236}">
                <a16:creationId xmlns:a16="http://schemas.microsoft.com/office/drawing/2014/main" id="{DB6FF9EE-5B25-4F4C-8AF9-5AA54C75CF64}"/>
              </a:ext>
            </a:extLst>
          </p:cNvPr>
          <p:cNvGrpSpPr/>
          <p:nvPr/>
        </p:nvGrpSpPr>
        <p:grpSpPr>
          <a:xfrm>
            <a:off x="3754582" y="3643745"/>
            <a:ext cx="3856163" cy="2641753"/>
            <a:chOff x="3930115" y="3160504"/>
            <a:chExt cx="3856163" cy="2641753"/>
          </a:xfrm>
        </p:grpSpPr>
        <p:sp>
          <p:nvSpPr>
            <p:cNvPr id="14" name="Rectangle 13">
              <a:extLst>
                <a:ext uri="{FF2B5EF4-FFF2-40B4-BE49-F238E27FC236}">
                  <a16:creationId xmlns:a16="http://schemas.microsoft.com/office/drawing/2014/main" id="{5AEC5CCD-7E40-9B41-9FC4-FF6B7D32F5C8}"/>
                </a:ext>
              </a:extLst>
            </p:cNvPr>
            <p:cNvSpPr/>
            <p:nvPr/>
          </p:nvSpPr>
          <p:spPr bwMode="auto">
            <a:xfrm>
              <a:off x="4575694" y="5028024"/>
              <a:ext cx="3210584" cy="774233"/>
            </a:xfrm>
            <a:custGeom>
              <a:avLst/>
              <a:gdLst>
                <a:gd name="connsiteX0" fmla="*/ 0 w 3210584"/>
                <a:gd name="connsiteY0" fmla="*/ 0 h 774233"/>
                <a:gd name="connsiteX1" fmla="*/ 674223 w 3210584"/>
                <a:gd name="connsiteY1" fmla="*/ 0 h 774233"/>
                <a:gd name="connsiteX2" fmla="*/ 1316339 w 3210584"/>
                <a:gd name="connsiteY2" fmla="*/ 0 h 774233"/>
                <a:gd name="connsiteX3" fmla="*/ 1926350 w 3210584"/>
                <a:gd name="connsiteY3" fmla="*/ 0 h 774233"/>
                <a:gd name="connsiteX4" fmla="*/ 2504256 w 3210584"/>
                <a:gd name="connsiteY4" fmla="*/ 0 h 774233"/>
                <a:gd name="connsiteX5" fmla="*/ 3210584 w 3210584"/>
                <a:gd name="connsiteY5" fmla="*/ 0 h 774233"/>
                <a:gd name="connsiteX6" fmla="*/ 3210584 w 3210584"/>
                <a:gd name="connsiteY6" fmla="*/ 379374 h 774233"/>
                <a:gd name="connsiteX7" fmla="*/ 3210584 w 3210584"/>
                <a:gd name="connsiteY7" fmla="*/ 774233 h 774233"/>
                <a:gd name="connsiteX8" fmla="*/ 2504256 w 3210584"/>
                <a:gd name="connsiteY8" fmla="*/ 774233 h 774233"/>
                <a:gd name="connsiteX9" fmla="*/ 1862139 w 3210584"/>
                <a:gd name="connsiteY9" fmla="*/ 774233 h 774233"/>
                <a:gd name="connsiteX10" fmla="*/ 1316339 w 3210584"/>
                <a:gd name="connsiteY10" fmla="*/ 774233 h 774233"/>
                <a:gd name="connsiteX11" fmla="*/ 738434 w 3210584"/>
                <a:gd name="connsiteY11" fmla="*/ 774233 h 774233"/>
                <a:gd name="connsiteX12" fmla="*/ 0 w 3210584"/>
                <a:gd name="connsiteY12" fmla="*/ 774233 h 774233"/>
                <a:gd name="connsiteX13" fmla="*/ 0 w 3210584"/>
                <a:gd name="connsiteY13" fmla="*/ 387117 h 774233"/>
                <a:gd name="connsiteX14" fmla="*/ 0 w 3210584"/>
                <a:gd name="connsiteY14" fmla="*/ 0 h 774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210584" h="774233" fill="none" extrusionOk="0">
                  <a:moveTo>
                    <a:pt x="0" y="0"/>
                  </a:moveTo>
                  <a:cubicBezTo>
                    <a:pt x="283614" y="-26910"/>
                    <a:pt x="533122" y="22817"/>
                    <a:pt x="674223" y="0"/>
                  </a:cubicBezTo>
                  <a:cubicBezTo>
                    <a:pt x="815324" y="-22817"/>
                    <a:pt x="1042830" y="-10568"/>
                    <a:pt x="1316339" y="0"/>
                  </a:cubicBezTo>
                  <a:cubicBezTo>
                    <a:pt x="1589848" y="10568"/>
                    <a:pt x="1775751" y="23693"/>
                    <a:pt x="1926350" y="0"/>
                  </a:cubicBezTo>
                  <a:cubicBezTo>
                    <a:pt x="2076949" y="-23693"/>
                    <a:pt x="2356558" y="-5268"/>
                    <a:pt x="2504256" y="0"/>
                  </a:cubicBezTo>
                  <a:cubicBezTo>
                    <a:pt x="2651954" y="5268"/>
                    <a:pt x="2943283" y="8098"/>
                    <a:pt x="3210584" y="0"/>
                  </a:cubicBezTo>
                  <a:cubicBezTo>
                    <a:pt x="3217116" y="154930"/>
                    <a:pt x="3198968" y="214576"/>
                    <a:pt x="3210584" y="379374"/>
                  </a:cubicBezTo>
                  <a:cubicBezTo>
                    <a:pt x="3222200" y="544172"/>
                    <a:pt x="3219953" y="591077"/>
                    <a:pt x="3210584" y="774233"/>
                  </a:cubicBezTo>
                  <a:cubicBezTo>
                    <a:pt x="2947433" y="808203"/>
                    <a:pt x="2829211" y="808004"/>
                    <a:pt x="2504256" y="774233"/>
                  </a:cubicBezTo>
                  <a:cubicBezTo>
                    <a:pt x="2179301" y="740462"/>
                    <a:pt x="2170792" y="745241"/>
                    <a:pt x="1862139" y="774233"/>
                  </a:cubicBezTo>
                  <a:cubicBezTo>
                    <a:pt x="1553486" y="803225"/>
                    <a:pt x="1488002" y="750849"/>
                    <a:pt x="1316339" y="774233"/>
                  </a:cubicBezTo>
                  <a:cubicBezTo>
                    <a:pt x="1144676" y="797617"/>
                    <a:pt x="994611" y="760679"/>
                    <a:pt x="738434" y="774233"/>
                  </a:cubicBezTo>
                  <a:cubicBezTo>
                    <a:pt x="482257" y="787787"/>
                    <a:pt x="340563" y="742321"/>
                    <a:pt x="0" y="774233"/>
                  </a:cubicBezTo>
                  <a:cubicBezTo>
                    <a:pt x="-152" y="608854"/>
                    <a:pt x="4171" y="491142"/>
                    <a:pt x="0" y="387117"/>
                  </a:cubicBezTo>
                  <a:cubicBezTo>
                    <a:pt x="-4171" y="283092"/>
                    <a:pt x="-17228" y="163833"/>
                    <a:pt x="0" y="0"/>
                  </a:cubicBezTo>
                  <a:close/>
                </a:path>
                <a:path w="3210584" h="774233" stroke="0" extrusionOk="0">
                  <a:moveTo>
                    <a:pt x="0" y="0"/>
                  </a:moveTo>
                  <a:cubicBezTo>
                    <a:pt x="251357" y="19495"/>
                    <a:pt x="367434" y="-30938"/>
                    <a:pt x="642117" y="0"/>
                  </a:cubicBezTo>
                  <a:cubicBezTo>
                    <a:pt x="916800" y="30938"/>
                    <a:pt x="1006496" y="22069"/>
                    <a:pt x="1348445" y="0"/>
                  </a:cubicBezTo>
                  <a:cubicBezTo>
                    <a:pt x="1690394" y="-22069"/>
                    <a:pt x="1722476" y="6374"/>
                    <a:pt x="2054774" y="0"/>
                  </a:cubicBezTo>
                  <a:cubicBezTo>
                    <a:pt x="2387072" y="-6374"/>
                    <a:pt x="2917249" y="10164"/>
                    <a:pt x="3210584" y="0"/>
                  </a:cubicBezTo>
                  <a:cubicBezTo>
                    <a:pt x="3197758" y="162657"/>
                    <a:pt x="3194211" y="220197"/>
                    <a:pt x="3210584" y="371632"/>
                  </a:cubicBezTo>
                  <a:cubicBezTo>
                    <a:pt x="3226957" y="523067"/>
                    <a:pt x="3200338" y="611440"/>
                    <a:pt x="3210584" y="774233"/>
                  </a:cubicBezTo>
                  <a:cubicBezTo>
                    <a:pt x="2967546" y="801700"/>
                    <a:pt x="2806458" y="796777"/>
                    <a:pt x="2600573" y="774233"/>
                  </a:cubicBezTo>
                  <a:cubicBezTo>
                    <a:pt x="2394688" y="751689"/>
                    <a:pt x="2239070" y="763216"/>
                    <a:pt x="1894245" y="774233"/>
                  </a:cubicBezTo>
                  <a:cubicBezTo>
                    <a:pt x="1549420" y="785250"/>
                    <a:pt x="1502249" y="755411"/>
                    <a:pt x="1220022" y="774233"/>
                  </a:cubicBezTo>
                  <a:cubicBezTo>
                    <a:pt x="937795" y="793055"/>
                    <a:pt x="802782" y="766981"/>
                    <a:pt x="674223" y="774233"/>
                  </a:cubicBezTo>
                  <a:cubicBezTo>
                    <a:pt x="545664" y="781485"/>
                    <a:pt x="192281" y="784062"/>
                    <a:pt x="0" y="774233"/>
                  </a:cubicBezTo>
                  <a:cubicBezTo>
                    <a:pt x="16044" y="597632"/>
                    <a:pt x="19169" y="550304"/>
                    <a:pt x="0" y="371632"/>
                  </a:cubicBezTo>
                  <a:cubicBezTo>
                    <a:pt x="-19169" y="192960"/>
                    <a:pt x="16123" y="178583"/>
                    <a:pt x="0" y="0"/>
                  </a:cubicBezTo>
                  <a:close/>
                </a:path>
              </a:pathLst>
            </a:custGeom>
            <a:solidFill>
              <a:schemeClr val="bg1"/>
            </a:solidFill>
            <a:ln w="28575" cap="flat" cmpd="sng" algn="ctr">
              <a:solidFill>
                <a:srgbClr val="FF0000"/>
              </a:solidFill>
              <a:prstDash val="solid"/>
              <a:round/>
              <a:headEnd type="none" w="med" len="med"/>
              <a:tailEnd type="none" w="med" len="med"/>
              <a:extLst>
                <a:ext uri="{C807C97D-BFC1-408E-A445-0C87EB9F89A2}">
                  <ask:lineSketchStyleProps xmlns:ask="http://schemas.microsoft.com/office/drawing/2018/sketchyshapes" sd="1435683001">
                    <a:prstGeom prst="rect">
                      <a:avLst/>
                    </a:prstGeom>
                    <ask:type>
                      <ask:lineSketchFreehand/>
                    </ask:type>
                  </ask:lineSketchStyleProps>
                </a:ext>
              </a:extLst>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r>
                <a:rPr lang="en-US" altLang="ko-KR" sz="2000" dirty="0">
                  <a:latin typeface="Gill Sans Light" panose="020B0302020104020203" pitchFamily="34" charset="-79"/>
                  <a:cs typeface="Gill Sans Light" panose="020B0302020104020203" pitchFamily="34" charset="-79"/>
                </a:rPr>
                <a:t>Use “</a:t>
              </a:r>
              <a:r>
                <a:rPr lang="en-US" altLang="ko-KR" dirty="0">
                  <a:latin typeface="Ubuntu Mono" panose="020B0509030602030204" pitchFamily="49" charset="0"/>
                  <a:cs typeface="Gill Sans Light" panose="020B0302020104020203" pitchFamily="34" charset="-79"/>
                </a:rPr>
                <a:t>if</a:t>
              </a:r>
              <a:r>
                <a:rPr lang="en-US" altLang="ko-KR" sz="2000" dirty="0">
                  <a:latin typeface="Gill Sans Light" panose="020B0302020104020203" pitchFamily="34" charset="-79"/>
                  <a:cs typeface="Gill Sans Light" panose="020B0302020104020203" pitchFamily="34" charset="-79"/>
                </a:rPr>
                <a:t>” instead of “</a:t>
              </a:r>
              <a:r>
                <a:rPr lang="en-US" altLang="ko-KR" dirty="0">
                  <a:latin typeface="Ubuntu Mono" panose="020B0509030602030204" pitchFamily="49" charset="0"/>
                  <a:cs typeface="Gill Sans Light" panose="020B0302020104020203" pitchFamily="34" charset="-79"/>
                </a:rPr>
                <a:t>while</a:t>
              </a:r>
              <a:r>
                <a:rPr lang="en-US" altLang="ko-KR" dirty="0">
                  <a:latin typeface="Gill Sans Light" panose="020B0302020104020203" pitchFamily="34" charset="-79"/>
                  <a:cs typeface="Gill Sans Light" panose="020B0302020104020203" pitchFamily="34" charset="-79"/>
                </a:rPr>
                <a:t>”</a:t>
              </a:r>
              <a:endParaRPr kumimoji="0" lang="en-US" sz="2000" u="none" strike="noStrike" cap="none" normalizeH="0" dirty="0">
                <a:ln>
                  <a:noFill/>
                </a:ln>
                <a:solidFill>
                  <a:schemeClr val="tx1"/>
                </a:solidFill>
                <a:effectLst/>
                <a:latin typeface="Gill Sans Light" panose="020B0302020104020203" pitchFamily="34" charset="-79"/>
                <a:ea typeface="Gill Sans" charset="0"/>
                <a:cs typeface="Gill Sans Light" panose="020B0302020104020203" pitchFamily="34" charset="-79"/>
              </a:endParaRPr>
            </a:p>
          </p:txBody>
        </p:sp>
        <p:sp>
          <p:nvSpPr>
            <p:cNvPr id="15" name="Freeform 14">
              <a:extLst>
                <a:ext uri="{FF2B5EF4-FFF2-40B4-BE49-F238E27FC236}">
                  <a16:creationId xmlns:a16="http://schemas.microsoft.com/office/drawing/2014/main" id="{45C772CE-A3F0-624F-8810-DC27698E7C70}"/>
                </a:ext>
              </a:extLst>
            </p:cNvPr>
            <p:cNvSpPr/>
            <p:nvPr/>
          </p:nvSpPr>
          <p:spPr>
            <a:xfrm>
              <a:off x="3930115" y="3160504"/>
              <a:ext cx="936179" cy="1853192"/>
            </a:xfrm>
            <a:custGeom>
              <a:avLst/>
              <a:gdLst>
                <a:gd name="connsiteX0" fmla="*/ 1527933 w 1527933"/>
                <a:gd name="connsiteY0" fmla="*/ 1699014 h 1699014"/>
                <a:gd name="connsiteX1" fmla="*/ 1474839 w 1527933"/>
                <a:gd name="connsiteY1" fmla="*/ 1297858 h 1699014"/>
                <a:gd name="connsiteX2" fmla="*/ 1227066 w 1527933"/>
                <a:gd name="connsiteY2" fmla="*/ 808211 h 1699014"/>
                <a:gd name="connsiteX3" fmla="*/ 784615 w 1527933"/>
                <a:gd name="connsiteY3" fmla="*/ 412955 h 1699014"/>
                <a:gd name="connsiteX4" fmla="*/ 0 w 1527933"/>
                <a:gd name="connsiteY4" fmla="*/ 0 h 16990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7933" h="1699014">
                  <a:moveTo>
                    <a:pt x="1527933" y="1699014"/>
                  </a:moveTo>
                  <a:cubicBezTo>
                    <a:pt x="1526458" y="1572669"/>
                    <a:pt x="1524983" y="1446325"/>
                    <a:pt x="1474839" y="1297858"/>
                  </a:cubicBezTo>
                  <a:cubicBezTo>
                    <a:pt x="1424695" y="1149391"/>
                    <a:pt x="1342103" y="955695"/>
                    <a:pt x="1227066" y="808211"/>
                  </a:cubicBezTo>
                  <a:cubicBezTo>
                    <a:pt x="1112029" y="660727"/>
                    <a:pt x="989126" y="547657"/>
                    <a:pt x="784615" y="412955"/>
                  </a:cubicBezTo>
                  <a:cubicBezTo>
                    <a:pt x="580104" y="278253"/>
                    <a:pt x="290052" y="139126"/>
                    <a:pt x="0" y="0"/>
                  </a:cubicBezTo>
                </a:path>
              </a:pathLst>
            </a:custGeom>
            <a:noFill/>
            <a:ln w="28575">
              <a:solidFill>
                <a:srgbClr val="FF0000"/>
              </a:solidFill>
              <a:tailEnd type="arrow"/>
              <a:extLst>
                <a:ext uri="{C807C97D-BFC1-408E-A445-0C87EB9F89A2}">
                  <ask:lineSketchStyleProps xmlns:ask="http://schemas.microsoft.com/office/drawing/2018/sketchyshapes" sd="1219033472">
                    <a:custGeom>
                      <a:avLst/>
                      <a:gdLst>
                        <a:gd name="connsiteX0" fmla="*/ 1527933 w 1527933"/>
                        <a:gd name="connsiteY0" fmla="*/ 1699014 h 1699014"/>
                        <a:gd name="connsiteX1" fmla="*/ 1474839 w 1527933"/>
                        <a:gd name="connsiteY1" fmla="*/ 1297858 h 1699014"/>
                        <a:gd name="connsiteX2" fmla="*/ 1227066 w 1527933"/>
                        <a:gd name="connsiteY2" fmla="*/ 808211 h 1699014"/>
                        <a:gd name="connsiteX3" fmla="*/ 784615 w 1527933"/>
                        <a:gd name="connsiteY3" fmla="*/ 412955 h 1699014"/>
                        <a:gd name="connsiteX4" fmla="*/ 0 w 1527933"/>
                        <a:gd name="connsiteY4" fmla="*/ 0 h 16990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7933" h="1699014" extrusionOk="0">
                          <a:moveTo>
                            <a:pt x="1527933" y="1699014"/>
                          </a:moveTo>
                          <a:cubicBezTo>
                            <a:pt x="1512090" y="1563806"/>
                            <a:pt x="1513208" y="1450744"/>
                            <a:pt x="1474839" y="1297858"/>
                          </a:cubicBezTo>
                          <a:cubicBezTo>
                            <a:pt x="1456274" y="1156039"/>
                            <a:pt x="1335532" y="955904"/>
                            <a:pt x="1227066" y="808211"/>
                          </a:cubicBezTo>
                          <a:cubicBezTo>
                            <a:pt x="1108777" y="663903"/>
                            <a:pt x="986470" y="562339"/>
                            <a:pt x="784615" y="412955"/>
                          </a:cubicBezTo>
                          <a:cubicBezTo>
                            <a:pt x="551778" y="262755"/>
                            <a:pt x="329458" y="157955"/>
                            <a:pt x="0" y="0"/>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a:extLst>
                <a:ext uri="{FF2B5EF4-FFF2-40B4-BE49-F238E27FC236}">
                  <a16:creationId xmlns:a16="http://schemas.microsoft.com/office/drawing/2014/main" id="{C5F2F0C9-4A45-4B40-9DC7-A0AAD881D424}"/>
                </a:ext>
              </a:extLst>
            </p:cNvPr>
            <p:cNvSpPr/>
            <p:nvPr/>
          </p:nvSpPr>
          <p:spPr>
            <a:xfrm rot="20898342">
              <a:off x="4795157" y="3262449"/>
              <a:ext cx="1040935" cy="1677015"/>
            </a:xfrm>
            <a:custGeom>
              <a:avLst/>
              <a:gdLst>
                <a:gd name="connsiteX0" fmla="*/ 567 w 1192236"/>
                <a:gd name="connsiteY0" fmla="*/ 2011680 h 2011680"/>
                <a:gd name="connsiteX1" fmla="*/ 35963 w 1192236"/>
                <a:gd name="connsiteY1" fmla="*/ 1498436 h 2011680"/>
                <a:gd name="connsiteX2" fmla="*/ 230641 w 1192236"/>
                <a:gd name="connsiteY2" fmla="*/ 825909 h 2011680"/>
                <a:gd name="connsiteX3" fmla="*/ 566905 w 1192236"/>
                <a:gd name="connsiteY3" fmla="*/ 283169 h 2011680"/>
                <a:gd name="connsiteX4" fmla="*/ 1192236 w 1192236"/>
                <a:gd name="connsiteY4" fmla="*/ 0 h 2011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2236" h="2011680">
                  <a:moveTo>
                    <a:pt x="567" y="2011680"/>
                  </a:moveTo>
                  <a:cubicBezTo>
                    <a:pt x="-908" y="1853872"/>
                    <a:pt x="-2383" y="1696064"/>
                    <a:pt x="35963" y="1498436"/>
                  </a:cubicBezTo>
                  <a:cubicBezTo>
                    <a:pt x="74309" y="1300807"/>
                    <a:pt x="142151" y="1028454"/>
                    <a:pt x="230641" y="825909"/>
                  </a:cubicBezTo>
                  <a:cubicBezTo>
                    <a:pt x="319131" y="623364"/>
                    <a:pt x="406639" y="420820"/>
                    <a:pt x="566905" y="283169"/>
                  </a:cubicBezTo>
                  <a:cubicBezTo>
                    <a:pt x="727171" y="145517"/>
                    <a:pt x="959703" y="72758"/>
                    <a:pt x="1192236" y="0"/>
                  </a:cubicBezTo>
                </a:path>
              </a:pathLst>
            </a:custGeom>
            <a:noFill/>
            <a:ln w="28575">
              <a:solidFill>
                <a:srgbClr val="FF0000"/>
              </a:solidFill>
              <a:tailEnd type="arrow"/>
              <a:extLst>
                <a:ext uri="{C807C97D-BFC1-408E-A445-0C87EB9F89A2}">
                  <ask:lineSketchStyleProps xmlns:ask="http://schemas.microsoft.com/office/drawing/2018/sketchyshapes" sd="2650216993">
                    <a:custGeom>
                      <a:avLst/>
                      <a:gdLst>
                        <a:gd name="connsiteX0" fmla="*/ 567 w 1192236"/>
                        <a:gd name="connsiteY0" fmla="*/ 2011680 h 2011680"/>
                        <a:gd name="connsiteX1" fmla="*/ 35963 w 1192236"/>
                        <a:gd name="connsiteY1" fmla="*/ 1498436 h 2011680"/>
                        <a:gd name="connsiteX2" fmla="*/ 230641 w 1192236"/>
                        <a:gd name="connsiteY2" fmla="*/ 825909 h 2011680"/>
                        <a:gd name="connsiteX3" fmla="*/ 566905 w 1192236"/>
                        <a:gd name="connsiteY3" fmla="*/ 283169 h 2011680"/>
                        <a:gd name="connsiteX4" fmla="*/ 1192236 w 1192236"/>
                        <a:gd name="connsiteY4" fmla="*/ 0 h 2011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2236" h="2011680" extrusionOk="0">
                          <a:moveTo>
                            <a:pt x="567" y="2011680"/>
                          </a:moveTo>
                          <a:cubicBezTo>
                            <a:pt x="-20953" y="1854729"/>
                            <a:pt x="5105" y="1703426"/>
                            <a:pt x="35963" y="1498436"/>
                          </a:cubicBezTo>
                          <a:cubicBezTo>
                            <a:pt x="85287" y="1323337"/>
                            <a:pt x="143076" y="1056688"/>
                            <a:pt x="230641" y="825909"/>
                          </a:cubicBezTo>
                          <a:cubicBezTo>
                            <a:pt x="303311" y="599496"/>
                            <a:pt x="431765" y="451199"/>
                            <a:pt x="566905" y="283169"/>
                          </a:cubicBezTo>
                          <a:cubicBezTo>
                            <a:pt x="739079" y="101224"/>
                            <a:pt x="975238" y="101723"/>
                            <a:pt x="1192236" y="0"/>
                          </a:cubicBezTo>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77094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5055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Gill Sans Light" panose="020B0302020104020203" pitchFamily="34" charset="-79"/>
                <a:cs typeface="Gill Sans Light" panose="020B0302020104020203" pitchFamily="34" charset="-79"/>
              </a:rPr>
              <a:t>T1 (</a:t>
            </a:r>
            <a:r>
              <a:rPr lang="en-US" sz="2000" b="0">
                <a:solidFill>
                  <a:srgbClr val="FF0000"/>
                </a:solidFill>
                <a:latin typeface="Gill Sans Light" panose="020B0302020104020203" pitchFamily="34" charset="-79"/>
                <a:cs typeface="Gill Sans Light" panose="020B0302020104020203" pitchFamily="34" charset="-79"/>
              </a:rPr>
              <a:t>Running</a:t>
            </a:r>
            <a:r>
              <a:rPr lang="en-US" sz="2000" b="0">
                <a:latin typeface="Gill Sans Light" panose="020B0302020104020203" pitchFamily="34" charset="-79"/>
                <a:cs typeface="Gill Sans Light" panose="020B0302020104020203" pitchFamily="34" charset="-79"/>
              </a:rPr>
              <a:t>)</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r>
              <a:rPr lang="en-US" dirty="0">
                <a:solidFill>
                  <a:srgbClr val="FF0000"/>
                </a:solidFill>
                <a:latin typeface="Gill Sans Light" panose="020B0302020104020203" pitchFamily="34" charset="-79"/>
                <a:cs typeface="Gill Sans Light" panose="020B0302020104020203" pitchFamily="34" charset="-79"/>
              </a:rPr>
              <a:t>T1</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7" name="Rectangle 1">
            <a:extLst>
              <a:ext uri="{FF2B5EF4-FFF2-40B4-BE49-F238E27FC236}">
                <a16:creationId xmlns:a16="http://schemas.microsoft.com/office/drawing/2014/main" id="{C4405FA5-A8C7-0C48-BEEC-8A5F10727DAC}"/>
              </a:ext>
            </a:extLst>
          </p:cNvPr>
          <p:cNvSpPr>
            <a:spLocks noChangeArrowheads="1"/>
          </p:cNvSpPr>
          <p:nvPr/>
        </p:nvSpPr>
        <p:spPr bwMode="auto">
          <a:xfrm>
            <a:off x="217169" y="4366137"/>
            <a:ext cx="2766060" cy="251901"/>
          </a:xfrm>
          <a:prstGeom prst="rect">
            <a:avLst/>
          </a:prstGeom>
          <a:noFill/>
          <a:ln w="38100">
            <a:solidFill>
              <a:srgbClr val="FF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21894682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5055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(Running)</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locked (T1)</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T1</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571877"/>
            <a:ext cx="2766060" cy="251901"/>
          </a:xfrm>
          <a:prstGeom prst="rect">
            <a:avLst/>
          </a:prstGeom>
          <a:noFill/>
          <a:ln w="38100">
            <a:solidFill>
              <a:srgbClr val="FF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16424112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47123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a:t>
            </a:r>
            <a:r>
              <a:rPr lang="en-US" sz="2000" b="0" dirty="0">
                <a:solidFill>
                  <a:srgbClr val="FF0000"/>
                </a:solidFill>
                <a:latin typeface="Gill Sans Light" panose="020B0302020104020203" pitchFamily="34" charset="-79"/>
                <a:cs typeface="Gill Sans Light" panose="020B0302020104020203" pitchFamily="34" charset="-79"/>
              </a:rPr>
              <a:t>Waiting</a:t>
            </a:r>
            <a:r>
              <a:rPr lang="en-US" sz="2000" b="0" dirty="0">
                <a:latin typeface="Gill Sans Light" panose="020B0302020104020203" pitchFamily="34" charset="-79"/>
                <a:cs typeface="Gill Sans Light" panose="020B0302020104020203" pitchFamily="34" charset="-79"/>
              </a:rPr>
              <a:t>)</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a:t>
            </a:r>
            <a:r>
              <a:rPr lang="en-US" dirty="0">
                <a:solidFill>
                  <a:srgbClr val="FF0000"/>
                </a:solidFill>
                <a:latin typeface="Gill Sans Light" panose="020B0302020104020203" pitchFamily="34" charset="-79"/>
                <a:cs typeface="Gill Sans Light" panose="020B0302020104020203" pitchFamily="34" charset="-79"/>
                <a:sym typeface="Wingdings" charset="0"/>
              </a:rPr>
              <a:t>T1</a:t>
            </a:r>
            <a:endParaRPr lang="en-US" dirty="0">
              <a:solidFill>
                <a:srgbClr val="FF0000"/>
              </a:solidFill>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2">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206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16" name="Rounded Rectangular Callout 15">
            <a:extLst>
              <a:ext uri="{FF2B5EF4-FFF2-40B4-BE49-F238E27FC236}">
                <a16:creationId xmlns:a16="http://schemas.microsoft.com/office/drawing/2014/main" id="{649482FD-392C-E44C-8842-D232E8BB311F}"/>
              </a:ext>
            </a:extLst>
          </p:cNvPr>
          <p:cNvSpPr>
            <a:spLocks noChangeArrowheads="1"/>
          </p:cNvSpPr>
          <p:nvPr/>
        </p:nvSpPr>
        <p:spPr bwMode="auto">
          <a:xfrm>
            <a:off x="4241966" y="3715580"/>
            <a:ext cx="2644959" cy="1087754"/>
          </a:xfrm>
          <a:prstGeom prst="wedgeRoundRectCallout">
            <a:avLst>
              <a:gd name="adj1" fmla="val -36740"/>
              <a:gd name="adj2" fmla="val -144104"/>
              <a:gd name="adj3" fmla="val 16667"/>
            </a:avLst>
          </a:prstGeom>
          <a:solidFill>
            <a:schemeClr val="accent3">
              <a:lumMod val="60000"/>
              <a:lumOff val="40000"/>
            </a:schemeClr>
          </a:solidFill>
          <a:ln w="25400">
            <a:solidFill>
              <a:schemeClr val="tx1"/>
            </a:solidFill>
            <a:round/>
            <a:headEnd type="triangle" w="med" len="med"/>
            <a:tailEnd/>
          </a:ln>
        </p:spPr>
        <p:txBody>
          <a:bodyPr anchor="ctr"/>
          <a:lstStyle/>
          <a:p>
            <a:r>
              <a:rPr lang="en-US" dirty="0">
                <a:latin typeface="Ubuntu Mono" panose="020B0509030602030204" pitchFamily="49" charset="0"/>
                <a:cs typeface="Gill Sans Light" panose="020B0302020104020203" pitchFamily="34" charset="-79"/>
              </a:rPr>
              <a:t>wait(&amp;lock)</a:t>
            </a:r>
            <a:r>
              <a:rPr lang="en-US" dirty="0">
                <a:latin typeface="Gill Sans Light" panose="020B0302020104020203" pitchFamily="34" charset="-79"/>
                <a:cs typeface="Gill Sans Light" panose="020B0302020104020203" pitchFamily="34" charset="-79"/>
              </a:rPr>
              <a:t> puts thread on </a:t>
            </a:r>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and releases lock</a:t>
            </a:r>
          </a:p>
        </p:txBody>
      </p:sp>
    </p:spTree>
    <p:extLst>
      <p:ext uri="{BB962C8B-B14F-4D97-AF65-F5344CB8AC3E}">
        <p14:creationId xmlns:p14="http://schemas.microsoft.com/office/powerpoint/2010/main" val="2311188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2A474-FDFB-9948-9054-141FF412A0FA}"/>
              </a:ext>
            </a:extLst>
          </p:cNvPr>
          <p:cNvSpPr>
            <a:spLocks noGrp="1"/>
          </p:cNvSpPr>
          <p:nvPr>
            <p:ph type="title"/>
          </p:nvPr>
        </p:nvSpPr>
        <p:spPr/>
        <p:txBody>
          <a:bodyPr/>
          <a:lstStyle/>
          <a:p>
            <a:r>
              <a:rPr lang="en-US" dirty="0"/>
              <a:t>What Triggers a Context Switch?</a:t>
            </a:r>
          </a:p>
        </p:txBody>
      </p:sp>
      <p:sp>
        <p:nvSpPr>
          <p:cNvPr id="3" name="Content Placeholder 2">
            <a:extLst>
              <a:ext uri="{FF2B5EF4-FFF2-40B4-BE49-F238E27FC236}">
                <a16:creationId xmlns:a16="http://schemas.microsoft.com/office/drawing/2014/main" id="{0D2CA82D-6792-5F45-987F-3716EE3BB923}"/>
              </a:ext>
            </a:extLst>
          </p:cNvPr>
          <p:cNvSpPr>
            <a:spLocks noGrp="1"/>
          </p:cNvSpPr>
          <p:nvPr>
            <p:ph idx="1"/>
          </p:nvPr>
        </p:nvSpPr>
        <p:spPr/>
        <p:txBody>
          <a:bodyPr/>
          <a:lstStyle/>
          <a:p>
            <a:r>
              <a:rPr lang="en-US" sz="2000" dirty="0">
                <a:solidFill>
                  <a:srgbClr val="FF0000"/>
                </a:solidFill>
              </a:rPr>
              <a:t>Synchronous event:</a:t>
            </a:r>
            <a:r>
              <a:rPr lang="en-US" sz="2000" dirty="0"/>
              <a:t> thread invokes a system call</a:t>
            </a:r>
          </a:p>
          <a:p>
            <a:pPr lvl="1"/>
            <a:r>
              <a:rPr lang="en-US" sz="1800" dirty="0"/>
              <a:t>E.g., </a:t>
            </a:r>
            <a:r>
              <a:rPr lang="en-US" sz="1800" dirty="0">
                <a:latin typeface="Ubuntu Mono" panose="020B0509030602030204" pitchFamily="49" charset="0"/>
              </a:rPr>
              <a:t>yield</a:t>
            </a:r>
            <a:r>
              <a:rPr lang="en-US" sz="1800" dirty="0"/>
              <a:t>, </a:t>
            </a:r>
            <a:r>
              <a:rPr lang="en-US" sz="1800" dirty="0">
                <a:latin typeface="Ubuntu Mono" panose="020B0509030602030204" pitchFamily="49" charset="0"/>
              </a:rPr>
              <a:t>join</a:t>
            </a:r>
            <a:r>
              <a:rPr lang="en-US" sz="1800" dirty="0"/>
              <a:t>, </a:t>
            </a:r>
            <a:r>
              <a:rPr lang="en-US" sz="1800" dirty="0">
                <a:latin typeface="Ubuntu Mono" panose="020B0509030602030204" pitchFamily="49" charset="0"/>
              </a:rPr>
              <a:t>open</a:t>
            </a:r>
            <a:r>
              <a:rPr lang="en-US" sz="1800" dirty="0"/>
              <a:t>, </a:t>
            </a:r>
            <a:r>
              <a:rPr lang="en-US" sz="1800" dirty="0">
                <a:latin typeface="Ubuntu Mono" panose="020B0509030602030204" pitchFamily="49" charset="0"/>
              </a:rPr>
              <a:t>write</a:t>
            </a:r>
            <a:r>
              <a:rPr lang="en-US" sz="1800" dirty="0"/>
              <a:t>, </a:t>
            </a:r>
            <a:r>
              <a:rPr lang="en-US" sz="1800" dirty="0">
                <a:latin typeface="Ubuntu Mono" panose="020B0509030602030204" pitchFamily="49" charset="0"/>
              </a:rPr>
              <a:t>read</a:t>
            </a:r>
            <a:r>
              <a:rPr lang="en-US" sz="1800" dirty="0"/>
              <a:t>, etc.</a:t>
            </a:r>
          </a:p>
          <a:p>
            <a:pPr lvl="1"/>
            <a:r>
              <a:rPr lang="en-US" sz="1800" dirty="0"/>
              <a:t>State of invoking thread could become “ready” or “waiting”</a:t>
            </a:r>
          </a:p>
          <a:p>
            <a:pPr lvl="1"/>
            <a:r>
              <a:rPr lang="en-US" sz="1800" dirty="0"/>
              <a:t>This is called a voluntary context switch</a:t>
            </a:r>
          </a:p>
          <a:p>
            <a:pPr lvl="1"/>
            <a:endParaRPr lang="en-US" sz="1800" dirty="0"/>
          </a:p>
          <a:p>
            <a:pPr lvl="1"/>
            <a:endParaRPr lang="en-US" sz="1800" dirty="0"/>
          </a:p>
          <a:p>
            <a:pPr lvl="1"/>
            <a:endParaRPr lang="en-US" sz="1800" dirty="0"/>
          </a:p>
          <a:p>
            <a:pPr lvl="1"/>
            <a:endParaRPr lang="en-US" sz="1800" dirty="0"/>
          </a:p>
          <a:p>
            <a:endParaRPr lang="en-US" sz="2000" dirty="0">
              <a:solidFill>
                <a:srgbClr val="FF0000"/>
              </a:solidFill>
            </a:endParaRPr>
          </a:p>
          <a:p>
            <a:r>
              <a:rPr lang="en-US" sz="2000" dirty="0">
                <a:solidFill>
                  <a:srgbClr val="FF0000"/>
                </a:solidFill>
              </a:rPr>
              <a:t>Asynchronous event: </a:t>
            </a:r>
            <a:r>
              <a:rPr lang="en-US" sz="2000" dirty="0"/>
              <a:t>interrupts or exceptions happen </a:t>
            </a:r>
          </a:p>
          <a:p>
            <a:pPr lvl="1"/>
            <a:r>
              <a:rPr lang="en-US" sz="1800" dirty="0"/>
              <a:t>E.g., timer interrupt, segmentation fault, divide by zero, etc.</a:t>
            </a:r>
          </a:p>
          <a:p>
            <a:pPr lvl="1"/>
            <a:r>
              <a:rPr lang="en-US" sz="1800" dirty="0"/>
              <a:t>State of interrupted thread could become “ready” or “finished”</a:t>
            </a:r>
          </a:p>
          <a:p>
            <a:pPr lvl="1"/>
            <a:r>
              <a:rPr lang="en-US" sz="1800" dirty="0"/>
              <a:t>This is called an involuntary context switch</a:t>
            </a:r>
          </a:p>
        </p:txBody>
      </p:sp>
      <p:sp>
        <p:nvSpPr>
          <p:cNvPr id="7" name="TextBox 6">
            <a:extLst>
              <a:ext uri="{FF2B5EF4-FFF2-40B4-BE49-F238E27FC236}">
                <a16:creationId xmlns:a16="http://schemas.microsoft.com/office/drawing/2014/main" id="{AFA15BCA-7A1E-C341-9DAE-26B14AE128A3}"/>
              </a:ext>
            </a:extLst>
          </p:cNvPr>
          <p:cNvSpPr txBox="1"/>
          <p:nvPr/>
        </p:nvSpPr>
        <p:spPr>
          <a:xfrm>
            <a:off x="1349787" y="3139632"/>
            <a:ext cx="3435012" cy="1569660"/>
          </a:xfrm>
          <a:prstGeom prst="rect">
            <a:avLst/>
          </a:prstGeom>
          <a:noFill/>
        </p:spPr>
        <p:txBody>
          <a:bodyPr wrap="square">
            <a:spAutoFit/>
          </a:bodyPr>
          <a:lstStyle/>
          <a:p>
            <a:pPr marL="0" indent="0">
              <a:spcBef>
                <a:spcPts val="1000"/>
              </a:spcBef>
              <a:buNone/>
            </a:pPr>
            <a:r>
              <a:rPr lang="en-US" altLang="ko-KR" sz="1600" dirty="0">
                <a:latin typeface="Ubuntu Mono" panose="020B0509030602030204" pitchFamily="49" charset="0"/>
              </a:rPr>
              <a:t>void </a:t>
            </a:r>
            <a:r>
              <a:rPr lang="en-US" altLang="ko-KR" sz="1600" dirty="0" err="1">
                <a:latin typeface="Ubuntu Mono" panose="020B0509030602030204" pitchFamily="49" charset="0"/>
              </a:rPr>
              <a:t>compute_PI</a:t>
            </a:r>
            <a:r>
              <a:rPr lang="en-US" altLang="ko-KR" sz="1600" dirty="0">
                <a:latin typeface="Ubuntu Mono" panose="020B0509030602030204" pitchFamily="49" charset="0"/>
              </a:rPr>
              <a:t>() {</a:t>
            </a:r>
            <a:br>
              <a:rPr lang="en-US" altLang="ko-KR" sz="1600" dirty="0">
                <a:latin typeface="Ubuntu Mono" panose="020B0509030602030204" pitchFamily="49" charset="0"/>
              </a:rPr>
            </a:br>
            <a:r>
              <a:rPr lang="en-US" altLang="ko-KR" sz="1600" dirty="0">
                <a:latin typeface="Ubuntu Mono" panose="020B0509030602030204" pitchFamily="49" charset="0"/>
              </a:rPr>
              <a:t>   while(</a:t>
            </a:r>
            <a:r>
              <a:rPr lang="en-US" altLang="ko-KR" sz="1600" dirty="0">
                <a:solidFill>
                  <a:schemeClr val="accent3">
                    <a:lumMod val="50000"/>
                  </a:schemeClr>
                </a:solidFill>
                <a:latin typeface="Ubuntu Mono" panose="020B0509030602030204" pitchFamily="49" charset="0"/>
              </a:rPr>
              <a:t>TRUE</a:t>
            </a:r>
            <a:r>
              <a:rPr lang="en-US" altLang="ko-KR" sz="1600" dirty="0">
                <a:latin typeface="Ubuntu Mono" panose="020B0509030602030204" pitchFamily="49" charset="0"/>
              </a:rPr>
              <a:t>) {</a:t>
            </a:r>
            <a:br>
              <a:rPr lang="en-US" altLang="ko-KR" sz="1600" dirty="0">
                <a:latin typeface="Ubuntu Mono" panose="020B0509030602030204" pitchFamily="49" charset="0"/>
              </a:rPr>
            </a:br>
            <a:r>
              <a:rPr lang="en-US" altLang="ko-KR" sz="1600" dirty="0">
                <a:latin typeface="Ubuntu Mono" panose="020B0509030602030204" pitchFamily="49" charset="0"/>
              </a:rPr>
              <a:t>      </a:t>
            </a:r>
            <a:r>
              <a:rPr lang="en-US" altLang="ko-KR" sz="1600" dirty="0" err="1">
                <a:latin typeface="Ubuntu Mono" panose="020B0509030602030204" pitchFamily="49" charset="0"/>
              </a:rPr>
              <a:t>compute_next_digit</a:t>
            </a:r>
            <a:r>
              <a:rPr lang="en-US" altLang="ko-KR" sz="1600" dirty="0">
                <a:latin typeface="Ubuntu Mono" panose="020B0509030602030204" pitchFamily="49" charset="0"/>
              </a:rPr>
              <a:t>();</a:t>
            </a:r>
            <a:br>
              <a:rPr lang="en-US" altLang="ko-KR" sz="1600" dirty="0">
                <a:latin typeface="Ubuntu Mono" panose="020B0509030602030204" pitchFamily="49" charset="0"/>
              </a:rPr>
            </a:br>
            <a:r>
              <a:rPr lang="en-US" altLang="ko-KR" sz="1600" dirty="0">
                <a:solidFill>
                  <a:srgbClr val="FF0000"/>
                </a:solidFill>
                <a:latin typeface="Ubuntu Mono" panose="020B0509030602030204" pitchFamily="49" charset="0"/>
              </a:rPr>
              <a:t>      </a:t>
            </a:r>
            <a:r>
              <a:rPr lang="en-US" altLang="ko-KR" sz="1600" dirty="0" err="1">
                <a:solidFill>
                  <a:srgbClr val="FF0000"/>
                </a:solidFill>
                <a:latin typeface="Ubuntu Mono" panose="020B0509030602030204" pitchFamily="49" charset="0"/>
              </a:rPr>
              <a:t>thread_yield</a:t>
            </a:r>
            <a:r>
              <a:rPr lang="en-US" altLang="ko-KR" sz="1600" dirty="0">
                <a:solidFill>
                  <a:srgbClr val="FF0000"/>
                </a:solidFill>
                <a:latin typeface="Ubuntu Mono" panose="020B0509030602030204" pitchFamily="49" charset="0"/>
              </a:rPr>
              <a:t>()</a:t>
            </a:r>
            <a:r>
              <a:rPr lang="en-US" altLang="ko-KR" sz="1600" dirty="0">
                <a:latin typeface="Ubuntu Mono" panose="020B0509030602030204" pitchFamily="49" charset="0"/>
              </a:rPr>
              <a:t>;</a:t>
            </a:r>
            <a:br>
              <a:rPr lang="en-US" altLang="ko-KR" sz="1600" dirty="0">
                <a:latin typeface="Ubuntu Mono" panose="020B0509030602030204" pitchFamily="49" charset="0"/>
              </a:rPr>
            </a:br>
            <a:r>
              <a:rPr lang="en-US" altLang="ko-KR" sz="1600" dirty="0">
                <a:latin typeface="Ubuntu Mono" panose="020B0509030602030204" pitchFamily="49" charset="0"/>
              </a:rPr>
              <a:t>   }</a:t>
            </a:r>
            <a:br>
              <a:rPr lang="en-US" altLang="ko-KR" sz="1600" dirty="0">
                <a:latin typeface="Ubuntu Mono" panose="020B0509030602030204" pitchFamily="49" charset="0"/>
              </a:rPr>
            </a:br>
            <a:r>
              <a:rPr lang="en-US" altLang="ko-KR" sz="1600" dirty="0">
                <a:latin typeface="Ubuntu Mono" panose="020B0509030602030204" pitchFamily="49" charset="0"/>
              </a:rPr>
              <a:t>}</a:t>
            </a:r>
          </a:p>
        </p:txBody>
      </p:sp>
    </p:spTree>
    <p:extLst>
      <p:ext uri="{BB962C8B-B14F-4D97-AF65-F5344CB8AC3E}">
        <p14:creationId xmlns:p14="http://schemas.microsoft.com/office/powerpoint/2010/main" val="3878709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47123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(Waiting)</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T1</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r>
              <a:rPr lang="en-US" dirty="0">
                <a:solidFill>
                  <a:srgbClr val="FF0000"/>
                </a:solidFill>
                <a:latin typeface="Gill Sans Light" panose="020B0302020104020203" pitchFamily="34" charset="-79"/>
                <a:cs typeface="Gill Sans Light" panose="020B0302020104020203" pitchFamily="34" charset="-79"/>
              </a:rPr>
              <a:t>T2</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2">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5" name="Rectangle 94">
            <a:extLst>
              <a:ext uri="{FF2B5EF4-FFF2-40B4-BE49-F238E27FC236}">
                <a16:creationId xmlns:a16="http://schemas.microsoft.com/office/drawing/2014/main" id="{B5ED818F-C8F1-0249-B0BC-B6EA2CCE40A0}"/>
              </a:ext>
            </a:extLst>
          </p:cNvPr>
          <p:cNvSpPr/>
          <p:nvPr/>
        </p:nvSpPr>
        <p:spPr>
          <a:xfrm>
            <a:off x="3205163" y="4350937"/>
            <a:ext cx="2738732" cy="1953996"/>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produce(item)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queue.size</a:t>
            </a:r>
            <a:r>
              <a:rPr lang="en-US" sz="1600" dirty="0">
                <a:latin typeface="Ubuntu Mono" panose="020B0509030602030204" pitchFamily="49" charset="0"/>
              </a:rPr>
              <a:t>()==MAX)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fullCV.wait</a:t>
            </a:r>
            <a:r>
              <a:rPr lang="en-US" sz="1600" dirty="0">
                <a:solidFill>
                  <a:srgbClr val="0070C0"/>
                </a:solidFill>
                <a:latin typeface="Ubuntu Mono" panose="020B0509030602030204" pitchFamily="49" charset="0"/>
              </a:rPr>
              <a:t>(&amp;mutex);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queue.add</a:t>
            </a:r>
            <a:r>
              <a:rPr lang="en-US" sz="1600" dirty="0">
                <a:latin typeface="Ubuntu Mono" panose="020B0509030602030204" pitchFamily="49" charset="0"/>
              </a:rPr>
              <a:t>(item);</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emptyCV.signal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a:t>
            </a:r>
          </a:p>
          <a:p>
            <a:pPr marL="0" indent="0">
              <a:lnSpc>
                <a:spcPct val="84000"/>
              </a:lnSpc>
              <a:spcBef>
                <a:spcPts val="0"/>
              </a:spcBef>
              <a:buNone/>
            </a:pPr>
            <a:endParaRPr lang="en-US" sz="1600" dirty="0">
              <a:latin typeface="Ubuntu Mono" panose="020B0509030602030204" pitchFamily="49" charset="0"/>
            </a:endParaRP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206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16" name="TextBox 14">
            <a:extLst>
              <a:ext uri="{FF2B5EF4-FFF2-40B4-BE49-F238E27FC236}">
                <a16:creationId xmlns:a16="http://schemas.microsoft.com/office/drawing/2014/main" id="{21685565-A478-A246-B802-2529AF955EFB}"/>
              </a:ext>
            </a:extLst>
          </p:cNvPr>
          <p:cNvSpPr txBox="1">
            <a:spLocks noChangeArrowheads="1"/>
          </p:cNvSpPr>
          <p:nvPr/>
        </p:nvSpPr>
        <p:spPr bwMode="auto">
          <a:xfrm>
            <a:off x="3836381" y="3900728"/>
            <a:ext cx="15055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T2 (</a:t>
            </a:r>
            <a:r>
              <a:rPr lang="en-US" sz="2000" b="0" dirty="0">
                <a:solidFill>
                  <a:srgbClr val="FF0000"/>
                </a:solidFill>
                <a:latin typeface="Gill Sans Light" panose="020B0302020104020203" pitchFamily="34" charset="-79"/>
                <a:cs typeface="Gill Sans Light" panose="020B0302020104020203" pitchFamily="34" charset="-79"/>
              </a:rPr>
              <a:t>Running</a:t>
            </a:r>
            <a:r>
              <a:rPr lang="en-US" sz="2000" b="0" dirty="0">
                <a:latin typeface="Gill Sans Light" panose="020B0302020104020203" pitchFamily="34" charset="-79"/>
                <a:cs typeface="Gill Sans Light" panose="020B0302020104020203" pitchFamily="34" charset="-79"/>
              </a:rPr>
              <a:t>)</a:t>
            </a:r>
          </a:p>
        </p:txBody>
      </p:sp>
      <p:sp>
        <p:nvSpPr>
          <p:cNvPr id="18" name="Rectangle 1">
            <a:extLst>
              <a:ext uri="{FF2B5EF4-FFF2-40B4-BE49-F238E27FC236}">
                <a16:creationId xmlns:a16="http://schemas.microsoft.com/office/drawing/2014/main" id="{38DC849D-3D0F-4A41-8B17-81398F5294FA}"/>
              </a:ext>
            </a:extLst>
          </p:cNvPr>
          <p:cNvSpPr>
            <a:spLocks noChangeArrowheads="1"/>
          </p:cNvSpPr>
          <p:nvPr/>
        </p:nvSpPr>
        <p:spPr bwMode="auto">
          <a:xfrm>
            <a:off x="3177835" y="4378082"/>
            <a:ext cx="2766060" cy="251901"/>
          </a:xfrm>
          <a:prstGeom prst="rect">
            <a:avLst/>
          </a:prstGeom>
          <a:noFill/>
          <a:ln w="38100">
            <a:solidFill>
              <a:srgbClr val="FF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27763464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A47607E-EEDF-3746-9EC1-682984592A0D}"/>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47123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(Waiting)</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locked (T2)</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T1</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T2</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2">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5" name="Rectangle 94">
            <a:extLst>
              <a:ext uri="{FF2B5EF4-FFF2-40B4-BE49-F238E27FC236}">
                <a16:creationId xmlns:a16="http://schemas.microsoft.com/office/drawing/2014/main" id="{B5ED818F-C8F1-0249-B0BC-B6EA2CCE40A0}"/>
              </a:ext>
            </a:extLst>
          </p:cNvPr>
          <p:cNvSpPr/>
          <p:nvPr/>
        </p:nvSpPr>
        <p:spPr>
          <a:xfrm>
            <a:off x="3205163" y="4350937"/>
            <a:ext cx="2738732" cy="1978709"/>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produce(item)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queue.size</a:t>
            </a:r>
            <a:r>
              <a:rPr lang="en-US" sz="1600" dirty="0">
                <a:latin typeface="Ubuntu Mono" panose="020B0509030602030204" pitchFamily="49" charset="0"/>
              </a:rPr>
              <a:t>()==MAX)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fullCV.wait</a:t>
            </a:r>
            <a:r>
              <a:rPr lang="en-US" sz="1600" dirty="0">
                <a:solidFill>
                  <a:srgbClr val="0070C0"/>
                </a:solidFill>
                <a:latin typeface="Ubuntu Mono" panose="020B0509030602030204" pitchFamily="49" charset="0"/>
              </a:rPr>
              <a:t>(&amp;mutex);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queue.add</a:t>
            </a:r>
            <a:r>
              <a:rPr lang="en-US" sz="1600" dirty="0">
                <a:latin typeface="Ubuntu Mono" panose="020B0509030602030204" pitchFamily="49" charset="0"/>
              </a:rPr>
              <a:t>(item);</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emptyCV.signal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a:t>
            </a:r>
          </a:p>
          <a:p>
            <a:pPr marL="0" indent="0">
              <a:lnSpc>
                <a:spcPct val="84000"/>
              </a:lnSpc>
              <a:spcBef>
                <a:spcPts val="0"/>
              </a:spcBef>
              <a:buNone/>
            </a:pPr>
            <a:endParaRPr lang="en-US" sz="1600" dirty="0">
              <a:latin typeface="Ubuntu Mono" panose="020B0509030602030204" pitchFamily="49" charset="0"/>
            </a:endParaRP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206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16" name="TextBox 14">
            <a:extLst>
              <a:ext uri="{FF2B5EF4-FFF2-40B4-BE49-F238E27FC236}">
                <a16:creationId xmlns:a16="http://schemas.microsoft.com/office/drawing/2014/main" id="{21685565-A478-A246-B802-2529AF955EFB}"/>
              </a:ext>
            </a:extLst>
          </p:cNvPr>
          <p:cNvSpPr txBox="1">
            <a:spLocks noChangeArrowheads="1"/>
          </p:cNvSpPr>
          <p:nvPr/>
        </p:nvSpPr>
        <p:spPr bwMode="auto">
          <a:xfrm>
            <a:off x="3836381" y="3900728"/>
            <a:ext cx="15055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T2 (Running)</a:t>
            </a:r>
          </a:p>
        </p:txBody>
      </p:sp>
      <p:sp>
        <p:nvSpPr>
          <p:cNvPr id="18" name="Rectangle 1">
            <a:extLst>
              <a:ext uri="{FF2B5EF4-FFF2-40B4-BE49-F238E27FC236}">
                <a16:creationId xmlns:a16="http://schemas.microsoft.com/office/drawing/2014/main" id="{38DC849D-3D0F-4A41-8B17-81398F5294FA}"/>
              </a:ext>
            </a:extLst>
          </p:cNvPr>
          <p:cNvSpPr>
            <a:spLocks noChangeArrowheads="1"/>
          </p:cNvSpPr>
          <p:nvPr/>
        </p:nvSpPr>
        <p:spPr bwMode="auto">
          <a:xfrm>
            <a:off x="3192781" y="5179223"/>
            <a:ext cx="2766060" cy="251901"/>
          </a:xfrm>
          <a:prstGeom prst="rect">
            <a:avLst/>
          </a:prstGeom>
          <a:noFill/>
          <a:ln w="38100">
            <a:solidFill>
              <a:srgbClr val="FF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28396047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a:t>
            </a:r>
            <a:r>
              <a:rPr lang="en-US" sz="2000" b="0" dirty="0">
                <a:solidFill>
                  <a:srgbClr val="FF0000"/>
                </a:solidFill>
                <a:latin typeface="Gill Sans Light" panose="020B0302020104020203" pitchFamily="34" charset="-79"/>
                <a:cs typeface="Gill Sans Light" panose="020B0302020104020203" pitchFamily="34" charset="-79"/>
              </a:rPr>
              <a:t>Ready</a:t>
            </a:r>
            <a:r>
              <a:rPr lang="en-US" sz="2000" b="0" dirty="0">
                <a:latin typeface="Gill Sans Light" panose="020B0302020104020203" pitchFamily="34" charset="-79"/>
                <a:cs typeface="Gill Sans Light" panose="020B0302020104020203" pitchFamily="34" charset="-79"/>
              </a:rPr>
              <a:t>)</a:t>
            </a: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locked (T2)</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a:t>
            </a:r>
            <a:r>
              <a:rPr lang="en-US" dirty="0">
                <a:solidFill>
                  <a:srgbClr val="FF0000"/>
                </a:solidFill>
                <a:latin typeface="Gill Sans Light" panose="020B0302020104020203" pitchFamily="34" charset="-79"/>
                <a:cs typeface="Gill Sans Light" panose="020B0302020104020203" pitchFamily="34" charset="-79"/>
                <a:sym typeface="Wingdings" charset="0"/>
              </a:rPr>
              <a:t>NULL</a:t>
            </a:r>
            <a:endParaRPr lang="en-US" dirty="0">
              <a:solidFill>
                <a:srgbClr val="FF0000"/>
              </a:solidFill>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T2</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a:t>
            </a:r>
            <a:r>
              <a:rPr lang="en-US" dirty="0">
                <a:solidFill>
                  <a:srgbClr val="FF0000"/>
                </a:solidFill>
                <a:latin typeface="Gill Sans Light" panose="020B0302020104020203" pitchFamily="34" charset="-79"/>
                <a:cs typeface="Gill Sans Light" panose="020B0302020104020203" pitchFamily="34" charset="-79"/>
                <a:sym typeface="Wingdings" charset="0"/>
              </a:rPr>
              <a:t>T1</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5" name="Rectangle 94">
            <a:extLst>
              <a:ext uri="{FF2B5EF4-FFF2-40B4-BE49-F238E27FC236}">
                <a16:creationId xmlns:a16="http://schemas.microsoft.com/office/drawing/2014/main" id="{B5ED818F-C8F1-0249-B0BC-B6EA2CCE40A0}"/>
              </a:ext>
            </a:extLst>
          </p:cNvPr>
          <p:cNvSpPr/>
          <p:nvPr/>
        </p:nvSpPr>
        <p:spPr>
          <a:xfrm>
            <a:off x="3205163" y="4350937"/>
            <a:ext cx="2738732" cy="1978709"/>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produce(item)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queue.size</a:t>
            </a:r>
            <a:r>
              <a:rPr lang="en-US" sz="1600" dirty="0">
                <a:latin typeface="Ubuntu Mono" panose="020B0509030602030204" pitchFamily="49" charset="0"/>
              </a:rPr>
              <a:t>()==MAX)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fullCV.wait</a:t>
            </a:r>
            <a:r>
              <a:rPr lang="en-US" sz="1600" dirty="0">
                <a:solidFill>
                  <a:srgbClr val="0070C0"/>
                </a:solidFill>
                <a:latin typeface="Ubuntu Mono" panose="020B0509030602030204" pitchFamily="49" charset="0"/>
              </a:rPr>
              <a:t>(&amp;mutex);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queue.add</a:t>
            </a:r>
            <a:r>
              <a:rPr lang="en-US" sz="1600" dirty="0">
                <a:latin typeface="Ubuntu Mono" panose="020B0509030602030204" pitchFamily="49" charset="0"/>
              </a:rPr>
              <a:t>(item);</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emptyCV.signal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a:t>
            </a:r>
          </a:p>
          <a:p>
            <a:pPr marL="0" indent="0">
              <a:lnSpc>
                <a:spcPct val="84000"/>
              </a:lnSpc>
              <a:spcBef>
                <a:spcPts val="0"/>
              </a:spcBef>
              <a:buNone/>
            </a:pPr>
            <a:endParaRPr lang="en-US" sz="1600" dirty="0">
              <a:latin typeface="Ubuntu Mono" panose="020B0509030602030204" pitchFamily="49" charset="0"/>
            </a:endParaRP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16" name="TextBox 14">
            <a:extLst>
              <a:ext uri="{FF2B5EF4-FFF2-40B4-BE49-F238E27FC236}">
                <a16:creationId xmlns:a16="http://schemas.microsoft.com/office/drawing/2014/main" id="{21685565-A478-A246-B802-2529AF955EFB}"/>
              </a:ext>
            </a:extLst>
          </p:cNvPr>
          <p:cNvSpPr txBox="1">
            <a:spLocks noChangeArrowheads="1"/>
          </p:cNvSpPr>
          <p:nvPr/>
        </p:nvSpPr>
        <p:spPr bwMode="auto">
          <a:xfrm>
            <a:off x="3836381" y="3900728"/>
            <a:ext cx="15055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T2 (Running)</a:t>
            </a:r>
          </a:p>
        </p:txBody>
      </p:sp>
      <p:sp>
        <p:nvSpPr>
          <p:cNvPr id="18" name="Rectangle 1">
            <a:extLst>
              <a:ext uri="{FF2B5EF4-FFF2-40B4-BE49-F238E27FC236}">
                <a16:creationId xmlns:a16="http://schemas.microsoft.com/office/drawing/2014/main" id="{38DC849D-3D0F-4A41-8B17-81398F5294FA}"/>
              </a:ext>
            </a:extLst>
          </p:cNvPr>
          <p:cNvSpPr>
            <a:spLocks noChangeArrowheads="1"/>
          </p:cNvSpPr>
          <p:nvPr/>
        </p:nvSpPr>
        <p:spPr bwMode="auto">
          <a:xfrm>
            <a:off x="3192781" y="5414755"/>
            <a:ext cx="2766060" cy="251901"/>
          </a:xfrm>
          <a:prstGeom prst="rect">
            <a:avLst/>
          </a:prstGeom>
          <a:noFill/>
          <a:ln w="38100">
            <a:solidFill>
              <a:srgbClr val="FF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20" name="Rounded Rectangular Callout 19">
            <a:extLst>
              <a:ext uri="{FF2B5EF4-FFF2-40B4-BE49-F238E27FC236}">
                <a16:creationId xmlns:a16="http://schemas.microsoft.com/office/drawing/2014/main" id="{B94301B0-9E12-3E45-B37E-1EF704BB9497}"/>
              </a:ext>
            </a:extLst>
          </p:cNvPr>
          <p:cNvSpPr>
            <a:spLocks noChangeArrowheads="1"/>
          </p:cNvSpPr>
          <p:nvPr/>
        </p:nvSpPr>
        <p:spPr bwMode="auto">
          <a:xfrm>
            <a:off x="6261904" y="3895603"/>
            <a:ext cx="2644959" cy="1087754"/>
          </a:xfrm>
          <a:prstGeom prst="wedgeRoundRectCallout">
            <a:avLst>
              <a:gd name="adj1" fmla="val 8831"/>
              <a:gd name="adj2" fmla="val -164483"/>
              <a:gd name="adj3" fmla="val 16667"/>
            </a:avLst>
          </a:prstGeom>
          <a:solidFill>
            <a:schemeClr val="accent3">
              <a:lumMod val="60000"/>
              <a:lumOff val="40000"/>
            </a:schemeClr>
          </a:solidFill>
          <a:ln w="25400">
            <a:solidFill>
              <a:schemeClr val="tx1"/>
            </a:solidFill>
            <a:round/>
            <a:headEnd type="triangle" w="med" len="med"/>
            <a:tailEnd/>
          </a:ln>
        </p:spPr>
        <p:txBody>
          <a:bodyPr anchor="ctr"/>
          <a:lstStyle/>
          <a:p>
            <a:r>
              <a:rPr lang="en-US" dirty="0">
                <a:latin typeface="Ubuntu Mono" panose="020B0509030602030204" pitchFamily="49" charset="0"/>
                <a:cs typeface="Gill Sans Light" panose="020B0302020104020203" pitchFamily="34" charset="-79"/>
              </a:rPr>
              <a:t>signal()</a:t>
            </a:r>
            <a:r>
              <a:rPr lang="en-US" dirty="0">
                <a:latin typeface="Gill Sans Light" panose="020B0302020104020203" pitchFamily="34" charset="-79"/>
                <a:cs typeface="Gill Sans Light" panose="020B0302020104020203" pitchFamily="34" charset="-79"/>
              </a:rPr>
              <a:t> wakes up and moves it to ready queue</a:t>
            </a:r>
          </a:p>
        </p:txBody>
      </p:sp>
      <p:sp>
        <p:nvSpPr>
          <p:cNvPr id="21" name="Rectangle 20">
            <a:extLst>
              <a:ext uri="{FF2B5EF4-FFF2-40B4-BE49-F238E27FC236}">
                <a16:creationId xmlns:a16="http://schemas.microsoft.com/office/drawing/2014/main" id="{1862A3F6-2E67-C94F-9DA4-39E28086ECDE}"/>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6">
            <a:extLst>
              <a:ext uri="{FF2B5EF4-FFF2-40B4-BE49-F238E27FC236}">
                <a16:creationId xmlns:a16="http://schemas.microsoft.com/office/drawing/2014/main" id="{64B28AED-0B42-C941-B1B4-F00FBDC9E3E3}"/>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4104221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locked (T2)</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T2</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 </a:t>
            </a:r>
            <a:r>
              <a:rPr lang="en-US" dirty="0">
                <a:solidFill>
                  <a:srgbClr val="FF0000"/>
                </a:solidFill>
                <a:latin typeface="Gill Sans Light" panose="020B0302020104020203" pitchFamily="34" charset="-79"/>
                <a:cs typeface="Gill Sans Light" panose="020B0302020104020203" pitchFamily="34" charset="-79"/>
                <a:sym typeface="Wingdings" charset="0"/>
              </a:rPr>
              <a:t>T3</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5" name="Rectangle 94">
            <a:extLst>
              <a:ext uri="{FF2B5EF4-FFF2-40B4-BE49-F238E27FC236}">
                <a16:creationId xmlns:a16="http://schemas.microsoft.com/office/drawing/2014/main" id="{B5ED818F-C8F1-0249-B0BC-B6EA2CCE40A0}"/>
              </a:ext>
            </a:extLst>
          </p:cNvPr>
          <p:cNvSpPr/>
          <p:nvPr/>
        </p:nvSpPr>
        <p:spPr>
          <a:xfrm>
            <a:off x="3205163" y="4350937"/>
            <a:ext cx="2738732" cy="1978709"/>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produce(item)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queue.size</a:t>
            </a:r>
            <a:r>
              <a:rPr lang="en-US" sz="1600" dirty="0">
                <a:latin typeface="Ubuntu Mono" panose="020B0509030602030204" pitchFamily="49" charset="0"/>
              </a:rPr>
              <a:t>()==MAX)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fullCV.wait</a:t>
            </a:r>
            <a:r>
              <a:rPr lang="en-US" sz="1600" dirty="0">
                <a:solidFill>
                  <a:srgbClr val="0070C0"/>
                </a:solidFill>
                <a:latin typeface="Ubuntu Mono" panose="020B0509030602030204" pitchFamily="49" charset="0"/>
              </a:rPr>
              <a:t>(&amp;mutex);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queue.add</a:t>
            </a:r>
            <a:r>
              <a:rPr lang="en-US" sz="1600" dirty="0">
                <a:latin typeface="Ubuntu Mono" panose="020B0509030602030204" pitchFamily="49" charset="0"/>
              </a:rPr>
              <a:t>(item);</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emptyCV.signal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a:t>
            </a:r>
          </a:p>
          <a:p>
            <a:pPr marL="0" indent="0">
              <a:lnSpc>
                <a:spcPct val="84000"/>
              </a:lnSpc>
              <a:spcBef>
                <a:spcPts val="0"/>
              </a:spcBef>
              <a:buNone/>
            </a:pPr>
            <a:endParaRPr lang="en-US" sz="1600" dirty="0">
              <a:latin typeface="Ubuntu Mono" panose="020B0509030602030204" pitchFamily="49" charset="0"/>
            </a:endParaRP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16" name="TextBox 14">
            <a:extLst>
              <a:ext uri="{FF2B5EF4-FFF2-40B4-BE49-F238E27FC236}">
                <a16:creationId xmlns:a16="http://schemas.microsoft.com/office/drawing/2014/main" id="{21685565-A478-A246-B802-2529AF955EFB}"/>
              </a:ext>
            </a:extLst>
          </p:cNvPr>
          <p:cNvSpPr txBox="1">
            <a:spLocks noChangeArrowheads="1"/>
          </p:cNvSpPr>
          <p:nvPr/>
        </p:nvSpPr>
        <p:spPr bwMode="auto">
          <a:xfrm>
            <a:off x="3836381" y="3900728"/>
            <a:ext cx="15055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T2 (Running)</a:t>
            </a:r>
          </a:p>
        </p:txBody>
      </p:sp>
      <p:sp>
        <p:nvSpPr>
          <p:cNvPr id="18" name="Rectangle 1">
            <a:extLst>
              <a:ext uri="{FF2B5EF4-FFF2-40B4-BE49-F238E27FC236}">
                <a16:creationId xmlns:a16="http://schemas.microsoft.com/office/drawing/2014/main" id="{38DC849D-3D0F-4A41-8B17-81398F5294FA}"/>
              </a:ext>
            </a:extLst>
          </p:cNvPr>
          <p:cNvSpPr>
            <a:spLocks noChangeArrowheads="1"/>
          </p:cNvSpPr>
          <p:nvPr/>
        </p:nvSpPr>
        <p:spPr bwMode="auto">
          <a:xfrm>
            <a:off x="3192781" y="5414755"/>
            <a:ext cx="2766060" cy="251901"/>
          </a:xfrm>
          <a:prstGeom prst="rect">
            <a:avLst/>
          </a:prstGeom>
          <a:noFill/>
          <a:ln w="38100">
            <a:solidFill>
              <a:srgbClr val="FF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791030" y="3900728"/>
            <a:ext cx="131959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a:t>
            </a:r>
            <a:r>
              <a:rPr lang="en-US" sz="2000" b="0" dirty="0">
                <a:solidFill>
                  <a:srgbClr val="FF0000"/>
                </a:solidFill>
                <a:latin typeface="Gill Sans Light" panose="020B0302020104020203" pitchFamily="34" charset="-79"/>
                <a:cs typeface="Gill Sans Light" panose="020B0302020104020203" pitchFamily="34" charset="-79"/>
              </a:rPr>
              <a:t>Ready</a:t>
            </a:r>
            <a:r>
              <a:rPr lang="en-US" sz="2000" b="0" dirty="0">
                <a:latin typeface="Gill Sans Light" panose="020B0302020104020203" pitchFamily="34" charset="-79"/>
                <a:cs typeface="Gill Sans Light" panose="020B0302020104020203" pitchFamily="34" charset="-79"/>
              </a:rPr>
              <a:t>)</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4375710"/>
            <a:ext cx="2766060" cy="251901"/>
          </a:xfrm>
          <a:prstGeom prst="rect">
            <a:avLst/>
          </a:prstGeom>
          <a:noFill/>
          <a:ln w="38100">
            <a:solidFill>
              <a:srgbClr val="00B05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23" name="Rectangle 22">
            <a:extLst>
              <a:ext uri="{FF2B5EF4-FFF2-40B4-BE49-F238E27FC236}">
                <a16:creationId xmlns:a16="http://schemas.microsoft.com/office/drawing/2014/main" id="{0DD9E50F-D782-6A4A-8BEA-2C1CF68CFE50}"/>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6">
            <a:extLst>
              <a:ext uri="{FF2B5EF4-FFF2-40B4-BE49-F238E27FC236}">
                <a16:creationId xmlns:a16="http://schemas.microsoft.com/office/drawing/2014/main" id="{C48B04B0-BD9E-7240-AD68-A5727B88EBA3}"/>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38394116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 T3</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5" name="Rectangle 94">
            <a:extLst>
              <a:ext uri="{FF2B5EF4-FFF2-40B4-BE49-F238E27FC236}">
                <a16:creationId xmlns:a16="http://schemas.microsoft.com/office/drawing/2014/main" id="{B5ED818F-C8F1-0249-B0BC-B6EA2CCE40A0}"/>
              </a:ext>
            </a:extLst>
          </p:cNvPr>
          <p:cNvSpPr/>
          <p:nvPr/>
        </p:nvSpPr>
        <p:spPr>
          <a:xfrm>
            <a:off x="3205163" y="4350937"/>
            <a:ext cx="2738732" cy="1978709"/>
          </a:xfrm>
          <a:prstGeom prst="rect">
            <a:avLst/>
          </a:prstGeom>
          <a:solidFill>
            <a:schemeClr val="bg1">
              <a:lumMod val="85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produce(item) {</a:t>
            </a:r>
          </a:p>
          <a:p>
            <a:pPr marL="0" indent="0">
              <a:lnSpc>
                <a:spcPct val="84000"/>
              </a:lnSpc>
              <a:spcBef>
                <a:spcPts val="0"/>
              </a:spcBef>
              <a:buNone/>
            </a:pPr>
            <a:r>
              <a:rPr lang="en-US" sz="1600" dirty="0">
                <a:solidFill>
                  <a:srgbClr val="FF0000"/>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queue.size</a:t>
            </a:r>
            <a:r>
              <a:rPr lang="en-US" sz="1600" dirty="0">
                <a:latin typeface="Ubuntu Mono" panose="020B0509030602030204" pitchFamily="49" charset="0"/>
              </a:rPr>
              <a:t>()==MAX)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fullCV.wait</a:t>
            </a:r>
            <a:r>
              <a:rPr lang="en-US" sz="1600" dirty="0">
                <a:solidFill>
                  <a:srgbClr val="0070C0"/>
                </a:solidFill>
                <a:latin typeface="Ubuntu Mono" panose="020B0509030602030204" pitchFamily="49" charset="0"/>
              </a:rPr>
              <a:t>(&amp;mutex);</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latin typeface="Ubuntu Mono" panose="020B0509030602030204" pitchFamily="49" charset="0"/>
              </a:rPr>
              <a:t>queue.add</a:t>
            </a:r>
            <a:r>
              <a:rPr lang="en-US" sz="1600" dirty="0">
                <a:latin typeface="Ubuntu Mono" panose="020B0509030602030204" pitchFamily="49" charset="0"/>
              </a:rPr>
              <a:t>(item);</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emptyCV.signal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a:t>
            </a:r>
          </a:p>
          <a:p>
            <a:pPr marL="0" indent="0">
              <a:lnSpc>
                <a:spcPct val="84000"/>
              </a:lnSpc>
              <a:spcBef>
                <a:spcPts val="0"/>
              </a:spcBef>
              <a:buNone/>
            </a:pPr>
            <a:endParaRPr lang="en-US" sz="1600" dirty="0">
              <a:latin typeface="Ubuntu Mono" panose="020B0509030602030204" pitchFamily="49" charset="0"/>
            </a:endParaRP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16" name="TextBox 14">
            <a:extLst>
              <a:ext uri="{FF2B5EF4-FFF2-40B4-BE49-F238E27FC236}">
                <a16:creationId xmlns:a16="http://schemas.microsoft.com/office/drawing/2014/main" id="{21685565-A478-A246-B802-2529AF955EFB}"/>
              </a:ext>
            </a:extLst>
          </p:cNvPr>
          <p:cNvSpPr txBox="1">
            <a:spLocks noChangeArrowheads="1"/>
          </p:cNvSpPr>
          <p:nvPr/>
        </p:nvSpPr>
        <p:spPr bwMode="auto">
          <a:xfrm>
            <a:off x="3656143" y="3888803"/>
            <a:ext cx="184088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T2 (</a:t>
            </a:r>
            <a:r>
              <a:rPr lang="en-US" sz="2000" b="0" dirty="0">
                <a:solidFill>
                  <a:srgbClr val="FF0000"/>
                </a:solidFill>
                <a:latin typeface="Gill Sans Light" panose="020B0302020104020203" pitchFamily="34" charset="-79"/>
                <a:cs typeface="Gill Sans Light" panose="020B0302020104020203" pitchFamily="34" charset="-79"/>
              </a:rPr>
              <a:t>Terminated</a:t>
            </a:r>
            <a:r>
              <a:rPr lang="en-US" sz="2000" b="0" dirty="0">
                <a:latin typeface="Gill Sans Light" panose="020B0302020104020203" pitchFamily="34" charset="-79"/>
                <a:cs typeface="Gill Sans Light" panose="020B0302020104020203" pitchFamily="34" charset="-79"/>
              </a:rPr>
              <a:t>)</a:t>
            </a:r>
          </a:p>
        </p:txBody>
      </p:sp>
      <p:sp>
        <p:nvSpPr>
          <p:cNvPr id="18" name="Rectangle 1">
            <a:extLst>
              <a:ext uri="{FF2B5EF4-FFF2-40B4-BE49-F238E27FC236}">
                <a16:creationId xmlns:a16="http://schemas.microsoft.com/office/drawing/2014/main" id="{38DC849D-3D0F-4A41-8B17-81398F5294FA}"/>
              </a:ext>
            </a:extLst>
          </p:cNvPr>
          <p:cNvSpPr>
            <a:spLocks noChangeArrowheads="1"/>
          </p:cNvSpPr>
          <p:nvPr/>
        </p:nvSpPr>
        <p:spPr bwMode="auto">
          <a:xfrm>
            <a:off x="3192781" y="5802685"/>
            <a:ext cx="2766060" cy="251901"/>
          </a:xfrm>
          <a:prstGeom prst="rect">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791030" y="3900728"/>
            <a:ext cx="131959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(Ready)</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4375710"/>
            <a:ext cx="2766060" cy="251901"/>
          </a:xfrm>
          <a:prstGeom prst="rect">
            <a:avLst/>
          </a:prstGeom>
          <a:noFill/>
          <a:ln w="38100">
            <a:solidFill>
              <a:srgbClr val="00B05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23" name="Rectangle 22">
            <a:extLst>
              <a:ext uri="{FF2B5EF4-FFF2-40B4-BE49-F238E27FC236}">
                <a16:creationId xmlns:a16="http://schemas.microsoft.com/office/drawing/2014/main" id="{13367EA1-9D70-EA46-B047-A82D3C768F5C}"/>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6">
            <a:extLst>
              <a:ext uri="{FF2B5EF4-FFF2-40B4-BE49-F238E27FC236}">
                <a16:creationId xmlns:a16="http://schemas.microsoft.com/office/drawing/2014/main" id="{76E68F31-D61F-3D40-B8DD-87618935C5EE}"/>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51750516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r>
              <a:rPr lang="en-US" dirty="0">
                <a:solidFill>
                  <a:srgbClr val="FF0000"/>
                </a:solidFill>
                <a:latin typeface="Gill Sans Light" panose="020B0302020104020203" pitchFamily="34" charset="-79"/>
                <a:cs typeface="Gill Sans Light" panose="020B0302020104020203" pitchFamily="34" charset="-79"/>
              </a:rPr>
              <a:t>T3</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791030" y="3900728"/>
            <a:ext cx="15055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a:t>
            </a:r>
            <a:r>
              <a:rPr lang="en-US" sz="2000" b="0" dirty="0">
                <a:solidFill>
                  <a:srgbClr val="FF0000"/>
                </a:solidFill>
                <a:latin typeface="Gill Sans Light" panose="020B0302020104020203" pitchFamily="34" charset="-79"/>
                <a:cs typeface="Gill Sans Light" panose="020B0302020104020203" pitchFamily="34" charset="-79"/>
              </a:rPr>
              <a:t>Running</a:t>
            </a:r>
            <a:r>
              <a:rPr lang="en-US" sz="2000" b="0" dirty="0">
                <a:latin typeface="Gill Sans Light" panose="020B0302020104020203" pitchFamily="34" charset="-79"/>
                <a:cs typeface="Gill Sans Light" panose="020B0302020104020203" pitchFamily="34" charset="-79"/>
              </a:rPr>
              <a:t>)</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4375710"/>
            <a:ext cx="2766060" cy="251901"/>
          </a:xfrm>
          <a:prstGeom prst="rect">
            <a:avLst/>
          </a:prstGeom>
          <a:noFill/>
          <a:ln w="38100">
            <a:solidFill>
              <a:srgbClr val="FF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23" name="Rounded Rectangular Callout 22">
            <a:extLst>
              <a:ext uri="{FF2B5EF4-FFF2-40B4-BE49-F238E27FC236}">
                <a16:creationId xmlns:a16="http://schemas.microsoft.com/office/drawing/2014/main" id="{A640945B-B258-424A-8332-F4C436F4136D}"/>
              </a:ext>
            </a:extLst>
          </p:cNvPr>
          <p:cNvSpPr>
            <a:spLocks noChangeArrowheads="1"/>
          </p:cNvSpPr>
          <p:nvPr/>
        </p:nvSpPr>
        <p:spPr bwMode="auto">
          <a:xfrm>
            <a:off x="3276127" y="3831833"/>
            <a:ext cx="2644959" cy="1087754"/>
          </a:xfrm>
          <a:prstGeom prst="wedgeRoundRectCallout">
            <a:avLst>
              <a:gd name="adj1" fmla="val 96307"/>
              <a:gd name="adj2" fmla="val -189957"/>
              <a:gd name="adj3" fmla="val 16667"/>
            </a:avLst>
          </a:prstGeom>
          <a:solidFill>
            <a:schemeClr val="accent3">
              <a:lumMod val="60000"/>
              <a:lumOff val="40000"/>
            </a:schemeClr>
          </a:solidFill>
          <a:ln w="25400">
            <a:solidFill>
              <a:schemeClr val="tx1"/>
            </a:solidFill>
            <a:round/>
            <a:headEnd type="triangle" w="med" len="med"/>
            <a:tailEnd/>
          </a:ln>
        </p:spPr>
        <p:txBody>
          <a:bodyPr anchor="ctr"/>
          <a:lstStyle/>
          <a:p>
            <a:pPr algn="ctr"/>
            <a:r>
              <a:rPr lang="en-US" dirty="0">
                <a:latin typeface="Gill Sans Light" panose="020B0302020104020203" pitchFamily="34" charset="-79"/>
                <a:cs typeface="Gill Sans Light" panose="020B0302020104020203" pitchFamily="34" charset="-79"/>
              </a:rPr>
              <a:t>T3 is scheduled first</a:t>
            </a:r>
          </a:p>
        </p:txBody>
      </p:sp>
      <p:sp>
        <p:nvSpPr>
          <p:cNvPr id="24" name="Rectangle 23">
            <a:extLst>
              <a:ext uri="{FF2B5EF4-FFF2-40B4-BE49-F238E27FC236}">
                <a16:creationId xmlns:a16="http://schemas.microsoft.com/office/drawing/2014/main" id="{986F91EA-57BD-764E-A810-9D63DBA6635E}"/>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6">
            <a:extLst>
              <a:ext uri="{FF2B5EF4-FFF2-40B4-BE49-F238E27FC236}">
                <a16:creationId xmlns:a16="http://schemas.microsoft.com/office/drawing/2014/main" id="{FEAF6DEB-6F81-534E-A1C7-1DE9036223A9}"/>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521510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locked (T3)</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T3</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791030" y="3900728"/>
            <a:ext cx="15055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(Running)</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4763646"/>
            <a:ext cx="2766060" cy="251901"/>
          </a:xfrm>
          <a:prstGeom prst="rect">
            <a:avLst/>
          </a:prstGeom>
          <a:noFill/>
          <a:ln w="38100">
            <a:solidFill>
              <a:srgbClr val="FF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19" name="Rectangle 18">
            <a:extLst>
              <a:ext uri="{FF2B5EF4-FFF2-40B4-BE49-F238E27FC236}">
                <a16:creationId xmlns:a16="http://schemas.microsoft.com/office/drawing/2014/main" id="{696B48BD-1C0F-4649-BBAD-041C05F8A032}"/>
              </a:ext>
            </a:extLst>
          </p:cNvPr>
          <p:cNvSpPr/>
          <p:nvPr/>
        </p:nvSpPr>
        <p:spPr>
          <a:xfrm>
            <a:off x="476687" y="2448875"/>
            <a:ext cx="399614" cy="457836"/>
          </a:xfrm>
          <a:prstGeom prst="rect">
            <a:avLst/>
          </a:prstGeom>
          <a:solidFill>
            <a:schemeClr val="accent1">
              <a:lumMod val="40000"/>
              <a:lumOff val="60000"/>
            </a:scheme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6">
            <a:extLst>
              <a:ext uri="{FF2B5EF4-FFF2-40B4-BE49-F238E27FC236}">
                <a16:creationId xmlns:a16="http://schemas.microsoft.com/office/drawing/2014/main" id="{27D15DB9-A6B2-DC47-8E53-457B6B236D39}"/>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29405215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locked (T3)</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T3</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791030" y="3900728"/>
            <a:ext cx="15055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(Running)</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5179286"/>
            <a:ext cx="2766060" cy="251901"/>
          </a:xfrm>
          <a:prstGeom prst="rect">
            <a:avLst/>
          </a:prstGeom>
          <a:noFill/>
          <a:ln w="38100">
            <a:solidFill>
              <a:srgbClr val="FF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35487432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31959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(Ready)</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T1</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4">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96" name="Rectangle 95">
            <a:extLst>
              <a:ext uri="{FF2B5EF4-FFF2-40B4-BE49-F238E27FC236}">
                <a16:creationId xmlns:a16="http://schemas.microsoft.com/office/drawing/2014/main" id="{03874CDA-88D1-294F-8274-6C7166ACF869}"/>
              </a:ext>
            </a:extLst>
          </p:cNvPr>
          <p:cNvSpPr/>
          <p:nvPr/>
        </p:nvSpPr>
        <p:spPr>
          <a:xfrm>
            <a:off x="6174436" y="4351944"/>
            <a:ext cx="2738732" cy="1979837"/>
          </a:xfrm>
          <a:prstGeom prst="rect">
            <a:avLst/>
          </a:prstGeom>
          <a:solidFill>
            <a:schemeClr val="bg1">
              <a:lumMod val="85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B05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21" name="TextBox 14">
            <a:extLst>
              <a:ext uri="{FF2B5EF4-FFF2-40B4-BE49-F238E27FC236}">
                <a16:creationId xmlns:a16="http://schemas.microsoft.com/office/drawing/2014/main" id="{F5A101C1-256B-0E4D-907D-20E084F07AB9}"/>
              </a:ext>
            </a:extLst>
          </p:cNvPr>
          <p:cNvSpPr txBox="1">
            <a:spLocks noChangeArrowheads="1"/>
          </p:cNvSpPr>
          <p:nvPr/>
        </p:nvSpPr>
        <p:spPr bwMode="auto">
          <a:xfrm>
            <a:off x="6623355" y="3900728"/>
            <a:ext cx="184088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T3 (</a:t>
            </a:r>
            <a:r>
              <a:rPr lang="en-US" sz="2000" b="0" dirty="0">
                <a:solidFill>
                  <a:srgbClr val="FF0000"/>
                </a:solidFill>
                <a:latin typeface="Gill Sans Light" panose="020B0302020104020203" pitchFamily="34" charset="-79"/>
                <a:cs typeface="Gill Sans Light" panose="020B0302020104020203" pitchFamily="34" charset="-79"/>
              </a:rPr>
              <a:t>Terminated</a:t>
            </a:r>
            <a:r>
              <a:rPr lang="en-US" sz="2000" b="0" dirty="0">
                <a:latin typeface="Gill Sans Light" panose="020B0302020104020203" pitchFamily="34" charset="-79"/>
                <a:cs typeface="Gill Sans Light" panose="020B0302020104020203" pitchFamily="34" charset="-79"/>
              </a:rPr>
              <a:t>)</a:t>
            </a:r>
          </a:p>
        </p:txBody>
      </p:sp>
      <p:sp>
        <p:nvSpPr>
          <p:cNvPr id="22" name="Rectangle 1">
            <a:extLst>
              <a:ext uri="{FF2B5EF4-FFF2-40B4-BE49-F238E27FC236}">
                <a16:creationId xmlns:a16="http://schemas.microsoft.com/office/drawing/2014/main" id="{6F9E5D7E-2712-BE4C-B3A5-04F9408C49FD}"/>
              </a:ext>
            </a:extLst>
          </p:cNvPr>
          <p:cNvSpPr>
            <a:spLocks noChangeArrowheads="1"/>
          </p:cNvSpPr>
          <p:nvPr/>
        </p:nvSpPr>
        <p:spPr bwMode="auto">
          <a:xfrm>
            <a:off x="6160770" y="6010567"/>
            <a:ext cx="2766060" cy="251901"/>
          </a:xfrm>
          <a:prstGeom prst="rect">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233260982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47429" y="3900728"/>
            <a:ext cx="15055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a:t>
            </a:r>
            <a:r>
              <a:rPr lang="en-US" sz="2000" b="0" dirty="0">
                <a:solidFill>
                  <a:srgbClr val="FF0000"/>
                </a:solidFill>
                <a:latin typeface="Gill Sans Light" panose="020B0302020104020203" pitchFamily="34" charset="-79"/>
                <a:cs typeface="Gill Sans Light" panose="020B0302020104020203" pitchFamily="34" charset="-79"/>
              </a:rPr>
              <a:t>Running</a:t>
            </a:r>
            <a:r>
              <a:rPr lang="en-US" sz="2000" b="0" dirty="0">
                <a:latin typeface="Gill Sans Light" panose="020B0302020104020203" pitchFamily="34" charset="-79"/>
                <a:cs typeface="Gill Sans Light" panose="020B0302020104020203" pitchFamily="34" charset="-79"/>
              </a:rPr>
              <a:t>)</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locked (T1)</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r>
              <a:rPr lang="en-US" dirty="0">
                <a:solidFill>
                  <a:srgbClr val="FF0000"/>
                </a:solidFill>
                <a:latin typeface="Gill Sans Light" panose="020B0302020104020203" pitchFamily="34" charset="-79"/>
                <a:cs typeface="Gill Sans Light" panose="020B0302020104020203" pitchFamily="34" charset="-79"/>
              </a:rPr>
              <a:t>T1</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a:t>
            </a:r>
            <a:r>
              <a:rPr lang="en-US" dirty="0">
                <a:solidFill>
                  <a:srgbClr val="FF0000"/>
                </a:solidFill>
                <a:latin typeface="Gill Sans Light" panose="020B0302020104020203" pitchFamily="34" charset="-79"/>
                <a:cs typeface="Gill Sans Light" panose="020B0302020104020203" pitchFamily="34" charset="-79"/>
                <a:sym typeface="Wingdings" charset="0"/>
              </a:rPr>
              <a:t>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FF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1621227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F8A9-8C08-3347-BD56-DDAA7939DF05}"/>
              </a:ext>
            </a:extLst>
          </p:cNvPr>
          <p:cNvSpPr>
            <a:spLocks noGrp="1"/>
          </p:cNvSpPr>
          <p:nvPr>
            <p:ph type="title"/>
          </p:nvPr>
        </p:nvSpPr>
        <p:spPr/>
        <p:txBody>
          <a:bodyPr/>
          <a:lstStyle/>
          <a:p>
            <a:r>
              <a:rPr lang="en-US" dirty="0"/>
              <a:t>System Call, Interrupt, and Exception Handlers</a:t>
            </a:r>
          </a:p>
        </p:txBody>
      </p:sp>
      <p:sp>
        <p:nvSpPr>
          <p:cNvPr id="9" name="Content Placeholder 4">
            <a:extLst>
              <a:ext uri="{FF2B5EF4-FFF2-40B4-BE49-F238E27FC236}">
                <a16:creationId xmlns:a16="http://schemas.microsoft.com/office/drawing/2014/main" id="{3420BBE2-631B-7C48-A5C5-2721B8C351AC}"/>
              </a:ext>
            </a:extLst>
          </p:cNvPr>
          <p:cNvSpPr>
            <a:spLocks noGrp="1"/>
          </p:cNvSpPr>
          <p:nvPr>
            <p:ph idx="1"/>
          </p:nvPr>
        </p:nvSpPr>
        <p:spPr>
          <a:xfrm>
            <a:off x="628650" y="1676400"/>
            <a:ext cx="7886700" cy="4968875"/>
          </a:xfrm>
        </p:spPr>
        <p:txBody>
          <a:bodyPr>
            <a:normAutofit/>
          </a:bodyPr>
          <a:lstStyle/>
          <a:p>
            <a:pPr>
              <a:lnSpc>
                <a:spcPct val="70000"/>
              </a:lnSpc>
              <a:buNone/>
            </a:pPr>
            <a:r>
              <a:rPr lang="en-CA" sz="1600" dirty="0">
                <a:latin typeface="Ubuntu Mono" panose="020B0509030602030204" pitchFamily="49" charset="0"/>
              </a:rPr>
              <a:t>handler() {</a:t>
            </a:r>
          </a:p>
          <a:p>
            <a:pPr>
              <a:lnSpc>
                <a:spcPct val="70000"/>
              </a:lnSpc>
              <a:buNone/>
            </a:pPr>
            <a:r>
              <a:rPr lang="en-CA" sz="1600" dirty="0">
                <a:solidFill>
                  <a:srgbClr val="00B050"/>
                </a:solidFill>
                <a:latin typeface="Ubuntu Mono" panose="020B0509030602030204" pitchFamily="49" charset="0"/>
              </a:rPr>
              <a:t>    // this runs in kernel mode</a:t>
            </a:r>
          </a:p>
          <a:p>
            <a:pPr>
              <a:lnSpc>
                <a:spcPct val="70000"/>
              </a:lnSpc>
              <a:buNone/>
            </a:pPr>
            <a:r>
              <a:rPr lang="en-CA" sz="1600" dirty="0">
                <a:solidFill>
                  <a:srgbClr val="00B050"/>
                </a:solidFill>
                <a:latin typeface="Ubuntu Mono" panose="020B0509030602030204" pitchFamily="49" charset="0"/>
              </a:rPr>
              <a:t>    // SP points to a kernel stack</a:t>
            </a:r>
          </a:p>
          <a:p>
            <a:pPr>
              <a:lnSpc>
                <a:spcPct val="70000"/>
              </a:lnSpc>
              <a:buNone/>
            </a:pPr>
            <a:r>
              <a:rPr lang="en-CA" sz="1600" dirty="0">
                <a:latin typeface="Ubuntu Mono" panose="020B0509030602030204" pitchFamily="49" charset="0"/>
              </a:rPr>
              <a:t>    Push regs that might be used by handler on kernel stack</a:t>
            </a:r>
          </a:p>
          <a:p>
            <a:pPr>
              <a:lnSpc>
                <a:spcPct val="70000"/>
              </a:lnSpc>
              <a:buNone/>
            </a:pPr>
            <a:endParaRPr lang="en-CA" sz="1600" dirty="0">
              <a:latin typeface="Ubuntu Mono" panose="020B0509030602030204" pitchFamily="49" charset="0"/>
            </a:endParaRPr>
          </a:p>
          <a:p>
            <a:pPr>
              <a:lnSpc>
                <a:spcPct val="70000"/>
              </a:lnSpc>
              <a:buNone/>
            </a:pPr>
            <a:endParaRPr lang="en-CA" sz="1600" dirty="0">
              <a:latin typeface="Ubuntu Mono" panose="020B0509030602030204" pitchFamily="49" charset="0"/>
            </a:endParaRPr>
          </a:p>
          <a:p>
            <a:pPr>
              <a:lnSpc>
                <a:spcPct val="70000"/>
              </a:lnSpc>
              <a:buNone/>
            </a:pPr>
            <a:r>
              <a:rPr lang="en-CA" sz="1600" dirty="0">
                <a:solidFill>
                  <a:srgbClr val="00B050"/>
                </a:solidFill>
                <a:latin typeface="Ubuntu Mono" panose="020B0509030602030204" pitchFamily="49" charset="0"/>
              </a:rPr>
              <a:t>    // (handle the event)</a:t>
            </a:r>
          </a:p>
          <a:p>
            <a:pPr>
              <a:lnSpc>
                <a:spcPct val="70000"/>
              </a:lnSpc>
              <a:buNone/>
            </a:pPr>
            <a:endParaRPr lang="en-CA" sz="1600" dirty="0">
              <a:latin typeface="Ubuntu Mono" panose="020B0509030602030204" pitchFamily="49" charset="0"/>
            </a:endParaRPr>
          </a:p>
          <a:p>
            <a:pPr>
              <a:lnSpc>
                <a:spcPct val="70000"/>
              </a:lnSpc>
              <a:buNone/>
            </a:pPr>
            <a:endParaRPr lang="en-CA" sz="1600" dirty="0">
              <a:latin typeface="Ubuntu Mono" panose="020B0509030602030204" pitchFamily="49" charset="0"/>
            </a:endParaRPr>
          </a:p>
          <a:p>
            <a:pPr>
              <a:lnSpc>
                <a:spcPct val="70000"/>
              </a:lnSpc>
              <a:buNone/>
            </a:pPr>
            <a:r>
              <a:rPr lang="en-CA" sz="1600" dirty="0" err="1">
                <a:solidFill>
                  <a:srgbClr val="FF0000"/>
                </a:solidFill>
                <a:latin typeface="Ubuntu Mono" panose="020B0509030602030204" pitchFamily="49" charset="0"/>
              </a:rPr>
              <a:t>Handler_Exit</a:t>
            </a:r>
            <a:endParaRPr lang="en-CA" sz="1600" dirty="0">
              <a:solidFill>
                <a:srgbClr val="FF0000"/>
              </a:solidFill>
              <a:latin typeface="Ubuntu Mono" panose="020B0509030602030204" pitchFamily="49" charset="0"/>
            </a:endParaRPr>
          </a:p>
          <a:p>
            <a:pPr>
              <a:lnSpc>
                <a:spcPct val="70000"/>
              </a:lnSpc>
              <a:buNone/>
            </a:pPr>
            <a:r>
              <a:rPr lang="en-CA" sz="1600" dirty="0">
                <a:latin typeface="Ubuntu Mono" panose="020B0509030602030204" pitchFamily="49" charset="0"/>
              </a:rPr>
              <a:t>    Pop regs that were pushed</a:t>
            </a:r>
          </a:p>
          <a:p>
            <a:pPr>
              <a:lnSpc>
                <a:spcPct val="70000"/>
              </a:lnSpc>
              <a:buNone/>
            </a:pPr>
            <a:r>
              <a:rPr lang="en-CA" sz="1600" dirty="0">
                <a:latin typeface="Ubuntu Mono" panose="020B0509030602030204" pitchFamily="49" charset="0"/>
              </a:rPr>
              <a:t>    Return</a:t>
            </a:r>
          </a:p>
          <a:p>
            <a:pPr>
              <a:lnSpc>
                <a:spcPct val="70000"/>
              </a:lnSpc>
              <a:buNone/>
            </a:pPr>
            <a:r>
              <a:rPr lang="en-CA" sz="1600" dirty="0">
                <a:latin typeface="Ubuntu Mono" panose="020B0509030602030204" pitchFamily="49" charset="0"/>
              </a:rPr>
              <a:t>}</a:t>
            </a:r>
          </a:p>
        </p:txBody>
      </p:sp>
      <p:grpSp>
        <p:nvGrpSpPr>
          <p:cNvPr id="10" name="Group 9">
            <a:extLst>
              <a:ext uri="{FF2B5EF4-FFF2-40B4-BE49-F238E27FC236}">
                <a16:creationId xmlns:a16="http://schemas.microsoft.com/office/drawing/2014/main" id="{F2107F7E-D58B-D941-B785-8BE5ABB338FA}"/>
              </a:ext>
            </a:extLst>
          </p:cNvPr>
          <p:cNvGrpSpPr/>
          <p:nvPr/>
        </p:nvGrpSpPr>
        <p:grpSpPr>
          <a:xfrm>
            <a:off x="5063424" y="3232298"/>
            <a:ext cx="3365915" cy="2590011"/>
            <a:chOff x="3424635" y="2594164"/>
            <a:chExt cx="2315996" cy="1782117"/>
          </a:xfrm>
        </p:grpSpPr>
        <p:pic>
          <p:nvPicPr>
            <p:cNvPr id="11" name="Picture 2" descr="Meme Creator - Funny i&amp;#39;ll handle it Meme Generator at MemeCreator.org!">
              <a:extLst>
                <a:ext uri="{FF2B5EF4-FFF2-40B4-BE49-F238E27FC236}">
                  <a16:creationId xmlns:a16="http://schemas.microsoft.com/office/drawing/2014/main" id="{0B0F6953-3D61-3C48-99D2-29CFD867D4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4635" y="2594164"/>
              <a:ext cx="2315996" cy="1669673"/>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9EC4F59C-CEC0-CA44-A2D3-DE2DD5BB5262}"/>
                </a:ext>
              </a:extLst>
            </p:cNvPr>
            <p:cNvSpPr txBox="1"/>
            <p:nvPr/>
          </p:nvSpPr>
          <p:spPr>
            <a:xfrm>
              <a:off x="3920460" y="4160837"/>
              <a:ext cx="1324346" cy="215444"/>
            </a:xfrm>
            <a:prstGeom prst="rect">
              <a:avLst/>
            </a:prstGeom>
            <a:noFill/>
          </p:spPr>
          <p:txBody>
            <a:bodyPr wrap="square">
              <a:spAutoFit/>
            </a:bodyPr>
            <a:lstStyle/>
            <a:p>
              <a:pPr algn="ctr"/>
              <a:r>
                <a:rPr lang="en-US" sz="800" dirty="0" err="1">
                  <a:latin typeface="Gill Sans Light" panose="020B0302020104020203" pitchFamily="34" charset="-79"/>
                  <a:cs typeface="Gill Sans Light" panose="020B0302020104020203" pitchFamily="34" charset="-79"/>
                </a:rPr>
                <a:t>www.memecreator.org</a:t>
              </a:r>
              <a:endParaRPr lang="en-US" sz="800" dirty="0">
                <a:latin typeface="Gill Sans Light" panose="020B0302020104020203" pitchFamily="34" charset="-79"/>
                <a:cs typeface="Gill Sans Light" panose="020B0302020104020203" pitchFamily="34" charset="-79"/>
              </a:endParaRPr>
            </a:p>
          </p:txBody>
        </p:sp>
      </p:grpSp>
    </p:spTree>
    <p:extLst>
      <p:ext uri="{BB962C8B-B14F-4D97-AF65-F5344CB8AC3E}">
        <p14:creationId xmlns:p14="http://schemas.microsoft.com/office/powerpoint/2010/main" val="196790198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47429" y="3900728"/>
            <a:ext cx="15055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(Running)</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locked (T1)</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T1</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5191176"/>
            <a:ext cx="2766060" cy="251901"/>
          </a:xfrm>
          <a:prstGeom prst="rect">
            <a:avLst/>
          </a:prstGeom>
          <a:noFill/>
          <a:ln w="38100">
            <a:solidFill>
              <a:srgbClr val="FF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15" name="Rounded Rectangular Callout 14">
            <a:extLst>
              <a:ext uri="{FF2B5EF4-FFF2-40B4-BE49-F238E27FC236}">
                <a16:creationId xmlns:a16="http://schemas.microsoft.com/office/drawing/2014/main" id="{8C7F0BF5-C278-EE46-A45A-057142B70230}"/>
              </a:ext>
            </a:extLst>
          </p:cNvPr>
          <p:cNvSpPr>
            <a:spLocks noChangeArrowheads="1"/>
          </p:cNvSpPr>
          <p:nvPr/>
        </p:nvSpPr>
        <p:spPr bwMode="auto">
          <a:xfrm>
            <a:off x="3750844" y="4283632"/>
            <a:ext cx="1642311" cy="1087754"/>
          </a:xfrm>
          <a:prstGeom prst="wedgeRoundRectCallout">
            <a:avLst>
              <a:gd name="adj1" fmla="val -92600"/>
              <a:gd name="adj2" fmla="val 46948"/>
              <a:gd name="adj3" fmla="val 16667"/>
            </a:avLst>
          </a:prstGeom>
          <a:solidFill>
            <a:schemeClr val="accent3">
              <a:lumMod val="60000"/>
              <a:lumOff val="40000"/>
            </a:schemeClr>
          </a:solidFill>
          <a:ln w="25400">
            <a:solidFill>
              <a:schemeClr val="tx1"/>
            </a:solidFill>
            <a:round/>
            <a:headEnd type="triangle" w="med" len="med"/>
            <a:tailEnd/>
          </a:ln>
        </p:spPr>
        <p:txBody>
          <a:bodyPr anchor="ctr"/>
          <a:lstStyle/>
          <a:p>
            <a:pPr algn="ctr"/>
            <a:r>
              <a:rPr lang="en-US" dirty="0">
                <a:latin typeface="Gill Sans Light" panose="020B0302020104020203" pitchFamily="34" charset="-79"/>
                <a:cs typeface="Gill Sans Light" panose="020B0302020104020203" pitchFamily="34" charset="-79"/>
              </a:rPr>
              <a:t>Error!</a:t>
            </a:r>
          </a:p>
        </p:txBody>
      </p:sp>
    </p:spTree>
    <p:extLst>
      <p:ext uri="{BB962C8B-B14F-4D97-AF65-F5344CB8AC3E}">
        <p14:creationId xmlns:p14="http://schemas.microsoft.com/office/powerpoint/2010/main" val="21155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47429" y="3900728"/>
            <a:ext cx="150554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(Running)</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locked (T1)</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NULL</a:t>
            </a:r>
            <a:endParaRPr lang="en-US" dirty="0">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T1</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rgbClr val="FFC000"/>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775534"/>
            <a:ext cx="2766060" cy="251901"/>
          </a:xfrm>
          <a:prstGeom prst="rect">
            <a:avLst/>
          </a:prstGeom>
          <a:noFill/>
          <a:ln w="38100">
            <a:solidFill>
              <a:srgbClr val="FF000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
        <p:nvSpPr>
          <p:cNvPr id="18" name="Rounded Rectangular Callout 17">
            <a:extLst>
              <a:ext uri="{FF2B5EF4-FFF2-40B4-BE49-F238E27FC236}">
                <a16:creationId xmlns:a16="http://schemas.microsoft.com/office/drawing/2014/main" id="{2D8646B3-3108-F146-A24B-CEA374768813}"/>
              </a:ext>
            </a:extLst>
          </p:cNvPr>
          <p:cNvSpPr>
            <a:spLocks noChangeArrowheads="1"/>
          </p:cNvSpPr>
          <p:nvPr/>
        </p:nvSpPr>
        <p:spPr bwMode="auto">
          <a:xfrm>
            <a:off x="3750844" y="3871726"/>
            <a:ext cx="1642311" cy="1087754"/>
          </a:xfrm>
          <a:prstGeom prst="wedgeRoundRectCallout">
            <a:avLst>
              <a:gd name="adj1" fmla="val -90913"/>
              <a:gd name="adj2" fmla="val 44400"/>
              <a:gd name="adj3" fmla="val 16667"/>
            </a:avLst>
          </a:prstGeom>
          <a:solidFill>
            <a:schemeClr val="accent3">
              <a:lumMod val="60000"/>
              <a:lumOff val="40000"/>
            </a:schemeClr>
          </a:solidFill>
          <a:ln w="25400">
            <a:solidFill>
              <a:schemeClr val="tx1"/>
            </a:solidFill>
            <a:round/>
            <a:headEnd type="triangle" w="med" len="med"/>
            <a:tailEnd/>
          </a:ln>
        </p:spPr>
        <p:txBody>
          <a:bodyPr anchor="ctr"/>
          <a:lstStyle/>
          <a:p>
            <a:pPr algn="ctr"/>
            <a:r>
              <a:rPr lang="en-US" dirty="0">
                <a:latin typeface="Gill Sans Light" panose="020B0302020104020203" pitchFamily="34" charset="-79"/>
                <a:cs typeface="Gill Sans Light" panose="020B0302020104020203" pitchFamily="34" charset="-79"/>
              </a:rPr>
              <a:t>Check again if empty!</a:t>
            </a:r>
          </a:p>
        </p:txBody>
      </p:sp>
    </p:spTree>
    <p:extLst>
      <p:ext uri="{BB962C8B-B14F-4D97-AF65-F5344CB8AC3E}">
        <p14:creationId xmlns:p14="http://schemas.microsoft.com/office/powerpoint/2010/main" val="2928373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p:cNvSpPr>
            <a:spLocks noGrp="1" noChangeArrowheads="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p>
        </p:txBody>
      </p:sp>
      <p:sp>
        <p:nvSpPr>
          <p:cNvPr id="79" name="TextBox 14">
            <a:extLst>
              <a:ext uri="{FF2B5EF4-FFF2-40B4-BE49-F238E27FC236}">
                <a16:creationId xmlns:a16="http://schemas.microsoft.com/office/drawing/2014/main" id="{D40C5AF1-1685-0B42-A737-F46A89A8F8CB}"/>
              </a:ext>
            </a:extLst>
          </p:cNvPr>
          <p:cNvSpPr txBox="1">
            <a:spLocks noChangeArrowheads="1"/>
          </p:cNvSpPr>
          <p:nvPr/>
        </p:nvSpPr>
        <p:spPr bwMode="auto">
          <a:xfrm>
            <a:off x="876300" y="3900728"/>
            <a:ext cx="147123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T1 (</a:t>
            </a:r>
            <a:r>
              <a:rPr lang="en-US" sz="2000" b="0" dirty="0">
                <a:solidFill>
                  <a:srgbClr val="FF0000"/>
                </a:solidFill>
                <a:latin typeface="Gill Sans Light" panose="020B0302020104020203" pitchFamily="34" charset="-79"/>
                <a:cs typeface="Gill Sans Light" panose="020B0302020104020203" pitchFamily="34" charset="-79"/>
              </a:rPr>
              <a:t>Waiting</a:t>
            </a:r>
            <a:r>
              <a:rPr lang="en-US" sz="2000" b="0" dirty="0">
                <a:latin typeface="Gill Sans Light" panose="020B0302020104020203" pitchFamily="34" charset="-79"/>
                <a:cs typeface="Gill Sans Light" panose="020B0302020104020203" pitchFamily="34" charset="-79"/>
              </a:rPr>
              <a:t>)</a:t>
            </a:r>
          </a:p>
        </p:txBody>
      </p:sp>
      <p:sp>
        <p:nvSpPr>
          <p:cNvPr id="80" name="Freeform 6">
            <a:extLst>
              <a:ext uri="{FF2B5EF4-FFF2-40B4-BE49-F238E27FC236}">
                <a16:creationId xmlns:a16="http://schemas.microsoft.com/office/drawing/2014/main" id="{EB1B2904-A715-D449-B6EB-1A50403FE78D}"/>
              </a:ext>
            </a:extLst>
          </p:cNvPr>
          <p:cNvSpPr>
            <a:spLocks/>
          </p:cNvSpPr>
          <p:nvPr/>
        </p:nvSpPr>
        <p:spPr bwMode="auto">
          <a:xfrm>
            <a:off x="476686" y="2446336"/>
            <a:ext cx="1681162" cy="460375"/>
          </a:xfrm>
          <a:custGeom>
            <a:avLst/>
            <a:gdLst>
              <a:gd name="T0" fmla="*/ 1683809 w 1680633"/>
              <a:gd name="T1" fmla="*/ 0 h 461434"/>
              <a:gd name="T2" fmla="*/ 0 w 1680633"/>
              <a:gd name="T3" fmla="*/ 4174 h 461434"/>
              <a:gd name="T4" fmla="*/ 0 w 1680633"/>
              <a:gd name="T5" fmla="*/ 455116 h 461434"/>
              <a:gd name="T6" fmla="*/ 1666844 w 1680633"/>
              <a:gd name="T7" fmla="*/ 455116 h 46143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80633" h="461434">
                <a:moveTo>
                  <a:pt x="1680633" y="0"/>
                </a:moveTo>
                <a:lnTo>
                  <a:pt x="0" y="4234"/>
                </a:lnTo>
                <a:lnTo>
                  <a:pt x="0" y="461434"/>
                </a:lnTo>
                <a:lnTo>
                  <a:pt x="1663700" y="461434"/>
                </a:lnTo>
              </a:path>
            </a:pathLst>
          </a:custGeom>
          <a:noFill/>
          <a:ln w="28575" cmpd="sng">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panose="020B0302020104020203" pitchFamily="34" charset="-79"/>
              <a:cs typeface="Gill Sans Light" panose="020B0302020104020203" pitchFamily="34" charset="-79"/>
            </a:endParaRPr>
          </a:p>
        </p:txBody>
      </p:sp>
      <p:sp>
        <p:nvSpPr>
          <p:cNvPr id="81" name="TextBox 7">
            <a:extLst>
              <a:ext uri="{FF2B5EF4-FFF2-40B4-BE49-F238E27FC236}">
                <a16:creationId xmlns:a16="http://schemas.microsoft.com/office/drawing/2014/main" id="{0C966C89-FC0E-3A4C-B0EA-2A50470B3971}"/>
              </a:ext>
            </a:extLst>
          </p:cNvPr>
          <p:cNvSpPr txBox="1">
            <a:spLocks noChangeArrowheads="1"/>
          </p:cNvSpPr>
          <p:nvPr/>
        </p:nvSpPr>
        <p:spPr bwMode="auto">
          <a:xfrm>
            <a:off x="476686" y="2005955"/>
            <a:ext cx="81304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queue</a:t>
            </a:r>
          </a:p>
        </p:txBody>
      </p:sp>
      <p:sp>
        <p:nvSpPr>
          <p:cNvPr id="83" name="Rounded Rectangle 3">
            <a:extLst>
              <a:ext uri="{FF2B5EF4-FFF2-40B4-BE49-F238E27FC236}">
                <a16:creationId xmlns:a16="http://schemas.microsoft.com/office/drawing/2014/main" id="{BED2186E-F4AB-6E4A-86A9-47568C7ABAF2}"/>
              </a:ext>
            </a:extLst>
          </p:cNvPr>
          <p:cNvSpPr>
            <a:spLocks noChangeArrowheads="1"/>
          </p:cNvSpPr>
          <p:nvPr/>
        </p:nvSpPr>
        <p:spPr bwMode="auto">
          <a:xfrm>
            <a:off x="31623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r>
              <a:rPr lang="en-US" dirty="0">
                <a:latin typeface="Gill Sans Light" panose="020B0302020104020203" pitchFamily="34" charset="-79"/>
                <a:cs typeface="Gill Sans Light" panose="020B0302020104020203" pitchFamily="34" charset="-79"/>
              </a:rPr>
              <a:t>mutex: </a:t>
            </a:r>
            <a:r>
              <a:rPr lang="en-US" dirty="0">
                <a:solidFill>
                  <a:srgbClr val="FF0000"/>
                </a:solidFill>
                <a:latin typeface="Gill Sans Light" panose="020B0302020104020203" pitchFamily="34" charset="-79"/>
                <a:cs typeface="Gill Sans Light" panose="020B0302020104020203" pitchFamily="34" charset="-79"/>
              </a:rPr>
              <a:t>unlocked</a:t>
            </a:r>
          </a:p>
          <a:p>
            <a:r>
              <a:rPr lang="en-US" dirty="0" err="1">
                <a:latin typeface="Gill Sans Light" panose="020B0302020104020203" pitchFamily="34" charset="-79"/>
                <a:cs typeface="Gill Sans Light" panose="020B0302020104020203" pitchFamily="34" charset="-79"/>
              </a:rPr>
              <a:t>emptyCV</a:t>
            </a:r>
            <a:r>
              <a:rPr lang="en-US" dirty="0">
                <a:latin typeface="Gill Sans Light" panose="020B0302020104020203" pitchFamily="34" charset="-79"/>
                <a:cs typeface="Gill Sans Light" panose="020B0302020104020203" pitchFamily="34" charset="-79"/>
              </a:rPr>
              <a:t> queue </a:t>
            </a:r>
            <a:r>
              <a:rPr lang="en-US" dirty="0">
                <a:latin typeface="Gill Sans Light" panose="020B0302020104020203" pitchFamily="34" charset="-79"/>
                <a:cs typeface="Gill Sans Light" panose="020B0302020104020203" pitchFamily="34" charset="-79"/>
                <a:sym typeface="Wingdings" charset="0"/>
              </a:rPr>
              <a:t>→ </a:t>
            </a:r>
            <a:r>
              <a:rPr lang="en-US" dirty="0">
                <a:solidFill>
                  <a:srgbClr val="FF0000"/>
                </a:solidFill>
                <a:latin typeface="Gill Sans Light" panose="020B0302020104020203" pitchFamily="34" charset="-79"/>
                <a:cs typeface="Gill Sans Light" panose="020B0302020104020203" pitchFamily="34" charset="-79"/>
                <a:sym typeface="Wingdings" charset="0"/>
              </a:rPr>
              <a:t>T1</a:t>
            </a:r>
            <a:endParaRPr lang="en-US" dirty="0">
              <a:solidFill>
                <a:srgbClr val="FF0000"/>
              </a:solidFill>
              <a:latin typeface="Gill Sans Light" panose="020B0302020104020203" pitchFamily="34" charset="-79"/>
              <a:cs typeface="Gill Sans Light" panose="020B0302020104020203" pitchFamily="34" charset="-79"/>
            </a:endParaRPr>
          </a:p>
        </p:txBody>
      </p:sp>
      <p:sp>
        <p:nvSpPr>
          <p:cNvPr id="86" name="TextBox 13">
            <a:extLst>
              <a:ext uri="{FF2B5EF4-FFF2-40B4-BE49-F238E27FC236}">
                <a16:creationId xmlns:a16="http://schemas.microsoft.com/office/drawing/2014/main" id="{EBD5BBDE-17F7-8940-B494-4275858CF785}"/>
              </a:ext>
            </a:extLst>
          </p:cNvPr>
          <p:cNvSpPr txBox="1">
            <a:spLocks noChangeArrowheads="1"/>
          </p:cNvSpPr>
          <p:nvPr/>
        </p:nvSpPr>
        <p:spPr bwMode="auto">
          <a:xfrm>
            <a:off x="3947092" y="1454791"/>
            <a:ext cx="99899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Monitor</a:t>
            </a:r>
          </a:p>
        </p:txBody>
      </p:sp>
      <p:sp>
        <p:nvSpPr>
          <p:cNvPr id="89" name="Rounded Rectangle 20">
            <a:extLst>
              <a:ext uri="{FF2B5EF4-FFF2-40B4-BE49-F238E27FC236}">
                <a16:creationId xmlns:a16="http://schemas.microsoft.com/office/drawing/2014/main" id="{4F738D85-AC2E-534B-950D-3388BEF2A2CD}"/>
              </a:ext>
            </a:extLst>
          </p:cNvPr>
          <p:cNvSpPr>
            <a:spLocks noChangeArrowheads="1"/>
          </p:cNvSpPr>
          <p:nvPr/>
        </p:nvSpPr>
        <p:spPr bwMode="auto">
          <a:xfrm>
            <a:off x="1905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a:latin typeface="Gill Sans Light" panose="020B0302020104020203" pitchFamily="34" charset="-79"/>
              <a:cs typeface="Gill Sans Light" panose="020B0302020104020203" pitchFamily="34" charset="-79"/>
            </a:endParaRPr>
          </a:p>
        </p:txBody>
      </p:sp>
      <p:sp>
        <p:nvSpPr>
          <p:cNvPr id="90" name="TextBox 15">
            <a:extLst>
              <a:ext uri="{FF2B5EF4-FFF2-40B4-BE49-F238E27FC236}">
                <a16:creationId xmlns:a16="http://schemas.microsoft.com/office/drawing/2014/main" id="{15477F87-2A7A-0C49-BD84-6C6E1F2887C2}"/>
              </a:ext>
            </a:extLst>
          </p:cNvPr>
          <p:cNvSpPr txBox="1">
            <a:spLocks noChangeArrowheads="1"/>
          </p:cNvSpPr>
          <p:nvPr/>
        </p:nvSpPr>
        <p:spPr bwMode="auto">
          <a:xfrm>
            <a:off x="610185" y="1454791"/>
            <a:ext cx="198002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2000" b="0">
                <a:latin typeface="Gill Sans Light" panose="020B0302020104020203" pitchFamily="34" charset="-79"/>
                <a:cs typeface="Gill Sans Light" panose="020B0302020104020203" pitchFamily="34" charset="-79"/>
              </a:rPr>
              <a:t>App. Shared State</a:t>
            </a:r>
          </a:p>
        </p:txBody>
      </p:sp>
      <p:sp>
        <p:nvSpPr>
          <p:cNvPr id="91" name="Rounded Rectangle 22">
            <a:extLst>
              <a:ext uri="{FF2B5EF4-FFF2-40B4-BE49-F238E27FC236}">
                <a16:creationId xmlns:a16="http://schemas.microsoft.com/office/drawing/2014/main" id="{591125E7-2173-C540-9035-AF82407B6EB2}"/>
              </a:ext>
            </a:extLst>
          </p:cNvPr>
          <p:cNvSpPr>
            <a:spLocks noChangeArrowheads="1"/>
          </p:cNvSpPr>
          <p:nvPr/>
        </p:nvSpPr>
        <p:spPr bwMode="auto">
          <a:xfrm>
            <a:off x="6134100" y="1920873"/>
            <a:ext cx="2819400" cy="1447800"/>
          </a:xfrm>
          <a:prstGeom prst="roundRect">
            <a:avLst>
              <a:gd name="adj" fmla="val 16667"/>
            </a:avLst>
          </a:prstGeom>
          <a:noFill/>
          <a:ln w="38100">
            <a:solidFill>
              <a:schemeClr val="tx1"/>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t"/>
          <a:lstStyle/>
          <a:p>
            <a:pPr eaLnBrk="1" hangingPunct="1"/>
            <a:r>
              <a:rPr lang="en-US" dirty="0">
                <a:latin typeface="Gill Sans Light" panose="020B0302020104020203" pitchFamily="34" charset="-79"/>
                <a:cs typeface="Gill Sans Light" panose="020B0302020104020203" pitchFamily="34" charset="-79"/>
              </a:rPr>
              <a:t>Running:  </a:t>
            </a:r>
          </a:p>
          <a:p>
            <a:pPr eaLnBrk="1" hangingPunct="1"/>
            <a:r>
              <a:rPr lang="en-US" dirty="0">
                <a:latin typeface="Gill Sans Light" panose="020B0302020104020203" pitchFamily="34" charset="-79"/>
                <a:cs typeface="Gill Sans Light" panose="020B0302020104020203" pitchFamily="34" charset="-79"/>
              </a:rPr>
              <a:t>ready queue </a:t>
            </a:r>
            <a:r>
              <a:rPr lang="en-US" dirty="0">
                <a:latin typeface="Gill Sans Light" panose="020B0302020104020203" pitchFamily="34" charset="-79"/>
                <a:cs typeface="Gill Sans Light" panose="020B0302020104020203" pitchFamily="34" charset="-79"/>
                <a:sym typeface="Wingdings" charset="0"/>
              </a:rPr>
              <a:t>→ NULL</a:t>
            </a:r>
          </a:p>
          <a:p>
            <a:pPr eaLnBrk="1" hangingPunct="1"/>
            <a:r>
              <a:rPr lang="en-US" dirty="0">
                <a:latin typeface="Gill Sans Light" panose="020B0302020104020203" pitchFamily="34" charset="-79"/>
                <a:cs typeface="Gill Sans Light" panose="020B0302020104020203" pitchFamily="34" charset="-79"/>
                <a:sym typeface="Wingdings" charset="0"/>
              </a:rPr>
              <a:t>…</a:t>
            </a:r>
            <a:endParaRPr lang="en-US" dirty="0">
              <a:latin typeface="Gill Sans Light" panose="020B0302020104020203" pitchFamily="34" charset="-79"/>
              <a:cs typeface="Gill Sans Light" panose="020B0302020104020203" pitchFamily="34" charset="-79"/>
            </a:endParaRPr>
          </a:p>
        </p:txBody>
      </p:sp>
      <p:sp>
        <p:nvSpPr>
          <p:cNvPr id="92" name="TextBox 23">
            <a:extLst>
              <a:ext uri="{FF2B5EF4-FFF2-40B4-BE49-F238E27FC236}">
                <a16:creationId xmlns:a16="http://schemas.microsoft.com/office/drawing/2014/main" id="{D3BB7D6D-191E-944D-9639-04A226E14624}"/>
              </a:ext>
            </a:extLst>
          </p:cNvPr>
          <p:cNvSpPr txBox="1">
            <a:spLocks noChangeArrowheads="1"/>
          </p:cNvSpPr>
          <p:nvPr/>
        </p:nvSpPr>
        <p:spPr bwMode="auto">
          <a:xfrm>
            <a:off x="6920873" y="1454791"/>
            <a:ext cx="124585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dirty="0">
                <a:latin typeface="Gill Sans Light" panose="020B0302020104020203" pitchFamily="34" charset="-79"/>
                <a:cs typeface="Gill Sans Light" panose="020B0302020104020203" pitchFamily="34" charset="-79"/>
              </a:rPr>
              <a:t>CPU State</a:t>
            </a:r>
          </a:p>
        </p:txBody>
      </p:sp>
      <p:sp>
        <p:nvSpPr>
          <p:cNvPr id="94" name="Rectangle 93">
            <a:extLst>
              <a:ext uri="{FF2B5EF4-FFF2-40B4-BE49-F238E27FC236}">
                <a16:creationId xmlns:a16="http://schemas.microsoft.com/office/drawing/2014/main" id="{2DEE5643-A4EC-214C-88D4-C02C03DABBF6}"/>
              </a:ext>
            </a:extLst>
          </p:cNvPr>
          <p:cNvSpPr/>
          <p:nvPr/>
        </p:nvSpPr>
        <p:spPr>
          <a:xfrm>
            <a:off x="230834" y="4350372"/>
            <a:ext cx="2738732" cy="1979837"/>
          </a:xfrm>
          <a:prstGeom prst="rect">
            <a:avLst/>
          </a:prstGeom>
          <a:solidFill>
            <a:schemeClr val="accent2">
              <a:lumMod val="40000"/>
              <a:lumOff val="60000"/>
            </a:schemeClr>
          </a:solidFill>
        </p:spPr>
        <p:txBody>
          <a:bodyPr wrap="square">
            <a:spAutoFit/>
          </a:bodyPr>
          <a:lstStyle/>
          <a:p>
            <a:pPr marL="0" indent="0">
              <a:lnSpc>
                <a:spcPct val="84000"/>
              </a:lnSpc>
              <a:spcBef>
                <a:spcPts val="0"/>
              </a:spcBef>
              <a:buNone/>
            </a:pPr>
            <a:r>
              <a:rPr lang="en-US" sz="1600" dirty="0">
                <a:latin typeface="Ubuntu Mono" panose="020B0509030602030204" pitchFamily="49" charset="0"/>
              </a:rPr>
              <a:t>consume() {</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FF0000"/>
                </a:solidFill>
                <a:latin typeface="Ubuntu Mono" panose="020B0509030602030204" pitchFamily="49" charset="0"/>
              </a:rPr>
              <a:t>mutex.lock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if (</a:t>
            </a:r>
            <a:r>
              <a:rPr lang="en-US" sz="1600" dirty="0" err="1">
                <a:latin typeface="Ubuntu Mono" panose="020B0509030602030204" pitchFamily="49" charset="0"/>
              </a:rPr>
              <a:t>queue.empty</a:t>
            </a:r>
            <a:r>
              <a:rPr lang="en-US" sz="1600" dirty="0">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0070C0"/>
                </a:solidFill>
                <a:latin typeface="Ubuntu Mono" panose="020B0509030602030204" pitchFamily="49" charset="0"/>
              </a:rPr>
              <a:t>emptyCV.wait</a:t>
            </a:r>
            <a:r>
              <a:rPr lang="en-US" sz="1600" dirty="0">
                <a:solidFill>
                  <a:srgbClr val="0070C0"/>
                </a:solidFill>
                <a:latin typeface="Ubuntu Mono" panose="020B0509030602030204" pitchFamily="49" charset="0"/>
              </a:rPr>
              <a:t>(&amp;mutex);</a:t>
            </a:r>
          </a:p>
          <a:p>
            <a:pPr marL="0" indent="0">
              <a:lnSpc>
                <a:spcPct val="84000"/>
              </a:lnSpc>
              <a:spcBef>
                <a:spcPts val="0"/>
              </a:spcBef>
              <a:buNone/>
            </a:pPr>
            <a:r>
              <a:rPr lang="en-US" sz="1600" dirty="0">
                <a:latin typeface="Ubuntu Mono" panose="020B0509030602030204" pitchFamily="49" charset="0"/>
              </a:rPr>
              <a:t>  item = </a:t>
            </a:r>
            <a:r>
              <a:rPr lang="en-US" sz="1600" dirty="0" err="1">
                <a:latin typeface="Ubuntu Mono" panose="020B0509030602030204" pitchFamily="49" charset="0"/>
              </a:rPr>
              <a:t>queue.remove</a:t>
            </a:r>
            <a:r>
              <a:rPr lang="en-US" sz="1600" dirty="0">
                <a:latin typeface="Ubuntu Mono" panose="020B0509030602030204" pitchFamily="49" charset="0"/>
              </a:rPr>
              <a:t>();</a:t>
            </a:r>
          </a:p>
          <a:p>
            <a:pPr marL="0" indent="0">
              <a:lnSpc>
                <a:spcPct val="84000"/>
              </a:lnSpc>
              <a:spcBef>
                <a:spcPts val="0"/>
              </a:spcBef>
              <a:buNone/>
            </a:pPr>
            <a:r>
              <a:rPr lang="en-US" sz="1600" dirty="0">
                <a:solidFill>
                  <a:schemeClr val="accent6">
                    <a:lumMod val="75000"/>
                  </a:schemeClr>
                </a:solidFill>
                <a:latin typeface="Ubuntu Mono" panose="020B0509030602030204" pitchFamily="49" charset="0"/>
              </a:rPr>
              <a:t>  </a:t>
            </a:r>
            <a:r>
              <a:rPr lang="en-US" sz="1600" dirty="0" err="1">
                <a:solidFill>
                  <a:srgbClr val="0070C0"/>
                </a:solidFill>
                <a:latin typeface="Ubuntu Mono" panose="020B0509030602030204" pitchFamily="49" charset="0"/>
              </a:rPr>
              <a:t>fullCV.signal</a:t>
            </a:r>
            <a:r>
              <a:rPr lang="en-US" sz="1600" dirty="0">
                <a:solidFill>
                  <a:srgbClr val="0070C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a:t>
            </a:r>
            <a:r>
              <a:rPr lang="en-US" sz="1600" dirty="0" err="1">
                <a:solidFill>
                  <a:srgbClr val="FF0000"/>
                </a:solidFill>
                <a:latin typeface="Ubuntu Mono" panose="020B0509030602030204" pitchFamily="49" charset="0"/>
              </a:rPr>
              <a:t>mutex.unlock</a:t>
            </a:r>
            <a:r>
              <a:rPr lang="en-US" sz="1600" dirty="0">
                <a:solidFill>
                  <a:srgbClr val="FF0000"/>
                </a:solidFill>
                <a:latin typeface="Ubuntu Mono" panose="020B0509030602030204" pitchFamily="49" charset="0"/>
              </a:rPr>
              <a:t>();</a:t>
            </a:r>
            <a:endParaRPr lang="en-US" sz="1600" dirty="0">
              <a:solidFill>
                <a:srgbClr val="00B050"/>
              </a:solidFill>
              <a:latin typeface="Ubuntu Mono" panose="020B0509030602030204" pitchFamily="49" charset="0"/>
            </a:endParaRPr>
          </a:p>
          <a:p>
            <a:pPr marL="0" indent="0">
              <a:lnSpc>
                <a:spcPct val="84000"/>
              </a:lnSpc>
              <a:spcBef>
                <a:spcPts val="0"/>
              </a:spcBef>
              <a:buNone/>
            </a:pPr>
            <a:r>
              <a:rPr lang="en-US" sz="1600" dirty="0">
                <a:latin typeface="Ubuntu Mono" panose="020B0509030602030204" pitchFamily="49" charset="0"/>
              </a:rPr>
              <a:t>  return item;</a:t>
            </a:r>
          </a:p>
          <a:p>
            <a:pPr marL="0" indent="0">
              <a:lnSpc>
                <a:spcPct val="84000"/>
              </a:lnSpc>
              <a:spcBef>
                <a:spcPts val="0"/>
              </a:spcBef>
              <a:buNone/>
            </a:pPr>
            <a:r>
              <a:rPr lang="en-US" sz="1600" dirty="0">
                <a:latin typeface="Ubuntu Mono" panose="020B0509030602030204" pitchFamily="49" charset="0"/>
              </a:rPr>
              <a:t>}</a:t>
            </a:r>
          </a:p>
        </p:txBody>
      </p:sp>
      <p:sp>
        <p:nvSpPr>
          <p:cNvPr id="17" name="Rectangle 1">
            <a:extLst>
              <a:ext uri="{FF2B5EF4-FFF2-40B4-BE49-F238E27FC236}">
                <a16:creationId xmlns:a16="http://schemas.microsoft.com/office/drawing/2014/main" id="{34E67600-5AFB-AB43-A7C2-5C34DEAF232D}"/>
              </a:ext>
            </a:extLst>
          </p:cNvPr>
          <p:cNvSpPr>
            <a:spLocks noChangeArrowheads="1"/>
          </p:cNvSpPr>
          <p:nvPr/>
        </p:nvSpPr>
        <p:spPr bwMode="auto">
          <a:xfrm>
            <a:off x="217169" y="4983357"/>
            <a:ext cx="2766060" cy="251901"/>
          </a:xfrm>
          <a:prstGeom prst="rect">
            <a:avLst/>
          </a:prstGeom>
          <a:noFill/>
          <a:ln w="38100">
            <a:solidFill>
              <a:srgbClr val="002060"/>
            </a:solidFill>
            <a:round/>
            <a:headEnd type="triangle" w="med" len="med"/>
            <a:tailEnd/>
          </a:ln>
          <a:extLst>
            <a:ext uri="{909E8E84-426E-40dd-AFC4-6F175D3DCCD1}">
              <a14:hiddenFill xmlns:a14="http://schemas.microsoft.com/office/drawing/2010/main" xmlns="">
                <a:solidFill>
                  <a:srgbClr val="FFFFFF"/>
                </a:solidFill>
              </a14:hiddenFill>
            </a:ext>
          </a:extLst>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97769406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Mesa Monitor: Why “</a:t>
            </a:r>
            <a:r>
              <a:rPr lang="en-US" altLang="ko-KR" dirty="0">
                <a:latin typeface="Ubuntu Mono" panose="020B0509030602030204" pitchFamily="49" charset="0"/>
              </a:rPr>
              <a:t>while()</a:t>
            </a:r>
            <a:r>
              <a:rPr lang="en-US" altLang="ko-KR" dirty="0"/>
              <a:t>”? (cont.)</a:t>
            </a:r>
            <a:endParaRPr lang="en-US" dirty="0"/>
          </a:p>
        </p:txBody>
      </p:sp>
      <p:sp>
        <p:nvSpPr>
          <p:cNvPr id="3" name="Content Placeholder 2"/>
          <p:cNvSpPr>
            <a:spLocks noGrp="1"/>
          </p:cNvSpPr>
          <p:nvPr>
            <p:ph idx="1"/>
          </p:nvPr>
        </p:nvSpPr>
        <p:spPr/>
        <p:txBody>
          <a:bodyPr/>
          <a:lstStyle/>
          <a:p>
            <a:pPr marL="0" indent="0">
              <a:buNone/>
            </a:pPr>
            <a:r>
              <a:rPr lang="en-US" sz="2400" dirty="0"/>
              <a:t>When waiting upon a </a:t>
            </a:r>
            <a:r>
              <a:rPr lang="en-US" sz="2400" i="1" dirty="0"/>
              <a:t>Condition</a:t>
            </a:r>
            <a:r>
              <a:rPr lang="en-US" sz="2400" dirty="0"/>
              <a:t>, a </a:t>
            </a:r>
            <a:r>
              <a:rPr lang="en-US" sz="2400" dirty="0">
                <a:solidFill>
                  <a:srgbClr val="FF0000"/>
                </a:solidFill>
              </a:rPr>
              <a:t>spurious wakeup</a:t>
            </a:r>
            <a:r>
              <a:rPr lang="en-US" sz="2400" dirty="0"/>
              <a:t> is permitted to occur, in general, as a concession to the underlying platform semantics. This has little practical impact on most application programs as a </a:t>
            </a:r>
            <a:r>
              <a:rPr lang="en-US" sz="2400" i="1" dirty="0"/>
              <a:t>Condition</a:t>
            </a:r>
            <a:r>
              <a:rPr lang="en-US" sz="2400" dirty="0"/>
              <a:t> should always be waited upon in a loop, testing the state predicate that is being waited for</a:t>
            </a:r>
          </a:p>
          <a:p>
            <a:pPr marL="0" indent="0">
              <a:buNone/>
            </a:pPr>
            <a:endParaRPr lang="en-US" sz="2400" dirty="0"/>
          </a:p>
          <a:p>
            <a:pPr marL="0" indent="0">
              <a:buNone/>
            </a:pPr>
            <a:endParaRPr lang="en-US" sz="2400" dirty="0"/>
          </a:p>
          <a:p>
            <a:pPr marL="0" indent="0">
              <a:buNone/>
            </a:pPr>
            <a:r>
              <a:rPr lang="en-US" sz="2400" dirty="0"/>
              <a:t>From Java User Manual</a:t>
            </a:r>
          </a:p>
        </p:txBody>
      </p:sp>
    </p:spTree>
    <p:extLst>
      <p:ext uri="{BB962C8B-B14F-4D97-AF65-F5344CB8AC3E}">
        <p14:creationId xmlns:p14="http://schemas.microsoft.com/office/powerpoint/2010/main" val="13206065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C9978-0B6C-2947-933E-535D73F3A17B}"/>
              </a:ext>
            </a:extLst>
          </p:cNvPr>
          <p:cNvSpPr>
            <a:spLocks noGrp="1"/>
          </p:cNvSpPr>
          <p:nvPr>
            <p:ph type="title"/>
          </p:nvPr>
        </p:nvSpPr>
        <p:spPr/>
        <p:txBody>
          <a:bodyPr/>
          <a:lstStyle/>
          <a:p>
            <a:r>
              <a:rPr lang="en-US" dirty="0"/>
              <a:t>Condition Variable vs. Semaphore</a:t>
            </a:r>
          </a:p>
        </p:txBody>
      </p:sp>
      <p:sp>
        <p:nvSpPr>
          <p:cNvPr id="3" name="Content Placeholder 2">
            <a:extLst>
              <a:ext uri="{FF2B5EF4-FFF2-40B4-BE49-F238E27FC236}">
                <a16:creationId xmlns:a16="http://schemas.microsoft.com/office/drawing/2014/main" id="{F6A1A13E-4F38-354D-8E02-1CFF0916584C}"/>
              </a:ext>
            </a:extLst>
          </p:cNvPr>
          <p:cNvSpPr>
            <a:spLocks noGrp="1"/>
          </p:cNvSpPr>
          <p:nvPr>
            <p:ph idx="1"/>
          </p:nvPr>
        </p:nvSpPr>
        <p:spPr/>
        <p:txBody>
          <a:bodyPr/>
          <a:lstStyle/>
          <a:p>
            <a:r>
              <a:rPr lang="en-US" sz="2000" dirty="0"/>
              <a:t>CV’s </a:t>
            </a:r>
            <a:r>
              <a:rPr lang="en-US" sz="1800" dirty="0">
                <a:latin typeface="Ubuntu Mono" panose="020B0509030602030204" pitchFamily="49" charset="0"/>
              </a:rPr>
              <a:t>signal()</a:t>
            </a:r>
            <a:r>
              <a:rPr lang="en-US" sz="2000" dirty="0"/>
              <a:t> has </a:t>
            </a:r>
            <a:r>
              <a:rPr lang="en-US" sz="2000" dirty="0">
                <a:solidFill>
                  <a:srgbClr val="FF0000"/>
                </a:solidFill>
              </a:rPr>
              <a:t>no memory</a:t>
            </a:r>
          </a:p>
          <a:p>
            <a:pPr lvl="1"/>
            <a:r>
              <a:rPr lang="en-US" sz="1800" dirty="0"/>
              <a:t>If </a:t>
            </a:r>
            <a:r>
              <a:rPr lang="en-US" sz="1600" dirty="0">
                <a:latin typeface="Ubuntu Mono" panose="020B0509030602030204" pitchFamily="49" charset="0"/>
              </a:rPr>
              <a:t>signal()</a:t>
            </a:r>
            <a:r>
              <a:rPr lang="en-US" sz="1800" dirty="0"/>
              <a:t> is called before </a:t>
            </a:r>
            <a:r>
              <a:rPr lang="en-US" sz="1600" dirty="0">
                <a:latin typeface="Ubuntu Mono" panose="020B0509030602030204" pitchFamily="49" charset="0"/>
              </a:rPr>
              <a:t>wait()</a:t>
            </a:r>
            <a:r>
              <a:rPr lang="en-US" sz="1800" dirty="0"/>
              <a:t>, then signal is waisted </a:t>
            </a:r>
          </a:p>
          <a:p>
            <a:r>
              <a:rPr lang="en-US" sz="2000" dirty="0"/>
              <a:t>Semaphore’s </a:t>
            </a:r>
            <a:r>
              <a:rPr lang="en-US" sz="1800" dirty="0">
                <a:latin typeface="Ubuntu Mono" panose="020B0509030602030204" pitchFamily="49" charset="0"/>
              </a:rPr>
              <a:t>V()</a:t>
            </a:r>
            <a:r>
              <a:rPr lang="en-US" sz="2000" dirty="0"/>
              <a:t> has memory</a:t>
            </a:r>
          </a:p>
          <a:p>
            <a:pPr lvl="1"/>
            <a:r>
              <a:rPr lang="en-US" sz="1800" dirty="0"/>
              <a:t>If </a:t>
            </a:r>
            <a:r>
              <a:rPr lang="en-US" sz="1600" dirty="0">
                <a:latin typeface="Ubuntu Mono" panose="020B0509030602030204" pitchFamily="49" charset="0"/>
              </a:rPr>
              <a:t>V()</a:t>
            </a:r>
            <a:r>
              <a:rPr lang="en-US" sz="1800" dirty="0"/>
              <a:t> is called before </a:t>
            </a:r>
            <a:r>
              <a:rPr lang="en-US" sz="1600" dirty="0">
                <a:latin typeface="Ubuntu Mono" panose="020B0509030602030204" pitchFamily="49" charset="0"/>
              </a:rPr>
              <a:t>P()</a:t>
            </a:r>
            <a:r>
              <a:rPr lang="en-US" sz="1800" dirty="0"/>
              <a:t>, </a:t>
            </a:r>
            <a:r>
              <a:rPr lang="en-US" sz="1600" dirty="0">
                <a:latin typeface="Ubuntu Mono" panose="020B0509030602030204" pitchFamily="49" charset="0"/>
              </a:rPr>
              <a:t>P()</a:t>
            </a:r>
            <a:r>
              <a:rPr lang="en-US" sz="1800" dirty="0"/>
              <a:t> will not wait</a:t>
            </a:r>
          </a:p>
          <a:p>
            <a:r>
              <a:rPr lang="en-US" sz="2000" dirty="0"/>
              <a:t>Generally, it’s better to use monitors but not always</a:t>
            </a:r>
          </a:p>
          <a:p>
            <a:r>
              <a:rPr lang="en-US" sz="2000" dirty="0"/>
              <a:t>Example: interrupt handlers</a:t>
            </a:r>
          </a:p>
          <a:p>
            <a:pPr lvl="1"/>
            <a:r>
              <a:rPr lang="en-US" sz="1800" dirty="0"/>
              <a:t>Shared memory is used concurrently by interrupt handler and kernel thread</a:t>
            </a:r>
          </a:p>
          <a:p>
            <a:pPr lvl="1"/>
            <a:r>
              <a:rPr lang="en-US" sz="1800" dirty="0"/>
              <a:t>Interrupt handler cannot use mutexes</a:t>
            </a:r>
          </a:p>
          <a:p>
            <a:pPr lvl="1"/>
            <a:r>
              <a:rPr lang="en-US" sz="1800" dirty="0"/>
              <a:t>Kernel thread checks for data and calls </a:t>
            </a:r>
            <a:r>
              <a:rPr lang="en-US" sz="1600" dirty="0">
                <a:latin typeface="Ubuntu Mono" panose="020B0509030602030204" pitchFamily="49" charset="0"/>
              </a:rPr>
              <a:t>wait()</a:t>
            </a:r>
            <a:r>
              <a:rPr lang="en-US" sz="1800" dirty="0"/>
              <a:t> if there is no data</a:t>
            </a:r>
          </a:p>
          <a:p>
            <a:pPr lvl="1"/>
            <a:r>
              <a:rPr lang="en-US" sz="1800" dirty="0"/>
              <a:t>Interrupt handler write to shared memory and calls </a:t>
            </a:r>
            <a:r>
              <a:rPr lang="en-US" sz="1600" dirty="0">
                <a:latin typeface="Ubuntu Mono" panose="020B0509030602030204" pitchFamily="49" charset="0"/>
              </a:rPr>
              <a:t>signal()</a:t>
            </a:r>
          </a:p>
          <a:p>
            <a:pPr lvl="2"/>
            <a:r>
              <a:rPr lang="en-US" sz="1400" dirty="0"/>
              <a:t>This is called </a:t>
            </a:r>
            <a:r>
              <a:rPr lang="en-US" sz="1400" i="1" dirty="0">
                <a:solidFill>
                  <a:srgbClr val="FF0000"/>
                </a:solidFill>
              </a:rPr>
              <a:t>naked notify</a:t>
            </a:r>
            <a:r>
              <a:rPr lang="en-US" sz="1400" dirty="0"/>
              <a:t> because interrupt handler hasn’t locked mutex (why?)</a:t>
            </a:r>
          </a:p>
          <a:p>
            <a:pPr lvl="1"/>
            <a:r>
              <a:rPr lang="en-US" sz="1800" dirty="0"/>
              <a:t>This may not work if signal comes before kernel thread calls wait</a:t>
            </a:r>
          </a:p>
          <a:p>
            <a:pPr lvl="1"/>
            <a:r>
              <a:rPr lang="en-US" sz="1800" dirty="0"/>
              <a:t>Common solution is to use semaphores instead</a:t>
            </a:r>
          </a:p>
          <a:p>
            <a:pPr lvl="1"/>
            <a:endParaRPr lang="en-US" sz="1800" dirty="0"/>
          </a:p>
        </p:txBody>
      </p:sp>
    </p:spTree>
    <p:extLst>
      <p:ext uri="{BB962C8B-B14F-4D97-AF65-F5344CB8AC3E}">
        <p14:creationId xmlns:p14="http://schemas.microsoft.com/office/powerpoint/2010/main" val="3470015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FEA5F-66D7-6944-8636-840E9E505DF7}"/>
              </a:ext>
            </a:extLst>
          </p:cNvPr>
          <p:cNvSpPr>
            <a:spLocks noGrp="1"/>
          </p:cNvSpPr>
          <p:nvPr>
            <p:ph type="title"/>
          </p:nvPr>
        </p:nvSpPr>
        <p:spPr/>
        <p:txBody>
          <a:bodyPr/>
          <a:lstStyle/>
          <a:p>
            <a:r>
              <a:rPr lang="en-US" dirty="0"/>
              <a:t>Implementation of Condition Variables</a:t>
            </a:r>
          </a:p>
        </p:txBody>
      </p:sp>
      <p:sp>
        <p:nvSpPr>
          <p:cNvPr id="4" name="Rectangle 3">
            <a:extLst>
              <a:ext uri="{FF2B5EF4-FFF2-40B4-BE49-F238E27FC236}">
                <a16:creationId xmlns:a16="http://schemas.microsoft.com/office/drawing/2014/main" id="{D89B7539-5814-1548-863F-24938C49C3B5}"/>
              </a:ext>
            </a:extLst>
          </p:cNvPr>
          <p:cNvSpPr/>
          <p:nvPr/>
        </p:nvSpPr>
        <p:spPr>
          <a:xfrm>
            <a:off x="628650" y="1704829"/>
            <a:ext cx="3432362" cy="2196499"/>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class CV {</a:t>
            </a:r>
          </a:p>
          <a:p>
            <a:pPr>
              <a:lnSpc>
                <a:spcPct val="70000"/>
              </a:lnSpc>
              <a:spcBef>
                <a:spcPts val="1000"/>
              </a:spcBef>
            </a:pPr>
            <a:r>
              <a:rPr lang="en-US" sz="1400" dirty="0">
                <a:solidFill>
                  <a:srgbClr val="7030A0"/>
                </a:solidFill>
                <a:latin typeface="Ubuntu Mono" panose="020B0509030602030204" pitchFamily="49" charset="0"/>
                <a:cs typeface="Consolas" charset="0"/>
              </a:rPr>
              <a:t>   private:</a:t>
            </a:r>
          </a:p>
          <a:p>
            <a:pPr>
              <a:lnSpc>
                <a:spcPct val="70000"/>
              </a:lnSpc>
              <a:spcBef>
                <a:spcPts val="1000"/>
              </a:spcBef>
            </a:pPr>
            <a:r>
              <a:rPr lang="en-US" sz="1400" dirty="0">
                <a:latin typeface="Ubuntu Mono" panose="020B0509030602030204" pitchFamily="49" charset="0"/>
                <a:cs typeface="Consolas" charset="0"/>
              </a:rPr>
              <a:t>     Queue waiting;</a:t>
            </a:r>
          </a:p>
          <a:p>
            <a:pPr>
              <a:lnSpc>
                <a:spcPct val="70000"/>
              </a:lnSpc>
              <a:spcBef>
                <a:spcPts val="1000"/>
              </a:spcBef>
            </a:pPr>
            <a:r>
              <a:rPr lang="en-US" sz="1400" dirty="0">
                <a:solidFill>
                  <a:srgbClr val="7030A0"/>
                </a:solidFill>
                <a:latin typeface="Ubuntu Mono" panose="020B0509030602030204" pitchFamily="49" charset="0"/>
                <a:cs typeface="Consolas" charset="0"/>
              </a:rPr>
              <a:t>   public:</a:t>
            </a:r>
          </a:p>
          <a:p>
            <a:pPr>
              <a:lnSpc>
                <a:spcPct val="70000"/>
              </a:lnSpc>
              <a:spcBef>
                <a:spcPts val="1000"/>
              </a:spcBef>
            </a:pPr>
            <a:r>
              <a:rPr lang="en-US" sz="1400" dirty="0">
                <a:latin typeface="Ubuntu Mono" panose="020B0509030602030204" pitchFamily="49" charset="0"/>
                <a:cs typeface="Consolas" charset="0"/>
              </a:rPr>
              <a:t>     void wait(Mutex *mutex);</a:t>
            </a:r>
          </a:p>
          <a:p>
            <a:pPr>
              <a:lnSpc>
                <a:spcPct val="70000"/>
              </a:lnSpc>
              <a:spcBef>
                <a:spcPts val="1000"/>
              </a:spcBef>
            </a:pPr>
            <a:r>
              <a:rPr lang="en-US" sz="1400" dirty="0">
                <a:latin typeface="Ubuntu Mono" panose="020B0509030602030204" pitchFamily="49" charset="0"/>
                <a:cs typeface="Consolas" charset="0"/>
              </a:rPr>
              <a:t>     void signal();</a:t>
            </a:r>
          </a:p>
          <a:p>
            <a:pPr>
              <a:lnSpc>
                <a:spcPct val="70000"/>
              </a:lnSpc>
              <a:spcBef>
                <a:spcPts val="1000"/>
              </a:spcBef>
            </a:pPr>
            <a:r>
              <a:rPr lang="en-US" sz="1400" dirty="0">
                <a:latin typeface="Ubuntu Mono" panose="020B0509030602030204" pitchFamily="49" charset="0"/>
                <a:cs typeface="Consolas" charset="0"/>
              </a:rPr>
              <a:t>     void broadcast();</a:t>
            </a:r>
          </a:p>
          <a:p>
            <a:pPr>
              <a:lnSpc>
                <a:spcPct val="70000"/>
              </a:lnSpc>
              <a:spcBef>
                <a:spcPts val="1000"/>
              </a:spcBef>
            </a:pPr>
            <a:r>
              <a:rPr lang="en-US" sz="1400" dirty="0">
                <a:latin typeface="Ubuntu Mono" panose="020B0509030602030204" pitchFamily="49" charset="0"/>
                <a:cs typeface="Consolas" charset="0"/>
              </a:rPr>
              <a:t> }</a:t>
            </a:r>
          </a:p>
        </p:txBody>
      </p:sp>
      <p:sp>
        <p:nvSpPr>
          <p:cNvPr id="6" name="Rectangle 5">
            <a:extLst>
              <a:ext uri="{FF2B5EF4-FFF2-40B4-BE49-F238E27FC236}">
                <a16:creationId xmlns:a16="http://schemas.microsoft.com/office/drawing/2014/main" id="{52FD24BF-0EEE-5745-83ED-1699369DFBA2}"/>
              </a:ext>
            </a:extLst>
          </p:cNvPr>
          <p:cNvSpPr/>
          <p:nvPr/>
        </p:nvSpPr>
        <p:spPr>
          <a:xfrm>
            <a:off x="4572000" y="1704828"/>
            <a:ext cx="3943350" cy="1638397"/>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 CV::signal() {</a:t>
            </a:r>
          </a:p>
          <a:p>
            <a:pPr>
              <a:lnSpc>
                <a:spcPct val="70000"/>
              </a:lnSpc>
              <a:spcBef>
                <a:spcPts val="1000"/>
              </a:spcBef>
            </a:pPr>
            <a:r>
              <a:rPr lang="en-US" sz="1400" dirty="0">
                <a:latin typeface="Ubuntu Mono" panose="020B0509030602030204" pitchFamily="49" charset="0"/>
                <a:cs typeface="Consolas" charset="0"/>
              </a:rPr>
              <a:t>     if (!</a:t>
            </a:r>
            <a:r>
              <a:rPr lang="en-US" sz="1400" dirty="0" err="1">
                <a:latin typeface="Ubuntu Mono" panose="020B0509030602030204" pitchFamily="49" charset="0"/>
                <a:cs typeface="Consolas" charset="0"/>
              </a:rPr>
              <a:t>waiting.empty</a:t>
            </a:r>
            <a:r>
              <a:rPr lang="en-US" sz="1400" dirty="0">
                <a:latin typeface="Ubuntu Mono" panose="020B0509030602030204" pitchFamily="49" charset="0"/>
                <a:cs typeface="Consolas" charset="0"/>
              </a:rPr>
              <a:t>()) {</a:t>
            </a:r>
          </a:p>
          <a:p>
            <a:pPr>
              <a:lnSpc>
                <a:spcPct val="70000"/>
              </a:lnSpc>
              <a:spcBef>
                <a:spcPts val="1000"/>
              </a:spcBef>
            </a:pPr>
            <a:r>
              <a:rPr lang="en-US" sz="1400" dirty="0">
                <a:latin typeface="Ubuntu Mono" panose="020B0509030602030204" pitchFamily="49" charset="0"/>
                <a:cs typeface="Consolas" charset="0"/>
              </a:rPr>
              <a:t>         thread = </a:t>
            </a:r>
            <a:r>
              <a:rPr lang="en-US" sz="1400" dirty="0" err="1">
                <a:latin typeface="Ubuntu Mono" panose="020B0509030602030204" pitchFamily="49" charset="0"/>
                <a:cs typeface="Consolas" charset="0"/>
              </a:rPr>
              <a:t>waiting.remove</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scheduler.make_ready</a:t>
            </a:r>
            <a:r>
              <a:rPr lang="en-US" sz="1400" dirty="0">
                <a:latin typeface="Ubuntu Mono" panose="020B0509030602030204" pitchFamily="49" charset="0"/>
                <a:cs typeface="Consolas" charset="0"/>
              </a:rPr>
              <a:t>(thread);</a:t>
            </a:r>
          </a:p>
          <a:p>
            <a:pPr>
              <a:lnSpc>
                <a:spcPct val="70000"/>
              </a:lnSpc>
              <a:spcBef>
                <a:spcPts val="1000"/>
              </a:spcBef>
            </a:pPr>
            <a:r>
              <a:rPr lang="en-US" sz="1400" dirty="0">
                <a:latin typeface="Ubuntu Mono" panose="020B0509030602030204" pitchFamily="49" charset="0"/>
                <a:cs typeface="Consolas" charset="0"/>
              </a:rPr>
              <a:t>     }</a:t>
            </a:r>
          </a:p>
          <a:p>
            <a:pPr>
              <a:lnSpc>
                <a:spcPct val="70000"/>
              </a:lnSpc>
              <a:spcBef>
                <a:spcPts val="1000"/>
              </a:spcBef>
            </a:pPr>
            <a:r>
              <a:rPr lang="en-US" sz="1400" dirty="0">
                <a:latin typeface="Ubuntu Mono" panose="020B0509030602030204" pitchFamily="49" charset="0"/>
                <a:cs typeface="Consolas" charset="0"/>
              </a:rPr>
              <a:t> }</a:t>
            </a:r>
          </a:p>
        </p:txBody>
      </p:sp>
      <p:sp>
        <p:nvSpPr>
          <p:cNvPr id="7" name="Rectangle 6">
            <a:extLst>
              <a:ext uri="{FF2B5EF4-FFF2-40B4-BE49-F238E27FC236}">
                <a16:creationId xmlns:a16="http://schemas.microsoft.com/office/drawing/2014/main" id="{3060415A-B57B-A249-83D5-A400F31DB153}"/>
              </a:ext>
            </a:extLst>
          </p:cNvPr>
          <p:cNvSpPr/>
          <p:nvPr/>
        </p:nvSpPr>
        <p:spPr>
          <a:xfrm>
            <a:off x="1371600" y="5663088"/>
            <a:ext cx="6400800" cy="861774"/>
          </a:xfrm>
          <a:prstGeom prst="rect">
            <a:avLst/>
          </a:prstGeom>
        </p:spPr>
        <p:txBody>
          <a:bodyPr wrap="square">
            <a:spAutoFit/>
          </a:bodyPr>
          <a:lstStyle/>
          <a:p>
            <a:r>
              <a:rPr lang="en-US" dirty="0">
                <a:latin typeface="Gill Sans Light" panose="020B0302020104020203" pitchFamily="34" charset="-79"/>
                <a:cs typeface="Gill Sans Light" panose="020B0302020104020203" pitchFamily="34" charset="-79"/>
              </a:rPr>
              <a:t>Why </a:t>
            </a:r>
            <a:r>
              <a:rPr lang="en-US" sz="1600" dirty="0">
                <a:latin typeface="Ubuntu Mono" panose="020B0509030602030204" pitchFamily="49" charset="0"/>
                <a:cs typeface="Gill Sans Light" panose="020B0302020104020203" pitchFamily="34" charset="-79"/>
              </a:rPr>
              <a:t>class CV</a:t>
            </a:r>
            <a:r>
              <a:rPr lang="en-US" dirty="0">
                <a:latin typeface="Gill Sans Light" panose="020B0302020104020203" pitchFamily="34" charset="-79"/>
                <a:cs typeface="Gill Sans Light" panose="020B0302020104020203" pitchFamily="34" charset="-79"/>
              </a:rPr>
              <a:t> does not need </a:t>
            </a:r>
            <a:r>
              <a:rPr lang="en-US" sz="1600" dirty="0" err="1">
                <a:latin typeface="Ubuntu Mono" panose="020B0509030602030204" pitchFamily="49" charset="0"/>
                <a:cs typeface="Gill Sans Light" panose="020B0302020104020203" pitchFamily="34" charset="-79"/>
              </a:rPr>
              <a:t>cv_spinlock</a:t>
            </a:r>
            <a:r>
              <a:rPr lang="en-US" dirty="0">
                <a:latin typeface="Gill Sans Light" panose="020B0302020104020203" pitchFamily="34" charset="-79"/>
                <a:cs typeface="Gill Sans Light" panose="020B0302020104020203" pitchFamily="34" charset="-79"/>
              </a:rPr>
              <a:t>?</a:t>
            </a:r>
          </a:p>
          <a:p>
            <a:pPr marL="285750" indent="-285750">
              <a:buFont typeface="Arial" panose="020B0604020202020204" pitchFamily="34" charset="0"/>
              <a:buChar char="•"/>
            </a:pPr>
            <a:r>
              <a:rPr lang="en-US" sz="1600" dirty="0">
                <a:latin typeface="Gill Sans Light" panose="020B0302020104020203" pitchFamily="34" charset="-79"/>
                <a:cs typeface="Gill Sans Light" panose="020B0302020104020203" pitchFamily="34" charset="-79"/>
              </a:rPr>
              <a:t>Since </a:t>
            </a:r>
            <a:r>
              <a:rPr lang="en-US" sz="1400" dirty="0">
                <a:latin typeface="Ubuntu Mono" panose="020B0509030602030204" pitchFamily="49" charset="0"/>
                <a:cs typeface="Gill Sans Light" panose="020B0302020104020203" pitchFamily="34" charset="-79"/>
              </a:rPr>
              <a:t>mutex</a:t>
            </a:r>
            <a:r>
              <a:rPr lang="en-US" sz="1600" dirty="0">
                <a:latin typeface="Gill Sans Light" panose="020B0302020104020203" pitchFamily="34" charset="-79"/>
                <a:cs typeface="Gill Sans Light" panose="020B0302020104020203" pitchFamily="34" charset="-79"/>
              </a:rPr>
              <a:t> is locked whenever </a:t>
            </a:r>
            <a:r>
              <a:rPr lang="en-US" sz="1400" dirty="0">
                <a:latin typeface="Ubuntu Mono" panose="020B0509030602030204" pitchFamily="49" charset="0"/>
                <a:cs typeface="Gill Sans Light" panose="020B0302020104020203" pitchFamily="34" charset="-79"/>
              </a:rPr>
              <a:t>wait</a:t>
            </a:r>
            <a:r>
              <a:rPr lang="en-US" sz="1600" dirty="0">
                <a:latin typeface="Gill Sans Light" panose="020B0302020104020203" pitchFamily="34" charset="-79"/>
                <a:cs typeface="Gill Sans Light" panose="020B0302020104020203" pitchFamily="34" charset="-79"/>
              </a:rPr>
              <a:t>, </a:t>
            </a:r>
            <a:r>
              <a:rPr lang="en-US" sz="1400" dirty="0">
                <a:latin typeface="Ubuntu Mono" panose="020B0509030602030204" pitchFamily="49" charset="0"/>
                <a:cs typeface="Gill Sans Light" panose="020B0302020104020203" pitchFamily="34" charset="-79"/>
              </a:rPr>
              <a:t>signal</a:t>
            </a:r>
            <a:r>
              <a:rPr lang="en-US" sz="1600" dirty="0">
                <a:latin typeface="Gill Sans Light" panose="020B0302020104020203" pitchFamily="34" charset="-79"/>
                <a:cs typeface="Gill Sans Light" panose="020B0302020104020203" pitchFamily="34" charset="-79"/>
              </a:rPr>
              <a:t>, or </a:t>
            </a:r>
            <a:r>
              <a:rPr lang="en-US" sz="1400" dirty="0">
                <a:latin typeface="Ubuntu Mono" panose="020B0509030602030204" pitchFamily="49" charset="0"/>
                <a:cs typeface="Gill Sans Light" panose="020B0302020104020203" pitchFamily="34" charset="-79"/>
              </a:rPr>
              <a:t>broadcast</a:t>
            </a:r>
            <a:r>
              <a:rPr lang="en-US" sz="1600" dirty="0">
                <a:latin typeface="Gill Sans Light" panose="020B0302020104020203" pitchFamily="34" charset="-79"/>
                <a:cs typeface="Gill Sans Light" panose="020B0302020104020203" pitchFamily="34" charset="-79"/>
              </a:rPr>
              <a:t> is called, we already have mutually exclusive access to condition wait queue</a:t>
            </a:r>
          </a:p>
        </p:txBody>
      </p:sp>
      <p:sp>
        <p:nvSpPr>
          <p:cNvPr id="8" name="Rectangle 7">
            <a:extLst>
              <a:ext uri="{FF2B5EF4-FFF2-40B4-BE49-F238E27FC236}">
                <a16:creationId xmlns:a16="http://schemas.microsoft.com/office/drawing/2014/main" id="{160B8C90-71CC-2748-B2C3-C0C3A0BA59F6}"/>
              </a:ext>
            </a:extLst>
          </p:cNvPr>
          <p:cNvSpPr/>
          <p:nvPr/>
        </p:nvSpPr>
        <p:spPr>
          <a:xfrm>
            <a:off x="628650" y="3762424"/>
            <a:ext cx="3432362" cy="1638397"/>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 </a:t>
            </a:r>
          </a:p>
          <a:p>
            <a:pPr>
              <a:lnSpc>
                <a:spcPct val="70000"/>
              </a:lnSpc>
              <a:spcBef>
                <a:spcPts val="1000"/>
              </a:spcBef>
            </a:pPr>
            <a:r>
              <a:rPr lang="en-US" sz="1400" dirty="0">
                <a:latin typeface="Ubuntu Mono" panose="020B0509030602030204" pitchFamily="49" charset="0"/>
                <a:cs typeface="Consolas" charset="0"/>
              </a:rPr>
              <a:t> CV::wait(Mutex *mutex) {</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waiting.add</a:t>
            </a:r>
            <a:r>
              <a:rPr lang="en-US" sz="1400" dirty="0">
                <a:latin typeface="Ubuntu Mono" panose="020B0509030602030204" pitchFamily="49" charset="0"/>
                <a:cs typeface="Consolas" charset="0"/>
              </a:rPr>
              <a:t>(</a:t>
            </a:r>
            <a:r>
              <a:rPr lang="en-US" sz="1400" dirty="0" err="1">
                <a:latin typeface="Ubuntu Mono" panose="020B0509030602030204" pitchFamily="49" charset="0"/>
                <a:cs typeface="Consolas" charset="0"/>
              </a:rPr>
              <a:t>myTCB</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scheduler.suspend</a:t>
            </a:r>
            <a:r>
              <a:rPr lang="en-US" sz="1400" dirty="0">
                <a:latin typeface="Ubuntu Mono" panose="020B0509030602030204" pitchFamily="49" charset="0"/>
                <a:cs typeface="Consolas" charset="0"/>
              </a:rPr>
              <a:t>(&amp;mutex);</a:t>
            </a:r>
          </a:p>
          <a:p>
            <a:pPr>
              <a:lnSpc>
                <a:spcPct val="70000"/>
              </a:lnSpc>
              <a:spcBef>
                <a:spcPts val="1000"/>
              </a:spcBef>
            </a:pPr>
            <a:r>
              <a:rPr lang="en-US" sz="1400" dirty="0">
                <a:latin typeface="Ubuntu Mono" panose="020B0509030602030204" pitchFamily="49" charset="0"/>
                <a:cs typeface="Consolas" charset="0"/>
              </a:rPr>
              <a:t>     mutex-&gt;lock();</a:t>
            </a:r>
          </a:p>
          <a:p>
            <a:pPr>
              <a:lnSpc>
                <a:spcPct val="70000"/>
              </a:lnSpc>
              <a:spcBef>
                <a:spcPts val="1000"/>
              </a:spcBef>
            </a:pPr>
            <a:r>
              <a:rPr lang="en-US" sz="1400" dirty="0">
                <a:latin typeface="Ubuntu Mono" panose="020B0509030602030204" pitchFamily="49" charset="0"/>
                <a:cs typeface="Consolas" charset="0"/>
              </a:rPr>
              <a:t> }</a:t>
            </a:r>
          </a:p>
        </p:txBody>
      </p:sp>
      <p:sp>
        <p:nvSpPr>
          <p:cNvPr id="9" name="Rectangle 8">
            <a:extLst>
              <a:ext uri="{FF2B5EF4-FFF2-40B4-BE49-F238E27FC236}">
                <a16:creationId xmlns:a16="http://schemas.microsoft.com/office/drawing/2014/main" id="{18E3D999-06E8-F74B-A97A-95B0418B559A}"/>
              </a:ext>
            </a:extLst>
          </p:cNvPr>
          <p:cNvSpPr/>
          <p:nvPr/>
        </p:nvSpPr>
        <p:spPr>
          <a:xfrm>
            <a:off x="4572000" y="3577708"/>
            <a:ext cx="3943350" cy="1638397"/>
          </a:xfrm>
          <a:prstGeom prst="rect">
            <a:avLst/>
          </a:prstGeom>
        </p:spPr>
        <p:txBody>
          <a:bodyPr wrap="square">
            <a:spAutoFit/>
          </a:bodyPr>
          <a:lstStyle/>
          <a:p>
            <a:pPr>
              <a:lnSpc>
                <a:spcPct val="70000"/>
              </a:lnSpc>
              <a:spcBef>
                <a:spcPts val="1000"/>
              </a:spcBef>
            </a:pPr>
            <a:r>
              <a:rPr lang="en-US" sz="1400" dirty="0">
                <a:latin typeface="Ubuntu Mono" panose="020B0509030602030204" pitchFamily="49" charset="0"/>
                <a:cs typeface="Consolas" charset="0"/>
              </a:rPr>
              <a:t> void CV::broadcast() {</a:t>
            </a:r>
          </a:p>
          <a:p>
            <a:pPr>
              <a:lnSpc>
                <a:spcPct val="70000"/>
              </a:lnSpc>
              <a:spcBef>
                <a:spcPts val="1000"/>
              </a:spcBef>
            </a:pPr>
            <a:r>
              <a:rPr lang="en-US" sz="1400" dirty="0">
                <a:latin typeface="Ubuntu Mono" panose="020B0509030602030204" pitchFamily="49" charset="0"/>
                <a:cs typeface="Consolas" charset="0"/>
              </a:rPr>
              <a:t>     while (!</a:t>
            </a:r>
            <a:r>
              <a:rPr lang="en-US" sz="1400" dirty="0" err="1">
                <a:latin typeface="Ubuntu Mono" panose="020B0509030602030204" pitchFamily="49" charset="0"/>
                <a:cs typeface="Consolas" charset="0"/>
              </a:rPr>
              <a:t>waiting.empty</a:t>
            </a:r>
            <a:r>
              <a:rPr lang="en-US" sz="1400" dirty="0">
                <a:latin typeface="Ubuntu Mono" panose="020B0509030602030204" pitchFamily="49" charset="0"/>
                <a:cs typeface="Consolas" charset="0"/>
              </a:rPr>
              <a:t>()) {</a:t>
            </a:r>
          </a:p>
          <a:p>
            <a:pPr>
              <a:lnSpc>
                <a:spcPct val="70000"/>
              </a:lnSpc>
              <a:spcBef>
                <a:spcPts val="1000"/>
              </a:spcBef>
            </a:pPr>
            <a:r>
              <a:rPr lang="en-US" sz="1400" dirty="0">
                <a:latin typeface="Ubuntu Mono" panose="020B0509030602030204" pitchFamily="49" charset="0"/>
                <a:cs typeface="Consolas" charset="0"/>
              </a:rPr>
              <a:t>         thread = </a:t>
            </a:r>
            <a:r>
              <a:rPr lang="en-US" sz="1400" dirty="0" err="1">
                <a:latin typeface="Ubuntu Mono" panose="020B0509030602030204" pitchFamily="49" charset="0"/>
                <a:cs typeface="Consolas" charset="0"/>
              </a:rPr>
              <a:t>waiting.remove</a:t>
            </a:r>
            <a:r>
              <a:rPr lang="en-US" sz="1400" dirty="0">
                <a:latin typeface="Ubuntu Mono" panose="020B0509030602030204" pitchFamily="49" charset="0"/>
                <a:cs typeface="Consolas" charset="0"/>
              </a:rPr>
              <a:t>();</a:t>
            </a:r>
          </a:p>
          <a:p>
            <a:pPr>
              <a:lnSpc>
                <a:spcPct val="70000"/>
              </a:lnSpc>
              <a:spcBef>
                <a:spcPts val="1000"/>
              </a:spcBef>
            </a:pPr>
            <a:r>
              <a:rPr lang="en-US" sz="1400" dirty="0">
                <a:latin typeface="Ubuntu Mono" panose="020B0509030602030204" pitchFamily="49" charset="0"/>
                <a:cs typeface="Consolas" charset="0"/>
              </a:rPr>
              <a:t>         </a:t>
            </a:r>
            <a:r>
              <a:rPr lang="en-US" sz="1400" dirty="0" err="1">
                <a:latin typeface="Ubuntu Mono" panose="020B0509030602030204" pitchFamily="49" charset="0"/>
                <a:cs typeface="Consolas" charset="0"/>
              </a:rPr>
              <a:t>scheduler.make_ready</a:t>
            </a:r>
            <a:r>
              <a:rPr lang="en-US" sz="1400" dirty="0">
                <a:latin typeface="Ubuntu Mono" panose="020B0509030602030204" pitchFamily="49" charset="0"/>
                <a:cs typeface="Consolas" charset="0"/>
              </a:rPr>
              <a:t>(thread);</a:t>
            </a:r>
          </a:p>
          <a:p>
            <a:pPr>
              <a:lnSpc>
                <a:spcPct val="70000"/>
              </a:lnSpc>
              <a:spcBef>
                <a:spcPts val="1000"/>
              </a:spcBef>
            </a:pPr>
            <a:r>
              <a:rPr lang="en-US" sz="1400" dirty="0">
                <a:latin typeface="Ubuntu Mono" panose="020B0509030602030204" pitchFamily="49" charset="0"/>
                <a:cs typeface="Consolas" charset="0"/>
              </a:rPr>
              <a:t>     }</a:t>
            </a:r>
          </a:p>
          <a:p>
            <a:pPr>
              <a:lnSpc>
                <a:spcPct val="70000"/>
              </a:lnSpc>
              <a:spcBef>
                <a:spcPts val="1000"/>
              </a:spcBef>
            </a:pPr>
            <a:r>
              <a:rPr lang="en-US" sz="1400" dirty="0">
                <a:latin typeface="Ubuntu Mono" panose="020B0509030602030204" pitchFamily="49" charset="0"/>
                <a:cs typeface="Consolas" charset="0"/>
              </a:rPr>
              <a:t> }</a:t>
            </a:r>
          </a:p>
        </p:txBody>
      </p:sp>
    </p:spTree>
    <p:extLst>
      <p:ext uri="{BB962C8B-B14F-4D97-AF65-F5344CB8AC3E}">
        <p14:creationId xmlns:p14="http://schemas.microsoft.com/office/powerpoint/2010/main" val="1758771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build="p" bldLvl="2"/>
      <p:bldP spid="8" grpId="0"/>
      <p:bldP spid="9"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Implementation of Condition Variable using Semaphores (Take 1)</a:t>
            </a:r>
          </a:p>
        </p:txBody>
      </p:sp>
      <p:sp>
        <p:nvSpPr>
          <p:cNvPr id="2" name="Content Placeholder 1">
            <a:extLst>
              <a:ext uri="{FF2B5EF4-FFF2-40B4-BE49-F238E27FC236}">
                <a16:creationId xmlns:a16="http://schemas.microsoft.com/office/drawing/2014/main" id="{89E2C71B-F09A-8A4B-8564-4DAB37EE218A}"/>
              </a:ext>
            </a:extLst>
          </p:cNvPr>
          <p:cNvSpPr>
            <a:spLocks noGrp="1"/>
          </p:cNvSpPr>
          <p:nvPr>
            <p:ph idx="1"/>
          </p:nvPr>
        </p:nvSpPr>
        <p:spPr>
          <a:xfrm>
            <a:off x="628650" y="5042263"/>
            <a:ext cx="7886700" cy="1603012"/>
          </a:xfrm>
        </p:spPr>
        <p:txBody>
          <a:bodyPr/>
          <a:lstStyle/>
          <a:p>
            <a:r>
              <a:rPr lang="en-US" sz="2400" dirty="0"/>
              <a:t>Does this work?</a:t>
            </a:r>
          </a:p>
          <a:p>
            <a:pPr lvl="1"/>
            <a:r>
              <a:rPr lang="en-US" sz="2000" dirty="0"/>
              <a:t>No! </a:t>
            </a:r>
            <a:r>
              <a:rPr lang="en-US" sz="1800" dirty="0">
                <a:latin typeface="Ubuntu Mono" panose="020B0509030602030204" pitchFamily="49" charset="0"/>
              </a:rPr>
              <a:t>signal()</a:t>
            </a:r>
            <a:r>
              <a:rPr lang="en-US" sz="2000" dirty="0"/>
              <a:t> should not have memory!</a:t>
            </a:r>
          </a:p>
        </p:txBody>
      </p:sp>
      <p:sp>
        <p:nvSpPr>
          <p:cNvPr id="8" name="Content Placeholder 5">
            <a:extLst>
              <a:ext uri="{FF2B5EF4-FFF2-40B4-BE49-F238E27FC236}">
                <a16:creationId xmlns:a16="http://schemas.microsoft.com/office/drawing/2014/main" id="{6F8A9293-9DC4-6C42-BCF4-159B1F426A91}"/>
              </a:ext>
            </a:extLst>
          </p:cNvPr>
          <p:cNvSpPr txBox="1">
            <a:spLocks/>
          </p:cNvSpPr>
          <p:nvPr/>
        </p:nvSpPr>
        <p:spPr bwMode="auto">
          <a:xfrm>
            <a:off x="1242604" y="1656310"/>
            <a:ext cx="2952877" cy="3085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ts val="1000"/>
              </a:spcBef>
              <a:spcAft>
                <a:spcPct val="0"/>
              </a:spcAft>
              <a:buClr>
                <a:schemeClr val="accent1">
                  <a:lumMod val="50000"/>
                </a:schemeClr>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wait(*mutex) {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mutex-&gt;unlock();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a:t>
            </a:r>
            <a:r>
              <a:rPr lang="en-US" sz="2000" dirty="0" err="1">
                <a:solidFill>
                  <a:srgbClr val="0070C0"/>
                </a:solidFill>
                <a:latin typeface="Ubuntu Mono" panose="020B0509030602030204" pitchFamily="49" charset="0"/>
              </a:rPr>
              <a:t>semaphore.P</a:t>
            </a:r>
            <a:r>
              <a:rPr lang="en-US" sz="2000" dirty="0">
                <a:solidFill>
                  <a:srgbClr val="0070C0"/>
                </a:solidFill>
                <a:latin typeface="Ubuntu Mono" panose="020B0509030602030204" pitchFamily="49" charset="0"/>
              </a:rPr>
              <a:t>();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mutex-&gt;lock();</a:t>
            </a: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a:t>
            </a:r>
          </a:p>
          <a:p>
            <a:pPr marL="0" indent="0" defTabSz="914400">
              <a:lnSpc>
                <a:spcPct val="84000"/>
              </a:lnSpc>
              <a:spcBef>
                <a:spcPts val="0"/>
              </a:spcBef>
              <a:buFont typeface="Arial" panose="020B0604020202020204" pitchFamily="34" charset="0"/>
              <a:buNone/>
            </a:pPr>
            <a:endParaRPr lang="en-US" sz="2000" dirty="0">
              <a:latin typeface="Ubuntu Mono" panose="020B0509030602030204" pitchFamily="49" charset="0"/>
            </a:endParaRP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signal() {</a:t>
            </a:r>
          </a:p>
          <a:p>
            <a:pPr marL="0" indent="0" defTabSz="914400">
              <a:lnSpc>
                <a:spcPct val="84000"/>
              </a:lnSpc>
              <a:spcBef>
                <a:spcPts val="0"/>
              </a:spcBef>
              <a:buFont typeface="Arial" panose="020B0604020202020204" pitchFamily="34" charset="0"/>
              <a:buNone/>
            </a:pPr>
            <a:r>
              <a:rPr lang="en-US" sz="2000" dirty="0">
                <a:solidFill>
                  <a:schemeClr val="accent6">
                    <a:lumMod val="75000"/>
                  </a:schemeClr>
                </a:solidFill>
                <a:latin typeface="Ubuntu Mono" panose="020B0509030602030204" pitchFamily="49" charset="0"/>
              </a:rPr>
              <a:t>   </a:t>
            </a:r>
            <a:r>
              <a:rPr lang="en-US" sz="2000" dirty="0" err="1">
                <a:solidFill>
                  <a:srgbClr val="0070C0"/>
                </a:solidFill>
                <a:latin typeface="Ubuntu Mono" panose="020B0509030602030204" pitchFamily="49" charset="0"/>
              </a:rPr>
              <a:t>semaphore.V</a:t>
            </a:r>
            <a:r>
              <a:rPr lang="en-US" sz="2000" dirty="0">
                <a:solidFill>
                  <a:srgbClr val="0070C0"/>
                </a:solidFill>
                <a:latin typeface="Ubuntu Mono" panose="020B0509030602030204" pitchFamily="49" charset="0"/>
              </a:rPr>
              <a:t>();</a:t>
            </a: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a:t>
            </a:r>
          </a:p>
        </p:txBody>
      </p:sp>
    </p:spTree>
    <p:extLst>
      <p:ext uri="{BB962C8B-B14F-4D97-AF65-F5344CB8AC3E}">
        <p14:creationId xmlns:p14="http://schemas.microsoft.com/office/powerpoint/2010/main" val="2478324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2"/>
      <p:bldP spid="8" grpId="0" uiExpand="1"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Implementation of Condition Variable using Semaphores (Take 2)</a:t>
            </a:r>
          </a:p>
        </p:txBody>
      </p:sp>
      <p:sp>
        <p:nvSpPr>
          <p:cNvPr id="2" name="Content Placeholder 1">
            <a:extLst>
              <a:ext uri="{FF2B5EF4-FFF2-40B4-BE49-F238E27FC236}">
                <a16:creationId xmlns:a16="http://schemas.microsoft.com/office/drawing/2014/main" id="{89E2C71B-F09A-8A4B-8564-4DAB37EE218A}"/>
              </a:ext>
            </a:extLst>
          </p:cNvPr>
          <p:cNvSpPr>
            <a:spLocks noGrp="1"/>
          </p:cNvSpPr>
          <p:nvPr>
            <p:ph idx="1"/>
          </p:nvPr>
        </p:nvSpPr>
        <p:spPr>
          <a:xfrm>
            <a:off x="628650" y="4741590"/>
            <a:ext cx="7886700" cy="1903685"/>
          </a:xfrm>
        </p:spPr>
        <p:txBody>
          <a:bodyPr/>
          <a:lstStyle/>
          <a:p>
            <a:r>
              <a:rPr lang="en-US" sz="2400" dirty="0"/>
              <a:t>Does this work?</a:t>
            </a:r>
          </a:p>
          <a:p>
            <a:pPr lvl="1"/>
            <a:r>
              <a:rPr lang="en-US" sz="2000" dirty="0"/>
              <a:t>No! For one, not legal to look at contents of semaphore’s queue. </a:t>
            </a:r>
          </a:p>
          <a:p>
            <a:pPr lvl="1"/>
            <a:r>
              <a:rPr lang="en-US" sz="2000" dirty="0"/>
              <a:t>But also, unlocking mutex and going to sleep should happen atomically – signaler can slip in after mutex is unlocked, and before waiter is put on wait queue, which means waiter never wakes up!</a:t>
            </a:r>
          </a:p>
        </p:txBody>
      </p:sp>
      <p:sp>
        <p:nvSpPr>
          <p:cNvPr id="8" name="Content Placeholder 5">
            <a:extLst>
              <a:ext uri="{FF2B5EF4-FFF2-40B4-BE49-F238E27FC236}">
                <a16:creationId xmlns:a16="http://schemas.microsoft.com/office/drawing/2014/main" id="{6F8A9293-9DC4-6C42-BCF4-159B1F426A91}"/>
              </a:ext>
            </a:extLst>
          </p:cNvPr>
          <p:cNvSpPr txBox="1">
            <a:spLocks/>
          </p:cNvSpPr>
          <p:nvPr/>
        </p:nvSpPr>
        <p:spPr bwMode="auto">
          <a:xfrm>
            <a:off x="1242604" y="1656310"/>
            <a:ext cx="5602333" cy="3085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ts val="1000"/>
              </a:spcBef>
              <a:spcAft>
                <a:spcPct val="0"/>
              </a:spcAft>
              <a:buClr>
                <a:schemeClr val="accent1">
                  <a:lumMod val="50000"/>
                </a:schemeClr>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wait(*mutex) {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mutex-&gt;unlock();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a:t>
            </a:r>
            <a:r>
              <a:rPr lang="en-US" sz="2000" dirty="0" err="1">
                <a:solidFill>
                  <a:srgbClr val="0070C0"/>
                </a:solidFill>
                <a:latin typeface="Ubuntu Mono" panose="020B0509030602030204" pitchFamily="49" charset="0"/>
              </a:rPr>
              <a:t>semaphore.P</a:t>
            </a:r>
            <a:r>
              <a:rPr lang="en-US" sz="2000" dirty="0">
                <a:solidFill>
                  <a:srgbClr val="0070C0"/>
                </a:solidFill>
                <a:latin typeface="Ubuntu Mono" panose="020B0509030602030204" pitchFamily="49" charset="0"/>
              </a:rPr>
              <a:t>(); </a:t>
            </a:r>
          </a:p>
          <a:p>
            <a:pPr marL="0" indent="0" defTabSz="914400">
              <a:lnSpc>
                <a:spcPct val="84000"/>
              </a:lnSpc>
              <a:spcBef>
                <a:spcPts val="0"/>
              </a:spcBef>
              <a:buFont typeface="Arial" panose="020B0604020202020204" pitchFamily="34" charset="0"/>
              <a:buNone/>
            </a:pPr>
            <a:r>
              <a:rPr lang="en-US" sz="2000" dirty="0">
                <a:solidFill>
                  <a:srgbClr val="FF0000"/>
                </a:solidFill>
                <a:latin typeface="Ubuntu Mono" panose="020B0509030602030204" pitchFamily="49" charset="0"/>
              </a:rPr>
              <a:t>   mutex-&gt;lock();</a:t>
            </a: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a:t>
            </a:r>
          </a:p>
          <a:p>
            <a:pPr marL="0" indent="0" defTabSz="914400">
              <a:lnSpc>
                <a:spcPct val="84000"/>
              </a:lnSpc>
              <a:spcBef>
                <a:spcPts val="0"/>
              </a:spcBef>
              <a:buFont typeface="Arial" panose="020B0604020202020204" pitchFamily="34" charset="0"/>
              <a:buNone/>
            </a:pPr>
            <a:endParaRPr lang="en-US" sz="2000" dirty="0">
              <a:latin typeface="Ubuntu Mono" panose="020B0509030602030204" pitchFamily="49" charset="0"/>
            </a:endParaRP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signal() {</a:t>
            </a: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   if (semaphore’s queue is not empty) </a:t>
            </a:r>
          </a:p>
          <a:p>
            <a:pPr marL="0" indent="0" defTabSz="914400">
              <a:lnSpc>
                <a:spcPct val="84000"/>
              </a:lnSpc>
              <a:spcBef>
                <a:spcPts val="0"/>
              </a:spcBef>
              <a:buFont typeface="Arial" panose="020B0604020202020204" pitchFamily="34" charset="0"/>
              <a:buNone/>
            </a:pPr>
            <a:r>
              <a:rPr lang="en-US" sz="2000" dirty="0">
                <a:solidFill>
                  <a:schemeClr val="accent6">
                    <a:lumMod val="75000"/>
                  </a:schemeClr>
                </a:solidFill>
                <a:latin typeface="Ubuntu Mono" panose="020B0509030602030204" pitchFamily="49" charset="0"/>
              </a:rPr>
              <a:t>   	</a:t>
            </a:r>
            <a:r>
              <a:rPr lang="en-US" sz="2000" dirty="0" err="1">
                <a:solidFill>
                  <a:srgbClr val="0070C0"/>
                </a:solidFill>
                <a:latin typeface="Ubuntu Mono" panose="020B0509030602030204" pitchFamily="49" charset="0"/>
              </a:rPr>
              <a:t>semaphore.V</a:t>
            </a:r>
            <a:r>
              <a:rPr lang="en-US" sz="2000" dirty="0">
                <a:solidFill>
                  <a:srgbClr val="0070C0"/>
                </a:solidFill>
                <a:latin typeface="Ubuntu Mono" panose="020B0509030602030204" pitchFamily="49" charset="0"/>
              </a:rPr>
              <a:t>();</a:t>
            </a:r>
          </a:p>
          <a:p>
            <a:pPr marL="0" indent="0" defTabSz="914400">
              <a:lnSpc>
                <a:spcPct val="84000"/>
              </a:lnSpc>
              <a:spcBef>
                <a:spcPts val="0"/>
              </a:spcBef>
              <a:buFont typeface="Arial" panose="020B0604020202020204" pitchFamily="34" charset="0"/>
              <a:buNone/>
            </a:pPr>
            <a:r>
              <a:rPr lang="en-US" sz="2000" dirty="0">
                <a:latin typeface="Ubuntu Mono" panose="020B0509030602030204" pitchFamily="49" charset="0"/>
              </a:rPr>
              <a:t>}</a:t>
            </a:r>
          </a:p>
        </p:txBody>
      </p:sp>
    </p:spTree>
    <p:extLst>
      <p:ext uri="{BB962C8B-B14F-4D97-AF65-F5344CB8AC3E}">
        <p14:creationId xmlns:p14="http://schemas.microsoft.com/office/powerpoint/2010/main" val="1301820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1" end="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bldLvl="2"/>
      <p:bldP spid="8" grpId="0" uiExpand="1"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Implementation Condition Variable using Semaphores (Take 3)</a:t>
            </a:r>
          </a:p>
        </p:txBody>
      </p:sp>
      <p:sp>
        <p:nvSpPr>
          <p:cNvPr id="2" name="Content Placeholder 1">
            <a:extLst>
              <a:ext uri="{FF2B5EF4-FFF2-40B4-BE49-F238E27FC236}">
                <a16:creationId xmlns:a16="http://schemas.microsoft.com/office/drawing/2014/main" id="{89E2C71B-F09A-8A4B-8564-4DAB37EE218A}"/>
              </a:ext>
            </a:extLst>
          </p:cNvPr>
          <p:cNvSpPr>
            <a:spLocks noGrp="1"/>
          </p:cNvSpPr>
          <p:nvPr>
            <p:ph idx="1"/>
          </p:nvPr>
        </p:nvSpPr>
        <p:spPr>
          <a:xfrm>
            <a:off x="1155820" y="1583293"/>
            <a:ext cx="6832360" cy="720805"/>
          </a:xfrm>
        </p:spPr>
        <p:style>
          <a:lnRef idx="1">
            <a:schemeClr val="accent3"/>
          </a:lnRef>
          <a:fillRef idx="2">
            <a:schemeClr val="accent3"/>
          </a:fillRef>
          <a:effectRef idx="1">
            <a:schemeClr val="accent3"/>
          </a:effectRef>
          <a:fontRef idx="minor">
            <a:schemeClr val="dk1"/>
          </a:fontRef>
        </p:style>
        <p:txBody>
          <a:bodyPr/>
          <a:lstStyle/>
          <a:p>
            <a:pPr marL="0" indent="0" algn="ctr">
              <a:buNone/>
            </a:pPr>
            <a:r>
              <a:rPr lang="en-US" sz="2000" dirty="0">
                <a:solidFill>
                  <a:schemeClr val="tx1"/>
                </a:solidFill>
                <a:latin typeface="Gill Sans Light" panose="020B0302020104020203" pitchFamily="34" charset="-79"/>
                <a:cs typeface="Gill Sans Light" panose="020B0302020104020203" pitchFamily="34" charset="-79"/>
              </a:rPr>
              <a:t>Key idea: have separate semaphore for each waiting thread </a:t>
            </a:r>
            <a:br>
              <a:rPr lang="en-US" sz="2000" dirty="0">
                <a:solidFill>
                  <a:schemeClr val="tx1"/>
                </a:solidFill>
                <a:latin typeface="Gill Sans Light" panose="020B0302020104020203" pitchFamily="34" charset="-79"/>
                <a:cs typeface="Gill Sans Light" panose="020B0302020104020203" pitchFamily="34" charset="-79"/>
              </a:rPr>
            </a:br>
            <a:r>
              <a:rPr lang="en-US" sz="2000" dirty="0">
                <a:solidFill>
                  <a:schemeClr val="tx1"/>
                </a:solidFill>
                <a:latin typeface="Gill Sans Light" panose="020B0302020104020203" pitchFamily="34" charset="-79"/>
                <a:cs typeface="Gill Sans Light" panose="020B0302020104020203" pitchFamily="34" charset="-79"/>
              </a:rPr>
              <a:t>and put semaphores in ordered queue</a:t>
            </a:r>
            <a:endParaRPr lang="en-US" sz="1800" dirty="0">
              <a:solidFill>
                <a:schemeClr val="tx1"/>
              </a:solidFill>
              <a:latin typeface="Gill Sans Light" panose="020B0302020104020203" pitchFamily="34" charset="-79"/>
              <a:cs typeface="Gill Sans Light" panose="020B0302020104020203" pitchFamily="34" charset="-79"/>
            </a:endParaRPr>
          </a:p>
        </p:txBody>
      </p:sp>
      <p:sp>
        <p:nvSpPr>
          <p:cNvPr id="8" name="Content Placeholder 5">
            <a:extLst>
              <a:ext uri="{FF2B5EF4-FFF2-40B4-BE49-F238E27FC236}">
                <a16:creationId xmlns:a16="http://schemas.microsoft.com/office/drawing/2014/main" id="{6F8A9293-9DC4-6C42-BCF4-159B1F426A91}"/>
              </a:ext>
            </a:extLst>
          </p:cNvPr>
          <p:cNvSpPr txBox="1">
            <a:spLocks/>
          </p:cNvSpPr>
          <p:nvPr/>
        </p:nvSpPr>
        <p:spPr bwMode="auto">
          <a:xfrm>
            <a:off x="1242603" y="2609901"/>
            <a:ext cx="7535637" cy="37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1" fontAlgn="base" hangingPunct="1">
              <a:spcBef>
                <a:spcPts val="1000"/>
              </a:spcBef>
              <a:spcAft>
                <a:spcPct val="0"/>
              </a:spcAft>
              <a:buClr>
                <a:schemeClr val="accent1">
                  <a:lumMod val="50000"/>
                </a:schemeClr>
              </a:buClr>
              <a:buFont typeface="Arial" panose="020B0604020202020204" pitchFamily="34" charset="0"/>
              <a:buChar char="•"/>
              <a:defRPr sz="28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1pPr>
            <a:lvl2pPr marL="6858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4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2pPr>
            <a:lvl3pPr marL="11430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sz="2000"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3pPr>
            <a:lvl4pPr marL="16002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4pPr>
            <a:lvl5pPr marL="2057400" indent="-228600" algn="l" rtl="0" eaLnBrk="1" fontAlgn="base" hangingPunct="1">
              <a:spcBef>
                <a:spcPts val="500"/>
              </a:spcBef>
              <a:spcAft>
                <a:spcPct val="0"/>
              </a:spcAft>
              <a:buClr>
                <a:schemeClr val="accent1">
                  <a:lumMod val="50000"/>
                </a:schemeClr>
              </a:buClr>
              <a:buFont typeface="Arial" panose="020B0604020202020204" pitchFamily="34" charset="0"/>
              <a:buChar char="•"/>
              <a:defRPr kern="1200">
                <a:solidFill>
                  <a:schemeClr val="bg2">
                    <a:lumMod val="10000"/>
                  </a:schemeClr>
                </a:solidFill>
                <a:latin typeface="Gill Sans Light" panose="020B0302020104020203" pitchFamily="34" charset="-79"/>
                <a:ea typeface="CMU Sans Serif" panose="02000603000000000000" pitchFamily="2" charset="0"/>
                <a:cs typeface="Gill Sans Light" panose="020B03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wait(*mutex) {</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   semaphore = new Semaphore; </a:t>
            </a:r>
            <a:r>
              <a:rPr lang="en-US" sz="1800" dirty="0">
                <a:solidFill>
                  <a:srgbClr val="00B050"/>
                </a:solidFill>
                <a:latin typeface="Ubuntu Mono" panose="020B0509030602030204" pitchFamily="49" charset="0"/>
              </a:rPr>
              <a:t>// a semaphore per waiting thread</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   </a:t>
            </a:r>
            <a:r>
              <a:rPr lang="en-US" sz="1800" dirty="0" err="1">
                <a:latin typeface="Ubuntu Mono" panose="020B0509030602030204" pitchFamily="49" charset="0"/>
              </a:rPr>
              <a:t>queue.add</a:t>
            </a:r>
            <a:r>
              <a:rPr lang="en-US" sz="1800" dirty="0">
                <a:latin typeface="Ubuntu Mono" panose="020B0509030602030204" pitchFamily="49" charset="0"/>
              </a:rPr>
              <a:t>(semaphore);  </a:t>
            </a:r>
            <a:r>
              <a:rPr lang="en-US" sz="1800" dirty="0">
                <a:solidFill>
                  <a:srgbClr val="00B050"/>
                </a:solidFill>
                <a:latin typeface="Ubuntu Mono" panose="020B0509030602030204" pitchFamily="49" charset="0"/>
              </a:rPr>
              <a:t>// queue for waiting threads</a:t>
            </a:r>
          </a:p>
          <a:p>
            <a:pPr marL="0" indent="0" defTabSz="914400">
              <a:lnSpc>
                <a:spcPct val="84000"/>
              </a:lnSpc>
              <a:spcBef>
                <a:spcPts val="0"/>
              </a:spcBef>
              <a:buFont typeface="Arial" panose="020B0604020202020204" pitchFamily="34" charset="0"/>
              <a:buNone/>
            </a:pPr>
            <a:r>
              <a:rPr lang="en-US" sz="1800" dirty="0">
                <a:solidFill>
                  <a:schemeClr val="accent6">
                    <a:lumMod val="75000"/>
                  </a:schemeClr>
                </a:solidFill>
                <a:latin typeface="Ubuntu Mono" panose="020B0509030602030204" pitchFamily="49" charset="0"/>
              </a:rPr>
              <a:t>   </a:t>
            </a:r>
            <a:r>
              <a:rPr lang="en-US" sz="1800" dirty="0">
                <a:solidFill>
                  <a:srgbClr val="FF0000"/>
                </a:solidFill>
                <a:latin typeface="Ubuntu Mono" panose="020B0509030602030204" pitchFamily="49" charset="0"/>
              </a:rPr>
              <a:t>mutex-&gt;unlock(); </a:t>
            </a:r>
          </a:p>
          <a:p>
            <a:pPr marL="0" indent="0" defTabSz="914400">
              <a:lnSpc>
                <a:spcPct val="84000"/>
              </a:lnSpc>
              <a:spcBef>
                <a:spcPts val="0"/>
              </a:spcBef>
              <a:buFont typeface="Arial" panose="020B0604020202020204" pitchFamily="34" charset="0"/>
              <a:buNone/>
            </a:pPr>
            <a:r>
              <a:rPr lang="en-US" sz="1800" dirty="0">
                <a:solidFill>
                  <a:schemeClr val="accent6">
                    <a:lumMod val="75000"/>
                  </a:schemeClr>
                </a:solidFill>
                <a:latin typeface="Ubuntu Mono" panose="020B0509030602030204" pitchFamily="49" charset="0"/>
              </a:rPr>
              <a:t>   </a:t>
            </a:r>
            <a:r>
              <a:rPr lang="en-US" sz="1800" dirty="0" err="1">
                <a:solidFill>
                  <a:srgbClr val="0070C0"/>
                </a:solidFill>
                <a:latin typeface="Ubuntu Mono" panose="020B0509030602030204" pitchFamily="49" charset="0"/>
              </a:rPr>
              <a:t>semaphore.P</a:t>
            </a:r>
            <a:r>
              <a:rPr lang="en-US" sz="1800" dirty="0">
                <a:solidFill>
                  <a:srgbClr val="0070C0"/>
                </a:solidFill>
                <a:latin typeface="Ubuntu Mono" panose="020B0509030602030204" pitchFamily="49" charset="0"/>
              </a:rPr>
              <a:t>(); </a:t>
            </a:r>
          </a:p>
          <a:p>
            <a:pPr marL="0" indent="0" defTabSz="914400">
              <a:lnSpc>
                <a:spcPct val="84000"/>
              </a:lnSpc>
              <a:spcBef>
                <a:spcPts val="0"/>
              </a:spcBef>
              <a:buFont typeface="Arial" panose="020B0604020202020204" pitchFamily="34" charset="0"/>
              <a:buNone/>
            </a:pPr>
            <a:r>
              <a:rPr lang="en-US" sz="1800" dirty="0">
                <a:solidFill>
                  <a:schemeClr val="accent6">
                    <a:lumMod val="75000"/>
                  </a:schemeClr>
                </a:solidFill>
                <a:latin typeface="Ubuntu Mono" panose="020B0509030602030204" pitchFamily="49" charset="0"/>
              </a:rPr>
              <a:t>   </a:t>
            </a:r>
            <a:r>
              <a:rPr lang="en-US" sz="1800" dirty="0">
                <a:solidFill>
                  <a:srgbClr val="FF0000"/>
                </a:solidFill>
                <a:latin typeface="Ubuntu Mono" panose="020B0509030602030204" pitchFamily="49" charset="0"/>
              </a:rPr>
              <a:t>mutex-&gt;lock();</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a:t>
            </a:r>
          </a:p>
          <a:p>
            <a:pPr marL="0" indent="0" defTabSz="914400">
              <a:lnSpc>
                <a:spcPct val="84000"/>
              </a:lnSpc>
              <a:spcBef>
                <a:spcPts val="0"/>
              </a:spcBef>
              <a:buFont typeface="Arial" panose="020B0604020202020204" pitchFamily="34" charset="0"/>
              <a:buNone/>
            </a:pPr>
            <a:endParaRPr lang="en-US" sz="1800" dirty="0">
              <a:latin typeface="Ubuntu Mono" panose="020B0509030602030204" pitchFamily="49" charset="0"/>
            </a:endParaRP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signal() {</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   if (!</a:t>
            </a:r>
            <a:r>
              <a:rPr lang="en-US" sz="1800" dirty="0" err="1">
                <a:latin typeface="Ubuntu Mono" panose="020B0509030602030204" pitchFamily="49" charset="0"/>
              </a:rPr>
              <a:t>queue.empty</a:t>
            </a:r>
            <a:r>
              <a:rPr lang="en-US" sz="1800" dirty="0">
                <a:latin typeface="Ubuntu Mono" panose="020B0509030602030204" pitchFamily="49" charset="0"/>
              </a:rPr>
              <a:t>()) {</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      semaphore = </a:t>
            </a:r>
            <a:r>
              <a:rPr lang="en-US" sz="1800" dirty="0" err="1">
                <a:latin typeface="Ubuntu Mono" panose="020B0509030602030204" pitchFamily="49" charset="0"/>
              </a:rPr>
              <a:t>queue.remove</a:t>
            </a:r>
            <a:r>
              <a:rPr lang="en-US" sz="1800" dirty="0">
                <a:latin typeface="Ubuntu Mono" panose="020B0509030602030204" pitchFamily="49" charset="0"/>
              </a:rPr>
              <a:t>()</a:t>
            </a:r>
          </a:p>
          <a:p>
            <a:pPr marL="0" indent="0" defTabSz="914400">
              <a:lnSpc>
                <a:spcPct val="84000"/>
              </a:lnSpc>
              <a:spcBef>
                <a:spcPts val="0"/>
              </a:spcBef>
              <a:buFont typeface="Arial" panose="020B0604020202020204" pitchFamily="34" charset="0"/>
              <a:buNone/>
            </a:pPr>
            <a:r>
              <a:rPr lang="en-US" sz="1800" dirty="0">
                <a:solidFill>
                  <a:schemeClr val="accent6">
                    <a:lumMod val="75000"/>
                  </a:schemeClr>
                </a:solidFill>
                <a:latin typeface="Ubuntu Mono" panose="020B0509030602030204" pitchFamily="49" charset="0"/>
              </a:rPr>
              <a:t>      </a:t>
            </a:r>
            <a:r>
              <a:rPr lang="en-US" sz="1800" dirty="0" err="1">
                <a:solidFill>
                  <a:srgbClr val="0070C0"/>
                </a:solidFill>
                <a:latin typeface="Ubuntu Mono" panose="020B0509030602030204" pitchFamily="49" charset="0"/>
              </a:rPr>
              <a:t>semaphore.V</a:t>
            </a:r>
            <a:r>
              <a:rPr lang="en-US" sz="1800" dirty="0">
                <a:solidFill>
                  <a:srgbClr val="0070C0"/>
                </a:solidFill>
                <a:latin typeface="Ubuntu Mono" panose="020B0509030602030204" pitchFamily="49" charset="0"/>
              </a:rPr>
              <a:t>();</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   }</a:t>
            </a:r>
          </a:p>
          <a:p>
            <a:pPr marL="0" indent="0" defTabSz="914400">
              <a:lnSpc>
                <a:spcPct val="84000"/>
              </a:lnSpc>
              <a:spcBef>
                <a:spcPts val="0"/>
              </a:spcBef>
              <a:buFont typeface="Arial" panose="020B0604020202020204" pitchFamily="34" charset="0"/>
              <a:buNone/>
            </a:pPr>
            <a:r>
              <a:rPr lang="en-US" sz="1800" dirty="0">
                <a:latin typeface="Ubuntu Mono" panose="020B0509030602030204" pitchFamily="49" charset="0"/>
              </a:rPr>
              <a:t>}</a:t>
            </a:r>
          </a:p>
        </p:txBody>
      </p:sp>
    </p:spTree>
    <p:extLst>
      <p:ext uri="{BB962C8B-B14F-4D97-AF65-F5344CB8AC3E}">
        <p14:creationId xmlns:p14="http://schemas.microsoft.com/office/powerpoint/2010/main" val="3626669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28650" y="212727"/>
            <a:ext cx="7886700" cy="986154"/>
          </a:xfrm>
        </p:spPr>
        <p:txBody>
          <a:bodyPr/>
          <a:lstStyle/>
          <a:p>
            <a:r>
              <a:rPr lang="en-US" altLang="en-US" dirty="0"/>
              <a:t>Summary</a:t>
            </a:r>
          </a:p>
        </p:txBody>
      </p:sp>
      <p:sp>
        <p:nvSpPr>
          <p:cNvPr id="2" name="Content Placeholder 1">
            <a:extLst>
              <a:ext uri="{FF2B5EF4-FFF2-40B4-BE49-F238E27FC236}">
                <a16:creationId xmlns:a16="http://schemas.microsoft.com/office/drawing/2014/main" id="{2A178F89-C25C-E34E-A9B9-A029B8A5D43D}"/>
              </a:ext>
            </a:extLst>
          </p:cNvPr>
          <p:cNvSpPr>
            <a:spLocks noGrp="1"/>
          </p:cNvSpPr>
          <p:nvPr>
            <p:ph idx="1"/>
          </p:nvPr>
        </p:nvSpPr>
        <p:spPr>
          <a:xfrm>
            <a:off x="628650" y="1676400"/>
            <a:ext cx="7886700" cy="4968875"/>
          </a:xfrm>
        </p:spPr>
        <p:txBody>
          <a:bodyPr/>
          <a:lstStyle/>
          <a:p>
            <a:r>
              <a:rPr lang="en-US" altLang="ko-KR" sz="2000" dirty="0"/>
              <a:t>Use HW atomic primitives as needed to implement synchronization</a:t>
            </a:r>
          </a:p>
          <a:p>
            <a:pPr lvl="1"/>
            <a:r>
              <a:rPr lang="en-US" altLang="ko-KR" sz="1800" dirty="0"/>
              <a:t>Disabling of Interrupts, </a:t>
            </a:r>
            <a:r>
              <a:rPr lang="en-US" altLang="ko-KR" sz="1800" dirty="0" err="1"/>
              <a:t>test&amp;set</a:t>
            </a:r>
            <a:r>
              <a:rPr lang="en-US" altLang="ko-KR" sz="1800" dirty="0"/>
              <a:t>, swap, </a:t>
            </a:r>
            <a:r>
              <a:rPr lang="en-US" altLang="ko-KR" sz="1800" dirty="0" err="1"/>
              <a:t>compare&amp;swap</a:t>
            </a:r>
            <a:endParaRPr lang="en-US" altLang="ko-KR" sz="1800" dirty="0"/>
          </a:p>
          <a:p>
            <a:r>
              <a:rPr lang="en-US" altLang="ko-KR" sz="2000" dirty="0"/>
              <a:t>Define lock variable to implement mutex,</a:t>
            </a:r>
          </a:p>
          <a:p>
            <a:pPr lvl="1"/>
            <a:r>
              <a:rPr lang="en-US" altLang="ko-KR" sz="1800" dirty="0"/>
              <a:t>Use HW atomic primitives to protect modifications of that variable</a:t>
            </a:r>
          </a:p>
          <a:p>
            <a:r>
              <a:rPr lang="en-US" altLang="ko-KR" sz="2000" dirty="0"/>
              <a:t>Maintain the invariant on interrupts</a:t>
            </a:r>
          </a:p>
          <a:p>
            <a:pPr lvl="1"/>
            <a:r>
              <a:rPr lang="en-US" altLang="ko-KR" sz="1800" dirty="0"/>
              <a:t>Disable interrupts before calling </a:t>
            </a:r>
            <a:r>
              <a:rPr lang="en-US" altLang="ko-KR" sz="1600" dirty="0" err="1">
                <a:latin typeface="Ubuntu Mono" panose="020B0509030602030204" pitchFamily="49" charset="0"/>
              </a:rPr>
              <a:t>thread_switch</a:t>
            </a:r>
            <a:r>
              <a:rPr lang="en-US" altLang="ko-KR" sz="1600" dirty="0">
                <a:latin typeface="Ubuntu Mono" panose="020B0509030602030204" pitchFamily="49" charset="0"/>
              </a:rPr>
              <a:t>()</a:t>
            </a:r>
            <a:r>
              <a:rPr lang="en-US" altLang="ko-KR" sz="1800" dirty="0"/>
              <a:t> and enable them when </a:t>
            </a:r>
            <a:r>
              <a:rPr lang="en-US" altLang="ko-KR" sz="1600" dirty="0" err="1">
                <a:latin typeface="Ubuntu Mono" panose="020B0509030602030204" pitchFamily="49" charset="0"/>
              </a:rPr>
              <a:t>thread_switch</a:t>
            </a:r>
            <a:r>
              <a:rPr lang="en-US" altLang="ko-KR" sz="1600" dirty="0">
                <a:latin typeface="Ubuntu Mono" panose="020B0509030602030204" pitchFamily="49" charset="0"/>
              </a:rPr>
              <a:t>()</a:t>
            </a:r>
            <a:r>
              <a:rPr lang="en-US" altLang="ko-KR" sz="1800" dirty="0"/>
              <a:t> returns</a:t>
            </a:r>
          </a:p>
          <a:p>
            <a:r>
              <a:rPr lang="en-US" altLang="ko-KR" sz="2000"/>
              <a:t>Be </a:t>
            </a:r>
            <a:r>
              <a:rPr lang="en-US" altLang="ko-KR" sz="2000" dirty="0"/>
              <a:t>very careful not to waste machine resources</a:t>
            </a:r>
          </a:p>
          <a:p>
            <a:pPr lvl="1"/>
            <a:r>
              <a:rPr lang="en-US" altLang="ko-KR" sz="1800" dirty="0"/>
              <a:t>Shouldn’t disable interrupts for long</a:t>
            </a:r>
          </a:p>
          <a:p>
            <a:pPr lvl="1"/>
            <a:r>
              <a:rPr lang="en-US" altLang="ko-KR" sz="1800" dirty="0"/>
              <a:t>Shouldn’t busy-wait for long</a:t>
            </a:r>
          </a:p>
        </p:txBody>
      </p:sp>
    </p:spTree>
    <p:extLst>
      <p:ext uri="{BB962C8B-B14F-4D97-AF65-F5344CB8AC3E}">
        <p14:creationId xmlns:p14="http://schemas.microsoft.com/office/powerpoint/2010/main" val="4056713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4">
            <a:extLst>
              <a:ext uri="{FF2B5EF4-FFF2-40B4-BE49-F238E27FC236}">
                <a16:creationId xmlns:a16="http://schemas.microsoft.com/office/drawing/2014/main" id="{3479B45E-171B-664B-B785-750242F4A002}"/>
              </a:ext>
            </a:extLst>
          </p:cNvPr>
          <p:cNvSpPr>
            <a:spLocks noGrp="1"/>
          </p:cNvSpPr>
          <p:nvPr>
            <p:ph idx="1"/>
          </p:nvPr>
        </p:nvSpPr>
        <p:spPr>
          <a:xfrm>
            <a:off x="628650" y="1676400"/>
            <a:ext cx="7886700" cy="4968875"/>
          </a:xfrm>
        </p:spPr>
        <p:txBody>
          <a:bodyPr>
            <a:normAutofit/>
          </a:bodyPr>
          <a:lstStyle/>
          <a:p>
            <a:pPr>
              <a:lnSpc>
                <a:spcPct val="70000"/>
              </a:lnSpc>
              <a:buNone/>
            </a:pPr>
            <a:r>
              <a:rPr lang="en-CA" sz="1600" dirty="0">
                <a:solidFill>
                  <a:srgbClr val="00B050"/>
                </a:solidFill>
                <a:latin typeface="Ubuntu Mono" panose="020B0509030602030204" pitchFamily="49" charset="0"/>
              </a:rPr>
              <a:t>// We enter as </a:t>
            </a:r>
            <a:r>
              <a:rPr lang="en-CA" sz="1600" dirty="0" err="1">
                <a:solidFill>
                  <a:srgbClr val="00B050"/>
                </a:solidFill>
                <a:latin typeface="Ubuntu Mono" panose="020B0509030602030204" pitchFamily="49" charset="0"/>
              </a:rPr>
              <a:t>oldTCB</a:t>
            </a:r>
            <a:r>
              <a:rPr lang="en-CA" sz="1600" dirty="0">
                <a:solidFill>
                  <a:srgbClr val="00B050"/>
                </a:solidFill>
                <a:latin typeface="Ubuntu Mono" panose="020B0509030602030204" pitchFamily="49" charset="0"/>
              </a:rPr>
              <a:t>, but we return as </a:t>
            </a:r>
            <a:r>
              <a:rPr lang="en-CA" sz="1600" dirty="0" err="1">
                <a:solidFill>
                  <a:srgbClr val="00B050"/>
                </a:solidFill>
                <a:latin typeface="Ubuntu Mono" panose="020B0509030602030204" pitchFamily="49" charset="0"/>
              </a:rPr>
              <a:t>newTCB</a:t>
            </a:r>
            <a:endParaRPr lang="en-CA" sz="1600" dirty="0">
              <a:solidFill>
                <a:srgbClr val="00B050"/>
              </a:solidFill>
              <a:latin typeface="Ubuntu Mono" panose="020B0509030602030204" pitchFamily="49" charset="0"/>
            </a:endParaRPr>
          </a:p>
          <a:p>
            <a:pPr>
              <a:lnSpc>
                <a:spcPct val="70000"/>
              </a:lnSpc>
              <a:buNone/>
            </a:pPr>
            <a:r>
              <a:rPr lang="en-CA" sz="1600" dirty="0">
                <a:solidFill>
                  <a:srgbClr val="00B050"/>
                </a:solidFill>
                <a:latin typeface="Ubuntu Mono" panose="020B0509030602030204" pitchFamily="49" charset="0"/>
              </a:rPr>
              <a:t>// Returns with </a:t>
            </a:r>
            <a:r>
              <a:rPr lang="en-CA" sz="1600" dirty="0" err="1">
                <a:solidFill>
                  <a:srgbClr val="00B050"/>
                </a:solidFill>
                <a:latin typeface="Ubuntu Mono" panose="020B0509030602030204" pitchFamily="49" charset="0"/>
              </a:rPr>
              <a:t>newTCB’s</a:t>
            </a:r>
            <a:r>
              <a:rPr lang="en-CA" sz="1600" dirty="0">
                <a:solidFill>
                  <a:srgbClr val="00B050"/>
                </a:solidFill>
                <a:latin typeface="Ubuntu Mono" panose="020B0509030602030204" pitchFamily="49" charset="0"/>
              </a:rPr>
              <a:t> registers and stack</a:t>
            </a:r>
          </a:p>
          <a:p>
            <a:pPr>
              <a:lnSpc>
                <a:spcPct val="70000"/>
              </a:lnSpc>
              <a:buNone/>
            </a:pPr>
            <a:endParaRPr lang="en-CA" sz="1600" dirty="0">
              <a:solidFill>
                <a:schemeClr val="accent3">
                  <a:lumMod val="50000"/>
                </a:schemeClr>
              </a:solidFill>
              <a:latin typeface="Ubuntu Mono" panose="020B0509030602030204" pitchFamily="49" charset="0"/>
            </a:endParaRPr>
          </a:p>
          <a:p>
            <a:pPr>
              <a:lnSpc>
                <a:spcPct val="70000"/>
              </a:lnSpc>
              <a:buNone/>
            </a:pPr>
            <a:r>
              <a:rPr lang="en-CA" sz="1600" dirty="0" err="1">
                <a:latin typeface="Ubuntu Mono" panose="020B0509030602030204" pitchFamily="49" charset="0"/>
              </a:rPr>
              <a:t>thread_switch</a:t>
            </a:r>
            <a:r>
              <a:rPr lang="en-CA" sz="1600" dirty="0">
                <a:latin typeface="Ubuntu Mono" panose="020B0509030602030204" pitchFamily="49" charset="0"/>
              </a:rPr>
              <a:t>(TCB *</a:t>
            </a:r>
            <a:r>
              <a:rPr lang="en-CA" sz="1600" dirty="0" err="1">
                <a:solidFill>
                  <a:srgbClr val="0070C0"/>
                </a:solidFill>
                <a:latin typeface="Ubuntu Mono" panose="020B0509030602030204" pitchFamily="49" charset="0"/>
              </a:rPr>
              <a:t>oldTCB</a:t>
            </a:r>
            <a:r>
              <a:rPr lang="en-CA" sz="1600" dirty="0">
                <a:latin typeface="Ubuntu Mono" panose="020B0509030602030204" pitchFamily="49" charset="0"/>
              </a:rPr>
              <a:t>, TCB *</a:t>
            </a:r>
            <a:r>
              <a:rPr lang="en-CA" sz="1600" dirty="0" err="1">
                <a:solidFill>
                  <a:srgbClr val="0070C0"/>
                </a:solidFill>
                <a:latin typeface="Ubuntu Mono" panose="020B0509030602030204" pitchFamily="49" charset="0"/>
              </a:rPr>
              <a:t>newTCB</a:t>
            </a:r>
            <a:r>
              <a:rPr lang="en-CA" sz="1600" dirty="0">
                <a:latin typeface="Ubuntu Mono" panose="020B0509030602030204" pitchFamily="49" charset="0"/>
              </a:rPr>
              <a:t>) {</a:t>
            </a:r>
          </a:p>
          <a:p>
            <a:pPr>
              <a:lnSpc>
                <a:spcPct val="70000"/>
              </a:lnSpc>
              <a:buNone/>
            </a:pPr>
            <a:r>
              <a:rPr lang="en-CA" sz="1600" dirty="0">
                <a:latin typeface="Ubuntu Mono" panose="020B0509030602030204" pitchFamily="49" charset="0"/>
              </a:rPr>
              <a:t>    Push all regs onto kernel stack of </a:t>
            </a:r>
            <a:r>
              <a:rPr lang="en-CA" sz="1600" dirty="0" err="1">
                <a:latin typeface="Ubuntu Mono" panose="020B0509030602030204" pitchFamily="49" charset="0"/>
              </a:rPr>
              <a:t>oldTCB</a:t>
            </a:r>
            <a:endParaRPr lang="en-CA" sz="1600" dirty="0">
              <a:latin typeface="Ubuntu Mono" panose="020B0509030602030204" pitchFamily="49" charset="0"/>
            </a:endParaRPr>
          </a:p>
          <a:p>
            <a:pPr>
              <a:lnSpc>
                <a:spcPct val="70000"/>
              </a:lnSpc>
              <a:buNone/>
            </a:pPr>
            <a:r>
              <a:rPr lang="en-CA" sz="1600" dirty="0">
                <a:latin typeface="Ubuntu Mono" panose="020B0509030602030204" pitchFamily="49" charset="0"/>
              </a:rPr>
              <a:t>    Set </a:t>
            </a:r>
            <a:r>
              <a:rPr lang="en-CA" sz="1600" dirty="0" err="1">
                <a:solidFill>
                  <a:srgbClr val="FF0000"/>
                </a:solidFill>
                <a:latin typeface="Ubuntu Mono" panose="020B0509030602030204" pitchFamily="49" charset="0"/>
              </a:rPr>
              <a:t>oldTCB</a:t>
            </a:r>
            <a:r>
              <a:rPr lang="en-CA" sz="1600" dirty="0">
                <a:solidFill>
                  <a:srgbClr val="FF0000"/>
                </a:solidFill>
                <a:latin typeface="Ubuntu Mono" panose="020B0509030602030204" pitchFamily="49" charset="0"/>
              </a:rPr>
              <a:t>-&gt;</a:t>
            </a:r>
            <a:r>
              <a:rPr lang="en-CA" sz="1600" dirty="0" err="1">
                <a:solidFill>
                  <a:srgbClr val="FF0000"/>
                </a:solidFill>
                <a:latin typeface="Ubuntu Mono" panose="020B0509030602030204" pitchFamily="49" charset="0"/>
              </a:rPr>
              <a:t>sp</a:t>
            </a:r>
            <a:r>
              <a:rPr lang="en-CA" sz="1600" dirty="0">
                <a:latin typeface="Ubuntu Mono" panose="020B0509030602030204" pitchFamily="49" charset="0"/>
              </a:rPr>
              <a:t> to stack pointer</a:t>
            </a:r>
          </a:p>
          <a:p>
            <a:pPr>
              <a:lnSpc>
                <a:spcPct val="70000"/>
              </a:lnSpc>
              <a:buNone/>
            </a:pPr>
            <a:r>
              <a:rPr lang="en-CA" sz="1600" dirty="0">
                <a:latin typeface="Ubuntu Mono" panose="020B0509030602030204" pitchFamily="49" charset="0"/>
              </a:rPr>
              <a:t>    Set stack point to </a:t>
            </a:r>
            <a:r>
              <a:rPr lang="en-CA" sz="1600" dirty="0" err="1">
                <a:solidFill>
                  <a:srgbClr val="FF0000"/>
                </a:solidFill>
                <a:latin typeface="Ubuntu Mono" panose="020B0509030602030204" pitchFamily="49" charset="0"/>
              </a:rPr>
              <a:t>newTCB</a:t>
            </a:r>
            <a:r>
              <a:rPr lang="en-CA" sz="1600" dirty="0">
                <a:solidFill>
                  <a:srgbClr val="FF0000"/>
                </a:solidFill>
                <a:latin typeface="Ubuntu Mono" panose="020B0509030602030204" pitchFamily="49" charset="0"/>
              </a:rPr>
              <a:t>-&gt;</a:t>
            </a:r>
            <a:r>
              <a:rPr lang="en-CA" sz="1600" dirty="0" err="1">
                <a:solidFill>
                  <a:srgbClr val="FF0000"/>
                </a:solidFill>
                <a:latin typeface="Ubuntu Mono" panose="020B0509030602030204" pitchFamily="49" charset="0"/>
              </a:rPr>
              <a:t>sp</a:t>
            </a:r>
            <a:endParaRPr lang="en-CA" sz="1600" dirty="0">
              <a:solidFill>
                <a:srgbClr val="FF0000"/>
              </a:solidFill>
              <a:latin typeface="Ubuntu Mono" panose="020B0509030602030204" pitchFamily="49" charset="0"/>
            </a:endParaRPr>
          </a:p>
          <a:p>
            <a:pPr>
              <a:lnSpc>
                <a:spcPct val="70000"/>
              </a:lnSpc>
              <a:buNone/>
            </a:pPr>
            <a:r>
              <a:rPr lang="en-CA" sz="1600" dirty="0">
                <a:latin typeface="Ubuntu Mono" panose="020B0509030602030204" pitchFamily="49" charset="0"/>
              </a:rPr>
              <a:t>    Pop regs from kernel stack of </a:t>
            </a:r>
            <a:r>
              <a:rPr lang="en-CA" sz="1600" dirty="0" err="1">
                <a:latin typeface="Ubuntu Mono" panose="020B0509030602030204" pitchFamily="49" charset="0"/>
              </a:rPr>
              <a:t>newTCB</a:t>
            </a:r>
            <a:endParaRPr lang="en-CA" sz="1600" dirty="0">
              <a:latin typeface="Ubuntu Mono" panose="020B0509030602030204" pitchFamily="49" charset="0"/>
            </a:endParaRPr>
          </a:p>
          <a:p>
            <a:pPr>
              <a:lnSpc>
                <a:spcPct val="70000"/>
              </a:lnSpc>
              <a:buNone/>
            </a:pPr>
            <a:r>
              <a:rPr lang="en-CA" sz="1600" dirty="0">
                <a:latin typeface="Ubuntu Mono" panose="020B0509030602030204" pitchFamily="49" charset="0"/>
              </a:rPr>
              <a:t>    Return</a:t>
            </a:r>
          </a:p>
          <a:p>
            <a:pPr>
              <a:lnSpc>
                <a:spcPct val="70000"/>
              </a:lnSpc>
              <a:buNone/>
            </a:pPr>
            <a:r>
              <a:rPr lang="en-CA" sz="1600" dirty="0">
                <a:latin typeface="Ubuntu Mono" panose="020B0509030602030204" pitchFamily="49" charset="0"/>
              </a:rPr>
              <a:t>}</a:t>
            </a:r>
          </a:p>
        </p:txBody>
      </p:sp>
      <p:sp>
        <p:nvSpPr>
          <p:cNvPr id="4" name="Title 3"/>
          <p:cNvSpPr>
            <a:spLocks noGrp="1"/>
          </p:cNvSpPr>
          <p:nvPr>
            <p:ph type="title"/>
          </p:nvPr>
        </p:nvSpPr>
        <p:spPr/>
        <p:txBody>
          <a:bodyPr/>
          <a:lstStyle/>
          <a:p>
            <a:r>
              <a:rPr lang="en-US" altLang="ko-KR" dirty="0"/>
              <a:t>Switch Between Threads</a:t>
            </a:r>
            <a:endParaRPr lang="en-US" dirty="0"/>
          </a:p>
        </p:txBody>
      </p:sp>
      <p:sp>
        <p:nvSpPr>
          <p:cNvPr id="2" name="TextBox 1">
            <a:extLst>
              <a:ext uri="{FF2B5EF4-FFF2-40B4-BE49-F238E27FC236}">
                <a16:creationId xmlns:a16="http://schemas.microsoft.com/office/drawing/2014/main" id="{5A46FC29-DBE0-FB4E-9393-231CCFC4B438}"/>
              </a:ext>
            </a:extLst>
          </p:cNvPr>
          <p:cNvSpPr txBox="1"/>
          <p:nvPr/>
        </p:nvSpPr>
        <p:spPr>
          <a:xfrm>
            <a:off x="936238" y="4653040"/>
            <a:ext cx="3967279" cy="1846659"/>
          </a:xfrm>
          <a:prstGeom prst="rect">
            <a:avLst/>
          </a:prstGeom>
          <a:noFill/>
        </p:spPr>
        <p:txBody>
          <a:bodyPr wrap="square" rtlCol="0">
            <a:spAutoFit/>
          </a:bodyPr>
          <a:lstStyle/>
          <a:p>
            <a:r>
              <a:rPr lang="en-US" sz="1600" dirty="0">
                <a:solidFill>
                  <a:srgbClr val="7030A0"/>
                </a:solidFill>
                <a:latin typeface="Gill Sans Light" panose="020B0302020104020203" pitchFamily="34" charset="-79"/>
                <a:cs typeface="Gill Sans Light" panose="020B0302020104020203" pitchFamily="34" charset="-79"/>
              </a:rPr>
              <a:t>Where does this return to?</a:t>
            </a:r>
          </a:p>
          <a:p>
            <a:br>
              <a:rPr lang="en-US" sz="1400" dirty="0">
                <a:solidFill>
                  <a:schemeClr val="bg2">
                    <a:lumMod val="10000"/>
                  </a:schemeClr>
                </a:solidFill>
                <a:latin typeface="Gill Sans Light" panose="020B0302020104020203" pitchFamily="34" charset="-79"/>
                <a:cs typeface="Gill Sans Light" panose="020B0302020104020203" pitchFamily="34" charset="-79"/>
              </a:rPr>
            </a:br>
            <a:r>
              <a:rPr lang="en-US" sz="1400" dirty="0">
                <a:solidFill>
                  <a:schemeClr val="bg2">
                    <a:lumMod val="10000"/>
                  </a:schemeClr>
                </a:solidFill>
                <a:latin typeface="Gill Sans Light" panose="020B0302020104020203" pitchFamily="34" charset="-79"/>
                <a:cs typeface="Gill Sans Light" panose="020B0302020104020203" pitchFamily="34" charset="-79"/>
              </a:rPr>
              <a:t>If </a:t>
            </a:r>
            <a:r>
              <a:rPr lang="en-US" sz="1400" dirty="0" err="1">
                <a:solidFill>
                  <a:schemeClr val="bg2">
                    <a:lumMod val="10000"/>
                  </a:schemeClr>
                </a:solidFill>
                <a:latin typeface="Ubuntu Mono" panose="020B0509030602030204" pitchFamily="49" charset="0"/>
                <a:cs typeface="Gill Sans Light" panose="020B0302020104020203" pitchFamily="34" charset="-79"/>
              </a:rPr>
              <a:t>newTCB</a:t>
            </a:r>
            <a:r>
              <a:rPr lang="en-US" sz="1400" dirty="0">
                <a:solidFill>
                  <a:schemeClr val="bg2">
                    <a:lumMod val="10000"/>
                  </a:schemeClr>
                </a:solidFill>
                <a:latin typeface="Gill Sans Light" panose="020B0302020104020203" pitchFamily="34" charset="-79"/>
                <a:cs typeface="Gill Sans Light" panose="020B0302020104020203" pitchFamily="34" charset="-79"/>
              </a:rPr>
              <a:t> is not newly created, then we return to </a:t>
            </a:r>
            <a:r>
              <a:rPr lang="en-US" sz="1400" dirty="0">
                <a:solidFill>
                  <a:srgbClr val="FF0000"/>
                </a:solidFill>
                <a:latin typeface="Gill Sans Light" panose="020B0302020104020203" pitchFamily="34" charset="-79"/>
                <a:cs typeface="Gill Sans Light" panose="020B0302020104020203" pitchFamily="34" charset="-79"/>
              </a:rPr>
              <a:t>kernel code</a:t>
            </a:r>
            <a:r>
              <a:rPr lang="en-US" sz="1400" dirty="0">
                <a:solidFill>
                  <a:schemeClr val="bg2">
                    <a:lumMod val="10000"/>
                  </a:schemeClr>
                </a:solidFill>
                <a:latin typeface="Gill Sans Light" panose="020B0302020104020203" pitchFamily="34" charset="-79"/>
                <a:cs typeface="Gill Sans Light" panose="020B0302020104020203" pitchFamily="34" charset="-79"/>
              </a:rPr>
              <a:t> that called </a:t>
            </a:r>
            <a:r>
              <a:rPr lang="en-US" sz="1400" dirty="0" err="1">
                <a:solidFill>
                  <a:schemeClr val="bg2">
                    <a:lumMod val="10000"/>
                  </a:schemeClr>
                </a:solidFill>
                <a:latin typeface="Ubuntu Mono" panose="020B0509030602030204" pitchFamily="49" charset="0"/>
                <a:cs typeface="Gill Sans Light" panose="020B0302020104020203" pitchFamily="34" charset="-79"/>
              </a:rPr>
              <a:t>thread_switch</a:t>
            </a:r>
            <a:r>
              <a:rPr lang="en-US" sz="1400" dirty="0">
                <a:solidFill>
                  <a:schemeClr val="bg2">
                    <a:lumMod val="10000"/>
                  </a:schemeClr>
                </a:solidFill>
                <a:latin typeface="Ubuntu Mono" panose="020B0509030602030204" pitchFamily="49" charset="0"/>
                <a:cs typeface="Gill Sans Light" panose="020B0302020104020203" pitchFamily="34" charset="-79"/>
              </a:rPr>
              <a:t> </a:t>
            </a:r>
            <a:br>
              <a:rPr lang="en-US" sz="1400" dirty="0">
                <a:solidFill>
                  <a:schemeClr val="bg2">
                    <a:lumMod val="10000"/>
                  </a:schemeClr>
                </a:solidFill>
                <a:latin typeface="Ubuntu Mono" panose="020B0509030602030204" pitchFamily="49" charset="0"/>
                <a:cs typeface="Gill Sans Light" panose="020B0302020104020203" pitchFamily="34" charset="-79"/>
              </a:rPr>
            </a:br>
            <a:r>
              <a:rPr lang="en-US" sz="1400" dirty="0">
                <a:solidFill>
                  <a:schemeClr val="bg2">
                    <a:lumMod val="10000"/>
                  </a:schemeClr>
                </a:solidFill>
                <a:latin typeface="Gill Sans Light" panose="020B0302020104020203" pitchFamily="34" charset="-79"/>
                <a:cs typeface="Gill Sans Light" panose="020B0302020104020203" pitchFamily="34" charset="-79"/>
              </a:rPr>
              <a:t>(return address is stored on </a:t>
            </a:r>
            <a:r>
              <a:rPr lang="en-US" sz="1400" dirty="0" err="1">
                <a:solidFill>
                  <a:schemeClr val="bg2">
                    <a:lumMod val="10000"/>
                  </a:schemeClr>
                </a:solidFill>
                <a:latin typeface="Ubuntu Mono" panose="020B0509030602030204" pitchFamily="49" charset="0"/>
                <a:cs typeface="Gill Sans Light" panose="020B0302020104020203" pitchFamily="34" charset="-79"/>
              </a:rPr>
              <a:t>newTCB</a:t>
            </a:r>
            <a:r>
              <a:rPr lang="en-US" sz="1400" dirty="0" err="1">
                <a:solidFill>
                  <a:schemeClr val="bg2">
                    <a:lumMod val="10000"/>
                  </a:schemeClr>
                </a:solidFill>
                <a:latin typeface="Gill Sans Light" panose="020B0302020104020203" pitchFamily="34" charset="-79"/>
                <a:cs typeface="Gill Sans Light" panose="020B0302020104020203" pitchFamily="34" charset="-79"/>
              </a:rPr>
              <a:t>‘s</a:t>
            </a:r>
            <a:r>
              <a:rPr lang="en-US" sz="1400" dirty="0">
                <a:solidFill>
                  <a:schemeClr val="bg2">
                    <a:lumMod val="10000"/>
                  </a:schemeClr>
                </a:solidFill>
                <a:latin typeface="Gill Sans Light" panose="020B0302020104020203" pitchFamily="34" charset="-79"/>
                <a:cs typeface="Gill Sans Light" panose="020B0302020104020203" pitchFamily="34" charset="-79"/>
              </a:rPr>
              <a:t> stack)</a:t>
            </a:r>
          </a:p>
          <a:p>
            <a:endParaRPr lang="en-US" sz="1400" dirty="0">
              <a:solidFill>
                <a:schemeClr val="bg2">
                  <a:lumMod val="10000"/>
                </a:schemeClr>
              </a:solidFill>
              <a:latin typeface="Gill Sans Light" panose="020B0302020104020203" pitchFamily="34" charset="-79"/>
              <a:cs typeface="Gill Sans Light" panose="020B0302020104020203" pitchFamily="34" charset="-79"/>
            </a:endParaRPr>
          </a:p>
          <a:p>
            <a:r>
              <a:rPr lang="en-US" sz="1400" dirty="0">
                <a:solidFill>
                  <a:schemeClr val="bg2">
                    <a:lumMod val="10000"/>
                  </a:schemeClr>
                </a:solidFill>
                <a:latin typeface="Gill Sans Light" panose="020B0302020104020203" pitchFamily="34" charset="-79"/>
                <a:cs typeface="Gill Sans Light" panose="020B0302020104020203" pitchFamily="34" charset="-79"/>
              </a:rPr>
              <a:t>If </a:t>
            </a:r>
            <a:r>
              <a:rPr lang="en-US" sz="1400" dirty="0" err="1">
                <a:solidFill>
                  <a:schemeClr val="bg2">
                    <a:lumMod val="10000"/>
                  </a:schemeClr>
                </a:solidFill>
                <a:latin typeface="Ubuntu Mono" panose="020B0509030602030204" pitchFamily="49" charset="0"/>
                <a:cs typeface="Gill Sans Light" panose="020B0302020104020203" pitchFamily="34" charset="-79"/>
              </a:rPr>
              <a:t>newTCB</a:t>
            </a:r>
            <a:r>
              <a:rPr lang="en-US" sz="1400" dirty="0">
                <a:solidFill>
                  <a:schemeClr val="bg2">
                    <a:lumMod val="10000"/>
                  </a:schemeClr>
                </a:solidFill>
                <a:latin typeface="Gill Sans Light" panose="020B0302020104020203" pitchFamily="34" charset="-79"/>
                <a:cs typeface="Gill Sans Light" panose="020B0302020104020203" pitchFamily="34" charset="-79"/>
              </a:rPr>
              <a:t> is newly created, then it should have an </a:t>
            </a:r>
            <a:r>
              <a:rPr lang="en-US" sz="1400" dirty="0">
                <a:solidFill>
                  <a:srgbClr val="FF0000"/>
                </a:solidFill>
                <a:latin typeface="Gill Sans Light" panose="020B0302020104020203" pitchFamily="34" charset="-79"/>
                <a:cs typeface="Gill Sans Light" panose="020B0302020104020203" pitchFamily="34" charset="-79"/>
              </a:rPr>
              <a:t>entry point</a:t>
            </a:r>
            <a:r>
              <a:rPr lang="en-US" sz="1400" dirty="0">
                <a:solidFill>
                  <a:schemeClr val="bg2">
                    <a:lumMod val="10000"/>
                  </a:schemeClr>
                </a:solidFill>
                <a:latin typeface="Gill Sans Light" panose="020B0302020104020203" pitchFamily="34" charset="-79"/>
                <a:cs typeface="Gill Sans Light" panose="020B0302020104020203" pitchFamily="34" charset="-79"/>
              </a:rPr>
              <a:t> address on its stack </a:t>
            </a:r>
          </a:p>
        </p:txBody>
      </p:sp>
      <p:cxnSp>
        <p:nvCxnSpPr>
          <p:cNvPr id="6" name="Straight Arrow Connector 5">
            <a:extLst>
              <a:ext uri="{FF2B5EF4-FFF2-40B4-BE49-F238E27FC236}">
                <a16:creationId xmlns:a16="http://schemas.microsoft.com/office/drawing/2014/main" id="{81289F60-A968-474A-97A4-F6F14EDD5531}"/>
              </a:ext>
            </a:extLst>
          </p:cNvPr>
          <p:cNvCxnSpPr>
            <a:cxnSpLocks/>
          </p:cNvCxnSpPr>
          <p:nvPr/>
        </p:nvCxnSpPr>
        <p:spPr>
          <a:xfrm flipH="1" flipV="1">
            <a:off x="1791630" y="4228200"/>
            <a:ext cx="475785" cy="314063"/>
          </a:xfrm>
          <a:prstGeom prst="straightConnector1">
            <a:avLst/>
          </a:prstGeom>
          <a:ln w="38100" cap="rnd">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9A6FDE8-273E-E148-9599-2035AE558176}"/>
              </a:ext>
            </a:extLst>
          </p:cNvPr>
          <p:cNvCxnSpPr>
            <a:cxnSpLocks/>
          </p:cNvCxnSpPr>
          <p:nvPr/>
        </p:nvCxnSpPr>
        <p:spPr>
          <a:xfrm flipH="1" flipV="1">
            <a:off x="4795284" y="4160837"/>
            <a:ext cx="380400" cy="261636"/>
          </a:xfrm>
          <a:prstGeom prst="straightConnector1">
            <a:avLst/>
          </a:prstGeom>
          <a:ln w="38100" cap="rnd">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DCEEBF5-AEE0-2E4E-84E8-8D819A4D011B}"/>
              </a:ext>
            </a:extLst>
          </p:cNvPr>
          <p:cNvSpPr txBox="1"/>
          <p:nvPr/>
        </p:nvSpPr>
        <p:spPr>
          <a:xfrm>
            <a:off x="5016872" y="4509694"/>
            <a:ext cx="3806066" cy="1631216"/>
          </a:xfrm>
          <a:prstGeom prst="rect">
            <a:avLst/>
          </a:prstGeom>
          <a:noFill/>
        </p:spPr>
        <p:txBody>
          <a:bodyPr wrap="square" rtlCol="0">
            <a:spAutoFit/>
          </a:bodyPr>
          <a:lstStyle/>
          <a:p>
            <a:r>
              <a:rPr lang="en-US" sz="1600" dirty="0">
                <a:solidFill>
                  <a:srgbClr val="7030A0"/>
                </a:solidFill>
                <a:latin typeface="Gill Sans Light" panose="020B0302020104020203" pitchFamily="34" charset="-79"/>
                <a:cs typeface="Gill Sans Light" panose="020B0302020104020203" pitchFamily="34" charset="-79"/>
              </a:rPr>
              <a:t>What is popped here?</a:t>
            </a:r>
          </a:p>
          <a:p>
            <a:endParaRPr lang="en-US" sz="1400" dirty="0">
              <a:solidFill>
                <a:schemeClr val="bg2">
                  <a:lumMod val="10000"/>
                </a:schemeClr>
              </a:solidFill>
              <a:latin typeface="Gill Sans Light" panose="020B0302020104020203" pitchFamily="34" charset="-79"/>
              <a:cs typeface="Gill Sans Light" panose="020B0302020104020203" pitchFamily="34" charset="-79"/>
            </a:endParaRPr>
          </a:p>
          <a:p>
            <a:r>
              <a:rPr lang="en-US" sz="1400" dirty="0">
                <a:solidFill>
                  <a:schemeClr val="bg2">
                    <a:lumMod val="10000"/>
                  </a:schemeClr>
                </a:solidFill>
                <a:latin typeface="Gill Sans Light" panose="020B0302020104020203" pitchFamily="34" charset="-79"/>
                <a:cs typeface="Gill Sans Light" panose="020B0302020104020203" pitchFamily="34" charset="-79"/>
              </a:rPr>
              <a:t>If </a:t>
            </a:r>
            <a:r>
              <a:rPr lang="en-US" sz="1400" dirty="0" err="1">
                <a:solidFill>
                  <a:schemeClr val="bg2">
                    <a:lumMod val="10000"/>
                  </a:schemeClr>
                </a:solidFill>
                <a:latin typeface="Ubuntu Mono" panose="020B0509030602030204" pitchFamily="49" charset="0"/>
                <a:cs typeface="Gill Sans Light" panose="020B0302020104020203" pitchFamily="34" charset="-79"/>
              </a:rPr>
              <a:t>newTCB</a:t>
            </a:r>
            <a:r>
              <a:rPr lang="en-US" sz="1400" dirty="0">
                <a:solidFill>
                  <a:schemeClr val="bg2">
                    <a:lumMod val="10000"/>
                  </a:schemeClr>
                </a:solidFill>
                <a:latin typeface="Gill Sans Light" panose="020B0302020104020203" pitchFamily="34" charset="-79"/>
                <a:cs typeface="Gill Sans Light" panose="020B0302020104020203" pitchFamily="34" charset="-79"/>
              </a:rPr>
              <a:t> is not newly created, then we pop what we pushed </a:t>
            </a:r>
            <a:r>
              <a:rPr lang="en-US" sz="1400" dirty="0">
                <a:solidFill>
                  <a:srgbClr val="FF0000"/>
                </a:solidFill>
                <a:latin typeface="Gill Sans Light" panose="020B0302020104020203" pitchFamily="34" charset="-79"/>
                <a:cs typeface="Gill Sans Light" panose="020B0302020104020203" pitchFamily="34" charset="-79"/>
              </a:rPr>
              <a:t>last time</a:t>
            </a:r>
            <a:r>
              <a:rPr lang="en-US" sz="1400" dirty="0">
                <a:solidFill>
                  <a:schemeClr val="bg2">
                    <a:lumMod val="10000"/>
                  </a:schemeClr>
                </a:solidFill>
                <a:latin typeface="Gill Sans Light" panose="020B0302020104020203" pitchFamily="34" charset="-79"/>
                <a:cs typeface="Gill Sans Light" panose="020B0302020104020203" pitchFamily="34" charset="-79"/>
              </a:rPr>
              <a:t> we context switched it</a:t>
            </a:r>
          </a:p>
          <a:p>
            <a:endParaRPr lang="en-US" sz="1400" dirty="0">
              <a:solidFill>
                <a:schemeClr val="bg2">
                  <a:lumMod val="10000"/>
                </a:schemeClr>
              </a:solidFill>
              <a:latin typeface="Gill Sans Light" panose="020B0302020104020203" pitchFamily="34" charset="-79"/>
              <a:cs typeface="Gill Sans Light" panose="020B0302020104020203" pitchFamily="34" charset="-79"/>
            </a:endParaRPr>
          </a:p>
          <a:p>
            <a:r>
              <a:rPr lang="en-US" sz="1400" dirty="0">
                <a:solidFill>
                  <a:schemeClr val="bg2">
                    <a:lumMod val="10000"/>
                  </a:schemeClr>
                </a:solidFill>
                <a:latin typeface="Gill Sans Light" panose="020B0302020104020203" pitchFamily="34" charset="-79"/>
                <a:cs typeface="Gill Sans Light" panose="020B0302020104020203" pitchFamily="34" charset="-79"/>
              </a:rPr>
              <a:t>If </a:t>
            </a:r>
            <a:r>
              <a:rPr lang="en-US" sz="1400" dirty="0" err="1">
                <a:solidFill>
                  <a:schemeClr val="bg2">
                    <a:lumMod val="10000"/>
                  </a:schemeClr>
                </a:solidFill>
                <a:latin typeface="Ubuntu Mono" panose="020B0509030602030204" pitchFamily="49" charset="0"/>
                <a:cs typeface="Gill Sans Light" panose="020B0302020104020203" pitchFamily="34" charset="-79"/>
              </a:rPr>
              <a:t>newTCB</a:t>
            </a:r>
            <a:r>
              <a:rPr lang="en-US" sz="1400" dirty="0">
                <a:solidFill>
                  <a:schemeClr val="bg2">
                    <a:lumMod val="10000"/>
                  </a:schemeClr>
                </a:solidFill>
                <a:latin typeface="Gill Sans Light" panose="020B0302020104020203" pitchFamily="34" charset="-79"/>
                <a:cs typeface="Gill Sans Light" panose="020B0302020104020203" pitchFamily="34" charset="-79"/>
              </a:rPr>
              <a:t> is newly created, then it should have </a:t>
            </a:r>
            <a:r>
              <a:rPr lang="en-US" sz="1400" dirty="0">
                <a:solidFill>
                  <a:srgbClr val="FF0000"/>
                </a:solidFill>
                <a:latin typeface="Gill Sans Light" panose="020B0302020104020203" pitchFamily="34" charset="-79"/>
                <a:cs typeface="Gill Sans Light" panose="020B0302020104020203" pitchFamily="34" charset="-79"/>
              </a:rPr>
              <a:t>dummy data frame</a:t>
            </a:r>
            <a:r>
              <a:rPr lang="en-US" sz="1400" dirty="0">
                <a:solidFill>
                  <a:schemeClr val="bg2">
                    <a:lumMod val="10000"/>
                  </a:schemeClr>
                </a:solidFill>
                <a:latin typeface="Gill Sans Light" panose="020B0302020104020203" pitchFamily="34" charset="-79"/>
                <a:cs typeface="Gill Sans Light" panose="020B0302020104020203" pitchFamily="34" charset="-79"/>
              </a:rPr>
              <a:t> on top of its stack</a:t>
            </a:r>
          </a:p>
        </p:txBody>
      </p:sp>
      <p:cxnSp>
        <p:nvCxnSpPr>
          <p:cNvPr id="15" name="Straight Arrow Connector 14">
            <a:extLst>
              <a:ext uri="{FF2B5EF4-FFF2-40B4-BE49-F238E27FC236}">
                <a16:creationId xmlns:a16="http://schemas.microsoft.com/office/drawing/2014/main" id="{1624DADA-375D-D84B-A845-77EE65F75027}"/>
              </a:ext>
            </a:extLst>
          </p:cNvPr>
          <p:cNvCxnSpPr>
            <a:cxnSpLocks/>
          </p:cNvCxnSpPr>
          <p:nvPr/>
        </p:nvCxnSpPr>
        <p:spPr>
          <a:xfrm flipH="1">
            <a:off x="4732532" y="2348306"/>
            <a:ext cx="583747" cy="171000"/>
          </a:xfrm>
          <a:prstGeom prst="straightConnector1">
            <a:avLst/>
          </a:prstGeom>
          <a:ln w="38100" cap="rnd">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6B6A0E7-2497-FA42-84B7-8E7D23126A0B}"/>
              </a:ext>
            </a:extLst>
          </p:cNvPr>
          <p:cNvSpPr txBox="1"/>
          <p:nvPr/>
        </p:nvSpPr>
        <p:spPr>
          <a:xfrm>
            <a:off x="5533328" y="2080287"/>
            <a:ext cx="3289610" cy="1077218"/>
          </a:xfrm>
          <a:prstGeom prst="rect">
            <a:avLst/>
          </a:prstGeom>
          <a:noFill/>
        </p:spPr>
        <p:txBody>
          <a:bodyPr wrap="square" rtlCol="0">
            <a:spAutoFit/>
          </a:bodyPr>
          <a:lstStyle/>
          <a:p>
            <a:r>
              <a:rPr lang="en-US" sz="1600" dirty="0" err="1">
                <a:solidFill>
                  <a:schemeClr val="bg2">
                    <a:lumMod val="10000"/>
                  </a:schemeClr>
                </a:solidFill>
                <a:latin typeface="Ubuntu Mono" panose="020B0509030602030204" pitchFamily="49" charset="0"/>
                <a:cs typeface="Gill Sans Light" panose="020B0302020104020203" pitchFamily="34" charset="-79"/>
              </a:rPr>
              <a:t>newTCP</a:t>
            </a:r>
            <a:r>
              <a:rPr lang="en-US" sz="1600" dirty="0">
                <a:solidFill>
                  <a:schemeClr val="bg2">
                    <a:lumMod val="10000"/>
                  </a:schemeClr>
                </a:solidFill>
                <a:latin typeface="Gill Sans Light" panose="020B0302020104020203" pitchFamily="34" charset="-79"/>
                <a:cs typeface="Gill Sans Light" panose="020B0302020104020203" pitchFamily="34" charset="-79"/>
              </a:rPr>
              <a:t> could be a thread that was context switched before and we are context switching back to it, or it could be a </a:t>
            </a:r>
            <a:r>
              <a:rPr lang="en-US" sz="1600" dirty="0">
                <a:solidFill>
                  <a:srgbClr val="FF0000"/>
                </a:solidFill>
                <a:latin typeface="Gill Sans Light" panose="020B0302020104020203" pitchFamily="34" charset="-79"/>
                <a:cs typeface="Gill Sans Light" panose="020B0302020104020203" pitchFamily="34" charset="-79"/>
              </a:rPr>
              <a:t>newly created</a:t>
            </a:r>
            <a:r>
              <a:rPr lang="en-US" sz="1600" dirty="0">
                <a:solidFill>
                  <a:schemeClr val="bg2">
                    <a:lumMod val="10000"/>
                  </a:schemeClr>
                </a:solidFill>
                <a:latin typeface="Gill Sans Light" panose="020B0302020104020203" pitchFamily="34" charset="-79"/>
                <a:cs typeface="Gill Sans Light" panose="020B0302020104020203" pitchFamily="34" charset="-79"/>
              </a:rPr>
              <a:t> thread</a:t>
            </a:r>
          </a:p>
        </p:txBody>
      </p:sp>
    </p:spTree>
    <p:extLst>
      <p:ext uri="{BB962C8B-B14F-4D97-AF65-F5344CB8AC3E}">
        <p14:creationId xmlns:p14="http://schemas.microsoft.com/office/powerpoint/2010/main" val="614128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xEl>
                                              <p:pRg st="0" end="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
                                            <p:txEl>
                                              <p:pRg st="1" end="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14" grpId="0" build="p"/>
      <p:bldP spid="16"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B830288-9BB8-E345-84FB-64C99FE3A8C6}"/>
              </a:ext>
            </a:extLst>
          </p:cNvPr>
          <p:cNvSpPr>
            <a:spLocks noGrp="1"/>
          </p:cNvSpPr>
          <p:nvPr>
            <p:ph type="title"/>
          </p:nvPr>
        </p:nvSpPr>
        <p:spPr/>
        <p:txBody>
          <a:bodyPr/>
          <a:lstStyle/>
          <a:p>
            <a:r>
              <a:rPr lang="en-US" dirty="0"/>
              <a:t>Questions?</a:t>
            </a:r>
          </a:p>
        </p:txBody>
      </p:sp>
      <p:pic>
        <p:nvPicPr>
          <p:cNvPr id="7174" name="Picture 6">
            <a:extLst>
              <a:ext uri="{FF2B5EF4-FFF2-40B4-BE49-F238E27FC236}">
                <a16:creationId xmlns:a16="http://schemas.microsoft.com/office/drawing/2014/main" id="{8BA57BBB-068E-1740-8FAB-876876D58529}"/>
              </a:ext>
            </a:extLst>
          </p:cNvPr>
          <p:cNvPicPr>
            <a:picLocks noChangeAspect="1" noChangeArrowheads="1"/>
          </p:cNvPicPr>
          <p:nvPr/>
        </p:nvPicPr>
        <p:blipFill>
          <a:blip r:embed="rId2" cstate="screen">
            <a:grayscl/>
            <a:extLst>
              <a:ext uri="{28A0092B-C50C-407E-A947-70E740481C1C}">
                <a14:useLocalDpi xmlns:a14="http://schemas.microsoft.com/office/drawing/2010/main"/>
              </a:ext>
            </a:extLst>
          </a:blip>
          <a:srcRect/>
          <a:stretch>
            <a:fillRect/>
          </a:stretch>
        </p:blipFill>
        <p:spPr bwMode="auto">
          <a:xfrm>
            <a:off x="623888" y="4441002"/>
            <a:ext cx="3466769" cy="173338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9" name="Rectangle 8">
            <a:extLst>
              <a:ext uri="{FF2B5EF4-FFF2-40B4-BE49-F238E27FC236}">
                <a16:creationId xmlns:a16="http://schemas.microsoft.com/office/drawing/2014/main" id="{904B5E64-04D4-F044-9947-E412A92E317C}"/>
              </a:ext>
            </a:extLst>
          </p:cNvPr>
          <p:cNvSpPr/>
          <p:nvPr/>
        </p:nvSpPr>
        <p:spPr>
          <a:xfrm>
            <a:off x="4153502" y="6703153"/>
            <a:ext cx="827471" cy="184666"/>
          </a:xfrm>
          <a:prstGeom prst="rect">
            <a:avLst/>
          </a:prstGeom>
        </p:spPr>
        <p:txBody>
          <a:bodyPr wrap="none">
            <a:spAutoFit/>
          </a:bodyPr>
          <a:lstStyle/>
          <a:p>
            <a:r>
              <a:rPr lang="en-US" sz="600" dirty="0" err="1">
                <a:latin typeface="Gill Sans Light" panose="020B0302020104020203" pitchFamily="34" charset="-79"/>
                <a:cs typeface="Gill Sans Light" panose="020B0302020104020203" pitchFamily="34" charset="-79"/>
              </a:rPr>
              <a:t>globaldigitalcitizen.org</a:t>
            </a:r>
            <a:endParaRPr lang="en-US" sz="600" dirty="0">
              <a:latin typeface="Gill Sans Light" panose="020B0302020104020203" pitchFamily="34" charset="-79"/>
              <a:cs typeface="Gill Sans Light" panose="020B0302020104020203" pitchFamily="34" charset="-79"/>
            </a:endParaRPr>
          </a:p>
        </p:txBody>
      </p:sp>
    </p:spTree>
    <p:extLst>
      <p:ext uri="{BB962C8B-B14F-4D97-AF65-F5344CB8AC3E}">
        <p14:creationId xmlns:p14="http://schemas.microsoft.com/office/powerpoint/2010/main" val="273636889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2BC04-D7A4-2D45-957C-0AC05B07BFA3}"/>
              </a:ext>
            </a:extLst>
          </p:cNvPr>
          <p:cNvSpPr>
            <a:spLocks noGrp="1"/>
          </p:cNvSpPr>
          <p:nvPr>
            <p:ph type="title"/>
          </p:nvPr>
        </p:nvSpPr>
        <p:spPr/>
        <p:txBody>
          <a:bodyPr/>
          <a:lstStyle/>
          <a:p>
            <a:r>
              <a:rPr lang="en-US" dirty="0"/>
              <a:t>Acknowledgment</a:t>
            </a:r>
          </a:p>
        </p:txBody>
      </p:sp>
      <p:sp>
        <p:nvSpPr>
          <p:cNvPr id="3" name="Content Placeholder 2">
            <a:extLst>
              <a:ext uri="{FF2B5EF4-FFF2-40B4-BE49-F238E27FC236}">
                <a16:creationId xmlns:a16="http://schemas.microsoft.com/office/drawing/2014/main" id="{4653A5FE-6850-F546-8B5B-00CF64889447}"/>
              </a:ext>
            </a:extLst>
          </p:cNvPr>
          <p:cNvSpPr>
            <a:spLocks noGrp="1"/>
          </p:cNvSpPr>
          <p:nvPr>
            <p:ph idx="1"/>
          </p:nvPr>
        </p:nvSpPr>
        <p:spPr/>
        <p:txBody>
          <a:bodyPr/>
          <a:lstStyle/>
          <a:p>
            <a:r>
              <a:rPr lang="en-US" dirty="0"/>
              <a:t>Slides by courtesy of Anderson, Culler, </a:t>
            </a:r>
            <a:r>
              <a:rPr lang="en-US" dirty="0" err="1"/>
              <a:t>Stoica</a:t>
            </a:r>
            <a:r>
              <a:rPr lang="en-US" dirty="0"/>
              <a:t>, </a:t>
            </a:r>
            <a:r>
              <a:rPr lang="en-US" dirty="0" err="1"/>
              <a:t>Silberschatz</a:t>
            </a:r>
            <a:r>
              <a:rPr lang="en-US" dirty="0"/>
              <a:t>, Joseph, and Canny</a:t>
            </a:r>
          </a:p>
        </p:txBody>
      </p:sp>
    </p:spTree>
    <p:extLst>
      <p:ext uri="{BB962C8B-B14F-4D97-AF65-F5344CB8AC3E}">
        <p14:creationId xmlns:p14="http://schemas.microsoft.com/office/powerpoint/2010/main" val="1005264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ko-KR" dirty="0"/>
              <a:t>Threads Entry Point</a:t>
            </a:r>
          </a:p>
        </p:txBody>
      </p:sp>
      <p:sp>
        <p:nvSpPr>
          <p:cNvPr id="2" name="Content Placeholder 1">
            <a:extLst>
              <a:ext uri="{FF2B5EF4-FFF2-40B4-BE49-F238E27FC236}">
                <a16:creationId xmlns:a16="http://schemas.microsoft.com/office/drawing/2014/main" id="{60FC91DA-CDCF-F34E-8CB9-C3CA5E612792}"/>
              </a:ext>
            </a:extLst>
          </p:cNvPr>
          <p:cNvSpPr>
            <a:spLocks noGrp="1"/>
          </p:cNvSpPr>
          <p:nvPr>
            <p:ph idx="1"/>
          </p:nvPr>
        </p:nvSpPr>
        <p:spPr/>
        <p:txBody>
          <a:bodyPr/>
          <a:lstStyle/>
          <a:p>
            <a:r>
              <a:rPr lang="en-US" sz="2400" dirty="0"/>
              <a:t>For kernel threads, no mode switch is required</a:t>
            </a:r>
          </a:p>
          <a:p>
            <a:pPr lvl="1"/>
            <a:r>
              <a:rPr lang="en-US" sz="2000" dirty="0"/>
              <a:t>Could directly jump to function that thread will run</a:t>
            </a:r>
          </a:p>
          <a:p>
            <a:pPr lvl="1"/>
            <a:endParaRPr lang="en-US" sz="2000" dirty="0"/>
          </a:p>
          <a:p>
            <a:pPr lvl="1"/>
            <a:endParaRPr lang="en-US" sz="2000" dirty="0"/>
          </a:p>
          <a:p>
            <a:r>
              <a:rPr lang="en-US" sz="2400" dirty="0"/>
              <a:t>For user threads, switch from kernel to user mode is required</a:t>
            </a:r>
          </a:p>
          <a:p>
            <a:pPr lvl="1"/>
            <a:r>
              <a:rPr lang="en-US" sz="2000" dirty="0"/>
              <a:t>Need one level of indirection</a:t>
            </a:r>
          </a:p>
          <a:p>
            <a:pPr lvl="1"/>
            <a:r>
              <a:rPr lang="en-US" sz="2000" dirty="0"/>
              <a:t>Could jump to a kernel code that then jumps to user code and changes mode atomically</a:t>
            </a:r>
          </a:p>
          <a:p>
            <a:pPr lvl="1"/>
            <a:r>
              <a:rPr lang="en-US" sz="2000" dirty="0"/>
              <a:t>E.g., could jump to </a:t>
            </a:r>
            <a:r>
              <a:rPr lang="en-US" sz="2000" dirty="0" err="1">
                <a:solidFill>
                  <a:srgbClr val="FF0000"/>
                </a:solidFill>
                <a:latin typeface="Ubuntu Mono" panose="020B0509030602030204" pitchFamily="49" charset="0"/>
              </a:rPr>
              <a:t>Handler_Exit</a:t>
            </a:r>
            <a:endParaRPr lang="en-US" sz="2000" dirty="0">
              <a:solidFill>
                <a:srgbClr val="FF0000"/>
              </a:solidFill>
              <a:latin typeface="Ubuntu Mono" panose="020B0509030602030204" pitchFamily="49" charset="0"/>
            </a:endParaRPr>
          </a:p>
        </p:txBody>
      </p:sp>
    </p:spTree>
    <p:extLst>
      <p:ext uri="{BB962C8B-B14F-4D97-AF65-F5344CB8AC3E}">
        <p14:creationId xmlns:p14="http://schemas.microsoft.com/office/powerpoint/2010/main" val="1127913875"/>
      </p:ext>
    </p:extLst>
  </p:cSld>
  <p:clrMapOvr>
    <a:masterClrMapping/>
  </p:clrMapOvr>
</p:sld>
</file>

<file path=ppt/theme/theme1.xml><?xml version="1.0" encoding="utf-8"?>
<a:theme xmlns:a="http://schemas.openxmlformats.org/drawingml/2006/main" name="gill-sans">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2" id="{C1BE2A55-E0B4-9D4A-BC3B-61AA3D7CE71B}" vid="{17B29218-6A61-0241-B066-754774614DC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gill-sans</Template>
  <TotalTime>26948</TotalTime>
  <Words>8313</Words>
  <Application>Microsoft Macintosh PowerPoint</Application>
  <PresentationFormat>On-screen Show (4:3)</PresentationFormat>
  <Paragraphs>1345</Paragraphs>
  <Slides>81</Slides>
  <Notes>57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81</vt:i4>
      </vt:variant>
    </vt:vector>
  </HeadingPairs>
  <TitlesOfParts>
    <vt:vector size="93" baseType="lpstr">
      <vt:lpstr>Arial</vt:lpstr>
      <vt:lpstr>Calibri</vt:lpstr>
      <vt:lpstr>Comic Sans MS</vt:lpstr>
      <vt:lpstr>Consolas</vt:lpstr>
      <vt:lpstr>Dijkstra</vt:lpstr>
      <vt:lpstr>Gill Sans</vt:lpstr>
      <vt:lpstr>GILL SANS LIGHT</vt:lpstr>
      <vt:lpstr>GILL SANS LIGHT</vt:lpstr>
      <vt:lpstr>Gill Sans SemiBold</vt:lpstr>
      <vt:lpstr>Helvetica</vt:lpstr>
      <vt:lpstr>Ubuntu Mono</vt:lpstr>
      <vt:lpstr>gill-sans</vt:lpstr>
      <vt:lpstr>PowerPoint Presentation</vt:lpstr>
      <vt:lpstr>Lecture 3:  Multithreaded Kernels</vt:lpstr>
      <vt:lpstr>Outline</vt:lpstr>
      <vt:lpstr>Kernel-managed Multithreading</vt:lpstr>
      <vt:lpstr>Recall: Thread Lifecycle</vt:lpstr>
      <vt:lpstr>What Triggers a Context Switch?</vt:lpstr>
      <vt:lpstr>System Call, Interrupt, and Exception Handlers</vt:lpstr>
      <vt:lpstr>Switch Between Threads</vt:lpstr>
      <vt:lpstr>Threads Entry Point</vt:lpstr>
      <vt:lpstr>Creating New User Threads</vt:lpstr>
      <vt:lpstr>Stack for Yielding Thread</vt:lpstr>
      <vt:lpstr>How Do Stacks Look Like?</vt:lpstr>
      <vt:lpstr>Outline</vt:lpstr>
      <vt:lpstr>Some Numbers</vt:lpstr>
      <vt:lpstr>Some Numbers (cont.)</vt:lpstr>
      <vt:lpstr>Kernel- vs. User-managed Threads</vt:lpstr>
      <vt:lpstr>User-managed Threads</vt:lpstr>
      <vt:lpstr>User-managed Threads: Thread vs. Process State</vt:lpstr>
      <vt:lpstr>Downside of User-managed Threads</vt:lpstr>
      <vt:lpstr>Classification of OSes</vt:lpstr>
      <vt:lpstr>Outline</vt:lpstr>
      <vt:lpstr>Implementing Synchronization Objects</vt:lpstr>
      <vt:lpstr>Mutex Implementation - Take 1: Using only Load and Store</vt:lpstr>
      <vt:lpstr>Mutex Implementation - Take 2: Disabling Interrupts</vt:lpstr>
      <vt:lpstr>Problems with Naïve Implementation of Mutex</vt:lpstr>
      <vt:lpstr>Implementation of Mutex - Take 2.5: Disabling Interrupts + Lock Variable</vt:lpstr>
      <vt:lpstr>Implementation of Mutex - Take 2.5 (cont.)</vt:lpstr>
      <vt:lpstr>Mutex Implementation: Discussion</vt:lpstr>
      <vt:lpstr>Re-enabling Interrupts</vt:lpstr>
      <vt:lpstr>How to Re-enable After thread_switch()?</vt:lpstr>
      <vt:lpstr>Problems with Take 2.5</vt:lpstr>
      <vt:lpstr>Recall: Examples of  Read-Modify-Write Instructions </vt:lpstr>
      <vt:lpstr>Spinlock with test&amp;set()</vt:lpstr>
      <vt:lpstr>Spinlock with test&amp;set(): Discussion</vt:lpstr>
      <vt:lpstr>Implementation of Mutex - Take 3: Using Spinlock</vt:lpstr>
      <vt:lpstr>Implementation of Mutex - Take 3 (cont.)</vt:lpstr>
      <vt:lpstr>Implementation of Mutex - Take 3 (cont.)</vt:lpstr>
      <vt:lpstr>Mutex Using Interrupts vs. Spinlock</vt:lpstr>
      <vt:lpstr>Recap: Mutexes Using Interrupts</vt:lpstr>
      <vt:lpstr>Recap: Mutexes Using Spinlock (test&amp;set)</vt:lpstr>
      <vt:lpstr>Mutex Implementation in Linux</vt:lpstr>
      <vt:lpstr>Mutex Implementation in Linux (cont.)</vt:lpstr>
      <vt:lpstr>Mutex Implementations: Discussion</vt:lpstr>
      <vt:lpstr>Recall: Rules for Using Mutex</vt:lpstr>
      <vt:lpstr>Lock Before Accessing Shared Data, ALWAYS!</vt:lpstr>
      <vt:lpstr>Recall: Semaphores</vt:lpstr>
      <vt:lpstr>Implementation of Semaphore</vt:lpstr>
      <vt:lpstr>Semaphores are Harmful!</vt:lpstr>
      <vt:lpstr>Recall: Monitors and Condition Variables</vt:lpstr>
      <vt:lpstr>Recall: Condition Variables Operations</vt:lpstr>
      <vt:lpstr>Recall: Properties of Condition Variables</vt:lpstr>
      <vt:lpstr>Example: Bounded Buffer Implementation with Monitors</vt:lpstr>
      <vt:lpstr>Mesa vs. Hoare Monitors</vt:lpstr>
      <vt:lpstr>Hoare Monitors</vt:lpstr>
      <vt:lpstr>Mesa Monitors</vt:lpstr>
      <vt:lpstr>Mesa Monitor: Why “while()”?</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Mesa Monitor: Why “while()”? (cont.)</vt:lpstr>
      <vt:lpstr>Condition Variable vs. Semaphore</vt:lpstr>
      <vt:lpstr>Implementation of Condition Variables</vt:lpstr>
      <vt:lpstr>Implementation of Condition Variable using Semaphores (Take 1)</vt:lpstr>
      <vt:lpstr>Implementation of Condition Variable using Semaphores (Take 2)</vt:lpstr>
      <vt:lpstr>Implementation Condition Variable using Semaphores (Take 3)</vt:lpstr>
      <vt:lpstr>Summary</vt:lpstr>
      <vt:lpstr>Questions?</vt:lpstr>
      <vt:lpstr>Acknowledgment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dc:title>
  <dc:subject>Concurrency</dc:subject>
  <dc:creator/>
  <cp:keywords/>
  <dc:description/>
  <cp:lastModifiedBy>Seyed Majid Zahedi</cp:lastModifiedBy>
  <cp:revision>950</cp:revision>
  <cp:lastPrinted>2019-01-24T18:58:48Z</cp:lastPrinted>
  <dcterms:created xsi:type="dcterms:W3CDTF">2014-10-08T04:57:38Z</dcterms:created>
  <dcterms:modified xsi:type="dcterms:W3CDTF">2022-01-20T04:39:43Z</dcterms:modified>
  <cp:category/>
</cp:coreProperties>
</file>