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3"/>
  </p:notesMasterIdLst>
  <p:handoutMasterIdLst>
    <p:handoutMasterId r:id="rId84"/>
  </p:handoutMasterIdLst>
  <p:sldIdLst>
    <p:sldId id="1878" r:id="rId2"/>
    <p:sldId id="1875" r:id="rId3"/>
    <p:sldId id="803" r:id="rId4"/>
    <p:sldId id="1101" r:id="rId5"/>
    <p:sldId id="309" r:id="rId6"/>
    <p:sldId id="1879" r:id="rId7"/>
    <p:sldId id="1880" r:id="rId8"/>
    <p:sldId id="320" r:id="rId9"/>
    <p:sldId id="694" r:id="rId10"/>
    <p:sldId id="1092" r:id="rId11"/>
    <p:sldId id="661" r:id="rId12"/>
    <p:sldId id="662" r:id="rId13"/>
    <p:sldId id="1881" r:id="rId14"/>
    <p:sldId id="818" r:id="rId15"/>
    <p:sldId id="762" r:id="rId16"/>
    <p:sldId id="638" r:id="rId17"/>
    <p:sldId id="782" r:id="rId18"/>
    <p:sldId id="1883" r:id="rId19"/>
    <p:sldId id="1882" r:id="rId20"/>
    <p:sldId id="721" r:id="rId21"/>
    <p:sldId id="1884" r:id="rId22"/>
    <p:sldId id="781" r:id="rId23"/>
    <p:sldId id="1098" r:id="rId24"/>
    <p:sldId id="841" r:id="rId25"/>
    <p:sldId id="842" r:id="rId26"/>
    <p:sldId id="835" r:id="rId27"/>
    <p:sldId id="1095" r:id="rId28"/>
    <p:sldId id="836" r:id="rId29"/>
    <p:sldId id="874" r:id="rId30"/>
    <p:sldId id="838" r:id="rId31"/>
    <p:sldId id="802" r:id="rId32"/>
    <p:sldId id="852" r:id="rId33"/>
    <p:sldId id="804" r:id="rId34"/>
    <p:sldId id="805" r:id="rId35"/>
    <p:sldId id="806" r:id="rId36"/>
    <p:sldId id="1096" r:id="rId37"/>
    <p:sldId id="1097" r:id="rId38"/>
    <p:sldId id="843" r:id="rId39"/>
    <p:sldId id="844" r:id="rId40"/>
    <p:sldId id="1093" r:id="rId41"/>
    <p:sldId id="356" r:id="rId42"/>
    <p:sldId id="378" r:id="rId43"/>
    <p:sldId id="1094" r:id="rId44"/>
    <p:sldId id="332" r:id="rId45"/>
    <p:sldId id="395" r:id="rId46"/>
    <p:sldId id="808" r:id="rId47"/>
    <p:sldId id="384" r:id="rId48"/>
    <p:sldId id="411" r:id="rId49"/>
    <p:sldId id="815" r:id="rId50"/>
    <p:sldId id="335" r:id="rId51"/>
    <p:sldId id="410" r:id="rId52"/>
    <p:sldId id="336" r:id="rId53"/>
    <p:sldId id="880" r:id="rId54"/>
    <p:sldId id="881" r:id="rId55"/>
    <p:sldId id="882" r:id="rId56"/>
    <p:sldId id="883" r:id="rId57"/>
    <p:sldId id="884" r:id="rId58"/>
    <p:sldId id="901" r:id="rId59"/>
    <p:sldId id="903" r:id="rId60"/>
    <p:sldId id="904" r:id="rId61"/>
    <p:sldId id="906" r:id="rId62"/>
    <p:sldId id="905" r:id="rId63"/>
    <p:sldId id="907" r:id="rId64"/>
    <p:sldId id="908" r:id="rId65"/>
    <p:sldId id="909" r:id="rId66"/>
    <p:sldId id="910" r:id="rId67"/>
    <p:sldId id="911" r:id="rId68"/>
    <p:sldId id="912" r:id="rId69"/>
    <p:sldId id="913" r:id="rId70"/>
    <p:sldId id="914" r:id="rId71"/>
    <p:sldId id="915" r:id="rId72"/>
    <p:sldId id="916" r:id="rId73"/>
    <p:sldId id="339" r:id="rId74"/>
    <p:sldId id="413" r:id="rId75"/>
    <p:sldId id="1099" r:id="rId76"/>
    <p:sldId id="366" r:id="rId77"/>
    <p:sldId id="924" r:id="rId78"/>
    <p:sldId id="925" r:id="rId79"/>
    <p:sldId id="615" r:id="rId80"/>
    <p:sldId id="330" r:id="rId81"/>
    <p:sldId id="283" r:id="rId8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C7F49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7254" autoAdjust="0"/>
  </p:normalViewPr>
  <p:slideViewPr>
    <p:cSldViewPr snapToGrid="0" snapToObjects="1">
      <p:cViewPr varScale="1">
        <p:scale>
          <a:sx n="107" d="100"/>
          <a:sy n="107" d="100"/>
        </p:scale>
        <p:origin x="166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extLst>
      <p:ext uri="{BB962C8B-B14F-4D97-AF65-F5344CB8AC3E}">
        <p14:creationId xmlns:p14="http://schemas.microsoft.com/office/powerpoint/2010/main" val="350655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76</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77</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81</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User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7000"/>
              </a:lnSpc>
              <a:buNone/>
            </a:pPr>
            <a:r>
              <a:rPr lang="en-US" sz="1200" dirty="0" err="1">
                <a:latin typeface="Ubuntu Mono" panose="020B0509030602030204" pitchFamily="49" charset="0"/>
              </a:rPr>
              <a:t>thread_create</a:t>
            </a:r>
            <a:r>
              <a:rPr lang="en-US" sz="1200" dirty="0">
                <a:latin typeface="Ubuntu Mono" panose="020B0509030602030204" pitchFamily="49" charset="0"/>
              </a:rPr>
              <a:t>(void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7000"/>
              </a:lnSpc>
              <a:buNone/>
            </a:pPr>
            <a:r>
              <a:rPr lang="en-US" sz="1200" dirty="0">
                <a:solidFill>
                  <a:srgbClr val="00B050"/>
                </a:solidFill>
                <a:latin typeface="Ubuntu Mono" panose="020B0509030602030204" pitchFamily="49" charset="0"/>
              </a:rPr>
              <a:t>     // Allocate TCB </a:t>
            </a:r>
          </a:p>
          <a:p>
            <a:pPr marL="0" indent="0">
              <a:lnSpc>
                <a:spcPct val="77000"/>
              </a:lnSpc>
              <a:buNone/>
            </a:pP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7000"/>
              </a:lnSpc>
              <a:buNone/>
            </a:pPr>
            <a:r>
              <a:rPr lang="en-US" sz="1200" dirty="0">
                <a:solidFill>
                  <a:srgbClr val="00B050"/>
                </a:solidFill>
                <a:latin typeface="Ubuntu Mono" panose="020B0509030602030204" pitchFamily="49" charset="0"/>
              </a:rPr>
              <a:t>     // Allocate kernel stack (note that stack grows downwards)</a:t>
            </a:r>
          </a:p>
          <a:p>
            <a:pPr marL="0" indent="0">
              <a:lnSpc>
                <a:spcPct val="77000"/>
              </a:lnSpc>
              <a:buNone/>
            </a:pPr>
            <a:r>
              <a:rPr lang="en-US" sz="1200" dirty="0">
                <a:solidFill>
                  <a:srgbClr val="00B050"/>
                </a:solidFill>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new Stack(</a:t>
            </a:r>
            <a:r>
              <a:rPr lang="en-US" sz="1200" dirty="0" err="1">
                <a:latin typeface="Ubuntu Mono" panose="020B0509030602030204" pitchFamily="49" charset="0"/>
              </a:rPr>
              <a:t>stack_size</a:t>
            </a:r>
            <a:r>
              <a:rPr lang="en-US" sz="1200" dirty="0">
                <a:latin typeface="Ubuntu Mono" panose="020B0509030602030204" pitchFamily="49" charset="0"/>
              </a:rPr>
              <a:t>) </a:t>
            </a:r>
            <a:r>
              <a:rPr lang="en-US" sz="1200" dirty="0">
                <a:solidFill>
                  <a:srgbClr val="FF0000"/>
                </a:solidFill>
                <a:latin typeface="Ubuntu Mono" panose="020B0509030602030204" pitchFamily="49" charset="0"/>
              </a:rPr>
              <a:t>+ </a:t>
            </a:r>
            <a:r>
              <a:rPr lang="en-US" sz="1200" dirty="0" err="1">
                <a:solidFill>
                  <a:srgbClr val="FF0000"/>
                </a:solidFill>
                <a:latin typeface="Ubuntu Mono" panose="020B0509030602030204" pitchFamily="49" charset="0"/>
              </a:rPr>
              <a:t>stack_size</a:t>
            </a:r>
            <a:r>
              <a:rPr lang="en-US" sz="1200" dirty="0">
                <a:latin typeface="Ubuntu Mono" panose="020B0509030602030204" pitchFamily="49" charset="0"/>
              </a:rPr>
              <a:t>; </a:t>
            </a:r>
          </a:p>
          <a:p>
            <a:pPr marL="0" indent="0">
              <a:lnSpc>
                <a:spcPct val="77000"/>
              </a:lnSpc>
              <a:buNone/>
            </a:pPr>
            <a:r>
              <a:rPr lang="en-US" sz="1200" dirty="0">
                <a:solidFill>
                  <a:srgbClr val="00B050"/>
                </a:solidFill>
                <a:latin typeface="Ubuntu Mono" panose="020B0509030602030204" pitchFamily="49" charset="0"/>
              </a:rPr>
              <a:t>     // Set up kernel stack</a:t>
            </a:r>
          </a:p>
          <a:p>
            <a:pPr marL="0" indent="0">
              <a:lnSpc>
                <a:spcPct val="77000"/>
              </a:lnSpc>
              <a:buNone/>
            </a:pPr>
            <a:r>
              <a:rPr lang="en-US" sz="1200" dirty="0">
                <a:solidFill>
                  <a:srgbClr val="00B050"/>
                </a:solidFill>
                <a:latin typeface="Ubuntu Mono" panose="020B0509030602030204" pitchFamily="49" charset="0"/>
              </a:rPr>
              <a:t>     // (1) Push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and </a:t>
            </a:r>
            <a:r>
              <a:rPr lang="en-US" sz="1200" dirty="0" err="1">
                <a:solidFill>
                  <a:srgbClr val="00B050"/>
                </a:solidFill>
                <a:latin typeface="Ubuntu Mono" panose="020B0509030602030204" pitchFamily="49" charset="0"/>
              </a:rPr>
              <a:t>args</a:t>
            </a:r>
            <a:endParaRPr lang="en-US" sz="1200" dirty="0">
              <a:solidFill>
                <a:srgbClr val="00B050"/>
              </a:solidFill>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7000"/>
              </a:lnSpc>
              <a:buNone/>
            </a:pPr>
            <a:r>
              <a:rPr lang="en-US" sz="1200" dirty="0">
                <a:solidFill>
                  <a:srgbClr val="00B050"/>
                </a:solidFill>
                <a:latin typeface="Ubuntu Mono" panose="020B0509030602030204" pitchFamily="49" charset="0"/>
              </a:rPr>
              <a:t>     // (2) push data for </a:t>
            </a:r>
            <a:r>
              <a:rPr lang="en-US" sz="1200" dirty="0" err="1">
                <a:solidFill>
                  <a:srgbClr val="00B050"/>
                </a:solidFill>
                <a:latin typeface="Ubuntu Mono" panose="020B0509030602030204" pitchFamily="49" charset="0"/>
              </a:rPr>
              <a:t>Handle_Exit</a:t>
            </a:r>
            <a:endParaRPr lang="en-US" sz="1200" dirty="0">
              <a:solidFill>
                <a:srgbClr val="00B050"/>
              </a:solidFill>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push_dummy_handler_frame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Handler_Exit</a:t>
            </a:r>
            <a:endParaRPr lang="en-US" sz="1200" dirty="0">
              <a:latin typeface="Ubuntu Mono" panose="020B0509030602030204" pitchFamily="49" charset="0"/>
            </a:endParaRPr>
          </a:p>
          <a:p>
            <a:pPr marL="0" indent="0">
              <a:lnSpc>
                <a:spcPct val="77000"/>
              </a:lnSpc>
              <a:buNone/>
            </a:pPr>
            <a:r>
              <a:rPr lang="en-US" sz="1200" dirty="0">
                <a:solidFill>
                  <a:srgbClr val="00B050"/>
                </a:solidFill>
                <a:latin typeface="Ubuntu Mono" panose="020B0509030602030204" pitchFamily="49" charset="0"/>
              </a:rPr>
              <a:t>     // (3) Push dummy data for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7000"/>
              </a:lnSpc>
              <a:buNone/>
            </a:pPr>
            <a:r>
              <a:rPr lang="en-US" sz="1200" dirty="0">
                <a:solidFill>
                  <a:srgbClr val="00B050"/>
                </a:solidFill>
                <a:latin typeface="Ubuntu Mono" panose="020B0509030602030204" pitchFamily="49" charset="0"/>
              </a:rPr>
              <a:t>     // Set state of thread to read</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7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500"/>
                                        <p:tgtEl>
                                          <p:spTgt spid="3">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left)">
                                      <p:cBhvr>
                                        <p:cTn id="57" dur="500"/>
                                        <p:tgtEl>
                                          <p:spTgt spid="3">
                                            <p:txEl>
                                              <p:pRg st="12" end="12"/>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wipe(left)">
                                      <p:cBhvr>
                                        <p:cTn id="65" dur="500"/>
                                        <p:tgtEl>
                                          <p:spTgt spid="3">
                                            <p:txEl>
                                              <p:pRg st="14" end="14"/>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wipe(left)">
                                      <p:cBhvr>
                                        <p:cTn id="68" dur="500"/>
                                        <p:tgtEl>
                                          <p:spTgt spid="3">
                                            <p:txEl>
                                              <p:pRg st="15" end="1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wipe(left)">
                                      <p:cBhvr>
                                        <p:cTn id="73" dur="500"/>
                                        <p:tgtEl>
                                          <p:spTgt spid="3">
                                            <p:txEl>
                                              <p:pRg st="16" end="16"/>
                                            </p:txEl>
                                          </p:spTgt>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wipe(left)">
                                      <p:cBhvr>
                                        <p:cTn id="76" dur="500"/>
                                        <p:tgtEl>
                                          <p:spTgt spid="3">
                                            <p:txEl>
                                              <p:pRg st="17" end="17"/>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Effect transition="in" filter="wipe(left)">
                                      <p:cBhvr>
                                        <p:cTn id="7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125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Choose another TCB from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scheduler.getNextTCB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if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Move running thread onto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br>
              <a:rPr lang="en-US" altLang="ko-KR" sz="1200" dirty="0">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Switch to the new thread</a:t>
            </a:r>
            <a:br>
              <a:rPr lang="en-US" altLang="ko-KR" sz="1200" dirty="0">
                <a:solidFill>
                  <a:srgbClr val="00B050"/>
                </a:solidFill>
                <a:latin typeface="Ubuntu Mono" panose="020B0509030602030204" pitchFamily="49" charset="0"/>
              </a:rPr>
            </a:br>
            <a:r>
              <a:rPr lang="en-US" altLang="ko-KR" sz="1200" dirty="0">
                <a:solidFill>
                  <a:srgbClr val="FF0000"/>
                </a:solidFill>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125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 We’re running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Do any cleanup</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Enable interrupts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02315" y="2600907"/>
            <a:ext cx="135338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3660264"/>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21" name="TextBox 20">
            <a:extLst>
              <a:ext uri="{FF2B5EF4-FFF2-40B4-BE49-F238E27FC236}">
                <a16:creationId xmlns:a16="http://schemas.microsoft.com/office/drawing/2014/main" id="{44236AA5-055C-CF44-BE06-CFA27FCE7CD9}"/>
              </a:ext>
            </a:extLst>
          </p:cNvPr>
          <p:cNvSpPr txBox="1"/>
          <p:nvPr/>
        </p:nvSpPr>
        <p:spPr>
          <a:xfrm>
            <a:off x="4211640" y="5454116"/>
            <a:ext cx="3462376" cy="584775"/>
          </a:xfrm>
          <a:prstGeom prst="rect">
            <a:avLst/>
          </a:prstGeom>
          <a:noFill/>
        </p:spPr>
        <p:txBody>
          <a:bodyPr wrap="square" rtlCol="0">
            <a:spAutoFit/>
          </a:bodyPr>
          <a:lstStyle/>
          <a:p>
            <a:r>
              <a:rPr lang="en-US" sz="1600" dirty="0">
                <a:solidFill>
                  <a:srgbClr val="000000"/>
                </a:solidFill>
                <a:latin typeface="Gill Sans Light" panose="020B0302020104020203" pitchFamily="34" charset="-79"/>
                <a:cs typeface="Gill Sans Light" panose="020B0302020104020203" pitchFamily="34" charset="-79"/>
              </a:rPr>
              <a:t>Start from here 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736550" y="5009617"/>
            <a:ext cx="567688" cy="343965"/>
          </a:xfrm>
          <a:prstGeom prst="straightConnector1">
            <a:avLst/>
          </a:prstGeom>
          <a:ln w="47625"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21516"/>
                                        </p:tgtEl>
                                        <p:attrNameLst>
                                          <p:attrName>style.visibility</p:attrName>
                                        </p:attrNameLst>
                                      </p:cBhvr>
                                      <p:to>
                                        <p:strVal val="visible"/>
                                      </p:to>
                                    </p:set>
                                    <p:animEffect transition="in" filter="wipe(up)">
                                      <p:cBhvr>
                                        <p:cTn id="26" dur="500"/>
                                        <p:tgtEl>
                                          <p:spTgt spid="215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8" fill="hold" grpId="0" nodeType="with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wipe(left)">
                                      <p:cBhvr>
                                        <p:cTn id="39"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22" presetClass="entr" presetSubtype="1" fill="hold" grpId="1"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1"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3"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2"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up)">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3"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up)">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3"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up)">
                                      <p:cBhvr>
                                        <p:cTn id="76" dur="500"/>
                                        <p:tgtEl>
                                          <p:spTgt spid="5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1"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right)">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 nodeType="clickEffect">
                                  <p:stCondLst>
                                    <p:cond delay="0"/>
                                  </p:stCondLst>
                                  <p:childTnLst>
                                    <p:set>
                                      <p:cBhvr>
                                        <p:cTn id="85" dur="1" fill="hold">
                                          <p:stCondLst>
                                            <p:cond delay="0"/>
                                          </p:stCondLst>
                                        </p:cTn>
                                        <p:tgtEl>
                                          <p:spTgt spid="62"/>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43"/>
                                        </p:tgtEl>
                                      </p:cBhvr>
                                    </p:animEffect>
                                    <p:set>
                                      <p:cBhvr>
                                        <p:cTn id="88" dur="1" fill="hold">
                                          <p:stCondLst>
                                            <p:cond delay="499"/>
                                          </p:stCondLst>
                                        </p:cTn>
                                        <p:tgtEl>
                                          <p:spTgt spid="4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40"/>
                                        </p:tgtEl>
                                      </p:cBhvr>
                                    </p:animEffect>
                                    <p:set>
                                      <p:cBhvr>
                                        <p:cTn id="93" dur="1" fill="hold">
                                          <p:stCondLst>
                                            <p:cond delay="499"/>
                                          </p:stCondLst>
                                        </p:cTn>
                                        <p:tgtEl>
                                          <p:spTgt spid="4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36"/>
                                        </p:tgtEl>
                                      </p:cBhvr>
                                    </p:animEffect>
                                    <p:set>
                                      <p:cBhvr>
                                        <p:cTn id="103" dur="1" fill="hold">
                                          <p:stCondLst>
                                            <p:cond delay="499"/>
                                          </p:stCondLst>
                                        </p:cTn>
                                        <p:tgtEl>
                                          <p:spTgt spid="3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2"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up)">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2"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up)">
                                      <p:cBhvr>
                                        <p:cTn id="113" dur="500"/>
                                        <p:tgtEl>
                                          <p:spTgt spid="2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2"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2"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up)">
                                      <p:cBhvr>
                                        <p:cTn id="123" dur="500"/>
                                        <p:tgtEl>
                                          <p:spTgt spid="4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2" nodeType="click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wipe(left)">
                                      <p:cBhvr>
                                        <p:cTn id="128" dur="5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
                                        </p:tgtEl>
                                        <p:attrNameLst>
                                          <p:attrName>style.visibility</p:attrName>
                                        </p:attrNameLst>
                                      </p:cBhvr>
                                      <p:to>
                                        <p:strVal val="hidden"/>
                                      </p:to>
                                    </p:set>
                                  </p:childTnLst>
                                </p:cTn>
                              </p:par>
                              <p:par>
                                <p:cTn id="133" presetID="22" presetClass="exit" presetSubtype="4" fill="hold" grpId="1" nodeType="withEffect">
                                  <p:stCondLst>
                                    <p:cond delay="0"/>
                                  </p:stCondLst>
                                  <p:childTnLst>
                                    <p:animEffect transition="out" filter="wipe(down)">
                                      <p:cBhvr>
                                        <p:cTn id="134" dur="500"/>
                                        <p:tgtEl>
                                          <p:spTgt spid="59"/>
                                        </p:tgtEl>
                                      </p:cBhvr>
                                    </p:animEffect>
                                    <p:set>
                                      <p:cBhvr>
                                        <p:cTn id="135" dur="1" fill="hold">
                                          <p:stCondLst>
                                            <p:cond delay="499"/>
                                          </p:stCondLst>
                                        </p:cTn>
                                        <p:tgtEl>
                                          <p:spTgt spid="5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58"/>
                                        </p:tgtEl>
                                      </p:cBhvr>
                                    </p:animEffect>
                                    <p:set>
                                      <p:cBhvr>
                                        <p:cTn id="140" dur="1" fill="hold">
                                          <p:stCondLst>
                                            <p:cond delay="499"/>
                                          </p:stCondLst>
                                        </p:cTn>
                                        <p:tgtEl>
                                          <p:spTgt spid="5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0" nodeType="clickEffect">
                                  <p:stCondLst>
                                    <p:cond delay="0"/>
                                  </p:stCondLst>
                                  <p:childTnLst>
                                    <p:animEffect transition="out" filter="wipe(down)">
                                      <p:cBhvr>
                                        <p:cTn id="144" dur="500"/>
                                        <p:tgtEl>
                                          <p:spTgt spid="23"/>
                                        </p:tgtEl>
                                      </p:cBhvr>
                                    </p:animEffect>
                                    <p:set>
                                      <p:cBhvr>
                                        <p:cTn id="145" dur="1" fill="hold">
                                          <p:stCondLst>
                                            <p:cond delay="499"/>
                                          </p:stCondLst>
                                        </p:cTn>
                                        <p:tgtEl>
                                          <p:spTgt spid="2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56"/>
                                        </p:tgtEl>
                                      </p:cBhvr>
                                    </p:animEffect>
                                    <p:set>
                                      <p:cBhvr>
                                        <p:cTn id="150" dur="1" fill="hold">
                                          <p:stCondLst>
                                            <p:cond delay="499"/>
                                          </p:stCondLst>
                                        </p:cTn>
                                        <p:tgtEl>
                                          <p:spTgt spid="5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2" nodeType="click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wipe(up)">
                                      <p:cBhvr>
                                        <p:cTn id="155" dur="500"/>
                                        <p:tgtEl>
                                          <p:spTgt spid="5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1" nodeType="click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up)">
                                      <p:cBhvr>
                                        <p:cTn id="160" dur="500"/>
                                        <p:tgtEl>
                                          <p:spTgt spid="2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2" nodeType="clickEffect">
                                  <p:stCondLst>
                                    <p:cond delay="0"/>
                                  </p:stCondLst>
                                  <p:childTnLst>
                                    <p:set>
                                      <p:cBhvr>
                                        <p:cTn id="164" dur="1" fill="hold">
                                          <p:stCondLst>
                                            <p:cond delay="0"/>
                                          </p:stCondLst>
                                        </p:cTn>
                                        <p:tgtEl>
                                          <p:spTgt spid="58"/>
                                        </p:tgtEl>
                                        <p:attrNameLst>
                                          <p:attrName>style.visibility</p:attrName>
                                        </p:attrNameLst>
                                      </p:cBhvr>
                                      <p:to>
                                        <p:strVal val="visible"/>
                                      </p:to>
                                    </p:set>
                                    <p:animEffect transition="in" filter="wipe(up)">
                                      <p:cBhvr>
                                        <p:cTn id="165" dur="500"/>
                                        <p:tgtEl>
                                          <p:spTgt spid="5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2" nodeType="clickEffect">
                                  <p:stCondLst>
                                    <p:cond delay="0"/>
                                  </p:stCondLst>
                                  <p:childTnLst>
                                    <p:set>
                                      <p:cBhvr>
                                        <p:cTn id="169" dur="1" fill="hold">
                                          <p:stCondLst>
                                            <p:cond delay="0"/>
                                          </p:stCondLst>
                                        </p:cTn>
                                        <p:tgtEl>
                                          <p:spTgt spid="59"/>
                                        </p:tgtEl>
                                        <p:attrNameLst>
                                          <p:attrName>style.visibility</p:attrName>
                                        </p:attrNameLst>
                                      </p:cBhvr>
                                      <p:to>
                                        <p:strVal val="visible"/>
                                      </p:to>
                                    </p:set>
                                    <p:animEffect transition="in" filter="wipe(up)">
                                      <p:cBhvr>
                                        <p:cTn id="17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22" grpId="0" animBg="1"/>
      <p:bldP spid="22" grpId="1" animBg="1"/>
      <p:bldP spid="22" grpId="2" animBg="1"/>
      <p:bldP spid="23" grpId="0" animBg="1"/>
      <p:bldP spid="23" grpId="1" animBg="1"/>
      <p:bldP spid="23"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t>Kernel- vs. user-managed threads</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31674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80">
                                          <p:stCondLst>
                                            <p:cond delay="0"/>
                                          </p:stCondLst>
                                        </p:cTn>
                                        <p:tgtEl>
                                          <p:spTgt spid="22"/>
                                        </p:tgtEl>
                                      </p:cBhvr>
                                    </p:animEffect>
                                    <p:anim calcmode="lin" valueType="num">
                                      <p:cBhvr>
                                        <p:cTn id="1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 dur="26">
                                          <p:stCondLst>
                                            <p:cond delay="650"/>
                                          </p:stCondLst>
                                        </p:cTn>
                                        <p:tgtEl>
                                          <p:spTgt spid="22"/>
                                        </p:tgtEl>
                                      </p:cBhvr>
                                      <p:to x="100000" y="60000"/>
                                    </p:animScale>
                                    <p:animScale>
                                      <p:cBhvr>
                                        <p:cTn id="19" dur="166" decel="50000">
                                          <p:stCondLst>
                                            <p:cond delay="676"/>
                                          </p:stCondLst>
                                        </p:cTn>
                                        <p:tgtEl>
                                          <p:spTgt spid="22"/>
                                        </p:tgtEl>
                                      </p:cBhvr>
                                      <p:to x="100000" y="100000"/>
                                    </p:animScale>
                                    <p:animScale>
                                      <p:cBhvr>
                                        <p:cTn id="20" dur="26">
                                          <p:stCondLst>
                                            <p:cond delay="1312"/>
                                          </p:stCondLst>
                                        </p:cTn>
                                        <p:tgtEl>
                                          <p:spTgt spid="22"/>
                                        </p:tgtEl>
                                      </p:cBhvr>
                                      <p:to x="100000" y="80000"/>
                                    </p:animScale>
                                    <p:animScale>
                                      <p:cBhvr>
                                        <p:cTn id="21" dur="166" decel="50000">
                                          <p:stCondLst>
                                            <p:cond delay="1338"/>
                                          </p:stCondLst>
                                        </p:cTn>
                                        <p:tgtEl>
                                          <p:spTgt spid="22"/>
                                        </p:tgtEl>
                                      </p:cBhvr>
                                      <p:to x="100000" y="100000"/>
                                    </p:animScale>
                                    <p:animScale>
                                      <p:cBhvr>
                                        <p:cTn id="22" dur="26">
                                          <p:stCondLst>
                                            <p:cond delay="1642"/>
                                          </p:stCondLst>
                                        </p:cTn>
                                        <p:tgtEl>
                                          <p:spTgt spid="22"/>
                                        </p:tgtEl>
                                      </p:cBhvr>
                                      <p:to x="100000" y="90000"/>
                                    </p:animScale>
                                    <p:animScale>
                                      <p:cBhvr>
                                        <p:cTn id="23" dur="166" decel="50000">
                                          <p:stCondLst>
                                            <p:cond delay="1668"/>
                                          </p:stCondLst>
                                        </p:cTn>
                                        <p:tgtEl>
                                          <p:spTgt spid="22"/>
                                        </p:tgtEl>
                                      </p:cBhvr>
                                      <p:to x="100000" y="100000"/>
                                    </p:animScale>
                                    <p:animScale>
                                      <p:cBhvr>
                                        <p:cTn id="24" dur="26">
                                          <p:stCondLst>
                                            <p:cond delay="1808"/>
                                          </p:stCondLst>
                                        </p:cTn>
                                        <p:tgtEl>
                                          <p:spTgt spid="22"/>
                                        </p:tgtEl>
                                      </p:cBhvr>
                                      <p:to x="100000" y="95000"/>
                                    </p:animScale>
                                    <p:animScale>
                                      <p:cBhvr>
                                        <p:cTn id="25"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4510721"/>
            <a:ext cx="7886700" cy="2134554"/>
          </a:xfrm>
        </p:spPr>
        <p:txBody>
          <a:bodyPr/>
          <a:lstStyle/>
          <a:p>
            <a:r>
              <a:rPr lang="en-US" altLang="ko-KR" sz="2000" dirty="0"/>
              <a:t>We have been talking about kernel-managed threads</a:t>
            </a:r>
          </a:p>
          <a:p>
            <a:r>
              <a:rPr lang="en-US" altLang="en-US" sz="2000" dirty="0"/>
              <a:t>Each user thread maps to one TCB (1:1 mapping)</a:t>
            </a:r>
          </a:p>
          <a:p>
            <a:r>
              <a:rPr lang="en-US" altLang="ko-KR" sz="2000" dirty="0"/>
              <a:t>Every thread can run or block independently</a:t>
            </a:r>
          </a:p>
          <a:p>
            <a:r>
              <a:rPr lang="en-US" altLang="ko-KR" sz="2000" dirty="0"/>
              <a:t>This approach is relatively expensive</a:t>
            </a:r>
          </a:p>
          <a:p>
            <a:pPr lvl="1"/>
            <a:r>
              <a:rPr lang="en-US" altLang="ko-KR" sz="1800" dirty="0"/>
              <a:t>Need to make crossing into kernel mode to schedule</a:t>
            </a:r>
          </a:p>
        </p:txBody>
      </p:sp>
      <p:grpSp>
        <p:nvGrpSpPr>
          <p:cNvPr id="29" name="Group 28">
            <a:extLst>
              <a:ext uri="{FF2B5EF4-FFF2-40B4-BE49-F238E27FC236}">
                <a16:creationId xmlns:a16="http://schemas.microsoft.com/office/drawing/2014/main" id="{67ABBD53-9FAB-174A-AFC8-109F0A85F49B}"/>
              </a:ext>
            </a:extLst>
          </p:cNvPr>
          <p:cNvGrpSpPr/>
          <p:nvPr/>
        </p:nvGrpSpPr>
        <p:grpSpPr>
          <a:xfrm>
            <a:off x="2804378" y="1535453"/>
            <a:ext cx="3535242" cy="2627839"/>
            <a:chOff x="6325281" y="2060204"/>
            <a:chExt cx="2656079" cy="1974335"/>
          </a:xfrm>
        </p:grpSpPr>
        <p:sp>
          <p:nvSpPr>
            <p:cNvPr id="2" name="Rectangle 1">
              <a:extLst>
                <a:ext uri="{FF2B5EF4-FFF2-40B4-BE49-F238E27FC236}">
                  <a16:creationId xmlns:a16="http://schemas.microsoft.com/office/drawing/2014/main" id="{04AE67AF-4128-1C4A-8E24-2EA7DDF2C30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4" name="Straight Connector 3">
              <a:extLst>
                <a:ext uri="{FF2B5EF4-FFF2-40B4-BE49-F238E27FC236}">
                  <a16:creationId xmlns:a16="http://schemas.microsoft.com/office/drawing/2014/main" id="{65A444D0-C65D-A140-A97F-87DAED752D77}"/>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7F9535A-01F5-B344-B35C-AA85D45B6922}"/>
                </a:ext>
              </a:extLst>
            </p:cNvPr>
            <p:cNvGrpSpPr/>
            <p:nvPr/>
          </p:nvGrpSpPr>
          <p:grpSpPr>
            <a:xfrm>
              <a:off x="6713620" y="2384529"/>
              <a:ext cx="1879399" cy="486579"/>
              <a:chOff x="6600480" y="2304000"/>
              <a:chExt cx="1879399" cy="647637"/>
            </a:xfrm>
          </p:grpSpPr>
          <p:sp>
            <p:nvSpPr>
              <p:cNvPr id="10" name="Freeform 89">
                <a:extLst>
                  <a:ext uri="{FF2B5EF4-FFF2-40B4-BE49-F238E27FC236}">
                    <a16:creationId xmlns:a16="http://schemas.microsoft.com/office/drawing/2014/main" id="{9D13DDD8-D88B-A54C-84D0-DBCDCDEC78D9}"/>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15" name="Freeform 89">
                <a:extLst>
                  <a:ext uri="{FF2B5EF4-FFF2-40B4-BE49-F238E27FC236}">
                    <a16:creationId xmlns:a16="http://schemas.microsoft.com/office/drawing/2014/main" id="{C8137A15-6AD9-9D4D-B05D-1EC42A78574A}"/>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16" name="Freeform 89">
                <a:extLst>
                  <a:ext uri="{FF2B5EF4-FFF2-40B4-BE49-F238E27FC236}">
                    <a16:creationId xmlns:a16="http://schemas.microsoft.com/office/drawing/2014/main" id="{CC248369-1EFF-B544-B291-654EB9B2F360}"/>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18" name="Freeform 89">
                <a:extLst>
                  <a:ext uri="{FF2B5EF4-FFF2-40B4-BE49-F238E27FC236}">
                    <a16:creationId xmlns:a16="http://schemas.microsoft.com/office/drawing/2014/main" id="{F5D5B3EC-2510-B942-8AD6-6F765F394858}"/>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grpSp>
        <p:grpSp>
          <p:nvGrpSpPr>
            <p:cNvPr id="22" name="Group 21">
              <a:extLst>
                <a:ext uri="{FF2B5EF4-FFF2-40B4-BE49-F238E27FC236}">
                  <a16:creationId xmlns:a16="http://schemas.microsoft.com/office/drawing/2014/main" id="{A487D4A6-304C-0A4D-858D-81EA400D83FD}"/>
                </a:ext>
              </a:extLst>
            </p:cNvPr>
            <p:cNvGrpSpPr/>
            <p:nvPr/>
          </p:nvGrpSpPr>
          <p:grpSpPr>
            <a:xfrm>
              <a:off x="6776596" y="3025664"/>
              <a:ext cx="1753448" cy="208183"/>
              <a:chOff x="6773052" y="3025664"/>
              <a:chExt cx="1753448" cy="208183"/>
            </a:xfrm>
          </p:grpSpPr>
          <p:cxnSp>
            <p:nvCxnSpPr>
              <p:cNvPr id="19" name="Straight Connector 18">
                <a:extLst>
                  <a:ext uri="{FF2B5EF4-FFF2-40B4-BE49-F238E27FC236}">
                    <a16:creationId xmlns:a16="http://schemas.microsoft.com/office/drawing/2014/main" id="{B903A986-9482-224D-A076-BF03FCBA9577}"/>
                  </a:ext>
                </a:extLst>
              </p:cNvPr>
              <p:cNvCxnSpPr>
                <a:cxnSpLocks/>
              </p:cNvCxnSpPr>
              <p:nvPr/>
            </p:nvCxnSpPr>
            <p:spPr>
              <a:xfrm flipV="1">
                <a:off x="677305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A1636F-F36B-6C40-9822-B21C2198B92F}"/>
                  </a:ext>
                </a:extLst>
              </p:cNvPr>
              <p:cNvCxnSpPr>
                <a:cxnSpLocks/>
              </p:cNvCxnSpPr>
              <p:nvPr/>
            </p:nvCxnSpPr>
            <p:spPr>
              <a:xfrm flipV="1">
                <a:off x="734752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EEF251-7A64-D049-8F5A-82C90A053576}"/>
                  </a:ext>
                </a:extLst>
              </p:cNvPr>
              <p:cNvCxnSpPr>
                <a:cxnSpLocks/>
              </p:cNvCxnSpPr>
              <p:nvPr/>
            </p:nvCxnSpPr>
            <p:spPr>
              <a:xfrm flipV="1">
                <a:off x="794674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B60451-B1AC-854F-9958-38059C0FD871}"/>
                  </a:ext>
                </a:extLst>
              </p:cNvPr>
              <p:cNvCxnSpPr>
                <a:cxnSpLocks/>
              </p:cNvCxnSpPr>
              <p:nvPr/>
            </p:nvCxnSpPr>
            <p:spPr>
              <a:xfrm flipV="1">
                <a:off x="852650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57CC5B3-7C22-7141-B876-7768E1A0D86B}"/>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28" name="Rectangle 27">
              <a:extLst>
                <a:ext uri="{FF2B5EF4-FFF2-40B4-BE49-F238E27FC236}">
                  <a16:creationId xmlns:a16="http://schemas.microsoft.com/office/drawing/2014/main" id="{65092BC2-0407-9244-8367-77E0F5D03C85}"/>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27" name="Rectangle 26">
              <a:extLst>
                <a:ext uri="{FF2B5EF4-FFF2-40B4-BE49-F238E27FC236}">
                  <a16:creationId xmlns:a16="http://schemas.microsoft.com/office/drawing/2014/main" id="{E59CFF4B-4C52-C04F-B4C8-5193E71DF25B}"/>
                </a:ext>
              </a:extLst>
            </p:cNvPr>
            <p:cNvSpPr/>
            <p:nvPr/>
          </p:nvSpPr>
          <p:spPr>
            <a:xfrm>
              <a:off x="655989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1" name="Rectangle 30">
              <a:extLst>
                <a:ext uri="{FF2B5EF4-FFF2-40B4-BE49-F238E27FC236}">
                  <a16:creationId xmlns:a16="http://schemas.microsoft.com/office/drawing/2014/main" id="{C9584E56-03D0-B04B-A706-47D626A1898D}"/>
                </a:ext>
              </a:extLst>
            </p:cNvPr>
            <p:cNvSpPr/>
            <p:nvPr/>
          </p:nvSpPr>
          <p:spPr>
            <a:xfrm>
              <a:off x="713790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2" name="Rectangle 31">
              <a:extLst>
                <a:ext uri="{FF2B5EF4-FFF2-40B4-BE49-F238E27FC236}">
                  <a16:creationId xmlns:a16="http://schemas.microsoft.com/office/drawing/2014/main" id="{8E96B8DF-0850-644B-99A7-B491269023AC}"/>
                </a:ext>
              </a:extLst>
            </p:cNvPr>
            <p:cNvSpPr/>
            <p:nvPr/>
          </p:nvSpPr>
          <p:spPr>
            <a:xfrm>
              <a:off x="773358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3" name="Rectangle 32">
              <a:extLst>
                <a:ext uri="{FF2B5EF4-FFF2-40B4-BE49-F238E27FC236}">
                  <a16:creationId xmlns:a16="http://schemas.microsoft.com/office/drawing/2014/main" id="{EC103ED0-BD11-B94B-B34B-2551BA44CD26}"/>
                </a:ext>
              </a:extLst>
            </p:cNvPr>
            <p:cNvSpPr/>
            <p:nvPr/>
          </p:nvSpPr>
          <p:spPr>
            <a:xfrm>
              <a:off x="831688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4510720"/>
            <a:ext cx="7886700" cy="2134553"/>
          </a:xfrm>
        </p:spPr>
        <p:txBody>
          <a:bodyPr/>
          <a:lstStyle/>
          <a:p>
            <a:r>
              <a:rPr lang="en-US" altLang="ko-KR" sz="2000" dirty="0"/>
              <a:t>Alternative is for user-level library to do all thread management tasks</a:t>
            </a:r>
          </a:p>
          <a:p>
            <a:r>
              <a:rPr lang="en-US" altLang="ko-KR" sz="2000" dirty="0"/>
              <a:t>User process creates threads, maintains their state, and schedules them</a:t>
            </a:r>
          </a:p>
          <a:p>
            <a:r>
              <a:rPr lang="en-US" altLang="ko-KR" sz="2000" dirty="0"/>
              <a:t>Kernel is not aware of existence of multiple threads</a:t>
            </a:r>
          </a:p>
          <a:p>
            <a:r>
              <a:rPr lang="en-US" altLang="ko-KR" sz="2000" dirty="0"/>
              <a:t>Kernel only allocates single TCB to user process (N:1 mapping)</a:t>
            </a:r>
          </a:p>
          <a:p>
            <a:r>
              <a:rPr lang="en-US" altLang="ko-KR" sz="2000" dirty="0"/>
              <a:t>Examples: </a:t>
            </a:r>
            <a:r>
              <a:rPr lang="en-US" altLang="ko-KR" sz="2000" dirty="0">
                <a:solidFill>
                  <a:srgbClr val="0070C0"/>
                </a:solidFill>
              </a:rPr>
              <a:t>Solaris Green Threads, GNU Portable Threads</a:t>
            </a:r>
          </a:p>
        </p:txBody>
      </p:sp>
      <p:grpSp>
        <p:nvGrpSpPr>
          <p:cNvPr id="5" name="Group 4">
            <a:extLst>
              <a:ext uri="{FF2B5EF4-FFF2-40B4-BE49-F238E27FC236}">
                <a16:creationId xmlns:a16="http://schemas.microsoft.com/office/drawing/2014/main" id="{38FB8584-A789-6841-A8C3-AC926925815A}"/>
              </a:ext>
            </a:extLst>
          </p:cNvPr>
          <p:cNvGrpSpPr/>
          <p:nvPr/>
        </p:nvGrpSpPr>
        <p:grpSpPr>
          <a:xfrm>
            <a:off x="2804378" y="1561681"/>
            <a:ext cx="3535242" cy="2627839"/>
            <a:chOff x="6325281" y="2060204"/>
            <a:chExt cx="2656079" cy="1974335"/>
          </a:xfrm>
        </p:grpSpPr>
        <p:sp>
          <p:nvSpPr>
            <p:cNvPr id="6" name="Rectangle 5">
              <a:extLst>
                <a:ext uri="{FF2B5EF4-FFF2-40B4-BE49-F238E27FC236}">
                  <a16:creationId xmlns:a16="http://schemas.microsoft.com/office/drawing/2014/main" id="{FE9B3FCA-2E3A-C242-A7B4-ECC683CC74B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8" name="Straight Connector 7">
              <a:extLst>
                <a:ext uri="{FF2B5EF4-FFF2-40B4-BE49-F238E27FC236}">
                  <a16:creationId xmlns:a16="http://schemas.microsoft.com/office/drawing/2014/main" id="{3BE02353-1FFD-7445-A225-222B832C105C}"/>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F7C6FC-DFEE-A747-85D8-3EC9BC76270C}"/>
                </a:ext>
              </a:extLst>
            </p:cNvPr>
            <p:cNvGrpSpPr/>
            <p:nvPr/>
          </p:nvGrpSpPr>
          <p:grpSpPr>
            <a:xfrm>
              <a:off x="6713620" y="2384529"/>
              <a:ext cx="1879399" cy="486579"/>
              <a:chOff x="6600480" y="2304000"/>
              <a:chExt cx="1879399" cy="647637"/>
            </a:xfrm>
          </p:grpSpPr>
          <p:sp>
            <p:nvSpPr>
              <p:cNvPr id="21" name="Freeform 89">
                <a:extLst>
                  <a:ext uri="{FF2B5EF4-FFF2-40B4-BE49-F238E27FC236}">
                    <a16:creationId xmlns:a16="http://schemas.microsoft.com/office/drawing/2014/main" id="{ACF2410B-8826-C545-8BC3-3E94810FAE97}"/>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22" name="Freeform 89">
                <a:extLst>
                  <a:ext uri="{FF2B5EF4-FFF2-40B4-BE49-F238E27FC236}">
                    <a16:creationId xmlns:a16="http://schemas.microsoft.com/office/drawing/2014/main" id="{2FAF9706-2E0D-474B-A2BA-3443099931CC}"/>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23" name="Freeform 89">
                <a:extLst>
                  <a:ext uri="{FF2B5EF4-FFF2-40B4-BE49-F238E27FC236}">
                    <a16:creationId xmlns:a16="http://schemas.microsoft.com/office/drawing/2014/main" id="{37AD16C7-50F3-3F4B-96A9-A5FB73B08D3E}"/>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24" name="Freeform 89">
                <a:extLst>
                  <a:ext uri="{FF2B5EF4-FFF2-40B4-BE49-F238E27FC236}">
                    <a16:creationId xmlns:a16="http://schemas.microsoft.com/office/drawing/2014/main" id="{75796825-868B-8743-95E9-15B2B158E0F2}"/>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grpSp>
        <p:grpSp>
          <p:nvGrpSpPr>
            <p:cNvPr id="10" name="Group 9">
              <a:extLst>
                <a:ext uri="{FF2B5EF4-FFF2-40B4-BE49-F238E27FC236}">
                  <a16:creationId xmlns:a16="http://schemas.microsoft.com/office/drawing/2014/main" id="{8FB00E92-E435-F040-99C9-F73C2E8AB0CD}"/>
                </a:ext>
              </a:extLst>
            </p:cNvPr>
            <p:cNvGrpSpPr/>
            <p:nvPr/>
          </p:nvGrpSpPr>
          <p:grpSpPr>
            <a:xfrm>
              <a:off x="6776598" y="3025666"/>
              <a:ext cx="1753446" cy="108388"/>
              <a:chOff x="6773054" y="3025666"/>
              <a:chExt cx="1753446" cy="108388"/>
            </a:xfrm>
          </p:grpSpPr>
          <p:cxnSp>
            <p:nvCxnSpPr>
              <p:cNvPr id="17" name="Straight Connector 16">
                <a:extLst>
                  <a:ext uri="{FF2B5EF4-FFF2-40B4-BE49-F238E27FC236}">
                    <a16:creationId xmlns:a16="http://schemas.microsoft.com/office/drawing/2014/main" id="{0E0C0F73-00D6-0342-9059-74AEC5489814}"/>
                  </a:ext>
                </a:extLst>
              </p:cNvPr>
              <p:cNvCxnSpPr>
                <a:cxnSpLocks/>
              </p:cNvCxnSpPr>
              <p:nvPr/>
            </p:nvCxnSpPr>
            <p:spPr>
              <a:xfrm flipH="1" flipV="1">
                <a:off x="6773054" y="3025668"/>
                <a:ext cx="876722" cy="1083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0CACD8-E471-0D44-9629-D4B2814AAB3D}"/>
                  </a:ext>
                </a:extLst>
              </p:cNvPr>
              <p:cNvCxnSpPr>
                <a:cxnSpLocks/>
              </p:cNvCxnSpPr>
              <p:nvPr/>
            </p:nvCxnSpPr>
            <p:spPr>
              <a:xfrm flipH="1" flipV="1">
                <a:off x="7347520" y="3025666"/>
                <a:ext cx="30225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FFBBDA-7520-B748-A20A-8F3A56185F38}"/>
                  </a:ext>
                </a:extLst>
              </p:cNvPr>
              <p:cNvCxnSpPr>
                <a:cxnSpLocks/>
              </p:cNvCxnSpPr>
              <p:nvPr/>
            </p:nvCxnSpPr>
            <p:spPr>
              <a:xfrm flipV="1">
                <a:off x="7649776" y="3025666"/>
                <a:ext cx="29696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BE245-86DD-B242-AB9A-59539F597A16}"/>
                  </a:ext>
                </a:extLst>
              </p:cNvPr>
              <p:cNvCxnSpPr>
                <a:cxnSpLocks/>
              </p:cNvCxnSpPr>
              <p:nvPr/>
            </p:nvCxnSpPr>
            <p:spPr>
              <a:xfrm flipV="1">
                <a:off x="7649776" y="3025666"/>
                <a:ext cx="876724"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EB8F058F-D023-824B-9F14-85B4F671D788}"/>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12" name="Rectangle 11">
              <a:extLst>
                <a:ext uri="{FF2B5EF4-FFF2-40B4-BE49-F238E27FC236}">
                  <a16:creationId xmlns:a16="http://schemas.microsoft.com/office/drawing/2014/main" id="{DBD4FDEC-C916-4C43-A7E9-44696154DD79}"/>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15" name="Rectangle 14">
              <a:extLst>
                <a:ext uri="{FF2B5EF4-FFF2-40B4-BE49-F238E27FC236}">
                  <a16:creationId xmlns:a16="http://schemas.microsoft.com/office/drawing/2014/main" id="{93F88ECA-8807-6141-9AFA-27D53756F499}"/>
                </a:ext>
              </a:extLst>
            </p:cNvPr>
            <p:cNvSpPr/>
            <p:nvPr/>
          </p:nvSpPr>
          <p:spPr>
            <a:xfrm>
              <a:off x="7440162"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cxnSp>
        <p:nvCxnSpPr>
          <p:cNvPr id="42" name="Straight Connector 41">
            <a:extLst>
              <a:ext uri="{FF2B5EF4-FFF2-40B4-BE49-F238E27FC236}">
                <a16:creationId xmlns:a16="http://schemas.microsoft.com/office/drawing/2014/main" id="{6F73060D-E830-D940-8479-3FDF0D8C4E43}"/>
              </a:ext>
            </a:extLst>
          </p:cNvPr>
          <p:cNvCxnSpPr>
            <a:cxnSpLocks/>
          </p:cNvCxnSpPr>
          <p:nvPr/>
        </p:nvCxnSpPr>
        <p:spPr>
          <a:xfrm flipV="1">
            <a:off x="4569924" y="2984106"/>
            <a:ext cx="0" cy="2699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a:extLst>
              <a:ext uri="{FF2B5EF4-FFF2-40B4-BE49-F238E27FC236}">
                <a16:creationId xmlns:a16="http://schemas.microsoft.com/office/drawing/2014/main" id="{69EFFC53-4F20-DF4D-8BCB-2B51C8FA5712}"/>
              </a:ext>
            </a:extLst>
          </p:cNvPr>
          <p:cNvSpPr>
            <a:spLocks noGrp="1"/>
          </p:cNvSpPr>
          <p:nvPr>
            <p:ph type="title"/>
          </p:nvPr>
        </p:nvSpPr>
        <p:spPr/>
        <p:txBody>
          <a:bodyPr/>
          <a:lstStyle/>
          <a:p>
            <a:r>
              <a:rPr lang="en-US" dirty="0"/>
              <a:t>User-managed Threads:</a:t>
            </a:r>
            <a:br>
              <a:rPr lang="en-US" dirty="0"/>
            </a:br>
            <a:r>
              <a:rPr lang="en-US" dirty="0"/>
              <a:t>Thread vs. Process State</a:t>
            </a:r>
          </a:p>
        </p:txBody>
      </p:sp>
      <p:grpSp>
        <p:nvGrpSpPr>
          <p:cNvPr id="67" name="Group 66">
            <a:extLst>
              <a:ext uri="{FF2B5EF4-FFF2-40B4-BE49-F238E27FC236}">
                <a16:creationId xmlns:a16="http://schemas.microsoft.com/office/drawing/2014/main" id="{3E6C4549-0D78-3C4A-A430-FA382D090264}"/>
              </a:ext>
            </a:extLst>
          </p:cNvPr>
          <p:cNvGrpSpPr/>
          <p:nvPr/>
        </p:nvGrpSpPr>
        <p:grpSpPr>
          <a:xfrm>
            <a:off x="1360819" y="2110444"/>
            <a:ext cx="2770193" cy="1648385"/>
            <a:chOff x="1699014" y="2237160"/>
            <a:chExt cx="2518357" cy="1362302"/>
          </a:xfrm>
        </p:grpSpPr>
        <p:cxnSp>
          <p:nvCxnSpPr>
            <p:cNvPr id="11" name="Straight Connector 10">
              <a:extLst>
                <a:ext uri="{FF2B5EF4-FFF2-40B4-BE49-F238E27FC236}">
                  <a16:creationId xmlns:a16="http://schemas.microsoft.com/office/drawing/2014/main" id="{F6FBEBC0-5E0E-144F-B547-F7A124F8AE2C}"/>
                </a:ext>
              </a:extLst>
            </p:cNvPr>
            <p:cNvCxnSpPr>
              <a:cxnSpLocks/>
              <a:stCxn id="4" idx="2"/>
              <a:endCxn id="9"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1D2BB6-863B-6346-9A60-CBB9F4FB9523}"/>
                </a:ext>
              </a:extLst>
            </p:cNvPr>
            <p:cNvCxnSpPr>
              <a:cxnSpLocks/>
              <a:stCxn id="9" idx="6"/>
              <a:endCxn id="6"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C2025ADD-CBFF-9E44-AD78-69C6ADCA19AF}"/>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6" name="Rounded Rectangle 5">
              <a:extLst>
                <a:ext uri="{FF2B5EF4-FFF2-40B4-BE49-F238E27FC236}">
                  <a16:creationId xmlns:a16="http://schemas.microsoft.com/office/drawing/2014/main" id="{33E45CD8-E8BD-0545-99D2-695A671ACEAF}"/>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5" name="Rounded Rectangle 4">
              <a:extLst>
                <a:ext uri="{FF2B5EF4-FFF2-40B4-BE49-F238E27FC236}">
                  <a16:creationId xmlns:a16="http://schemas.microsoft.com/office/drawing/2014/main" id="{19BBF7CB-CA0C-4449-8161-0783E8F0C1AB}"/>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 name="Rounded Rectangle 7">
              <a:extLst>
                <a:ext uri="{FF2B5EF4-FFF2-40B4-BE49-F238E27FC236}">
                  <a16:creationId xmlns:a16="http://schemas.microsoft.com/office/drawing/2014/main" id="{91E8D4F4-23E6-E645-B9AB-A7E527E348E6}"/>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 name="Oval 8">
              <a:extLst>
                <a:ext uri="{FF2B5EF4-FFF2-40B4-BE49-F238E27FC236}">
                  <a16:creationId xmlns:a16="http://schemas.microsoft.com/office/drawing/2014/main" id="{389F89BD-FD43-3844-9AA1-ED57502A049E}"/>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 name="Straight Connector 11">
              <a:extLst>
                <a:ext uri="{FF2B5EF4-FFF2-40B4-BE49-F238E27FC236}">
                  <a16:creationId xmlns:a16="http://schemas.microsoft.com/office/drawing/2014/main" id="{674A5869-8C7B-0D4D-9DFC-E2FC6FF07C4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32C31D-BCB8-F642-9E91-DB76EF2D32F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F39EF28-5612-D04D-B58D-0403440FB46F}"/>
              </a:ext>
            </a:extLst>
          </p:cNvPr>
          <p:cNvGrpSpPr/>
          <p:nvPr/>
        </p:nvGrpSpPr>
        <p:grpSpPr>
          <a:xfrm>
            <a:off x="4801013" y="4495342"/>
            <a:ext cx="2770193" cy="1648385"/>
            <a:chOff x="1699014" y="2237160"/>
            <a:chExt cx="2518357" cy="1362302"/>
          </a:xfrm>
        </p:grpSpPr>
        <p:cxnSp>
          <p:nvCxnSpPr>
            <p:cNvPr id="70" name="Straight Connector 69">
              <a:extLst>
                <a:ext uri="{FF2B5EF4-FFF2-40B4-BE49-F238E27FC236}">
                  <a16:creationId xmlns:a16="http://schemas.microsoft.com/office/drawing/2014/main" id="{2D8B6085-32D2-394F-ABBE-1F1958A58621}"/>
                </a:ext>
              </a:extLst>
            </p:cNvPr>
            <p:cNvCxnSpPr>
              <a:cxnSpLocks/>
              <a:stCxn id="72" idx="2"/>
              <a:endCxn id="7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A9C8E4-5A6F-134F-9394-DF3E2D4CA520}"/>
                </a:ext>
              </a:extLst>
            </p:cNvPr>
            <p:cNvCxnSpPr>
              <a:cxnSpLocks/>
              <a:stCxn id="76" idx="6"/>
              <a:endCxn id="7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35394B02-4165-D549-92C9-9CC3F16832F1}"/>
                </a:ext>
              </a:extLst>
            </p:cNvPr>
            <p:cNvSpPr/>
            <p:nvPr/>
          </p:nvSpPr>
          <p:spPr>
            <a:xfrm>
              <a:off x="1699014" y="2237161"/>
              <a:ext cx="774777" cy="416654"/>
            </a:xfrm>
            <a:prstGeom prst="roundRect">
              <a:avLst/>
            </a:prstGeom>
            <a:solidFill>
              <a:srgbClr val="C7F49C"/>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3" name="Rounded Rectangle 72">
              <a:extLst>
                <a:ext uri="{FF2B5EF4-FFF2-40B4-BE49-F238E27FC236}">
                  <a16:creationId xmlns:a16="http://schemas.microsoft.com/office/drawing/2014/main" id="{069CE445-F69D-2F48-A113-DB2253C18A3B}"/>
                </a:ext>
              </a:extLst>
            </p:cNvPr>
            <p:cNvSpPr/>
            <p:nvPr/>
          </p:nvSpPr>
          <p:spPr>
            <a:xfrm>
              <a:off x="3442594" y="2237160"/>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74" name="Rounded Rectangle 73">
              <a:extLst>
                <a:ext uri="{FF2B5EF4-FFF2-40B4-BE49-F238E27FC236}">
                  <a16:creationId xmlns:a16="http://schemas.microsoft.com/office/drawing/2014/main" id="{D704B1B8-B496-394E-9C15-684B70658B48}"/>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75" name="Rounded Rectangle 74">
              <a:extLst>
                <a:ext uri="{FF2B5EF4-FFF2-40B4-BE49-F238E27FC236}">
                  <a16:creationId xmlns:a16="http://schemas.microsoft.com/office/drawing/2014/main" id="{133D90DC-8C94-1840-ADB9-115D8312575A}"/>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6" name="Oval 75">
              <a:extLst>
                <a:ext uri="{FF2B5EF4-FFF2-40B4-BE49-F238E27FC236}">
                  <a16:creationId xmlns:a16="http://schemas.microsoft.com/office/drawing/2014/main" id="{C2821A8B-11B4-5144-913C-A72F484D863A}"/>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7" name="Straight Connector 76">
              <a:extLst>
                <a:ext uri="{FF2B5EF4-FFF2-40B4-BE49-F238E27FC236}">
                  <a16:creationId xmlns:a16="http://schemas.microsoft.com/office/drawing/2014/main" id="{B911330D-5821-6447-BB92-5FDB08E4332C}"/>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56372-A15D-1F41-954E-8988A375684B}"/>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97906400-F6EC-6F4E-9F87-850F5959A266}"/>
              </a:ext>
            </a:extLst>
          </p:cNvPr>
          <p:cNvGrpSpPr/>
          <p:nvPr/>
        </p:nvGrpSpPr>
        <p:grpSpPr>
          <a:xfrm>
            <a:off x="4801014" y="2100591"/>
            <a:ext cx="2770193" cy="1648385"/>
            <a:chOff x="1699014" y="2237160"/>
            <a:chExt cx="2518357" cy="1362302"/>
          </a:xfrm>
        </p:grpSpPr>
        <p:cxnSp>
          <p:nvCxnSpPr>
            <p:cNvPr id="80" name="Straight Connector 79">
              <a:extLst>
                <a:ext uri="{FF2B5EF4-FFF2-40B4-BE49-F238E27FC236}">
                  <a16:creationId xmlns:a16="http://schemas.microsoft.com/office/drawing/2014/main" id="{5D95DE34-8B91-6745-8871-E76AAEAAC880}"/>
                </a:ext>
              </a:extLst>
            </p:cNvPr>
            <p:cNvCxnSpPr>
              <a:cxnSpLocks/>
              <a:stCxn id="82" idx="2"/>
              <a:endCxn id="8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8DF7295-F820-014E-9F61-4E12363D6760}"/>
                </a:ext>
              </a:extLst>
            </p:cNvPr>
            <p:cNvCxnSpPr>
              <a:cxnSpLocks/>
              <a:stCxn id="86" idx="6"/>
              <a:endCxn id="8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4DA27351-B707-3445-9FF5-B31F4DA217C4}"/>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3" name="Rounded Rectangle 82">
              <a:extLst>
                <a:ext uri="{FF2B5EF4-FFF2-40B4-BE49-F238E27FC236}">
                  <a16:creationId xmlns:a16="http://schemas.microsoft.com/office/drawing/2014/main" id="{E82F7544-0640-6347-8204-930E2BA93DC2}"/>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84" name="Rounded Rectangle 83">
              <a:extLst>
                <a:ext uri="{FF2B5EF4-FFF2-40B4-BE49-F238E27FC236}">
                  <a16:creationId xmlns:a16="http://schemas.microsoft.com/office/drawing/2014/main" id="{A476D85A-C59B-F44E-A7A9-C37E3055BFAE}"/>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5" name="Rounded Rectangle 84">
              <a:extLst>
                <a:ext uri="{FF2B5EF4-FFF2-40B4-BE49-F238E27FC236}">
                  <a16:creationId xmlns:a16="http://schemas.microsoft.com/office/drawing/2014/main" id="{F01685C3-7C7F-6A46-BF98-52659FB73928}"/>
                </a:ext>
              </a:extLst>
            </p:cNvPr>
            <p:cNvSpPr/>
            <p:nvPr/>
          </p:nvSpPr>
          <p:spPr>
            <a:xfrm>
              <a:off x="2570804" y="3182808"/>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6" name="Oval 85">
              <a:extLst>
                <a:ext uri="{FF2B5EF4-FFF2-40B4-BE49-F238E27FC236}">
                  <a16:creationId xmlns:a16="http://schemas.microsoft.com/office/drawing/2014/main" id="{4D1F09EC-DE86-AD40-BCA5-160FF910F4AD}"/>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7" name="Straight Connector 86">
              <a:extLst>
                <a:ext uri="{FF2B5EF4-FFF2-40B4-BE49-F238E27FC236}">
                  <a16:creationId xmlns:a16="http://schemas.microsoft.com/office/drawing/2014/main" id="{1D0EAD38-5D76-AC4C-92EC-187582163F10}"/>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D82AE59-0599-AE4A-98C1-D3E3AEE07C8F}"/>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8968B7D1-DAFE-1247-84A5-90BB90DA7698}"/>
              </a:ext>
            </a:extLst>
          </p:cNvPr>
          <p:cNvGrpSpPr/>
          <p:nvPr/>
        </p:nvGrpSpPr>
        <p:grpSpPr>
          <a:xfrm>
            <a:off x="1360819" y="4478788"/>
            <a:ext cx="2770193" cy="1648385"/>
            <a:chOff x="1699014" y="2237160"/>
            <a:chExt cx="2518357" cy="1362302"/>
          </a:xfrm>
        </p:grpSpPr>
        <p:cxnSp>
          <p:nvCxnSpPr>
            <p:cNvPr id="90" name="Straight Connector 89">
              <a:extLst>
                <a:ext uri="{FF2B5EF4-FFF2-40B4-BE49-F238E27FC236}">
                  <a16:creationId xmlns:a16="http://schemas.microsoft.com/office/drawing/2014/main" id="{B9DFE5CF-A683-B548-8B54-7BDF625156F4}"/>
                </a:ext>
              </a:extLst>
            </p:cNvPr>
            <p:cNvCxnSpPr>
              <a:cxnSpLocks/>
              <a:stCxn id="92" idx="2"/>
              <a:endCxn id="9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96B9A6A-B80A-3241-9AE6-5CB8F604DBB9}"/>
                </a:ext>
              </a:extLst>
            </p:cNvPr>
            <p:cNvCxnSpPr>
              <a:cxnSpLocks/>
              <a:stCxn id="96" idx="6"/>
              <a:endCxn id="9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a:extLst>
                <a:ext uri="{FF2B5EF4-FFF2-40B4-BE49-F238E27FC236}">
                  <a16:creationId xmlns:a16="http://schemas.microsoft.com/office/drawing/2014/main" id="{74833DC8-D641-4C40-88BC-311492D9A2E5}"/>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3" name="Rounded Rectangle 92">
              <a:extLst>
                <a:ext uri="{FF2B5EF4-FFF2-40B4-BE49-F238E27FC236}">
                  <a16:creationId xmlns:a16="http://schemas.microsoft.com/office/drawing/2014/main" id="{34D99269-FCB5-EA46-80CB-995873FE6860}"/>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4" name="Rounded Rectangle 93">
              <a:extLst>
                <a:ext uri="{FF2B5EF4-FFF2-40B4-BE49-F238E27FC236}">
                  <a16:creationId xmlns:a16="http://schemas.microsoft.com/office/drawing/2014/main" id="{5FFF7382-9D59-0E4E-BEDE-AAC2296AD2B9}"/>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5" name="Rounded Rectangle 94">
              <a:extLst>
                <a:ext uri="{FF2B5EF4-FFF2-40B4-BE49-F238E27FC236}">
                  <a16:creationId xmlns:a16="http://schemas.microsoft.com/office/drawing/2014/main" id="{6BD27E2B-B31F-6644-8608-9037E7440A06}"/>
                </a:ext>
              </a:extLst>
            </p:cNvPr>
            <p:cNvSpPr/>
            <p:nvPr/>
          </p:nvSpPr>
          <p:spPr>
            <a:xfrm>
              <a:off x="2570804" y="3182808"/>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96" name="Oval 95">
              <a:extLst>
                <a:ext uri="{FF2B5EF4-FFF2-40B4-BE49-F238E27FC236}">
                  <a16:creationId xmlns:a16="http://schemas.microsoft.com/office/drawing/2014/main" id="{06ADFD47-68E5-BA47-93E6-4986A1B2B0B4}"/>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7" name="Straight Connector 96">
              <a:extLst>
                <a:ext uri="{FF2B5EF4-FFF2-40B4-BE49-F238E27FC236}">
                  <a16:creationId xmlns:a16="http://schemas.microsoft.com/office/drawing/2014/main" id="{7D17E928-0258-6048-B8FB-31653D22AF1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BA643A-6BF3-164C-8E05-182D96A9C42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1F48260C-8FDB-B84F-A820-D9F12F07797A}"/>
              </a:ext>
            </a:extLst>
          </p:cNvPr>
          <p:cNvSpPr txBox="1"/>
          <p:nvPr/>
        </p:nvSpPr>
        <p:spPr>
          <a:xfrm>
            <a:off x="1520750" y="1705525"/>
            <a:ext cx="2397529"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running on CPU</a:t>
            </a:r>
          </a:p>
        </p:txBody>
      </p:sp>
      <p:sp>
        <p:nvSpPr>
          <p:cNvPr id="100" name="TextBox 99">
            <a:extLst>
              <a:ext uri="{FF2B5EF4-FFF2-40B4-BE49-F238E27FC236}">
                <a16:creationId xmlns:a16="http://schemas.microsoft.com/office/drawing/2014/main" id="{B34F33BC-C642-744D-8AD7-B88AB5F8426A}"/>
              </a:ext>
            </a:extLst>
          </p:cNvPr>
          <p:cNvSpPr txBox="1"/>
          <p:nvPr/>
        </p:nvSpPr>
        <p:spPr>
          <a:xfrm>
            <a:off x="4699694" y="1705525"/>
            <a:ext cx="2920030"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Kernel has suspended user process</a:t>
            </a:r>
          </a:p>
        </p:txBody>
      </p:sp>
      <p:sp>
        <p:nvSpPr>
          <p:cNvPr id="101" name="TextBox 100">
            <a:extLst>
              <a:ext uri="{FF2B5EF4-FFF2-40B4-BE49-F238E27FC236}">
                <a16:creationId xmlns:a16="http://schemas.microsoft.com/office/drawing/2014/main" id="{B4C7D4E6-9464-DB46-8EA8-B1E56F4CDA33}"/>
              </a:ext>
            </a:extLst>
          </p:cNvPr>
          <p:cNvSpPr txBox="1"/>
          <p:nvPr/>
        </p:nvSpPr>
        <p:spPr>
          <a:xfrm>
            <a:off x="4501231" y="4092579"/>
            <a:ext cx="3316985"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blocked on user-level mutex</a:t>
            </a:r>
          </a:p>
        </p:txBody>
      </p:sp>
      <p:sp>
        <p:nvSpPr>
          <p:cNvPr id="102" name="TextBox 101">
            <a:extLst>
              <a:ext uri="{FF2B5EF4-FFF2-40B4-BE49-F238E27FC236}">
                <a16:creationId xmlns:a16="http://schemas.microsoft.com/office/drawing/2014/main" id="{8968F312-6AF8-8E4A-A646-E3AC1C3E0BC2}"/>
              </a:ext>
            </a:extLst>
          </p:cNvPr>
          <p:cNvSpPr txBox="1"/>
          <p:nvPr/>
        </p:nvSpPr>
        <p:spPr>
          <a:xfrm>
            <a:off x="1753051" y="4092579"/>
            <a:ext cx="1932933"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requests I/O</a:t>
            </a:r>
          </a:p>
        </p:txBody>
      </p:sp>
    </p:spTree>
    <p:extLst>
      <p:ext uri="{BB962C8B-B14F-4D97-AF65-F5344CB8AC3E}">
        <p14:creationId xmlns:p14="http://schemas.microsoft.com/office/powerpoint/2010/main" val="22482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304F-416A-8E43-888C-3FA4A46E27B3}"/>
              </a:ext>
            </a:extLst>
          </p:cNvPr>
          <p:cNvSpPr>
            <a:spLocks noGrp="1"/>
          </p:cNvSpPr>
          <p:nvPr>
            <p:ph type="title"/>
          </p:nvPr>
        </p:nvSpPr>
        <p:spPr/>
        <p:txBody>
          <a:bodyPr/>
          <a:lstStyle/>
          <a:p>
            <a:r>
              <a:rPr lang="en-US" altLang="ko-KR" sz="3600" dirty="0"/>
              <a:t>Downside of User-managed Threads</a:t>
            </a:r>
            <a:endParaRPr lang="en-US" dirty="0"/>
          </a:p>
        </p:txBody>
      </p:sp>
      <p:sp>
        <p:nvSpPr>
          <p:cNvPr id="3" name="Content Placeholder 2">
            <a:extLst>
              <a:ext uri="{FF2B5EF4-FFF2-40B4-BE49-F238E27FC236}">
                <a16:creationId xmlns:a16="http://schemas.microsoft.com/office/drawing/2014/main" id="{15B46A22-6C5D-F04E-A716-2C01D1D12CDE}"/>
              </a:ext>
            </a:extLst>
          </p:cNvPr>
          <p:cNvSpPr>
            <a:spLocks noGrp="1"/>
          </p:cNvSpPr>
          <p:nvPr>
            <p:ph idx="1"/>
          </p:nvPr>
        </p:nvSpPr>
        <p:spPr/>
        <p:txBody>
          <a:bodyPr/>
          <a:lstStyle/>
          <a:p>
            <a:pPr>
              <a:lnSpc>
                <a:spcPct val="150000"/>
              </a:lnSpc>
            </a:pPr>
            <a:r>
              <a:rPr lang="en-US" altLang="en-US" sz="2200" dirty="0"/>
              <a:t>Multiple threads may not run in parallel on multicore</a:t>
            </a:r>
            <a:endParaRPr lang="en-US" altLang="ko-KR" sz="2200" dirty="0"/>
          </a:p>
          <a:p>
            <a:pPr>
              <a:lnSpc>
                <a:spcPct val="150000"/>
              </a:lnSpc>
            </a:pPr>
            <a:r>
              <a:rPr lang="en-US" altLang="ko-KR" sz="2200" dirty="0"/>
              <a:t>When one thread blocks on I/O, all threads block</a:t>
            </a:r>
          </a:p>
          <a:p>
            <a:pPr>
              <a:lnSpc>
                <a:spcPct val="150000"/>
              </a:lnSpc>
            </a:pPr>
            <a:r>
              <a:rPr lang="en-US" altLang="ko-KR" sz="2200" dirty="0"/>
              <a:t>Alternative: </a:t>
            </a:r>
            <a:r>
              <a:rPr lang="en-US" altLang="ko-KR" sz="2200" i="1" dirty="0">
                <a:solidFill>
                  <a:srgbClr val="00B050"/>
                </a:solidFill>
              </a:rPr>
              <a:t>scheduler activations</a:t>
            </a:r>
          </a:p>
          <a:p>
            <a:pPr lvl="1">
              <a:lnSpc>
                <a:spcPct val="150000"/>
              </a:lnSpc>
            </a:pPr>
            <a:r>
              <a:rPr lang="en-US" altLang="ko-KR" sz="2000" dirty="0"/>
              <a:t>Notify user-level scheduler of relevant kernel events</a:t>
            </a:r>
          </a:p>
          <a:p>
            <a:pPr>
              <a:lnSpc>
                <a:spcPct val="150000"/>
              </a:lnSpc>
            </a:pPr>
            <a:endParaRPr lang="en-US" dirty="0"/>
          </a:p>
        </p:txBody>
      </p:sp>
    </p:spTree>
    <p:extLst>
      <p:ext uri="{BB962C8B-B14F-4D97-AF65-F5344CB8AC3E}">
        <p14:creationId xmlns:p14="http://schemas.microsoft.com/office/powerpoint/2010/main" val="261007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Mach, OS/2, Linux,  </a:t>
            </a:r>
            <a:br>
              <a:rPr lang="en-US" altLang="en-US" sz="1400" b="0" dirty="0">
                <a:latin typeface="Gill Sans Light" panose="020B0302020104020203" pitchFamily="34" charset="-79"/>
                <a:ea typeface="Gill Sans" charset="0"/>
                <a:cs typeface="Gill Sans Light" panose="020B0302020104020203" pitchFamily="34" charset="-79"/>
              </a:rPr>
            </a:br>
            <a:r>
              <a:rPr lang="en-US" altLang="en-US" sz="1400" b="0" dirty="0">
                <a:latin typeface="Gill Sans Light" panose="020B0302020104020203" pitchFamily="34" charset="-79"/>
                <a:ea typeface="Gill Sans" charset="0"/>
                <a:cs typeface="Gill Sans Light" panose="020B0302020104020203" pitchFamily="34" charset="-79"/>
              </a:rPr>
              <a:t>Windows 10, 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Embedded systems (</a:t>
            </a:r>
            <a:r>
              <a:rPr lang="en-US" altLang="en-US" sz="1400" b="0" dirty="0" err="1">
                <a:latin typeface="Gill Sans Light" panose="020B0302020104020203" pitchFamily="34" charset="-79"/>
                <a:ea typeface="Gill Sans" charset="0"/>
                <a:cs typeface="Gill Sans Light" panose="020B0302020104020203" pitchFamily="34" charset="-79"/>
              </a:rPr>
              <a:t>Geoworks</a:t>
            </a:r>
            <a:r>
              <a:rPr lang="en-US" altLang="en-US" sz="1400" b="0" dirty="0">
                <a:latin typeface="Gill Sans Light" panose="020B0302020104020203" pitchFamily="34" charset="-79"/>
                <a:ea typeface="Gill Sans" charset="0"/>
                <a:cs typeface="Gill Sans Light" panose="020B0302020104020203" pitchFamily="34" charset="-79"/>
              </a:rPr>
              <a:t>, VxWorks, </a:t>
            </a:r>
            <a:r>
              <a:rPr lang="en-US" altLang="en-US" sz="1400" b="0" dirty="0" err="1">
                <a:latin typeface="Gill Sans Light" panose="020B0302020104020203" pitchFamily="34" charset="-79"/>
                <a:ea typeface="Gill Sans" charset="0"/>
                <a:cs typeface="Gill Sans Light" panose="020B0302020104020203" pitchFamily="34" charset="-79"/>
              </a:rPr>
              <a:t>JavaOS</a:t>
            </a:r>
            <a:r>
              <a:rPr lang="en-US" altLang="en-US" sz="14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of </a:t>
              </a:r>
              <a:r>
                <a:rPr lang="en-US" altLang="en-US" sz="1600" b="0" dirty="0" err="1">
                  <a:latin typeface="Gill Sans Light" panose="020B0302020104020203" pitchFamily="34" charset="-79"/>
                  <a:ea typeface="Gill Sans" charset="0"/>
                  <a:cs typeface="Gill Sans Light" panose="020B0302020104020203" pitchFamily="34" charset="-79"/>
                </a:rPr>
                <a:t>addr</a:t>
              </a:r>
              <a:r>
                <a:rPr lang="en-US" altLang="en-US" sz="1600"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solidFill>
                  <a:schemeClr val="bg1">
                    <a:lumMod val="65000"/>
                  </a:schemeClr>
                </a:solidFill>
              </a:rPr>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63743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   Monitor</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Thread implementation</a:t>
            </a:r>
          </a:p>
          <a:p>
            <a:pPr lvl="1"/>
            <a:r>
              <a:rPr lang="en-US" dirty="0"/>
              <a:t>Create, yield, switch, etc.</a:t>
            </a:r>
          </a:p>
          <a:p>
            <a:r>
              <a:rPr lang="en-US" dirty="0"/>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a:p>
            <a:pPr lvl="1"/>
            <a:endParaRPr lang="en-US" altLang="ko-KR" sz="2000" dirty="0"/>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3998794"/>
            <a:ext cx="7886700" cy="2646482"/>
          </a:xfrm>
        </p:spPr>
        <p:txBody>
          <a:bodyPr/>
          <a:lstStyle/>
          <a:p>
            <a:r>
              <a:rPr lang="en-US" sz="1800" dirty="0"/>
              <a:t>System library allocates </a:t>
            </a:r>
            <a:br>
              <a:rPr lang="en-US" sz="1800" dirty="0"/>
            </a:br>
            <a:r>
              <a:rPr lang="en-US" sz="1800" dirty="0">
                <a:solidFill>
                  <a:srgbClr val="FF0000"/>
                </a:solidFill>
              </a:rPr>
              <a:t>user-space stack</a:t>
            </a:r>
            <a:r>
              <a:rPr lang="en-US" sz="1800" dirty="0"/>
              <a:t> for each user-level thread</a:t>
            </a:r>
          </a:p>
          <a:p>
            <a:pPr lvl="2"/>
            <a:endParaRPr lang="en-US" sz="1000" dirty="0"/>
          </a:p>
          <a:p>
            <a:r>
              <a:rPr lang="en-US" sz="1800" dirty="0"/>
              <a:t>System library then uses system calls to </a:t>
            </a:r>
            <a:br>
              <a:rPr lang="en-US" sz="1800" dirty="0"/>
            </a:br>
            <a:r>
              <a:rPr lang="en-US" sz="1800" dirty="0"/>
              <a:t>create, join, yield, exit threads</a:t>
            </a:r>
          </a:p>
          <a:p>
            <a:pPr lvl="2"/>
            <a:endParaRPr lang="en-US" sz="1000" dirty="0"/>
          </a:p>
          <a:p>
            <a:r>
              <a:rPr lang="en-US" sz="1800" dirty="0"/>
              <a:t>Kernel handles scheduling and context switching</a:t>
            </a:r>
            <a:br>
              <a:rPr lang="en-US" sz="1800" dirty="0"/>
            </a:br>
            <a:r>
              <a:rPr lang="en-US" sz="1800" dirty="0"/>
              <a:t>using </a:t>
            </a:r>
            <a:r>
              <a:rPr lang="en-US" sz="1800" dirty="0">
                <a:solidFill>
                  <a:srgbClr val="FF0000"/>
                </a:solidFill>
              </a:rPr>
              <a:t>kernel-space stacks</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1514168" y="1344884"/>
            <a:ext cx="7234785" cy="5020400"/>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Recall: Thread Lifecycle</a:t>
            </a:r>
          </a:p>
        </p:txBody>
      </p:sp>
      <p:grpSp>
        <p:nvGrpSpPr>
          <p:cNvPr id="60" name="Group 59">
            <a:extLst>
              <a:ext uri="{FF2B5EF4-FFF2-40B4-BE49-F238E27FC236}">
                <a16:creationId xmlns:a16="http://schemas.microsoft.com/office/drawing/2014/main" id="{D6E9ACEA-22D3-BA45-A351-AD4E3FC342CD}"/>
              </a:ext>
            </a:extLst>
          </p:cNvPr>
          <p:cNvGrpSpPr/>
          <p:nvPr/>
        </p:nvGrpSpPr>
        <p:grpSpPr>
          <a:xfrm>
            <a:off x="1541779" y="2660311"/>
            <a:ext cx="2360619" cy="1000195"/>
            <a:chOff x="1541779" y="2660311"/>
            <a:chExt cx="2360619"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6031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Ready</a:t>
              </a:r>
            </a:p>
          </p:txBody>
        </p:sp>
        <p:grpSp>
          <p:nvGrpSpPr>
            <p:cNvPr id="30" name="Group 29">
              <a:extLst>
                <a:ext uri="{FF2B5EF4-FFF2-40B4-BE49-F238E27FC236}">
                  <a16:creationId xmlns:a16="http://schemas.microsoft.com/office/drawing/2014/main" id="{88E8DF28-5137-6146-A123-20BE5CA0BA77}"/>
                </a:ext>
              </a:extLst>
            </p:cNvPr>
            <p:cNvGrpSpPr/>
            <p:nvPr/>
          </p:nvGrpSpPr>
          <p:grpSpPr>
            <a:xfrm>
              <a:off x="1541779" y="2811634"/>
              <a:ext cx="1360424" cy="348774"/>
              <a:chOff x="1541779" y="2811634"/>
              <a:chExt cx="1360424" cy="348774"/>
            </a:xfrm>
          </p:grpSpPr>
          <p:cxnSp>
            <p:nvCxnSpPr>
              <p:cNvPr id="15" name="Straight Arrow Connector 14">
                <a:extLst>
                  <a:ext uri="{FF2B5EF4-FFF2-40B4-BE49-F238E27FC236}">
                    <a16:creationId xmlns:a16="http://schemas.microsoft.com/office/drawing/2014/main" id="{A86C03CC-2659-EA48-A1B8-11402A4C3A0F}"/>
                  </a:ext>
                </a:extLst>
              </p:cNvPr>
              <p:cNvCxnSpPr>
                <a:cxnSpLocks/>
              </p:cNvCxnSpPr>
              <p:nvPr/>
            </p:nvCxnSpPr>
            <p:spPr>
              <a:xfrm>
                <a:off x="1541779"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E149A55-AD80-6A42-B44F-B9125112CCAF}"/>
                  </a:ext>
                </a:extLst>
              </p:cNvPr>
              <p:cNvSpPr txBox="1"/>
              <p:nvPr/>
            </p:nvSpPr>
            <p:spPr>
              <a:xfrm>
                <a:off x="1837221" y="2811634"/>
                <a:ext cx="76174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Created</a:t>
                </a:r>
              </a:p>
            </p:txBody>
          </p:sp>
        </p:grpSp>
      </p:grpSp>
      <p:grpSp>
        <p:nvGrpSpPr>
          <p:cNvPr id="52" name="Group 51">
            <a:extLst>
              <a:ext uri="{FF2B5EF4-FFF2-40B4-BE49-F238E27FC236}">
                <a16:creationId xmlns:a16="http://schemas.microsoft.com/office/drawing/2014/main" id="{612C44F5-97FF-6043-8C28-425488543BC9}"/>
              </a:ext>
            </a:extLst>
          </p:cNvPr>
          <p:cNvGrpSpPr/>
          <p:nvPr/>
        </p:nvGrpSpPr>
        <p:grpSpPr>
          <a:xfrm>
            <a:off x="3876156" y="3298231"/>
            <a:ext cx="1420581" cy="582251"/>
            <a:chOff x="3876156" y="3298231"/>
            <a:chExt cx="1420581" cy="582251"/>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90878" y="3298231"/>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09653E-F831-6B4E-8854-33CF55CE8A66}"/>
                </a:ext>
              </a:extLst>
            </p:cNvPr>
            <p:cNvGrpSpPr/>
            <p:nvPr/>
          </p:nvGrpSpPr>
          <p:grpSpPr>
            <a:xfrm>
              <a:off x="3876156" y="3333739"/>
              <a:ext cx="1420581" cy="546743"/>
              <a:chOff x="3899906" y="3523741"/>
              <a:chExt cx="1420581" cy="546743"/>
            </a:xfrm>
          </p:grpSpPr>
          <p:sp>
            <p:nvSpPr>
              <p:cNvPr id="25" name="TextBox 24">
                <a:extLst>
                  <a:ext uri="{FF2B5EF4-FFF2-40B4-BE49-F238E27FC236}">
                    <a16:creationId xmlns:a16="http://schemas.microsoft.com/office/drawing/2014/main" id="{359C2B14-266D-1745-9FE5-A711119E1697}"/>
                  </a:ext>
                </a:extLst>
              </p:cNvPr>
              <p:cNvSpPr txBox="1"/>
              <p:nvPr/>
            </p:nvSpPr>
            <p:spPr>
              <a:xfrm>
                <a:off x="3934370" y="3762707"/>
                <a:ext cx="1351652" cy="307777"/>
              </a:xfrm>
              <a:prstGeom prst="rect">
                <a:avLst/>
              </a:prstGeom>
              <a:noFill/>
            </p:spPr>
            <p:txBody>
              <a:bodyPr wrap="none" rtlCol="0">
                <a:spAutoFit/>
              </a:bodyPr>
              <a:lstStyle/>
              <a:p>
                <a:pPr algn="ctr"/>
                <a:r>
                  <a:rPr lang="en-US" sz="1400" dirty="0" err="1">
                    <a:latin typeface="Ubuntu Mono" panose="020B0509030602030204" pitchFamily="49" charset="0"/>
                  </a:rPr>
                  <a:t>pthread_yield</a:t>
                </a:r>
                <a:endParaRPr lang="en-US" sz="1400" dirty="0">
                  <a:latin typeface="Ubuntu Mono" panose="020B0509030602030204" pitchFamily="49" charset="0"/>
                </a:endParaRPr>
              </a:p>
            </p:txBody>
          </p:sp>
          <p:sp>
            <p:nvSpPr>
              <p:cNvPr id="27" name="TextBox 26">
                <a:extLst>
                  <a:ext uri="{FF2B5EF4-FFF2-40B4-BE49-F238E27FC236}">
                    <a16:creationId xmlns:a16="http://schemas.microsoft.com/office/drawing/2014/main" id="{D7F7C138-61BD-CE44-865C-5CF17A2A8B7A}"/>
                  </a:ext>
                </a:extLst>
              </p:cNvPr>
              <p:cNvSpPr txBox="1"/>
              <p:nvPr/>
            </p:nvSpPr>
            <p:spPr>
              <a:xfrm>
                <a:off x="3899906" y="3523741"/>
                <a:ext cx="1420581"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Yields/Suspended</a:t>
                </a:r>
              </a:p>
            </p:txBody>
          </p:sp>
        </p:grpSp>
      </p:grpSp>
      <p:grpSp>
        <p:nvGrpSpPr>
          <p:cNvPr id="61" name="Group 60">
            <a:extLst>
              <a:ext uri="{FF2B5EF4-FFF2-40B4-BE49-F238E27FC236}">
                <a16:creationId xmlns:a16="http://schemas.microsoft.com/office/drawing/2014/main" id="{9A143659-EBC5-C641-AF35-57041512A773}"/>
              </a:ext>
            </a:extLst>
          </p:cNvPr>
          <p:cNvGrpSpPr/>
          <p:nvPr/>
        </p:nvGrpSpPr>
        <p:grpSpPr>
          <a:xfrm>
            <a:off x="3921590" y="2660311"/>
            <a:ext cx="2341427" cy="1000195"/>
            <a:chOff x="3921590" y="2660311"/>
            <a:chExt cx="2341427"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60311"/>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Running</a:t>
              </a:r>
            </a:p>
          </p:txBody>
        </p:sp>
        <p:grpSp>
          <p:nvGrpSpPr>
            <p:cNvPr id="51" name="Group 50">
              <a:extLst>
                <a:ext uri="{FF2B5EF4-FFF2-40B4-BE49-F238E27FC236}">
                  <a16:creationId xmlns:a16="http://schemas.microsoft.com/office/drawing/2014/main" id="{E5A5665F-C899-EC41-919A-8BEB5318C54B}"/>
                </a:ext>
              </a:extLst>
            </p:cNvPr>
            <p:cNvGrpSpPr/>
            <p:nvPr/>
          </p:nvGrpSpPr>
          <p:grpSpPr>
            <a:xfrm>
              <a:off x="3921590" y="2674063"/>
              <a:ext cx="1360424" cy="348522"/>
              <a:chOff x="3921590" y="2674063"/>
              <a:chExt cx="1360424" cy="348522"/>
            </a:xfrm>
          </p:grpSpPr>
          <p:cxnSp>
            <p:nvCxnSpPr>
              <p:cNvPr id="17" name="Straight Arrow Connector 16">
                <a:extLst>
                  <a:ext uri="{FF2B5EF4-FFF2-40B4-BE49-F238E27FC236}">
                    <a16:creationId xmlns:a16="http://schemas.microsoft.com/office/drawing/2014/main" id="{CA4EC898-6B59-FB4E-9CA0-BBC85055EDDA}"/>
                  </a:ext>
                </a:extLst>
              </p:cNvPr>
              <p:cNvCxnSpPr>
                <a:cxnSpLocks/>
              </p:cNvCxnSpPr>
              <p:nvPr/>
            </p:nvCxnSpPr>
            <p:spPr>
              <a:xfrm>
                <a:off x="3921590" y="3022585"/>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4EB7139-CEC7-6D4F-A8D5-145B9EE053A2}"/>
                  </a:ext>
                </a:extLst>
              </p:cNvPr>
              <p:cNvSpPr txBox="1"/>
              <p:nvPr/>
            </p:nvSpPr>
            <p:spPr>
              <a:xfrm>
                <a:off x="4131033" y="2674063"/>
                <a:ext cx="91082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Scheduled</a:t>
                </a:r>
              </a:p>
            </p:txBody>
          </p:sp>
        </p:grpSp>
      </p:grpSp>
      <p:grpSp>
        <p:nvGrpSpPr>
          <p:cNvPr id="63" name="Group 62">
            <a:extLst>
              <a:ext uri="{FF2B5EF4-FFF2-40B4-BE49-F238E27FC236}">
                <a16:creationId xmlns:a16="http://schemas.microsoft.com/office/drawing/2014/main" id="{D6DEA376-6169-4A4C-AAC4-D169BB836B4D}"/>
              </a:ext>
            </a:extLst>
          </p:cNvPr>
          <p:cNvGrpSpPr/>
          <p:nvPr/>
        </p:nvGrpSpPr>
        <p:grpSpPr>
          <a:xfrm>
            <a:off x="6263017" y="2660311"/>
            <a:ext cx="2360619" cy="1000195"/>
            <a:chOff x="6263017" y="2660311"/>
            <a:chExt cx="2360619"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60311"/>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Finished</a:t>
              </a:r>
            </a:p>
          </p:txBody>
        </p:sp>
        <p:grpSp>
          <p:nvGrpSpPr>
            <p:cNvPr id="32" name="Group 31">
              <a:extLst>
                <a:ext uri="{FF2B5EF4-FFF2-40B4-BE49-F238E27FC236}">
                  <a16:creationId xmlns:a16="http://schemas.microsoft.com/office/drawing/2014/main" id="{52CAA7DC-1233-7A48-AC6F-A25ABC7C298A}"/>
                </a:ext>
              </a:extLst>
            </p:cNvPr>
            <p:cNvGrpSpPr/>
            <p:nvPr/>
          </p:nvGrpSpPr>
          <p:grpSpPr>
            <a:xfrm>
              <a:off x="6263017" y="2811634"/>
              <a:ext cx="1360424" cy="697548"/>
              <a:chOff x="6263017" y="2811634"/>
              <a:chExt cx="1360424" cy="697548"/>
            </a:xfrm>
          </p:grpSpPr>
          <p:cxnSp>
            <p:nvCxnSpPr>
              <p:cNvPr id="21" name="Straight Arrow Connector 20">
                <a:extLst>
                  <a:ext uri="{FF2B5EF4-FFF2-40B4-BE49-F238E27FC236}">
                    <a16:creationId xmlns:a16="http://schemas.microsoft.com/office/drawing/2014/main" id="{136CDA13-CDE4-7246-883B-6C863C6BA5DB}"/>
                  </a:ext>
                </a:extLst>
              </p:cNvPr>
              <p:cNvCxnSpPr>
                <a:cxnSpLocks/>
              </p:cNvCxnSpPr>
              <p:nvPr/>
            </p:nvCxnSpPr>
            <p:spPr>
              <a:xfrm>
                <a:off x="6263017"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F5ECEDF-E9D7-5744-B7BD-0AB6BF12A4DC}"/>
                  </a:ext>
                </a:extLst>
              </p:cNvPr>
              <p:cNvGrpSpPr/>
              <p:nvPr/>
            </p:nvGrpSpPr>
            <p:grpSpPr>
              <a:xfrm>
                <a:off x="6324078" y="2811634"/>
                <a:ext cx="1261884" cy="697548"/>
                <a:chOff x="6324078" y="2793822"/>
                <a:chExt cx="1261884" cy="697548"/>
              </a:xfrm>
            </p:grpSpPr>
            <p:sp>
              <p:nvSpPr>
                <p:cNvPr id="22" name="TextBox 21">
                  <a:extLst>
                    <a:ext uri="{FF2B5EF4-FFF2-40B4-BE49-F238E27FC236}">
                      <a16:creationId xmlns:a16="http://schemas.microsoft.com/office/drawing/2014/main" id="{1D969304-BBE5-D44B-8FEA-55EB970BFF83}"/>
                    </a:ext>
                  </a:extLst>
                </p:cNvPr>
                <p:cNvSpPr txBox="1"/>
                <p:nvPr/>
              </p:nvSpPr>
              <p:spPr>
                <a:xfrm>
                  <a:off x="6324078" y="3183593"/>
                  <a:ext cx="1261884" cy="307777"/>
                </a:xfrm>
                <a:prstGeom prst="rect">
                  <a:avLst/>
                </a:prstGeom>
                <a:noFill/>
              </p:spPr>
              <p:txBody>
                <a:bodyPr wrap="none" rtlCol="0">
                  <a:spAutoFit/>
                </a:bodyPr>
                <a:lstStyle/>
                <a:p>
                  <a:pPr algn="ctr"/>
                  <a:r>
                    <a:rPr lang="en-US" sz="1400" dirty="0" err="1">
                      <a:latin typeface="Ubuntu Mono" panose="020B0509030602030204" pitchFamily="49" charset="0"/>
                    </a:rPr>
                    <a:t>pthread_exit</a:t>
                  </a:r>
                  <a:endParaRPr lang="en-US" sz="1400" dirty="0">
                    <a:latin typeface="Ubuntu Mono" panose="020B0509030602030204" pitchFamily="49" charset="0"/>
                  </a:endParaRPr>
                </a:p>
              </p:txBody>
            </p:sp>
            <p:sp>
              <p:nvSpPr>
                <p:cNvPr id="29" name="TextBox 28">
                  <a:extLst>
                    <a:ext uri="{FF2B5EF4-FFF2-40B4-BE49-F238E27FC236}">
                      <a16:creationId xmlns:a16="http://schemas.microsoft.com/office/drawing/2014/main" id="{B0692439-195E-D94D-A0ED-BEF3DEB710B5}"/>
                    </a:ext>
                  </a:extLst>
                </p:cNvPr>
                <p:cNvSpPr txBox="1"/>
                <p:nvPr/>
              </p:nvSpPr>
              <p:spPr>
                <a:xfrm>
                  <a:off x="6687389" y="2793822"/>
                  <a:ext cx="511680"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Exits</a:t>
                  </a:r>
                </a:p>
              </p:txBody>
            </p:sp>
          </p:grpSp>
        </p:grpSp>
      </p:grpSp>
      <p:grpSp>
        <p:nvGrpSpPr>
          <p:cNvPr id="62" name="Group 61">
            <a:extLst>
              <a:ext uri="{FF2B5EF4-FFF2-40B4-BE49-F238E27FC236}">
                <a16:creationId xmlns:a16="http://schemas.microsoft.com/office/drawing/2014/main" id="{729896FE-8570-4743-9CB5-3B3B1F1536B9}"/>
              </a:ext>
            </a:extLst>
          </p:cNvPr>
          <p:cNvGrpSpPr/>
          <p:nvPr/>
        </p:nvGrpSpPr>
        <p:grpSpPr>
          <a:xfrm>
            <a:off x="4086349" y="3681665"/>
            <a:ext cx="3402555" cy="2185495"/>
            <a:chOff x="4086349" y="3681665"/>
            <a:chExt cx="3402555" cy="2185495"/>
          </a:xfrm>
        </p:grpSpPr>
        <p:sp>
          <p:nvSpPr>
            <p:cNvPr id="9" name="Oval 8">
              <a:extLst>
                <a:ext uri="{FF2B5EF4-FFF2-40B4-BE49-F238E27FC236}">
                  <a16:creationId xmlns:a16="http://schemas.microsoft.com/office/drawing/2014/main" id="{1337A326-0376-114B-97CE-5B780C9ABE9B}"/>
                </a:ext>
              </a:extLst>
            </p:cNvPr>
            <p:cNvSpPr/>
            <p:nvPr/>
          </p:nvSpPr>
          <p:spPr>
            <a:xfrm>
              <a:off x="4086349"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Waiting</a:t>
              </a:r>
            </a:p>
          </p:txBody>
        </p:sp>
        <p:grpSp>
          <p:nvGrpSpPr>
            <p:cNvPr id="33" name="Group 32">
              <a:extLst>
                <a:ext uri="{FF2B5EF4-FFF2-40B4-BE49-F238E27FC236}">
                  <a16:creationId xmlns:a16="http://schemas.microsoft.com/office/drawing/2014/main" id="{FC35A7C9-97E2-504B-AEC3-6C12FE9545C3}"/>
                </a:ext>
              </a:extLst>
            </p:cNvPr>
            <p:cNvGrpSpPr/>
            <p:nvPr/>
          </p:nvGrpSpPr>
          <p:grpSpPr>
            <a:xfrm>
              <a:off x="5077353" y="3681665"/>
              <a:ext cx="2411551" cy="1756610"/>
              <a:chOff x="5077353" y="3681665"/>
              <a:chExt cx="2411551"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78179" y="4391514"/>
                <a:ext cx="1710725" cy="523220"/>
              </a:xfrm>
              <a:prstGeom prst="rect">
                <a:avLst/>
              </a:prstGeom>
              <a:noFill/>
            </p:spPr>
            <p:txBody>
              <a:bodyPr wrap="none" rtlCol="0">
                <a:spAutoFit/>
              </a:bodyPr>
              <a:lstStyle/>
              <a:p>
                <a:r>
                  <a:rPr lang="en-US" sz="1400" dirty="0" err="1">
                    <a:latin typeface="Ubuntu Mono" panose="020B0509030602030204" pitchFamily="49" charset="0"/>
                  </a:rPr>
                  <a:t>pthread_join</a:t>
                </a:r>
                <a:endParaRPr lang="en-US" sz="1400" dirty="0">
                  <a:latin typeface="Ubuntu Mono" panose="020B0509030602030204" pitchFamily="49" charset="0"/>
                </a:endParaRPr>
              </a:p>
              <a:p>
                <a:r>
                  <a:rPr lang="en-US" sz="1400" dirty="0" err="1">
                    <a:latin typeface="Ubuntu Mono" panose="020B0509030602030204" pitchFamily="49" charset="0"/>
                  </a:rPr>
                  <a:t>pthread_cond_wait</a:t>
                </a:r>
                <a:endParaRPr lang="en-US" sz="1400" dirty="0">
                  <a:latin typeface="Ubuntu Mono" panose="020B0509030602030204" pitchFamily="49" charset="0"/>
                </a:endParaRPr>
              </a:p>
            </p:txBody>
          </p:sp>
          <p:sp>
            <p:nvSpPr>
              <p:cNvPr id="37" name="TextBox 36">
                <a:extLst>
                  <a:ext uri="{FF2B5EF4-FFF2-40B4-BE49-F238E27FC236}">
                    <a16:creationId xmlns:a16="http://schemas.microsoft.com/office/drawing/2014/main" id="{68180B21-888D-B447-89FE-69E3F47D3A75}"/>
                  </a:ext>
                </a:extLst>
              </p:cNvPr>
              <p:cNvSpPr txBox="1"/>
              <p:nvPr/>
            </p:nvSpPr>
            <p:spPr>
              <a:xfrm>
                <a:off x="5803345" y="4122901"/>
                <a:ext cx="1279133"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Waits for event</a:t>
                </a:r>
              </a:p>
            </p:txBody>
          </p:sp>
        </p:grpSp>
      </p:grpSp>
      <p:grpSp>
        <p:nvGrpSpPr>
          <p:cNvPr id="53" name="Group 52">
            <a:extLst>
              <a:ext uri="{FF2B5EF4-FFF2-40B4-BE49-F238E27FC236}">
                <a16:creationId xmlns:a16="http://schemas.microsoft.com/office/drawing/2014/main" id="{83B88FA6-689C-4E4F-98F5-178C3BC94B68}"/>
              </a:ext>
            </a:extLst>
          </p:cNvPr>
          <p:cNvGrpSpPr/>
          <p:nvPr/>
        </p:nvGrpSpPr>
        <p:grpSpPr>
          <a:xfrm>
            <a:off x="541506" y="3675945"/>
            <a:ext cx="3518022" cy="1756610"/>
            <a:chOff x="541506" y="3675945"/>
            <a:chExt cx="351802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6D13176-8D0E-2C46-AEBE-CB9B171CA995}"/>
                </a:ext>
              </a:extLst>
            </p:cNvPr>
            <p:cNvGrpSpPr/>
            <p:nvPr/>
          </p:nvGrpSpPr>
          <p:grpSpPr>
            <a:xfrm>
              <a:off x="541506" y="4122901"/>
              <a:ext cx="2787943" cy="791833"/>
              <a:chOff x="541506" y="4122901"/>
              <a:chExt cx="2787943" cy="791833"/>
            </a:xfrm>
          </p:grpSpPr>
          <p:sp>
            <p:nvSpPr>
              <p:cNvPr id="38" name="TextBox 37">
                <a:extLst>
                  <a:ext uri="{FF2B5EF4-FFF2-40B4-BE49-F238E27FC236}">
                    <a16:creationId xmlns:a16="http://schemas.microsoft.com/office/drawing/2014/main" id="{58AD6D78-B692-4E45-9968-4F4C2FCE98ED}"/>
                  </a:ext>
                </a:extLst>
              </p:cNvPr>
              <p:cNvSpPr txBox="1"/>
              <p:nvPr/>
            </p:nvSpPr>
            <p:spPr>
              <a:xfrm>
                <a:off x="541506" y="4391514"/>
                <a:ext cx="2787943" cy="523220"/>
              </a:xfrm>
              <a:prstGeom prst="rect">
                <a:avLst/>
              </a:prstGeom>
              <a:noFill/>
            </p:spPr>
            <p:txBody>
              <a:bodyPr wrap="none" rtlCol="0">
                <a:spAutoFit/>
              </a:bodyPr>
              <a:lstStyle/>
              <a:p>
                <a:pPr algn="r"/>
                <a:r>
                  <a:rPr lang="en-US" sz="1400" dirty="0" err="1">
                    <a:latin typeface="Ubuntu Mono" panose="020B0509030602030204" pitchFamily="49" charset="0"/>
                  </a:rPr>
                  <a:t>pthread_exit</a:t>
                </a:r>
                <a:endParaRPr lang="en-US" sz="1400" dirty="0">
                  <a:latin typeface="Ubuntu Mono" panose="020B0509030602030204" pitchFamily="49" charset="0"/>
                </a:endParaRPr>
              </a:p>
              <a:p>
                <a:pPr algn="r"/>
                <a:r>
                  <a:rPr lang="en-US" sz="1400" dirty="0" err="1">
                    <a:latin typeface="Ubuntu Mono" panose="020B0509030602030204" pitchFamily="49" charset="0"/>
                  </a:rPr>
                  <a:t>pthread_cond_signal</a:t>
                </a:r>
                <a:r>
                  <a:rPr lang="en-US" sz="1400" dirty="0">
                    <a:latin typeface="Ubuntu Mono" panose="020B0509030602030204" pitchFamily="49" charset="0"/>
                  </a:rPr>
                  <a:t>/broadcast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4120" y="4122901"/>
                <a:ext cx="115820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 happens</a:t>
                </a:r>
              </a:p>
            </p:txBody>
          </p:sp>
        </p:grpSp>
      </p:grpSp>
      <p:grpSp>
        <p:nvGrpSpPr>
          <p:cNvPr id="59" name="Group 58">
            <a:extLst>
              <a:ext uri="{FF2B5EF4-FFF2-40B4-BE49-F238E27FC236}">
                <a16:creationId xmlns:a16="http://schemas.microsoft.com/office/drawing/2014/main" id="{6065E87F-7F00-1148-A5AC-F008F5FD0D28}"/>
              </a:ext>
            </a:extLst>
          </p:cNvPr>
          <p:cNvGrpSpPr/>
          <p:nvPr/>
        </p:nvGrpSpPr>
        <p:grpSpPr>
          <a:xfrm>
            <a:off x="541584" y="2097111"/>
            <a:ext cx="1000195" cy="1563395"/>
            <a:chOff x="541584" y="2097111"/>
            <a:chExt cx="1000195" cy="1563395"/>
          </a:xfrm>
        </p:grpSpPr>
        <p:sp>
          <p:nvSpPr>
            <p:cNvPr id="3" name="Oval 2">
              <a:extLst>
                <a:ext uri="{FF2B5EF4-FFF2-40B4-BE49-F238E27FC236}">
                  <a16:creationId xmlns:a16="http://schemas.microsoft.com/office/drawing/2014/main" id="{2AE02728-E5D3-CE47-A1DA-BF5F8AE67521}"/>
                </a:ext>
              </a:extLst>
            </p:cNvPr>
            <p:cNvSpPr/>
            <p:nvPr/>
          </p:nvSpPr>
          <p:spPr>
            <a:xfrm>
              <a:off x="541584" y="266031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Init</a:t>
              </a:r>
            </a:p>
          </p:txBody>
        </p:sp>
        <p:cxnSp>
          <p:nvCxnSpPr>
            <p:cNvPr id="54" name="Straight Arrow Connector 53">
              <a:extLst>
                <a:ext uri="{FF2B5EF4-FFF2-40B4-BE49-F238E27FC236}">
                  <a16:creationId xmlns:a16="http://schemas.microsoft.com/office/drawing/2014/main" id="{6876072A-1341-F54C-8285-90CA63D27B18}"/>
                </a:ext>
              </a:extLst>
            </p:cNvPr>
            <p:cNvCxnSpPr>
              <a:cxnSpLocks/>
            </p:cNvCxnSpPr>
            <p:nvPr/>
          </p:nvCxnSpPr>
          <p:spPr>
            <a:xfrm>
              <a:off x="1046706" y="2097111"/>
              <a:ext cx="0" cy="576952"/>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748A2F05-869C-EA49-A10C-52DA57191FA8}"/>
              </a:ext>
            </a:extLst>
          </p:cNvPr>
          <p:cNvSpPr txBox="1"/>
          <p:nvPr/>
        </p:nvSpPr>
        <p:spPr>
          <a:xfrm>
            <a:off x="706493" y="1538214"/>
            <a:ext cx="670376"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a:t>
            </a:r>
          </a:p>
        </p:txBody>
      </p:sp>
      <p:sp>
        <p:nvSpPr>
          <p:cNvPr id="58" name="TextBox 57">
            <a:extLst>
              <a:ext uri="{FF2B5EF4-FFF2-40B4-BE49-F238E27FC236}">
                <a16:creationId xmlns:a16="http://schemas.microsoft.com/office/drawing/2014/main" id="{F4B55780-381D-4F4E-9672-91F02DE61C2C}"/>
              </a:ext>
            </a:extLst>
          </p:cNvPr>
          <p:cNvSpPr txBox="1"/>
          <p:nvPr/>
        </p:nvSpPr>
        <p:spPr>
          <a:xfrm>
            <a:off x="320971" y="1763832"/>
            <a:ext cx="1441420" cy="307777"/>
          </a:xfrm>
          <a:prstGeom prst="rect">
            <a:avLst/>
          </a:prstGeom>
          <a:noFill/>
        </p:spPr>
        <p:txBody>
          <a:bodyPr wrap="none" rtlCol="0">
            <a:spAutoFit/>
          </a:bodyPr>
          <a:lstStyle/>
          <a:p>
            <a:pPr algn="ctr"/>
            <a:r>
              <a:rPr lang="en-US" sz="1400" dirty="0" err="1">
                <a:latin typeface="Ubuntu Mono" panose="020B0509030602030204" pitchFamily="49" charset="0"/>
              </a:rPr>
              <a:t>pthread_create</a:t>
            </a:r>
            <a:endParaRPr lang="en-US" sz="1400" dirty="0">
              <a:latin typeface="Ubuntu Mono" panose="020B0509030602030204" pitchFamily="49" charset="0"/>
            </a:endParaRPr>
          </a:p>
        </p:txBody>
      </p:sp>
      <p:sp>
        <p:nvSpPr>
          <p:cNvPr id="64" name="TextBox 63">
            <a:extLst>
              <a:ext uri="{FF2B5EF4-FFF2-40B4-BE49-F238E27FC236}">
                <a16:creationId xmlns:a16="http://schemas.microsoft.com/office/drawing/2014/main" id="{8800ABE5-E740-EB4A-8956-CF94A7A6971B}"/>
              </a:ext>
            </a:extLst>
          </p:cNvPr>
          <p:cNvSpPr txBox="1"/>
          <p:nvPr/>
        </p:nvSpPr>
        <p:spPr>
          <a:xfrm>
            <a:off x="541250" y="6149527"/>
            <a:ext cx="7563224" cy="338554"/>
          </a:xfrm>
          <a:prstGeom prst="rect">
            <a:avLst/>
          </a:prstGeom>
          <a:noFill/>
        </p:spPr>
        <p:txBody>
          <a:bodyPr wrap="none" rtlCol="0">
            <a:spAutoFit/>
          </a:bodyPr>
          <a:lstStyle/>
          <a:p>
            <a:r>
              <a:rPr lang="en-CA" sz="1600" dirty="0">
                <a:latin typeface="Gill Sans Light" panose="020B0302020104020203" pitchFamily="34" charset="-79"/>
                <a:cs typeface="Gill Sans Light" panose="020B0302020104020203" pitchFamily="34" charset="-79"/>
              </a:rPr>
              <a:t>A process can go directly from ready or waiting to finished (example: main thread calls exit)</a:t>
            </a:r>
          </a:p>
        </p:txBody>
      </p:sp>
    </p:spTree>
    <p:extLst>
      <p:ext uri="{BB962C8B-B14F-4D97-AF65-F5344CB8AC3E}">
        <p14:creationId xmlns:p14="http://schemas.microsoft.com/office/powerpoint/2010/main" val="598578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spcBef>
                <a:spcPts val="0"/>
              </a:spcBef>
              <a:buNone/>
            </a:pPr>
            <a:r>
              <a:rPr lang="en-US" sz="1600" dirty="0">
                <a:solidFill>
                  <a:srgbClr val="FF0000"/>
                </a:solidFill>
                <a:latin typeface="Ubuntu Mono" panose="020B0509030602030204" pitchFamily="49" charset="0"/>
              </a:rPr>
              <a:t>Mutex mutex;</a:t>
            </a:r>
          </a:p>
          <a:p>
            <a:pPr marL="0" indent="0">
              <a:spcBef>
                <a:spcPts val="0"/>
              </a:spcBef>
              <a:buNone/>
            </a:pPr>
            <a:r>
              <a:rPr lang="en-US" sz="1600" dirty="0">
                <a:solidFill>
                  <a:srgbClr val="0070C0"/>
                </a:solidFill>
                <a:latin typeface="Ubuntu Mono" panose="020B0509030602030204" pitchFamily="49" charset="0"/>
              </a:rPr>
              <a:t>CV </a:t>
            </a:r>
            <a:r>
              <a:rPr lang="en-US" sz="1600" dirty="0" err="1">
                <a:solidFill>
                  <a:srgbClr val="0070C0"/>
                </a:solidFill>
                <a:latin typeface="Ubuntu Mono" panose="020B0509030602030204" pitchFamily="49" charset="0"/>
              </a:rPr>
              <a:t>emptyCV</a:t>
            </a:r>
            <a:r>
              <a:rPr lang="en-US" sz="1600" dirty="0">
                <a:solidFill>
                  <a:srgbClr val="0070C0"/>
                </a:solidFill>
                <a:latin typeface="Ubuntu Mono" panose="020B0509030602030204" pitchFamily="49" charset="0"/>
              </a:rPr>
              <a:t>, </a:t>
            </a:r>
            <a:r>
              <a:rPr lang="en-US" sz="1600" dirty="0" err="1">
                <a:solidFill>
                  <a:srgbClr val="0070C0"/>
                </a:solidFill>
                <a:latin typeface="Ubuntu Mono" panose="020B0509030602030204" pitchFamily="49" charset="0"/>
              </a:rPr>
              <a:t>fullCV</a:t>
            </a:r>
            <a:r>
              <a:rPr lang="en-US" sz="1600" dirty="0">
                <a:solidFill>
                  <a:srgbClr val="0070C0"/>
                </a:solidFill>
                <a:latin typeface="Ubuntu Mono" panose="020B0509030602030204" pitchFamily="49" charset="0"/>
              </a:rPr>
              <a:t>;</a:t>
            </a:r>
          </a:p>
          <a:p>
            <a:pPr marL="0" indent="0">
              <a:spcBef>
                <a:spcPts val="0"/>
              </a:spcBef>
              <a:buNone/>
            </a:pPr>
            <a:endParaRPr lang="en-US" sz="1600" dirty="0">
              <a:latin typeface="Ubuntu Mono" panose="020B0509030602030204" pitchFamily="49" charset="0"/>
            </a:endParaRPr>
          </a:p>
          <a:p>
            <a:pPr marL="0" indent="0">
              <a:spcBef>
                <a:spcPts val="0"/>
              </a:spcBef>
              <a:buNone/>
            </a:pPr>
            <a:r>
              <a:rPr lang="en-US" sz="1600" dirty="0">
                <a:latin typeface="Ubuntu Mono" panose="020B0509030602030204" pitchFamily="49" charset="0"/>
              </a:rPr>
              <a:t>produce(item) {</a:t>
            </a:r>
          </a:p>
          <a:p>
            <a:pPr marL="0" indent="0">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lock mutex</a:t>
            </a:r>
          </a:p>
          <a:p>
            <a:pPr marL="0" indent="0">
              <a:spcBef>
                <a:spcPts val="0"/>
              </a:spcBef>
              <a:buNone/>
            </a:pPr>
            <a:r>
              <a:rPr lang="en-US" sz="1600" dirty="0">
                <a:latin typeface="Ubuntu Mono" panose="020B0509030602030204" pitchFamily="49" charset="0"/>
              </a:rPr>
              <a:t>   while (</a:t>
            </a:r>
            <a:r>
              <a:rPr lang="en-US" sz="1600" dirty="0" err="1">
                <a:latin typeface="Ubuntu Mono" panose="020B0509030602030204" pitchFamily="49" charset="0"/>
              </a:rPr>
              <a:t>queue.size</a:t>
            </a:r>
            <a:r>
              <a:rPr lang="en-US" sz="1600" dirty="0">
                <a:latin typeface="Ubuntu Mono" panose="020B0509030602030204" pitchFamily="49" charset="0"/>
              </a:rPr>
              <a:t>() == MAX)		</a:t>
            </a:r>
            <a:r>
              <a:rPr lang="en-US" sz="1600" dirty="0">
                <a:solidFill>
                  <a:srgbClr val="00B050"/>
                </a:solidFill>
                <a:latin typeface="Ubuntu Mono" panose="020B0509030602030204" pitchFamily="49" charset="0"/>
              </a:rPr>
              <a:t>// wait until there is</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space</a:t>
            </a:r>
          </a:p>
          <a:p>
            <a:pPr marL="0" indent="0">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signal waiting costumer</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unlock mutex</a:t>
            </a:r>
          </a:p>
          <a:p>
            <a:pPr marL="0" indent="0">
              <a:spcBef>
                <a:spcPts val="0"/>
              </a:spcBef>
              <a:buNone/>
            </a:pPr>
            <a:r>
              <a:rPr lang="en-US" sz="1600" dirty="0">
                <a:latin typeface="Ubuntu Mono" panose="020B0509030602030204" pitchFamily="49" charset="0"/>
              </a:rPr>
              <a:t>}</a:t>
            </a:r>
          </a:p>
          <a:p>
            <a:pPr marL="0" indent="0">
              <a:spcBef>
                <a:spcPts val="0"/>
              </a:spcBef>
              <a:buNone/>
            </a:pPr>
            <a:r>
              <a:rPr lang="en-US" sz="1600" dirty="0">
                <a:latin typeface="Ubuntu Mono" panose="020B0509030602030204" pitchFamily="49" charset="0"/>
              </a:rPr>
              <a:t>consume() {</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get lock</a:t>
            </a:r>
          </a:p>
          <a:p>
            <a:pPr marL="0" indent="0">
              <a:spcBef>
                <a:spcPts val="0"/>
              </a:spcBef>
              <a:buNone/>
            </a:pPr>
            <a:r>
              <a:rPr lang="en-US" sz="1600" dirty="0">
                <a:latin typeface="Ubuntu Mono" panose="020B0509030602030204" pitchFamily="49" charset="0"/>
              </a:rPr>
              <a:t>   while (</a:t>
            </a:r>
            <a:r>
              <a:rPr lang="en-US" sz="1600" dirty="0" err="1">
                <a:latin typeface="Ubuntu Mono" panose="020B0509030602030204" pitchFamily="49" charset="0"/>
              </a:rPr>
              <a:t>queue.empty</a:t>
            </a:r>
            <a:r>
              <a:rPr lang="en-US" sz="1600" dirty="0">
                <a:latin typeface="Ubuntu Mono" panose="020B0509030602030204" pitchFamily="49" charset="0"/>
              </a:rPr>
              <a:t>())			</a:t>
            </a:r>
            <a:r>
              <a:rPr lang="en-US" sz="1600" dirty="0">
                <a:solidFill>
                  <a:srgbClr val="00B050"/>
                </a:solidFill>
                <a:latin typeface="Ubuntu Mono" panose="020B0509030602030204" pitchFamily="49" charset="0"/>
              </a:rPr>
              <a:t>// wait until there is item</a:t>
            </a:r>
          </a:p>
          <a:p>
            <a:pPr marL="0" indent="0">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signal waiting producer</a:t>
            </a:r>
          </a:p>
          <a:p>
            <a:pPr marL="0" indent="0">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unlock mutex</a:t>
            </a:r>
          </a:p>
          <a:p>
            <a:pPr marL="0" indent="0">
              <a:spcBef>
                <a:spcPts val="0"/>
              </a:spcBef>
              <a:buNone/>
            </a:pPr>
            <a:r>
              <a:rPr lang="en-US" sz="1600" dirty="0">
                <a:latin typeface="Ubuntu Mono" panose="020B0509030602030204" pitchFamily="49" charset="0"/>
              </a:rPr>
              <a:t>   return item;</a:t>
            </a:r>
          </a:p>
          <a:p>
            <a:pPr marL="0" indent="0">
              <a:spcBef>
                <a:spcPts val="0"/>
              </a:spcBef>
              <a:buNone/>
            </a:pPr>
            <a:r>
              <a:rPr lang="en-US" sz="1600" dirty="0">
                <a:latin typeface="Ubuntu Mono" panose="020B0509030602030204" pitchFamily="49" charset="0"/>
              </a:rPr>
              <a:t>}</a:t>
            </a:r>
          </a:p>
          <a:p>
            <a:pPr marL="0" indent="0">
              <a:spcBef>
                <a:spcPts val="0"/>
              </a:spcBef>
              <a:buNone/>
            </a:pPr>
            <a:endParaRPr lang="en-US" sz="1600" dirty="0">
              <a:latin typeface="Ubuntu Mono" panose="020B0509030602030204" pitchFamily="49" charset="0"/>
            </a:endParaRPr>
          </a:p>
          <a:p>
            <a:pPr marL="0" indent="0">
              <a:spcBef>
                <a:spcPts val="0"/>
              </a:spcBef>
              <a:buNone/>
            </a:pPr>
            <a:endParaRPr lang="en-US" sz="16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295435" y="3757233"/>
            <a:ext cx="666430" cy="162228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0"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483245" y="3213786"/>
            <a:ext cx="836908" cy="2605122"/>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0"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wipe(left)">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left)">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left)">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wipe(left)">
                                      <p:cBhvr>
                                        <p:cTn id="45" dur="500"/>
                                        <p:tgtEl>
                                          <p:spTgt spid="4">
                                            <p:txEl>
                                              <p:pRg st="9" end="9"/>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wipe(left)">
                                      <p:cBhvr>
                                        <p:cTn id="48" dur="500"/>
                                        <p:tgtEl>
                                          <p:spTgt spid="4">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left)">
                                      <p:cBhvr>
                                        <p:cTn id="53" dur="500"/>
                                        <p:tgtEl>
                                          <p:spTgt spid="4">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
                                            <p:txEl>
                                              <p:pRg st="12" end="12"/>
                                            </p:txEl>
                                          </p:spTgt>
                                        </p:tgtEl>
                                        <p:attrNameLst>
                                          <p:attrName>style.visibility</p:attrName>
                                        </p:attrNameLst>
                                      </p:cBhvr>
                                      <p:to>
                                        <p:strVal val="visible"/>
                                      </p:to>
                                    </p:set>
                                    <p:animEffect transition="in" filter="wipe(left)">
                                      <p:cBhvr>
                                        <p:cTn id="58" dur="500"/>
                                        <p:tgtEl>
                                          <p:spTgt spid="4">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Effect transition="in" filter="wipe(left)">
                                      <p:cBhvr>
                                        <p:cTn id="63" dur="500"/>
                                        <p:tgtEl>
                                          <p:spTgt spid="4">
                                            <p:txEl>
                                              <p:pRg st="13" end="13"/>
                                            </p:tx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
                                            <p:txEl>
                                              <p:pRg st="14" end="14"/>
                                            </p:txEl>
                                          </p:spTgt>
                                        </p:tgtEl>
                                        <p:attrNameLst>
                                          <p:attrName>style.visibility</p:attrName>
                                        </p:attrNameLst>
                                      </p:cBhvr>
                                      <p:to>
                                        <p:strVal val="visible"/>
                                      </p:to>
                                    </p:set>
                                    <p:animEffect transition="in" filter="wipe(left)">
                                      <p:cBhvr>
                                        <p:cTn id="66" dur="500"/>
                                        <p:tgtEl>
                                          <p:spTgt spid="4">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Effect transition="in" filter="wipe(left)">
                                      <p:cBhvr>
                                        <p:cTn id="71" dur="500"/>
                                        <p:tgtEl>
                                          <p:spTgt spid="4">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
                                            <p:txEl>
                                              <p:pRg st="16" end="16"/>
                                            </p:txEl>
                                          </p:spTgt>
                                        </p:tgtEl>
                                        <p:attrNameLst>
                                          <p:attrName>style.visibility</p:attrName>
                                        </p:attrNameLst>
                                      </p:cBhvr>
                                      <p:to>
                                        <p:strVal val="visible"/>
                                      </p:to>
                                    </p:set>
                                    <p:animEffect transition="in" filter="wipe(left)">
                                      <p:cBhvr>
                                        <p:cTn id="76" dur="500"/>
                                        <p:tgtEl>
                                          <p:spTgt spid="4">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animEffect transition="in" filter="wipe(left)">
                                      <p:cBhvr>
                                        <p:cTn id="81" dur="500"/>
                                        <p:tgtEl>
                                          <p:spTgt spid="4">
                                            <p:txEl>
                                              <p:pRg st="17" end="17"/>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4">
                                            <p:txEl>
                                              <p:pRg st="18" end="18"/>
                                            </p:txEl>
                                          </p:spTgt>
                                        </p:tgtEl>
                                        <p:attrNameLst>
                                          <p:attrName>style.visibility</p:attrName>
                                        </p:attrNameLst>
                                      </p:cBhvr>
                                      <p:to>
                                        <p:strVal val="visible"/>
                                      </p:to>
                                    </p:set>
                                    <p:animEffect transition="in" filter="wipe(left)">
                                      <p:cBhvr>
                                        <p:cTn id="84" dur="500"/>
                                        <p:tgtEl>
                                          <p:spTgt spid="4">
                                            <p:txEl>
                                              <p:pRg st="18" end="18"/>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animEffect transition="in" filter="wipe(left)">
                                      <p:cBhvr>
                                        <p:cTn id="87" dur="500"/>
                                        <p:tgtEl>
                                          <p:spTgt spid="4">
                                            <p:txEl>
                                              <p:pRg st="19" end="1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wipe(up)">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down)">
                                      <p:cBhvr>
                                        <p:cTn id="9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A474-FDFB-9948-9054-141FF412A0FA}"/>
              </a:ext>
            </a:extLst>
          </p:cNvPr>
          <p:cNvSpPr>
            <a:spLocks noGrp="1"/>
          </p:cNvSpPr>
          <p:nvPr>
            <p:ph type="title"/>
          </p:nvPr>
        </p:nvSpPr>
        <p:spPr/>
        <p:txBody>
          <a:bodyPr/>
          <a:lstStyle/>
          <a:p>
            <a:r>
              <a:rPr lang="en-US" dirty="0"/>
              <a:t>What Triggers a Context Switch?</a:t>
            </a:r>
          </a:p>
        </p:txBody>
      </p:sp>
      <p:sp>
        <p:nvSpPr>
          <p:cNvPr id="3" name="Content Placeholder 2">
            <a:extLst>
              <a:ext uri="{FF2B5EF4-FFF2-40B4-BE49-F238E27FC236}">
                <a16:creationId xmlns:a16="http://schemas.microsoft.com/office/drawing/2014/main" id="{0D2CA82D-6792-5F45-987F-3716EE3BB923}"/>
              </a:ext>
            </a:extLst>
          </p:cNvPr>
          <p:cNvSpPr>
            <a:spLocks noGrp="1"/>
          </p:cNvSpPr>
          <p:nvPr>
            <p:ph idx="1"/>
          </p:nvPr>
        </p:nvSpPr>
        <p:spPr/>
        <p:txBody>
          <a:bodyPr/>
          <a:lstStyle/>
          <a:p>
            <a:r>
              <a:rPr lang="en-US" sz="2000" dirty="0">
                <a:solidFill>
                  <a:srgbClr val="FF0000"/>
                </a:solidFill>
              </a:rPr>
              <a:t>Synchronous event:</a:t>
            </a:r>
            <a:r>
              <a:rPr lang="en-US" sz="2000" dirty="0"/>
              <a:t> thread invokes a system call or an exceptions happens</a:t>
            </a:r>
          </a:p>
          <a:p>
            <a:pPr lvl="1"/>
            <a:r>
              <a:rPr lang="en-US" sz="1800" dirty="0"/>
              <a:t>E.g., </a:t>
            </a:r>
            <a:r>
              <a:rPr lang="en-US" sz="1800" dirty="0">
                <a:latin typeface="Ubuntu Mono" panose="020B0509030602030204" pitchFamily="49" charset="0"/>
              </a:rPr>
              <a:t>yield</a:t>
            </a:r>
            <a:r>
              <a:rPr lang="en-US" sz="1800" dirty="0"/>
              <a:t>, </a:t>
            </a:r>
            <a:r>
              <a:rPr lang="en-US" sz="1800" dirty="0">
                <a:latin typeface="Ubuntu Mono" panose="020B0509030602030204" pitchFamily="49" charset="0"/>
              </a:rPr>
              <a:t>join</a:t>
            </a:r>
            <a:r>
              <a:rPr lang="en-US" sz="1800" dirty="0"/>
              <a:t>, </a:t>
            </a:r>
            <a:r>
              <a:rPr lang="en-US" sz="1800" dirty="0">
                <a:latin typeface="Ubuntu Mono" panose="020B0509030602030204" pitchFamily="49" charset="0"/>
              </a:rPr>
              <a:t>write</a:t>
            </a:r>
            <a:r>
              <a:rPr lang="en-US" sz="1800" dirty="0"/>
              <a:t>, </a:t>
            </a:r>
            <a:r>
              <a:rPr lang="en-US" sz="1800" dirty="0">
                <a:latin typeface="Ubuntu Mono" panose="020B0509030602030204" pitchFamily="49" charset="0"/>
              </a:rPr>
              <a:t>read</a:t>
            </a:r>
            <a:r>
              <a:rPr lang="en-US" sz="1800" dirty="0"/>
              <a:t>, or segmentation fault, divide by zero, etc.</a:t>
            </a:r>
          </a:p>
          <a:p>
            <a:pPr lvl="1"/>
            <a:r>
              <a:rPr lang="en-US" sz="1800" dirty="0"/>
              <a:t>This is called a voluntary context switch</a:t>
            </a:r>
          </a:p>
          <a:p>
            <a:pPr lvl="1"/>
            <a:endParaRPr lang="en-US" sz="1800" dirty="0"/>
          </a:p>
          <a:p>
            <a:pPr lvl="1"/>
            <a:endParaRPr lang="en-US" sz="1800" dirty="0"/>
          </a:p>
          <a:p>
            <a:pPr lvl="1"/>
            <a:endParaRPr lang="en-US" sz="1800" dirty="0"/>
          </a:p>
          <a:p>
            <a:pPr lvl="1"/>
            <a:endParaRPr lang="en-US" sz="1800" dirty="0"/>
          </a:p>
          <a:p>
            <a:endParaRPr lang="en-US" sz="2000" dirty="0">
              <a:solidFill>
                <a:srgbClr val="FF0000"/>
              </a:solidFill>
            </a:endParaRPr>
          </a:p>
          <a:p>
            <a:endParaRPr lang="en-US" sz="2000" dirty="0">
              <a:solidFill>
                <a:srgbClr val="FF0000"/>
              </a:solidFill>
            </a:endParaRPr>
          </a:p>
          <a:p>
            <a:r>
              <a:rPr lang="en-US" sz="2000" dirty="0">
                <a:solidFill>
                  <a:srgbClr val="FF0000"/>
                </a:solidFill>
              </a:rPr>
              <a:t>Asynchronous event: </a:t>
            </a:r>
            <a:r>
              <a:rPr lang="en-US" sz="2000" dirty="0"/>
              <a:t>interrupts happens</a:t>
            </a:r>
          </a:p>
          <a:p>
            <a:pPr lvl="1"/>
            <a:r>
              <a:rPr lang="en-US" sz="1800" dirty="0"/>
              <a:t>E.g., timer interrupt, new packet arrives, a DMA request finishes</a:t>
            </a:r>
          </a:p>
          <a:p>
            <a:pPr lvl="1"/>
            <a:r>
              <a:rPr lang="en-US" sz="1800" dirty="0"/>
              <a:t>This is called an involuntary context switch</a:t>
            </a:r>
          </a:p>
        </p:txBody>
      </p:sp>
      <p:sp>
        <p:nvSpPr>
          <p:cNvPr id="7" name="TextBox 6">
            <a:extLst>
              <a:ext uri="{FF2B5EF4-FFF2-40B4-BE49-F238E27FC236}">
                <a16:creationId xmlns:a16="http://schemas.microsoft.com/office/drawing/2014/main" id="{AFA15BCA-7A1E-C341-9DAE-26B14AE128A3}"/>
              </a:ext>
            </a:extLst>
          </p:cNvPr>
          <p:cNvSpPr txBox="1"/>
          <p:nvPr/>
        </p:nvSpPr>
        <p:spPr>
          <a:xfrm>
            <a:off x="1349787" y="2783373"/>
            <a:ext cx="3435012" cy="1569660"/>
          </a:xfrm>
          <a:prstGeom prst="rect">
            <a:avLst/>
          </a:prstGeom>
          <a:noFill/>
        </p:spPr>
        <p:txBody>
          <a:bodyPr wrap="square">
            <a:spAutoFit/>
          </a:bodyPr>
          <a:lstStyle/>
          <a:p>
            <a:pPr marL="0" indent="0">
              <a:spcBef>
                <a:spcPts val="1000"/>
              </a:spcBef>
              <a:buNone/>
            </a:pPr>
            <a:r>
              <a:rPr lang="en-US" altLang="ko-KR" sz="1600" dirty="0">
                <a:latin typeface="Ubuntu Mono" panose="020B0509030602030204" pitchFamily="49" charset="0"/>
              </a:rPr>
              <a:t>void </a:t>
            </a:r>
            <a:r>
              <a:rPr lang="en-US" altLang="ko-KR" sz="1600" dirty="0" err="1">
                <a:latin typeface="Ubuntu Mono" panose="020B0509030602030204" pitchFamily="49" charset="0"/>
              </a:rPr>
              <a:t>compute_PI</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while(</a:t>
            </a:r>
            <a:r>
              <a:rPr lang="en-US" altLang="ko-KR" sz="1600" dirty="0">
                <a:solidFill>
                  <a:schemeClr val="accent3">
                    <a:lumMod val="50000"/>
                  </a:schemeClr>
                </a:solidFill>
                <a:latin typeface="Ubuntu Mono" panose="020B0509030602030204" pitchFamily="49" charset="0"/>
              </a:rPr>
              <a:t>TRUE</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a:t>
            </a:r>
            <a:r>
              <a:rPr lang="en-US" altLang="ko-KR" sz="1600" dirty="0" err="1">
                <a:latin typeface="Ubuntu Mono" panose="020B0509030602030204" pitchFamily="49" charset="0"/>
              </a:rPr>
              <a:t>compute_next_digit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solidFill>
                  <a:srgbClr val="FF0000"/>
                </a:solidFill>
                <a:latin typeface="Ubuntu Mono" panose="020B0509030602030204" pitchFamily="49" charset="0"/>
              </a:rPr>
              <a:t>      </a:t>
            </a:r>
            <a:r>
              <a:rPr lang="en-US" altLang="ko-KR" sz="1600" dirty="0" err="1">
                <a:solidFill>
                  <a:srgbClr val="FF0000"/>
                </a:solidFill>
                <a:latin typeface="Ubuntu Mono" panose="020B0509030602030204" pitchFamily="49" charset="0"/>
              </a:rPr>
              <a:t>thread_yield</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a:t>
            </a:r>
          </a:p>
        </p:txBody>
      </p:sp>
    </p:spTree>
    <p:extLst>
      <p:ext uri="{BB962C8B-B14F-4D97-AF65-F5344CB8AC3E}">
        <p14:creationId xmlns:p14="http://schemas.microsoft.com/office/powerpoint/2010/main" val="387870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A9-8C08-3347-BD56-DDAA7939DF05}"/>
              </a:ext>
            </a:extLst>
          </p:cNvPr>
          <p:cNvSpPr>
            <a:spLocks noGrp="1"/>
          </p:cNvSpPr>
          <p:nvPr>
            <p:ph type="title"/>
          </p:nvPr>
        </p:nvSpPr>
        <p:spPr/>
        <p:txBody>
          <a:bodyPr/>
          <a:lstStyle/>
          <a:p>
            <a:r>
              <a:rPr lang="en-US" dirty="0"/>
              <a:t>System Call, Interrupt, and Exception Handlers</a:t>
            </a:r>
          </a:p>
        </p:txBody>
      </p:sp>
      <p:sp>
        <p:nvSpPr>
          <p:cNvPr id="9" name="Content Placeholder 4">
            <a:extLst>
              <a:ext uri="{FF2B5EF4-FFF2-40B4-BE49-F238E27FC236}">
                <a16:creationId xmlns:a16="http://schemas.microsoft.com/office/drawing/2014/main" id="{3420BBE2-631B-7C48-A5C5-2721B8C351AC}"/>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latin typeface="Ubuntu Mono" panose="020B0509030602030204" pitchFamily="49" charset="0"/>
              </a:rPr>
              <a:t>handler() {</a:t>
            </a:r>
          </a:p>
          <a:p>
            <a:pPr>
              <a:lnSpc>
                <a:spcPct val="70000"/>
              </a:lnSpc>
              <a:buNone/>
            </a:pPr>
            <a:r>
              <a:rPr lang="en-CA" sz="1600" dirty="0">
                <a:solidFill>
                  <a:srgbClr val="00B050"/>
                </a:solidFill>
                <a:latin typeface="Ubuntu Mono" panose="020B0509030602030204" pitchFamily="49" charset="0"/>
              </a:rPr>
              <a:t>    // this runs in kernel mode</a:t>
            </a:r>
          </a:p>
          <a:p>
            <a:pPr>
              <a:lnSpc>
                <a:spcPct val="70000"/>
              </a:lnSpc>
              <a:buNone/>
            </a:pPr>
            <a:r>
              <a:rPr lang="en-CA" sz="1600" dirty="0">
                <a:solidFill>
                  <a:srgbClr val="00B050"/>
                </a:solidFill>
                <a:latin typeface="Ubuntu Mono" panose="020B0509030602030204" pitchFamily="49" charset="0"/>
              </a:rPr>
              <a:t>    // SP points to a kernel stack</a:t>
            </a:r>
          </a:p>
          <a:p>
            <a:pPr>
              <a:lnSpc>
                <a:spcPct val="70000"/>
              </a:lnSpc>
              <a:buNone/>
            </a:pPr>
            <a:r>
              <a:rPr lang="en-CA" sz="1600" dirty="0">
                <a:latin typeface="Ubuntu Mono" panose="020B0509030602030204" pitchFamily="49" charset="0"/>
              </a:rPr>
              <a:t>    Push regs that might be used by handler on kernel stack</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 (handle the event)</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err="1">
                <a:solidFill>
                  <a:srgbClr val="FF0000"/>
                </a:solidFill>
                <a:latin typeface="Ubuntu Mono" panose="020B0509030602030204" pitchFamily="49" charset="0"/>
              </a:rPr>
              <a:t>Handler_Exit</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that were pushed</a:t>
            </a: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grpSp>
        <p:nvGrpSpPr>
          <p:cNvPr id="10" name="Group 9">
            <a:extLst>
              <a:ext uri="{FF2B5EF4-FFF2-40B4-BE49-F238E27FC236}">
                <a16:creationId xmlns:a16="http://schemas.microsoft.com/office/drawing/2014/main" id="{F2107F7E-D58B-D941-B785-8BE5ABB338FA}"/>
              </a:ext>
            </a:extLst>
          </p:cNvPr>
          <p:cNvGrpSpPr/>
          <p:nvPr/>
        </p:nvGrpSpPr>
        <p:grpSpPr>
          <a:xfrm>
            <a:off x="5063424" y="3232298"/>
            <a:ext cx="3365915" cy="2590011"/>
            <a:chOff x="3424635" y="2594164"/>
            <a:chExt cx="2315996" cy="1782117"/>
          </a:xfrm>
        </p:grpSpPr>
        <p:pic>
          <p:nvPicPr>
            <p:cNvPr id="11" name="Picture 2" descr="Meme Creator - Funny i&amp;#39;ll handle it Meme Generator at MemeCreator.org!">
              <a:extLst>
                <a:ext uri="{FF2B5EF4-FFF2-40B4-BE49-F238E27FC236}">
                  <a16:creationId xmlns:a16="http://schemas.microsoft.com/office/drawing/2014/main" id="{0B0F6953-3D61-3C48-99D2-29CFD867D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635" y="2594164"/>
              <a:ext cx="2315996" cy="16696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EC4F59C-CEC0-CA44-A2D3-DE2DD5BB5262}"/>
                </a:ext>
              </a:extLst>
            </p:cNvPr>
            <p:cNvSpPr txBox="1"/>
            <p:nvPr/>
          </p:nvSpPr>
          <p:spPr>
            <a:xfrm>
              <a:off x="3920460" y="4160837"/>
              <a:ext cx="1324346" cy="215444"/>
            </a:xfrm>
            <a:prstGeom prst="rect">
              <a:avLst/>
            </a:prstGeom>
            <a:noFill/>
          </p:spPr>
          <p:txBody>
            <a:bodyPr wrap="square">
              <a:spAutoFit/>
            </a:bodyPr>
            <a:lstStyle/>
            <a:p>
              <a:pPr algn="ctr"/>
              <a:r>
                <a:rPr lang="en-US" sz="800" dirty="0" err="1">
                  <a:latin typeface="Gill Sans Light" panose="020B0302020104020203" pitchFamily="34" charset="-79"/>
                  <a:cs typeface="Gill Sans Light" panose="020B0302020104020203" pitchFamily="34" charset="-79"/>
                </a:rPr>
                <a:t>www.memecreator.org</a:t>
              </a:r>
              <a:endParaRPr lang="en-US" sz="8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967901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a:extLst>
              <a:ext uri="{FF2B5EF4-FFF2-40B4-BE49-F238E27FC236}">
                <a16:creationId xmlns:a16="http://schemas.microsoft.com/office/drawing/2014/main" id="{3479B45E-171B-664B-B785-750242F4A002}"/>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err="1">
                <a:latin typeface="Ubuntu Mono" panose="020B0509030602030204" pitchFamily="49" charset="0"/>
              </a:rPr>
              <a:t>thread_switch</a:t>
            </a:r>
            <a:r>
              <a:rPr lang="en-CA" sz="1600" dirty="0">
                <a:latin typeface="Ubuntu Mono" panose="020B0509030602030204" pitchFamily="49" charset="0"/>
              </a:rPr>
              <a:t>(TCB *</a:t>
            </a:r>
            <a:r>
              <a:rPr lang="en-CA" sz="1600" dirty="0" err="1">
                <a:solidFill>
                  <a:srgbClr val="0070C0"/>
                </a:solidFill>
                <a:latin typeface="Ubuntu Mono" panose="020B0509030602030204" pitchFamily="49" charset="0"/>
              </a:rPr>
              <a:t>oldTCB</a:t>
            </a:r>
            <a:r>
              <a:rPr lang="en-CA" sz="1600" dirty="0">
                <a:latin typeface="Ubuntu Mono" panose="020B0509030602030204" pitchFamily="49" charset="0"/>
              </a:rPr>
              <a:t>, TCB *</a:t>
            </a:r>
            <a:r>
              <a:rPr lang="en-CA" sz="1600" dirty="0" err="1">
                <a:solidFill>
                  <a:srgbClr val="0070C0"/>
                </a:solidFill>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latin typeface="Ubuntu Mono" panose="020B0509030602030204" pitchFamily="49" charset="0"/>
              </a:rPr>
              <a:t>    Push all regs onto kernel stack of </a:t>
            </a:r>
            <a:r>
              <a:rPr lang="en-CA" sz="1600" dirty="0" err="1">
                <a:latin typeface="Ubuntu Mono" panose="020B0509030602030204" pitchFamily="49" charset="0"/>
              </a:rPr>
              <a:t>oldTCB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Set </a:t>
            </a:r>
            <a:r>
              <a:rPr lang="en-CA" sz="1600" dirty="0" err="1">
                <a:solidFill>
                  <a:srgbClr val="FF0000"/>
                </a:solidFill>
                <a:latin typeface="Ubuntu Mono" panose="020B0509030602030204" pitchFamily="49" charset="0"/>
              </a:rPr>
              <a:t>oldTCB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r>
              <a:rPr lang="en-CA" sz="1600" dirty="0">
                <a:latin typeface="Ubuntu Mono" panose="020B0509030602030204" pitchFamily="49" charset="0"/>
              </a:rPr>
              <a:t> to stack pointer</a:t>
            </a:r>
          </a:p>
          <a:p>
            <a:pPr>
              <a:lnSpc>
                <a:spcPct val="70000"/>
              </a:lnSpc>
              <a:buNone/>
            </a:pPr>
            <a:r>
              <a:rPr lang="en-CA" sz="1600" dirty="0">
                <a:latin typeface="Ubuntu Mono" panose="020B0509030602030204" pitchFamily="49" charset="0"/>
              </a:rPr>
              <a:t>    Set stack point to </a:t>
            </a:r>
            <a:r>
              <a:rPr lang="en-CA" sz="1600" dirty="0" err="1">
                <a:solidFill>
                  <a:srgbClr val="FF0000"/>
                </a:solidFill>
                <a:latin typeface="Ubuntu Mono" panose="020B0509030602030204" pitchFamily="49" charset="0"/>
              </a:rPr>
              <a:t>newTCB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from kernel stack of </a:t>
            </a:r>
            <a:r>
              <a:rPr lang="en-CA" sz="1600" dirty="0" err="1">
                <a:latin typeface="Ubuntu Mono" panose="020B0509030602030204" pitchFamily="49" charset="0"/>
              </a:rPr>
              <a:t>newTCB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4" name="Title 3"/>
          <p:cNvSpPr>
            <a:spLocks noGrp="1"/>
          </p:cNvSpPr>
          <p:nvPr>
            <p:ph type="title"/>
          </p:nvPr>
        </p:nvSpPr>
        <p:spPr/>
        <p:txBody>
          <a:bodyPr/>
          <a:lstStyle/>
          <a:p>
            <a:r>
              <a:rPr lang="en-US" altLang="ko-KR" dirty="0"/>
              <a:t>Switch Between Threads</a:t>
            </a:r>
            <a:endParaRPr lang="en-US" dirty="0"/>
          </a:p>
        </p:txBody>
      </p:sp>
      <p:sp>
        <p:nvSpPr>
          <p:cNvPr id="2" name="TextBox 1">
            <a:extLst>
              <a:ext uri="{FF2B5EF4-FFF2-40B4-BE49-F238E27FC236}">
                <a16:creationId xmlns:a16="http://schemas.microsoft.com/office/drawing/2014/main" id="{5A46FC29-DBE0-FB4E-9393-231CCFC4B438}"/>
              </a:ext>
            </a:extLst>
          </p:cNvPr>
          <p:cNvSpPr txBox="1"/>
          <p:nvPr/>
        </p:nvSpPr>
        <p:spPr>
          <a:xfrm>
            <a:off x="936238" y="4653040"/>
            <a:ext cx="3967279" cy="1846659"/>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Where does this return to?</a:t>
            </a:r>
          </a:p>
          <a:p>
            <a:br>
              <a:rPr lang="en-US" sz="1400" dirty="0">
                <a:solidFill>
                  <a:schemeClr val="bg2">
                    <a:lumMod val="10000"/>
                  </a:schemeClr>
                </a:solidFill>
                <a:latin typeface="Gill Sans Light" panose="020B0302020104020203" pitchFamily="34" charset="-79"/>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return to </a:t>
            </a:r>
            <a:r>
              <a:rPr lang="en-US" sz="1400" dirty="0">
                <a:solidFill>
                  <a:srgbClr val="FF0000"/>
                </a:solidFill>
                <a:latin typeface="Gill Sans Light" panose="020B0302020104020203" pitchFamily="34" charset="-79"/>
                <a:cs typeface="Gill Sans Light" panose="020B0302020104020203" pitchFamily="34" charset="-79"/>
              </a:rPr>
              <a:t>kernel code</a:t>
            </a:r>
            <a:r>
              <a:rPr lang="en-US" sz="1400" dirty="0">
                <a:solidFill>
                  <a:schemeClr val="bg2">
                    <a:lumMod val="10000"/>
                  </a:schemeClr>
                </a:solidFill>
                <a:latin typeface="Gill Sans Light" panose="020B0302020104020203" pitchFamily="34" charset="-79"/>
                <a:cs typeface="Gill Sans Light" panose="020B0302020104020203" pitchFamily="34" charset="-79"/>
              </a:rPr>
              <a:t> that called </a:t>
            </a:r>
            <a:r>
              <a:rPr lang="en-US" sz="1400" dirty="0" err="1">
                <a:solidFill>
                  <a:schemeClr val="bg2">
                    <a:lumMod val="10000"/>
                  </a:schemeClr>
                </a:solidFill>
                <a:latin typeface="Ubuntu Mono" panose="020B0509030602030204" pitchFamily="49" charset="0"/>
                <a:cs typeface="Gill Sans Light" panose="020B0302020104020203" pitchFamily="34" charset="-79"/>
              </a:rPr>
              <a:t>thread_switch</a:t>
            </a:r>
            <a:r>
              <a:rPr lang="en-US" sz="1400" dirty="0">
                <a:solidFill>
                  <a:schemeClr val="bg2">
                    <a:lumMod val="10000"/>
                  </a:schemeClr>
                </a:solidFill>
                <a:latin typeface="Ubuntu Mono" panose="020B0509030602030204" pitchFamily="49" charset="0"/>
                <a:cs typeface="Gill Sans Light" panose="020B0302020104020203" pitchFamily="34" charset="-79"/>
              </a:rPr>
              <a:t> </a:t>
            </a:r>
            <a:br>
              <a:rPr lang="en-US" sz="1400" dirty="0">
                <a:solidFill>
                  <a:schemeClr val="bg2">
                    <a:lumMod val="10000"/>
                  </a:schemeClr>
                </a:solidFill>
                <a:latin typeface="Ubuntu Mono" panose="020B0509030602030204" pitchFamily="49" charset="0"/>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(return address is stored on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err="1">
                <a:solidFill>
                  <a:schemeClr val="bg2">
                    <a:lumMod val="10000"/>
                  </a:schemeClr>
                </a:solidFill>
                <a:latin typeface="Gill Sans Light" panose="020B0302020104020203" pitchFamily="34" charset="-79"/>
                <a:cs typeface="Gill Sans Light" panose="020B0302020104020203" pitchFamily="34" charset="-79"/>
              </a:rPr>
              <a:t>‘s</a:t>
            </a:r>
            <a:r>
              <a:rPr lang="en-US" sz="1400" dirty="0">
                <a:solidFill>
                  <a:schemeClr val="bg2">
                    <a:lumMod val="10000"/>
                  </a:schemeClr>
                </a:solidFill>
                <a:latin typeface="Gill Sans Light" panose="020B0302020104020203" pitchFamily="34" charset="-79"/>
                <a:cs typeface="Gill Sans Light" panose="020B0302020104020203" pitchFamily="34" charset="-79"/>
              </a:rPr>
              <a:t> stack)</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an </a:t>
            </a:r>
            <a:r>
              <a:rPr lang="en-US" sz="1400" dirty="0">
                <a:solidFill>
                  <a:srgbClr val="FF0000"/>
                </a:solidFill>
                <a:latin typeface="Gill Sans Light" panose="020B0302020104020203" pitchFamily="34" charset="-79"/>
                <a:cs typeface="Gill Sans Light" panose="020B0302020104020203" pitchFamily="34" charset="-79"/>
              </a:rPr>
              <a:t>entry point</a:t>
            </a:r>
            <a:r>
              <a:rPr lang="en-US" sz="1400" dirty="0">
                <a:solidFill>
                  <a:schemeClr val="bg2">
                    <a:lumMod val="10000"/>
                  </a:schemeClr>
                </a:solidFill>
                <a:latin typeface="Gill Sans Light" panose="020B0302020104020203" pitchFamily="34" charset="-79"/>
                <a:cs typeface="Gill Sans Light" panose="020B0302020104020203" pitchFamily="34" charset="-79"/>
              </a:rPr>
              <a:t> address on its stack </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1791630" y="4228200"/>
            <a:ext cx="475785" cy="314063"/>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A6FDE8-273E-E148-9599-2035AE558176}"/>
              </a:ext>
            </a:extLst>
          </p:cNvPr>
          <p:cNvCxnSpPr>
            <a:cxnSpLocks/>
          </p:cNvCxnSpPr>
          <p:nvPr/>
        </p:nvCxnSpPr>
        <p:spPr>
          <a:xfrm flipH="1" flipV="1">
            <a:off x="4795284" y="4160837"/>
            <a:ext cx="380400" cy="261636"/>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CEEBF5-AEE0-2E4E-84E8-8D819A4D011B}"/>
              </a:ext>
            </a:extLst>
          </p:cNvPr>
          <p:cNvSpPr txBox="1"/>
          <p:nvPr/>
        </p:nvSpPr>
        <p:spPr>
          <a:xfrm>
            <a:off x="5016872" y="4509694"/>
            <a:ext cx="3806066" cy="1631216"/>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What is popped here?</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pop what we pushed </a:t>
            </a:r>
            <a:r>
              <a:rPr lang="en-US" sz="1400" dirty="0">
                <a:solidFill>
                  <a:srgbClr val="FF0000"/>
                </a:solidFill>
                <a:latin typeface="Gill Sans Light" panose="020B0302020104020203" pitchFamily="34" charset="-79"/>
                <a:cs typeface="Gill Sans Light" panose="020B0302020104020203" pitchFamily="34" charset="-79"/>
              </a:rPr>
              <a:t>last time</a:t>
            </a:r>
            <a:r>
              <a:rPr lang="en-US" sz="1400" dirty="0">
                <a:solidFill>
                  <a:schemeClr val="bg2">
                    <a:lumMod val="10000"/>
                  </a:schemeClr>
                </a:solidFill>
                <a:latin typeface="Gill Sans Light" panose="020B0302020104020203" pitchFamily="34" charset="-79"/>
                <a:cs typeface="Gill Sans Light" panose="020B0302020104020203" pitchFamily="34" charset="-79"/>
              </a:rPr>
              <a:t> we context switched it</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t>
            </a:r>
            <a:r>
              <a:rPr lang="en-US" sz="1400" dirty="0">
                <a:solidFill>
                  <a:srgbClr val="FF0000"/>
                </a:solidFill>
                <a:latin typeface="Gill Sans Light" panose="020B0302020104020203" pitchFamily="34" charset="-79"/>
                <a:cs typeface="Gill Sans Light" panose="020B0302020104020203" pitchFamily="34" charset="-79"/>
              </a:rPr>
              <a:t>dummy data frame</a:t>
            </a:r>
            <a:r>
              <a:rPr lang="en-US" sz="1400" dirty="0">
                <a:solidFill>
                  <a:schemeClr val="bg2">
                    <a:lumMod val="10000"/>
                  </a:schemeClr>
                </a:solidFill>
                <a:latin typeface="Gill Sans Light" panose="020B0302020104020203" pitchFamily="34" charset="-79"/>
                <a:cs typeface="Gill Sans Light" panose="020B0302020104020203" pitchFamily="34" charset="-79"/>
              </a:rPr>
              <a:t> on top of its stack</a:t>
            </a:r>
          </a:p>
        </p:txBody>
      </p:sp>
      <p:cxnSp>
        <p:nvCxnSpPr>
          <p:cNvPr id="15" name="Straight Arrow Connector 14">
            <a:extLst>
              <a:ext uri="{FF2B5EF4-FFF2-40B4-BE49-F238E27FC236}">
                <a16:creationId xmlns:a16="http://schemas.microsoft.com/office/drawing/2014/main" id="{1624DADA-375D-D84B-A845-77EE65F75027}"/>
              </a:ext>
            </a:extLst>
          </p:cNvPr>
          <p:cNvCxnSpPr>
            <a:cxnSpLocks/>
          </p:cNvCxnSpPr>
          <p:nvPr/>
        </p:nvCxnSpPr>
        <p:spPr>
          <a:xfrm flipH="1">
            <a:off x="4732532" y="2348306"/>
            <a:ext cx="583747" cy="171000"/>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B6A0E7-2497-FA42-84B7-8E7D23126A0B}"/>
              </a:ext>
            </a:extLst>
          </p:cNvPr>
          <p:cNvSpPr txBox="1"/>
          <p:nvPr/>
        </p:nvSpPr>
        <p:spPr>
          <a:xfrm>
            <a:off x="5533328" y="2080287"/>
            <a:ext cx="3289610" cy="1077218"/>
          </a:xfrm>
          <a:prstGeom prst="rect">
            <a:avLst/>
          </a:prstGeom>
          <a:noFill/>
        </p:spPr>
        <p:txBody>
          <a:bodyPr wrap="square" rtlCol="0">
            <a:spAutoFit/>
          </a:bodyPr>
          <a:lstStyle/>
          <a:p>
            <a:r>
              <a:rPr lang="en-US" sz="1600" dirty="0" err="1">
                <a:solidFill>
                  <a:schemeClr val="bg2">
                    <a:lumMod val="10000"/>
                  </a:schemeClr>
                </a:solidFill>
                <a:latin typeface="Ubuntu Mono" panose="020B0509030602030204" pitchFamily="49" charset="0"/>
                <a:cs typeface="Gill Sans Light" panose="020B0302020104020203" pitchFamily="34" charset="-79"/>
              </a:rPr>
              <a:t>newTCP</a:t>
            </a:r>
            <a:r>
              <a:rPr lang="en-US" sz="1600" dirty="0">
                <a:solidFill>
                  <a:schemeClr val="bg2">
                    <a:lumMod val="10000"/>
                  </a:schemeClr>
                </a:solidFill>
                <a:latin typeface="Gill Sans Light" panose="020B0302020104020203" pitchFamily="34" charset="-79"/>
                <a:cs typeface="Gill Sans Light" panose="020B0302020104020203" pitchFamily="34" charset="-79"/>
              </a:rPr>
              <a:t> could be a thread that was context switched before and we are context switching back to it, or it could be a </a:t>
            </a:r>
            <a:r>
              <a:rPr lang="en-US" sz="1600" dirty="0">
                <a:solidFill>
                  <a:srgbClr val="FF0000"/>
                </a:solidFill>
                <a:latin typeface="Gill Sans Light" panose="020B0302020104020203" pitchFamily="34" charset="-79"/>
                <a:cs typeface="Gill Sans Light" panose="020B0302020104020203" pitchFamily="34" charset="-79"/>
              </a:rPr>
              <a:t>newly created</a:t>
            </a:r>
            <a:r>
              <a:rPr lang="en-US" sz="1600" dirty="0">
                <a:solidFill>
                  <a:schemeClr val="bg2">
                    <a:lumMod val="10000"/>
                  </a:schemeClr>
                </a:solidFill>
                <a:latin typeface="Gill Sans Light" panose="020B0302020104020203" pitchFamily="34" charset="-79"/>
                <a:cs typeface="Gill Sans Light" panose="020B0302020104020203" pitchFamily="34" charset="-79"/>
              </a:rPr>
              <a:t> thread</a:t>
            </a:r>
          </a:p>
        </p:txBody>
      </p:sp>
    </p:spTree>
    <p:extLst>
      <p:ext uri="{BB962C8B-B14F-4D97-AF65-F5344CB8AC3E}">
        <p14:creationId xmlns:p14="http://schemas.microsoft.com/office/powerpoint/2010/main" val="6141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4" grpId="0" build="p"/>
      <p:bldP spid="16"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Threads Entry Point</a:t>
            </a:r>
          </a:p>
        </p:txBody>
      </p:sp>
      <p:sp>
        <p:nvSpPr>
          <p:cNvPr id="2" name="Content Placeholder 1">
            <a:extLst>
              <a:ext uri="{FF2B5EF4-FFF2-40B4-BE49-F238E27FC236}">
                <a16:creationId xmlns:a16="http://schemas.microsoft.com/office/drawing/2014/main" id="{60FC91DA-CDCF-F34E-8CB9-C3CA5E612792}"/>
              </a:ext>
            </a:extLst>
          </p:cNvPr>
          <p:cNvSpPr>
            <a:spLocks noGrp="1"/>
          </p:cNvSpPr>
          <p:nvPr>
            <p:ph idx="1"/>
          </p:nvPr>
        </p:nvSpPr>
        <p:spPr/>
        <p:txBody>
          <a:bodyPr/>
          <a:lstStyle/>
          <a:p>
            <a:r>
              <a:rPr lang="en-US" sz="2400" dirty="0"/>
              <a:t>For kernel threads, no mode switch is required</a:t>
            </a:r>
          </a:p>
          <a:p>
            <a:pPr lvl="1"/>
            <a:r>
              <a:rPr lang="en-US" sz="2000" dirty="0"/>
              <a:t>Could directly jump to function that thread will run</a:t>
            </a:r>
          </a:p>
          <a:p>
            <a:pPr lvl="1"/>
            <a:endParaRPr lang="en-US" sz="2000" dirty="0"/>
          </a:p>
          <a:p>
            <a:pPr lvl="1"/>
            <a:endParaRPr lang="en-US" sz="2000" dirty="0"/>
          </a:p>
          <a:p>
            <a:r>
              <a:rPr lang="en-US" sz="2400" dirty="0"/>
              <a:t>For user threads, switch from kernel to user mode is required</a:t>
            </a:r>
          </a:p>
          <a:p>
            <a:pPr lvl="1"/>
            <a:r>
              <a:rPr lang="en-US" sz="2000" dirty="0"/>
              <a:t>Need one level of indirection</a:t>
            </a:r>
          </a:p>
          <a:p>
            <a:pPr lvl="1"/>
            <a:r>
              <a:rPr lang="en-US" sz="2000" dirty="0"/>
              <a:t>Could jump to a kernel code that then jumps to user code and changes mode atomically</a:t>
            </a:r>
          </a:p>
          <a:p>
            <a:pPr lvl="1"/>
            <a:r>
              <a:rPr lang="en-US" sz="2000" dirty="0"/>
              <a:t>E.g., could jump to </a:t>
            </a:r>
            <a:r>
              <a:rPr lang="en-US" sz="2000" dirty="0" err="1">
                <a:solidFill>
                  <a:srgbClr val="FF0000"/>
                </a:solidFill>
                <a:latin typeface="Ubuntu Mono" panose="020B0509030602030204" pitchFamily="49" charset="0"/>
              </a:rPr>
              <a:t>Handler_Exit</a:t>
            </a:r>
            <a:endParaRPr lang="en-US" sz="2000" dirty="0">
              <a:solidFill>
                <a:srgbClr val="FF0000"/>
              </a:solidFill>
              <a:latin typeface="Ubuntu Mono" panose="020B0509030602030204" pitchFamily="49" charset="0"/>
            </a:endParaRPr>
          </a:p>
        </p:txBody>
      </p:sp>
    </p:spTree>
    <p:extLst>
      <p:ext uri="{BB962C8B-B14F-4D97-AF65-F5344CB8AC3E}">
        <p14:creationId xmlns:p14="http://schemas.microsoft.com/office/powerpoint/2010/main" val="1127913875"/>
      </p:ext>
    </p:extLst>
  </p:cSld>
  <p:clrMapOvr>
    <a:masterClrMapping/>
  </p:clrMapOvr>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26964</TotalTime>
  <Words>8306</Words>
  <Application>Microsoft Macintosh PowerPoint</Application>
  <PresentationFormat>On-screen Show (4:3)</PresentationFormat>
  <Paragraphs>1343</Paragraphs>
  <Slides>81</Slides>
  <Notes>57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81</vt:i4>
      </vt:variant>
    </vt:vector>
  </HeadingPairs>
  <TitlesOfParts>
    <vt:vector size="92"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Kernel-managed Multithreading</vt:lpstr>
      <vt:lpstr>Recall: Thread Lifecycle</vt:lpstr>
      <vt:lpstr>What Triggers a Context Switch?</vt:lpstr>
      <vt:lpstr>System Call, Interrupt, and Exception Handlers</vt:lpstr>
      <vt:lpstr>Switch Between Threads</vt:lpstr>
      <vt:lpstr>Threads Entry Point</vt:lpstr>
      <vt:lpstr>Creating New User Threads</vt:lpstr>
      <vt:lpstr>Stack for Yielding Thread</vt:lpstr>
      <vt:lpstr>How Do Stacks Look Like?</vt:lpstr>
      <vt:lpstr>Outline</vt:lpstr>
      <vt:lpstr>Some Numbers</vt:lpstr>
      <vt:lpstr>Some Numbers (cont.)</vt:lpstr>
      <vt:lpstr>Kernel- vs. User-managed Threads</vt:lpstr>
      <vt:lpstr>User-managed Threads</vt:lpstr>
      <vt:lpstr>User-managed Threads: Thread vs. Process State</vt:lpstr>
      <vt:lpstr>Downside of User-managed Threads</vt:lpstr>
      <vt:lpstr>Classification of OSes</vt:lpstr>
      <vt:lpstr>Outline</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959</cp:revision>
  <cp:lastPrinted>2019-01-24T18:58:48Z</cp:lastPrinted>
  <dcterms:created xsi:type="dcterms:W3CDTF">2014-10-08T04:57:38Z</dcterms:created>
  <dcterms:modified xsi:type="dcterms:W3CDTF">2022-01-20T23:22:23Z</dcterms:modified>
  <cp:category/>
</cp:coreProperties>
</file>