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1898" r:id="rId2"/>
    <p:sldId id="1875" r:id="rId3"/>
    <p:sldId id="803" r:id="rId4"/>
    <p:sldId id="1101" r:id="rId5"/>
    <p:sldId id="309" r:id="rId6"/>
    <p:sldId id="1879" r:id="rId7"/>
    <p:sldId id="1880" r:id="rId8"/>
    <p:sldId id="320" r:id="rId9"/>
    <p:sldId id="694" r:id="rId10"/>
    <p:sldId id="1092" r:id="rId11"/>
    <p:sldId id="661" r:id="rId12"/>
    <p:sldId id="662" r:id="rId13"/>
    <p:sldId id="1881" r:id="rId14"/>
    <p:sldId id="818" r:id="rId15"/>
    <p:sldId id="762" r:id="rId16"/>
    <p:sldId id="638" r:id="rId17"/>
    <p:sldId id="782" r:id="rId18"/>
    <p:sldId id="1883" r:id="rId19"/>
    <p:sldId id="1882" r:id="rId20"/>
    <p:sldId id="721" r:id="rId21"/>
    <p:sldId id="1884" r:id="rId22"/>
    <p:sldId id="781" r:id="rId23"/>
    <p:sldId id="841" r:id="rId24"/>
    <p:sldId id="842" r:id="rId25"/>
    <p:sldId id="835" r:id="rId26"/>
    <p:sldId id="1095" r:id="rId27"/>
    <p:sldId id="836" r:id="rId28"/>
    <p:sldId id="874" r:id="rId29"/>
    <p:sldId id="838" r:id="rId30"/>
    <p:sldId id="802" r:id="rId31"/>
    <p:sldId id="852" r:id="rId32"/>
    <p:sldId id="804" r:id="rId33"/>
    <p:sldId id="805" r:id="rId34"/>
    <p:sldId id="806" r:id="rId35"/>
    <p:sldId id="1096" r:id="rId36"/>
    <p:sldId id="1097" r:id="rId37"/>
    <p:sldId id="843" r:id="rId38"/>
    <p:sldId id="844" r:id="rId39"/>
    <p:sldId id="1093" r:id="rId40"/>
    <p:sldId id="356" r:id="rId41"/>
    <p:sldId id="378" r:id="rId42"/>
    <p:sldId id="1094" r:id="rId43"/>
    <p:sldId id="1899" r:id="rId44"/>
    <p:sldId id="384" r:id="rId45"/>
    <p:sldId id="1900" r:id="rId46"/>
    <p:sldId id="1099" r:id="rId47"/>
    <p:sldId id="366" r:id="rId48"/>
    <p:sldId id="924" r:id="rId49"/>
    <p:sldId id="925" r:id="rId50"/>
    <p:sldId id="615" r:id="rId51"/>
    <p:sldId id="330" r:id="rId52"/>
    <p:sldId id="283" r:id="rId5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ajid Zahedi" initials="SMZ" lastIdx="1" clrIdx="0">
    <p:extLst>
      <p:ext uri="{19B8F6BF-5375-455C-9EA6-DF929625EA0E}">
        <p15:presenceInfo xmlns:p15="http://schemas.microsoft.com/office/powerpoint/2012/main" userId="S::smzahedi@uwaterloo.ca::d17101d1-ee0b-49fa-a766-06364933e71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C7F49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6" autoAdjust="0"/>
    <p:restoredTop sz="87254" autoAdjust="0"/>
  </p:normalViewPr>
  <p:slideViewPr>
    <p:cSldViewPr snapToGrid="0" snapToObjects="1">
      <p:cViewPr varScale="1">
        <p:scale>
          <a:sx n="107" d="100"/>
          <a:sy n="107" d="100"/>
        </p:scale>
        <p:origin x="56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60"/>
    </p:cViewPr>
  </p:sorterViewPr>
  <p:notesViewPr>
    <p:cSldViewPr snapToGrid="0" snapToObjects="1">
      <p:cViewPr varScale="1">
        <p:scale>
          <a:sx n="89" d="100"/>
          <a:sy n="89" d="100"/>
        </p:scale>
        <p:origin x="-28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4801D-7B6B-5F4A-8968-09970CCB169C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EC0CD-F1DA-FC46-B0C6-E241E5C04A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C2D66-7F57-E94D-93F5-2C545036412A}" type="datetimeFigureOut">
              <a:rPr lang="en-US" smtClean="0"/>
              <a:pPr/>
              <a:t>1/23/22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3955F-9E14-2048-A3C7-B473A3FD98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6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841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478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9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3024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5620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752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0455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079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7858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6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52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90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78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9220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4335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6029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264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855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5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633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6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323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77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3955F-9E14-2048-A3C7-B473A3FD983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398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076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9D75A-08D5-2F4E-8CF6-F3F8A539724C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330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82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56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938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77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A51B06-6896-894F-82D4-314CCEEB803E}"/>
              </a:ext>
            </a:extLst>
          </p:cNvPr>
          <p:cNvCxnSpPr>
            <a:cxnSpLocks/>
          </p:cNvCxnSpPr>
          <p:nvPr/>
        </p:nvCxnSpPr>
        <p:spPr>
          <a:xfrm>
            <a:off x="628650" y="3317875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133600"/>
          </a:xfrm>
        </p:spPr>
        <p:txBody>
          <a:bodyPr anchor="b">
            <a:normAutofit/>
          </a:bodyPr>
          <a:lstStyle>
            <a:lvl1pPr algn="ctr"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4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9444C6-8BA7-F348-B554-02FE28B7E8CD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1">
                  <a:lumMod val="50000"/>
                </a:schemeClr>
              </a:buClr>
              <a:defRPr/>
            </a:lvl3pPr>
            <a:lvl4pPr>
              <a:buClr>
                <a:schemeClr val="accent1">
                  <a:lumMod val="50000"/>
                </a:schemeClr>
              </a:buClr>
              <a:defRPr/>
            </a:lvl4pPr>
            <a:lvl5pPr>
              <a:buClr>
                <a:schemeClr val="accent1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E3296B-3030-CE4B-AA58-2470CAA71537}"/>
              </a:ext>
            </a:extLst>
          </p:cNvPr>
          <p:cNvCxnSpPr>
            <a:cxnSpLocks/>
          </p:cNvCxnSpPr>
          <p:nvPr/>
        </p:nvCxnSpPr>
        <p:spPr>
          <a:xfrm>
            <a:off x="628650" y="3983038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59499"/>
            <a:ext cx="7886700" cy="2852737"/>
          </a:xfrm>
        </p:spPr>
        <p:txBody>
          <a:bodyPr anchor="b"/>
          <a:lstStyle>
            <a:lvl1pPr>
              <a:defRPr sz="4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9482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16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D0F70-B1F2-A04C-A71E-4D79596A566A}"/>
              </a:ext>
            </a:extLst>
          </p:cNvPr>
          <p:cNvCxnSpPr>
            <a:cxnSpLocks/>
          </p:cNvCxnSpPr>
          <p:nvPr/>
        </p:nvCxnSpPr>
        <p:spPr>
          <a:xfrm>
            <a:off x="628650" y="1270000"/>
            <a:ext cx="7886700" cy="0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5445"/>
            <a:ext cx="3886200" cy="5029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4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spcBef>
                <a:spcPts val="703"/>
              </a:spcBef>
            </a:lvl2pPr>
            <a:lvl3pPr>
              <a:spcBef>
                <a:spcPts val="1054"/>
              </a:spcBef>
            </a:lvl3pPr>
            <a:lvl4pPr>
              <a:spcBef>
                <a:spcPts val="703"/>
              </a:spcBef>
            </a:lvl4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95783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5BB83F7-EA5F-5543-B20B-ABA60310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12725"/>
            <a:ext cx="788670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DABD95D-79E2-A442-9AE8-74F683DF6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676400"/>
            <a:ext cx="78867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10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 kern="1200">
          <a:solidFill>
            <a:schemeClr val="bg2">
              <a:lumMod val="25000"/>
            </a:schemeClr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500" b="1">
          <a:solidFill>
            <a:srgbClr val="0D79CA"/>
          </a:solidFill>
          <a:latin typeface="Gill Sans SemiBold" panose="020B0502020104020203" pitchFamily="34" charset="-79"/>
          <a:ea typeface="CMU Sans Serif" panose="02000603000000000000" pitchFamily="2" charset="0"/>
          <a:cs typeface="Gill Sans SemiBold" panose="020B0502020104020203" pitchFamily="34" charset="-79"/>
        </a:defRPr>
      </a:lvl9pPr>
    </p:titleStyle>
    <p:bodyStyle>
      <a:lvl1pPr marL="228600" indent="-228600" algn="l" rtl="0" eaLnBrk="1" fontAlgn="base" hangingPunct="1">
        <a:spcBef>
          <a:spcPts val="10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8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1pPr>
      <a:lvl2pPr marL="6858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4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2pPr>
      <a:lvl3pPr marL="11430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Clr>
          <a:srgbClr val="21306A"/>
        </a:buClr>
        <a:buFont typeface="Arial" panose="020B0604020202020204" pitchFamily="34" charset="0"/>
        <a:buChar char="•"/>
        <a:defRPr kern="1200">
          <a:solidFill>
            <a:schemeClr val="bg2">
              <a:lumMod val="10000"/>
            </a:schemeClr>
          </a:solidFill>
          <a:latin typeface="Gill Sans Light" panose="020B0302020104020203" pitchFamily="34" charset="-79"/>
          <a:ea typeface="CMU Sans Serif" panose="02000603000000000000" pitchFamily="2" charset="0"/>
          <a:cs typeface="Gill Sans Light" panose="020B03020201040202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e.uwaterloo.ca/~smzahed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9938DB-82CE-8D40-B34B-7A455F7BCC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51" y="1212665"/>
            <a:ext cx="7886698" cy="4432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680086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01CD-0417-DF4C-95AC-A9B7E0608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User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6361-CC7D-2643-91EC-F7BB7B590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7000"/>
              </a:lnSpc>
              <a:buNone/>
            </a:pPr>
            <a:r>
              <a:rPr lang="en-US" sz="1200" dirty="0" err="1">
                <a:latin typeface="Ubuntu Mono" panose="020B0509030602030204" pitchFamily="49" charset="0"/>
              </a:rPr>
              <a:t>thread_create</a:t>
            </a:r>
            <a:r>
              <a:rPr lang="en-US" sz="1200" dirty="0">
                <a:latin typeface="Ubuntu Mono" panose="020B0509030602030204" pitchFamily="49" charset="0"/>
              </a:rPr>
              <a:t>(void *(*</a:t>
            </a:r>
            <a:r>
              <a:rPr lang="en-US" sz="1200" dirty="0" err="1">
                <a:latin typeface="Ubuntu Mono" panose="020B0509030602030204" pitchFamily="49" charset="0"/>
              </a:rPr>
              <a:t>func</a:t>
            </a:r>
            <a:r>
              <a:rPr lang="en-US" sz="1200" dirty="0">
                <a:latin typeface="Ubuntu Mono" panose="020B0509030602030204" pitchFamily="49" charset="0"/>
              </a:rPr>
              <a:t>)(void*), void *</a:t>
            </a:r>
            <a:r>
              <a:rPr lang="en-US" sz="1200" dirty="0" err="1">
                <a:latin typeface="Ubuntu Mono" panose="020B0509030602030204" pitchFamily="49" charset="0"/>
              </a:rPr>
              <a:t>args</a:t>
            </a:r>
            <a:r>
              <a:rPr lang="en-US" sz="1200" dirty="0">
                <a:latin typeface="Ubuntu Mono" panose="020B0509030602030204" pitchFamily="49" charset="0"/>
              </a:rPr>
              <a:t>) {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// Allocate TCB 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</a:t>
            </a:r>
            <a:r>
              <a:rPr lang="en-US" sz="1200" dirty="0">
                <a:latin typeface="Ubuntu Mono" panose="020B0509030602030204" pitchFamily="49" charset="0"/>
              </a:rPr>
              <a:t>TCB *</a:t>
            </a:r>
            <a:r>
              <a:rPr lang="en-US" sz="1200" dirty="0" err="1">
                <a:latin typeface="Ubuntu Mono" panose="020B0509030602030204" pitchFamily="49" charset="0"/>
              </a:rPr>
              <a:t>tcb</a:t>
            </a:r>
            <a:r>
              <a:rPr lang="en-US" sz="1200" dirty="0">
                <a:latin typeface="Ubuntu Mono" panose="020B0509030602030204" pitchFamily="49" charset="0"/>
              </a:rPr>
              <a:t> = new TCB()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// Allocate kernel stack (note that stack grows downwards)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</a:t>
            </a:r>
            <a:r>
              <a:rPr lang="en-US" sz="1200" dirty="0" err="1">
                <a:latin typeface="Ubuntu Mono" panose="020B0509030602030204" pitchFamily="49" charset="0"/>
              </a:rPr>
              <a:t>tcb</a:t>
            </a:r>
            <a:r>
              <a:rPr lang="en-US" sz="1200" dirty="0">
                <a:latin typeface="Ubuntu Mono" panose="020B0509030602030204" pitchFamily="49" charset="0"/>
              </a:rPr>
              <a:t>-&gt;</a:t>
            </a:r>
            <a:r>
              <a:rPr lang="en-US" sz="1200" dirty="0" err="1">
                <a:latin typeface="Ubuntu Mono" panose="020B0509030602030204" pitchFamily="49" charset="0"/>
              </a:rPr>
              <a:t>sp</a:t>
            </a:r>
            <a:r>
              <a:rPr lang="en-US" sz="1200" dirty="0">
                <a:latin typeface="Ubuntu Mono" panose="020B0509030602030204" pitchFamily="49" charset="0"/>
              </a:rPr>
              <a:t> = new Stack(</a:t>
            </a:r>
            <a:r>
              <a:rPr lang="en-US" sz="1200" dirty="0" err="1">
                <a:latin typeface="Ubuntu Mono" panose="020B0509030602030204" pitchFamily="49" charset="0"/>
              </a:rPr>
              <a:t>stack_size</a:t>
            </a:r>
            <a:r>
              <a:rPr lang="en-US" sz="1200" dirty="0">
                <a:latin typeface="Ubuntu Mono" panose="020B0509030602030204" pitchFamily="49" charset="0"/>
              </a:rPr>
              <a:t>) </a:t>
            </a:r>
            <a:r>
              <a:rPr lang="en-US" sz="1200" dirty="0">
                <a:solidFill>
                  <a:srgbClr val="FF0000"/>
                </a:solidFill>
                <a:latin typeface="Ubuntu Mono" panose="020B0509030602030204" pitchFamily="49" charset="0"/>
              </a:rPr>
              <a:t>+ </a:t>
            </a:r>
            <a:r>
              <a:rPr lang="en-US" sz="1200" dirty="0" err="1">
                <a:solidFill>
                  <a:srgbClr val="FF0000"/>
                </a:solidFill>
                <a:latin typeface="Ubuntu Mono" panose="020B0509030602030204" pitchFamily="49" charset="0"/>
              </a:rPr>
              <a:t>stack_size</a:t>
            </a:r>
            <a:r>
              <a:rPr lang="en-US" sz="1200" dirty="0">
                <a:latin typeface="Ubuntu Mono" panose="020B0509030602030204" pitchFamily="49" charset="0"/>
              </a:rPr>
              <a:t>; 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// Set up kernel stack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// (1) Push </a:t>
            </a:r>
            <a:r>
              <a:rPr lang="en-US" sz="1200" dirty="0" err="1">
                <a:solidFill>
                  <a:srgbClr val="00B050"/>
                </a:solidFill>
                <a:latin typeface="Ubuntu Mono" panose="020B0509030602030204" pitchFamily="49" charset="0"/>
              </a:rPr>
              <a:t>func</a:t>
            </a: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and </a:t>
            </a:r>
            <a:r>
              <a:rPr lang="en-US" sz="1200" dirty="0" err="1">
                <a:solidFill>
                  <a:srgbClr val="00B050"/>
                </a:solidFill>
                <a:latin typeface="Ubuntu Mono" panose="020B0509030602030204" pitchFamily="49" charset="0"/>
              </a:rPr>
              <a:t>args</a:t>
            </a:r>
            <a:endParaRPr lang="en-US" sz="12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latin typeface="Ubuntu Mono" panose="020B0509030602030204" pitchFamily="49" charset="0"/>
              </a:rPr>
              <a:t>     *(--</a:t>
            </a:r>
            <a:r>
              <a:rPr lang="en-US" sz="1200" dirty="0" err="1">
                <a:latin typeface="Ubuntu Mono" panose="020B0509030602030204" pitchFamily="49" charset="0"/>
              </a:rPr>
              <a:t>tcb</a:t>
            </a:r>
            <a:r>
              <a:rPr lang="en-US" sz="1200" dirty="0">
                <a:latin typeface="Ubuntu Mono" panose="020B0509030602030204" pitchFamily="49" charset="0"/>
              </a:rPr>
              <a:t>-&gt;</a:t>
            </a:r>
            <a:r>
              <a:rPr lang="en-US" sz="1200" dirty="0" err="1">
                <a:latin typeface="Ubuntu Mono" panose="020B0509030602030204" pitchFamily="49" charset="0"/>
              </a:rPr>
              <a:t>sp</a:t>
            </a:r>
            <a:r>
              <a:rPr lang="en-US" sz="1200" dirty="0">
                <a:latin typeface="Ubuntu Mono" panose="020B0509030602030204" pitchFamily="49" charset="0"/>
              </a:rPr>
              <a:t>) = </a:t>
            </a:r>
            <a:r>
              <a:rPr lang="en-US" sz="1200" dirty="0" err="1">
                <a:latin typeface="Ubuntu Mono" panose="020B0509030602030204" pitchFamily="49" charset="0"/>
              </a:rPr>
              <a:t>args</a:t>
            </a:r>
            <a:r>
              <a:rPr lang="en-US" sz="1200" dirty="0">
                <a:latin typeface="Ubuntu Mono" panose="020B0509030602030204" pitchFamily="49" charset="0"/>
              </a:rPr>
              <a:t>;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latin typeface="Ubuntu Mono" panose="020B0509030602030204" pitchFamily="49" charset="0"/>
              </a:rPr>
              <a:t>     *(--</a:t>
            </a:r>
            <a:r>
              <a:rPr lang="en-US" sz="1200" dirty="0" err="1">
                <a:latin typeface="Ubuntu Mono" panose="020B0509030602030204" pitchFamily="49" charset="0"/>
              </a:rPr>
              <a:t>tcb</a:t>
            </a:r>
            <a:r>
              <a:rPr lang="en-US" sz="1200" dirty="0">
                <a:latin typeface="Ubuntu Mono" panose="020B0509030602030204" pitchFamily="49" charset="0"/>
              </a:rPr>
              <a:t>-&gt;</a:t>
            </a:r>
            <a:r>
              <a:rPr lang="en-US" sz="1200" dirty="0" err="1">
                <a:latin typeface="Ubuntu Mono" panose="020B0509030602030204" pitchFamily="49" charset="0"/>
              </a:rPr>
              <a:t>sp</a:t>
            </a:r>
            <a:r>
              <a:rPr lang="en-US" sz="1200" dirty="0">
                <a:latin typeface="Ubuntu Mono" panose="020B0509030602030204" pitchFamily="49" charset="0"/>
              </a:rPr>
              <a:t>) = </a:t>
            </a:r>
            <a:r>
              <a:rPr lang="en-US" sz="1200" dirty="0" err="1">
                <a:latin typeface="Ubuntu Mono" panose="020B0509030602030204" pitchFamily="49" charset="0"/>
              </a:rPr>
              <a:t>func</a:t>
            </a:r>
            <a:r>
              <a:rPr lang="en-US" sz="1200" dirty="0">
                <a:latin typeface="Ubuntu Mono" panose="020B0509030602030204" pitchFamily="49" charset="0"/>
              </a:rPr>
              <a:t>;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// (2) push data for </a:t>
            </a:r>
            <a:r>
              <a:rPr lang="en-US" sz="1200" dirty="0" err="1">
                <a:solidFill>
                  <a:srgbClr val="00B050"/>
                </a:solidFill>
                <a:latin typeface="Ubuntu Mono" panose="020B0509030602030204" pitchFamily="49" charset="0"/>
              </a:rPr>
              <a:t>Handle_Exit</a:t>
            </a:r>
            <a:endParaRPr lang="en-US" sz="12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latin typeface="Ubuntu Mono" panose="020B0509030602030204" pitchFamily="49" charset="0"/>
              </a:rPr>
              <a:t>     </a:t>
            </a:r>
            <a:r>
              <a:rPr lang="en-US" sz="1200" dirty="0" err="1">
                <a:latin typeface="Ubuntu Mono" panose="020B0509030602030204" pitchFamily="49" charset="0"/>
              </a:rPr>
              <a:t>push_dummy_handler_frame</a:t>
            </a:r>
            <a:r>
              <a:rPr lang="en-US" sz="1200" dirty="0">
                <a:latin typeface="Ubuntu Mono" panose="020B0509030602030204" pitchFamily="49" charset="0"/>
              </a:rPr>
              <a:t>(&amp;</a:t>
            </a:r>
            <a:r>
              <a:rPr lang="en-US" sz="1200" dirty="0" err="1">
                <a:latin typeface="Ubuntu Mono" panose="020B0509030602030204" pitchFamily="49" charset="0"/>
              </a:rPr>
              <a:t>tcb</a:t>
            </a:r>
            <a:r>
              <a:rPr lang="en-US" sz="1200" dirty="0">
                <a:latin typeface="Ubuntu Mono" panose="020B0509030602030204" pitchFamily="49" charset="0"/>
              </a:rPr>
              <a:t>-&gt;</a:t>
            </a:r>
            <a:r>
              <a:rPr lang="en-US" sz="1200" dirty="0" err="1">
                <a:latin typeface="Ubuntu Mono" panose="020B0509030602030204" pitchFamily="49" charset="0"/>
              </a:rPr>
              <a:t>sp</a:t>
            </a:r>
            <a:r>
              <a:rPr lang="en-US" sz="1200" dirty="0">
                <a:latin typeface="Ubuntu Mono" panose="020B0509030602030204" pitchFamily="49" charset="0"/>
              </a:rPr>
              <a:t>);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latin typeface="Ubuntu Mono" panose="020B0509030602030204" pitchFamily="49" charset="0"/>
              </a:rPr>
              <a:t>     *(--</a:t>
            </a:r>
            <a:r>
              <a:rPr lang="en-US" sz="1200" dirty="0" err="1">
                <a:latin typeface="Ubuntu Mono" panose="020B0509030602030204" pitchFamily="49" charset="0"/>
              </a:rPr>
              <a:t>tcb</a:t>
            </a:r>
            <a:r>
              <a:rPr lang="en-US" sz="1200" dirty="0">
                <a:latin typeface="Ubuntu Mono" panose="020B0509030602030204" pitchFamily="49" charset="0"/>
              </a:rPr>
              <a:t>-&gt;</a:t>
            </a:r>
            <a:r>
              <a:rPr lang="en-US" sz="1200" dirty="0" err="1">
                <a:latin typeface="Ubuntu Mono" panose="020B0509030602030204" pitchFamily="49" charset="0"/>
              </a:rPr>
              <a:t>sp</a:t>
            </a:r>
            <a:r>
              <a:rPr lang="en-US" sz="1200" dirty="0">
                <a:latin typeface="Ubuntu Mono" panose="020B0509030602030204" pitchFamily="49" charset="0"/>
              </a:rPr>
              <a:t>) = </a:t>
            </a:r>
            <a:r>
              <a:rPr lang="en-US" sz="1200" dirty="0" err="1">
                <a:latin typeface="Ubuntu Mono" panose="020B0509030602030204" pitchFamily="49" charset="0"/>
              </a:rPr>
              <a:t>Handler_Exit</a:t>
            </a:r>
            <a:endParaRPr lang="en-US" sz="12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// (3) Push dummy data for </a:t>
            </a:r>
            <a:r>
              <a:rPr lang="en-US" sz="1200" dirty="0" err="1">
                <a:solidFill>
                  <a:srgbClr val="00B050"/>
                </a:solidFill>
                <a:latin typeface="Ubuntu Mono" panose="020B0509030602030204" pitchFamily="49" charset="0"/>
              </a:rPr>
              <a:t>thread_switch</a:t>
            </a: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latin typeface="Ubuntu Mono" panose="020B0509030602030204" pitchFamily="49" charset="0"/>
              </a:rPr>
              <a:t>     </a:t>
            </a:r>
            <a:r>
              <a:rPr lang="en-US" sz="1200" dirty="0" err="1">
                <a:latin typeface="Ubuntu Mono" panose="020B0509030602030204" pitchFamily="49" charset="0"/>
              </a:rPr>
              <a:t>push_dummy_switch_frame</a:t>
            </a:r>
            <a:r>
              <a:rPr lang="en-US" sz="1200" dirty="0">
                <a:latin typeface="Ubuntu Mono" panose="020B0509030602030204" pitchFamily="49" charset="0"/>
              </a:rPr>
              <a:t>(&amp;</a:t>
            </a:r>
            <a:r>
              <a:rPr lang="en-US" sz="1200" dirty="0" err="1">
                <a:latin typeface="Ubuntu Mono" panose="020B0509030602030204" pitchFamily="49" charset="0"/>
              </a:rPr>
              <a:t>tcb</a:t>
            </a:r>
            <a:r>
              <a:rPr lang="en-US" sz="1200" dirty="0">
                <a:latin typeface="Ubuntu Mono" panose="020B0509030602030204" pitchFamily="49" charset="0"/>
              </a:rPr>
              <a:t>-&gt;</a:t>
            </a:r>
            <a:r>
              <a:rPr lang="en-US" sz="1200" dirty="0" err="1">
                <a:latin typeface="Ubuntu Mono" panose="020B0509030602030204" pitchFamily="49" charset="0"/>
              </a:rPr>
              <a:t>sp</a:t>
            </a:r>
            <a:r>
              <a:rPr lang="en-US" sz="1200" dirty="0">
                <a:latin typeface="Ubuntu Mono" panose="020B0509030602030204" pitchFamily="49" charset="0"/>
              </a:rPr>
              <a:t>);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// Set state of thread to read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latin typeface="Ubuntu Mono" panose="020B0509030602030204" pitchFamily="49" charset="0"/>
              </a:rPr>
              <a:t>     </a:t>
            </a:r>
            <a:r>
              <a:rPr lang="en-US" sz="1200" dirty="0" err="1">
                <a:latin typeface="Ubuntu Mono" panose="020B0509030602030204" pitchFamily="49" charset="0"/>
              </a:rPr>
              <a:t>tcb</a:t>
            </a:r>
            <a:r>
              <a:rPr lang="en-US" sz="1200" dirty="0">
                <a:latin typeface="Ubuntu Mono" panose="020B0509030602030204" pitchFamily="49" charset="0"/>
              </a:rPr>
              <a:t>-&gt;state = READY;</a:t>
            </a: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// Put </a:t>
            </a:r>
            <a:r>
              <a:rPr lang="en-US" sz="1200" dirty="0" err="1">
                <a:solidFill>
                  <a:srgbClr val="00B050"/>
                </a:solidFill>
                <a:latin typeface="Ubuntu Mono" panose="020B0509030602030204" pitchFamily="49" charset="0"/>
              </a:rPr>
              <a:t>tcb</a:t>
            </a:r>
            <a:r>
              <a:rPr lang="en-US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on ready list</a:t>
            </a:r>
            <a:endParaRPr lang="en-US" sz="1200" dirty="0"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latin typeface="Ubuntu Mono" panose="020B0509030602030204" pitchFamily="49" charset="0"/>
              </a:rPr>
              <a:t>     </a:t>
            </a:r>
            <a:r>
              <a:rPr lang="en-US" sz="1200" dirty="0" err="1">
                <a:latin typeface="Ubuntu Mono" panose="020B0509030602030204" pitchFamily="49" charset="0"/>
              </a:rPr>
              <a:t>readyList.add</a:t>
            </a:r>
            <a:r>
              <a:rPr lang="en-US" sz="1200" dirty="0">
                <a:latin typeface="Ubuntu Mono" panose="020B0509030602030204" pitchFamily="49" charset="0"/>
              </a:rPr>
              <a:t>(</a:t>
            </a:r>
            <a:r>
              <a:rPr lang="en-US" sz="1200" dirty="0" err="1">
                <a:latin typeface="Ubuntu Mono" panose="020B0509030602030204" pitchFamily="49" charset="0"/>
              </a:rPr>
              <a:t>tcb</a:t>
            </a:r>
            <a:r>
              <a:rPr lang="en-US" sz="1200" dirty="0">
                <a:latin typeface="Ubuntu Mono" panose="020B0509030602030204" pitchFamily="49" charset="0"/>
              </a:rPr>
              <a:t>);</a:t>
            </a:r>
            <a:endParaRPr lang="en-US" sz="12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 marL="0" indent="0">
              <a:lnSpc>
                <a:spcPct val="77000"/>
              </a:lnSpc>
              <a:buNone/>
            </a:pPr>
            <a:r>
              <a:rPr lang="en-US" sz="1200" dirty="0">
                <a:latin typeface="Ubuntu Mono" panose="020B0509030602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8148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Stack for Yielding Thread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2737C-2793-DC4D-8B57-2602EB91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ko-KR" sz="1200" dirty="0">
                <a:latin typeface="Ubuntu Mono" panose="020B0509030602030204" pitchFamily="49" charset="0"/>
              </a:rPr>
              <a:t> void </a:t>
            </a:r>
            <a:r>
              <a:rPr lang="en-US" altLang="ko-KR" sz="1200" dirty="0" err="1">
                <a:latin typeface="Ubuntu Mono" panose="020B0509030602030204" pitchFamily="49" charset="0"/>
              </a:rPr>
              <a:t>run_new_thread</a:t>
            </a:r>
            <a:r>
              <a:rPr lang="en-US" altLang="ko-KR" sz="1200" dirty="0">
                <a:latin typeface="Ubuntu Mono" panose="020B0509030602030204" pitchFamily="49" charset="0"/>
              </a:rPr>
              <a:t>() {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// Prevent interrupt from stopping us </a:t>
            </a:r>
            <a:b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// in the middle of switch</a:t>
            </a:r>
            <a:b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200" dirty="0">
                <a:latin typeface="Ubuntu Mono" panose="020B0509030602030204" pitchFamily="49" charset="0"/>
              </a:rPr>
              <a:t>     </a:t>
            </a:r>
            <a:r>
              <a:rPr lang="en-US" altLang="ko-KR" sz="1200" dirty="0" err="1">
                <a:latin typeface="Ubuntu Mono" panose="020B0509030602030204" pitchFamily="49" charset="0"/>
              </a:rPr>
              <a:t>disable_interrupts</a:t>
            </a:r>
            <a:r>
              <a:rPr lang="en-US" altLang="ko-KR" sz="1200" dirty="0">
                <a:latin typeface="Ubuntu Mono" panose="020B0509030602030204" pitchFamily="49" charset="0"/>
              </a:rPr>
              <a:t>();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// Choose another TCB from ready list</a:t>
            </a:r>
            <a:b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200" dirty="0">
                <a:latin typeface="Ubuntu Mono" panose="020B0509030602030204" pitchFamily="49" charset="0"/>
              </a:rPr>
              <a:t>     </a:t>
            </a:r>
            <a:r>
              <a:rPr lang="en-US" altLang="ko-KR" sz="1200" dirty="0" err="1">
                <a:latin typeface="Ubuntu Mono" panose="020B0509030602030204" pitchFamily="49" charset="0"/>
              </a:rPr>
              <a:t>chosenTCB</a:t>
            </a:r>
            <a:r>
              <a:rPr lang="en-US" altLang="ko-KR" sz="1200" dirty="0">
                <a:latin typeface="Ubuntu Mono" panose="020B0509030602030204" pitchFamily="49" charset="0"/>
              </a:rPr>
              <a:t> = </a:t>
            </a:r>
            <a:r>
              <a:rPr lang="en-US" altLang="ko-KR" sz="1200" dirty="0" err="1">
                <a:latin typeface="Ubuntu Mono" panose="020B0509030602030204" pitchFamily="49" charset="0"/>
              </a:rPr>
              <a:t>scheduler.getNextTCB</a:t>
            </a:r>
            <a:r>
              <a:rPr lang="en-US" altLang="ko-KR" sz="1200" dirty="0">
                <a:latin typeface="Ubuntu Mono" panose="020B0509030602030204" pitchFamily="49" charset="0"/>
              </a:rPr>
              <a:t>();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latin typeface="Ubuntu Mono" panose="020B0509030602030204" pitchFamily="49" charset="0"/>
              </a:rPr>
              <a:t>     if (</a:t>
            </a:r>
            <a:r>
              <a:rPr lang="en-US" altLang="ko-KR" sz="1200" dirty="0" err="1">
                <a:latin typeface="Ubuntu Mono" panose="020B0509030602030204" pitchFamily="49" charset="0"/>
              </a:rPr>
              <a:t>chosenTCB</a:t>
            </a:r>
            <a:r>
              <a:rPr lang="en-US" altLang="ko-KR" sz="1200" dirty="0">
                <a:latin typeface="Ubuntu Mono" panose="020B0509030602030204" pitchFamily="49" charset="0"/>
              </a:rPr>
              <a:t> != </a:t>
            </a:r>
            <a:r>
              <a:rPr lang="en-US" altLang="ko-KR" sz="1200" dirty="0" err="1">
                <a:latin typeface="Ubuntu Mono" panose="020B0509030602030204" pitchFamily="49" charset="0"/>
              </a:rPr>
              <a:t>runningTCB</a:t>
            </a:r>
            <a:r>
              <a:rPr lang="en-US" altLang="ko-KR" sz="1200" dirty="0">
                <a:latin typeface="Ubuntu Mono" panose="020B0509030602030204" pitchFamily="49" charset="0"/>
              </a:rPr>
              <a:t>) {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     // Move running thread onto ready list</a:t>
            </a:r>
            <a:b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200" dirty="0">
                <a:latin typeface="Ubuntu Mono" panose="020B0509030602030204" pitchFamily="49" charset="0"/>
              </a:rPr>
              <a:t>     </a:t>
            </a: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</a:t>
            </a:r>
            <a:r>
              <a:rPr lang="en-US" altLang="ko-KR" sz="1200" dirty="0" err="1">
                <a:latin typeface="Ubuntu Mono" panose="020B0509030602030204" pitchFamily="49" charset="0"/>
              </a:rPr>
              <a:t>runningTCB</a:t>
            </a:r>
            <a:r>
              <a:rPr lang="en-US" altLang="ko-KR" sz="1200" dirty="0">
                <a:latin typeface="Ubuntu Mono" panose="020B0509030602030204" pitchFamily="49" charset="0"/>
              </a:rPr>
              <a:t>-&gt;state = READY;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latin typeface="Ubuntu Mono" panose="020B0509030602030204" pitchFamily="49" charset="0"/>
              </a:rPr>
              <a:t>     </a:t>
            </a: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</a:t>
            </a:r>
            <a:r>
              <a:rPr lang="en-US" altLang="ko-KR" sz="1200" dirty="0" err="1">
                <a:latin typeface="Ubuntu Mono" panose="020B0509030602030204" pitchFamily="49" charset="0"/>
              </a:rPr>
              <a:t>ready_list.add</a:t>
            </a:r>
            <a:r>
              <a:rPr lang="en-US" altLang="ko-KR" sz="1200" dirty="0">
                <a:latin typeface="Ubuntu Mono" panose="020B0509030602030204" pitchFamily="49" charset="0"/>
              </a:rPr>
              <a:t>(</a:t>
            </a:r>
            <a:r>
              <a:rPr lang="en-US" altLang="ko-KR" sz="1200" dirty="0" err="1">
                <a:latin typeface="Ubuntu Mono" panose="020B0509030602030204" pitchFamily="49" charset="0"/>
              </a:rPr>
              <a:t>runningTCB</a:t>
            </a:r>
            <a:r>
              <a:rPr lang="en-US" altLang="ko-KR" sz="1200" dirty="0">
                <a:latin typeface="Ubuntu Mono" panose="020B0509030602030204" pitchFamily="49" charset="0"/>
              </a:rPr>
              <a:t>);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     // Switch to the new thread</a:t>
            </a:r>
            <a:b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200" dirty="0">
                <a:solidFill>
                  <a:srgbClr val="FF0000"/>
                </a:solidFill>
                <a:latin typeface="Ubuntu Mono" panose="020B0509030602030204" pitchFamily="49" charset="0"/>
              </a:rPr>
              <a:t>     </a:t>
            </a: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</a:t>
            </a:r>
            <a:r>
              <a:rPr lang="en-US" altLang="ko-KR" sz="1200" dirty="0" err="1">
                <a:solidFill>
                  <a:srgbClr val="FF0000"/>
                </a:solidFill>
                <a:latin typeface="Ubuntu Mono" panose="020B0509030602030204" pitchFamily="49" charset="0"/>
              </a:rPr>
              <a:t>thread_switch</a:t>
            </a:r>
            <a:r>
              <a:rPr lang="en-US" altLang="ko-KR" sz="1200" dirty="0">
                <a:solidFill>
                  <a:srgbClr val="FF0000"/>
                </a:solidFill>
                <a:latin typeface="Ubuntu Mono" panose="020B0509030602030204" pitchFamily="49" charset="0"/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  <a:latin typeface="Ubuntu Mono" panose="020B0509030602030204" pitchFamily="49" charset="0"/>
              </a:rPr>
              <a:t>runningTCB</a:t>
            </a:r>
            <a:r>
              <a:rPr lang="en-US" altLang="ko-KR" sz="1200" dirty="0">
                <a:solidFill>
                  <a:srgbClr val="FF0000"/>
                </a:solidFill>
                <a:latin typeface="Ubuntu Mono" panose="020B0509030602030204" pitchFamily="49" charset="0"/>
              </a:rPr>
              <a:t>, </a:t>
            </a:r>
            <a:r>
              <a:rPr lang="en-US" altLang="ko-KR" sz="1200" dirty="0" err="1">
                <a:solidFill>
                  <a:srgbClr val="FF0000"/>
                </a:solidFill>
                <a:latin typeface="Ubuntu Mono" panose="020B0509030602030204" pitchFamily="49" charset="0"/>
              </a:rPr>
              <a:t>chosenTCB</a:t>
            </a:r>
            <a:r>
              <a:rPr lang="en-US" altLang="ko-KR" sz="1200" dirty="0">
                <a:solidFill>
                  <a:srgbClr val="FF0000"/>
                </a:solidFill>
                <a:latin typeface="Ubuntu Mono" panose="020B0509030602030204" pitchFamily="49" charset="0"/>
              </a:rPr>
              <a:t>);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ko-KR" sz="1200" dirty="0">
                <a:latin typeface="Ubuntu Mono" panose="020B0509030602030204" pitchFamily="49" charset="0"/>
              </a:rPr>
              <a:t>     </a:t>
            </a: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// We’re running again!</a:t>
            </a:r>
            <a:b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200" dirty="0">
                <a:latin typeface="Ubuntu Mono" panose="020B0509030602030204" pitchFamily="49" charset="0"/>
              </a:rPr>
              <a:t>     </a:t>
            </a: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</a:t>
            </a:r>
            <a:r>
              <a:rPr lang="en-US" altLang="ko-KR" sz="1200" dirty="0" err="1">
                <a:latin typeface="Ubuntu Mono" panose="020B0509030602030204" pitchFamily="49" charset="0"/>
              </a:rPr>
              <a:t>runningTCB</a:t>
            </a:r>
            <a:r>
              <a:rPr lang="en-US" altLang="ko-KR" sz="1200" dirty="0">
                <a:latin typeface="Ubuntu Mono" panose="020B0509030602030204" pitchFamily="49" charset="0"/>
              </a:rPr>
              <a:t>-&gt;state = RUNNING;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     // Do any cleanup</a:t>
            </a:r>
            <a:b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200" dirty="0">
                <a:latin typeface="Ubuntu Mono" panose="020B0509030602030204" pitchFamily="49" charset="0"/>
              </a:rPr>
              <a:t>     </a:t>
            </a: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 </a:t>
            </a:r>
            <a:r>
              <a:rPr lang="en-US" altLang="ko-KR" sz="1200" dirty="0" err="1">
                <a:latin typeface="Ubuntu Mono" panose="020B0509030602030204" pitchFamily="49" charset="0"/>
              </a:rPr>
              <a:t>do_cleanup_housekeeping</a:t>
            </a:r>
            <a:r>
              <a:rPr lang="en-US" altLang="ko-KR" sz="1200" dirty="0">
                <a:latin typeface="Ubuntu Mono" panose="020B0509030602030204" pitchFamily="49" charset="0"/>
              </a:rPr>
              <a:t>();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    </a:t>
            </a:r>
            <a:r>
              <a:rPr lang="en-US" altLang="ko-KR" sz="1200" dirty="0">
                <a:latin typeface="Ubuntu Mono" panose="020B0509030602030204" pitchFamily="49" charset="0"/>
              </a:rPr>
              <a:t> }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  <a:t>     // Enable interrupts again</a:t>
            </a:r>
            <a:br>
              <a:rPr lang="en-US" altLang="ko-KR" sz="1200" dirty="0">
                <a:solidFill>
                  <a:srgbClr val="00B050"/>
                </a:solidFill>
                <a:latin typeface="Ubuntu Mono" panose="020B0509030602030204" pitchFamily="49" charset="0"/>
              </a:rPr>
            </a:br>
            <a:r>
              <a:rPr lang="en-US" altLang="ko-KR" sz="1200" dirty="0">
                <a:latin typeface="Ubuntu Mono" panose="020B0509030602030204" pitchFamily="49" charset="0"/>
              </a:rPr>
              <a:t>     </a:t>
            </a:r>
            <a:r>
              <a:rPr lang="en-US" altLang="ko-KR" sz="1200" dirty="0" err="1">
                <a:latin typeface="Ubuntu Mono" panose="020B0509030602030204" pitchFamily="49" charset="0"/>
              </a:rPr>
              <a:t>enable_interrupts</a:t>
            </a:r>
            <a:r>
              <a:rPr lang="en-US" altLang="ko-KR" sz="1200" dirty="0">
                <a:latin typeface="Ubuntu Mono" panose="020B0509030602030204" pitchFamily="49" charset="0"/>
              </a:rPr>
              <a:t>();</a:t>
            </a:r>
            <a:br>
              <a:rPr lang="en-US" altLang="ko-KR" sz="1200" dirty="0">
                <a:latin typeface="Ubuntu Mono" panose="020B0509030602030204" pitchFamily="49" charset="0"/>
              </a:rPr>
            </a:br>
            <a:r>
              <a:rPr lang="en-US" altLang="ko-KR" sz="1200" dirty="0">
                <a:latin typeface="Ubuntu Mono" panose="020B0509030602030204" pitchFamily="49" charset="0"/>
              </a:rPr>
              <a:t> }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5391050" y="2140781"/>
            <a:ext cx="1584000" cy="48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thread_yield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5391050" y="1676400"/>
            <a:ext cx="1584000" cy="48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compute_PI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1517" name="Text Box 11"/>
          <p:cNvSpPr txBox="1">
            <a:spLocks noChangeArrowheads="1"/>
          </p:cNvSpPr>
          <p:nvPr/>
        </p:nvSpPr>
        <p:spPr bwMode="auto">
          <a:xfrm rot="5400000">
            <a:off x="7602315" y="2600907"/>
            <a:ext cx="13533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Stack's growth</a:t>
            </a:r>
          </a:p>
        </p:txBody>
      </p:sp>
      <p:sp>
        <p:nvSpPr>
          <p:cNvPr id="21518" name="Line 10"/>
          <p:cNvSpPr>
            <a:spLocks noChangeShapeType="1"/>
          </p:cNvSpPr>
          <p:nvPr/>
        </p:nvSpPr>
        <p:spPr bwMode="auto">
          <a:xfrm>
            <a:off x="8098021" y="1942514"/>
            <a:ext cx="0" cy="16611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1513" name="Rectangle 6"/>
          <p:cNvSpPr>
            <a:spLocks noChangeArrowheads="1"/>
          </p:cNvSpPr>
          <p:nvPr/>
        </p:nvSpPr>
        <p:spPr bwMode="auto">
          <a:xfrm flipV="1">
            <a:off x="5391050" y="3711452"/>
            <a:ext cx="1584000" cy="48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run_new_thread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1514" name="Arc 13"/>
          <p:cNvSpPr>
            <a:spLocks/>
          </p:cNvSpPr>
          <p:nvPr/>
        </p:nvSpPr>
        <p:spPr bwMode="auto">
          <a:xfrm flipH="1">
            <a:off x="4937533" y="2378623"/>
            <a:ext cx="452776" cy="1139204"/>
          </a:xfrm>
          <a:custGeom>
            <a:avLst/>
            <a:gdLst>
              <a:gd name="T0" fmla="*/ 0 w 21600"/>
              <a:gd name="T1" fmla="*/ 0 h 43068"/>
              <a:gd name="T2" fmla="*/ 0 w 21600"/>
              <a:gd name="T3" fmla="*/ 3 h 43068"/>
              <a:gd name="T4" fmla="*/ 0 w 21600"/>
              <a:gd name="T5" fmla="*/ 2 h 430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06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07"/>
                  <a:pt x="13322" y="41853"/>
                  <a:pt x="2383" y="43068"/>
                </a:cubicBezTo>
              </a:path>
              <a:path w="21600" h="4306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607"/>
                  <a:pt x="13322" y="41853"/>
                  <a:pt x="2383" y="4306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 rot="16200000">
            <a:off x="4206040" y="2778947"/>
            <a:ext cx="11006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Trap to OS</a:t>
            </a:r>
          </a:p>
        </p:txBody>
      </p:sp>
      <p:sp>
        <p:nvSpPr>
          <p:cNvPr id="21516" name="Rectangle 19"/>
          <p:cNvSpPr>
            <a:spLocks noChangeArrowheads="1"/>
          </p:cNvSpPr>
          <p:nvPr/>
        </p:nvSpPr>
        <p:spPr bwMode="auto">
          <a:xfrm>
            <a:off x="5391050" y="4195759"/>
            <a:ext cx="1584000" cy="48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thread_switch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022B4A1E-FA41-9B49-AD29-C5C4CB40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966" y="1922746"/>
            <a:ext cx="7617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Thread</a:t>
            </a:r>
            <a:br>
              <a:rPr lang="en-US" altLang="ko-KR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ko-KR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5AF4C9A8-0615-1342-95EE-AD081940B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461" y="3660264"/>
            <a:ext cx="7027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Kernel</a:t>
            </a:r>
            <a:br>
              <a:rPr lang="en-US" altLang="ko-KR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ko-KR" sz="16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236AA5-055C-CF44-BE06-CFA27FCE7CD9}"/>
              </a:ext>
            </a:extLst>
          </p:cNvPr>
          <p:cNvSpPr txBox="1"/>
          <p:nvPr/>
        </p:nvSpPr>
        <p:spPr>
          <a:xfrm>
            <a:off x="4211640" y="5454116"/>
            <a:ext cx="346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Start from here whenever another thread switches back to this thread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85FDAC-94B9-D643-A987-EA8F6CA101A2}"/>
              </a:ext>
            </a:extLst>
          </p:cNvPr>
          <p:cNvCxnSpPr>
            <a:cxnSpLocks/>
          </p:cNvCxnSpPr>
          <p:nvPr/>
        </p:nvCxnSpPr>
        <p:spPr>
          <a:xfrm flipH="1" flipV="1">
            <a:off x="3736550" y="5009617"/>
            <a:ext cx="567688" cy="343965"/>
          </a:xfrm>
          <a:prstGeom prst="straightConnector1">
            <a:avLst/>
          </a:prstGeom>
          <a:ln w="47625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">
            <a:extLst>
              <a:ext uri="{FF2B5EF4-FFF2-40B4-BE49-F238E27FC236}">
                <a16:creationId xmlns:a16="http://schemas.microsoft.com/office/drawing/2014/main" id="{A6112AE5-78AE-3347-A961-D2736BA6449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91050" y="3233203"/>
            <a:ext cx="1584000" cy="482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kernel_yield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5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21513" grpId="0" animBg="1"/>
      <p:bldP spid="21514" grpId="0" animBg="1"/>
      <p:bldP spid="21515" grpId="0"/>
      <p:bldP spid="21516" grpId="0" animBg="1"/>
      <p:bldP spid="21" grpId="0" build="p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Do Stacks Look Like?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28650" y="1615445"/>
            <a:ext cx="3490775" cy="5029828"/>
          </a:xfrm>
        </p:spPr>
        <p:txBody>
          <a:bodyPr/>
          <a:lstStyle/>
          <a:p>
            <a:r>
              <a:rPr lang="en-US" altLang="ko-KR" sz="1800" dirty="0"/>
              <a:t>Two threads run following code</a:t>
            </a:r>
          </a:p>
          <a:p>
            <a:endParaRPr lang="en-US" altLang="ko-KR" sz="2000" dirty="0"/>
          </a:p>
          <a:p>
            <a:pPr marL="457200" lvl="1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A() {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    B();	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}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altLang="ko-KR" sz="1600" dirty="0">
              <a:latin typeface="Ubuntu Mono" panose="020B0509030602030204" pitchFamily="49" charset="0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B() {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    while(TRUE) {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        </a:t>
            </a:r>
            <a:r>
              <a:rPr lang="en-US" altLang="ko-KR" sz="1600" dirty="0" err="1">
                <a:latin typeface="Ubuntu Mono" panose="020B0509030602030204" pitchFamily="49" charset="0"/>
              </a:rPr>
              <a:t>thread_yield</a:t>
            </a:r>
            <a:r>
              <a:rPr lang="en-US" altLang="ko-KR" sz="1600" dirty="0">
                <a:latin typeface="Ubuntu Mono" panose="020B0509030602030204" pitchFamily="49" charset="0"/>
              </a:rPr>
              <a:t>();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    }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BAD8E461-41EA-424B-A74E-E245327AD56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66956" y="2997375"/>
            <a:ext cx="1584000" cy="4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thread_yield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01BA3B4D-7BA8-5941-AC9C-2D960118A3E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66956" y="2511375"/>
            <a:ext cx="1584000" cy="4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B (while)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5E47CD0F-B430-9C4A-962F-AE82A7DA10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66956" y="4686037"/>
            <a:ext cx="1584000" cy="4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run_new_thread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713C68B9-3368-ED43-9C3D-F725B44B9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56" y="5172037"/>
            <a:ext cx="1584000" cy="4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thread_switch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C1BA9D5D-BB48-B84B-98BE-23345349255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66956" y="2033829"/>
            <a:ext cx="1584000" cy="4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4F7B2-EE8F-7142-B4CD-E64189246C7C}"/>
              </a:ext>
            </a:extLst>
          </p:cNvPr>
          <p:cNvSpPr txBox="1"/>
          <p:nvPr/>
        </p:nvSpPr>
        <p:spPr>
          <a:xfrm>
            <a:off x="7218667" y="1601148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35E334-647B-7B4C-A7F0-6A141921E9AF}"/>
              </a:ext>
            </a:extLst>
          </p:cNvPr>
          <p:cNvSpPr txBox="1"/>
          <p:nvPr/>
        </p:nvSpPr>
        <p:spPr>
          <a:xfrm>
            <a:off x="4647533" y="1591378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1</a:t>
            </a:r>
          </a:p>
        </p:txBody>
      </p:sp>
      <p:sp>
        <p:nvSpPr>
          <p:cNvPr id="56" name="Rectangle 7">
            <a:extLst>
              <a:ext uri="{FF2B5EF4-FFF2-40B4-BE49-F238E27FC236}">
                <a16:creationId xmlns:a16="http://schemas.microsoft.com/office/drawing/2014/main" id="{4BF8A2BD-53C5-4649-A453-F36BB585756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938090" y="2997375"/>
            <a:ext cx="1584000" cy="4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thread_yield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57" name="Rectangle 8">
            <a:extLst>
              <a:ext uri="{FF2B5EF4-FFF2-40B4-BE49-F238E27FC236}">
                <a16:creationId xmlns:a16="http://schemas.microsoft.com/office/drawing/2014/main" id="{C789AA24-F7D0-3F4C-AB80-F68B797305B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938090" y="2511375"/>
            <a:ext cx="1584000" cy="4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B (while)</a:t>
            </a: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1A99A2B0-85AB-D946-9B8B-C8867037DD7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938090" y="4686037"/>
            <a:ext cx="1584000" cy="4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run_new_thread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59" name="Rectangle 19">
            <a:extLst>
              <a:ext uri="{FF2B5EF4-FFF2-40B4-BE49-F238E27FC236}">
                <a16:creationId xmlns:a16="http://schemas.microsoft.com/office/drawing/2014/main" id="{D4EFD85D-8456-3F43-9B5F-954ABE1A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090" y="5172037"/>
            <a:ext cx="1584000" cy="4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thread_switch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D2B0BAC8-A24F-C147-A06C-26E7DE1E848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938090" y="2033829"/>
            <a:ext cx="1584000" cy="4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A</a:t>
            </a:r>
          </a:p>
        </p:txBody>
      </p:sp>
      <p:sp>
        <p:nvSpPr>
          <p:cNvPr id="8" name="Curved Up Arrow 7">
            <a:extLst>
              <a:ext uri="{FF2B5EF4-FFF2-40B4-BE49-F238E27FC236}">
                <a16:creationId xmlns:a16="http://schemas.microsoft.com/office/drawing/2014/main" id="{86152E31-F7D1-454A-BBD5-5B52284E6825}"/>
              </a:ext>
            </a:extLst>
          </p:cNvPr>
          <p:cNvSpPr/>
          <p:nvPr/>
        </p:nvSpPr>
        <p:spPr>
          <a:xfrm>
            <a:off x="5668211" y="5853300"/>
            <a:ext cx="1466523" cy="5112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urved Up Arrow 61">
            <a:extLst>
              <a:ext uri="{FF2B5EF4-FFF2-40B4-BE49-F238E27FC236}">
                <a16:creationId xmlns:a16="http://schemas.microsoft.com/office/drawing/2014/main" id="{662DCB99-010A-DA40-A869-DFD9B728584D}"/>
              </a:ext>
            </a:extLst>
          </p:cNvPr>
          <p:cNvSpPr/>
          <p:nvPr/>
        </p:nvSpPr>
        <p:spPr>
          <a:xfrm flipH="1">
            <a:off x="5594470" y="5848540"/>
            <a:ext cx="1466523" cy="5112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A0A09BE2-4A5D-9C4D-A038-6B70A91FD54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66956" y="4200037"/>
            <a:ext cx="1584000" cy="4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kernel_yield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7214AC9F-C0CD-6844-9576-D479E201D95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938090" y="4200037"/>
            <a:ext cx="1584000" cy="48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kernel_yield</a:t>
            </a:r>
            <a:endParaRPr lang="en-US" altLang="ko-KR" sz="16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1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40" grpId="0" animBg="1"/>
      <p:bldP spid="40" grpId="1" animBg="1"/>
      <p:bldP spid="40" grpId="2" animBg="1"/>
      <p:bldP spid="43" grpId="0" animBg="1"/>
      <p:bldP spid="43" grpId="1" animBg="1"/>
      <p:bldP spid="43" grpId="2" animBg="1"/>
      <p:bldP spid="46" grpId="0" animBg="1"/>
      <p:bldP spid="7" grpId="0"/>
      <p:bldP spid="54" grpId="0"/>
      <p:bldP spid="56" grpId="1" animBg="1"/>
      <p:bldP spid="56" grpId="2" animBg="1"/>
      <p:bldP spid="56" grpId="3" animBg="1"/>
      <p:bldP spid="57" grpId="1" animBg="1"/>
      <p:bldP spid="58" grpId="1" animBg="1"/>
      <p:bldP spid="58" grpId="2" animBg="1"/>
      <p:bldP spid="58" grpId="3" animBg="1"/>
      <p:bldP spid="59" grpId="1" animBg="1"/>
      <p:bldP spid="59" grpId="2" animBg="1"/>
      <p:bldP spid="59" grpId="3" animBg="1"/>
      <p:bldP spid="60" grpId="1" animBg="1"/>
      <p:bldP spid="8" grpId="0" animBg="1"/>
      <p:bldP spid="8" grpId="1" animBg="1"/>
      <p:bldP spid="8" grpId="2" animBg="1"/>
      <p:bldP spid="8" grpId="3" animBg="1"/>
      <p:bldP spid="62" grpId="1" animBg="1"/>
      <p:bldP spid="62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9D4C-2A86-B64E-870A-0F06551B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CFB4-578D-B646-9F5D-4DE4BB94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Thread implementation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Create, yield, switch, etc.</a:t>
            </a:r>
          </a:p>
          <a:p>
            <a:r>
              <a:rPr lang="en-US" dirty="0"/>
              <a:t>Kernel- vs. user-managed threads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Implementation of synchronization objects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Mutex, semaphore, condition variable</a:t>
            </a:r>
          </a:p>
        </p:txBody>
      </p:sp>
    </p:spTree>
    <p:extLst>
      <p:ext uri="{BB962C8B-B14F-4D97-AF65-F5344CB8AC3E}">
        <p14:creationId xmlns:p14="http://schemas.microsoft.com/office/powerpoint/2010/main" val="3167483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0BF4-B418-6B43-9373-9AB352B8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Some Numbers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307C53-AF97-A642-885E-CA240F97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Many process are </a:t>
            </a:r>
            <a:r>
              <a:rPr lang="en-US" sz="2400" dirty="0">
                <a:solidFill>
                  <a:srgbClr val="FF0000"/>
                </a:solidFill>
              </a:rPr>
              <a:t>multi-threaded</a:t>
            </a:r>
            <a:r>
              <a:rPr lang="en-US" sz="2400" dirty="0"/>
              <a:t>, so thread context switches may be either </a:t>
            </a:r>
            <a:r>
              <a:rPr lang="en-US" sz="2400" dirty="0">
                <a:solidFill>
                  <a:srgbClr val="FF0000"/>
                </a:solidFill>
              </a:rPr>
              <a:t>within-process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across-processes</a:t>
            </a:r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0A5702-F626-6B4A-9870-312A52AC24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0909" y="2806615"/>
            <a:ext cx="6142182" cy="365586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FA3C42-8EB5-EC4F-932E-6F14E7ED6555}"/>
              </a:ext>
            </a:extLst>
          </p:cNvPr>
          <p:cNvSpPr/>
          <p:nvPr/>
        </p:nvSpPr>
        <p:spPr>
          <a:xfrm>
            <a:off x="5336381" y="5614989"/>
            <a:ext cx="1585913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3CF6F513-7386-AF4E-9682-B8E4F270A5FF}"/>
              </a:ext>
            </a:extLst>
          </p:cNvPr>
          <p:cNvSpPr/>
          <p:nvPr/>
        </p:nvSpPr>
        <p:spPr>
          <a:xfrm>
            <a:off x="6857999" y="2978943"/>
            <a:ext cx="414337" cy="5000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8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Numbers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Frequency of performing context switches is ~10-100ms</a:t>
            </a:r>
          </a:p>
          <a:p>
            <a:r>
              <a:rPr lang="en-US" sz="2000" dirty="0"/>
              <a:t>Context switch time in Linux is ~3-4 </a:t>
            </a:r>
            <a:r>
              <a:rPr lang="en-US" sz="2000" dirty="0">
                <a:sym typeface="Symbol" charset="0"/>
              </a:rPr>
              <a:t>us</a:t>
            </a:r>
            <a:r>
              <a:rPr lang="en-US" sz="2000" dirty="0"/>
              <a:t> (Intel i7 &amp; Xeon E5)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Thread switching faster than process switching (~100 ns)</a:t>
            </a:r>
          </a:p>
          <a:p>
            <a:r>
              <a:rPr lang="en-US" sz="2000" dirty="0"/>
              <a:t>Switching across cores is ~2x more expensive than within-core</a:t>
            </a:r>
          </a:p>
          <a:p>
            <a:r>
              <a:rPr lang="en-US" sz="2000" dirty="0"/>
              <a:t>Context switch time increases sharply with size of working set*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Can increase ~100x or more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Moral: overhead of context switching depends mostly on cache limits and process or thread’s hunger for memory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B622E0-F913-FB4F-821D-0EBAD6ADFA85}"/>
              </a:ext>
            </a:extLst>
          </p:cNvPr>
          <p:cNvSpPr/>
          <p:nvPr/>
        </p:nvSpPr>
        <p:spPr>
          <a:xfrm>
            <a:off x="628650" y="6245455"/>
            <a:ext cx="70462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aseline="30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*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Working set is subset of memory used by process in time window</a:t>
            </a:r>
          </a:p>
        </p:txBody>
      </p:sp>
    </p:spTree>
    <p:extLst>
      <p:ext uri="{BB962C8B-B14F-4D97-AF65-F5344CB8AC3E}">
        <p14:creationId xmlns:p14="http://schemas.microsoft.com/office/powerpoint/2010/main" val="420645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Kernel- vs. User-managed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510721"/>
            <a:ext cx="7886700" cy="2134554"/>
          </a:xfrm>
        </p:spPr>
        <p:txBody>
          <a:bodyPr/>
          <a:lstStyle/>
          <a:p>
            <a:r>
              <a:rPr lang="en-US" altLang="ko-KR" sz="2000" dirty="0"/>
              <a:t>We have been talking about kernel-managed threads</a:t>
            </a:r>
          </a:p>
          <a:p>
            <a:r>
              <a:rPr lang="en-US" altLang="en-US" sz="2000" dirty="0"/>
              <a:t>Each user thread maps to one TCB (1:1 mapping)</a:t>
            </a:r>
          </a:p>
          <a:p>
            <a:r>
              <a:rPr lang="en-US" altLang="ko-KR" sz="2000" dirty="0"/>
              <a:t>Every thread can run or block independently</a:t>
            </a:r>
          </a:p>
          <a:p>
            <a:r>
              <a:rPr lang="en-US" altLang="ko-KR" sz="2000" dirty="0"/>
              <a:t>This approach is relatively expensive</a:t>
            </a:r>
          </a:p>
          <a:p>
            <a:pPr lvl="1"/>
            <a:r>
              <a:rPr lang="en-US" altLang="ko-KR" sz="1800" dirty="0"/>
              <a:t>Need to make crossing into kernel mode to schedule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ABBD53-9FAB-174A-AFC8-109F0A85F49B}"/>
              </a:ext>
            </a:extLst>
          </p:cNvPr>
          <p:cNvGrpSpPr/>
          <p:nvPr/>
        </p:nvGrpSpPr>
        <p:grpSpPr>
          <a:xfrm>
            <a:off x="2804378" y="1535453"/>
            <a:ext cx="3535242" cy="2627839"/>
            <a:chOff x="6325281" y="2060204"/>
            <a:chExt cx="2656079" cy="19743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4AE67AF-4128-1C4A-8E24-2EA7DDF2C30A}"/>
                </a:ext>
              </a:extLst>
            </p:cNvPr>
            <p:cNvSpPr/>
            <p:nvPr/>
          </p:nvSpPr>
          <p:spPr>
            <a:xfrm>
              <a:off x="6325281" y="2099349"/>
              <a:ext cx="2656079" cy="1910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5A444D0-C65D-A140-A97F-87DAED752D77}"/>
                </a:ext>
              </a:extLst>
            </p:cNvPr>
            <p:cNvCxnSpPr>
              <a:cxnSpLocks/>
            </p:cNvCxnSpPr>
            <p:nvPr/>
          </p:nvCxnSpPr>
          <p:spPr>
            <a:xfrm>
              <a:off x="6325281" y="3129755"/>
              <a:ext cx="2656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F9535A-01F5-B344-B35C-AA85D45B6922}"/>
                </a:ext>
              </a:extLst>
            </p:cNvPr>
            <p:cNvGrpSpPr/>
            <p:nvPr/>
          </p:nvGrpSpPr>
          <p:grpSpPr>
            <a:xfrm>
              <a:off x="6713620" y="2384529"/>
              <a:ext cx="1879399" cy="486579"/>
              <a:chOff x="6600480" y="2304000"/>
              <a:chExt cx="1879399" cy="647637"/>
            </a:xfrm>
          </p:grpSpPr>
          <p:sp>
            <p:nvSpPr>
              <p:cNvPr id="10" name="Freeform 89">
                <a:extLst>
                  <a:ext uri="{FF2B5EF4-FFF2-40B4-BE49-F238E27FC236}">
                    <a16:creationId xmlns:a16="http://schemas.microsoft.com/office/drawing/2014/main" id="{9D13DDD8-D88B-A54C-84D0-DBCDCDEC7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480" y="2304000"/>
                <a:ext cx="118864" cy="647637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sz="28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5" name="Freeform 89">
                <a:extLst>
                  <a:ext uri="{FF2B5EF4-FFF2-40B4-BE49-F238E27FC236}">
                    <a16:creationId xmlns:a16="http://schemas.microsoft.com/office/drawing/2014/main" id="{C8137A15-6AD9-9D4D-B05D-1EC42A78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325" y="2304000"/>
                <a:ext cx="118864" cy="647637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sz="28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6" name="Freeform 89">
                <a:extLst>
                  <a:ext uri="{FF2B5EF4-FFF2-40B4-BE49-F238E27FC236}">
                    <a16:creationId xmlns:a16="http://schemas.microsoft.com/office/drawing/2014/main" id="{CC248369-1EFF-B544-B291-654EB9B2F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4170" y="2304000"/>
                <a:ext cx="118864" cy="647637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sz="28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18" name="Freeform 89">
                <a:extLst>
                  <a:ext uri="{FF2B5EF4-FFF2-40B4-BE49-F238E27FC236}">
                    <a16:creationId xmlns:a16="http://schemas.microsoft.com/office/drawing/2014/main" id="{F5D5B3EC-2510-B942-8AD6-6F765F394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015" y="2304000"/>
                <a:ext cx="118864" cy="647637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sz="2800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487D4A6-304C-0A4D-858D-81EA400D83FD}"/>
                </a:ext>
              </a:extLst>
            </p:cNvPr>
            <p:cNvGrpSpPr/>
            <p:nvPr/>
          </p:nvGrpSpPr>
          <p:grpSpPr>
            <a:xfrm>
              <a:off x="6776596" y="3025664"/>
              <a:ext cx="1753448" cy="208183"/>
              <a:chOff x="6773052" y="3025664"/>
              <a:chExt cx="1753448" cy="208183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903A986-9482-224D-A076-BF03FCBA9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3052" y="3025664"/>
                <a:ext cx="0" cy="20818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3A1636F-F36B-6C40-9822-B21C2198B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47520" y="3025664"/>
                <a:ext cx="0" cy="20818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EEF251-7A64-D049-8F5A-82C90A0535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6742" y="3025664"/>
                <a:ext cx="0" cy="20818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1B60451-B1AC-854F-9958-38059C0FD8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6500" y="3025664"/>
                <a:ext cx="0" cy="20818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7CC5B3-7C22-7141-B876-7768E1A0D86B}"/>
                </a:ext>
              </a:extLst>
            </p:cNvPr>
            <p:cNvSpPr/>
            <p:nvPr/>
          </p:nvSpPr>
          <p:spPr>
            <a:xfrm>
              <a:off x="7250943" y="2060204"/>
              <a:ext cx="804753" cy="2543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User space</a:t>
              </a:r>
              <a:endPara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092BC2-0407-9244-8367-77E0F5D03C85}"/>
                </a:ext>
              </a:extLst>
            </p:cNvPr>
            <p:cNvSpPr/>
            <p:nvPr/>
          </p:nvSpPr>
          <p:spPr>
            <a:xfrm>
              <a:off x="7199639" y="3780178"/>
              <a:ext cx="907365" cy="2543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Kernel space</a:t>
              </a:r>
              <a:endPara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9CFF4B-4C52-C04F-B4C8-5193E71DF25B}"/>
                </a:ext>
              </a:extLst>
            </p:cNvPr>
            <p:cNvSpPr/>
            <p:nvPr/>
          </p:nvSpPr>
          <p:spPr>
            <a:xfrm>
              <a:off x="6559894" y="3420000"/>
              <a:ext cx="426316" cy="212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TCB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584E56-03D0-B04B-A706-47D626A1898D}"/>
                </a:ext>
              </a:extLst>
            </p:cNvPr>
            <p:cNvSpPr/>
            <p:nvPr/>
          </p:nvSpPr>
          <p:spPr>
            <a:xfrm>
              <a:off x="7137906" y="3420000"/>
              <a:ext cx="426316" cy="212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TCB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96B8DF-0850-644B-99A7-B491269023AC}"/>
                </a:ext>
              </a:extLst>
            </p:cNvPr>
            <p:cNvSpPr/>
            <p:nvPr/>
          </p:nvSpPr>
          <p:spPr>
            <a:xfrm>
              <a:off x="7733584" y="3420000"/>
              <a:ext cx="426316" cy="212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TCB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103ED0-BD11-B94B-B34B-2551BA44CD26}"/>
                </a:ext>
              </a:extLst>
            </p:cNvPr>
            <p:cNvSpPr/>
            <p:nvPr/>
          </p:nvSpPr>
          <p:spPr>
            <a:xfrm>
              <a:off x="8316886" y="3420000"/>
              <a:ext cx="426316" cy="212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TCB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40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User-managed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4510720"/>
            <a:ext cx="7886700" cy="2134553"/>
          </a:xfrm>
        </p:spPr>
        <p:txBody>
          <a:bodyPr/>
          <a:lstStyle/>
          <a:p>
            <a:r>
              <a:rPr lang="en-US" altLang="ko-KR" sz="2000" dirty="0"/>
              <a:t>Alternative is for user-level library to do all thread management tasks</a:t>
            </a:r>
          </a:p>
          <a:p>
            <a:r>
              <a:rPr lang="en-US" altLang="ko-KR" sz="2000" dirty="0"/>
              <a:t>User process creates threads, maintains their state, and schedules them</a:t>
            </a:r>
          </a:p>
          <a:p>
            <a:r>
              <a:rPr lang="en-US" altLang="ko-KR" sz="2000" dirty="0"/>
              <a:t>Kernel is not aware of existence of multiple threads</a:t>
            </a:r>
          </a:p>
          <a:p>
            <a:r>
              <a:rPr lang="en-US" altLang="ko-KR" sz="2000" dirty="0"/>
              <a:t>Kernel only allocates single TCB to user process (N:1 mapping)</a:t>
            </a:r>
          </a:p>
          <a:p>
            <a:r>
              <a:rPr lang="en-US" altLang="ko-KR" sz="2000" dirty="0"/>
              <a:t>Examples: </a:t>
            </a:r>
            <a:r>
              <a:rPr lang="en-US" altLang="ko-KR" sz="2000" dirty="0">
                <a:solidFill>
                  <a:srgbClr val="0070C0"/>
                </a:solidFill>
              </a:rPr>
              <a:t>Solaris Green Threads, GNU Portable Threads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FB8584-A789-6841-A8C3-AC926925815A}"/>
              </a:ext>
            </a:extLst>
          </p:cNvPr>
          <p:cNvGrpSpPr/>
          <p:nvPr/>
        </p:nvGrpSpPr>
        <p:grpSpPr>
          <a:xfrm>
            <a:off x="2804378" y="1561681"/>
            <a:ext cx="3535242" cy="2627839"/>
            <a:chOff x="6325281" y="2060204"/>
            <a:chExt cx="2656079" cy="197433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9B3FCA-2E3A-C242-A7B4-ECC683CC74BA}"/>
                </a:ext>
              </a:extLst>
            </p:cNvPr>
            <p:cNvSpPr/>
            <p:nvPr/>
          </p:nvSpPr>
          <p:spPr>
            <a:xfrm>
              <a:off x="6325281" y="2099349"/>
              <a:ext cx="2656079" cy="19103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E02353-1FFD-7445-A225-222B832C105C}"/>
                </a:ext>
              </a:extLst>
            </p:cNvPr>
            <p:cNvCxnSpPr>
              <a:cxnSpLocks/>
            </p:cNvCxnSpPr>
            <p:nvPr/>
          </p:nvCxnSpPr>
          <p:spPr>
            <a:xfrm>
              <a:off x="6325281" y="3129755"/>
              <a:ext cx="26560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CF7C6FC-DFEE-A747-85D8-3EC9BC76270C}"/>
                </a:ext>
              </a:extLst>
            </p:cNvPr>
            <p:cNvGrpSpPr/>
            <p:nvPr/>
          </p:nvGrpSpPr>
          <p:grpSpPr>
            <a:xfrm>
              <a:off x="6713620" y="2384529"/>
              <a:ext cx="1879399" cy="486579"/>
              <a:chOff x="6600480" y="2304000"/>
              <a:chExt cx="1879399" cy="647637"/>
            </a:xfrm>
          </p:grpSpPr>
          <p:sp>
            <p:nvSpPr>
              <p:cNvPr id="21" name="Freeform 89">
                <a:extLst>
                  <a:ext uri="{FF2B5EF4-FFF2-40B4-BE49-F238E27FC236}">
                    <a16:creationId xmlns:a16="http://schemas.microsoft.com/office/drawing/2014/main" id="{ACF2410B-8826-C545-8BC3-3E94810FA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480" y="2304000"/>
                <a:ext cx="118864" cy="647637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sz="28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22" name="Freeform 89">
                <a:extLst>
                  <a:ext uri="{FF2B5EF4-FFF2-40B4-BE49-F238E27FC236}">
                    <a16:creationId xmlns:a16="http://schemas.microsoft.com/office/drawing/2014/main" id="{2FAF9706-2E0D-474B-A2BA-344309993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325" y="2304000"/>
                <a:ext cx="118864" cy="647637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sz="28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23" name="Freeform 89">
                <a:extLst>
                  <a:ext uri="{FF2B5EF4-FFF2-40B4-BE49-F238E27FC236}">
                    <a16:creationId xmlns:a16="http://schemas.microsoft.com/office/drawing/2014/main" id="{37AD16C7-50F3-3F4B-96A9-A5FB73B08D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4170" y="2304000"/>
                <a:ext cx="118864" cy="647637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sz="2800" dirty="0">
                  <a:latin typeface="Gill Sans Light"/>
                  <a:cs typeface="Gill Sans Light"/>
                </a:endParaRPr>
              </a:p>
            </p:txBody>
          </p:sp>
          <p:sp>
            <p:nvSpPr>
              <p:cNvPr id="24" name="Freeform 89">
                <a:extLst>
                  <a:ext uri="{FF2B5EF4-FFF2-40B4-BE49-F238E27FC236}">
                    <a16:creationId xmlns:a16="http://schemas.microsoft.com/office/drawing/2014/main" id="{75796825-868B-8743-95E9-15B2B158E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015" y="2304000"/>
                <a:ext cx="118864" cy="647637"/>
              </a:xfrm>
              <a:custGeom>
                <a:avLst/>
                <a:gdLst>
                  <a:gd name="T0" fmla="*/ 120653 w 232039"/>
                  <a:gd name="T1" fmla="*/ 0 h 1835150"/>
                  <a:gd name="T2" fmla="*/ 228603 w 232039"/>
                  <a:gd name="T3" fmla="*/ 51432 h 1835150"/>
                  <a:gd name="T4" fmla="*/ 6353 w 232039"/>
                  <a:gd name="T5" fmla="*/ 150183 h 1835150"/>
                  <a:gd name="T6" fmla="*/ 222253 w 232039"/>
                  <a:gd name="T7" fmla="*/ 248934 h 1835150"/>
                  <a:gd name="T8" fmla="*/ 3 w 232039"/>
                  <a:gd name="T9" fmla="*/ 345628 h 1835150"/>
                  <a:gd name="T10" fmla="*/ 228603 w 232039"/>
                  <a:gd name="T11" fmla="*/ 444378 h 1835150"/>
                  <a:gd name="T12" fmla="*/ 12703 w 232039"/>
                  <a:gd name="T13" fmla="*/ 545185 h 1835150"/>
                  <a:gd name="T14" fmla="*/ 114303 w 232039"/>
                  <a:gd name="T15" fmla="*/ 594560 h 183515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32039" h="1835150">
                    <a:moveTo>
                      <a:pt x="120653" y="0"/>
                    </a:moveTo>
                    <a:cubicBezTo>
                      <a:pt x="184153" y="40746"/>
                      <a:pt x="247653" y="81492"/>
                      <a:pt x="228603" y="158750"/>
                    </a:cubicBezTo>
                    <a:cubicBezTo>
                      <a:pt x="209553" y="236008"/>
                      <a:pt x="7411" y="361950"/>
                      <a:pt x="6353" y="463550"/>
                    </a:cubicBezTo>
                    <a:cubicBezTo>
                      <a:pt x="5295" y="565150"/>
                      <a:pt x="223311" y="667808"/>
                      <a:pt x="222253" y="768350"/>
                    </a:cubicBezTo>
                    <a:cubicBezTo>
                      <a:pt x="221195" y="868892"/>
                      <a:pt x="-1055" y="966258"/>
                      <a:pt x="3" y="1066800"/>
                    </a:cubicBezTo>
                    <a:cubicBezTo>
                      <a:pt x="1061" y="1167342"/>
                      <a:pt x="226486" y="1268942"/>
                      <a:pt x="228603" y="1371600"/>
                    </a:cubicBezTo>
                    <a:cubicBezTo>
                      <a:pt x="230720" y="1474258"/>
                      <a:pt x="31753" y="1605492"/>
                      <a:pt x="12703" y="1682750"/>
                    </a:cubicBezTo>
                    <a:cubicBezTo>
                      <a:pt x="-6347" y="1760008"/>
                      <a:pt x="114303" y="1835150"/>
                      <a:pt x="114303" y="1835150"/>
                    </a:cubicBezTo>
                  </a:path>
                </a:pathLst>
              </a:custGeom>
              <a:noFill/>
              <a:ln w="19050" cmpd="sng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en-US" sz="2800" dirty="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B00E92-E435-F040-99C9-F73C2E8AB0CD}"/>
                </a:ext>
              </a:extLst>
            </p:cNvPr>
            <p:cNvGrpSpPr/>
            <p:nvPr/>
          </p:nvGrpSpPr>
          <p:grpSpPr>
            <a:xfrm>
              <a:off x="6776598" y="3025666"/>
              <a:ext cx="1753446" cy="108388"/>
              <a:chOff x="6773054" y="3025666"/>
              <a:chExt cx="1753446" cy="10838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E0C0F73-00D6-0342-9059-74AEC54898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73054" y="3025668"/>
                <a:ext cx="876722" cy="10838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0CACD8-E471-0D44-9629-D4B2814AA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47520" y="3025666"/>
                <a:ext cx="302256" cy="1083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AFFBBDA-7520-B748-A20A-8F3A56185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9776" y="3025666"/>
                <a:ext cx="296966" cy="1083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15BE245-86DD-B242-AB9A-59539F597A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9776" y="3025666"/>
                <a:ext cx="876724" cy="10838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8F058F-D023-824B-9F14-85B4F671D788}"/>
                </a:ext>
              </a:extLst>
            </p:cNvPr>
            <p:cNvSpPr/>
            <p:nvPr/>
          </p:nvSpPr>
          <p:spPr>
            <a:xfrm>
              <a:off x="7250943" y="2060204"/>
              <a:ext cx="804753" cy="2543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User space</a:t>
              </a:r>
              <a:endPara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D4FDEC-C916-4C43-A7E9-44696154DD79}"/>
                </a:ext>
              </a:extLst>
            </p:cNvPr>
            <p:cNvSpPr/>
            <p:nvPr/>
          </p:nvSpPr>
          <p:spPr>
            <a:xfrm>
              <a:off x="7199639" y="3780178"/>
              <a:ext cx="907365" cy="2543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Kernel space</a:t>
              </a:r>
              <a:endPara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F88ECA-8807-6141-9AFA-27D53756F499}"/>
                </a:ext>
              </a:extLst>
            </p:cNvPr>
            <p:cNvSpPr/>
            <p:nvPr/>
          </p:nvSpPr>
          <p:spPr>
            <a:xfrm>
              <a:off x="7440162" y="3420000"/>
              <a:ext cx="426316" cy="21285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TCB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73060D-E830-D940-8479-3FDF0D8C4E43}"/>
              </a:ext>
            </a:extLst>
          </p:cNvPr>
          <p:cNvCxnSpPr>
            <a:cxnSpLocks/>
          </p:cNvCxnSpPr>
          <p:nvPr/>
        </p:nvCxnSpPr>
        <p:spPr>
          <a:xfrm flipV="1">
            <a:off x="4569924" y="2984106"/>
            <a:ext cx="0" cy="26999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4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02">
            <a:extLst>
              <a:ext uri="{FF2B5EF4-FFF2-40B4-BE49-F238E27FC236}">
                <a16:creationId xmlns:a16="http://schemas.microsoft.com/office/drawing/2014/main" id="{69EFFC53-4F20-DF4D-8BCB-2B51C8FA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User-managed Threads:</a:t>
            </a:r>
            <a:br>
              <a:rPr lang="en-US" dirty="0"/>
            </a:br>
            <a:r>
              <a:rPr lang="en-US" dirty="0"/>
              <a:t>Thread vs. Process State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6C4549-0D78-3C4A-A430-FA382D090264}"/>
              </a:ext>
            </a:extLst>
          </p:cNvPr>
          <p:cNvGrpSpPr/>
          <p:nvPr/>
        </p:nvGrpSpPr>
        <p:grpSpPr>
          <a:xfrm>
            <a:off x="1360819" y="2110444"/>
            <a:ext cx="2770193" cy="1648385"/>
            <a:chOff x="1699014" y="2237160"/>
            <a:chExt cx="2518357" cy="136230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6FBEBC0-5E0E-144F-B547-F7A124F8AE2C}"/>
                </a:ext>
              </a:extLst>
            </p:cNvPr>
            <p:cNvCxnSpPr>
              <a:cxnSpLocks/>
              <a:stCxn id="4" idx="2"/>
              <a:endCxn id="9" idx="2"/>
            </p:cNvCxnSpPr>
            <p:nvPr/>
          </p:nvCxnSpPr>
          <p:spPr>
            <a:xfrm>
              <a:off x="2086403" y="2653815"/>
              <a:ext cx="845382" cy="281051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1D2BB6-863B-6346-9A60-CBB9F4FB9523}"/>
                </a:ext>
              </a:extLst>
            </p:cNvPr>
            <p:cNvCxnSpPr>
              <a:cxnSpLocks/>
              <a:stCxn id="9" idx="6"/>
              <a:endCxn id="6" idx="2"/>
            </p:cNvCxnSpPr>
            <p:nvPr/>
          </p:nvCxnSpPr>
          <p:spPr>
            <a:xfrm flipV="1">
              <a:off x="2984600" y="2653814"/>
              <a:ext cx="845383" cy="281052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2025ADD-CBFF-9E44-AD78-69C6ADCA19AF}"/>
                </a:ext>
              </a:extLst>
            </p:cNvPr>
            <p:cNvSpPr/>
            <p:nvPr/>
          </p:nvSpPr>
          <p:spPr>
            <a:xfrm>
              <a:off x="1699014" y="2237161"/>
              <a:ext cx="774777" cy="4166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1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3E45CD8-E8BD-0545-99D2-695A671ACEAF}"/>
                </a:ext>
              </a:extLst>
            </p:cNvPr>
            <p:cNvSpPr/>
            <p:nvPr/>
          </p:nvSpPr>
          <p:spPr>
            <a:xfrm>
              <a:off x="3442594" y="2237160"/>
              <a:ext cx="774777" cy="416654"/>
            </a:xfrm>
            <a:prstGeom prst="roundRect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3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Running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9BBF7CB-CA0C-4449-8161-0783E8F0C1AB}"/>
                </a:ext>
              </a:extLst>
            </p:cNvPr>
            <p:cNvSpPr/>
            <p:nvPr/>
          </p:nvSpPr>
          <p:spPr>
            <a:xfrm>
              <a:off x="2570804" y="2237161"/>
              <a:ext cx="774777" cy="4166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2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1E8D4F4-23E6-E645-B9AB-A7E527E348E6}"/>
                </a:ext>
              </a:extLst>
            </p:cNvPr>
            <p:cNvSpPr/>
            <p:nvPr/>
          </p:nvSpPr>
          <p:spPr>
            <a:xfrm>
              <a:off x="2570804" y="3182808"/>
              <a:ext cx="774777" cy="416654"/>
            </a:xfrm>
            <a:prstGeom prst="roundRect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Process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Running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9F89BD-FD43-3844-9AA1-ED57502A049E}"/>
                </a:ext>
              </a:extLst>
            </p:cNvPr>
            <p:cNvSpPr/>
            <p:nvPr/>
          </p:nvSpPr>
          <p:spPr>
            <a:xfrm>
              <a:off x="2931785" y="2908458"/>
              <a:ext cx="52815" cy="5281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4A5869-8C7B-0D4D-9DFC-E2FC6FF07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192" y="2653815"/>
              <a:ext cx="0" cy="254643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F32C31D-BCB8-F642-9E91-DB76EF2D32FE}"/>
                </a:ext>
              </a:extLst>
            </p:cNvPr>
            <p:cNvCxnSpPr>
              <a:cxnSpLocks/>
            </p:cNvCxnSpPr>
            <p:nvPr/>
          </p:nvCxnSpPr>
          <p:spPr>
            <a:xfrm>
              <a:off x="2958192" y="2961273"/>
              <a:ext cx="0" cy="22153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F39EF28-5612-D04D-B58D-0403440FB46F}"/>
              </a:ext>
            </a:extLst>
          </p:cNvPr>
          <p:cNvGrpSpPr/>
          <p:nvPr/>
        </p:nvGrpSpPr>
        <p:grpSpPr>
          <a:xfrm>
            <a:off x="4801013" y="4495342"/>
            <a:ext cx="2770193" cy="1648385"/>
            <a:chOff x="1699014" y="2237160"/>
            <a:chExt cx="2518357" cy="136230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D8B6085-32D2-394F-ABBE-1F1958A58621}"/>
                </a:ext>
              </a:extLst>
            </p:cNvPr>
            <p:cNvCxnSpPr>
              <a:cxnSpLocks/>
              <a:stCxn id="72" idx="2"/>
              <a:endCxn id="76" idx="2"/>
            </p:cNvCxnSpPr>
            <p:nvPr/>
          </p:nvCxnSpPr>
          <p:spPr>
            <a:xfrm>
              <a:off x="2086403" y="2653815"/>
              <a:ext cx="845382" cy="281051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C8E4-5A6F-134F-9394-DF3E2D4CA520}"/>
                </a:ext>
              </a:extLst>
            </p:cNvPr>
            <p:cNvCxnSpPr>
              <a:cxnSpLocks/>
              <a:stCxn id="76" idx="6"/>
              <a:endCxn id="73" idx="2"/>
            </p:cNvCxnSpPr>
            <p:nvPr/>
          </p:nvCxnSpPr>
          <p:spPr>
            <a:xfrm flipV="1">
              <a:off x="2984600" y="2653814"/>
              <a:ext cx="845383" cy="281052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35394B02-4165-D549-92C9-9CC3F16832F1}"/>
                </a:ext>
              </a:extLst>
            </p:cNvPr>
            <p:cNvSpPr/>
            <p:nvPr/>
          </p:nvSpPr>
          <p:spPr>
            <a:xfrm>
              <a:off x="1699014" y="2237161"/>
              <a:ext cx="774777" cy="416654"/>
            </a:xfrm>
            <a:prstGeom prst="roundRect">
              <a:avLst/>
            </a:prstGeom>
            <a:solidFill>
              <a:srgbClr val="C7F49C"/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1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Running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069CE445-F69D-2F48-A113-DB2253C18A3B}"/>
                </a:ext>
              </a:extLst>
            </p:cNvPr>
            <p:cNvSpPr/>
            <p:nvPr/>
          </p:nvSpPr>
          <p:spPr>
            <a:xfrm>
              <a:off x="3442594" y="2237160"/>
              <a:ext cx="774777" cy="4166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3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Blocked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704B1B8-B496-394E-9C15-684B70658B48}"/>
                </a:ext>
              </a:extLst>
            </p:cNvPr>
            <p:cNvSpPr/>
            <p:nvPr/>
          </p:nvSpPr>
          <p:spPr>
            <a:xfrm>
              <a:off x="2570804" y="2237161"/>
              <a:ext cx="774777" cy="4166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2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33D90DC-8C94-1840-ADB9-115D8312575A}"/>
                </a:ext>
              </a:extLst>
            </p:cNvPr>
            <p:cNvSpPr/>
            <p:nvPr/>
          </p:nvSpPr>
          <p:spPr>
            <a:xfrm>
              <a:off x="2570804" y="3182808"/>
              <a:ext cx="774777" cy="416654"/>
            </a:xfrm>
            <a:prstGeom prst="roundRect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Process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Running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2821A8B-11B4-5144-913C-A72F484D863A}"/>
                </a:ext>
              </a:extLst>
            </p:cNvPr>
            <p:cNvSpPr/>
            <p:nvPr/>
          </p:nvSpPr>
          <p:spPr>
            <a:xfrm>
              <a:off x="2931785" y="2908458"/>
              <a:ext cx="52815" cy="5281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11330D-5821-6447-BB92-5FDB08E43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192" y="2653815"/>
              <a:ext cx="0" cy="254643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356372-A15D-1F41-954E-8988A375684B}"/>
                </a:ext>
              </a:extLst>
            </p:cNvPr>
            <p:cNvCxnSpPr>
              <a:cxnSpLocks/>
            </p:cNvCxnSpPr>
            <p:nvPr/>
          </p:nvCxnSpPr>
          <p:spPr>
            <a:xfrm>
              <a:off x="2958192" y="2961273"/>
              <a:ext cx="0" cy="22153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7906400-F6EC-6F4E-9F87-850F5959A266}"/>
              </a:ext>
            </a:extLst>
          </p:cNvPr>
          <p:cNvGrpSpPr/>
          <p:nvPr/>
        </p:nvGrpSpPr>
        <p:grpSpPr>
          <a:xfrm>
            <a:off x="4801014" y="2100591"/>
            <a:ext cx="2770193" cy="1648385"/>
            <a:chOff x="1699014" y="2237160"/>
            <a:chExt cx="2518357" cy="136230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D95DE34-8B91-6745-8871-E76AAEAAC880}"/>
                </a:ext>
              </a:extLst>
            </p:cNvPr>
            <p:cNvCxnSpPr>
              <a:cxnSpLocks/>
              <a:stCxn id="82" idx="2"/>
              <a:endCxn id="86" idx="2"/>
            </p:cNvCxnSpPr>
            <p:nvPr/>
          </p:nvCxnSpPr>
          <p:spPr>
            <a:xfrm>
              <a:off x="2086403" y="2653815"/>
              <a:ext cx="845382" cy="281051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8DF7295-F820-014E-9F61-4E12363D6760}"/>
                </a:ext>
              </a:extLst>
            </p:cNvPr>
            <p:cNvCxnSpPr>
              <a:cxnSpLocks/>
              <a:stCxn id="86" idx="6"/>
              <a:endCxn id="83" idx="2"/>
            </p:cNvCxnSpPr>
            <p:nvPr/>
          </p:nvCxnSpPr>
          <p:spPr>
            <a:xfrm flipV="1">
              <a:off x="2984600" y="2653814"/>
              <a:ext cx="845383" cy="281052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4DA27351-B707-3445-9FF5-B31F4DA217C4}"/>
                </a:ext>
              </a:extLst>
            </p:cNvPr>
            <p:cNvSpPr/>
            <p:nvPr/>
          </p:nvSpPr>
          <p:spPr>
            <a:xfrm>
              <a:off x="1699014" y="2237161"/>
              <a:ext cx="774777" cy="4166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1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E82F7544-0640-6347-8204-930E2BA93DC2}"/>
                </a:ext>
              </a:extLst>
            </p:cNvPr>
            <p:cNvSpPr/>
            <p:nvPr/>
          </p:nvSpPr>
          <p:spPr>
            <a:xfrm>
              <a:off x="3442594" y="2237160"/>
              <a:ext cx="774777" cy="416654"/>
            </a:xfrm>
            <a:prstGeom prst="roundRect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3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Running</a:t>
              </a: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A476D85A-C59B-F44E-A7A9-C37E3055BFAE}"/>
                </a:ext>
              </a:extLst>
            </p:cNvPr>
            <p:cNvSpPr/>
            <p:nvPr/>
          </p:nvSpPr>
          <p:spPr>
            <a:xfrm>
              <a:off x="2570804" y="2237161"/>
              <a:ext cx="774777" cy="4166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2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F01685C3-7C7F-6A46-BF98-52659FB73928}"/>
                </a:ext>
              </a:extLst>
            </p:cNvPr>
            <p:cNvSpPr/>
            <p:nvPr/>
          </p:nvSpPr>
          <p:spPr>
            <a:xfrm>
              <a:off x="2570804" y="3182808"/>
              <a:ext cx="774777" cy="4166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Process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D1F09EC-DE86-AD40-BCA5-160FF910F4AD}"/>
                </a:ext>
              </a:extLst>
            </p:cNvPr>
            <p:cNvSpPr/>
            <p:nvPr/>
          </p:nvSpPr>
          <p:spPr>
            <a:xfrm>
              <a:off x="2931785" y="2908458"/>
              <a:ext cx="52815" cy="5281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0EAD38-5D76-AC4C-92EC-187582163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192" y="2653815"/>
              <a:ext cx="0" cy="254643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D82AE59-0599-AE4A-98C1-D3E3AEE07C8F}"/>
                </a:ext>
              </a:extLst>
            </p:cNvPr>
            <p:cNvCxnSpPr>
              <a:cxnSpLocks/>
            </p:cNvCxnSpPr>
            <p:nvPr/>
          </p:nvCxnSpPr>
          <p:spPr>
            <a:xfrm>
              <a:off x="2958192" y="2961273"/>
              <a:ext cx="0" cy="22153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68B7D1-DAFE-1247-84A5-90BB90DA7698}"/>
              </a:ext>
            </a:extLst>
          </p:cNvPr>
          <p:cNvGrpSpPr/>
          <p:nvPr/>
        </p:nvGrpSpPr>
        <p:grpSpPr>
          <a:xfrm>
            <a:off x="1360819" y="4478788"/>
            <a:ext cx="2770193" cy="1648385"/>
            <a:chOff x="1699014" y="2237160"/>
            <a:chExt cx="2518357" cy="136230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9DFE5CF-A683-B548-8B54-7BDF625156F4}"/>
                </a:ext>
              </a:extLst>
            </p:cNvPr>
            <p:cNvCxnSpPr>
              <a:cxnSpLocks/>
              <a:stCxn id="92" idx="2"/>
              <a:endCxn id="96" idx="2"/>
            </p:cNvCxnSpPr>
            <p:nvPr/>
          </p:nvCxnSpPr>
          <p:spPr>
            <a:xfrm>
              <a:off x="2086403" y="2653815"/>
              <a:ext cx="845382" cy="281051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96B9A6A-B80A-3241-9AE6-5CB8F604DBB9}"/>
                </a:ext>
              </a:extLst>
            </p:cNvPr>
            <p:cNvCxnSpPr>
              <a:cxnSpLocks/>
              <a:stCxn id="96" idx="6"/>
              <a:endCxn id="93" idx="2"/>
            </p:cNvCxnSpPr>
            <p:nvPr/>
          </p:nvCxnSpPr>
          <p:spPr>
            <a:xfrm flipV="1">
              <a:off x="2984600" y="2653814"/>
              <a:ext cx="845383" cy="281052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74833DC8-D641-4C40-88BC-311492D9A2E5}"/>
                </a:ext>
              </a:extLst>
            </p:cNvPr>
            <p:cNvSpPr/>
            <p:nvPr/>
          </p:nvSpPr>
          <p:spPr>
            <a:xfrm>
              <a:off x="1699014" y="2237161"/>
              <a:ext cx="774777" cy="4166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1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34D99269-FCB5-EA46-80CB-995873FE6860}"/>
                </a:ext>
              </a:extLst>
            </p:cNvPr>
            <p:cNvSpPr/>
            <p:nvPr/>
          </p:nvSpPr>
          <p:spPr>
            <a:xfrm>
              <a:off x="3442594" y="2237160"/>
              <a:ext cx="774777" cy="416654"/>
            </a:xfrm>
            <a:prstGeom prst="roundRect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3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Running</a:t>
              </a: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5FFF7382-9D59-0E4E-BEDE-AAC2296AD2B9}"/>
                </a:ext>
              </a:extLst>
            </p:cNvPr>
            <p:cNvSpPr/>
            <p:nvPr/>
          </p:nvSpPr>
          <p:spPr>
            <a:xfrm>
              <a:off x="2570804" y="2237161"/>
              <a:ext cx="774777" cy="4166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Thread 2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6BD27E2B-B31F-6644-8608-9037E7440A06}"/>
                </a:ext>
              </a:extLst>
            </p:cNvPr>
            <p:cNvSpPr/>
            <p:nvPr/>
          </p:nvSpPr>
          <p:spPr>
            <a:xfrm>
              <a:off x="2570804" y="3182808"/>
              <a:ext cx="774777" cy="4166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Process</a:t>
              </a:r>
              <a:b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</a:br>
              <a:r>
                <a:rPr lang="en-US" sz="140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Blocked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6ADFD47-68E5-BA47-93E6-4986A1B2B0B4}"/>
                </a:ext>
              </a:extLst>
            </p:cNvPr>
            <p:cNvSpPr/>
            <p:nvPr/>
          </p:nvSpPr>
          <p:spPr>
            <a:xfrm>
              <a:off x="2931785" y="2908458"/>
              <a:ext cx="52815" cy="5281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D17E928-0258-6048-B8FB-31653D22A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192" y="2653815"/>
              <a:ext cx="0" cy="254643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5BA643A-6BF3-164C-8E05-182D96A9C42E}"/>
                </a:ext>
              </a:extLst>
            </p:cNvPr>
            <p:cNvCxnSpPr>
              <a:cxnSpLocks/>
            </p:cNvCxnSpPr>
            <p:nvPr/>
          </p:nvCxnSpPr>
          <p:spPr>
            <a:xfrm>
              <a:off x="2958192" y="2961273"/>
              <a:ext cx="0" cy="221535"/>
            </a:xfrm>
            <a:prstGeom prst="line">
              <a:avLst/>
            </a:prstGeom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1F48260C-8FDB-B84F-A820-D9F12F07797A}"/>
              </a:ext>
            </a:extLst>
          </p:cNvPr>
          <p:cNvSpPr txBox="1"/>
          <p:nvPr/>
        </p:nvSpPr>
        <p:spPr>
          <a:xfrm>
            <a:off x="1520750" y="1705525"/>
            <a:ext cx="2397529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3 is running on CPU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4F33BC-C642-744D-8AD7-B88AB5F8426A}"/>
              </a:ext>
            </a:extLst>
          </p:cNvPr>
          <p:cNvSpPr txBox="1"/>
          <p:nvPr/>
        </p:nvSpPr>
        <p:spPr>
          <a:xfrm>
            <a:off x="4699694" y="1705525"/>
            <a:ext cx="2920030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Kernel has suspended user process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C7D4E6-9464-DB46-8EA8-B1E56F4CDA33}"/>
              </a:ext>
            </a:extLst>
          </p:cNvPr>
          <p:cNvSpPr txBox="1"/>
          <p:nvPr/>
        </p:nvSpPr>
        <p:spPr>
          <a:xfrm>
            <a:off x="4501231" y="4092579"/>
            <a:ext cx="3316985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3 is blocked on user-level mutex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68F312-6AF8-8E4A-A646-E3AC1C3E0BC2}"/>
              </a:ext>
            </a:extLst>
          </p:cNvPr>
          <p:cNvSpPr txBox="1"/>
          <p:nvPr/>
        </p:nvSpPr>
        <p:spPr>
          <a:xfrm>
            <a:off x="1753051" y="4092579"/>
            <a:ext cx="1932933" cy="372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 3 requests I/O</a:t>
            </a:r>
          </a:p>
        </p:txBody>
      </p:sp>
    </p:spTree>
    <p:extLst>
      <p:ext uri="{BB962C8B-B14F-4D97-AF65-F5344CB8AC3E}">
        <p14:creationId xmlns:p14="http://schemas.microsoft.com/office/powerpoint/2010/main" val="224824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304F-416A-8E43-888C-3FA4A46E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Downside of User-managed 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6A22-6C5D-F04E-A716-2C01D1D1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200" dirty="0"/>
              <a:t>Multiple threads may not run in parallel on multicore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When one thread blocks on I/O, all threads block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Alternative: </a:t>
            </a:r>
            <a:r>
              <a:rPr lang="en-US" altLang="ko-KR" sz="2200" i="1" dirty="0">
                <a:solidFill>
                  <a:srgbClr val="00B050"/>
                </a:solidFill>
              </a:rPr>
              <a:t>scheduler activations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Notify user-level scheduler of relevant kernel events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Lecture 4: </a:t>
            </a:r>
            <a:br>
              <a:rPr lang="en-US" dirty="0"/>
            </a:br>
            <a:r>
              <a:rPr lang="en-US" dirty="0"/>
              <a:t>Multithreaded Kernels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70F06-8457-6A4A-A75C-84938FC7D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Prof. Seyed Majid Zahedi</a:t>
            </a:r>
          </a:p>
          <a:p>
            <a:r>
              <a:rPr lang="en-US" sz="1600" dirty="0">
                <a:latin typeface="Ubuntu Mono" panose="020B0509030602030204" pitchFamily="49" charset="0"/>
                <a:hlinkClick r:id="rId3"/>
              </a:rPr>
              <a:t>https://ece.uwaterloo.ca/~smzahedi</a:t>
            </a:r>
            <a:endParaRPr lang="en-US" sz="16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22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of OSes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Most operating systems have either</a:t>
            </a:r>
          </a:p>
          <a:p>
            <a:pPr lvl="1"/>
            <a:r>
              <a:rPr lang="en-US" altLang="en-US" sz="2000" dirty="0"/>
              <a:t>One or many address spaces</a:t>
            </a:r>
          </a:p>
          <a:p>
            <a:pPr lvl="1"/>
            <a:r>
              <a:rPr lang="en-US" altLang="en-US" sz="2000" dirty="0"/>
              <a:t>One or many threads per address space</a:t>
            </a:r>
          </a:p>
          <a:p>
            <a:pPr lvl="1"/>
            <a:endParaRPr lang="en-US" altLang="en-US" sz="2000" dirty="0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5520690" y="5120640"/>
            <a:ext cx="2286000" cy="1001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Mach, OS/2, Linux,  </a:t>
            </a:r>
            <a:br>
              <a:rPr lang="en-US" altLang="en-US" sz="1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</a:br>
            <a:r>
              <a:rPr lang="en-US" altLang="en-US" sz="1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Windows 10, 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3291840" y="5120640"/>
            <a:ext cx="2228850" cy="10013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Embedded systems (</a:t>
            </a:r>
            <a:r>
              <a:rPr lang="en-US" altLang="en-US" sz="1400" b="0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Geoworks</a:t>
            </a:r>
            <a:r>
              <a:rPr lang="en-US" altLang="en-US" sz="1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, VxWorks, </a:t>
            </a:r>
            <a:r>
              <a:rPr lang="en-US" altLang="en-US" sz="1400" b="0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JavaOS</a:t>
            </a:r>
            <a:r>
              <a:rPr lang="en-US" altLang="en-US" sz="1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, Pilot(PC), etc.)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5520690" y="4549141"/>
            <a:ext cx="2286000" cy="583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 b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3291840" y="4549141"/>
            <a:ext cx="2228850" cy="5834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14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1520190" y="3920490"/>
            <a:ext cx="1771650" cy="2201466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1600" b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16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2663190" y="3291841"/>
            <a:ext cx="5143500" cy="1259578"/>
            <a:chOff x="1200" y="432"/>
            <a:chExt cx="4320" cy="1106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00" b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16200000">
              <a:off x="888" y="794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53FB25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# of </a:t>
              </a:r>
              <a:r>
                <a:rPr lang="en-US" altLang="en-US" sz="1600" b="0" dirty="0" err="1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addr</a:t>
              </a:r>
              <a:r>
                <a:rPr lang="en-US" altLang="en-US" sz="1600" b="0" dirty="0">
                  <a:latin typeface="Gill Sans Light" panose="020B0302020104020203" pitchFamily="34" charset="-79"/>
                  <a:ea typeface="Gill Sans" charset="0"/>
                  <a:cs typeface="Gill Sans Light" panose="020B0302020104020203" pitchFamily="34" charset="-79"/>
                </a:rPr>
                <a:t>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1520190" y="3291840"/>
            <a:ext cx="6286500" cy="2830116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94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uiExpand="1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9D4C-2A86-B64E-870A-0F06551B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CFB4-578D-B646-9F5D-4DE4BB94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Thread implementation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Create, yield, switch, etc.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Kernel- vs. user-managed threads</a:t>
            </a:r>
          </a:p>
          <a:p>
            <a:r>
              <a:rPr lang="en-US" dirty="0"/>
              <a:t>Implementation of synchronization objects</a:t>
            </a:r>
          </a:p>
          <a:p>
            <a:pPr lvl="1"/>
            <a:r>
              <a:rPr lang="en-US" dirty="0"/>
              <a:t>Mutex, semaphore, condition variable</a:t>
            </a:r>
          </a:p>
        </p:txBody>
      </p:sp>
    </p:spTree>
    <p:extLst>
      <p:ext uri="{BB962C8B-B14F-4D97-AF65-F5344CB8AC3E}">
        <p14:creationId xmlns:p14="http://schemas.microsoft.com/office/powerpoint/2010/main" val="3637432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975485" y="4642718"/>
            <a:ext cx="6503063" cy="685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Load/Store    Disable Interrupts   </a:t>
            </a:r>
            <a:r>
              <a:rPr lang="en-US" altLang="en-US" sz="2000" b="0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Test&amp;Set</a:t>
            </a:r>
            <a:endParaRPr lang="en-US" altLang="en-US" sz="2000" b="0" dirty="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1975485" y="3194918"/>
            <a:ext cx="6503063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Mutex   Semaphore   Monitor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975485" y="2356718"/>
            <a:ext cx="6503063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Bounded Buffers</a:t>
            </a:r>
          </a:p>
        </p:txBody>
      </p:sp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591854" y="2356718"/>
            <a:ext cx="78867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Atomic Inst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Synch Objects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Synchronization Objects</a:t>
            </a:r>
          </a:p>
        </p:txBody>
      </p:sp>
    </p:spTree>
    <p:extLst>
      <p:ext uri="{BB962C8B-B14F-4D97-AF65-F5344CB8AC3E}">
        <p14:creationId xmlns:p14="http://schemas.microsoft.com/office/powerpoint/2010/main" val="3759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Mutex Implementation - Take 1:</a:t>
            </a:r>
            <a:br>
              <a:rPr lang="en-US" altLang="ko-KR" dirty="0"/>
            </a:br>
            <a:r>
              <a:rPr lang="en-US" altLang="ko-KR" dirty="0"/>
              <a:t>Disabling Interrupts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Recall: context switching is triggered in two ways</a:t>
            </a:r>
          </a:p>
          <a:p>
            <a:pPr lvl="1"/>
            <a:r>
              <a:rPr lang="en-US" altLang="ko-KR" sz="1800" dirty="0"/>
              <a:t>Voluntary: thread does something to relinquish CPU</a:t>
            </a:r>
          </a:p>
          <a:p>
            <a:pPr lvl="1"/>
            <a:r>
              <a:rPr lang="en-US" altLang="ko-KR" sz="1800" dirty="0"/>
              <a:t>Involuntary: interrupts cause dispatcher to take CPU</a:t>
            </a:r>
          </a:p>
          <a:p>
            <a:pPr lvl="2"/>
            <a:endParaRPr lang="en-US" altLang="ko-KR" sz="1200" dirty="0"/>
          </a:p>
          <a:p>
            <a:r>
              <a:rPr lang="en-US" altLang="ko-KR" sz="2000" dirty="0"/>
              <a:t>On </a:t>
            </a:r>
            <a:r>
              <a:rPr lang="en-US" altLang="ko-KR" sz="2000" u="sng" dirty="0">
                <a:solidFill>
                  <a:srgbClr val="FF0000"/>
                </a:solidFill>
              </a:rPr>
              <a:t>uniprocessors</a:t>
            </a:r>
            <a:r>
              <a:rPr lang="en-US" altLang="ko-KR" sz="2000" dirty="0"/>
              <a:t>, we can avoid context switching by</a:t>
            </a:r>
          </a:p>
          <a:p>
            <a:pPr lvl="1"/>
            <a:r>
              <a:rPr lang="en-US" altLang="ko-KR" sz="1800" dirty="0"/>
              <a:t>Avoiding voluntary context switches</a:t>
            </a:r>
          </a:p>
          <a:p>
            <a:pPr lvl="1"/>
            <a:r>
              <a:rPr lang="en-US" altLang="ko-KR" sz="1800" dirty="0"/>
              <a:t>Preventing involuntary context switches by disabling interrupts</a:t>
            </a:r>
          </a:p>
          <a:p>
            <a:pPr lvl="3"/>
            <a:endParaRPr lang="en-US" altLang="ko-KR" sz="1200" dirty="0"/>
          </a:p>
          <a:p>
            <a:r>
              <a:rPr lang="en-US" altLang="ko-KR" sz="2000" dirty="0"/>
              <a:t>Naïve implementation of mutex in uniprocessors</a:t>
            </a:r>
          </a:p>
          <a:p>
            <a:pPr lvl="2"/>
            <a:endParaRPr lang="en-US" altLang="ko-KR" sz="1400" dirty="0"/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class Mutex {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 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</a:rPr>
              <a:t> public: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	void lock() { </a:t>
            </a:r>
            <a:r>
              <a:rPr lang="en-US" altLang="ko-KR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disable_interrupts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  <a:r>
              <a:rPr lang="en-US" altLang="ko-KR" sz="1600" dirty="0">
                <a:latin typeface="Ubuntu Mono" panose="020B0509030602030204" pitchFamily="49" charset="0"/>
              </a:rPr>
              <a:t>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	void unlock() { </a:t>
            </a:r>
            <a:r>
              <a:rPr lang="en-US" altLang="ko-KR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enable_interrupts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();</a:t>
            </a:r>
            <a:r>
              <a:rPr lang="en-US" altLang="ko-KR" sz="1600" dirty="0">
                <a:latin typeface="Ubuntu Mono" panose="020B0509030602030204" pitchFamily="49" charset="0"/>
              </a:rPr>
              <a:t>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481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</a:t>
            </a:r>
            <a:br>
              <a:rPr lang="en-US" altLang="ko-KR" dirty="0"/>
            </a:br>
            <a:r>
              <a:rPr lang="en-US" altLang="ko-KR" dirty="0"/>
              <a:t>Naïve Implementation of Mutex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OS cannot let users use this!</a:t>
            </a:r>
          </a:p>
          <a:p>
            <a:pPr marL="914400" lvl="2" indent="0">
              <a:lnSpc>
                <a:spcPct val="91000"/>
              </a:lnSpc>
              <a:buNone/>
            </a:pPr>
            <a:r>
              <a:rPr lang="en-US" altLang="ko-KR" sz="1800" dirty="0">
                <a:latin typeface="Ubuntu Mono" panose="020B0509030602030204" pitchFamily="49" charset="0"/>
              </a:rPr>
              <a:t>Mutex::lock();</a:t>
            </a:r>
            <a:br>
              <a:rPr lang="en-US" altLang="ko-KR" sz="1800" dirty="0">
                <a:latin typeface="Ubuntu Mono" panose="020B0509030602030204" pitchFamily="49" charset="0"/>
              </a:rPr>
            </a:br>
            <a:r>
              <a:rPr lang="en-US" altLang="ko-KR" sz="1800" dirty="0">
                <a:latin typeface="Ubuntu Mono" panose="020B0509030602030204" pitchFamily="49" charset="0"/>
              </a:rPr>
              <a:t>while(TRUE);</a:t>
            </a:r>
          </a:p>
          <a:p>
            <a:pPr marL="914400" lvl="2" indent="0">
              <a:lnSpc>
                <a:spcPct val="91000"/>
              </a:lnSpc>
              <a:buNone/>
            </a:pPr>
            <a:endParaRPr lang="en-US" altLang="ko-KR" sz="1800" dirty="0">
              <a:latin typeface="Ubuntu Mono" panose="020B0509030602030204" pitchFamily="49" charset="0"/>
            </a:endParaRPr>
          </a:p>
          <a:p>
            <a:pPr marL="914400" lvl="2" indent="0">
              <a:lnSpc>
                <a:spcPct val="91000"/>
              </a:lnSpc>
              <a:buNone/>
            </a:pPr>
            <a:endParaRPr lang="en-US" altLang="ko-KR" sz="1800" dirty="0">
              <a:latin typeface="Ubuntu Mono" panose="020B0509030602030204" pitchFamily="49" charset="0"/>
            </a:endParaRPr>
          </a:p>
          <a:p>
            <a:r>
              <a:rPr lang="en-US" altLang="ko-KR" sz="2400" dirty="0"/>
              <a:t>It does not work well in multiprocessors</a:t>
            </a:r>
          </a:p>
          <a:p>
            <a:pPr lvl="1"/>
            <a:r>
              <a:rPr lang="en-US" altLang="ko-KR" sz="2000" dirty="0"/>
              <a:t>Other CPUs could be interrupted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Real-time OSes should provide guarantees on timing! </a:t>
            </a:r>
          </a:p>
          <a:p>
            <a:pPr lvl="1"/>
            <a:r>
              <a:rPr lang="en-US" altLang="ko-KR" sz="2000" dirty="0"/>
              <a:t>Critical sections might be arbitrarily long</a:t>
            </a:r>
          </a:p>
          <a:p>
            <a:pPr lvl="1"/>
            <a:r>
              <a:rPr lang="en-US" altLang="ko-KR" sz="2000" dirty="0"/>
              <a:t>What happens with I/O or other important events?	</a:t>
            </a:r>
          </a:p>
          <a:p>
            <a:pPr lvl="2"/>
            <a:r>
              <a:rPr lang="en-US" altLang="ko-KR" sz="1600" dirty="0"/>
              <a:t>“Reactor about to meltdown. Help?”</a:t>
            </a:r>
          </a:p>
        </p:txBody>
      </p:sp>
      <p:pic>
        <p:nvPicPr>
          <p:cNvPr id="10242" name="Picture 2" descr="send help - sos | Make a Meme">
            <a:extLst>
              <a:ext uri="{FF2B5EF4-FFF2-40B4-BE49-F238E27FC236}">
                <a16:creationId xmlns:a16="http://schemas.microsoft.com/office/drawing/2014/main" id="{67B6985C-B86A-024D-94FA-86E0B9232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2309" y="1676400"/>
            <a:ext cx="1983041" cy="26440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65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Mutex - Take 2:</a:t>
            </a:r>
            <a:br>
              <a:rPr lang="en-US" altLang="ko-KR" dirty="0"/>
            </a:br>
            <a:r>
              <a:rPr lang="en-US" altLang="ko-KR" dirty="0"/>
              <a:t>Disabling Interrupts + Lock Variable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233768" y="3219660"/>
            <a:ext cx="2668192" cy="25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class Mutex {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private: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int value = FREE;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Queue waiting;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public: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void lock();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void unlock();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2971A-8B85-0142-9A56-7E8DDC7CDD37}"/>
              </a:ext>
            </a:extLst>
          </p:cNvPr>
          <p:cNvSpPr/>
          <p:nvPr/>
        </p:nvSpPr>
        <p:spPr>
          <a:xfrm>
            <a:off x="628650" y="1886105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Key idea</a:t>
            </a:r>
            <a:r>
              <a:rPr lang="en-US" altLang="ko-KR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: maintain lock variable and impose mutual exclusion only during operations on that variable</a:t>
            </a:r>
          </a:p>
        </p:txBody>
      </p:sp>
    </p:spTree>
    <p:extLst>
      <p:ext uri="{BB962C8B-B14F-4D97-AF65-F5344CB8AC3E}">
        <p14:creationId xmlns:p14="http://schemas.microsoft.com/office/powerpoint/2010/main" val="10685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5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 2 (cont.)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1E8F98-0CEC-974A-8E6A-AA449726BE95}"/>
              </a:ext>
            </a:extLst>
          </p:cNvPr>
          <p:cNvSpPr/>
          <p:nvPr/>
        </p:nvSpPr>
        <p:spPr>
          <a:xfrm>
            <a:off x="5200650" y="1603717"/>
            <a:ext cx="3314700" cy="331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Mutex::unlock()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disable_interrupts</a:t>
            </a: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if (!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waiting.empty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())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// Make another TCB </a:t>
            </a:r>
            <a:r>
              <a:rPr lang="en-US" altLang="en-US" sz="1400" dirty="0" err="1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eady</a:t>
            </a:r>
            <a:endParaRPr lang="en-US" altLang="en-US" sz="1400" dirty="0">
              <a:solidFill>
                <a:srgbClr val="00B050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next = 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waiting.remove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next-&gt;state = READY;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ready_list.add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(next);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 else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value = FREE;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     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</a:t>
            </a:r>
            <a:r>
              <a:rPr lang="en-US" altLang="en-US" sz="140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enable_interrupts</a:t>
            </a: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C9CF0-BAA8-1C49-9630-8894DE6624A5}"/>
              </a:ext>
            </a:extLst>
          </p:cNvPr>
          <p:cNvSpPr/>
          <p:nvPr/>
        </p:nvSpPr>
        <p:spPr>
          <a:xfrm>
            <a:off x="628650" y="1603717"/>
            <a:ext cx="4572000" cy="48587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Mutex::lock()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disable_interrupts</a:t>
            </a: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if (</a:t>
            </a: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value == BUSY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// Add TCB to waiting queue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waiting.add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runningTCB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runningTCB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-&gt;state = WAITING;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// Pick new thread to run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chosenTCB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 = 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ready_list.get_nextTCB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// Switch to new thread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thread_switch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runningTCB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, 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chosedTCB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// We’re back! We have locked mutex!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runningTCB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-&gt;state = RUNNING;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 else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00206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value = BUSY;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233AE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enable_interrupts</a:t>
            </a: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697E96-9C41-9842-B063-C68AFF79E3C5}"/>
              </a:ext>
            </a:extLst>
          </p:cNvPr>
          <p:cNvSpPr/>
          <p:nvPr/>
        </p:nvSpPr>
        <p:spPr>
          <a:xfrm>
            <a:off x="4572000" y="5539153"/>
            <a:ext cx="3943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Enable/disable interrupts also act as a memory barrier operation forcing all memory writes to complete first</a:t>
            </a:r>
          </a:p>
        </p:txBody>
      </p:sp>
    </p:spTree>
    <p:extLst>
      <p:ext uri="{BB962C8B-B14F-4D97-AF65-F5344CB8AC3E}">
        <p14:creationId xmlns:p14="http://schemas.microsoft.com/office/powerpoint/2010/main" val="9072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5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Take 2: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Why do we need to disable interrupts at all?</a:t>
            </a:r>
          </a:p>
          <a:p>
            <a:pPr lvl="1"/>
            <a:r>
              <a:rPr lang="en-US" altLang="ko-KR" sz="1800" dirty="0"/>
              <a:t>Avoid interruption between checking and setting lock value</a:t>
            </a:r>
          </a:p>
          <a:p>
            <a:pPr lvl="1"/>
            <a:r>
              <a:rPr lang="en-US" altLang="ko-KR" sz="1800" dirty="0"/>
              <a:t>Otherwise, two threads could think that they both have locked the mutex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Unlike previous solution, critical section (inside </a:t>
            </a:r>
            <a:r>
              <a:rPr lang="en-US" altLang="ko-KR" sz="1800" dirty="0">
                <a:latin typeface="Ubuntu Mono" panose="020B0509030602030204" pitchFamily="49" charset="0"/>
              </a:rPr>
              <a:t>lock()</a:t>
            </a:r>
            <a:r>
              <a:rPr lang="en-US" altLang="ko-KR" sz="2000" dirty="0"/>
              <a:t>) is very short</a:t>
            </a:r>
          </a:p>
          <a:p>
            <a:pPr lvl="1"/>
            <a:r>
              <a:rPr lang="en-US" altLang="ko-KR" sz="1800" dirty="0"/>
              <a:t>User of mutex can take as long as they like in </a:t>
            </a:r>
            <a:r>
              <a:rPr lang="en-US" altLang="ko-KR" sz="1800" dirty="0">
                <a:solidFill>
                  <a:srgbClr val="7030A0"/>
                </a:solidFill>
              </a:rPr>
              <a:t>their own critical section</a:t>
            </a:r>
            <a:br>
              <a:rPr lang="en-US" altLang="ko-KR" sz="1800" dirty="0"/>
            </a:br>
            <a:r>
              <a:rPr lang="en-US" altLang="ko-KR" sz="1800" dirty="0"/>
              <a:t>(doesn’t impact global machine behavior)</a:t>
            </a:r>
          </a:p>
          <a:p>
            <a:pPr lvl="1"/>
            <a:r>
              <a:rPr lang="en-US" altLang="ko-KR" sz="1800" dirty="0"/>
              <a:t>Critical interrupts taken in time!</a:t>
            </a:r>
          </a:p>
        </p:txBody>
      </p:sp>
      <p:grpSp>
        <p:nvGrpSpPr>
          <p:cNvPr id="446473" name="Group 9"/>
          <p:cNvGrpSpPr>
            <a:grpSpLocks/>
          </p:cNvGrpSpPr>
          <p:nvPr/>
        </p:nvGrpSpPr>
        <p:grpSpPr bwMode="auto">
          <a:xfrm>
            <a:off x="1407317" y="2865437"/>
            <a:ext cx="6511930" cy="1954213"/>
            <a:chOff x="1104" y="1056"/>
            <a:chExt cx="4102" cy="1231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1104" y="1056"/>
              <a:ext cx="2259" cy="1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84000"/>
                </a:lnSpc>
              </a:pPr>
              <a:r>
                <a:rPr lang="en-US" altLang="en-US" sz="1600" b="0" dirty="0">
                  <a:latin typeface="Ubuntu Mono" panose="020B0509030602030204" pitchFamily="49" charset="0"/>
                  <a:ea typeface="Consolas" charset="0"/>
                  <a:cs typeface="Consolas" charset="0"/>
                </a:rPr>
                <a:t>Mutex::lock() {</a:t>
              </a:r>
            </a:p>
            <a:p>
              <a:pPr algn="l">
                <a:lnSpc>
                  <a:spcPct val="84000"/>
                </a:lnSpc>
              </a:pPr>
              <a:r>
                <a:rPr lang="en-US" altLang="en-US" sz="1600" b="0" dirty="0">
                  <a:solidFill>
                    <a:srgbClr val="7030A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600" b="0" dirty="0" err="1">
                  <a:solidFill>
                    <a:srgbClr val="7030A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disable_interrupts</a:t>
              </a:r>
              <a:r>
                <a:rPr lang="en-US" altLang="en-US" sz="1600" b="0" dirty="0">
                  <a:solidFill>
                    <a:srgbClr val="7030A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(); </a:t>
              </a:r>
            </a:p>
            <a:p>
              <a:pPr algn="l">
                <a:lnSpc>
                  <a:spcPct val="84000"/>
                </a:lnSpc>
              </a:pPr>
              <a:r>
                <a:rPr lang="en-US" altLang="en-US" sz="1600" b="0" dirty="0">
                  <a:latin typeface="Ubuntu Mono" panose="020B0509030602030204" pitchFamily="49" charset="0"/>
                  <a:ea typeface="Consolas" charset="0"/>
                  <a:cs typeface="Consolas" charset="0"/>
                </a:rPr>
                <a:t>	if (</a:t>
              </a:r>
              <a:r>
                <a:rPr lang="en-US" altLang="en-US" sz="1600" b="0" dirty="0">
                  <a:solidFill>
                    <a:srgbClr val="FF000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value == BUSY</a:t>
              </a:r>
              <a:r>
                <a:rPr lang="en-US" altLang="en-US" sz="1600" b="0" dirty="0">
                  <a:latin typeface="Ubuntu Mono" panose="020B0509030602030204" pitchFamily="49" charset="0"/>
                  <a:ea typeface="Consolas" charset="0"/>
                  <a:cs typeface="Consolas" charset="0"/>
                </a:rPr>
                <a:t>) {</a:t>
              </a:r>
            </a:p>
            <a:p>
              <a:pPr algn="l">
                <a:lnSpc>
                  <a:spcPct val="84000"/>
                </a:lnSpc>
              </a:pPr>
              <a:r>
                <a:rPr lang="en-US" altLang="en-US" sz="1600" b="0" dirty="0">
                  <a:latin typeface="Ubuntu Mono" panose="020B0509030602030204" pitchFamily="49" charset="0"/>
                  <a:cs typeface="Consolas" charset="0"/>
                </a:rPr>
                <a:t>		…</a:t>
              </a:r>
              <a:br>
                <a:rPr lang="en-US" altLang="en-US" sz="1600" b="0" dirty="0">
                  <a:solidFill>
                    <a:srgbClr val="00B05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</a:br>
              <a:r>
                <a:rPr lang="en-US" altLang="en-US" sz="1600" b="0" dirty="0">
                  <a:latin typeface="Ubuntu Mono" panose="020B0509030602030204" pitchFamily="49" charset="0"/>
                  <a:ea typeface="Consolas" charset="0"/>
                  <a:cs typeface="Consolas" charset="0"/>
                </a:rPr>
                <a:t>	} else {</a:t>
              </a:r>
              <a:br>
                <a:rPr lang="en-US" altLang="en-US" sz="1600" b="0" dirty="0">
                  <a:latin typeface="Ubuntu Mono" panose="020B0509030602030204" pitchFamily="49" charset="0"/>
                  <a:ea typeface="Consolas" charset="0"/>
                  <a:cs typeface="Consolas" charset="0"/>
                </a:rPr>
              </a:br>
              <a:r>
                <a:rPr lang="en-US" altLang="en-US" sz="1600" b="0" dirty="0">
                  <a:solidFill>
                    <a:srgbClr val="233AE1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600" b="0" dirty="0">
                  <a:solidFill>
                    <a:srgbClr val="FF000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value = BUSY;</a:t>
              </a:r>
              <a:br>
                <a:rPr lang="en-US" altLang="en-US" sz="1600" b="0" dirty="0">
                  <a:solidFill>
                    <a:srgbClr val="00206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</a:br>
              <a:r>
                <a:rPr lang="en-US" altLang="en-US" sz="1600" b="0" dirty="0">
                  <a:solidFill>
                    <a:srgbClr val="233AE1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600" b="0" dirty="0">
                  <a:latin typeface="Ubuntu Mono" panose="020B0509030602030204" pitchFamily="49" charset="0"/>
                  <a:ea typeface="Consolas" charset="0"/>
                  <a:cs typeface="Consolas" charset="0"/>
                </a:rPr>
                <a:t>}</a:t>
              </a:r>
              <a:br>
                <a:rPr lang="en-US" altLang="en-US" sz="1600" b="0" dirty="0">
                  <a:latin typeface="Ubuntu Mono" panose="020B0509030602030204" pitchFamily="49" charset="0"/>
                  <a:ea typeface="Consolas" charset="0"/>
                  <a:cs typeface="Consolas" charset="0"/>
                </a:rPr>
              </a:br>
              <a:r>
                <a:rPr lang="en-US" altLang="en-US" sz="1600" b="0" dirty="0">
                  <a:solidFill>
                    <a:srgbClr val="7030A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600" b="0" dirty="0" err="1">
                  <a:solidFill>
                    <a:srgbClr val="7030A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enable_interrupts</a:t>
              </a:r>
              <a:r>
                <a:rPr lang="en-US" altLang="en-US" sz="1600" b="0" dirty="0">
                  <a:solidFill>
                    <a:srgbClr val="7030A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();</a:t>
              </a:r>
              <a:br>
                <a:rPr lang="en-US" altLang="en-US" sz="1600" b="0" dirty="0">
                  <a:solidFill>
                    <a:schemeClr val="hlink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</a:br>
              <a:r>
                <a:rPr lang="en-US" altLang="en-US" sz="1600" b="0" dirty="0">
                  <a:latin typeface="Ubuntu Mono" panose="020B0509030602030204" pitchFamily="49" charset="0"/>
                  <a:ea typeface="Consolas" charset="0"/>
                  <a:cs typeface="Consolas" charset="0"/>
                </a:rPr>
                <a:t>}</a:t>
              </a:r>
            </a:p>
          </p:txBody>
        </p:sp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2776" y="1384"/>
              <a:ext cx="2430" cy="616"/>
              <a:chOff x="2795" y="2008"/>
              <a:chExt cx="2430" cy="616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2795" y="2008"/>
                <a:ext cx="115" cy="616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2966" y="2187"/>
                <a:ext cx="22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Critical section of mutex</a:t>
                </a:r>
                <a:b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</a:br>
                <a:r>
                  <a:rPr lang="en-US" altLang="en-US" sz="1600" b="0" dirty="0">
                    <a:solidFill>
                      <a:srgbClr val="FF0000"/>
                    </a:solidFill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(different form critical section of program)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42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Re-enabling Interrupts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r>
              <a:rPr lang="en-US" altLang="ko-KR" sz="1800" dirty="0"/>
              <a:t>Before putting thread on wait queue?</a:t>
            </a:r>
          </a:p>
          <a:p>
            <a:pPr lvl="1"/>
            <a:r>
              <a:rPr lang="en-US" altLang="ko-KR" sz="1400" dirty="0">
                <a:latin typeface="Ubuntu Mono" panose="020B0509030602030204" pitchFamily="49" charset="0"/>
              </a:rPr>
              <a:t>unlock()</a:t>
            </a:r>
            <a:r>
              <a:rPr lang="en-US" altLang="ko-KR" sz="1600" dirty="0"/>
              <a:t> can check waiting queue and not wake up thread</a:t>
            </a:r>
          </a:p>
          <a:p>
            <a:r>
              <a:rPr lang="en-US" altLang="ko-KR" sz="1800" dirty="0"/>
              <a:t>After putting thread on wait queue?</a:t>
            </a:r>
          </a:p>
          <a:p>
            <a:pPr lvl="1"/>
            <a:r>
              <a:rPr lang="en-US" altLang="ko-KR" sz="1400" dirty="0">
                <a:latin typeface="Ubuntu Mono" panose="020B0509030602030204" pitchFamily="49" charset="0"/>
              </a:rPr>
              <a:t>unlock()</a:t>
            </a:r>
            <a:r>
              <a:rPr lang="en-US" altLang="ko-KR" sz="1600" dirty="0"/>
              <a:t> puts thread on ready queue, but thread still thinks it needs to go to sleep!</a:t>
            </a:r>
          </a:p>
          <a:p>
            <a:pPr lvl="1"/>
            <a:r>
              <a:rPr lang="en-US" altLang="ko-KR" sz="1600" dirty="0"/>
              <a:t>Thread goes to sleep while keeping mutex locked (deadlock!)</a:t>
            </a:r>
          </a:p>
          <a:p>
            <a:r>
              <a:rPr lang="en-US" altLang="ko-KR" sz="1800" dirty="0"/>
              <a:t>After </a:t>
            </a:r>
            <a:r>
              <a:rPr lang="en-US" altLang="ko-KR" sz="1600" dirty="0" err="1">
                <a:latin typeface="Ubuntu Mono" panose="020B0509030602030204" pitchFamily="49" charset="0"/>
              </a:rPr>
              <a:t>thread_switch</a:t>
            </a:r>
            <a:r>
              <a:rPr lang="en-US" altLang="ko-KR" sz="1600" dirty="0">
                <a:latin typeface="Ubuntu Mono" panose="020B0509030602030204" pitchFamily="49" charset="0"/>
              </a:rPr>
              <a:t>()</a:t>
            </a:r>
            <a:r>
              <a:rPr lang="en-US" altLang="ko-KR" sz="1800" dirty="0"/>
              <a:t>? But … how?</a:t>
            </a:r>
          </a:p>
          <a:p>
            <a:endParaRPr lang="en-US" altLang="ko-KR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9405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531FF04-AD9F-4A42-AAD5-644285D9A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220" y="1663337"/>
            <a:ext cx="4670130" cy="2781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4000"/>
              </a:lnSpc>
            </a:pPr>
            <a:r>
              <a:rPr lang="en-US" altLang="en-US" sz="16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Mutext</a:t>
            </a: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::lock() {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600" b="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disable_interrupts</a:t>
            </a: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en-US" sz="1600" b="0" dirty="0">
                <a:solidFill>
                  <a:schemeClr val="hlink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if (</a:t>
            </a:r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value == BUSY</a:t>
            </a: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) {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600" b="0" dirty="0" err="1">
                <a:latin typeface="Ubuntu Mono" panose="020B0509030602030204" pitchFamily="49" charset="0"/>
                <a:cs typeface="Consolas" charset="0"/>
              </a:rPr>
              <a:t>waiting.add</a:t>
            </a: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(</a:t>
            </a:r>
            <a:r>
              <a:rPr lang="en-US" altLang="en-US" sz="1600" b="0" dirty="0" err="1">
                <a:latin typeface="Ubuntu Mono" panose="020B0509030602030204" pitchFamily="49" charset="0"/>
                <a:cs typeface="Consolas" charset="0"/>
              </a:rPr>
              <a:t>runningTCB</a:t>
            </a: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);</a:t>
            </a:r>
          </a:p>
          <a:p>
            <a:pPr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		</a:t>
            </a:r>
            <a:r>
              <a:rPr lang="en-US" altLang="en-US" sz="1600" b="0" dirty="0" err="1">
                <a:latin typeface="Ubuntu Mono" panose="020B0509030602030204" pitchFamily="49" charset="0"/>
                <a:cs typeface="Consolas" charset="0"/>
              </a:rPr>
              <a:t>runningTCB</a:t>
            </a: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-&gt;state = WAITING;</a:t>
            </a:r>
          </a:p>
          <a:p>
            <a:pPr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		</a:t>
            </a:r>
            <a:r>
              <a:rPr lang="en-US" altLang="en-US" sz="1600" b="0" dirty="0" err="1">
                <a:latin typeface="Ubuntu Mono" panose="020B0509030602030204" pitchFamily="49" charset="0"/>
                <a:cs typeface="Consolas" charset="0"/>
              </a:rPr>
              <a:t>chosenTCB</a:t>
            </a: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 = </a:t>
            </a:r>
            <a:r>
              <a:rPr lang="en-US" altLang="en-US" sz="1600" b="0" dirty="0" err="1">
                <a:latin typeface="Ubuntu Mono" panose="020B0509030602030204" pitchFamily="49" charset="0"/>
                <a:cs typeface="Consolas" charset="0"/>
              </a:rPr>
              <a:t>ready_list.get_nextTCB</a:t>
            </a: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		</a:t>
            </a:r>
            <a:r>
              <a:rPr lang="en-US" altLang="en-US" sz="1600" b="0" dirty="0" err="1">
                <a:latin typeface="Ubuntu Mono" panose="020B0509030602030204" pitchFamily="49" charset="0"/>
                <a:cs typeface="Consolas" charset="0"/>
              </a:rPr>
              <a:t>thread_switch</a:t>
            </a: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(</a:t>
            </a:r>
            <a:r>
              <a:rPr lang="en-US" altLang="en-US" sz="1600" b="0" dirty="0" err="1">
                <a:latin typeface="Ubuntu Mono" panose="020B0509030602030204" pitchFamily="49" charset="0"/>
                <a:cs typeface="Consolas" charset="0"/>
              </a:rPr>
              <a:t>runningTCB</a:t>
            </a: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, </a:t>
            </a:r>
            <a:r>
              <a:rPr lang="en-US" altLang="en-US" sz="1600" b="0" dirty="0" err="1">
                <a:latin typeface="Ubuntu Mono" panose="020B0509030602030204" pitchFamily="49" charset="0"/>
                <a:cs typeface="Consolas" charset="0"/>
              </a:rPr>
              <a:t>chosedTCB</a:t>
            </a: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);</a:t>
            </a:r>
          </a:p>
          <a:p>
            <a:pPr>
              <a:lnSpc>
                <a:spcPct val="84000"/>
              </a:lnSpc>
            </a:pP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		</a:t>
            </a:r>
            <a:r>
              <a:rPr lang="en-US" altLang="en-US" sz="1600" b="0" dirty="0" err="1">
                <a:latin typeface="Ubuntu Mono" panose="020B0509030602030204" pitchFamily="49" charset="0"/>
                <a:cs typeface="Consolas" charset="0"/>
              </a:rPr>
              <a:t>runningTCB</a:t>
            </a:r>
            <a:r>
              <a:rPr lang="en-US" altLang="en-US" sz="1600" b="0" dirty="0">
                <a:latin typeface="Ubuntu Mono" panose="020B0509030602030204" pitchFamily="49" charset="0"/>
                <a:cs typeface="Consolas" charset="0"/>
              </a:rPr>
              <a:t>-&gt;state = RUNNING;</a:t>
            </a:r>
            <a:b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} else {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233AE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value = BUSY;</a:t>
            </a:r>
            <a:b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233AE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600" b="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enable_interrupts</a:t>
            </a: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en-US" sz="1600" b="0" dirty="0">
                <a:solidFill>
                  <a:schemeClr val="hlink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C2F6A8-7287-7B4B-A652-D38BE0FE2A8F}"/>
              </a:ext>
            </a:extLst>
          </p:cNvPr>
          <p:cNvGrpSpPr/>
          <p:nvPr/>
        </p:nvGrpSpPr>
        <p:grpSpPr>
          <a:xfrm>
            <a:off x="628650" y="2154297"/>
            <a:ext cx="3714239" cy="369332"/>
            <a:chOff x="-78458" y="2613950"/>
            <a:chExt cx="3714239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3F4D6A-C427-C942-A136-B877F821A1A3}"/>
                </a:ext>
              </a:extLst>
            </p:cNvPr>
            <p:cNvCxnSpPr/>
            <p:nvPr/>
          </p:nvCxnSpPr>
          <p:spPr>
            <a:xfrm>
              <a:off x="2765199" y="2811679"/>
              <a:ext cx="870582" cy="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23A89B-43C5-F94A-B476-8D43AA79A42D}"/>
                </a:ext>
              </a:extLst>
            </p:cNvPr>
            <p:cNvSpPr/>
            <p:nvPr/>
          </p:nvSpPr>
          <p:spPr>
            <a:xfrm>
              <a:off x="-78458" y="2613950"/>
              <a:ext cx="2839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dirty="0">
                  <a:solidFill>
                    <a:srgbClr val="FF0000"/>
                  </a:solidFill>
                  <a:latin typeface="Ubuntu Mono" panose="020B0509030602030204" pitchFamily="49" charset="0"/>
                  <a:ea typeface="Consolas" charset="0"/>
                  <a:cs typeface="Consolas" charset="0"/>
                </a:rPr>
                <a:t>enable interrupts here?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768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5E-6 0.077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7755 L 5E-6 0.1092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Re-enable After </a:t>
            </a:r>
            <a:r>
              <a:rPr lang="en-US" altLang="ko-KR" dirty="0" err="1"/>
              <a:t>thread_switch</a:t>
            </a:r>
            <a:r>
              <a:rPr lang="en-US" altLang="ko-KR" dirty="0"/>
              <a:t>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It is responsibility of next thread to re-enable interrupts</a:t>
            </a:r>
          </a:p>
          <a:p>
            <a:pPr lvl="1"/>
            <a:r>
              <a:rPr lang="en-US" altLang="ko-KR" sz="1600" dirty="0"/>
              <a:t>This invariant should be carefully maintained</a:t>
            </a:r>
          </a:p>
          <a:p>
            <a:r>
              <a:rPr lang="en-US" altLang="ko-KR" sz="1800" dirty="0"/>
              <a:t>When sleeping thread wakes up, returns to </a:t>
            </a:r>
            <a:r>
              <a:rPr lang="en-US" altLang="ko-KR" sz="1600" dirty="0">
                <a:latin typeface="Ubuntu Mono" panose="020B0509030602030204" pitchFamily="49" charset="0"/>
              </a:rPr>
              <a:t>lock()</a:t>
            </a:r>
            <a:r>
              <a:rPr lang="en-US" altLang="ko-KR" sz="1800" dirty="0"/>
              <a:t> and re-enables interrupts</a:t>
            </a:r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r>
              <a:rPr lang="en-US" altLang="ko-KR" sz="1600" dirty="0"/>
              <a:t>	  </a:t>
            </a:r>
            <a:r>
              <a:rPr lang="en-US" altLang="ko-KR" sz="1600" u="sng" dirty="0"/>
              <a:t>Thread A</a:t>
            </a:r>
            <a:r>
              <a:rPr lang="en-US" altLang="ko-KR" sz="1600" dirty="0"/>
              <a:t>				       </a:t>
            </a:r>
            <a:r>
              <a:rPr lang="en-US" altLang="ko-KR" sz="1600" u="sng" dirty="0"/>
              <a:t>Thread B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Ubuntu Mono" panose="020B0509030602030204" pitchFamily="49" charset="0"/>
              </a:rPr>
              <a:t>		  </a:t>
            </a:r>
            <a:br>
              <a:rPr lang="en-US" altLang="ko-KR" sz="1400" dirty="0">
                <a:latin typeface="Ubuntu Mono" panose="020B0509030602030204" pitchFamily="49" charset="0"/>
              </a:rPr>
            </a:br>
            <a:r>
              <a:rPr lang="en-US" altLang="ko-KR" sz="1400" dirty="0" err="1">
                <a:solidFill>
                  <a:srgbClr val="FF0000"/>
                </a:solidFill>
                <a:latin typeface="Ubuntu Mono" panose="020B0509030602030204" pitchFamily="49" charset="0"/>
              </a:rPr>
              <a:t>disable_interrupts</a:t>
            </a:r>
            <a:r>
              <a:rPr lang="en-US" altLang="ko-KR" sz="1400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br>
              <a:rPr lang="en-US" altLang="ko-KR" sz="1400" dirty="0">
                <a:latin typeface="Ubuntu Mono" panose="020B0509030602030204" pitchFamily="49" charset="0"/>
              </a:rPr>
            </a:br>
            <a:r>
              <a:rPr lang="en-US" altLang="ko-KR" sz="1400" dirty="0">
                <a:latin typeface="Ubuntu Mono" panose="020B0509030602030204" pitchFamily="49" charset="0"/>
              </a:rPr>
              <a:t>   </a:t>
            </a:r>
            <a:r>
              <a:rPr lang="en-US" altLang="ko-KR" sz="1400" dirty="0" err="1">
                <a:latin typeface="Ubuntu Mono" panose="020B0509030602030204" pitchFamily="49" charset="0"/>
              </a:rPr>
              <a:t>thread_switch</a:t>
            </a:r>
            <a:r>
              <a:rPr lang="en-US" altLang="ko-KR" sz="1400" dirty="0">
                <a:latin typeface="Ubuntu Mono" panose="020B0509030602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Ubuntu Mono" panose="020B0509030602030204" pitchFamily="49" charset="0"/>
              </a:rPr>
              <a:t>				        </a:t>
            </a:r>
            <a:r>
              <a:rPr lang="en-US" altLang="ko-KR" sz="1400" dirty="0" err="1">
                <a:latin typeface="Ubuntu Mono" panose="020B0509030602030204" pitchFamily="49" charset="0"/>
              </a:rPr>
              <a:t>thread_switch</a:t>
            </a:r>
            <a:r>
              <a:rPr lang="en-US" altLang="ko-KR" sz="1400" dirty="0">
                <a:latin typeface="Ubuntu Mono" panose="020B0509030602030204" pitchFamily="49" charset="0"/>
              </a:rPr>
              <a:t>() return 					          </a:t>
            </a:r>
            <a:r>
              <a:rPr lang="en-US" altLang="ko-KR" sz="1400" dirty="0" err="1">
                <a:solidFill>
                  <a:srgbClr val="FF0000"/>
                </a:solidFill>
                <a:latin typeface="Ubuntu Mono" panose="020B0509030602030204" pitchFamily="49" charset="0"/>
              </a:rPr>
              <a:t>enable_interrupts</a:t>
            </a:r>
            <a:r>
              <a:rPr lang="en-US" altLang="ko-KR" sz="1400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Ubuntu Mono" panose="020B0509030602030204" pitchFamily="49" charset="0"/>
              </a:rPr>
              <a:t>					        .</a:t>
            </a:r>
            <a:br>
              <a:rPr lang="en-US" altLang="ko-KR" sz="1400" dirty="0">
                <a:latin typeface="Ubuntu Mono" panose="020B0509030602030204" pitchFamily="49" charset="0"/>
              </a:rPr>
            </a:br>
            <a:r>
              <a:rPr lang="en-US" altLang="ko-KR" sz="1400" dirty="0">
                <a:latin typeface="Ubuntu Mono" panose="020B0509030602030204" pitchFamily="49" charset="0"/>
              </a:rPr>
              <a:t>					        .</a:t>
            </a:r>
            <a:br>
              <a:rPr lang="en-US" altLang="ko-KR" sz="1400" dirty="0">
                <a:latin typeface="Ubuntu Mono" panose="020B0509030602030204" pitchFamily="49" charset="0"/>
              </a:rPr>
            </a:br>
            <a:r>
              <a:rPr lang="en-US" altLang="ko-KR" sz="1400" dirty="0">
                <a:latin typeface="Ubuntu Mono" panose="020B0509030602030204" pitchFamily="49" charset="0"/>
              </a:rPr>
              <a:t>					        .</a:t>
            </a:r>
          </a:p>
          <a:p>
            <a:pPr marL="457200" lvl="1" indent="0">
              <a:buNone/>
            </a:pPr>
            <a:r>
              <a:rPr lang="en-US" altLang="ko-KR" sz="1400" dirty="0">
                <a:latin typeface="Ubuntu Mono" panose="020B0509030602030204" pitchFamily="49" charset="0"/>
              </a:rPr>
              <a:t>				         </a:t>
            </a:r>
            <a:r>
              <a:rPr lang="en-US" altLang="ko-KR" sz="1400" dirty="0" err="1">
                <a:solidFill>
                  <a:srgbClr val="FF0000"/>
                </a:solidFill>
                <a:latin typeface="Ubuntu Mono" panose="020B0509030602030204" pitchFamily="49" charset="0"/>
              </a:rPr>
              <a:t>disable_interrupts</a:t>
            </a:r>
            <a:r>
              <a:rPr lang="en-US" altLang="ko-KR" sz="1400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br>
              <a:rPr lang="en-US" altLang="ko-KR" sz="1400" dirty="0">
                <a:latin typeface="Ubuntu Mono" panose="020B0509030602030204" pitchFamily="49" charset="0"/>
              </a:rPr>
            </a:br>
            <a:r>
              <a:rPr lang="en-US" altLang="ko-KR" sz="1400" dirty="0">
                <a:latin typeface="Ubuntu Mono" panose="020B0509030602030204" pitchFamily="49" charset="0"/>
              </a:rPr>
              <a:t> 					 </a:t>
            </a:r>
            <a:r>
              <a:rPr lang="en-US" altLang="ko-KR" sz="1400" dirty="0" err="1">
                <a:latin typeface="Ubuntu Mono" panose="020B0509030602030204" pitchFamily="49" charset="0"/>
              </a:rPr>
              <a:t>thread_switch</a:t>
            </a:r>
            <a:r>
              <a:rPr lang="en-US" altLang="ko-KR" sz="1400" dirty="0">
                <a:latin typeface="Ubuntu Mono" panose="020B0509030602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ko-KR" sz="1400" dirty="0" err="1">
                <a:latin typeface="Ubuntu Mono" panose="020B0509030602030204" pitchFamily="49" charset="0"/>
              </a:rPr>
              <a:t>thread_switch</a:t>
            </a:r>
            <a:r>
              <a:rPr lang="en-US" altLang="ko-KR" sz="1400" dirty="0">
                <a:latin typeface="Ubuntu Mono" panose="020B0509030602030204" pitchFamily="49" charset="0"/>
              </a:rPr>
              <a:t>() return</a:t>
            </a:r>
            <a:br>
              <a:rPr lang="en-US" altLang="ko-KR" sz="1400" dirty="0">
                <a:latin typeface="Ubuntu Mono" panose="020B0509030602030204" pitchFamily="49" charset="0"/>
              </a:rPr>
            </a:br>
            <a:r>
              <a:rPr lang="en-US" altLang="ko-KR" sz="1400" dirty="0">
                <a:latin typeface="Ubuntu Mono" panose="020B0509030602030204" pitchFamily="49" charset="0"/>
              </a:rPr>
              <a:t>  </a:t>
            </a:r>
            <a:r>
              <a:rPr lang="en-US" altLang="ko-KR" sz="1400" dirty="0" err="1">
                <a:solidFill>
                  <a:srgbClr val="FF0000"/>
                </a:solidFill>
                <a:latin typeface="Ubuntu Mono" panose="020B0509030602030204" pitchFamily="49" charset="0"/>
              </a:rPr>
              <a:t>enable_interrupts</a:t>
            </a:r>
            <a:r>
              <a:rPr lang="en-US" altLang="ko-KR" sz="1400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br>
              <a:rPr lang="en-US" altLang="ko-KR" sz="1400" dirty="0">
                <a:latin typeface="Ubuntu Mono" panose="020B0509030602030204" pitchFamily="49" charset="0"/>
              </a:rPr>
            </a:br>
            <a:r>
              <a:rPr lang="en-US" altLang="ko-KR" sz="1400" dirty="0">
                <a:latin typeface="Ubuntu Mono" panose="020B0509030602030204" pitchFamily="49" charset="0"/>
              </a:rPr>
              <a:t>          .</a:t>
            </a:r>
            <a:br>
              <a:rPr lang="en-US" altLang="ko-KR" sz="1400" dirty="0">
                <a:latin typeface="Ubuntu Mono" panose="020B0509030602030204" pitchFamily="49" charset="0"/>
              </a:rPr>
            </a:br>
            <a:r>
              <a:rPr lang="en-US" altLang="ko-KR" sz="1400" dirty="0">
                <a:latin typeface="Ubuntu Mono" panose="020B0509030602030204" pitchFamily="49" charset="0"/>
              </a:rPr>
              <a:t>	     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3439106" y="3634792"/>
            <a:ext cx="1316182" cy="646113"/>
            <a:chOff x="2160" y="2126"/>
            <a:chExt cx="912" cy="407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05" y="2126"/>
              <a:ext cx="62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3439106" y="5357385"/>
            <a:ext cx="1316182" cy="646113"/>
            <a:chOff x="2400" y="3233"/>
            <a:chExt cx="912" cy="407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540" y="3233"/>
              <a:ext cx="62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b="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9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9D4C-2A86-B64E-870A-0F06551B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CFB4-578D-B646-9F5D-4DE4BB94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dirty="0"/>
              <a:t>Thread implementation</a:t>
            </a:r>
          </a:p>
          <a:p>
            <a:pPr lvl="1"/>
            <a:r>
              <a:rPr lang="en-US" dirty="0"/>
              <a:t>Create, yield, switch, etc.</a:t>
            </a:r>
          </a:p>
          <a:p>
            <a:r>
              <a:rPr lang="en-US" dirty="0"/>
              <a:t>Kernel- vs. user-managed threads</a:t>
            </a:r>
          </a:p>
          <a:p>
            <a:r>
              <a:rPr lang="en-US" dirty="0"/>
              <a:t>Implementation of synchronization objects</a:t>
            </a:r>
          </a:p>
          <a:p>
            <a:pPr lvl="1"/>
            <a:r>
              <a:rPr lang="en-US" dirty="0"/>
              <a:t>Mutex, semaphore, condition variable</a:t>
            </a:r>
          </a:p>
        </p:txBody>
      </p:sp>
    </p:spTree>
    <p:extLst>
      <p:ext uri="{BB962C8B-B14F-4D97-AF65-F5344CB8AC3E}">
        <p14:creationId xmlns:p14="http://schemas.microsoft.com/office/powerpoint/2010/main" val="2145585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Take 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User libraries cannot use this implementation (why?)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Doesn’t work well on multiprocessor</a:t>
            </a:r>
          </a:p>
          <a:p>
            <a:pPr lvl="1"/>
            <a:r>
              <a:rPr lang="en-US" altLang="ko-KR" sz="1800" dirty="0"/>
              <a:t>Disabling interrupts on all processors requires messages and would be very time consuming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Alternative solution: </a:t>
            </a:r>
            <a:r>
              <a:rPr lang="en-US" altLang="ko-KR" sz="2000" dirty="0">
                <a:solidFill>
                  <a:srgbClr val="FF0000"/>
                </a:solidFill>
              </a:rPr>
              <a:t>atomic read-modify-write instructions</a:t>
            </a:r>
          </a:p>
          <a:p>
            <a:pPr lvl="1"/>
            <a:r>
              <a:rPr lang="en-US" altLang="ko-KR" sz="1800" dirty="0"/>
              <a:t>Read value from an address and then write new value to it </a:t>
            </a:r>
            <a:r>
              <a:rPr lang="en-US" altLang="ko-KR" sz="1800" i="1" dirty="0">
                <a:solidFill>
                  <a:srgbClr val="0070C0"/>
                </a:solidFill>
              </a:rPr>
              <a:t>atomically</a:t>
            </a:r>
          </a:p>
          <a:p>
            <a:pPr lvl="1"/>
            <a:r>
              <a:rPr lang="en-US" altLang="ko-KR" sz="1800" dirty="0"/>
              <a:t>Make HW responsible for implementing this correctly </a:t>
            </a:r>
          </a:p>
          <a:p>
            <a:pPr lvl="2"/>
            <a:r>
              <a:rPr lang="en-US" altLang="ko-KR" sz="1600" dirty="0"/>
              <a:t>Uniprocessors (not too hard) </a:t>
            </a:r>
          </a:p>
          <a:p>
            <a:pPr lvl="2"/>
            <a:r>
              <a:rPr lang="en-US" altLang="ko-KR" sz="1600" dirty="0"/>
              <a:t>Multiprocessors (requires help from cache coherence protocol)</a:t>
            </a:r>
          </a:p>
          <a:p>
            <a:pPr lvl="1"/>
            <a:r>
              <a:rPr lang="en-US" altLang="ko-KR" sz="1800" dirty="0"/>
              <a:t>Unlike disabling interrupts, this can be used in both uniprocessors and multiprocessors</a:t>
            </a:r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4077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 of Read-Modify-Write Instructions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314A9FB-5D81-A848-920F-D0A7F6BAA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dirty="0" err="1">
                <a:latin typeface="Ubuntu Mono" panose="020B0509030602030204" pitchFamily="49" charset="0"/>
                <a:ea typeface="굴림" charset="0"/>
                <a:cs typeface="Consolas"/>
              </a:rPr>
              <a:t>test&amp;set</a:t>
            </a: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 (&amp;address) {			</a:t>
            </a:r>
            <a: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  <a:t>/* most architectures */</a:t>
            </a:r>
            <a:b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	result = M[address];		</a:t>
            </a:r>
            <a: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  <a:t>/* return result from</a:t>
            </a:r>
            <a:b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   	M[address] = 1;            	</a:t>
            </a:r>
            <a: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  <a:t>   “address” and set value at </a:t>
            </a: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	return result;</a:t>
            </a:r>
            <a: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  <a:t>			   “address” to 1 */</a:t>
            </a:r>
            <a:b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Tx/>
              <a:buNone/>
              <a:tabLst>
                <a:tab pos="801688" algn="l"/>
                <a:tab pos="1252538" algn="l"/>
              </a:tabLst>
            </a:pPr>
            <a:endParaRPr lang="en-US" altLang="ko-KR" sz="1800" dirty="0">
              <a:latin typeface="Ubuntu Mono" panose="020B0509030602030204" pitchFamily="49" charset="0"/>
              <a:ea typeface="굴림" charset="0"/>
              <a:cs typeface="Consolas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swap (&amp;address, register) {		</a:t>
            </a:r>
            <a: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  <a:t>/* x86 */</a:t>
            </a:r>
            <a:b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 	temp = M[address];		</a:t>
            </a:r>
            <a: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  <a:t>/* swap register’s value to</a:t>
            </a:r>
            <a:b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 	M[address] = register;		   </a:t>
            </a:r>
            <a: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  <a:t>value at “address” */</a:t>
            </a:r>
            <a:b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	register = temp;</a:t>
            </a:r>
            <a:b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endParaRPr lang="en-US" altLang="ko-KR" sz="1800" dirty="0">
              <a:latin typeface="Ubuntu Mono" panose="020B0509030602030204" pitchFamily="49" charset="0"/>
              <a:ea typeface="굴림" charset="0"/>
              <a:cs typeface="Consolas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800" dirty="0" err="1">
                <a:latin typeface="Ubuntu Mono" panose="020B0509030602030204" pitchFamily="49" charset="0"/>
                <a:ea typeface="굴림" charset="0"/>
                <a:cs typeface="Consolas"/>
              </a:rPr>
              <a:t>compare&amp;swap</a:t>
            </a: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 (&amp;address, reg1, reg2) {	</a:t>
            </a:r>
            <a: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  <a:t>/* 68000 */</a:t>
            </a:r>
            <a:br>
              <a:rPr lang="en-US" altLang="ko-KR" sz="1800" dirty="0">
                <a:solidFill>
                  <a:srgbClr val="00B050"/>
                </a:solidFill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	if (reg1 == M[address]) {</a:t>
            </a:r>
            <a:b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		M[address] = reg2;</a:t>
            </a:r>
            <a:b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		return success;</a:t>
            </a:r>
            <a:b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	} else {</a:t>
            </a:r>
            <a:b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		return failure;</a:t>
            </a:r>
            <a:b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	}</a:t>
            </a:r>
            <a:b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</a:br>
            <a:r>
              <a:rPr lang="en-US" altLang="ko-KR" sz="1800" dirty="0">
                <a:latin typeface="Ubuntu Mono" panose="020B0509030602030204" pitchFamily="49" charset="0"/>
                <a:ea typeface="굴림" charset="0"/>
                <a:cs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59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Spinlock with </a:t>
            </a:r>
            <a:r>
              <a:rPr lang="en-US" altLang="ko-KR" dirty="0" err="1">
                <a:latin typeface="Ubuntu Mono" panose="020B0509030602030204" pitchFamily="49" charset="0"/>
              </a:rPr>
              <a:t>test&amp;set</a:t>
            </a:r>
            <a:r>
              <a:rPr lang="en-US" altLang="ko-KR" dirty="0">
                <a:latin typeface="Ubuntu Mono" panose="020B0509030602030204" pitchFamily="49" charset="0"/>
              </a:rPr>
              <a:t>()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6755B3-AECA-F541-BC77-5F2548717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400" dirty="0">
                <a:ea typeface="굴림" panose="020B0600000101010101" pitchFamily="34" charset="-127"/>
              </a:rPr>
              <a:t>Simple implementation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endParaRPr lang="en-US" altLang="ko-KR" sz="1400" dirty="0">
              <a:ea typeface="굴림" panose="020B0600000101010101" pitchFamily="34" charset="-127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class Spinlock {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  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</a:rPr>
              <a:t>private: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    int value =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</a:rPr>
              <a:t>	  public: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    void lock() { 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</a:rPr>
              <a:t>while(</a:t>
            </a:r>
            <a:r>
              <a:rPr lang="en-US" altLang="ko-KR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test&amp;set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(value));</a:t>
            </a:r>
            <a:r>
              <a:rPr lang="en-US" altLang="ko-KR" sz="1600" dirty="0">
                <a:latin typeface="Ubuntu Mono" panose="020B0509030602030204" pitchFamily="49" charset="0"/>
              </a:rPr>
              <a:t>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    void unlock() { 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</a:rPr>
              <a:t>value = 0;</a:t>
            </a:r>
            <a:r>
              <a:rPr lang="en-US" altLang="ko-KR" sz="1600" dirty="0">
                <a:latin typeface="Ubuntu Mono" panose="020B0509030602030204" pitchFamily="49" charset="0"/>
              </a:rPr>
              <a:t>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	}</a:t>
            </a:r>
          </a:p>
          <a:p>
            <a:pPr marL="0" indent="0">
              <a:lnSpc>
                <a:spcPct val="91000"/>
              </a:lnSpc>
              <a:spcBef>
                <a:spcPts val="0"/>
              </a:spcBef>
              <a:buFontTx/>
              <a:buNone/>
              <a:tabLst>
                <a:tab pos="1027113" algn="l"/>
                <a:tab pos="1377950" algn="l"/>
                <a:tab pos="1716088" algn="l"/>
              </a:tabLst>
            </a:pPr>
            <a:endParaRPr lang="en-US" altLang="ko-KR" sz="1800" dirty="0">
              <a:latin typeface="Consolas" charset="0"/>
              <a:ea typeface="Consolas" charset="0"/>
              <a:cs typeface="Consolas" charset="0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Unlocked mutex: </a:t>
            </a:r>
            <a:r>
              <a:rPr lang="en-US" altLang="ko-KR" sz="1800" dirty="0" err="1">
                <a:latin typeface="Ubuntu Mono" panose="020B0509030602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ea typeface="굴림" panose="020B0600000101010101" pitchFamily="34" charset="-127"/>
              </a:rPr>
              <a:t>reads </a:t>
            </a:r>
            <a:r>
              <a:rPr lang="en-US" altLang="ko-KR" sz="1800" dirty="0">
                <a:latin typeface="Ubuntu Mono" panose="020B0509030602030204" pitchFamily="49" charset="0"/>
                <a:ea typeface="굴림" panose="020B0600000101010101" pitchFamily="34" charset="-127"/>
              </a:rPr>
              <a:t>0</a:t>
            </a:r>
            <a:r>
              <a:rPr lang="en-US" altLang="ko-KR" sz="2000" dirty="0">
                <a:ea typeface="굴림" panose="020B0600000101010101" pitchFamily="34" charset="-127"/>
              </a:rPr>
              <a:t> and sets </a:t>
            </a:r>
            <a:r>
              <a:rPr lang="en-US" altLang="ko-KR" sz="1800" dirty="0">
                <a:latin typeface="Ubuntu Mono" panose="020B0509030602030204" pitchFamily="49" charset="0"/>
                <a:ea typeface="굴림" panose="020B0600000101010101" pitchFamily="34" charset="-127"/>
              </a:rPr>
              <a:t>value = 1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Locked mutex: </a:t>
            </a:r>
            <a:r>
              <a:rPr lang="en-US" altLang="ko-KR" sz="1800" dirty="0" err="1">
                <a:latin typeface="Ubuntu Mono" panose="020B0509030602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ea typeface="굴림" panose="020B0600000101010101" pitchFamily="34" charset="-127"/>
              </a:rPr>
              <a:t>reads </a:t>
            </a:r>
            <a:r>
              <a:rPr lang="en-US" altLang="ko-KR" sz="1800" dirty="0">
                <a:latin typeface="Ubuntu Mono" panose="020B0509030602030204" pitchFamily="49" charset="0"/>
                <a:ea typeface="굴림" panose="020B0600000101010101" pitchFamily="34" charset="-127"/>
              </a:rPr>
              <a:t>1</a:t>
            </a:r>
            <a:r>
              <a:rPr lang="en-US" altLang="ko-KR" sz="2000" dirty="0">
                <a:ea typeface="굴림" panose="020B0600000101010101" pitchFamily="34" charset="-127"/>
              </a:rPr>
              <a:t> and sets </a:t>
            </a:r>
            <a:r>
              <a:rPr lang="en-US" altLang="ko-KR" sz="1800" dirty="0">
                <a:latin typeface="Ubuntu Mono" panose="020B0509030602030204" pitchFamily="49" charset="0"/>
                <a:ea typeface="굴림" panose="020B0600000101010101" pitchFamily="34" charset="-127"/>
              </a:rPr>
              <a:t>value = 1</a:t>
            </a:r>
            <a:r>
              <a:rPr lang="en-US" altLang="ko-KR" sz="1800" dirty="0"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ea typeface="굴림" panose="020B0600000101010101" pitchFamily="34" charset="-127"/>
              </a:rPr>
              <a:t>(no change)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What is wrong with this implementation?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ea typeface="굴림" panose="020B0600000101010101" pitchFamily="34" charset="-127"/>
              </a:rPr>
              <a:t>Waiting threads consume cycles while </a:t>
            </a:r>
            <a:r>
              <a:rPr lang="en-US" altLang="ko-KR" sz="1800" dirty="0">
                <a:solidFill>
                  <a:srgbClr val="FF0000"/>
                </a:solidFill>
                <a:ea typeface="굴림" panose="020B0600000101010101" pitchFamily="34" charset="-127"/>
              </a:rPr>
              <a:t>busy-waiting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51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Spinlock with </a:t>
            </a:r>
            <a:r>
              <a:rPr lang="en-US" altLang="ko-KR" dirty="0" err="1">
                <a:latin typeface="Ubuntu Mono" panose="020B0509030602030204" pitchFamily="49" charset="0"/>
              </a:rPr>
              <a:t>test&amp;set</a:t>
            </a:r>
            <a:r>
              <a:rPr lang="en-US" altLang="ko-KR" dirty="0">
                <a:latin typeface="Ubuntu Mono" panose="020B0509030602030204" pitchFamily="49" charset="0"/>
              </a:rPr>
              <a:t>()</a:t>
            </a:r>
            <a:r>
              <a:rPr lang="en-US" altLang="ko-KR" dirty="0"/>
              <a:t>: Discussion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B0E03E6-B0ED-5B46-90EA-F3ADB9D6B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Upside?</a:t>
            </a:r>
          </a:p>
          <a:p>
            <a:pPr lvl="1"/>
            <a:r>
              <a:rPr lang="en-US" altLang="ko-KR" sz="1800" dirty="0"/>
              <a:t>Machine can receive interrupts</a:t>
            </a:r>
          </a:p>
          <a:p>
            <a:pPr lvl="1"/>
            <a:r>
              <a:rPr lang="en-US" altLang="ko-KR" sz="1800" dirty="0"/>
              <a:t>User code can use this mutex</a:t>
            </a:r>
          </a:p>
          <a:p>
            <a:pPr lvl="1"/>
            <a:r>
              <a:rPr lang="en-US" altLang="ko-KR" sz="1800" dirty="0"/>
              <a:t>Works on multiprocessors</a:t>
            </a:r>
          </a:p>
          <a:p>
            <a:pPr lvl="2"/>
            <a:endParaRPr lang="en-US" altLang="ko-KR" sz="1400" dirty="0"/>
          </a:p>
          <a:p>
            <a:r>
              <a:rPr lang="en-US" altLang="ko-KR" sz="2000" dirty="0"/>
              <a:t>Downside?</a:t>
            </a:r>
          </a:p>
          <a:p>
            <a:pPr lvl="1"/>
            <a:r>
              <a:rPr lang="en-US" altLang="ko-KR" sz="1800" dirty="0"/>
              <a:t>This is very wasteful as threads consume CPU cycles (busy-waiting)</a:t>
            </a:r>
          </a:p>
          <a:p>
            <a:pPr lvl="1"/>
            <a:r>
              <a:rPr lang="en-US" altLang="ko-KR" sz="1800" dirty="0"/>
              <a:t>Waiting threads may delay the thread that has locked mutex (no one wins!)</a:t>
            </a:r>
          </a:p>
          <a:p>
            <a:pPr lvl="1"/>
            <a:r>
              <a:rPr lang="en-US" altLang="ko-KR" sz="1800" dirty="0">
                <a:solidFill>
                  <a:srgbClr val="FF0000"/>
                </a:solidFill>
              </a:rPr>
              <a:t>Priority inversion</a:t>
            </a:r>
            <a:r>
              <a:rPr lang="en-US" altLang="ko-KR" sz="1800" dirty="0"/>
              <a:t>: if busy-waiting thread has higher priority than the thread that has locked mutex </a:t>
            </a:r>
            <a:r>
              <a:rPr lang="en-US" altLang="ko-KR" sz="1800" dirty="0">
                <a:sym typeface="Symbol" panose="05050102010706020507" pitchFamily="18" charset="2"/>
              </a:rPr>
              <a:t>then there will be no progress! (more on this later)</a:t>
            </a:r>
          </a:p>
          <a:p>
            <a:pPr lvl="2"/>
            <a:endParaRPr lang="en-US" altLang="ko-KR" sz="1400" dirty="0">
              <a:sym typeface="Symbol" panose="05050102010706020507" pitchFamily="18" charset="2"/>
            </a:endParaRPr>
          </a:p>
          <a:p>
            <a:r>
              <a:rPr lang="en-US" altLang="ko-KR" sz="2000" dirty="0"/>
              <a:t>In semaphores and monitors, threads may wait for arbitrary long time!</a:t>
            </a:r>
          </a:p>
          <a:p>
            <a:pPr lvl="1"/>
            <a:r>
              <a:rPr lang="en-US" altLang="ko-KR" sz="1800" dirty="0"/>
              <a:t>Even if busy-waiting was OK for mutexes, it’s not OK for other primitives</a:t>
            </a:r>
          </a:p>
          <a:p>
            <a:pPr lvl="1"/>
            <a:r>
              <a:rPr lang="en-US" altLang="ko-KR" sz="1800" dirty="0"/>
              <a:t>Exam/quiz solutions should avoid busy-waiting!</a:t>
            </a:r>
          </a:p>
        </p:txBody>
      </p:sp>
      <p:pic>
        <p:nvPicPr>
          <p:cNvPr id="5" name="Picture 2" descr="Busy!?............. I'm beyond busy! - Busy Que Got Me Like | Meme Generator">
            <a:extLst>
              <a:ext uri="{FF2B5EF4-FFF2-40B4-BE49-F238E27FC236}">
                <a16:creationId xmlns:a16="http://schemas.microsoft.com/office/drawing/2014/main" id="{5AFAF6CB-0488-B24A-82B7-5B8E736B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6659" y="1560431"/>
            <a:ext cx="2648691" cy="19685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209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Mutex - Take 3:</a:t>
            </a:r>
            <a:br>
              <a:rPr lang="en-US" altLang="ko-KR" dirty="0"/>
            </a:br>
            <a:r>
              <a:rPr lang="en-US" altLang="ko-KR" dirty="0"/>
              <a:t>Using Spinlock</a:t>
            </a:r>
            <a:endParaRPr lang="en-US" altLang="ko-KR" dirty="0">
              <a:latin typeface="Ubuntu Mono" panose="020B0509030602030204" pitchFamily="49" charset="0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Can we implement mutex with </a:t>
            </a:r>
            <a:r>
              <a:rPr lang="en-US" altLang="ko-KR" sz="1800" dirty="0" err="1">
                <a:latin typeface="Ubuntu Mono" panose="020B0509030602030204" pitchFamily="49" charset="0"/>
              </a:rPr>
              <a:t>text&amp;set</a:t>
            </a:r>
            <a:r>
              <a:rPr lang="en-US" altLang="ko-KR" sz="2000" dirty="0"/>
              <a:t> without busy-waiting?</a:t>
            </a:r>
          </a:p>
          <a:p>
            <a:pPr lvl="1"/>
            <a:r>
              <a:rPr lang="en-US" altLang="ko-KR" sz="1800" dirty="0"/>
              <a:t>We cannot eliminate busy-waiting, but we can minimize it!</a:t>
            </a:r>
          </a:p>
          <a:p>
            <a:pPr lvl="1"/>
            <a:r>
              <a:rPr lang="en-US" altLang="ko-KR" sz="1800" b="1" dirty="0">
                <a:solidFill>
                  <a:srgbClr val="002060"/>
                </a:solidFill>
              </a:rPr>
              <a:t>Idea</a:t>
            </a:r>
            <a:r>
              <a:rPr lang="en-US" altLang="ko-KR" sz="1800" dirty="0">
                <a:solidFill>
                  <a:srgbClr val="002060"/>
                </a:solidFill>
              </a:rPr>
              <a:t>: only busy-wait to atomically check mutex value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8D418D09-F40E-9A4A-AB9A-A987E0CC2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056" y="3429000"/>
            <a:ext cx="3003944" cy="247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class Mutex {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4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private: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int value = </a:t>
            </a:r>
            <a:r>
              <a:rPr lang="en-US" altLang="en-US" sz="1400" b="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FREE</a:t>
            </a: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;</a:t>
            </a:r>
            <a:endParaRPr lang="fa-IR" altLang="en-US" sz="1400" b="0" dirty="0"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Spinlock </a:t>
            </a:r>
            <a:r>
              <a:rPr lang="en-US" altLang="en-US" sz="1400" b="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mutex_spinlock</a:t>
            </a: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;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Queue waiting;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en-US" sz="14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public: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void lock();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void unlock();</a:t>
            </a:r>
          </a:p>
          <a:p>
            <a:pPr algn="l"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A897B0-2088-E144-93D9-31DCD9151178}"/>
              </a:ext>
            </a:extLst>
          </p:cNvPr>
          <p:cNvSpPr/>
          <p:nvPr/>
        </p:nvSpPr>
        <p:spPr>
          <a:xfrm>
            <a:off x="4925619" y="3429000"/>
            <a:ext cx="3589731" cy="247554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  <a:tabLst>
                <a:tab pos="338138" algn="l"/>
                <a:tab pos="688975" algn="l"/>
                <a:tab pos="1027113" algn="l"/>
              </a:tabLst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class Scheduler {</a:t>
            </a:r>
          </a:p>
          <a:p>
            <a:pPr>
              <a:lnSpc>
                <a:spcPct val="70000"/>
              </a:lnSpc>
              <a:spcBef>
                <a:spcPts val="1000"/>
              </a:spcBef>
              <a:tabLst>
                <a:tab pos="338138" algn="l"/>
                <a:tab pos="688975" algn="l"/>
                <a:tab pos="1027113" algn="l"/>
              </a:tabLst>
            </a:pP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  <a:cs typeface="Consolas" charset="0"/>
              </a:rPr>
              <a:t> private:</a:t>
            </a:r>
          </a:p>
          <a:p>
            <a:pPr>
              <a:lnSpc>
                <a:spcPct val="70000"/>
              </a:lnSpc>
              <a:spcBef>
                <a:spcPts val="1000"/>
              </a:spcBef>
              <a:tabLst>
                <a:tab pos="338138" algn="l"/>
                <a:tab pos="688975" algn="l"/>
                <a:tab pos="1027113" algn="l"/>
              </a:tabLst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Queue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readyList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1000"/>
              </a:spcBef>
              <a:tabLst>
                <a:tab pos="338138" algn="l"/>
                <a:tab pos="688975" algn="l"/>
                <a:tab pos="1027113" algn="l"/>
              </a:tabLst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Spinlock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scheduler_spinlock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1000"/>
              </a:spcBef>
              <a:tabLst>
                <a:tab pos="338138" algn="l"/>
                <a:tab pos="688975" algn="l"/>
                <a:tab pos="1027113" algn="l"/>
              </a:tabLst>
            </a:pPr>
            <a:endParaRPr lang="en-US" sz="1400" dirty="0">
              <a:latin typeface="Ubuntu Mono" panose="020B0509030602030204" pitchFamily="49" charset="0"/>
              <a:cs typeface="Consolas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  <a:tabLst>
                <a:tab pos="338138" algn="l"/>
                <a:tab pos="688975" algn="l"/>
                <a:tab pos="1027113" algn="l"/>
              </a:tabLst>
            </a:pP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  <a:cs typeface="Consolas" charset="0"/>
              </a:rPr>
              <a:t> public:</a:t>
            </a:r>
          </a:p>
          <a:p>
            <a:pPr>
              <a:lnSpc>
                <a:spcPct val="70000"/>
              </a:lnSpc>
              <a:spcBef>
                <a:spcPts val="1000"/>
              </a:spcBef>
              <a:tabLst>
                <a:tab pos="338138" algn="l"/>
                <a:tab pos="688975" algn="l"/>
                <a:tab pos="1027113" algn="l"/>
              </a:tabLst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void suspend(Spinlock *spinlock);</a:t>
            </a:r>
          </a:p>
          <a:p>
            <a:pPr>
              <a:lnSpc>
                <a:spcPct val="70000"/>
              </a:lnSpc>
              <a:spcBef>
                <a:spcPts val="1000"/>
              </a:spcBef>
              <a:tabLst>
                <a:tab pos="338138" algn="l"/>
                <a:tab pos="688975" algn="l"/>
                <a:tab pos="1027113" algn="l"/>
              </a:tabLst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void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make_ready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(TCB *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);</a:t>
            </a:r>
          </a:p>
          <a:p>
            <a:pPr>
              <a:lnSpc>
                <a:spcPct val="70000"/>
              </a:lnSpc>
              <a:spcBef>
                <a:spcPts val="1000"/>
              </a:spcBef>
              <a:tabLst>
                <a:tab pos="338138" algn="l"/>
                <a:tab pos="688975" algn="l"/>
                <a:tab pos="1027113" algn="l"/>
              </a:tabLst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925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Mutex - Take 3 (cont.)</a:t>
            </a:r>
            <a:endParaRPr lang="en-US" altLang="ko-KR" dirty="0">
              <a:latin typeface="Ubuntu Mono" panose="020B0509030602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347FF-E262-7E43-BA66-926992C74E16}"/>
              </a:ext>
            </a:extLst>
          </p:cNvPr>
          <p:cNvSpPr/>
          <p:nvPr/>
        </p:nvSpPr>
        <p:spPr>
          <a:xfrm>
            <a:off x="4872037" y="1460848"/>
            <a:ext cx="3643313" cy="3033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Mutex::unlock()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mutex_spinlock.lock</a:t>
            </a: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if (!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waiting.empty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())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// Make another TCB ready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next = 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waiting.remove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scheduler-&gt;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make_ready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(next);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 else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value = FREE;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     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	</a:t>
            </a:r>
            <a:r>
              <a:rPr lang="en-US" altLang="en-US" sz="140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mutext_spinlock.unlock</a:t>
            </a: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FDE59-3AB0-BE4D-B4F2-2629CD79CC0D}"/>
              </a:ext>
            </a:extLst>
          </p:cNvPr>
          <p:cNvSpPr/>
          <p:nvPr/>
        </p:nvSpPr>
        <p:spPr>
          <a:xfrm>
            <a:off x="628649" y="1460848"/>
            <a:ext cx="4243387" cy="331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Mutex::lock()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mutex_spinlock.lock</a:t>
            </a: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if (</a:t>
            </a: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value == BUSY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// Add TCB to waiting queue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waiting.add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(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runningTCB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	scheduler-&gt;suspend(&amp;</a:t>
            </a:r>
            <a:r>
              <a:rPr lang="en-US" altLang="en-US" sz="1400" dirty="0" err="1">
                <a:latin typeface="Ubuntu Mono" panose="020B0509030602030204" pitchFamily="49" charset="0"/>
                <a:ea typeface="Consolas" charset="0"/>
                <a:cs typeface="Consolas" charset="0"/>
              </a:rPr>
              <a:t>mutex_spinlock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// Scheduler unlocks </a:t>
            </a:r>
            <a:r>
              <a:rPr lang="en-US" altLang="en-US" sz="1400" dirty="0" err="1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mutex_spinlock</a:t>
            </a:r>
            <a:endParaRPr lang="en-US" altLang="en-US" sz="1400" dirty="0">
              <a:solidFill>
                <a:srgbClr val="00B050"/>
              </a:solidFill>
              <a:latin typeface="Ubuntu Mono" panose="020B0509030602030204" pitchFamily="49" charset="0"/>
              <a:ea typeface="Consolas" charset="0"/>
              <a:cs typeface="Consolas" charset="0"/>
            </a:endParaRP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	} else 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00206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value = BUSY;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cs typeface="Consolas" charset="0"/>
              </a:rPr>
              <a:t>		</a:t>
            </a:r>
            <a:r>
              <a:rPr lang="en-US" altLang="en-US" sz="1400" dirty="0" err="1">
                <a:solidFill>
                  <a:srgbClr val="7030A0"/>
                </a:solidFill>
                <a:latin typeface="Ubuntu Mono" panose="020B0509030602030204" pitchFamily="49" charset="0"/>
                <a:cs typeface="Consolas" charset="0"/>
              </a:rPr>
              <a:t>mutex_spinlock.unlock</a:t>
            </a:r>
            <a:r>
              <a:rPr lang="en-US" altLang="en-US" sz="1400" dirty="0">
                <a:solidFill>
                  <a:srgbClr val="7030A0"/>
                </a:solidFill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solidFill>
                  <a:srgbClr val="233AE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altLang="en-US" sz="140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6C68A8-1C70-B34C-B246-D1415A511008}"/>
              </a:ext>
            </a:extLst>
          </p:cNvPr>
          <p:cNvSpPr/>
          <p:nvPr/>
        </p:nvSpPr>
        <p:spPr>
          <a:xfrm>
            <a:off x="628649" y="4995020"/>
            <a:ext cx="78867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Can interrupt handler use this lock?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No! Interrupt handler is not a thread, it cannot be suspended</a:t>
            </a:r>
          </a:p>
          <a:p>
            <a:r>
              <a:rPr lang="en-US" altLang="ko-KR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How should we protect data shared by interrupt handler and kernel thread?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Use spinlocks!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avoid deadlock, kernel thread should disable interrupts before locking the spinlock.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Otherwise, interrupt handler could spin forever if spinlock is locked by a kernel thread!</a:t>
            </a:r>
          </a:p>
        </p:txBody>
      </p:sp>
    </p:spTree>
    <p:extLst>
      <p:ext uri="{BB962C8B-B14F-4D97-AF65-F5344CB8AC3E}">
        <p14:creationId xmlns:p14="http://schemas.microsoft.com/office/powerpoint/2010/main" val="336786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uiExpand="1" build="p"/>
      <p:bldP spid="5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Mutex - Take 3 (cont.)</a:t>
            </a:r>
            <a:endParaRPr lang="en-US" altLang="ko-KR" dirty="0">
              <a:latin typeface="Ubuntu Mono" panose="020B0509030602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871013-2B1B-1D48-B147-AF4A282D8BC3}"/>
              </a:ext>
            </a:extLst>
          </p:cNvPr>
          <p:cNvSpPr/>
          <p:nvPr/>
        </p:nvSpPr>
        <p:spPr>
          <a:xfrm>
            <a:off x="5100637" y="1712148"/>
            <a:ext cx="3414713" cy="219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Scheduler::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make_ready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(TCB *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)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disable_interrupts</a:t>
            </a:r>
            <a:r>
              <a:rPr lang="en-US" sz="1400" dirty="0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scheduler_spinlock.lock</a:t>
            </a: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ready_list.add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thread-&gt;state = READY;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scheduler_spinlock.unlock</a:t>
            </a: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enable_interrupts</a:t>
            </a:r>
            <a:r>
              <a:rPr lang="en-US" sz="1400" dirty="0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895956-4055-D041-BBB5-06A420400218}"/>
              </a:ext>
            </a:extLst>
          </p:cNvPr>
          <p:cNvSpPr/>
          <p:nvPr/>
        </p:nvSpPr>
        <p:spPr>
          <a:xfrm>
            <a:off x="628650" y="1712148"/>
            <a:ext cx="4572000" cy="3033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Scheduler::suspend(Spinlock *spinlock)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disable_interrupts</a:t>
            </a:r>
            <a:r>
              <a:rPr lang="en-US" sz="1400" dirty="0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scheduler_spinlock.lock</a:t>
            </a: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spinlock-&gt;unlock();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runningTCB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-&gt;state = WAITING;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chosenTCB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=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ready_list.get_nextTCB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thread_switch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runningTCB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, 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chosenTCB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runningTCB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-&gt;state = RUNNING;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scheduler_spinlock.unlock</a:t>
            </a: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400" dirty="0" err="1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enable_interrupts</a:t>
            </a:r>
            <a:r>
              <a:rPr lang="en-US" sz="1400" dirty="0">
                <a:solidFill>
                  <a:schemeClr val="accent1"/>
                </a:solidFill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DCB0AE-1C15-BC45-B6D7-DD879DFB4437}"/>
              </a:ext>
            </a:extLst>
          </p:cNvPr>
          <p:cNvSpPr/>
          <p:nvPr/>
        </p:nvSpPr>
        <p:spPr>
          <a:xfrm>
            <a:off x="628650" y="5204695"/>
            <a:ext cx="645795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disable interrupts?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avoid </a:t>
            </a:r>
            <a:r>
              <a:rPr lang="en-US" altLang="ko-KR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deadlock</a:t>
            </a: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Interrupt handler could spin forever if it needs scheduler’s spinlock!</a:t>
            </a:r>
          </a:p>
          <a:p>
            <a:r>
              <a:rPr lang="en-US" altLang="ko-KR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What might happen if we unlock </a:t>
            </a:r>
            <a:r>
              <a:rPr lang="en-US" altLang="ko-KR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mutex_spilock</a:t>
            </a:r>
            <a:r>
              <a:rPr lang="en-US" altLang="ko-KR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before </a:t>
            </a:r>
            <a:r>
              <a:rPr lang="en-US" altLang="ko-KR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suspend()</a:t>
            </a:r>
            <a:r>
              <a:rPr lang="en-US" altLang="ko-KR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  <a:endParaRPr lang="en-US" altLang="ko-KR" sz="1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Then </a:t>
            </a:r>
            <a:r>
              <a:rPr lang="en-US" altLang="ko-KR" sz="14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make_ready</a:t>
            </a:r>
            <a:r>
              <a:rPr lang="en-US" altLang="ko-KR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()</a:t>
            </a: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could run before </a:t>
            </a:r>
            <a:r>
              <a:rPr lang="en-US" altLang="ko-KR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suspend(),</a:t>
            </a:r>
            <a:r>
              <a:rPr lang="en-US" altLang="ko-KR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which is very bad!</a:t>
            </a:r>
          </a:p>
        </p:txBody>
      </p:sp>
      <p:pic>
        <p:nvPicPr>
          <p:cNvPr id="10" name="Picture 8" descr="Related image">
            <a:extLst>
              <a:ext uri="{FF2B5EF4-FFF2-40B4-BE49-F238E27FC236}">
                <a16:creationId xmlns:a16="http://schemas.microsoft.com/office/drawing/2014/main" id="{DEE714AE-F575-FE4D-A0CB-C30287E6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06169">
            <a:off x="6948327" y="4048983"/>
            <a:ext cx="1755195" cy="17551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901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8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Mutex Using Interrupts vs. </a:t>
            </a:r>
            <a:r>
              <a:rPr lang="en-US" altLang="ko-KR" dirty="0">
                <a:latin typeface="Ubuntu Mono" panose="020B0509030602030204" pitchFamily="49" charset="0"/>
              </a:rPr>
              <a:t>Spinlock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030A0"/>
              </a:solidFill>
            </a:endParaRPr>
          </a:p>
          <a:p>
            <a:endParaRPr lang="en-US" altLang="ko-KR" sz="2000" dirty="0">
              <a:solidFill>
                <a:srgbClr val="7030A0"/>
              </a:solidFill>
            </a:endParaRPr>
          </a:p>
          <a:p>
            <a:endParaRPr lang="en-US" altLang="ko-KR" sz="2000" dirty="0">
              <a:solidFill>
                <a:srgbClr val="7030A0"/>
              </a:solidFill>
            </a:endParaRPr>
          </a:p>
          <a:p>
            <a:endParaRPr lang="en-US" altLang="ko-K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7030A0"/>
              </a:solidFill>
            </a:endParaRPr>
          </a:p>
          <a:p>
            <a:r>
              <a:rPr lang="en-US" altLang="ko-KR" sz="2000" dirty="0">
                <a:solidFill>
                  <a:srgbClr val="7030A0"/>
                </a:solidFill>
              </a:rPr>
              <a:t>Replace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disable interrupts; 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  <a:sym typeface="Wingdings" charset="0"/>
              </a:rPr>
              <a:t>⇒ </a:t>
            </a:r>
            <a:r>
              <a:rPr lang="en-US" sz="16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spinlock.lock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</a:rPr>
              <a:t>;</a:t>
            </a:r>
          </a:p>
          <a:p>
            <a:pPr lvl="1"/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</a:rPr>
              <a:t>enable interrupts </a:t>
            </a:r>
            <a:r>
              <a:rPr lang="en-US" sz="1600" dirty="0">
                <a:solidFill>
                  <a:srgbClr val="7030A0"/>
                </a:solidFill>
                <a:latin typeface="Ubuntu Mono" panose="020B0509030602030204" pitchFamily="49" charset="0"/>
                <a:sym typeface="Wingdings" charset="0"/>
              </a:rPr>
              <a:t>⇒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  <a:sym typeface="Wingdings" charset="0"/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  <a:latin typeface="Ubuntu Mono" panose="020B0509030602030204" pitchFamily="49" charset="0"/>
                <a:sym typeface="Wingdings" charset="0"/>
              </a:rPr>
              <a:t>spinlock.unlock</a:t>
            </a:r>
            <a:r>
              <a:rPr lang="en-US" altLang="ko-KR" sz="1600" dirty="0">
                <a:solidFill>
                  <a:srgbClr val="7030A0"/>
                </a:solidFill>
                <a:latin typeface="Ubuntu Mono" panose="020B0509030602030204" pitchFamily="49" charset="0"/>
                <a:sym typeface="Wingdings" charset="0"/>
              </a:rPr>
              <a:t>;</a:t>
            </a:r>
            <a:endParaRPr lang="en-US" altLang="ko-KR" sz="1600" dirty="0">
              <a:solidFill>
                <a:srgbClr val="7030A0"/>
              </a:solidFill>
              <a:latin typeface="Ubuntu Mono" panose="020B0509030602030204" pitchFamily="49" charset="0"/>
            </a:endParaRPr>
          </a:p>
          <a:p>
            <a:pPr lvl="1"/>
            <a:endParaRPr lang="en-US" altLang="ko-KR" sz="2000" dirty="0">
              <a:solidFill>
                <a:srgbClr val="7030A0"/>
              </a:solidFill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41FEED44-F344-3A48-B047-0C73EE98C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823059"/>
            <a:ext cx="404336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lock() {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600" b="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mutex_spinlock.lock</a:t>
            </a: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</a:p>
          <a:p>
            <a:pPr algn="l"/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if (</a:t>
            </a:r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value == BUSY</a:t>
            </a: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) {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// put thread on wait queue and</a:t>
            </a:r>
            <a:b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// go to sleep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} else {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value = BUSY;</a:t>
            </a:r>
          </a:p>
          <a:p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       </a:t>
            </a:r>
            <a:r>
              <a:rPr lang="en-US" altLang="en-US" sz="1600" b="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mutex_spinlock.unlock</a:t>
            </a: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233AE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B8EEC533-1145-C24C-8D55-DF786D67C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823059"/>
            <a:ext cx="435934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lock() {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600" b="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disable_interrupts</a:t>
            </a: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if (</a:t>
            </a:r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value == BUSY</a:t>
            </a: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) {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// put thread on wait queue and</a:t>
            </a:r>
            <a:b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	// go to sleep</a:t>
            </a:r>
            <a:br>
              <a:rPr lang="en-US" altLang="en-US" sz="1600" b="0" dirty="0">
                <a:solidFill>
                  <a:srgbClr val="00B05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} else {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		</a:t>
            </a:r>
            <a: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600" b="0" dirty="0">
                <a:solidFill>
                  <a:srgbClr val="FF000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233AE1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  <a:b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en-US" sz="1600" b="0" dirty="0" err="1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enable_interrupts</a:t>
            </a:r>
            <a: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en-US" sz="1600" b="0" dirty="0">
                <a:solidFill>
                  <a:srgbClr val="7030A0"/>
                </a:solidFill>
                <a:latin typeface="Ubuntu Mono" panose="020B0509030602030204" pitchFamily="49" charset="0"/>
                <a:ea typeface="Consolas" charset="0"/>
                <a:cs typeface="Consolas" charset="0"/>
              </a:rPr>
            </a:br>
            <a:r>
              <a:rPr lang="en-US" altLang="en-US" sz="1600" b="0" dirty="0">
                <a:latin typeface="Ubuntu Mono" panose="020B0509030602030204" pitchFamily="49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3" grpId="0" build="p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Mutexes Using Interrupts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113079" y="2882881"/>
            <a:ext cx="1964397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Mutex::lock();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Mutex::unlock();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54F243-1A2A-994E-878A-A2E0E421B725}"/>
              </a:ext>
            </a:extLst>
          </p:cNvPr>
          <p:cNvGrpSpPr/>
          <p:nvPr/>
        </p:nvGrpSpPr>
        <p:grpSpPr>
          <a:xfrm>
            <a:off x="1606703" y="1536379"/>
            <a:ext cx="3560609" cy="4946055"/>
            <a:chOff x="1606703" y="1536379"/>
            <a:chExt cx="3560609" cy="4946055"/>
          </a:xfrm>
        </p:grpSpPr>
        <p:sp>
          <p:nvSpPr>
            <p:cNvPr id="9" name="Rectangle 8"/>
            <p:cNvSpPr/>
            <p:nvPr/>
          </p:nvSpPr>
          <p:spPr bwMode="auto">
            <a:xfrm>
              <a:off x="2271712" y="1536379"/>
              <a:ext cx="2895600" cy="4946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cs typeface="Helvetica"/>
              </a:endParaRPr>
            </a:p>
          </p:txBody>
        </p:sp>
        <p:sp>
          <p:nvSpPr>
            <p:cNvPr id="20486" name="Text Box 4"/>
            <p:cNvSpPr txBox="1">
              <a:spLocks noChangeArrowheads="1"/>
            </p:cNvSpPr>
            <p:nvPr/>
          </p:nvSpPr>
          <p:spPr bwMode="auto">
            <a:xfrm>
              <a:off x="2689009" y="1895821"/>
              <a:ext cx="2347258" cy="67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400" b="0" dirty="0">
                  <a:latin typeface="Ubuntu Mono" panose="020B0509030602030204" pitchFamily="49" charset="0"/>
                </a:rPr>
                <a:t>lock() {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  </a:t>
              </a:r>
              <a:r>
                <a:rPr lang="en-US" sz="1400" b="0" dirty="0" err="1">
                  <a:solidFill>
                    <a:srgbClr val="FF0000"/>
                  </a:solidFill>
                  <a:latin typeface="Ubuntu Mono" panose="020B0509030602030204" pitchFamily="49" charset="0"/>
                </a:rPr>
                <a:t>disable_interrupts</a:t>
              </a: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}</a:t>
              </a:r>
            </a:p>
          </p:txBody>
        </p:sp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2689008" y="4168773"/>
              <a:ext cx="2183029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sz="1400" b="0" dirty="0">
                  <a:latin typeface="Ubuntu Mono" panose="020B0509030602030204" pitchFamily="49" charset="0"/>
                </a:rPr>
                <a:t>unlock()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  </a:t>
              </a:r>
              <a:r>
                <a:rPr lang="en-US" sz="1400" b="0" dirty="0" err="1">
                  <a:solidFill>
                    <a:srgbClr val="FF0000"/>
                  </a:solidFill>
                  <a:latin typeface="Ubuntu Mono" panose="020B0509030602030204" pitchFamily="49" charset="0"/>
                </a:rPr>
                <a:t>enable_interrupts</a:t>
              </a: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}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5ECD202-1A20-C642-8804-F1D3F125D02C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3" y="3923321"/>
              <a:ext cx="1082306" cy="359442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F46CF3E-424F-E149-8204-B773482AA6CD}"/>
                </a:ext>
              </a:extLst>
            </p:cNvPr>
            <p:cNvCxnSpPr/>
            <p:nvPr/>
          </p:nvCxnSpPr>
          <p:spPr>
            <a:xfrm flipV="1">
              <a:off x="1606703" y="2066795"/>
              <a:ext cx="1082306" cy="8678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2271712" y="5110835"/>
            <a:ext cx="2895600" cy="137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If one thread is in critical section, </a:t>
            </a:r>
            <a:r>
              <a:rPr lang="en-US" b="1" dirty="0">
                <a:latin typeface="Gill Sans Light" panose="020B0302020104020203" pitchFamily="34" charset="-79"/>
                <a:cs typeface="Gill Sans Light" panose="020B0302020104020203" pitchFamily="34" charset="-79"/>
                <a:sym typeface="Wingdings" charset="0"/>
              </a:rPr>
              <a:t>no other activity (including OS) can run! </a:t>
            </a:r>
            <a:endParaRPr lang="en-US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25F372-9169-2C4C-ADB2-432BECBC21D5}"/>
              </a:ext>
            </a:extLst>
          </p:cNvPr>
          <p:cNvGrpSpPr/>
          <p:nvPr/>
        </p:nvGrpSpPr>
        <p:grpSpPr>
          <a:xfrm>
            <a:off x="1606703" y="1699218"/>
            <a:ext cx="7080097" cy="4694780"/>
            <a:chOff x="1606703" y="1699218"/>
            <a:chExt cx="7080097" cy="4694780"/>
          </a:xfrm>
        </p:grpSpPr>
        <p:sp>
          <p:nvSpPr>
            <p:cNvPr id="20483" name="Text Box 4"/>
            <p:cNvSpPr txBox="1">
              <a:spLocks noChangeArrowheads="1"/>
            </p:cNvSpPr>
            <p:nvPr/>
          </p:nvSpPr>
          <p:spPr bwMode="auto">
            <a:xfrm>
              <a:off x="5555783" y="1699218"/>
              <a:ext cx="2959567" cy="2419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int value = FREE;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latin typeface="Ubuntu Mono" panose="020B0509030602030204" pitchFamily="49" charset="0"/>
                </a:rPr>
                <a:t>lock() {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latin typeface="Ubuntu Mono" panose="020B0509030602030204" pitchFamily="49" charset="0"/>
                </a:rPr>
                <a:t>  </a:t>
              </a: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// Short busy-wait time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</a:t>
              </a:r>
              <a:r>
                <a:rPr lang="en-US" sz="1400" b="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disable_interrupts</a:t>
              </a: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if (</a:t>
              </a: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value == BUSY</a:t>
              </a:r>
              <a:r>
                <a:rPr lang="en-US" sz="1400" b="0" dirty="0">
                  <a:latin typeface="Ubuntu Mono" panose="020B0509030602030204" pitchFamily="49" charset="0"/>
                </a:rPr>
                <a:t>) {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    // put thread on wait queue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    // and go to sleep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} else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  </a:t>
              </a: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value = BUSY;</a:t>
              </a:r>
              <a:br>
                <a:rPr lang="en-US" sz="1400" b="0" dirty="0">
                  <a:solidFill>
                    <a:srgbClr val="0070C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}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0070C0"/>
                  </a:solidFill>
                  <a:latin typeface="Ubuntu Mono" panose="020B0509030602030204" pitchFamily="49" charset="0"/>
                </a:rPr>
                <a:t>  </a:t>
              </a:r>
              <a:r>
                <a:rPr lang="en-US" sz="1400" b="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enable_interrupts</a:t>
              </a: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}</a:t>
              </a:r>
            </a:p>
          </p:txBody>
        </p:sp>
        <p:sp>
          <p:nvSpPr>
            <p:cNvPr id="20484" name="Text Box 5"/>
            <p:cNvSpPr txBox="1">
              <a:spLocks noChangeArrowheads="1"/>
            </p:cNvSpPr>
            <p:nvPr/>
          </p:nvSpPr>
          <p:spPr bwMode="auto">
            <a:xfrm>
              <a:off x="5548312" y="4168773"/>
              <a:ext cx="3138488" cy="2225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sz="1400" b="0" dirty="0">
                  <a:latin typeface="Ubuntu Mono" panose="020B0509030602030204" pitchFamily="49" charset="0"/>
                </a:rPr>
                <a:t>unlock()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</a:t>
              </a: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// Short busy-wait time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</a:t>
              </a:r>
              <a:r>
                <a:rPr lang="en-US" sz="1400" b="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disable_interrupts</a:t>
              </a: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if (!</a:t>
              </a:r>
              <a:r>
                <a:rPr lang="en-US" sz="1400" b="0" dirty="0" err="1">
                  <a:latin typeface="Ubuntu Mono" panose="020B0509030602030204" pitchFamily="49" charset="0"/>
                </a:rPr>
                <a:t>waiting.empty</a:t>
              </a:r>
              <a:r>
                <a:rPr lang="en-US" sz="1400" b="0" dirty="0">
                  <a:latin typeface="Ubuntu Mono" panose="020B0509030602030204" pitchFamily="49" charset="0"/>
                </a:rPr>
                <a:t>())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    // take thread off wait queue</a:t>
              </a:r>
              <a:b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    // place it on ready queue;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} else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  </a:t>
              </a: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value = FREE;</a:t>
              </a:r>
              <a:b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}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  </a:t>
              </a:r>
              <a:r>
                <a:rPr lang="en-US" sz="1400" b="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enable_interrupts</a:t>
              </a: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}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8B25FE-9F7E-5E47-9AE8-060CAF8F8B72}"/>
                </a:ext>
              </a:extLst>
            </p:cNvPr>
            <p:cNvCxnSpPr/>
            <p:nvPr/>
          </p:nvCxnSpPr>
          <p:spPr>
            <a:xfrm>
              <a:off x="1633441" y="3843036"/>
              <a:ext cx="3728107" cy="416202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AAF71A-8B09-6E4F-8784-7D2CB3FD615E}"/>
                </a:ext>
              </a:extLst>
            </p:cNvPr>
            <p:cNvCxnSpPr/>
            <p:nvPr/>
          </p:nvCxnSpPr>
          <p:spPr>
            <a:xfrm flipV="1">
              <a:off x="1606703" y="2173444"/>
              <a:ext cx="3941609" cy="86773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0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9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Mutexes Using Spinlock (</a:t>
            </a:r>
            <a:r>
              <a:rPr lang="en-US" dirty="0" err="1">
                <a:latin typeface="Ubuntu Mono" panose="020B0509030602030204" pitchFamily="49" charset="0"/>
              </a:rPr>
              <a:t>test&amp;set</a:t>
            </a:r>
            <a:r>
              <a:rPr lang="en-US" dirty="0">
                <a:latin typeface="Ubuntu Mono" panose="020B0509030602030204" pitchFamily="49" charset="0"/>
              </a:rPr>
              <a:t>)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113079" y="2882881"/>
            <a:ext cx="1964397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Mutex::lock();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b="0" dirty="0">
                <a:latin typeface="Ubuntu Mono" panose="020B0509030602030204" pitchFamily="49" charset="0"/>
                <a:ea typeface="굴림" charset="0"/>
                <a:cs typeface="굴림" charset="0"/>
              </a:rPr>
              <a:t>Mutex::unlock();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54F243-1A2A-994E-878A-A2E0E421B725}"/>
              </a:ext>
            </a:extLst>
          </p:cNvPr>
          <p:cNvGrpSpPr/>
          <p:nvPr/>
        </p:nvGrpSpPr>
        <p:grpSpPr>
          <a:xfrm>
            <a:off x="1606703" y="1536379"/>
            <a:ext cx="3560609" cy="4946055"/>
            <a:chOff x="1606703" y="1536379"/>
            <a:chExt cx="3560609" cy="4946055"/>
          </a:xfrm>
        </p:grpSpPr>
        <p:sp>
          <p:nvSpPr>
            <p:cNvPr id="9" name="Rectangle 8"/>
            <p:cNvSpPr/>
            <p:nvPr/>
          </p:nvSpPr>
          <p:spPr bwMode="auto">
            <a:xfrm>
              <a:off x="2271712" y="1536379"/>
              <a:ext cx="2895600" cy="49460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600" b="0" dirty="0">
                <a:latin typeface="Helvetica"/>
                <a:cs typeface="Helvetica"/>
              </a:endParaRPr>
            </a:p>
          </p:txBody>
        </p:sp>
        <p:sp>
          <p:nvSpPr>
            <p:cNvPr id="20486" name="Text Box 4"/>
            <p:cNvSpPr txBox="1">
              <a:spLocks noChangeArrowheads="1"/>
            </p:cNvSpPr>
            <p:nvPr/>
          </p:nvSpPr>
          <p:spPr bwMode="auto">
            <a:xfrm>
              <a:off x="2555310" y="1895821"/>
              <a:ext cx="2612001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int value = FREE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latin typeface="Ubuntu Mono" panose="020B0509030602030204" pitchFamily="49" charset="0"/>
                </a:rPr>
                <a:t>lock() {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  while (</a:t>
              </a:r>
              <a:r>
                <a:rPr lang="en-US" sz="1400" b="0" dirty="0" err="1">
                  <a:solidFill>
                    <a:srgbClr val="FF0000"/>
                  </a:solidFill>
                  <a:latin typeface="Ubuntu Mono" panose="020B0509030602030204" pitchFamily="49" charset="0"/>
                </a:rPr>
                <a:t>test&amp;set</a:t>
              </a: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(value));</a:t>
              </a:r>
              <a:b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}</a:t>
              </a:r>
            </a:p>
          </p:txBody>
        </p:sp>
        <p:sp>
          <p:nvSpPr>
            <p:cNvPr id="20487" name="Text Box 5"/>
            <p:cNvSpPr txBox="1">
              <a:spLocks noChangeArrowheads="1"/>
            </p:cNvSpPr>
            <p:nvPr/>
          </p:nvSpPr>
          <p:spPr bwMode="auto">
            <a:xfrm>
              <a:off x="2555310" y="4168773"/>
              <a:ext cx="2194705" cy="679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sz="1400" b="0" dirty="0">
                  <a:latin typeface="Ubuntu Mono" panose="020B0509030602030204" pitchFamily="49" charset="0"/>
                </a:rPr>
                <a:t>unlock()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  value = FREE;</a:t>
              </a:r>
              <a:b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}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5ECD202-1A20-C642-8804-F1D3F125D02C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3" y="3923321"/>
              <a:ext cx="948607" cy="335917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F46CF3E-424F-E149-8204-B773482AA6CD}"/>
                </a:ext>
              </a:extLst>
            </p:cNvPr>
            <p:cNvCxnSpPr>
              <a:cxnSpLocks/>
              <a:endCxn id="20486" idx="1"/>
            </p:cNvCxnSpPr>
            <p:nvPr/>
          </p:nvCxnSpPr>
          <p:spPr>
            <a:xfrm flipV="1">
              <a:off x="1606703" y="2329786"/>
              <a:ext cx="948607" cy="604896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2271712" y="5110835"/>
            <a:ext cx="2895600" cy="13716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Threads waiting to enter critical section busy-wait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25F372-9169-2C4C-ADB2-432BECBC21D5}"/>
              </a:ext>
            </a:extLst>
          </p:cNvPr>
          <p:cNvGrpSpPr/>
          <p:nvPr/>
        </p:nvGrpSpPr>
        <p:grpSpPr>
          <a:xfrm>
            <a:off x="1606703" y="1536380"/>
            <a:ext cx="7280122" cy="4879162"/>
            <a:chOff x="1606703" y="1536380"/>
            <a:chExt cx="7280122" cy="4879162"/>
          </a:xfrm>
        </p:grpSpPr>
        <p:sp>
          <p:nvSpPr>
            <p:cNvPr id="20483" name="Text Box 4"/>
            <p:cNvSpPr txBox="1">
              <a:spLocks noChangeArrowheads="1"/>
            </p:cNvSpPr>
            <p:nvPr/>
          </p:nvSpPr>
          <p:spPr bwMode="auto">
            <a:xfrm>
              <a:off x="5555783" y="1536380"/>
              <a:ext cx="2987745" cy="2613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0070C0"/>
                  </a:solidFill>
                  <a:latin typeface="Ubuntu Mono" panose="020B0509030602030204" pitchFamily="49" charset="0"/>
                </a:rPr>
                <a:t>Spinlock </a:t>
              </a:r>
              <a:r>
                <a:rPr lang="en-US" sz="1400" b="0" dirty="0" err="1">
                  <a:solidFill>
                    <a:srgbClr val="0070C0"/>
                  </a:solidFill>
                  <a:latin typeface="Ubuntu Mono" panose="020B0509030602030204" pitchFamily="49" charset="0"/>
                </a:rPr>
                <a:t>mutex_spinlock</a:t>
              </a:r>
              <a:r>
                <a:rPr lang="en-US" sz="1400" b="0" dirty="0">
                  <a:solidFill>
                    <a:srgbClr val="0070C0"/>
                  </a:solidFill>
                  <a:latin typeface="Ubuntu Mono" panose="020B0509030602030204" pitchFamily="49" charset="0"/>
                </a:rPr>
                <a:t>;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int value = FREE;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latin typeface="Ubuntu Mono" panose="020B0509030602030204" pitchFamily="49" charset="0"/>
                </a:rPr>
                <a:t>lock() {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latin typeface="Ubuntu Mono" panose="020B0509030602030204" pitchFamily="49" charset="0"/>
                </a:rPr>
                <a:t>  </a:t>
              </a: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// Short busy-wait time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  </a:t>
              </a:r>
              <a:r>
                <a:rPr lang="en-US" sz="1400" b="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mutex_spinlock.lock</a:t>
              </a: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if (</a:t>
              </a: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value == BUSY</a:t>
              </a:r>
              <a:r>
                <a:rPr lang="en-US" sz="1400" b="0" dirty="0">
                  <a:latin typeface="Ubuntu Mono" panose="020B0509030602030204" pitchFamily="49" charset="0"/>
                </a:rPr>
                <a:t>) {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    // put thread on wait queue</a:t>
              </a: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    // and go to sleep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} else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  </a:t>
              </a: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value = BUSY;</a:t>
              </a:r>
              <a:endParaRPr lang="en-US" sz="1400" b="0" dirty="0">
                <a:latin typeface="Ubuntu Mono" panose="020B0509030602030204" pitchFamily="49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    </a:t>
              </a:r>
              <a:r>
                <a:rPr lang="en-US" sz="1400" b="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mutex_spinlock.unlock</a:t>
              </a: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}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}</a:t>
              </a:r>
            </a:p>
          </p:txBody>
        </p:sp>
        <p:sp>
          <p:nvSpPr>
            <p:cNvPr id="20484" name="Text Box 5"/>
            <p:cNvSpPr txBox="1">
              <a:spLocks noChangeArrowheads="1"/>
            </p:cNvSpPr>
            <p:nvPr/>
          </p:nvSpPr>
          <p:spPr bwMode="auto">
            <a:xfrm>
              <a:off x="5548312" y="4168773"/>
              <a:ext cx="3338513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sz="1400" b="0" dirty="0">
                  <a:latin typeface="Ubuntu Mono" panose="020B0509030602030204" pitchFamily="49" charset="0"/>
                </a:rPr>
                <a:t>Release()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</a:t>
              </a: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// Short busy-wait time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  </a:t>
              </a:r>
              <a:r>
                <a:rPr lang="en-US" sz="1400" b="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mutex_spinlock.lock</a:t>
              </a: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if (!</a:t>
              </a:r>
              <a:r>
                <a:rPr lang="en-US" sz="1400" b="0" dirty="0" err="1">
                  <a:latin typeface="Ubuntu Mono" panose="020B0509030602030204" pitchFamily="49" charset="0"/>
                </a:rPr>
                <a:t>waiting.empty</a:t>
              </a:r>
              <a:r>
                <a:rPr lang="en-US" sz="1400" b="0" dirty="0">
                  <a:latin typeface="Ubuntu Mono" panose="020B0509030602030204" pitchFamily="49" charset="0"/>
                </a:rPr>
                <a:t>())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    // take thread off wait queue</a:t>
              </a:r>
              <a:b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solidFill>
                    <a:srgbClr val="00B050"/>
                  </a:solidFill>
                  <a:latin typeface="Ubuntu Mono" panose="020B0509030602030204" pitchFamily="49" charset="0"/>
                </a:rPr>
                <a:t>    // place it on ready queue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} else {</a:t>
              </a:r>
              <a:br>
                <a:rPr lang="en-US" sz="1400" b="0" dirty="0"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  </a:t>
              </a:r>
              <a: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  <a:t>value = FREE;</a:t>
              </a:r>
              <a:br>
                <a:rPr lang="en-US" sz="1400" b="0" dirty="0">
                  <a:solidFill>
                    <a:srgbClr val="FF000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  }</a:t>
              </a:r>
              <a:endParaRPr lang="en-US" sz="1400" b="0" dirty="0">
                <a:solidFill>
                  <a:srgbClr val="FF0000"/>
                </a:solidFill>
                <a:latin typeface="Ubuntu Mono" panose="020B0509030602030204" pitchFamily="49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  </a:t>
              </a:r>
              <a:r>
                <a:rPr lang="en-US" sz="1400" b="0" dirty="0" err="1">
                  <a:solidFill>
                    <a:srgbClr val="7030A0"/>
                  </a:solidFill>
                  <a:latin typeface="Ubuntu Mono" panose="020B0509030602030204" pitchFamily="49" charset="0"/>
                </a:rPr>
                <a:t>mutex_spinlock.unlock</a:t>
              </a:r>
              <a: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  <a:t>();</a:t>
              </a:r>
              <a:br>
                <a:rPr lang="en-US" sz="1400" b="0" dirty="0">
                  <a:solidFill>
                    <a:srgbClr val="7030A0"/>
                  </a:solidFill>
                  <a:latin typeface="Ubuntu Mono" panose="020B0509030602030204" pitchFamily="49" charset="0"/>
                </a:rPr>
              </a:br>
              <a:r>
                <a:rPr lang="en-US" sz="1400" b="0" dirty="0">
                  <a:latin typeface="Ubuntu Mono" panose="020B0509030602030204" pitchFamily="49" charset="0"/>
                </a:rPr>
                <a:t>}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58B25FE-9F7E-5E47-9AE8-060CAF8F8B72}"/>
                </a:ext>
              </a:extLst>
            </p:cNvPr>
            <p:cNvCxnSpPr/>
            <p:nvPr/>
          </p:nvCxnSpPr>
          <p:spPr>
            <a:xfrm>
              <a:off x="1633441" y="3843036"/>
              <a:ext cx="3728107" cy="416202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AAF71A-8B09-6E4F-8784-7D2CB3FD6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6703" y="2532886"/>
              <a:ext cx="3949080" cy="508292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6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0917-B612-F549-B13A-AC2D02E1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Kernel-managed 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E0E7-101B-0440-A82E-24E6A871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98794"/>
            <a:ext cx="7886700" cy="2646482"/>
          </a:xfrm>
        </p:spPr>
        <p:txBody>
          <a:bodyPr/>
          <a:lstStyle/>
          <a:p>
            <a:r>
              <a:rPr lang="en-US" sz="1800" dirty="0"/>
              <a:t>System library allocates 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user-space stack</a:t>
            </a:r>
            <a:r>
              <a:rPr lang="en-US" sz="1800" dirty="0"/>
              <a:t> for each user-level thread</a:t>
            </a:r>
          </a:p>
          <a:p>
            <a:pPr lvl="2"/>
            <a:endParaRPr lang="en-US" sz="1000" dirty="0"/>
          </a:p>
          <a:p>
            <a:r>
              <a:rPr lang="en-US" sz="1800" dirty="0"/>
              <a:t>System library then uses system calls to </a:t>
            </a:r>
            <a:br>
              <a:rPr lang="en-US" sz="1800" dirty="0"/>
            </a:br>
            <a:r>
              <a:rPr lang="en-US" sz="1800" dirty="0"/>
              <a:t>create, join, yield, exit threads</a:t>
            </a:r>
          </a:p>
          <a:p>
            <a:pPr lvl="2"/>
            <a:endParaRPr lang="en-US" sz="1000" dirty="0"/>
          </a:p>
          <a:p>
            <a:r>
              <a:rPr lang="en-US" sz="1800" dirty="0"/>
              <a:t>Kernel handles scheduling and context switching</a:t>
            </a:r>
            <a:br>
              <a:rPr lang="en-US" sz="1800" dirty="0"/>
            </a:br>
            <a:r>
              <a:rPr lang="en-US" sz="1800" dirty="0"/>
              <a:t>using </a:t>
            </a:r>
            <a:r>
              <a:rPr lang="en-US" sz="1800" dirty="0">
                <a:solidFill>
                  <a:srgbClr val="FF0000"/>
                </a:solidFill>
              </a:rPr>
              <a:t>kernel-space stacks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B29B5-C113-934E-A988-948FA939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8" y="1344884"/>
            <a:ext cx="7234785" cy="50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51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Implementation in Linux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mutexes are free most of the time</a:t>
            </a:r>
          </a:p>
          <a:p>
            <a:pPr lvl="1"/>
            <a:r>
              <a:rPr lang="en-US" sz="2000" dirty="0"/>
              <a:t>Linux implementation takes advantage of this fact</a:t>
            </a:r>
          </a:p>
          <a:p>
            <a:r>
              <a:rPr lang="en-US" sz="2400" dirty="0"/>
              <a:t>Hardware supports powerful atomic operations</a:t>
            </a:r>
          </a:p>
          <a:p>
            <a:pPr lvl="1"/>
            <a:r>
              <a:rPr lang="en-US" sz="2000" dirty="0"/>
              <a:t>E.g., atomic increment, decrement, exchange, etc.</a:t>
            </a:r>
          </a:p>
          <a:p>
            <a:pPr lvl="1"/>
            <a:r>
              <a:rPr lang="en-US" sz="2000" dirty="0"/>
              <a:t>Linux implementation takes advantage of these too</a:t>
            </a:r>
          </a:p>
          <a:p>
            <a:r>
              <a:rPr lang="en-US" sz="2400" dirty="0"/>
              <a:t>Fast path</a:t>
            </a:r>
          </a:p>
          <a:p>
            <a:pPr lvl="1"/>
            <a:r>
              <a:rPr lang="en-US" sz="2000" dirty="0"/>
              <a:t>If mutex is unlocked, and no one is waiting, two instructions to lock</a:t>
            </a:r>
          </a:p>
          <a:p>
            <a:pPr lvl="1"/>
            <a:r>
              <a:rPr lang="en-US" sz="2000" dirty="0"/>
              <a:t>If no one is waiting, two instructions to unlock</a:t>
            </a:r>
          </a:p>
          <a:p>
            <a:r>
              <a:rPr lang="en-US" sz="2400" dirty="0"/>
              <a:t>Slow path</a:t>
            </a:r>
          </a:p>
          <a:p>
            <a:pPr lvl="1"/>
            <a:r>
              <a:rPr lang="en-US" sz="2000" dirty="0"/>
              <a:t>If mutex is locked or someone is waiting, use take 3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46988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Implementation in Linux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15445"/>
            <a:ext cx="3771900" cy="1813555"/>
          </a:xfrm>
        </p:spPr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struct Mutex { </a:t>
            </a:r>
            <a:endParaRPr lang="en-US" altLang="en-US" sz="1800" dirty="0">
              <a:solidFill>
                <a:schemeClr val="tx1"/>
              </a:solidFill>
              <a:latin typeface="Ubuntu Mono" panose="020B0509030602030204" pitchFamily="49" charset="0"/>
              <a:cs typeface="Consolas" charset="0"/>
            </a:endParaRPr>
          </a:p>
          <a:p>
            <a:pPr marL="0" indent="0" defTabSz="457200" eaLnBrk="0" hangingPunct="0">
              <a:lnSpc>
                <a:spcPct val="70000"/>
              </a:lnSpc>
              <a:buNone/>
              <a:tabLst>
                <a:tab pos="338138" algn="l"/>
                <a:tab pos="688975" algn="l"/>
                <a:tab pos="1027113" algn="l"/>
              </a:tabLst>
            </a:pP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  <a:cs typeface="Consolas" charset="0"/>
              </a:rPr>
              <a:t>	// 1: unlocked; &lt; 1: locked</a:t>
            </a:r>
          </a:p>
          <a:p>
            <a:pPr marL="0" indent="0" defTabSz="457200" eaLnBrk="0" hangingPunct="0">
              <a:lnSpc>
                <a:spcPct val="70000"/>
              </a:lnSpc>
              <a:buNone/>
              <a:tabLst>
                <a:tab pos="338138" algn="l"/>
                <a:tab pos="688975" algn="l"/>
                <a:tab pos="1027113" algn="l"/>
              </a:tabLst>
            </a:pP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atomic_t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  <a:cs typeface="Consolas" charset="0"/>
              </a:rPr>
              <a:t> count; </a:t>
            </a:r>
          </a:p>
          <a:p>
            <a:pPr marL="0" indent="0" defTabSz="457200" eaLnBrk="0" hangingPunct="0">
              <a:lnSpc>
                <a:spcPct val="70000"/>
              </a:lnSpc>
              <a:buNone/>
              <a:tabLst>
                <a:tab pos="338138" algn="l"/>
                <a:tab pos="688975" algn="l"/>
                <a:tab pos="1027113" algn="l"/>
              </a:tabLst>
            </a:pP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	Spinlock </a:t>
            </a:r>
            <a:r>
              <a:rPr lang="en-US" sz="1800" dirty="0" err="1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mutex_spinlock</a:t>
            </a: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;</a:t>
            </a:r>
          </a:p>
          <a:p>
            <a:pPr marL="0" indent="0" defTabSz="457200" eaLnBrk="0" hangingPunct="0">
              <a:lnSpc>
                <a:spcPct val="70000"/>
              </a:lnSpc>
              <a:buNone/>
              <a:tabLst>
                <a:tab pos="338138" algn="l"/>
                <a:tab pos="688975" algn="l"/>
                <a:tab pos="1027113" algn="l"/>
              </a:tabLst>
            </a:pP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	Queue waiting;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} </a:t>
            </a:r>
          </a:p>
          <a:p>
            <a:pPr marL="0" indent="0">
              <a:lnSpc>
                <a:spcPct val="70000"/>
              </a:lnSpc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3451" y="1630690"/>
            <a:ext cx="3771899" cy="22151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  <a:cs typeface="Consolas" charset="0"/>
              </a:rPr>
              <a:t>// code for lock()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lock </a:t>
            </a:r>
            <a:r>
              <a:rPr lang="en-US" sz="1800" dirty="0" err="1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decl</a:t>
            </a: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 (%</a:t>
            </a:r>
            <a:r>
              <a:rPr lang="en-US" sz="1800" dirty="0" err="1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eax</a:t>
            </a: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)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  <a:cs typeface="Consolas" charset="0"/>
              </a:rPr>
              <a:t>// jump if not signed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  <a:cs typeface="Consolas" charset="0"/>
              </a:rPr>
              <a:t>// i.e., if value is now 0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 err="1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jns</a:t>
            </a: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 1f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call </a:t>
            </a:r>
            <a:r>
              <a:rPr lang="en-US" sz="1800" dirty="0" err="1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slow_path_lock</a:t>
            </a: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Ubuntu Mono" panose="020B0509030602030204" pitchFamily="49" charset="0"/>
                <a:cs typeface="Consolas" charset="0"/>
              </a:rPr>
              <a:t>1: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  <a:cs typeface="Consolas" charset="0"/>
              </a:rPr>
              <a:t>//critical section</a:t>
            </a:r>
          </a:p>
          <a:p>
            <a:pPr marL="0" indent="0">
              <a:lnSpc>
                <a:spcPct val="70000"/>
              </a:lnSpc>
              <a:buNone/>
            </a:pPr>
            <a:endParaRPr lang="en-US" sz="1800" dirty="0">
              <a:solidFill>
                <a:schemeClr val="tx1"/>
              </a:solidFill>
              <a:latin typeface="Ubuntu Mono" panose="020B0509030602030204" pitchFamily="49" charset="0"/>
              <a:cs typeface="Consola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E0178-403C-5F4A-922A-B9B71E3348A9}"/>
              </a:ext>
            </a:extLst>
          </p:cNvPr>
          <p:cNvSpPr/>
          <p:nvPr/>
        </p:nvSpPr>
        <p:spPr>
          <a:xfrm>
            <a:off x="628650" y="4498152"/>
            <a:ext cx="78867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For </a:t>
            </a:r>
            <a:r>
              <a:rPr lang="en-US" sz="2000" dirty="0">
                <a:latin typeface="Ubuntu Mono" panose="020B0509030602030204" pitchFamily="49" charset="0"/>
                <a:cs typeface="Gill Sans Light" panose="020B0302020104020203" pitchFamily="34" charset="-79"/>
              </a:rPr>
              <a:t>Mutex::lock()</a:t>
            </a: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Linux uses </a:t>
            </a:r>
            <a:r>
              <a:rPr lang="en-US" sz="2400" i="1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macro</a:t>
            </a: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 void making procedure call on fast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x86 </a:t>
            </a:r>
            <a:r>
              <a:rPr lang="en-US" sz="2000" i="1" dirty="0">
                <a:latin typeface="Ubuntu Mono" panose="020B0509030602030204" pitchFamily="49" charset="0"/>
                <a:cs typeface="Gill Sans Light" panose="020B0302020104020203" pitchFamily="34" charset="-79"/>
              </a:rPr>
              <a:t>lock</a:t>
            </a: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prefix before </a:t>
            </a:r>
            <a:r>
              <a:rPr lang="en-US" sz="2000" i="1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decl</a:t>
            </a:r>
            <a:r>
              <a:rPr lang="en-US" sz="2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instruction signifies to processor that instruction should be executed </a:t>
            </a:r>
            <a:r>
              <a:rPr lang="en-US" sz="2400" u="sng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atomically</a:t>
            </a:r>
          </a:p>
        </p:txBody>
      </p:sp>
    </p:spTree>
    <p:extLst>
      <p:ext uri="{BB962C8B-B14F-4D97-AF65-F5344CB8AC3E}">
        <p14:creationId xmlns:p14="http://schemas.microsoft.com/office/powerpoint/2010/main" val="38571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34C8-906F-0D42-B69A-532C305C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Implementations: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AACB-51E4-6F41-8CD0-68DB4DF4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Our lock implementations are procedure calls</a:t>
            </a:r>
          </a:p>
          <a:p>
            <a:endParaRPr lang="en-CA" sz="1800" dirty="0"/>
          </a:p>
          <a:p>
            <a:r>
              <a:rPr lang="en-CA" sz="1800" dirty="0"/>
              <a:t>Work well for kernel threads</a:t>
            </a:r>
          </a:p>
          <a:p>
            <a:endParaRPr lang="en-CA" sz="1800" dirty="0"/>
          </a:p>
          <a:p>
            <a:r>
              <a:rPr lang="en-CA" sz="1800" dirty="0"/>
              <a:t>Does not work properly for user threads </a:t>
            </a:r>
          </a:p>
          <a:p>
            <a:pPr lvl="1"/>
            <a:r>
              <a:rPr lang="en-CA" sz="1600" dirty="0"/>
              <a:t>Because system call may often disable interrupts/save state to TCB</a:t>
            </a:r>
          </a:p>
          <a:p>
            <a:pPr lvl="1"/>
            <a:r>
              <a:rPr lang="en-CA" sz="1600" dirty="0"/>
              <a:t>But same basic idea works – e.g., in Linux, user-level mutex has two paths - Fast path: lock using </a:t>
            </a:r>
            <a:r>
              <a:rPr lang="en-CA" sz="1600" dirty="0" err="1"/>
              <a:t>test&amp;set</a:t>
            </a:r>
            <a:r>
              <a:rPr lang="en-CA" sz="1600" dirty="0"/>
              <a:t> and slow path: system call to kernel, use kernel mutex</a:t>
            </a:r>
          </a:p>
          <a:p>
            <a:endParaRPr lang="en-CA" sz="1800" dirty="0"/>
          </a:p>
          <a:p>
            <a:r>
              <a:rPr lang="en-CA" sz="1800" dirty="0"/>
              <a:t>How do lock–initiated and timer-interrupt-initiated switches interleave?</a:t>
            </a:r>
          </a:p>
          <a:p>
            <a:pPr lvl="1"/>
            <a:r>
              <a:rPr lang="en-CA" sz="1600" dirty="0"/>
              <a:t>Turns out, they just work as long as we maintain the inv </a:t>
            </a:r>
            <a:r>
              <a:rPr lang="en-CA" sz="1600" dirty="0" err="1"/>
              <a:t>ariant</a:t>
            </a:r>
            <a:r>
              <a:rPr lang="en-CA" sz="1600" dirty="0"/>
              <a:t> on interrupts -disable before calling </a:t>
            </a:r>
            <a:r>
              <a:rPr lang="en-CA" sz="1600" dirty="0" err="1"/>
              <a:t>thread_switch</a:t>
            </a:r>
            <a:r>
              <a:rPr lang="en-CA" sz="1600" dirty="0"/>
              <a:t>() and enable when </a:t>
            </a:r>
            <a:r>
              <a:rPr lang="en-CA" sz="1600" dirty="0" err="1"/>
              <a:t>thread_switch</a:t>
            </a:r>
            <a:r>
              <a:rPr lang="en-CA" sz="1600" dirty="0"/>
              <a:t>() returns </a:t>
            </a:r>
          </a:p>
          <a:p>
            <a:endParaRPr lang="en-US" sz="1800" dirty="0"/>
          </a:p>
        </p:txBody>
      </p:sp>
      <p:pic>
        <p:nvPicPr>
          <p:cNvPr id="13314" name="Picture 2" descr="WHY NO FINISH YET BECAUSE IT IS DISCUSSION TIME! - Y U No | Meme Generator">
            <a:extLst>
              <a:ext uri="{FF2B5EF4-FFF2-40B4-BE49-F238E27FC236}">
                <a16:creationId xmlns:a16="http://schemas.microsoft.com/office/drawing/2014/main" id="{1ACE43C7-F39B-3D46-AE72-238BABFB5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6899" y="1633912"/>
            <a:ext cx="2189001" cy="1641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598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975485" y="4642718"/>
            <a:ext cx="6503063" cy="685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Load/Store    Disable Interrupts   </a:t>
            </a:r>
            <a:r>
              <a:rPr lang="en-US" altLang="en-US" sz="2000" b="0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Test&amp;Set</a:t>
            </a:r>
            <a:endParaRPr lang="en-US" altLang="en-US" sz="2000" b="0" dirty="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1975485" y="3194918"/>
            <a:ext cx="6503063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Mutex   </a:t>
            </a:r>
            <a:r>
              <a:rPr lang="en-US" altLang="en-US" sz="2000" b="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Semaphore</a:t>
            </a: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   Monitor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975485" y="2356718"/>
            <a:ext cx="6503063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Bounded Buffers</a:t>
            </a:r>
          </a:p>
        </p:txBody>
      </p:sp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591854" y="2356718"/>
            <a:ext cx="78867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Atomic Inst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Synch Objects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Synchronization Objects</a:t>
            </a:r>
          </a:p>
        </p:txBody>
      </p:sp>
    </p:spTree>
    <p:extLst>
      <p:ext uri="{BB962C8B-B14F-4D97-AF65-F5344CB8AC3E}">
        <p14:creationId xmlns:p14="http://schemas.microsoft.com/office/powerpoint/2010/main" val="2798174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3328" y="1615445"/>
            <a:ext cx="4737063" cy="5029828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Semaphore::P() {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</a:rPr>
              <a:t>    </a:t>
            </a:r>
            <a:r>
              <a:rPr lang="en-US" sz="14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semaphore_spinlock.lock</a:t>
            </a: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if (</a:t>
            </a: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</a:rPr>
              <a:t>value == 0</a:t>
            </a:r>
            <a:r>
              <a:rPr lang="en-US" sz="1400" dirty="0">
                <a:latin typeface="Ubuntu Mono" panose="020B0509030602030204" pitchFamily="49" charset="0"/>
              </a:rPr>
              <a:t>) {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    </a:t>
            </a:r>
            <a:r>
              <a:rPr lang="en-US" sz="1400" dirty="0" err="1">
                <a:latin typeface="Ubuntu Mono" panose="020B0509030602030204" pitchFamily="49" charset="0"/>
              </a:rPr>
              <a:t>waiting.add(myTCB</a:t>
            </a:r>
            <a:r>
              <a:rPr lang="en-US" sz="1400" dirty="0">
                <a:latin typeface="Ubuntu Mono" panose="020B0509030602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    scheduler-&gt;suspend(&amp;</a:t>
            </a:r>
            <a:r>
              <a:rPr lang="en-US" sz="1400" dirty="0" err="1">
                <a:latin typeface="Ubuntu Mono" panose="020B0509030602030204" pitchFamily="49" charset="0"/>
              </a:rPr>
              <a:t>semaphore_spinlock</a:t>
            </a:r>
            <a:r>
              <a:rPr lang="en-US" sz="1400" dirty="0">
                <a:latin typeface="Ubuntu Mono" panose="020B050903060203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} else {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</a:rPr>
              <a:t>value--;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</a:rPr>
              <a:t>    </a:t>
            </a:r>
            <a:r>
              <a:rPr lang="en-US" sz="14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semaphore_spinlock.unlock</a:t>
            </a: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3329" y="1615445"/>
            <a:ext cx="3392021" cy="5029828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Semaphore::V() {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</a:rPr>
              <a:t>    </a:t>
            </a:r>
            <a:r>
              <a:rPr lang="en-US" sz="14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semaphore_spinlock.lock</a:t>
            </a: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if (!</a:t>
            </a:r>
            <a:r>
              <a:rPr lang="en-US" sz="1400" dirty="0" err="1">
                <a:latin typeface="Ubuntu Mono" panose="020B0509030602030204" pitchFamily="49" charset="0"/>
              </a:rPr>
              <a:t>waiting.empty</a:t>
            </a:r>
            <a:r>
              <a:rPr lang="en-US" sz="1400" dirty="0">
                <a:latin typeface="Ubuntu Mono" panose="020B0509030602030204" pitchFamily="49" charset="0"/>
              </a:rPr>
              <a:t>()) {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    next = </a:t>
            </a:r>
            <a:r>
              <a:rPr lang="en-US" sz="1400" dirty="0" err="1">
                <a:latin typeface="Ubuntu Mono" panose="020B0509030602030204" pitchFamily="49" charset="0"/>
              </a:rPr>
              <a:t>waiting.remove</a:t>
            </a:r>
            <a:r>
              <a:rPr lang="en-US" sz="1400" dirty="0">
                <a:latin typeface="Ubuntu Mono" panose="020B0509030602030204" pitchFamily="49" charset="0"/>
              </a:rPr>
              <a:t>();   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    scheduler-&gt;</a:t>
            </a:r>
            <a:r>
              <a:rPr lang="en-US" sz="1400" dirty="0" err="1">
                <a:latin typeface="Ubuntu Mono" panose="020B0509030602030204" pitchFamily="49" charset="0"/>
              </a:rPr>
              <a:t>make_ready</a:t>
            </a:r>
            <a:r>
              <a:rPr lang="en-US" sz="1400" dirty="0">
                <a:latin typeface="Ubuntu Mono" panose="020B0509030602030204" pitchFamily="49" charset="0"/>
              </a:rPr>
              <a:t>(next);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} else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Ubuntu Mono" panose="020B0509030602030204" pitchFamily="49" charset="0"/>
              </a:rPr>
              <a:t>value++;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    }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</a:rPr>
              <a:t>    </a:t>
            </a:r>
            <a:r>
              <a:rPr lang="en-US" sz="1400" dirty="0" err="1">
                <a:solidFill>
                  <a:srgbClr val="7030A0"/>
                </a:solidFill>
                <a:latin typeface="Ubuntu Mono" panose="020B0509030602030204" pitchFamily="49" charset="0"/>
              </a:rPr>
              <a:t>semaphore_spinlock.unlock</a:t>
            </a: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sz="1400" dirty="0">
                <a:latin typeface="Ubuntu Mono" panose="020B0509030602030204" pitchFamily="49" charset="0"/>
              </a:rPr>
              <a:t>} </a:t>
            </a:r>
          </a:p>
          <a:p>
            <a:pPr marL="0" indent="0">
              <a:lnSpc>
                <a:spcPct val="70000"/>
              </a:lnSpc>
              <a:buNone/>
            </a:pP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167F76-AC26-4040-9D28-9704D89859F1}"/>
              </a:ext>
            </a:extLst>
          </p:cNvPr>
          <p:cNvSpPr/>
          <p:nvPr/>
        </p:nvSpPr>
        <p:spPr>
          <a:xfrm>
            <a:off x="530782" y="4928953"/>
            <a:ext cx="798456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Can interrupt handler use this semaphore?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It cannot use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P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(why?), but it might want to use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V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(more on this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 that case, interrupts should be disabled at the beginning of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P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V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 enabled at the end</a:t>
            </a:r>
          </a:p>
        </p:txBody>
      </p:sp>
    </p:spTree>
    <p:extLst>
      <p:ext uri="{BB962C8B-B14F-4D97-AF65-F5344CB8AC3E}">
        <p14:creationId xmlns:p14="http://schemas.microsoft.com/office/powerpoint/2010/main" val="80397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/>
      <p:bldP spid="5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1975485" y="4642718"/>
            <a:ext cx="6503063" cy="685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Load/Store    Disable Interrupts   </a:t>
            </a:r>
            <a:r>
              <a:rPr lang="en-US" altLang="en-US" sz="2000" b="0" dirty="0" err="1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Test&amp;Set</a:t>
            </a:r>
            <a:endParaRPr lang="en-US" altLang="en-US" sz="2000" b="0" dirty="0">
              <a:latin typeface="Gill Sans Light" panose="020B0302020104020203" pitchFamily="34" charset="-79"/>
              <a:ea typeface="Gill Sans" charset="0"/>
              <a:cs typeface="Gill Sans Light" panose="020B0302020104020203" pitchFamily="34" charset="-79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1975485" y="3194918"/>
            <a:ext cx="6503063" cy="1447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Mutex   Semaphore   </a:t>
            </a:r>
            <a:r>
              <a:rPr lang="en-US" altLang="en-US" sz="2000" b="0" dirty="0">
                <a:solidFill>
                  <a:srgbClr val="FF0000"/>
                </a:solidFill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Monitor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1975485" y="2356718"/>
            <a:ext cx="6503063" cy="838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rPr>
              <a:t>Bounded Buffers</a:t>
            </a:r>
          </a:p>
        </p:txBody>
      </p:sp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591854" y="2356718"/>
            <a:ext cx="78867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Atomic Inst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Synch Objects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000" b="0" dirty="0">
                    <a:latin typeface="Gill Sans Light" panose="020B0302020104020203" pitchFamily="34" charset="-79"/>
                    <a:ea typeface="Gill Sans" charset="0"/>
                    <a:cs typeface="Gill Sans Light" panose="020B0302020104020203" pitchFamily="34" charset="-79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00">
                <a:latin typeface="Gill Sans Light" panose="020B0302020104020203" pitchFamily="34" charset="-79"/>
                <a:ea typeface="Gill Sans" charset="0"/>
                <a:cs typeface="Gill Sans Light" panose="020B0302020104020203" pitchFamily="34" charset="-79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Implementing Synchronization Objects</a:t>
            </a:r>
          </a:p>
        </p:txBody>
      </p:sp>
    </p:spTree>
    <p:extLst>
      <p:ext uri="{BB962C8B-B14F-4D97-AF65-F5344CB8AC3E}">
        <p14:creationId xmlns:p14="http://schemas.microsoft.com/office/powerpoint/2010/main" val="2410361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EA5F-66D7-6944-8636-840E9E50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Condition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9B7539-5814-1548-863F-24938C49C3B5}"/>
              </a:ext>
            </a:extLst>
          </p:cNvPr>
          <p:cNvSpPr/>
          <p:nvPr/>
        </p:nvSpPr>
        <p:spPr>
          <a:xfrm>
            <a:off x="628650" y="1704829"/>
            <a:ext cx="3432362" cy="219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class CV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  <a:cs typeface="Consolas" charset="0"/>
              </a:rPr>
              <a:t>   private: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Queue waiting;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solidFill>
                  <a:srgbClr val="7030A0"/>
                </a:solidFill>
                <a:latin typeface="Ubuntu Mono" panose="020B0509030602030204" pitchFamily="49" charset="0"/>
                <a:cs typeface="Consolas" charset="0"/>
              </a:rPr>
              <a:t>   public: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void wait(Mutex *mutex);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void signal();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void broadcast();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D24BF-0EEE-5745-83ED-1699369DFBA2}"/>
              </a:ext>
            </a:extLst>
          </p:cNvPr>
          <p:cNvSpPr/>
          <p:nvPr/>
        </p:nvSpPr>
        <p:spPr>
          <a:xfrm>
            <a:off x="4572000" y="1704828"/>
            <a:ext cx="3943350" cy="1638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CV::signal()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if (!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waiting.empty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())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    thread =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waiting.remove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   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scheduler.make_ready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(thread);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60415A-B57B-A249-83D5-A400F31DB153}"/>
              </a:ext>
            </a:extLst>
          </p:cNvPr>
          <p:cNvSpPr/>
          <p:nvPr/>
        </p:nvSpPr>
        <p:spPr>
          <a:xfrm>
            <a:off x="1371600" y="5663088"/>
            <a:ext cx="64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Why doesn’t </a:t>
            </a:r>
            <a:r>
              <a:rPr lang="en-US" sz="1600" dirty="0">
                <a:latin typeface="Ubuntu Mono" panose="020B0509030602030204" pitchFamily="49" charset="0"/>
                <a:cs typeface="Gill Sans Light" panose="020B0302020104020203" pitchFamily="34" charset="-79"/>
              </a:rPr>
              <a:t>class CV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need </a:t>
            </a:r>
            <a:r>
              <a:rPr lang="en-US" sz="1600" dirty="0" err="1">
                <a:latin typeface="Ubuntu Mono" panose="020B0509030602030204" pitchFamily="49" charset="0"/>
                <a:cs typeface="Gill Sans Light" panose="020B0302020104020203" pitchFamily="34" charset="-79"/>
              </a:rPr>
              <a:t>cv_spinlock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Since </a:t>
            </a:r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mutex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locked whenever </a:t>
            </a:r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wait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signal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or </a:t>
            </a:r>
            <a:r>
              <a:rPr lang="en-US" sz="1400" dirty="0">
                <a:latin typeface="Ubuntu Mono" panose="020B0509030602030204" pitchFamily="49" charset="0"/>
                <a:cs typeface="Gill Sans Light" panose="020B0302020104020203" pitchFamily="34" charset="-79"/>
              </a:rPr>
              <a:t>broadcast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 is called, we already have mutually exclusive access to condition wait 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B8C90-71CC-2748-B2C3-C0C3A0BA59F6}"/>
              </a:ext>
            </a:extLst>
          </p:cNvPr>
          <p:cNvSpPr/>
          <p:nvPr/>
        </p:nvSpPr>
        <p:spPr>
          <a:xfrm>
            <a:off x="628650" y="3762424"/>
            <a:ext cx="3432362" cy="1638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CV::wait(Mutex *mutex)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waiting.add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myTCB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scheduler.suspend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(&amp;mutex);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mutex-&gt;lock();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E3D999-06E8-F74B-A97A-95B0418B559A}"/>
              </a:ext>
            </a:extLst>
          </p:cNvPr>
          <p:cNvSpPr/>
          <p:nvPr/>
        </p:nvSpPr>
        <p:spPr>
          <a:xfrm>
            <a:off x="4572000" y="3577708"/>
            <a:ext cx="3943350" cy="1638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void CV::broadcast()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while (!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waiting.empty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()) {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    thread =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waiting.remove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    </a:t>
            </a:r>
            <a:r>
              <a:rPr lang="en-US" sz="1400" dirty="0" err="1">
                <a:latin typeface="Ubuntu Mono" panose="020B0509030602030204" pitchFamily="49" charset="0"/>
                <a:cs typeface="Consolas" charset="0"/>
              </a:rPr>
              <a:t>scheduler.make_ready</a:t>
            </a: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(thread);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    }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400" dirty="0">
                <a:latin typeface="Ubuntu Mono" panose="020B0509030602030204" pitchFamily="49" charset="0"/>
                <a:cs typeface="Consolas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75877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build="p" bldLvl="2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Condition Variable using Semaphores (Take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E2C71B-F09A-8A4B-8564-4DAB37EE2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42263"/>
            <a:ext cx="7886700" cy="1603012"/>
          </a:xfrm>
        </p:spPr>
        <p:txBody>
          <a:bodyPr/>
          <a:lstStyle/>
          <a:p>
            <a:r>
              <a:rPr lang="en-US" sz="2400" dirty="0"/>
              <a:t>Does this work?</a:t>
            </a:r>
          </a:p>
          <a:p>
            <a:pPr lvl="1"/>
            <a:r>
              <a:rPr lang="en-US" sz="2000" dirty="0"/>
              <a:t>No! </a:t>
            </a:r>
            <a:r>
              <a:rPr lang="en-US" sz="1800" dirty="0">
                <a:latin typeface="Ubuntu Mono" panose="020B0509030602030204" pitchFamily="49" charset="0"/>
              </a:rPr>
              <a:t>signal()</a:t>
            </a:r>
            <a:r>
              <a:rPr lang="en-US" sz="2000" dirty="0"/>
              <a:t> should not have memory!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F8A9293-9DC4-6C42-BCF4-159B1F426A91}"/>
              </a:ext>
            </a:extLst>
          </p:cNvPr>
          <p:cNvSpPr txBox="1">
            <a:spLocks/>
          </p:cNvSpPr>
          <p:nvPr/>
        </p:nvSpPr>
        <p:spPr bwMode="auto">
          <a:xfrm>
            <a:off x="1242604" y="1656310"/>
            <a:ext cx="2952877" cy="30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Ubuntu Mono" panose="020B0509030602030204" pitchFamily="49" charset="0"/>
              </a:rPr>
              <a:t>wait(*mutex) { 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mutex-&gt;unlock(); 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semaphore.P</a:t>
            </a:r>
            <a:r>
              <a:rPr lang="en-US" sz="2000" dirty="0">
                <a:solidFill>
                  <a:srgbClr val="0070C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mutex-&gt;lock();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Ubuntu Mono" panose="020B0509030602030204" pitchFamily="49" charset="0"/>
              </a:rPr>
              <a:t>}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Ubuntu Mono" panose="020B0509030602030204" pitchFamily="49" charset="0"/>
              </a:rPr>
              <a:t>signal() {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semaphore.V</a:t>
            </a:r>
            <a:r>
              <a:rPr lang="en-US" sz="20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832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8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Condition Variable using Semaphores (Take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E2C71B-F09A-8A4B-8564-4DAB37EE2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41590"/>
            <a:ext cx="7886700" cy="1903685"/>
          </a:xfrm>
        </p:spPr>
        <p:txBody>
          <a:bodyPr/>
          <a:lstStyle/>
          <a:p>
            <a:r>
              <a:rPr lang="en-US" sz="2400" dirty="0"/>
              <a:t>Does this work?</a:t>
            </a:r>
          </a:p>
          <a:p>
            <a:pPr lvl="1"/>
            <a:r>
              <a:rPr lang="en-US" sz="2000" dirty="0"/>
              <a:t>No! For one, not legal to look at contents of semaphore’s queue. </a:t>
            </a:r>
          </a:p>
          <a:p>
            <a:pPr lvl="1"/>
            <a:r>
              <a:rPr lang="en-US" sz="2000" dirty="0"/>
              <a:t>But also, unlocking mutex and going to sleep should happen atomically – signaler can slip in after mutex is unlocked, and before waiter is put on wait queue, which means waiter never wakes up!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F8A9293-9DC4-6C42-BCF4-159B1F426A91}"/>
              </a:ext>
            </a:extLst>
          </p:cNvPr>
          <p:cNvSpPr txBox="1">
            <a:spLocks/>
          </p:cNvSpPr>
          <p:nvPr/>
        </p:nvSpPr>
        <p:spPr bwMode="auto">
          <a:xfrm>
            <a:off x="1242604" y="1656310"/>
            <a:ext cx="5602333" cy="30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Ubuntu Mono" panose="020B0509030602030204" pitchFamily="49" charset="0"/>
              </a:rPr>
              <a:t>wait(*mutex) { 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mutex-&gt;unlock(); 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</a:t>
            </a:r>
            <a:r>
              <a:rPr lang="en-US" sz="20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semaphore.P</a:t>
            </a:r>
            <a:r>
              <a:rPr lang="en-US" sz="2000" dirty="0">
                <a:solidFill>
                  <a:srgbClr val="0070C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Ubuntu Mono" panose="020B0509030602030204" pitchFamily="49" charset="0"/>
              </a:rPr>
              <a:t>   mutex-&gt;lock();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Ubuntu Mono" panose="020B0509030602030204" pitchFamily="49" charset="0"/>
              </a:rPr>
              <a:t>}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Ubuntu Mono" panose="020B0509030602030204" pitchFamily="49" charset="0"/>
              </a:rPr>
              <a:t>signal() {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Ubuntu Mono" panose="020B0509030602030204" pitchFamily="49" charset="0"/>
              </a:rPr>
              <a:t>   if (semaphore’s queue is not empty) 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	</a:t>
            </a:r>
            <a:r>
              <a:rPr lang="en-US" sz="20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semaphore.V</a:t>
            </a:r>
            <a:r>
              <a:rPr lang="en-US" sz="20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182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Condition Variable using Semaphores (Take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E2C71B-F09A-8A4B-8564-4DAB37EE2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820" y="1583293"/>
            <a:ext cx="6832360" cy="72080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Key idea: have separate semaphore for each waiting thread </a:t>
            </a:r>
            <a:br>
              <a:rPr lang="en-US" sz="20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2000" dirty="0">
                <a:solidFill>
                  <a:schemeClr val="tx1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and put semaphores in ordered queue</a:t>
            </a:r>
            <a:endParaRPr lang="en-US" sz="1800" dirty="0">
              <a:solidFill>
                <a:schemeClr val="tx1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F8A9293-9DC4-6C42-BCF4-159B1F426A91}"/>
              </a:ext>
            </a:extLst>
          </p:cNvPr>
          <p:cNvSpPr txBox="1">
            <a:spLocks/>
          </p:cNvSpPr>
          <p:nvPr/>
        </p:nvSpPr>
        <p:spPr bwMode="auto">
          <a:xfrm>
            <a:off x="1242603" y="2609901"/>
            <a:ext cx="7535637" cy="37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ts val="1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1pPr>
            <a:lvl2pPr marL="6858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2pPr>
            <a:lvl3pPr marL="11430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3pPr>
            <a:lvl4pPr marL="16002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4pPr>
            <a:lvl5pPr marL="2057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kern="120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ea typeface="CMU Sans Serif" panose="02000603000000000000" pitchFamily="2" charset="0"/>
                <a:cs typeface="Gill Sans Light" panose="020B03020201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Ubuntu Mono" panose="020B0509030602030204" pitchFamily="49" charset="0"/>
              </a:rPr>
              <a:t>wait(*mutex) {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Ubuntu Mono" panose="020B0509030602030204" pitchFamily="49" charset="0"/>
              </a:rPr>
              <a:t>   semaphore = new Semaphore; </a:t>
            </a: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a semaphore per waiting thread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latin typeface="Ubuntu Mono" panose="020B0509030602030204" pitchFamily="49" charset="0"/>
              </a:rPr>
              <a:t>queue.add</a:t>
            </a:r>
            <a:r>
              <a:rPr lang="en-US" sz="1800" dirty="0">
                <a:latin typeface="Ubuntu Mono" panose="020B0509030602030204" pitchFamily="49" charset="0"/>
              </a:rPr>
              <a:t>(semaphore);  </a:t>
            </a:r>
            <a:r>
              <a:rPr lang="en-US" sz="1800" dirty="0">
                <a:solidFill>
                  <a:srgbClr val="00B050"/>
                </a:solidFill>
                <a:latin typeface="Ubuntu Mono" panose="020B0509030602030204" pitchFamily="49" charset="0"/>
              </a:rPr>
              <a:t>// queue for waiting threads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mutex-&gt;unlock(); 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semaphore.P</a:t>
            </a:r>
            <a:r>
              <a:rPr lang="en-US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(); 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Ubuntu Mono" panose="020B0509030602030204" pitchFamily="49" charset="0"/>
              </a:rPr>
              <a:t>mutex-&gt;lock();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Ubuntu Mono" panose="020B0509030602030204" pitchFamily="49" charset="0"/>
              </a:rPr>
              <a:t>}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Ubuntu Mono" panose="020B0509030602030204" pitchFamily="49" charset="0"/>
            </a:endParaRP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Ubuntu Mono" panose="020B0509030602030204" pitchFamily="49" charset="0"/>
              </a:rPr>
              <a:t>signal() {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Ubuntu Mono" panose="020B0509030602030204" pitchFamily="49" charset="0"/>
              </a:rPr>
              <a:t>   if (!</a:t>
            </a:r>
            <a:r>
              <a:rPr lang="en-US" sz="1800" dirty="0" err="1">
                <a:latin typeface="Ubuntu Mono" panose="020B0509030602030204" pitchFamily="49" charset="0"/>
              </a:rPr>
              <a:t>queue.empty</a:t>
            </a:r>
            <a:r>
              <a:rPr lang="en-US" sz="1800" dirty="0">
                <a:latin typeface="Ubuntu Mono" panose="020B0509030602030204" pitchFamily="49" charset="0"/>
              </a:rPr>
              <a:t>()) {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Ubuntu Mono" panose="020B0509030602030204" pitchFamily="49" charset="0"/>
              </a:rPr>
              <a:t>      semaphore = </a:t>
            </a:r>
            <a:r>
              <a:rPr lang="en-US" sz="1800" dirty="0" err="1">
                <a:latin typeface="Ubuntu Mono" panose="020B0509030602030204" pitchFamily="49" charset="0"/>
              </a:rPr>
              <a:t>queue.remove</a:t>
            </a:r>
            <a:r>
              <a:rPr lang="en-US" sz="1800" dirty="0">
                <a:latin typeface="Ubuntu Mono" panose="020B0509030602030204" pitchFamily="49" charset="0"/>
              </a:rPr>
              <a:t>()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      </a:t>
            </a:r>
            <a:r>
              <a:rPr lang="en-US" sz="1800" dirty="0" err="1">
                <a:solidFill>
                  <a:srgbClr val="0070C0"/>
                </a:solidFill>
                <a:latin typeface="Ubuntu Mono" panose="020B0509030602030204" pitchFamily="49" charset="0"/>
              </a:rPr>
              <a:t>semaphore.V</a:t>
            </a:r>
            <a:r>
              <a:rPr lang="en-US" sz="1800" dirty="0">
                <a:solidFill>
                  <a:srgbClr val="0070C0"/>
                </a:solidFill>
                <a:latin typeface="Ubuntu Mono" panose="020B0509030602030204" pitchFamily="49" charset="0"/>
              </a:rPr>
              <a:t>();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Ubuntu Mono" panose="020B0509030602030204" pitchFamily="49" charset="0"/>
              </a:rPr>
              <a:t>   }</a:t>
            </a:r>
          </a:p>
          <a:p>
            <a:pPr marL="0" indent="0" defTabSz="914400">
              <a:lnSpc>
                <a:spcPct val="8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6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Recall: Thread Lifecycle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6E9ACEA-22D3-BA45-A351-AD4E3FC342CD}"/>
              </a:ext>
            </a:extLst>
          </p:cNvPr>
          <p:cNvGrpSpPr/>
          <p:nvPr/>
        </p:nvGrpSpPr>
        <p:grpSpPr>
          <a:xfrm>
            <a:off x="1541779" y="2660311"/>
            <a:ext cx="2360619" cy="1000195"/>
            <a:chOff x="1541779" y="2660311"/>
            <a:chExt cx="2360619" cy="10001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648479-2638-C44E-8F48-5BDAE5DEB771}"/>
                </a:ext>
              </a:extLst>
            </p:cNvPr>
            <p:cNvSpPr/>
            <p:nvPr/>
          </p:nvSpPr>
          <p:spPr>
            <a:xfrm>
              <a:off x="2902203" y="2660311"/>
              <a:ext cx="1000195" cy="100019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Ready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8E8DF28-5137-6146-A123-20BE5CA0BA77}"/>
                </a:ext>
              </a:extLst>
            </p:cNvPr>
            <p:cNvGrpSpPr/>
            <p:nvPr/>
          </p:nvGrpSpPr>
          <p:grpSpPr>
            <a:xfrm>
              <a:off x="1541779" y="2811634"/>
              <a:ext cx="1360424" cy="348774"/>
              <a:chOff x="1541779" y="2811634"/>
              <a:chExt cx="1360424" cy="348774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86C03CC-2659-EA48-A1B8-11402A4C3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1779" y="3160408"/>
                <a:ext cx="136042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E149A55-AD80-6A42-B44F-B9125112CCAF}"/>
                  </a:ext>
                </a:extLst>
              </p:cNvPr>
              <p:cNvSpPr txBox="1"/>
              <p:nvPr/>
            </p:nvSpPr>
            <p:spPr>
              <a:xfrm>
                <a:off x="1837221" y="2811634"/>
                <a:ext cx="7617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Created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12C44F5-97FF-6043-8C28-425488543BC9}"/>
              </a:ext>
            </a:extLst>
          </p:cNvPr>
          <p:cNvGrpSpPr/>
          <p:nvPr/>
        </p:nvGrpSpPr>
        <p:grpSpPr>
          <a:xfrm>
            <a:off x="3876156" y="3298231"/>
            <a:ext cx="1420581" cy="582251"/>
            <a:chOff x="3876156" y="3298231"/>
            <a:chExt cx="1420581" cy="58225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84D36F-4AC3-3F4E-B6C9-2F2C03913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0878" y="3298231"/>
              <a:ext cx="13604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609653E-F831-6B4E-8854-33CF55CE8A66}"/>
                </a:ext>
              </a:extLst>
            </p:cNvPr>
            <p:cNvGrpSpPr/>
            <p:nvPr/>
          </p:nvGrpSpPr>
          <p:grpSpPr>
            <a:xfrm>
              <a:off x="3876156" y="3333739"/>
              <a:ext cx="1420581" cy="546743"/>
              <a:chOff x="3899906" y="3523741"/>
              <a:chExt cx="1420581" cy="54674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9C2B14-266D-1745-9FE5-A711119E1697}"/>
                  </a:ext>
                </a:extLst>
              </p:cNvPr>
              <p:cNvSpPr txBox="1"/>
              <p:nvPr/>
            </p:nvSpPr>
            <p:spPr>
              <a:xfrm>
                <a:off x="3934370" y="3762707"/>
                <a:ext cx="13516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>
                    <a:latin typeface="Ubuntu Mono" panose="020B0509030602030204" pitchFamily="49" charset="0"/>
                  </a:rPr>
                  <a:t>pthread_yield</a:t>
                </a:r>
                <a:endParaRPr lang="en-US" sz="14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F7C138-61BD-CE44-865C-5CF17A2A8B7A}"/>
                  </a:ext>
                </a:extLst>
              </p:cNvPr>
              <p:cNvSpPr txBox="1"/>
              <p:nvPr/>
            </p:nvSpPr>
            <p:spPr>
              <a:xfrm>
                <a:off x="3899906" y="3523741"/>
                <a:ext cx="14205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Yields/Suspended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143659-EBC5-C641-AF35-57041512A773}"/>
              </a:ext>
            </a:extLst>
          </p:cNvPr>
          <p:cNvGrpSpPr/>
          <p:nvPr/>
        </p:nvGrpSpPr>
        <p:grpSpPr>
          <a:xfrm>
            <a:off x="3921590" y="2660311"/>
            <a:ext cx="2341427" cy="1000195"/>
            <a:chOff x="3921590" y="2660311"/>
            <a:chExt cx="2341427" cy="10001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A951BE-DC0E-434E-887D-502C4E3D776B}"/>
                </a:ext>
              </a:extLst>
            </p:cNvPr>
            <p:cNvSpPr/>
            <p:nvPr/>
          </p:nvSpPr>
          <p:spPr>
            <a:xfrm>
              <a:off x="5262822" y="2660311"/>
              <a:ext cx="1000195" cy="100019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Running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5A5665F-C899-EC41-919A-8BEB5318C54B}"/>
                </a:ext>
              </a:extLst>
            </p:cNvPr>
            <p:cNvGrpSpPr/>
            <p:nvPr/>
          </p:nvGrpSpPr>
          <p:grpSpPr>
            <a:xfrm>
              <a:off x="3921590" y="2674063"/>
              <a:ext cx="1360424" cy="348522"/>
              <a:chOff x="3921590" y="2674063"/>
              <a:chExt cx="1360424" cy="348522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A4EC898-6B59-FB4E-9CA0-BBC85055E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1590" y="3022585"/>
                <a:ext cx="136042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4EB7139-CEC7-6D4F-A8D5-145B9EE053A2}"/>
                  </a:ext>
                </a:extLst>
              </p:cNvPr>
              <p:cNvSpPr txBox="1"/>
              <p:nvPr/>
            </p:nvSpPr>
            <p:spPr>
              <a:xfrm>
                <a:off x="4131033" y="2674063"/>
                <a:ext cx="9108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Scheduled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DEA376-6169-4A4C-AAC4-D169BB836B4D}"/>
              </a:ext>
            </a:extLst>
          </p:cNvPr>
          <p:cNvGrpSpPr/>
          <p:nvPr/>
        </p:nvGrpSpPr>
        <p:grpSpPr>
          <a:xfrm>
            <a:off x="6263017" y="2660311"/>
            <a:ext cx="2360619" cy="1000195"/>
            <a:chOff x="6263017" y="2660311"/>
            <a:chExt cx="2360619" cy="100019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708EF7-A891-6747-ACAD-5089715FE117}"/>
                </a:ext>
              </a:extLst>
            </p:cNvPr>
            <p:cNvSpPr/>
            <p:nvPr/>
          </p:nvSpPr>
          <p:spPr>
            <a:xfrm>
              <a:off x="7623441" y="2660311"/>
              <a:ext cx="1000195" cy="100019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Finished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CAA7DC-1233-7A48-AC6F-A25ABC7C298A}"/>
                </a:ext>
              </a:extLst>
            </p:cNvPr>
            <p:cNvGrpSpPr/>
            <p:nvPr/>
          </p:nvGrpSpPr>
          <p:grpSpPr>
            <a:xfrm>
              <a:off x="6263017" y="2811634"/>
              <a:ext cx="1360424" cy="697548"/>
              <a:chOff x="6263017" y="2811634"/>
              <a:chExt cx="1360424" cy="697548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36CDA13-CDE4-7246-883B-6C863C6BA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3017" y="3160408"/>
                <a:ext cx="136042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F5ECEDF-E9D7-5744-B7BD-0AB6BF12A4DC}"/>
                  </a:ext>
                </a:extLst>
              </p:cNvPr>
              <p:cNvGrpSpPr/>
              <p:nvPr/>
            </p:nvGrpSpPr>
            <p:grpSpPr>
              <a:xfrm>
                <a:off x="6324078" y="2811634"/>
                <a:ext cx="1261884" cy="697548"/>
                <a:chOff x="6324078" y="2793822"/>
                <a:chExt cx="1261884" cy="69754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D969304-BBE5-D44B-8FEA-55EB970BFF83}"/>
                    </a:ext>
                  </a:extLst>
                </p:cNvPr>
                <p:cNvSpPr txBox="1"/>
                <p:nvPr/>
              </p:nvSpPr>
              <p:spPr>
                <a:xfrm>
                  <a:off x="6324078" y="3183593"/>
                  <a:ext cx="126188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err="1">
                      <a:latin typeface="Ubuntu Mono" panose="020B0509030602030204" pitchFamily="49" charset="0"/>
                    </a:rPr>
                    <a:t>pthread_exit</a:t>
                  </a:r>
                  <a:endParaRPr lang="en-US" sz="1400" dirty="0">
                    <a:latin typeface="Ubuntu Mono" panose="020B0509030602030204" pitchFamily="49" charset="0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692439-195E-D94D-A0ED-BEF3DEB710B5}"/>
                    </a:ext>
                  </a:extLst>
                </p:cNvPr>
                <p:cNvSpPr txBox="1"/>
                <p:nvPr/>
              </p:nvSpPr>
              <p:spPr>
                <a:xfrm>
                  <a:off x="6687389" y="2793822"/>
                  <a:ext cx="51168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Gill Sans Light" panose="020B0302020104020203" pitchFamily="34" charset="-79"/>
                      <a:cs typeface="Gill Sans Light" panose="020B0302020104020203" pitchFamily="34" charset="-79"/>
                    </a:rPr>
                    <a:t>Exits</a:t>
                  </a:r>
                </a:p>
              </p:txBody>
            </p:sp>
          </p:grp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29896FE-8570-4743-9CB5-3B3B1F1536B9}"/>
              </a:ext>
            </a:extLst>
          </p:cNvPr>
          <p:cNvGrpSpPr/>
          <p:nvPr/>
        </p:nvGrpSpPr>
        <p:grpSpPr>
          <a:xfrm>
            <a:off x="4086349" y="3681665"/>
            <a:ext cx="3402555" cy="2185495"/>
            <a:chOff x="4086349" y="3681665"/>
            <a:chExt cx="3402555" cy="21854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37A326-0376-114B-97CE-5B780C9ABE9B}"/>
                </a:ext>
              </a:extLst>
            </p:cNvPr>
            <p:cNvSpPr/>
            <p:nvPr/>
          </p:nvSpPr>
          <p:spPr>
            <a:xfrm>
              <a:off x="4086349" y="4866965"/>
              <a:ext cx="1000195" cy="100019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Waiting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35A7C9-97E2-504B-AEC3-6C12FE9545C3}"/>
                </a:ext>
              </a:extLst>
            </p:cNvPr>
            <p:cNvGrpSpPr/>
            <p:nvPr/>
          </p:nvGrpSpPr>
          <p:grpSpPr>
            <a:xfrm>
              <a:off x="5077353" y="3681665"/>
              <a:ext cx="2411551" cy="1756610"/>
              <a:chOff x="5077353" y="3681665"/>
              <a:chExt cx="2411551" cy="1756610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13A34D96-4A07-5D45-ADDE-4B0C49C17B7A}"/>
                  </a:ext>
                </a:extLst>
              </p:cNvPr>
              <p:cNvSpPr/>
              <p:nvPr/>
            </p:nvSpPr>
            <p:spPr>
              <a:xfrm>
                <a:off x="5077353" y="3681665"/>
                <a:ext cx="697831" cy="1756610"/>
              </a:xfrm>
              <a:custGeom>
                <a:avLst/>
                <a:gdLst>
                  <a:gd name="connsiteX0" fmla="*/ 697831 w 697831"/>
                  <a:gd name="connsiteY0" fmla="*/ 0 h 1756610"/>
                  <a:gd name="connsiteX1" fmla="*/ 565484 w 697831"/>
                  <a:gd name="connsiteY1" fmla="*/ 1383631 h 1756610"/>
                  <a:gd name="connsiteX2" fmla="*/ 0 w 697831"/>
                  <a:gd name="connsiteY2" fmla="*/ 1756610 h 175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7831" h="1756610">
                    <a:moveTo>
                      <a:pt x="697831" y="0"/>
                    </a:moveTo>
                    <a:cubicBezTo>
                      <a:pt x="689810" y="545431"/>
                      <a:pt x="681789" y="1090863"/>
                      <a:pt x="565484" y="1383631"/>
                    </a:cubicBezTo>
                    <a:cubicBezTo>
                      <a:pt x="449179" y="1676399"/>
                      <a:pt x="224589" y="1716504"/>
                      <a:pt x="0" y="175661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6BE8F4-66D2-9743-BDD8-B8E59E485BFB}"/>
                  </a:ext>
                </a:extLst>
              </p:cNvPr>
              <p:cNvSpPr txBox="1"/>
              <p:nvPr/>
            </p:nvSpPr>
            <p:spPr>
              <a:xfrm>
                <a:off x="5778179" y="4391514"/>
                <a:ext cx="17107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latin typeface="Ubuntu Mono" panose="020B0509030602030204" pitchFamily="49" charset="0"/>
                  </a:rPr>
                  <a:t>pthread_join</a:t>
                </a:r>
                <a:endParaRPr lang="en-US" sz="1400" dirty="0">
                  <a:latin typeface="Ubuntu Mono" panose="020B0509030602030204" pitchFamily="49" charset="0"/>
                </a:endParaRPr>
              </a:p>
              <a:p>
                <a:r>
                  <a:rPr lang="en-US" sz="1400" dirty="0" err="1">
                    <a:latin typeface="Ubuntu Mono" panose="020B0509030602030204" pitchFamily="49" charset="0"/>
                  </a:rPr>
                  <a:t>pthread_cond_wait</a:t>
                </a:r>
                <a:endParaRPr lang="en-US" sz="1400" dirty="0">
                  <a:latin typeface="Ubuntu Mono" panose="020B0509030602030204" pitchFamily="49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8180B21-888D-B447-89FE-69E3F47D3A75}"/>
                  </a:ext>
                </a:extLst>
              </p:cNvPr>
              <p:cNvSpPr txBox="1"/>
              <p:nvPr/>
            </p:nvSpPr>
            <p:spPr>
              <a:xfrm>
                <a:off x="5803345" y="4122901"/>
                <a:ext cx="1279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Waits for event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B88FA6-689C-4E4F-98F5-178C3BC94B68}"/>
              </a:ext>
            </a:extLst>
          </p:cNvPr>
          <p:cNvGrpSpPr/>
          <p:nvPr/>
        </p:nvGrpSpPr>
        <p:grpSpPr>
          <a:xfrm>
            <a:off x="541506" y="3675945"/>
            <a:ext cx="3518022" cy="1756610"/>
            <a:chOff x="541506" y="3675945"/>
            <a:chExt cx="3518022" cy="1756610"/>
          </a:xfrm>
        </p:grpSpPr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7ABEF5B-6202-A74D-BF62-7920576EFAC4}"/>
                </a:ext>
              </a:extLst>
            </p:cNvPr>
            <p:cNvSpPr/>
            <p:nvPr/>
          </p:nvSpPr>
          <p:spPr>
            <a:xfrm flipH="1">
              <a:off x="3361697" y="3675945"/>
              <a:ext cx="697831" cy="1756610"/>
            </a:xfrm>
            <a:custGeom>
              <a:avLst/>
              <a:gdLst>
                <a:gd name="connsiteX0" fmla="*/ 697831 w 697831"/>
                <a:gd name="connsiteY0" fmla="*/ 0 h 1756610"/>
                <a:gd name="connsiteX1" fmla="*/ 565484 w 697831"/>
                <a:gd name="connsiteY1" fmla="*/ 1383631 h 1756610"/>
                <a:gd name="connsiteX2" fmla="*/ 0 w 697831"/>
                <a:gd name="connsiteY2" fmla="*/ 1756610 h 1756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7831" h="1756610">
                  <a:moveTo>
                    <a:pt x="697831" y="0"/>
                  </a:moveTo>
                  <a:cubicBezTo>
                    <a:pt x="689810" y="545431"/>
                    <a:pt x="681789" y="1090863"/>
                    <a:pt x="565484" y="1383631"/>
                  </a:cubicBezTo>
                  <a:cubicBezTo>
                    <a:pt x="449179" y="1676399"/>
                    <a:pt x="224589" y="1716504"/>
                    <a:pt x="0" y="17566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D13176-8D0E-2C46-AEBE-CB9B171CA995}"/>
                </a:ext>
              </a:extLst>
            </p:cNvPr>
            <p:cNvGrpSpPr/>
            <p:nvPr/>
          </p:nvGrpSpPr>
          <p:grpSpPr>
            <a:xfrm>
              <a:off x="541506" y="4122901"/>
              <a:ext cx="2787943" cy="791833"/>
              <a:chOff x="541506" y="4122901"/>
              <a:chExt cx="2787943" cy="79183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8AD6D78-B692-4E45-9968-4F4C2FCE98ED}"/>
                  </a:ext>
                </a:extLst>
              </p:cNvPr>
              <p:cNvSpPr txBox="1"/>
              <p:nvPr/>
            </p:nvSpPr>
            <p:spPr>
              <a:xfrm>
                <a:off x="541506" y="4391514"/>
                <a:ext cx="27879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 err="1">
                    <a:latin typeface="Ubuntu Mono" panose="020B0509030602030204" pitchFamily="49" charset="0"/>
                  </a:rPr>
                  <a:t>pthread_exit</a:t>
                </a:r>
                <a:endParaRPr lang="en-US" sz="1400" dirty="0">
                  <a:latin typeface="Ubuntu Mono" panose="020B0509030602030204" pitchFamily="49" charset="0"/>
                </a:endParaRPr>
              </a:p>
              <a:p>
                <a:pPr algn="r"/>
                <a:r>
                  <a:rPr lang="en-US" sz="1400" dirty="0" err="1">
                    <a:latin typeface="Ubuntu Mono" panose="020B0509030602030204" pitchFamily="49" charset="0"/>
                  </a:rPr>
                  <a:t>pthread_cond_signal</a:t>
                </a:r>
                <a:r>
                  <a:rPr lang="en-US" sz="1400" dirty="0">
                    <a:latin typeface="Ubuntu Mono" panose="020B0509030602030204" pitchFamily="49" charset="0"/>
                  </a:rPr>
                  <a:t>/broadcast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0A0A67-6769-9C4A-89A9-6B7B7516F8D4}"/>
                  </a:ext>
                </a:extLst>
              </p:cNvPr>
              <p:cNvSpPr txBox="1"/>
              <p:nvPr/>
            </p:nvSpPr>
            <p:spPr>
              <a:xfrm>
                <a:off x="2144120" y="4122901"/>
                <a:ext cx="1158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 dirty="0">
                    <a:latin typeface="Gill Sans Light" panose="020B0302020104020203" pitchFamily="34" charset="-79"/>
                    <a:cs typeface="Gill Sans Light" panose="020B0302020104020203" pitchFamily="34" charset="-79"/>
                  </a:rPr>
                  <a:t>Even happens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65E87F-7F00-1148-A5AC-F008F5FD0D28}"/>
              </a:ext>
            </a:extLst>
          </p:cNvPr>
          <p:cNvGrpSpPr/>
          <p:nvPr/>
        </p:nvGrpSpPr>
        <p:grpSpPr>
          <a:xfrm>
            <a:off x="541584" y="2097111"/>
            <a:ext cx="1000195" cy="1563395"/>
            <a:chOff x="541584" y="2097111"/>
            <a:chExt cx="1000195" cy="156339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AE02728-E5D3-CE47-A1DA-BF5F8AE67521}"/>
                </a:ext>
              </a:extLst>
            </p:cNvPr>
            <p:cNvSpPr/>
            <p:nvPr/>
          </p:nvSpPr>
          <p:spPr>
            <a:xfrm>
              <a:off x="541584" y="2660311"/>
              <a:ext cx="1000195" cy="100019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Init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876072A-1341-F54C-8285-90CA63D27B18}"/>
                </a:ext>
              </a:extLst>
            </p:cNvPr>
            <p:cNvCxnSpPr>
              <a:cxnSpLocks/>
            </p:cNvCxnSpPr>
            <p:nvPr/>
          </p:nvCxnSpPr>
          <p:spPr>
            <a:xfrm>
              <a:off x="1046706" y="2097111"/>
              <a:ext cx="0" cy="57695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748A2F05-869C-EA49-A10C-52DA57191FA8}"/>
              </a:ext>
            </a:extLst>
          </p:cNvPr>
          <p:cNvSpPr txBox="1"/>
          <p:nvPr/>
        </p:nvSpPr>
        <p:spPr>
          <a:xfrm>
            <a:off x="706493" y="153821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Create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B55780-381D-4F4E-9672-91F02DE61C2C}"/>
              </a:ext>
            </a:extLst>
          </p:cNvPr>
          <p:cNvSpPr txBox="1"/>
          <p:nvPr/>
        </p:nvSpPr>
        <p:spPr>
          <a:xfrm>
            <a:off x="320971" y="176383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latin typeface="Ubuntu Mono" panose="020B0509030602030204" pitchFamily="49" charset="0"/>
              </a:rPr>
              <a:t>pthread_create</a:t>
            </a:r>
            <a:endParaRPr lang="en-US" sz="1400" dirty="0">
              <a:latin typeface="Ubuntu Mono" panose="020B0509030602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00ABE5-E740-EB4A-8956-CF94A7A6971B}"/>
              </a:ext>
            </a:extLst>
          </p:cNvPr>
          <p:cNvSpPr txBox="1"/>
          <p:nvPr/>
        </p:nvSpPr>
        <p:spPr>
          <a:xfrm>
            <a:off x="541250" y="6149527"/>
            <a:ext cx="7563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 process can go directly from ready or waiting to finished (example: main thread calls exit)</a:t>
            </a:r>
          </a:p>
        </p:txBody>
      </p:sp>
    </p:spTree>
    <p:extLst>
      <p:ext uri="{BB962C8B-B14F-4D97-AF65-F5344CB8AC3E}">
        <p14:creationId xmlns:p14="http://schemas.microsoft.com/office/powerpoint/2010/main" val="5985781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12727"/>
            <a:ext cx="7886700" cy="986154"/>
          </a:xfrm>
        </p:spPr>
        <p:txBody>
          <a:bodyPr/>
          <a:lstStyle/>
          <a:p>
            <a:r>
              <a:rPr lang="en-US" alt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178F89-C25C-E34E-A9B9-A029B8A5D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/>
          <a:lstStyle/>
          <a:p>
            <a:r>
              <a:rPr lang="en-US" altLang="ko-KR" sz="2000" dirty="0"/>
              <a:t>Use HW atomic primitives as needed to implement synchronization</a:t>
            </a:r>
          </a:p>
          <a:p>
            <a:pPr lvl="1"/>
            <a:r>
              <a:rPr lang="en-US" altLang="ko-KR" sz="1800" dirty="0"/>
              <a:t>Disabling of Interrupts, </a:t>
            </a:r>
            <a:r>
              <a:rPr lang="en-US" altLang="ko-KR" sz="1800" dirty="0" err="1"/>
              <a:t>test&amp;set</a:t>
            </a:r>
            <a:r>
              <a:rPr lang="en-US" altLang="ko-KR" sz="1800" dirty="0"/>
              <a:t>, swap, </a:t>
            </a:r>
            <a:r>
              <a:rPr lang="en-US" altLang="ko-KR" sz="1800" dirty="0" err="1"/>
              <a:t>compare&amp;swap</a:t>
            </a:r>
            <a:endParaRPr lang="en-US" altLang="ko-KR" sz="1800" dirty="0"/>
          </a:p>
          <a:p>
            <a:r>
              <a:rPr lang="en-US" altLang="ko-KR" sz="2000" dirty="0"/>
              <a:t>Define lock variable to implement mutex,</a:t>
            </a:r>
          </a:p>
          <a:p>
            <a:pPr lvl="1"/>
            <a:r>
              <a:rPr lang="en-US" altLang="ko-KR" sz="1800" dirty="0"/>
              <a:t>Use HW atomic primitives to protect modifications of that variable</a:t>
            </a:r>
          </a:p>
          <a:p>
            <a:r>
              <a:rPr lang="en-US" altLang="ko-KR" sz="2000" dirty="0"/>
              <a:t>Maintain the invariant on interrupts</a:t>
            </a:r>
          </a:p>
          <a:p>
            <a:pPr lvl="1"/>
            <a:r>
              <a:rPr lang="en-US" altLang="ko-KR" sz="1800" dirty="0"/>
              <a:t>Disable interrupts before calling </a:t>
            </a:r>
            <a:r>
              <a:rPr lang="en-US" altLang="ko-KR" sz="1600" dirty="0" err="1">
                <a:latin typeface="Ubuntu Mono" panose="020B0509030602030204" pitchFamily="49" charset="0"/>
              </a:rPr>
              <a:t>thread_switch</a:t>
            </a:r>
            <a:r>
              <a:rPr lang="en-US" altLang="ko-KR" sz="1600" dirty="0">
                <a:latin typeface="Ubuntu Mono" panose="020B0509030602030204" pitchFamily="49" charset="0"/>
              </a:rPr>
              <a:t>()</a:t>
            </a:r>
            <a:r>
              <a:rPr lang="en-US" altLang="ko-KR" sz="1800" dirty="0"/>
              <a:t> and enable them when </a:t>
            </a:r>
            <a:r>
              <a:rPr lang="en-US" altLang="ko-KR" sz="1600" dirty="0" err="1">
                <a:latin typeface="Ubuntu Mono" panose="020B0509030602030204" pitchFamily="49" charset="0"/>
              </a:rPr>
              <a:t>thread_switch</a:t>
            </a:r>
            <a:r>
              <a:rPr lang="en-US" altLang="ko-KR" sz="1600" dirty="0">
                <a:latin typeface="Ubuntu Mono" panose="020B0509030602030204" pitchFamily="49" charset="0"/>
              </a:rPr>
              <a:t>()</a:t>
            </a:r>
            <a:r>
              <a:rPr lang="en-US" altLang="ko-KR" sz="1800" dirty="0"/>
              <a:t> returns</a:t>
            </a:r>
          </a:p>
          <a:p>
            <a:r>
              <a:rPr lang="en-US" altLang="ko-KR" sz="2000"/>
              <a:t>Be </a:t>
            </a:r>
            <a:r>
              <a:rPr lang="en-US" altLang="ko-KR" sz="2000" dirty="0"/>
              <a:t>very careful not to waste machine resources</a:t>
            </a:r>
          </a:p>
          <a:p>
            <a:pPr lvl="1"/>
            <a:r>
              <a:rPr lang="en-US" altLang="ko-KR" sz="1800" dirty="0"/>
              <a:t>Shouldn’t disable interrupts for long</a:t>
            </a:r>
          </a:p>
          <a:p>
            <a:pPr lvl="1"/>
            <a:r>
              <a:rPr lang="en-US" altLang="ko-KR" sz="1800" dirty="0"/>
              <a:t>Shouldn’t busy-wait for long</a:t>
            </a:r>
          </a:p>
        </p:txBody>
      </p:sp>
    </p:spTree>
    <p:extLst>
      <p:ext uri="{BB962C8B-B14F-4D97-AF65-F5344CB8AC3E}">
        <p14:creationId xmlns:p14="http://schemas.microsoft.com/office/powerpoint/2010/main" val="4056713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30288-9BB8-E345-84FB-64C99FE3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BA57BBB-068E-1740-8FAB-876876D5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88" y="4441002"/>
            <a:ext cx="3466769" cy="173338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4B5E64-04D4-F044-9947-E412A92E317C}"/>
              </a:ext>
            </a:extLst>
          </p:cNvPr>
          <p:cNvSpPr/>
          <p:nvPr/>
        </p:nvSpPr>
        <p:spPr>
          <a:xfrm>
            <a:off x="4153502" y="6703153"/>
            <a:ext cx="82747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globaldigitalcitizen.org</a:t>
            </a:r>
            <a:endParaRPr lang="en-US" sz="6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36368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BC04-D7A4-2D45-957C-0AC05B07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A5FE-6850-F546-8B5B-00CF6488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by courtesy of Anderson, Culler, </a:t>
            </a:r>
            <a:r>
              <a:rPr lang="en-US" dirty="0" err="1"/>
              <a:t>Stoica</a:t>
            </a:r>
            <a:r>
              <a:rPr lang="en-US" dirty="0"/>
              <a:t>, </a:t>
            </a:r>
            <a:r>
              <a:rPr lang="en-US" dirty="0" err="1"/>
              <a:t>Silberschatz</a:t>
            </a:r>
            <a:r>
              <a:rPr lang="en-US" dirty="0"/>
              <a:t>, Joseph, and Canny</a:t>
            </a:r>
          </a:p>
        </p:txBody>
      </p:sp>
    </p:spTree>
    <p:extLst>
      <p:ext uri="{BB962C8B-B14F-4D97-AF65-F5344CB8AC3E}">
        <p14:creationId xmlns:p14="http://schemas.microsoft.com/office/powerpoint/2010/main" val="100526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A474-FDFB-9948-9054-141FF412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Triggers a Context Switch?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A82D-6792-5F45-987F-3716EE3B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Synchronous event:</a:t>
            </a:r>
            <a:r>
              <a:rPr lang="en-US" sz="2000" dirty="0"/>
              <a:t> thread invokes a system call or an exceptions happens</a:t>
            </a:r>
          </a:p>
          <a:p>
            <a:pPr lvl="1"/>
            <a:r>
              <a:rPr lang="en-US" sz="1800" dirty="0"/>
              <a:t>E.g., </a:t>
            </a:r>
            <a:r>
              <a:rPr lang="en-US" sz="1800" dirty="0">
                <a:latin typeface="Ubuntu Mono" panose="020B0509030602030204" pitchFamily="49" charset="0"/>
              </a:rPr>
              <a:t>yield</a:t>
            </a:r>
            <a:r>
              <a:rPr lang="en-US" sz="1800" dirty="0"/>
              <a:t>, </a:t>
            </a:r>
            <a:r>
              <a:rPr lang="en-US" sz="1800" dirty="0">
                <a:latin typeface="Ubuntu Mono" panose="020B0509030602030204" pitchFamily="49" charset="0"/>
              </a:rPr>
              <a:t>join</a:t>
            </a:r>
            <a:r>
              <a:rPr lang="en-US" sz="1800" dirty="0"/>
              <a:t>, </a:t>
            </a:r>
            <a:r>
              <a:rPr lang="en-US" sz="1800" dirty="0">
                <a:latin typeface="Ubuntu Mono" panose="020B0509030602030204" pitchFamily="49" charset="0"/>
              </a:rPr>
              <a:t>write</a:t>
            </a:r>
            <a:r>
              <a:rPr lang="en-US" sz="1800" dirty="0"/>
              <a:t>, </a:t>
            </a:r>
            <a:r>
              <a:rPr lang="en-US" sz="1800" dirty="0">
                <a:latin typeface="Ubuntu Mono" panose="020B0509030602030204" pitchFamily="49" charset="0"/>
              </a:rPr>
              <a:t>read</a:t>
            </a:r>
            <a:r>
              <a:rPr lang="en-US" sz="1800" dirty="0"/>
              <a:t>, or segmentation fault, divide by zero, etc.</a:t>
            </a:r>
          </a:p>
          <a:p>
            <a:pPr lvl="1"/>
            <a:r>
              <a:rPr lang="en-US" sz="1800" dirty="0"/>
              <a:t>This is called a voluntary context switch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Asynchronous event: </a:t>
            </a:r>
            <a:r>
              <a:rPr lang="en-US" sz="2000" dirty="0"/>
              <a:t>interrupts happens</a:t>
            </a:r>
          </a:p>
          <a:p>
            <a:pPr lvl="1"/>
            <a:r>
              <a:rPr lang="en-US" sz="1800" dirty="0"/>
              <a:t>E.g., timer interrupt, new packet arrives, a DMA request finishes</a:t>
            </a:r>
          </a:p>
          <a:p>
            <a:pPr lvl="1"/>
            <a:r>
              <a:rPr lang="en-US" sz="1800" dirty="0"/>
              <a:t>This is called an involuntary context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15BCA-7A1E-C341-9DAE-26B14AE128A3}"/>
              </a:ext>
            </a:extLst>
          </p:cNvPr>
          <p:cNvSpPr txBox="1"/>
          <p:nvPr/>
        </p:nvSpPr>
        <p:spPr>
          <a:xfrm>
            <a:off x="1349787" y="2783373"/>
            <a:ext cx="34350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altLang="ko-KR" sz="1600" dirty="0">
                <a:latin typeface="Ubuntu Mono" panose="020B0509030602030204" pitchFamily="49" charset="0"/>
              </a:rPr>
              <a:t>void </a:t>
            </a:r>
            <a:r>
              <a:rPr lang="en-US" altLang="ko-KR" sz="1600" dirty="0" err="1">
                <a:latin typeface="Ubuntu Mono" panose="020B0509030602030204" pitchFamily="49" charset="0"/>
              </a:rPr>
              <a:t>compute_PI</a:t>
            </a:r>
            <a:r>
              <a:rPr lang="en-US" altLang="ko-KR" sz="1600" dirty="0">
                <a:latin typeface="Ubuntu Mono" panose="020B0509030602030204" pitchFamily="49" charset="0"/>
              </a:rPr>
              <a:t>() {</a:t>
            </a:r>
            <a:br>
              <a:rPr lang="en-US" altLang="ko-KR" sz="1600" dirty="0">
                <a:latin typeface="Ubuntu Mono" panose="020B0509030602030204" pitchFamily="49" charset="0"/>
              </a:rPr>
            </a:br>
            <a:r>
              <a:rPr lang="en-US" altLang="ko-KR" sz="1600" dirty="0">
                <a:latin typeface="Ubuntu Mono" panose="020B0509030602030204" pitchFamily="49" charset="0"/>
              </a:rPr>
              <a:t>   while(</a:t>
            </a:r>
            <a:r>
              <a:rPr lang="en-US" altLang="ko-KR" sz="1600" dirty="0">
                <a:solidFill>
                  <a:schemeClr val="accent3">
                    <a:lumMod val="50000"/>
                  </a:schemeClr>
                </a:solidFill>
                <a:latin typeface="Ubuntu Mono" panose="020B0509030602030204" pitchFamily="49" charset="0"/>
              </a:rPr>
              <a:t>TRUE</a:t>
            </a:r>
            <a:r>
              <a:rPr lang="en-US" altLang="ko-KR" sz="1600" dirty="0">
                <a:latin typeface="Ubuntu Mono" panose="020B0509030602030204" pitchFamily="49" charset="0"/>
              </a:rPr>
              <a:t>) {</a:t>
            </a:r>
            <a:br>
              <a:rPr lang="en-US" altLang="ko-KR" sz="1600" dirty="0">
                <a:latin typeface="Ubuntu Mono" panose="020B0509030602030204" pitchFamily="49" charset="0"/>
              </a:rPr>
            </a:br>
            <a:r>
              <a:rPr lang="en-US" altLang="ko-KR" sz="1600" dirty="0">
                <a:latin typeface="Ubuntu Mono" panose="020B0509030602030204" pitchFamily="49" charset="0"/>
              </a:rPr>
              <a:t>      </a:t>
            </a:r>
            <a:r>
              <a:rPr lang="en-US" altLang="ko-KR" sz="1600" dirty="0" err="1">
                <a:latin typeface="Ubuntu Mono" panose="020B0509030602030204" pitchFamily="49" charset="0"/>
              </a:rPr>
              <a:t>compute_next_digit</a:t>
            </a:r>
            <a:r>
              <a:rPr lang="en-US" altLang="ko-KR" sz="1600" dirty="0">
                <a:latin typeface="Ubuntu Mono" panose="020B0509030602030204" pitchFamily="49" charset="0"/>
              </a:rPr>
              <a:t>();</a:t>
            </a:r>
            <a:br>
              <a:rPr lang="en-US" altLang="ko-KR" sz="1600" dirty="0">
                <a:latin typeface="Ubuntu Mono" panose="020B0509030602030204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</a:rPr>
              <a:t>      </a:t>
            </a:r>
            <a:r>
              <a:rPr lang="en-US" altLang="ko-KR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thread_yield</a:t>
            </a:r>
            <a:r>
              <a:rPr lang="en-US" altLang="ko-KR" sz="1600" dirty="0">
                <a:solidFill>
                  <a:srgbClr val="FF0000"/>
                </a:solidFill>
                <a:latin typeface="Ubuntu Mono" panose="020B0509030602030204" pitchFamily="49" charset="0"/>
              </a:rPr>
              <a:t>()</a:t>
            </a:r>
            <a:r>
              <a:rPr lang="en-US" altLang="ko-KR" sz="1600" dirty="0">
                <a:latin typeface="Ubuntu Mono" panose="020B0509030602030204" pitchFamily="49" charset="0"/>
              </a:rPr>
              <a:t>;</a:t>
            </a:r>
            <a:br>
              <a:rPr lang="en-US" altLang="ko-KR" sz="1600" dirty="0">
                <a:latin typeface="Ubuntu Mono" panose="020B0509030602030204" pitchFamily="49" charset="0"/>
              </a:rPr>
            </a:br>
            <a:r>
              <a:rPr lang="en-US" altLang="ko-KR" sz="1600" dirty="0">
                <a:latin typeface="Ubuntu Mono" panose="020B0509030602030204" pitchFamily="49" charset="0"/>
              </a:rPr>
              <a:t>   }</a:t>
            </a:r>
            <a:br>
              <a:rPr lang="en-US" altLang="ko-KR" sz="1600" dirty="0">
                <a:latin typeface="Ubuntu Mono" panose="020B0509030602030204" pitchFamily="49" charset="0"/>
              </a:rPr>
            </a:br>
            <a:r>
              <a:rPr lang="en-US" altLang="ko-KR" sz="1600" dirty="0">
                <a:latin typeface="Ubuntu Mono" panose="020B0509030602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870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F8A9-8C08-3347-BD56-DDAA7939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Call, Interrupt, and Exception Handlers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420BBE2-631B-7C48-A5C5-2721B8C3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handler() {</a:t>
            </a: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 // this runs in kernel mode</a:t>
            </a: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 // SP points to a kernel stack</a:t>
            </a: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    Push regs that might be used by handler on kernel stack</a:t>
            </a:r>
          </a:p>
          <a:p>
            <a:pPr>
              <a:lnSpc>
                <a:spcPct val="70000"/>
              </a:lnSpc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    // (handle the event)</a:t>
            </a:r>
          </a:p>
          <a:p>
            <a:pPr>
              <a:lnSpc>
                <a:spcPct val="70000"/>
              </a:lnSpc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endParaRPr lang="en-CA" sz="1600" dirty="0"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Handler_Exit</a:t>
            </a:r>
            <a:endParaRPr lang="en-CA" sz="16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    Pop regs that were pushed</a:t>
            </a: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    Return</a:t>
            </a: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107F7E-D58B-D941-B785-8BE5ABB338FA}"/>
              </a:ext>
            </a:extLst>
          </p:cNvPr>
          <p:cNvGrpSpPr/>
          <p:nvPr/>
        </p:nvGrpSpPr>
        <p:grpSpPr>
          <a:xfrm>
            <a:off x="5063424" y="3232298"/>
            <a:ext cx="3365915" cy="2590011"/>
            <a:chOff x="3424635" y="2594164"/>
            <a:chExt cx="2315996" cy="1782117"/>
          </a:xfrm>
        </p:grpSpPr>
        <p:pic>
          <p:nvPicPr>
            <p:cNvPr id="11" name="Picture 2" descr="Meme Creator - Funny i&amp;#39;ll handle it Meme Generator at MemeCreator.org!">
              <a:extLst>
                <a:ext uri="{FF2B5EF4-FFF2-40B4-BE49-F238E27FC236}">
                  <a16:creationId xmlns:a16="http://schemas.microsoft.com/office/drawing/2014/main" id="{0B0F6953-3D61-3C48-99D2-29CFD867D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635" y="2594164"/>
              <a:ext cx="2315996" cy="1669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C4F59C-CEC0-CA44-A2D3-DE2DD5BB5262}"/>
                </a:ext>
              </a:extLst>
            </p:cNvPr>
            <p:cNvSpPr txBox="1"/>
            <p:nvPr/>
          </p:nvSpPr>
          <p:spPr>
            <a:xfrm>
              <a:off x="3920460" y="4160837"/>
              <a:ext cx="132434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 err="1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www.memecreator.org</a:t>
              </a:r>
              <a:endParaRPr lang="en-US" sz="800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790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479B45E-171B-664B-B785-750242F4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96887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 We enter as </a:t>
            </a:r>
            <a:r>
              <a:rPr lang="en-CA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oldTCB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, but we return as </a:t>
            </a:r>
            <a:r>
              <a:rPr lang="en-CA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newTCB</a:t>
            </a:r>
            <a:endParaRPr lang="en-CA" sz="1600" dirty="0">
              <a:solidFill>
                <a:srgbClr val="00B050"/>
              </a:solidFill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// Returns with </a:t>
            </a:r>
            <a:r>
              <a:rPr lang="en-CA" sz="1600" dirty="0" err="1">
                <a:solidFill>
                  <a:srgbClr val="00B050"/>
                </a:solidFill>
                <a:latin typeface="Ubuntu Mono" panose="020B0509030602030204" pitchFamily="49" charset="0"/>
              </a:rPr>
              <a:t>newTCB’s</a:t>
            </a:r>
            <a:r>
              <a:rPr lang="en-CA" sz="1600" dirty="0">
                <a:solidFill>
                  <a:srgbClr val="00B050"/>
                </a:solidFill>
                <a:latin typeface="Ubuntu Mono" panose="020B0509030602030204" pitchFamily="49" charset="0"/>
              </a:rPr>
              <a:t> registers and stack</a:t>
            </a:r>
          </a:p>
          <a:p>
            <a:pPr>
              <a:lnSpc>
                <a:spcPct val="70000"/>
              </a:lnSpc>
              <a:buNone/>
            </a:pPr>
            <a:endParaRPr lang="en-CA" sz="1600" dirty="0">
              <a:solidFill>
                <a:schemeClr val="accent3">
                  <a:lumMod val="50000"/>
                </a:schemeClr>
              </a:solidFill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CA" sz="1600" dirty="0" err="1">
                <a:latin typeface="Ubuntu Mono" panose="020B0509030602030204" pitchFamily="49" charset="0"/>
              </a:rPr>
              <a:t>thread_switch</a:t>
            </a:r>
            <a:r>
              <a:rPr lang="en-CA" sz="1600" dirty="0">
                <a:latin typeface="Ubuntu Mono" panose="020B0509030602030204" pitchFamily="49" charset="0"/>
              </a:rPr>
              <a:t>(TCB *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oldTCB</a:t>
            </a:r>
            <a:r>
              <a:rPr lang="en-CA" sz="1600" dirty="0">
                <a:latin typeface="Ubuntu Mono" panose="020B0509030602030204" pitchFamily="49" charset="0"/>
              </a:rPr>
              <a:t>, TCB *</a:t>
            </a:r>
            <a:r>
              <a:rPr lang="en-CA" sz="1600" dirty="0" err="1">
                <a:solidFill>
                  <a:srgbClr val="0070C0"/>
                </a:solidFill>
                <a:latin typeface="Ubuntu Mono" panose="020B0509030602030204" pitchFamily="49" charset="0"/>
              </a:rPr>
              <a:t>newTCB</a:t>
            </a:r>
            <a:r>
              <a:rPr lang="en-CA" sz="1600" dirty="0">
                <a:latin typeface="Ubuntu Mono" panose="020B0509030602030204" pitchFamily="49" charset="0"/>
              </a:rPr>
              <a:t>) {</a:t>
            </a: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    Push all regs onto kernel stack of </a:t>
            </a:r>
            <a:r>
              <a:rPr lang="en-CA" sz="1600" dirty="0" err="1">
                <a:latin typeface="Ubuntu Mono" panose="020B0509030602030204" pitchFamily="49" charset="0"/>
              </a:rPr>
              <a:t>oldTCB</a:t>
            </a:r>
            <a:endParaRPr lang="en-CA" sz="1600" dirty="0"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    Set 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oldTCB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-&gt;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sp</a:t>
            </a:r>
            <a:r>
              <a:rPr lang="en-CA" sz="1600" dirty="0">
                <a:latin typeface="Ubuntu Mono" panose="020B0509030602030204" pitchFamily="49" charset="0"/>
              </a:rPr>
              <a:t> to stack pointer</a:t>
            </a: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    Set stack point to 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newTCB</a:t>
            </a:r>
            <a:r>
              <a:rPr lang="en-CA" sz="1600" dirty="0">
                <a:solidFill>
                  <a:srgbClr val="FF0000"/>
                </a:solidFill>
                <a:latin typeface="Ubuntu Mono" panose="020B0509030602030204" pitchFamily="49" charset="0"/>
              </a:rPr>
              <a:t>-&gt;</a:t>
            </a:r>
            <a:r>
              <a:rPr lang="en-CA" sz="1600" dirty="0" err="1">
                <a:solidFill>
                  <a:srgbClr val="FF0000"/>
                </a:solidFill>
                <a:latin typeface="Ubuntu Mono" panose="020B0509030602030204" pitchFamily="49" charset="0"/>
              </a:rPr>
              <a:t>sp</a:t>
            </a:r>
            <a:endParaRPr lang="en-CA" sz="1600" dirty="0">
              <a:solidFill>
                <a:srgbClr val="FF0000"/>
              </a:solidFill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    Pop regs from kernel stack of </a:t>
            </a:r>
            <a:r>
              <a:rPr lang="en-CA" sz="1600" dirty="0" err="1">
                <a:latin typeface="Ubuntu Mono" panose="020B0509030602030204" pitchFamily="49" charset="0"/>
              </a:rPr>
              <a:t>newTCB</a:t>
            </a:r>
            <a:endParaRPr lang="en-CA" sz="1600" dirty="0">
              <a:latin typeface="Ubuntu Mono" panose="020B0509030602030204" pitchFamily="49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    Return</a:t>
            </a:r>
          </a:p>
          <a:p>
            <a:pPr>
              <a:lnSpc>
                <a:spcPct val="70000"/>
              </a:lnSpc>
              <a:buNone/>
            </a:pPr>
            <a:r>
              <a:rPr lang="en-CA" sz="1600" dirty="0"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Between Threads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6FC29-DBE0-FB4E-9393-231CCFC4B438}"/>
              </a:ext>
            </a:extLst>
          </p:cNvPr>
          <p:cNvSpPr txBox="1"/>
          <p:nvPr/>
        </p:nvSpPr>
        <p:spPr>
          <a:xfrm>
            <a:off x="936238" y="4653040"/>
            <a:ext cx="39672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Where does this return to?</a:t>
            </a:r>
          </a:p>
          <a:p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If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Ubuntu Mono" panose="020B0509030602030204" pitchFamily="49" charset="0"/>
                <a:cs typeface="Gill Sans Light" panose="020B0302020104020203" pitchFamily="34" charset="-79"/>
              </a:rPr>
              <a:t>newTCB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is not newly created, then we return to </a:t>
            </a: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kernel code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that called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Ubuntu Mono" panose="020B0509030602030204" pitchFamily="49" charset="0"/>
                <a:cs typeface="Gill Sans Light" panose="020B0302020104020203" pitchFamily="34" charset="-79"/>
              </a:rPr>
              <a:t>thread_switch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Ubuntu Mono" panose="020B0509030602030204" pitchFamily="49" charset="0"/>
                <a:cs typeface="Gill Sans Light" panose="020B0302020104020203" pitchFamily="34" charset="-79"/>
              </a:rPr>
              <a:t> </a:t>
            </a:r>
            <a:br>
              <a:rPr lang="en-US" sz="1400" dirty="0">
                <a:solidFill>
                  <a:schemeClr val="bg2">
                    <a:lumMod val="10000"/>
                  </a:schemeClr>
                </a:solidFill>
                <a:latin typeface="Ubuntu Mono" panose="020B0509030602030204" pitchFamily="49" charset="0"/>
                <a:cs typeface="Gill Sans Light" panose="020B0302020104020203" pitchFamily="34" charset="-79"/>
              </a:rPr>
            </a:b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(return address is stored on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Ubuntu Mono" panose="020B0509030602030204" pitchFamily="49" charset="0"/>
                <a:cs typeface="Gill Sans Light" panose="020B0302020104020203" pitchFamily="34" charset="-79"/>
              </a:rPr>
              <a:t>newTCB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‘s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stack)</a:t>
            </a:r>
          </a:p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If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Ubuntu Mono" panose="020B0509030602030204" pitchFamily="49" charset="0"/>
                <a:cs typeface="Gill Sans Light" panose="020B0302020104020203" pitchFamily="34" charset="-79"/>
              </a:rPr>
              <a:t>newTCB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is newly created, then it should have an </a:t>
            </a: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entry point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address on its stack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289F60-A968-474A-97A4-F6F14EDD5531}"/>
              </a:ext>
            </a:extLst>
          </p:cNvPr>
          <p:cNvCxnSpPr>
            <a:cxnSpLocks/>
          </p:cNvCxnSpPr>
          <p:nvPr/>
        </p:nvCxnSpPr>
        <p:spPr>
          <a:xfrm flipH="1" flipV="1">
            <a:off x="1791630" y="4228200"/>
            <a:ext cx="475785" cy="314063"/>
          </a:xfrm>
          <a:prstGeom prst="straightConnector1">
            <a:avLst/>
          </a:prstGeom>
          <a:ln w="381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A6FDE8-273E-E148-9599-2035AE558176}"/>
              </a:ext>
            </a:extLst>
          </p:cNvPr>
          <p:cNvCxnSpPr>
            <a:cxnSpLocks/>
          </p:cNvCxnSpPr>
          <p:nvPr/>
        </p:nvCxnSpPr>
        <p:spPr>
          <a:xfrm flipH="1" flipV="1">
            <a:off x="4795284" y="4160837"/>
            <a:ext cx="380400" cy="261636"/>
          </a:xfrm>
          <a:prstGeom prst="straightConnector1">
            <a:avLst/>
          </a:prstGeom>
          <a:ln w="381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CEEBF5-AEE0-2E4E-84E8-8D819A4D011B}"/>
              </a:ext>
            </a:extLst>
          </p:cNvPr>
          <p:cNvSpPr txBox="1"/>
          <p:nvPr/>
        </p:nvSpPr>
        <p:spPr>
          <a:xfrm>
            <a:off x="5016872" y="4509694"/>
            <a:ext cx="3806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What is popped here?</a:t>
            </a:r>
          </a:p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If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Ubuntu Mono" panose="020B0509030602030204" pitchFamily="49" charset="0"/>
                <a:cs typeface="Gill Sans Light" panose="020B0302020104020203" pitchFamily="34" charset="-79"/>
              </a:rPr>
              <a:t>newTCB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is not newly created, then we pop what we pushed </a:t>
            </a: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last time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we context switched it</a:t>
            </a:r>
          </a:p>
          <a:p>
            <a:endParaRPr lang="en-US" sz="1400" dirty="0">
              <a:solidFill>
                <a:schemeClr val="bg2">
                  <a:lumMod val="10000"/>
                </a:schemeClr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If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Ubuntu Mono" panose="020B0509030602030204" pitchFamily="49" charset="0"/>
                <a:cs typeface="Gill Sans Light" panose="020B0302020104020203" pitchFamily="34" charset="-79"/>
              </a:rPr>
              <a:t>newTCB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is newly created, then it should have </a:t>
            </a:r>
            <a:r>
              <a:rPr lang="en-US" sz="14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dummy data frame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on top of its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4DADA-375D-D84B-A845-77EE65F75027}"/>
              </a:ext>
            </a:extLst>
          </p:cNvPr>
          <p:cNvCxnSpPr>
            <a:cxnSpLocks/>
          </p:cNvCxnSpPr>
          <p:nvPr/>
        </p:nvCxnSpPr>
        <p:spPr>
          <a:xfrm flipH="1">
            <a:off x="4732532" y="2348306"/>
            <a:ext cx="583747" cy="171000"/>
          </a:xfrm>
          <a:prstGeom prst="straightConnector1">
            <a:avLst/>
          </a:prstGeom>
          <a:ln w="38100" cap="rnd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B6A0E7-2497-FA42-84B7-8E7D23126A0B}"/>
              </a:ext>
            </a:extLst>
          </p:cNvPr>
          <p:cNvSpPr txBox="1"/>
          <p:nvPr/>
        </p:nvSpPr>
        <p:spPr>
          <a:xfrm>
            <a:off x="5533328" y="2080287"/>
            <a:ext cx="3289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Ubuntu Mono" panose="020B0509030602030204" pitchFamily="49" charset="0"/>
                <a:cs typeface="Gill Sans Light" panose="020B0302020104020203" pitchFamily="34" charset="-79"/>
              </a:rPr>
              <a:t>newTCP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could be a thread that was context switched before and we are context switching back to it, or it could be a </a:t>
            </a:r>
            <a:r>
              <a:rPr lang="en-US" sz="1600" dirty="0">
                <a:solidFill>
                  <a:srgbClr val="FF0000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newly created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 thread</a:t>
            </a:r>
          </a:p>
        </p:txBody>
      </p:sp>
    </p:spTree>
    <p:extLst>
      <p:ext uri="{BB962C8B-B14F-4D97-AF65-F5344CB8AC3E}">
        <p14:creationId xmlns:p14="http://schemas.microsoft.com/office/powerpoint/2010/main" val="61412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 build="p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Threads Entry Point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FC91DA-CDCF-F34E-8CB9-C3CA5E61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kernel threads, no mode switch is required</a:t>
            </a:r>
          </a:p>
          <a:p>
            <a:pPr lvl="1"/>
            <a:r>
              <a:rPr lang="en-US" sz="2000" dirty="0"/>
              <a:t>Could directly jump to function that thread will run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For user threads, switch from kernel to user mode is required</a:t>
            </a:r>
          </a:p>
          <a:p>
            <a:pPr lvl="1"/>
            <a:r>
              <a:rPr lang="en-US" sz="2000" dirty="0"/>
              <a:t>Need one level of indirection</a:t>
            </a:r>
          </a:p>
          <a:p>
            <a:pPr lvl="1"/>
            <a:r>
              <a:rPr lang="en-US" sz="2000" dirty="0"/>
              <a:t>Could jump to a kernel code that then jumps to user code and changes mode atomically</a:t>
            </a:r>
          </a:p>
          <a:p>
            <a:pPr lvl="1"/>
            <a:r>
              <a:rPr lang="en-US" sz="2000" dirty="0"/>
              <a:t>E.g., could jump to </a:t>
            </a:r>
            <a:r>
              <a:rPr lang="en-US" sz="2000" dirty="0" err="1">
                <a:solidFill>
                  <a:srgbClr val="FF0000"/>
                </a:solidFill>
                <a:latin typeface="Ubuntu Mono" panose="020B0509030602030204" pitchFamily="49" charset="0"/>
              </a:rPr>
              <a:t>Handler_Exit</a:t>
            </a:r>
            <a:endParaRPr lang="en-US" sz="2000" dirty="0">
              <a:solidFill>
                <a:srgbClr val="FF0000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13875"/>
      </p:ext>
    </p:extLst>
  </p:cSld>
  <p:clrMapOvr>
    <a:masterClrMapping/>
  </p:clrMapOvr>
</p:sld>
</file>

<file path=ppt/theme/theme1.xml><?xml version="1.0" encoding="utf-8"?>
<a:theme xmlns:a="http://schemas.openxmlformats.org/drawingml/2006/main" name="gill-sa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C1BE2A55-E0B4-9D4A-BC3B-61AA3D7CE71B}" vid="{17B29218-6A61-0241-B066-754774614D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gill-sans</Template>
  <TotalTime>27038</TotalTime>
  <Words>4958</Words>
  <Application>Microsoft Macintosh PowerPoint</Application>
  <PresentationFormat>On-screen Show (4:3)</PresentationFormat>
  <Paragraphs>720</Paragraphs>
  <Slides>52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Calibri</vt:lpstr>
      <vt:lpstr>Comic Sans MS</vt:lpstr>
      <vt:lpstr>Consolas</vt:lpstr>
      <vt:lpstr>Gill Sans</vt:lpstr>
      <vt:lpstr>Gill Sans Light</vt:lpstr>
      <vt:lpstr>Gill Sans SemiBold</vt:lpstr>
      <vt:lpstr>Helvetica</vt:lpstr>
      <vt:lpstr>Ubuntu Mono</vt:lpstr>
      <vt:lpstr>gill-sans</vt:lpstr>
      <vt:lpstr>PowerPoint Presentation</vt:lpstr>
      <vt:lpstr>Lecture 4:  Multithreaded Kernels</vt:lpstr>
      <vt:lpstr>Outline</vt:lpstr>
      <vt:lpstr>Kernel-managed Multithreading</vt:lpstr>
      <vt:lpstr>Recall: Thread Lifecycle</vt:lpstr>
      <vt:lpstr>What Triggers a Context Switch?</vt:lpstr>
      <vt:lpstr>System Call, Interrupt, and Exception Handlers</vt:lpstr>
      <vt:lpstr>Switch Between Threads</vt:lpstr>
      <vt:lpstr>Threads Entry Point</vt:lpstr>
      <vt:lpstr>Creating New User Threads</vt:lpstr>
      <vt:lpstr>Stack for Yielding Thread</vt:lpstr>
      <vt:lpstr>How Do Stacks Look Like?</vt:lpstr>
      <vt:lpstr>Outline</vt:lpstr>
      <vt:lpstr>Recall: Some Numbers</vt:lpstr>
      <vt:lpstr>Some Numbers (cont.)</vt:lpstr>
      <vt:lpstr>Kernel- vs. User-managed Threads</vt:lpstr>
      <vt:lpstr>User-managed Threads</vt:lpstr>
      <vt:lpstr>User-managed Threads: Thread vs. Process State</vt:lpstr>
      <vt:lpstr>Downside of User-managed Threads</vt:lpstr>
      <vt:lpstr>Classification of OSes</vt:lpstr>
      <vt:lpstr>Outline</vt:lpstr>
      <vt:lpstr>Implementing Synchronization Objects</vt:lpstr>
      <vt:lpstr>Mutex Implementation - Take 1: Disabling Interrupts</vt:lpstr>
      <vt:lpstr>Problems with  Naïve Implementation of Mutex</vt:lpstr>
      <vt:lpstr>Implementation of Mutex - Take 2: Disabling Interrupts + Lock Variable</vt:lpstr>
      <vt:lpstr>Take 2 (cont.)</vt:lpstr>
      <vt:lpstr>Take 2: Discussion</vt:lpstr>
      <vt:lpstr>Re-enabling Interrupts</vt:lpstr>
      <vt:lpstr>How to Re-enable After thread_switch()?</vt:lpstr>
      <vt:lpstr>Problems with Take 2</vt:lpstr>
      <vt:lpstr>Examples of Read-Modify-Write Instructions </vt:lpstr>
      <vt:lpstr>Spinlock with test&amp;set()</vt:lpstr>
      <vt:lpstr>Spinlock with test&amp;set(): Discussion</vt:lpstr>
      <vt:lpstr>Implementation of Mutex - Take 3: Using Spinlock</vt:lpstr>
      <vt:lpstr>Implementation of Mutex - Take 3 (cont.)</vt:lpstr>
      <vt:lpstr>Implementation of Mutex - Take 3 (cont.)</vt:lpstr>
      <vt:lpstr>Mutex Using Interrupts vs. Spinlock</vt:lpstr>
      <vt:lpstr>Recap: Mutexes Using Interrupts</vt:lpstr>
      <vt:lpstr>Recap: Mutexes Using Spinlock (test&amp;set)</vt:lpstr>
      <vt:lpstr>Mutex Implementation in Linux</vt:lpstr>
      <vt:lpstr>Mutex Implementation in Linux (cont.)</vt:lpstr>
      <vt:lpstr>Mutex Implementations: Discussion</vt:lpstr>
      <vt:lpstr>Implementing Synchronization Objects</vt:lpstr>
      <vt:lpstr>Implementation of Semaphore</vt:lpstr>
      <vt:lpstr>Implementing Synchronization Objects</vt:lpstr>
      <vt:lpstr>Implementation of Condition Variables</vt:lpstr>
      <vt:lpstr>Implementation of Condition Variable using Semaphores (Take 1)</vt:lpstr>
      <vt:lpstr>Implementation of Condition Variable using Semaphores (Take 2)</vt:lpstr>
      <vt:lpstr>Implementation Condition Variable using Semaphores (Take 3)</vt:lpstr>
      <vt:lpstr>Summary</vt:lpstr>
      <vt:lpstr>Questions?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>Concurrency</dc:subject>
  <dc:creator/>
  <cp:keywords/>
  <dc:description/>
  <cp:lastModifiedBy>Seyed Majid Zahedi</cp:lastModifiedBy>
  <cp:revision>986</cp:revision>
  <cp:lastPrinted>2019-01-24T18:58:48Z</cp:lastPrinted>
  <dcterms:created xsi:type="dcterms:W3CDTF">2014-10-08T04:57:38Z</dcterms:created>
  <dcterms:modified xsi:type="dcterms:W3CDTF">2022-01-23T05:53:02Z</dcterms:modified>
  <cp:category/>
</cp:coreProperties>
</file>