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0"/>
  </p:notesMasterIdLst>
  <p:handoutMasterIdLst>
    <p:handoutMasterId r:id="rId61"/>
  </p:handoutMasterIdLst>
  <p:sldIdLst>
    <p:sldId id="1878" r:id="rId2"/>
    <p:sldId id="1875" r:id="rId3"/>
    <p:sldId id="393" r:id="rId4"/>
    <p:sldId id="1158" r:id="rId5"/>
    <p:sldId id="260" r:id="rId6"/>
    <p:sldId id="1000" r:id="rId7"/>
    <p:sldId id="1001" r:id="rId8"/>
    <p:sldId id="1002" r:id="rId9"/>
    <p:sldId id="987" r:id="rId10"/>
    <p:sldId id="989" r:id="rId11"/>
    <p:sldId id="990" r:id="rId12"/>
    <p:sldId id="991" r:id="rId13"/>
    <p:sldId id="992" r:id="rId14"/>
    <p:sldId id="1153" r:id="rId15"/>
    <p:sldId id="993" r:id="rId16"/>
    <p:sldId id="995" r:id="rId17"/>
    <p:sldId id="1004" r:id="rId18"/>
    <p:sldId id="1154" r:id="rId19"/>
    <p:sldId id="1155" r:id="rId20"/>
    <p:sldId id="999" r:id="rId21"/>
    <p:sldId id="1156" r:id="rId22"/>
    <p:sldId id="996" r:id="rId23"/>
    <p:sldId id="997" r:id="rId24"/>
    <p:sldId id="1005" r:id="rId25"/>
    <p:sldId id="998" r:id="rId26"/>
    <p:sldId id="1007" r:id="rId27"/>
    <p:sldId id="1008" r:id="rId28"/>
    <p:sldId id="823" r:id="rId29"/>
    <p:sldId id="265" r:id="rId30"/>
    <p:sldId id="824" r:id="rId31"/>
    <p:sldId id="825" r:id="rId32"/>
    <p:sldId id="1011" r:id="rId33"/>
    <p:sldId id="827" r:id="rId34"/>
    <p:sldId id="828" r:id="rId35"/>
    <p:sldId id="882" r:id="rId36"/>
    <p:sldId id="975" r:id="rId37"/>
    <p:sldId id="976" r:id="rId38"/>
    <p:sldId id="881" r:id="rId39"/>
    <p:sldId id="885" r:id="rId40"/>
    <p:sldId id="979" r:id="rId41"/>
    <p:sldId id="980" r:id="rId42"/>
    <p:sldId id="981" r:id="rId43"/>
    <p:sldId id="879" r:id="rId44"/>
    <p:sldId id="880" r:id="rId45"/>
    <p:sldId id="1058" r:id="rId46"/>
    <p:sldId id="1059" r:id="rId47"/>
    <p:sldId id="272" r:id="rId48"/>
    <p:sldId id="1063" r:id="rId49"/>
    <p:sldId id="1031" r:id="rId50"/>
    <p:sldId id="1014" r:id="rId51"/>
    <p:sldId id="1016" r:id="rId52"/>
    <p:sldId id="887" r:id="rId53"/>
    <p:sldId id="266" r:id="rId54"/>
    <p:sldId id="321" r:id="rId55"/>
    <p:sldId id="1022" r:id="rId56"/>
    <p:sldId id="792" r:id="rId57"/>
    <p:sldId id="330" r:id="rId58"/>
    <p:sldId id="283" r:id="rId59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yed Majid Zahedi" initials="SMZ" lastIdx="1" clrIdx="0">
    <p:extLst>
      <p:ext uri="{19B8F6BF-5375-455C-9EA6-DF929625EA0E}">
        <p15:presenceInfo xmlns:p15="http://schemas.microsoft.com/office/powerpoint/2012/main" userId="S::smzahedi@uwaterloo.ca::d17101d1-ee0b-49fa-a766-06364933e71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33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31" autoAdjust="0"/>
    <p:restoredTop sz="78380" autoAdjust="0"/>
  </p:normalViewPr>
  <p:slideViewPr>
    <p:cSldViewPr snapToGrid="0" snapToObjects="1">
      <p:cViewPr varScale="1">
        <p:scale>
          <a:sx n="95" d="100"/>
          <a:sy n="95" d="100"/>
        </p:scale>
        <p:origin x="200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528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1/23/22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1/23/22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308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8126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9257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8522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52134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7908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59432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59676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638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580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0764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281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Rich gets richer, and poor gets poorer = short tasks get through the system faster, long tasks take even longer</a:t>
            </a:r>
          </a:p>
        </p:txBody>
      </p:sp>
    </p:spTree>
    <p:extLst>
      <p:ext uri="{BB962C8B-B14F-4D97-AF65-F5344CB8AC3E}">
        <p14:creationId xmlns:p14="http://schemas.microsoft.com/office/powerpoint/2010/main" val="13819915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769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22055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42600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91560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78068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69709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55934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78081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4888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810436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0368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38760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85705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63049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042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489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20779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/>
              <a:t>Solution?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227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73542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748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0375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8900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46777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5783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3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883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A51B06-6896-894F-82D4-314CCEEB803E}"/>
              </a:ext>
            </a:extLst>
          </p:cNvPr>
          <p:cNvCxnSpPr>
            <a:cxnSpLocks/>
          </p:cNvCxnSpPr>
          <p:nvPr/>
        </p:nvCxnSpPr>
        <p:spPr>
          <a:xfrm>
            <a:off x="628650" y="3317875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133600"/>
          </a:xfrm>
        </p:spPr>
        <p:txBody>
          <a:bodyPr anchor="b">
            <a:normAutofit/>
          </a:bodyPr>
          <a:lstStyle>
            <a:lvl1pPr algn="ctr"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097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9444C6-8BA7-F348-B554-02FE28B7E8CD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1">
                  <a:lumMod val="50000"/>
                </a:schemeClr>
              </a:buClr>
              <a:defRPr/>
            </a:lvl3pPr>
            <a:lvl4pPr>
              <a:buClr>
                <a:schemeClr val="accent1">
                  <a:lumMod val="50000"/>
                </a:schemeClr>
              </a:buClr>
              <a:defRPr/>
            </a:lvl4pPr>
            <a:lvl5pPr>
              <a:buClr>
                <a:schemeClr val="accent1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4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E3296B-3030-CE4B-AA58-2470CAA71537}"/>
              </a:ext>
            </a:extLst>
          </p:cNvPr>
          <p:cNvCxnSpPr>
            <a:cxnSpLocks/>
          </p:cNvCxnSpPr>
          <p:nvPr/>
        </p:nvCxnSpPr>
        <p:spPr>
          <a:xfrm>
            <a:off x="628650" y="3983038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059499"/>
            <a:ext cx="7886700" cy="2852737"/>
          </a:xfrm>
        </p:spPr>
        <p:txBody>
          <a:bodyPr anchor="b"/>
          <a:lstStyle>
            <a:lvl1pPr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9482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209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ED0F70-B1F2-A04C-A71E-4D79596A566A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15445"/>
            <a:ext cx="3886200" cy="5029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15445"/>
            <a:ext cx="3886200" cy="5029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81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495479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spcBef>
                <a:spcPts val="703"/>
              </a:spcBef>
            </a:lvl2pPr>
            <a:lvl3pPr>
              <a:spcBef>
                <a:spcPts val="1054"/>
              </a:spcBef>
            </a:lvl3pPr>
            <a:lvl4pPr>
              <a:spcBef>
                <a:spcPts val="703"/>
              </a:spcBef>
            </a:lvl4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66543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5BB83F7-EA5F-5543-B20B-ABA6031087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12725"/>
            <a:ext cx="7886700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DABD95D-79E2-A442-9AE8-74F683DF6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676400"/>
            <a:ext cx="78867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3377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 kern="1200">
          <a:solidFill>
            <a:schemeClr val="bg2">
              <a:lumMod val="25000"/>
            </a:schemeClr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9pPr>
    </p:titleStyle>
    <p:bodyStyle>
      <a:lvl1pPr marL="228600" indent="-228600" algn="l" rtl="0" eaLnBrk="1" fontAlgn="base" hangingPunct="1">
        <a:spcBef>
          <a:spcPts val="10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8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1pPr>
      <a:lvl2pPr marL="6858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4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2pPr>
      <a:lvl3pPr marL="11430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3pPr>
      <a:lvl4pPr marL="16002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4pPr>
      <a:lvl5pPr marL="20574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ce.uwaterloo.ca/~smzahed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9938DB-82CE-8D40-B34B-7A455F7BCC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28651" y="1212665"/>
            <a:ext cx="7886698" cy="44326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3680086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Fairness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680662"/>
            <a:ext cx="7886700" cy="4964613"/>
          </a:xfrm>
        </p:spPr>
        <p:txBody>
          <a:bodyPr/>
          <a:lstStyle/>
          <a:p>
            <a:r>
              <a:rPr lang="en-US" altLang="ko-KR" sz="2000" dirty="0"/>
              <a:t>Share CPU time among </a:t>
            </a:r>
            <a:r>
              <a:rPr lang="en-US" altLang="ko-KR" sz="2000" i="1" dirty="0">
                <a:solidFill>
                  <a:srgbClr val="FF0000"/>
                </a:solidFill>
              </a:rPr>
              <a:t>users</a:t>
            </a:r>
            <a:r>
              <a:rPr lang="en-US" altLang="ko-KR" sz="2000" dirty="0"/>
              <a:t> in some </a:t>
            </a:r>
            <a:r>
              <a:rPr lang="en-US" altLang="ko-KR" sz="2000" i="1" dirty="0">
                <a:solidFill>
                  <a:srgbClr val="FF0000"/>
                </a:solidFill>
              </a:rPr>
              <a:t>equitable</a:t>
            </a:r>
            <a:r>
              <a:rPr lang="en-US" altLang="ko-KR" sz="2000" dirty="0"/>
              <a:t> way</a:t>
            </a:r>
          </a:p>
          <a:p>
            <a:r>
              <a:rPr lang="en-US" altLang="ko-KR" sz="2000" dirty="0"/>
              <a:t>What does equitable mean?</a:t>
            </a:r>
          </a:p>
          <a:p>
            <a:pPr lvl="1"/>
            <a:r>
              <a:rPr lang="en-US" altLang="ko-KR" sz="1800" dirty="0"/>
              <a:t>Equal share of CPU time?</a:t>
            </a:r>
          </a:p>
          <a:p>
            <a:pPr lvl="2"/>
            <a:r>
              <a:rPr lang="en-US" sz="1600" dirty="0"/>
              <a:t>What if some tasks don’t need their full share?</a:t>
            </a:r>
          </a:p>
          <a:p>
            <a:pPr lvl="1"/>
            <a:r>
              <a:rPr lang="en-US" sz="1800" dirty="0"/>
              <a:t>Minimize variance in worst case performance?</a:t>
            </a:r>
          </a:p>
          <a:p>
            <a:pPr lvl="2"/>
            <a:r>
              <a:rPr lang="en-US" sz="1600" dirty="0"/>
              <a:t>What if some tasks were running when no one else was running?</a:t>
            </a:r>
          </a:p>
          <a:p>
            <a:r>
              <a:rPr lang="en-US" altLang="ko-KR" sz="2000" dirty="0"/>
              <a:t>Who are users? Actual users or programs?  </a:t>
            </a:r>
          </a:p>
          <a:p>
            <a:pPr lvl="1"/>
            <a:r>
              <a:rPr lang="en-US" altLang="ko-KR" sz="1800" dirty="0"/>
              <a:t>If A runs one thread and B runs five, B could get </a:t>
            </a:r>
            <a:br>
              <a:rPr lang="en-US" altLang="ko-KR" sz="1800" dirty="0"/>
            </a:br>
            <a:r>
              <a:rPr lang="en-US" altLang="ko-KR" sz="1800" dirty="0"/>
              <a:t>five times as much CPU time on many OS’s</a:t>
            </a:r>
          </a:p>
          <a:p>
            <a:r>
              <a:rPr lang="en-US" altLang="ko-KR" sz="2000" dirty="0"/>
              <a:t>Fairness is not minimizing average response time</a:t>
            </a:r>
          </a:p>
          <a:p>
            <a:pPr lvl="1"/>
            <a:r>
              <a:rPr lang="en-US" altLang="ko-KR" sz="1800" dirty="0"/>
              <a:t>Improving average response time could make system less fair </a:t>
            </a:r>
            <a:br>
              <a:rPr lang="en-US" altLang="ko-KR" sz="1800" dirty="0"/>
            </a:br>
            <a:r>
              <a:rPr lang="en-US" altLang="ko-KR" sz="1800" dirty="0"/>
              <a:t>(more on this later)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8619A2AC-34D6-E64B-93C4-09756229E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 rot="1009848">
            <a:off x="6285723" y="1866430"/>
            <a:ext cx="2368102" cy="137680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2565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First-Come, First-Served (FCFS) Scheduling</a:t>
            </a:r>
          </a:p>
        </p:txBody>
      </p:sp>
      <p:grpSp>
        <p:nvGrpSpPr>
          <p:cNvPr id="578579" name="Group 19"/>
          <p:cNvGrpSpPr>
            <a:grpSpLocks/>
          </p:cNvGrpSpPr>
          <p:nvPr/>
        </p:nvGrpSpPr>
        <p:grpSpPr bwMode="auto">
          <a:xfrm>
            <a:off x="2775047" y="5783174"/>
            <a:ext cx="3593906" cy="832925"/>
            <a:chOff x="1080" y="3402"/>
            <a:chExt cx="3646" cy="845"/>
          </a:xfrm>
        </p:grpSpPr>
        <p:sp>
          <p:nvSpPr>
            <p:cNvPr id="20486" name="Rectangle 5"/>
            <p:cNvSpPr>
              <a:spLocks noChangeArrowheads="1"/>
            </p:cNvSpPr>
            <p:nvPr/>
          </p:nvSpPr>
          <p:spPr bwMode="auto">
            <a:xfrm>
              <a:off x="1208" y="3402"/>
              <a:ext cx="3312" cy="384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8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0487" name="Text Box 6"/>
            <p:cNvSpPr txBox="1">
              <a:spLocks noChangeArrowheads="1"/>
            </p:cNvSpPr>
            <p:nvPr/>
          </p:nvSpPr>
          <p:spPr bwMode="auto">
            <a:xfrm>
              <a:off x="2096" y="3424"/>
              <a:ext cx="364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T</a:t>
              </a:r>
              <a:r>
                <a:rPr lang="en-US" altLang="ko-KR" sz="1800" b="0" baseline="-2500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1</a:t>
              </a:r>
              <a:endParaRPr lang="en-US" altLang="ko-KR" sz="1800" b="0" dirty="0"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endParaRPr>
            </a:p>
          </p:txBody>
        </p:sp>
        <p:sp>
          <p:nvSpPr>
            <p:cNvPr id="20488" name="Text Box 7"/>
            <p:cNvSpPr txBox="1">
              <a:spLocks noChangeArrowheads="1"/>
            </p:cNvSpPr>
            <p:nvPr/>
          </p:nvSpPr>
          <p:spPr bwMode="auto">
            <a:xfrm>
              <a:off x="3452" y="3424"/>
              <a:ext cx="364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T</a:t>
              </a:r>
              <a:r>
                <a:rPr lang="en-US" altLang="ko-KR" sz="1800" b="0" baseline="-2500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2</a:t>
              </a:r>
              <a:endParaRPr lang="en-US" altLang="ko-KR" sz="1800" b="0" dirty="0"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endParaRPr>
            </a:p>
          </p:txBody>
        </p:sp>
        <p:sp>
          <p:nvSpPr>
            <p:cNvPr id="20489" name="Text Box 8"/>
            <p:cNvSpPr txBox="1">
              <a:spLocks noChangeArrowheads="1"/>
            </p:cNvSpPr>
            <p:nvPr/>
          </p:nvSpPr>
          <p:spPr bwMode="auto">
            <a:xfrm>
              <a:off x="4052" y="3424"/>
              <a:ext cx="364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T</a:t>
              </a:r>
              <a:r>
                <a:rPr lang="en-US" altLang="ko-KR" sz="1800" b="0" baseline="-2500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3</a:t>
              </a:r>
              <a:endParaRPr lang="en-US" altLang="ko-KR" sz="1800" b="0" dirty="0"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endParaRPr>
            </a:p>
          </p:txBody>
        </p:sp>
        <p:sp>
          <p:nvSpPr>
            <p:cNvPr id="20490" name="Line 9"/>
            <p:cNvSpPr>
              <a:spLocks noChangeShapeType="1"/>
            </p:cNvSpPr>
            <p:nvPr/>
          </p:nvSpPr>
          <p:spPr bwMode="auto">
            <a:xfrm>
              <a:off x="1208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0491" name="Line 10"/>
            <p:cNvSpPr>
              <a:spLocks noChangeShapeType="1"/>
            </p:cNvSpPr>
            <p:nvPr/>
          </p:nvSpPr>
          <p:spPr bwMode="auto">
            <a:xfrm>
              <a:off x="4520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0492" name="Line 11"/>
            <p:cNvSpPr>
              <a:spLocks noChangeShapeType="1"/>
            </p:cNvSpPr>
            <p:nvPr/>
          </p:nvSpPr>
          <p:spPr bwMode="auto">
            <a:xfrm>
              <a:off x="3320" y="34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0493" name="Line 12"/>
            <p:cNvSpPr>
              <a:spLocks noChangeShapeType="1"/>
            </p:cNvSpPr>
            <p:nvPr/>
          </p:nvSpPr>
          <p:spPr bwMode="auto">
            <a:xfrm>
              <a:off x="3896" y="34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0494" name="Line 13"/>
            <p:cNvSpPr>
              <a:spLocks noChangeShapeType="1"/>
            </p:cNvSpPr>
            <p:nvPr/>
          </p:nvSpPr>
          <p:spPr bwMode="auto">
            <a:xfrm>
              <a:off x="3320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0495" name="Line 14"/>
            <p:cNvSpPr>
              <a:spLocks noChangeShapeType="1"/>
            </p:cNvSpPr>
            <p:nvPr/>
          </p:nvSpPr>
          <p:spPr bwMode="auto">
            <a:xfrm>
              <a:off x="3896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0496" name="Text Box 15"/>
            <p:cNvSpPr txBox="1">
              <a:spLocks noChangeArrowheads="1"/>
            </p:cNvSpPr>
            <p:nvPr/>
          </p:nvSpPr>
          <p:spPr bwMode="auto">
            <a:xfrm>
              <a:off x="3143" y="3906"/>
              <a:ext cx="383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24</a:t>
              </a:r>
            </a:p>
          </p:txBody>
        </p:sp>
        <p:sp>
          <p:nvSpPr>
            <p:cNvPr id="20497" name="Text Box 16"/>
            <p:cNvSpPr txBox="1">
              <a:spLocks noChangeArrowheads="1"/>
            </p:cNvSpPr>
            <p:nvPr/>
          </p:nvSpPr>
          <p:spPr bwMode="auto">
            <a:xfrm>
              <a:off x="3719" y="3906"/>
              <a:ext cx="383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27</a:t>
              </a:r>
            </a:p>
          </p:txBody>
        </p:sp>
        <p:sp>
          <p:nvSpPr>
            <p:cNvPr id="20498" name="Text Box 17"/>
            <p:cNvSpPr txBox="1">
              <a:spLocks noChangeArrowheads="1"/>
            </p:cNvSpPr>
            <p:nvPr/>
          </p:nvSpPr>
          <p:spPr bwMode="auto">
            <a:xfrm>
              <a:off x="4343" y="3906"/>
              <a:ext cx="383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30</a:t>
              </a:r>
            </a:p>
          </p:txBody>
        </p:sp>
        <p:sp>
          <p:nvSpPr>
            <p:cNvPr id="20499" name="Text Box 18"/>
            <p:cNvSpPr txBox="1">
              <a:spLocks noChangeArrowheads="1"/>
            </p:cNvSpPr>
            <p:nvPr/>
          </p:nvSpPr>
          <p:spPr bwMode="auto">
            <a:xfrm>
              <a:off x="1080" y="3906"/>
              <a:ext cx="277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0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DA9F553-18BC-6D41-B63D-6079E8B6B585}"/>
              </a:ext>
            </a:extLst>
          </p:cNvPr>
          <p:cNvGrpSpPr/>
          <p:nvPr/>
        </p:nvGrpSpPr>
        <p:grpSpPr>
          <a:xfrm>
            <a:off x="5924387" y="1507947"/>
            <a:ext cx="2590963" cy="1800493"/>
            <a:chOff x="1755106" y="921797"/>
            <a:chExt cx="7620000" cy="5295233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8BA33B00-AF57-AF41-BB4E-4D776DDEDC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5106" y="1036207"/>
              <a:ext cx="7620000" cy="507999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1942008-2238-D44D-AEEC-C6CD2D7339F2}"/>
                </a:ext>
              </a:extLst>
            </p:cNvPr>
            <p:cNvSpPr txBox="1"/>
            <p:nvPr/>
          </p:nvSpPr>
          <p:spPr>
            <a:xfrm>
              <a:off x="1864226" y="921797"/>
              <a:ext cx="7401758" cy="529523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1" dirty="0">
                  <a:ln w="317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Impact" panose="020B0806030902050204" pitchFamily="34" charset="0"/>
                  <a:ea typeface="Hiragino Kaku Gothic Std W8" panose="020B0800000000000000" pitchFamily="34" charset="-128"/>
                </a:rPr>
                <a:t>First  Come</a:t>
              </a:r>
              <a:br>
                <a:rPr lang="en-US" b="1" dirty="0">
                  <a:ln w="317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Impact" panose="020B0806030902050204" pitchFamily="34" charset="0"/>
                  <a:ea typeface="Hiragino Kaku Gothic Std W8" panose="020B0800000000000000" pitchFamily="34" charset="-128"/>
                </a:rPr>
              </a:br>
              <a:br>
                <a:rPr lang="en-US" sz="900" b="1" dirty="0">
                  <a:ln w="317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Impact" panose="020B0806030902050204" pitchFamily="34" charset="0"/>
                  <a:ea typeface="Hiragino Kaku Gothic Std W8" panose="020B0800000000000000" pitchFamily="34" charset="-128"/>
                </a:rPr>
              </a:br>
              <a:br>
                <a:rPr lang="en-US" sz="900" b="1" dirty="0">
                  <a:ln w="317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Impact" panose="020B0806030902050204" pitchFamily="34" charset="0"/>
                  <a:ea typeface="Hiragino Kaku Gothic Std W8" panose="020B0800000000000000" pitchFamily="34" charset="-128"/>
                </a:rPr>
              </a:br>
              <a:endParaRPr lang="en-US" sz="900" b="1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ea typeface="Hiragino Kaku Gothic Std W8" panose="020B0800000000000000" pitchFamily="34" charset="-128"/>
              </a:endParaRPr>
            </a:p>
            <a:p>
              <a:pPr algn="ctr"/>
              <a:endParaRPr lang="en-US" sz="900" b="1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ea typeface="Hiragino Kaku Gothic Std W8" panose="020B0800000000000000" pitchFamily="34" charset="-128"/>
              </a:endParaRPr>
            </a:p>
            <a:p>
              <a:pPr algn="ctr"/>
              <a:endParaRPr lang="en-US" sz="900" b="1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ea typeface="Hiragino Kaku Gothic Std W8" panose="020B0800000000000000" pitchFamily="34" charset="-128"/>
              </a:endParaRPr>
            </a:p>
            <a:p>
              <a:pPr algn="ctr"/>
              <a:br>
                <a:rPr lang="en-US" sz="900" b="1" dirty="0">
                  <a:ln w="317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Impact" panose="020B0806030902050204" pitchFamily="34" charset="0"/>
                  <a:ea typeface="Hiragino Kaku Gothic Std W8" panose="020B0800000000000000" pitchFamily="34" charset="-128"/>
                </a:rPr>
              </a:br>
              <a:br>
                <a:rPr lang="en-US" sz="900" b="1" dirty="0">
                  <a:ln w="317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Impact" panose="020B0806030902050204" pitchFamily="34" charset="0"/>
                  <a:ea typeface="Hiragino Kaku Gothic Std W8" panose="020B0800000000000000" pitchFamily="34" charset="-128"/>
                </a:rPr>
              </a:br>
              <a:br>
                <a:rPr lang="en-US" sz="1200" b="1" dirty="0">
                  <a:ln w="317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Impact" panose="020B0806030902050204" pitchFamily="34" charset="0"/>
                  <a:ea typeface="Hiragino Kaku Gothic Std W8" panose="020B0800000000000000" pitchFamily="34" charset="-128"/>
                </a:rPr>
              </a:br>
              <a:r>
                <a:rPr lang="en-US" b="1" dirty="0">
                  <a:ln w="317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Impact" panose="020B0806030902050204" pitchFamily="34" charset="0"/>
                  <a:ea typeface="Hiragino Kaku Gothic Std W8" panose="020B0800000000000000" pitchFamily="34" charset="-128"/>
                </a:rPr>
                <a:t>First  Served</a:t>
              </a:r>
            </a:p>
          </p:txBody>
        </p:sp>
      </p:grp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/>
              <a:t>First-come, first-served (FCFS)</a:t>
            </a:r>
          </a:p>
          <a:p>
            <a:pPr lvl="1"/>
            <a:r>
              <a:rPr lang="en-US" altLang="ko-KR" sz="1800" dirty="0"/>
              <a:t>Also “first-in, first-out” (FIFO)</a:t>
            </a:r>
          </a:p>
          <a:p>
            <a:pPr lvl="1"/>
            <a:r>
              <a:rPr lang="en-US" altLang="ko-KR" sz="1800" dirty="0"/>
              <a:t>In early systems, FCFS meant one program </a:t>
            </a:r>
            <a:br>
              <a:rPr lang="en-US" altLang="ko-KR" sz="1800" dirty="0"/>
            </a:br>
            <a:r>
              <a:rPr lang="en-US" altLang="ko-KR" sz="1800" dirty="0"/>
              <a:t>scheduled until done (including its I/O activities)</a:t>
            </a:r>
          </a:p>
          <a:p>
            <a:pPr lvl="1"/>
            <a:r>
              <a:rPr lang="en-US" altLang="ko-KR" sz="1800" dirty="0"/>
              <a:t>Now, it means that program keeps CPU </a:t>
            </a:r>
            <a:br>
              <a:rPr lang="en-US" altLang="ko-KR" sz="1800" dirty="0"/>
            </a:br>
            <a:r>
              <a:rPr lang="en-US" altLang="ko-KR" sz="1800" dirty="0"/>
              <a:t>until the end of its CPU burst</a:t>
            </a:r>
          </a:p>
          <a:p>
            <a:r>
              <a:rPr lang="en-US" altLang="ko-KR" sz="2000" dirty="0"/>
              <a:t>Example	</a:t>
            </a:r>
            <a:r>
              <a:rPr lang="en-US" altLang="ko-KR" sz="1800" u="sng" dirty="0"/>
              <a:t>Thread</a:t>
            </a:r>
            <a:r>
              <a:rPr lang="en-US" altLang="ko-KR" sz="1800" dirty="0"/>
              <a:t>		</a:t>
            </a:r>
            <a:r>
              <a:rPr lang="en-US" altLang="ko-KR" sz="1800" u="sng" dirty="0"/>
              <a:t>CPU Burst Time</a:t>
            </a:r>
            <a:br>
              <a:rPr lang="en-US" altLang="ko-KR" sz="1800" dirty="0"/>
            </a:br>
            <a:r>
              <a:rPr lang="en-US" altLang="ko-KR" sz="1800" dirty="0"/>
              <a:t>		     T</a:t>
            </a:r>
            <a:r>
              <a:rPr lang="en-US" altLang="ko-KR" sz="1800" baseline="-25000" dirty="0"/>
              <a:t>1</a:t>
            </a:r>
            <a:r>
              <a:rPr lang="en-US" altLang="ko-KR" sz="1800" dirty="0"/>
              <a:t>		          24</a:t>
            </a:r>
            <a:br>
              <a:rPr lang="en-US" altLang="ko-KR" sz="1800" dirty="0"/>
            </a:br>
            <a:r>
              <a:rPr lang="en-US" altLang="ko-KR" sz="1800" dirty="0"/>
              <a:t>		     T</a:t>
            </a:r>
            <a:r>
              <a:rPr lang="en-US" altLang="ko-KR" sz="1800" baseline="-25000" dirty="0"/>
              <a:t>2</a:t>
            </a:r>
            <a:r>
              <a:rPr lang="en-US" altLang="ko-KR" sz="1800" dirty="0"/>
              <a:t> 		 </a:t>
            </a:r>
            <a:r>
              <a:rPr lang="fa-IR" altLang="ko-KR" sz="1800" dirty="0"/>
              <a:t>     </a:t>
            </a:r>
            <a:r>
              <a:rPr lang="en-US" altLang="ko-KR" sz="1800" dirty="0"/>
              <a:t>     3</a:t>
            </a:r>
            <a:br>
              <a:rPr lang="en-US" altLang="ko-KR" sz="1800" dirty="0"/>
            </a:br>
            <a:r>
              <a:rPr lang="en-US" altLang="ko-KR" sz="1800" dirty="0"/>
              <a:t>		     T</a:t>
            </a:r>
            <a:r>
              <a:rPr lang="en-US" altLang="ko-KR" sz="1800" baseline="-25000" dirty="0"/>
              <a:t>3</a:t>
            </a:r>
            <a:r>
              <a:rPr lang="en-US" altLang="ko-KR" sz="1800" dirty="0"/>
              <a:t>		 </a:t>
            </a:r>
            <a:r>
              <a:rPr lang="fa-IR" altLang="ko-KR" sz="1800" dirty="0"/>
              <a:t>     </a:t>
            </a:r>
            <a:r>
              <a:rPr lang="en-US" altLang="ko-KR" sz="1800" dirty="0"/>
              <a:t>     3 </a:t>
            </a:r>
          </a:p>
          <a:p>
            <a:pPr lvl="3"/>
            <a:endParaRPr lang="en-US" altLang="ko-KR" sz="1200" dirty="0"/>
          </a:p>
          <a:p>
            <a:pPr lvl="1"/>
            <a:r>
              <a:rPr lang="en-US" altLang="ko-KR" sz="1800" dirty="0"/>
              <a:t>Suppose threads arrive in order: T</a:t>
            </a:r>
            <a:r>
              <a:rPr lang="en-US" altLang="ko-KR" sz="1800" baseline="-25000" dirty="0"/>
              <a:t>1</a:t>
            </a:r>
            <a:r>
              <a:rPr lang="en-US" altLang="ko-KR" sz="1800" dirty="0"/>
              <a:t> , T</a:t>
            </a:r>
            <a:r>
              <a:rPr lang="en-US" altLang="ko-KR" sz="1800" baseline="-25000" dirty="0"/>
              <a:t>2</a:t>
            </a:r>
            <a:r>
              <a:rPr lang="en-US" altLang="ko-KR" sz="1800" dirty="0"/>
              <a:t> , T</a:t>
            </a:r>
            <a:r>
              <a:rPr lang="en-US" altLang="ko-KR" sz="1800" baseline="-25000" dirty="0"/>
              <a:t>3</a:t>
            </a:r>
            <a:r>
              <a:rPr lang="en-US" altLang="ko-KR" sz="1800" dirty="0"/>
              <a:t>  </a:t>
            </a:r>
            <a:br>
              <a:rPr lang="en-US" altLang="ko-KR" sz="1800" dirty="0"/>
            </a:b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30774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6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FCFS Scheduling (cont.)</a:t>
            </a:r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/>
              <a:t>Example continued</a:t>
            </a: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endParaRPr lang="en-US" altLang="ko-KR" sz="2400" dirty="0"/>
          </a:p>
          <a:p>
            <a:pPr lvl="1"/>
            <a:r>
              <a:rPr lang="en-US" altLang="ko-KR" sz="2000" dirty="0"/>
              <a:t>Wait time for T</a:t>
            </a:r>
            <a:r>
              <a:rPr lang="en-US" altLang="ko-KR" sz="2000" baseline="-25000" dirty="0"/>
              <a:t>1</a:t>
            </a:r>
            <a:r>
              <a:rPr lang="en-US" altLang="ko-KR" sz="2000" dirty="0"/>
              <a:t> is </a:t>
            </a:r>
            <a:r>
              <a:rPr lang="en-US" altLang="ko-KR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en-US" altLang="ko-KR" sz="2000" dirty="0"/>
              <a:t>, for T</a:t>
            </a:r>
            <a:r>
              <a:rPr lang="en-US" altLang="ko-KR" sz="2000" baseline="-25000" dirty="0"/>
              <a:t>2</a:t>
            </a:r>
            <a:r>
              <a:rPr lang="fa-IR" altLang="ko-KR" sz="2000" dirty="0"/>
              <a:t> </a:t>
            </a:r>
            <a:r>
              <a:rPr lang="en-US" altLang="ko-KR" sz="2000" dirty="0"/>
              <a:t>is </a:t>
            </a:r>
            <a:r>
              <a:rPr lang="en-US" altLang="ko-KR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24</a:t>
            </a:r>
            <a:r>
              <a:rPr lang="en-US" altLang="ko-KR" sz="2000" dirty="0"/>
              <a:t>, and for T</a:t>
            </a:r>
            <a:r>
              <a:rPr lang="en-US" altLang="ko-KR" sz="2000" baseline="-25000" dirty="0"/>
              <a:t>3</a:t>
            </a:r>
            <a:r>
              <a:rPr lang="fa-IR" altLang="ko-KR" sz="2000" dirty="0"/>
              <a:t> </a:t>
            </a:r>
            <a:r>
              <a:rPr lang="en-US" altLang="ko-KR" sz="2000" dirty="0"/>
              <a:t>is</a:t>
            </a:r>
            <a:r>
              <a:rPr lang="fa-IR" altLang="ko-KR" sz="2000" dirty="0"/>
              <a:t> </a:t>
            </a:r>
            <a:r>
              <a:rPr lang="en-US" altLang="ko-KR" sz="2000" dirty="0">
                <a:latin typeface="+mj-lt"/>
              </a:rPr>
              <a:t>27</a:t>
            </a:r>
          </a:p>
          <a:p>
            <a:pPr lvl="1"/>
            <a:r>
              <a:rPr lang="en-US" altLang="ko-KR" sz="2000" dirty="0"/>
              <a:t>Average wait time is </a:t>
            </a:r>
            <a:r>
              <a:rPr lang="en-US" altLang="ko-KR" sz="2000" dirty="0">
                <a:latin typeface="+mj-lt"/>
              </a:rPr>
              <a:t>(0 + 24 + 27)/3 = 17</a:t>
            </a:r>
          </a:p>
          <a:p>
            <a:pPr lvl="1"/>
            <a:r>
              <a:rPr lang="en-US" altLang="ko-KR" sz="2000" dirty="0"/>
              <a:t>Average response time is </a:t>
            </a:r>
            <a:r>
              <a:rPr lang="en-US" altLang="ko-KR" sz="2000" dirty="0">
                <a:latin typeface="+mj-lt"/>
              </a:rPr>
              <a:t>(24 + 27 + 30)/3 = 27</a:t>
            </a:r>
          </a:p>
        </p:txBody>
      </p:sp>
      <p:grpSp>
        <p:nvGrpSpPr>
          <p:cNvPr id="21" name="Group 19">
            <a:extLst>
              <a:ext uri="{FF2B5EF4-FFF2-40B4-BE49-F238E27FC236}">
                <a16:creationId xmlns:a16="http://schemas.microsoft.com/office/drawing/2014/main" id="{59AB0C72-109C-A747-B26B-BB38BCD2A176}"/>
              </a:ext>
            </a:extLst>
          </p:cNvPr>
          <p:cNvGrpSpPr>
            <a:grpSpLocks/>
          </p:cNvGrpSpPr>
          <p:nvPr/>
        </p:nvGrpSpPr>
        <p:grpSpPr bwMode="auto">
          <a:xfrm>
            <a:off x="2219090" y="2651636"/>
            <a:ext cx="4694275" cy="881521"/>
            <a:chOff x="1110" y="3402"/>
            <a:chExt cx="3578" cy="813"/>
          </a:xfrm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E65ED17E-8747-9243-A26E-C3A142CC3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8" y="3402"/>
              <a:ext cx="3312" cy="384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3" name="Text Box 6">
              <a:extLst>
                <a:ext uri="{FF2B5EF4-FFF2-40B4-BE49-F238E27FC236}">
                  <a16:creationId xmlns:a16="http://schemas.microsoft.com/office/drawing/2014/main" id="{2493AE1E-3C1C-364A-8857-FAA4C228E5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6" y="3455"/>
              <a:ext cx="289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T</a:t>
              </a:r>
              <a:r>
                <a:rPr lang="en-US" altLang="ko-KR" b="0" baseline="-2500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1</a:t>
              </a:r>
              <a:endParaRPr lang="en-US" altLang="ko-KR" b="0" dirty="0"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endParaRPr>
            </a:p>
          </p:txBody>
        </p:sp>
        <p:sp>
          <p:nvSpPr>
            <p:cNvPr id="24" name="Text Box 7">
              <a:extLst>
                <a:ext uri="{FF2B5EF4-FFF2-40B4-BE49-F238E27FC236}">
                  <a16:creationId xmlns:a16="http://schemas.microsoft.com/office/drawing/2014/main" id="{D2A2A223-E848-244D-AFC4-BD01016AB8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2" y="3455"/>
              <a:ext cx="289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T</a:t>
              </a:r>
              <a:r>
                <a:rPr lang="en-US" altLang="ko-KR" b="0" baseline="-2500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2</a:t>
              </a:r>
              <a:endParaRPr lang="en-US" altLang="ko-KR" b="0" dirty="0"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endParaRPr>
            </a:p>
          </p:txBody>
        </p:sp>
        <p:sp>
          <p:nvSpPr>
            <p:cNvPr id="25" name="Text Box 8">
              <a:extLst>
                <a:ext uri="{FF2B5EF4-FFF2-40B4-BE49-F238E27FC236}">
                  <a16:creationId xmlns:a16="http://schemas.microsoft.com/office/drawing/2014/main" id="{B8117525-87C6-774A-B98B-787E989224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2" y="3455"/>
              <a:ext cx="289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T</a:t>
              </a:r>
              <a:r>
                <a:rPr lang="en-US" altLang="ko-KR" b="0" baseline="-2500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3</a:t>
              </a:r>
              <a:endParaRPr lang="en-US" altLang="ko-KR" b="0" dirty="0"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endParaRPr>
            </a:p>
          </p:txBody>
        </p:sp>
        <p:sp>
          <p:nvSpPr>
            <p:cNvPr id="26" name="Line 9">
              <a:extLst>
                <a:ext uri="{FF2B5EF4-FFF2-40B4-BE49-F238E27FC236}">
                  <a16:creationId xmlns:a16="http://schemas.microsoft.com/office/drawing/2014/main" id="{430588E3-3729-4A4C-AF6F-03F9BE3112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8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7" name="Line 10">
              <a:extLst>
                <a:ext uri="{FF2B5EF4-FFF2-40B4-BE49-F238E27FC236}">
                  <a16:creationId xmlns:a16="http://schemas.microsoft.com/office/drawing/2014/main" id="{1033E0B8-F93C-3343-840F-82DEE4F642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0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8" name="Line 11">
              <a:extLst>
                <a:ext uri="{FF2B5EF4-FFF2-40B4-BE49-F238E27FC236}">
                  <a16:creationId xmlns:a16="http://schemas.microsoft.com/office/drawing/2014/main" id="{39408454-7298-424D-85B8-02D555E598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0" y="34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9" name="Line 12">
              <a:extLst>
                <a:ext uri="{FF2B5EF4-FFF2-40B4-BE49-F238E27FC236}">
                  <a16:creationId xmlns:a16="http://schemas.microsoft.com/office/drawing/2014/main" id="{AD34B6A4-DF06-754E-A5D8-E6648816A4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6" y="34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0" name="Line 13">
              <a:extLst>
                <a:ext uri="{FF2B5EF4-FFF2-40B4-BE49-F238E27FC236}">
                  <a16:creationId xmlns:a16="http://schemas.microsoft.com/office/drawing/2014/main" id="{33B019AF-9378-4C48-8248-C561964149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0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1" name="Line 14">
              <a:extLst>
                <a:ext uri="{FF2B5EF4-FFF2-40B4-BE49-F238E27FC236}">
                  <a16:creationId xmlns:a16="http://schemas.microsoft.com/office/drawing/2014/main" id="{BA029588-674C-DD47-935D-D68BC9151D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6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2" name="Text Box 15">
              <a:extLst>
                <a:ext uri="{FF2B5EF4-FFF2-40B4-BE49-F238E27FC236}">
                  <a16:creationId xmlns:a16="http://schemas.microsoft.com/office/drawing/2014/main" id="{72F672F0-BBAF-4045-B76A-9311117A36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2" y="3938"/>
              <a:ext cx="306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b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24</a:t>
              </a:r>
            </a:p>
          </p:txBody>
        </p:sp>
        <p:sp>
          <p:nvSpPr>
            <p:cNvPr id="33" name="Text Box 16">
              <a:extLst>
                <a:ext uri="{FF2B5EF4-FFF2-40B4-BE49-F238E27FC236}">
                  <a16:creationId xmlns:a16="http://schemas.microsoft.com/office/drawing/2014/main" id="{F608A518-7487-EF45-9BF3-28220F29D8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8" y="3938"/>
              <a:ext cx="306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27</a:t>
              </a:r>
            </a:p>
          </p:txBody>
        </p:sp>
        <p:sp>
          <p:nvSpPr>
            <p:cNvPr id="34" name="Text Box 17">
              <a:extLst>
                <a:ext uri="{FF2B5EF4-FFF2-40B4-BE49-F238E27FC236}">
                  <a16:creationId xmlns:a16="http://schemas.microsoft.com/office/drawing/2014/main" id="{F1219218-11FE-2C48-B1FC-6DDC60068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2" y="3938"/>
              <a:ext cx="306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b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30</a:t>
              </a:r>
            </a:p>
          </p:txBody>
        </p:sp>
        <p:sp>
          <p:nvSpPr>
            <p:cNvPr id="35" name="Text Box 18">
              <a:extLst>
                <a:ext uri="{FF2B5EF4-FFF2-40B4-BE49-F238E27FC236}">
                  <a16:creationId xmlns:a16="http://schemas.microsoft.com/office/drawing/2014/main" id="{4881AE89-1F09-F449-9491-9D5CE47D5F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0" y="3938"/>
              <a:ext cx="217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925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6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FCFS Scheduling (cont.)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/>
              <a:t>If threads arrive in order: T</a:t>
            </a:r>
            <a:r>
              <a:rPr lang="en-US" altLang="ko-KR" sz="2400" baseline="-25000" dirty="0"/>
              <a:t>2</a:t>
            </a:r>
            <a:r>
              <a:rPr lang="en-US" altLang="ko-KR" sz="2400" dirty="0"/>
              <a:t> , T</a:t>
            </a:r>
            <a:r>
              <a:rPr lang="en-US" altLang="ko-KR" sz="2400" baseline="-25000" dirty="0"/>
              <a:t>3</a:t>
            </a:r>
            <a:r>
              <a:rPr lang="en-US" altLang="ko-KR" sz="2400" dirty="0"/>
              <a:t> , T</a:t>
            </a:r>
            <a:r>
              <a:rPr lang="en-US" altLang="ko-KR" sz="2400" baseline="-25000" dirty="0"/>
              <a:t>1</a:t>
            </a:r>
            <a:r>
              <a:rPr lang="en-US" altLang="ko-KR" sz="2400" dirty="0"/>
              <a:t>, then we have</a:t>
            </a:r>
          </a:p>
          <a:p>
            <a:pPr lvl="3"/>
            <a:endParaRPr lang="en-US" altLang="ko-KR" sz="1000" dirty="0"/>
          </a:p>
          <a:p>
            <a:pPr lvl="3"/>
            <a:endParaRPr lang="en-US" altLang="ko-KR" sz="1000" dirty="0"/>
          </a:p>
          <a:p>
            <a:pPr lvl="3"/>
            <a:endParaRPr lang="en-US" altLang="ko-KR" sz="1000" dirty="0"/>
          </a:p>
          <a:p>
            <a:pPr lvl="3"/>
            <a:endParaRPr lang="en-US" altLang="ko-KR" sz="1000" dirty="0"/>
          </a:p>
          <a:p>
            <a:pPr lvl="3"/>
            <a:endParaRPr lang="en-US" altLang="ko-KR" sz="1000" dirty="0"/>
          </a:p>
          <a:p>
            <a:pPr lvl="1"/>
            <a:r>
              <a:rPr lang="en-US" altLang="ko-KR" sz="2000" dirty="0"/>
              <a:t>Wait time for T1 is </a:t>
            </a:r>
            <a:r>
              <a:rPr lang="en-US" altLang="ko-KR" sz="2000" dirty="0">
                <a:latin typeface="+mj-lt"/>
              </a:rPr>
              <a:t>6</a:t>
            </a:r>
            <a:r>
              <a:rPr lang="en-US" altLang="ko-KR" sz="2000" dirty="0"/>
              <a:t>, for T2 is </a:t>
            </a:r>
            <a:r>
              <a:rPr lang="en-US" altLang="ko-KR" sz="2000" dirty="0">
                <a:latin typeface="+mj-lt"/>
              </a:rPr>
              <a:t>0</a:t>
            </a:r>
            <a:r>
              <a:rPr lang="en-US" altLang="ko-KR" sz="2000" dirty="0"/>
              <a:t>, and for T3 is </a:t>
            </a:r>
            <a:r>
              <a:rPr lang="en-US" altLang="ko-KR" sz="2000" dirty="0">
                <a:latin typeface="+mj-lt"/>
              </a:rPr>
              <a:t>3</a:t>
            </a:r>
          </a:p>
          <a:p>
            <a:pPr lvl="1"/>
            <a:r>
              <a:rPr lang="en-US" altLang="ko-KR" sz="2000" dirty="0"/>
              <a:t>Average wait time is </a:t>
            </a:r>
            <a:r>
              <a:rPr lang="en-US" altLang="ko-KR" sz="2000" dirty="0">
                <a:latin typeface="+mj-lt"/>
              </a:rPr>
              <a:t>(6 + 0 + 3)/3 = 3</a:t>
            </a:r>
          </a:p>
          <a:p>
            <a:pPr lvl="1"/>
            <a:r>
              <a:rPr lang="en-US" altLang="ko-KR" sz="2000" dirty="0"/>
              <a:t>Average response time is </a:t>
            </a:r>
            <a:r>
              <a:rPr lang="en-US" altLang="ko-KR" sz="2000" dirty="0">
                <a:latin typeface="+mj-lt"/>
              </a:rPr>
              <a:t>(3 + 6 + 30)/3 = 13</a:t>
            </a:r>
          </a:p>
          <a:p>
            <a:pPr lvl="1"/>
            <a:r>
              <a:rPr lang="en-US" altLang="ko-KR" sz="2000" dirty="0"/>
              <a:t>Average wait time is much better (before it was </a:t>
            </a:r>
            <a:r>
              <a:rPr lang="en-US" altLang="ko-KR" sz="2000" dirty="0">
                <a:latin typeface="+mj-lt"/>
              </a:rPr>
              <a:t>17</a:t>
            </a:r>
            <a:r>
              <a:rPr lang="en-US" altLang="ko-KR" sz="2000" dirty="0"/>
              <a:t>)</a:t>
            </a:r>
          </a:p>
          <a:p>
            <a:pPr lvl="1"/>
            <a:r>
              <a:rPr lang="en-US" altLang="ko-KR" sz="2000" dirty="0"/>
              <a:t>Average response time is better (before it was </a:t>
            </a:r>
            <a:r>
              <a:rPr lang="en-US" altLang="ko-KR" sz="2000" dirty="0">
                <a:latin typeface="+mj-lt"/>
              </a:rPr>
              <a:t>27</a:t>
            </a:r>
            <a:r>
              <a:rPr lang="en-US" altLang="ko-KR" sz="2000" dirty="0"/>
              <a:t>) </a:t>
            </a:r>
          </a:p>
          <a:p>
            <a:r>
              <a:rPr lang="en-US" altLang="ko-KR" sz="2400" dirty="0"/>
              <a:t>Pros and cons of FCFS</a:t>
            </a:r>
          </a:p>
          <a:p>
            <a:pPr lvl="1"/>
            <a:r>
              <a:rPr lang="en-US" altLang="ko-KR" sz="2000" dirty="0">
                <a:solidFill>
                  <a:srgbClr val="00B050"/>
                </a:solidFill>
              </a:rPr>
              <a:t>+ Simple</a:t>
            </a:r>
          </a:p>
          <a:p>
            <a:pPr lvl="1"/>
            <a:r>
              <a:rPr lang="en-US" altLang="ko-KR" sz="2000" dirty="0">
                <a:solidFill>
                  <a:srgbClr val="FF0000"/>
                </a:solidFill>
              </a:rPr>
              <a:t>− Short tasks get stuck behind long ones</a:t>
            </a:r>
          </a:p>
        </p:txBody>
      </p:sp>
      <p:grpSp>
        <p:nvGrpSpPr>
          <p:cNvPr id="579603" name="Group 19"/>
          <p:cNvGrpSpPr>
            <a:grpSpLocks/>
          </p:cNvGrpSpPr>
          <p:nvPr/>
        </p:nvGrpSpPr>
        <p:grpSpPr bwMode="auto">
          <a:xfrm>
            <a:off x="2613241" y="2361391"/>
            <a:ext cx="3917517" cy="803355"/>
            <a:chOff x="1162" y="1641"/>
            <a:chExt cx="3613" cy="815"/>
          </a:xfrm>
        </p:grpSpPr>
        <p:sp>
          <p:nvSpPr>
            <p:cNvPr id="21509" name="Rectangle 5"/>
            <p:cNvSpPr>
              <a:spLocks noChangeArrowheads="1"/>
            </p:cNvSpPr>
            <p:nvPr/>
          </p:nvSpPr>
          <p:spPr bwMode="auto">
            <a:xfrm flipH="1">
              <a:off x="1286" y="1641"/>
              <a:ext cx="3312" cy="384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8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1510" name="Text Box 6"/>
            <p:cNvSpPr txBox="1">
              <a:spLocks noChangeArrowheads="1"/>
            </p:cNvSpPr>
            <p:nvPr/>
          </p:nvSpPr>
          <p:spPr bwMode="auto">
            <a:xfrm flipH="1">
              <a:off x="3517" y="1645"/>
              <a:ext cx="364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8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21511" name="Text Box 7"/>
            <p:cNvSpPr txBox="1">
              <a:spLocks noChangeArrowheads="1"/>
            </p:cNvSpPr>
            <p:nvPr/>
          </p:nvSpPr>
          <p:spPr bwMode="auto">
            <a:xfrm flipH="1">
              <a:off x="2029" y="1645"/>
              <a:ext cx="364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8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21512" name="Text Box 8"/>
            <p:cNvSpPr txBox="1">
              <a:spLocks noChangeArrowheads="1"/>
            </p:cNvSpPr>
            <p:nvPr/>
          </p:nvSpPr>
          <p:spPr bwMode="auto">
            <a:xfrm flipH="1">
              <a:off x="1453" y="1645"/>
              <a:ext cx="364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8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21513" name="Line 9"/>
            <p:cNvSpPr>
              <a:spLocks noChangeShapeType="1"/>
            </p:cNvSpPr>
            <p:nvPr/>
          </p:nvSpPr>
          <p:spPr bwMode="auto">
            <a:xfrm flipH="1">
              <a:off x="4598" y="202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1514" name="Line 10"/>
            <p:cNvSpPr>
              <a:spLocks noChangeShapeType="1"/>
            </p:cNvSpPr>
            <p:nvPr/>
          </p:nvSpPr>
          <p:spPr bwMode="auto">
            <a:xfrm flipH="1">
              <a:off x="1286" y="202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1515" name="Line 11"/>
            <p:cNvSpPr>
              <a:spLocks noChangeShapeType="1"/>
            </p:cNvSpPr>
            <p:nvPr/>
          </p:nvSpPr>
          <p:spPr bwMode="auto">
            <a:xfrm flipH="1">
              <a:off x="2486" y="1641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1516" name="Line 12"/>
            <p:cNvSpPr>
              <a:spLocks noChangeShapeType="1"/>
            </p:cNvSpPr>
            <p:nvPr/>
          </p:nvSpPr>
          <p:spPr bwMode="auto">
            <a:xfrm flipH="1">
              <a:off x="1910" y="1641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1517" name="Line 13"/>
            <p:cNvSpPr>
              <a:spLocks noChangeShapeType="1"/>
            </p:cNvSpPr>
            <p:nvPr/>
          </p:nvSpPr>
          <p:spPr bwMode="auto">
            <a:xfrm flipH="1">
              <a:off x="2486" y="202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1518" name="Line 14"/>
            <p:cNvSpPr>
              <a:spLocks noChangeShapeType="1"/>
            </p:cNvSpPr>
            <p:nvPr/>
          </p:nvSpPr>
          <p:spPr bwMode="auto">
            <a:xfrm flipH="1">
              <a:off x="1910" y="202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1519" name="Text Box 15"/>
            <p:cNvSpPr txBox="1">
              <a:spLocks noChangeArrowheads="1"/>
            </p:cNvSpPr>
            <p:nvPr/>
          </p:nvSpPr>
          <p:spPr bwMode="auto">
            <a:xfrm flipH="1">
              <a:off x="2366" y="2115"/>
              <a:ext cx="252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6</a:t>
              </a:r>
            </a:p>
          </p:txBody>
        </p:sp>
        <p:sp>
          <p:nvSpPr>
            <p:cNvPr id="21520" name="Text Box 16"/>
            <p:cNvSpPr txBox="1">
              <a:spLocks noChangeArrowheads="1"/>
            </p:cNvSpPr>
            <p:nvPr/>
          </p:nvSpPr>
          <p:spPr bwMode="auto">
            <a:xfrm flipH="1">
              <a:off x="1790" y="2115"/>
              <a:ext cx="252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21521" name="Text Box 17"/>
            <p:cNvSpPr txBox="1">
              <a:spLocks noChangeArrowheads="1"/>
            </p:cNvSpPr>
            <p:nvPr/>
          </p:nvSpPr>
          <p:spPr bwMode="auto">
            <a:xfrm flipH="1">
              <a:off x="4427" y="2115"/>
              <a:ext cx="348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30</a:t>
              </a:r>
            </a:p>
          </p:txBody>
        </p:sp>
        <p:sp>
          <p:nvSpPr>
            <p:cNvPr id="21522" name="Text Box 18"/>
            <p:cNvSpPr txBox="1">
              <a:spLocks noChangeArrowheads="1"/>
            </p:cNvSpPr>
            <p:nvPr/>
          </p:nvSpPr>
          <p:spPr bwMode="auto">
            <a:xfrm flipH="1">
              <a:off x="1162" y="2115"/>
              <a:ext cx="252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025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9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9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9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9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9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9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9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9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79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9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9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9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79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79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79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79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79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79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795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795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587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BEDE-D0CC-2146-8D91-4FEBD0E97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Convoy Effect</a:t>
            </a:r>
          </a:p>
        </p:txBody>
      </p:sp>
      <p:sp>
        <p:nvSpPr>
          <p:cNvPr id="84" name="Content Placeholder 83">
            <a:extLst>
              <a:ext uri="{FF2B5EF4-FFF2-40B4-BE49-F238E27FC236}">
                <a16:creationId xmlns:a16="http://schemas.microsoft.com/office/drawing/2014/main" id="{2B884B67-9355-DA4A-AD67-4060BB4BD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1800" dirty="0"/>
              <a:t>With FCFS, convoys of small tasks tend to build up when a large one is running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AFBAE1-E0DA-4E45-8161-8E843F168817}"/>
              </a:ext>
            </a:extLst>
          </p:cNvPr>
          <p:cNvCxnSpPr>
            <a:cxnSpLocks/>
          </p:cNvCxnSpPr>
          <p:nvPr/>
        </p:nvCxnSpPr>
        <p:spPr>
          <a:xfrm>
            <a:off x="765568" y="3661704"/>
            <a:ext cx="774978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57339EF-C350-E34B-8828-62618E52C54D}"/>
              </a:ext>
            </a:extLst>
          </p:cNvPr>
          <p:cNvSpPr txBox="1"/>
          <p:nvPr/>
        </p:nvSpPr>
        <p:spPr>
          <a:xfrm>
            <a:off x="7913674" y="3673763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Time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FDC581-7919-4648-BF4A-454E7F0344E5}"/>
              </a:ext>
            </a:extLst>
          </p:cNvPr>
          <p:cNvSpPr/>
          <p:nvPr/>
        </p:nvSpPr>
        <p:spPr>
          <a:xfrm>
            <a:off x="773732" y="3422218"/>
            <a:ext cx="394607" cy="1632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28847E-B3CD-644D-90AC-7C2FEA925679}"/>
              </a:ext>
            </a:extLst>
          </p:cNvPr>
          <p:cNvSpPr/>
          <p:nvPr/>
        </p:nvSpPr>
        <p:spPr>
          <a:xfrm>
            <a:off x="1168339" y="3422218"/>
            <a:ext cx="394607" cy="16328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6A110F-0F6F-3849-828B-86281460D25C}"/>
              </a:ext>
            </a:extLst>
          </p:cNvPr>
          <p:cNvSpPr/>
          <p:nvPr/>
        </p:nvSpPr>
        <p:spPr>
          <a:xfrm>
            <a:off x="1562946" y="3422218"/>
            <a:ext cx="394607" cy="16328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92B621-9B4B-E74B-861D-CAF957EB748E}"/>
              </a:ext>
            </a:extLst>
          </p:cNvPr>
          <p:cNvSpPr/>
          <p:nvPr/>
        </p:nvSpPr>
        <p:spPr>
          <a:xfrm>
            <a:off x="1957552" y="3422217"/>
            <a:ext cx="3388179" cy="1632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DBE722-951C-E34A-876E-29BC3A29EEFC}"/>
              </a:ext>
            </a:extLst>
          </p:cNvPr>
          <p:cNvSpPr txBox="1"/>
          <p:nvPr/>
        </p:nvSpPr>
        <p:spPr>
          <a:xfrm rot="16200000">
            <a:off x="-274589" y="4387741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Scheduling queue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4E563E7-23A7-C743-9353-C57F15E8DC1F}"/>
              </a:ext>
            </a:extLst>
          </p:cNvPr>
          <p:cNvGrpSpPr/>
          <p:nvPr/>
        </p:nvGrpSpPr>
        <p:grpSpPr>
          <a:xfrm>
            <a:off x="3780122" y="4072610"/>
            <a:ext cx="394607" cy="554453"/>
            <a:chOff x="3667697" y="2686020"/>
            <a:chExt cx="394607" cy="55445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C9F05BC-73C3-0E44-9B3D-E18921213A55}"/>
                </a:ext>
              </a:extLst>
            </p:cNvPr>
            <p:cNvSpPr/>
            <p:nvPr/>
          </p:nvSpPr>
          <p:spPr>
            <a:xfrm>
              <a:off x="3667697" y="3077187"/>
              <a:ext cx="394607" cy="16328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FEE877F-25D0-BC46-A5AA-5434DDAEE404}"/>
                </a:ext>
              </a:extLst>
            </p:cNvPr>
            <p:cNvSpPr/>
            <p:nvPr/>
          </p:nvSpPr>
          <p:spPr>
            <a:xfrm>
              <a:off x="3667697" y="2873996"/>
              <a:ext cx="394607" cy="16328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6216D85-34F3-CD44-B373-C3F32328B6E6}"/>
                </a:ext>
              </a:extLst>
            </p:cNvPr>
            <p:cNvSpPr/>
            <p:nvPr/>
          </p:nvSpPr>
          <p:spPr>
            <a:xfrm>
              <a:off x="3667697" y="2686020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97DABC8-3BB1-ED43-A796-0BEF8E2B23BA}"/>
              </a:ext>
            </a:extLst>
          </p:cNvPr>
          <p:cNvGrpSpPr/>
          <p:nvPr/>
        </p:nvGrpSpPr>
        <p:grpSpPr>
          <a:xfrm>
            <a:off x="4173625" y="4072610"/>
            <a:ext cx="394607" cy="747152"/>
            <a:chOff x="4061200" y="2686020"/>
            <a:chExt cx="394607" cy="74715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9A8A680-F043-5940-8EFD-93922389D33C}"/>
                </a:ext>
              </a:extLst>
            </p:cNvPr>
            <p:cNvSpPr/>
            <p:nvPr/>
          </p:nvSpPr>
          <p:spPr>
            <a:xfrm>
              <a:off x="4061200" y="3269886"/>
              <a:ext cx="394607" cy="1632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FE5898-F978-3142-8D22-BD3F674C9AFB}"/>
                </a:ext>
              </a:extLst>
            </p:cNvPr>
            <p:cNvSpPr/>
            <p:nvPr/>
          </p:nvSpPr>
          <p:spPr>
            <a:xfrm>
              <a:off x="4061200" y="3077187"/>
              <a:ext cx="394607" cy="16328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5BE396F-A227-D549-9C3C-AF9C2F20BDCF}"/>
                </a:ext>
              </a:extLst>
            </p:cNvPr>
            <p:cNvSpPr/>
            <p:nvPr/>
          </p:nvSpPr>
          <p:spPr>
            <a:xfrm>
              <a:off x="4061200" y="2873996"/>
              <a:ext cx="394607" cy="16328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24BB537-6776-7B42-981C-9A8EF10F6ADF}"/>
                </a:ext>
              </a:extLst>
            </p:cNvPr>
            <p:cNvSpPr/>
            <p:nvPr/>
          </p:nvSpPr>
          <p:spPr>
            <a:xfrm>
              <a:off x="4061200" y="2686020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1496990-9ECB-AB4F-95E6-9826B409A1E6}"/>
              </a:ext>
            </a:extLst>
          </p:cNvPr>
          <p:cNvGrpSpPr/>
          <p:nvPr/>
        </p:nvGrpSpPr>
        <p:grpSpPr>
          <a:xfrm>
            <a:off x="4568812" y="4072610"/>
            <a:ext cx="394607" cy="941610"/>
            <a:chOff x="4456387" y="2686020"/>
            <a:chExt cx="394607" cy="94161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CA8EBB0-3F8E-3D47-82B2-0A2C516FA8D5}"/>
                </a:ext>
              </a:extLst>
            </p:cNvPr>
            <p:cNvSpPr/>
            <p:nvPr/>
          </p:nvSpPr>
          <p:spPr>
            <a:xfrm>
              <a:off x="4456387" y="3464344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A0A2B67-292C-924B-9446-1A433FB404FC}"/>
                </a:ext>
              </a:extLst>
            </p:cNvPr>
            <p:cNvSpPr/>
            <p:nvPr/>
          </p:nvSpPr>
          <p:spPr>
            <a:xfrm>
              <a:off x="4456387" y="3077187"/>
              <a:ext cx="394607" cy="16328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24BB7F0-21EE-6544-ADFF-B1C7546E44CF}"/>
                </a:ext>
              </a:extLst>
            </p:cNvPr>
            <p:cNvSpPr/>
            <p:nvPr/>
          </p:nvSpPr>
          <p:spPr>
            <a:xfrm>
              <a:off x="4456387" y="2873996"/>
              <a:ext cx="394607" cy="16328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E876DA6-6153-F040-B8A0-45134E3A75A6}"/>
                </a:ext>
              </a:extLst>
            </p:cNvPr>
            <p:cNvSpPr/>
            <p:nvPr/>
          </p:nvSpPr>
          <p:spPr>
            <a:xfrm>
              <a:off x="4456387" y="2686020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40CD731-F55C-BA48-B918-ED04F9F63903}"/>
                </a:ext>
              </a:extLst>
            </p:cNvPr>
            <p:cNvSpPr/>
            <p:nvPr/>
          </p:nvSpPr>
          <p:spPr>
            <a:xfrm>
              <a:off x="4456387" y="3269886"/>
              <a:ext cx="394607" cy="1632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E0B25DEA-7CAD-CE48-B3CB-6C5C9B74E023}"/>
              </a:ext>
            </a:extLst>
          </p:cNvPr>
          <p:cNvGrpSpPr/>
          <p:nvPr/>
        </p:nvGrpSpPr>
        <p:grpSpPr>
          <a:xfrm>
            <a:off x="4957942" y="4072610"/>
            <a:ext cx="394607" cy="1144393"/>
            <a:chOff x="4845517" y="2686020"/>
            <a:chExt cx="394607" cy="114439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98EB03A-42E1-AA46-BE48-D79D0C5C3A9D}"/>
                </a:ext>
              </a:extLst>
            </p:cNvPr>
            <p:cNvSpPr/>
            <p:nvPr/>
          </p:nvSpPr>
          <p:spPr>
            <a:xfrm>
              <a:off x="4845517" y="3667127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7B0B521-6371-5B48-9616-504235D6B826}"/>
                </a:ext>
              </a:extLst>
            </p:cNvPr>
            <p:cNvSpPr/>
            <p:nvPr/>
          </p:nvSpPr>
          <p:spPr>
            <a:xfrm>
              <a:off x="4845517" y="3464344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55E6459-AB9E-1145-AB1B-3BA0164CB7E8}"/>
                </a:ext>
              </a:extLst>
            </p:cNvPr>
            <p:cNvSpPr/>
            <p:nvPr/>
          </p:nvSpPr>
          <p:spPr>
            <a:xfrm>
              <a:off x="4845517" y="3077187"/>
              <a:ext cx="394607" cy="16328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9382BBA-6DBF-2841-96BD-3ABF949E99D9}"/>
                </a:ext>
              </a:extLst>
            </p:cNvPr>
            <p:cNvSpPr/>
            <p:nvPr/>
          </p:nvSpPr>
          <p:spPr>
            <a:xfrm>
              <a:off x="4845517" y="2873996"/>
              <a:ext cx="394607" cy="16328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C6B6BEB-8849-4949-B44E-0CFE756639C3}"/>
                </a:ext>
              </a:extLst>
            </p:cNvPr>
            <p:cNvSpPr/>
            <p:nvPr/>
          </p:nvSpPr>
          <p:spPr>
            <a:xfrm>
              <a:off x="4845517" y="2686020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CCF4AE5-ABF6-8E40-8AA7-18C8DCE7442A}"/>
                </a:ext>
              </a:extLst>
            </p:cNvPr>
            <p:cNvSpPr/>
            <p:nvPr/>
          </p:nvSpPr>
          <p:spPr>
            <a:xfrm>
              <a:off x="4845517" y="3269886"/>
              <a:ext cx="394607" cy="1632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6768313-55F9-B94C-8E45-31CAA3EC64A1}"/>
              </a:ext>
            </a:extLst>
          </p:cNvPr>
          <p:cNvGrpSpPr/>
          <p:nvPr/>
        </p:nvGrpSpPr>
        <p:grpSpPr>
          <a:xfrm>
            <a:off x="5349530" y="3422398"/>
            <a:ext cx="2768999" cy="1591822"/>
            <a:chOff x="5237105" y="2035808"/>
            <a:chExt cx="2768999" cy="159182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442D8D5-D0E1-5146-ADC7-D96F8FC4EFA6}"/>
                </a:ext>
              </a:extLst>
            </p:cNvPr>
            <p:cNvSpPr/>
            <p:nvPr/>
          </p:nvSpPr>
          <p:spPr>
            <a:xfrm>
              <a:off x="5237105" y="2035808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44546A4-0038-284B-A290-18C858870071}"/>
                </a:ext>
              </a:extLst>
            </p:cNvPr>
            <p:cNvSpPr/>
            <p:nvPr/>
          </p:nvSpPr>
          <p:spPr>
            <a:xfrm>
              <a:off x="5627307" y="2035808"/>
              <a:ext cx="394607" cy="16328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040B02-3DD4-6748-AFE6-DFC70B8A5767}"/>
                </a:ext>
              </a:extLst>
            </p:cNvPr>
            <p:cNvSpPr/>
            <p:nvPr/>
          </p:nvSpPr>
          <p:spPr>
            <a:xfrm>
              <a:off x="6024545" y="2035808"/>
              <a:ext cx="394607" cy="16328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EFD1222-E9F4-6947-8E1E-23E917B706B5}"/>
                </a:ext>
              </a:extLst>
            </p:cNvPr>
            <p:cNvSpPr/>
            <p:nvPr/>
          </p:nvSpPr>
          <p:spPr>
            <a:xfrm>
              <a:off x="6414639" y="2035808"/>
              <a:ext cx="394607" cy="1632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5A6E60C-DD60-CC41-B968-20AC526A316D}"/>
                </a:ext>
              </a:extLst>
            </p:cNvPr>
            <p:cNvSpPr/>
            <p:nvPr/>
          </p:nvSpPr>
          <p:spPr>
            <a:xfrm>
              <a:off x="6805566" y="2035808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65BB4C2-912F-DB43-BB19-5E23A827AB7E}"/>
                </a:ext>
              </a:extLst>
            </p:cNvPr>
            <p:cNvSpPr/>
            <p:nvPr/>
          </p:nvSpPr>
          <p:spPr>
            <a:xfrm>
              <a:off x="7202804" y="2035808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79CCD95-5E2E-DB45-A56A-F67D0A148F71}"/>
                </a:ext>
              </a:extLst>
            </p:cNvPr>
            <p:cNvSpPr/>
            <p:nvPr/>
          </p:nvSpPr>
          <p:spPr>
            <a:xfrm>
              <a:off x="7611497" y="2035808"/>
              <a:ext cx="394607" cy="16328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2D41200-B108-EE49-929C-33DED4622DC2}"/>
                </a:ext>
              </a:extLst>
            </p:cNvPr>
            <p:cNvSpPr/>
            <p:nvPr/>
          </p:nvSpPr>
          <p:spPr>
            <a:xfrm>
              <a:off x="6024545" y="3269886"/>
              <a:ext cx="394607" cy="16328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352CC85-37A3-8045-B3AF-046CDC823C7C}"/>
                </a:ext>
              </a:extLst>
            </p:cNvPr>
            <p:cNvSpPr/>
            <p:nvPr/>
          </p:nvSpPr>
          <p:spPr>
            <a:xfrm>
              <a:off x="5237105" y="3464344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795374D-8E82-F047-9189-3D7E2ACFFB15}"/>
                </a:ext>
              </a:extLst>
            </p:cNvPr>
            <p:cNvSpPr/>
            <p:nvPr/>
          </p:nvSpPr>
          <p:spPr>
            <a:xfrm>
              <a:off x="5237105" y="3269886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289D2AE-BA3D-284E-BA00-2BA1FF1A0275}"/>
                </a:ext>
              </a:extLst>
            </p:cNvPr>
            <p:cNvSpPr/>
            <p:nvPr/>
          </p:nvSpPr>
          <p:spPr>
            <a:xfrm>
              <a:off x="5237105" y="2873996"/>
              <a:ext cx="394607" cy="16328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DB322C5-28C2-3447-A588-4BF2525BBEE3}"/>
                </a:ext>
              </a:extLst>
            </p:cNvPr>
            <p:cNvSpPr/>
            <p:nvPr/>
          </p:nvSpPr>
          <p:spPr>
            <a:xfrm>
              <a:off x="5237105" y="2686020"/>
              <a:ext cx="394607" cy="16328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E0122F5-08F2-4447-A490-5E1B438D8205}"/>
                </a:ext>
              </a:extLst>
            </p:cNvPr>
            <p:cNvSpPr/>
            <p:nvPr/>
          </p:nvSpPr>
          <p:spPr>
            <a:xfrm>
              <a:off x="5237105" y="3077187"/>
              <a:ext cx="394607" cy="1632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0F0DC9B-64EE-0449-B571-115B5CD6DC09}"/>
                </a:ext>
              </a:extLst>
            </p:cNvPr>
            <p:cNvSpPr/>
            <p:nvPr/>
          </p:nvSpPr>
          <p:spPr>
            <a:xfrm>
              <a:off x="5627307" y="3269886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96850C3-2C7B-8747-86AD-49B9B64C35C2}"/>
                </a:ext>
              </a:extLst>
            </p:cNvPr>
            <p:cNvSpPr/>
            <p:nvPr/>
          </p:nvSpPr>
          <p:spPr>
            <a:xfrm>
              <a:off x="5627307" y="3077187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9F93B40-814E-AB4F-B147-069A150C99E6}"/>
                </a:ext>
              </a:extLst>
            </p:cNvPr>
            <p:cNvSpPr/>
            <p:nvPr/>
          </p:nvSpPr>
          <p:spPr>
            <a:xfrm>
              <a:off x="5627307" y="2686020"/>
              <a:ext cx="394607" cy="16328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A79A830-2338-5E42-A885-911D90C3BF4A}"/>
                </a:ext>
              </a:extLst>
            </p:cNvPr>
            <p:cNvSpPr/>
            <p:nvPr/>
          </p:nvSpPr>
          <p:spPr>
            <a:xfrm>
              <a:off x="5627307" y="2873996"/>
              <a:ext cx="394607" cy="1632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7E81A4F-DFEC-FF40-8AC8-0B3E9E1ECB6E}"/>
                </a:ext>
              </a:extLst>
            </p:cNvPr>
            <p:cNvSpPr/>
            <p:nvPr/>
          </p:nvSpPr>
          <p:spPr>
            <a:xfrm>
              <a:off x="6024545" y="3077187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44AE5EE-C3C5-4440-B390-BA6AE78BDBE2}"/>
                </a:ext>
              </a:extLst>
            </p:cNvPr>
            <p:cNvSpPr/>
            <p:nvPr/>
          </p:nvSpPr>
          <p:spPr>
            <a:xfrm>
              <a:off x="6024545" y="2873996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C912350-3E43-A545-9DAB-79161EFA5131}"/>
                </a:ext>
              </a:extLst>
            </p:cNvPr>
            <p:cNvSpPr/>
            <p:nvPr/>
          </p:nvSpPr>
          <p:spPr>
            <a:xfrm>
              <a:off x="6024545" y="2686020"/>
              <a:ext cx="394607" cy="1632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4848967-D605-FC4A-844A-EFC49F838A19}"/>
                </a:ext>
              </a:extLst>
            </p:cNvPr>
            <p:cNvSpPr/>
            <p:nvPr/>
          </p:nvSpPr>
          <p:spPr>
            <a:xfrm>
              <a:off x="6414639" y="3077187"/>
              <a:ext cx="394607" cy="16328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64DD313-4F63-EB4B-A791-229F4087A714}"/>
                </a:ext>
              </a:extLst>
            </p:cNvPr>
            <p:cNvSpPr/>
            <p:nvPr/>
          </p:nvSpPr>
          <p:spPr>
            <a:xfrm>
              <a:off x="6414639" y="2873996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283CF55-660A-E944-A299-900AC1127D4A}"/>
                </a:ext>
              </a:extLst>
            </p:cNvPr>
            <p:cNvSpPr/>
            <p:nvPr/>
          </p:nvSpPr>
          <p:spPr>
            <a:xfrm>
              <a:off x="6414639" y="2686020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6076E02-E96E-014C-A202-D763AFBEF62A}"/>
                </a:ext>
              </a:extLst>
            </p:cNvPr>
            <p:cNvSpPr/>
            <p:nvPr/>
          </p:nvSpPr>
          <p:spPr>
            <a:xfrm>
              <a:off x="6805566" y="2873996"/>
              <a:ext cx="394607" cy="16328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9ECF251-9436-FC4C-99FA-7AEFE632B6FB}"/>
                </a:ext>
              </a:extLst>
            </p:cNvPr>
            <p:cNvSpPr/>
            <p:nvPr/>
          </p:nvSpPr>
          <p:spPr>
            <a:xfrm>
              <a:off x="6805566" y="2686020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BC64530-24B5-E140-AFA8-C5282179F542}"/>
                </a:ext>
              </a:extLst>
            </p:cNvPr>
            <p:cNvSpPr/>
            <p:nvPr/>
          </p:nvSpPr>
          <p:spPr>
            <a:xfrm>
              <a:off x="7202804" y="2686020"/>
              <a:ext cx="394607" cy="16328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3810790D-DB4C-574F-BB53-2B310F680B55}"/>
              </a:ext>
            </a:extLst>
          </p:cNvPr>
          <p:cNvSpPr txBox="1"/>
          <p:nvPr/>
        </p:nvSpPr>
        <p:spPr>
          <a:xfrm>
            <a:off x="773732" y="2997676"/>
            <a:ext cx="152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Scheduled Task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D5EE4F3-EFE0-D447-B5BD-80FD54404185}"/>
              </a:ext>
            </a:extLst>
          </p:cNvPr>
          <p:cNvGrpSpPr/>
          <p:nvPr/>
        </p:nvGrpSpPr>
        <p:grpSpPr>
          <a:xfrm>
            <a:off x="971035" y="3716359"/>
            <a:ext cx="394607" cy="525742"/>
            <a:chOff x="858610" y="2294049"/>
            <a:chExt cx="394607" cy="52574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2C7098A-D0D1-9949-8B19-96A508ADE9FE}"/>
                </a:ext>
              </a:extLst>
            </p:cNvPr>
            <p:cNvSpPr/>
            <p:nvPr/>
          </p:nvSpPr>
          <p:spPr>
            <a:xfrm>
              <a:off x="858610" y="2656505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8173050-E34B-6A4B-A473-4B58E7A3BABA}"/>
                </a:ext>
              </a:extLst>
            </p:cNvPr>
            <p:cNvCxnSpPr/>
            <p:nvPr/>
          </p:nvCxnSpPr>
          <p:spPr>
            <a:xfrm flipV="1">
              <a:off x="873649" y="2294049"/>
              <a:ext cx="0" cy="369332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1F55756-C442-674F-8292-9155EFC74C29}"/>
              </a:ext>
            </a:extLst>
          </p:cNvPr>
          <p:cNvGrpSpPr/>
          <p:nvPr/>
        </p:nvGrpSpPr>
        <p:grpSpPr>
          <a:xfrm>
            <a:off x="1067980" y="3720369"/>
            <a:ext cx="394607" cy="706346"/>
            <a:chOff x="1055914" y="2319491"/>
            <a:chExt cx="394607" cy="70634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755ECA-3D29-7948-BAB5-DEF3156B2EF4}"/>
                </a:ext>
              </a:extLst>
            </p:cNvPr>
            <p:cNvSpPr/>
            <p:nvPr/>
          </p:nvSpPr>
          <p:spPr>
            <a:xfrm>
              <a:off x="1055914" y="2862551"/>
              <a:ext cx="394607" cy="16328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AA6CD37-3ADE-DE4B-8806-9D8A7ADD42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5010" y="2319491"/>
              <a:ext cx="0" cy="551074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505FCC0-D6AF-9246-8B5C-A9C221782209}"/>
              </a:ext>
            </a:extLst>
          </p:cNvPr>
          <p:cNvGrpSpPr/>
          <p:nvPr/>
        </p:nvGrpSpPr>
        <p:grpSpPr>
          <a:xfrm>
            <a:off x="1663639" y="3720369"/>
            <a:ext cx="394608" cy="521342"/>
            <a:chOff x="1551214" y="2298059"/>
            <a:chExt cx="394608" cy="52134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33DE0DE-1CD2-7148-BA91-BDBBE09FB338}"/>
                </a:ext>
              </a:extLst>
            </p:cNvPr>
            <p:cNvSpPr/>
            <p:nvPr/>
          </p:nvSpPr>
          <p:spPr>
            <a:xfrm>
              <a:off x="1551214" y="2656533"/>
              <a:ext cx="394608" cy="16286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38FD1D8E-4D98-3F4C-B56C-7BEA4DE860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61746" y="2298059"/>
              <a:ext cx="0" cy="36933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B9B0A096-F87A-3C4A-BA31-209462DC0F2E}"/>
              </a:ext>
            </a:extLst>
          </p:cNvPr>
          <p:cNvSpPr txBox="1"/>
          <p:nvPr/>
        </p:nvSpPr>
        <p:spPr>
          <a:xfrm>
            <a:off x="940195" y="4484364"/>
            <a:ext cx="7944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Arrivals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111538C-6528-9644-B90C-B855F727FAA5}"/>
              </a:ext>
            </a:extLst>
          </p:cNvPr>
          <p:cNvGrpSpPr/>
          <p:nvPr/>
        </p:nvGrpSpPr>
        <p:grpSpPr>
          <a:xfrm>
            <a:off x="1777768" y="3726261"/>
            <a:ext cx="394607" cy="697611"/>
            <a:chOff x="1665343" y="2339671"/>
            <a:chExt cx="394607" cy="69761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B22EABC-82F7-EF48-8E65-1638B462A579}"/>
                </a:ext>
              </a:extLst>
            </p:cNvPr>
            <p:cNvSpPr/>
            <p:nvPr/>
          </p:nvSpPr>
          <p:spPr>
            <a:xfrm>
              <a:off x="1665343" y="2873996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2501647A-AAE8-034C-A4AE-DD9DFE0E5C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5557" y="2339671"/>
              <a:ext cx="0" cy="6152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B840939-C2FF-6F4A-B97C-58A3E4B12549}"/>
              </a:ext>
            </a:extLst>
          </p:cNvPr>
          <p:cNvGrpSpPr/>
          <p:nvPr/>
        </p:nvGrpSpPr>
        <p:grpSpPr>
          <a:xfrm>
            <a:off x="2578089" y="4072610"/>
            <a:ext cx="394607" cy="351262"/>
            <a:chOff x="2578089" y="4072610"/>
            <a:chExt cx="394607" cy="35126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C0DACD3-4306-4941-A2A0-FC0068974774}"/>
                </a:ext>
              </a:extLst>
            </p:cNvPr>
            <p:cNvSpPr/>
            <p:nvPr/>
          </p:nvSpPr>
          <p:spPr>
            <a:xfrm>
              <a:off x="2578089" y="4260586"/>
              <a:ext cx="394607" cy="16328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B5A85ED-978F-984D-818E-838D61A8EEA1}"/>
                </a:ext>
              </a:extLst>
            </p:cNvPr>
            <p:cNvSpPr/>
            <p:nvPr/>
          </p:nvSpPr>
          <p:spPr>
            <a:xfrm>
              <a:off x="2578089" y="4072610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97FB89D-A107-404A-BD54-610CDA1EEEF3}"/>
              </a:ext>
            </a:extLst>
          </p:cNvPr>
          <p:cNvGrpSpPr/>
          <p:nvPr/>
        </p:nvGrpSpPr>
        <p:grpSpPr>
          <a:xfrm>
            <a:off x="3381728" y="4072610"/>
            <a:ext cx="394607" cy="351262"/>
            <a:chOff x="3381728" y="4072610"/>
            <a:chExt cx="394607" cy="351262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7F5740D-DDB3-A648-ACE4-3B87B193670C}"/>
                </a:ext>
              </a:extLst>
            </p:cNvPr>
            <p:cNvSpPr/>
            <p:nvPr/>
          </p:nvSpPr>
          <p:spPr>
            <a:xfrm>
              <a:off x="3381728" y="4260586"/>
              <a:ext cx="394607" cy="16328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9D5F1AD-9577-AF4C-A0A3-45273D95F5E4}"/>
                </a:ext>
              </a:extLst>
            </p:cNvPr>
            <p:cNvSpPr/>
            <p:nvPr/>
          </p:nvSpPr>
          <p:spPr>
            <a:xfrm>
              <a:off x="3381728" y="4072610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33A274C-39C5-0442-9688-0C5AC460F685}"/>
              </a:ext>
            </a:extLst>
          </p:cNvPr>
          <p:cNvGrpSpPr/>
          <p:nvPr/>
        </p:nvGrpSpPr>
        <p:grpSpPr>
          <a:xfrm>
            <a:off x="2979899" y="4072610"/>
            <a:ext cx="394607" cy="351262"/>
            <a:chOff x="2979899" y="4072610"/>
            <a:chExt cx="394607" cy="351262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AB5838C-B3F8-974D-847F-8D2B00BA3BAD}"/>
                </a:ext>
              </a:extLst>
            </p:cNvPr>
            <p:cNvSpPr/>
            <p:nvPr/>
          </p:nvSpPr>
          <p:spPr>
            <a:xfrm>
              <a:off x="2979899" y="4260586"/>
              <a:ext cx="394607" cy="16328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A9237A2-8F64-D740-BA00-2C13C77B8908}"/>
                </a:ext>
              </a:extLst>
            </p:cNvPr>
            <p:cNvSpPr/>
            <p:nvPr/>
          </p:nvSpPr>
          <p:spPr>
            <a:xfrm>
              <a:off x="2979899" y="4072610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174B270-8BED-844E-B28D-CCFC1DF2F598}"/>
              </a:ext>
            </a:extLst>
          </p:cNvPr>
          <p:cNvGrpSpPr/>
          <p:nvPr/>
        </p:nvGrpSpPr>
        <p:grpSpPr>
          <a:xfrm>
            <a:off x="2176212" y="4072610"/>
            <a:ext cx="394607" cy="351262"/>
            <a:chOff x="2176212" y="4072610"/>
            <a:chExt cx="394607" cy="351262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AF88B58-3E43-DC4A-B1BE-424BA7691BCC}"/>
                </a:ext>
              </a:extLst>
            </p:cNvPr>
            <p:cNvSpPr/>
            <p:nvPr/>
          </p:nvSpPr>
          <p:spPr>
            <a:xfrm>
              <a:off x="2176212" y="4260586"/>
              <a:ext cx="394607" cy="16328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03824496-5D11-CF49-90A2-7A5E6BB2D456}"/>
                </a:ext>
              </a:extLst>
            </p:cNvPr>
            <p:cNvSpPr/>
            <p:nvPr/>
          </p:nvSpPr>
          <p:spPr>
            <a:xfrm>
              <a:off x="2176212" y="4072610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044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Round Robin (RR) Scheduling</a:t>
            </a:r>
          </a:p>
        </p:txBody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/>
              <a:t>FCFS is potentially bad for short tasks!</a:t>
            </a:r>
          </a:p>
          <a:p>
            <a:pPr lvl="1"/>
            <a:r>
              <a:rPr lang="en-US" altLang="ko-KR" sz="1800" dirty="0"/>
              <a:t>Depends on submit order</a:t>
            </a:r>
          </a:p>
          <a:p>
            <a:pPr lvl="1"/>
            <a:r>
              <a:rPr lang="en-US" altLang="ko-KR" sz="1800" dirty="0"/>
              <a:t>If you are first in line at supermarket with milk, </a:t>
            </a:r>
            <a:br>
              <a:rPr lang="en-US" altLang="ko-KR" sz="1800" dirty="0"/>
            </a:br>
            <a:r>
              <a:rPr lang="en-US" altLang="ko-KR" sz="1800" dirty="0"/>
              <a:t>you don’t care who is behind you, on the other hand…</a:t>
            </a:r>
          </a:p>
          <a:p>
            <a:r>
              <a:rPr lang="en-US" altLang="ko-KR" sz="2000" dirty="0"/>
              <a:t>Round robin</a:t>
            </a:r>
          </a:p>
          <a:p>
            <a:pPr lvl="1"/>
            <a:r>
              <a:rPr lang="en-US" altLang="ko-KR" sz="1800" dirty="0"/>
              <a:t>Each thread gets small unit of CPU time, called </a:t>
            </a:r>
            <a:r>
              <a:rPr lang="en-US" altLang="ko-KR" sz="1800" i="1" dirty="0">
                <a:solidFill>
                  <a:srgbClr val="FF0000"/>
                </a:solidFill>
              </a:rPr>
              <a:t>time quantum</a:t>
            </a:r>
            <a:br>
              <a:rPr lang="en-US" altLang="ko-KR" sz="1800" dirty="0"/>
            </a:br>
            <a:r>
              <a:rPr lang="en-US" altLang="ko-KR" sz="1800" dirty="0"/>
              <a:t>(usually 10-100 milliseconds)</a:t>
            </a:r>
          </a:p>
          <a:p>
            <a:pPr lvl="1"/>
            <a:r>
              <a:rPr lang="en-US" altLang="ko-KR" sz="1800" dirty="0"/>
              <a:t>Once quantum expires, thread is preempted and added to </a:t>
            </a:r>
            <a:br>
              <a:rPr lang="en-US" altLang="ko-KR" sz="1800" dirty="0"/>
            </a:br>
            <a:r>
              <a:rPr lang="en-US" altLang="ko-KR" sz="1800" dirty="0"/>
              <a:t>end of ready queue</a:t>
            </a:r>
          </a:p>
          <a:p>
            <a:pPr lvl="1"/>
            <a:r>
              <a:rPr lang="en-US" altLang="ko-KR" sz="1800" i="1" dirty="0"/>
              <a:t>N</a:t>
            </a:r>
            <a:r>
              <a:rPr lang="en-US" altLang="ko-KR" sz="1800" dirty="0"/>
              <a:t> threads in ready queue and time quantum is </a:t>
            </a:r>
            <a:r>
              <a:rPr lang="en-US" altLang="ko-KR" sz="1800" i="1" dirty="0"/>
              <a:t>q</a:t>
            </a:r>
            <a:r>
              <a:rPr lang="en-US" altLang="ko-KR" sz="1800" dirty="0"/>
              <a:t> </a:t>
            </a:r>
            <a:r>
              <a:rPr lang="en-US" altLang="ko-KR" sz="1800" dirty="0">
                <a:sym typeface="Symbol" panose="05050102010706020507" pitchFamily="18" charset="2"/>
              </a:rPr>
              <a:t></a:t>
            </a:r>
            <a:endParaRPr lang="en-US" altLang="ko-KR" sz="1800" dirty="0"/>
          </a:p>
          <a:p>
            <a:pPr lvl="2"/>
            <a:r>
              <a:rPr lang="en-US" altLang="ko-KR" sz="1600" dirty="0"/>
              <a:t>Each thread gets </a:t>
            </a:r>
            <a:r>
              <a:rPr lang="en-US" altLang="ko-KR" sz="1600" i="1" dirty="0"/>
              <a:t>1/N</a:t>
            </a:r>
            <a:r>
              <a:rPr lang="en-US" altLang="ko-KR" sz="1600" dirty="0"/>
              <a:t> of CPU time in chunks of </a:t>
            </a:r>
            <a:r>
              <a:rPr lang="en-US" altLang="ko-KR" sz="1600" dirty="0">
                <a:solidFill>
                  <a:srgbClr val="FF0000"/>
                </a:solidFill>
              </a:rPr>
              <a:t>at most </a:t>
            </a:r>
            <a:r>
              <a:rPr lang="en-US" altLang="ko-KR" sz="1600" i="1" dirty="0"/>
              <a:t>q</a:t>
            </a:r>
            <a:r>
              <a:rPr lang="en-US" altLang="ko-KR" sz="1600" dirty="0"/>
              <a:t> time units </a:t>
            </a:r>
          </a:p>
          <a:p>
            <a:pPr lvl="2"/>
            <a:r>
              <a:rPr lang="en-US" altLang="ko-KR" sz="1600" dirty="0">
                <a:solidFill>
                  <a:srgbClr val="FF0000"/>
                </a:solidFill>
              </a:rPr>
              <a:t>No thread waits more than </a:t>
            </a:r>
            <a:r>
              <a:rPr lang="en-US" altLang="ko-KR" sz="1600" i="1" dirty="0">
                <a:solidFill>
                  <a:srgbClr val="FF0000"/>
                </a:solidFill>
              </a:rPr>
              <a:t>(N-1)q</a:t>
            </a:r>
            <a:r>
              <a:rPr lang="en-US" altLang="ko-KR" sz="1600" dirty="0">
                <a:solidFill>
                  <a:srgbClr val="FF0000"/>
                </a:solidFill>
              </a:rPr>
              <a:t> time units</a:t>
            </a:r>
          </a:p>
        </p:txBody>
      </p:sp>
      <p:pic>
        <p:nvPicPr>
          <p:cNvPr id="16386" name="Picture 2" descr="Image result for chubby robin bird">
            <a:extLst>
              <a:ext uri="{FF2B5EF4-FFF2-40B4-BE49-F238E27FC236}">
                <a16:creationId xmlns:a16="http://schemas.microsoft.com/office/drawing/2014/main" id="{195D8244-2BC3-4B42-98D8-CC9A10AD7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8902" y="1676400"/>
            <a:ext cx="1423421" cy="18059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1E1C4F-1E4D-DC4E-8637-35F932C0B56F}"/>
              </a:ext>
            </a:extLst>
          </p:cNvPr>
          <p:cNvSpPr txBox="1"/>
          <p:nvPr/>
        </p:nvSpPr>
        <p:spPr>
          <a:xfrm>
            <a:off x="4105367" y="6642556"/>
            <a:ext cx="9332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Photo: </a:t>
            </a:r>
            <a:r>
              <a:rPr lang="en-US" sz="8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Pinterest.ca</a:t>
            </a:r>
            <a:endParaRPr lang="en-US" sz="8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79900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1" grpId="0" uiExpand="1" build="p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RR with Time Quantum of 20</a:t>
            </a: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FB223C08-D930-8D45-8D74-E2612D6772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Example	</a:t>
            </a:r>
            <a:r>
              <a:rPr lang="en-US" altLang="ko-KR" sz="1800" u="sng" dirty="0"/>
              <a:t>Thread</a:t>
            </a:r>
            <a:r>
              <a:rPr lang="en-US" altLang="ko-KR" sz="1800" dirty="0"/>
              <a:t>		</a:t>
            </a:r>
            <a:r>
              <a:rPr lang="en-US" altLang="ko-KR" sz="1800" u="sng" dirty="0"/>
              <a:t>Burst Time</a:t>
            </a:r>
            <a:br>
              <a:rPr lang="en-US" altLang="ko-KR" sz="1800" dirty="0"/>
            </a:br>
            <a:r>
              <a:rPr lang="en-US" altLang="ko-KR" sz="1800" dirty="0"/>
              <a:t>		    T</a:t>
            </a:r>
            <a:r>
              <a:rPr lang="en-US" altLang="ko-KR" sz="1800" baseline="-25000" dirty="0"/>
              <a:t>1</a:t>
            </a:r>
            <a:r>
              <a:rPr lang="en-US" altLang="ko-KR" sz="1800" dirty="0"/>
              <a:t>	  	      53</a:t>
            </a:r>
            <a:br>
              <a:rPr lang="en-US" altLang="ko-KR" sz="1800" dirty="0"/>
            </a:br>
            <a:r>
              <a:rPr lang="en-US" altLang="ko-KR" sz="1800" dirty="0"/>
              <a:t>		    T</a:t>
            </a:r>
            <a:r>
              <a:rPr lang="en-US" altLang="ko-KR" sz="1800" baseline="-25000" dirty="0"/>
              <a:t>2</a:t>
            </a:r>
            <a:r>
              <a:rPr lang="en-US" altLang="ko-KR" sz="1800" dirty="0"/>
              <a:t>	 	       8</a:t>
            </a:r>
            <a:br>
              <a:rPr lang="en-US" altLang="ko-KR" sz="1800" dirty="0"/>
            </a:br>
            <a:r>
              <a:rPr lang="en-US" altLang="ko-KR" sz="1800" dirty="0"/>
              <a:t>		    T</a:t>
            </a:r>
            <a:r>
              <a:rPr lang="en-US" altLang="ko-KR" sz="1800" baseline="-25000" dirty="0"/>
              <a:t>3</a:t>
            </a:r>
            <a:r>
              <a:rPr lang="en-US" altLang="ko-KR" sz="1800" dirty="0"/>
              <a:t>	 	      68</a:t>
            </a:r>
            <a:br>
              <a:rPr lang="en-US" altLang="ko-KR" sz="1800" dirty="0"/>
            </a:br>
            <a:r>
              <a:rPr lang="en-US" altLang="ko-KR" sz="1800" dirty="0"/>
              <a:t>		    T</a:t>
            </a:r>
            <a:r>
              <a:rPr lang="en-US" altLang="ko-KR" sz="1800" baseline="-25000" dirty="0"/>
              <a:t>4</a:t>
            </a:r>
            <a:r>
              <a:rPr lang="en-US" altLang="ko-KR" sz="1800" dirty="0"/>
              <a:t>		      24</a:t>
            </a:r>
          </a:p>
          <a:p>
            <a:pPr lvl="3"/>
            <a:endParaRPr lang="en-US" altLang="ko-KR" sz="1100" dirty="0"/>
          </a:p>
          <a:p>
            <a:pPr lvl="3"/>
            <a:endParaRPr lang="en-US" altLang="ko-KR" sz="1100" dirty="0"/>
          </a:p>
          <a:p>
            <a:pPr lvl="3"/>
            <a:endParaRPr lang="en-US" altLang="ko-KR" sz="1100" dirty="0"/>
          </a:p>
          <a:p>
            <a:pPr lvl="3"/>
            <a:endParaRPr lang="en-US" altLang="ko-KR" sz="1100" dirty="0"/>
          </a:p>
          <a:p>
            <a:pPr lvl="3"/>
            <a:endParaRPr lang="en-US" altLang="ko-KR" sz="1100" dirty="0"/>
          </a:p>
          <a:p>
            <a:pPr lvl="3"/>
            <a:endParaRPr lang="en-US" altLang="ko-KR" sz="1100" dirty="0"/>
          </a:p>
          <a:p>
            <a:pPr lvl="3"/>
            <a:endParaRPr lang="en-US" altLang="ko-KR" sz="1100" dirty="0"/>
          </a:p>
          <a:p>
            <a:pPr lvl="1"/>
            <a:r>
              <a:rPr lang="en-US" altLang="ko-KR" sz="1600" dirty="0"/>
              <a:t>Wait time for 	</a:t>
            </a:r>
            <a:r>
              <a:rPr lang="en-US" altLang="ko-KR" sz="1600" dirty="0">
                <a:latin typeface="+mj-lt"/>
              </a:rPr>
              <a:t>T</a:t>
            </a:r>
            <a:r>
              <a:rPr lang="en-US" altLang="ko-KR" sz="1600" baseline="-25000" dirty="0">
                <a:latin typeface="+mj-lt"/>
              </a:rPr>
              <a:t>1</a:t>
            </a:r>
            <a:r>
              <a:rPr lang="en-US" altLang="ko-KR" sz="1600" dirty="0">
                <a:latin typeface="+mj-lt"/>
              </a:rPr>
              <a:t> = (68 - 20) + (112 - 88) = 72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+mj-lt"/>
              </a:rPr>
              <a:t>			T</a:t>
            </a:r>
            <a:r>
              <a:rPr lang="en-US" altLang="ko-KR" sz="1600" baseline="-25000" dirty="0">
                <a:latin typeface="+mj-lt"/>
              </a:rPr>
              <a:t>2</a:t>
            </a:r>
            <a:r>
              <a:rPr lang="en-US" altLang="ko-KR" sz="1600" dirty="0">
                <a:latin typeface="+mj-lt"/>
              </a:rPr>
              <a:t> = (20 - 0) = 20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+mj-lt"/>
              </a:rPr>
              <a:t>			T</a:t>
            </a:r>
            <a:r>
              <a:rPr lang="en-US" altLang="ko-KR" sz="1600" baseline="-25000" dirty="0">
                <a:latin typeface="+mj-lt"/>
              </a:rPr>
              <a:t>3</a:t>
            </a:r>
            <a:r>
              <a:rPr lang="en-US" altLang="ko-KR" sz="1600" dirty="0">
                <a:latin typeface="+mj-lt"/>
              </a:rPr>
              <a:t> = (28 - 0) + (88 - 48) + (125 - 108) = 85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+mj-lt"/>
              </a:rPr>
              <a:t>			T</a:t>
            </a:r>
            <a:r>
              <a:rPr lang="en-US" altLang="ko-KR" sz="1600" baseline="-25000" dirty="0">
                <a:latin typeface="+mj-lt"/>
              </a:rPr>
              <a:t>4</a:t>
            </a:r>
            <a:r>
              <a:rPr lang="en-US" altLang="ko-KR" sz="1600" dirty="0">
                <a:latin typeface="+mj-lt"/>
              </a:rPr>
              <a:t> = (48 - 0) + (108 - 68) = 88</a:t>
            </a:r>
          </a:p>
          <a:p>
            <a:pPr lvl="1"/>
            <a:r>
              <a:rPr lang="en-US" altLang="ko-KR" sz="1600" dirty="0"/>
              <a:t>Average wait time is </a:t>
            </a:r>
            <a:r>
              <a:rPr lang="en-US" altLang="ko-KR" sz="1600" dirty="0">
                <a:latin typeface="+mj-lt"/>
              </a:rPr>
              <a:t>(72 + 20 + 85 + 88) / 4 = 66¼</a:t>
            </a:r>
          </a:p>
          <a:p>
            <a:pPr lvl="1"/>
            <a:r>
              <a:rPr lang="en-US" altLang="ko-KR" sz="1600" dirty="0"/>
              <a:t>Average response time is </a:t>
            </a:r>
            <a:r>
              <a:rPr lang="en-US" altLang="ko-KR" sz="1600" dirty="0">
                <a:latin typeface="+mj-lt"/>
              </a:rPr>
              <a:t>(125 + 28 + 153 + 112) / 4 = 104½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7B6CBFB-B835-284B-BE94-FB7A1CFAA1F3}"/>
              </a:ext>
            </a:extLst>
          </p:cNvPr>
          <p:cNvGrpSpPr/>
          <p:nvPr/>
        </p:nvGrpSpPr>
        <p:grpSpPr>
          <a:xfrm>
            <a:off x="1913017" y="3508331"/>
            <a:ext cx="814653" cy="871046"/>
            <a:chOff x="3810194" y="2528487"/>
            <a:chExt cx="814653" cy="871046"/>
          </a:xfrm>
        </p:grpSpPr>
        <p:sp>
          <p:nvSpPr>
            <p:cNvPr id="38" name="Rectangle 6">
              <a:extLst>
                <a:ext uri="{FF2B5EF4-FFF2-40B4-BE49-F238E27FC236}">
                  <a16:creationId xmlns:a16="http://schemas.microsoft.com/office/drawing/2014/main" id="{3FCD51D2-95B0-304F-A3B1-844D88B19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6610" y="2528487"/>
              <a:ext cx="466117" cy="458002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4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endParaRPr lang="en-US" altLang="en-US" sz="1400" b="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9" name="Text Box 16">
              <a:extLst>
                <a:ext uri="{FF2B5EF4-FFF2-40B4-BE49-F238E27FC236}">
                  <a16:creationId xmlns:a16="http://schemas.microsoft.com/office/drawing/2014/main" id="{984D4DAF-4B7B-FB4A-BAF5-C50F85F9E0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194" y="3091756"/>
              <a:ext cx="27443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40" name="Text Box 17">
              <a:extLst>
                <a:ext uri="{FF2B5EF4-FFF2-40B4-BE49-F238E27FC236}">
                  <a16:creationId xmlns:a16="http://schemas.microsoft.com/office/drawing/2014/main" id="{0B73DE35-D2DB-4947-A4AD-6B4D4332AF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0645" y="3091756"/>
              <a:ext cx="3642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20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4C30237-20D7-1549-A56A-F33F61DE0674}"/>
              </a:ext>
            </a:extLst>
          </p:cNvPr>
          <p:cNvGrpSpPr/>
          <p:nvPr/>
        </p:nvGrpSpPr>
        <p:grpSpPr>
          <a:xfrm>
            <a:off x="2552653" y="3508331"/>
            <a:ext cx="627805" cy="871046"/>
            <a:chOff x="4449830" y="2528487"/>
            <a:chExt cx="627805" cy="871046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B8C3D91-65D9-5646-AF93-5E4C01EC0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9830" y="2528487"/>
              <a:ext cx="466117" cy="458002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4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43" name="Text Box 18">
              <a:extLst>
                <a:ext uri="{FF2B5EF4-FFF2-40B4-BE49-F238E27FC236}">
                  <a16:creationId xmlns:a16="http://schemas.microsoft.com/office/drawing/2014/main" id="{01263A02-2FE4-4E41-A9F1-794030D20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3433" y="3091756"/>
              <a:ext cx="3642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28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496BCFE-1D1B-3043-BAEC-A7D814714925}"/>
              </a:ext>
            </a:extLst>
          </p:cNvPr>
          <p:cNvGrpSpPr/>
          <p:nvPr/>
        </p:nvGrpSpPr>
        <p:grpSpPr>
          <a:xfrm>
            <a:off x="3018770" y="3508331"/>
            <a:ext cx="673277" cy="871046"/>
            <a:chOff x="4915947" y="2528487"/>
            <a:chExt cx="673277" cy="871046"/>
          </a:xfrm>
        </p:grpSpPr>
        <p:sp>
          <p:nvSpPr>
            <p:cNvPr id="45" name="Rectangle 8">
              <a:extLst>
                <a:ext uri="{FF2B5EF4-FFF2-40B4-BE49-F238E27FC236}">
                  <a16:creationId xmlns:a16="http://schemas.microsoft.com/office/drawing/2014/main" id="{83702810-E5F3-454C-B190-5D2D0A1D1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5947" y="2528487"/>
              <a:ext cx="466117" cy="458002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4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46" name="Text Box 19">
              <a:extLst>
                <a:ext uri="{FF2B5EF4-FFF2-40B4-BE49-F238E27FC236}">
                  <a16:creationId xmlns:a16="http://schemas.microsoft.com/office/drawing/2014/main" id="{FBA06B14-6301-9F43-B2BC-204F42FC90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5022" y="3091756"/>
              <a:ext cx="3642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48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66D8AEB-FEB8-B848-A538-FEA00248FF21}"/>
              </a:ext>
            </a:extLst>
          </p:cNvPr>
          <p:cNvGrpSpPr/>
          <p:nvPr/>
        </p:nvGrpSpPr>
        <p:grpSpPr>
          <a:xfrm>
            <a:off x="3484887" y="3508331"/>
            <a:ext cx="717044" cy="871046"/>
            <a:chOff x="5382064" y="2528487"/>
            <a:chExt cx="717044" cy="871046"/>
          </a:xfrm>
        </p:grpSpPr>
        <p:sp>
          <p:nvSpPr>
            <p:cNvPr id="48" name="Rectangle 9">
              <a:extLst>
                <a:ext uri="{FF2B5EF4-FFF2-40B4-BE49-F238E27FC236}">
                  <a16:creationId xmlns:a16="http://schemas.microsoft.com/office/drawing/2014/main" id="{CF910AD1-E247-A94B-B96C-3BF1145F6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2064" y="2528487"/>
              <a:ext cx="466117" cy="458002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4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4</a:t>
              </a:r>
            </a:p>
          </p:txBody>
        </p:sp>
        <p:sp>
          <p:nvSpPr>
            <p:cNvPr id="49" name="Text Box 20">
              <a:extLst>
                <a:ext uri="{FF2B5EF4-FFF2-40B4-BE49-F238E27FC236}">
                  <a16:creationId xmlns:a16="http://schemas.microsoft.com/office/drawing/2014/main" id="{24DC4895-B255-A243-9779-5271799664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4906" y="3091756"/>
              <a:ext cx="3642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68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0AE2F60-189E-D843-92FC-4E86ECC9947C}"/>
              </a:ext>
            </a:extLst>
          </p:cNvPr>
          <p:cNvGrpSpPr/>
          <p:nvPr/>
        </p:nvGrpSpPr>
        <p:grpSpPr>
          <a:xfrm>
            <a:off x="3951004" y="3508331"/>
            <a:ext cx="686442" cy="871046"/>
            <a:chOff x="5848181" y="2528487"/>
            <a:chExt cx="686442" cy="871046"/>
          </a:xfrm>
        </p:grpSpPr>
        <p:sp>
          <p:nvSpPr>
            <p:cNvPr id="51" name="Rectangle 10">
              <a:extLst>
                <a:ext uri="{FF2B5EF4-FFF2-40B4-BE49-F238E27FC236}">
                  <a16:creationId xmlns:a16="http://schemas.microsoft.com/office/drawing/2014/main" id="{CA1FBA59-F361-064B-9B42-0AA9BA7FB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8181" y="2528487"/>
              <a:ext cx="466117" cy="458002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4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52" name="Text Box 21">
              <a:extLst>
                <a:ext uri="{FF2B5EF4-FFF2-40B4-BE49-F238E27FC236}">
                  <a16:creationId xmlns:a16="http://schemas.microsoft.com/office/drawing/2014/main" id="{10A5A898-EF0B-5F49-9770-8AE58E89CD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0421" y="3091756"/>
              <a:ext cx="3642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88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E0DA95E-CD8F-7E43-8C1C-EB98C297163B}"/>
              </a:ext>
            </a:extLst>
          </p:cNvPr>
          <p:cNvGrpSpPr/>
          <p:nvPr/>
        </p:nvGrpSpPr>
        <p:grpSpPr>
          <a:xfrm>
            <a:off x="4417121" y="3508331"/>
            <a:ext cx="694933" cy="871046"/>
            <a:chOff x="6314298" y="2528487"/>
            <a:chExt cx="694933" cy="871046"/>
          </a:xfrm>
        </p:grpSpPr>
        <p:sp>
          <p:nvSpPr>
            <p:cNvPr id="54" name="Rectangle 11">
              <a:extLst>
                <a:ext uri="{FF2B5EF4-FFF2-40B4-BE49-F238E27FC236}">
                  <a16:creationId xmlns:a16="http://schemas.microsoft.com/office/drawing/2014/main" id="{183E03A4-C8C4-0241-9384-A8F2711CA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4298" y="2528487"/>
              <a:ext cx="466117" cy="458002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4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55" name="Text Box 22">
              <a:extLst>
                <a:ext uri="{FF2B5EF4-FFF2-40B4-BE49-F238E27FC236}">
                  <a16:creationId xmlns:a16="http://schemas.microsoft.com/office/drawing/2014/main" id="{8FD9BF7C-739F-E74E-9186-6320B1281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5260" y="3091756"/>
              <a:ext cx="45397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108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BF309F6-3879-7F4D-B8FB-C129E94EDEB8}"/>
              </a:ext>
            </a:extLst>
          </p:cNvPr>
          <p:cNvGrpSpPr/>
          <p:nvPr/>
        </p:nvGrpSpPr>
        <p:grpSpPr>
          <a:xfrm>
            <a:off x="4879388" y="3508331"/>
            <a:ext cx="2097878" cy="871046"/>
            <a:chOff x="6776565" y="2528487"/>
            <a:chExt cx="2097878" cy="871046"/>
          </a:xfrm>
        </p:grpSpPr>
        <p:sp>
          <p:nvSpPr>
            <p:cNvPr id="57" name="Rectangle 12">
              <a:extLst>
                <a:ext uri="{FF2B5EF4-FFF2-40B4-BE49-F238E27FC236}">
                  <a16:creationId xmlns:a16="http://schemas.microsoft.com/office/drawing/2014/main" id="{4F9E91EF-37B2-7C4B-B856-145145976B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6565" y="2528487"/>
              <a:ext cx="466117" cy="458002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4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4</a:t>
              </a:r>
            </a:p>
          </p:txBody>
        </p:sp>
        <p:sp>
          <p:nvSpPr>
            <p:cNvPr id="58" name="Rectangle 13">
              <a:extLst>
                <a:ext uri="{FF2B5EF4-FFF2-40B4-BE49-F238E27FC236}">
                  <a16:creationId xmlns:a16="http://schemas.microsoft.com/office/drawing/2014/main" id="{55BFD19F-4DA3-A54D-8249-A03217BBD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2682" y="2528487"/>
              <a:ext cx="466117" cy="458002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4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59" name="Rectangle 14">
              <a:extLst>
                <a:ext uri="{FF2B5EF4-FFF2-40B4-BE49-F238E27FC236}">
                  <a16:creationId xmlns:a16="http://schemas.microsoft.com/office/drawing/2014/main" id="{B5171A61-8A66-0843-995F-43D2955AB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8799" y="2528487"/>
              <a:ext cx="466117" cy="458002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4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60" name="Rectangle 15">
              <a:extLst>
                <a:ext uri="{FF2B5EF4-FFF2-40B4-BE49-F238E27FC236}">
                  <a16:creationId xmlns:a16="http://schemas.microsoft.com/office/drawing/2014/main" id="{A9A8AE61-34DB-C84D-B0EF-EC0B7254E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916" y="2528487"/>
              <a:ext cx="466117" cy="458002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4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61" name="Text Box 23">
              <a:extLst>
                <a:ext uri="{FF2B5EF4-FFF2-40B4-BE49-F238E27FC236}">
                  <a16:creationId xmlns:a16="http://schemas.microsoft.com/office/drawing/2014/main" id="{05951127-979F-224F-9036-C6D919B969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3126" y="3091756"/>
              <a:ext cx="45397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112</a:t>
              </a:r>
            </a:p>
          </p:txBody>
        </p:sp>
        <p:sp>
          <p:nvSpPr>
            <p:cNvPr id="62" name="Text Box 24">
              <a:extLst>
                <a:ext uri="{FF2B5EF4-FFF2-40B4-BE49-F238E27FC236}">
                  <a16:creationId xmlns:a16="http://schemas.microsoft.com/office/drawing/2014/main" id="{5A20ABE9-B3BA-F84C-8963-77FD553972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98641" y="3091756"/>
              <a:ext cx="45397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125</a:t>
              </a:r>
            </a:p>
          </p:txBody>
        </p:sp>
        <p:sp>
          <p:nvSpPr>
            <p:cNvPr id="63" name="Text Box 25">
              <a:extLst>
                <a:ext uri="{FF2B5EF4-FFF2-40B4-BE49-F238E27FC236}">
                  <a16:creationId xmlns:a16="http://schemas.microsoft.com/office/drawing/2014/main" id="{8FCDF3BA-FF84-B24A-A88D-D12935DBE8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84956" y="3091756"/>
              <a:ext cx="45397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145</a:t>
              </a:r>
            </a:p>
          </p:txBody>
        </p:sp>
        <p:sp>
          <p:nvSpPr>
            <p:cNvPr id="64" name="Text Box 26">
              <a:extLst>
                <a:ext uri="{FF2B5EF4-FFF2-40B4-BE49-F238E27FC236}">
                  <a16:creationId xmlns:a16="http://schemas.microsoft.com/office/drawing/2014/main" id="{2E6B5059-A7B6-5641-B301-9CE26C1739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20472" y="3091756"/>
              <a:ext cx="45397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153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264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/>
              <a:t>Pros and cons of RR</a:t>
            </a:r>
          </a:p>
          <a:p>
            <a:pPr lvl="1"/>
            <a:r>
              <a:rPr lang="en-US" altLang="ko-KR" sz="2000" dirty="0">
                <a:solidFill>
                  <a:srgbClr val="00B050"/>
                </a:solidFill>
              </a:rPr>
              <a:t>+ Better for short tasks, fair</a:t>
            </a:r>
          </a:p>
          <a:p>
            <a:pPr lvl="1"/>
            <a:r>
              <a:rPr lang="en-US" altLang="ko-KR" sz="2000" dirty="0">
                <a:solidFill>
                  <a:srgbClr val="FF0000"/>
                </a:solidFill>
              </a:rPr>
              <a:t>− Context-switching time adds up for long tasks</a:t>
            </a:r>
          </a:p>
          <a:p>
            <a:pPr lvl="2"/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en-US" altLang="ko-KR" sz="2400" dirty="0"/>
              <a:t>How does performance change with time quantum?</a:t>
            </a:r>
          </a:p>
          <a:p>
            <a:pPr lvl="1"/>
            <a:r>
              <a:rPr lang="en-US" altLang="ko-KR" sz="2000" dirty="0"/>
              <a:t>What if it’s too long?</a:t>
            </a:r>
          </a:p>
          <a:p>
            <a:pPr lvl="2"/>
            <a:r>
              <a:rPr lang="en-US" altLang="ko-KR" sz="1800" dirty="0"/>
              <a:t>Response time suffers!</a:t>
            </a:r>
          </a:p>
          <a:p>
            <a:pPr lvl="1"/>
            <a:r>
              <a:rPr lang="en-US" altLang="ko-KR" sz="2000" dirty="0">
                <a:sym typeface="Symbol" panose="05050102010706020507" pitchFamily="18" charset="2"/>
              </a:rPr>
              <a:t>What if it’s too short?</a:t>
            </a:r>
          </a:p>
          <a:p>
            <a:pPr lvl="2"/>
            <a:r>
              <a:rPr lang="en-US" altLang="ko-KR" sz="1800" dirty="0">
                <a:sym typeface="Symbol" panose="05050102010706020507" pitchFamily="18" charset="2"/>
              </a:rPr>
              <a:t>Throughput suffers! </a:t>
            </a:r>
          </a:p>
          <a:p>
            <a:pPr lvl="1"/>
            <a:r>
              <a:rPr lang="en-US" altLang="ko-KR" sz="2000" dirty="0"/>
              <a:t>What if it’s infinite (</a:t>
            </a:r>
            <a:r>
              <a:rPr lang="en-US" altLang="ko-KR" sz="2000" dirty="0">
                <a:sym typeface="Symbol" panose="05050102010706020507" pitchFamily="18" charset="2"/>
              </a:rPr>
              <a:t>)?</a:t>
            </a:r>
          </a:p>
          <a:p>
            <a:pPr lvl="2"/>
            <a:r>
              <a:rPr lang="en-US" altLang="ko-KR" sz="1800" dirty="0"/>
              <a:t>RR </a:t>
            </a:r>
            <a:r>
              <a:rPr lang="en-US" altLang="ko-KR" sz="1800" dirty="0">
                <a:sym typeface="Symbol" panose="05050102010706020507" pitchFamily="18" charset="2"/>
              </a:rPr>
              <a:t> FCFS</a:t>
            </a:r>
          </a:p>
          <a:p>
            <a:pPr lvl="1"/>
            <a:r>
              <a:rPr lang="en-US" altLang="ko-KR" sz="2000" dirty="0">
                <a:sym typeface="Symbol" panose="05050102010706020507" pitchFamily="18" charset="2"/>
              </a:rPr>
              <a:t>Time quantum must be long compared to context switching time, otherwise overhead will be too high</a:t>
            </a:r>
          </a:p>
        </p:txBody>
      </p:sp>
      <p:pic>
        <p:nvPicPr>
          <p:cNvPr id="5898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43757" y="1701922"/>
            <a:ext cx="1821596" cy="1244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Round Robin Discussion</a:t>
            </a:r>
          </a:p>
        </p:txBody>
      </p:sp>
    </p:spTree>
    <p:extLst>
      <p:ext uri="{BB962C8B-B14F-4D97-AF65-F5344CB8AC3E}">
        <p14:creationId xmlns:p14="http://schemas.microsoft.com/office/powerpoint/2010/main" val="425249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82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09638-9C7C-7E46-A052-676F137DD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Round Robin Time Quantum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E316D-70CC-B749-A62C-D2DBE75A3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2400" dirty="0"/>
              <a:t>Assume there is no context switching overhead</a:t>
            </a:r>
          </a:p>
          <a:p>
            <a:r>
              <a:rPr lang="en-US" sz="2400" dirty="0"/>
              <a:t>What happens when we decrease Q?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Avg. response time always decreases or stays the same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Avg. response time always increases or stays the same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Avg. response time can increase, decrease, or stays the same</a:t>
            </a:r>
          </a:p>
        </p:txBody>
      </p:sp>
    </p:spTree>
    <p:extLst>
      <p:ext uri="{BB962C8B-B14F-4D97-AF65-F5344CB8AC3E}">
        <p14:creationId xmlns:p14="http://schemas.microsoft.com/office/powerpoint/2010/main" val="2796611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B31DF-5FEC-A446-8443-6F83A868A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Decrease Response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10B88-BAE2-2E49-B7AA-53ADEB1D5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>
            <a:noAutofit/>
          </a:bodyPr>
          <a:lstStyle/>
          <a:p>
            <a:r>
              <a:rPr lang="en-US" sz="2400" dirty="0"/>
              <a:t>T</a:t>
            </a:r>
            <a:r>
              <a:rPr lang="en-US" sz="2400" baseline="-25000" dirty="0"/>
              <a:t>1</a:t>
            </a:r>
            <a:r>
              <a:rPr lang="en-US" sz="2400" dirty="0"/>
              <a:t>: burst time 10</a:t>
            </a:r>
          </a:p>
          <a:p>
            <a:r>
              <a:rPr lang="en-US" sz="2400" dirty="0"/>
              <a:t>T</a:t>
            </a:r>
            <a:r>
              <a:rPr lang="en-US" sz="2400" baseline="-25000" dirty="0"/>
              <a:t>2</a:t>
            </a:r>
            <a:r>
              <a:rPr lang="en-US" sz="2400" dirty="0"/>
              <a:t>: burst time 1</a:t>
            </a:r>
          </a:p>
          <a:p>
            <a:r>
              <a:rPr lang="en-US" sz="2400" dirty="0"/>
              <a:t>Q = 10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sz="2400" dirty="0"/>
          </a:p>
          <a:p>
            <a:pPr lvl="1"/>
            <a:r>
              <a:rPr lang="en-US" sz="2000" dirty="0"/>
              <a:t>Average response time = </a:t>
            </a:r>
            <a:r>
              <a:rPr lang="en-US" sz="2000" dirty="0">
                <a:latin typeface="+mj-lt"/>
              </a:rPr>
              <a:t>(10 + 11)/2 = 10.5</a:t>
            </a:r>
          </a:p>
          <a:p>
            <a:r>
              <a:rPr lang="en-US" sz="2400" dirty="0"/>
              <a:t>Q = 5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Average response time </a:t>
            </a:r>
            <a:r>
              <a:rPr lang="en-US" sz="2000" dirty="0">
                <a:latin typeface="+mj-lt"/>
              </a:rPr>
              <a:t>= (6 + 11)/2 = 8.5</a:t>
            </a:r>
          </a:p>
          <a:p>
            <a:endParaRPr lang="en-US" sz="24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057C52B-FA96-7146-9FE5-1F041CBC2AB3}"/>
              </a:ext>
            </a:extLst>
          </p:cNvPr>
          <p:cNvGrpSpPr/>
          <p:nvPr/>
        </p:nvGrpSpPr>
        <p:grpSpPr>
          <a:xfrm>
            <a:off x="1214997" y="3287593"/>
            <a:ext cx="6455461" cy="677412"/>
            <a:chOff x="1214997" y="2908288"/>
            <a:chExt cx="6455461" cy="1090980"/>
          </a:xfrm>
        </p:grpSpPr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136A739F-696D-D94B-8221-71434BD77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985" y="2908288"/>
              <a:ext cx="5669280" cy="6096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6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endPara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" name="Text Box 16">
              <a:extLst>
                <a:ext uri="{FF2B5EF4-FFF2-40B4-BE49-F238E27FC236}">
                  <a16:creationId xmlns:a16="http://schemas.microsoft.com/office/drawing/2014/main" id="{E3DDEE58-9FAF-A64A-85D9-B98CE27583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4997" y="3428622"/>
              <a:ext cx="287258" cy="54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6" name="Text Box 17">
              <a:extLst>
                <a:ext uri="{FF2B5EF4-FFF2-40B4-BE49-F238E27FC236}">
                  <a16:creationId xmlns:a16="http://schemas.microsoft.com/office/drawing/2014/main" id="{BD32AFD1-7B6B-084F-A971-EC5BAD9FD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6606" y="3454023"/>
              <a:ext cx="389850" cy="54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10</a:t>
              </a: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44F413AE-86C8-964C-AFD1-BD688CEE9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5681" y="2908288"/>
              <a:ext cx="564002" cy="609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6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8" name="Text Box 18">
              <a:extLst>
                <a:ext uri="{FF2B5EF4-FFF2-40B4-BE49-F238E27FC236}">
                  <a16:creationId xmlns:a16="http://schemas.microsoft.com/office/drawing/2014/main" id="{D1B09FA7-F777-8345-B2B6-59532D6CF0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0608" y="3441322"/>
              <a:ext cx="389850" cy="54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3E8DA6A-D27B-5744-8CC1-AE468AE33E8C}"/>
              </a:ext>
            </a:extLst>
          </p:cNvPr>
          <p:cNvGrpSpPr/>
          <p:nvPr/>
        </p:nvGrpSpPr>
        <p:grpSpPr>
          <a:xfrm>
            <a:off x="1214997" y="4937293"/>
            <a:ext cx="6455461" cy="633836"/>
            <a:chOff x="1238805" y="4934752"/>
            <a:chExt cx="6455461" cy="1020799"/>
          </a:xfrm>
        </p:grpSpPr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7258A254-ACE6-904D-8CBB-82E8C7192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793" y="4934752"/>
              <a:ext cx="2834640" cy="6096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6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endPara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0" name="Text Box 16">
              <a:extLst>
                <a:ext uri="{FF2B5EF4-FFF2-40B4-BE49-F238E27FC236}">
                  <a16:creationId xmlns:a16="http://schemas.microsoft.com/office/drawing/2014/main" id="{F7921DF4-C362-DC4D-8E1D-32138F3374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8805" y="5520498"/>
              <a:ext cx="287258" cy="409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11" name="Text Box 17">
              <a:extLst>
                <a:ext uri="{FF2B5EF4-FFF2-40B4-BE49-F238E27FC236}">
                  <a16:creationId xmlns:a16="http://schemas.microsoft.com/office/drawing/2014/main" id="{A570F88A-34AC-894A-B13B-CA97255AE1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379" y="5545901"/>
              <a:ext cx="287258" cy="409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6</a:t>
              </a:r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F33DA42C-AC50-A043-8502-2F00E5886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8433" y="4934752"/>
              <a:ext cx="564002" cy="609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6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13" name="Text Box 18">
              <a:extLst>
                <a:ext uri="{FF2B5EF4-FFF2-40B4-BE49-F238E27FC236}">
                  <a16:creationId xmlns:a16="http://schemas.microsoft.com/office/drawing/2014/main" id="{2E72E04A-24BA-4A41-8A15-0324EDFCF0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4416" y="5533200"/>
              <a:ext cx="389850" cy="409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11</a:t>
              </a:r>
            </a:p>
          </p:txBody>
        </p:sp>
        <p:sp>
          <p:nvSpPr>
            <p:cNvPr id="14" name="Rectangle 6">
              <a:extLst>
                <a:ext uri="{FF2B5EF4-FFF2-40B4-BE49-F238E27FC236}">
                  <a16:creationId xmlns:a16="http://schemas.microsoft.com/office/drawing/2014/main" id="{3E037C2E-DF41-864F-A040-7CADB2539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2435" y="4934752"/>
              <a:ext cx="2834640" cy="6096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6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endPara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5" name="Text Box 17">
              <a:extLst>
                <a:ext uri="{FF2B5EF4-FFF2-40B4-BE49-F238E27FC236}">
                  <a16:creationId xmlns:a16="http://schemas.microsoft.com/office/drawing/2014/main" id="{28014ADD-74A1-BE46-9E64-BDA6FE142F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1980" y="5545901"/>
              <a:ext cx="287258" cy="409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45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Lecture 5: </a:t>
            </a:r>
            <a:br>
              <a:rPr lang="en-US" dirty="0"/>
            </a:br>
            <a:r>
              <a:rPr lang="en-US" dirty="0"/>
              <a:t>Uniprocessor Scheduling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70F06-8457-6A4A-A75C-84938FC7DD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Prof. Seyed Majid Zahedi</a:t>
            </a:r>
          </a:p>
          <a:p>
            <a:r>
              <a:rPr lang="en-US" sz="1600" dirty="0">
                <a:latin typeface="Ubuntu Mono" panose="020B0509030602030204" pitchFamily="49" charset="0"/>
                <a:hlinkClick r:id="rId3"/>
              </a:rPr>
              <a:t>https://ece.uwaterloo.ca/~smzahedi</a:t>
            </a:r>
            <a:endParaRPr lang="en-US" sz="1600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443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B31DF-5FEC-A446-8443-6F83A868A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Same Response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10B88-BAE2-2E49-B7AA-53ADEB1D5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>
            <a:normAutofit/>
          </a:bodyPr>
          <a:lstStyle/>
          <a:p>
            <a:r>
              <a:rPr lang="en-US" sz="2400" dirty="0"/>
              <a:t>T</a:t>
            </a:r>
            <a:r>
              <a:rPr lang="en-US" sz="2400" baseline="-25000" dirty="0"/>
              <a:t>1</a:t>
            </a:r>
            <a:r>
              <a:rPr lang="en-US" sz="2400" dirty="0"/>
              <a:t>: burst time 1</a:t>
            </a:r>
          </a:p>
          <a:p>
            <a:r>
              <a:rPr lang="en-US" sz="2400" dirty="0"/>
              <a:t>T</a:t>
            </a:r>
            <a:r>
              <a:rPr lang="en-US" sz="2400" baseline="-25000" dirty="0"/>
              <a:t>2</a:t>
            </a:r>
            <a:r>
              <a:rPr lang="en-US" sz="2400" dirty="0"/>
              <a:t>: burst time 1</a:t>
            </a:r>
          </a:p>
          <a:p>
            <a:r>
              <a:rPr lang="en-US" sz="2400" dirty="0"/>
              <a:t>Q = 10</a:t>
            </a:r>
          </a:p>
          <a:p>
            <a:endParaRPr lang="en-US" sz="24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Average response time </a:t>
            </a:r>
            <a:r>
              <a:rPr lang="en-US" sz="2000" dirty="0">
                <a:latin typeface="+mj-lt"/>
              </a:rPr>
              <a:t>= (1 + 2)/2 = 1.5</a:t>
            </a:r>
          </a:p>
          <a:p>
            <a:r>
              <a:rPr lang="en-US" sz="2400" dirty="0"/>
              <a:t>Q = 1</a:t>
            </a:r>
          </a:p>
          <a:p>
            <a:endParaRPr lang="en-US" sz="2400" dirty="0"/>
          </a:p>
          <a:p>
            <a:endParaRPr lang="en-US" sz="2400" dirty="0"/>
          </a:p>
          <a:p>
            <a:pPr lvl="1"/>
            <a:r>
              <a:rPr lang="en-US" sz="2000" dirty="0"/>
              <a:t>Average response time </a:t>
            </a:r>
            <a:r>
              <a:rPr lang="en-US" sz="2000" dirty="0">
                <a:latin typeface="+mj-lt"/>
              </a:rPr>
              <a:t>= (1 + 2)/2 = 1.5</a:t>
            </a:r>
          </a:p>
          <a:p>
            <a:endParaRPr lang="en-US" sz="24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057C52B-FA96-7146-9FE5-1F041CBC2AB3}"/>
              </a:ext>
            </a:extLst>
          </p:cNvPr>
          <p:cNvGrpSpPr/>
          <p:nvPr/>
        </p:nvGrpSpPr>
        <p:grpSpPr>
          <a:xfrm>
            <a:off x="1214997" y="3314408"/>
            <a:ext cx="1370725" cy="661966"/>
            <a:chOff x="1214997" y="2908288"/>
            <a:chExt cx="1370725" cy="1066104"/>
          </a:xfrm>
        </p:grpSpPr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136A739F-696D-D94B-8221-71434BD77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985" y="2908288"/>
              <a:ext cx="566928" cy="6096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6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endPara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" name="Text Box 16">
              <a:extLst>
                <a:ext uri="{FF2B5EF4-FFF2-40B4-BE49-F238E27FC236}">
                  <a16:creationId xmlns:a16="http://schemas.microsoft.com/office/drawing/2014/main" id="{E3DDEE58-9FAF-A64A-85D9-B98CE27583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4997" y="3428622"/>
              <a:ext cx="287258" cy="54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6" name="Text Box 17">
              <a:extLst>
                <a:ext uri="{FF2B5EF4-FFF2-40B4-BE49-F238E27FC236}">
                  <a16:creationId xmlns:a16="http://schemas.microsoft.com/office/drawing/2014/main" id="{BD32AFD1-7B6B-084F-A971-EC5BAD9FD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4462" y="3427311"/>
              <a:ext cx="287258" cy="54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44F413AE-86C8-964C-AFD1-BD688CEE9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503" y="2908288"/>
              <a:ext cx="564002" cy="609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6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8" name="Text Box 18">
              <a:extLst>
                <a:ext uri="{FF2B5EF4-FFF2-40B4-BE49-F238E27FC236}">
                  <a16:creationId xmlns:a16="http://schemas.microsoft.com/office/drawing/2014/main" id="{D1B09FA7-F777-8345-B2B6-59532D6CF0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8464" y="3429147"/>
              <a:ext cx="287258" cy="54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F9C17A6-B9AB-3541-B665-2F717E7A69E2}"/>
              </a:ext>
            </a:extLst>
          </p:cNvPr>
          <p:cNvGrpSpPr/>
          <p:nvPr/>
        </p:nvGrpSpPr>
        <p:grpSpPr>
          <a:xfrm>
            <a:off x="1214997" y="5127449"/>
            <a:ext cx="1370725" cy="661966"/>
            <a:chOff x="1214997" y="2908288"/>
            <a:chExt cx="1370725" cy="1066104"/>
          </a:xfrm>
        </p:grpSpPr>
        <p:sp>
          <p:nvSpPr>
            <p:cNvPr id="25" name="Rectangle 6">
              <a:extLst>
                <a:ext uri="{FF2B5EF4-FFF2-40B4-BE49-F238E27FC236}">
                  <a16:creationId xmlns:a16="http://schemas.microsoft.com/office/drawing/2014/main" id="{38BDA9FC-1501-CA45-87BD-8474C3C24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985" y="2908288"/>
              <a:ext cx="566928" cy="6096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6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endPara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6" name="Text Box 16">
              <a:extLst>
                <a:ext uri="{FF2B5EF4-FFF2-40B4-BE49-F238E27FC236}">
                  <a16:creationId xmlns:a16="http://schemas.microsoft.com/office/drawing/2014/main" id="{A6B73DF3-AC40-1944-99FC-E0325C76D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4997" y="3428622"/>
              <a:ext cx="287258" cy="54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27" name="Text Box 17">
              <a:extLst>
                <a:ext uri="{FF2B5EF4-FFF2-40B4-BE49-F238E27FC236}">
                  <a16:creationId xmlns:a16="http://schemas.microsoft.com/office/drawing/2014/main" id="{DBB90374-AD30-6243-A6E9-D300F42E84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4462" y="3427311"/>
              <a:ext cx="287258" cy="54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28" name="Rectangle 7">
              <a:extLst>
                <a:ext uri="{FF2B5EF4-FFF2-40B4-BE49-F238E27FC236}">
                  <a16:creationId xmlns:a16="http://schemas.microsoft.com/office/drawing/2014/main" id="{1133F2CC-005E-2C42-B913-E9E313615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913" y="2908288"/>
              <a:ext cx="564002" cy="609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6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29" name="Text Box 18">
              <a:extLst>
                <a:ext uri="{FF2B5EF4-FFF2-40B4-BE49-F238E27FC236}">
                  <a16:creationId xmlns:a16="http://schemas.microsoft.com/office/drawing/2014/main" id="{FDF833B4-3B67-0848-B608-4F8319D6B8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8464" y="3429147"/>
              <a:ext cx="287258" cy="54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296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B31DF-5FEC-A446-8443-6F83A868A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Increase Response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10B88-BAE2-2E49-B7AA-53ADEB1D5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>
            <a:noAutofit/>
          </a:bodyPr>
          <a:lstStyle/>
          <a:p>
            <a:r>
              <a:rPr lang="en-US" sz="2400" dirty="0"/>
              <a:t>T</a:t>
            </a:r>
            <a:r>
              <a:rPr lang="en-US" sz="2400" baseline="-25000" dirty="0"/>
              <a:t>1</a:t>
            </a:r>
            <a:r>
              <a:rPr lang="en-US" sz="2400" dirty="0"/>
              <a:t>: burst time 1</a:t>
            </a:r>
          </a:p>
          <a:p>
            <a:r>
              <a:rPr lang="en-US" sz="2400" dirty="0"/>
              <a:t>T</a:t>
            </a:r>
            <a:r>
              <a:rPr lang="en-US" sz="2400" baseline="-25000" dirty="0"/>
              <a:t>2</a:t>
            </a:r>
            <a:r>
              <a:rPr lang="en-US" sz="2400" dirty="0"/>
              <a:t>: burst time 1</a:t>
            </a:r>
          </a:p>
          <a:p>
            <a:r>
              <a:rPr lang="en-US" sz="2400" dirty="0"/>
              <a:t>Q = 1</a:t>
            </a:r>
          </a:p>
          <a:p>
            <a:endParaRPr lang="en-US" sz="24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Average response time </a:t>
            </a:r>
            <a:r>
              <a:rPr lang="en-US" sz="2000" dirty="0">
                <a:latin typeface="+mj-lt"/>
              </a:rPr>
              <a:t>= (1 + 2)/2 = 1.5</a:t>
            </a:r>
          </a:p>
          <a:p>
            <a:r>
              <a:rPr lang="en-US" sz="2400" dirty="0"/>
              <a:t>Q = 0.5</a:t>
            </a:r>
          </a:p>
          <a:p>
            <a:endParaRPr lang="en-US" sz="2400" dirty="0"/>
          </a:p>
          <a:p>
            <a:endParaRPr lang="en-US" sz="2400" dirty="0"/>
          </a:p>
          <a:p>
            <a:pPr lvl="1"/>
            <a:r>
              <a:rPr lang="en-US" sz="2000" dirty="0"/>
              <a:t>Average response time </a:t>
            </a:r>
            <a:r>
              <a:rPr lang="en-US" sz="2000" dirty="0">
                <a:latin typeface="+mj-lt"/>
              </a:rPr>
              <a:t>= (1.5 + 2)/2 = 1.75</a:t>
            </a:r>
          </a:p>
          <a:p>
            <a:endParaRPr lang="en-US" sz="24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057C52B-FA96-7146-9FE5-1F041CBC2AB3}"/>
              </a:ext>
            </a:extLst>
          </p:cNvPr>
          <p:cNvGrpSpPr/>
          <p:nvPr/>
        </p:nvGrpSpPr>
        <p:grpSpPr>
          <a:xfrm>
            <a:off x="1214997" y="3314407"/>
            <a:ext cx="1370725" cy="661966"/>
            <a:chOff x="1214997" y="2908288"/>
            <a:chExt cx="1370725" cy="1066104"/>
          </a:xfrm>
        </p:grpSpPr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136A739F-696D-D94B-8221-71434BD77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985" y="2908288"/>
              <a:ext cx="566928" cy="6096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6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endPara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" name="Text Box 16">
              <a:extLst>
                <a:ext uri="{FF2B5EF4-FFF2-40B4-BE49-F238E27FC236}">
                  <a16:creationId xmlns:a16="http://schemas.microsoft.com/office/drawing/2014/main" id="{E3DDEE58-9FAF-A64A-85D9-B98CE27583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4997" y="3428622"/>
              <a:ext cx="287258" cy="54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6" name="Text Box 17">
              <a:extLst>
                <a:ext uri="{FF2B5EF4-FFF2-40B4-BE49-F238E27FC236}">
                  <a16:creationId xmlns:a16="http://schemas.microsoft.com/office/drawing/2014/main" id="{BD32AFD1-7B6B-084F-A971-EC5BAD9FD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4462" y="3427311"/>
              <a:ext cx="287258" cy="54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44F413AE-86C8-964C-AFD1-BD688CEE9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308" y="2908288"/>
              <a:ext cx="564002" cy="609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6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8" name="Text Box 18">
              <a:extLst>
                <a:ext uri="{FF2B5EF4-FFF2-40B4-BE49-F238E27FC236}">
                  <a16:creationId xmlns:a16="http://schemas.microsoft.com/office/drawing/2014/main" id="{D1B09FA7-F777-8345-B2B6-59532D6CF0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8464" y="3429147"/>
              <a:ext cx="287258" cy="54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D566C1C-8D94-9440-910F-0C195E8287C3}"/>
              </a:ext>
            </a:extLst>
          </p:cNvPr>
          <p:cNvGrpSpPr/>
          <p:nvPr/>
        </p:nvGrpSpPr>
        <p:grpSpPr>
          <a:xfrm>
            <a:off x="1215282" y="5119734"/>
            <a:ext cx="1359001" cy="664175"/>
            <a:chOff x="1215282" y="4965192"/>
            <a:chExt cx="1359001" cy="1069661"/>
          </a:xfrm>
        </p:grpSpPr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F35D7751-E7FE-434F-A8FF-37084A4F5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270" y="4965192"/>
              <a:ext cx="283464" cy="6096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0" name="Text Box 16">
              <a:extLst>
                <a:ext uri="{FF2B5EF4-FFF2-40B4-BE49-F238E27FC236}">
                  <a16:creationId xmlns:a16="http://schemas.microsoft.com/office/drawing/2014/main" id="{524DE0F1-47A8-3F44-ACF3-8AA80937E0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5282" y="5489085"/>
              <a:ext cx="287258" cy="54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22" name="Rectangle 7">
              <a:extLst>
                <a:ext uri="{FF2B5EF4-FFF2-40B4-BE49-F238E27FC236}">
                  <a16:creationId xmlns:a16="http://schemas.microsoft.com/office/drawing/2014/main" id="{8A5DC0D3-72DD-8B45-98D0-05A820682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2844" y="4965192"/>
              <a:ext cx="283464" cy="609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1600" b="0" baseline="-2500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3" name="Text Box 18">
              <a:extLst>
                <a:ext uri="{FF2B5EF4-FFF2-40B4-BE49-F238E27FC236}">
                  <a16:creationId xmlns:a16="http://schemas.microsoft.com/office/drawing/2014/main" id="{8B5D1C52-4D87-A24E-90ED-E7AD002D43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8749" y="5489608"/>
              <a:ext cx="184731" cy="54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endPara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2FAF42C6-C251-E14A-9168-E471F8D52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6805" y="4965192"/>
              <a:ext cx="283464" cy="6096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4" name="Rectangle 7">
              <a:extLst>
                <a:ext uri="{FF2B5EF4-FFF2-40B4-BE49-F238E27FC236}">
                  <a16:creationId xmlns:a16="http://schemas.microsoft.com/office/drawing/2014/main" id="{E60D9659-3882-FA4D-B4B5-209686398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9379" y="4965192"/>
              <a:ext cx="283464" cy="609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1600" b="0" baseline="-2500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5" name="Text Box 16">
              <a:extLst>
                <a:ext uri="{FF2B5EF4-FFF2-40B4-BE49-F238E27FC236}">
                  <a16:creationId xmlns:a16="http://schemas.microsoft.com/office/drawing/2014/main" id="{E06E7AFA-71BB-6644-99CD-288FBAE911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7025" y="5468804"/>
              <a:ext cx="287258" cy="54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932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Round Robin Discussion (cont.)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>
                <a:sym typeface="Symbol" panose="05050102010706020507" pitchFamily="18" charset="2"/>
              </a:rPr>
              <a:t>Actual choices of time quantum</a:t>
            </a:r>
          </a:p>
          <a:p>
            <a:pPr lvl="1"/>
            <a:r>
              <a:rPr lang="en-US" altLang="ko-KR" sz="2000" dirty="0">
                <a:sym typeface="Symbol" panose="05050102010706020507" pitchFamily="18" charset="2"/>
              </a:rPr>
              <a:t>Initially, UNIX time quantum was one second</a:t>
            </a:r>
          </a:p>
          <a:p>
            <a:pPr lvl="2"/>
            <a:r>
              <a:rPr lang="en-US" altLang="ko-KR" sz="1800" dirty="0">
                <a:sym typeface="Symbol" panose="05050102010706020507" pitchFamily="18" charset="2"/>
              </a:rPr>
              <a:t>Worked ok when UNIX was used by one or two users</a:t>
            </a:r>
          </a:p>
          <a:p>
            <a:pPr lvl="2"/>
            <a:r>
              <a:rPr lang="en-US" altLang="ko-KR" sz="1800" dirty="0">
                <a:sym typeface="Symbol" panose="05050102010706020507" pitchFamily="18" charset="2"/>
              </a:rPr>
              <a:t>What if you use text editor while there are three compilations going on? </a:t>
            </a:r>
          </a:p>
          <a:p>
            <a:pPr lvl="3"/>
            <a:r>
              <a:rPr lang="en-US" altLang="ko-KR" sz="1600" dirty="0">
                <a:sym typeface="Symbol" panose="05050102010706020507" pitchFamily="18" charset="2"/>
              </a:rPr>
              <a:t>It takes 3 seconds to echo each keystroke!</a:t>
            </a:r>
          </a:p>
          <a:p>
            <a:pPr lvl="2"/>
            <a:endParaRPr lang="en-US" altLang="ko-KR" sz="1800" dirty="0">
              <a:sym typeface="Symbol" panose="05050102010706020507" pitchFamily="18" charset="2"/>
            </a:endParaRPr>
          </a:p>
          <a:p>
            <a:pPr lvl="1"/>
            <a:r>
              <a:rPr lang="en-US" altLang="ko-KR" sz="2000" dirty="0">
                <a:sym typeface="Symbol" panose="05050102010706020507" pitchFamily="18" charset="2"/>
              </a:rPr>
              <a:t>Need to balance short-task performance and long-task throughput</a:t>
            </a:r>
          </a:p>
          <a:p>
            <a:pPr lvl="2"/>
            <a:r>
              <a:rPr lang="en-US" altLang="ko-KR" sz="1800" dirty="0">
                <a:sym typeface="Symbol" panose="05050102010706020507" pitchFamily="18" charset="2"/>
              </a:rPr>
              <a:t>Typical time quantum today is between </a:t>
            </a:r>
            <a:r>
              <a:rPr lang="en-US" altLang="ko-KR" sz="1800" dirty="0">
                <a:solidFill>
                  <a:srgbClr val="FF0000"/>
                </a:solidFill>
                <a:sym typeface="Symbol" panose="05050102010706020507" pitchFamily="18" charset="2"/>
              </a:rPr>
              <a:t>10ms – 100ms</a:t>
            </a:r>
          </a:p>
          <a:p>
            <a:pPr lvl="2"/>
            <a:r>
              <a:rPr lang="en-US" altLang="ko-KR" sz="1800" dirty="0">
                <a:sym typeface="Symbol" panose="05050102010706020507" pitchFamily="18" charset="2"/>
              </a:rPr>
              <a:t>Typical context-switching overhead is </a:t>
            </a:r>
            <a:r>
              <a:rPr lang="en-US" altLang="ko-KR" sz="1800" dirty="0">
                <a:solidFill>
                  <a:srgbClr val="FF0000"/>
                </a:solidFill>
                <a:sym typeface="Symbol" panose="05050102010706020507" pitchFamily="18" charset="2"/>
              </a:rPr>
              <a:t>0.1ms – 1ms</a:t>
            </a:r>
          </a:p>
          <a:p>
            <a:pPr lvl="2"/>
            <a:r>
              <a:rPr lang="en-US" altLang="ko-KR" sz="1800" dirty="0">
                <a:sym typeface="Symbol" panose="05050102010706020507" pitchFamily="18" charset="2"/>
              </a:rPr>
              <a:t>Roughly </a:t>
            </a:r>
            <a:r>
              <a:rPr lang="en-US" altLang="ko-KR" sz="1800" dirty="0">
                <a:solidFill>
                  <a:srgbClr val="FF0000"/>
                </a:solidFill>
                <a:sym typeface="Symbol" panose="05050102010706020507" pitchFamily="18" charset="2"/>
              </a:rPr>
              <a:t>1%</a:t>
            </a:r>
            <a:r>
              <a:rPr lang="en-US" altLang="ko-KR" sz="1800" dirty="0">
                <a:sym typeface="Symbol" panose="05050102010706020507" pitchFamily="18" charset="2"/>
              </a:rPr>
              <a:t> overhead due to context-switching</a:t>
            </a:r>
          </a:p>
          <a:p>
            <a:pPr lvl="2"/>
            <a:endParaRPr lang="en-US" altLang="ko-KR" sz="1800" dirty="0">
              <a:sym typeface="Symbol" panose="05050102010706020507" pitchFamily="18" charset="2"/>
            </a:endParaRPr>
          </a:p>
          <a:p>
            <a:pPr lvl="2"/>
            <a:endParaRPr lang="ko-KR" altLang="en-US" sz="18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5640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827" grpId="0" uiExpand="1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FCFS vs. RR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F5E7444C-9EF2-6A47-A36B-D8A67BB4F1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Assuming zero-cost context-switching time, is RR always better than FCFS?</a:t>
            </a:r>
          </a:p>
          <a:p>
            <a:r>
              <a:rPr lang="en-US" altLang="ko-KR" sz="1800" dirty="0"/>
              <a:t>Suppose there are 10 tasks, each take 100s of CPU time, RR quantum is 1s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Completion times</a:t>
            </a:r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</p:txBody>
      </p:sp>
      <p:graphicFrame>
        <p:nvGraphicFramePr>
          <p:cNvPr id="18" name="Group 42">
            <a:extLst>
              <a:ext uri="{FF2B5EF4-FFF2-40B4-BE49-F238E27FC236}">
                <a16:creationId xmlns:a16="http://schemas.microsoft.com/office/drawing/2014/main" id="{3E4E3289-A248-1040-97F2-6680EECDC6EE}"/>
              </a:ext>
            </a:extLst>
          </p:cNvPr>
          <p:cNvGraphicFramePr>
            <a:graphicFrameLocks/>
          </p:cNvGraphicFramePr>
          <p:nvPr/>
        </p:nvGraphicFramePr>
        <p:xfrm>
          <a:off x="3169371" y="4554284"/>
          <a:ext cx="2805258" cy="1648332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935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Task #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FCFS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RR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…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9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BF2534B6-9872-2446-A34F-AB9C35BCDE46}"/>
              </a:ext>
            </a:extLst>
          </p:cNvPr>
          <p:cNvGraphicFramePr>
            <a:graphicFrameLocks noGrp="1"/>
          </p:cNvGraphicFramePr>
          <p:nvPr/>
        </p:nvGraphicFramePr>
        <p:xfrm>
          <a:off x="5039543" y="4829006"/>
          <a:ext cx="935086" cy="137361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935086">
                  <a:extLst>
                    <a:ext uri="{9D8B030D-6E8A-4147-A177-3AD203B41FA5}">
                      <a16:colId xmlns:a16="http://schemas.microsoft.com/office/drawing/2014/main" val="1286473077"/>
                    </a:ext>
                  </a:extLst>
                </a:gridCol>
              </a:tblGrid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991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9216194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992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2743968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…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4720486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999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9291562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1000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44564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0C6B6A7E-878B-8F47-BD45-FF3180B19DF9}"/>
              </a:ext>
            </a:extLst>
          </p:cNvPr>
          <p:cNvGraphicFramePr>
            <a:graphicFrameLocks noGrp="1"/>
          </p:cNvGraphicFramePr>
          <p:nvPr/>
        </p:nvGraphicFramePr>
        <p:xfrm>
          <a:off x="4104457" y="4829006"/>
          <a:ext cx="935086" cy="137361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935086">
                  <a:extLst>
                    <a:ext uri="{9D8B030D-6E8A-4147-A177-3AD203B41FA5}">
                      <a16:colId xmlns:a16="http://schemas.microsoft.com/office/drawing/2014/main" val="2044733793"/>
                    </a:ext>
                  </a:extLst>
                </a:gridCol>
              </a:tblGrid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100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0900627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200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884199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…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3401874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900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0403678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1000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7452507"/>
                  </a:ext>
                </a:extLst>
              </a:tr>
            </a:tbl>
          </a:graphicData>
        </a:graphic>
      </p:graphicFrame>
      <p:grpSp>
        <p:nvGrpSpPr>
          <p:cNvPr id="26" name="Group 592931">
            <a:extLst>
              <a:ext uri="{FF2B5EF4-FFF2-40B4-BE49-F238E27FC236}">
                <a16:creationId xmlns:a16="http://schemas.microsoft.com/office/drawing/2014/main" id="{0BF27D5E-EF3A-E54A-AE84-E0FABDDCD7F8}"/>
              </a:ext>
            </a:extLst>
          </p:cNvPr>
          <p:cNvGrpSpPr>
            <a:grpSpLocks/>
          </p:cNvGrpSpPr>
          <p:nvPr/>
        </p:nvGrpSpPr>
        <p:grpSpPr bwMode="auto">
          <a:xfrm>
            <a:off x="1559395" y="2666181"/>
            <a:ext cx="5875188" cy="596574"/>
            <a:chOff x="-276338" y="2244275"/>
            <a:chExt cx="9462908" cy="1162553"/>
          </a:xfrm>
        </p:grpSpPr>
        <p:sp>
          <p:nvSpPr>
            <p:cNvPr id="27" name="Rectangle 1">
              <a:extLst>
                <a:ext uri="{FF2B5EF4-FFF2-40B4-BE49-F238E27FC236}">
                  <a16:creationId xmlns:a16="http://schemas.microsoft.com/office/drawing/2014/main" id="{AE23A198-4AA3-9749-9D22-E2784F42D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" y="2286000"/>
              <a:ext cx="1752600" cy="53340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4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B995E2C-DFB6-DC40-BC36-57E9CF0577BD}"/>
                </a:ext>
              </a:extLst>
            </p:cNvPr>
            <p:cNvSpPr/>
            <p:nvPr/>
          </p:nvSpPr>
          <p:spPr bwMode="auto">
            <a:xfrm>
              <a:off x="2438193" y="2286000"/>
              <a:ext cx="1752760" cy="533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  <a:defRPr/>
              </a:pPr>
              <a:r>
                <a:rPr lang="en-US" sz="1400" dirty="0">
                  <a:latin typeface="Gill Sans Light" panose="020B0302020104020203" pitchFamily="34" charset="-79"/>
                  <a:ea typeface="ＭＳ Ｐゴシック" charset="0"/>
                  <a:cs typeface="Gill Sans Light" panose="020B0302020104020203" pitchFamily="34" charset="-79"/>
                </a:rPr>
                <a:t>T</a:t>
              </a:r>
              <a:r>
                <a:rPr lang="en-US" sz="1400" baseline="-25000" dirty="0">
                  <a:latin typeface="Gill Sans Light" panose="020B0302020104020203" pitchFamily="34" charset="-79"/>
                  <a:ea typeface="ＭＳ Ｐゴシック" charset="0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29" name="Rectangle 6">
              <a:extLst>
                <a:ext uri="{FF2B5EF4-FFF2-40B4-BE49-F238E27FC236}">
                  <a16:creationId xmlns:a16="http://schemas.microsoft.com/office/drawing/2014/main" id="{74F7721C-C9FF-814E-A504-41EF98EFB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2286000"/>
              <a:ext cx="1752600" cy="5334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4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9</a:t>
              </a:r>
            </a:p>
          </p:txBody>
        </p:sp>
        <p:sp>
          <p:nvSpPr>
            <p:cNvPr id="30" name="Rectangle 7">
              <a:extLst>
                <a:ext uri="{FF2B5EF4-FFF2-40B4-BE49-F238E27FC236}">
                  <a16:creationId xmlns:a16="http://schemas.microsoft.com/office/drawing/2014/main" id="{01A4BD35-1038-4347-AAE0-79C0D875B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200" y="2286000"/>
              <a:ext cx="1752600" cy="533400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4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10</a:t>
              </a:r>
            </a:p>
          </p:txBody>
        </p:sp>
        <p:sp>
          <p:nvSpPr>
            <p:cNvPr id="31" name="Rectangle 8">
              <a:extLst>
                <a:ext uri="{FF2B5EF4-FFF2-40B4-BE49-F238E27FC236}">
                  <a16:creationId xmlns:a16="http://schemas.microsoft.com/office/drawing/2014/main" id="{83EB42ED-2D55-A949-AC0F-EFFF2C265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2286000"/>
              <a:ext cx="9906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…</a:t>
              </a:r>
            </a:p>
          </p:txBody>
        </p:sp>
        <p:sp>
          <p:nvSpPr>
            <p:cNvPr id="32" name="TextBox 2">
              <a:extLst>
                <a:ext uri="{FF2B5EF4-FFF2-40B4-BE49-F238E27FC236}">
                  <a16:creationId xmlns:a16="http://schemas.microsoft.com/office/drawing/2014/main" id="{01723323-EE78-4848-9D32-6380F28ACF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572" y="2807058"/>
              <a:ext cx="442019" cy="599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33" name="TextBox 10">
              <a:extLst>
                <a:ext uri="{FF2B5EF4-FFF2-40B4-BE49-F238E27FC236}">
                  <a16:creationId xmlns:a16="http://schemas.microsoft.com/office/drawing/2014/main" id="{E730E38E-6CEF-CE42-B9E2-27DD4FBADD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1167" y="2807058"/>
              <a:ext cx="731191" cy="599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100</a:t>
              </a:r>
            </a:p>
          </p:txBody>
        </p:sp>
        <p:sp>
          <p:nvSpPr>
            <p:cNvPr id="34" name="TextBox 11">
              <a:extLst>
                <a:ext uri="{FF2B5EF4-FFF2-40B4-BE49-F238E27FC236}">
                  <a16:creationId xmlns:a16="http://schemas.microsoft.com/office/drawing/2014/main" id="{7D05840A-83AD-9B4B-93FB-9DE02809BF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9063" y="2807058"/>
              <a:ext cx="731191" cy="599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800</a:t>
              </a:r>
            </a:p>
          </p:txBody>
        </p:sp>
        <p:sp>
          <p:nvSpPr>
            <p:cNvPr id="35" name="TextBox 12">
              <a:extLst>
                <a:ext uri="{FF2B5EF4-FFF2-40B4-BE49-F238E27FC236}">
                  <a16:creationId xmlns:a16="http://schemas.microsoft.com/office/drawing/2014/main" id="{E8309A00-93E2-0349-AB25-AE843730AC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1661" y="2807058"/>
              <a:ext cx="731191" cy="599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900</a:t>
              </a:r>
            </a:p>
          </p:txBody>
        </p:sp>
        <p:sp>
          <p:nvSpPr>
            <p:cNvPr id="36" name="TextBox 13">
              <a:extLst>
                <a:ext uri="{FF2B5EF4-FFF2-40B4-BE49-F238E27FC236}">
                  <a16:creationId xmlns:a16="http://schemas.microsoft.com/office/drawing/2014/main" id="{33B2917F-84FA-384C-B3DA-A25333FB4B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10793" y="2807058"/>
              <a:ext cx="875777" cy="599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1000</a:t>
              </a:r>
            </a:p>
          </p:txBody>
        </p:sp>
        <p:sp>
          <p:nvSpPr>
            <p:cNvPr id="37" name="TextBox 14">
              <a:extLst>
                <a:ext uri="{FF2B5EF4-FFF2-40B4-BE49-F238E27FC236}">
                  <a16:creationId xmlns:a16="http://schemas.microsoft.com/office/drawing/2014/main" id="{B856F7AF-F67B-7847-A414-67B6B9CDBF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8462" y="2807058"/>
              <a:ext cx="731191" cy="599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200</a:t>
              </a:r>
            </a:p>
          </p:txBody>
        </p:sp>
        <p:sp>
          <p:nvSpPr>
            <p:cNvPr id="38" name="TextBox 592930">
              <a:extLst>
                <a:ext uri="{FF2B5EF4-FFF2-40B4-BE49-F238E27FC236}">
                  <a16:creationId xmlns:a16="http://schemas.microsoft.com/office/drawing/2014/main" id="{B918549B-4FC9-744E-B9C1-D3AAC013EF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76338" y="2244275"/>
              <a:ext cx="926931" cy="599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FCFS</a:t>
              </a:r>
            </a:p>
          </p:txBody>
        </p:sp>
      </p:grpSp>
      <p:grpSp>
        <p:nvGrpSpPr>
          <p:cNvPr id="39" name="Group 592932">
            <a:extLst>
              <a:ext uri="{FF2B5EF4-FFF2-40B4-BE49-F238E27FC236}">
                <a16:creationId xmlns:a16="http://schemas.microsoft.com/office/drawing/2014/main" id="{5D8BE0D5-85EC-074C-85E5-246530336F94}"/>
              </a:ext>
            </a:extLst>
          </p:cNvPr>
          <p:cNvGrpSpPr>
            <a:grpSpLocks/>
          </p:cNvGrpSpPr>
          <p:nvPr/>
        </p:nvGrpSpPr>
        <p:grpSpPr bwMode="auto">
          <a:xfrm>
            <a:off x="1812998" y="3468641"/>
            <a:ext cx="5615902" cy="742217"/>
            <a:chOff x="130690" y="3200400"/>
            <a:chExt cx="9043953" cy="1446370"/>
          </a:xfrm>
        </p:grpSpPr>
        <p:sp>
          <p:nvSpPr>
            <p:cNvPr id="40" name="Rectangle 15">
              <a:extLst>
                <a:ext uri="{FF2B5EF4-FFF2-40B4-BE49-F238E27FC236}">
                  <a16:creationId xmlns:a16="http://schemas.microsoft.com/office/drawing/2014/main" id="{97CD7720-B06E-E74D-8C15-0EE3EBBFA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850" y="3200400"/>
              <a:ext cx="311750" cy="53340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endParaRPr lang="en-US" altLang="en-US" sz="14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B985EF5-2D20-5747-97F3-420F4CC0AD58}"/>
                </a:ext>
              </a:extLst>
            </p:cNvPr>
            <p:cNvSpPr/>
            <p:nvPr/>
          </p:nvSpPr>
          <p:spPr bwMode="auto">
            <a:xfrm>
              <a:off x="914871" y="3200400"/>
              <a:ext cx="234937" cy="533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  <a:defRPr/>
              </a:pPr>
              <a:endParaRPr lang="en-US" sz="1400" dirty="0">
                <a:latin typeface="Gill Sans Light" panose="020B0302020104020203" pitchFamily="34" charset="-79"/>
                <a:ea typeface="ＭＳ Ｐゴシック" charset="0"/>
                <a:cs typeface="Gill Sans Light" panose="020B0302020104020203" pitchFamily="34" charset="-79"/>
              </a:endParaRPr>
            </a:p>
          </p:txBody>
        </p:sp>
        <p:sp>
          <p:nvSpPr>
            <p:cNvPr id="42" name="Rectangle 19">
              <a:extLst>
                <a:ext uri="{FF2B5EF4-FFF2-40B4-BE49-F238E27FC236}">
                  <a16:creationId xmlns:a16="http://schemas.microsoft.com/office/drawing/2014/main" id="{9C85EF18-7869-274B-9BA0-D09FC4F98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4050" y="3200400"/>
              <a:ext cx="9906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…</a:t>
              </a:r>
            </a:p>
          </p:txBody>
        </p:sp>
        <p:sp>
          <p:nvSpPr>
            <p:cNvPr id="43" name="TextBox 20">
              <a:extLst>
                <a:ext uri="{FF2B5EF4-FFF2-40B4-BE49-F238E27FC236}">
                  <a16:creationId xmlns:a16="http://schemas.microsoft.com/office/drawing/2014/main" id="{F575C7D4-318F-F145-9627-377477C7E2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632" y="3749895"/>
              <a:ext cx="441954" cy="599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44" name="TextBox 21">
              <a:extLst>
                <a:ext uri="{FF2B5EF4-FFF2-40B4-BE49-F238E27FC236}">
                  <a16:creationId xmlns:a16="http://schemas.microsoft.com/office/drawing/2014/main" id="{5125880A-0DC0-CF43-8CB8-82C03C5D7C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2974" y="3749895"/>
              <a:ext cx="586518" cy="599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10</a:t>
              </a:r>
            </a:p>
          </p:txBody>
        </p:sp>
        <p:sp>
          <p:nvSpPr>
            <p:cNvPr id="45" name="TextBox 22">
              <a:extLst>
                <a:ext uri="{FF2B5EF4-FFF2-40B4-BE49-F238E27FC236}">
                  <a16:creationId xmlns:a16="http://schemas.microsoft.com/office/drawing/2014/main" id="{FC05BC6A-E2AB-4F41-8C79-3DE43B50D5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149" y="3749895"/>
              <a:ext cx="731083" cy="599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980</a:t>
              </a:r>
            </a:p>
          </p:txBody>
        </p:sp>
        <p:sp>
          <p:nvSpPr>
            <p:cNvPr id="46" name="TextBox 23">
              <a:extLst>
                <a:ext uri="{FF2B5EF4-FFF2-40B4-BE49-F238E27FC236}">
                  <a16:creationId xmlns:a16="http://schemas.microsoft.com/office/drawing/2014/main" id="{EFF3A4E6-5D5F-8947-AFEB-421620D309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4748" y="3749895"/>
              <a:ext cx="731083" cy="599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990</a:t>
              </a:r>
            </a:p>
          </p:txBody>
        </p:sp>
        <p:sp>
          <p:nvSpPr>
            <p:cNvPr id="47" name="TextBox 24">
              <a:extLst>
                <a:ext uri="{FF2B5EF4-FFF2-40B4-BE49-F238E27FC236}">
                  <a16:creationId xmlns:a16="http://schemas.microsoft.com/office/drawing/2014/main" id="{F2CA8C6C-96B0-614C-93A0-B3B0E57FD6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98994" y="3749895"/>
              <a:ext cx="875649" cy="599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1000</a:t>
              </a:r>
            </a:p>
          </p:txBody>
        </p:sp>
        <p:sp>
          <p:nvSpPr>
            <p:cNvPr id="48" name="TextBox 25">
              <a:extLst>
                <a:ext uri="{FF2B5EF4-FFF2-40B4-BE49-F238E27FC236}">
                  <a16:creationId xmlns:a16="http://schemas.microsoft.com/office/drawing/2014/main" id="{EED39010-5512-4A4B-BF29-A7A4EA1BD6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0268" y="3749895"/>
              <a:ext cx="586518" cy="599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20</a:t>
              </a:r>
            </a:p>
          </p:txBody>
        </p:sp>
        <p:sp>
          <p:nvSpPr>
            <p:cNvPr id="49" name="Rectangle 26">
              <a:extLst>
                <a:ext uri="{FF2B5EF4-FFF2-40B4-BE49-F238E27FC236}">
                  <a16:creationId xmlns:a16="http://schemas.microsoft.com/office/drawing/2014/main" id="{E0C1F74D-787B-2D4F-9676-F2C5E05B7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3200400"/>
              <a:ext cx="228600" cy="5334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endParaRPr lang="en-US" altLang="en-US" sz="14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0" name="Rectangle 27">
              <a:extLst>
                <a:ext uri="{FF2B5EF4-FFF2-40B4-BE49-F238E27FC236}">
                  <a16:creationId xmlns:a16="http://schemas.microsoft.com/office/drawing/2014/main" id="{BC3EF929-9E97-4840-9F7E-713C7B740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800" y="3200400"/>
              <a:ext cx="228600" cy="533400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endParaRPr lang="en-US" altLang="en-US" sz="14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1" name="Rectangle 28">
              <a:extLst>
                <a:ext uri="{FF2B5EF4-FFF2-40B4-BE49-F238E27FC236}">
                  <a16:creationId xmlns:a16="http://schemas.microsoft.com/office/drawing/2014/main" id="{CEAF07B9-936C-3247-A8EB-72F83F67C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200400"/>
              <a:ext cx="838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…</a:t>
              </a:r>
            </a:p>
          </p:txBody>
        </p:sp>
        <p:sp>
          <p:nvSpPr>
            <p:cNvPr id="52" name="Rectangle 29">
              <a:extLst>
                <a:ext uri="{FF2B5EF4-FFF2-40B4-BE49-F238E27FC236}">
                  <a16:creationId xmlns:a16="http://schemas.microsoft.com/office/drawing/2014/main" id="{11013BC8-A351-2240-8C6F-C60874777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400" y="3200400"/>
              <a:ext cx="235550" cy="53340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endParaRPr lang="en-US" altLang="en-US" sz="14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3" name="Rectangle 30">
              <a:extLst>
                <a:ext uri="{FF2B5EF4-FFF2-40B4-BE49-F238E27FC236}">
                  <a16:creationId xmlns:a16="http://schemas.microsoft.com/office/drawing/2014/main" id="{3D8EAAEC-D799-4E40-A79D-3D3C6058F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3950" y="3200400"/>
              <a:ext cx="235550" cy="533400"/>
            </a:xfrm>
            <a:prstGeom prst="rect">
              <a:avLst/>
            </a:prstGeom>
            <a:solidFill>
              <a:srgbClr val="C0D2FE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endParaRPr lang="en-US" altLang="en-US" sz="14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4" name="Rectangle 31">
              <a:extLst>
                <a:ext uri="{FF2B5EF4-FFF2-40B4-BE49-F238E27FC236}">
                  <a16:creationId xmlns:a16="http://schemas.microsoft.com/office/drawing/2014/main" id="{86CA054F-061F-AD4D-B3DD-509C94B4C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0750" y="3200400"/>
              <a:ext cx="228600" cy="5334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endParaRPr lang="en-US" altLang="en-US" sz="14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5" name="Rectangle 32">
              <a:extLst>
                <a:ext uri="{FF2B5EF4-FFF2-40B4-BE49-F238E27FC236}">
                  <a16:creationId xmlns:a16="http://schemas.microsoft.com/office/drawing/2014/main" id="{73EB4EAB-4C05-8B43-8E02-DD95E5151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350" y="3200400"/>
              <a:ext cx="228600" cy="533400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endParaRPr lang="en-US" altLang="en-US" sz="14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6" name="Rectangle 33">
              <a:extLst>
                <a:ext uri="{FF2B5EF4-FFF2-40B4-BE49-F238E27FC236}">
                  <a16:creationId xmlns:a16="http://schemas.microsoft.com/office/drawing/2014/main" id="{6C16F804-8752-4A4C-9E68-4517B490F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2550" y="3200400"/>
              <a:ext cx="838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…</a:t>
              </a:r>
            </a:p>
          </p:txBody>
        </p:sp>
        <p:sp>
          <p:nvSpPr>
            <p:cNvPr id="57" name="Rectangle 39">
              <a:extLst>
                <a:ext uri="{FF2B5EF4-FFF2-40B4-BE49-F238E27FC236}">
                  <a16:creationId xmlns:a16="http://schemas.microsoft.com/office/drawing/2014/main" id="{CA4FD7A3-50E3-2C42-939C-22231EF3E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3200400"/>
              <a:ext cx="235550" cy="53340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endParaRPr lang="en-US" altLang="en-US" sz="14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8" name="Rectangle 40">
              <a:extLst>
                <a:ext uri="{FF2B5EF4-FFF2-40B4-BE49-F238E27FC236}">
                  <a16:creationId xmlns:a16="http://schemas.microsoft.com/office/drawing/2014/main" id="{0124768F-8D8C-734A-93E3-FDA2CF5A3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7150" y="3200400"/>
              <a:ext cx="235550" cy="533400"/>
            </a:xfrm>
            <a:prstGeom prst="rect">
              <a:avLst/>
            </a:prstGeom>
            <a:solidFill>
              <a:srgbClr val="C0D2FE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endParaRPr lang="en-US" altLang="en-US" sz="14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9" name="Rectangle 41">
              <a:extLst>
                <a:ext uri="{FF2B5EF4-FFF2-40B4-BE49-F238E27FC236}">
                  <a16:creationId xmlns:a16="http://schemas.microsoft.com/office/drawing/2014/main" id="{7D74796A-5CB2-A54D-8035-9A02F8076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3950" y="3200400"/>
              <a:ext cx="228600" cy="5334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endParaRPr lang="en-US" altLang="en-US" sz="14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0" name="Rectangle 42">
              <a:extLst>
                <a:ext uri="{FF2B5EF4-FFF2-40B4-BE49-F238E27FC236}">
                  <a16:creationId xmlns:a16="http://schemas.microsoft.com/office/drawing/2014/main" id="{A9DF2407-8DA0-BA46-BAE4-918DA4FCF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2550" y="3200400"/>
              <a:ext cx="228600" cy="533400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endParaRPr lang="en-US" altLang="en-US" sz="14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1" name="Rectangle 43">
              <a:extLst>
                <a:ext uri="{FF2B5EF4-FFF2-40B4-BE49-F238E27FC236}">
                  <a16:creationId xmlns:a16="http://schemas.microsoft.com/office/drawing/2014/main" id="{FDDAA673-D50A-AB4C-87A2-2F2C8297A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5750" y="3200400"/>
              <a:ext cx="838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…</a:t>
              </a:r>
            </a:p>
          </p:txBody>
        </p:sp>
        <p:sp>
          <p:nvSpPr>
            <p:cNvPr id="62" name="Rectangle 44">
              <a:extLst>
                <a:ext uri="{FF2B5EF4-FFF2-40B4-BE49-F238E27FC236}">
                  <a16:creationId xmlns:a16="http://schemas.microsoft.com/office/drawing/2014/main" id="{AB4D6533-5E29-9E4E-951D-F973270B7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200" y="3200400"/>
              <a:ext cx="235550" cy="53340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endParaRPr lang="en-US" altLang="en-US" sz="14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3" name="Rectangle 45">
              <a:extLst>
                <a:ext uri="{FF2B5EF4-FFF2-40B4-BE49-F238E27FC236}">
                  <a16:creationId xmlns:a16="http://schemas.microsoft.com/office/drawing/2014/main" id="{42FB0702-FEE5-634B-99F2-109A17EDD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9750" y="3200400"/>
              <a:ext cx="235550" cy="533400"/>
            </a:xfrm>
            <a:prstGeom prst="rect">
              <a:avLst/>
            </a:prstGeom>
            <a:solidFill>
              <a:srgbClr val="C0D2FE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endParaRPr lang="en-US" altLang="en-US" sz="14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4" name="Rectangle 46">
              <a:extLst>
                <a:ext uri="{FF2B5EF4-FFF2-40B4-BE49-F238E27FC236}">
                  <a16:creationId xmlns:a16="http://schemas.microsoft.com/office/drawing/2014/main" id="{00AB9267-7045-F245-BF11-3239C86AF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6550" y="3200400"/>
              <a:ext cx="228600" cy="5334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endParaRPr lang="en-US" altLang="en-US" sz="14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5" name="Rectangle 47">
              <a:extLst>
                <a:ext uri="{FF2B5EF4-FFF2-40B4-BE49-F238E27FC236}">
                  <a16:creationId xmlns:a16="http://schemas.microsoft.com/office/drawing/2014/main" id="{8BF9650E-EA93-BE4B-8F64-38455C789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5150" y="3200400"/>
              <a:ext cx="228600" cy="533400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endParaRPr lang="en-US" altLang="en-US" sz="14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6" name="Rectangle 48">
              <a:extLst>
                <a:ext uri="{FF2B5EF4-FFF2-40B4-BE49-F238E27FC236}">
                  <a16:creationId xmlns:a16="http://schemas.microsoft.com/office/drawing/2014/main" id="{E69D00E4-3AFF-774C-A438-C8B4DA489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8350" y="3200400"/>
              <a:ext cx="838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…</a:t>
              </a:r>
            </a:p>
          </p:txBody>
        </p:sp>
        <p:sp>
          <p:nvSpPr>
            <p:cNvPr id="67" name="TextBox 49">
              <a:extLst>
                <a:ext uri="{FF2B5EF4-FFF2-40B4-BE49-F238E27FC236}">
                  <a16:creationId xmlns:a16="http://schemas.microsoft.com/office/drawing/2014/main" id="{903A04EE-C1E3-E743-BDBB-90BE30E261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6542" y="4047000"/>
              <a:ext cx="731083" cy="599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999</a:t>
              </a:r>
            </a:p>
          </p:txBody>
        </p:sp>
        <p:cxnSp>
          <p:nvCxnSpPr>
            <p:cNvPr id="68" name="Straight Arrow Connector 4">
              <a:extLst>
                <a:ext uri="{FF2B5EF4-FFF2-40B4-BE49-F238E27FC236}">
                  <a16:creationId xmlns:a16="http://schemas.microsoft.com/office/drawing/2014/main" id="{15FC85D0-31A4-7543-92DE-16F9FEC0940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8257281" y="3789351"/>
              <a:ext cx="164197" cy="3456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9" name="TextBox 53">
              <a:extLst>
                <a:ext uri="{FF2B5EF4-FFF2-40B4-BE49-F238E27FC236}">
                  <a16:creationId xmlns:a16="http://schemas.microsoft.com/office/drawing/2014/main" id="{C3D518E4-4236-C045-A913-BF82E3E3B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6587" y="4047000"/>
              <a:ext cx="731083" cy="599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991</a:t>
              </a:r>
            </a:p>
          </p:txBody>
        </p:sp>
        <p:cxnSp>
          <p:nvCxnSpPr>
            <p:cNvPr id="70" name="Straight Arrow Connector 54">
              <a:extLst>
                <a:ext uri="{FF2B5EF4-FFF2-40B4-BE49-F238E27FC236}">
                  <a16:creationId xmlns:a16="http://schemas.microsoft.com/office/drawing/2014/main" id="{93E0ADC7-A952-9841-9F51-E56E764B711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7210990" y="3789351"/>
              <a:ext cx="197286" cy="302182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1" name="TextBox 59">
              <a:extLst>
                <a:ext uri="{FF2B5EF4-FFF2-40B4-BE49-F238E27FC236}">
                  <a16:creationId xmlns:a16="http://schemas.microsoft.com/office/drawing/2014/main" id="{EE320AF7-9393-0C45-9914-487C7CD6E1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90" y="3276600"/>
              <a:ext cx="38982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RR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003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FCFS vs. RR (cont.)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F5E7444C-9EF2-6A47-A36B-D8A67BB4F1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Completion times</a:t>
            </a:r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r>
              <a:rPr lang="en-US" altLang="ko-KR" sz="1800" dirty="0"/>
              <a:t>Both RR and FCFS finish at the same time</a:t>
            </a:r>
          </a:p>
          <a:p>
            <a:r>
              <a:rPr lang="en-US" altLang="ko-KR" sz="1800" dirty="0"/>
              <a:t>Average response time is much worse under RR!</a:t>
            </a:r>
          </a:p>
          <a:p>
            <a:pPr lvl="1"/>
            <a:r>
              <a:rPr lang="en-US" altLang="ko-KR" sz="1600" dirty="0"/>
              <a:t>Bad when all threads have the same length</a:t>
            </a:r>
          </a:p>
          <a:p>
            <a:r>
              <a:rPr lang="en-US" altLang="ko-KR" sz="1800" dirty="0"/>
              <a:t>Also, cache must be shared between all tasks with RR but can be devoted to each task with FIFO</a:t>
            </a:r>
          </a:p>
          <a:p>
            <a:pPr lvl="1"/>
            <a:r>
              <a:rPr lang="en-US" altLang="ko-KR" sz="1600" dirty="0"/>
              <a:t>Total time for RR is longer even for zero-cost context switching!</a:t>
            </a:r>
          </a:p>
        </p:txBody>
      </p:sp>
      <p:graphicFrame>
        <p:nvGraphicFramePr>
          <p:cNvPr id="18" name="Group 42">
            <a:extLst>
              <a:ext uri="{FF2B5EF4-FFF2-40B4-BE49-F238E27FC236}">
                <a16:creationId xmlns:a16="http://schemas.microsoft.com/office/drawing/2014/main" id="{3E4E3289-A248-1040-97F2-6680EECDC6EE}"/>
              </a:ext>
            </a:extLst>
          </p:cNvPr>
          <p:cNvGraphicFramePr>
            <a:graphicFrameLocks/>
          </p:cNvGraphicFramePr>
          <p:nvPr/>
        </p:nvGraphicFramePr>
        <p:xfrm>
          <a:off x="3169371" y="1780668"/>
          <a:ext cx="2805258" cy="1648332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935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Task #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FCFS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RR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…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9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BF2534B6-9872-2446-A34F-AB9C35BCDE46}"/>
              </a:ext>
            </a:extLst>
          </p:cNvPr>
          <p:cNvGraphicFramePr>
            <a:graphicFrameLocks noGrp="1"/>
          </p:cNvGraphicFramePr>
          <p:nvPr/>
        </p:nvGraphicFramePr>
        <p:xfrm>
          <a:off x="5039543" y="2055390"/>
          <a:ext cx="935086" cy="137361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935086">
                  <a:extLst>
                    <a:ext uri="{9D8B030D-6E8A-4147-A177-3AD203B41FA5}">
                      <a16:colId xmlns:a16="http://schemas.microsoft.com/office/drawing/2014/main" val="1286473077"/>
                    </a:ext>
                  </a:extLst>
                </a:gridCol>
              </a:tblGrid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991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9216194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992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2743968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…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4720486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999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9291562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1000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44564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0C6B6A7E-878B-8F47-BD45-FF3180B19DF9}"/>
              </a:ext>
            </a:extLst>
          </p:cNvPr>
          <p:cNvGraphicFramePr>
            <a:graphicFrameLocks noGrp="1"/>
          </p:cNvGraphicFramePr>
          <p:nvPr/>
        </p:nvGraphicFramePr>
        <p:xfrm>
          <a:off x="4104457" y="2055390"/>
          <a:ext cx="935086" cy="137361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935086">
                  <a:extLst>
                    <a:ext uri="{9D8B030D-6E8A-4147-A177-3AD203B41FA5}">
                      <a16:colId xmlns:a16="http://schemas.microsoft.com/office/drawing/2014/main" val="2044733793"/>
                    </a:ext>
                  </a:extLst>
                </a:gridCol>
              </a:tblGrid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100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0900627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200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884199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…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3401874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900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0403678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1000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7452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289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6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Earlier Example: RR vs. FCFS,</a:t>
            </a:r>
            <a:br>
              <a:rPr lang="en-US" altLang="ko-KR" dirty="0"/>
            </a:br>
            <a:r>
              <a:rPr lang="en-US" altLang="ko-KR" dirty="0"/>
              <a:t>Effect of Different Time Quanta</a:t>
            </a:r>
          </a:p>
        </p:txBody>
      </p:sp>
      <p:grpSp>
        <p:nvGrpSpPr>
          <p:cNvPr id="418" name="Group 196">
            <a:extLst>
              <a:ext uri="{FF2B5EF4-FFF2-40B4-BE49-F238E27FC236}">
                <a16:creationId xmlns:a16="http://schemas.microsoft.com/office/drawing/2014/main" id="{338F6694-2802-C946-99AB-17965C89F55C}"/>
              </a:ext>
            </a:extLst>
          </p:cNvPr>
          <p:cNvGrpSpPr>
            <a:grpSpLocks/>
          </p:cNvGrpSpPr>
          <p:nvPr/>
        </p:nvGrpSpPr>
        <p:grpSpPr bwMode="auto">
          <a:xfrm>
            <a:off x="621087" y="1399070"/>
            <a:ext cx="7810277" cy="760059"/>
            <a:chOff x="1158" y="445"/>
            <a:chExt cx="4066" cy="933"/>
          </a:xfrm>
        </p:grpSpPr>
        <p:grpSp>
          <p:nvGrpSpPr>
            <p:cNvPr id="419" name="Group 197">
              <a:extLst>
                <a:ext uri="{FF2B5EF4-FFF2-40B4-BE49-F238E27FC236}">
                  <a16:creationId xmlns:a16="http://schemas.microsoft.com/office/drawing/2014/main" id="{30EED210-5B13-8B47-8528-C6D08B4921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5" y="624"/>
              <a:ext cx="3759" cy="754"/>
              <a:chOff x="1245" y="624"/>
              <a:chExt cx="3759" cy="754"/>
            </a:xfrm>
          </p:grpSpPr>
          <p:sp>
            <p:nvSpPr>
              <p:cNvPr id="421" name="Rectangle 198">
                <a:extLst>
                  <a:ext uri="{FF2B5EF4-FFF2-40B4-BE49-F238E27FC236}">
                    <a16:creationId xmlns:a16="http://schemas.microsoft.com/office/drawing/2014/main" id="{F3E1E365-E836-5A48-A877-B5900BA5F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8" y="624"/>
                <a:ext cx="317" cy="38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  <a:defRPr/>
                </a:pPr>
                <a:r>
                  <a:rPr lang="en-US" sz="1600" dirty="0">
                    <a:latin typeface="Gill Sans Light" panose="020B0302020104020203" pitchFamily="34" charset="-79"/>
                    <a:ea typeface="ＭＳ Ｐゴシック" charset="0"/>
                    <a:cs typeface="Gill Sans Light" panose="020B0302020104020203" pitchFamily="34" charset="-79"/>
                  </a:rPr>
                  <a:t>T</a:t>
                </a:r>
                <a:r>
                  <a:rPr lang="en-US" sz="1600" baseline="-25000" dirty="0">
                    <a:latin typeface="Gill Sans Light" panose="020B0302020104020203" pitchFamily="34" charset="-79"/>
                    <a:ea typeface="ＭＳ Ｐゴシック" charset="0"/>
                    <a:cs typeface="Gill Sans Light" panose="020B0302020104020203" pitchFamily="34" charset="-79"/>
                  </a:rPr>
                  <a:t>2</a:t>
                </a:r>
                <a:r>
                  <a:rPr lang="en-US" sz="1600" dirty="0">
                    <a:latin typeface="Gill Sans Light" panose="020B0302020104020203" pitchFamily="34" charset="-79"/>
                    <a:ea typeface="ＭＳ Ｐゴシック" charset="0"/>
                    <a:cs typeface="Gill Sans Light" panose="020B0302020104020203" pitchFamily="34" charset="-79"/>
                  </a:rPr>
                  <a:t> (8)</a:t>
                </a:r>
              </a:p>
            </p:txBody>
          </p:sp>
          <p:sp>
            <p:nvSpPr>
              <p:cNvPr id="422" name="Rectangle 199">
                <a:extLst>
                  <a:ext uri="{FF2B5EF4-FFF2-40B4-BE49-F238E27FC236}">
                    <a16:creationId xmlns:a16="http://schemas.microsoft.com/office/drawing/2014/main" id="{273EF596-850D-344F-AFCD-99322649D0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624"/>
                <a:ext cx="778" cy="384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altLang="en-US" sz="1600" b="0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4</a:t>
                </a: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(24)</a:t>
                </a:r>
                <a:endParaRPr lang="en-US" altLang="en-US" sz="16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423" name="Rectangle 200">
                <a:extLst>
                  <a:ext uri="{FF2B5EF4-FFF2-40B4-BE49-F238E27FC236}">
                    <a16:creationId xmlns:a16="http://schemas.microsoft.com/office/drawing/2014/main" id="{E12072E2-7B40-0D42-84DF-5DD4071B8B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0" y="624"/>
                <a:ext cx="1046" cy="384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altLang="en-US" sz="1600" b="0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1</a:t>
                </a: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(53)</a:t>
                </a:r>
                <a:endParaRPr lang="en-US" altLang="en-US" sz="16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424" name="Rectangle 201">
                <a:extLst>
                  <a:ext uri="{FF2B5EF4-FFF2-40B4-BE49-F238E27FC236}">
                    <a16:creationId xmlns:a16="http://schemas.microsoft.com/office/drawing/2014/main" id="{20AACC60-852D-9244-8A24-4545F058D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624"/>
                <a:ext cx="1440" cy="38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altLang="en-US" sz="1600" b="0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3</a:t>
                </a: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(68)</a:t>
                </a:r>
                <a:endParaRPr lang="en-US" altLang="en-US" sz="16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425" name="Text Box 202">
                <a:extLst>
                  <a:ext uri="{FF2B5EF4-FFF2-40B4-BE49-F238E27FC236}">
                    <a16:creationId xmlns:a16="http://schemas.microsoft.com/office/drawing/2014/main" id="{AE9A4DE8-FDF6-4243-A29F-657945CA2B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5" y="1066"/>
                <a:ext cx="150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0</a:t>
                </a:r>
              </a:p>
            </p:txBody>
          </p:sp>
          <p:sp>
            <p:nvSpPr>
              <p:cNvPr id="426" name="Text Box 203">
                <a:extLst>
                  <a:ext uri="{FF2B5EF4-FFF2-40B4-BE49-F238E27FC236}">
                    <a16:creationId xmlns:a16="http://schemas.microsoft.com/office/drawing/2014/main" id="{12C27A8F-1DA2-4D46-AC1D-D2D9DEA09F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1" y="1066"/>
                <a:ext cx="150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600" b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8</a:t>
                </a:r>
              </a:p>
            </p:txBody>
          </p:sp>
          <p:sp>
            <p:nvSpPr>
              <p:cNvPr id="427" name="Text Box 204">
                <a:extLst>
                  <a:ext uri="{FF2B5EF4-FFF2-40B4-BE49-F238E27FC236}">
                    <a16:creationId xmlns:a16="http://schemas.microsoft.com/office/drawing/2014/main" id="{13AECFEC-380C-C74C-9393-97ACA66BD7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99" y="1066"/>
                <a:ext cx="203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600" b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32</a:t>
                </a:r>
              </a:p>
            </p:txBody>
          </p:sp>
          <p:sp>
            <p:nvSpPr>
              <p:cNvPr id="428" name="Text Box 205">
                <a:extLst>
                  <a:ext uri="{FF2B5EF4-FFF2-40B4-BE49-F238E27FC236}">
                    <a16:creationId xmlns:a16="http://schemas.microsoft.com/office/drawing/2014/main" id="{793C6F5C-E864-BC4E-9B13-10F142D8F0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59" y="1066"/>
                <a:ext cx="203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600" b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85</a:t>
                </a:r>
              </a:p>
            </p:txBody>
          </p:sp>
          <p:sp>
            <p:nvSpPr>
              <p:cNvPr id="429" name="Text Box 206">
                <a:extLst>
                  <a:ext uri="{FF2B5EF4-FFF2-40B4-BE49-F238E27FC236}">
                    <a16:creationId xmlns:a16="http://schemas.microsoft.com/office/drawing/2014/main" id="{206B495A-3EA1-EA4C-BA2B-CF82E04710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48" y="1066"/>
                <a:ext cx="256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153</a:t>
                </a:r>
              </a:p>
            </p:txBody>
          </p:sp>
        </p:grpSp>
        <p:sp>
          <p:nvSpPr>
            <p:cNvPr id="420" name="Text Box 207">
              <a:extLst>
                <a:ext uri="{FF2B5EF4-FFF2-40B4-BE49-F238E27FC236}">
                  <a16:creationId xmlns:a16="http://schemas.microsoft.com/office/drawing/2014/main" id="{3AEECB45-E5E7-6F46-9499-202AB2E06B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8" y="445"/>
              <a:ext cx="312" cy="7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Best</a:t>
              </a:r>
              <a:b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FCFS</a:t>
              </a:r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EAA33D-536E-E643-B6A6-A0B79F581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391075"/>
              </p:ext>
            </p:extLst>
          </p:nvPr>
        </p:nvGraphicFramePr>
        <p:xfrm>
          <a:off x="628650" y="2271183"/>
          <a:ext cx="7849352" cy="433191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21336">
                  <a:extLst>
                    <a:ext uri="{9D8B030D-6E8A-4147-A177-3AD203B41FA5}">
                      <a16:colId xmlns:a16="http://schemas.microsoft.com/office/drawing/2014/main" val="1895537892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894102338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2576438278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4134968867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3588976669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3091971180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3009869099"/>
                    </a:ext>
                  </a:extLst>
                </a:gridCol>
              </a:tblGrid>
              <a:tr h="239656">
                <a:tc>
                  <a:txBody>
                    <a:bodyPr/>
                    <a:lstStyle/>
                    <a:p>
                      <a:pPr algn="ctr"/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Quantum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T3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T4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Average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894985544"/>
                  </a:ext>
                </a:extLst>
              </a:tr>
              <a:tr h="292304">
                <a:tc rowSpan="7"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Wait Time</a:t>
                      </a:r>
                    </a:p>
                  </a:txBody>
                  <a:tcPr marL="121706" marR="121706" marT="31227" marB="312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Best FCFS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456849061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941048560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3232359854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1465527910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3346546034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20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1095866314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Worst FCFS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370160276"/>
                  </a:ext>
                </a:extLst>
              </a:tr>
              <a:tr h="292304">
                <a:tc rowSpan="7"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Response Time</a:t>
                      </a:r>
                    </a:p>
                  </a:txBody>
                  <a:tcPr marL="121706" marR="121706" marT="31227" marB="312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Best FCFS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1872094636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723992961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394141224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3062045434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922861222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20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658470741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Worst FCFS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3639275126"/>
                  </a:ext>
                </a:extLst>
              </a:tr>
            </a:tbl>
          </a:graphicData>
        </a:graphic>
      </p:graphicFrame>
      <p:graphicFrame>
        <p:nvGraphicFramePr>
          <p:cNvPr id="433" name="Table 432">
            <a:extLst>
              <a:ext uri="{FF2B5EF4-FFF2-40B4-BE49-F238E27FC236}">
                <a16:creationId xmlns:a16="http://schemas.microsoft.com/office/drawing/2014/main" id="{F60E3D90-2F40-9848-B791-96A2CEF10F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652538"/>
              </p:ext>
            </p:extLst>
          </p:nvPr>
        </p:nvGraphicFramePr>
        <p:xfrm>
          <a:off x="2898002" y="2500911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1160184961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28702880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13529074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30434841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425286019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32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31¼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5873249"/>
                  </a:ext>
                </a:extLst>
              </a:tr>
            </a:tbl>
          </a:graphicData>
        </a:graphic>
      </p:graphicFrame>
      <p:graphicFrame>
        <p:nvGraphicFramePr>
          <p:cNvPr id="434" name="Table 433">
            <a:extLst>
              <a:ext uri="{FF2B5EF4-FFF2-40B4-BE49-F238E27FC236}">
                <a16:creationId xmlns:a16="http://schemas.microsoft.com/office/drawing/2014/main" id="{65B746B8-AEA6-884B-BC45-9A8D90161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158544"/>
              </p:ext>
            </p:extLst>
          </p:nvPr>
        </p:nvGraphicFramePr>
        <p:xfrm>
          <a:off x="2898002" y="4552003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1602935569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273741637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529099325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300290813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653133827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153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32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69½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275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75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6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Earlier Example: RR vs. FCFS,</a:t>
            </a:r>
            <a:br>
              <a:rPr lang="en-US" altLang="ko-KR" dirty="0"/>
            </a:br>
            <a:r>
              <a:rPr lang="en-US" altLang="ko-KR" dirty="0"/>
              <a:t>Effect of Different Time Quanta (cont.)</a:t>
            </a:r>
          </a:p>
        </p:txBody>
      </p:sp>
      <p:grpSp>
        <p:nvGrpSpPr>
          <p:cNvPr id="418" name="Group 196">
            <a:extLst>
              <a:ext uri="{FF2B5EF4-FFF2-40B4-BE49-F238E27FC236}">
                <a16:creationId xmlns:a16="http://schemas.microsoft.com/office/drawing/2014/main" id="{338F6694-2802-C946-99AB-17965C89F55C}"/>
              </a:ext>
            </a:extLst>
          </p:cNvPr>
          <p:cNvGrpSpPr>
            <a:grpSpLocks/>
          </p:cNvGrpSpPr>
          <p:nvPr/>
        </p:nvGrpSpPr>
        <p:grpSpPr bwMode="auto">
          <a:xfrm>
            <a:off x="569223" y="1410475"/>
            <a:ext cx="7862141" cy="791015"/>
            <a:chOff x="1131" y="459"/>
            <a:chExt cx="4093" cy="971"/>
          </a:xfrm>
        </p:grpSpPr>
        <p:grpSp>
          <p:nvGrpSpPr>
            <p:cNvPr id="419" name="Group 197">
              <a:extLst>
                <a:ext uri="{FF2B5EF4-FFF2-40B4-BE49-F238E27FC236}">
                  <a16:creationId xmlns:a16="http://schemas.microsoft.com/office/drawing/2014/main" id="{30EED210-5B13-8B47-8528-C6D08B4921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5" y="624"/>
              <a:ext cx="3759" cy="806"/>
              <a:chOff x="1245" y="624"/>
              <a:chExt cx="3759" cy="806"/>
            </a:xfrm>
          </p:grpSpPr>
          <p:sp>
            <p:nvSpPr>
              <p:cNvPr id="421" name="Rectangle 198">
                <a:extLst>
                  <a:ext uri="{FF2B5EF4-FFF2-40B4-BE49-F238E27FC236}">
                    <a16:creationId xmlns:a16="http://schemas.microsoft.com/office/drawing/2014/main" id="{F3E1E365-E836-5A48-A877-B5900BA5F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6" y="624"/>
                <a:ext cx="317" cy="38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  <a:defRPr/>
                </a:pPr>
                <a:r>
                  <a:rPr lang="en-US" sz="1600" dirty="0">
                    <a:latin typeface="Gill Sans Light" panose="020B0302020104020203" pitchFamily="34" charset="-79"/>
                    <a:ea typeface="ＭＳ Ｐゴシック" charset="0"/>
                    <a:cs typeface="Gill Sans Light" panose="020B0302020104020203" pitchFamily="34" charset="-79"/>
                  </a:rPr>
                  <a:t>T</a:t>
                </a:r>
                <a:r>
                  <a:rPr lang="en-US" sz="1600" baseline="-25000" dirty="0">
                    <a:latin typeface="Gill Sans Light" panose="020B0302020104020203" pitchFamily="34" charset="-79"/>
                    <a:ea typeface="ＭＳ Ｐゴシック" charset="0"/>
                    <a:cs typeface="Gill Sans Light" panose="020B0302020104020203" pitchFamily="34" charset="-79"/>
                  </a:rPr>
                  <a:t>2</a:t>
                </a:r>
                <a:r>
                  <a:rPr lang="en-US" sz="1600" dirty="0">
                    <a:latin typeface="Gill Sans Light" panose="020B0302020104020203" pitchFamily="34" charset="-79"/>
                    <a:ea typeface="ＭＳ Ｐゴシック" charset="0"/>
                    <a:cs typeface="Gill Sans Light" panose="020B0302020104020203" pitchFamily="34" charset="-79"/>
                  </a:rPr>
                  <a:t> (8)</a:t>
                </a:r>
              </a:p>
            </p:txBody>
          </p:sp>
          <p:sp>
            <p:nvSpPr>
              <p:cNvPr id="422" name="Rectangle 199">
                <a:extLst>
                  <a:ext uri="{FF2B5EF4-FFF2-40B4-BE49-F238E27FC236}">
                    <a16:creationId xmlns:a16="http://schemas.microsoft.com/office/drawing/2014/main" id="{273EF596-850D-344F-AFCD-99322649D0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8" y="624"/>
                <a:ext cx="778" cy="384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altLang="en-US" sz="1600" b="0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4</a:t>
                </a: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(24)</a:t>
                </a:r>
                <a:endParaRPr lang="en-US" altLang="en-US" sz="16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423" name="Rectangle 200">
                <a:extLst>
                  <a:ext uri="{FF2B5EF4-FFF2-40B4-BE49-F238E27FC236}">
                    <a16:creationId xmlns:a16="http://schemas.microsoft.com/office/drawing/2014/main" id="{E12072E2-7B40-0D42-84DF-5DD4071B8B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1" y="624"/>
                <a:ext cx="1046" cy="384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altLang="en-US" sz="1600" b="0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1</a:t>
                </a: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(53)</a:t>
                </a:r>
                <a:endParaRPr lang="en-US" altLang="en-US" sz="16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424" name="Rectangle 201">
                <a:extLst>
                  <a:ext uri="{FF2B5EF4-FFF2-40B4-BE49-F238E27FC236}">
                    <a16:creationId xmlns:a16="http://schemas.microsoft.com/office/drawing/2014/main" id="{20AACC60-852D-9244-8A24-4545F058D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1" y="624"/>
                <a:ext cx="1440" cy="38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altLang="en-US" sz="1600" b="0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3</a:t>
                </a: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(68)</a:t>
                </a:r>
                <a:endParaRPr lang="en-US" altLang="en-US" sz="16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425" name="Text Box 202">
                <a:extLst>
                  <a:ext uri="{FF2B5EF4-FFF2-40B4-BE49-F238E27FC236}">
                    <a16:creationId xmlns:a16="http://schemas.microsoft.com/office/drawing/2014/main" id="{AE9A4DE8-FDF6-4243-A29F-657945CA2B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5" y="1066"/>
                <a:ext cx="150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0</a:t>
                </a:r>
              </a:p>
            </p:txBody>
          </p:sp>
          <p:sp>
            <p:nvSpPr>
              <p:cNvPr id="426" name="Text Box 203">
                <a:extLst>
                  <a:ext uri="{FF2B5EF4-FFF2-40B4-BE49-F238E27FC236}">
                    <a16:creationId xmlns:a16="http://schemas.microsoft.com/office/drawing/2014/main" id="{12C27A8F-1DA2-4D46-AC1D-D2D9DEA09F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8" y="1014"/>
                <a:ext cx="203" cy="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68</a:t>
                </a:r>
              </a:p>
            </p:txBody>
          </p:sp>
          <p:sp>
            <p:nvSpPr>
              <p:cNvPr id="427" name="Text Box 204">
                <a:extLst>
                  <a:ext uri="{FF2B5EF4-FFF2-40B4-BE49-F238E27FC236}">
                    <a16:creationId xmlns:a16="http://schemas.microsoft.com/office/drawing/2014/main" id="{13AECFEC-380C-C74C-9393-97ACA66BD7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6" y="1014"/>
                <a:ext cx="256" cy="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121</a:t>
                </a:r>
              </a:p>
            </p:txBody>
          </p:sp>
          <p:sp>
            <p:nvSpPr>
              <p:cNvPr id="428" name="Text Box 205">
                <a:extLst>
                  <a:ext uri="{FF2B5EF4-FFF2-40B4-BE49-F238E27FC236}">
                    <a16:creationId xmlns:a16="http://schemas.microsoft.com/office/drawing/2014/main" id="{793C6F5C-E864-BC4E-9B13-10F142D8F0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58" y="1014"/>
                <a:ext cx="256" cy="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145</a:t>
                </a:r>
              </a:p>
            </p:txBody>
          </p:sp>
          <p:sp>
            <p:nvSpPr>
              <p:cNvPr id="429" name="Text Box 206">
                <a:extLst>
                  <a:ext uri="{FF2B5EF4-FFF2-40B4-BE49-F238E27FC236}">
                    <a16:creationId xmlns:a16="http://schemas.microsoft.com/office/drawing/2014/main" id="{206B495A-3EA1-EA4C-BA2B-CF82E04710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48" y="1066"/>
                <a:ext cx="256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153</a:t>
                </a:r>
              </a:p>
            </p:txBody>
          </p:sp>
        </p:grpSp>
        <p:sp>
          <p:nvSpPr>
            <p:cNvPr id="420" name="Text Box 207">
              <a:extLst>
                <a:ext uri="{FF2B5EF4-FFF2-40B4-BE49-F238E27FC236}">
                  <a16:creationId xmlns:a16="http://schemas.microsoft.com/office/drawing/2014/main" id="{3AEECB45-E5E7-6F46-9499-202AB2E06B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1" y="459"/>
              <a:ext cx="367" cy="7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Worst</a:t>
              </a:r>
              <a:b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FCFS</a:t>
              </a:r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EAA33D-536E-E643-B6A6-A0B79F581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287683"/>
              </p:ext>
            </p:extLst>
          </p:nvPr>
        </p:nvGraphicFramePr>
        <p:xfrm>
          <a:off x="628650" y="2271183"/>
          <a:ext cx="7849352" cy="433191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21336">
                  <a:extLst>
                    <a:ext uri="{9D8B030D-6E8A-4147-A177-3AD203B41FA5}">
                      <a16:colId xmlns:a16="http://schemas.microsoft.com/office/drawing/2014/main" val="1895537892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894102338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2576438278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4134968867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3588976669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3091971180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3009869099"/>
                    </a:ext>
                  </a:extLst>
                </a:gridCol>
              </a:tblGrid>
              <a:tr h="239656">
                <a:tc>
                  <a:txBody>
                    <a:bodyPr/>
                    <a:lstStyle/>
                    <a:p>
                      <a:pPr algn="ctr"/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Quantum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T3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T5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Average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894985544"/>
                  </a:ext>
                </a:extLst>
              </a:tr>
              <a:tr h="292304">
                <a:tc rowSpan="7"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Wait Time</a:t>
                      </a:r>
                    </a:p>
                  </a:txBody>
                  <a:tcPr marL="121706" marR="121706" marT="31227" marB="312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Best FCFS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456849061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941048560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3232359854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1465527910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3346546034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20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1095866314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Worst FCFS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370160276"/>
                  </a:ext>
                </a:extLst>
              </a:tr>
              <a:tr h="292304">
                <a:tc rowSpan="7"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Response Time</a:t>
                      </a:r>
                    </a:p>
                  </a:txBody>
                  <a:tcPr marL="121706" marR="121706" marT="31227" marB="312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Best FCFS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1872094636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723992961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394141224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3062045434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922861222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20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658470741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Worst FCFS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3639275126"/>
                  </a:ext>
                </a:extLst>
              </a:tr>
            </a:tbl>
          </a:graphicData>
        </a:graphic>
      </p:graphicFrame>
      <p:graphicFrame>
        <p:nvGraphicFramePr>
          <p:cNvPr id="433" name="Table 432">
            <a:extLst>
              <a:ext uri="{FF2B5EF4-FFF2-40B4-BE49-F238E27FC236}">
                <a16:creationId xmlns:a16="http://schemas.microsoft.com/office/drawing/2014/main" id="{F60E3D90-2F40-9848-B791-96A2CEF10F81}"/>
              </a:ext>
            </a:extLst>
          </p:cNvPr>
          <p:cNvGraphicFramePr>
            <a:graphicFrameLocks noGrp="1"/>
          </p:cNvGraphicFramePr>
          <p:nvPr/>
        </p:nvGraphicFramePr>
        <p:xfrm>
          <a:off x="2898002" y="2500911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1160184961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28702880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13529074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30434841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425286019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32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31¼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5873249"/>
                  </a:ext>
                </a:extLst>
              </a:tr>
            </a:tbl>
          </a:graphicData>
        </a:graphic>
      </p:graphicFrame>
      <p:graphicFrame>
        <p:nvGraphicFramePr>
          <p:cNvPr id="434" name="Table 433">
            <a:extLst>
              <a:ext uri="{FF2B5EF4-FFF2-40B4-BE49-F238E27FC236}">
                <a16:creationId xmlns:a16="http://schemas.microsoft.com/office/drawing/2014/main" id="{65B746B8-AEA6-884B-BC45-9A8D901618B6}"/>
              </a:ext>
            </a:extLst>
          </p:cNvPr>
          <p:cNvGraphicFramePr>
            <a:graphicFrameLocks noGrp="1"/>
          </p:cNvGraphicFramePr>
          <p:nvPr/>
        </p:nvGraphicFramePr>
        <p:xfrm>
          <a:off x="2898002" y="4552003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1602935569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273741637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529099325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300290813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653133827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153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32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69½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275863"/>
                  </a:ext>
                </a:extLst>
              </a:tr>
            </a:tbl>
          </a:graphicData>
        </a:graphic>
      </p:graphicFrame>
      <p:graphicFrame>
        <p:nvGraphicFramePr>
          <p:cNvPr id="435" name="Table 434">
            <a:extLst>
              <a:ext uri="{FF2B5EF4-FFF2-40B4-BE49-F238E27FC236}">
                <a16:creationId xmlns:a16="http://schemas.microsoft.com/office/drawing/2014/main" id="{0535F4B2-DAE4-ED47-BA15-99F82B99CA10}"/>
              </a:ext>
            </a:extLst>
          </p:cNvPr>
          <p:cNvGraphicFramePr>
            <a:graphicFrameLocks noGrp="1"/>
          </p:cNvGraphicFramePr>
          <p:nvPr/>
        </p:nvGraphicFramePr>
        <p:xfrm>
          <a:off x="2898002" y="4270673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2664929614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69849341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878079694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236159543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524947132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68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145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121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83½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592760"/>
                  </a:ext>
                </a:extLst>
              </a:tr>
            </a:tbl>
          </a:graphicData>
        </a:graphic>
      </p:graphicFrame>
      <p:graphicFrame>
        <p:nvGraphicFramePr>
          <p:cNvPr id="436" name="Table 435">
            <a:extLst>
              <a:ext uri="{FF2B5EF4-FFF2-40B4-BE49-F238E27FC236}">
                <a16:creationId xmlns:a16="http://schemas.microsoft.com/office/drawing/2014/main" id="{C194DBDB-4F48-C044-989D-4FB8ABD77862}"/>
              </a:ext>
            </a:extLst>
          </p:cNvPr>
          <p:cNvGraphicFramePr>
            <a:graphicFrameLocks noGrp="1"/>
          </p:cNvGraphicFramePr>
          <p:nvPr/>
        </p:nvGraphicFramePr>
        <p:xfrm>
          <a:off x="2898002" y="6316464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107502917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648533051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53792493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377484507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865095461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121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153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68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145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121¾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862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78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6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Earlier Example: RR vs. FCFS,</a:t>
            </a:r>
            <a:br>
              <a:rPr lang="en-US" altLang="ko-KR" dirty="0"/>
            </a:br>
            <a:r>
              <a:rPr lang="en-US" altLang="ko-KR" dirty="0"/>
              <a:t>Effect of Different Time Quanta (cont.)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EAA33D-536E-E643-B6A6-A0B79F581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013918"/>
              </p:ext>
            </p:extLst>
          </p:nvPr>
        </p:nvGraphicFramePr>
        <p:xfrm>
          <a:off x="628650" y="2271183"/>
          <a:ext cx="7849352" cy="433191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21336">
                  <a:extLst>
                    <a:ext uri="{9D8B030D-6E8A-4147-A177-3AD203B41FA5}">
                      <a16:colId xmlns:a16="http://schemas.microsoft.com/office/drawing/2014/main" val="1895537892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894102338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2576438278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4134968867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3588976669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3091971180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3009869099"/>
                    </a:ext>
                  </a:extLst>
                </a:gridCol>
              </a:tblGrid>
              <a:tr h="239656">
                <a:tc>
                  <a:txBody>
                    <a:bodyPr/>
                    <a:lstStyle/>
                    <a:p>
                      <a:pPr algn="ctr"/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Quantum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T3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T5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Average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894985544"/>
                  </a:ext>
                </a:extLst>
              </a:tr>
              <a:tr h="292304">
                <a:tc rowSpan="7"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Wait Time</a:t>
                      </a:r>
                    </a:p>
                  </a:txBody>
                  <a:tcPr marL="121706" marR="121706" marT="31227" marB="312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Best FCFS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456849061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941048560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3232359854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1465527910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3346546034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20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1095866314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Worst FCFS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370160276"/>
                  </a:ext>
                </a:extLst>
              </a:tr>
              <a:tr h="292304">
                <a:tc rowSpan="7"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Response Time</a:t>
                      </a:r>
                    </a:p>
                  </a:txBody>
                  <a:tcPr marL="121706" marR="121706" marT="31227" marB="312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Best FCFS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1872094636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723992961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394141224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3062045434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922861222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20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658470741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Worst FCFS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3639275126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E94E76F1-CC0D-8E42-BDB6-EB7F9793FCD6}"/>
              </a:ext>
            </a:extLst>
          </p:cNvPr>
          <p:cNvSpPr/>
          <p:nvPr/>
        </p:nvSpPr>
        <p:spPr>
          <a:xfrm>
            <a:off x="4001986" y="2500911"/>
            <a:ext cx="1114140" cy="20510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3E437F6-B47B-B44A-81D1-31B364B7956C}"/>
              </a:ext>
            </a:extLst>
          </p:cNvPr>
          <p:cNvSpPr/>
          <p:nvPr/>
        </p:nvSpPr>
        <p:spPr>
          <a:xfrm>
            <a:off x="4001986" y="4538948"/>
            <a:ext cx="1111320" cy="20641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1C4592-8398-D846-8FEE-581A8588C3A2}"/>
              </a:ext>
            </a:extLst>
          </p:cNvPr>
          <p:cNvSpPr/>
          <p:nvPr/>
        </p:nvSpPr>
        <p:spPr>
          <a:xfrm>
            <a:off x="5116126" y="2500911"/>
            <a:ext cx="1115550" cy="20510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2453469-F9F9-EB43-B3A2-0171E3638E7D}"/>
              </a:ext>
            </a:extLst>
          </p:cNvPr>
          <p:cNvSpPr/>
          <p:nvPr/>
        </p:nvSpPr>
        <p:spPr>
          <a:xfrm>
            <a:off x="5114716" y="4538948"/>
            <a:ext cx="1115550" cy="20641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33" name="Table 432">
            <a:extLst>
              <a:ext uri="{FF2B5EF4-FFF2-40B4-BE49-F238E27FC236}">
                <a16:creationId xmlns:a16="http://schemas.microsoft.com/office/drawing/2014/main" id="{F60E3D90-2F40-9848-B791-96A2CEF10F81}"/>
              </a:ext>
            </a:extLst>
          </p:cNvPr>
          <p:cNvGraphicFramePr>
            <a:graphicFrameLocks noGrp="1"/>
          </p:cNvGraphicFramePr>
          <p:nvPr/>
        </p:nvGraphicFramePr>
        <p:xfrm>
          <a:off x="2898002" y="2500911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1160184961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28702880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13529074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30434841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425286019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32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31¼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5873249"/>
                  </a:ext>
                </a:extLst>
              </a:tr>
            </a:tbl>
          </a:graphicData>
        </a:graphic>
      </p:graphicFrame>
      <p:graphicFrame>
        <p:nvGraphicFramePr>
          <p:cNvPr id="434" name="Table 433">
            <a:extLst>
              <a:ext uri="{FF2B5EF4-FFF2-40B4-BE49-F238E27FC236}">
                <a16:creationId xmlns:a16="http://schemas.microsoft.com/office/drawing/2014/main" id="{65B746B8-AEA6-884B-BC45-9A8D901618B6}"/>
              </a:ext>
            </a:extLst>
          </p:cNvPr>
          <p:cNvGraphicFramePr>
            <a:graphicFrameLocks noGrp="1"/>
          </p:cNvGraphicFramePr>
          <p:nvPr/>
        </p:nvGraphicFramePr>
        <p:xfrm>
          <a:off x="2898002" y="4552003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1602935569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273741637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529099325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300290813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653133827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153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32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69½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275863"/>
                  </a:ext>
                </a:extLst>
              </a:tr>
            </a:tbl>
          </a:graphicData>
        </a:graphic>
      </p:graphicFrame>
      <p:graphicFrame>
        <p:nvGraphicFramePr>
          <p:cNvPr id="435" name="Table 434">
            <a:extLst>
              <a:ext uri="{FF2B5EF4-FFF2-40B4-BE49-F238E27FC236}">
                <a16:creationId xmlns:a16="http://schemas.microsoft.com/office/drawing/2014/main" id="{0535F4B2-DAE4-ED47-BA15-99F82B99CA10}"/>
              </a:ext>
            </a:extLst>
          </p:cNvPr>
          <p:cNvGraphicFramePr>
            <a:graphicFrameLocks noGrp="1"/>
          </p:cNvGraphicFramePr>
          <p:nvPr/>
        </p:nvGraphicFramePr>
        <p:xfrm>
          <a:off x="2898002" y="4270673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2664929614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69849341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878079694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236159543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524947132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68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145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121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83½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592760"/>
                  </a:ext>
                </a:extLst>
              </a:tr>
            </a:tbl>
          </a:graphicData>
        </a:graphic>
      </p:graphicFrame>
      <p:graphicFrame>
        <p:nvGraphicFramePr>
          <p:cNvPr id="436" name="Table 435">
            <a:extLst>
              <a:ext uri="{FF2B5EF4-FFF2-40B4-BE49-F238E27FC236}">
                <a16:creationId xmlns:a16="http://schemas.microsoft.com/office/drawing/2014/main" id="{C194DBDB-4F48-C044-989D-4FB8ABD77862}"/>
              </a:ext>
            </a:extLst>
          </p:cNvPr>
          <p:cNvGraphicFramePr>
            <a:graphicFrameLocks noGrp="1"/>
          </p:cNvGraphicFramePr>
          <p:nvPr/>
        </p:nvGraphicFramePr>
        <p:xfrm>
          <a:off x="2898002" y="6316464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107502917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648533051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53792493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377484507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865095461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121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153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68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145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121¾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862613"/>
                  </a:ext>
                </a:extLst>
              </a:tr>
            </a:tbl>
          </a:graphicData>
        </a:graphic>
      </p:graphicFrame>
      <p:grpSp>
        <p:nvGrpSpPr>
          <p:cNvPr id="21" name="Group 298">
            <a:extLst>
              <a:ext uri="{FF2B5EF4-FFF2-40B4-BE49-F238E27FC236}">
                <a16:creationId xmlns:a16="http://schemas.microsoft.com/office/drawing/2014/main" id="{9F682235-B579-7849-BA68-A778A824089B}"/>
              </a:ext>
            </a:extLst>
          </p:cNvPr>
          <p:cNvGrpSpPr>
            <a:grpSpLocks/>
          </p:cNvGrpSpPr>
          <p:nvPr/>
        </p:nvGrpSpPr>
        <p:grpSpPr bwMode="auto">
          <a:xfrm>
            <a:off x="744154" y="1540309"/>
            <a:ext cx="7655692" cy="619174"/>
            <a:chOff x="-83496" y="838200"/>
            <a:chExt cx="9262704" cy="824121"/>
          </a:xfrm>
        </p:grpSpPr>
        <p:sp>
          <p:nvSpPr>
            <p:cNvPr id="25" name="Rectangle 198">
              <a:extLst>
                <a:ext uri="{FF2B5EF4-FFF2-40B4-BE49-F238E27FC236}">
                  <a16:creationId xmlns:a16="http://schemas.microsoft.com/office/drawing/2014/main" id="{9890A1F4-C4C7-A349-8A2B-0C339479A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5" y="838200"/>
              <a:ext cx="457200" cy="4572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6" name="Text Box 202">
              <a:extLst>
                <a:ext uri="{FF2B5EF4-FFF2-40B4-BE49-F238E27FC236}">
                  <a16:creationId xmlns:a16="http://schemas.microsoft.com/office/drawing/2014/main" id="{8F6C2A5C-856B-E449-A7FD-B02A2C6409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83496" y="1309480"/>
              <a:ext cx="28723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27" name="Text Box 203">
              <a:extLst>
                <a:ext uri="{FF2B5EF4-FFF2-40B4-BE49-F238E27FC236}">
                  <a16:creationId xmlns:a16="http://schemas.microsoft.com/office/drawing/2014/main" id="{C39106B1-8EF0-8146-867B-1A1DAA6898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854" y="1309480"/>
              <a:ext cx="28723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8</a:t>
              </a:r>
            </a:p>
          </p:txBody>
        </p:sp>
        <p:sp>
          <p:nvSpPr>
            <p:cNvPr id="28" name="Text Box 204">
              <a:extLst>
                <a:ext uri="{FF2B5EF4-FFF2-40B4-BE49-F238E27FC236}">
                  <a16:creationId xmlns:a16="http://schemas.microsoft.com/office/drawing/2014/main" id="{99B1972C-BF6D-BF4B-A998-F00AEA4696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0851" y="1323767"/>
              <a:ext cx="38982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56</a:t>
              </a:r>
            </a:p>
          </p:txBody>
        </p:sp>
        <p:sp>
          <p:nvSpPr>
            <p:cNvPr id="29" name="Rectangle 198">
              <a:extLst>
                <a:ext uri="{FF2B5EF4-FFF2-40B4-BE49-F238E27FC236}">
                  <a16:creationId xmlns:a16="http://schemas.microsoft.com/office/drawing/2014/main" id="{7132C53F-3CDE-2E41-9F48-04E765717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802" y="838200"/>
              <a:ext cx="457166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r>
                <a:rPr lang="en-US" sz="1600" dirty="0">
                  <a:latin typeface="Gill Sans Light" panose="020B0302020104020203" pitchFamily="34" charset="-79"/>
                  <a:ea typeface="ＭＳ Ｐゴシック" charset="0"/>
                  <a:cs typeface="Gill Sans Light" panose="020B0302020104020203" pitchFamily="34" charset="-79"/>
                </a:rPr>
                <a:t>P</a:t>
              </a:r>
              <a:r>
                <a:rPr lang="en-US" sz="1600" baseline="-25000" dirty="0">
                  <a:latin typeface="Gill Sans Light" panose="020B0302020104020203" pitchFamily="34" charset="-79"/>
                  <a:ea typeface="ＭＳ Ｐゴシック" charset="0"/>
                  <a:cs typeface="Gill Sans Light" panose="020B0302020104020203" pitchFamily="34" charset="-79"/>
                </a:rPr>
                <a:t>2</a:t>
              </a:r>
              <a:endParaRPr lang="en-US" sz="1600" dirty="0">
                <a:latin typeface="Gill Sans Light" panose="020B0302020104020203" pitchFamily="34" charset="-79"/>
                <a:ea typeface="ＭＳ Ｐゴシック" charset="0"/>
                <a:cs typeface="Gill Sans Light" panose="020B0302020104020203" pitchFamily="34" charset="-79"/>
              </a:endParaRPr>
            </a:p>
          </p:txBody>
        </p:sp>
        <p:sp>
          <p:nvSpPr>
            <p:cNvPr id="30" name="Rectangle 198">
              <a:extLst>
                <a:ext uri="{FF2B5EF4-FFF2-40B4-BE49-F238E27FC236}">
                  <a16:creationId xmlns:a16="http://schemas.microsoft.com/office/drawing/2014/main" id="{9F46E1AA-4DB9-6243-8493-8C28DA2F6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838200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1" name="Rectangle 198">
              <a:extLst>
                <a:ext uri="{FF2B5EF4-FFF2-40B4-BE49-F238E27FC236}">
                  <a16:creationId xmlns:a16="http://schemas.microsoft.com/office/drawing/2014/main" id="{17D3BC89-F8D7-814E-830D-531C1B185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1600" y="838200"/>
              <a:ext cx="457200" cy="45720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4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2" name="Rectangle 198">
              <a:extLst>
                <a:ext uri="{FF2B5EF4-FFF2-40B4-BE49-F238E27FC236}">
                  <a16:creationId xmlns:a16="http://schemas.microsoft.com/office/drawing/2014/main" id="{632392C6-077F-7E4D-B291-D4423B3B0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800" y="838200"/>
              <a:ext cx="457200" cy="4572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3" name="Rectangle 198">
              <a:extLst>
                <a:ext uri="{FF2B5EF4-FFF2-40B4-BE49-F238E27FC236}">
                  <a16:creationId xmlns:a16="http://schemas.microsoft.com/office/drawing/2014/main" id="{F047C97C-FF8F-C94C-8AC0-704BF73CB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0" y="838200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4" name="Rectangle 198">
              <a:extLst>
                <a:ext uri="{FF2B5EF4-FFF2-40B4-BE49-F238E27FC236}">
                  <a16:creationId xmlns:a16="http://schemas.microsoft.com/office/drawing/2014/main" id="{B4B22EA5-57F7-6443-96AD-772487A50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200" y="838200"/>
              <a:ext cx="457200" cy="45720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4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" name="Rectangle 198">
              <a:extLst>
                <a:ext uri="{FF2B5EF4-FFF2-40B4-BE49-F238E27FC236}">
                  <a16:creationId xmlns:a16="http://schemas.microsoft.com/office/drawing/2014/main" id="{4071133B-981E-0F47-AE43-FAFBE26D1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838200"/>
              <a:ext cx="457200" cy="4572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6" name="Rectangle 198">
              <a:extLst>
                <a:ext uri="{FF2B5EF4-FFF2-40B4-BE49-F238E27FC236}">
                  <a16:creationId xmlns:a16="http://schemas.microsoft.com/office/drawing/2014/main" id="{1D2197AD-B5C8-E74B-BD1C-4EE9E660E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838200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7" name="Rectangle 198">
              <a:extLst>
                <a:ext uri="{FF2B5EF4-FFF2-40B4-BE49-F238E27FC236}">
                  <a16:creationId xmlns:a16="http://schemas.microsoft.com/office/drawing/2014/main" id="{4DBD9093-DB48-DA4F-99CA-BD09DA09D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838200"/>
              <a:ext cx="457200" cy="45720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4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8" name="Rectangle 198">
              <a:extLst>
                <a:ext uri="{FF2B5EF4-FFF2-40B4-BE49-F238E27FC236}">
                  <a16:creationId xmlns:a16="http://schemas.microsoft.com/office/drawing/2014/main" id="{28181721-5390-724A-A314-28BD7A14B7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0" y="838200"/>
              <a:ext cx="457200" cy="4572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9" name="Rectangle 198">
              <a:extLst>
                <a:ext uri="{FF2B5EF4-FFF2-40B4-BE49-F238E27FC236}">
                  <a16:creationId xmlns:a16="http://schemas.microsoft.com/office/drawing/2014/main" id="{49680AA6-4531-2B4E-8C15-DF5A708F0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838200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0" name="Rectangle 198">
              <a:extLst>
                <a:ext uri="{FF2B5EF4-FFF2-40B4-BE49-F238E27FC236}">
                  <a16:creationId xmlns:a16="http://schemas.microsoft.com/office/drawing/2014/main" id="{08AA049E-DE9E-AC4E-B59E-8D0F25F1D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838200"/>
              <a:ext cx="457200" cy="4572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1" name="Rectangle 198">
              <a:extLst>
                <a:ext uri="{FF2B5EF4-FFF2-40B4-BE49-F238E27FC236}">
                  <a16:creationId xmlns:a16="http://schemas.microsoft.com/office/drawing/2014/main" id="{351DED83-F374-1E49-A620-A6BA74D60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600" y="838200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2" name="Rectangle 198">
              <a:extLst>
                <a:ext uri="{FF2B5EF4-FFF2-40B4-BE49-F238E27FC236}">
                  <a16:creationId xmlns:a16="http://schemas.microsoft.com/office/drawing/2014/main" id="{28B82076-D6DE-D84D-9DA2-5C9537A09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600" y="838200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3" name="Rectangle 198">
              <a:extLst>
                <a:ext uri="{FF2B5EF4-FFF2-40B4-BE49-F238E27FC236}">
                  <a16:creationId xmlns:a16="http://schemas.microsoft.com/office/drawing/2014/main" id="{ECFBCF0C-B7F9-834B-841F-BD843AF58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00" y="838200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4" name="Text Box 203">
              <a:extLst>
                <a:ext uri="{FF2B5EF4-FFF2-40B4-BE49-F238E27FC236}">
                  <a16:creationId xmlns:a16="http://schemas.microsoft.com/office/drawing/2014/main" id="{2BE37460-A164-9D4B-9EF5-97D05F5E4F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1" y="1309480"/>
              <a:ext cx="38982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16</a:t>
              </a:r>
            </a:p>
          </p:txBody>
        </p:sp>
        <p:sp>
          <p:nvSpPr>
            <p:cNvPr id="45" name="Text Box 203">
              <a:extLst>
                <a:ext uri="{FF2B5EF4-FFF2-40B4-BE49-F238E27FC236}">
                  <a16:creationId xmlns:a16="http://schemas.microsoft.com/office/drawing/2014/main" id="{76BB3BBE-47DE-F64C-AE40-772C5198ED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8779" y="1310789"/>
              <a:ext cx="38982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24</a:t>
              </a:r>
            </a:p>
          </p:txBody>
        </p:sp>
        <p:sp>
          <p:nvSpPr>
            <p:cNvPr id="46" name="Text Box 203">
              <a:extLst>
                <a:ext uri="{FF2B5EF4-FFF2-40B4-BE49-F238E27FC236}">
                  <a16:creationId xmlns:a16="http://schemas.microsoft.com/office/drawing/2014/main" id="{CFB38B29-4B0A-F147-A1FC-294487075B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5979" y="1310789"/>
              <a:ext cx="38982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32</a:t>
              </a:r>
            </a:p>
          </p:txBody>
        </p:sp>
        <p:sp>
          <p:nvSpPr>
            <p:cNvPr id="47" name="Text Box 203">
              <a:extLst>
                <a:ext uri="{FF2B5EF4-FFF2-40B4-BE49-F238E27FC236}">
                  <a16:creationId xmlns:a16="http://schemas.microsoft.com/office/drawing/2014/main" id="{F8B6D419-CE71-CC40-8800-7D874A2D10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3179" y="1310789"/>
              <a:ext cx="38982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40</a:t>
              </a:r>
            </a:p>
          </p:txBody>
        </p:sp>
        <p:sp>
          <p:nvSpPr>
            <p:cNvPr id="48" name="Text Box 203">
              <a:extLst>
                <a:ext uri="{FF2B5EF4-FFF2-40B4-BE49-F238E27FC236}">
                  <a16:creationId xmlns:a16="http://schemas.microsoft.com/office/drawing/2014/main" id="{41512B54-24DF-F444-B0AC-118A29C64D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0379" y="1310789"/>
              <a:ext cx="38982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48</a:t>
              </a:r>
            </a:p>
          </p:txBody>
        </p:sp>
        <p:sp>
          <p:nvSpPr>
            <p:cNvPr id="49" name="Text Box 204">
              <a:extLst>
                <a:ext uri="{FF2B5EF4-FFF2-40B4-BE49-F238E27FC236}">
                  <a16:creationId xmlns:a16="http://schemas.microsoft.com/office/drawing/2014/main" id="{EE3E5527-F821-E443-A7C0-425EEB8468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5201" y="1310789"/>
              <a:ext cx="38982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64</a:t>
              </a:r>
            </a:p>
          </p:txBody>
        </p:sp>
        <p:sp>
          <p:nvSpPr>
            <p:cNvPr id="50" name="Text Box 204">
              <a:extLst>
                <a:ext uri="{FF2B5EF4-FFF2-40B4-BE49-F238E27FC236}">
                  <a16:creationId xmlns:a16="http://schemas.microsoft.com/office/drawing/2014/main" id="{FE40EA73-AF71-5B44-95A4-67B44F46D8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1979" y="1310789"/>
              <a:ext cx="38982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72</a:t>
              </a:r>
            </a:p>
          </p:txBody>
        </p:sp>
        <p:sp>
          <p:nvSpPr>
            <p:cNvPr id="51" name="Text Box 204">
              <a:extLst>
                <a:ext uri="{FF2B5EF4-FFF2-40B4-BE49-F238E27FC236}">
                  <a16:creationId xmlns:a16="http://schemas.microsoft.com/office/drawing/2014/main" id="{651AF4E8-A5BC-664A-BCE4-C41128BF23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179" y="1310789"/>
              <a:ext cx="38982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80</a:t>
              </a:r>
            </a:p>
          </p:txBody>
        </p:sp>
        <p:sp>
          <p:nvSpPr>
            <p:cNvPr id="52" name="Text Box 204">
              <a:extLst>
                <a:ext uri="{FF2B5EF4-FFF2-40B4-BE49-F238E27FC236}">
                  <a16:creationId xmlns:a16="http://schemas.microsoft.com/office/drawing/2014/main" id="{1A5FAA6D-6558-6743-B7CF-C22EEF4E5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6379" y="1322457"/>
              <a:ext cx="38982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88</a:t>
              </a:r>
            </a:p>
          </p:txBody>
        </p:sp>
        <p:sp>
          <p:nvSpPr>
            <p:cNvPr id="53" name="Text Box 204">
              <a:extLst>
                <a:ext uri="{FF2B5EF4-FFF2-40B4-BE49-F238E27FC236}">
                  <a16:creationId xmlns:a16="http://schemas.microsoft.com/office/drawing/2014/main" id="{FB9B0B2C-F9EC-5948-9F77-0C7FEBB998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7801" y="1322457"/>
              <a:ext cx="38982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96</a:t>
              </a:r>
            </a:p>
          </p:txBody>
        </p:sp>
        <p:sp>
          <p:nvSpPr>
            <p:cNvPr id="54" name="Text Box 204">
              <a:extLst>
                <a:ext uri="{FF2B5EF4-FFF2-40B4-BE49-F238E27FC236}">
                  <a16:creationId xmlns:a16="http://schemas.microsoft.com/office/drawing/2014/main" id="{4139F923-13FA-6A44-812A-8632D0F1B6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8801" y="1310789"/>
              <a:ext cx="49240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104</a:t>
              </a:r>
            </a:p>
          </p:txBody>
        </p:sp>
        <p:sp>
          <p:nvSpPr>
            <p:cNvPr id="55" name="Text Box 204">
              <a:extLst>
                <a:ext uri="{FF2B5EF4-FFF2-40B4-BE49-F238E27FC236}">
                  <a16:creationId xmlns:a16="http://schemas.microsoft.com/office/drawing/2014/main" id="{2A33F861-6976-854D-A88D-40D3DB5F23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9038" y="1310789"/>
              <a:ext cx="49240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112</a:t>
              </a:r>
            </a:p>
          </p:txBody>
        </p:sp>
        <p:sp>
          <p:nvSpPr>
            <p:cNvPr id="56" name="Rectangle 198">
              <a:extLst>
                <a:ext uri="{FF2B5EF4-FFF2-40B4-BE49-F238E27FC236}">
                  <a16:creationId xmlns:a16="http://schemas.microsoft.com/office/drawing/2014/main" id="{E4AA70A4-A49B-D047-BCC5-D5225456F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800" y="838200"/>
              <a:ext cx="457200" cy="4572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7" name="Rectangle 198">
              <a:extLst>
                <a:ext uri="{FF2B5EF4-FFF2-40B4-BE49-F238E27FC236}">
                  <a16:creationId xmlns:a16="http://schemas.microsoft.com/office/drawing/2014/main" id="{576DE3E9-C2F4-7242-AE57-9623AD362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0" y="838200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8" name="Rectangle 198">
              <a:extLst>
                <a:ext uri="{FF2B5EF4-FFF2-40B4-BE49-F238E27FC236}">
                  <a16:creationId xmlns:a16="http://schemas.microsoft.com/office/drawing/2014/main" id="{8888BB79-9A5F-8947-B092-9331D1A5C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200" y="838200"/>
              <a:ext cx="457200" cy="4572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9" name="Text Box 204">
              <a:extLst>
                <a:ext uri="{FF2B5EF4-FFF2-40B4-BE49-F238E27FC236}">
                  <a16:creationId xmlns:a16="http://schemas.microsoft.com/office/drawing/2014/main" id="{A87138E4-CDFA-3B4F-A46A-34A2CBA0E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06238" y="1310789"/>
              <a:ext cx="49240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120</a:t>
              </a:r>
            </a:p>
          </p:txBody>
        </p:sp>
        <p:sp>
          <p:nvSpPr>
            <p:cNvPr id="60" name="Text Box 204">
              <a:extLst>
                <a:ext uri="{FF2B5EF4-FFF2-40B4-BE49-F238E27FC236}">
                  <a16:creationId xmlns:a16="http://schemas.microsoft.com/office/drawing/2014/main" id="{1B655C54-D7A1-D549-AF22-C62CDBB50D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0201" y="1310789"/>
              <a:ext cx="49240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128</a:t>
              </a:r>
            </a:p>
          </p:txBody>
        </p:sp>
        <p:sp>
          <p:nvSpPr>
            <p:cNvPr id="61" name="Text Box 204">
              <a:extLst>
                <a:ext uri="{FF2B5EF4-FFF2-40B4-BE49-F238E27FC236}">
                  <a16:creationId xmlns:a16="http://schemas.microsoft.com/office/drawing/2014/main" id="{3F0A3D40-482D-2141-959C-BD9E73C2B9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07401" y="1310789"/>
              <a:ext cx="49240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133</a:t>
              </a:r>
            </a:p>
          </p:txBody>
        </p:sp>
        <p:sp>
          <p:nvSpPr>
            <p:cNvPr id="62" name="Text Box 204">
              <a:extLst>
                <a:ext uri="{FF2B5EF4-FFF2-40B4-BE49-F238E27FC236}">
                  <a16:creationId xmlns:a16="http://schemas.microsoft.com/office/drawing/2014/main" id="{7042B464-CC54-2349-81E3-42FA5A5E70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4801" y="1310789"/>
              <a:ext cx="49240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141</a:t>
              </a:r>
            </a:p>
          </p:txBody>
        </p:sp>
        <p:sp>
          <p:nvSpPr>
            <p:cNvPr id="63" name="Text Box 204">
              <a:extLst>
                <a:ext uri="{FF2B5EF4-FFF2-40B4-BE49-F238E27FC236}">
                  <a16:creationId xmlns:a16="http://schemas.microsoft.com/office/drawing/2014/main" id="{575C0E73-C74C-6142-B9B2-20D312C767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05801" y="1310789"/>
              <a:ext cx="49240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149</a:t>
              </a:r>
            </a:p>
          </p:txBody>
        </p:sp>
        <p:sp>
          <p:nvSpPr>
            <p:cNvPr id="64" name="Rectangle 198">
              <a:extLst>
                <a:ext uri="{FF2B5EF4-FFF2-40B4-BE49-F238E27FC236}">
                  <a16:creationId xmlns:a16="http://schemas.microsoft.com/office/drawing/2014/main" id="{FC1C99C5-D1C9-2B43-966F-C95925E05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6800" y="838200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5" name="Text Box 204">
              <a:extLst>
                <a:ext uri="{FF2B5EF4-FFF2-40B4-BE49-F238E27FC236}">
                  <a16:creationId xmlns:a16="http://schemas.microsoft.com/office/drawing/2014/main" id="{91D43630-0FDF-3E41-BE10-4571A7D53B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86801" y="1310789"/>
              <a:ext cx="49240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153</a:t>
              </a:r>
            </a:p>
          </p:txBody>
        </p:sp>
      </p:grpSp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76C285C9-27D3-E74C-9688-26A294403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773440"/>
              </p:ext>
            </p:extLst>
          </p:nvPr>
        </p:nvGraphicFramePr>
        <p:xfrm>
          <a:off x="2898002" y="3387335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3628801233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338802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4294124655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4270091621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29365770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80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56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57¼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5728847"/>
                  </a:ext>
                </a:extLst>
              </a:tr>
            </a:tbl>
          </a:graphicData>
        </a:graphic>
      </p:graphicFrame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27C66A3D-5807-B145-9A96-46163491F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633407"/>
              </p:ext>
            </p:extLst>
          </p:nvPr>
        </p:nvGraphicFramePr>
        <p:xfrm>
          <a:off x="2898002" y="5434233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2348233750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275760455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638165355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01236771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731621991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133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16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153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80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95½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19274"/>
                  </a:ext>
                </a:extLst>
              </a:tr>
            </a:tbl>
          </a:graphicData>
        </a:graphic>
      </p:graphicFrame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B72441E2-B54B-EC41-AF32-D1ED1593A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244275"/>
              </p:ext>
            </p:extLst>
          </p:nvPr>
        </p:nvGraphicFramePr>
        <p:xfrm>
          <a:off x="2898002" y="2816724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3133633059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947835873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024679369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63485116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75458531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84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22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57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62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639964"/>
                  </a:ext>
                </a:extLst>
              </a:tr>
            </a:tbl>
          </a:graphicData>
        </a:graphic>
      </p:graphicFrame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C35FDAAD-0C34-BA46-8738-F07D521FB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173610"/>
              </p:ext>
            </p:extLst>
          </p:nvPr>
        </p:nvGraphicFramePr>
        <p:xfrm>
          <a:off x="2898002" y="4866272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3409595781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4023527703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059610050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1343607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301815262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137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30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153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81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100½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7543725"/>
                  </a:ext>
                </a:extLst>
              </a:tr>
            </a:tbl>
          </a:graphicData>
        </a:graphic>
      </p:graphicFrame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EC7A9743-4CCA-B14F-A502-F8BFA3809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330460"/>
              </p:ext>
            </p:extLst>
          </p:nvPr>
        </p:nvGraphicFramePr>
        <p:xfrm>
          <a:off x="2898002" y="3096511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1071196271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05821632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78926815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840547870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725656016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82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20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58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61¼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3201047"/>
                  </a:ext>
                </a:extLst>
              </a:tr>
            </a:tbl>
          </a:graphicData>
        </a:graphic>
      </p:graphicFrame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B0902D74-B1E8-E942-9E50-8E7A186F3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174134"/>
              </p:ext>
            </p:extLst>
          </p:nvPr>
        </p:nvGraphicFramePr>
        <p:xfrm>
          <a:off x="2898002" y="3703408"/>
          <a:ext cx="5580000" cy="284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1323581093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27862704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188232197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816204089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433675425"/>
                    </a:ext>
                  </a:extLst>
                </a:gridCol>
              </a:tblGrid>
              <a:tr h="28440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82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68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61¼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3226665"/>
                  </a:ext>
                </a:extLst>
              </a:tr>
            </a:tbl>
          </a:graphicData>
        </a:graphic>
      </p:graphicFrame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id="{67144756-4D98-F74A-815F-5832FD07D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500082"/>
              </p:ext>
            </p:extLst>
          </p:nvPr>
        </p:nvGraphicFramePr>
        <p:xfrm>
          <a:off x="2898002" y="3978742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4100349519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0061331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29368028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152429434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31811047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72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20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88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66¼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4098956"/>
                  </a:ext>
                </a:extLst>
              </a:tr>
            </a:tbl>
          </a:graphicData>
        </a:graphic>
      </p:graphicFrame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6EDC19F9-CC5C-D841-92B3-904F357ABD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342187"/>
              </p:ext>
            </p:extLst>
          </p:nvPr>
        </p:nvGraphicFramePr>
        <p:xfrm>
          <a:off x="2897838" y="5139154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3518828463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989340400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655392411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414266387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772511795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135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28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153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82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99½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79368"/>
                  </a:ext>
                </a:extLst>
              </a:tr>
            </a:tbl>
          </a:graphicData>
        </a:graphic>
      </p:graphicFrame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B15EE02F-0904-2A4C-A697-F8969C310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78903"/>
              </p:ext>
            </p:extLst>
          </p:nvPr>
        </p:nvGraphicFramePr>
        <p:xfrm>
          <a:off x="2897838" y="5734753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97363379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4552116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673779178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96241271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806158853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135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18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153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92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99½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9541717"/>
                  </a:ext>
                </a:extLst>
              </a:tr>
            </a:tbl>
          </a:graphicData>
        </a:graphic>
      </p:graphicFrame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30A6E574-CCBF-014A-9B6D-395C8043E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78376"/>
              </p:ext>
            </p:extLst>
          </p:nvPr>
        </p:nvGraphicFramePr>
        <p:xfrm>
          <a:off x="2897838" y="6015944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353394460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550833914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652539560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26742619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573185248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125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28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153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112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104½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4935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381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78" grpId="0" animBg="1"/>
      <p:bldP spid="78" grpId="1" animBg="1"/>
      <p:bldP spid="79" grpId="0" animBg="1"/>
      <p:bldP spid="8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Shortest Task First (SJF) Scheduling</a:t>
            </a:r>
          </a:p>
        </p:txBody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/>
              <a:t>Could we always mirror best FCFS?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Shortest task first (SJF)</a:t>
            </a:r>
          </a:p>
          <a:p>
            <a:pPr lvl="1"/>
            <a:r>
              <a:rPr lang="en-US" altLang="ko-KR" sz="1800" dirty="0"/>
              <a:t>Run task that has least amount of computation to do</a:t>
            </a:r>
          </a:p>
          <a:p>
            <a:pPr lvl="1"/>
            <a:r>
              <a:rPr lang="en-US" altLang="ko-KR" sz="1800" dirty="0"/>
              <a:t>Sometimes called “Shortest Time to Completion First” (STCF)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Shortest remaining time first (SRTF)</a:t>
            </a:r>
          </a:p>
          <a:p>
            <a:pPr lvl="1"/>
            <a:r>
              <a:rPr lang="en-US" altLang="ko-KR" sz="1800" dirty="0"/>
              <a:t>Preemptive version of SJF: if task arrives and has shorter time to completion than remaining time on current task, immediately preempt current task</a:t>
            </a:r>
          </a:p>
          <a:p>
            <a:pPr lvl="1"/>
            <a:r>
              <a:rPr lang="en-US" altLang="ko-KR" sz="1800" dirty="0"/>
              <a:t>Sometimes called “shortest remaining time to completion first” (SRTCF)</a:t>
            </a:r>
          </a:p>
          <a:p>
            <a:r>
              <a:rPr lang="en-US" altLang="ko-KR" sz="2000" dirty="0"/>
              <a:t>These can be applied to whole program or current CPU burst</a:t>
            </a:r>
          </a:p>
          <a:p>
            <a:pPr lvl="1"/>
            <a:r>
              <a:rPr lang="en-US" altLang="ko-KR" sz="1800" dirty="0"/>
              <a:t>Key idea: get short tasks out of system</a:t>
            </a:r>
          </a:p>
          <a:p>
            <a:pPr lvl="1"/>
            <a:r>
              <a:rPr lang="en-US" altLang="ko-KR" sz="1800" dirty="0"/>
              <a:t>Big effect on short tasks, only small effect on long ones</a:t>
            </a:r>
          </a:p>
          <a:p>
            <a:pPr lvl="1"/>
            <a:r>
              <a:rPr lang="en-US" altLang="ko-KR" sz="1800" dirty="0"/>
              <a:t>Better average response time</a:t>
            </a:r>
          </a:p>
        </p:txBody>
      </p:sp>
    </p:spTree>
    <p:extLst>
      <p:ext uri="{BB962C8B-B14F-4D97-AF65-F5344CB8AC3E}">
        <p14:creationId xmlns:p14="http://schemas.microsoft.com/office/powerpoint/2010/main" val="100636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6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SJF/SRTF Optimality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SJF/SRTF </a:t>
            </a:r>
            <a:r>
              <a:rPr lang="en-US" sz="2400" dirty="0">
                <a:solidFill>
                  <a:srgbClr val="FF0000"/>
                </a:solidFill>
              </a:rPr>
              <a:t>minimize average response </a:t>
            </a:r>
            <a:r>
              <a:rPr lang="en-US" sz="2400" dirty="0"/>
              <a:t>time! Why?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Consider alternative policy P (not SJF/SRTF) that is optimal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At some point, P chooses to run task that is not the shortest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Keep order of tasks the same, but run the shorter task first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This reduces average response time ⇒ contradiction!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330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08500-3FA8-7342-9461-203D967B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E8158-E5E8-704F-9076-4881E3A81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History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Definitions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Response time, throughput, scheduling policy, …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Uniprocessor scheduling policies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FCFS, SJF/SRTF, RR, …</a:t>
            </a:r>
          </a:p>
        </p:txBody>
      </p:sp>
    </p:spTree>
    <p:extLst>
      <p:ext uri="{BB962C8B-B14F-4D97-AF65-F5344CB8AC3E}">
        <p14:creationId xmlns:p14="http://schemas.microsoft.com/office/powerpoint/2010/main" val="29838196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SJF/SRTF Discussion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/>
              <a:t>SJF/SRTF are </a:t>
            </a:r>
            <a:r>
              <a:rPr lang="en-US" altLang="ko-KR" sz="2000" dirty="0">
                <a:solidFill>
                  <a:srgbClr val="FF0000"/>
                </a:solidFill>
              </a:rPr>
              <a:t>best you can</a:t>
            </a:r>
            <a:r>
              <a:rPr lang="en-US" altLang="ko-KR" sz="2000" dirty="0"/>
              <a:t> do to minimize average response time</a:t>
            </a:r>
          </a:p>
          <a:p>
            <a:pPr lvl="1"/>
            <a:r>
              <a:rPr lang="en-US" altLang="ko-KR" sz="1800" dirty="0"/>
              <a:t>Provably optimal (SJF among non-preemptive, SRTF among preemptive)</a:t>
            </a:r>
          </a:p>
          <a:p>
            <a:pPr lvl="1"/>
            <a:r>
              <a:rPr lang="en-US" altLang="ko-KR" sz="1800" dirty="0"/>
              <a:t>Since SRTF is always at least as good as SJF, we can just focus on SRTF</a:t>
            </a:r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en-US" altLang="ko-KR" sz="2000" dirty="0"/>
              <a:t>Comparison of SRTF with FCFS</a:t>
            </a:r>
          </a:p>
          <a:p>
            <a:pPr lvl="1"/>
            <a:r>
              <a:rPr lang="en-US" altLang="ko-KR" sz="1800" dirty="0"/>
              <a:t>What if all tasks are the same length?</a:t>
            </a:r>
          </a:p>
          <a:p>
            <a:pPr lvl="2"/>
            <a:r>
              <a:rPr lang="en-US" altLang="ko-KR" sz="1600" dirty="0"/>
              <a:t>SRTF ⇒ FCFS </a:t>
            </a:r>
            <a:r>
              <a:rPr lang="en-US" altLang="ko-KR" sz="1600" dirty="0">
                <a:solidFill>
                  <a:srgbClr val="FF0000"/>
                </a:solidFill>
              </a:rPr>
              <a:t>(i.e., FCFS is best we can do if all tasks have the same length)</a:t>
            </a:r>
          </a:p>
          <a:p>
            <a:pPr lvl="1"/>
            <a:r>
              <a:rPr lang="en-US" altLang="ko-KR" sz="1800" dirty="0"/>
              <a:t>What if tasks have varying length?</a:t>
            </a:r>
          </a:p>
          <a:p>
            <a:pPr lvl="2"/>
            <a:r>
              <a:rPr lang="en-US" altLang="ko-KR" sz="1600" dirty="0"/>
              <a:t>Unlike FCFS, with SRTF, short tasks do not get stuck behind long ones</a:t>
            </a:r>
          </a:p>
        </p:txBody>
      </p:sp>
    </p:spTree>
    <p:extLst>
      <p:ext uri="{BB962C8B-B14F-4D97-AF65-F5344CB8AC3E}">
        <p14:creationId xmlns:p14="http://schemas.microsoft.com/office/powerpoint/2010/main" val="314423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Mix of CPU and I/O Bound Tasks:</a:t>
            </a:r>
            <a:br>
              <a:rPr lang="en-US" altLang="ko-KR" dirty="0"/>
            </a:br>
            <a:r>
              <a:rPr lang="en-US" altLang="ko-KR" dirty="0"/>
              <a:t>FCFS vs. RR vs. SRTF</a:t>
            </a:r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3195084"/>
            <a:ext cx="7886700" cy="3450191"/>
          </a:xfrm>
        </p:spPr>
        <p:txBody>
          <a:bodyPr/>
          <a:lstStyle/>
          <a:p>
            <a:r>
              <a:rPr lang="en-US" altLang="ko-KR" sz="2000" dirty="0"/>
              <a:t>Example: suppose there are three tasks</a:t>
            </a:r>
          </a:p>
          <a:p>
            <a:pPr lvl="1"/>
            <a:r>
              <a:rPr lang="en-US" altLang="ko-KR" sz="1800" dirty="0"/>
              <a:t>A and B are both CPU bound with CPU bursts that last for a week</a:t>
            </a:r>
          </a:p>
          <a:p>
            <a:pPr lvl="1"/>
            <a:r>
              <a:rPr lang="en-US" altLang="ko-KR" sz="1800" dirty="0"/>
              <a:t>C is I/O bound with iterations of 1ms CPU burst followed by 9ms I/O burst</a:t>
            </a:r>
          </a:p>
          <a:p>
            <a:pPr lvl="1"/>
            <a:r>
              <a:rPr lang="en-US" altLang="ko-KR" sz="1800" dirty="0"/>
              <a:t>If A or B run by themselves, CPU utilization is 100% and I/O utilization is 0% </a:t>
            </a:r>
          </a:p>
          <a:p>
            <a:pPr lvl="1"/>
            <a:r>
              <a:rPr lang="en-US" altLang="ko-KR" sz="1800" dirty="0"/>
              <a:t>If C runs by itself, CPU utilization is 10% and I/O utilization is 90% </a:t>
            </a:r>
          </a:p>
          <a:p>
            <a:r>
              <a:rPr lang="en-US" altLang="ko-KR" sz="2000" dirty="0"/>
              <a:t>With happens under FCFS scheduling policy?</a:t>
            </a:r>
          </a:p>
          <a:p>
            <a:pPr lvl="1"/>
            <a:r>
              <a:rPr lang="en-US" altLang="ko-KR" sz="1800" dirty="0"/>
              <a:t>Once A or B get in, keep CPU for two weeks ⇒ </a:t>
            </a:r>
            <a:r>
              <a:rPr lang="en-US" altLang="ko-KR" sz="1800" dirty="0">
                <a:solidFill>
                  <a:srgbClr val="FF0000"/>
                </a:solidFill>
              </a:rPr>
              <a:t>poor avg. response time </a:t>
            </a:r>
          </a:p>
          <a:p>
            <a:r>
              <a:rPr lang="en-US" altLang="ko-KR" sz="2000" dirty="0"/>
              <a:t>What about RR or SRTF?</a:t>
            </a:r>
          </a:p>
          <a:p>
            <a:pPr lvl="1"/>
            <a:r>
              <a:rPr lang="en-US" altLang="ko-KR" sz="1800" dirty="0"/>
              <a:t>Easier to see with a timeline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97A1404-C8B6-E944-B087-8E80C05BD55B}"/>
              </a:ext>
            </a:extLst>
          </p:cNvPr>
          <p:cNvGrpSpPr/>
          <p:nvPr/>
        </p:nvGrpSpPr>
        <p:grpSpPr>
          <a:xfrm>
            <a:off x="594457" y="1466279"/>
            <a:ext cx="3356767" cy="816516"/>
            <a:chOff x="594457" y="1466279"/>
            <a:chExt cx="3356767" cy="81651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C1D61B2-8BC8-4A45-834F-E89B7993EC90}"/>
                </a:ext>
              </a:extLst>
            </p:cNvPr>
            <p:cNvSpPr/>
            <p:nvPr/>
          </p:nvSpPr>
          <p:spPr>
            <a:xfrm>
              <a:off x="1550926" y="1948417"/>
              <a:ext cx="2400298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BC5DB9F-481E-734D-B1C0-7CC28099C5B9}"/>
                </a:ext>
              </a:extLst>
            </p:cNvPr>
            <p:cNvSpPr txBox="1"/>
            <p:nvPr/>
          </p:nvSpPr>
          <p:spPr>
            <a:xfrm>
              <a:off x="1981917" y="1466279"/>
              <a:ext cx="1261885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Computation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CFF4B9FC-70A7-6D4D-B99B-AC905047AE7A}"/>
                </a:ext>
              </a:extLst>
            </p:cNvPr>
            <p:cNvCxnSpPr>
              <a:cxnSpLocks/>
              <a:stCxn id="46" idx="2"/>
              <a:endCxn id="31" idx="0"/>
            </p:cNvCxnSpPr>
            <p:nvPr/>
          </p:nvCxnSpPr>
          <p:spPr>
            <a:xfrm>
              <a:off x="2612860" y="1804833"/>
              <a:ext cx="138215" cy="1435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398DB59-088E-F448-8404-E16E685E106F}"/>
                </a:ext>
              </a:extLst>
            </p:cNvPr>
            <p:cNvSpPr txBox="1"/>
            <p:nvPr/>
          </p:nvSpPr>
          <p:spPr>
            <a:xfrm>
              <a:off x="594457" y="1944241"/>
              <a:ext cx="933269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 and B :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14EDA8A-E6A0-1F4C-A4BF-2D3A50CEC24C}"/>
              </a:ext>
            </a:extLst>
          </p:cNvPr>
          <p:cNvGrpSpPr/>
          <p:nvPr/>
        </p:nvGrpSpPr>
        <p:grpSpPr>
          <a:xfrm>
            <a:off x="4685469" y="1466279"/>
            <a:ext cx="2697982" cy="1388007"/>
            <a:chOff x="4685469" y="1466279"/>
            <a:chExt cx="2697982" cy="138800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5151472-0327-AB41-AD1D-E6CC02DAA091}"/>
                </a:ext>
              </a:extLst>
            </p:cNvPr>
            <p:cNvSpPr/>
            <p:nvPr/>
          </p:nvSpPr>
          <p:spPr>
            <a:xfrm>
              <a:off x="6735451" y="1948417"/>
              <a:ext cx="648000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00E98CC-413A-C04B-996E-17EEE6B81F44}"/>
                </a:ext>
              </a:extLst>
            </p:cNvPr>
            <p:cNvSpPr/>
            <p:nvPr/>
          </p:nvSpPr>
          <p:spPr>
            <a:xfrm>
              <a:off x="6662203" y="1948417"/>
              <a:ext cx="73247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6B00920-7BE5-5449-9A46-E5C1A17187A9}"/>
                </a:ext>
              </a:extLst>
            </p:cNvPr>
            <p:cNvSpPr/>
            <p:nvPr/>
          </p:nvSpPr>
          <p:spPr>
            <a:xfrm>
              <a:off x="6009071" y="1948417"/>
              <a:ext cx="648000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A002562-EC11-4D4C-9200-C3A78E09E1F1}"/>
                </a:ext>
              </a:extLst>
            </p:cNvPr>
            <p:cNvSpPr/>
            <p:nvPr/>
          </p:nvSpPr>
          <p:spPr>
            <a:xfrm>
              <a:off x="5935823" y="1948417"/>
              <a:ext cx="73247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AB51464-C067-2443-A38A-97D738B09049}"/>
                </a:ext>
              </a:extLst>
            </p:cNvPr>
            <p:cNvSpPr/>
            <p:nvPr/>
          </p:nvSpPr>
          <p:spPr>
            <a:xfrm>
              <a:off x="5280250" y="1948417"/>
              <a:ext cx="648000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B95C3D4-A0EB-D141-AC04-95265D0A3F97}"/>
                </a:ext>
              </a:extLst>
            </p:cNvPr>
            <p:cNvSpPr/>
            <p:nvPr/>
          </p:nvSpPr>
          <p:spPr>
            <a:xfrm>
              <a:off x="5207002" y="1948417"/>
              <a:ext cx="73247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4839470-0680-C94D-9309-D028D0F2F9BC}"/>
                </a:ext>
              </a:extLst>
            </p:cNvPr>
            <p:cNvSpPr txBox="1"/>
            <p:nvPr/>
          </p:nvSpPr>
          <p:spPr>
            <a:xfrm>
              <a:off x="4829063" y="1466279"/>
              <a:ext cx="1261885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Computation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FD9C378-1C7D-7F43-9CAE-A57B8817966C}"/>
                </a:ext>
              </a:extLst>
            </p:cNvPr>
            <p:cNvSpPr txBox="1"/>
            <p:nvPr/>
          </p:nvSpPr>
          <p:spPr>
            <a:xfrm>
              <a:off x="6666081" y="2515732"/>
              <a:ext cx="453970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I/O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A58ADD2-320B-4B40-A59C-44214E6A9D88}"/>
                </a:ext>
              </a:extLst>
            </p:cNvPr>
            <p:cNvCxnSpPr>
              <a:cxnSpLocks/>
              <a:stCxn id="38" idx="2"/>
              <a:endCxn id="37" idx="0"/>
            </p:cNvCxnSpPr>
            <p:nvPr/>
          </p:nvCxnSpPr>
          <p:spPr>
            <a:xfrm flipH="1">
              <a:off x="5243626" y="1804833"/>
              <a:ext cx="216380" cy="1435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61BDFA9-D835-014E-81E4-338FCCC5BF54}"/>
                </a:ext>
              </a:extLst>
            </p:cNvPr>
            <p:cNvCxnSpPr>
              <a:cxnSpLocks/>
              <a:stCxn id="39" idx="0"/>
              <a:endCxn id="36" idx="2"/>
            </p:cNvCxnSpPr>
            <p:nvPr/>
          </p:nvCxnSpPr>
          <p:spPr>
            <a:xfrm flipH="1" flipV="1">
              <a:off x="5604250" y="2278617"/>
              <a:ext cx="1288816" cy="2371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1F1DA56-4E41-894C-99D5-55989F12124C}"/>
                </a:ext>
              </a:extLst>
            </p:cNvPr>
            <p:cNvCxnSpPr>
              <a:cxnSpLocks/>
              <a:stCxn id="39" idx="0"/>
              <a:endCxn id="34" idx="2"/>
            </p:cNvCxnSpPr>
            <p:nvPr/>
          </p:nvCxnSpPr>
          <p:spPr>
            <a:xfrm flipH="1" flipV="1">
              <a:off x="6333071" y="2278617"/>
              <a:ext cx="559995" cy="2371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0AD69B2-B14E-C147-A3AF-7C3D569ED937}"/>
                </a:ext>
              </a:extLst>
            </p:cNvPr>
            <p:cNvCxnSpPr>
              <a:cxnSpLocks/>
              <a:stCxn id="39" idx="0"/>
              <a:endCxn id="32" idx="2"/>
            </p:cNvCxnSpPr>
            <p:nvPr/>
          </p:nvCxnSpPr>
          <p:spPr>
            <a:xfrm flipV="1">
              <a:off x="6893066" y="2278617"/>
              <a:ext cx="166385" cy="2371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4C2A838-0AA8-534F-81E5-4F56BFFD48CC}"/>
                </a:ext>
              </a:extLst>
            </p:cNvPr>
            <p:cNvCxnSpPr>
              <a:cxnSpLocks/>
              <a:stCxn id="38" idx="2"/>
              <a:endCxn id="35" idx="0"/>
            </p:cNvCxnSpPr>
            <p:nvPr/>
          </p:nvCxnSpPr>
          <p:spPr>
            <a:xfrm>
              <a:off x="5460006" y="1804833"/>
              <a:ext cx="512441" cy="1435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868F1EC-22BE-4A4D-91A0-AD9DFB293238}"/>
                </a:ext>
              </a:extLst>
            </p:cNvPr>
            <p:cNvCxnSpPr>
              <a:cxnSpLocks/>
              <a:stCxn id="38" idx="2"/>
              <a:endCxn id="33" idx="0"/>
            </p:cNvCxnSpPr>
            <p:nvPr/>
          </p:nvCxnSpPr>
          <p:spPr>
            <a:xfrm>
              <a:off x="5460006" y="1804833"/>
              <a:ext cx="1238821" cy="1435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CA0C6FC-59A0-4D4C-928B-9596702E448B}"/>
                </a:ext>
              </a:extLst>
            </p:cNvPr>
            <p:cNvSpPr txBox="1"/>
            <p:nvPr/>
          </p:nvSpPr>
          <p:spPr>
            <a:xfrm>
              <a:off x="4685469" y="1946956"/>
              <a:ext cx="418705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 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288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971" grpId="0" uiExpand="1" build="p" bldLvl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Mix of CPU and I/O Bound Tasks:</a:t>
            </a:r>
            <a:br>
              <a:rPr lang="en-US" altLang="ko-KR" dirty="0"/>
            </a:br>
            <a:r>
              <a:rPr lang="en-US" altLang="ko-KR" dirty="0"/>
              <a:t>FCFS vs. RR vs. SRTF (cont.)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398DB59-088E-F448-8404-E16E685E106F}"/>
              </a:ext>
            </a:extLst>
          </p:cNvPr>
          <p:cNvSpPr txBox="1"/>
          <p:nvPr/>
        </p:nvSpPr>
        <p:spPr>
          <a:xfrm>
            <a:off x="3316888" y="1408438"/>
            <a:ext cx="250741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u="sng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RR with 40ms time quantum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1D61B2-8BC8-4A45-834F-E89B7993EC90}"/>
              </a:ext>
            </a:extLst>
          </p:cNvPr>
          <p:cNvSpPr/>
          <p:nvPr/>
        </p:nvSpPr>
        <p:spPr>
          <a:xfrm>
            <a:off x="1309890" y="2029611"/>
            <a:ext cx="1440000" cy="330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AB51464-C067-2443-A38A-97D738B09049}"/>
              </a:ext>
            </a:extLst>
          </p:cNvPr>
          <p:cNvSpPr/>
          <p:nvPr/>
        </p:nvSpPr>
        <p:spPr>
          <a:xfrm>
            <a:off x="1308957" y="2423853"/>
            <a:ext cx="328343" cy="3302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B95C3D4-A0EB-D141-AC04-95265D0A3F97}"/>
              </a:ext>
            </a:extLst>
          </p:cNvPr>
          <p:cNvSpPr/>
          <p:nvPr/>
        </p:nvSpPr>
        <p:spPr>
          <a:xfrm>
            <a:off x="1271843" y="2029611"/>
            <a:ext cx="37114" cy="330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EAAE23-27C9-E941-87A4-79288B689C2D}"/>
              </a:ext>
            </a:extLst>
          </p:cNvPr>
          <p:cNvSpPr/>
          <p:nvPr/>
        </p:nvSpPr>
        <p:spPr>
          <a:xfrm>
            <a:off x="2749890" y="2029611"/>
            <a:ext cx="1440000" cy="330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47D33F-823B-DA4C-BD21-DC9359A6208E}"/>
              </a:ext>
            </a:extLst>
          </p:cNvPr>
          <p:cNvGrpSpPr/>
          <p:nvPr/>
        </p:nvGrpSpPr>
        <p:grpSpPr>
          <a:xfrm>
            <a:off x="4189890" y="2029611"/>
            <a:ext cx="2917114" cy="724442"/>
            <a:chOff x="4189890" y="2029611"/>
            <a:chExt cx="2917114" cy="72444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D68D5E3-CB80-AF47-83EC-6FB72E3AF830}"/>
                </a:ext>
              </a:extLst>
            </p:cNvPr>
            <p:cNvSpPr/>
            <p:nvPr/>
          </p:nvSpPr>
          <p:spPr>
            <a:xfrm>
              <a:off x="4227004" y="242385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3A2B733-0634-9B46-A622-030F1AA4F04F}"/>
                </a:ext>
              </a:extLst>
            </p:cNvPr>
            <p:cNvSpPr/>
            <p:nvPr/>
          </p:nvSpPr>
          <p:spPr>
            <a:xfrm>
              <a:off x="4189890" y="202961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EB9FE0B-0398-654E-A3F4-6D66CF3566CA}"/>
                </a:ext>
              </a:extLst>
            </p:cNvPr>
            <p:cNvSpPr/>
            <p:nvPr/>
          </p:nvSpPr>
          <p:spPr>
            <a:xfrm>
              <a:off x="4227004" y="2029611"/>
              <a:ext cx="1440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11D4901-8212-1947-AB8C-562773A92620}"/>
                </a:ext>
              </a:extLst>
            </p:cNvPr>
            <p:cNvSpPr/>
            <p:nvPr/>
          </p:nvSpPr>
          <p:spPr>
            <a:xfrm>
              <a:off x="5667004" y="2029611"/>
              <a:ext cx="1440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92AA9713-C3BB-2843-B3B5-BADD2F526AD8}"/>
              </a:ext>
            </a:extLst>
          </p:cNvPr>
          <p:cNvSpPr txBox="1"/>
          <p:nvPr/>
        </p:nvSpPr>
        <p:spPr>
          <a:xfrm>
            <a:off x="444097" y="2029611"/>
            <a:ext cx="57099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CPU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844B14D-3783-7F4A-9A4C-C0137CDD2047}"/>
              </a:ext>
            </a:extLst>
          </p:cNvPr>
          <p:cNvSpPr txBox="1"/>
          <p:nvPr/>
        </p:nvSpPr>
        <p:spPr>
          <a:xfrm>
            <a:off x="502607" y="2423853"/>
            <a:ext cx="45397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I/O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217A0C13-151A-8546-818A-3BB53674147B}"/>
              </a:ext>
            </a:extLst>
          </p:cNvPr>
          <p:cNvSpPr/>
          <p:nvPr/>
        </p:nvSpPr>
        <p:spPr>
          <a:xfrm>
            <a:off x="7643693" y="1746992"/>
            <a:ext cx="1264549" cy="556953"/>
          </a:xfrm>
          <a:prstGeom prst="wedgeRoundRectCallout">
            <a:avLst>
              <a:gd name="adj1" fmla="val -62285"/>
              <a:gd name="adj2" fmla="val 5434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7030A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I/O Utilization: ~11%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0662398-BC79-2745-9A24-36FD26A38FCB}"/>
              </a:ext>
            </a:extLst>
          </p:cNvPr>
          <p:cNvSpPr txBox="1"/>
          <p:nvPr/>
        </p:nvSpPr>
        <p:spPr>
          <a:xfrm>
            <a:off x="3362206" y="3063518"/>
            <a:ext cx="240482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u="sng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RR with 1ms time quantum</a:t>
            </a:r>
            <a:endParaRPr lang="en-US" sz="1100" b="1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7DCEE48-B503-3B4D-87BE-E1958DA21D46}"/>
              </a:ext>
            </a:extLst>
          </p:cNvPr>
          <p:cNvSpPr/>
          <p:nvPr/>
        </p:nvSpPr>
        <p:spPr>
          <a:xfrm>
            <a:off x="1274313" y="3662171"/>
            <a:ext cx="37114" cy="330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BEEB42B-A520-8145-9C8E-DB42652C3915}"/>
              </a:ext>
            </a:extLst>
          </p:cNvPr>
          <p:cNvSpPr txBox="1"/>
          <p:nvPr/>
        </p:nvSpPr>
        <p:spPr>
          <a:xfrm>
            <a:off x="444097" y="3662171"/>
            <a:ext cx="57099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CPU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61B1B33-1B9C-9E49-97FB-F9E1131B6AAF}"/>
              </a:ext>
            </a:extLst>
          </p:cNvPr>
          <p:cNvSpPr txBox="1"/>
          <p:nvPr/>
        </p:nvSpPr>
        <p:spPr>
          <a:xfrm>
            <a:off x="502607" y="4056413"/>
            <a:ext cx="45397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I/O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C6A5745-49E8-5F4A-A8C0-680B397C9D5F}"/>
              </a:ext>
            </a:extLst>
          </p:cNvPr>
          <p:cNvGrpSpPr/>
          <p:nvPr/>
        </p:nvGrpSpPr>
        <p:grpSpPr>
          <a:xfrm>
            <a:off x="1308957" y="3662171"/>
            <a:ext cx="365457" cy="724442"/>
            <a:chOff x="1308957" y="3662171"/>
            <a:chExt cx="365457" cy="724442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1777465-C10E-2145-A309-2C2BF1A9118C}"/>
                </a:ext>
              </a:extLst>
            </p:cNvPr>
            <p:cNvSpPr/>
            <p:nvPr/>
          </p:nvSpPr>
          <p:spPr>
            <a:xfrm>
              <a:off x="1312599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B8313FF-5008-F749-9869-8A783D8412DB}"/>
                </a:ext>
              </a:extLst>
            </p:cNvPr>
            <p:cNvSpPr/>
            <p:nvPr/>
          </p:nvSpPr>
          <p:spPr>
            <a:xfrm>
              <a:off x="1308957" y="405641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4230726-C683-F14B-8124-3AD03DFB86C9}"/>
                </a:ext>
              </a:extLst>
            </p:cNvPr>
            <p:cNvSpPr/>
            <p:nvPr/>
          </p:nvSpPr>
          <p:spPr>
            <a:xfrm>
              <a:off x="149371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CD3DB2D-2E10-A34B-9304-6912C51B1438}"/>
                </a:ext>
              </a:extLst>
            </p:cNvPr>
            <p:cNvSpPr/>
            <p:nvPr/>
          </p:nvSpPr>
          <p:spPr>
            <a:xfrm>
              <a:off x="1348599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2E1DADE-9EDE-D44E-BFE2-C2836AB92F9B}"/>
                </a:ext>
              </a:extLst>
            </p:cNvPr>
            <p:cNvSpPr/>
            <p:nvPr/>
          </p:nvSpPr>
          <p:spPr>
            <a:xfrm>
              <a:off x="152971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27C89DC-D99F-4B42-9640-BAE82AB05B61}"/>
                </a:ext>
              </a:extLst>
            </p:cNvPr>
            <p:cNvSpPr/>
            <p:nvPr/>
          </p:nvSpPr>
          <p:spPr>
            <a:xfrm>
              <a:off x="1384599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DAC28B6-B3F7-4C40-88A1-3067F0C9A77F}"/>
                </a:ext>
              </a:extLst>
            </p:cNvPr>
            <p:cNvSpPr/>
            <p:nvPr/>
          </p:nvSpPr>
          <p:spPr>
            <a:xfrm>
              <a:off x="156571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9FDC21EB-424F-4547-A2CC-80B594A5BB40}"/>
                </a:ext>
              </a:extLst>
            </p:cNvPr>
            <p:cNvSpPr/>
            <p:nvPr/>
          </p:nvSpPr>
          <p:spPr>
            <a:xfrm>
              <a:off x="1420599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BE48A06-0564-DB48-8DF6-D6B72FFBCE2E}"/>
                </a:ext>
              </a:extLst>
            </p:cNvPr>
            <p:cNvSpPr/>
            <p:nvPr/>
          </p:nvSpPr>
          <p:spPr>
            <a:xfrm>
              <a:off x="160171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E531E25-605D-014A-ABC5-F9D7B1529432}"/>
                </a:ext>
              </a:extLst>
            </p:cNvPr>
            <p:cNvSpPr/>
            <p:nvPr/>
          </p:nvSpPr>
          <p:spPr>
            <a:xfrm>
              <a:off x="145771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5E95853-657E-F445-B602-7328F5017873}"/>
                </a:ext>
              </a:extLst>
            </p:cNvPr>
            <p:cNvSpPr/>
            <p:nvPr/>
          </p:nvSpPr>
          <p:spPr>
            <a:xfrm>
              <a:off x="1637300" y="3662171"/>
              <a:ext cx="37114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D539002-63EF-3249-AE89-F8C0EF2CC00D}"/>
              </a:ext>
            </a:extLst>
          </p:cNvPr>
          <p:cNvGrpSpPr/>
          <p:nvPr/>
        </p:nvGrpSpPr>
        <p:grpSpPr>
          <a:xfrm>
            <a:off x="7111017" y="2029611"/>
            <a:ext cx="365457" cy="724442"/>
            <a:chOff x="7111017" y="2029611"/>
            <a:chExt cx="365457" cy="724442"/>
          </a:xfrm>
        </p:grpSpPr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CADDBE86-5FAC-554F-B83C-9F1FD481071E}"/>
                </a:ext>
              </a:extLst>
            </p:cNvPr>
            <p:cNvSpPr/>
            <p:nvPr/>
          </p:nvSpPr>
          <p:spPr>
            <a:xfrm>
              <a:off x="7148131" y="242385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7C355EC8-EDC5-1347-8774-3831668BDB2C}"/>
                </a:ext>
              </a:extLst>
            </p:cNvPr>
            <p:cNvSpPr/>
            <p:nvPr/>
          </p:nvSpPr>
          <p:spPr>
            <a:xfrm>
              <a:off x="7111017" y="202961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49CDAB4-2426-A041-985A-11C769F422B8}"/>
              </a:ext>
            </a:extLst>
          </p:cNvPr>
          <p:cNvSpPr txBox="1"/>
          <p:nvPr/>
        </p:nvSpPr>
        <p:spPr>
          <a:xfrm>
            <a:off x="1170290" y="3363684"/>
            <a:ext cx="15356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C,A,B,A,B,A,B,A,B,A, B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DDE2EDF2-7C68-8043-A58D-704074EA90F0}"/>
              </a:ext>
            </a:extLst>
          </p:cNvPr>
          <p:cNvSpPr txBox="1"/>
          <p:nvPr/>
        </p:nvSpPr>
        <p:spPr>
          <a:xfrm>
            <a:off x="4265330" y="4618679"/>
            <a:ext cx="598562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u="sng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SRTF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BE72782-C22B-EB48-8C8A-D7CCF569362A}"/>
              </a:ext>
            </a:extLst>
          </p:cNvPr>
          <p:cNvGrpSpPr/>
          <p:nvPr/>
        </p:nvGrpSpPr>
        <p:grpSpPr>
          <a:xfrm>
            <a:off x="1308957" y="5212581"/>
            <a:ext cx="328343" cy="724442"/>
            <a:chOff x="1308957" y="5212581"/>
            <a:chExt cx="328343" cy="724442"/>
          </a:xfrm>
        </p:grpSpPr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F7963DB0-15E1-FB42-A5F6-3F6427F52815}"/>
                </a:ext>
              </a:extLst>
            </p:cNvPr>
            <p:cNvSpPr/>
            <p:nvPr/>
          </p:nvSpPr>
          <p:spPr>
            <a:xfrm>
              <a:off x="1312599" y="5212581"/>
              <a:ext cx="324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F6452C5C-9EA0-A740-975A-7C2B4A7B2A2D}"/>
                </a:ext>
              </a:extLst>
            </p:cNvPr>
            <p:cNvSpPr/>
            <p:nvPr/>
          </p:nvSpPr>
          <p:spPr>
            <a:xfrm>
              <a:off x="1308957" y="560682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0" name="Rectangle 309">
            <a:extLst>
              <a:ext uri="{FF2B5EF4-FFF2-40B4-BE49-F238E27FC236}">
                <a16:creationId xmlns:a16="http://schemas.microsoft.com/office/drawing/2014/main" id="{4378ABF7-2E93-E44E-BDBE-74715588D0E4}"/>
              </a:ext>
            </a:extLst>
          </p:cNvPr>
          <p:cNvSpPr/>
          <p:nvPr/>
        </p:nvSpPr>
        <p:spPr>
          <a:xfrm>
            <a:off x="1274313" y="5212581"/>
            <a:ext cx="37114" cy="330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DC0FB2FF-5649-9941-BCE5-CA3E5865B193}"/>
              </a:ext>
            </a:extLst>
          </p:cNvPr>
          <p:cNvSpPr txBox="1"/>
          <p:nvPr/>
        </p:nvSpPr>
        <p:spPr>
          <a:xfrm>
            <a:off x="444097" y="5212581"/>
            <a:ext cx="57099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CPU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E879CF52-07E5-774E-8287-997D0B4B998C}"/>
              </a:ext>
            </a:extLst>
          </p:cNvPr>
          <p:cNvSpPr txBox="1"/>
          <p:nvPr/>
        </p:nvSpPr>
        <p:spPr>
          <a:xfrm>
            <a:off x="502607" y="5606823"/>
            <a:ext cx="45397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I/O</a:t>
            </a: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391BEE1B-7D66-8C4A-85FF-3A1AC93CAB72}"/>
              </a:ext>
            </a:extLst>
          </p:cNvPr>
          <p:cNvSpPr/>
          <p:nvPr/>
        </p:nvSpPr>
        <p:spPr>
          <a:xfrm>
            <a:off x="1677643" y="5212581"/>
            <a:ext cx="324000" cy="330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740630A6-92CD-5842-9EFF-359B134FF674}"/>
              </a:ext>
            </a:extLst>
          </p:cNvPr>
          <p:cNvSpPr/>
          <p:nvPr/>
        </p:nvSpPr>
        <p:spPr>
          <a:xfrm>
            <a:off x="1674001" y="5606823"/>
            <a:ext cx="328343" cy="3302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9EF58003-4B90-F743-A039-CF7C246AB5A7}"/>
              </a:ext>
            </a:extLst>
          </p:cNvPr>
          <p:cNvSpPr/>
          <p:nvPr/>
        </p:nvSpPr>
        <p:spPr>
          <a:xfrm>
            <a:off x="1639357" y="5212581"/>
            <a:ext cx="37114" cy="330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E887C5D-CFE9-7C42-B2AA-554BAD81278B}"/>
              </a:ext>
            </a:extLst>
          </p:cNvPr>
          <p:cNvGrpSpPr/>
          <p:nvPr/>
        </p:nvGrpSpPr>
        <p:grpSpPr>
          <a:xfrm>
            <a:off x="2001172" y="5212581"/>
            <a:ext cx="5468819" cy="724442"/>
            <a:chOff x="2001172" y="5212581"/>
            <a:chExt cx="5468819" cy="724442"/>
          </a:xfrm>
        </p:grpSpPr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3D3B236E-E599-374F-A9F4-FE796E39FC1F}"/>
                </a:ext>
              </a:extLst>
            </p:cNvPr>
            <p:cNvSpPr/>
            <p:nvPr/>
          </p:nvSpPr>
          <p:spPr>
            <a:xfrm>
              <a:off x="2039458" y="5212581"/>
              <a:ext cx="324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C73E054A-E30D-2040-86FA-40E5F98389A6}"/>
                </a:ext>
              </a:extLst>
            </p:cNvPr>
            <p:cNvSpPr/>
            <p:nvPr/>
          </p:nvSpPr>
          <p:spPr>
            <a:xfrm>
              <a:off x="2035816" y="560682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F8B012A2-CF54-5542-9D30-893E0D142B9A}"/>
                </a:ext>
              </a:extLst>
            </p:cNvPr>
            <p:cNvSpPr/>
            <p:nvPr/>
          </p:nvSpPr>
          <p:spPr>
            <a:xfrm>
              <a:off x="2001172" y="521258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65F9C481-B121-E240-AA80-FE71F2CAA13C}"/>
                </a:ext>
              </a:extLst>
            </p:cNvPr>
            <p:cNvSpPr/>
            <p:nvPr/>
          </p:nvSpPr>
          <p:spPr>
            <a:xfrm>
              <a:off x="2404502" y="5212581"/>
              <a:ext cx="324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2C9F7FB9-76FE-D747-AFA3-13D9507F9E89}"/>
                </a:ext>
              </a:extLst>
            </p:cNvPr>
            <p:cNvSpPr/>
            <p:nvPr/>
          </p:nvSpPr>
          <p:spPr>
            <a:xfrm>
              <a:off x="2400860" y="560682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555B61A8-0B44-204D-B511-65F4DCEE51E8}"/>
                </a:ext>
              </a:extLst>
            </p:cNvPr>
            <p:cNvSpPr/>
            <p:nvPr/>
          </p:nvSpPr>
          <p:spPr>
            <a:xfrm>
              <a:off x="2366216" y="521258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4BFEDC03-8806-6746-B672-CB034010CE88}"/>
                </a:ext>
              </a:extLst>
            </p:cNvPr>
            <p:cNvSpPr/>
            <p:nvPr/>
          </p:nvSpPr>
          <p:spPr>
            <a:xfrm>
              <a:off x="2769671" y="5212581"/>
              <a:ext cx="324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3B3CEB1B-21AC-BA42-9602-7BA864FB433B}"/>
                </a:ext>
              </a:extLst>
            </p:cNvPr>
            <p:cNvSpPr/>
            <p:nvPr/>
          </p:nvSpPr>
          <p:spPr>
            <a:xfrm>
              <a:off x="2766029" y="560682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3D74834A-0412-8544-B177-1513D02A0909}"/>
                </a:ext>
              </a:extLst>
            </p:cNvPr>
            <p:cNvSpPr/>
            <p:nvPr/>
          </p:nvSpPr>
          <p:spPr>
            <a:xfrm>
              <a:off x="2731385" y="521258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080A6954-0E20-E943-AD6C-4B3E7BE34AA5}"/>
                </a:ext>
              </a:extLst>
            </p:cNvPr>
            <p:cNvSpPr/>
            <p:nvPr/>
          </p:nvSpPr>
          <p:spPr>
            <a:xfrm>
              <a:off x="3134715" y="5212581"/>
              <a:ext cx="324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E125CA88-CFA4-2B4E-AE54-3A8E1E0E92EB}"/>
                </a:ext>
              </a:extLst>
            </p:cNvPr>
            <p:cNvSpPr/>
            <p:nvPr/>
          </p:nvSpPr>
          <p:spPr>
            <a:xfrm>
              <a:off x="3131073" y="560682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0186B060-ACDB-AD4F-A70C-AA606761DD41}"/>
                </a:ext>
              </a:extLst>
            </p:cNvPr>
            <p:cNvSpPr/>
            <p:nvPr/>
          </p:nvSpPr>
          <p:spPr>
            <a:xfrm>
              <a:off x="3096429" y="521258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FB1EBDCD-27E8-304E-B828-AF678765C983}"/>
                </a:ext>
              </a:extLst>
            </p:cNvPr>
            <p:cNvSpPr/>
            <p:nvPr/>
          </p:nvSpPr>
          <p:spPr>
            <a:xfrm>
              <a:off x="3496530" y="5212581"/>
              <a:ext cx="324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10228101-B045-5946-BEC7-90822771854E}"/>
                </a:ext>
              </a:extLst>
            </p:cNvPr>
            <p:cNvSpPr/>
            <p:nvPr/>
          </p:nvSpPr>
          <p:spPr>
            <a:xfrm>
              <a:off x="3492888" y="560682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4AD9231E-0089-524E-9224-3C04280762BD}"/>
                </a:ext>
              </a:extLst>
            </p:cNvPr>
            <p:cNvSpPr/>
            <p:nvPr/>
          </p:nvSpPr>
          <p:spPr>
            <a:xfrm>
              <a:off x="3458244" y="521258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805B1212-D72F-004D-AF47-E5ECA89DBC32}"/>
                </a:ext>
              </a:extLst>
            </p:cNvPr>
            <p:cNvSpPr/>
            <p:nvPr/>
          </p:nvSpPr>
          <p:spPr>
            <a:xfrm>
              <a:off x="3861574" y="5212581"/>
              <a:ext cx="324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C7287E27-865B-9941-91A6-FC6D5BD9E218}"/>
                </a:ext>
              </a:extLst>
            </p:cNvPr>
            <p:cNvSpPr/>
            <p:nvPr/>
          </p:nvSpPr>
          <p:spPr>
            <a:xfrm>
              <a:off x="3857932" y="560682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D90C2E42-27A9-F84D-A940-1864AA6BB709}"/>
                </a:ext>
              </a:extLst>
            </p:cNvPr>
            <p:cNvSpPr/>
            <p:nvPr/>
          </p:nvSpPr>
          <p:spPr>
            <a:xfrm>
              <a:off x="3823288" y="521258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5FF397D7-A795-974A-AB41-06977D249399}"/>
                </a:ext>
              </a:extLst>
            </p:cNvPr>
            <p:cNvSpPr/>
            <p:nvPr/>
          </p:nvSpPr>
          <p:spPr>
            <a:xfrm>
              <a:off x="4227004" y="5212581"/>
              <a:ext cx="324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44627E6B-E9FE-AD4F-966A-84F3847E284E}"/>
                </a:ext>
              </a:extLst>
            </p:cNvPr>
            <p:cNvSpPr/>
            <p:nvPr/>
          </p:nvSpPr>
          <p:spPr>
            <a:xfrm>
              <a:off x="4223362" y="560682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5578FEF6-1AFF-5E4C-BBBC-D22A8D429050}"/>
                </a:ext>
              </a:extLst>
            </p:cNvPr>
            <p:cNvSpPr/>
            <p:nvPr/>
          </p:nvSpPr>
          <p:spPr>
            <a:xfrm>
              <a:off x="4188718" y="521258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2CF3DFE0-CC05-A840-8782-54F743D3BFEE}"/>
                </a:ext>
              </a:extLst>
            </p:cNvPr>
            <p:cNvSpPr/>
            <p:nvPr/>
          </p:nvSpPr>
          <p:spPr>
            <a:xfrm>
              <a:off x="4592048" y="5212581"/>
              <a:ext cx="324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576F6321-9EB0-B14F-895C-F9BBAB7742F2}"/>
                </a:ext>
              </a:extLst>
            </p:cNvPr>
            <p:cNvSpPr/>
            <p:nvPr/>
          </p:nvSpPr>
          <p:spPr>
            <a:xfrm>
              <a:off x="4588406" y="560682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0D0F1694-1C59-B942-8FFE-3868F23748A2}"/>
                </a:ext>
              </a:extLst>
            </p:cNvPr>
            <p:cNvSpPr/>
            <p:nvPr/>
          </p:nvSpPr>
          <p:spPr>
            <a:xfrm>
              <a:off x="4553762" y="521258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B2EC7389-A885-BB4B-A07D-072297DEF016}"/>
                </a:ext>
              </a:extLst>
            </p:cNvPr>
            <p:cNvSpPr/>
            <p:nvPr/>
          </p:nvSpPr>
          <p:spPr>
            <a:xfrm>
              <a:off x="4953863" y="5212581"/>
              <a:ext cx="324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341C67CA-FEC3-FF4C-8E37-9A0107EA1DE9}"/>
                </a:ext>
              </a:extLst>
            </p:cNvPr>
            <p:cNvSpPr/>
            <p:nvPr/>
          </p:nvSpPr>
          <p:spPr>
            <a:xfrm>
              <a:off x="4950221" y="560682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5AC082C1-63BF-DD4B-AFC1-A36D2A1F0410}"/>
                </a:ext>
              </a:extLst>
            </p:cNvPr>
            <p:cNvSpPr/>
            <p:nvPr/>
          </p:nvSpPr>
          <p:spPr>
            <a:xfrm>
              <a:off x="4915577" y="521258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9FD15EA7-09DD-1D41-A5FD-E255FFCDC0A2}"/>
                </a:ext>
              </a:extLst>
            </p:cNvPr>
            <p:cNvSpPr/>
            <p:nvPr/>
          </p:nvSpPr>
          <p:spPr>
            <a:xfrm>
              <a:off x="5318907" y="5212581"/>
              <a:ext cx="324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377C3E60-7120-8242-95E1-84FE57A9E620}"/>
                </a:ext>
              </a:extLst>
            </p:cNvPr>
            <p:cNvSpPr/>
            <p:nvPr/>
          </p:nvSpPr>
          <p:spPr>
            <a:xfrm>
              <a:off x="5315265" y="560682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1D2227F0-1A98-894D-A7E9-A7A0DDF396E0}"/>
                </a:ext>
              </a:extLst>
            </p:cNvPr>
            <p:cNvSpPr/>
            <p:nvPr/>
          </p:nvSpPr>
          <p:spPr>
            <a:xfrm>
              <a:off x="5280621" y="521258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A4ADD02A-A8E0-7A4A-8DFF-339B631B25DC}"/>
                </a:ext>
              </a:extLst>
            </p:cNvPr>
            <p:cNvSpPr/>
            <p:nvPr/>
          </p:nvSpPr>
          <p:spPr>
            <a:xfrm>
              <a:off x="5684076" y="5212581"/>
              <a:ext cx="324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6D0D2506-DC32-FB4A-AFA3-B0846EE62E3A}"/>
                </a:ext>
              </a:extLst>
            </p:cNvPr>
            <p:cNvSpPr/>
            <p:nvPr/>
          </p:nvSpPr>
          <p:spPr>
            <a:xfrm>
              <a:off x="5680434" y="560682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32FD9859-988C-B343-A1C5-36B6FD181364}"/>
                </a:ext>
              </a:extLst>
            </p:cNvPr>
            <p:cNvSpPr/>
            <p:nvPr/>
          </p:nvSpPr>
          <p:spPr>
            <a:xfrm>
              <a:off x="5645790" y="521258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EF261240-957E-EC41-895A-28DE3D05B67B}"/>
                </a:ext>
              </a:extLst>
            </p:cNvPr>
            <p:cNvSpPr/>
            <p:nvPr/>
          </p:nvSpPr>
          <p:spPr>
            <a:xfrm>
              <a:off x="6049120" y="5212581"/>
              <a:ext cx="324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26184182-BA89-8143-B264-3E04837B5736}"/>
                </a:ext>
              </a:extLst>
            </p:cNvPr>
            <p:cNvSpPr/>
            <p:nvPr/>
          </p:nvSpPr>
          <p:spPr>
            <a:xfrm>
              <a:off x="6045478" y="560682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8CB94E8A-0539-EF4E-B90A-5B92A1AEEC62}"/>
                </a:ext>
              </a:extLst>
            </p:cNvPr>
            <p:cNvSpPr/>
            <p:nvPr/>
          </p:nvSpPr>
          <p:spPr>
            <a:xfrm>
              <a:off x="6010834" y="521258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angle 358">
              <a:extLst>
                <a:ext uri="{FF2B5EF4-FFF2-40B4-BE49-F238E27FC236}">
                  <a16:creationId xmlns:a16="http://schemas.microsoft.com/office/drawing/2014/main" id="{50B3A0DB-DFF2-DF4A-A8D4-D974EF64A471}"/>
                </a:ext>
              </a:extLst>
            </p:cNvPr>
            <p:cNvSpPr/>
            <p:nvPr/>
          </p:nvSpPr>
          <p:spPr>
            <a:xfrm>
              <a:off x="6410935" y="5212581"/>
              <a:ext cx="324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A021C3F1-C2ED-E543-8178-A151AAE2F068}"/>
                </a:ext>
              </a:extLst>
            </p:cNvPr>
            <p:cNvSpPr/>
            <p:nvPr/>
          </p:nvSpPr>
          <p:spPr>
            <a:xfrm>
              <a:off x="6407293" y="560682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1ADD9AE3-1FA5-4C41-AC6E-B6C1EF2682A6}"/>
                </a:ext>
              </a:extLst>
            </p:cNvPr>
            <p:cNvSpPr/>
            <p:nvPr/>
          </p:nvSpPr>
          <p:spPr>
            <a:xfrm>
              <a:off x="6372649" y="521258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738DCFFC-4403-FB45-AF87-BE150D4BF27E}"/>
                </a:ext>
              </a:extLst>
            </p:cNvPr>
            <p:cNvSpPr/>
            <p:nvPr/>
          </p:nvSpPr>
          <p:spPr>
            <a:xfrm>
              <a:off x="6775979" y="5212581"/>
              <a:ext cx="324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96A9ED5A-1AC4-4A49-8300-02E552B2A9A7}"/>
                </a:ext>
              </a:extLst>
            </p:cNvPr>
            <p:cNvSpPr/>
            <p:nvPr/>
          </p:nvSpPr>
          <p:spPr>
            <a:xfrm>
              <a:off x="6772337" y="560682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1277A235-7E90-3A48-865C-AF00BCD315C4}"/>
                </a:ext>
              </a:extLst>
            </p:cNvPr>
            <p:cNvSpPr/>
            <p:nvPr/>
          </p:nvSpPr>
          <p:spPr>
            <a:xfrm>
              <a:off x="6737693" y="521258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1D556653-0D40-474B-AB95-BA5A336F458C}"/>
                </a:ext>
              </a:extLst>
            </p:cNvPr>
            <p:cNvSpPr/>
            <p:nvPr/>
          </p:nvSpPr>
          <p:spPr>
            <a:xfrm>
              <a:off x="7141648" y="560682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CFD1652A-A668-7243-A70D-E8E3D8904326}"/>
                </a:ext>
              </a:extLst>
            </p:cNvPr>
            <p:cNvSpPr/>
            <p:nvPr/>
          </p:nvSpPr>
          <p:spPr>
            <a:xfrm>
              <a:off x="7107004" y="521258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8" name="Rounded Rectangular Callout 367">
            <a:extLst>
              <a:ext uri="{FF2B5EF4-FFF2-40B4-BE49-F238E27FC236}">
                <a16:creationId xmlns:a16="http://schemas.microsoft.com/office/drawing/2014/main" id="{F541B914-852B-0541-B8CB-8918909783E1}"/>
              </a:ext>
            </a:extLst>
          </p:cNvPr>
          <p:cNvSpPr/>
          <p:nvPr/>
        </p:nvSpPr>
        <p:spPr>
          <a:xfrm>
            <a:off x="7643693" y="3372228"/>
            <a:ext cx="1264549" cy="556953"/>
          </a:xfrm>
          <a:prstGeom prst="wedgeRoundRectCallout">
            <a:avLst>
              <a:gd name="adj1" fmla="val -62285"/>
              <a:gd name="adj2" fmla="val 5434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7030A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I/O Utilization: ~82%</a:t>
            </a:r>
          </a:p>
        </p:txBody>
      </p:sp>
      <p:sp>
        <p:nvSpPr>
          <p:cNvPr id="369" name="Rounded Rectangular Callout 368">
            <a:extLst>
              <a:ext uri="{FF2B5EF4-FFF2-40B4-BE49-F238E27FC236}">
                <a16:creationId xmlns:a16="http://schemas.microsoft.com/office/drawing/2014/main" id="{5AF8297F-2EBC-5140-B1BE-33B09F3D7735}"/>
              </a:ext>
            </a:extLst>
          </p:cNvPr>
          <p:cNvSpPr/>
          <p:nvPr/>
        </p:nvSpPr>
        <p:spPr>
          <a:xfrm>
            <a:off x="7643693" y="4907632"/>
            <a:ext cx="1264549" cy="556953"/>
          </a:xfrm>
          <a:prstGeom prst="wedgeRoundRectCallout">
            <a:avLst>
              <a:gd name="adj1" fmla="val -62285"/>
              <a:gd name="adj2" fmla="val 5434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7030A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I/O Utilization: ~90%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93FF0E-EF81-4F4F-89FE-B2C8708FFA49}"/>
              </a:ext>
            </a:extLst>
          </p:cNvPr>
          <p:cNvSpPr/>
          <p:nvPr/>
        </p:nvSpPr>
        <p:spPr>
          <a:xfrm>
            <a:off x="2512089" y="3367799"/>
            <a:ext cx="8759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,C,A,B,A,…</a:t>
            </a:r>
            <a:endParaRPr lang="en-US" sz="12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60F2737-CD82-4941-8062-67953E2EE44B}"/>
              </a:ext>
            </a:extLst>
          </p:cNvPr>
          <p:cNvGrpSpPr/>
          <p:nvPr/>
        </p:nvGrpSpPr>
        <p:grpSpPr>
          <a:xfrm>
            <a:off x="1675357" y="3662171"/>
            <a:ext cx="5977630" cy="724442"/>
            <a:chOff x="1675357" y="3662171"/>
            <a:chExt cx="5977630" cy="724442"/>
          </a:xfrm>
        </p:grpSpPr>
        <p:sp>
          <p:nvSpPr>
            <p:cNvPr id="393" name="Rectangle 392">
              <a:extLst>
                <a:ext uri="{FF2B5EF4-FFF2-40B4-BE49-F238E27FC236}">
                  <a16:creationId xmlns:a16="http://schemas.microsoft.com/office/drawing/2014/main" id="{651C3749-8848-934F-A7CF-A947864DC8E6}"/>
                </a:ext>
              </a:extLst>
            </p:cNvPr>
            <p:cNvSpPr/>
            <p:nvPr/>
          </p:nvSpPr>
          <p:spPr>
            <a:xfrm>
              <a:off x="1675357" y="366217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3C5813E9-CC1F-0548-BCD3-BBEB30A859D9}"/>
                </a:ext>
              </a:extLst>
            </p:cNvPr>
            <p:cNvSpPr/>
            <p:nvPr/>
          </p:nvSpPr>
          <p:spPr>
            <a:xfrm>
              <a:off x="171364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9446022B-7421-074F-A9F2-F7200A4CBFF6}"/>
                </a:ext>
              </a:extLst>
            </p:cNvPr>
            <p:cNvSpPr/>
            <p:nvPr/>
          </p:nvSpPr>
          <p:spPr>
            <a:xfrm>
              <a:off x="1710001" y="405641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B344CA2D-5C3B-E142-AB20-1FE544F96AA6}"/>
                </a:ext>
              </a:extLst>
            </p:cNvPr>
            <p:cNvSpPr/>
            <p:nvPr/>
          </p:nvSpPr>
          <p:spPr>
            <a:xfrm>
              <a:off x="189475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37D1DE44-93EE-1D4F-9A5B-E26D5382BE6C}"/>
                </a:ext>
              </a:extLst>
            </p:cNvPr>
            <p:cNvSpPr/>
            <p:nvPr/>
          </p:nvSpPr>
          <p:spPr>
            <a:xfrm>
              <a:off x="174964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E2CB53D4-FCBC-654F-9A82-9599EC296808}"/>
                </a:ext>
              </a:extLst>
            </p:cNvPr>
            <p:cNvSpPr/>
            <p:nvPr/>
          </p:nvSpPr>
          <p:spPr>
            <a:xfrm>
              <a:off x="193075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77F9BFC4-EC51-F34C-BD24-34C2D05244B8}"/>
                </a:ext>
              </a:extLst>
            </p:cNvPr>
            <p:cNvSpPr/>
            <p:nvPr/>
          </p:nvSpPr>
          <p:spPr>
            <a:xfrm>
              <a:off x="178564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4AC0E4AE-74D8-2E4E-BC1A-83A475DE673A}"/>
                </a:ext>
              </a:extLst>
            </p:cNvPr>
            <p:cNvSpPr/>
            <p:nvPr/>
          </p:nvSpPr>
          <p:spPr>
            <a:xfrm>
              <a:off x="196675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D4D40320-C966-FE4C-A315-975AD06A90DC}"/>
                </a:ext>
              </a:extLst>
            </p:cNvPr>
            <p:cNvSpPr/>
            <p:nvPr/>
          </p:nvSpPr>
          <p:spPr>
            <a:xfrm>
              <a:off x="182164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4C632C73-E055-1641-B528-CE1032A3E507}"/>
                </a:ext>
              </a:extLst>
            </p:cNvPr>
            <p:cNvSpPr/>
            <p:nvPr/>
          </p:nvSpPr>
          <p:spPr>
            <a:xfrm>
              <a:off x="200275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AD3DF354-89F3-104A-A58B-88438743A71E}"/>
                </a:ext>
              </a:extLst>
            </p:cNvPr>
            <p:cNvSpPr/>
            <p:nvPr/>
          </p:nvSpPr>
          <p:spPr>
            <a:xfrm>
              <a:off x="185875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920FFF8A-7E91-CD49-898B-9D71E0BDCC74}"/>
                </a:ext>
              </a:extLst>
            </p:cNvPr>
            <p:cNvSpPr/>
            <p:nvPr/>
          </p:nvSpPr>
          <p:spPr>
            <a:xfrm>
              <a:off x="2038344" y="3662171"/>
              <a:ext cx="37114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B3EF79E8-822E-614D-938B-B0700B01C75C}"/>
                </a:ext>
              </a:extLst>
            </p:cNvPr>
            <p:cNvSpPr/>
            <p:nvPr/>
          </p:nvSpPr>
          <p:spPr>
            <a:xfrm>
              <a:off x="2076401" y="366217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23254309-E23A-A042-9E9E-A8F78BA407CF}"/>
                </a:ext>
              </a:extLst>
            </p:cNvPr>
            <p:cNvSpPr/>
            <p:nvPr/>
          </p:nvSpPr>
          <p:spPr>
            <a:xfrm>
              <a:off x="211468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angle 406">
              <a:extLst>
                <a:ext uri="{FF2B5EF4-FFF2-40B4-BE49-F238E27FC236}">
                  <a16:creationId xmlns:a16="http://schemas.microsoft.com/office/drawing/2014/main" id="{CEECA88A-96F6-9943-B4FD-1E86844A710E}"/>
                </a:ext>
              </a:extLst>
            </p:cNvPr>
            <p:cNvSpPr/>
            <p:nvPr/>
          </p:nvSpPr>
          <p:spPr>
            <a:xfrm>
              <a:off x="2111045" y="405641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16A51C6D-9DEF-0B48-961F-7C4194E1AD71}"/>
                </a:ext>
              </a:extLst>
            </p:cNvPr>
            <p:cNvSpPr/>
            <p:nvPr/>
          </p:nvSpPr>
          <p:spPr>
            <a:xfrm>
              <a:off x="2295801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Rectangle 408">
              <a:extLst>
                <a:ext uri="{FF2B5EF4-FFF2-40B4-BE49-F238E27FC236}">
                  <a16:creationId xmlns:a16="http://schemas.microsoft.com/office/drawing/2014/main" id="{4840F323-AB7C-A649-91DF-22D3FC4DBC1D}"/>
                </a:ext>
              </a:extLst>
            </p:cNvPr>
            <p:cNvSpPr/>
            <p:nvPr/>
          </p:nvSpPr>
          <p:spPr>
            <a:xfrm>
              <a:off x="215068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706A8391-C1D1-094B-9019-B94047845E6D}"/>
                </a:ext>
              </a:extLst>
            </p:cNvPr>
            <p:cNvSpPr/>
            <p:nvPr/>
          </p:nvSpPr>
          <p:spPr>
            <a:xfrm>
              <a:off x="2331801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C788AA03-CADA-244A-A50B-37C4059E1DD4}"/>
                </a:ext>
              </a:extLst>
            </p:cNvPr>
            <p:cNvSpPr/>
            <p:nvPr/>
          </p:nvSpPr>
          <p:spPr>
            <a:xfrm>
              <a:off x="218668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F87634A8-2913-A946-B70F-05769DDE88D1}"/>
                </a:ext>
              </a:extLst>
            </p:cNvPr>
            <p:cNvSpPr/>
            <p:nvPr/>
          </p:nvSpPr>
          <p:spPr>
            <a:xfrm>
              <a:off x="2367801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ectangle 412">
              <a:extLst>
                <a:ext uri="{FF2B5EF4-FFF2-40B4-BE49-F238E27FC236}">
                  <a16:creationId xmlns:a16="http://schemas.microsoft.com/office/drawing/2014/main" id="{8EA230C4-8A32-1443-857F-BCB4C98CFDE4}"/>
                </a:ext>
              </a:extLst>
            </p:cNvPr>
            <p:cNvSpPr/>
            <p:nvPr/>
          </p:nvSpPr>
          <p:spPr>
            <a:xfrm>
              <a:off x="222268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Rectangle 413">
              <a:extLst>
                <a:ext uri="{FF2B5EF4-FFF2-40B4-BE49-F238E27FC236}">
                  <a16:creationId xmlns:a16="http://schemas.microsoft.com/office/drawing/2014/main" id="{049BE70E-9769-F949-A9C0-9D342B1FECE2}"/>
                </a:ext>
              </a:extLst>
            </p:cNvPr>
            <p:cNvSpPr/>
            <p:nvPr/>
          </p:nvSpPr>
          <p:spPr>
            <a:xfrm>
              <a:off x="2403801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id="{893FE218-7FB2-BD4D-9F46-12E780B22C4F}"/>
                </a:ext>
              </a:extLst>
            </p:cNvPr>
            <p:cNvSpPr/>
            <p:nvPr/>
          </p:nvSpPr>
          <p:spPr>
            <a:xfrm>
              <a:off x="2259801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DD944D2B-9A70-7E45-8F03-0FE67673B326}"/>
                </a:ext>
              </a:extLst>
            </p:cNvPr>
            <p:cNvSpPr/>
            <p:nvPr/>
          </p:nvSpPr>
          <p:spPr>
            <a:xfrm>
              <a:off x="2439388" y="3662171"/>
              <a:ext cx="37114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9AB1E6FE-0445-4A4A-9468-4FD15EFBEE93}"/>
                </a:ext>
              </a:extLst>
            </p:cNvPr>
            <p:cNvSpPr/>
            <p:nvPr/>
          </p:nvSpPr>
          <p:spPr>
            <a:xfrm>
              <a:off x="2477445" y="366217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angle 417">
              <a:extLst>
                <a:ext uri="{FF2B5EF4-FFF2-40B4-BE49-F238E27FC236}">
                  <a16:creationId xmlns:a16="http://schemas.microsoft.com/office/drawing/2014/main" id="{FBD74210-B606-DB41-AC80-E7D90F06C956}"/>
                </a:ext>
              </a:extLst>
            </p:cNvPr>
            <p:cNvSpPr/>
            <p:nvPr/>
          </p:nvSpPr>
          <p:spPr>
            <a:xfrm>
              <a:off x="2515731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DBC8A9ED-28E5-6D41-A804-12A88C91BE84}"/>
                </a:ext>
              </a:extLst>
            </p:cNvPr>
            <p:cNvSpPr/>
            <p:nvPr/>
          </p:nvSpPr>
          <p:spPr>
            <a:xfrm>
              <a:off x="2512089" y="405641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angle 419">
              <a:extLst>
                <a:ext uri="{FF2B5EF4-FFF2-40B4-BE49-F238E27FC236}">
                  <a16:creationId xmlns:a16="http://schemas.microsoft.com/office/drawing/2014/main" id="{694CCA1F-3C48-DA41-9F11-0D96258967BC}"/>
                </a:ext>
              </a:extLst>
            </p:cNvPr>
            <p:cNvSpPr/>
            <p:nvPr/>
          </p:nvSpPr>
          <p:spPr>
            <a:xfrm>
              <a:off x="2696845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ectangle 420">
              <a:extLst>
                <a:ext uri="{FF2B5EF4-FFF2-40B4-BE49-F238E27FC236}">
                  <a16:creationId xmlns:a16="http://schemas.microsoft.com/office/drawing/2014/main" id="{19E26078-7AE8-A747-956B-AA84F968342F}"/>
                </a:ext>
              </a:extLst>
            </p:cNvPr>
            <p:cNvSpPr/>
            <p:nvPr/>
          </p:nvSpPr>
          <p:spPr>
            <a:xfrm>
              <a:off x="2551731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angle 421">
              <a:extLst>
                <a:ext uri="{FF2B5EF4-FFF2-40B4-BE49-F238E27FC236}">
                  <a16:creationId xmlns:a16="http://schemas.microsoft.com/office/drawing/2014/main" id="{D43FDAEF-AD93-7E47-8A9E-DAE2BE17D254}"/>
                </a:ext>
              </a:extLst>
            </p:cNvPr>
            <p:cNvSpPr/>
            <p:nvPr/>
          </p:nvSpPr>
          <p:spPr>
            <a:xfrm>
              <a:off x="2732845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ectangle 422">
              <a:extLst>
                <a:ext uri="{FF2B5EF4-FFF2-40B4-BE49-F238E27FC236}">
                  <a16:creationId xmlns:a16="http://schemas.microsoft.com/office/drawing/2014/main" id="{9411279C-C559-8E46-B316-3A2EA0AAA727}"/>
                </a:ext>
              </a:extLst>
            </p:cNvPr>
            <p:cNvSpPr/>
            <p:nvPr/>
          </p:nvSpPr>
          <p:spPr>
            <a:xfrm>
              <a:off x="2587731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Rectangle 423">
              <a:extLst>
                <a:ext uri="{FF2B5EF4-FFF2-40B4-BE49-F238E27FC236}">
                  <a16:creationId xmlns:a16="http://schemas.microsoft.com/office/drawing/2014/main" id="{AC28672A-A07A-AE47-B965-06F0F60F0C14}"/>
                </a:ext>
              </a:extLst>
            </p:cNvPr>
            <p:cNvSpPr/>
            <p:nvPr/>
          </p:nvSpPr>
          <p:spPr>
            <a:xfrm>
              <a:off x="2768845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Rectangle 424">
              <a:extLst>
                <a:ext uri="{FF2B5EF4-FFF2-40B4-BE49-F238E27FC236}">
                  <a16:creationId xmlns:a16="http://schemas.microsoft.com/office/drawing/2014/main" id="{9E94E607-CAF1-7A43-87B7-97B9F25D3F29}"/>
                </a:ext>
              </a:extLst>
            </p:cNvPr>
            <p:cNvSpPr/>
            <p:nvPr/>
          </p:nvSpPr>
          <p:spPr>
            <a:xfrm>
              <a:off x="2623731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Rectangle 425">
              <a:extLst>
                <a:ext uri="{FF2B5EF4-FFF2-40B4-BE49-F238E27FC236}">
                  <a16:creationId xmlns:a16="http://schemas.microsoft.com/office/drawing/2014/main" id="{736EF394-D852-4448-BD92-45054C5E7A31}"/>
                </a:ext>
              </a:extLst>
            </p:cNvPr>
            <p:cNvSpPr/>
            <p:nvPr/>
          </p:nvSpPr>
          <p:spPr>
            <a:xfrm>
              <a:off x="2804845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angle 426">
              <a:extLst>
                <a:ext uri="{FF2B5EF4-FFF2-40B4-BE49-F238E27FC236}">
                  <a16:creationId xmlns:a16="http://schemas.microsoft.com/office/drawing/2014/main" id="{E7B61891-03E0-BE47-86D5-6F17ECEE75E4}"/>
                </a:ext>
              </a:extLst>
            </p:cNvPr>
            <p:cNvSpPr/>
            <p:nvPr/>
          </p:nvSpPr>
          <p:spPr>
            <a:xfrm>
              <a:off x="2660845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8" name="Rectangle 427">
              <a:extLst>
                <a:ext uri="{FF2B5EF4-FFF2-40B4-BE49-F238E27FC236}">
                  <a16:creationId xmlns:a16="http://schemas.microsoft.com/office/drawing/2014/main" id="{30485B8F-132F-994C-ADA1-8640C27DF379}"/>
                </a:ext>
              </a:extLst>
            </p:cNvPr>
            <p:cNvSpPr/>
            <p:nvPr/>
          </p:nvSpPr>
          <p:spPr>
            <a:xfrm>
              <a:off x="2840432" y="3662171"/>
              <a:ext cx="37114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Rectangle 428">
              <a:extLst>
                <a:ext uri="{FF2B5EF4-FFF2-40B4-BE49-F238E27FC236}">
                  <a16:creationId xmlns:a16="http://schemas.microsoft.com/office/drawing/2014/main" id="{496A3F9D-0837-D44F-9236-5E40D95B96A5}"/>
                </a:ext>
              </a:extLst>
            </p:cNvPr>
            <p:cNvSpPr/>
            <p:nvPr/>
          </p:nvSpPr>
          <p:spPr>
            <a:xfrm>
              <a:off x="2878489" y="366217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Rectangle 429">
              <a:extLst>
                <a:ext uri="{FF2B5EF4-FFF2-40B4-BE49-F238E27FC236}">
                  <a16:creationId xmlns:a16="http://schemas.microsoft.com/office/drawing/2014/main" id="{CE43F380-8E43-384A-A666-0789231D20F9}"/>
                </a:ext>
              </a:extLst>
            </p:cNvPr>
            <p:cNvSpPr/>
            <p:nvPr/>
          </p:nvSpPr>
          <p:spPr>
            <a:xfrm>
              <a:off x="2916775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Rectangle 430">
              <a:extLst>
                <a:ext uri="{FF2B5EF4-FFF2-40B4-BE49-F238E27FC236}">
                  <a16:creationId xmlns:a16="http://schemas.microsoft.com/office/drawing/2014/main" id="{EBEE77A2-F20F-844F-AFE6-84C7E2199E3C}"/>
                </a:ext>
              </a:extLst>
            </p:cNvPr>
            <p:cNvSpPr/>
            <p:nvPr/>
          </p:nvSpPr>
          <p:spPr>
            <a:xfrm>
              <a:off x="2913133" y="405641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Rectangle 431">
              <a:extLst>
                <a:ext uri="{FF2B5EF4-FFF2-40B4-BE49-F238E27FC236}">
                  <a16:creationId xmlns:a16="http://schemas.microsoft.com/office/drawing/2014/main" id="{CEB54042-32AB-4445-852C-B5DC997B07AD}"/>
                </a:ext>
              </a:extLst>
            </p:cNvPr>
            <p:cNvSpPr/>
            <p:nvPr/>
          </p:nvSpPr>
          <p:spPr>
            <a:xfrm>
              <a:off x="3097889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021C47F5-3E19-764D-A1E9-49EA3A30CC56}"/>
                </a:ext>
              </a:extLst>
            </p:cNvPr>
            <p:cNvSpPr/>
            <p:nvPr/>
          </p:nvSpPr>
          <p:spPr>
            <a:xfrm>
              <a:off x="2952775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6870F5BC-E476-4340-A07F-EF549CE13DB3}"/>
                </a:ext>
              </a:extLst>
            </p:cNvPr>
            <p:cNvSpPr/>
            <p:nvPr/>
          </p:nvSpPr>
          <p:spPr>
            <a:xfrm>
              <a:off x="3133889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FE199D7E-16BD-1748-B387-9C87DD5E4495}"/>
                </a:ext>
              </a:extLst>
            </p:cNvPr>
            <p:cNvSpPr/>
            <p:nvPr/>
          </p:nvSpPr>
          <p:spPr>
            <a:xfrm>
              <a:off x="2988775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Rectangle 435">
              <a:extLst>
                <a:ext uri="{FF2B5EF4-FFF2-40B4-BE49-F238E27FC236}">
                  <a16:creationId xmlns:a16="http://schemas.microsoft.com/office/drawing/2014/main" id="{D53EEB13-47EA-8445-9EC8-571FFE3A8E3E}"/>
                </a:ext>
              </a:extLst>
            </p:cNvPr>
            <p:cNvSpPr/>
            <p:nvPr/>
          </p:nvSpPr>
          <p:spPr>
            <a:xfrm>
              <a:off x="3169889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243E9F03-0DFF-3D42-9BC3-0FAD760F6514}"/>
                </a:ext>
              </a:extLst>
            </p:cNvPr>
            <p:cNvSpPr/>
            <p:nvPr/>
          </p:nvSpPr>
          <p:spPr>
            <a:xfrm>
              <a:off x="3024775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Rectangle 437">
              <a:extLst>
                <a:ext uri="{FF2B5EF4-FFF2-40B4-BE49-F238E27FC236}">
                  <a16:creationId xmlns:a16="http://schemas.microsoft.com/office/drawing/2014/main" id="{9C6E108B-96D5-4540-A6B5-75CC99835671}"/>
                </a:ext>
              </a:extLst>
            </p:cNvPr>
            <p:cNvSpPr/>
            <p:nvPr/>
          </p:nvSpPr>
          <p:spPr>
            <a:xfrm>
              <a:off x="3205889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Rectangle 438">
              <a:extLst>
                <a:ext uri="{FF2B5EF4-FFF2-40B4-BE49-F238E27FC236}">
                  <a16:creationId xmlns:a16="http://schemas.microsoft.com/office/drawing/2014/main" id="{ECEE6281-9C56-3742-AD6A-00700DEC85D0}"/>
                </a:ext>
              </a:extLst>
            </p:cNvPr>
            <p:cNvSpPr/>
            <p:nvPr/>
          </p:nvSpPr>
          <p:spPr>
            <a:xfrm>
              <a:off x="3061889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0" name="Rectangle 439">
              <a:extLst>
                <a:ext uri="{FF2B5EF4-FFF2-40B4-BE49-F238E27FC236}">
                  <a16:creationId xmlns:a16="http://schemas.microsoft.com/office/drawing/2014/main" id="{0294C949-86B9-BC49-B8DD-C3372E99B91F}"/>
                </a:ext>
              </a:extLst>
            </p:cNvPr>
            <p:cNvSpPr/>
            <p:nvPr/>
          </p:nvSpPr>
          <p:spPr>
            <a:xfrm>
              <a:off x="3241476" y="3662171"/>
              <a:ext cx="37114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id="{09B47D12-1F75-CC49-8CA2-2F3A6705927F}"/>
                </a:ext>
              </a:extLst>
            </p:cNvPr>
            <p:cNvSpPr/>
            <p:nvPr/>
          </p:nvSpPr>
          <p:spPr>
            <a:xfrm>
              <a:off x="3279533" y="366217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Rectangle 441">
              <a:extLst>
                <a:ext uri="{FF2B5EF4-FFF2-40B4-BE49-F238E27FC236}">
                  <a16:creationId xmlns:a16="http://schemas.microsoft.com/office/drawing/2014/main" id="{1F470046-24B7-7A43-BDFC-260C3D98E2E3}"/>
                </a:ext>
              </a:extLst>
            </p:cNvPr>
            <p:cNvSpPr/>
            <p:nvPr/>
          </p:nvSpPr>
          <p:spPr>
            <a:xfrm>
              <a:off x="3317819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5896F3F6-CF3F-D14B-9783-97071FF45852}"/>
                </a:ext>
              </a:extLst>
            </p:cNvPr>
            <p:cNvSpPr/>
            <p:nvPr/>
          </p:nvSpPr>
          <p:spPr>
            <a:xfrm>
              <a:off x="3314177" y="405641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Rectangle 443">
              <a:extLst>
                <a:ext uri="{FF2B5EF4-FFF2-40B4-BE49-F238E27FC236}">
                  <a16:creationId xmlns:a16="http://schemas.microsoft.com/office/drawing/2014/main" id="{D46441B2-3DA1-7B44-B41E-2910716CB919}"/>
                </a:ext>
              </a:extLst>
            </p:cNvPr>
            <p:cNvSpPr/>
            <p:nvPr/>
          </p:nvSpPr>
          <p:spPr>
            <a:xfrm>
              <a:off x="349893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Rectangle 444">
              <a:extLst>
                <a:ext uri="{FF2B5EF4-FFF2-40B4-BE49-F238E27FC236}">
                  <a16:creationId xmlns:a16="http://schemas.microsoft.com/office/drawing/2014/main" id="{2EEDDDDD-288F-2442-9FCB-F212D66E84B9}"/>
                </a:ext>
              </a:extLst>
            </p:cNvPr>
            <p:cNvSpPr/>
            <p:nvPr/>
          </p:nvSpPr>
          <p:spPr>
            <a:xfrm>
              <a:off x="3353819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Rectangle 445">
              <a:extLst>
                <a:ext uri="{FF2B5EF4-FFF2-40B4-BE49-F238E27FC236}">
                  <a16:creationId xmlns:a16="http://schemas.microsoft.com/office/drawing/2014/main" id="{B355463A-7537-7249-9E4F-01F60F9C18B4}"/>
                </a:ext>
              </a:extLst>
            </p:cNvPr>
            <p:cNvSpPr/>
            <p:nvPr/>
          </p:nvSpPr>
          <p:spPr>
            <a:xfrm>
              <a:off x="353493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Rectangle 446">
              <a:extLst>
                <a:ext uri="{FF2B5EF4-FFF2-40B4-BE49-F238E27FC236}">
                  <a16:creationId xmlns:a16="http://schemas.microsoft.com/office/drawing/2014/main" id="{9F026E16-A5A8-BC4F-8D20-00B864D92B00}"/>
                </a:ext>
              </a:extLst>
            </p:cNvPr>
            <p:cNvSpPr/>
            <p:nvPr/>
          </p:nvSpPr>
          <p:spPr>
            <a:xfrm>
              <a:off x="3389819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Rectangle 447">
              <a:extLst>
                <a:ext uri="{FF2B5EF4-FFF2-40B4-BE49-F238E27FC236}">
                  <a16:creationId xmlns:a16="http://schemas.microsoft.com/office/drawing/2014/main" id="{D87A0114-1BDC-1349-9A23-3079F2F95018}"/>
                </a:ext>
              </a:extLst>
            </p:cNvPr>
            <p:cNvSpPr/>
            <p:nvPr/>
          </p:nvSpPr>
          <p:spPr>
            <a:xfrm>
              <a:off x="357093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Rectangle 448">
              <a:extLst>
                <a:ext uri="{FF2B5EF4-FFF2-40B4-BE49-F238E27FC236}">
                  <a16:creationId xmlns:a16="http://schemas.microsoft.com/office/drawing/2014/main" id="{787FE0EC-88A8-FE49-B17D-3B8C814B6BD5}"/>
                </a:ext>
              </a:extLst>
            </p:cNvPr>
            <p:cNvSpPr/>
            <p:nvPr/>
          </p:nvSpPr>
          <p:spPr>
            <a:xfrm>
              <a:off x="3425819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Rectangle 449">
              <a:extLst>
                <a:ext uri="{FF2B5EF4-FFF2-40B4-BE49-F238E27FC236}">
                  <a16:creationId xmlns:a16="http://schemas.microsoft.com/office/drawing/2014/main" id="{ED1BA2A4-BA6F-F041-9FFA-F96744CC8B9D}"/>
                </a:ext>
              </a:extLst>
            </p:cNvPr>
            <p:cNvSpPr/>
            <p:nvPr/>
          </p:nvSpPr>
          <p:spPr>
            <a:xfrm>
              <a:off x="360693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Rectangle 450">
              <a:extLst>
                <a:ext uri="{FF2B5EF4-FFF2-40B4-BE49-F238E27FC236}">
                  <a16:creationId xmlns:a16="http://schemas.microsoft.com/office/drawing/2014/main" id="{2EDFAE57-9557-DE47-A6E5-38D6F98F2D8A}"/>
                </a:ext>
              </a:extLst>
            </p:cNvPr>
            <p:cNvSpPr/>
            <p:nvPr/>
          </p:nvSpPr>
          <p:spPr>
            <a:xfrm>
              <a:off x="346293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2" name="Rectangle 451">
              <a:extLst>
                <a:ext uri="{FF2B5EF4-FFF2-40B4-BE49-F238E27FC236}">
                  <a16:creationId xmlns:a16="http://schemas.microsoft.com/office/drawing/2014/main" id="{C6144B80-F3F9-0645-A221-A9778ADB2495}"/>
                </a:ext>
              </a:extLst>
            </p:cNvPr>
            <p:cNvSpPr/>
            <p:nvPr/>
          </p:nvSpPr>
          <p:spPr>
            <a:xfrm>
              <a:off x="3642520" y="3662171"/>
              <a:ext cx="37114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Rectangle 452">
              <a:extLst>
                <a:ext uri="{FF2B5EF4-FFF2-40B4-BE49-F238E27FC236}">
                  <a16:creationId xmlns:a16="http://schemas.microsoft.com/office/drawing/2014/main" id="{80D54DDB-5431-CE4A-BB9E-85FB651BC77E}"/>
                </a:ext>
              </a:extLst>
            </p:cNvPr>
            <p:cNvSpPr/>
            <p:nvPr/>
          </p:nvSpPr>
          <p:spPr>
            <a:xfrm>
              <a:off x="3680577" y="366217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Rectangle 453">
              <a:extLst>
                <a:ext uri="{FF2B5EF4-FFF2-40B4-BE49-F238E27FC236}">
                  <a16:creationId xmlns:a16="http://schemas.microsoft.com/office/drawing/2014/main" id="{B11F9204-2578-424C-A318-5830D449A5BB}"/>
                </a:ext>
              </a:extLst>
            </p:cNvPr>
            <p:cNvSpPr/>
            <p:nvPr/>
          </p:nvSpPr>
          <p:spPr>
            <a:xfrm>
              <a:off x="371886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Rectangle 454">
              <a:extLst>
                <a:ext uri="{FF2B5EF4-FFF2-40B4-BE49-F238E27FC236}">
                  <a16:creationId xmlns:a16="http://schemas.microsoft.com/office/drawing/2014/main" id="{743804ED-CB24-EA46-9821-4205318866CC}"/>
                </a:ext>
              </a:extLst>
            </p:cNvPr>
            <p:cNvSpPr/>
            <p:nvPr/>
          </p:nvSpPr>
          <p:spPr>
            <a:xfrm>
              <a:off x="3715221" y="405641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956FF948-0C2B-BD4E-BF51-00C8EA4577DD}"/>
                </a:ext>
              </a:extLst>
            </p:cNvPr>
            <p:cNvSpPr/>
            <p:nvPr/>
          </p:nvSpPr>
          <p:spPr>
            <a:xfrm>
              <a:off x="389997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Rectangle 456">
              <a:extLst>
                <a:ext uri="{FF2B5EF4-FFF2-40B4-BE49-F238E27FC236}">
                  <a16:creationId xmlns:a16="http://schemas.microsoft.com/office/drawing/2014/main" id="{9676AAAA-E757-0849-90BD-DD266A4FA5AF}"/>
                </a:ext>
              </a:extLst>
            </p:cNvPr>
            <p:cNvSpPr/>
            <p:nvPr/>
          </p:nvSpPr>
          <p:spPr>
            <a:xfrm>
              <a:off x="375486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Rectangle 457">
              <a:extLst>
                <a:ext uri="{FF2B5EF4-FFF2-40B4-BE49-F238E27FC236}">
                  <a16:creationId xmlns:a16="http://schemas.microsoft.com/office/drawing/2014/main" id="{C6A61E9F-5B31-634C-8285-49A1B14C5D33}"/>
                </a:ext>
              </a:extLst>
            </p:cNvPr>
            <p:cNvSpPr/>
            <p:nvPr/>
          </p:nvSpPr>
          <p:spPr>
            <a:xfrm>
              <a:off x="393597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Rectangle 458">
              <a:extLst>
                <a:ext uri="{FF2B5EF4-FFF2-40B4-BE49-F238E27FC236}">
                  <a16:creationId xmlns:a16="http://schemas.microsoft.com/office/drawing/2014/main" id="{7009F5A5-7D44-EF4E-84F3-3382C849A7F6}"/>
                </a:ext>
              </a:extLst>
            </p:cNvPr>
            <p:cNvSpPr/>
            <p:nvPr/>
          </p:nvSpPr>
          <p:spPr>
            <a:xfrm>
              <a:off x="379086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Rectangle 459">
              <a:extLst>
                <a:ext uri="{FF2B5EF4-FFF2-40B4-BE49-F238E27FC236}">
                  <a16:creationId xmlns:a16="http://schemas.microsoft.com/office/drawing/2014/main" id="{86CB0B3F-F884-2A46-85D1-99956FFCCD67}"/>
                </a:ext>
              </a:extLst>
            </p:cNvPr>
            <p:cNvSpPr/>
            <p:nvPr/>
          </p:nvSpPr>
          <p:spPr>
            <a:xfrm>
              <a:off x="397197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Rectangle 460">
              <a:extLst>
                <a:ext uri="{FF2B5EF4-FFF2-40B4-BE49-F238E27FC236}">
                  <a16:creationId xmlns:a16="http://schemas.microsoft.com/office/drawing/2014/main" id="{F14688F6-8109-B64E-8CEF-1CCCE0518B6A}"/>
                </a:ext>
              </a:extLst>
            </p:cNvPr>
            <p:cNvSpPr/>
            <p:nvPr/>
          </p:nvSpPr>
          <p:spPr>
            <a:xfrm>
              <a:off x="382686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Rectangle 461">
              <a:extLst>
                <a:ext uri="{FF2B5EF4-FFF2-40B4-BE49-F238E27FC236}">
                  <a16:creationId xmlns:a16="http://schemas.microsoft.com/office/drawing/2014/main" id="{83450A13-1069-C64E-8CB3-9DBBCBA1582C}"/>
                </a:ext>
              </a:extLst>
            </p:cNvPr>
            <p:cNvSpPr/>
            <p:nvPr/>
          </p:nvSpPr>
          <p:spPr>
            <a:xfrm>
              <a:off x="400797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Rectangle 462">
              <a:extLst>
                <a:ext uri="{FF2B5EF4-FFF2-40B4-BE49-F238E27FC236}">
                  <a16:creationId xmlns:a16="http://schemas.microsoft.com/office/drawing/2014/main" id="{BB885109-B490-0B49-9474-A63FDEDBFE08}"/>
                </a:ext>
              </a:extLst>
            </p:cNvPr>
            <p:cNvSpPr/>
            <p:nvPr/>
          </p:nvSpPr>
          <p:spPr>
            <a:xfrm>
              <a:off x="386397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4" name="Rectangle 463">
              <a:extLst>
                <a:ext uri="{FF2B5EF4-FFF2-40B4-BE49-F238E27FC236}">
                  <a16:creationId xmlns:a16="http://schemas.microsoft.com/office/drawing/2014/main" id="{FA6DCEE7-F94B-7941-A6C8-9F0B8DDFB0EC}"/>
                </a:ext>
              </a:extLst>
            </p:cNvPr>
            <p:cNvSpPr/>
            <p:nvPr/>
          </p:nvSpPr>
          <p:spPr>
            <a:xfrm>
              <a:off x="4043564" y="3662171"/>
              <a:ext cx="37114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Rectangle 464">
              <a:extLst>
                <a:ext uri="{FF2B5EF4-FFF2-40B4-BE49-F238E27FC236}">
                  <a16:creationId xmlns:a16="http://schemas.microsoft.com/office/drawing/2014/main" id="{9AE78475-8CE8-E245-91AE-F9E7AAF07B07}"/>
                </a:ext>
              </a:extLst>
            </p:cNvPr>
            <p:cNvSpPr/>
            <p:nvPr/>
          </p:nvSpPr>
          <p:spPr>
            <a:xfrm>
              <a:off x="4081621" y="366217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Rectangle 465">
              <a:extLst>
                <a:ext uri="{FF2B5EF4-FFF2-40B4-BE49-F238E27FC236}">
                  <a16:creationId xmlns:a16="http://schemas.microsoft.com/office/drawing/2014/main" id="{F38887D2-FA46-0643-BF32-71F4203AC905}"/>
                </a:ext>
              </a:extLst>
            </p:cNvPr>
            <p:cNvSpPr/>
            <p:nvPr/>
          </p:nvSpPr>
          <p:spPr>
            <a:xfrm>
              <a:off x="411990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Rectangle 466">
              <a:extLst>
                <a:ext uri="{FF2B5EF4-FFF2-40B4-BE49-F238E27FC236}">
                  <a16:creationId xmlns:a16="http://schemas.microsoft.com/office/drawing/2014/main" id="{E7FC5AE4-781D-7D46-AE5E-5ECA4F8EB97F}"/>
                </a:ext>
              </a:extLst>
            </p:cNvPr>
            <p:cNvSpPr/>
            <p:nvPr/>
          </p:nvSpPr>
          <p:spPr>
            <a:xfrm>
              <a:off x="4116265" y="405641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Rectangle 467">
              <a:extLst>
                <a:ext uri="{FF2B5EF4-FFF2-40B4-BE49-F238E27FC236}">
                  <a16:creationId xmlns:a16="http://schemas.microsoft.com/office/drawing/2014/main" id="{9DE78D5D-239A-EB4A-A803-521378099A7F}"/>
                </a:ext>
              </a:extLst>
            </p:cNvPr>
            <p:cNvSpPr/>
            <p:nvPr/>
          </p:nvSpPr>
          <p:spPr>
            <a:xfrm>
              <a:off x="4301021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Rectangle 468">
              <a:extLst>
                <a:ext uri="{FF2B5EF4-FFF2-40B4-BE49-F238E27FC236}">
                  <a16:creationId xmlns:a16="http://schemas.microsoft.com/office/drawing/2014/main" id="{8A77C065-D4E2-C947-AC98-CF04F3B8FC09}"/>
                </a:ext>
              </a:extLst>
            </p:cNvPr>
            <p:cNvSpPr/>
            <p:nvPr/>
          </p:nvSpPr>
          <p:spPr>
            <a:xfrm>
              <a:off x="415590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54FEFE44-A0A6-C740-B642-FE8077555DA6}"/>
                </a:ext>
              </a:extLst>
            </p:cNvPr>
            <p:cNvSpPr/>
            <p:nvPr/>
          </p:nvSpPr>
          <p:spPr>
            <a:xfrm>
              <a:off x="4337021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Rectangle 470">
              <a:extLst>
                <a:ext uri="{FF2B5EF4-FFF2-40B4-BE49-F238E27FC236}">
                  <a16:creationId xmlns:a16="http://schemas.microsoft.com/office/drawing/2014/main" id="{60990428-EFF4-1747-94C7-2DF3A5D33606}"/>
                </a:ext>
              </a:extLst>
            </p:cNvPr>
            <p:cNvSpPr/>
            <p:nvPr/>
          </p:nvSpPr>
          <p:spPr>
            <a:xfrm>
              <a:off x="419190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AE490716-D84C-0D4B-B403-8A4C705A0F02}"/>
                </a:ext>
              </a:extLst>
            </p:cNvPr>
            <p:cNvSpPr/>
            <p:nvPr/>
          </p:nvSpPr>
          <p:spPr>
            <a:xfrm>
              <a:off x="4373021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1B48CBF9-BFD6-0842-BCC8-49E40D211B3B}"/>
                </a:ext>
              </a:extLst>
            </p:cNvPr>
            <p:cNvSpPr/>
            <p:nvPr/>
          </p:nvSpPr>
          <p:spPr>
            <a:xfrm>
              <a:off x="422790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id="{AD6EB6FA-32CD-1C4B-8C53-3D2CC1F6A3A3}"/>
                </a:ext>
              </a:extLst>
            </p:cNvPr>
            <p:cNvSpPr/>
            <p:nvPr/>
          </p:nvSpPr>
          <p:spPr>
            <a:xfrm>
              <a:off x="4409021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Rectangle 474">
              <a:extLst>
                <a:ext uri="{FF2B5EF4-FFF2-40B4-BE49-F238E27FC236}">
                  <a16:creationId xmlns:a16="http://schemas.microsoft.com/office/drawing/2014/main" id="{A3211AF0-491C-4747-9C22-C4EB7157C077}"/>
                </a:ext>
              </a:extLst>
            </p:cNvPr>
            <p:cNvSpPr/>
            <p:nvPr/>
          </p:nvSpPr>
          <p:spPr>
            <a:xfrm>
              <a:off x="4265021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id="{048EFD6E-8929-5A4C-A58E-79BDD32310D1}"/>
                </a:ext>
              </a:extLst>
            </p:cNvPr>
            <p:cNvSpPr/>
            <p:nvPr/>
          </p:nvSpPr>
          <p:spPr>
            <a:xfrm>
              <a:off x="4444608" y="3662171"/>
              <a:ext cx="37114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Rectangle 476">
              <a:extLst>
                <a:ext uri="{FF2B5EF4-FFF2-40B4-BE49-F238E27FC236}">
                  <a16:creationId xmlns:a16="http://schemas.microsoft.com/office/drawing/2014/main" id="{A3924C2F-2E00-BE48-8B28-A2ECB0A03D6D}"/>
                </a:ext>
              </a:extLst>
            </p:cNvPr>
            <p:cNvSpPr/>
            <p:nvPr/>
          </p:nvSpPr>
          <p:spPr>
            <a:xfrm>
              <a:off x="4482692" y="366217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Rectangle 477">
              <a:extLst>
                <a:ext uri="{FF2B5EF4-FFF2-40B4-BE49-F238E27FC236}">
                  <a16:creationId xmlns:a16="http://schemas.microsoft.com/office/drawing/2014/main" id="{B58C0BA1-B886-C54D-A5F1-E0F78B903FB3}"/>
                </a:ext>
              </a:extLst>
            </p:cNvPr>
            <p:cNvSpPr/>
            <p:nvPr/>
          </p:nvSpPr>
          <p:spPr>
            <a:xfrm>
              <a:off x="4520978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Rectangle 478">
              <a:extLst>
                <a:ext uri="{FF2B5EF4-FFF2-40B4-BE49-F238E27FC236}">
                  <a16:creationId xmlns:a16="http://schemas.microsoft.com/office/drawing/2014/main" id="{8BEC7DAA-D44E-4249-92B9-4436E102CB70}"/>
                </a:ext>
              </a:extLst>
            </p:cNvPr>
            <p:cNvSpPr/>
            <p:nvPr/>
          </p:nvSpPr>
          <p:spPr>
            <a:xfrm>
              <a:off x="4517336" y="405641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Rectangle 479">
              <a:extLst>
                <a:ext uri="{FF2B5EF4-FFF2-40B4-BE49-F238E27FC236}">
                  <a16:creationId xmlns:a16="http://schemas.microsoft.com/office/drawing/2014/main" id="{AA71F80E-97ED-B04B-BB9C-901FFD5A8623}"/>
                </a:ext>
              </a:extLst>
            </p:cNvPr>
            <p:cNvSpPr/>
            <p:nvPr/>
          </p:nvSpPr>
          <p:spPr>
            <a:xfrm>
              <a:off x="470209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Rectangle 480">
              <a:extLst>
                <a:ext uri="{FF2B5EF4-FFF2-40B4-BE49-F238E27FC236}">
                  <a16:creationId xmlns:a16="http://schemas.microsoft.com/office/drawing/2014/main" id="{B64ACCF4-9420-9045-B721-335A0C1787A9}"/>
                </a:ext>
              </a:extLst>
            </p:cNvPr>
            <p:cNvSpPr/>
            <p:nvPr/>
          </p:nvSpPr>
          <p:spPr>
            <a:xfrm>
              <a:off x="4556978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Rectangle 481">
              <a:extLst>
                <a:ext uri="{FF2B5EF4-FFF2-40B4-BE49-F238E27FC236}">
                  <a16:creationId xmlns:a16="http://schemas.microsoft.com/office/drawing/2014/main" id="{6DA3C2DE-3C2A-DA41-AB58-263AEBE76075}"/>
                </a:ext>
              </a:extLst>
            </p:cNvPr>
            <p:cNvSpPr/>
            <p:nvPr/>
          </p:nvSpPr>
          <p:spPr>
            <a:xfrm>
              <a:off x="473809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Rectangle 482">
              <a:extLst>
                <a:ext uri="{FF2B5EF4-FFF2-40B4-BE49-F238E27FC236}">
                  <a16:creationId xmlns:a16="http://schemas.microsoft.com/office/drawing/2014/main" id="{99698371-055F-E140-9DE5-FB85CA570B05}"/>
                </a:ext>
              </a:extLst>
            </p:cNvPr>
            <p:cNvSpPr/>
            <p:nvPr/>
          </p:nvSpPr>
          <p:spPr>
            <a:xfrm>
              <a:off x="4592978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Rectangle 483">
              <a:extLst>
                <a:ext uri="{FF2B5EF4-FFF2-40B4-BE49-F238E27FC236}">
                  <a16:creationId xmlns:a16="http://schemas.microsoft.com/office/drawing/2014/main" id="{427CB9D2-5F47-7542-83CF-9BB8465E39B3}"/>
                </a:ext>
              </a:extLst>
            </p:cNvPr>
            <p:cNvSpPr/>
            <p:nvPr/>
          </p:nvSpPr>
          <p:spPr>
            <a:xfrm>
              <a:off x="477409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Rectangle 484">
              <a:extLst>
                <a:ext uri="{FF2B5EF4-FFF2-40B4-BE49-F238E27FC236}">
                  <a16:creationId xmlns:a16="http://schemas.microsoft.com/office/drawing/2014/main" id="{0B8C3C4D-556A-2A45-9A62-CFAC9D6C262E}"/>
                </a:ext>
              </a:extLst>
            </p:cNvPr>
            <p:cNvSpPr/>
            <p:nvPr/>
          </p:nvSpPr>
          <p:spPr>
            <a:xfrm>
              <a:off x="4628978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Rectangle 485">
              <a:extLst>
                <a:ext uri="{FF2B5EF4-FFF2-40B4-BE49-F238E27FC236}">
                  <a16:creationId xmlns:a16="http://schemas.microsoft.com/office/drawing/2014/main" id="{7678A3B5-C7B7-B64B-8399-5EA0BB8EE936}"/>
                </a:ext>
              </a:extLst>
            </p:cNvPr>
            <p:cNvSpPr/>
            <p:nvPr/>
          </p:nvSpPr>
          <p:spPr>
            <a:xfrm>
              <a:off x="481009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D6C9A9C5-427C-9545-89A4-4C748E43DB0D}"/>
                </a:ext>
              </a:extLst>
            </p:cNvPr>
            <p:cNvSpPr/>
            <p:nvPr/>
          </p:nvSpPr>
          <p:spPr>
            <a:xfrm>
              <a:off x="466609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id="{01716118-9630-3545-B3A9-CCCD40E715DE}"/>
                </a:ext>
              </a:extLst>
            </p:cNvPr>
            <p:cNvSpPr/>
            <p:nvPr/>
          </p:nvSpPr>
          <p:spPr>
            <a:xfrm>
              <a:off x="4845679" y="3662171"/>
              <a:ext cx="37114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Rectangle 488">
              <a:extLst>
                <a:ext uri="{FF2B5EF4-FFF2-40B4-BE49-F238E27FC236}">
                  <a16:creationId xmlns:a16="http://schemas.microsoft.com/office/drawing/2014/main" id="{7D53CD7E-A503-F049-B2BA-B09CFF657761}"/>
                </a:ext>
              </a:extLst>
            </p:cNvPr>
            <p:cNvSpPr/>
            <p:nvPr/>
          </p:nvSpPr>
          <p:spPr>
            <a:xfrm>
              <a:off x="4883736" y="366217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Rectangle 489">
              <a:extLst>
                <a:ext uri="{FF2B5EF4-FFF2-40B4-BE49-F238E27FC236}">
                  <a16:creationId xmlns:a16="http://schemas.microsoft.com/office/drawing/2014/main" id="{A3A87EFA-03C8-114D-838D-16F3EA3501D6}"/>
                </a:ext>
              </a:extLst>
            </p:cNvPr>
            <p:cNvSpPr/>
            <p:nvPr/>
          </p:nvSpPr>
          <p:spPr>
            <a:xfrm>
              <a:off x="492202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Rectangle 490">
              <a:extLst>
                <a:ext uri="{FF2B5EF4-FFF2-40B4-BE49-F238E27FC236}">
                  <a16:creationId xmlns:a16="http://schemas.microsoft.com/office/drawing/2014/main" id="{35373C26-D730-3E44-9E65-6639D88B9B72}"/>
                </a:ext>
              </a:extLst>
            </p:cNvPr>
            <p:cNvSpPr/>
            <p:nvPr/>
          </p:nvSpPr>
          <p:spPr>
            <a:xfrm>
              <a:off x="4918380" y="405641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Rectangle 491">
              <a:extLst>
                <a:ext uri="{FF2B5EF4-FFF2-40B4-BE49-F238E27FC236}">
                  <a16:creationId xmlns:a16="http://schemas.microsoft.com/office/drawing/2014/main" id="{A85A3634-E309-B04A-93F9-F0E5FEAB2DED}"/>
                </a:ext>
              </a:extLst>
            </p:cNvPr>
            <p:cNvSpPr/>
            <p:nvPr/>
          </p:nvSpPr>
          <p:spPr>
            <a:xfrm>
              <a:off x="5103136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Rectangle 492">
              <a:extLst>
                <a:ext uri="{FF2B5EF4-FFF2-40B4-BE49-F238E27FC236}">
                  <a16:creationId xmlns:a16="http://schemas.microsoft.com/office/drawing/2014/main" id="{D2B136A5-83FA-874A-9859-ADA0363A3560}"/>
                </a:ext>
              </a:extLst>
            </p:cNvPr>
            <p:cNvSpPr/>
            <p:nvPr/>
          </p:nvSpPr>
          <p:spPr>
            <a:xfrm>
              <a:off x="495802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Rectangle 493">
              <a:extLst>
                <a:ext uri="{FF2B5EF4-FFF2-40B4-BE49-F238E27FC236}">
                  <a16:creationId xmlns:a16="http://schemas.microsoft.com/office/drawing/2014/main" id="{E67903D7-C1B4-F74A-89F3-C1D1B842F7E0}"/>
                </a:ext>
              </a:extLst>
            </p:cNvPr>
            <p:cNvSpPr/>
            <p:nvPr/>
          </p:nvSpPr>
          <p:spPr>
            <a:xfrm>
              <a:off x="5139136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Rectangle 494">
              <a:extLst>
                <a:ext uri="{FF2B5EF4-FFF2-40B4-BE49-F238E27FC236}">
                  <a16:creationId xmlns:a16="http://schemas.microsoft.com/office/drawing/2014/main" id="{B687B558-58FB-BB49-B397-14A8CED79426}"/>
                </a:ext>
              </a:extLst>
            </p:cNvPr>
            <p:cNvSpPr/>
            <p:nvPr/>
          </p:nvSpPr>
          <p:spPr>
            <a:xfrm>
              <a:off x="499402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Rectangle 495">
              <a:extLst>
                <a:ext uri="{FF2B5EF4-FFF2-40B4-BE49-F238E27FC236}">
                  <a16:creationId xmlns:a16="http://schemas.microsoft.com/office/drawing/2014/main" id="{997C5AEB-FC0C-BE4B-BE5B-10848C4A4A97}"/>
                </a:ext>
              </a:extLst>
            </p:cNvPr>
            <p:cNvSpPr/>
            <p:nvPr/>
          </p:nvSpPr>
          <p:spPr>
            <a:xfrm>
              <a:off x="5175136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Rectangle 496">
              <a:extLst>
                <a:ext uri="{FF2B5EF4-FFF2-40B4-BE49-F238E27FC236}">
                  <a16:creationId xmlns:a16="http://schemas.microsoft.com/office/drawing/2014/main" id="{82202531-A1A9-3B4B-94C3-4E6A51BA1639}"/>
                </a:ext>
              </a:extLst>
            </p:cNvPr>
            <p:cNvSpPr/>
            <p:nvPr/>
          </p:nvSpPr>
          <p:spPr>
            <a:xfrm>
              <a:off x="503002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" name="Rectangle 497">
              <a:extLst>
                <a:ext uri="{FF2B5EF4-FFF2-40B4-BE49-F238E27FC236}">
                  <a16:creationId xmlns:a16="http://schemas.microsoft.com/office/drawing/2014/main" id="{82F3AFF0-E397-C144-8D19-3AD3B37AD4C1}"/>
                </a:ext>
              </a:extLst>
            </p:cNvPr>
            <p:cNvSpPr/>
            <p:nvPr/>
          </p:nvSpPr>
          <p:spPr>
            <a:xfrm>
              <a:off x="5211136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Rectangle 498">
              <a:extLst>
                <a:ext uri="{FF2B5EF4-FFF2-40B4-BE49-F238E27FC236}">
                  <a16:creationId xmlns:a16="http://schemas.microsoft.com/office/drawing/2014/main" id="{134AFA2A-5426-5F4E-8C19-4A9B7F563DD3}"/>
                </a:ext>
              </a:extLst>
            </p:cNvPr>
            <p:cNvSpPr/>
            <p:nvPr/>
          </p:nvSpPr>
          <p:spPr>
            <a:xfrm>
              <a:off x="5067136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0" name="Rectangle 499">
              <a:extLst>
                <a:ext uri="{FF2B5EF4-FFF2-40B4-BE49-F238E27FC236}">
                  <a16:creationId xmlns:a16="http://schemas.microsoft.com/office/drawing/2014/main" id="{A0F6F768-8DDC-6044-A692-E6EB4E8A28CF}"/>
                </a:ext>
              </a:extLst>
            </p:cNvPr>
            <p:cNvSpPr/>
            <p:nvPr/>
          </p:nvSpPr>
          <p:spPr>
            <a:xfrm>
              <a:off x="5246723" y="3662171"/>
              <a:ext cx="37114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Rectangle 500">
              <a:extLst>
                <a:ext uri="{FF2B5EF4-FFF2-40B4-BE49-F238E27FC236}">
                  <a16:creationId xmlns:a16="http://schemas.microsoft.com/office/drawing/2014/main" id="{85F8861A-2CA0-C143-B4F8-7B25F7AB9CD0}"/>
                </a:ext>
              </a:extLst>
            </p:cNvPr>
            <p:cNvSpPr/>
            <p:nvPr/>
          </p:nvSpPr>
          <p:spPr>
            <a:xfrm>
              <a:off x="5284780" y="366217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Rectangle 501">
              <a:extLst>
                <a:ext uri="{FF2B5EF4-FFF2-40B4-BE49-F238E27FC236}">
                  <a16:creationId xmlns:a16="http://schemas.microsoft.com/office/drawing/2014/main" id="{660DC0D8-D8BE-FB42-8522-224EFAF3BD62}"/>
                </a:ext>
              </a:extLst>
            </p:cNvPr>
            <p:cNvSpPr/>
            <p:nvPr/>
          </p:nvSpPr>
          <p:spPr>
            <a:xfrm>
              <a:off x="5323066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Rectangle 502">
              <a:extLst>
                <a:ext uri="{FF2B5EF4-FFF2-40B4-BE49-F238E27FC236}">
                  <a16:creationId xmlns:a16="http://schemas.microsoft.com/office/drawing/2014/main" id="{C8C20C67-9E75-054C-AFA8-C8D19F6FC697}"/>
                </a:ext>
              </a:extLst>
            </p:cNvPr>
            <p:cNvSpPr/>
            <p:nvPr/>
          </p:nvSpPr>
          <p:spPr>
            <a:xfrm>
              <a:off x="5319424" y="405641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Rectangle 503">
              <a:extLst>
                <a:ext uri="{FF2B5EF4-FFF2-40B4-BE49-F238E27FC236}">
                  <a16:creationId xmlns:a16="http://schemas.microsoft.com/office/drawing/2014/main" id="{14014023-45D3-A546-8116-78B469A72DEA}"/>
                </a:ext>
              </a:extLst>
            </p:cNvPr>
            <p:cNvSpPr/>
            <p:nvPr/>
          </p:nvSpPr>
          <p:spPr>
            <a:xfrm>
              <a:off x="5504180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Rectangle 504">
              <a:extLst>
                <a:ext uri="{FF2B5EF4-FFF2-40B4-BE49-F238E27FC236}">
                  <a16:creationId xmlns:a16="http://schemas.microsoft.com/office/drawing/2014/main" id="{D6E4DEAB-221C-AB4C-8110-30B4202E2936}"/>
                </a:ext>
              </a:extLst>
            </p:cNvPr>
            <p:cNvSpPr/>
            <p:nvPr/>
          </p:nvSpPr>
          <p:spPr>
            <a:xfrm>
              <a:off x="5359066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Rectangle 505">
              <a:extLst>
                <a:ext uri="{FF2B5EF4-FFF2-40B4-BE49-F238E27FC236}">
                  <a16:creationId xmlns:a16="http://schemas.microsoft.com/office/drawing/2014/main" id="{5F950FE0-3151-BA49-8183-63EE431DE1C4}"/>
                </a:ext>
              </a:extLst>
            </p:cNvPr>
            <p:cNvSpPr/>
            <p:nvPr/>
          </p:nvSpPr>
          <p:spPr>
            <a:xfrm>
              <a:off x="5540180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Rectangle 506">
              <a:extLst>
                <a:ext uri="{FF2B5EF4-FFF2-40B4-BE49-F238E27FC236}">
                  <a16:creationId xmlns:a16="http://schemas.microsoft.com/office/drawing/2014/main" id="{1446BBDC-07AB-DC46-9500-92C4954065A3}"/>
                </a:ext>
              </a:extLst>
            </p:cNvPr>
            <p:cNvSpPr/>
            <p:nvPr/>
          </p:nvSpPr>
          <p:spPr>
            <a:xfrm>
              <a:off x="5395066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Rectangle 507">
              <a:extLst>
                <a:ext uri="{FF2B5EF4-FFF2-40B4-BE49-F238E27FC236}">
                  <a16:creationId xmlns:a16="http://schemas.microsoft.com/office/drawing/2014/main" id="{83F3353C-3679-664E-BA88-2431286FF810}"/>
                </a:ext>
              </a:extLst>
            </p:cNvPr>
            <p:cNvSpPr/>
            <p:nvPr/>
          </p:nvSpPr>
          <p:spPr>
            <a:xfrm>
              <a:off x="5576180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Rectangle 508">
              <a:extLst>
                <a:ext uri="{FF2B5EF4-FFF2-40B4-BE49-F238E27FC236}">
                  <a16:creationId xmlns:a16="http://schemas.microsoft.com/office/drawing/2014/main" id="{29E1C6D2-0900-2044-84BF-A9D07CF01935}"/>
                </a:ext>
              </a:extLst>
            </p:cNvPr>
            <p:cNvSpPr/>
            <p:nvPr/>
          </p:nvSpPr>
          <p:spPr>
            <a:xfrm>
              <a:off x="5431066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Rectangle 509">
              <a:extLst>
                <a:ext uri="{FF2B5EF4-FFF2-40B4-BE49-F238E27FC236}">
                  <a16:creationId xmlns:a16="http://schemas.microsoft.com/office/drawing/2014/main" id="{C0436C2D-AA3F-3740-878D-27F59A0C9CC1}"/>
                </a:ext>
              </a:extLst>
            </p:cNvPr>
            <p:cNvSpPr/>
            <p:nvPr/>
          </p:nvSpPr>
          <p:spPr>
            <a:xfrm>
              <a:off x="5612180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Rectangle 510">
              <a:extLst>
                <a:ext uri="{FF2B5EF4-FFF2-40B4-BE49-F238E27FC236}">
                  <a16:creationId xmlns:a16="http://schemas.microsoft.com/office/drawing/2014/main" id="{1404DDDF-C5D9-3644-A396-4F863165759D}"/>
                </a:ext>
              </a:extLst>
            </p:cNvPr>
            <p:cNvSpPr/>
            <p:nvPr/>
          </p:nvSpPr>
          <p:spPr>
            <a:xfrm>
              <a:off x="5468180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2" name="Rectangle 511">
              <a:extLst>
                <a:ext uri="{FF2B5EF4-FFF2-40B4-BE49-F238E27FC236}">
                  <a16:creationId xmlns:a16="http://schemas.microsoft.com/office/drawing/2014/main" id="{AFF71692-F0BE-2649-8E8D-9AEB2D66AF1E}"/>
                </a:ext>
              </a:extLst>
            </p:cNvPr>
            <p:cNvSpPr/>
            <p:nvPr/>
          </p:nvSpPr>
          <p:spPr>
            <a:xfrm>
              <a:off x="5647767" y="3662171"/>
              <a:ext cx="37114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Rectangle 512">
              <a:extLst>
                <a:ext uri="{FF2B5EF4-FFF2-40B4-BE49-F238E27FC236}">
                  <a16:creationId xmlns:a16="http://schemas.microsoft.com/office/drawing/2014/main" id="{ED86A03D-84FF-B14B-B44F-13D2787F40D6}"/>
                </a:ext>
              </a:extLst>
            </p:cNvPr>
            <p:cNvSpPr/>
            <p:nvPr/>
          </p:nvSpPr>
          <p:spPr>
            <a:xfrm>
              <a:off x="5685824" y="366217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Rectangle 513">
              <a:extLst>
                <a:ext uri="{FF2B5EF4-FFF2-40B4-BE49-F238E27FC236}">
                  <a16:creationId xmlns:a16="http://schemas.microsoft.com/office/drawing/2014/main" id="{B1B882F8-28B5-0E4F-81A1-B56A5281C69F}"/>
                </a:ext>
              </a:extLst>
            </p:cNvPr>
            <p:cNvSpPr/>
            <p:nvPr/>
          </p:nvSpPr>
          <p:spPr>
            <a:xfrm>
              <a:off x="5724110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Rectangle 514">
              <a:extLst>
                <a:ext uri="{FF2B5EF4-FFF2-40B4-BE49-F238E27FC236}">
                  <a16:creationId xmlns:a16="http://schemas.microsoft.com/office/drawing/2014/main" id="{4245176C-5515-7D4D-B22A-FDEAD2482EBA}"/>
                </a:ext>
              </a:extLst>
            </p:cNvPr>
            <p:cNvSpPr/>
            <p:nvPr/>
          </p:nvSpPr>
          <p:spPr>
            <a:xfrm>
              <a:off x="5720468" y="405641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Rectangle 515">
              <a:extLst>
                <a:ext uri="{FF2B5EF4-FFF2-40B4-BE49-F238E27FC236}">
                  <a16:creationId xmlns:a16="http://schemas.microsoft.com/office/drawing/2014/main" id="{F96C0139-E96E-EA49-BE62-461491BF084E}"/>
                </a:ext>
              </a:extLst>
            </p:cNvPr>
            <p:cNvSpPr/>
            <p:nvPr/>
          </p:nvSpPr>
          <p:spPr>
            <a:xfrm>
              <a:off x="5905224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Rectangle 516">
              <a:extLst>
                <a:ext uri="{FF2B5EF4-FFF2-40B4-BE49-F238E27FC236}">
                  <a16:creationId xmlns:a16="http://schemas.microsoft.com/office/drawing/2014/main" id="{1E4BFBFF-38C3-EA41-842F-556221BF3046}"/>
                </a:ext>
              </a:extLst>
            </p:cNvPr>
            <p:cNvSpPr/>
            <p:nvPr/>
          </p:nvSpPr>
          <p:spPr>
            <a:xfrm>
              <a:off x="5760110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Rectangle 517">
              <a:extLst>
                <a:ext uri="{FF2B5EF4-FFF2-40B4-BE49-F238E27FC236}">
                  <a16:creationId xmlns:a16="http://schemas.microsoft.com/office/drawing/2014/main" id="{CA8353D5-1A99-944E-93BF-F96A3B9260E0}"/>
                </a:ext>
              </a:extLst>
            </p:cNvPr>
            <p:cNvSpPr/>
            <p:nvPr/>
          </p:nvSpPr>
          <p:spPr>
            <a:xfrm>
              <a:off x="5941224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Rectangle 518">
              <a:extLst>
                <a:ext uri="{FF2B5EF4-FFF2-40B4-BE49-F238E27FC236}">
                  <a16:creationId xmlns:a16="http://schemas.microsoft.com/office/drawing/2014/main" id="{86976415-ED0E-964C-874F-A6567BE556D8}"/>
                </a:ext>
              </a:extLst>
            </p:cNvPr>
            <p:cNvSpPr/>
            <p:nvPr/>
          </p:nvSpPr>
          <p:spPr>
            <a:xfrm>
              <a:off x="5796110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Rectangle 519">
              <a:extLst>
                <a:ext uri="{FF2B5EF4-FFF2-40B4-BE49-F238E27FC236}">
                  <a16:creationId xmlns:a16="http://schemas.microsoft.com/office/drawing/2014/main" id="{AB6A9C8D-1BBD-6940-8159-D36DA9AEFB4E}"/>
                </a:ext>
              </a:extLst>
            </p:cNvPr>
            <p:cNvSpPr/>
            <p:nvPr/>
          </p:nvSpPr>
          <p:spPr>
            <a:xfrm>
              <a:off x="5977224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Rectangle 520">
              <a:extLst>
                <a:ext uri="{FF2B5EF4-FFF2-40B4-BE49-F238E27FC236}">
                  <a16:creationId xmlns:a16="http://schemas.microsoft.com/office/drawing/2014/main" id="{B4FC5940-53CF-254C-9922-88DC2633207F}"/>
                </a:ext>
              </a:extLst>
            </p:cNvPr>
            <p:cNvSpPr/>
            <p:nvPr/>
          </p:nvSpPr>
          <p:spPr>
            <a:xfrm>
              <a:off x="5832110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Rectangle 521">
              <a:extLst>
                <a:ext uri="{FF2B5EF4-FFF2-40B4-BE49-F238E27FC236}">
                  <a16:creationId xmlns:a16="http://schemas.microsoft.com/office/drawing/2014/main" id="{96EE8F86-60B0-EC44-8F9C-55FC3BA40F9C}"/>
                </a:ext>
              </a:extLst>
            </p:cNvPr>
            <p:cNvSpPr/>
            <p:nvPr/>
          </p:nvSpPr>
          <p:spPr>
            <a:xfrm>
              <a:off x="6013224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Rectangle 522">
              <a:extLst>
                <a:ext uri="{FF2B5EF4-FFF2-40B4-BE49-F238E27FC236}">
                  <a16:creationId xmlns:a16="http://schemas.microsoft.com/office/drawing/2014/main" id="{C48FB94B-FF61-9A48-874B-C9EA56C42667}"/>
                </a:ext>
              </a:extLst>
            </p:cNvPr>
            <p:cNvSpPr/>
            <p:nvPr/>
          </p:nvSpPr>
          <p:spPr>
            <a:xfrm>
              <a:off x="5869224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4" name="Rectangle 523">
              <a:extLst>
                <a:ext uri="{FF2B5EF4-FFF2-40B4-BE49-F238E27FC236}">
                  <a16:creationId xmlns:a16="http://schemas.microsoft.com/office/drawing/2014/main" id="{DC59723D-E154-3545-879D-B8132CC2856A}"/>
                </a:ext>
              </a:extLst>
            </p:cNvPr>
            <p:cNvSpPr/>
            <p:nvPr/>
          </p:nvSpPr>
          <p:spPr>
            <a:xfrm>
              <a:off x="6048811" y="3662171"/>
              <a:ext cx="37114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Rectangle 524">
              <a:extLst>
                <a:ext uri="{FF2B5EF4-FFF2-40B4-BE49-F238E27FC236}">
                  <a16:creationId xmlns:a16="http://schemas.microsoft.com/office/drawing/2014/main" id="{FA20F24F-465F-094E-BD91-1C77190AF655}"/>
                </a:ext>
              </a:extLst>
            </p:cNvPr>
            <p:cNvSpPr/>
            <p:nvPr/>
          </p:nvSpPr>
          <p:spPr>
            <a:xfrm>
              <a:off x="6086868" y="366217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Rectangle 525">
              <a:extLst>
                <a:ext uri="{FF2B5EF4-FFF2-40B4-BE49-F238E27FC236}">
                  <a16:creationId xmlns:a16="http://schemas.microsoft.com/office/drawing/2014/main" id="{CCC1491E-3EB5-F74B-95C5-CE00B48557E9}"/>
                </a:ext>
              </a:extLst>
            </p:cNvPr>
            <p:cNvSpPr/>
            <p:nvPr/>
          </p:nvSpPr>
          <p:spPr>
            <a:xfrm>
              <a:off x="6125154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Rectangle 526">
              <a:extLst>
                <a:ext uri="{FF2B5EF4-FFF2-40B4-BE49-F238E27FC236}">
                  <a16:creationId xmlns:a16="http://schemas.microsoft.com/office/drawing/2014/main" id="{3E1A982E-C20D-DA48-AAF7-DA40F95874D2}"/>
                </a:ext>
              </a:extLst>
            </p:cNvPr>
            <p:cNvSpPr/>
            <p:nvPr/>
          </p:nvSpPr>
          <p:spPr>
            <a:xfrm>
              <a:off x="6121512" y="405641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Rectangle 527">
              <a:extLst>
                <a:ext uri="{FF2B5EF4-FFF2-40B4-BE49-F238E27FC236}">
                  <a16:creationId xmlns:a16="http://schemas.microsoft.com/office/drawing/2014/main" id="{2A2DB9E8-DADA-6340-97B4-D8350E70AADB}"/>
                </a:ext>
              </a:extLst>
            </p:cNvPr>
            <p:cNvSpPr/>
            <p:nvPr/>
          </p:nvSpPr>
          <p:spPr>
            <a:xfrm>
              <a:off x="6306268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Rectangle 528">
              <a:extLst>
                <a:ext uri="{FF2B5EF4-FFF2-40B4-BE49-F238E27FC236}">
                  <a16:creationId xmlns:a16="http://schemas.microsoft.com/office/drawing/2014/main" id="{E956807D-8ED9-B146-8BDB-7EFB9F264017}"/>
                </a:ext>
              </a:extLst>
            </p:cNvPr>
            <p:cNvSpPr/>
            <p:nvPr/>
          </p:nvSpPr>
          <p:spPr>
            <a:xfrm>
              <a:off x="6161154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id="{8291D196-5952-CC4D-8C41-BB8202EE0A6C}"/>
                </a:ext>
              </a:extLst>
            </p:cNvPr>
            <p:cNvSpPr/>
            <p:nvPr/>
          </p:nvSpPr>
          <p:spPr>
            <a:xfrm>
              <a:off x="6342268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Rectangle 530">
              <a:extLst>
                <a:ext uri="{FF2B5EF4-FFF2-40B4-BE49-F238E27FC236}">
                  <a16:creationId xmlns:a16="http://schemas.microsoft.com/office/drawing/2014/main" id="{55C2D7D2-7C06-1547-8CBD-076ADE2851B6}"/>
                </a:ext>
              </a:extLst>
            </p:cNvPr>
            <p:cNvSpPr/>
            <p:nvPr/>
          </p:nvSpPr>
          <p:spPr>
            <a:xfrm>
              <a:off x="6197154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Rectangle 531">
              <a:extLst>
                <a:ext uri="{FF2B5EF4-FFF2-40B4-BE49-F238E27FC236}">
                  <a16:creationId xmlns:a16="http://schemas.microsoft.com/office/drawing/2014/main" id="{CBC38FE5-0F85-0749-8453-ACE74E751D33}"/>
                </a:ext>
              </a:extLst>
            </p:cNvPr>
            <p:cNvSpPr/>
            <p:nvPr/>
          </p:nvSpPr>
          <p:spPr>
            <a:xfrm>
              <a:off x="6378268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Rectangle 532">
              <a:extLst>
                <a:ext uri="{FF2B5EF4-FFF2-40B4-BE49-F238E27FC236}">
                  <a16:creationId xmlns:a16="http://schemas.microsoft.com/office/drawing/2014/main" id="{8419A751-814B-DA4E-9AD1-C4A25F5BBD83}"/>
                </a:ext>
              </a:extLst>
            </p:cNvPr>
            <p:cNvSpPr/>
            <p:nvPr/>
          </p:nvSpPr>
          <p:spPr>
            <a:xfrm>
              <a:off x="6233154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Rectangle 533">
              <a:extLst>
                <a:ext uri="{FF2B5EF4-FFF2-40B4-BE49-F238E27FC236}">
                  <a16:creationId xmlns:a16="http://schemas.microsoft.com/office/drawing/2014/main" id="{BFE4012E-09DE-734F-A590-3A8AB5CCA699}"/>
                </a:ext>
              </a:extLst>
            </p:cNvPr>
            <p:cNvSpPr/>
            <p:nvPr/>
          </p:nvSpPr>
          <p:spPr>
            <a:xfrm>
              <a:off x="6414268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Rectangle 534">
              <a:extLst>
                <a:ext uri="{FF2B5EF4-FFF2-40B4-BE49-F238E27FC236}">
                  <a16:creationId xmlns:a16="http://schemas.microsoft.com/office/drawing/2014/main" id="{9A7C98D7-6BC1-194A-8EEA-4E4AFC915E3B}"/>
                </a:ext>
              </a:extLst>
            </p:cNvPr>
            <p:cNvSpPr/>
            <p:nvPr/>
          </p:nvSpPr>
          <p:spPr>
            <a:xfrm>
              <a:off x="6270268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6" name="Rectangle 535">
              <a:extLst>
                <a:ext uri="{FF2B5EF4-FFF2-40B4-BE49-F238E27FC236}">
                  <a16:creationId xmlns:a16="http://schemas.microsoft.com/office/drawing/2014/main" id="{EA07F57C-725C-C54C-9359-D5537BE707B7}"/>
                </a:ext>
              </a:extLst>
            </p:cNvPr>
            <p:cNvSpPr/>
            <p:nvPr/>
          </p:nvSpPr>
          <p:spPr>
            <a:xfrm>
              <a:off x="6449855" y="3662171"/>
              <a:ext cx="37114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Rectangle 536">
              <a:extLst>
                <a:ext uri="{FF2B5EF4-FFF2-40B4-BE49-F238E27FC236}">
                  <a16:creationId xmlns:a16="http://schemas.microsoft.com/office/drawing/2014/main" id="{6A4E061F-66D5-1A41-864E-C50915365B4B}"/>
                </a:ext>
              </a:extLst>
            </p:cNvPr>
            <p:cNvSpPr/>
            <p:nvPr/>
          </p:nvSpPr>
          <p:spPr>
            <a:xfrm>
              <a:off x="6487912" y="366217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8" name="Rectangle 537">
              <a:extLst>
                <a:ext uri="{FF2B5EF4-FFF2-40B4-BE49-F238E27FC236}">
                  <a16:creationId xmlns:a16="http://schemas.microsoft.com/office/drawing/2014/main" id="{DBA21E25-58E2-1F40-B06E-469554211042}"/>
                </a:ext>
              </a:extLst>
            </p:cNvPr>
            <p:cNvSpPr/>
            <p:nvPr/>
          </p:nvSpPr>
          <p:spPr>
            <a:xfrm>
              <a:off x="6526198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9" name="Rectangle 538">
              <a:extLst>
                <a:ext uri="{FF2B5EF4-FFF2-40B4-BE49-F238E27FC236}">
                  <a16:creationId xmlns:a16="http://schemas.microsoft.com/office/drawing/2014/main" id="{18A595C1-36B4-574D-9A8D-D41EA08A1074}"/>
                </a:ext>
              </a:extLst>
            </p:cNvPr>
            <p:cNvSpPr/>
            <p:nvPr/>
          </p:nvSpPr>
          <p:spPr>
            <a:xfrm>
              <a:off x="6522556" y="405641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Rectangle 539">
              <a:extLst>
                <a:ext uri="{FF2B5EF4-FFF2-40B4-BE49-F238E27FC236}">
                  <a16:creationId xmlns:a16="http://schemas.microsoft.com/office/drawing/2014/main" id="{450AA7A7-4AFE-574A-AC54-FF285E44BDF9}"/>
                </a:ext>
              </a:extLst>
            </p:cNvPr>
            <p:cNvSpPr/>
            <p:nvPr/>
          </p:nvSpPr>
          <p:spPr>
            <a:xfrm>
              <a:off x="670731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Rectangle 540">
              <a:extLst>
                <a:ext uri="{FF2B5EF4-FFF2-40B4-BE49-F238E27FC236}">
                  <a16:creationId xmlns:a16="http://schemas.microsoft.com/office/drawing/2014/main" id="{F114FB8C-D4D4-9745-8CDE-DE54D4A00C34}"/>
                </a:ext>
              </a:extLst>
            </p:cNvPr>
            <p:cNvSpPr/>
            <p:nvPr/>
          </p:nvSpPr>
          <p:spPr>
            <a:xfrm>
              <a:off x="6562198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Rectangle 541">
              <a:extLst>
                <a:ext uri="{FF2B5EF4-FFF2-40B4-BE49-F238E27FC236}">
                  <a16:creationId xmlns:a16="http://schemas.microsoft.com/office/drawing/2014/main" id="{A6C1EFD4-32DB-9B4D-A2D8-3B50449F59DA}"/>
                </a:ext>
              </a:extLst>
            </p:cNvPr>
            <p:cNvSpPr/>
            <p:nvPr/>
          </p:nvSpPr>
          <p:spPr>
            <a:xfrm>
              <a:off x="674331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Rectangle 542">
              <a:extLst>
                <a:ext uri="{FF2B5EF4-FFF2-40B4-BE49-F238E27FC236}">
                  <a16:creationId xmlns:a16="http://schemas.microsoft.com/office/drawing/2014/main" id="{37E45F94-83AE-074E-AB80-5D038A4C0B6D}"/>
                </a:ext>
              </a:extLst>
            </p:cNvPr>
            <p:cNvSpPr/>
            <p:nvPr/>
          </p:nvSpPr>
          <p:spPr>
            <a:xfrm>
              <a:off x="6598198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Rectangle 543">
              <a:extLst>
                <a:ext uri="{FF2B5EF4-FFF2-40B4-BE49-F238E27FC236}">
                  <a16:creationId xmlns:a16="http://schemas.microsoft.com/office/drawing/2014/main" id="{DAAC63ED-E1E6-BC40-B3D2-41FFD502C38A}"/>
                </a:ext>
              </a:extLst>
            </p:cNvPr>
            <p:cNvSpPr/>
            <p:nvPr/>
          </p:nvSpPr>
          <p:spPr>
            <a:xfrm>
              <a:off x="677931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Rectangle 544">
              <a:extLst>
                <a:ext uri="{FF2B5EF4-FFF2-40B4-BE49-F238E27FC236}">
                  <a16:creationId xmlns:a16="http://schemas.microsoft.com/office/drawing/2014/main" id="{B345360B-984B-C34B-970B-8315AE4D7266}"/>
                </a:ext>
              </a:extLst>
            </p:cNvPr>
            <p:cNvSpPr/>
            <p:nvPr/>
          </p:nvSpPr>
          <p:spPr>
            <a:xfrm>
              <a:off x="6634198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Rectangle 545">
              <a:extLst>
                <a:ext uri="{FF2B5EF4-FFF2-40B4-BE49-F238E27FC236}">
                  <a16:creationId xmlns:a16="http://schemas.microsoft.com/office/drawing/2014/main" id="{7A9717FB-0C94-0147-A065-68E0EF0BC082}"/>
                </a:ext>
              </a:extLst>
            </p:cNvPr>
            <p:cNvSpPr/>
            <p:nvPr/>
          </p:nvSpPr>
          <p:spPr>
            <a:xfrm>
              <a:off x="681531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Rectangle 546">
              <a:extLst>
                <a:ext uri="{FF2B5EF4-FFF2-40B4-BE49-F238E27FC236}">
                  <a16:creationId xmlns:a16="http://schemas.microsoft.com/office/drawing/2014/main" id="{B6EF651A-FB63-4043-A414-6EA5A0F86F73}"/>
                </a:ext>
              </a:extLst>
            </p:cNvPr>
            <p:cNvSpPr/>
            <p:nvPr/>
          </p:nvSpPr>
          <p:spPr>
            <a:xfrm>
              <a:off x="667131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8" name="Rectangle 547">
              <a:extLst>
                <a:ext uri="{FF2B5EF4-FFF2-40B4-BE49-F238E27FC236}">
                  <a16:creationId xmlns:a16="http://schemas.microsoft.com/office/drawing/2014/main" id="{F83F4C85-CCF5-904D-9B8F-698D747B8476}"/>
                </a:ext>
              </a:extLst>
            </p:cNvPr>
            <p:cNvSpPr/>
            <p:nvPr/>
          </p:nvSpPr>
          <p:spPr>
            <a:xfrm>
              <a:off x="6850899" y="3662171"/>
              <a:ext cx="37114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Rectangle 548">
              <a:extLst>
                <a:ext uri="{FF2B5EF4-FFF2-40B4-BE49-F238E27FC236}">
                  <a16:creationId xmlns:a16="http://schemas.microsoft.com/office/drawing/2014/main" id="{6B7B2506-CE57-7543-8246-7F57485FEC7A}"/>
                </a:ext>
              </a:extLst>
            </p:cNvPr>
            <p:cNvSpPr/>
            <p:nvPr/>
          </p:nvSpPr>
          <p:spPr>
            <a:xfrm>
              <a:off x="6888956" y="366217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Rectangle 549">
              <a:extLst>
                <a:ext uri="{FF2B5EF4-FFF2-40B4-BE49-F238E27FC236}">
                  <a16:creationId xmlns:a16="http://schemas.microsoft.com/office/drawing/2014/main" id="{7E9BE23A-B143-6949-82E6-F412C6940226}"/>
                </a:ext>
              </a:extLst>
            </p:cNvPr>
            <p:cNvSpPr/>
            <p:nvPr/>
          </p:nvSpPr>
          <p:spPr>
            <a:xfrm>
              <a:off x="692724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Rectangle 550">
              <a:extLst>
                <a:ext uri="{FF2B5EF4-FFF2-40B4-BE49-F238E27FC236}">
                  <a16:creationId xmlns:a16="http://schemas.microsoft.com/office/drawing/2014/main" id="{1275AB17-8D74-DB44-8BCA-7AFD633C3F1D}"/>
                </a:ext>
              </a:extLst>
            </p:cNvPr>
            <p:cNvSpPr/>
            <p:nvPr/>
          </p:nvSpPr>
          <p:spPr>
            <a:xfrm>
              <a:off x="6923600" y="405641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Rectangle 551">
              <a:extLst>
                <a:ext uri="{FF2B5EF4-FFF2-40B4-BE49-F238E27FC236}">
                  <a16:creationId xmlns:a16="http://schemas.microsoft.com/office/drawing/2014/main" id="{BB5566BA-76E5-2048-B7B3-D3C35BDB90FB}"/>
                </a:ext>
              </a:extLst>
            </p:cNvPr>
            <p:cNvSpPr/>
            <p:nvPr/>
          </p:nvSpPr>
          <p:spPr>
            <a:xfrm>
              <a:off x="7108356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Rectangle 552">
              <a:extLst>
                <a:ext uri="{FF2B5EF4-FFF2-40B4-BE49-F238E27FC236}">
                  <a16:creationId xmlns:a16="http://schemas.microsoft.com/office/drawing/2014/main" id="{BD190D33-FFCB-7E4A-93AE-097C8AEBD541}"/>
                </a:ext>
              </a:extLst>
            </p:cNvPr>
            <p:cNvSpPr/>
            <p:nvPr/>
          </p:nvSpPr>
          <p:spPr>
            <a:xfrm>
              <a:off x="696324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" name="Rectangle 553">
              <a:extLst>
                <a:ext uri="{FF2B5EF4-FFF2-40B4-BE49-F238E27FC236}">
                  <a16:creationId xmlns:a16="http://schemas.microsoft.com/office/drawing/2014/main" id="{A45E2382-80D6-5242-965F-019F7AA5460B}"/>
                </a:ext>
              </a:extLst>
            </p:cNvPr>
            <p:cNvSpPr/>
            <p:nvPr/>
          </p:nvSpPr>
          <p:spPr>
            <a:xfrm>
              <a:off x="7144356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" name="Rectangle 554">
              <a:extLst>
                <a:ext uri="{FF2B5EF4-FFF2-40B4-BE49-F238E27FC236}">
                  <a16:creationId xmlns:a16="http://schemas.microsoft.com/office/drawing/2014/main" id="{20187163-8FD8-CE40-958A-B958B791D6C0}"/>
                </a:ext>
              </a:extLst>
            </p:cNvPr>
            <p:cNvSpPr/>
            <p:nvPr/>
          </p:nvSpPr>
          <p:spPr>
            <a:xfrm>
              <a:off x="699924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" name="Rectangle 555">
              <a:extLst>
                <a:ext uri="{FF2B5EF4-FFF2-40B4-BE49-F238E27FC236}">
                  <a16:creationId xmlns:a16="http://schemas.microsoft.com/office/drawing/2014/main" id="{0CD94FF2-4B4F-0E44-A226-3AAA53DDC6D6}"/>
                </a:ext>
              </a:extLst>
            </p:cNvPr>
            <p:cNvSpPr/>
            <p:nvPr/>
          </p:nvSpPr>
          <p:spPr>
            <a:xfrm>
              <a:off x="7180356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Rectangle 556">
              <a:extLst>
                <a:ext uri="{FF2B5EF4-FFF2-40B4-BE49-F238E27FC236}">
                  <a16:creationId xmlns:a16="http://schemas.microsoft.com/office/drawing/2014/main" id="{78EC50A2-F40B-1B4D-A3EB-A56FAAD05536}"/>
                </a:ext>
              </a:extLst>
            </p:cNvPr>
            <p:cNvSpPr/>
            <p:nvPr/>
          </p:nvSpPr>
          <p:spPr>
            <a:xfrm>
              <a:off x="703524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" name="Rectangle 557">
              <a:extLst>
                <a:ext uri="{FF2B5EF4-FFF2-40B4-BE49-F238E27FC236}">
                  <a16:creationId xmlns:a16="http://schemas.microsoft.com/office/drawing/2014/main" id="{E56AFB93-C50A-854B-A4F7-669F0015DFAA}"/>
                </a:ext>
              </a:extLst>
            </p:cNvPr>
            <p:cNvSpPr/>
            <p:nvPr/>
          </p:nvSpPr>
          <p:spPr>
            <a:xfrm>
              <a:off x="7216356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" name="Rectangle 558">
              <a:extLst>
                <a:ext uri="{FF2B5EF4-FFF2-40B4-BE49-F238E27FC236}">
                  <a16:creationId xmlns:a16="http://schemas.microsoft.com/office/drawing/2014/main" id="{90DD18AD-E7F7-4A45-9D20-EE9497C3D2B5}"/>
                </a:ext>
              </a:extLst>
            </p:cNvPr>
            <p:cNvSpPr/>
            <p:nvPr/>
          </p:nvSpPr>
          <p:spPr>
            <a:xfrm>
              <a:off x="7072356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0" name="Rectangle 559">
              <a:extLst>
                <a:ext uri="{FF2B5EF4-FFF2-40B4-BE49-F238E27FC236}">
                  <a16:creationId xmlns:a16="http://schemas.microsoft.com/office/drawing/2014/main" id="{4666A593-44C5-7248-952C-A7E13F46A50E}"/>
                </a:ext>
              </a:extLst>
            </p:cNvPr>
            <p:cNvSpPr/>
            <p:nvPr/>
          </p:nvSpPr>
          <p:spPr>
            <a:xfrm>
              <a:off x="7251943" y="3662171"/>
              <a:ext cx="37114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" name="Rectangle 560">
              <a:extLst>
                <a:ext uri="{FF2B5EF4-FFF2-40B4-BE49-F238E27FC236}">
                  <a16:creationId xmlns:a16="http://schemas.microsoft.com/office/drawing/2014/main" id="{A4AA2281-8B3D-DB45-A624-1C046D821696}"/>
                </a:ext>
              </a:extLst>
            </p:cNvPr>
            <p:cNvSpPr/>
            <p:nvPr/>
          </p:nvSpPr>
          <p:spPr>
            <a:xfrm>
              <a:off x="7290000" y="366217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Rectangle 562">
              <a:extLst>
                <a:ext uri="{FF2B5EF4-FFF2-40B4-BE49-F238E27FC236}">
                  <a16:creationId xmlns:a16="http://schemas.microsoft.com/office/drawing/2014/main" id="{C5CA4DA0-C15B-DC4B-A159-B01B236E08A4}"/>
                </a:ext>
              </a:extLst>
            </p:cNvPr>
            <p:cNvSpPr/>
            <p:nvPr/>
          </p:nvSpPr>
          <p:spPr>
            <a:xfrm>
              <a:off x="7324644" y="405641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943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31" grpId="0" animBg="1"/>
      <p:bldP spid="36" grpId="0" animBg="1"/>
      <p:bldP spid="37" grpId="0" animBg="1"/>
      <p:bldP spid="26" grpId="0" animBg="1"/>
      <p:bldP spid="50" grpId="0"/>
      <p:bldP spid="51" grpId="0"/>
      <p:bldP spid="9" grpId="0" animBg="1"/>
      <p:bldP spid="65" grpId="0"/>
      <p:bldP spid="68" grpId="0" animBg="1"/>
      <p:bldP spid="74" grpId="0"/>
      <p:bldP spid="75" grpId="0"/>
      <p:bldP spid="10" grpId="0"/>
      <p:bldP spid="307" grpId="0"/>
      <p:bldP spid="310" grpId="0" animBg="1"/>
      <p:bldP spid="311" grpId="0"/>
      <p:bldP spid="312" grpId="0"/>
      <p:bldP spid="320" grpId="0" animBg="1"/>
      <p:bldP spid="321" grpId="0" animBg="1"/>
      <p:bldP spid="322" grpId="0" animBg="1"/>
      <p:bldP spid="368" grpId="0" animBg="1"/>
      <p:bldP spid="369" grpId="0" animBg="1"/>
      <p:bldP spid="1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Problems with SRTF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FF0000"/>
                </a:solidFill>
              </a:rPr>
              <a:t>Starvation</a:t>
            </a:r>
            <a:r>
              <a:rPr lang="en-US" sz="2000" dirty="0"/>
              <a:t>: large tasks may never run if short ones keep coming</a:t>
            </a:r>
          </a:p>
          <a:p>
            <a:r>
              <a:rPr lang="en-US" sz="2000" dirty="0">
                <a:solidFill>
                  <a:srgbClr val="FF0000"/>
                </a:solidFill>
              </a:rPr>
              <a:t>Overhead</a:t>
            </a:r>
            <a:r>
              <a:rPr lang="en-US" sz="2000" dirty="0"/>
              <a:t>: short tasks preempt long ones ⇒ too many context switches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Unfair</a:t>
            </a:r>
            <a:r>
              <a:rPr lang="en-US" sz="2000" dirty="0"/>
              <a:t>: large tasks are penalized, there is high variance in response time</a:t>
            </a:r>
          </a:p>
          <a:p>
            <a:pPr lvl="3"/>
            <a:endParaRPr lang="en-US" sz="1000" dirty="0"/>
          </a:p>
          <a:p>
            <a:pPr lvl="3"/>
            <a:endParaRPr lang="en-US" sz="1000" dirty="0"/>
          </a:p>
          <a:p>
            <a:pPr lvl="3"/>
            <a:endParaRPr lang="en-US" sz="1000" dirty="0"/>
          </a:p>
          <a:p>
            <a:pPr lvl="3"/>
            <a:endParaRPr lang="en-US" sz="1000" dirty="0"/>
          </a:p>
          <a:p>
            <a:pPr lvl="3"/>
            <a:endParaRPr lang="en-US" sz="1000" dirty="0"/>
          </a:p>
          <a:p>
            <a:r>
              <a:rPr lang="en-US" altLang="ko-KR" sz="2000" dirty="0">
                <a:solidFill>
                  <a:srgbClr val="FF0000"/>
                </a:solidFill>
              </a:rPr>
              <a:t>Impractical</a:t>
            </a:r>
            <a:r>
              <a:rPr lang="en-US" altLang="ko-KR" sz="2000" dirty="0"/>
              <a:t>: we need to somehow predict future</a:t>
            </a:r>
          </a:p>
          <a:p>
            <a:pPr lvl="1"/>
            <a:r>
              <a:rPr lang="en-US" altLang="ko-KR" sz="1800" dirty="0"/>
              <a:t>Some systems ask users</a:t>
            </a:r>
          </a:p>
          <a:p>
            <a:pPr lvl="2"/>
            <a:r>
              <a:rPr lang="en-US" altLang="ko-KR" sz="1600" dirty="0"/>
              <a:t>When you submit your task, you have to say how long it will take</a:t>
            </a:r>
          </a:p>
          <a:p>
            <a:pPr lvl="2"/>
            <a:r>
              <a:rPr lang="en-US" altLang="ko-KR" sz="1600" dirty="0"/>
              <a:t>Users could maliciously misreport length of their task</a:t>
            </a:r>
          </a:p>
          <a:p>
            <a:pPr lvl="2"/>
            <a:r>
              <a:rPr lang="en-US" sz="1600" dirty="0"/>
              <a:t>E.g., would it work if a supermarket uses SJF?</a:t>
            </a:r>
          </a:p>
          <a:p>
            <a:pPr lvl="3"/>
            <a:r>
              <a:rPr lang="en-US" sz="1400" dirty="0"/>
              <a:t>Customers could game the system: come with one item at a time</a:t>
            </a:r>
            <a:endParaRPr lang="en-US" altLang="ko-KR" sz="1400" dirty="0"/>
          </a:p>
          <a:p>
            <a:pPr lvl="2"/>
            <a:r>
              <a:rPr lang="en-US" altLang="ko-KR" sz="1600" dirty="0"/>
              <a:t>To prevent cheating, systems may kill tasks if they take too long</a:t>
            </a:r>
          </a:p>
          <a:p>
            <a:pPr lvl="1"/>
            <a:r>
              <a:rPr lang="en-US" altLang="ko-KR" sz="1800" dirty="0"/>
              <a:t>It’s hard to predict task’s runtime even for non-malicious users</a:t>
            </a:r>
          </a:p>
        </p:txBody>
      </p:sp>
      <p:pic>
        <p:nvPicPr>
          <p:cNvPr id="2050" name="Picture 2" descr="prediction - predictions | Meme Generator">
            <a:extLst>
              <a:ext uri="{FF2B5EF4-FFF2-40B4-BE49-F238E27FC236}">
                <a16:creationId xmlns:a16="http://schemas.microsoft.com/office/drawing/2014/main" id="{11700141-3027-8542-98B3-2B421CE05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17869" y="3040684"/>
            <a:ext cx="2207209" cy="14630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035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19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Predicting Length of Next CPU Burst</a:t>
            </a:r>
          </a:p>
        </p:txBody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 dirty="0">
                <a:solidFill>
                  <a:srgbClr val="FF0000"/>
                </a:solidFill>
                <a:sym typeface="Symbol" panose="05050102010706020507" pitchFamily="18" charset="2"/>
              </a:rPr>
              <a:t>Adaptive</a:t>
            </a:r>
            <a:r>
              <a:rPr lang="en-US" altLang="ko-KR" sz="1800" dirty="0">
                <a:sym typeface="Symbol" panose="05050102010706020507" pitchFamily="18" charset="2"/>
              </a:rPr>
              <a:t>: dynamically make predictions based on past behavior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Works because programs have predictable behavior</a:t>
            </a:r>
          </a:p>
          <a:p>
            <a:pPr lvl="2"/>
            <a:r>
              <a:rPr lang="en-US" altLang="ko-KR" sz="1400" dirty="0">
                <a:sym typeface="Symbol" panose="05050102010706020507" pitchFamily="18" charset="2"/>
              </a:rPr>
              <a:t>If program was I/O bound in past, it’ll likely be I/O bound in future</a:t>
            </a:r>
          </a:p>
          <a:p>
            <a:pPr lvl="2"/>
            <a:r>
              <a:rPr lang="en-US" altLang="ko-KR" sz="1400" dirty="0">
                <a:sym typeface="Symbol" panose="05050102010706020507" pitchFamily="18" charset="2"/>
              </a:rPr>
              <a:t>If behavior were random, this approach wouldn’t help</a:t>
            </a:r>
          </a:p>
          <a:p>
            <a:pPr lvl="3"/>
            <a:endParaRPr lang="en-US" altLang="ko-KR" sz="1200" dirty="0"/>
          </a:p>
          <a:p>
            <a:pPr lvl="3"/>
            <a:endParaRPr lang="en-US" altLang="ko-KR" sz="1200" dirty="0"/>
          </a:p>
          <a:p>
            <a:pPr lvl="3"/>
            <a:endParaRPr lang="en-US" altLang="ko-KR" sz="1200" dirty="0"/>
          </a:p>
          <a:p>
            <a:pPr lvl="3"/>
            <a:endParaRPr lang="en-US" altLang="ko-KR" sz="1200" dirty="0"/>
          </a:p>
          <a:p>
            <a:pPr lvl="3"/>
            <a:endParaRPr lang="en-US" altLang="ko-KR" sz="1200" dirty="0"/>
          </a:p>
          <a:p>
            <a:pPr lvl="3"/>
            <a:endParaRPr lang="en-US" altLang="ko-KR" sz="1200" dirty="0"/>
          </a:p>
          <a:p>
            <a:pPr lvl="3"/>
            <a:endParaRPr lang="en-US" altLang="ko-KR" sz="1200" dirty="0"/>
          </a:p>
          <a:p>
            <a:pPr lvl="3"/>
            <a:endParaRPr lang="en-US" altLang="ko-KR" sz="1200" dirty="0"/>
          </a:p>
          <a:p>
            <a:r>
              <a:rPr lang="en-US" altLang="ko-KR" sz="1800" dirty="0"/>
              <a:t>Example: </a:t>
            </a:r>
            <a:r>
              <a:rPr lang="en-US" altLang="ko-KR" sz="1600" dirty="0"/>
              <a:t>use estimator function on previous bursts</a:t>
            </a:r>
          </a:p>
          <a:p>
            <a:pPr lvl="1"/>
            <a:r>
              <a:rPr lang="en-US" altLang="ko-KR" sz="1600" dirty="0"/>
              <a:t>Let </a:t>
            </a:r>
            <a:r>
              <a:rPr lang="en-US" altLang="ko-KR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t</a:t>
            </a:r>
            <a:r>
              <a:rPr lang="en-US" altLang="ko-KR" sz="1600" baseline="-25000" dirty="0">
                <a:latin typeface="Calibri Light" panose="020F0302020204030204" pitchFamily="34" charset="0"/>
                <a:cs typeface="Calibri Light" panose="020F0302020204030204" pitchFamily="34" charset="0"/>
              </a:rPr>
              <a:t>n-1</a:t>
            </a:r>
            <a:r>
              <a:rPr lang="en-US" altLang="ko-KR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, t</a:t>
            </a:r>
            <a:r>
              <a:rPr lang="en-US" altLang="ko-KR" sz="1600" baseline="-25000" dirty="0">
                <a:latin typeface="Calibri Light" panose="020F0302020204030204" pitchFamily="34" charset="0"/>
                <a:cs typeface="Calibri Light" panose="020F0302020204030204" pitchFamily="34" charset="0"/>
              </a:rPr>
              <a:t>n-2</a:t>
            </a:r>
            <a:r>
              <a:rPr lang="en-US" altLang="ko-KR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, t</a:t>
            </a:r>
            <a:r>
              <a:rPr lang="en-US" altLang="ko-KR" sz="1600" baseline="-25000" dirty="0">
                <a:latin typeface="Calibri Light" panose="020F0302020204030204" pitchFamily="34" charset="0"/>
                <a:cs typeface="Calibri Light" panose="020F0302020204030204" pitchFamily="34" charset="0"/>
              </a:rPr>
              <a:t>n-3</a:t>
            </a:r>
            <a:r>
              <a:rPr lang="en-US" altLang="ko-KR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, …, t</a:t>
            </a:r>
            <a:r>
              <a:rPr lang="en-US" altLang="ko-KR" sz="1600" baseline="-25000" dirty="0"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en-US" altLang="ko-KR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ko-KR" sz="1600" dirty="0"/>
              <a:t>be previous CPU burst lengths</a:t>
            </a:r>
          </a:p>
          <a:p>
            <a:pPr lvl="1"/>
            <a:r>
              <a:rPr lang="en-US" altLang="ko-KR" sz="1600" dirty="0"/>
              <a:t>Estimate next burst </a:t>
            </a:r>
            <a:r>
              <a:rPr lang="en-US" altLang="ko-KR" sz="1600" dirty="0">
                <a:latin typeface="+mj-lt"/>
                <a:sym typeface="Symbol" panose="05050102010706020507" pitchFamily="18" charset="2"/>
              </a:rPr>
              <a:t></a:t>
            </a:r>
            <a:r>
              <a:rPr lang="en-US" altLang="ko-KR" sz="1600" baseline="-25000" dirty="0">
                <a:latin typeface="+mj-lt"/>
                <a:sym typeface="Symbol" panose="05050102010706020507" pitchFamily="18" charset="2"/>
              </a:rPr>
              <a:t>n</a:t>
            </a:r>
            <a:r>
              <a:rPr lang="en-US" altLang="ko-KR" sz="1600" dirty="0">
                <a:latin typeface="+mj-lt"/>
                <a:sym typeface="Symbol" panose="05050102010706020507" pitchFamily="18" charset="2"/>
              </a:rPr>
              <a:t> = f(</a:t>
            </a:r>
            <a:r>
              <a:rPr lang="en-US" altLang="ko-KR" sz="1600" dirty="0">
                <a:latin typeface="+mj-lt"/>
              </a:rPr>
              <a:t>t</a:t>
            </a:r>
            <a:r>
              <a:rPr lang="en-US" altLang="ko-KR" sz="1600" baseline="-25000" dirty="0">
                <a:latin typeface="+mj-lt"/>
              </a:rPr>
              <a:t>n-1</a:t>
            </a:r>
            <a:r>
              <a:rPr lang="en-US" altLang="ko-KR" sz="1600" dirty="0">
                <a:latin typeface="+mj-lt"/>
              </a:rPr>
              <a:t>, t</a:t>
            </a:r>
            <a:r>
              <a:rPr lang="en-US" altLang="ko-KR" sz="1600" baseline="-25000" dirty="0">
                <a:latin typeface="+mj-lt"/>
              </a:rPr>
              <a:t>n-2</a:t>
            </a:r>
            <a:r>
              <a:rPr lang="en-US" altLang="ko-KR" sz="1600" dirty="0">
                <a:latin typeface="+mj-lt"/>
              </a:rPr>
              <a:t>, t</a:t>
            </a:r>
            <a:r>
              <a:rPr lang="en-US" altLang="ko-KR" sz="1600" baseline="-25000" dirty="0">
                <a:latin typeface="+mj-lt"/>
              </a:rPr>
              <a:t>n-3</a:t>
            </a:r>
            <a:r>
              <a:rPr lang="en-US" altLang="ko-KR" sz="1600" dirty="0">
                <a:latin typeface="+mj-lt"/>
              </a:rPr>
              <a:t>, …)</a:t>
            </a:r>
          </a:p>
          <a:p>
            <a:pPr lvl="1"/>
            <a:r>
              <a:rPr lang="en-US" altLang="ko-KR" sz="1600" dirty="0"/>
              <a:t>Function </a:t>
            </a:r>
            <a:r>
              <a:rPr lang="en-US" altLang="ko-KR" sz="1600" dirty="0">
                <a:latin typeface="+mj-lt"/>
              </a:rPr>
              <a:t>f</a:t>
            </a:r>
            <a:r>
              <a:rPr lang="en-US" altLang="ko-KR" sz="1600" dirty="0"/>
              <a:t> could be any time series estimator (e.g., Kalman filters, etc.)</a:t>
            </a:r>
          </a:p>
          <a:p>
            <a:pPr lvl="1"/>
            <a:r>
              <a:rPr lang="en-US" altLang="ko-KR" sz="1600" dirty="0"/>
              <a:t>For instance, exponential averaging </a:t>
            </a:r>
            <a:r>
              <a:rPr lang="en-US" altLang="ko-KR" sz="1600" dirty="0">
                <a:latin typeface="+mj-lt"/>
                <a:sym typeface="Symbol" panose="05050102010706020507" pitchFamily="18" charset="2"/>
              </a:rPr>
              <a:t></a:t>
            </a:r>
            <a:r>
              <a:rPr lang="en-US" altLang="ko-KR" sz="1600" baseline="-25000" dirty="0">
                <a:latin typeface="+mj-lt"/>
                <a:sym typeface="Symbol" panose="05050102010706020507" pitchFamily="18" charset="2"/>
              </a:rPr>
              <a:t>n</a:t>
            </a:r>
            <a:r>
              <a:rPr lang="en-US" altLang="ko-KR" sz="1600" dirty="0">
                <a:latin typeface="+mj-lt"/>
                <a:sym typeface="Symbol" panose="05050102010706020507" pitchFamily="18" charset="2"/>
              </a:rPr>
              <a:t> = t</a:t>
            </a:r>
            <a:r>
              <a:rPr lang="en-US" altLang="ko-KR" sz="1600" baseline="-25000" dirty="0">
                <a:latin typeface="+mj-lt"/>
                <a:sym typeface="Symbol" panose="05050102010706020507" pitchFamily="18" charset="2"/>
              </a:rPr>
              <a:t>n-1</a:t>
            </a:r>
            <a:r>
              <a:rPr lang="en-US" altLang="ko-KR" sz="1600" dirty="0">
                <a:latin typeface="+mj-lt"/>
                <a:sym typeface="Symbol" panose="05050102010706020507" pitchFamily="18" charset="2"/>
              </a:rPr>
              <a:t>+(1-)</a:t>
            </a:r>
            <a:r>
              <a:rPr lang="en-US" altLang="ko-KR" sz="1600" baseline="-25000" dirty="0">
                <a:latin typeface="+mj-lt"/>
                <a:sym typeface="Symbol" panose="05050102010706020507" pitchFamily="18" charset="2"/>
              </a:rPr>
              <a:t>n-1</a:t>
            </a:r>
            <a:r>
              <a:rPr lang="en-US" altLang="ko-KR" sz="1600" dirty="0">
                <a:sym typeface="Symbol" panose="05050102010706020507" pitchFamily="18" charset="2"/>
              </a:rPr>
              <a:t> with </a:t>
            </a:r>
            <a:r>
              <a:rPr lang="en-US" altLang="ko-KR" sz="1600" dirty="0">
                <a:latin typeface="+mj-lt"/>
                <a:sym typeface="Symbol" panose="05050102010706020507" pitchFamily="18" charset="2"/>
              </a:rPr>
              <a:t>(0 &lt;   1)</a:t>
            </a:r>
            <a:br>
              <a:rPr lang="en-US" altLang="ko-KR" sz="1600" dirty="0">
                <a:latin typeface="+mj-lt"/>
                <a:sym typeface="Symbol" panose="05050102010706020507" pitchFamily="18" charset="2"/>
              </a:rPr>
            </a:br>
            <a:endParaRPr lang="en-US" altLang="ko-KR" sz="1600" dirty="0">
              <a:latin typeface="+mj-lt"/>
              <a:sym typeface="Symbol" panose="05050102010706020507" pitchFamily="18" charset="2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691B1EF-04BF-904C-BECF-67A1FE569FC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66819" y="3104564"/>
            <a:ext cx="2410362" cy="1747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78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1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Application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Can we use past burst times to identify application types?</a:t>
            </a:r>
          </a:p>
          <a:p>
            <a:pPr lvl="1"/>
            <a:endParaRPr lang="en-US" sz="2000" dirty="0"/>
          </a:p>
          <a:p>
            <a:r>
              <a:rPr lang="en-US" sz="2400" dirty="0"/>
              <a:t>Consider mix of </a:t>
            </a:r>
            <a:r>
              <a:rPr lang="en-US" sz="2400" i="1" dirty="0"/>
              <a:t>interactive</a:t>
            </a:r>
            <a:r>
              <a:rPr lang="en-US" sz="2400" dirty="0"/>
              <a:t> and </a:t>
            </a:r>
            <a:r>
              <a:rPr lang="en-US" sz="2400" i="1" dirty="0"/>
              <a:t>high-throughput</a:t>
            </a:r>
            <a:r>
              <a:rPr lang="en-US" sz="2400" dirty="0"/>
              <a:t> programs</a:t>
            </a:r>
          </a:p>
          <a:p>
            <a:pPr lvl="1"/>
            <a:r>
              <a:rPr lang="en-US" sz="2000" dirty="0"/>
              <a:t>How to best schedule them?</a:t>
            </a:r>
          </a:p>
          <a:p>
            <a:pPr lvl="1"/>
            <a:r>
              <a:rPr lang="en-US" sz="2000" dirty="0"/>
              <a:t>How to recognize one from the other?</a:t>
            </a:r>
          </a:p>
          <a:p>
            <a:pPr lvl="2"/>
            <a:r>
              <a:rPr lang="en-US" sz="1800" dirty="0"/>
              <a:t>Do you trust applications to say that they are “interactive”?</a:t>
            </a:r>
          </a:p>
          <a:p>
            <a:pPr lvl="1"/>
            <a:r>
              <a:rPr lang="en-US" sz="2000" dirty="0"/>
              <a:t>Should you schedule the set of applications identically on servers, workstations, pads, and cellphones?</a:t>
            </a:r>
          </a:p>
        </p:txBody>
      </p:sp>
    </p:spTree>
    <p:extLst>
      <p:ext uri="{BB962C8B-B14F-4D97-AF65-F5344CB8AC3E}">
        <p14:creationId xmlns:p14="http://schemas.microsoft.com/office/powerpoint/2010/main" val="42909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Application Types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Assumptions encoded into many schedulers (e.g., </a:t>
            </a:r>
            <a:r>
              <a:rPr lang="en-US" sz="2000" i="1" dirty="0">
                <a:solidFill>
                  <a:srgbClr val="FF0000"/>
                </a:solidFill>
              </a:rPr>
              <a:t>O(1) Scheduler</a:t>
            </a:r>
            <a:r>
              <a:rPr lang="en-US" sz="2000" dirty="0"/>
              <a:t>)</a:t>
            </a:r>
          </a:p>
          <a:p>
            <a:pPr lvl="1"/>
            <a:r>
              <a:rPr lang="en-US" sz="1800" dirty="0"/>
              <a:t>Applications that sleep a lot and have short bursts must be interactive </a:t>
            </a:r>
          </a:p>
          <a:p>
            <a:pPr lvl="2"/>
            <a:r>
              <a:rPr lang="en-US" sz="1400" dirty="0"/>
              <a:t>Give them high priority</a:t>
            </a:r>
          </a:p>
          <a:p>
            <a:pPr lvl="1"/>
            <a:r>
              <a:rPr lang="en-US" sz="1800" dirty="0"/>
              <a:t>Applications that compute a lot must be high-throughput apps</a:t>
            </a:r>
          </a:p>
          <a:p>
            <a:pPr lvl="2"/>
            <a:r>
              <a:rPr lang="en-US" sz="1400" dirty="0"/>
              <a:t>Give them lower priority, since they won’t notice intermittent bursts from interactive apps</a:t>
            </a:r>
          </a:p>
          <a:p>
            <a:pPr lvl="1"/>
            <a:endParaRPr lang="en-US" sz="1800" dirty="0"/>
          </a:p>
          <a:p>
            <a:r>
              <a:rPr lang="en-US" sz="2000" dirty="0"/>
              <a:t>In general, it is hard to characterize applications</a:t>
            </a:r>
          </a:p>
          <a:p>
            <a:pPr lvl="1"/>
            <a:r>
              <a:rPr lang="en-US" sz="1800" dirty="0"/>
              <a:t>What about apps that sleep for a long time, and compute for a long time?</a:t>
            </a:r>
          </a:p>
          <a:p>
            <a:pPr lvl="1"/>
            <a:r>
              <a:rPr lang="en-US" sz="1800" dirty="0"/>
              <a:t>What about applications that must run under all circumstances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2249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SRTF Final Notes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/>
              <a:t>Bottom line, we can’t really know how long tasks will take</a:t>
            </a:r>
          </a:p>
          <a:p>
            <a:pPr lvl="1"/>
            <a:r>
              <a:rPr lang="en-US" altLang="ko-KR" sz="2000" dirty="0"/>
              <a:t>However, we can use SRTF as yardstick for measuring other policies</a:t>
            </a:r>
          </a:p>
          <a:p>
            <a:pPr lvl="1"/>
            <a:r>
              <a:rPr lang="en-US" altLang="ko-KR" sz="2000" dirty="0"/>
              <a:t>Optimal, so we can’t do any better</a:t>
            </a:r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r>
              <a:rPr lang="en-US" altLang="ko-KR" sz="2400" dirty="0"/>
              <a:t>Pros &amp; cons of SRTF</a:t>
            </a:r>
          </a:p>
          <a:p>
            <a:pPr lvl="1"/>
            <a:r>
              <a:rPr lang="en-US" altLang="ko-KR" sz="2000" dirty="0">
                <a:solidFill>
                  <a:srgbClr val="00B050"/>
                </a:solidFill>
              </a:rPr>
              <a:t>+ Optimal (average response time)</a:t>
            </a:r>
          </a:p>
          <a:p>
            <a:pPr lvl="1"/>
            <a:r>
              <a:rPr lang="en-US" altLang="ko-KR" sz="2000" dirty="0">
                <a:solidFill>
                  <a:srgbClr val="FF0000"/>
                </a:solidFill>
              </a:rPr>
              <a:t>− Hard to predict future</a:t>
            </a:r>
          </a:p>
          <a:p>
            <a:pPr lvl="1"/>
            <a:r>
              <a:rPr lang="en-US" altLang="ko-KR" sz="2000" dirty="0">
                <a:solidFill>
                  <a:srgbClr val="FF0000"/>
                </a:solidFill>
              </a:rPr>
              <a:t>− Too many context switches</a:t>
            </a:r>
          </a:p>
          <a:p>
            <a:pPr lvl="1"/>
            <a:r>
              <a:rPr lang="en-US" altLang="ko-KR" sz="2000" dirty="0">
                <a:solidFill>
                  <a:srgbClr val="FF0000"/>
                </a:solidFill>
              </a:rPr>
              <a:t>− Unfair</a:t>
            </a:r>
          </a:p>
        </p:txBody>
      </p:sp>
    </p:spTree>
    <p:extLst>
      <p:ext uri="{BB962C8B-B14F-4D97-AF65-F5344CB8AC3E}">
        <p14:creationId xmlns:p14="http://schemas.microsoft.com/office/powerpoint/2010/main" val="350863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19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/>
          <p:cNvCxnSpPr>
            <a:endCxn id="32" idx="1"/>
          </p:cNvCxnSpPr>
          <p:nvPr/>
        </p:nvCxnSpPr>
        <p:spPr bwMode="auto">
          <a:xfrm>
            <a:off x="5715000" y="1625600"/>
            <a:ext cx="431800" cy="0"/>
          </a:xfrm>
          <a:prstGeom prst="straightConnector1">
            <a:avLst/>
          </a:prstGeom>
          <a:solidFill>
            <a:schemeClr val="bg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>
            <a:endCxn id="34" idx="1"/>
          </p:cNvCxnSpPr>
          <p:nvPr/>
        </p:nvCxnSpPr>
        <p:spPr bwMode="auto">
          <a:xfrm>
            <a:off x="5715000" y="2768600"/>
            <a:ext cx="431800" cy="0"/>
          </a:xfrm>
          <a:prstGeom prst="straightConnector1">
            <a:avLst/>
          </a:prstGeom>
          <a:solidFill>
            <a:schemeClr val="bg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Strict-priority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162301"/>
            <a:ext cx="7886700" cy="3482974"/>
          </a:xfrm>
        </p:spPr>
        <p:txBody>
          <a:bodyPr/>
          <a:lstStyle/>
          <a:p>
            <a:r>
              <a:rPr lang="en-US" sz="2000" dirty="0"/>
              <a:t>Execution plan</a:t>
            </a:r>
          </a:p>
          <a:p>
            <a:pPr lvl="1"/>
            <a:r>
              <a:rPr lang="en-US" sz="1800" dirty="0"/>
              <a:t>Always execute highest-priority runnable tasks to completion</a:t>
            </a:r>
          </a:p>
          <a:p>
            <a:pPr lvl="1"/>
            <a:r>
              <a:rPr lang="en-US" sz="1800" dirty="0"/>
              <a:t>Each queue can be threaded in RR with some time-quantum</a:t>
            </a:r>
          </a:p>
          <a:p>
            <a:r>
              <a:rPr lang="en-US" sz="2000" dirty="0"/>
              <a:t>Notice any problems?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Starvation</a:t>
            </a:r>
            <a:endParaRPr lang="en-US" sz="1800" dirty="0"/>
          </a:p>
          <a:p>
            <a:pPr lvl="2"/>
            <a:r>
              <a:rPr lang="en-US" sz="1600" dirty="0"/>
              <a:t>Lower-priority tasks may never run because of higher-priority tasks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Priority inversion</a:t>
            </a:r>
          </a:p>
          <a:p>
            <a:pPr lvl="2"/>
            <a:r>
              <a:rPr lang="en-US" sz="1600" dirty="0"/>
              <a:t>Low-priority task delays high-priority task by holding resources needed by high-priority task (more on this later)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600200" y="1468162"/>
            <a:ext cx="1371600" cy="3148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Priority 3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600200" y="1849162"/>
            <a:ext cx="1371600" cy="3148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Priority 2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600200" y="2230162"/>
            <a:ext cx="1371600" cy="3148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Priority 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600200" y="2611162"/>
            <a:ext cx="1371600" cy="3148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Priority 0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505200" y="2611162"/>
            <a:ext cx="914400" cy="3148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Task 5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838700" y="2611162"/>
            <a:ext cx="914400" cy="3148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Task 6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505200" y="1468162"/>
            <a:ext cx="914400" cy="3148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Task 1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838700" y="1480862"/>
            <a:ext cx="914400" cy="3148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Task 2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2959100" y="2755900"/>
            <a:ext cx="546100" cy="0"/>
          </a:xfrm>
          <a:prstGeom prst="straightConnector1">
            <a:avLst/>
          </a:prstGeom>
          <a:solidFill>
            <a:schemeClr val="bg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2971800" y="1638300"/>
            <a:ext cx="546100" cy="0"/>
          </a:xfrm>
          <a:prstGeom prst="straightConnector1">
            <a:avLst/>
          </a:prstGeom>
          <a:solidFill>
            <a:schemeClr val="bg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>
            <a:endCxn id="16" idx="1"/>
          </p:cNvCxnSpPr>
          <p:nvPr/>
        </p:nvCxnSpPr>
        <p:spPr bwMode="auto">
          <a:xfrm>
            <a:off x="4406900" y="1638300"/>
            <a:ext cx="431800" cy="0"/>
          </a:xfrm>
          <a:prstGeom prst="straightConnector1">
            <a:avLst/>
          </a:prstGeom>
          <a:solidFill>
            <a:schemeClr val="bg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>
            <a:cxnSpLocks/>
            <a:stCxn id="8" idx="3"/>
          </p:cNvCxnSpPr>
          <p:nvPr/>
        </p:nvCxnSpPr>
        <p:spPr bwMode="auto">
          <a:xfrm>
            <a:off x="4419600" y="2768600"/>
            <a:ext cx="438150" cy="0"/>
          </a:xfrm>
          <a:prstGeom prst="straightConnector1">
            <a:avLst/>
          </a:prstGeom>
          <a:solidFill>
            <a:schemeClr val="bg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Rectangle 31"/>
          <p:cNvSpPr/>
          <p:nvPr/>
        </p:nvSpPr>
        <p:spPr bwMode="auto">
          <a:xfrm>
            <a:off x="6146800" y="1468162"/>
            <a:ext cx="914400" cy="3148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Task 3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146800" y="2611162"/>
            <a:ext cx="914400" cy="3148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Task 7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3505200" y="1849162"/>
            <a:ext cx="914400" cy="3148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Task 4</a:t>
            </a:r>
          </a:p>
        </p:txBody>
      </p:sp>
      <p:cxnSp>
        <p:nvCxnSpPr>
          <p:cNvPr id="37" name="Straight Arrow Connector 36"/>
          <p:cNvCxnSpPr/>
          <p:nvPr/>
        </p:nvCxnSpPr>
        <p:spPr bwMode="auto">
          <a:xfrm>
            <a:off x="2971800" y="2019300"/>
            <a:ext cx="546100" cy="0"/>
          </a:xfrm>
          <a:prstGeom prst="straightConnector1">
            <a:avLst/>
          </a:prstGeom>
          <a:solidFill>
            <a:schemeClr val="bg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2193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Fairness</a:t>
            </a:r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/>
              <a:t>Strict fixed-priority scheduling between queues is unfair </a:t>
            </a:r>
            <a:br>
              <a:rPr lang="en-US" altLang="ko-KR" sz="2000" dirty="0"/>
            </a:br>
            <a:r>
              <a:rPr lang="en-US" altLang="ko-KR" sz="2000" dirty="0"/>
              <a:t>(run highest, then next, etc.)</a:t>
            </a:r>
          </a:p>
          <a:p>
            <a:pPr lvl="1"/>
            <a:r>
              <a:rPr lang="en-US" altLang="ko-KR" sz="1800" dirty="0"/>
              <a:t>long running tasks may never get any CPU time</a:t>
            </a:r>
          </a:p>
          <a:p>
            <a:pPr lvl="1"/>
            <a:r>
              <a:rPr lang="en-US" altLang="ko-KR" sz="1800" dirty="0"/>
              <a:t>In Multics, shut down machine, found 10-year-old task</a:t>
            </a:r>
          </a:p>
          <a:p>
            <a:r>
              <a:rPr lang="en-US" altLang="ko-KR" sz="2000" dirty="0"/>
              <a:t>One approach: give each queue some fraction of CPU </a:t>
            </a:r>
          </a:p>
          <a:p>
            <a:pPr lvl="1"/>
            <a:r>
              <a:rPr lang="en-US" altLang="ko-KR" sz="1800" dirty="0"/>
              <a:t>What if there are 100 short tasks and only one long task?</a:t>
            </a:r>
          </a:p>
          <a:p>
            <a:pPr lvl="2"/>
            <a:r>
              <a:rPr lang="en-US" altLang="ko-KR" sz="1600" dirty="0"/>
              <a:t>Like express lanes in a supermarket, sometimes express lanes get so long, get better service by going into one of other lines</a:t>
            </a:r>
          </a:p>
          <a:p>
            <a:r>
              <a:rPr lang="en-US" altLang="ko-KR" sz="2000" dirty="0"/>
              <a:t>Another approach: increase priority of tasks that don’t get service</a:t>
            </a:r>
          </a:p>
          <a:p>
            <a:pPr lvl="1"/>
            <a:r>
              <a:rPr lang="en-US" altLang="ko-KR" sz="1800" dirty="0"/>
              <a:t>What is done in some variants of UNIX</a:t>
            </a:r>
          </a:p>
          <a:p>
            <a:pPr lvl="1"/>
            <a:r>
              <a:rPr lang="en-US" altLang="ko-KR" sz="1800" dirty="0"/>
              <a:t>This is ad hoc; what rate should you increase priorities?</a:t>
            </a:r>
          </a:p>
          <a:p>
            <a:pPr lvl="1"/>
            <a:r>
              <a:rPr lang="en-US" altLang="ko-KR" sz="1800" dirty="0"/>
              <a:t>And, as system gets overloaded, no task gets CPU time, so everyone increases in priority </a:t>
            </a:r>
            <a:r>
              <a:rPr lang="en-US" altLang="ko-KR" sz="1800" dirty="0">
                <a:sym typeface="Symbol" pitchFamily="18" charset="2"/>
              </a:rPr>
              <a:t> Interactive tasks suffer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Tradeoff: fairness is usually gained by hurting average response time!</a:t>
            </a:r>
          </a:p>
        </p:txBody>
      </p:sp>
    </p:spTree>
    <p:extLst>
      <p:ext uri="{BB962C8B-B14F-4D97-AF65-F5344CB8AC3E}">
        <p14:creationId xmlns:p14="http://schemas.microsoft.com/office/powerpoint/2010/main" val="145904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78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5FB6A28-BFFD-A141-8827-D28154A82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A Bit of History on Scheduling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1B66A7E-50E7-EC4F-A81F-0F2B9952E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CA" sz="2000" dirty="0"/>
              <a:t>By year 2000, scheduling was considered a solved problem </a:t>
            </a:r>
          </a:p>
          <a:p>
            <a:pPr lvl="3"/>
            <a:endParaRPr lang="en-CA" sz="500" dirty="0"/>
          </a:p>
          <a:p>
            <a:pPr marL="457200" lvl="1" indent="0">
              <a:buNone/>
            </a:pPr>
            <a:r>
              <a:rPr lang="en-CA" sz="1800" i="1" dirty="0">
                <a:solidFill>
                  <a:schemeClr val="bg2">
                    <a:lumMod val="50000"/>
                  </a:schemeClr>
                </a:solidFill>
              </a:rPr>
              <a:t>“And you have to realize that there are not very many things that have aged as well as the scheduler. Which is just another proof that scheduling is easy.”</a:t>
            </a:r>
          </a:p>
          <a:p>
            <a:pPr marL="457200" lvl="1" indent="0" algn="r">
              <a:buNone/>
            </a:pPr>
            <a:endParaRPr lang="en-CA" sz="500" i="1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 algn="r">
              <a:buNone/>
            </a:pPr>
            <a:r>
              <a:rPr lang="en-CA" sz="1800" dirty="0"/>
              <a:t>  </a:t>
            </a:r>
            <a:r>
              <a:rPr lang="en-CA" sz="1600" dirty="0"/>
              <a:t>Linus Torvalds, 2001</a:t>
            </a:r>
            <a:r>
              <a:rPr lang="en-CA" sz="1600" baseline="30000" dirty="0"/>
              <a:t>[1]</a:t>
            </a:r>
          </a:p>
          <a:p>
            <a:pPr marL="457200" lvl="1" indent="0">
              <a:buNone/>
            </a:pPr>
            <a:endParaRPr lang="en-CA" sz="1800" dirty="0"/>
          </a:p>
          <a:p>
            <a:r>
              <a:rPr lang="en-CA" sz="2000" dirty="0"/>
              <a:t>End to Dennard scaling in 2004, led to multiprocessor era </a:t>
            </a:r>
          </a:p>
          <a:p>
            <a:pPr lvl="1"/>
            <a:r>
              <a:rPr lang="en-CA" sz="1800" dirty="0"/>
              <a:t>Designing new (multiprocessor) schedulers gained traction</a:t>
            </a:r>
          </a:p>
          <a:p>
            <a:pPr lvl="1"/>
            <a:r>
              <a:rPr lang="en-CA" sz="1800" dirty="0"/>
              <a:t>Energy efficiency became top concern</a:t>
            </a:r>
          </a:p>
          <a:p>
            <a:pPr lvl="1"/>
            <a:endParaRPr lang="en-CA" sz="1800" dirty="0"/>
          </a:p>
          <a:p>
            <a:r>
              <a:rPr lang="en-CA" sz="2000" dirty="0"/>
              <a:t>In 2016, it was shown that bugs in Linux kernel scheduler could cause up to </a:t>
            </a:r>
            <a:r>
              <a:rPr lang="en-CA" sz="2000" dirty="0">
                <a:solidFill>
                  <a:srgbClr val="FF0000"/>
                </a:solidFill>
              </a:rPr>
              <a:t>138x slowdown </a:t>
            </a:r>
            <a:r>
              <a:rPr lang="en-CA" sz="2000" dirty="0"/>
              <a:t>in some workloads with proportional energy waist </a:t>
            </a:r>
            <a:r>
              <a:rPr lang="en-CA" sz="1800" baseline="30000" dirty="0"/>
              <a:t>[2]</a:t>
            </a:r>
            <a:endParaRPr lang="en-CA" sz="2000" baseline="30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DCDF1F-B334-0B47-901A-711F76EF3FE3}"/>
              </a:ext>
            </a:extLst>
          </p:cNvPr>
          <p:cNvSpPr/>
          <p:nvPr/>
        </p:nvSpPr>
        <p:spPr>
          <a:xfrm>
            <a:off x="628650" y="6337496"/>
            <a:ext cx="800436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7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[1] L. Torvalds. The Linux Kernel Mailing List. http://tech-</a:t>
            </a:r>
            <a:r>
              <a:rPr lang="en-CA" sz="7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insider.org</a:t>
            </a:r>
            <a:r>
              <a:rPr lang="en-CA" sz="7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/</a:t>
            </a:r>
            <a:r>
              <a:rPr lang="en-CA" sz="7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linux</a:t>
            </a:r>
            <a:r>
              <a:rPr lang="en-CA" sz="7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/research/2001/1215.html, Feb. 2001.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366330-49FA-A742-965B-5874ADDB8756}"/>
              </a:ext>
            </a:extLst>
          </p:cNvPr>
          <p:cNvSpPr/>
          <p:nvPr/>
        </p:nvSpPr>
        <p:spPr>
          <a:xfrm>
            <a:off x="628650" y="6477647"/>
            <a:ext cx="78867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8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[2] Lozi, Jean-Pierre, et al. "The Linux scheduler: a decade of wasted cores." Proceedings of the Eleventh European Conference on Computer Systems. 2016.</a:t>
            </a:r>
          </a:p>
        </p:txBody>
      </p:sp>
    </p:spTree>
    <p:extLst>
      <p:ext uri="{BB962C8B-B14F-4D97-AF65-F5344CB8AC3E}">
        <p14:creationId xmlns:p14="http://schemas.microsoft.com/office/powerpoint/2010/main" val="55029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4" grpId="0"/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>
            <a:extLst>
              <a:ext uri="{FF2B5EF4-FFF2-40B4-BE49-F238E27FC236}">
                <a16:creationId xmlns:a16="http://schemas.microsoft.com/office/drawing/2014/main" id="{5E073E77-5CDB-844A-952F-6BCDFB7022C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5078" y="1559011"/>
            <a:ext cx="2673844" cy="162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Multi-level </a:t>
            </a:r>
            <a:r>
              <a:rPr lang="en-US" altLang="ko-KR" dirty="0"/>
              <a:t>Feedback Queue</a:t>
            </a:r>
          </a:p>
        </p:txBody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3303373"/>
            <a:ext cx="7886700" cy="3341902"/>
          </a:xfrm>
        </p:spPr>
        <p:txBody>
          <a:bodyPr/>
          <a:lstStyle/>
          <a:p>
            <a:r>
              <a:rPr lang="en-US" altLang="ko-KR" sz="1800" dirty="0"/>
              <a:t>Another method for exploiting past behavior (first use in CTSS)</a:t>
            </a:r>
          </a:p>
          <a:p>
            <a:pPr lvl="1"/>
            <a:r>
              <a:rPr lang="en-US" altLang="ko-KR" sz="1600" dirty="0"/>
              <a:t>Multiple queues, each with different priority</a:t>
            </a:r>
          </a:p>
          <a:p>
            <a:pPr lvl="2"/>
            <a:r>
              <a:rPr lang="en-US" altLang="ko-KR" sz="1400" dirty="0"/>
              <a:t>Higher priority queues often considered “foreground” tasks</a:t>
            </a:r>
          </a:p>
          <a:p>
            <a:pPr lvl="1"/>
            <a:r>
              <a:rPr lang="en-US" altLang="ko-KR" sz="1600" dirty="0"/>
              <a:t>Each queue has its own scheduling algorithm</a:t>
            </a:r>
          </a:p>
          <a:p>
            <a:pPr lvl="2"/>
            <a:r>
              <a:rPr lang="en-US" altLang="ko-KR" sz="1400" dirty="0"/>
              <a:t>E.g. foreground – RR, background – FCFS</a:t>
            </a:r>
          </a:p>
          <a:p>
            <a:pPr lvl="2"/>
            <a:r>
              <a:rPr lang="en-US" altLang="ko-KR" sz="1400" dirty="0"/>
              <a:t>Sometimes multiple RR priorities with quantum increasing exponentially </a:t>
            </a:r>
            <a:br>
              <a:rPr lang="en-US" altLang="ko-KR" sz="1400" dirty="0"/>
            </a:br>
            <a:r>
              <a:rPr lang="en-US" altLang="ko-KR" sz="1400" dirty="0"/>
              <a:t>(highest:1ms, next: 2ms, next: 4ms, etc.)</a:t>
            </a:r>
          </a:p>
          <a:p>
            <a:r>
              <a:rPr lang="en-US" altLang="ko-KR" sz="1800" dirty="0"/>
              <a:t>Adjust each task’s priority as follows (details vary)</a:t>
            </a:r>
          </a:p>
          <a:p>
            <a:pPr lvl="1"/>
            <a:r>
              <a:rPr lang="en-US" altLang="ko-KR" sz="1600" dirty="0"/>
              <a:t>Task starts in highest priority queue</a:t>
            </a:r>
          </a:p>
          <a:p>
            <a:pPr lvl="1"/>
            <a:r>
              <a:rPr lang="en-US" altLang="ko-KR" sz="1600" dirty="0"/>
              <a:t>If timeout expires, drop one level</a:t>
            </a:r>
          </a:p>
          <a:p>
            <a:pPr lvl="1"/>
            <a:r>
              <a:rPr lang="en-US" altLang="ko-KR" sz="1600" dirty="0"/>
              <a:t>If timeout doesn’t expire, push up one level (or to top)</a:t>
            </a:r>
          </a:p>
        </p:txBody>
      </p:sp>
      <p:grpSp>
        <p:nvGrpSpPr>
          <p:cNvPr id="627725" name="Group 13"/>
          <p:cNvGrpSpPr>
            <a:grpSpLocks/>
          </p:cNvGrpSpPr>
          <p:nvPr/>
        </p:nvGrpSpPr>
        <p:grpSpPr bwMode="auto">
          <a:xfrm>
            <a:off x="5986072" y="2244378"/>
            <a:ext cx="2640014" cy="796925"/>
            <a:chOff x="3558" y="698"/>
            <a:chExt cx="1663" cy="502"/>
          </a:xfrm>
        </p:grpSpPr>
        <p:sp>
          <p:nvSpPr>
            <p:cNvPr id="13318" name="Text Box 10"/>
            <p:cNvSpPr txBox="1">
              <a:spLocks noChangeArrowheads="1"/>
            </p:cNvSpPr>
            <p:nvPr/>
          </p:nvSpPr>
          <p:spPr bwMode="auto">
            <a:xfrm>
              <a:off x="3918" y="698"/>
              <a:ext cx="1303" cy="4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just"/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Long-Running compute</a:t>
              </a:r>
              <a:b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</a:br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tasks are demoted to </a:t>
              </a:r>
              <a:b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</a:br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lower priority queues</a:t>
              </a:r>
            </a:p>
          </p:txBody>
        </p:sp>
        <p:sp>
          <p:nvSpPr>
            <p:cNvPr id="13319" name="Line 11"/>
            <p:cNvSpPr>
              <a:spLocks noChangeShapeType="1"/>
            </p:cNvSpPr>
            <p:nvPr/>
          </p:nvSpPr>
          <p:spPr bwMode="auto">
            <a:xfrm flipH="1" flipV="1">
              <a:off x="3558" y="720"/>
              <a:ext cx="350" cy="9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3320" name="Line 12"/>
            <p:cNvSpPr>
              <a:spLocks noChangeShapeType="1"/>
            </p:cNvSpPr>
            <p:nvPr/>
          </p:nvSpPr>
          <p:spPr bwMode="auto">
            <a:xfrm flipH="1">
              <a:off x="3558" y="960"/>
              <a:ext cx="350" cy="24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sp>
        <p:nvSpPr>
          <p:cNvPr id="5" name="Freeform 4">
            <a:extLst>
              <a:ext uri="{FF2B5EF4-FFF2-40B4-BE49-F238E27FC236}">
                <a16:creationId xmlns:a16="http://schemas.microsoft.com/office/drawing/2014/main" id="{730161B5-DFBF-FF4D-B7C4-AA30CF1E76D3}"/>
              </a:ext>
            </a:extLst>
          </p:cNvPr>
          <p:cNvSpPr/>
          <p:nvPr/>
        </p:nvSpPr>
        <p:spPr>
          <a:xfrm>
            <a:off x="3617686" y="1738086"/>
            <a:ext cx="1886857" cy="671285"/>
          </a:xfrm>
          <a:custGeom>
            <a:avLst/>
            <a:gdLst>
              <a:gd name="connsiteX0" fmla="*/ 1625600 w 1886857"/>
              <a:gd name="connsiteY0" fmla="*/ 0 h 671285"/>
              <a:gd name="connsiteX1" fmla="*/ 1886857 w 1886857"/>
              <a:gd name="connsiteY1" fmla="*/ 0 h 671285"/>
              <a:gd name="connsiteX2" fmla="*/ 1886857 w 1886857"/>
              <a:gd name="connsiteY2" fmla="*/ 297543 h 671285"/>
              <a:gd name="connsiteX3" fmla="*/ 0 w 1886857"/>
              <a:gd name="connsiteY3" fmla="*/ 297543 h 671285"/>
              <a:gd name="connsiteX4" fmla="*/ 0 w 1886857"/>
              <a:gd name="connsiteY4" fmla="*/ 671285 h 671285"/>
              <a:gd name="connsiteX5" fmla="*/ 290285 w 1886857"/>
              <a:gd name="connsiteY5" fmla="*/ 671285 h 671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86857" h="671285">
                <a:moveTo>
                  <a:pt x="1625600" y="0"/>
                </a:moveTo>
                <a:lnTo>
                  <a:pt x="1886857" y="0"/>
                </a:lnTo>
                <a:lnTo>
                  <a:pt x="1886857" y="297543"/>
                </a:lnTo>
                <a:lnTo>
                  <a:pt x="0" y="297543"/>
                </a:lnTo>
                <a:lnTo>
                  <a:pt x="0" y="671285"/>
                </a:lnTo>
                <a:lnTo>
                  <a:pt x="290285" y="671285"/>
                </a:lnTo>
              </a:path>
            </a:pathLst>
          </a:custGeom>
          <a:noFill/>
          <a:ln w="38100">
            <a:solidFill>
              <a:srgbClr val="7030A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F056D31F-FE1C-064F-B338-C78FFECE4590}"/>
              </a:ext>
            </a:extLst>
          </p:cNvPr>
          <p:cNvSpPr/>
          <p:nvPr/>
        </p:nvSpPr>
        <p:spPr>
          <a:xfrm>
            <a:off x="3617685" y="2406062"/>
            <a:ext cx="1886857" cy="671285"/>
          </a:xfrm>
          <a:custGeom>
            <a:avLst/>
            <a:gdLst>
              <a:gd name="connsiteX0" fmla="*/ 1625600 w 1886857"/>
              <a:gd name="connsiteY0" fmla="*/ 0 h 671285"/>
              <a:gd name="connsiteX1" fmla="*/ 1886857 w 1886857"/>
              <a:gd name="connsiteY1" fmla="*/ 0 h 671285"/>
              <a:gd name="connsiteX2" fmla="*/ 1886857 w 1886857"/>
              <a:gd name="connsiteY2" fmla="*/ 297543 h 671285"/>
              <a:gd name="connsiteX3" fmla="*/ 0 w 1886857"/>
              <a:gd name="connsiteY3" fmla="*/ 297543 h 671285"/>
              <a:gd name="connsiteX4" fmla="*/ 0 w 1886857"/>
              <a:gd name="connsiteY4" fmla="*/ 671285 h 671285"/>
              <a:gd name="connsiteX5" fmla="*/ 290285 w 1886857"/>
              <a:gd name="connsiteY5" fmla="*/ 671285 h 671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86857" h="671285">
                <a:moveTo>
                  <a:pt x="1625600" y="0"/>
                </a:moveTo>
                <a:lnTo>
                  <a:pt x="1886857" y="0"/>
                </a:lnTo>
                <a:lnTo>
                  <a:pt x="1886857" y="297543"/>
                </a:lnTo>
                <a:lnTo>
                  <a:pt x="0" y="297543"/>
                </a:lnTo>
                <a:lnTo>
                  <a:pt x="0" y="671285"/>
                </a:lnTo>
                <a:lnTo>
                  <a:pt x="290285" y="671285"/>
                </a:lnTo>
              </a:path>
            </a:pathLst>
          </a:custGeom>
          <a:noFill/>
          <a:ln w="38100">
            <a:solidFill>
              <a:srgbClr val="7030A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1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15" grpId="0" uiExpand="1" build="p"/>
      <p:bldP spid="5" grpId="0" animBg="1"/>
      <p:bldP spid="1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Feedback Queue (cont.)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3429000"/>
            <a:ext cx="7886700" cy="3216275"/>
          </a:xfrm>
        </p:spPr>
        <p:txBody>
          <a:bodyPr/>
          <a:lstStyle/>
          <a:p>
            <a:r>
              <a:rPr lang="en-US" altLang="ko-KR" sz="2000" dirty="0"/>
              <a:t>Result approximates SRTF</a:t>
            </a:r>
          </a:p>
          <a:p>
            <a:pPr lvl="1"/>
            <a:r>
              <a:rPr lang="en-US" altLang="ko-KR" sz="1800" dirty="0"/>
              <a:t>CPU bound tasks drop like a rock</a:t>
            </a:r>
          </a:p>
          <a:p>
            <a:pPr lvl="1"/>
            <a:r>
              <a:rPr lang="en-US" altLang="ko-KR" sz="1800" dirty="0"/>
              <a:t>Short-running I/O bound tasks stay near top</a:t>
            </a:r>
          </a:p>
          <a:p>
            <a:r>
              <a:rPr lang="en-US" altLang="ko-KR" sz="2000" dirty="0"/>
              <a:t>Scheduling must be done between queues</a:t>
            </a:r>
          </a:p>
          <a:p>
            <a:pPr lvl="1"/>
            <a:r>
              <a:rPr lang="en-US" altLang="ko-KR" sz="1800" dirty="0">
                <a:solidFill>
                  <a:srgbClr val="FF0000"/>
                </a:solidFill>
              </a:rPr>
              <a:t>Fixed priority scheduling</a:t>
            </a:r>
          </a:p>
          <a:p>
            <a:pPr lvl="2"/>
            <a:r>
              <a:rPr lang="en-US" altLang="ko-KR" sz="1600" dirty="0"/>
              <a:t>Serve all from highest priority, then next priority, etc.</a:t>
            </a:r>
          </a:p>
          <a:p>
            <a:pPr lvl="1"/>
            <a:r>
              <a:rPr lang="en-US" altLang="ko-KR" sz="1800" dirty="0">
                <a:solidFill>
                  <a:srgbClr val="FF0000"/>
                </a:solidFill>
              </a:rPr>
              <a:t>Time slicing</a:t>
            </a:r>
          </a:p>
          <a:p>
            <a:pPr lvl="2"/>
            <a:r>
              <a:rPr lang="en-US" altLang="ko-KR" sz="1600" dirty="0"/>
              <a:t>Each queue gets fraction of CPU time </a:t>
            </a:r>
          </a:p>
          <a:p>
            <a:pPr lvl="2"/>
            <a:r>
              <a:rPr lang="en-US" altLang="ko-KR" sz="1600" dirty="0"/>
              <a:t>E.g., 70% to highest, 20% next, 10% lowest</a:t>
            </a:r>
          </a:p>
        </p:txBody>
      </p:sp>
      <p:pic>
        <p:nvPicPr>
          <p:cNvPr id="13" name="Picture 1">
            <a:extLst>
              <a:ext uri="{FF2B5EF4-FFF2-40B4-BE49-F238E27FC236}">
                <a16:creationId xmlns:a16="http://schemas.microsoft.com/office/drawing/2014/main" id="{A6A7C1D8-8DAB-6347-A744-F35E7271C10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5078" y="1559011"/>
            <a:ext cx="2673844" cy="162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055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9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Feedback Queue (cont.)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4109663"/>
            <a:ext cx="7886700" cy="2535612"/>
          </a:xfrm>
        </p:spPr>
        <p:txBody>
          <a:bodyPr/>
          <a:lstStyle/>
          <a:p>
            <a:r>
              <a:rPr lang="en-US" altLang="ko-KR" sz="2400" dirty="0">
                <a:solidFill>
                  <a:srgbClr val="FF0000"/>
                </a:solidFill>
              </a:rPr>
              <a:t>Countermeasure</a:t>
            </a:r>
            <a:r>
              <a:rPr lang="en-US" altLang="ko-KR" sz="2400" dirty="0"/>
              <a:t>: user action that foil intent of OS designers</a:t>
            </a:r>
          </a:p>
          <a:p>
            <a:pPr lvl="1"/>
            <a:r>
              <a:rPr lang="en-US" altLang="ko-KR" sz="2000" dirty="0"/>
              <a:t>For multilevel feedback, put simple I/O’s to keep task’s priority high</a:t>
            </a:r>
          </a:p>
          <a:p>
            <a:pPr lvl="1"/>
            <a:r>
              <a:rPr lang="en-US" altLang="ko-KR" sz="2000" dirty="0"/>
              <a:t>Example of MIT Othello Contest</a:t>
            </a:r>
          </a:p>
          <a:p>
            <a:pPr lvl="2"/>
            <a:r>
              <a:rPr lang="en-US" altLang="ko-KR" sz="1800" dirty="0"/>
              <a:t>Cheater put </a:t>
            </a:r>
            <a:r>
              <a:rPr lang="en-US" altLang="ko-KR" sz="1600" dirty="0" err="1">
                <a:latin typeface="Ubuntu Mono" panose="020B0509030602030204" pitchFamily="49" charset="0"/>
              </a:rPr>
              <a:t>printf</a:t>
            </a:r>
            <a:r>
              <a:rPr lang="en-US" altLang="ko-KR" sz="1800" dirty="0" err="1"/>
              <a:t>’s</a:t>
            </a:r>
            <a:r>
              <a:rPr lang="en-US" altLang="ko-KR" sz="1800" dirty="0"/>
              <a:t>, ran much faster than competitors!</a:t>
            </a:r>
          </a:p>
          <a:p>
            <a:pPr lvl="2"/>
            <a:r>
              <a:rPr lang="en-US" altLang="ko-KR" sz="1800" dirty="0"/>
              <a:t>Of course, if everyone did this, wouldn’t work!</a:t>
            </a:r>
          </a:p>
        </p:txBody>
      </p:sp>
      <p:pic>
        <p:nvPicPr>
          <p:cNvPr id="13" name="Picture 1">
            <a:extLst>
              <a:ext uri="{FF2B5EF4-FFF2-40B4-BE49-F238E27FC236}">
                <a16:creationId xmlns:a16="http://schemas.microsoft.com/office/drawing/2014/main" id="{5AD79FE2-81E9-D04B-8572-D07F0C4A582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5078" y="1559011"/>
            <a:ext cx="2673844" cy="162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639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Lottery Scheduling</a:t>
            </a:r>
          </a:p>
        </p:txBody>
      </p:sp>
      <p:sp>
        <p:nvSpPr>
          <p:cNvPr id="63181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 dirty="0"/>
              <a:t>Give each task </a:t>
            </a:r>
            <a:r>
              <a:rPr lang="en-US" altLang="ko-KR" sz="1800" i="1" dirty="0" err="1"/>
              <a:t>i</a:t>
            </a:r>
            <a:r>
              <a:rPr lang="en-US" altLang="ko-KR" sz="1800" dirty="0"/>
              <a:t> some number of lottery tickets </a:t>
            </a:r>
            <a:r>
              <a:rPr lang="en-US" altLang="ko-KR" sz="1800" i="1" dirty="0"/>
              <a:t>N</a:t>
            </a:r>
            <a:r>
              <a:rPr lang="en-US" altLang="ko-KR" sz="1800" i="1" baseline="-25000" dirty="0"/>
              <a:t>i</a:t>
            </a:r>
          </a:p>
          <a:p>
            <a:r>
              <a:rPr lang="en-US" altLang="ko-KR" sz="1800" dirty="0"/>
              <a:t>On each time slice, randomly pick a winning ticket</a:t>
            </a:r>
          </a:p>
          <a:p>
            <a:r>
              <a:rPr lang="en-US" altLang="ko-KR" sz="1800" dirty="0"/>
              <a:t>Lottery scheduling achieves </a:t>
            </a:r>
            <a:r>
              <a:rPr lang="en-US" altLang="ko-KR" sz="1800" dirty="0">
                <a:solidFill>
                  <a:srgbClr val="FF0000"/>
                </a:solidFill>
              </a:rPr>
              <a:t>proportional-share allocations</a:t>
            </a:r>
          </a:p>
          <a:p>
            <a:pPr lvl="1"/>
            <a:r>
              <a:rPr lang="en-US" altLang="ko-KR" sz="1400" dirty="0"/>
              <a:t>On average, CPU time is proportional to # of tickets given to task</a:t>
            </a:r>
          </a:p>
          <a:p>
            <a:pPr lvl="1"/>
            <a:endParaRPr lang="en-US" altLang="ko-KR" sz="1400" dirty="0"/>
          </a:p>
          <a:p>
            <a:r>
              <a:rPr lang="en-US" altLang="ko-KR" sz="1800" dirty="0"/>
              <a:t>How to assign tickets?</a:t>
            </a:r>
          </a:p>
          <a:p>
            <a:pPr lvl="1"/>
            <a:r>
              <a:rPr lang="en-US" altLang="ko-KR" sz="1600" dirty="0"/>
              <a:t>Give tasks tickets proportional to their priorities</a:t>
            </a:r>
          </a:p>
          <a:p>
            <a:pPr lvl="1"/>
            <a:r>
              <a:rPr lang="en-US" altLang="ko-KR" sz="1600" dirty="0"/>
              <a:t>To approximate SRTF, give short tasks more and long tasks fewer</a:t>
            </a:r>
          </a:p>
          <a:p>
            <a:pPr lvl="1"/>
            <a:r>
              <a:rPr lang="en-US" altLang="ko-KR" sz="1600" dirty="0"/>
              <a:t>To avoid starvation, give every task at least one ticket (everyone makes progress)</a:t>
            </a:r>
          </a:p>
          <a:p>
            <a:pPr lvl="1"/>
            <a:endParaRPr lang="en-US" altLang="ko-KR" sz="1600" dirty="0"/>
          </a:p>
          <a:p>
            <a:r>
              <a:rPr lang="en-US" altLang="ko-KR" sz="1800" dirty="0"/>
              <a:t>Compared to strict priority, lottery scheduling behaves gracefully as load changes</a:t>
            </a:r>
          </a:p>
          <a:p>
            <a:pPr lvl="1"/>
            <a:r>
              <a:rPr lang="en-US" altLang="ko-KR" sz="1600" dirty="0"/>
              <a:t>Adding or deleting one task affects all tasks proportionally, independent of how many tickets each task possesses</a:t>
            </a:r>
          </a:p>
        </p:txBody>
      </p:sp>
      <p:pic>
        <p:nvPicPr>
          <p:cNvPr id="1028" name="Picture 4" descr="Money Money Meme - Imgflip">
            <a:extLst>
              <a:ext uri="{FF2B5EF4-FFF2-40B4-BE49-F238E27FC236}">
                <a16:creationId xmlns:a16="http://schemas.microsoft.com/office/drawing/2014/main" id="{B9B2F4FF-0F7C-0740-BE35-5C77C6429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90878" y="1676400"/>
            <a:ext cx="2225636" cy="16692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32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812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Lottery Scheduling Example</a:t>
            </a:r>
          </a:p>
        </p:txBody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/>
              <a:t>Assume short tasks get 10 tickets, long tasks get 1 ticket</a:t>
            </a:r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en-US" altLang="ko-KR" sz="2000" dirty="0"/>
              <a:t>What if too many short tasks to give reasonable response time?  </a:t>
            </a:r>
          </a:p>
          <a:p>
            <a:pPr lvl="1"/>
            <a:r>
              <a:rPr lang="en-US" altLang="ko-KR" sz="1800" dirty="0"/>
              <a:t>If load average is 100, hard to make progress</a:t>
            </a:r>
          </a:p>
          <a:p>
            <a:pPr lvl="1"/>
            <a:r>
              <a:rPr lang="en-US" altLang="ko-KR" sz="1800" dirty="0"/>
              <a:t>One approach is to log some users out</a:t>
            </a:r>
          </a:p>
        </p:txBody>
      </p:sp>
      <p:graphicFrame>
        <p:nvGraphicFramePr>
          <p:cNvPr id="632836" name="Group 4"/>
          <p:cNvGraphicFramePr>
            <a:graphicFrameLocks noGrp="1"/>
          </p:cNvGraphicFramePr>
          <p:nvPr>
            <p:ph idx="4294967295"/>
          </p:nvPr>
        </p:nvGraphicFramePr>
        <p:xfrm>
          <a:off x="1706628" y="2500326"/>
          <a:ext cx="5730743" cy="2251296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928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3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245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# short tasks/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# long tasks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% of CPU each short tasks gets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% of CPU each long tasks gets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87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87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87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87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1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D3C60B2-5E6C-404C-B767-C88347464182}"/>
              </a:ext>
            </a:extLst>
          </p:cNvPr>
          <p:cNvGraphicFramePr>
            <a:graphicFrameLocks noGrp="1"/>
          </p:cNvGraphicFramePr>
          <p:nvPr/>
        </p:nvGraphicFramePr>
        <p:xfrm>
          <a:off x="1706626" y="3145446"/>
          <a:ext cx="5730743" cy="320352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928615">
                  <a:extLst>
                    <a:ext uri="{9D8B030D-6E8A-4147-A177-3AD203B41FA5}">
                      <a16:colId xmlns:a16="http://schemas.microsoft.com/office/drawing/2014/main" val="1650826832"/>
                    </a:ext>
                  </a:extLst>
                </a:gridCol>
                <a:gridCol w="1928615">
                  <a:extLst>
                    <a:ext uri="{9D8B030D-6E8A-4147-A177-3AD203B41FA5}">
                      <a16:colId xmlns:a16="http://schemas.microsoft.com/office/drawing/2014/main" val="2636017220"/>
                    </a:ext>
                  </a:extLst>
                </a:gridCol>
                <a:gridCol w="1873513">
                  <a:extLst>
                    <a:ext uri="{9D8B030D-6E8A-4147-A177-3AD203B41FA5}">
                      <a16:colId xmlns:a16="http://schemas.microsoft.com/office/drawing/2014/main" val="1200707328"/>
                    </a:ext>
                  </a:extLst>
                </a:gridCol>
              </a:tblGrid>
              <a:tr h="31487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1/1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91%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9%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64329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51297AC-1114-4240-B4C3-8CC603BB9D43}"/>
              </a:ext>
            </a:extLst>
          </p:cNvPr>
          <p:cNvGraphicFramePr>
            <a:graphicFrameLocks noGrp="1"/>
          </p:cNvGraphicFramePr>
          <p:nvPr/>
        </p:nvGraphicFramePr>
        <p:xfrm>
          <a:off x="1706627" y="3465798"/>
          <a:ext cx="5730743" cy="320352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928615">
                  <a:extLst>
                    <a:ext uri="{9D8B030D-6E8A-4147-A177-3AD203B41FA5}">
                      <a16:colId xmlns:a16="http://schemas.microsoft.com/office/drawing/2014/main" val="3376355226"/>
                    </a:ext>
                  </a:extLst>
                </a:gridCol>
                <a:gridCol w="1928615">
                  <a:extLst>
                    <a:ext uri="{9D8B030D-6E8A-4147-A177-3AD203B41FA5}">
                      <a16:colId xmlns:a16="http://schemas.microsoft.com/office/drawing/2014/main" val="3003891045"/>
                    </a:ext>
                  </a:extLst>
                </a:gridCol>
                <a:gridCol w="1873513">
                  <a:extLst>
                    <a:ext uri="{9D8B030D-6E8A-4147-A177-3AD203B41FA5}">
                      <a16:colId xmlns:a16="http://schemas.microsoft.com/office/drawing/2014/main" val="873212379"/>
                    </a:ext>
                  </a:extLst>
                </a:gridCol>
              </a:tblGrid>
              <a:tr h="31487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0/2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N/A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50%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87365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17A1CF2-4398-B841-A1D2-E85BFFC13608}"/>
              </a:ext>
            </a:extLst>
          </p:cNvPr>
          <p:cNvGraphicFramePr>
            <a:graphicFrameLocks noGrp="1"/>
          </p:cNvGraphicFramePr>
          <p:nvPr/>
        </p:nvGraphicFramePr>
        <p:xfrm>
          <a:off x="1706625" y="3816972"/>
          <a:ext cx="5730743" cy="320352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928615">
                  <a:extLst>
                    <a:ext uri="{9D8B030D-6E8A-4147-A177-3AD203B41FA5}">
                      <a16:colId xmlns:a16="http://schemas.microsoft.com/office/drawing/2014/main" val="2020504699"/>
                    </a:ext>
                  </a:extLst>
                </a:gridCol>
                <a:gridCol w="1928615">
                  <a:extLst>
                    <a:ext uri="{9D8B030D-6E8A-4147-A177-3AD203B41FA5}">
                      <a16:colId xmlns:a16="http://schemas.microsoft.com/office/drawing/2014/main" val="1558018427"/>
                    </a:ext>
                  </a:extLst>
                </a:gridCol>
                <a:gridCol w="1873513">
                  <a:extLst>
                    <a:ext uri="{9D8B030D-6E8A-4147-A177-3AD203B41FA5}">
                      <a16:colId xmlns:a16="http://schemas.microsoft.com/office/drawing/2014/main" val="772230246"/>
                    </a:ext>
                  </a:extLst>
                </a:gridCol>
              </a:tblGrid>
              <a:tr h="31487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2/0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50%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N/A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14982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425E0BB-5CAB-8640-A01C-5D82611F9FB6}"/>
              </a:ext>
            </a:extLst>
          </p:cNvPr>
          <p:cNvGraphicFramePr>
            <a:graphicFrameLocks noGrp="1"/>
          </p:cNvGraphicFramePr>
          <p:nvPr/>
        </p:nvGraphicFramePr>
        <p:xfrm>
          <a:off x="1706622" y="4110918"/>
          <a:ext cx="5730743" cy="320352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928615">
                  <a:extLst>
                    <a:ext uri="{9D8B030D-6E8A-4147-A177-3AD203B41FA5}">
                      <a16:colId xmlns:a16="http://schemas.microsoft.com/office/drawing/2014/main" val="3069674726"/>
                    </a:ext>
                  </a:extLst>
                </a:gridCol>
                <a:gridCol w="1928615">
                  <a:extLst>
                    <a:ext uri="{9D8B030D-6E8A-4147-A177-3AD203B41FA5}">
                      <a16:colId xmlns:a16="http://schemas.microsoft.com/office/drawing/2014/main" val="376566874"/>
                    </a:ext>
                  </a:extLst>
                </a:gridCol>
                <a:gridCol w="1873513">
                  <a:extLst>
                    <a:ext uri="{9D8B030D-6E8A-4147-A177-3AD203B41FA5}">
                      <a16:colId xmlns:a16="http://schemas.microsoft.com/office/drawing/2014/main" val="1742215015"/>
                    </a:ext>
                  </a:extLst>
                </a:gridCol>
              </a:tblGrid>
              <a:tr h="31487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10/1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9.9%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0.99%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52398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8D361DC-C86E-D54F-B70B-5766F26707CF}"/>
              </a:ext>
            </a:extLst>
          </p:cNvPr>
          <p:cNvGraphicFramePr>
            <a:graphicFrameLocks noGrp="1"/>
          </p:cNvGraphicFramePr>
          <p:nvPr/>
        </p:nvGraphicFramePr>
        <p:xfrm>
          <a:off x="1706621" y="4425435"/>
          <a:ext cx="5730743" cy="320352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928615">
                  <a:extLst>
                    <a:ext uri="{9D8B030D-6E8A-4147-A177-3AD203B41FA5}">
                      <a16:colId xmlns:a16="http://schemas.microsoft.com/office/drawing/2014/main" val="2034354084"/>
                    </a:ext>
                  </a:extLst>
                </a:gridCol>
                <a:gridCol w="1928615">
                  <a:extLst>
                    <a:ext uri="{9D8B030D-6E8A-4147-A177-3AD203B41FA5}">
                      <a16:colId xmlns:a16="http://schemas.microsoft.com/office/drawing/2014/main" val="4007918034"/>
                    </a:ext>
                  </a:extLst>
                </a:gridCol>
                <a:gridCol w="1873513">
                  <a:extLst>
                    <a:ext uri="{9D8B030D-6E8A-4147-A177-3AD203B41FA5}">
                      <a16:colId xmlns:a16="http://schemas.microsoft.com/office/drawing/2014/main" val="292440542"/>
                    </a:ext>
                  </a:extLst>
                </a:gridCol>
              </a:tblGrid>
              <a:tr h="3001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1/10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50%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5%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99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587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632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32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2835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0E118-FF74-9845-9867-E247BF02D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Unfairness of Lottery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0F713-839B-B64A-995D-6E5310A84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>
            <a:normAutofit/>
          </a:bodyPr>
          <a:lstStyle/>
          <a:p>
            <a:r>
              <a:rPr lang="en-US" sz="2400" dirty="0"/>
              <a:t>Define unfairness for two tasks with the same burst time as</a:t>
            </a:r>
          </a:p>
          <a:p>
            <a:pPr lvl="1"/>
            <a:r>
              <a:rPr lang="en-US" sz="2000" dirty="0"/>
              <a:t>Unfairness = finish time of first one / finish time of last one</a:t>
            </a:r>
          </a:p>
          <a:p>
            <a:r>
              <a:rPr lang="en-US" sz="2400" dirty="0"/>
              <a:t>As function of burst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9C7658-A663-824A-852E-D04570C26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142" y="3334870"/>
            <a:ext cx="3519715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86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9CA4D-C848-E144-A069-8D259FC39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>
            <a:normAutofit/>
          </a:bodyPr>
          <a:lstStyle/>
          <a:p>
            <a:r>
              <a:rPr lang="en-US" dirty="0"/>
              <a:t>Stride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83145-BD88-8947-A5A6-2488B1F92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>
            <a:normAutofit/>
          </a:bodyPr>
          <a:lstStyle/>
          <a:p>
            <a:r>
              <a:rPr lang="en-US" sz="2000" dirty="0"/>
              <a:t>Achieves proportional-share scheduling without resorting to randomness </a:t>
            </a:r>
          </a:p>
          <a:p>
            <a:pPr lvl="1"/>
            <a:endParaRPr lang="en-US" sz="1600" dirty="0"/>
          </a:p>
          <a:p>
            <a:r>
              <a:rPr lang="en-US" sz="2000" dirty="0"/>
              <a:t>Defines </a:t>
            </a:r>
            <a:r>
              <a:rPr lang="en-US" sz="2000" i="1" dirty="0">
                <a:solidFill>
                  <a:srgbClr val="FF0000"/>
                </a:solidFill>
              </a:rPr>
              <a:t>stride</a:t>
            </a:r>
            <a:r>
              <a:rPr lang="en-US" sz="2000" dirty="0"/>
              <a:t> for each thread to be </a:t>
            </a:r>
            <a:r>
              <a:rPr lang="en-US" sz="2000" i="1" dirty="0" err="1"/>
              <a:t>Big#W</a:t>
            </a:r>
            <a:r>
              <a:rPr lang="en-US" sz="2000" i="1" dirty="0"/>
              <a:t>/N</a:t>
            </a:r>
            <a:r>
              <a:rPr lang="en-US" sz="2000" i="1" baseline="-25000" dirty="0"/>
              <a:t>i</a:t>
            </a:r>
          </a:p>
          <a:p>
            <a:pPr lvl="1"/>
            <a:r>
              <a:rPr lang="en-US" sz="1800" dirty="0"/>
              <a:t>The larger your share of tickets, the smaller your stride</a:t>
            </a:r>
          </a:p>
          <a:p>
            <a:pPr lvl="1"/>
            <a:r>
              <a:rPr lang="en-US" sz="1800" dirty="0"/>
              <a:t>E.g., with W = 10,000, and  A, B, and C each having 100, 50, and 250 tickets, strides for A, B, and C are 100, 200, and 40, respectively</a:t>
            </a:r>
          </a:p>
          <a:p>
            <a:pPr lvl="2"/>
            <a:endParaRPr lang="en-US" sz="1600" dirty="0"/>
          </a:p>
          <a:p>
            <a:r>
              <a:rPr lang="en-US" sz="2000" dirty="0"/>
              <a:t>Maintains </a:t>
            </a:r>
            <a:r>
              <a:rPr lang="en-US" sz="2000" i="1" dirty="0">
                <a:solidFill>
                  <a:srgbClr val="FF0000"/>
                </a:solidFill>
              </a:rPr>
              <a:t>pass</a:t>
            </a:r>
            <a:r>
              <a:rPr lang="en-US" sz="2000" dirty="0"/>
              <a:t> counter for each thread</a:t>
            </a:r>
          </a:p>
          <a:p>
            <a:pPr lvl="1"/>
            <a:endParaRPr lang="en-US" sz="1600" dirty="0"/>
          </a:p>
          <a:p>
            <a:r>
              <a:rPr lang="en-US" sz="2000" dirty="0"/>
              <a:t>Runs thread with lowest pass and adds its </a:t>
            </a:r>
            <a:r>
              <a:rPr lang="en-US" sz="2000" i="1" dirty="0"/>
              <a:t>stride</a:t>
            </a:r>
            <a:r>
              <a:rPr lang="en-US" sz="2000" dirty="0"/>
              <a:t> to its </a:t>
            </a:r>
            <a:r>
              <a:rPr lang="en-US" sz="2000" i="1" dirty="0"/>
              <a:t>pass</a:t>
            </a:r>
          </a:p>
          <a:p>
            <a:pPr lvl="1"/>
            <a:r>
              <a:rPr lang="en-US" sz="1800" dirty="0"/>
              <a:t>Low-stride threads (lots of tickets) run more often</a:t>
            </a:r>
          </a:p>
          <a:p>
            <a:pPr lvl="1"/>
            <a:r>
              <a:rPr lang="en-US" sz="1800" dirty="0"/>
              <a:t>Thread with twice the tickets gets to run twice as often</a:t>
            </a:r>
          </a:p>
          <a:p>
            <a:pPr lvl="1"/>
            <a:r>
              <a:rPr lang="en-US" sz="1800" dirty="0"/>
              <a:t>Some messiness of counter wrap-around, new threads, …</a:t>
            </a:r>
          </a:p>
        </p:txBody>
      </p:sp>
    </p:spTree>
    <p:extLst>
      <p:ext uri="{BB962C8B-B14F-4D97-AF65-F5344CB8AC3E}">
        <p14:creationId xmlns:p14="http://schemas.microsoft.com/office/powerpoint/2010/main" val="13642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Max-min Fair (MMF)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Always choose thread with lowest accumulated CPU time</a:t>
            </a:r>
          </a:p>
          <a:p>
            <a:pPr lvl="1"/>
            <a:r>
              <a:rPr lang="en-US" sz="1800" dirty="0"/>
              <a:t>If chosen thread doesn’t have CPU burst, schedule second lowest …</a:t>
            </a:r>
          </a:p>
          <a:p>
            <a:pPr lvl="1"/>
            <a:r>
              <a:rPr lang="en-US" sz="1800" dirty="0"/>
              <a:t>Break ties randomly if multiple threads equally have lowest CPU time</a:t>
            </a:r>
          </a:p>
          <a:p>
            <a:r>
              <a:rPr lang="en-US" sz="2000" dirty="0"/>
              <a:t>Goal is to give each thread equal share of CPU time</a:t>
            </a:r>
          </a:p>
          <a:p>
            <a:pPr lvl="1"/>
            <a:r>
              <a:rPr lang="en-US" sz="1800" dirty="0"/>
              <a:t>With </a:t>
            </a:r>
            <a:r>
              <a:rPr lang="en-US" sz="1800" i="1" dirty="0"/>
              <a:t>N</a:t>
            </a:r>
            <a:r>
              <a:rPr lang="en-US" sz="1800" dirty="0"/>
              <a:t> </a:t>
            </a:r>
            <a:r>
              <a:rPr lang="en-US" sz="1800" i="1" dirty="0"/>
              <a:t>runnable</a:t>
            </a:r>
            <a:r>
              <a:rPr lang="en-US" sz="1800" dirty="0"/>
              <a:t> threads, each thread should get 1/</a:t>
            </a:r>
            <a:r>
              <a:rPr lang="en-US" sz="1800" i="1" dirty="0"/>
              <a:t>N</a:t>
            </a:r>
            <a:r>
              <a:rPr lang="en-US" sz="1800" baseline="30000" dirty="0"/>
              <a:t>th</a:t>
            </a:r>
            <a:r>
              <a:rPr lang="en-US" sz="1800" dirty="0"/>
              <a:t> of CPU time</a:t>
            </a:r>
          </a:p>
          <a:p>
            <a:r>
              <a:rPr lang="en-US" sz="2000" dirty="0"/>
              <a:t>At any time </a:t>
            </a:r>
            <a:r>
              <a:rPr lang="en-US" sz="2000" i="1" dirty="0"/>
              <a:t>t</a:t>
            </a:r>
            <a:r>
              <a:rPr lang="en-US" sz="2000" dirty="0"/>
              <a:t> we want to have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C05014E-3FE6-5A4A-A685-6C5C68DE5A28}"/>
              </a:ext>
            </a:extLst>
          </p:cNvPr>
          <p:cNvGrpSpPr/>
          <p:nvPr/>
        </p:nvGrpSpPr>
        <p:grpSpPr>
          <a:xfrm>
            <a:off x="2884331" y="4413665"/>
            <a:ext cx="3299255" cy="1883272"/>
            <a:chOff x="4155619" y="3939306"/>
            <a:chExt cx="4500108" cy="2568740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807D3FF-DDB4-5847-8C55-D27EB224BC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7775" y="4158641"/>
              <a:ext cx="0" cy="2256454"/>
            </a:xfrm>
            <a:prstGeom prst="straightConnector1">
              <a:avLst/>
            </a:prstGeom>
            <a:ln w="4445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067C182-2FDD-7C47-B87A-DFFD2A29427F}"/>
                </a:ext>
              </a:extLst>
            </p:cNvPr>
            <p:cNvSpPr txBox="1"/>
            <p:nvPr/>
          </p:nvSpPr>
          <p:spPr>
            <a:xfrm rot="16200000">
              <a:off x="3081150" y="5013775"/>
              <a:ext cx="2568740" cy="41980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Accumulated CPU Time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751337-0AD8-D74F-ABBB-89579F981339}"/>
                </a:ext>
              </a:extLst>
            </p:cNvPr>
            <p:cNvSpPr/>
            <p:nvPr/>
          </p:nvSpPr>
          <p:spPr>
            <a:xfrm>
              <a:off x="4979223" y="4843463"/>
              <a:ext cx="707190" cy="155734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20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EEFC119-03B2-DF45-A291-D23D7DDF38A3}"/>
                </a:ext>
              </a:extLst>
            </p:cNvPr>
            <p:cNvSpPr/>
            <p:nvPr/>
          </p:nvSpPr>
          <p:spPr>
            <a:xfrm>
              <a:off x="5979373" y="4843462"/>
              <a:ext cx="707190" cy="1557344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20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BA1E677-C622-0144-A040-0092F735C503}"/>
                </a:ext>
              </a:extLst>
            </p:cNvPr>
            <p:cNvSpPr/>
            <p:nvPr/>
          </p:nvSpPr>
          <p:spPr>
            <a:xfrm>
              <a:off x="6979523" y="4843462"/>
              <a:ext cx="707190" cy="1557344"/>
            </a:xfrm>
            <a:prstGeom prst="rect">
              <a:avLst/>
            </a:prstGeom>
            <a:solidFill>
              <a:srgbClr val="00A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20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E7A89FF-9542-DF4C-909A-78BFD8B6B9E5}"/>
                </a:ext>
              </a:extLst>
            </p:cNvPr>
            <p:cNvSpPr txBox="1"/>
            <p:nvPr/>
          </p:nvSpPr>
          <p:spPr>
            <a:xfrm>
              <a:off x="7979673" y="4576165"/>
              <a:ext cx="676054" cy="50376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t/N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62D219A-FAF1-944B-8B52-343B94B602C8}"/>
                </a:ext>
              </a:extLst>
            </p:cNvPr>
            <p:cNvCxnSpPr>
              <a:cxnSpLocks/>
            </p:cNvCxnSpPr>
            <p:nvPr/>
          </p:nvCxnSpPr>
          <p:spPr>
            <a:xfrm>
              <a:off x="4857777" y="4813093"/>
              <a:ext cx="3076494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39F7E7A-D066-A547-8451-D1FDD477DF70}"/>
                </a:ext>
              </a:extLst>
            </p:cNvPr>
            <p:cNvCxnSpPr>
              <a:cxnSpLocks/>
            </p:cNvCxnSpPr>
            <p:nvPr/>
          </p:nvCxnSpPr>
          <p:spPr>
            <a:xfrm>
              <a:off x="4857775" y="6427451"/>
              <a:ext cx="3214663" cy="0"/>
            </a:xfrm>
            <a:prstGeom prst="straightConnector1">
              <a:avLst/>
            </a:prstGeom>
            <a:ln w="4445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682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MMF Scheduling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Strict MMF causes too many context switches</a:t>
            </a:r>
          </a:p>
          <a:p>
            <a:pPr lvl="1"/>
            <a:r>
              <a:rPr lang="en-US" sz="1800" dirty="0"/>
              <a:t>It effectively turns to running one instruction of each thread</a:t>
            </a:r>
          </a:p>
          <a:p>
            <a:r>
              <a:rPr lang="en-US" sz="2000" dirty="0"/>
              <a:t>Relaxed MMF runs thread with lowest accumulated CPU time for fixed time quantum before choosing next thread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r>
              <a:rPr lang="en-US" sz="2000" dirty="0"/>
              <a:t>Notice any problem?</a:t>
            </a:r>
          </a:p>
          <a:p>
            <a:pPr lvl="1"/>
            <a:r>
              <a:rPr lang="en-US" sz="1800" dirty="0"/>
              <a:t>Fixed quantum leads to poor response time as # of threads increases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C05014E-3FE6-5A4A-A685-6C5C68DE5A28}"/>
              </a:ext>
            </a:extLst>
          </p:cNvPr>
          <p:cNvGrpSpPr/>
          <p:nvPr/>
        </p:nvGrpSpPr>
        <p:grpSpPr>
          <a:xfrm>
            <a:off x="2859511" y="3429000"/>
            <a:ext cx="3059016" cy="2010320"/>
            <a:chOff x="4160696" y="3938317"/>
            <a:chExt cx="3911742" cy="2570714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807D3FF-DDB4-5847-8C55-D27EB224BC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7775" y="4158641"/>
              <a:ext cx="0" cy="2256454"/>
            </a:xfrm>
            <a:prstGeom prst="straightConnector1">
              <a:avLst/>
            </a:prstGeom>
            <a:ln w="4445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067C182-2FDD-7C47-B87A-DFFD2A29427F}"/>
                </a:ext>
              </a:extLst>
            </p:cNvPr>
            <p:cNvSpPr txBox="1"/>
            <p:nvPr/>
          </p:nvSpPr>
          <p:spPr>
            <a:xfrm rot="16200000">
              <a:off x="3080164" y="5018849"/>
              <a:ext cx="2570714" cy="40965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Accumulated CPU Time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751337-0AD8-D74F-ABBB-89579F981339}"/>
                </a:ext>
              </a:extLst>
            </p:cNvPr>
            <p:cNvSpPr/>
            <p:nvPr/>
          </p:nvSpPr>
          <p:spPr>
            <a:xfrm>
              <a:off x="4979223" y="4412278"/>
              <a:ext cx="705672" cy="199504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28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EEFC119-03B2-DF45-A291-D23D7DDF38A3}"/>
                </a:ext>
              </a:extLst>
            </p:cNvPr>
            <p:cNvSpPr/>
            <p:nvPr/>
          </p:nvSpPr>
          <p:spPr>
            <a:xfrm>
              <a:off x="5979373" y="5276958"/>
              <a:ext cx="707190" cy="1123848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28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BA1E677-C622-0144-A040-0092F735C503}"/>
                </a:ext>
              </a:extLst>
            </p:cNvPr>
            <p:cNvSpPr/>
            <p:nvPr/>
          </p:nvSpPr>
          <p:spPr>
            <a:xfrm>
              <a:off x="6979523" y="4843462"/>
              <a:ext cx="707190" cy="1557344"/>
            </a:xfrm>
            <a:prstGeom prst="rect">
              <a:avLst/>
            </a:prstGeom>
            <a:solidFill>
              <a:srgbClr val="00A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28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39F7E7A-D066-A547-8451-D1FDD477DF70}"/>
                </a:ext>
              </a:extLst>
            </p:cNvPr>
            <p:cNvCxnSpPr>
              <a:cxnSpLocks/>
            </p:cNvCxnSpPr>
            <p:nvPr/>
          </p:nvCxnSpPr>
          <p:spPr>
            <a:xfrm>
              <a:off x="4857775" y="6427451"/>
              <a:ext cx="3214663" cy="0"/>
            </a:xfrm>
            <a:prstGeom prst="straightConnector1">
              <a:avLst/>
            </a:prstGeom>
            <a:ln w="4445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ACC4BD0B-3B57-B844-9901-60447DFE6737}"/>
              </a:ext>
            </a:extLst>
          </p:cNvPr>
          <p:cNvSpPr/>
          <p:nvPr/>
        </p:nvSpPr>
        <p:spPr>
          <a:xfrm>
            <a:off x="4191030" y="3799641"/>
            <a:ext cx="734431" cy="164170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21351C-8916-1647-9E28-39D14814A4EB}"/>
              </a:ext>
            </a:extLst>
          </p:cNvPr>
          <p:cNvSpPr/>
          <p:nvPr/>
        </p:nvSpPr>
        <p:spPr>
          <a:xfrm>
            <a:off x="4281734" y="4272014"/>
            <a:ext cx="553027" cy="211564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aseline="-250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7DC6D4-4B32-7A4C-B2AD-EB58C094CAFD}"/>
              </a:ext>
            </a:extLst>
          </p:cNvPr>
          <p:cNvSpPr/>
          <p:nvPr/>
        </p:nvSpPr>
        <p:spPr>
          <a:xfrm>
            <a:off x="4281734" y="4068565"/>
            <a:ext cx="553027" cy="211564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aseline="-250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1CF640-2F41-CA4C-8C78-FABEE088E423}"/>
              </a:ext>
            </a:extLst>
          </p:cNvPr>
          <p:cNvSpPr/>
          <p:nvPr/>
        </p:nvSpPr>
        <p:spPr>
          <a:xfrm>
            <a:off x="5062616" y="3925633"/>
            <a:ext cx="553027" cy="211198"/>
          </a:xfrm>
          <a:prstGeom prst="rect">
            <a:avLst/>
          </a:prstGeom>
          <a:solidFill>
            <a:srgbClr val="00A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aseline="-250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A3A599-1AE0-2A49-BB4F-478D34C2AE7D}"/>
              </a:ext>
            </a:extLst>
          </p:cNvPr>
          <p:cNvSpPr/>
          <p:nvPr/>
        </p:nvSpPr>
        <p:spPr>
          <a:xfrm>
            <a:off x="4978359" y="3799641"/>
            <a:ext cx="734431" cy="164170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5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  <p:bldP spid="14" grpId="1" animBg="1"/>
      <p:bldP spid="14" grpId="2" animBg="1"/>
      <p:bldP spid="14" grpId="3" animBg="1"/>
      <p:bldP spid="15" grpId="0" animBg="1"/>
      <p:bldP spid="16" grpId="0" animBg="1"/>
      <p:bldP spid="17" grpId="0" animBg="1"/>
      <p:bldP spid="19" grpId="0" animBg="1"/>
      <p:bldP spid="19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122DD-5E21-0C40-B750-2D078AD28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MMF Scheduling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DF277-0A03-4B49-9AE0-33A2DF249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Solution: dynamically change time quantum</a:t>
            </a:r>
          </a:p>
          <a:p>
            <a:r>
              <a:rPr lang="en-US" sz="2000" dirty="0">
                <a:solidFill>
                  <a:srgbClr val="FF0000"/>
                </a:solidFill>
              </a:rPr>
              <a:t>Target latency</a:t>
            </a:r>
            <a:r>
              <a:rPr lang="en-US" sz="2000" dirty="0"/>
              <a:t>: interval during which all threads should run at least once</a:t>
            </a:r>
          </a:p>
          <a:p>
            <a:r>
              <a:rPr lang="en-US" sz="2000" dirty="0"/>
              <a:t>Time quantum = Target latency / N</a:t>
            </a:r>
          </a:p>
          <a:p>
            <a:pPr lvl="1"/>
            <a:r>
              <a:rPr lang="en-US" sz="1800" dirty="0"/>
              <a:t>E.g., with 20ms target latency and 4 threads, time quantum is 5ms</a:t>
            </a:r>
          </a:p>
          <a:p>
            <a:r>
              <a:rPr lang="en-US" sz="2000" dirty="0"/>
              <a:t>Notice any problem?</a:t>
            </a:r>
          </a:p>
          <a:p>
            <a:pPr lvl="1"/>
            <a:r>
              <a:rPr lang="en-US" sz="1800" dirty="0"/>
              <a:t>With 20ms target latency and 200 threads, time quantum becomes 0.1ms</a:t>
            </a:r>
          </a:p>
          <a:p>
            <a:pPr lvl="1"/>
            <a:r>
              <a:rPr lang="en-US" sz="1800" dirty="0"/>
              <a:t>Recall RR: large context switching overhead if time quantum gets to small</a:t>
            </a:r>
          </a:p>
          <a:p>
            <a:r>
              <a:rPr lang="en-US" sz="2000" dirty="0">
                <a:solidFill>
                  <a:srgbClr val="FF0000"/>
                </a:solidFill>
              </a:rPr>
              <a:t>Minimum granularity</a:t>
            </a:r>
            <a:r>
              <a:rPr lang="en-US" sz="2000" dirty="0"/>
              <a:t>: minimum length of any time quantum</a:t>
            </a:r>
          </a:p>
          <a:p>
            <a:pPr lvl="1"/>
            <a:r>
              <a:rPr lang="en-US" sz="1800" dirty="0"/>
              <a:t>E.g., with target latency 20ms, 1ms minimum granularity,  and 200 processes, time quantum is1ms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5903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1800" dirty="0">
                <a:solidFill>
                  <a:srgbClr val="FF0000"/>
                </a:solidFill>
              </a:rPr>
              <a:t>Task, thread, process, job</a:t>
            </a:r>
            <a:r>
              <a:rPr lang="en-US" sz="1800" dirty="0"/>
              <a:t>: unit of work</a:t>
            </a:r>
          </a:p>
          <a:p>
            <a:pPr lvl="1"/>
            <a:r>
              <a:rPr lang="en-US" sz="1600" dirty="0"/>
              <a:t>E.g., mouse click, web request, shell command, etc.)</a:t>
            </a:r>
          </a:p>
          <a:p>
            <a:pPr lvl="2"/>
            <a:endParaRPr lang="en-US" sz="1200" dirty="0"/>
          </a:p>
          <a:p>
            <a:r>
              <a:rPr lang="en-US" sz="1800" dirty="0">
                <a:solidFill>
                  <a:srgbClr val="FF0000"/>
                </a:solidFill>
              </a:rPr>
              <a:t>Workload</a:t>
            </a:r>
            <a:r>
              <a:rPr lang="en-US" sz="1800" dirty="0"/>
              <a:t>: set of tasks</a:t>
            </a:r>
          </a:p>
          <a:p>
            <a:pPr lvl="2"/>
            <a:endParaRPr lang="en-US" sz="1200" dirty="0"/>
          </a:p>
          <a:p>
            <a:r>
              <a:rPr lang="en-US" sz="1800" dirty="0">
                <a:solidFill>
                  <a:srgbClr val="FF0000"/>
                </a:solidFill>
              </a:rPr>
              <a:t>Scheduling algorithm</a:t>
            </a:r>
            <a:r>
              <a:rPr lang="en-US" sz="1800" dirty="0"/>
              <a:t>: takes workload as input, decides which tasks to do first</a:t>
            </a:r>
          </a:p>
          <a:p>
            <a:pPr lvl="2"/>
            <a:endParaRPr lang="en-US" sz="1200" dirty="0"/>
          </a:p>
          <a:p>
            <a:r>
              <a:rPr lang="en-US" sz="1800" dirty="0">
                <a:solidFill>
                  <a:srgbClr val="FF0000"/>
                </a:solidFill>
              </a:rPr>
              <a:t>Overhead</a:t>
            </a:r>
            <a:r>
              <a:rPr lang="en-US" sz="1800" dirty="0"/>
              <a:t>: amount of extra work that is done by scheduler</a:t>
            </a:r>
          </a:p>
          <a:p>
            <a:pPr lvl="2"/>
            <a:endParaRPr lang="en-US" sz="1200" dirty="0"/>
          </a:p>
          <a:p>
            <a:r>
              <a:rPr lang="en-US" sz="1800" dirty="0">
                <a:solidFill>
                  <a:srgbClr val="FF0000"/>
                </a:solidFill>
              </a:rPr>
              <a:t>Preemptive scheduler</a:t>
            </a:r>
            <a:r>
              <a:rPr lang="en-US" sz="1800" dirty="0"/>
              <a:t>: CPU can be taken away from a running task</a:t>
            </a:r>
          </a:p>
          <a:p>
            <a:pPr lvl="2"/>
            <a:endParaRPr lang="en-US" sz="1200" dirty="0"/>
          </a:p>
          <a:p>
            <a:r>
              <a:rPr lang="en-US" sz="1800" dirty="0">
                <a:solidFill>
                  <a:srgbClr val="FF0000"/>
                </a:solidFill>
              </a:rPr>
              <a:t>Work-conserving scheduler</a:t>
            </a:r>
            <a:r>
              <a:rPr lang="en-US" sz="1800" dirty="0"/>
              <a:t>: CPUs won’t be left idle if there are ready tasks to run</a:t>
            </a:r>
          </a:p>
          <a:p>
            <a:pPr lvl="1"/>
            <a:r>
              <a:rPr lang="en-US" sz="1600" dirty="0"/>
              <a:t>For non-preemptive schedulers, work-conserving is not always better (why?)</a:t>
            </a:r>
          </a:p>
          <a:p>
            <a:pPr lvl="2"/>
            <a:endParaRPr lang="en-US" sz="1200" dirty="0"/>
          </a:p>
          <a:p>
            <a:r>
              <a:rPr lang="en-US" sz="1800" dirty="0">
                <a:solidFill>
                  <a:srgbClr val="FF0000"/>
                </a:solidFill>
              </a:rPr>
              <a:t>Only preemptive, work-conserving schedulers to be considered in this lecture!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266252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DEA6A-8FB5-4148-B4E8-79819C3BB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Max-min Fair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E0C87-1C07-0046-8FA9-138831931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What if we want to give more to some and less to others (proportional share)?</a:t>
            </a:r>
          </a:p>
          <a:p>
            <a:r>
              <a:rPr lang="en-US" sz="1800" dirty="0">
                <a:solidFill>
                  <a:srgbClr val="FF0000"/>
                </a:solidFill>
              </a:rPr>
              <a:t>Key Idea</a:t>
            </a:r>
            <a:r>
              <a:rPr lang="en-US" sz="1800" dirty="0"/>
              <a:t>: assign weight </a:t>
            </a:r>
            <a:r>
              <a:rPr lang="en-US" sz="1800" i="1" dirty="0" err="1"/>
              <a:t>w</a:t>
            </a:r>
            <a:r>
              <a:rPr lang="en-US" sz="1800" i="1" baseline="-25000" dirty="0" err="1"/>
              <a:t>i</a:t>
            </a:r>
            <a:r>
              <a:rPr lang="en-US" sz="1800" dirty="0"/>
              <a:t> to each thread </a:t>
            </a:r>
            <a:r>
              <a:rPr lang="en-US" sz="1800" i="1" dirty="0" err="1"/>
              <a:t>i</a:t>
            </a:r>
            <a:endParaRPr lang="en-US" sz="1800" i="1" dirty="0"/>
          </a:p>
          <a:p>
            <a:r>
              <a:rPr lang="en-US" sz="1800" dirty="0"/>
              <a:t>MMF uses single time quantum for all threads</a:t>
            </a:r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r>
              <a:rPr lang="en-US" sz="1800" dirty="0"/>
              <a:t>Weighted MMF uses different time quanta for different threads</a:t>
            </a:r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endParaRPr lang="en-US" sz="1800" dirty="0"/>
          </a:p>
          <a:p>
            <a:r>
              <a:rPr lang="en-US" sz="1800" dirty="0"/>
              <a:t>E.g., with 20ms target latency, 1ms minimum granularity, and 2 threads: A with weight 1 and B with weight 4</a:t>
            </a:r>
          </a:p>
          <a:p>
            <a:pPr lvl="1"/>
            <a:r>
              <a:rPr lang="en-US" sz="1600" dirty="0"/>
              <a:t>Time quantum for A is 4 </a:t>
            </a:r>
            <a:r>
              <a:rPr lang="en-US" sz="1600" dirty="0" err="1"/>
              <a:t>ms</a:t>
            </a:r>
            <a:endParaRPr lang="en-US" sz="1600" dirty="0"/>
          </a:p>
          <a:p>
            <a:pPr lvl="1"/>
            <a:r>
              <a:rPr lang="en-US" sz="1600" dirty="0"/>
              <a:t>Time quantum for B is 16 </a:t>
            </a:r>
            <a:r>
              <a:rPr lang="en-US" sz="1600" dirty="0" err="1"/>
              <a:t>ms</a:t>
            </a:r>
            <a:endParaRPr lang="en-US" sz="1600" dirty="0"/>
          </a:p>
          <a:p>
            <a:endParaRPr lang="en-US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C096A2-D734-C049-B2B2-D8921A387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693" y="3066434"/>
            <a:ext cx="1948615" cy="4757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F2B61F-D08B-304A-970D-E7D90EFED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4422" y="4282135"/>
            <a:ext cx="253515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67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9F388-BF0F-FF49-9A93-25A8E32A8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MMF Scheduling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BB802-DAA2-2041-B448-7B8DCB0B7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Also track threads’ </a:t>
            </a:r>
            <a:r>
              <a:rPr lang="en-US" sz="2000" i="1" dirty="0">
                <a:solidFill>
                  <a:srgbClr val="FF0000"/>
                </a:solidFill>
              </a:rPr>
              <a:t>virtual runtime</a:t>
            </a:r>
            <a:r>
              <a:rPr lang="en-US" sz="2000" dirty="0"/>
              <a:t> rather than their true wall-clock runtime</a:t>
            </a:r>
          </a:p>
          <a:p>
            <a:r>
              <a:rPr lang="en-US" sz="2000" dirty="0"/>
              <a:t>Higher weight: virtual runtime increases more slowly</a:t>
            </a:r>
          </a:p>
          <a:p>
            <a:r>
              <a:rPr lang="en-US" sz="2000" dirty="0"/>
              <a:t>Lower weight: virtual runtime increases more quickly</a:t>
            </a:r>
          </a:p>
          <a:p>
            <a:r>
              <a:rPr lang="en-US" sz="2000" dirty="0"/>
              <a:t>Linux </a:t>
            </a:r>
            <a:r>
              <a:rPr lang="en-US" sz="2000" i="1" dirty="0">
                <a:solidFill>
                  <a:srgbClr val="FF0000"/>
                </a:solidFill>
              </a:rPr>
              <a:t>completely fair scheduler</a:t>
            </a:r>
            <a:r>
              <a:rPr lang="en-US" sz="2000" dirty="0"/>
              <a:t> deploys very similar ideas</a:t>
            </a:r>
          </a:p>
          <a:p>
            <a:pPr lvl="1"/>
            <a:r>
              <a:rPr lang="en-US" sz="1600" dirty="0"/>
              <a:t>Ready queue is implemented as red-black tree, in which threads are sorted in increasing order of their virtual runtime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2B81C-BD56-8548-AB7C-7FE8FFB42F8B}"/>
              </a:ext>
            </a:extLst>
          </p:cNvPr>
          <p:cNvGrpSpPr/>
          <p:nvPr/>
        </p:nvGrpSpPr>
        <p:grpSpPr>
          <a:xfrm>
            <a:off x="679342" y="4362646"/>
            <a:ext cx="3165474" cy="1928028"/>
            <a:chOff x="1851765" y="3755579"/>
            <a:chExt cx="3830227" cy="256620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AE9CBFC-907C-8D40-88AC-EBEFBB570532}"/>
                </a:ext>
              </a:extLst>
            </p:cNvPr>
            <p:cNvGrpSpPr/>
            <p:nvPr/>
          </p:nvGrpSpPr>
          <p:grpSpPr>
            <a:xfrm>
              <a:off x="1851765" y="3755579"/>
              <a:ext cx="3830227" cy="2566204"/>
              <a:chOff x="3937405" y="4003760"/>
              <a:chExt cx="3830227" cy="2566204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AE45C2-37F0-3E4C-A427-AF7B06FC7C75}"/>
                  </a:ext>
                </a:extLst>
              </p:cNvPr>
              <p:cNvSpPr txBox="1"/>
              <p:nvPr/>
            </p:nvSpPr>
            <p:spPr>
              <a:xfrm rot="16200000">
                <a:off x="2896370" y="5044795"/>
                <a:ext cx="2566204" cy="4841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Actual CPU Time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E9D466D-9837-3B46-BF5C-C4212221A52F}"/>
                  </a:ext>
                </a:extLst>
              </p:cNvPr>
              <p:cNvSpPr/>
              <p:nvPr/>
            </p:nvSpPr>
            <p:spPr>
              <a:xfrm>
                <a:off x="5016336" y="4576245"/>
                <a:ext cx="707190" cy="1828800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B</a:t>
                </a:r>
                <a:endParaRPr lang="en-US" sz="20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31396B5-9770-6145-9E9F-EC271DAE4FC7}"/>
                  </a:ext>
                </a:extLst>
              </p:cNvPr>
              <p:cNvSpPr/>
              <p:nvPr/>
            </p:nvSpPr>
            <p:spPr>
              <a:xfrm>
                <a:off x="6379549" y="5945846"/>
                <a:ext cx="707190" cy="457200"/>
              </a:xfrm>
              <a:prstGeom prst="rect">
                <a:avLst/>
              </a:prstGeom>
              <a:solidFill>
                <a:srgbClr val="4472C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A</a:t>
                </a:r>
                <a:endParaRPr lang="en-US" sz="20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B64F0609-F23E-444D-8DAA-5D0A2AF73E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2969" y="6415094"/>
                <a:ext cx="3214663" cy="0"/>
              </a:xfrm>
              <a:prstGeom prst="straightConnector1">
                <a:avLst/>
              </a:prstGeom>
              <a:ln w="38100" cap="rnd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42941364-9D02-E743-B433-5014D4B6D5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52969" y="4158641"/>
                <a:ext cx="0" cy="2256454"/>
              </a:xfrm>
              <a:prstGeom prst="straightConnector1">
                <a:avLst/>
              </a:prstGeom>
              <a:ln w="38100" cap="rnd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05AF318-F2DA-F641-A9EC-E5C9758A866F}"/>
                </a:ext>
              </a:extLst>
            </p:cNvPr>
            <p:cNvSpPr txBox="1"/>
            <p:nvPr/>
          </p:nvSpPr>
          <p:spPr>
            <a:xfrm>
              <a:off x="3661454" y="4066454"/>
              <a:ext cx="533787" cy="5325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16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FEFE309-D454-3743-861D-08AEE3F20DF7}"/>
                </a:ext>
              </a:extLst>
            </p:cNvPr>
            <p:cNvSpPr txBox="1"/>
            <p:nvPr/>
          </p:nvSpPr>
          <p:spPr>
            <a:xfrm>
              <a:off x="5040010" y="5301120"/>
              <a:ext cx="378617" cy="5325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4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3B1B35E-008A-DC48-9936-A09DCACA4014}"/>
              </a:ext>
            </a:extLst>
          </p:cNvPr>
          <p:cNvGrpSpPr/>
          <p:nvPr/>
        </p:nvGrpSpPr>
        <p:grpSpPr>
          <a:xfrm>
            <a:off x="5348609" y="4315052"/>
            <a:ext cx="3165472" cy="1954958"/>
            <a:chOff x="1851762" y="3696365"/>
            <a:chExt cx="3830230" cy="260204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A88B9D8-C08B-E04B-86AB-47B44154F459}"/>
                </a:ext>
              </a:extLst>
            </p:cNvPr>
            <p:cNvGrpSpPr/>
            <p:nvPr/>
          </p:nvGrpSpPr>
          <p:grpSpPr>
            <a:xfrm>
              <a:off x="1851762" y="3696365"/>
              <a:ext cx="3830230" cy="2602048"/>
              <a:chOff x="3937402" y="3944546"/>
              <a:chExt cx="3830230" cy="2602048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07C23CC-873F-7A46-A457-ECEB34EBB9A9}"/>
                  </a:ext>
                </a:extLst>
              </p:cNvPr>
              <p:cNvSpPr txBox="1"/>
              <p:nvPr/>
            </p:nvSpPr>
            <p:spPr>
              <a:xfrm rot="16200000">
                <a:off x="2878445" y="5003503"/>
                <a:ext cx="2602048" cy="4841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Virtual CPU Time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32E469F-68CD-A541-B014-9D0BBEFCFF6D}"/>
                  </a:ext>
                </a:extLst>
              </p:cNvPr>
              <p:cNvSpPr/>
              <p:nvPr/>
            </p:nvSpPr>
            <p:spPr>
              <a:xfrm>
                <a:off x="5016336" y="4576245"/>
                <a:ext cx="707190" cy="1828800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B</a:t>
                </a:r>
                <a:endParaRPr lang="en-US" sz="20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32050C4-D7A1-2942-9F59-6D015799D4A9}"/>
                  </a:ext>
                </a:extLst>
              </p:cNvPr>
              <p:cNvSpPr/>
              <p:nvPr/>
            </p:nvSpPr>
            <p:spPr>
              <a:xfrm>
                <a:off x="6379549" y="4574248"/>
                <a:ext cx="707190" cy="1828799"/>
              </a:xfrm>
              <a:prstGeom prst="rect">
                <a:avLst/>
              </a:prstGeom>
              <a:solidFill>
                <a:srgbClr val="4472C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A</a:t>
                </a:r>
                <a:endParaRPr lang="en-US" sz="20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7EE43215-CB75-5F47-BC56-63DC8FB66F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2969" y="6415094"/>
                <a:ext cx="3214663" cy="0"/>
              </a:xfrm>
              <a:prstGeom prst="straightConnector1">
                <a:avLst/>
              </a:prstGeom>
              <a:ln w="38100" cap="rnd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3E21B7F2-D079-F342-962A-3D46374D90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52969" y="4158641"/>
                <a:ext cx="0" cy="2256454"/>
              </a:xfrm>
              <a:prstGeom prst="straightConnector1">
                <a:avLst/>
              </a:prstGeom>
              <a:ln w="38100" cap="rnd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1CF1455-01CE-FC46-85C4-1AB874A4ABB9}"/>
                </a:ext>
              </a:extLst>
            </p:cNvPr>
            <p:cNvSpPr txBox="1"/>
            <p:nvPr/>
          </p:nvSpPr>
          <p:spPr>
            <a:xfrm>
              <a:off x="3661454" y="4066453"/>
              <a:ext cx="378617" cy="5325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6FF21C2-8E5D-5540-839A-A83A159AB4D9}"/>
                </a:ext>
              </a:extLst>
            </p:cNvPr>
            <p:cNvSpPr txBox="1"/>
            <p:nvPr/>
          </p:nvSpPr>
          <p:spPr>
            <a:xfrm>
              <a:off x="5054815" y="4066453"/>
              <a:ext cx="378617" cy="5325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</a:p>
          </p:txBody>
        </p:sp>
      </p:grpSp>
      <p:sp>
        <p:nvSpPr>
          <p:cNvPr id="26" name="Right Arrow 25">
            <a:extLst>
              <a:ext uri="{FF2B5EF4-FFF2-40B4-BE49-F238E27FC236}">
                <a16:creationId xmlns:a16="http://schemas.microsoft.com/office/drawing/2014/main" id="{CCBED72A-83F2-5F4F-8DD8-50472464C285}"/>
              </a:ext>
            </a:extLst>
          </p:cNvPr>
          <p:cNvSpPr/>
          <p:nvPr/>
        </p:nvSpPr>
        <p:spPr>
          <a:xfrm>
            <a:off x="4166449" y="5177519"/>
            <a:ext cx="607515" cy="440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1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Evaluate Scheduling Algorithms?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rgbClr val="FF0000"/>
                </a:solidFill>
              </a:rPr>
              <a:t>Deterministic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modeling</a:t>
            </a:r>
          </a:p>
          <a:p>
            <a:pPr lvl="1"/>
            <a:r>
              <a:rPr lang="en-US" altLang="ko-KR" sz="2000" dirty="0"/>
              <a:t>Pick workload and compute performance of each algorithm  </a:t>
            </a:r>
          </a:p>
          <a:p>
            <a:pPr lvl="1"/>
            <a:endParaRPr lang="en-US" altLang="ko-KR" sz="2000" dirty="0"/>
          </a:p>
          <a:p>
            <a:r>
              <a:rPr lang="en-US" altLang="ko-KR" sz="2400" dirty="0">
                <a:solidFill>
                  <a:srgbClr val="FF0000"/>
                </a:solidFill>
              </a:rPr>
              <a:t>Queueing models</a:t>
            </a:r>
          </a:p>
          <a:p>
            <a:pPr lvl="1"/>
            <a:r>
              <a:rPr lang="en-US" altLang="ko-KR" sz="2000" dirty="0"/>
              <a:t>Mathematical approach for handling stochastic workloads</a:t>
            </a:r>
            <a:br>
              <a:rPr lang="en-US" altLang="ko-KR" sz="2000" dirty="0"/>
            </a:br>
            <a:r>
              <a:rPr lang="en-US" altLang="ko-KR" sz="2000" dirty="0"/>
              <a:t>(more on this later)</a:t>
            </a:r>
          </a:p>
          <a:p>
            <a:pPr lvl="1"/>
            <a:endParaRPr lang="en-US" altLang="ko-KR" sz="2000" dirty="0"/>
          </a:p>
          <a:p>
            <a:r>
              <a:rPr lang="en-US" altLang="ko-KR" sz="2400" dirty="0">
                <a:solidFill>
                  <a:srgbClr val="FF0000"/>
                </a:solidFill>
              </a:rPr>
              <a:t>Simulations/Implementations</a:t>
            </a:r>
          </a:p>
          <a:p>
            <a:pPr lvl="1"/>
            <a:r>
              <a:rPr lang="en-US" altLang="ko-KR" sz="2000" dirty="0"/>
              <a:t>Build system which allows actual algorithms to be run against actual data – most flexible/general</a:t>
            </a:r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239941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Starvation and Sample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Suppose you want to compare scheduling policies</a:t>
            </a:r>
          </a:p>
          <a:p>
            <a:pPr lvl="1"/>
            <a:r>
              <a:rPr lang="en-US" sz="2000" dirty="0"/>
              <a:t>Create some infinite sequence of arriving tasks</a:t>
            </a:r>
          </a:p>
          <a:p>
            <a:pPr lvl="1"/>
            <a:r>
              <a:rPr lang="en-US" sz="2000" dirty="0"/>
              <a:t>Start measuring</a:t>
            </a:r>
          </a:p>
          <a:p>
            <a:pPr lvl="1"/>
            <a:r>
              <a:rPr lang="en-US" sz="2000" dirty="0"/>
              <a:t>Stop at some point</a:t>
            </a:r>
          </a:p>
          <a:p>
            <a:pPr lvl="1"/>
            <a:r>
              <a:rPr lang="en-US" sz="2000" dirty="0"/>
              <a:t>Compute ART for finished tasks between start and stop</a:t>
            </a:r>
          </a:p>
          <a:p>
            <a:pPr lvl="1"/>
            <a:endParaRPr lang="en-US" sz="2000" dirty="0"/>
          </a:p>
          <a:p>
            <a:r>
              <a:rPr lang="en-US" sz="2400" dirty="0"/>
              <a:t>Is this valid or invalid?</a:t>
            </a:r>
          </a:p>
          <a:p>
            <a:pPr lvl="1"/>
            <a:r>
              <a:rPr lang="en-US" sz="2000" dirty="0"/>
              <a:t>SJF and FCFS would complete different sets of tasks</a:t>
            </a:r>
          </a:p>
          <a:p>
            <a:pPr lvl="2"/>
            <a:r>
              <a:rPr lang="en-US" sz="1800" dirty="0"/>
              <a:t>Their ARTs are not directly comparable</a:t>
            </a:r>
          </a:p>
          <a:p>
            <a:pPr lvl="2"/>
            <a:r>
              <a:rPr lang="en-US" sz="1800" dirty="0"/>
              <a:t>E.g., suppose you stopped at any point in FCFS vs. SJF slide</a:t>
            </a:r>
          </a:p>
        </p:txBody>
      </p:sp>
    </p:spTree>
    <p:extLst>
      <p:ext uri="{BB962C8B-B14F-4D97-AF65-F5344CB8AC3E}">
        <p14:creationId xmlns:p14="http://schemas.microsoft.com/office/powerpoint/2010/main" val="60436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for Sample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For both systems, measure for long enough that </a:t>
            </a:r>
            <a:br>
              <a:rPr lang="en-US" sz="2000" dirty="0"/>
            </a:br>
            <a:r>
              <a:rPr lang="en-US" sz="2000" dirty="0"/>
              <a:t># of completed tasks &gt;&gt; # of uncompleted tasks</a:t>
            </a:r>
          </a:p>
          <a:p>
            <a:endParaRPr lang="en-US" sz="2000" dirty="0"/>
          </a:p>
          <a:p>
            <a:r>
              <a:rPr lang="en-US" sz="2000" dirty="0"/>
              <a:t>Start and stop system in idle periods</a:t>
            </a:r>
          </a:p>
          <a:p>
            <a:pPr lvl="1"/>
            <a:r>
              <a:rPr lang="en-US" sz="1800" dirty="0"/>
              <a:t>Idle period: no work to do</a:t>
            </a:r>
          </a:p>
          <a:p>
            <a:pPr lvl="1"/>
            <a:r>
              <a:rPr lang="en-US" sz="1800" dirty="0"/>
              <a:t>If algorithms are work-conserving, both will complete the same set of tasks</a:t>
            </a:r>
          </a:p>
        </p:txBody>
      </p:sp>
    </p:spTree>
    <p:extLst>
      <p:ext uri="{BB962C8B-B14F-4D97-AF65-F5344CB8AC3E}">
        <p14:creationId xmlns:p14="http://schemas.microsoft.com/office/powerpoint/2010/main" val="20671600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A1F61-B0CF-5D45-BD1C-A39620AD1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Right Scheduling Algorithm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C005B34-9C65-7943-8932-26DD389C67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1464879"/>
              </p:ext>
            </p:extLst>
          </p:nvPr>
        </p:nvGraphicFramePr>
        <p:xfrm>
          <a:off x="1332000" y="1976278"/>
          <a:ext cx="6480000" cy="4032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2078844668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826346348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If you care about</a:t>
                      </a: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Then choose</a:t>
                      </a:r>
                    </a:p>
                  </a:txBody>
                  <a:tcPr marL="83127" marR="83127" marT="37785" marB="37785" anchor="ctr"/>
                </a:tc>
                <a:extLst>
                  <a:ext uri="{0D108BD9-81ED-4DB2-BD59-A6C34878D82A}">
                    <a16:rowId xmlns:a16="http://schemas.microsoft.com/office/drawing/2014/main" val="120231567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CPU throughput</a:t>
                      </a: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FCFS</a:t>
                      </a:r>
                    </a:p>
                  </a:txBody>
                  <a:tcPr marL="83127" marR="83127" marT="37785" marB="37785" anchor="ctr"/>
                </a:tc>
                <a:extLst>
                  <a:ext uri="{0D108BD9-81ED-4DB2-BD59-A6C34878D82A}">
                    <a16:rowId xmlns:a16="http://schemas.microsoft.com/office/drawing/2014/main" val="313153338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Avg. response time</a:t>
                      </a: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SRTF approximation</a:t>
                      </a:r>
                    </a:p>
                  </a:txBody>
                  <a:tcPr marL="83127" marR="83127" marT="37785" marB="37785" anchor="ctr"/>
                </a:tc>
                <a:extLst>
                  <a:ext uri="{0D108BD9-81ED-4DB2-BD59-A6C34878D82A}">
                    <a16:rowId xmlns:a16="http://schemas.microsoft.com/office/drawing/2014/main" val="184159629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I/O throughput</a:t>
                      </a: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SRTF approximation</a:t>
                      </a:r>
                    </a:p>
                  </a:txBody>
                  <a:tcPr marL="83127" marR="83127" marT="37785" marB="37785" anchor="ctr"/>
                </a:tc>
                <a:extLst>
                  <a:ext uri="{0D108BD9-81ED-4DB2-BD59-A6C34878D82A}">
                    <a16:rowId xmlns:a16="http://schemas.microsoft.com/office/drawing/2014/main" val="98732089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Fairness (CPU time)</a:t>
                      </a: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Linux CFS</a:t>
                      </a:r>
                    </a:p>
                  </a:txBody>
                  <a:tcPr marL="83127" marR="83127" marT="37785" marB="37785" anchor="ctr"/>
                </a:tc>
                <a:extLst>
                  <a:ext uri="{0D108BD9-81ED-4DB2-BD59-A6C34878D82A}">
                    <a16:rowId xmlns:a16="http://schemas.microsoft.com/office/drawing/2014/main" val="152378658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Fairness – wait time to get CPU</a:t>
                      </a: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RR</a:t>
                      </a:r>
                    </a:p>
                  </a:txBody>
                  <a:tcPr marL="83127" marR="83127" marT="37785" marB="37785" anchor="ctr"/>
                </a:tc>
                <a:extLst>
                  <a:ext uri="{0D108BD9-81ED-4DB2-BD59-A6C34878D82A}">
                    <a16:rowId xmlns:a16="http://schemas.microsoft.com/office/drawing/2014/main" val="82558908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Favoring important threads</a:t>
                      </a: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Priority</a:t>
                      </a:r>
                    </a:p>
                  </a:txBody>
                  <a:tcPr marL="83127" marR="83127" marT="37785" marB="37785" anchor="ctr"/>
                </a:tc>
                <a:extLst>
                  <a:ext uri="{0D108BD9-81ED-4DB2-BD59-A6C34878D82A}">
                    <a16:rowId xmlns:a16="http://schemas.microsoft.com/office/drawing/2014/main" val="177939662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Proportional sharing</a:t>
                      </a: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Lottery and stride scheduling</a:t>
                      </a:r>
                    </a:p>
                  </a:txBody>
                  <a:tcPr marL="83127" marR="83127" marT="37785" marB="37785" anchor="ctr"/>
                </a:tc>
                <a:extLst>
                  <a:ext uri="{0D108BD9-81ED-4DB2-BD59-A6C34878D82A}">
                    <a16:rowId xmlns:a16="http://schemas.microsoft.com/office/drawing/2014/main" val="2029855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88408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ko-KR" dirty="0"/>
              <a:t>Summary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ko-KR" sz="1800" b="1" dirty="0"/>
              <a:t>First-come, first-served (FCFS)</a:t>
            </a:r>
          </a:p>
          <a:p>
            <a:pPr lvl="1"/>
            <a:r>
              <a:rPr lang="en-US" altLang="ko-KR" sz="1600" dirty="0"/>
              <a:t>Threads are served in the order of their arrival</a:t>
            </a:r>
          </a:p>
          <a:p>
            <a:r>
              <a:rPr lang="en-US" altLang="ko-KR" sz="1800" b="1" dirty="0"/>
              <a:t>Round robin (RR)</a:t>
            </a:r>
          </a:p>
          <a:p>
            <a:pPr lvl="1"/>
            <a:r>
              <a:rPr lang="en-US" altLang="ko-KR" sz="1600" dirty="0"/>
              <a:t>Give each thread a small amount of CPU time when it executes; cycle between all ready threads</a:t>
            </a:r>
          </a:p>
          <a:p>
            <a:r>
              <a:rPr lang="en-US" altLang="ko-KR" sz="1800" b="1" dirty="0"/>
              <a:t>Shortest task first (SJF) / shortest remaining time first (SRTF)</a:t>
            </a:r>
          </a:p>
          <a:p>
            <a:pPr lvl="1"/>
            <a:r>
              <a:rPr lang="en-US" altLang="ko-KR" sz="1600" dirty="0"/>
              <a:t>Run whatever thread that has the least amount of computation to do/least remaining amount of computation to do</a:t>
            </a:r>
          </a:p>
          <a:p>
            <a:r>
              <a:rPr lang="en-US" altLang="ko-KR" sz="1800" b="1" dirty="0"/>
              <a:t>Multi-level feedback queue (MFQ)</a:t>
            </a:r>
          </a:p>
          <a:p>
            <a:pPr lvl="1"/>
            <a:r>
              <a:rPr lang="en-US" altLang="ko-KR" sz="1600" dirty="0"/>
              <a:t>Multiple queues of different priorities and scheduling algorithms</a:t>
            </a:r>
          </a:p>
          <a:p>
            <a:r>
              <a:rPr lang="en-US" altLang="ko-KR" sz="1800" b="1" dirty="0"/>
              <a:t>Lottery and stride scheduling</a:t>
            </a:r>
          </a:p>
          <a:p>
            <a:pPr lvl="1"/>
            <a:r>
              <a:rPr lang="en-US" altLang="ko-KR" sz="1600" dirty="0"/>
              <a:t>Give each thread a priority-dependent number of tickets</a:t>
            </a:r>
          </a:p>
          <a:p>
            <a:r>
              <a:rPr lang="en-US" altLang="ko-KR" sz="1800" b="1" dirty="0"/>
              <a:t>Max-min fair (MMF)</a:t>
            </a:r>
          </a:p>
          <a:p>
            <a:pPr lvl="1"/>
            <a:r>
              <a:rPr lang="en-US" sz="1600" dirty="0"/>
              <a:t>Give each thread equal share of CPU time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9739321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830288-9BB8-E345-84FB-64C99FE3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8BA57BBB-068E-1740-8FAB-876876D58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3888" y="4441002"/>
            <a:ext cx="3466769" cy="173338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04B5E64-04D4-F044-9947-E412A92E317C}"/>
              </a:ext>
            </a:extLst>
          </p:cNvPr>
          <p:cNvSpPr/>
          <p:nvPr/>
        </p:nvSpPr>
        <p:spPr>
          <a:xfrm>
            <a:off x="4153502" y="6703153"/>
            <a:ext cx="82747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globaldigitalcitizen.org</a:t>
            </a:r>
            <a:endParaRPr lang="en-US" sz="6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352109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2BC04-D7A4-2D45-957C-0AC05B07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3A5FE-6850-F546-8B5B-00CF64889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 by courtesy of Anderson, Culler, </a:t>
            </a:r>
            <a:r>
              <a:rPr lang="en-US" dirty="0" err="1"/>
              <a:t>Stoica</a:t>
            </a:r>
            <a:r>
              <a:rPr lang="en-US" dirty="0"/>
              <a:t>, </a:t>
            </a:r>
            <a:r>
              <a:rPr lang="en-US" dirty="0" err="1"/>
              <a:t>Silberschatz</a:t>
            </a:r>
            <a:r>
              <a:rPr lang="en-US" dirty="0"/>
              <a:t>, Joseph, Canny</a:t>
            </a:r>
          </a:p>
        </p:txBody>
      </p:sp>
    </p:spTree>
    <p:extLst>
      <p:ext uri="{BB962C8B-B14F-4D97-AF65-F5344CB8AC3E}">
        <p14:creationId xmlns:p14="http://schemas.microsoft.com/office/powerpoint/2010/main" val="2402723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Recall: CPU Scheduling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4245429"/>
            <a:ext cx="7886700" cy="2399846"/>
          </a:xfrm>
        </p:spPr>
        <p:txBody>
          <a:bodyPr/>
          <a:lstStyle/>
          <a:p>
            <a:r>
              <a:rPr lang="en-US" altLang="ko-KR" sz="2000" dirty="0"/>
              <a:t>Earlier, we talked about life-cycle of threads</a:t>
            </a:r>
          </a:p>
          <a:p>
            <a:pPr lvl="1"/>
            <a:r>
              <a:rPr lang="en-US" altLang="ko-KR" sz="1800" dirty="0"/>
              <a:t>Threads work their way from ready to running to various waiting queues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Question</a:t>
            </a:r>
            <a:r>
              <a:rPr lang="en-US" altLang="ko-KR" sz="2000" dirty="0"/>
              <a:t>: how does OS decide which thread to dequeue?</a:t>
            </a:r>
          </a:p>
          <a:p>
            <a:pPr lvl="1"/>
            <a:r>
              <a:rPr lang="en-US" altLang="ko-KR" sz="1800" dirty="0"/>
              <a:t>Obvious queue to worry about is ready queue</a:t>
            </a:r>
          </a:p>
          <a:p>
            <a:pPr lvl="1"/>
            <a:r>
              <a:rPr lang="en-US" altLang="ko-KR" sz="1800" dirty="0"/>
              <a:t>Others can be scheduled as well, however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Scheduling</a:t>
            </a:r>
            <a:r>
              <a:rPr lang="en-US" altLang="ko-KR" sz="2000" dirty="0"/>
              <a:t>: deciding which thread gets resource from moment to moment  </a:t>
            </a:r>
          </a:p>
          <a:p>
            <a:endParaRPr lang="en-US" altLang="ko-KR" sz="20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C6DD305-4F7D-E34E-AEAB-2DDA13A51DD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32599" y="1654125"/>
            <a:ext cx="3878802" cy="2238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6580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Execution Model</a:t>
            </a:r>
          </a:p>
        </p:txBody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5081451"/>
            <a:ext cx="7886700" cy="1563823"/>
          </a:xfrm>
        </p:spPr>
        <p:txBody>
          <a:bodyPr/>
          <a:lstStyle/>
          <a:p>
            <a:r>
              <a:rPr lang="en-US" altLang="ko-KR" sz="1800" dirty="0"/>
              <a:t>Programs alternate between bursts of CPU and I/O</a:t>
            </a:r>
          </a:p>
          <a:p>
            <a:pPr lvl="1"/>
            <a:r>
              <a:rPr lang="en-US" altLang="ko-KR" sz="1600" dirty="0"/>
              <a:t>Use CPU for some period, then do I/O, then use CPU again, etc.</a:t>
            </a:r>
          </a:p>
          <a:p>
            <a:r>
              <a:rPr lang="en-US" altLang="ko-KR" sz="1800" dirty="0"/>
              <a:t>CPU scheduling is about choosing thread which gets CPU for its next CPU burst</a:t>
            </a:r>
          </a:p>
          <a:p>
            <a:r>
              <a:rPr lang="en-US" altLang="ko-KR" sz="1800" dirty="0"/>
              <a:t>With preemption, thread may be forced to give up CPU before finishing its burst</a:t>
            </a:r>
          </a:p>
        </p:txBody>
      </p:sp>
      <p:pic>
        <p:nvPicPr>
          <p:cNvPr id="10" name="Picture 1">
            <a:extLst>
              <a:ext uri="{FF2B5EF4-FFF2-40B4-BE49-F238E27FC236}">
                <a16:creationId xmlns:a16="http://schemas.microsoft.com/office/drawing/2014/main" id="{6D674856-82C0-5949-AFB9-6C48C9F539F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52702" y="1585550"/>
            <a:ext cx="1778225" cy="331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">
            <a:extLst>
              <a:ext uri="{FF2B5EF4-FFF2-40B4-BE49-F238E27FC236}">
                <a16:creationId xmlns:a16="http://schemas.microsoft.com/office/drawing/2014/main" id="{14618EAD-334E-614F-B169-37607B824F5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44698" y="2134468"/>
            <a:ext cx="3698600" cy="2212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Text Box 7"/>
          <p:cNvSpPr txBox="1">
            <a:spLocks noChangeArrowheads="1"/>
          </p:cNvSpPr>
          <p:nvPr/>
        </p:nvSpPr>
        <p:spPr bwMode="auto">
          <a:xfrm>
            <a:off x="5052387" y="1726143"/>
            <a:ext cx="39281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Weighted toward small bursts</a:t>
            </a:r>
          </a:p>
        </p:txBody>
      </p:sp>
      <p:sp>
        <p:nvSpPr>
          <p:cNvPr id="18439" name="Freeform 8"/>
          <p:cNvSpPr>
            <a:spLocks/>
          </p:cNvSpPr>
          <p:nvPr/>
        </p:nvSpPr>
        <p:spPr bwMode="auto">
          <a:xfrm rot="20227151">
            <a:off x="5047650" y="2388088"/>
            <a:ext cx="999619" cy="341021"/>
          </a:xfrm>
          <a:custGeom>
            <a:avLst/>
            <a:gdLst>
              <a:gd name="T0" fmla="*/ 914400 w 576"/>
              <a:gd name="T1" fmla="*/ 0 h 312"/>
              <a:gd name="T2" fmla="*/ 533400 w 576"/>
              <a:gd name="T3" fmla="*/ 457200 h 312"/>
              <a:gd name="T4" fmla="*/ 0 w 576"/>
              <a:gd name="T5" fmla="*/ 228600 h 3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76" h="312">
                <a:moveTo>
                  <a:pt x="576" y="0"/>
                </a:moveTo>
                <a:cubicBezTo>
                  <a:pt x="504" y="132"/>
                  <a:pt x="432" y="264"/>
                  <a:pt x="336" y="288"/>
                </a:cubicBezTo>
                <a:cubicBezTo>
                  <a:pt x="240" y="312"/>
                  <a:pt x="120" y="228"/>
                  <a:pt x="0" y="144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1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6591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515" grpId="0" uiExpand="1" build="p"/>
      <p:bldP spid="18438" grpId="0"/>
      <p:bldP spid="184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Scheduling Assumptions</a:t>
            </a:r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/>
              <a:t>There are many implicit assumptions for CPU scheduling</a:t>
            </a:r>
          </a:p>
          <a:p>
            <a:pPr lvl="1"/>
            <a:r>
              <a:rPr lang="en-US" altLang="ko-KR" sz="1800" dirty="0">
                <a:solidFill>
                  <a:srgbClr val="FF0000"/>
                </a:solidFill>
              </a:rPr>
              <a:t>One</a:t>
            </a:r>
            <a:r>
              <a:rPr lang="en-US" altLang="ko-KR" sz="1800" dirty="0"/>
              <a:t> program per user</a:t>
            </a:r>
          </a:p>
          <a:p>
            <a:pPr lvl="1"/>
            <a:r>
              <a:rPr lang="en-US" altLang="ko-KR" sz="1800" dirty="0">
                <a:solidFill>
                  <a:srgbClr val="FF0000"/>
                </a:solidFill>
              </a:rPr>
              <a:t>One</a:t>
            </a:r>
            <a:r>
              <a:rPr lang="en-US" altLang="ko-KR" sz="1800" dirty="0"/>
              <a:t> thread per program</a:t>
            </a:r>
          </a:p>
          <a:p>
            <a:pPr lvl="1"/>
            <a:r>
              <a:rPr lang="en-US" altLang="ko-KR" sz="1800" dirty="0"/>
              <a:t>Programs are </a:t>
            </a:r>
            <a:r>
              <a:rPr lang="en-US" altLang="ko-KR" sz="1800" dirty="0">
                <a:solidFill>
                  <a:srgbClr val="FF0000"/>
                </a:solidFill>
              </a:rPr>
              <a:t>independent</a:t>
            </a:r>
          </a:p>
          <a:p>
            <a:pPr lvl="1"/>
            <a:endParaRPr lang="en-US" altLang="ko-KR" sz="1800" dirty="0">
              <a:solidFill>
                <a:srgbClr val="FF0000"/>
              </a:solidFill>
            </a:endParaRPr>
          </a:p>
          <a:p>
            <a:r>
              <a:rPr lang="en-US" altLang="ko-KR" sz="2000" dirty="0"/>
              <a:t>These may not hold in all systems, but they simplify the problem</a:t>
            </a:r>
          </a:p>
          <a:p>
            <a:pPr lvl="1"/>
            <a:endParaRPr lang="en-US" altLang="ko-KR" sz="1600" dirty="0"/>
          </a:p>
          <a:p>
            <a:r>
              <a:rPr lang="en-US" altLang="ko-KR" sz="2000" dirty="0"/>
              <a:t>High-level goal is to divide CPU time to optimize some desired properties</a:t>
            </a:r>
          </a:p>
          <a:p>
            <a:endParaRPr lang="ko-KR" altLang="en-US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180089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Performance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/>
              <a:t>Minimize </a:t>
            </a:r>
            <a:r>
              <a:rPr lang="en-US" altLang="ko-KR" sz="2000" dirty="0">
                <a:solidFill>
                  <a:srgbClr val="FF0000"/>
                </a:solidFill>
              </a:rPr>
              <a:t>average response time</a:t>
            </a:r>
          </a:p>
          <a:p>
            <a:pPr lvl="1"/>
            <a:r>
              <a:rPr lang="en-US" altLang="ko-KR" sz="1800" dirty="0"/>
              <a:t>Minimize avg. elapsed time to finish tasks</a:t>
            </a:r>
          </a:p>
          <a:p>
            <a:pPr lvl="1"/>
            <a:r>
              <a:rPr lang="en-US" altLang="ko-KR" sz="1800" dirty="0"/>
              <a:t>Response time is what users see</a:t>
            </a:r>
          </a:p>
          <a:p>
            <a:pPr lvl="2"/>
            <a:r>
              <a:rPr lang="en-US" altLang="ko-KR" sz="1600" dirty="0"/>
              <a:t>E.g., time to echo a keystroke in editor</a:t>
            </a:r>
          </a:p>
          <a:p>
            <a:pPr lvl="2"/>
            <a:r>
              <a:rPr lang="en-US" altLang="ko-KR" sz="1600" dirty="0"/>
              <a:t>E.g., time to compile a program</a:t>
            </a:r>
          </a:p>
          <a:p>
            <a:pPr lvl="2"/>
            <a:r>
              <a:rPr lang="en-US" altLang="ko-KR" sz="1600" dirty="0">
                <a:solidFill>
                  <a:srgbClr val="FF0000"/>
                </a:solidFill>
              </a:rPr>
              <a:t>Real-time tasks </a:t>
            </a:r>
            <a:r>
              <a:rPr lang="en-US" altLang="ko-KR" sz="1600" dirty="0"/>
              <a:t>must meet </a:t>
            </a:r>
            <a:r>
              <a:rPr lang="en-US" altLang="ko-KR" sz="1600" i="1" dirty="0">
                <a:solidFill>
                  <a:srgbClr val="FF0000"/>
                </a:solidFill>
              </a:rPr>
              <a:t>deadlines</a:t>
            </a:r>
            <a:r>
              <a:rPr lang="en-US" altLang="ko-KR" sz="1600" dirty="0"/>
              <a:t> </a:t>
            </a:r>
            <a:br>
              <a:rPr lang="en-US" altLang="ko-KR" sz="1600" dirty="0"/>
            </a:br>
            <a:r>
              <a:rPr lang="en-US" altLang="ko-KR" sz="1600" dirty="0"/>
              <a:t>(more on this later)</a:t>
            </a:r>
          </a:p>
          <a:p>
            <a:r>
              <a:rPr lang="en-US" altLang="ko-KR" sz="2000" dirty="0"/>
              <a:t>Maximize </a:t>
            </a:r>
            <a:r>
              <a:rPr lang="en-US" altLang="ko-KR" sz="2000" dirty="0">
                <a:solidFill>
                  <a:srgbClr val="FF0000"/>
                </a:solidFill>
              </a:rPr>
              <a:t>throughput</a:t>
            </a:r>
          </a:p>
          <a:p>
            <a:pPr lvl="1"/>
            <a:r>
              <a:rPr lang="en-US" altLang="ko-KR" sz="1800" dirty="0"/>
              <a:t>Maximize tasks per time unit (e.g., tasks per second)</a:t>
            </a:r>
          </a:p>
          <a:p>
            <a:pPr lvl="1"/>
            <a:r>
              <a:rPr lang="en-US" altLang="ko-KR" sz="1800" dirty="0"/>
              <a:t>Related to response time, but not identical</a:t>
            </a:r>
          </a:p>
          <a:p>
            <a:pPr lvl="2"/>
            <a:r>
              <a:rPr lang="en-US" altLang="ko-KR" sz="1600" dirty="0"/>
              <a:t>Minimizing response time could lead to more context switching which will than </a:t>
            </a:r>
            <a:br>
              <a:rPr lang="en-US" altLang="ko-KR" sz="1600" dirty="0"/>
            </a:br>
            <a:r>
              <a:rPr lang="en-US" altLang="ko-KR" sz="1600" dirty="0"/>
              <a:t>hurt throughput (more on this later)</a:t>
            </a:r>
          </a:p>
          <a:p>
            <a:pPr lvl="1"/>
            <a:r>
              <a:rPr lang="en-US" altLang="ko-KR" sz="1800" dirty="0"/>
              <a:t>Two parts to maximizing throughput</a:t>
            </a:r>
          </a:p>
          <a:p>
            <a:pPr lvl="2"/>
            <a:r>
              <a:rPr lang="en-US" altLang="ko-KR" sz="1600" dirty="0"/>
              <a:t>Minimize overhead (e.g., context-switching)</a:t>
            </a:r>
          </a:p>
          <a:p>
            <a:pPr lvl="2"/>
            <a:r>
              <a:rPr lang="en-US" altLang="ko-KR" sz="1600" dirty="0"/>
              <a:t>Efficient use of resources (e.g., CPU, disk, memory, etc.)</a:t>
            </a:r>
          </a:p>
          <a:p>
            <a:endParaRPr lang="en-US" altLang="ko-KR" sz="2400" dirty="0"/>
          </a:p>
          <a:p>
            <a:endParaRPr lang="en-US" altLang="ko-KR" sz="2000" dirty="0"/>
          </a:p>
        </p:txBody>
      </p:sp>
      <p:pic>
        <p:nvPicPr>
          <p:cNvPr id="2050" name="Picture 2" descr="Not sure if the computer is slow or messing with me - Futurama Fry | Make a  Meme">
            <a:extLst>
              <a:ext uri="{FF2B5EF4-FFF2-40B4-BE49-F238E27FC236}">
                <a16:creationId xmlns:a16="http://schemas.microsoft.com/office/drawing/2014/main" id="{4817BD11-B10A-EF49-B38B-866D0C80B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77510" y="1676400"/>
            <a:ext cx="2937840" cy="22033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2224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uiExpand="1" build="p"/>
    </p:bldLst>
  </p:timing>
</p:sld>
</file>

<file path=ppt/theme/theme1.xml><?xml version="1.0" encoding="utf-8"?>
<a:theme xmlns:a="http://schemas.openxmlformats.org/drawingml/2006/main" name="gill-san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2" id="{C1BE2A55-E0B4-9D4A-BC3B-61AA3D7CE71B}" vid="{17B29218-6A61-0241-B066-754774614D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3627</TotalTime>
  <Words>4890</Words>
  <Application>Microsoft Macintosh PowerPoint</Application>
  <PresentationFormat>On-screen Show (4:3)</PresentationFormat>
  <Paragraphs>1007</Paragraphs>
  <Slides>58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6" baseType="lpstr">
      <vt:lpstr>Arial</vt:lpstr>
      <vt:lpstr>Calibri</vt:lpstr>
      <vt:lpstr>Calibri Light</vt:lpstr>
      <vt:lpstr>Gill Sans Light</vt:lpstr>
      <vt:lpstr>Gill Sans SemiBold</vt:lpstr>
      <vt:lpstr>Impact</vt:lpstr>
      <vt:lpstr>Ubuntu Mono</vt:lpstr>
      <vt:lpstr>gill-sans</vt:lpstr>
      <vt:lpstr>PowerPoint Presentation</vt:lpstr>
      <vt:lpstr>Lecture 5:  Uniprocessor Scheduling</vt:lpstr>
      <vt:lpstr>Outline</vt:lpstr>
      <vt:lpstr>A Bit of History on Scheduling</vt:lpstr>
      <vt:lpstr>Definitions</vt:lpstr>
      <vt:lpstr>Recall: CPU Scheduling</vt:lpstr>
      <vt:lpstr>Execution Model</vt:lpstr>
      <vt:lpstr>CPU Scheduling Assumptions</vt:lpstr>
      <vt:lpstr>Performance</vt:lpstr>
      <vt:lpstr>Fairness</vt:lpstr>
      <vt:lpstr>First-Come, First-Served (FCFS) Scheduling</vt:lpstr>
      <vt:lpstr>FCFS Scheduling (cont.)</vt:lpstr>
      <vt:lpstr>FCFS Scheduling (cont.)</vt:lpstr>
      <vt:lpstr>Convoy Effect</vt:lpstr>
      <vt:lpstr>Round Robin (RR) Scheduling</vt:lpstr>
      <vt:lpstr>Example: RR with Time Quantum of 20</vt:lpstr>
      <vt:lpstr>Round Robin Discussion</vt:lpstr>
      <vt:lpstr>Round Robin Time Quantum</vt:lpstr>
      <vt:lpstr>Decrease Response Time</vt:lpstr>
      <vt:lpstr>Same Response Time</vt:lpstr>
      <vt:lpstr>Increase Response Time</vt:lpstr>
      <vt:lpstr>Round Robin Discussion (cont.)</vt:lpstr>
      <vt:lpstr>FCFS vs. RR</vt:lpstr>
      <vt:lpstr>FCFS vs. RR (cont.)</vt:lpstr>
      <vt:lpstr>Earlier Example: RR vs. FCFS, Effect of Different Time Quanta</vt:lpstr>
      <vt:lpstr>Earlier Example: RR vs. FCFS, Effect of Different Time Quanta (cont.)</vt:lpstr>
      <vt:lpstr>Earlier Example: RR vs. FCFS, Effect of Different Time Quanta (cont.)</vt:lpstr>
      <vt:lpstr>Shortest Task First (SJF) Scheduling</vt:lpstr>
      <vt:lpstr>SJF/SRTF Optimality</vt:lpstr>
      <vt:lpstr>SJF/SRTF Discussion</vt:lpstr>
      <vt:lpstr>Mix of CPU and I/O Bound Tasks: FCFS vs. RR vs. SRTF</vt:lpstr>
      <vt:lpstr>Mix of CPU and I/O Bound Tasks: FCFS vs. RR vs. SRTF (cont.)</vt:lpstr>
      <vt:lpstr>Problems with SRTF</vt:lpstr>
      <vt:lpstr>Predicting Length of Next CPU Burst</vt:lpstr>
      <vt:lpstr>Aside: Application Types</vt:lpstr>
      <vt:lpstr>Aside: Application Types (cont.)</vt:lpstr>
      <vt:lpstr>SRTF Final Notes</vt:lpstr>
      <vt:lpstr>Strict-priority Scheduling</vt:lpstr>
      <vt:lpstr>Fairness</vt:lpstr>
      <vt:lpstr>Multi-level Feedback Queue</vt:lpstr>
      <vt:lpstr>Multi-level Feedback Queue (cont.)</vt:lpstr>
      <vt:lpstr>Multi-level Feedback Queue (cont.)</vt:lpstr>
      <vt:lpstr>Lottery Scheduling</vt:lpstr>
      <vt:lpstr>Lottery Scheduling Example</vt:lpstr>
      <vt:lpstr>Unfairness of Lottery Scheduling</vt:lpstr>
      <vt:lpstr>Stride Scheduling</vt:lpstr>
      <vt:lpstr>Max-min Fair (MMF) Scheduling</vt:lpstr>
      <vt:lpstr>MMF Scheduling (cont.)</vt:lpstr>
      <vt:lpstr>MMF Scheduling (cont.)</vt:lpstr>
      <vt:lpstr>Weighted Max-min Fair Scheduling</vt:lpstr>
      <vt:lpstr>Weighted MMF Scheduling (cont.)</vt:lpstr>
      <vt:lpstr>How to Evaluate Scheduling Algorithms?</vt:lpstr>
      <vt:lpstr>Starvation and Sample Bias</vt:lpstr>
      <vt:lpstr>Solutions for Sample Bias</vt:lpstr>
      <vt:lpstr>Choosing Right Scheduling Algorithm</vt:lpstr>
      <vt:lpstr>Summary</vt:lpstr>
      <vt:lpstr>Questions?</vt:lpstr>
      <vt:lpstr>Acknowledgment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350: Real-time Operating Systems</dc:title>
  <dc:creator>Seyed Majid Zahedi</dc:creator>
  <cp:lastModifiedBy>Seyed Majid Zahedi</cp:lastModifiedBy>
  <cp:revision>201</cp:revision>
  <dcterms:created xsi:type="dcterms:W3CDTF">2020-09-11T04:38:22Z</dcterms:created>
  <dcterms:modified xsi:type="dcterms:W3CDTF">2022-01-23T05:53:39Z</dcterms:modified>
</cp:coreProperties>
</file>