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1890" r:id="rId2"/>
    <p:sldId id="1875" r:id="rId3"/>
    <p:sldId id="1253" r:id="rId4"/>
    <p:sldId id="1168" r:id="rId5"/>
    <p:sldId id="1170" r:id="rId6"/>
    <p:sldId id="1881" r:id="rId7"/>
    <p:sldId id="1237" r:id="rId8"/>
    <p:sldId id="1882" r:id="rId9"/>
    <p:sldId id="1224" r:id="rId10"/>
    <p:sldId id="1884" r:id="rId11"/>
    <p:sldId id="1886" r:id="rId12"/>
    <p:sldId id="1887" r:id="rId13"/>
    <p:sldId id="1888" r:id="rId14"/>
    <p:sldId id="1889" r:id="rId15"/>
    <p:sldId id="1149" r:id="rId16"/>
    <p:sldId id="1150" r:id="rId17"/>
    <p:sldId id="1238" r:id="rId18"/>
    <p:sldId id="1090" r:id="rId19"/>
    <p:sldId id="1091" r:id="rId20"/>
    <p:sldId id="1092" r:id="rId21"/>
    <p:sldId id="1223" r:id="rId22"/>
    <p:sldId id="1105" r:id="rId23"/>
    <p:sldId id="1106" r:id="rId24"/>
    <p:sldId id="1089" r:id="rId25"/>
    <p:sldId id="1107" r:id="rId26"/>
    <p:sldId id="1108" r:id="rId27"/>
    <p:sldId id="1109" r:id="rId28"/>
    <p:sldId id="429" r:id="rId29"/>
    <p:sldId id="1241" r:id="rId30"/>
    <p:sldId id="1242" r:id="rId31"/>
    <p:sldId id="1243" r:id="rId32"/>
    <p:sldId id="1244" r:id="rId33"/>
    <p:sldId id="1880" r:id="rId34"/>
    <p:sldId id="1246" r:id="rId35"/>
    <p:sldId id="1247" r:id="rId36"/>
    <p:sldId id="1249" r:id="rId37"/>
    <p:sldId id="1248" r:id="rId38"/>
    <p:sldId id="330" r:id="rId39"/>
    <p:sldId id="283" r:id="rId4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yed Majid Zahedi" initials="SMZ" lastIdx="6" clrIdx="0">
    <p:extLst>
      <p:ext uri="{19B8F6BF-5375-455C-9EA6-DF929625EA0E}">
        <p15:presenceInfo xmlns:p15="http://schemas.microsoft.com/office/powerpoint/2012/main" userId="S::smzahedi@uwaterloo.ca::d17101d1-ee0b-49fa-a766-06364933e7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6" autoAdjust="0"/>
    <p:restoredTop sz="78239" autoAdjust="0"/>
  </p:normalViewPr>
  <p:slideViewPr>
    <p:cSldViewPr snapToGrid="0" snapToObjects="1">
      <p:cViewPr varScale="1">
        <p:scale>
          <a:sx n="95" d="100"/>
          <a:sy n="95" d="100"/>
        </p:scale>
        <p:origin x="23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8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3814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148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5400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810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0567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626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27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1300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1119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87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3206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641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2017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80265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Example: one program, touches 50 pages (each equally likely). Have only 40 physical page frames.</a:t>
            </a:r>
          </a:p>
          <a:p>
            <a:r>
              <a:rPr lang="en-US" altLang="en-US" dirty="0"/>
              <a:t>How bad is this?</a:t>
            </a:r>
          </a:p>
          <a:p>
            <a:r>
              <a:rPr lang="en-US" altLang="en-US" dirty="0"/>
              <a:t>  - Does your program run at 80% speed?</a:t>
            </a:r>
          </a:p>
          <a:p>
            <a:r>
              <a:rPr lang="en-US" altLang="en-US" dirty="0"/>
              <a:t>  - Does your program run at 20% speed?</a:t>
            </a:r>
          </a:p>
          <a:p>
            <a:r>
              <a:rPr lang="en-US" altLang="en-US" dirty="0"/>
              <a:t>Performance is really bad</a:t>
            </a:r>
          </a:p>
          <a:p>
            <a:r>
              <a:rPr lang="en-US" altLang="en-US" dirty="0"/>
              <a:t>If we have enough pages, 200 ns/ref, but if too few pages, assume every 5</a:t>
            </a:r>
            <a:r>
              <a:rPr lang="en-US" altLang="en-US" baseline="30000" dirty="0"/>
              <a:t>th</a:t>
            </a:r>
            <a:r>
              <a:rPr lang="en-US" altLang="en-US" dirty="0"/>
              <a:t> page reference causes a page fault</a:t>
            </a:r>
          </a:p>
          <a:p>
            <a:r>
              <a:rPr lang="en-US" altLang="en-US" dirty="0"/>
              <a:t>= 4 refs x 200 ns</a:t>
            </a:r>
          </a:p>
          <a:p>
            <a:r>
              <a:rPr lang="en-US" altLang="en-US" dirty="0"/>
              <a:t>  1 page fault x 10 </a:t>
            </a:r>
            <a:r>
              <a:rPr lang="en-US" altLang="en-US" dirty="0" err="1"/>
              <a:t>ms</a:t>
            </a:r>
            <a:r>
              <a:rPr lang="en-US" altLang="en-US" dirty="0"/>
              <a:t> for disk I/O</a:t>
            </a:r>
          </a:p>
          <a:p>
            <a:r>
              <a:rPr lang="en-US" altLang="en-US" dirty="0"/>
              <a:t>= 5 refs, 10 </a:t>
            </a:r>
            <a:r>
              <a:rPr lang="en-US" altLang="en-US" dirty="0" err="1"/>
              <a:t>ms</a:t>
            </a:r>
            <a:r>
              <a:rPr lang="en-US" altLang="en-US" dirty="0"/>
              <a:t> + 800 ns =&gt; 2 </a:t>
            </a:r>
            <a:r>
              <a:rPr lang="en-US" altLang="en-US" dirty="0" err="1"/>
              <a:t>ms</a:t>
            </a:r>
            <a:r>
              <a:rPr lang="en-US" altLang="en-US" dirty="0"/>
              <a:t>/ref (not 100 MIPS, but 500 IPS! Factor of 10,000)</a:t>
            </a:r>
          </a:p>
          <a:p>
            <a:r>
              <a:rPr lang="en-US" altLang="en-US" dirty="0"/>
              <a:t>Machine appears to have stopped!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316087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14094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57084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323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1838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48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9310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4168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194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6776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277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369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2711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9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4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209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1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9547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703"/>
              </a:spcBef>
            </a:lvl2pPr>
            <a:lvl3pPr>
              <a:spcBef>
                <a:spcPts val="1054"/>
              </a:spcBef>
            </a:lvl3pPr>
            <a:lvl4pPr>
              <a:spcBef>
                <a:spcPts val="703"/>
              </a:spcBef>
            </a:lvl4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66543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337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8651" y="1212665"/>
            <a:ext cx="7886698" cy="4432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680086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479C60EB-9FC2-604F-A7D3-3F2A385D5802}"/>
              </a:ext>
            </a:extLst>
          </p:cNvPr>
          <p:cNvSpPr/>
          <p:nvPr/>
        </p:nvSpPr>
        <p:spPr>
          <a:xfrm>
            <a:off x="7011203" y="2198798"/>
            <a:ext cx="1080000" cy="24319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Example: Provide Backing Store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4A6A1702-1F72-014F-84A1-1C03B6D40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139075"/>
            <a:ext cx="7886700" cy="1506200"/>
          </a:xfrm>
        </p:spPr>
        <p:txBody>
          <a:bodyPr/>
          <a:lstStyle/>
          <a:p>
            <a:r>
              <a:rPr lang="en-US" sz="1600" dirty="0"/>
              <a:t>All used virtual pages are backed by page blocks on disk (called </a:t>
            </a:r>
            <a:r>
              <a:rPr lang="en-US" sz="1600" dirty="0">
                <a:solidFill>
                  <a:srgbClr val="FF0000"/>
                </a:solidFill>
              </a:rPr>
              <a:t>backing store</a:t>
            </a:r>
            <a:r>
              <a:rPr lang="en-US" sz="1600" dirty="0"/>
              <a:t> or </a:t>
            </a:r>
            <a:r>
              <a:rPr lang="en-US" sz="1600" dirty="0">
                <a:solidFill>
                  <a:srgbClr val="FF0000"/>
                </a:solidFill>
              </a:rPr>
              <a:t>swap file</a:t>
            </a:r>
            <a:r>
              <a:rPr lang="en-US" sz="1600" dirty="0"/>
              <a:t>)</a:t>
            </a:r>
          </a:p>
          <a:p>
            <a:r>
              <a:rPr lang="en-US" sz="1600" dirty="0"/>
              <a:t>User page tables map entire virtual address space</a:t>
            </a:r>
          </a:p>
          <a:p>
            <a:pPr lvl="1"/>
            <a:r>
              <a:rPr lang="en-US" sz="1400" dirty="0"/>
              <a:t>OS must record where to find non-resident virtual pages on disk</a:t>
            </a:r>
          </a:p>
          <a:p>
            <a:pPr lvl="1"/>
            <a:r>
              <a:rPr lang="en-US" sz="1400" dirty="0"/>
              <a:t>Some OSs utilize spare space in PTE for paged blocks</a:t>
            </a:r>
          </a:p>
          <a:p>
            <a:pPr lvl="1"/>
            <a:r>
              <a:rPr lang="en-US" sz="1400" dirty="0"/>
              <a:t>Portion of page tables that HW needs to access must be also resident in memory</a:t>
            </a:r>
          </a:p>
        </p:txBody>
      </p:sp>
      <p:sp>
        <p:nvSpPr>
          <p:cNvPr id="7" name="Can 6"/>
          <p:cNvSpPr/>
          <p:nvPr/>
        </p:nvSpPr>
        <p:spPr>
          <a:xfrm>
            <a:off x="510631" y="1970139"/>
            <a:ext cx="2635250" cy="2942708"/>
          </a:xfrm>
          <a:prstGeom prst="can">
            <a:avLst/>
          </a:prstGeom>
          <a:solidFill>
            <a:schemeClr val="bg2"/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0FBF75-CBFB-AF4B-800A-3B683538B114}"/>
              </a:ext>
            </a:extLst>
          </p:cNvPr>
          <p:cNvSpPr/>
          <p:nvPr/>
        </p:nvSpPr>
        <p:spPr>
          <a:xfrm>
            <a:off x="5191446" y="1970139"/>
            <a:ext cx="1080000" cy="29427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7BDD84-B1F0-A34D-8BCC-E9AB7B5FD9CF}"/>
              </a:ext>
            </a:extLst>
          </p:cNvPr>
          <p:cNvSpPr/>
          <p:nvPr/>
        </p:nvSpPr>
        <p:spPr>
          <a:xfrm>
            <a:off x="5191446" y="4660818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13AEC-CDEE-184B-A80D-3C341F366AF5}"/>
              </a:ext>
            </a:extLst>
          </p:cNvPr>
          <p:cNvSpPr/>
          <p:nvPr/>
        </p:nvSpPr>
        <p:spPr>
          <a:xfrm>
            <a:off x="5191446" y="4408940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D963DF-3AC0-4248-AF5F-5D83AB17306A}"/>
              </a:ext>
            </a:extLst>
          </p:cNvPr>
          <p:cNvSpPr/>
          <p:nvPr/>
        </p:nvSpPr>
        <p:spPr>
          <a:xfrm>
            <a:off x="5191446" y="4155891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2355B5-451F-9840-AADB-05C0700A5FE6}"/>
              </a:ext>
            </a:extLst>
          </p:cNvPr>
          <p:cNvSpPr/>
          <p:nvPr/>
        </p:nvSpPr>
        <p:spPr>
          <a:xfrm>
            <a:off x="5191446" y="1970139"/>
            <a:ext cx="1080000" cy="46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488562-D8D4-1E46-BEB6-CCBE36034CAD}"/>
              </a:ext>
            </a:extLst>
          </p:cNvPr>
          <p:cNvSpPr/>
          <p:nvPr/>
        </p:nvSpPr>
        <p:spPr>
          <a:xfrm>
            <a:off x="5191446" y="2435737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F381549-DE7B-4A48-80D2-7EB01A817387}"/>
              </a:ext>
            </a:extLst>
          </p:cNvPr>
          <p:cNvSpPr/>
          <p:nvPr/>
        </p:nvSpPr>
        <p:spPr>
          <a:xfrm>
            <a:off x="2197959" y="3554881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F5A299-D85F-7346-9AD4-4275C9B2D7C5}"/>
              </a:ext>
            </a:extLst>
          </p:cNvPr>
          <p:cNvSpPr/>
          <p:nvPr/>
        </p:nvSpPr>
        <p:spPr>
          <a:xfrm>
            <a:off x="2197959" y="3279054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361531-1DF3-9E42-B9C3-4BD75A52A02E}"/>
              </a:ext>
            </a:extLst>
          </p:cNvPr>
          <p:cNvSpPr/>
          <p:nvPr/>
        </p:nvSpPr>
        <p:spPr>
          <a:xfrm>
            <a:off x="2197959" y="3001886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5EA46D-5BA0-914C-8014-66D514D4A675}"/>
              </a:ext>
            </a:extLst>
          </p:cNvPr>
          <p:cNvSpPr/>
          <p:nvPr/>
        </p:nvSpPr>
        <p:spPr>
          <a:xfrm>
            <a:off x="2197959" y="2722438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A0B10D6-B6E1-244B-8892-FCD715BB233A}"/>
              </a:ext>
            </a:extLst>
          </p:cNvPr>
          <p:cNvGrpSpPr/>
          <p:nvPr/>
        </p:nvGrpSpPr>
        <p:grpSpPr>
          <a:xfrm>
            <a:off x="641366" y="2702506"/>
            <a:ext cx="919943" cy="1153095"/>
            <a:chOff x="1621738" y="2342566"/>
            <a:chExt cx="1346888" cy="168824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A315ED7-4AA8-4A4E-BF77-3507D733BDDF}"/>
                </a:ext>
              </a:extLst>
            </p:cNvPr>
            <p:cNvSpPr/>
            <p:nvPr/>
          </p:nvSpPr>
          <p:spPr>
            <a:xfrm>
              <a:off x="1621738" y="2342566"/>
              <a:ext cx="1346888" cy="168824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08000" tIns="0" rIns="108000" bIns="0" rtlCol="0" anchor="b"/>
            <a:lstStyle/>
            <a:p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exe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1866A75-F804-5A41-AFCB-66693D62F568}"/>
                </a:ext>
              </a:extLst>
            </p:cNvPr>
            <p:cNvSpPr/>
            <p:nvPr/>
          </p:nvSpPr>
          <p:spPr>
            <a:xfrm>
              <a:off x="1755182" y="3342207"/>
              <a:ext cx="1080000" cy="3249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DF567D9-63C3-3343-86E7-95953BF4A612}"/>
                </a:ext>
              </a:extLst>
            </p:cNvPr>
            <p:cNvSpPr/>
            <p:nvPr/>
          </p:nvSpPr>
          <p:spPr>
            <a:xfrm>
              <a:off x="1755182" y="2907344"/>
              <a:ext cx="1080000" cy="3249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0B84932-F4A2-804F-BA73-8DCC954F70FF}"/>
                </a:ext>
              </a:extLst>
            </p:cNvPr>
            <p:cNvSpPr/>
            <p:nvPr/>
          </p:nvSpPr>
          <p:spPr>
            <a:xfrm>
              <a:off x="1755182" y="2491102"/>
              <a:ext cx="1080000" cy="2894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Info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15035ABC-33E0-EC41-A8CE-DB25561E17D0}"/>
              </a:ext>
            </a:extLst>
          </p:cNvPr>
          <p:cNvSpPr/>
          <p:nvPr/>
        </p:nvSpPr>
        <p:spPr>
          <a:xfrm>
            <a:off x="7011203" y="4010593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F3A50F-4929-2B4E-97D2-1971B327F133}"/>
              </a:ext>
            </a:extLst>
          </p:cNvPr>
          <p:cNvSpPr/>
          <p:nvPr/>
        </p:nvSpPr>
        <p:spPr>
          <a:xfrm>
            <a:off x="7011203" y="3882996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F484EF7-9E50-1C4F-AE61-151E980F2A7F}"/>
              </a:ext>
            </a:extLst>
          </p:cNvPr>
          <p:cNvSpPr/>
          <p:nvPr/>
        </p:nvSpPr>
        <p:spPr>
          <a:xfrm>
            <a:off x="7011203" y="3017434"/>
            <a:ext cx="1080000" cy="1260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05C2E1-E860-EC43-85D1-2C7E9A1B4088}"/>
              </a:ext>
            </a:extLst>
          </p:cNvPr>
          <p:cNvSpPr/>
          <p:nvPr/>
        </p:nvSpPr>
        <p:spPr>
          <a:xfrm>
            <a:off x="7011203" y="2889837"/>
            <a:ext cx="1080000" cy="1260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708340-FDB0-B846-A5A7-E60E4B322405}"/>
              </a:ext>
            </a:extLst>
          </p:cNvPr>
          <p:cNvSpPr txBox="1"/>
          <p:nvPr/>
        </p:nvSpPr>
        <p:spPr>
          <a:xfrm>
            <a:off x="8110469" y="2793779"/>
            <a:ext cx="85722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tables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99CAEC-1023-164C-9C66-9C5C65FFF74D}"/>
              </a:ext>
            </a:extLst>
          </p:cNvPr>
          <p:cNvSpPr txBox="1"/>
          <p:nvPr/>
        </p:nvSpPr>
        <p:spPr>
          <a:xfrm>
            <a:off x="8110469" y="3881245"/>
            <a:ext cx="5229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C3E9B9-09F1-2541-9A6E-F3D1B96D390A}"/>
              </a:ext>
            </a:extLst>
          </p:cNvPr>
          <p:cNvSpPr/>
          <p:nvPr/>
        </p:nvSpPr>
        <p:spPr>
          <a:xfrm>
            <a:off x="6401866" y="1970139"/>
            <a:ext cx="261201" cy="29427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1BBD4A-EEFB-3D4E-A647-8224523636CA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6532466" y="3945996"/>
            <a:ext cx="478737" cy="905939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527D76F-6488-6A48-8320-D95A844CD983}"/>
              </a:ext>
            </a:extLst>
          </p:cNvPr>
          <p:cNvSpPr/>
          <p:nvPr/>
        </p:nvSpPr>
        <p:spPr>
          <a:xfrm>
            <a:off x="7011203" y="4263593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17319B4-A8F3-ED44-B242-E62C7E09F2C3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6532466" y="4073593"/>
            <a:ext cx="478737" cy="520322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A8B7594-8FE5-0447-8BA2-DB2D44199506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532466" y="2500167"/>
            <a:ext cx="478737" cy="1826426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F56ABB-7E67-BB4D-9F21-08B975D51AAE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337681"/>
            <a:ext cx="3523087" cy="113743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3C9B915-E3F1-BA4B-92CF-BBE0CEDEB186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610731"/>
            <a:ext cx="3523087" cy="11116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2E0E897-F796-E64F-9161-31121C1B8A27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058281"/>
            <a:ext cx="3523087" cy="11596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FA5370A-44CE-8141-80CE-7188E392E827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166231"/>
            <a:ext cx="3523087" cy="117870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5018B20-0CCE-8549-B608-B42804C2868E}"/>
              </a:ext>
            </a:extLst>
          </p:cNvPr>
          <p:cNvCxnSpPr>
            <a:cxnSpLocks/>
          </p:cNvCxnSpPr>
          <p:nvPr/>
        </p:nvCxnSpPr>
        <p:spPr>
          <a:xfrm flipH="1">
            <a:off x="3009379" y="2622567"/>
            <a:ext cx="3523087" cy="2674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48DA43-5A55-A846-88EB-A46CE1912AC1}"/>
              </a:ext>
            </a:extLst>
          </p:cNvPr>
          <p:cNvSpPr txBox="1"/>
          <p:nvPr/>
        </p:nvSpPr>
        <p:spPr>
          <a:xfrm>
            <a:off x="7111082" y="1415364"/>
            <a:ext cx="88024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EC1C33B-31DE-CA4A-A2D4-FCA0DABB9CF7}"/>
              </a:ext>
            </a:extLst>
          </p:cNvPr>
          <p:cNvSpPr txBox="1"/>
          <p:nvPr/>
        </p:nvSpPr>
        <p:spPr>
          <a:xfrm>
            <a:off x="1560394" y="1415364"/>
            <a:ext cx="53572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Disk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DD092FE-D5C8-2D40-87F6-526625093211}"/>
              </a:ext>
            </a:extLst>
          </p:cNvPr>
          <p:cNvSpPr txBox="1"/>
          <p:nvPr/>
        </p:nvSpPr>
        <p:spPr>
          <a:xfrm>
            <a:off x="5468136" y="1415364"/>
            <a:ext cx="52661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VAS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2BA3287-FCC1-F34F-8743-7011B15D1FF9}"/>
              </a:ext>
            </a:extLst>
          </p:cNvPr>
          <p:cNvSpPr txBox="1"/>
          <p:nvPr/>
        </p:nvSpPr>
        <p:spPr>
          <a:xfrm>
            <a:off x="6329526" y="1415364"/>
            <a:ext cx="40588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8B42EC1-2EF7-D94B-82CD-F6B26D28BF6A}"/>
              </a:ext>
            </a:extLst>
          </p:cNvPr>
          <p:cNvSpPr/>
          <p:nvPr/>
        </p:nvSpPr>
        <p:spPr>
          <a:xfrm>
            <a:off x="7011203" y="2466619"/>
            <a:ext cx="1080000" cy="130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85E26A8-4C8A-5A40-900F-CDB86B830E57}"/>
              </a:ext>
            </a:extLst>
          </p:cNvPr>
          <p:cNvSpPr/>
          <p:nvPr/>
        </p:nvSpPr>
        <p:spPr>
          <a:xfrm>
            <a:off x="7011203" y="2335847"/>
            <a:ext cx="1080000" cy="130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B059047-E68C-CE4E-984A-A07F7BB2F67C}"/>
              </a:ext>
            </a:extLst>
          </p:cNvPr>
          <p:cNvSpPr txBox="1"/>
          <p:nvPr/>
        </p:nvSpPr>
        <p:spPr>
          <a:xfrm>
            <a:off x="8110469" y="2222333"/>
            <a:ext cx="6165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196063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45" grpId="0" animBg="1"/>
      <p:bldP spid="46" grpId="0" animBg="1"/>
      <p:bldP spid="47" grpId="0" animBg="1"/>
      <p:bldP spid="48" grpId="0" animBg="1"/>
      <p:bldP spid="56" grpId="0" animBg="1"/>
      <p:bldP spid="57" grpId="0" animBg="1"/>
      <p:bldP spid="62" grpId="0"/>
      <p:bldP spid="34" grpId="0" animBg="1"/>
      <p:bldP spid="9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479C60EB-9FC2-604F-A7D3-3F2A385D5802}"/>
              </a:ext>
            </a:extLst>
          </p:cNvPr>
          <p:cNvSpPr/>
          <p:nvPr/>
        </p:nvSpPr>
        <p:spPr>
          <a:xfrm>
            <a:off x="7011203" y="2198798"/>
            <a:ext cx="1080000" cy="24319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Example: On Page Fault …</a:t>
            </a:r>
          </a:p>
        </p:txBody>
      </p:sp>
      <p:sp>
        <p:nvSpPr>
          <p:cNvPr id="7" name="Can 6"/>
          <p:cNvSpPr/>
          <p:nvPr/>
        </p:nvSpPr>
        <p:spPr>
          <a:xfrm>
            <a:off x="510631" y="1970139"/>
            <a:ext cx="2635250" cy="2942708"/>
          </a:xfrm>
          <a:prstGeom prst="can">
            <a:avLst/>
          </a:prstGeom>
          <a:solidFill>
            <a:schemeClr val="bg2"/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0FBF75-CBFB-AF4B-800A-3B683538B114}"/>
              </a:ext>
            </a:extLst>
          </p:cNvPr>
          <p:cNvSpPr/>
          <p:nvPr/>
        </p:nvSpPr>
        <p:spPr>
          <a:xfrm>
            <a:off x="5191446" y="1970139"/>
            <a:ext cx="1080000" cy="29427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7BDD84-B1F0-A34D-8BCC-E9AB7B5FD9CF}"/>
              </a:ext>
            </a:extLst>
          </p:cNvPr>
          <p:cNvSpPr/>
          <p:nvPr/>
        </p:nvSpPr>
        <p:spPr>
          <a:xfrm>
            <a:off x="5191446" y="4660818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13AEC-CDEE-184B-A80D-3C341F366AF5}"/>
              </a:ext>
            </a:extLst>
          </p:cNvPr>
          <p:cNvSpPr/>
          <p:nvPr/>
        </p:nvSpPr>
        <p:spPr>
          <a:xfrm>
            <a:off x="5191446" y="4408940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D963DF-3AC0-4248-AF5F-5D83AB17306A}"/>
              </a:ext>
            </a:extLst>
          </p:cNvPr>
          <p:cNvSpPr/>
          <p:nvPr/>
        </p:nvSpPr>
        <p:spPr>
          <a:xfrm>
            <a:off x="5191446" y="4155891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2355B5-451F-9840-AADB-05C0700A5FE6}"/>
              </a:ext>
            </a:extLst>
          </p:cNvPr>
          <p:cNvSpPr/>
          <p:nvPr/>
        </p:nvSpPr>
        <p:spPr>
          <a:xfrm>
            <a:off x="5191446" y="1970139"/>
            <a:ext cx="1080000" cy="46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488562-D8D4-1E46-BEB6-CCBE36034CAD}"/>
              </a:ext>
            </a:extLst>
          </p:cNvPr>
          <p:cNvSpPr/>
          <p:nvPr/>
        </p:nvSpPr>
        <p:spPr>
          <a:xfrm>
            <a:off x="5191446" y="2435737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F381549-DE7B-4A48-80D2-7EB01A817387}"/>
              </a:ext>
            </a:extLst>
          </p:cNvPr>
          <p:cNvSpPr/>
          <p:nvPr/>
        </p:nvSpPr>
        <p:spPr>
          <a:xfrm>
            <a:off x="2197959" y="3554881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F5A299-D85F-7346-9AD4-4275C9B2D7C5}"/>
              </a:ext>
            </a:extLst>
          </p:cNvPr>
          <p:cNvSpPr/>
          <p:nvPr/>
        </p:nvSpPr>
        <p:spPr>
          <a:xfrm>
            <a:off x="2197959" y="3279054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361531-1DF3-9E42-B9C3-4BD75A52A02E}"/>
              </a:ext>
            </a:extLst>
          </p:cNvPr>
          <p:cNvSpPr/>
          <p:nvPr/>
        </p:nvSpPr>
        <p:spPr>
          <a:xfrm>
            <a:off x="2197959" y="3001886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5EA46D-5BA0-914C-8014-66D514D4A675}"/>
              </a:ext>
            </a:extLst>
          </p:cNvPr>
          <p:cNvSpPr/>
          <p:nvPr/>
        </p:nvSpPr>
        <p:spPr>
          <a:xfrm>
            <a:off x="2197959" y="2722438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5035ABC-33E0-EC41-A8CE-DB25561E17D0}"/>
              </a:ext>
            </a:extLst>
          </p:cNvPr>
          <p:cNvSpPr/>
          <p:nvPr/>
        </p:nvSpPr>
        <p:spPr>
          <a:xfrm>
            <a:off x="7011203" y="4010593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F3A50F-4929-2B4E-97D2-1971B327F133}"/>
              </a:ext>
            </a:extLst>
          </p:cNvPr>
          <p:cNvSpPr/>
          <p:nvPr/>
        </p:nvSpPr>
        <p:spPr>
          <a:xfrm>
            <a:off x="7011203" y="3882996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F484EF7-9E50-1C4F-AE61-151E980F2A7F}"/>
              </a:ext>
            </a:extLst>
          </p:cNvPr>
          <p:cNvSpPr/>
          <p:nvPr/>
        </p:nvSpPr>
        <p:spPr>
          <a:xfrm>
            <a:off x="7011203" y="3017434"/>
            <a:ext cx="1080000" cy="1260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05C2E1-E860-EC43-85D1-2C7E9A1B4088}"/>
              </a:ext>
            </a:extLst>
          </p:cNvPr>
          <p:cNvSpPr/>
          <p:nvPr/>
        </p:nvSpPr>
        <p:spPr>
          <a:xfrm>
            <a:off x="7011203" y="2889837"/>
            <a:ext cx="1080000" cy="1260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708340-FDB0-B846-A5A7-E60E4B322405}"/>
              </a:ext>
            </a:extLst>
          </p:cNvPr>
          <p:cNvSpPr txBox="1"/>
          <p:nvPr/>
        </p:nvSpPr>
        <p:spPr>
          <a:xfrm>
            <a:off x="8110469" y="2793779"/>
            <a:ext cx="85722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tables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99CAEC-1023-164C-9C66-9C5C65FFF74D}"/>
              </a:ext>
            </a:extLst>
          </p:cNvPr>
          <p:cNvSpPr txBox="1"/>
          <p:nvPr/>
        </p:nvSpPr>
        <p:spPr>
          <a:xfrm>
            <a:off x="8110469" y="3881245"/>
            <a:ext cx="5229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C3E9B9-09F1-2541-9A6E-F3D1B96D390A}"/>
              </a:ext>
            </a:extLst>
          </p:cNvPr>
          <p:cNvSpPr/>
          <p:nvPr/>
        </p:nvSpPr>
        <p:spPr>
          <a:xfrm>
            <a:off x="6401866" y="1970139"/>
            <a:ext cx="261201" cy="29427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1BBD4A-EEFB-3D4E-A647-8224523636CA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6532466" y="3945996"/>
            <a:ext cx="478737" cy="905939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527D76F-6488-6A48-8320-D95A844CD983}"/>
              </a:ext>
            </a:extLst>
          </p:cNvPr>
          <p:cNvSpPr/>
          <p:nvPr/>
        </p:nvSpPr>
        <p:spPr>
          <a:xfrm>
            <a:off x="7011203" y="4263593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17319B4-A8F3-ED44-B242-E62C7E09F2C3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6532466" y="4073593"/>
            <a:ext cx="478737" cy="520322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A8B7594-8FE5-0447-8BA2-DB2D44199506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532466" y="2500167"/>
            <a:ext cx="478737" cy="1826426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F56ABB-7E67-BB4D-9F21-08B975D51AAE}"/>
              </a:ext>
            </a:extLst>
          </p:cNvPr>
          <p:cNvCxnSpPr>
            <a:cxnSpLocks/>
            <a:endCxn id="82" idx="3"/>
          </p:cNvCxnSpPr>
          <p:nvPr/>
        </p:nvCxnSpPr>
        <p:spPr>
          <a:xfrm flipH="1" flipV="1">
            <a:off x="3009379" y="3337681"/>
            <a:ext cx="3523087" cy="113743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3C9B915-E3F1-BA4B-92CF-BBE0CEDEB186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610731"/>
            <a:ext cx="3523087" cy="11116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2E0E897-F796-E64F-9161-31121C1B8A27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058281"/>
            <a:ext cx="3523087" cy="11596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FA5370A-44CE-8141-80CE-7188E392E827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166231"/>
            <a:ext cx="3523087" cy="117870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B740E3E5-F702-D344-A487-547E0E518330}"/>
              </a:ext>
            </a:extLst>
          </p:cNvPr>
          <p:cNvSpPr/>
          <p:nvPr/>
        </p:nvSpPr>
        <p:spPr>
          <a:xfrm>
            <a:off x="2197959" y="3283681"/>
            <a:ext cx="811420" cy="108000"/>
          </a:xfrm>
          <a:prstGeom prst="rect">
            <a:avLst/>
          </a:prstGeom>
          <a:solidFill>
            <a:schemeClr val="accent5">
              <a:lumMod val="40000"/>
              <a:lumOff val="60000"/>
              <a:alpha val="77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5018B20-0CCE-8549-B608-B42804C2868E}"/>
              </a:ext>
            </a:extLst>
          </p:cNvPr>
          <p:cNvCxnSpPr>
            <a:cxnSpLocks/>
          </p:cNvCxnSpPr>
          <p:nvPr/>
        </p:nvCxnSpPr>
        <p:spPr>
          <a:xfrm flipH="1">
            <a:off x="3009379" y="2622567"/>
            <a:ext cx="3523087" cy="2674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48DA43-5A55-A846-88EB-A46CE1912AC1}"/>
              </a:ext>
            </a:extLst>
          </p:cNvPr>
          <p:cNvSpPr txBox="1"/>
          <p:nvPr/>
        </p:nvSpPr>
        <p:spPr>
          <a:xfrm>
            <a:off x="7111082" y="1415364"/>
            <a:ext cx="88024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EC1C33B-31DE-CA4A-A2D4-FCA0DABB9CF7}"/>
              </a:ext>
            </a:extLst>
          </p:cNvPr>
          <p:cNvSpPr txBox="1"/>
          <p:nvPr/>
        </p:nvSpPr>
        <p:spPr>
          <a:xfrm>
            <a:off x="1560394" y="1415364"/>
            <a:ext cx="53572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Disk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DD092FE-D5C8-2D40-87F6-526625093211}"/>
              </a:ext>
            </a:extLst>
          </p:cNvPr>
          <p:cNvSpPr txBox="1"/>
          <p:nvPr/>
        </p:nvSpPr>
        <p:spPr>
          <a:xfrm>
            <a:off x="5416840" y="1415364"/>
            <a:ext cx="6292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VAS1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2BA3287-FCC1-F34F-8743-7011B15D1FF9}"/>
              </a:ext>
            </a:extLst>
          </p:cNvPr>
          <p:cNvSpPr txBox="1"/>
          <p:nvPr/>
        </p:nvSpPr>
        <p:spPr>
          <a:xfrm>
            <a:off x="6278229" y="1415364"/>
            <a:ext cx="50847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PT1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8B42EC1-2EF7-D94B-82CD-F6B26D28BF6A}"/>
              </a:ext>
            </a:extLst>
          </p:cNvPr>
          <p:cNvSpPr/>
          <p:nvPr/>
        </p:nvSpPr>
        <p:spPr>
          <a:xfrm>
            <a:off x="7011203" y="2466619"/>
            <a:ext cx="1080000" cy="130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85E26A8-4C8A-5A40-900F-CDB86B830E57}"/>
              </a:ext>
            </a:extLst>
          </p:cNvPr>
          <p:cNvSpPr/>
          <p:nvPr/>
        </p:nvSpPr>
        <p:spPr>
          <a:xfrm>
            <a:off x="7011203" y="2335847"/>
            <a:ext cx="1080000" cy="130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B059047-E68C-CE4E-984A-A07F7BB2F67C}"/>
              </a:ext>
            </a:extLst>
          </p:cNvPr>
          <p:cNvSpPr txBox="1"/>
          <p:nvPr/>
        </p:nvSpPr>
        <p:spPr>
          <a:xfrm>
            <a:off x="8110469" y="2222333"/>
            <a:ext cx="6165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4A6F557-963C-0B42-9F70-FA17EFBC4AF6}"/>
              </a:ext>
            </a:extLst>
          </p:cNvPr>
          <p:cNvSpPr/>
          <p:nvPr/>
        </p:nvSpPr>
        <p:spPr>
          <a:xfrm>
            <a:off x="3410543" y="3295534"/>
            <a:ext cx="1080000" cy="2942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C0D9C5E-4F08-DC45-9B0E-4604F06FE727}"/>
              </a:ext>
            </a:extLst>
          </p:cNvPr>
          <p:cNvSpPr/>
          <p:nvPr/>
        </p:nvSpPr>
        <p:spPr>
          <a:xfrm>
            <a:off x="3410543" y="5986213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8616A98-3D97-1C41-A4B7-6728A258E355}"/>
              </a:ext>
            </a:extLst>
          </p:cNvPr>
          <p:cNvSpPr/>
          <p:nvPr/>
        </p:nvSpPr>
        <p:spPr>
          <a:xfrm>
            <a:off x="3410543" y="5734335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501B0D5-111F-0940-81F9-8A7136B13DA2}"/>
              </a:ext>
            </a:extLst>
          </p:cNvPr>
          <p:cNvSpPr/>
          <p:nvPr/>
        </p:nvSpPr>
        <p:spPr>
          <a:xfrm>
            <a:off x="3410543" y="5481286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A3C2E15-9731-7E47-B9C6-E8824EC67EF4}"/>
              </a:ext>
            </a:extLst>
          </p:cNvPr>
          <p:cNvSpPr/>
          <p:nvPr/>
        </p:nvSpPr>
        <p:spPr>
          <a:xfrm>
            <a:off x="3410543" y="3295534"/>
            <a:ext cx="1080000" cy="46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45C1072-8B22-9948-B078-AA271F862737}"/>
              </a:ext>
            </a:extLst>
          </p:cNvPr>
          <p:cNvSpPr/>
          <p:nvPr/>
        </p:nvSpPr>
        <p:spPr>
          <a:xfrm>
            <a:off x="3410543" y="3761132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61C9BD7-05B4-774C-B413-0122D27A411A}"/>
              </a:ext>
            </a:extLst>
          </p:cNvPr>
          <p:cNvSpPr/>
          <p:nvPr/>
        </p:nvSpPr>
        <p:spPr>
          <a:xfrm>
            <a:off x="1016601" y="4543939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D33B9AD-F43B-784E-8620-85DCE2E678AE}"/>
              </a:ext>
            </a:extLst>
          </p:cNvPr>
          <p:cNvSpPr/>
          <p:nvPr/>
        </p:nvSpPr>
        <p:spPr>
          <a:xfrm>
            <a:off x="1016601" y="4268112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2D54F41-D5D3-F94C-ACBF-9C98D022D268}"/>
              </a:ext>
            </a:extLst>
          </p:cNvPr>
          <p:cNvSpPr/>
          <p:nvPr/>
        </p:nvSpPr>
        <p:spPr>
          <a:xfrm>
            <a:off x="1016601" y="3990944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244B6E8-DA01-644A-9295-4AFA44762AED}"/>
              </a:ext>
            </a:extLst>
          </p:cNvPr>
          <p:cNvSpPr/>
          <p:nvPr/>
        </p:nvSpPr>
        <p:spPr>
          <a:xfrm>
            <a:off x="1016601" y="3711496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99E383D-DD0D-8349-A9EF-EA7D707A1C5C}"/>
              </a:ext>
            </a:extLst>
          </p:cNvPr>
          <p:cNvSpPr/>
          <p:nvPr/>
        </p:nvSpPr>
        <p:spPr>
          <a:xfrm>
            <a:off x="7011203" y="3764592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4B667BE-6954-E642-81A6-787DF8922AAC}"/>
              </a:ext>
            </a:extLst>
          </p:cNvPr>
          <p:cNvSpPr/>
          <p:nvPr/>
        </p:nvSpPr>
        <p:spPr>
          <a:xfrm>
            <a:off x="7011203" y="4503746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742629-53C5-1142-BF0B-50A3CD69A6CC}"/>
              </a:ext>
            </a:extLst>
          </p:cNvPr>
          <p:cNvSpPr txBox="1"/>
          <p:nvPr/>
        </p:nvSpPr>
        <p:spPr>
          <a:xfrm>
            <a:off x="8110469" y="3273534"/>
            <a:ext cx="5229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7FEDD46-E0B9-8247-9798-ABEB5173C03C}"/>
              </a:ext>
            </a:extLst>
          </p:cNvPr>
          <p:cNvSpPr/>
          <p:nvPr/>
        </p:nvSpPr>
        <p:spPr>
          <a:xfrm>
            <a:off x="4620963" y="3295534"/>
            <a:ext cx="261201" cy="2942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E9BBC4E-11B1-724E-B5D6-16CBD97A69F5}"/>
              </a:ext>
            </a:extLst>
          </p:cNvPr>
          <p:cNvCxnSpPr>
            <a:cxnSpLocks/>
            <a:endCxn id="106" idx="1"/>
          </p:cNvCxnSpPr>
          <p:nvPr/>
        </p:nvCxnSpPr>
        <p:spPr>
          <a:xfrm flipV="1">
            <a:off x="4751563" y="4566746"/>
            <a:ext cx="2259640" cy="1610584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77E6DFC-8270-4C46-8979-E90C7D063C29}"/>
              </a:ext>
            </a:extLst>
          </p:cNvPr>
          <p:cNvSpPr/>
          <p:nvPr/>
        </p:nvSpPr>
        <p:spPr>
          <a:xfrm>
            <a:off x="7011203" y="2765924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BE6D865-87BD-5740-8FFB-6AFA5742E9DE}"/>
              </a:ext>
            </a:extLst>
          </p:cNvPr>
          <p:cNvCxnSpPr>
            <a:cxnSpLocks/>
            <a:endCxn id="105" idx="1"/>
          </p:cNvCxnSpPr>
          <p:nvPr/>
        </p:nvCxnSpPr>
        <p:spPr>
          <a:xfrm flipV="1">
            <a:off x="4751563" y="3827592"/>
            <a:ext cx="2259640" cy="2091718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DE16AF9-1C90-8247-86E3-B98CD797F30A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4751563" y="2828924"/>
            <a:ext cx="2259640" cy="996638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8012FB1-DD39-7D4F-AD94-29867C342CB0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4326739"/>
            <a:ext cx="2923542" cy="14737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AE6F8CB-D94E-D041-8BD9-3F6CB3BF0744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4599789"/>
            <a:ext cx="2923542" cy="14479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64396DB-30AF-9544-B24D-300D974F03C9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4047339"/>
            <a:ext cx="2923542" cy="14959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2FAC0AD-960B-C341-A0FC-FFAB96C44DF9}"/>
              </a:ext>
            </a:extLst>
          </p:cNvPr>
          <p:cNvCxnSpPr>
            <a:cxnSpLocks/>
            <a:endCxn id="136" idx="1"/>
          </p:cNvCxnSpPr>
          <p:nvPr/>
        </p:nvCxnSpPr>
        <p:spPr>
          <a:xfrm flipV="1">
            <a:off x="4751563" y="3341225"/>
            <a:ext cx="2259640" cy="232911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28D1135-4273-7449-A545-3EDC429243D6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3879064"/>
            <a:ext cx="2923542" cy="688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E65B187-53BE-AF44-8112-6A5E24646300}"/>
              </a:ext>
            </a:extLst>
          </p:cNvPr>
          <p:cNvSpPr txBox="1"/>
          <p:nvPr/>
        </p:nvSpPr>
        <p:spPr>
          <a:xfrm>
            <a:off x="3637949" y="2889762"/>
            <a:ext cx="6292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VAS2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9C7C86A-0972-5942-AD2A-6D08B4DDB767}"/>
              </a:ext>
            </a:extLst>
          </p:cNvPr>
          <p:cNvSpPr txBox="1"/>
          <p:nvPr/>
        </p:nvSpPr>
        <p:spPr>
          <a:xfrm>
            <a:off x="4492375" y="2884829"/>
            <a:ext cx="50847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PT2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FCFF09E-2CA0-044C-A441-565633FC4A4D}"/>
              </a:ext>
            </a:extLst>
          </p:cNvPr>
          <p:cNvSpPr/>
          <p:nvPr/>
        </p:nvSpPr>
        <p:spPr>
          <a:xfrm>
            <a:off x="7011203" y="3278225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B98EE84-6A80-AC47-A17C-0DD54204BA34}"/>
              </a:ext>
            </a:extLst>
          </p:cNvPr>
          <p:cNvSpPr/>
          <p:nvPr/>
        </p:nvSpPr>
        <p:spPr>
          <a:xfrm>
            <a:off x="6401866" y="5606335"/>
            <a:ext cx="261201" cy="1717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B8D780D-3408-9842-A7C0-2C5478B7B16A}"/>
              </a:ext>
            </a:extLst>
          </p:cNvPr>
          <p:cNvSpPr txBox="1"/>
          <p:nvPr/>
        </p:nvSpPr>
        <p:spPr>
          <a:xfrm>
            <a:off x="5978309" y="5862673"/>
            <a:ext cx="110831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Current PT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B9C4C4-1D24-8746-8C8D-A28A8F0945C0}"/>
              </a:ext>
            </a:extLst>
          </p:cNvPr>
          <p:cNvCxnSpPr>
            <a:cxnSpLocks/>
            <a:stCxn id="138" idx="0"/>
            <a:endCxn id="34" idx="2"/>
          </p:cNvCxnSpPr>
          <p:nvPr/>
        </p:nvCxnSpPr>
        <p:spPr>
          <a:xfrm flipV="1">
            <a:off x="6532467" y="4912848"/>
            <a:ext cx="0" cy="693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>
            <a:extLst>
              <a:ext uri="{FF2B5EF4-FFF2-40B4-BE49-F238E27FC236}">
                <a16:creationId xmlns:a16="http://schemas.microsoft.com/office/drawing/2014/main" id="{3E02328B-55B4-E041-9C27-CA94AAE790A3}"/>
              </a:ext>
            </a:extLst>
          </p:cNvPr>
          <p:cNvSpPr/>
          <p:nvPr/>
        </p:nvSpPr>
        <p:spPr>
          <a:xfrm>
            <a:off x="5012583" y="4436571"/>
            <a:ext cx="155149" cy="604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FAE41C7-564A-8549-B1D4-309FD60CB15A}"/>
              </a:ext>
            </a:extLst>
          </p:cNvPr>
          <p:cNvSpPr/>
          <p:nvPr/>
        </p:nvSpPr>
        <p:spPr>
          <a:xfrm>
            <a:off x="6401767" y="4442787"/>
            <a:ext cx="261201" cy="64657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6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37" grpId="0" animBg="1"/>
      <p:bldP spid="1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479C60EB-9FC2-604F-A7D3-3F2A385D5802}"/>
              </a:ext>
            </a:extLst>
          </p:cNvPr>
          <p:cNvSpPr/>
          <p:nvPr/>
        </p:nvSpPr>
        <p:spPr>
          <a:xfrm>
            <a:off x="7011203" y="2198798"/>
            <a:ext cx="1080000" cy="24319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Example: On Page Fault … Schedule Other Process</a:t>
            </a:r>
          </a:p>
        </p:txBody>
      </p:sp>
      <p:sp>
        <p:nvSpPr>
          <p:cNvPr id="7" name="Can 6"/>
          <p:cNvSpPr/>
          <p:nvPr/>
        </p:nvSpPr>
        <p:spPr>
          <a:xfrm>
            <a:off x="510631" y="1970139"/>
            <a:ext cx="2635250" cy="2942708"/>
          </a:xfrm>
          <a:prstGeom prst="can">
            <a:avLst/>
          </a:prstGeom>
          <a:solidFill>
            <a:schemeClr val="bg2"/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0FBF75-CBFB-AF4B-800A-3B683538B114}"/>
              </a:ext>
            </a:extLst>
          </p:cNvPr>
          <p:cNvSpPr/>
          <p:nvPr/>
        </p:nvSpPr>
        <p:spPr>
          <a:xfrm>
            <a:off x="5191446" y="1970139"/>
            <a:ext cx="1080000" cy="29427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7BDD84-B1F0-A34D-8BCC-E9AB7B5FD9CF}"/>
              </a:ext>
            </a:extLst>
          </p:cNvPr>
          <p:cNvSpPr/>
          <p:nvPr/>
        </p:nvSpPr>
        <p:spPr>
          <a:xfrm>
            <a:off x="5191446" y="4660818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13AEC-CDEE-184B-A80D-3C341F366AF5}"/>
              </a:ext>
            </a:extLst>
          </p:cNvPr>
          <p:cNvSpPr/>
          <p:nvPr/>
        </p:nvSpPr>
        <p:spPr>
          <a:xfrm>
            <a:off x="5191446" y="4408940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D963DF-3AC0-4248-AF5F-5D83AB17306A}"/>
              </a:ext>
            </a:extLst>
          </p:cNvPr>
          <p:cNvSpPr/>
          <p:nvPr/>
        </p:nvSpPr>
        <p:spPr>
          <a:xfrm>
            <a:off x="5191446" y="4155891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2355B5-451F-9840-AADB-05C0700A5FE6}"/>
              </a:ext>
            </a:extLst>
          </p:cNvPr>
          <p:cNvSpPr/>
          <p:nvPr/>
        </p:nvSpPr>
        <p:spPr>
          <a:xfrm>
            <a:off x="5191446" y="1970139"/>
            <a:ext cx="1080000" cy="46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488562-D8D4-1E46-BEB6-CCBE36034CAD}"/>
              </a:ext>
            </a:extLst>
          </p:cNvPr>
          <p:cNvSpPr/>
          <p:nvPr/>
        </p:nvSpPr>
        <p:spPr>
          <a:xfrm>
            <a:off x="5191446" y="2435737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F381549-DE7B-4A48-80D2-7EB01A817387}"/>
              </a:ext>
            </a:extLst>
          </p:cNvPr>
          <p:cNvSpPr/>
          <p:nvPr/>
        </p:nvSpPr>
        <p:spPr>
          <a:xfrm>
            <a:off x="2197959" y="3554881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F5A299-D85F-7346-9AD4-4275C9B2D7C5}"/>
              </a:ext>
            </a:extLst>
          </p:cNvPr>
          <p:cNvSpPr/>
          <p:nvPr/>
        </p:nvSpPr>
        <p:spPr>
          <a:xfrm>
            <a:off x="2197959" y="3279054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361531-1DF3-9E42-B9C3-4BD75A52A02E}"/>
              </a:ext>
            </a:extLst>
          </p:cNvPr>
          <p:cNvSpPr/>
          <p:nvPr/>
        </p:nvSpPr>
        <p:spPr>
          <a:xfrm>
            <a:off x="2197959" y="3001886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5EA46D-5BA0-914C-8014-66D514D4A675}"/>
              </a:ext>
            </a:extLst>
          </p:cNvPr>
          <p:cNvSpPr/>
          <p:nvPr/>
        </p:nvSpPr>
        <p:spPr>
          <a:xfrm>
            <a:off x="2197959" y="2722438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5035ABC-33E0-EC41-A8CE-DB25561E17D0}"/>
              </a:ext>
            </a:extLst>
          </p:cNvPr>
          <p:cNvSpPr/>
          <p:nvPr/>
        </p:nvSpPr>
        <p:spPr>
          <a:xfrm>
            <a:off x="7011203" y="4010593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F3A50F-4929-2B4E-97D2-1971B327F133}"/>
              </a:ext>
            </a:extLst>
          </p:cNvPr>
          <p:cNvSpPr/>
          <p:nvPr/>
        </p:nvSpPr>
        <p:spPr>
          <a:xfrm>
            <a:off x="7011203" y="3882996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F484EF7-9E50-1C4F-AE61-151E980F2A7F}"/>
              </a:ext>
            </a:extLst>
          </p:cNvPr>
          <p:cNvSpPr/>
          <p:nvPr/>
        </p:nvSpPr>
        <p:spPr>
          <a:xfrm>
            <a:off x="7011203" y="3017434"/>
            <a:ext cx="1080000" cy="1260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05C2E1-E860-EC43-85D1-2C7E9A1B4088}"/>
              </a:ext>
            </a:extLst>
          </p:cNvPr>
          <p:cNvSpPr/>
          <p:nvPr/>
        </p:nvSpPr>
        <p:spPr>
          <a:xfrm>
            <a:off x="7011203" y="2889837"/>
            <a:ext cx="1080000" cy="1260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708340-FDB0-B846-A5A7-E60E4B322405}"/>
              </a:ext>
            </a:extLst>
          </p:cNvPr>
          <p:cNvSpPr txBox="1"/>
          <p:nvPr/>
        </p:nvSpPr>
        <p:spPr>
          <a:xfrm>
            <a:off x="8110469" y="2793779"/>
            <a:ext cx="85722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tables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99CAEC-1023-164C-9C66-9C5C65FFF74D}"/>
              </a:ext>
            </a:extLst>
          </p:cNvPr>
          <p:cNvSpPr txBox="1"/>
          <p:nvPr/>
        </p:nvSpPr>
        <p:spPr>
          <a:xfrm>
            <a:off x="8110469" y="3881245"/>
            <a:ext cx="5229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C3E9B9-09F1-2541-9A6E-F3D1B96D390A}"/>
              </a:ext>
            </a:extLst>
          </p:cNvPr>
          <p:cNvSpPr/>
          <p:nvPr/>
        </p:nvSpPr>
        <p:spPr>
          <a:xfrm>
            <a:off x="6401866" y="1970139"/>
            <a:ext cx="261201" cy="29427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1BBD4A-EEFB-3D4E-A647-8224523636CA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6532466" y="3945996"/>
            <a:ext cx="478737" cy="905939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527D76F-6488-6A48-8320-D95A844CD983}"/>
              </a:ext>
            </a:extLst>
          </p:cNvPr>
          <p:cNvSpPr/>
          <p:nvPr/>
        </p:nvSpPr>
        <p:spPr>
          <a:xfrm>
            <a:off x="7011203" y="4263593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17319B4-A8F3-ED44-B242-E62C7E09F2C3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6532466" y="4073593"/>
            <a:ext cx="478737" cy="520322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A8B7594-8FE5-0447-8BA2-DB2D44199506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532466" y="2500167"/>
            <a:ext cx="478737" cy="1826426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F56ABB-7E67-BB4D-9F21-08B975D51AAE}"/>
              </a:ext>
            </a:extLst>
          </p:cNvPr>
          <p:cNvCxnSpPr>
            <a:cxnSpLocks/>
            <a:endCxn id="82" idx="3"/>
          </p:cNvCxnSpPr>
          <p:nvPr/>
        </p:nvCxnSpPr>
        <p:spPr>
          <a:xfrm flipH="1" flipV="1">
            <a:off x="3009379" y="3337681"/>
            <a:ext cx="3523087" cy="113743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3C9B915-E3F1-BA4B-92CF-BBE0CEDEB186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610731"/>
            <a:ext cx="3523087" cy="11116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2E0E897-F796-E64F-9161-31121C1B8A27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058281"/>
            <a:ext cx="3523087" cy="11596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FA5370A-44CE-8141-80CE-7188E392E827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166231"/>
            <a:ext cx="3523087" cy="117870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B740E3E5-F702-D344-A487-547E0E518330}"/>
              </a:ext>
            </a:extLst>
          </p:cNvPr>
          <p:cNvSpPr/>
          <p:nvPr/>
        </p:nvSpPr>
        <p:spPr>
          <a:xfrm>
            <a:off x="2197959" y="3283681"/>
            <a:ext cx="811420" cy="108000"/>
          </a:xfrm>
          <a:prstGeom prst="rect">
            <a:avLst/>
          </a:prstGeom>
          <a:solidFill>
            <a:schemeClr val="accent5">
              <a:lumMod val="40000"/>
              <a:lumOff val="60000"/>
              <a:alpha val="77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5018B20-0CCE-8549-B608-B42804C2868E}"/>
              </a:ext>
            </a:extLst>
          </p:cNvPr>
          <p:cNvCxnSpPr>
            <a:cxnSpLocks/>
          </p:cNvCxnSpPr>
          <p:nvPr/>
        </p:nvCxnSpPr>
        <p:spPr>
          <a:xfrm flipH="1">
            <a:off x="3009379" y="2622567"/>
            <a:ext cx="3523087" cy="2674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48DA43-5A55-A846-88EB-A46CE1912AC1}"/>
              </a:ext>
            </a:extLst>
          </p:cNvPr>
          <p:cNvSpPr txBox="1"/>
          <p:nvPr/>
        </p:nvSpPr>
        <p:spPr>
          <a:xfrm>
            <a:off x="7111082" y="1415364"/>
            <a:ext cx="88024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EC1C33B-31DE-CA4A-A2D4-FCA0DABB9CF7}"/>
              </a:ext>
            </a:extLst>
          </p:cNvPr>
          <p:cNvSpPr txBox="1"/>
          <p:nvPr/>
        </p:nvSpPr>
        <p:spPr>
          <a:xfrm>
            <a:off x="1560394" y="1415364"/>
            <a:ext cx="53572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Disk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DD092FE-D5C8-2D40-87F6-526625093211}"/>
              </a:ext>
            </a:extLst>
          </p:cNvPr>
          <p:cNvSpPr txBox="1"/>
          <p:nvPr/>
        </p:nvSpPr>
        <p:spPr>
          <a:xfrm>
            <a:off x="5416840" y="1415364"/>
            <a:ext cx="6292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VAS1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2BA3287-FCC1-F34F-8743-7011B15D1FF9}"/>
              </a:ext>
            </a:extLst>
          </p:cNvPr>
          <p:cNvSpPr txBox="1"/>
          <p:nvPr/>
        </p:nvSpPr>
        <p:spPr>
          <a:xfrm>
            <a:off x="6278229" y="1415364"/>
            <a:ext cx="50847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PT1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8B42EC1-2EF7-D94B-82CD-F6B26D28BF6A}"/>
              </a:ext>
            </a:extLst>
          </p:cNvPr>
          <p:cNvSpPr/>
          <p:nvPr/>
        </p:nvSpPr>
        <p:spPr>
          <a:xfrm>
            <a:off x="7011203" y="2466619"/>
            <a:ext cx="1080000" cy="130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85E26A8-4C8A-5A40-900F-CDB86B830E57}"/>
              </a:ext>
            </a:extLst>
          </p:cNvPr>
          <p:cNvSpPr/>
          <p:nvPr/>
        </p:nvSpPr>
        <p:spPr>
          <a:xfrm>
            <a:off x="7011203" y="2335847"/>
            <a:ext cx="1080000" cy="130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B059047-E68C-CE4E-984A-A07F7BB2F67C}"/>
              </a:ext>
            </a:extLst>
          </p:cNvPr>
          <p:cNvSpPr txBox="1"/>
          <p:nvPr/>
        </p:nvSpPr>
        <p:spPr>
          <a:xfrm>
            <a:off x="8110469" y="2222333"/>
            <a:ext cx="6165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4A6F557-963C-0B42-9F70-FA17EFBC4AF6}"/>
              </a:ext>
            </a:extLst>
          </p:cNvPr>
          <p:cNvSpPr/>
          <p:nvPr/>
        </p:nvSpPr>
        <p:spPr>
          <a:xfrm>
            <a:off x="3410543" y="3295534"/>
            <a:ext cx="1080000" cy="2942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C0D9C5E-4F08-DC45-9B0E-4604F06FE727}"/>
              </a:ext>
            </a:extLst>
          </p:cNvPr>
          <p:cNvSpPr/>
          <p:nvPr/>
        </p:nvSpPr>
        <p:spPr>
          <a:xfrm>
            <a:off x="3410543" y="5986213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8616A98-3D97-1C41-A4B7-6728A258E355}"/>
              </a:ext>
            </a:extLst>
          </p:cNvPr>
          <p:cNvSpPr/>
          <p:nvPr/>
        </p:nvSpPr>
        <p:spPr>
          <a:xfrm>
            <a:off x="3410543" y="5734335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501B0D5-111F-0940-81F9-8A7136B13DA2}"/>
              </a:ext>
            </a:extLst>
          </p:cNvPr>
          <p:cNvSpPr/>
          <p:nvPr/>
        </p:nvSpPr>
        <p:spPr>
          <a:xfrm>
            <a:off x="3410543" y="5481286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A3C2E15-9731-7E47-B9C6-E8824EC67EF4}"/>
              </a:ext>
            </a:extLst>
          </p:cNvPr>
          <p:cNvSpPr/>
          <p:nvPr/>
        </p:nvSpPr>
        <p:spPr>
          <a:xfrm>
            <a:off x="3410543" y="3295534"/>
            <a:ext cx="1080000" cy="46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45C1072-8B22-9948-B078-AA271F862737}"/>
              </a:ext>
            </a:extLst>
          </p:cNvPr>
          <p:cNvSpPr/>
          <p:nvPr/>
        </p:nvSpPr>
        <p:spPr>
          <a:xfrm>
            <a:off x="3410543" y="3761132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61C9BD7-05B4-774C-B413-0122D27A411A}"/>
              </a:ext>
            </a:extLst>
          </p:cNvPr>
          <p:cNvSpPr/>
          <p:nvPr/>
        </p:nvSpPr>
        <p:spPr>
          <a:xfrm>
            <a:off x="1016601" y="4543939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D33B9AD-F43B-784E-8620-85DCE2E678AE}"/>
              </a:ext>
            </a:extLst>
          </p:cNvPr>
          <p:cNvSpPr/>
          <p:nvPr/>
        </p:nvSpPr>
        <p:spPr>
          <a:xfrm>
            <a:off x="1016601" y="4268112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2D54F41-D5D3-F94C-ACBF-9C98D022D268}"/>
              </a:ext>
            </a:extLst>
          </p:cNvPr>
          <p:cNvSpPr/>
          <p:nvPr/>
        </p:nvSpPr>
        <p:spPr>
          <a:xfrm>
            <a:off x="1016601" y="3990944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244B6E8-DA01-644A-9295-4AFA44762AED}"/>
              </a:ext>
            </a:extLst>
          </p:cNvPr>
          <p:cNvSpPr/>
          <p:nvPr/>
        </p:nvSpPr>
        <p:spPr>
          <a:xfrm>
            <a:off x="1016601" y="3711496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99E383D-DD0D-8349-A9EF-EA7D707A1C5C}"/>
              </a:ext>
            </a:extLst>
          </p:cNvPr>
          <p:cNvSpPr/>
          <p:nvPr/>
        </p:nvSpPr>
        <p:spPr>
          <a:xfrm>
            <a:off x="7011203" y="3764592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4B667BE-6954-E642-81A6-787DF8922AAC}"/>
              </a:ext>
            </a:extLst>
          </p:cNvPr>
          <p:cNvSpPr/>
          <p:nvPr/>
        </p:nvSpPr>
        <p:spPr>
          <a:xfrm>
            <a:off x="7011203" y="4503746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742629-53C5-1142-BF0B-50A3CD69A6CC}"/>
              </a:ext>
            </a:extLst>
          </p:cNvPr>
          <p:cNvSpPr txBox="1"/>
          <p:nvPr/>
        </p:nvSpPr>
        <p:spPr>
          <a:xfrm>
            <a:off x="8110469" y="3273534"/>
            <a:ext cx="5229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7FEDD46-E0B9-8247-9798-ABEB5173C03C}"/>
              </a:ext>
            </a:extLst>
          </p:cNvPr>
          <p:cNvSpPr/>
          <p:nvPr/>
        </p:nvSpPr>
        <p:spPr>
          <a:xfrm>
            <a:off x="4620963" y="3295534"/>
            <a:ext cx="261201" cy="2942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E9BBC4E-11B1-724E-B5D6-16CBD97A69F5}"/>
              </a:ext>
            </a:extLst>
          </p:cNvPr>
          <p:cNvCxnSpPr>
            <a:cxnSpLocks/>
            <a:endCxn id="106" idx="1"/>
          </p:cNvCxnSpPr>
          <p:nvPr/>
        </p:nvCxnSpPr>
        <p:spPr>
          <a:xfrm flipV="1">
            <a:off x="4751563" y="4566746"/>
            <a:ext cx="2259640" cy="1610584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77E6DFC-8270-4C46-8979-E90C7D063C29}"/>
              </a:ext>
            </a:extLst>
          </p:cNvPr>
          <p:cNvSpPr/>
          <p:nvPr/>
        </p:nvSpPr>
        <p:spPr>
          <a:xfrm>
            <a:off x="7011203" y="2765924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BE6D865-87BD-5740-8FFB-6AFA5742E9DE}"/>
              </a:ext>
            </a:extLst>
          </p:cNvPr>
          <p:cNvCxnSpPr>
            <a:cxnSpLocks/>
            <a:endCxn id="105" idx="1"/>
          </p:cNvCxnSpPr>
          <p:nvPr/>
        </p:nvCxnSpPr>
        <p:spPr>
          <a:xfrm flipV="1">
            <a:off x="4751563" y="3827592"/>
            <a:ext cx="2259640" cy="2091718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DE16AF9-1C90-8247-86E3-B98CD797F30A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4751563" y="2828924"/>
            <a:ext cx="2259640" cy="996638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8012FB1-DD39-7D4F-AD94-29867C342CB0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4326739"/>
            <a:ext cx="2923542" cy="14737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AE6F8CB-D94E-D041-8BD9-3F6CB3BF0744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4599789"/>
            <a:ext cx="2923542" cy="14479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64396DB-30AF-9544-B24D-300D974F03C9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4047339"/>
            <a:ext cx="2923542" cy="14959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2FAC0AD-960B-C341-A0FC-FFAB96C44DF9}"/>
              </a:ext>
            </a:extLst>
          </p:cNvPr>
          <p:cNvCxnSpPr>
            <a:cxnSpLocks/>
            <a:endCxn id="136" idx="1"/>
          </p:cNvCxnSpPr>
          <p:nvPr/>
        </p:nvCxnSpPr>
        <p:spPr>
          <a:xfrm flipV="1">
            <a:off x="4751563" y="3341225"/>
            <a:ext cx="2259640" cy="232911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28D1135-4273-7449-A545-3EDC429243D6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3879064"/>
            <a:ext cx="2923542" cy="688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E65B187-53BE-AF44-8112-6A5E24646300}"/>
              </a:ext>
            </a:extLst>
          </p:cNvPr>
          <p:cNvSpPr txBox="1"/>
          <p:nvPr/>
        </p:nvSpPr>
        <p:spPr>
          <a:xfrm>
            <a:off x="3637949" y="2889762"/>
            <a:ext cx="6292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VAS2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9C7C86A-0972-5942-AD2A-6D08B4DDB767}"/>
              </a:ext>
            </a:extLst>
          </p:cNvPr>
          <p:cNvSpPr txBox="1"/>
          <p:nvPr/>
        </p:nvSpPr>
        <p:spPr>
          <a:xfrm>
            <a:off x="4492375" y="2884829"/>
            <a:ext cx="50847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PT2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FCFF09E-2CA0-044C-A441-565633FC4A4D}"/>
              </a:ext>
            </a:extLst>
          </p:cNvPr>
          <p:cNvSpPr/>
          <p:nvPr/>
        </p:nvSpPr>
        <p:spPr>
          <a:xfrm>
            <a:off x="7011203" y="3278225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B98EE84-6A80-AC47-A17C-0DD54204BA34}"/>
              </a:ext>
            </a:extLst>
          </p:cNvPr>
          <p:cNvSpPr/>
          <p:nvPr/>
        </p:nvSpPr>
        <p:spPr>
          <a:xfrm>
            <a:off x="6401866" y="5606335"/>
            <a:ext cx="261201" cy="1717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B8D780D-3408-9842-A7C0-2C5478B7B16A}"/>
              </a:ext>
            </a:extLst>
          </p:cNvPr>
          <p:cNvSpPr txBox="1"/>
          <p:nvPr/>
        </p:nvSpPr>
        <p:spPr>
          <a:xfrm>
            <a:off x="5978309" y="5862673"/>
            <a:ext cx="110831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Current PT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B9C4C4-1D24-8746-8C8D-A28A8F0945C0}"/>
              </a:ext>
            </a:extLst>
          </p:cNvPr>
          <p:cNvCxnSpPr>
            <a:cxnSpLocks/>
            <a:stCxn id="138" idx="1"/>
          </p:cNvCxnSpPr>
          <p:nvPr/>
        </p:nvCxnSpPr>
        <p:spPr>
          <a:xfrm flipH="1">
            <a:off x="4882166" y="5692231"/>
            <a:ext cx="1519700" cy="5459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>
            <a:extLst>
              <a:ext uri="{FF2B5EF4-FFF2-40B4-BE49-F238E27FC236}">
                <a16:creationId xmlns:a16="http://schemas.microsoft.com/office/drawing/2014/main" id="{3E02328B-55B4-E041-9C27-CA94AAE790A3}"/>
              </a:ext>
            </a:extLst>
          </p:cNvPr>
          <p:cNvSpPr/>
          <p:nvPr/>
        </p:nvSpPr>
        <p:spPr>
          <a:xfrm>
            <a:off x="5012583" y="4436571"/>
            <a:ext cx="155149" cy="604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FAE41C7-564A-8549-B1D4-309FD60CB15A}"/>
              </a:ext>
            </a:extLst>
          </p:cNvPr>
          <p:cNvSpPr/>
          <p:nvPr/>
        </p:nvSpPr>
        <p:spPr>
          <a:xfrm>
            <a:off x="6401767" y="4442787"/>
            <a:ext cx="261201" cy="64657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818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479C60EB-9FC2-604F-A7D3-3F2A385D5802}"/>
              </a:ext>
            </a:extLst>
          </p:cNvPr>
          <p:cNvSpPr/>
          <p:nvPr/>
        </p:nvSpPr>
        <p:spPr>
          <a:xfrm>
            <a:off x="7011203" y="2198798"/>
            <a:ext cx="1080000" cy="24319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Example: On Page Fault … Update PTE</a:t>
            </a:r>
          </a:p>
        </p:txBody>
      </p:sp>
      <p:sp>
        <p:nvSpPr>
          <p:cNvPr id="7" name="Can 6"/>
          <p:cNvSpPr/>
          <p:nvPr/>
        </p:nvSpPr>
        <p:spPr>
          <a:xfrm>
            <a:off x="510631" y="1970139"/>
            <a:ext cx="2635250" cy="2942708"/>
          </a:xfrm>
          <a:prstGeom prst="can">
            <a:avLst/>
          </a:prstGeom>
          <a:solidFill>
            <a:schemeClr val="bg2"/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0FBF75-CBFB-AF4B-800A-3B683538B114}"/>
              </a:ext>
            </a:extLst>
          </p:cNvPr>
          <p:cNvSpPr/>
          <p:nvPr/>
        </p:nvSpPr>
        <p:spPr>
          <a:xfrm>
            <a:off x="5191446" y="1970139"/>
            <a:ext cx="1080000" cy="29427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7BDD84-B1F0-A34D-8BCC-E9AB7B5FD9CF}"/>
              </a:ext>
            </a:extLst>
          </p:cNvPr>
          <p:cNvSpPr/>
          <p:nvPr/>
        </p:nvSpPr>
        <p:spPr>
          <a:xfrm>
            <a:off x="5191446" y="4660818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13AEC-CDEE-184B-A80D-3C341F366AF5}"/>
              </a:ext>
            </a:extLst>
          </p:cNvPr>
          <p:cNvSpPr/>
          <p:nvPr/>
        </p:nvSpPr>
        <p:spPr>
          <a:xfrm>
            <a:off x="5191446" y="4408940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D963DF-3AC0-4248-AF5F-5D83AB17306A}"/>
              </a:ext>
            </a:extLst>
          </p:cNvPr>
          <p:cNvSpPr/>
          <p:nvPr/>
        </p:nvSpPr>
        <p:spPr>
          <a:xfrm>
            <a:off x="5191446" y="4155891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2355B5-451F-9840-AADB-05C0700A5FE6}"/>
              </a:ext>
            </a:extLst>
          </p:cNvPr>
          <p:cNvSpPr/>
          <p:nvPr/>
        </p:nvSpPr>
        <p:spPr>
          <a:xfrm>
            <a:off x="5191446" y="1970139"/>
            <a:ext cx="1080000" cy="46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488562-D8D4-1E46-BEB6-CCBE36034CAD}"/>
              </a:ext>
            </a:extLst>
          </p:cNvPr>
          <p:cNvSpPr/>
          <p:nvPr/>
        </p:nvSpPr>
        <p:spPr>
          <a:xfrm>
            <a:off x="5191446" y="2435737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F381549-DE7B-4A48-80D2-7EB01A817387}"/>
              </a:ext>
            </a:extLst>
          </p:cNvPr>
          <p:cNvSpPr/>
          <p:nvPr/>
        </p:nvSpPr>
        <p:spPr>
          <a:xfrm>
            <a:off x="2197959" y="3554881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F5A299-D85F-7346-9AD4-4275C9B2D7C5}"/>
              </a:ext>
            </a:extLst>
          </p:cNvPr>
          <p:cNvSpPr/>
          <p:nvPr/>
        </p:nvSpPr>
        <p:spPr>
          <a:xfrm>
            <a:off x="2197959" y="3279054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361531-1DF3-9E42-B9C3-4BD75A52A02E}"/>
              </a:ext>
            </a:extLst>
          </p:cNvPr>
          <p:cNvSpPr/>
          <p:nvPr/>
        </p:nvSpPr>
        <p:spPr>
          <a:xfrm>
            <a:off x="2197959" y="3001886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5EA46D-5BA0-914C-8014-66D514D4A675}"/>
              </a:ext>
            </a:extLst>
          </p:cNvPr>
          <p:cNvSpPr/>
          <p:nvPr/>
        </p:nvSpPr>
        <p:spPr>
          <a:xfrm>
            <a:off x="2197959" y="2722438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5035ABC-33E0-EC41-A8CE-DB25561E17D0}"/>
              </a:ext>
            </a:extLst>
          </p:cNvPr>
          <p:cNvSpPr/>
          <p:nvPr/>
        </p:nvSpPr>
        <p:spPr>
          <a:xfrm>
            <a:off x="7011203" y="4010593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F3A50F-4929-2B4E-97D2-1971B327F133}"/>
              </a:ext>
            </a:extLst>
          </p:cNvPr>
          <p:cNvSpPr/>
          <p:nvPr/>
        </p:nvSpPr>
        <p:spPr>
          <a:xfrm>
            <a:off x="7011203" y="3882996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F484EF7-9E50-1C4F-AE61-151E980F2A7F}"/>
              </a:ext>
            </a:extLst>
          </p:cNvPr>
          <p:cNvSpPr/>
          <p:nvPr/>
        </p:nvSpPr>
        <p:spPr>
          <a:xfrm>
            <a:off x="7011203" y="3017434"/>
            <a:ext cx="1080000" cy="1260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05C2E1-E860-EC43-85D1-2C7E9A1B4088}"/>
              </a:ext>
            </a:extLst>
          </p:cNvPr>
          <p:cNvSpPr/>
          <p:nvPr/>
        </p:nvSpPr>
        <p:spPr>
          <a:xfrm>
            <a:off x="7011203" y="2889837"/>
            <a:ext cx="1080000" cy="1260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708340-FDB0-B846-A5A7-E60E4B322405}"/>
              </a:ext>
            </a:extLst>
          </p:cNvPr>
          <p:cNvSpPr txBox="1"/>
          <p:nvPr/>
        </p:nvSpPr>
        <p:spPr>
          <a:xfrm>
            <a:off x="8110469" y="2793779"/>
            <a:ext cx="85722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tables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99CAEC-1023-164C-9C66-9C5C65FFF74D}"/>
              </a:ext>
            </a:extLst>
          </p:cNvPr>
          <p:cNvSpPr txBox="1"/>
          <p:nvPr/>
        </p:nvSpPr>
        <p:spPr>
          <a:xfrm>
            <a:off x="8110469" y="3881245"/>
            <a:ext cx="5229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C3E9B9-09F1-2541-9A6E-F3D1B96D390A}"/>
              </a:ext>
            </a:extLst>
          </p:cNvPr>
          <p:cNvSpPr/>
          <p:nvPr/>
        </p:nvSpPr>
        <p:spPr>
          <a:xfrm>
            <a:off x="6401866" y="1970139"/>
            <a:ext cx="261201" cy="29427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1BBD4A-EEFB-3D4E-A647-8224523636CA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6532466" y="3945996"/>
            <a:ext cx="478737" cy="905939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527D76F-6488-6A48-8320-D95A844CD983}"/>
              </a:ext>
            </a:extLst>
          </p:cNvPr>
          <p:cNvSpPr/>
          <p:nvPr/>
        </p:nvSpPr>
        <p:spPr>
          <a:xfrm>
            <a:off x="7011203" y="4263593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17319B4-A8F3-ED44-B242-E62C7E09F2C3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6532466" y="4073593"/>
            <a:ext cx="478737" cy="520322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A8B7594-8FE5-0447-8BA2-DB2D44199506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532466" y="2500167"/>
            <a:ext cx="478737" cy="1826426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F56ABB-7E67-BB4D-9F21-08B975D51AAE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6532467" y="3572254"/>
            <a:ext cx="478736" cy="90286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3C9B915-E3F1-BA4B-92CF-BBE0CEDEB186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610731"/>
            <a:ext cx="3523087" cy="11116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2E0E897-F796-E64F-9161-31121C1B8A27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058281"/>
            <a:ext cx="3523087" cy="11596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FA5370A-44CE-8141-80CE-7188E392E827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166231"/>
            <a:ext cx="3523087" cy="117870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B740E3E5-F702-D344-A487-547E0E518330}"/>
              </a:ext>
            </a:extLst>
          </p:cNvPr>
          <p:cNvSpPr/>
          <p:nvPr/>
        </p:nvSpPr>
        <p:spPr>
          <a:xfrm>
            <a:off x="2197959" y="3283681"/>
            <a:ext cx="811420" cy="108000"/>
          </a:xfrm>
          <a:prstGeom prst="rect">
            <a:avLst/>
          </a:prstGeom>
          <a:solidFill>
            <a:schemeClr val="accent5">
              <a:lumMod val="40000"/>
              <a:lumOff val="60000"/>
              <a:alpha val="77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5018B20-0CCE-8549-B608-B42804C2868E}"/>
              </a:ext>
            </a:extLst>
          </p:cNvPr>
          <p:cNvCxnSpPr>
            <a:cxnSpLocks/>
          </p:cNvCxnSpPr>
          <p:nvPr/>
        </p:nvCxnSpPr>
        <p:spPr>
          <a:xfrm flipH="1">
            <a:off x="3009379" y="2622567"/>
            <a:ext cx="3523087" cy="2674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48DA43-5A55-A846-88EB-A46CE1912AC1}"/>
              </a:ext>
            </a:extLst>
          </p:cNvPr>
          <p:cNvSpPr txBox="1"/>
          <p:nvPr/>
        </p:nvSpPr>
        <p:spPr>
          <a:xfrm>
            <a:off x="7111082" y="1415364"/>
            <a:ext cx="88024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EC1C33B-31DE-CA4A-A2D4-FCA0DABB9CF7}"/>
              </a:ext>
            </a:extLst>
          </p:cNvPr>
          <p:cNvSpPr txBox="1"/>
          <p:nvPr/>
        </p:nvSpPr>
        <p:spPr>
          <a:xfrm>
            <a:off x="1560394" y="1415364"/>
            <a:ext cx="53572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Disk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DD092FE-D5C8-2D40-87F6-526625093211}"/>
              </a:ext>
            </a:extLst>
          </p:cNvPr>
          <p:cNvSpPr txBox="1"/>
          <p:nvPr/>
        </p:nvSpPr>
        <p:spPr>
          <a:xfrm>
            <a:off x="5416840" y="1415364"/>
            <a:ext cx="6292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VAS1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2BA3287-FCC1-F34F-8743-7011B15D1FF9}"/>
              </a:ext>
            </a:extLst>
          </p:cNvPr>
          <p:cNvSpPr txBox="1"/>
          <p:nvPr/>
        </p:nvSpPr>
        <p:spPr>
          <a:xfrm>
            <a:off x="6278229" y="1415364"/>
            <a:ext cx="50847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PT1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8B42EC1-2EF7-D94B-82CD-F6B26D28BF6A}"/>
              </a:ext>
            </a:extLst>
          </p:cNvPr>
          <p:cNvSpPr/>
          <p:nvPr/>
        </p:nvSpPr>
        <p:spPr>
          <a:xfrm>
            <a:off x="7011203" y="2466619"/>
            <a:ext cx="1080000" cy="130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85E26A8-4C8A-5A40-900F-CDB86B830E57}"/>
              </a:ext>
            </a:extLst>
          </p:cNvPr>
          <p:cNvSpPr/>
          <p:nvPr/>
        </p:nvSpPr>
        <p:spPr>
          <a:xfrm>
            <a:off x="7011203" y="2335847"/>
            <a:ext cx="1080000" cy="130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B059047-E68C-CE4E-984A-A07F7BB2F67C}"/>
              </a:ext>
            </a:extLst>
          </p:cNvPr>
          <p:cNvSpPr txBox="1"/>
          <p:nvPr/>
        </p:nvSpPr>
        <p:spPr>
          <a:xfrm>
            <a:off x="8110469" y="2222333"/>
            <a:ext cx="6165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4A6F557-963C-0B42-9F70-FA17EFBC4AF6}"/>
              </a:ext>
            </a:extLst>
          </p:cNvPr>
          <p:cNvSpPr/>
          <p:nvPr/>
        </p:nvSpPr>
        <p:spPr>
          <a:xfrm>
            <a:off x="3410543" y="3295534"/>
            <a:ext cx="1080000" cy="2942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C0D9C5E-4F08-DC45-9B0E-4604F06FE727}"/>
              </a:ext>
            </a:extLst>
          </p:cNvPr>
          <p:cNvSpPr/>
          <p:nvPr/>
        </p:nvSpPr>
        <p:spPr>
          <a:xfrm>
            <a:off x="3410543" y="5986213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8616A98-3D97-1C41-A4B7-6728A258E355}"/>
              </a:ext>
            </a:extLst>
          </p:cNvPr>
          <p:cNvSpPr/>
          <p:nvPr/>
        </p:nvSpPr>
        <p:spPr>
          <a:xfrm>
            <a:off x="3410543" y="5734335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501B0D5-111F-0940-81F9-8A7136B13DA2}"/>
              </a:ext>
            </a:extLst>
          </p:cNvPr>
          <p:cNvSpPr/>
          <p:nvPr/>
        </p:nvSpPr>
        <p:spPr>
          <a:xfrm>
            <a:off x="3410543" y="5481286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A3C2E15-9731-7E47-B9C6-E8824EC67EF4}"/>
              </a:ext>
            </a:extLst>
          </p:cNvPr>
          <p:cNvSpPr/>
          <p:nvPr/>
        </p:nvSpPr>
        <p:spPr>
          <a:xfrm>
            <a:off x="3410543" y="3295534"/>
            <a:ext cx="1080000" cy="46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45C1072-8B22-9948-B078-AA271F862737}"/>
              </a:ext>
            </a:extLst>
          </p:cNvPr>
          <p:cNvSpPr/>
          <p:nvPr/>
        </p:nvSpPr>
        <p:spPr>
          <a:xfrm>
            <a:off x="3410543" y="3761132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61C9BD7-05B4-774C-B413-0122D27A411A}"/>
              </a:ext>
            </a:extLst>
          </p:cNvPr>
          <p:cNvSpPr/>
          <p:nvPr/>
        </p:nvSpPr>
        <p:spPr>
          <a:xfrm>
            <a:off x="1016601" y="4543939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D33B9AD-F43B-784E-8620-85DCE2E678AE}"/>
              </a:ext>
            </a:extLst>
          </p:cNvPr>
          <p:cNvSpPr/>
          <p:nvPr/>
        </p:nvSpPr>
        <p:spPr>
          <a:xfrm>
            <a:off x="1016601" y="4268112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2D54F41-D5D3-F94C-ACBF-9C98D022D268}"/>
              </a:ext>
            </a:extLst>
          </p:cNvPr>
          <p:cNvSpPr/>
          <p:nvPr/>
        </p:nvSpPr>
        <p:spPr>
          <a:xfrm>
            <a:off x="1016601" y="3990944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244B6E8-DA01-644A-9295-4AFA44762AED}"/>
              </a:ext>
            </a:extLst>
          </p:cNvPr>
          <p:cNvSpPr/>
          <p:nvPr/>
        </p:nvSpPr>
        <p:spPr>
          <a:xfrm>
            <a:off x="1016601" y="3711496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99E383D-DD0D-8349-A9EF-EA7D707A1C5C}"/>
              </a:ext>
            </a:extLst>
          </p:cNvPr>
          <p:cNvSpPr/>
          <p:nvPr/>
        </p:nvSpPr>
        <p:spPr>
          <a:xfrm>
            <a:off x="7011203" y="3764592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4B667BE-6954-E642-81A6-787DF8922AAC}"/>
              </a:ext>
            </a:extLst>
          </p:cNvPr>
          <p:cNvSpPr/>
          <p:nvPr/>
        </p:nvSpPr>
        <p:spPr>
          <a:xfrm>
            <a:off x="7011203" y="4503746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742629-53C5-1142-BF0B-50A3CD69A6CC}"/>
              </a:ext>
            </a:extLst>
          </p:cNvPr>
          <p:cNvSpPr txBox="1"/>
          <p:nvPr/>
        </p:nvSpPr>
        <p:spPr>
          <a:xfrm>
            <a:off x="8110469" y="3273534"/>
            <a:ext cx="5229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7FEDD46-E0B9-8247-9798-ABEB5173C03C}"/>
              </a:ext>
            </a:extLst>
          </p:cNvPr>
          <p:cNvSpPr/>
          <p:nvPr/>
        </p:nvSpPr>
        <p:spPr>
          <a:xfrm>
            <a:off x="4620963" y="3295534"/>
            <a:ext cx="261201" cy="2942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E9BBC4E-11B1-724E-B5D6-16CBD97A69F5}"/>
              </a:ext>
            </a:extLst>
          </p:cNvPr>
          <p:cNvCxnSpPr>
            <a:cxnSpLocks/>
            <a:endCxn id="106" idx="1"/>
          </p:cNvCxnSpPr>
          <p:nvPr/>
        </p:nvCxnSpPr>
        <p:spPr>
          <a:xfrm flipV="1">
            <a:off x="4751563" y="4566746"/>
            <a:ext cx="2259640" cy="1610584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77E6DFC-8270-4C46-8979-E90C7D063C29}"/>
              </a:ext>
            </a:extLst>
          </p:cNvPr>
          <p:cNvSpPr/>
          <p:nvPr/>
        </p:nvSpPr>
        <p:spPr>
          <a:xfrm>
            <a:off x="7011203" y="2765924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BE6D865-87BD-5740-8FFB-6AFA5742E9DE}"/>
              </a:ext>
            </a:extLst>
          </p:cNvPr>
          <p:cNvCxnSpPr>
            <a:cxnSpLocks/>
            <a:endCxn id="105" idx="1"/>
          </p:cNvCxnSpPr>
          <p:nvPr/>
        </p:nvCxnSpPr>
        <p:spPr>
          <a:xfrm flipV="1">
            <a:off x="4751563" y="3827592"/>
            <a:ext cx="2259640" cy="2091718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DE16AF9-1C90-8247-86E3-B98CD797F30A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4751563" y="2828924"/>
            <a:ext cx="2259640" cy="996638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8012FB1-DD39-7D4F-AD94-29867C342CB0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4326739"/>
            <a:ext cx="2923542" cy="14737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AE6F8CB-D94E-D041-8BD9-3F6CB3BF0744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4599789"/>
            <a:ext cx="2923542" cy="14479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64396DB-30AF-9544-B24D-300D974F03C9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4047339"/>
            <a:ext cx="2923542" cy="14959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2FAC0AD-960B-C341-A0FC-FFAB96C44DF9}"/>
              </a:ext>
            </a:extLst>
          </p:cNvPr>
          <p:cNvCxnSpPr>
            <a:cxnSpLocks/>
            <a:endCxn id="136" idx="1"/>
          </p:cNvCxnSpPr>
          <p:nvPr/>
        </p:nvCxnSpPr>
        <p:spPr>
          <a:xfrm flipV="1">
            <a:off x="4751563" y="3341225"/>
            <a:ext cx="2259640" cy="232911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28D1135-4273-7449-A545-3EDC429243D6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3879064"/>
            <a:ext cx="2923542" cy="688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E65B187-53BE-AF44-8112-6A5E24646300}"/>
              </a:ext>
            </a:extLst>
          </p:cNvPr>
          <p:cNvSpPr txBox="1"/>
          <p:nvPr/>
        </p:nvSpPr>
        <p:spPr>
          <a:xfrm>
            <a:off x="3637949" y="2889762"/>
            <a:ext cx="6292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VAS2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9C7C86A-0972-5942-AD2A-6D08B4DDB767}"/>
              </a:ext>
            </a:extLst>
          </p:cNvPr>
          <p:cNvSpPr txBox="1"/>
          <p:nvPr/>
        </p:nvSpPr>
        <p:spPr>
          <a:xfrm>
            <a:off x="4492375" y="2884829"/>
            <a:ext cx="50847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PT2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FCFF09E-2CA0-044C-A441-565633FC4A4D}"/>
              </a:ext>
            </a:extLst>
          </p:cNvPr>
          <p:cNvSpPr/>
          <p:nvPr/>
        </p:nvSpPr>
        <p:spPr>
          <a:xfrm>
            <a:off x="7011203" y="3278225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B98EE84-6A80-AC47-A17C-0DD54204BA34}"/>
              </a:ext>
            </a:extLst>
          </p:cNvPr>
          <p:cNvSpPr/>
          <p:nvPr/>
        </p:nvSpPr>
        <p:spPr>
          <a:xfrm>
            <a:off x="6401866" y="5606335"/>
            <a:ext cx="261201" cy="1717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B8D780D-3408-9842-A7C0-2C5478B7B16A}"/>
              </a:ext>
            </a:extLst>
          </p:cNvPr>
          <p:cNvSpPr txBox="1"/>
          <p:nvPr/>
        </p:nvSpPr>
        <p:spPr>
          <a:xfrm>
            <a:off x="5978309" y="5862673"/>
            <a:ext cx="110831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Current PT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91DAC05-318B-554F-A0F4-D328DB12546C}"/>
              </a:ext>
            </a:extLst>
          </p:cNvPr>
          <p:cNvCxnSpPr>
            <a:cxnSpLocks/>
          </p:cNvCxnSpPr>
          <p:nvPr/>
        </p:nvCxnSpPr>
        <p:spPr>
          <a:xfrm flipH="1">
            <a:off x="4882166" y="5692231"/>
            <a:ext cx="1519700" cy="5459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C39C4573-82B5-0C4D-8E85-4F44E64761D0}"/>
              </a:ext>
            </a:extLst>
          </p:cNvPr>
          <p:cNvSpPr/>
          <p:nvPr/>
        </p:nvSpPr>
        <p:spPr>
          <a:xfrm>
            <a:off x="7011203" y="3509254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ECAED205-7D6C-2D43-8800-88045B664FE3}"/>
              </a:ext>
            </a:extLst>
          </p:cNvPr>
          <p:cNvSpPr/>
          <p:nvPr/>
        </p:nvSpPr>
        <p:spPr>
          <a:xfrm>
            <a:off x="3009378" y="3324540"/>
            <a:ext cx="4240933" cy="1176344"/>
          </a:xfrm>
          <a:custGeom>
            <a:avLst/>
            <a:gdLst>
              <a:gd name="connsiteX0" fmla="*/ 0 w 4002771"/>
              <a:gd name="connsiteY0" fmla="*/ 0 h 1209252"/>
              <a:gd name="connsiteX1" fmla="*/ 3015703 w 4002771"/>
              <a:gd name="connsiteY1" fmla="*/ 1205071 h 1209252"/>
              <a:gd name="connsiteX2" fmla="*/ 4002771 w 4002771"/>
              <a:gd name="connsiteY2" fmla="*/ 320949 h 12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2771" h="1209252">
                <a:moveTo>
                  <a:pt x="0" y="0"/>
                </a:moveTo>
                <a:cubicBezTo>
                  <a:pt x="1174287" y="575790"/>
                  <a:pt x="2348575" y="1151580"/>
                  <a:pt x="3015703" y="1205071"/>
                </a:cubicBezTo>
                <a:cubicBezTo>
                  <a:pt x="3682831" y="1258562"/>
                  <a:pt x="3842801" y="789755"/>
                  <a:pt x="4002771" y="320949"/>
                </a:cubicBezTo>
              </a:path>
            </a:pathLst>
          </a:custGeom>
          <a:noFill/>
          <a:ln w="31750">
            <a:solidFill>
              <a:srgbClr val="0070C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E8AF93E-CB8F-BF41-AB95-CAA8AEDEF428}"/>
              </a:ext>
            </a:extLst>
          </p:cNvPr>
          <p:cNvCxnSpPr>
            <a:cxnSpLocks/>
            <a:endCxn id="82" idx="3"/>
          </p:cNvCxnSpPr>
          <p:nvPr/>
        </p:nvCxnSpPr>
        <p:spPr>
          <a:xfrm flipH="1" flipV="1">
            <a:off x="3009379" y="3337681"/>
            <a:ext cx="3523088" cy="1137436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77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479C60EB-9FC2-604F-A7D3-3F2A385D5802}"/>
              </a:ext>
            </a:extLst>
          </p:cNvPr>
          <p:cNvSpPr/>
          <p:nvPr/>
        </p:nvSpPr>
        <p:spPr>
          <a:xfrm>
            <a:off x="7011203" y="2198798"/>
            <a:ext cx="1080000" cy="24319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Example: Resume from Faulting Instruction</a:t>
            </a:r>
          </a:p>
        </p:txBody>
      </p:sp>
      <p:sp>
        <p:nvSpPr>
          <p:cNvPr id="7" name="Can 6"/>
          <p:cNvSpPr/>
          <p:nvPr/>
        </p:nvSpPr>
        <p:spPr>
          <a:xfrm>
            <a:off x="510631" y="1970139"/>
            <a:ext cx="2635250" cy="2942708"/>
          </a:xfrm>
          <a:prstGeom prst="can">
            <a:avLst/>
          </a:prstGeom>
          <a:solidFill>
            <a:schemeClr val="bg2"/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0FBF75-CBFB-AF4B-800A-3B683538B114}"/>
              </a:ext>
            </a:extLst>
          </p:cNvPr>
          <p:cNvSpPr/>
          <p:nvPr/>
        </p:nvSpPr>
        <p:spPr>
          <a:xfrm>
            <a:off x="5191446" y="1970139"/>
            <a:ext cx="1080000" cy="29427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7BDD84-B1F0-A34D-8BCC-E9AB7B5FD9CF}"/>
              </a:ext>
            </a:extLst>
          </p:cNvPr>
          <p:cNvSpPr/>
          <p:nvPr/>
        </p:nvSpPr>
        <p:spPr>
          <a:xfrm>
            <a:off x="5191446" y="4660818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13AEC-CDEE-184B-A80D-3C341F366AF5}"/>
              </a:ext>
            </a:extLst>
          </p:cNvPr>
          <p:cNvSpPr/>
          <p:nvPr/>
        </p:nvSpPr>
        <p:spPr>
          <a:xfrm>
            <a:off x="5191446" y="4408940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D963DF-3AC0-4248-AF5F-5D83AB17306A}"/>
              </a:ext>
            </a:extLst>
          </p:cNvPr>
          <p:cNvSpPr/>
          <p:nvPr/>
        </p:nvSpPr>
        <p:spPr>
          <a:xfrm>
            <a:off x="5191446" y="4155891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2355B5-451F-9840-AADB-05C0700A5FE6}"/>
              </a:ext>
            </a:extLst>
          </p:cNvPr>
          <p:cNvSpPr/>
          <p:nvPr/>
        </p:nvSpPr>
        <p:spPr>
          <a:xfrm>
            <a:off x="5191446" y="1970139"/>
            <a:ext cx="1080000" cy="46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488562-D8D4-1E46-BEB6-CCBE36034CAD}"/>
              </a:ext>
            </a:extLst>
          </p:cNvPr>
          <p:cNvSpPr/>
          <p:nvPr/>
        </p:nvSpPr>
        <p:spPr>
          <a:xfrm>
            <a:off x="5191446" y="2435737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F381549-DE7B-4A48-80D2-7EB01A817387}"/>
              </a:ext>
            </a:extLst>
          </p:cNvPr>
          <p:cNvSpPr/>
          <p:nvPr/>
        </p:nvSpPr>
        <p:spPr>
          <a:xfrm>
            <a:off x="2197959" y="3554881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F5A299-D85F-7346-9AD4-4275C9B2D7C5}"/>
              </a:ext>
            </a:extLst>
          </p:cNvPr>
          <p:cNvSpPr/>
          <p:nvPr/>
        </p:nvSpPr>
        <p:spPr>
          <a:xfrm>
            <a:off x="2197959" y="3279054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361531-1DF3-9E42-B9C3-4BD75A52A02E}"/>
              </a:ext>
            </a:extLst>
          </p:cNvPr>
          <p:cNvSpPr/>
          <p:nvPr/>
        </p:nvSpPr>
        <p:spPr>
          <a:xfrm>
            <a:off x="2197959" y="3001886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5EA46D-5BA0-914C-8014-66D514D4A675}"/>
              </a:ext>
            </a:extLst>
          </p:cNvPr>
          <p:cNvSpPr/>
          <p:nvPr/>
        </p:nvSpPr>
        <p:spPr>
          <a:xfrm>
            <a:off x="2197959" y="2722438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5035ABC-33E0-EC41-A8CE-DB25561E17D0}"/>
              </a:ext>
            </a:extLst>
          </p:cNvPr>
          <p:cNvSpPr/>
          <p:nvPr/>
        </p:nvSpPr>
        <p:spPr>
          <a:xfrm>
            <a:off x="7011203" y="4010593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F3A50F-4929-2B4E-97D2-1971B327F133}"/>
              </a:ext>
            </a:extLst>
          </p:cNvPr>
          <p:cNvSpPr/>
          <p:nvPr/>
        </p:nvSpPr>
        <p:spPr>
          <a:xfrm>
            <a:off x="7011203" y="3882996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F484EF7-9E50-1C4F-AE61-151E980F2A7F}"/>
              </a:ext>
            </a:extLst>
          </p:cNvPr>
          <p:cNvSpPr/>
          <p:nvPr/>
        </p:nvSpPr>
        <p:spPr>
          <a:xfrm>
            <a:off x="7011203" y="3017434"/>
            <a:ext cx="1080000" cy="1260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05C2E1-E860-EC43-85D1-2C7E9A1B4088}"/>
              </a:ext>
            </a:extLst>
          </p:cNvPr>
          <p:cNvSpPr/>
          <p:nvPr/>
        </p:nvSpPr>
        <p:spPr>
          <a:xfrm>
            <a:off x="7011203" y="2889837"/>
            <a:ext cx="1080000" cy="1260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708340-FDB0-B846-A5A7-E60E4B322405}"/>
              </a:ext>
            </a:extLst>
          </p:cNvPr>
          <p:cNvSpPr txBox="1"/>
          <p:nvPr/>
        </p:nvSpPr>
        <p:spPr>
          <a:xfrm>
            <a:off x="8110469" y="2793779"/>
            <a:ext cx="85722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tables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99CAEC-1023-164C-9C66-9C5C65FFF74D}"/>
              </a:ext>
            </a:extLst>
          </p:cNvPr>
          <p:cNvSpPr txBox="1"/>
          <p:nvPr/>
        </p:nvSpPr>
        <p:spPr>
          <a:xfrm>
            <a:off x="8110469" y="3881245"/>
            <a:ext cx="5229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C3E9B9-09F1-2541-9A6E-F3D1B96D390A}"/>
              </a:ext>
            </a:extLst>
          </p:cNvPr>
          <p:cNvSpPr/>
          <p:nvPr/>
        </p:nvSpPr>
        <p:spPr>
          <a:xfrm>
            <a:off x="6401866" y="1970139"/>
            <a:ext cx="261201" cy="29427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1BBD4A-EEFB-3D4E-A647-8224523636CA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6532466" y="3945996"/>
            <a:ext cx="478737" cy="905939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527D76F-6488-6A48-8320-D95A844CD983}"/>
              </a:ext>
            </a:extLst>
          </p:cNvPr>
          <p:cNvSpPr/>
          <p:nvPr/>
        </p:nvSpPr>
        <p:spPr>
          <a:xfrm>
            <a:off x="7011203" y="4263593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17319B4-A8F3-ED44-B242-E62C7E09F2C3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6532466" y="4073593"/>
            <a:ext cx="478737" cy="520322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A8B7594-8FE5-0447-8BA2-DB2D44199506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532466" y="2500167"/>
            <a:ext cx="478737" cy="1826426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F56ABB-7E67-BB4D-9F21-08B975D51AAE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6532467" y="3572254"/>
            <a:ext cx="478736" cy="90286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3C9B915-E3F1-BA4B-92CF-BBE0CEDEB186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610731"/>
            <a:ext cx="3523087" cy="11116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2E0E897-F796-E64F-9161-31121C1B8A27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058281"/>
            <a:ext cx="3523087" cy="11596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FA5370A-44CE-8141-80CE-7188E392E827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166231"/>
            <a:ext cx="3523087" cy="117870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5018B20-0CCE-8549-B608-B42804C2868E}"/>
              </a:ext>
            </a:extLst>
          </p:cNvPr>
          <p:cNvCxnSpPr>
            <a:cxnSpLocks/>
          </p:cNvCxnSpPr>
          <p:nvPr/>
        </p:nvCxnSpPr>
        <p:spPr>
          <a:xfrm flipH="1">
            <a:off x="3009379" y="2622567"/>
            <a:ext cx="3523087" cy="2674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48DA43-5A55-A846-88EB-A46CE1912AC1}"/>
              </a:ext>
            </a:extLst>
          </p:cNvPr>
          <p:cNvSpPr txBox="1"/>
          <p:nvPr/>
        </p:nvSpPr>
        <p:spPr>
          <a:xfrm>
            <a:off x="7111082" y="1415364"/>
            <a:ext cx="88024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EC1C33B-31DE-CA4A-A2D4-FCA0DABB9CF7}"/>
              </a:ext>
            </a:extLst>
          </p:cNvPr>
          <p:cNvSpPr txBox="1"/>
          <p:nvPr/>
        </p:nvSpPr>
        <p:spPr>
          <a:xfrm>
            <a:off x="1560394" y="1415364"/>
            <a:ext cx="53572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Disk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DD092FE-D5C8-2D40-87F6-526625093211}"/>
              </a:ext>
            </a:extLst>
          </p:cNvPr>
          <p:cNvSpPr txBox="1"/>
          <p:nvPr/>
        </p:nvSpPr>
        <p:spPr>
          <a:xfrm>
            <a:off x="5416840" y="1415364"/>
            <a:ext cx="6292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VAS1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2BA3287-FCC1-F34F-8743-7011B15D1FF9}"/>
              </a:ext>
            </a:extLst>
          </p:cNvPr>
          <p:cNvSpPr txBox="1"/>
          <p:nvPr/>
        </p:nvSpPr>
        <p:spPr>
          <a:xfrm>
            <a:off x="6278229" y="1415364"/>
            <a:ext cx="50847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PT1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8B42EC1-2EF7-D94B-82CD-F6B26D28BF6A}"/>
              </a:ext>
            </a:extLst>
          </p:cNvPr>
          <p:cNvSpPr/>
          <p:nvPr/>
        </p:nvSpPr>
        <p:spPr>
          <a:xfrm>
            <a:off x="7011203" y="2466619"/>
            <a:ext cx="1080000" cy="130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85E26A8-4C8A-5A40-900F-CDB86B830E57}"/>
              </a:ext>
            </a:extLst>
          </p:cNvPr>
          <p:cNvSpPr/>
          <p:nvPr/>
        </p:nvSpPr>
        <p:spPr>
          <a:xfrm>
            <a:off x="7011203" y="2335847"/>
            <a:ext cx="1080000" cy="130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B059047-E68C-CE4E-984A-A07F7BB2F67C}"/>
              </a:ext>
            </a:extLst>
          </p:cNvPr>
          <p:cNvSpPr txBox="1"/>
          <p:nvPr/>
        </p:nvSpPr>
        <p:spPr>
          <a:xfrm>
            <a:off x="8110469" y="2222333"/>
            <a:ext cx="6165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4A6F557-963C-0B42-9F70-FA17EFBC4AF6}"/>
              </a:ext>
            </a:extLst>
          </p:cNvPr>
          <p:cNvSpPr/>
          <p:nvPr/>
        </p:nvSpPr>
        <p:spPr>
          <a:xfrm>
            <a:off x="3410543" y="3295534"/>
            <a:ext cx="1080000" cy="2942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C0D9C5E-4F08-DC45-9B0E-4604F06FE727}"/>
              </a:ext>
            </a:extLst>
          </p:cNvPr>
          <p:cNvSpPr/>
          <p:nvPr/>
        </p:nvSpPr>
        <p:spPr>
          <a:xfrm>
            <a:off x="3410543" y="5986213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8616A98-3D97-1C41-A4B7-6728A258E355}"/>
              </a:ext>
            </a:extLst>
          </p:cNvPr>
          <p:cNvSpPr/>
          <p:nvPr/>
        </p:nvSpPr>
        <p:spPr>
          <a:xfrm>
            <a:off x="3410543" y="5734335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501B0D5-111F-0940-81F9-8A7136B13DA2}"/>
              </a:ext>
            </a:extLst>
          </p:cNvPr>
          <p:cNvSpPr/>
          <p:nvPr/>
        </p:nvSpPr>
        <p:spPr>
          <a:xfrm>
            <a:off x="3410543" y="5481286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A3C2E15-9731-7E47-B9C6-E8824EC67EF4}"/>
              </a:ext>
            </a:extLst>
          </p:cNvPr>
          <p:cNvSpPr/>
          <p:nvPr/>
        </p:nvSpPr>
        <p:spPr>
          <a:xfrm>
            <a:off x="3410543" y="3295534"/>
            <a:ext cx="1080000" cy="46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45C1072-8B22-9948-B078-AA271F862737}"/>
              </a:ext>
            </a:extLst>
          </p:cNvPr>
          <p:cNvSpPr/>
          <p:nvPr/>
        </p:nvSpPr>
        <p:spPr>
          <a:xfrm>
            <a:off x="3410543" y="3761132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61C9BD7-05B4-774C-B413-0122D27A411A}"/>
              </a:ext>
            </a:extLst>
          </p:cNvPr>
          <p:cNvSpPr/>
          <p:nvPr/>
        </p:nvSpPr>
        <p:spPr>
          <a:xfrm>
            <a:off x="1016601" y="4543939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D33B9AD-F43B-784E-8620-85DCE2E678AE}"/>
              </a:ext>
            </a:extLst>
          </p:cNvPr>
          <p:cNvSpPr/>
          <p:nvPr/>
        </p:nvSpPr>
        <p:spPr>
          <a:xfrm>
            <a:off x="1016601" y="4268112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2D54F41-D5D3-F94C-ACBF-9C98D022D268}"/>
              </a:ext>
            </a:extLst>
          </p:cNvPr>
          <p:cNvSpPr/>
          <p:nvPr/>
        </p:nvSpPr>
        <p:spPr>
          <a:xfrm>
            <a:off x="1016601" y="3990944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244B6E8-DA01-644A-9295-4AFA44762AED}"/>
              </a:ext>
            </a:extLst>
          </p:cNvPr>
          <p:cNvSpPr/>
          <p:nvPr/>
        </p:nvSpPr>
        <p:spPr>
          <a:xfrm>
            <a:off x="1016601" y="3711496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99E383D-DD0D-8349-A9EF-EA7D707A1C5C}"/>
              </a:ext>
            </a:extLst>
          </p:cNvPr>
          <p:cNvSpPr/>
          <p:nvPr/>
        </p:nvSpPr>
        <p:spPr>
          <a:xfrm>
            <a:off x="7011203" y="3764592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4B667BE-6954-E642-81A6-787DF8922AAC}"/>
              </a:ext>
            </a:extLst>
          </p:cNvPr>
          <p:cNvSpPr/>
          <p:nvPr/>
        </p:nvSpPr>
        <p:spPr>
          <a:xfrm>
            <a:off x="7011203" y="4503746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742629-53C5-1142-BF0B-50A3CD69A6CC}"/>
              </a:ext>
            </a:extLst>
          </p:cNvPr>
          <p:cNvSpPr txBox="1"/>
          <p:nvPr/>
        </p:nvSpPr>
        <p:spPr>
          <a:xfrm>
            <a:off x="8110469" y="3273534"/>
            <a:ext cx="5229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7FEDD46-E0B9-8247-9798-ABEB5173C03C}"/>
              </a:ext>
            </a:extLst>
          </p:cNvPr>
          <p:cNvSpPr/>
          <p:nvPr/>
        </p:nvSpPr>
        <p:spPr>
          <a:xfrm>
            <a:off x="4620963" y="3295534"/>
            <a:ext cx="261201" cy="2942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E9BBC4E-11B1-724E-B5D6-16CBD97A69F5}"/>
              </a:ext>
            </a:extLst>
          </p:cNvPr>
          <p:cNvCxnSpPr>
            <a:cxnSpLocks/>
            <a:endCxn id="106" idx="1"/>
          </p:cNvCxnSpPr>
          <p:nvPr/>
        </p:nvCxnSpPr>
        <p:spPr>
          <a:xfrm flipV="1">
            <a:off x="4751563" y="4566746"/>
            <a:ext cx="2259640" cy="1610584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77E6DFC-8270-4C46-8979-E90C7D063C29}"/>
              </a:ext>
            </a:extLst>
          </p:cNvPr>
          <p:cNvSpPr/>
          <p:nvPr/>
        </p:nvSpPr>
        <p:spPr>
          <a:xfrm>
            <a:off x="7011203" y="2765924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BE6D865-87BD-5740-8FFB-6AFA5742E9DE}"/>
              </a:ext>
            </a:extLst>
          </p:cNvPr>
          <p:cNvCxnSpPr>
            <a:cxnSpLocks/>
            <a:endCxn id="105" idx="1"/>
          </p:cNvCxnSpPr>
          <p:nvPr/>
        </p:nvCxnSpPr>
        <p:spPr>
          <a:xfrm flipV="1">
            <a:off x="4751563" y="3827592"/>
            <a:ext cx="2259640" cy="2091718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DE16AF9-1C90-8247-86E3-B98CD797F30A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4751563" y="2828924"/>
            <a:ext cx="2259640" cy="996638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8012FB1-DD39-7D4F-AD94-29867C342CB0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4326739"/>
            <a:ext cx="2923542" cy="14737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AE6F8CB-D94E-D041-8BD9-3F6CB3BF0744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4599789"/>
            <a:ext cx="2923542" cy="14479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64396DB-30AF-9544-B24D-300D974F03C9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4047339"/>
            <a:ext cx="2923542" cy="14959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2FAC0AD-960B-C341-A0FC-FFAB96C44DF9}"/>
              </a:ext>
            </a:extLst>
          </p:cNvPr>
          <p:cNvCxnSpPr>
            <a:cxnSpLocks/>
            <a:endCxn id="136" idx="1"/>
          </p:cNvCxnSpPr>
          <p:nvPr/>
        </p:nvCxnSpPr>
        <p:spPr>
          <a:xfrm flipV="1">
            <a:off x="4751563" y="3341225"/>
            <a:ext cx="2259640" cy="232911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28D1135-4273-7449-A545-3EDC429243D6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3879064"/>
            <a:ext cx="2923542" cy="688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E65B187-53BE-AF44-8112-6A5E24646300}"/>
              </a:ext>
            </a:extLst>
          </p:cNvPr>
          <p:cNvSpPr txBox="1"/>
          <p:nvPr/>
        </p:nvSpPr>
        <p:spPr>
          <a:xfrm>
            <a:off x="3637949" y="2889762"/>
            <a:ext cx="6292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VAS2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9C7C86A-0972-5942-AD2A-6D08B4DDB767}"/>
              </a:ext>
            </a:extLst>
          </p:cNvPr>
          <p:cNvSpPr txBox="1"/>
          <p:nvPr/>
        </p:nvSpPr>
        <p:spPr>
          <a:xfrm>
            <a:off x="4492375" y="2884829"/>
            <a:ext cx="50847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PT2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FCFF09E-2CA0-044C-A441-565633FC4A4D}"/>
              </a:ext>
            </a:extLst>
          </p:cNvPr>
          <p:cNvSpPr/>
          <p:nvPr/>
        </p:nvSpPr>
        <p:spPr>
          <a:xfrm>
            <a:off x="7011203" y="3278225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B98EE84-6A80-AC47-A17C-0DD54204BA34}"/>
              </a:ext>
            </a:extLst>
          </p:cNvPr>
          <p:cNvSpPr/>
          <p:nvPr/>
        </p:nvSpPr>
        <p:spPr>
          <a:xfrm>
            <a:off x="6401866" y="5606335"/>
            <a:ext cx="261201" cy="1717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B8D780D-3408-9842-A7C0-2C5478B7B16A}"/>
              </a:ext>
            </a:extLst>
          </p:cNvPr>
          <p:cNvSpPr txBox="1"/>
          <p:nvPr/>
        </p:nvSpPr>
        <p:spPr>
          <a:xfrm>
            <a:off x="5978309" y="5862673"/>
            <a:ext cx="110831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Current PT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39C4573-82B5-0C4D-8E85-4F44E64761D0}"/>
              </a:ext>
            </a:extLst>
          </p:cNvPr>
          <p:cNvSpPr/>
          <p:nvPr/>
        </p:nvSpPr>
        <p:spPr>
          <a:xfrm>
            <a:off x="7011203" y="3509254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61F7C4-D841-024F-AB40-275DD6611633}"/>
              </a:ext>
            </a:extLst>
          </p:cNvPr>
          <p:cNvCxnSpPr>
            <a:cxnSpLocks/>
          </p:cNvCxnSpPr>
          <p:nvPr/>
        </p:nvCxnSpPr>
        <p:spPr>
          <a:xfrm flipV="1">
            <a:off x="6532467" y="4912848"/>
            <a:ext cx="0" cy="693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820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Demand Paging Cost Model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/>
              <a:t>Effective access time (EAT) = Hit time + Miss ratio x Miss time</a:t>
            </a:r>
            <a:endParaRPr lang="en-US" altLang="ko-KR" sz="250" dirty="0"/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Example:</a:t>
            </a:r>
          </a:p>
          <a:p>
            <a:pPr lvl="1"/>
            <a:r>
              <a:rPr lang="en-US" altLang="ko-KR" sz="1600" dirty="0"/>
              <a:t>Memory access time = 200ns, avg page-fault service time = 8ms, and miss ratio = </a:t>
            </a:r>
            <a:r>
              <a:rPr lang="en-US" altLang="ko-KR" sz="1600" i="1" dirty="0"/>
              <a:t>p</a:t>
            </a:r>
          </a:p>
          <a:p>
            <a:pPr lvl="1"/>
            <a:r>
              <a:rPr lang="en-US" altLang="ko-KR" sz="1600" dirty="0"/>
              <a:t>EAT = 200ns + </a:t>
            </a:r>
            <a:r>
              <a:rPr lang="en-US" altLang="ko-KR" sz="1600" i="1" dirty="0"/>
              <a:t>p</a:t>
            </a:r>
            <a:r>
              <a:rPr lang="en-US" altLang="ko-KR" sz="1600" dirty="0"/>
              <a:t> x 8ms = 200ns + </a:t>
            </a:r>
            <a:r>
              <a:rPr lang="en-US" altLang="ko-KR" sz="1600" i="1" dirty="0"/>
              <a:t>p</a:t>
            </a:r>
            <a:r>
              <a:rPr lang="en-US" altLang="ko-KR" sz="1600" dirty="0"/>
              <a:t> x 8,000,000ns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If one out of 1,000 accesses causes page fault, then EAT = 8.2</a:t>
            </a:r>
            <a:r>
              <a:rPr lang="el-GR" altLang="en-US" sz="1800" dirty="0"/>
              <a:t>μ</a:t>
            </a:r>
            <a:r>
              <a:rPr lang="en-US" altLang="ko-KR" sz="1800" dirty="0"/>
              <a:t>s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40x slowdown!</a:t>
            </a:r>
          </a:p>
          <a:p>
            <a:pPr lvl="1"/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800" dirty="0"/>
              <a:t>What if we want slowdown of less than 10%?</a:t>
            </a:r>
          </a:p>
          <a:p>
            <a:pPr lvl="1"/>
            <a:r>
              <a:rPr lang="en-US" altLang="ko-KR" sz="1600" dirty="0"/>
              <a:t>200ns x 1.1 &gt; EAT </a:t>
            </a:r>
            <a:r>
              <a:rPr lang="en-US" altLang="ko-KR" sz="1600" dirty="0">
                <a:sym typeface="Symbol" panose="05050102010706020507" pitchFamily="18" charset="2"/>
              </a:rPr>
              <a:t> </a:t>
            </a:r>
            <a:r>
              <a:rPr lang="en-US" altLang="ko-KR" sz="1600" i="1" dirty="0">
                <a:sym typeface="Symbol" panose="05050102010706020507" pitchFamily="18" charset="2"/>
              </a:rPr>
              <a:t>p</a:t>
            </a:r>
            <a:r>
              <a:rPr lang="en-US" altLang="ko-KR" sz="1600" dirty="0">
                <a:sym typeface="Symbol" panose="05050102010706020507" pitchFamily="18" charset="2"/>
              </a:rPr>
              <a:t> &lt; 2.5 x 10</a:t>
            </a:r>
            <a:r>
              <a:rPr lang="en-US" altLang="ko-KR" sz="1600" baseline="30000" dirty="0">
                <a:sym typeface="Symbol" panose="05050102010706020507" pitchFamily="18" charset="2"/>
              </a:rPr>
              <a:t>-6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This is approximately single page fault in every 400,000 accesses!</a:t>
            </a:r>
          </a:p>
        </p:txBody>
      </p:sp>
    </p:spTree>
    <p:extLst>
      <p:ext uri="{BB962C8B-B14F-4D97-AF65-F5344CB8AC3E}">
        <p14:creationId xmlns:p14="http://schemas.microsoft.com/office/powerpoint/2010/main" val="164563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What Factors Lead to Misses?</a:t>
            </a:r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600" dirty="0"/>
              <a:t>Compulsory misses</a:t>
            </a:r>
          </a:p>
          <a:p>
            <a:pPr lvl="1"/>
            <a:r>
              <a:rPr lang="en-US" altLang="ko-KR" sz="1400" dirty="0"/>
              <a:t>Pages that have never been paged into memory before</a:t>
            </a:r>
          </a:p>
          <a:p>
            <a:pPr lvl="1"/>
            <a:r>
              <a:rPr lang="en-US" altLang="ko-KR" sz="1400" dirty="0"/>
              <a:t>How might we remove these misses?</a:t>
            </a:r>
          </a:p>
          <a:p>
            <a:pPr lvl="2"/>
            <a:r>
              <a:rPr lang="en-US" altLang="ko-KR" sz="1200" dirty="0">
                <a:solidFill>
                  <a:srgbClr val="FF0000"/>
                </a:solidFill>
              </a:rPr>
              <a:t>Prefetching</a:t>
            </a:r>
            <a:r>
              <a:rPr lang="en-US" altLang="ko-KR" sz="1200" dirty="0"/>
              <a:t>: loading them into memory before needed</a:t>
            </a:r>
          </a:p>
          <a:p>
            <a:pPr lvl="2"/>
            <a:r>
              <a:rPr lang="en-US" altLang="ko-KR" sz="1200" dirty="0"/>
              <a:t>Need to predict future somehow!</a:t>
            </a:r>
          </a:p>
          <a:p>
            <a:r>
              <a:rPr lang="en-US" altLang="ko-KR" sz="1600" dirty="0"/>
              <a:t>Capacity misses</a:t>
            </a:r>
          </a:p>
          <a:p>
            <a:pPr lvl="1"/>
            <a:r>
              <a:rPr lang="en-US" altLang="ko-KR" sz="1400" dirty="0"/>
              <a:t>Not enough memory; must somehow increase available memory size</a:t>
            </a:r>
          </a:p>
          <a:p>
            <a:pPr lvl="1"/>
            <a:r>
              <a:rPr lang="en-US" altLang="ko-KR" sz="1400" dirty="0"/>
              <a:t>Can we do this?</a:t>
            </a:r>
          </a:p>
          <a:p>
            <a:pPr lvl="2"/>
            <a:r>
              <a:rPr lang="en-US" altLang="ko-KR" sz="1200" dirty="0"/>
              <a:t>One option is increasing amount of DRAM (not quick fix!)</a:t>
            </a:r>
          </a:p>
          <a:p>
            <a:pPr lvl="2"/>
            <a:r>
              <a:rPr lang="en-US" altLang="ko-KR" sz="1200" dirty="0"/>
              <a:t>Another option is adjusting percentage of memory allocated to process if multiple processes are in memory</a:t>
            </a:r>
          </a:p>
          <a:p>
            <a:r>
              <a:rPr lang="en-US" altLang="ko-KR" sz="1600" dirty="0"/>
              <a:t>Conflict misses</a:t>
            </a:r>
          </a:p>
          <a:p>
            <a:pPr lvl="1"/>
            <a:r>
              <a:rPr lang="en-US" altLang="ko-KR" sz="1400" dirty="0"/>
              <a:t>Technically, conflict misses don’t exist in virtual memory, since it is “fully-associative” cache</a:t>
            </a:r>
          </a:p>
          <a:p>
            <a:r>
              <a:rPr lang="en-US" altLang="ko-KR" sz="1600" dirty="0"/>
              <a:t>Policy misses</a:t>
            </a:r>
          </a:p>
          <a:p>
            <a:pPr lvl="1"/>
            <a:r>
              <a:rPr lang="en-US" altLang="ko-KR" sz="1400" dirty="0"/>
              <a:t>Caused when pages were in memory, but kicked out prematurely because of </a:t>
            </a:r>
            <a:r>
              <a:rPr lang="en-US" altLang="ko-KR" sz="1400" dirty="0">
                <a:solidFill>
                  <a:srgbClr val="FF0000"/>
                </a:solidFill>
              </a:rPr>
              <a:t>replacement policy</a:t>
            </a:r>
          </a:p>
          <a:p>
            <a:pPr lvl="1"/>
            <a:r>
              <a:rPr lang="en-US" altLang="ko-KR" sz="1400" dirty="0"/>
              <a:t>How to fix this? </a:t>
            </a:r>
          </a:p>
          <a:p>
            <a:pPr lvl="2"/>
            <a:r>
              <a:rPr lang="en-US" altLang="ko-KR" sz="1200" dirty="0"/>
              <a:t>Better replacement policy</a:t>
            </a:r>
          </a:p>
        </p:txBody>
      </p:sp>
    </p:spTree>
    <p:extLst>
      <p:ext uri="{BB962C8B-B14F-4D97-AF65-F5344CB8AC3E}">
        <p14:creationId xmlns:p14="http://schemas.microsoft.com/office/powerpoint/2010/main" val="420482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/>
              <a:t>Page Replacement Policies</a:t>
            </a:r>
          </a:p>
        </p:txBody>
      </p:sp>
      <p:sp>
        <p:nvSpPr>
          <p:cNvPr id="7731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600" dirty="0"/>
              <a:t>Random</a:t>
            </a:r>
          </a:p>
          <a:p>
            <a:pPr lvl="1"/>
            <a:r>
              <a:rPr lang="en-US" altLang="ko-KR" sz="1400" dirty="0"/>
              <a:t>Pick random page for every replacement</a:t>
            </a:r>
          </a:p>
          <a:p>
            <a:pPr lvl="1"/>
            <a:r>
              <a:rPr lang="en-US" altLang="ko-KR" sz="1400" dirty="0">
                <a:solidFill>
                  <a:srgbClr val="00B050"/>
                </a:solidFill>
              </a:rPr>
              <a:t>+ Simple hardware (typical solution for TLB’s)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–  Very unpredictable (makes it hard to provide any real-time guarantees)</a:t>
            </a:r>
          </a:p>
          <a:p>
            <a:r>
              <a:rPr lang="en-US" altLang="ko-KR" sz="1600" dirty="0"/>
              <a:t>First-in-first-out (FIFO)</a:t>
            </a:r>
          </a:p>
          <a:p>
            <a:pPr lvl="1"/>
            <a:r>
              <a:rPr lang="en-US" altLang="ko-KR" sz="1400" dirty="0"/>
              <a:t>Throw out oldest page</a:t>
            </a:r>
          </a:p>
          <a:p>
            <a:pPr lvl="1"/>
            <a:r>
              <a:rPr lang="en-US" altLang="ko-KR" sz="1400" dirty="0">
                <a:solidFill>
                  <a:srgbClr val="00B050"/>
                </a:solidFill>
              </a:rPr>
              <a:t>+ Fair (let every page live in memory for same amount of time)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–  Not optimal (could throw out heavily used pages instead of infrequently used)</a:t>
            </a:r>
          </a:p>
          <a:p>
            <a:r>
              <a:rPr lang="en-US" altLang="ko-KR" sz="1600" dirty="0"/>
              <a:t>Minimum (MIN) </a:t>
            </a:r>
          </a:p>
          <a:p>
            <a:pPr lvl="1"/>
            <a:r>
              <a:rPr lang="en-US" altLang="ko-KR" sz="1400" dirty="0"/>
              <a:t>Replace page that won’t be used for the longest time in future</a:t>
            </a:r>
          </a:p>
          <a:p>
            <a:pPr lvl="1"/>
            <a:r>
              <a:rPr lang="en-US" altLang="ko-KR" sz="1400" dirty="0">
                <a:solidFill>
                  <a:srgbClr val="00B050"/>
                </a:solidFill>
              </a:rPr>
              <a:t>+ Optimal  (perfect benchmark)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– Impractical (how can we really know future?)</a:t>
            </a:r>
          </a:p>
          <a:p>
            <a:r>
              <a:rPr lang="en-US" altLang="ko-KR" sz="1600" dirty="0"/>
              <a:t>Least-recently-used (LRU):</a:t>
            </a:r>
          </a:p>
          <a:p>
            <a:pPr lvl="1"/>
            <a:r>
              <a:rPr lang="en-US" altLang="ko-KR" sz="1400" dirty="0"/>
              <a:t>Replace page that hasn’t been used for the longest time (if it hasn’t been used for a while, it’s unlikely to be used in near future)</a:t>
            </a:r>
          </a:p>
          <a:p>
            <a:pPr lvl="1"/>
            <a:r>
              <a:rPr lang="en-US" altLang="ko-KR" sz="1400" dirty="0">
                <a:solidFill>
                  <a:srgbClr val="00B050"/>
                </a:solidFill>
              </a:rPr>
              <a:t>+ Seems like LRU should be good approximation to MIN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– High implement overhead (need to track all references to all pages)</a:t>
            </a:r>
          </a:p>
        </p:txBody>
      </p:sp>
    </p:spTree>
    <p:extLst>
      <p:ext uri="{BB962C8B-B14F-4D97-AF65-F5344CB8AC3E}">
        <p14:creationId xmlns:p14="http://schemas.microsoft.com/office/powerpoint/2010/main" val="324643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2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FIFO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/>
              <a:t>Suppose we have 3 p-pages , 4 v-pages, and following reference stream: 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FIFO: 7 faults</a:t>
            </a:r>
          </a:p>
          <a:p>
            <a:r>
              <a:rPr lang="en-US" altLang="ko-KR" sz="1800" dirty="0"/>
              <a:t>When referencing D, replacing A is bad choice, since we’ll need A again right away</a:t>
            </a:r>
          </a:p>
        </p:txBody>
      </p:sp>
      <p:grpSp>
        <p:nvGrpSpPr>
          <p:cNvPr id="775305" name="Group 137"/>
          <p:cNvGrpSpPr>
            <a:grpSpLocks/>
          </p:cNvGrpSpPr>
          <p:nvPr/>
        </p:nvGrpSpPr>
        <p:grpSpPr bwMode="auto">
          <a:xfrm>
            <a:off x="7858125" y="3377073"/>
            <a:ext cx="600075" cy="1476375"/>
            <a:chOff x="4950" y="2190"/>
            <a:chExt cx="378" cy="930"/>
          </a:xfrm>
        </p:grpSpPr>
        <p:sp>
          <p:nvSpPr>
            <p:cNvPr id="36943" name="Rectangle 52"/>
            <p:cNvSpPr>
              <a:spLocks noChangeArrowheads="1"/>
            </p:cNvSpPr>
            <p:nvPr/>
          </p:nvSpPr>
          <p:spPr bwMode="auto">
            <a:xfrm>
              <a:off x="4950" y="281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44" name="Rectangle 40"/>
            <p:cNvSpPr>
              <a:spLocks noChangeArrowheads="1"/>
            </p:cNvSpPr>
            <p:nvPr/>
          </p:nvSpPr>
          <p:spPr bwMode="auto">
            <a:xfrm>
              <a:off x="4950" y="250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45" name="Rectangle 28"/>
            <p:cNvSpPr>
              <a:spLocks noChangeArrowheads="1"/>
            </p:cNvSpPr>
            <p:nvPr/>
          </p:nvSpPr>
          <p:spPr bwMode="auto">
            <a:xfrm>
              <a:off x="4950" y="2190"/>
              <a:ext cx="378" cy="3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5304" name="Group 136"/>
          <p:cNvGrpSpPr>
            <a:grpSpLocks/>
          </p:cNvGrpSpPr>
          <p:nvPr/>
        </p:nvGrpSpPr>
        <p:grpSpPr bwMode="auto">
          <a:xfrm>
            <a:off x="7259638" y="3377073"/>
            <a:ext cx="598487" cy="1476375"/>
            <a:chOff x="4573" y="2190"/>
            <a:chExt cx="377" cy="930"/>
          </a:xfrm>
        </p:grpSpPr>
        <p:sp>
          <p:nvSpPr>
            <p:cNvPr id="36940" name="Rectangle 51"/>
            <p:cNvSpPr>
              <a:spLocks noChangeArrowheads="1"/>
            </p:cNvSpPr>
            <p:nvPr/>
          </p:nvSpPr>
          <p:spPr bwMode="auto">
            <a:xfrm>
              <a:off x="4573" y="2810"/>
              <a:ext cx="377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41" name="Rectangle 39"/>
            <p:cNvSpPr>
              <a:spLocks noChangeArrowheads="1"/>
            </p:cNvSpPr>
            <p:nvPr/>
          </p:nvSpPr>
          <p:spPr bwMode="auto">
            <a:xfrm>
              <a:off x="4573" y="2500"/>
              <a:ext cx="377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42" name="Rectangle 27"/>
            <p:cNvSpPr>
              <a:spLocks noChangeArrowheads="1"/>
            </p:cNvSpPr>
            <p:nvPr/>
          </p:nvSpPr>
          <p:spPr bwMode="auto">
            <a:xfrm>
              <a:off x="4573" y="2190"/>
              <a:ext cx="377" cy="3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</p:grpSp>
      <p:grpSp>
        <p:nvGrpSpPr>
          <p:cNvPr id="775303" name="Group 135"/>
          <p:cNvGrpSpPr>
            <a:grpSpLocks/>
          </p:cNvGrpSpPr>
          <p:nvPr/>
        </p:nvGrpSpPr>
        <p:grpSpPr bwMode="auto">
          <a:xfrm>
            <a:off x="6659563" y="3377073"/>
            <a:ext cx="600075" cy="1476375"/>
            <a:chOff x="4195" y="2190"/>
            <a:chExt cx="378" cy="930"/>
          </a:xfrm>
        </p:grpSpPr>
        <p:sp>
          <p:nvSpPr>
            <p:cNvPr id="36937" name="Rectangle 50"/>
            <p:cNvSpPr>
              <a:spLocks noChangeArrowheads="1"/>
            </p:cNvSpPr>
            <p:nvPr/>
          </p:nvSpPr>
          <p:spPr bwMode="auto">
            <a:xfrm>
              <a:off x="4195" y="281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36938" name="Rectangle 38"/>
            <p:cNvSpPr>
              <a:spLocks noChangeArrowheads="1"/>
            </p:cNvSpPr>
            <p:nvPr/>
          </p:nvSpPr>
          <p:spPr bwMode="auto">
            <a:xfrm>
              <a:off x="4195" y="250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39" name="Rectangle 26"/>
            <p:cNvSpPr>
              <a:spLocks noChangeArrowheads="1"/>
            </p:cNvSpPr>
            <p:nvPr/>
          </p:nvSpPr>
          <p:spPr bwMode="auto">
            <a:xfrm>
              <a:off x="4195" y="2190"/>
              <a:ext cx="378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5302" name="Group 134"/>
          <p:cNvGrpSpPr>
            <a:grpSpLocks/>
          </p:cNvGrpSpPr>
          <p:nvPr/>
        </p:nvGrpSpPr>
        <p:grpSpPr bwMode="auto">
          <a:xfrm>
            <a:off x="6061075" y="3377073"/>
            <a:ext cx="598488" cy="1476375"/>
            <a:chOff x="3818" y="2190"/>
            <a:chExt cx="377" cy="930"/>
          </a:xfrm>
        </p:grpSpPr>
        <p:sp>
          <p:nvSpPr>
            <p:cNvPr id="36934" name="Rectangle 49"/>
            <p:cNvSpPr>
              <a:spLocks noChangeArrowheads="1"/>
            </p:cNvSpPr>
            <p:nvPr/>
          </p:nvSpPr>
          <p:spPr bwMode="auto">
            <a:xfrm>
              <a:off x="3818" y="2810"/>
              <a:ext cx="377" cy="3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35" name="Rectangle 37"/>
            <p:cNvSpPr>
              <a:spLocks noChangeArrowheads="1"/>
            </p:cNvSpPr>
            <p:nvPr/>
          </p:nvSpPr>
          <p:spPr bwMode="auto">
            <a:xfrm>
              <a:off x="3818" y="2500"/>
              <a:ext cx="377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36" name="Rectangle 25"/>
            <p:cNvSpPr>
              <a:spLocks noChangeArrowheads="1"/>
            </p:cNvSpPr>
            <p:nvPr/>
          </p:nvSpPr>
          <p:spPr bwMode="auto">
            <a:xfrm>
              <a:off x="3818" y="2190"/>
              <a:ext cx="377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5301" name="Group 133"/>
          <p:cNvGrpSpPr>
            <a:grpSpLocks/>
          </p:cNvGrpSpPr>
          <p:nvPr/>
        </p:nvGrpSpPr>
        <p:grpSpPr bwMode="auto">
          <a:xfrm>
            <a:off x="5461000" y="3377073"/>
            <a:ext cx="600075" cy="1476375"/>
            <a:chOff x="3440" y="2190"/>
            <a:chExt cx="378" cy="930"/>
          </a:xfrm>
        </p:grpSpPr>
        <p:sp>
          <p:nvSpPr>
            <p:cNvPr id="36931" name="Rectangle 48"/>
            <p:cNvSpPr>
              <a:spLocks noChangeArrowheads="1"/>
            </p:cNvSpPr>
            <p:nvPr/>
          </p:nvSpPr>
          <p:spPr bwMode="auto">
            <a:xfrm>
              <a:off x="3440" y="2810"/>
              <a:ext cx="378" cy="3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32" name="Rectangle 36"/>
            <p:cNvSpPr>
              <a:spLocks noChangeArrowheads="1"/>
            </p:cNvSpPr>
            <p:nvPr/>
          </p:nvSpPr>
          <p:spPr bwMode="auto">
            <a:xfrm>
              <a:off x="3440" y="250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sp>
          <p:nvSpPr>
            <p:cNvPr id="36933" name="Rectangle 24"/>
            <p:cNvSpPr>
              <a:spLocks noChangeArrowheads="1"/>
            </p:cNvSpPr>
            <p:nvPr/>
          </p:nvSpPr>
          <p:spPr bwMode="auto">
            <a:xfrm>
              <a:off x="3440" y="2190"/>
              <a:ext cx="378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5300" name="Group 132"/>
          <p:cNvGrpSpPr>
            <a:grpSpLocks/>
          </p:cNvGrpSpPr>
          <p:nvPr/>
        </p:nvGrpSpPr>
        <p:grpSpPr bwMode="auto">
          <a:xfrm>
            <a:off x="4862513" y="3377073"/>
            <a:ext cx="598487" cy="1476375"/>
            <a:chOff x="3063" y="2190"/>
            <a:chExt cx="377" cy="930"/>
          </a:xfrm>
        </p:grpSpPr>
        <p:sp>
          <p:nvSpPr>
            <p:cNvPr id="36928" name="Rectangle 47"/>
            <p:cNvSpPr>
              <a:spLocks noChangeArrowheads="1"/>
            </p:cNvSpPr>
            <p:nvPr/>
          </p:nvSpPr>
          <p:spPr bwMode="auto">
            <a:xfrm>
              <a:off x="3063" y="2810"/>
              <a:ext cx="377" cy="3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29" name="Rectangle 35"/>
            <p:cNvSpPr>
              <a:spLocks noChangeArrowheads="1"/>
            </p:cNvSpPr>
            <p:nvPr/>
          </p:nvSpPr>
          <p:spPr bwMode="auto">
            <a:xfrm>
              <a:off x="3063" y="2500"/>
              <a:ext cx="377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30" name="Rectangle 23"/>
            <p:cNvSpPr>
              <a:spLocks noChangeArrowheads="1"/>
            </p:cNvSpPr>
            <p:nvPr/>
          </p:nvSpPr>
          <p:spPr bwMode="auto">
            <a:xfrm>
              <a:off x="3063" y="2190"/>
              <a:ext cx="377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</p:grpSp>
      <p:grpSp>
        <p:nvGrpSpPr>
          <p:cNvPr id="775299" name="Group 131"/>
          <p:cNvGrpSpPr>
            <a:grpSpLocks/>
          </p:cNvGrpSpPr>
          <p:nvPr/>
        </p:nvGrpSpPr>
        <p:grpSpPr bwMode="auto">
          <a:xfrm>
            <a:off x="4262438" y="3377073"/>
            <a:ext cx="600075" cy="1476375"/>
            <a:chOff x="2685" y="2190"/>
            <a:chExt cx="378" cy="930"/>
          </a:xfrm>
        </p:grpSpPr>
        <p:sp>
          <p:nvSpPr>
            <p:cNvPr id="36925" name="Rectangle 46"/>
            <p:cNvSpPr>
              <a:spLocks noChangeArrowheads="1"/>
            </p:cNvSpPr>
            <p:nvPr/>
          </p:nvSpPr>
          <p:spPr bwMode="auto">
            <a:xfrm>
              <a:off x="2685" y="2810"/>
              <a:ext cx="378" cy="3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26" name="Rectangle 34"/>
            <p:cNvSpPr>
              <a:spLocks noChangeArrowheads="1"/>
            </p:cNvSpPr>
            <p:nvPr/>
          </p:nvSpPr>
          <p:spPr bwMode="auto">
            <a:xfrm>
              <a:off x="2685" y="250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27" name="Rectangle 22"/>
            <p:cNvSpPr>
              <a:spLocks noChangeArrowheads="1"/>
            </p:cNvSpPr>
            <p:nvPr/>
          </p:nvSpPr>
          <p:spPr bwMode="auto">
            <a:xfrm>
              <a:off x="2685" y="219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solidFill>
                  <a:schemeClr val="accent3">
                    <a:lumMod val="20000"/>
                    <a:lumOff val="8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5298" name="Group 130"/>
          <p:cNvGrpSpPr>
            <a:grpSpLocks/>
          </p:cNvGrpSpPr>
          <p:nvPr/>
        </p:nvGrpSpPr>
        <p:grpSpPr bwMode="auto">
          <a:xfrm>
            <a:off x="3662363" y="3377073"/>
            <a:ext cx="600075" cy="1476375"/>
            <a:chOff x="2307" y="2190"/>
            <a:chExt cx="378" cy="930"/>
          </a:xfrm>
        </p:grpSpPr>
        <p:sp>
          <p:nvSpPr>
            <p:cNvPr id="36922" name="Rectangle 45"/>
            <p:cNvSpPr>
              <a:spLocks noChangeArrowheads="1"/>
            </p:cNvSpPr>
            <p:nvPr/>
          </p:nvSpPr>
          <p:spPr bwMode="auto">
            <a:xfrm>
              <a:off x="2307" y="2810"/>
              <a:ext cx="378" cy="3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23" name="Rectangle 33"/>
            <p:cNvSpPr>
              <a:spLocks noChangeArrowheads="1"/>
            </p:cNvSpPr>
            <p:nvPr/>
          </p:nvSpPr>
          <p:spPr bwMode="auto">
            <a:xfrm>
              <a:off x="2307" y="250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24" name="Rectangle 21"/>
            <p:cNvSpPr>
              <a:spLocks noChangeArrowheads="1"/>
            </p:cNvSpPr>
            <p:nvPr/>
          </p:nvSpPr>
          <p:spPr bwMode="auto">
            <a:xfrm>
              <a:off x="2307" y="219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5297" name="Group 129"/>
          <p:cNvGrpSpPr>
            <a:grpSpLocks/>
          </p:cNvGrpSpPr>
          <p:nvPr/>
        </p:nvGrpSpPr>
        <p:grpSpPr bwMode="auto">
          <a:xfrm>
            <a:off x="3063875" y="3377073"/>
            <a:ext cx="598488" cy="1476375"/>
            <a:chOff x="1930" y="2190"/>
            <a:chExt cx="377" cy="930"/>
          </a:xfrm>
        </p:grpSpPr>
        <p:sp>
          <p:nvSpPr>
            <p:cNvPr id="36919" name="Rectangle 44"/>
            <p:cNvSpPr>
              <a:spLocks noChangeArrowheads="1"/>
            </p:cNvSpPr>
            <p:nvPr/>
          </p:nvSpPr>
          <p:spPr bwMode="auto">
            <a:xfrm>
              <a:off x="1930" y="2810"/>
              <a:ext cx="377" cy="3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  <p:sp>
          <p:nvSpPr>
            <p:cNvPr id="36920" name="Rectangle 32"/>
            <p:cNvSpPr>
              <a:spLocks noChangeArrowheads="1"/>
            </p:cNvSpPr>
            <p:nvPr/>
          </p:nvSpPr>
          <p:spPr bwMode="auto">
            <a:xfrm>
              <a:off x="1930" y="2500"/>
              <a:ext cx="377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21" name="Rectangle 20"/>
            <p:cNvSpPr>
              <a:spLocks noChangeArrowheads="1"/>
            </p:cNvSpPr>
            <p:nvPr/>
          </p:nvSpPr>
          <p:spPr bwMode="auto">
            <a:xfrm>
              <a:off x="1930" y="2190"/>
              <a:ext cx="377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5296" name="Group 128"/>
          <p:cNvGrpSpPr>
            <a:grpSpLocks/>
          </p:cNvGrpSpPr>
          <p:nvPr/>
        </p:nvGrpSpPr>
        <p:grpSpPr bwMode="auto">
          <a:xfrm>
            <a:off x="2463800" y="3377073"/>
            <a:ext cx="600075" cy="1476375"/>
            <a:chOff x="1552" y="2190"/>
            <a:chExt cx="378" cy="930"/>
          </a:xfrm>
        </p:grpSpPr>
        <p:sp>
          <p:nvSpPr>
            <p:cNvPr id="36916" name="Rectangle 43"/>
            <p:cNvSpPr>
              <a:spLocks noChangeArrowheads="1"/>
            </p:cNvSpPr>
            <p:nvPr/>
          </p:nvSpPr>
          <p:spPr bwMode="auto">
            <a:xfrm>
              <a:off x="1552" y="2810"/>
              <a:ext cx="37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17" name="Rectangle 31"/>
            <p:cNvSpPr>
              <a:spLocks noChangeArrowheads="1"/>
            </p:cNvSpPr>
            <p:nvPr/>
          </p:nvSpPr>
          <p:spPr bwMode="auto">
            <a:xfrm>
              <a:off x="1552" y="250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36918" name="Rectangle 19"/>
            <p:cNvSpPr>
              <a:spLocks noChangeArrowheads="1"/>
            </p:cNvSpPr>
            <p:nvPr/>
          </p:nvSpPr>
          <p:spPr bwMode="auto">
            <a:xfrm>
              <a:off x="1552" y="219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5295" name="Group 127"/>
          <p:cNvGrpSpPr>
            <a:grpSpLocks/>
          </p:cNvGrpSpPr>
          <p:nvPr/>
        </p:nvGrpSpPr>
        <p:grpSpPr bwMode="auto">
          <a:xfrm>
            <a:off x="1865313" y="3377073"/>
            <a:ext cx="598487" cy="1476375"/>
            <a:chOff x="1117" y="1948"/>
            <a:chExt cx="377" cy="930"/>
          </a:xfrm>
        </p:grpSpPr>
        <p:sp>
          <p:nvSpPr>
            <p:cNvPr id="36913" name="Rectangle 42"/>
            <p:cNvSpPr>
              <a:spLocks noChangeArrowheads="1"/>
            </p:cNvSpPr>
            <p:nvPr/>
          </p:nvSpPr>
          <p:spPr bwMode="auto">
            <a:xfrm>
              <a:off x="1117" y="2568"/>
              <a:ext cx="37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14" name="Rectangle 30"/>
            <p:cNvSpPr>
              <a:spLocks noChangeArrowheads="1"/>
            </p:cNvSpPr>
            <p:nvPr/>
          </p:nvSpPr>
          <p:spPr bwMode="auto">
            <a:xfrm>
              <a:off x="1117" y="2258"/>
              <a:ext cx="37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15" name="Rectangle 18"/>
            <p:cNvSpPr>
              <a:spLocks noChangeArrowheads="1"/>
            </p:cNvSpPr>
            <p:nvPr/>
          </p:nvSpPr>
          <p:spPr bwMode="auto">
            <a:xfrm>
              <a:off x="1117" y="1948"/>
              <a:ext cx="377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6C216FC-CF5E-234A-A58E-4A370F4D1C88}"/>
              </a:ext>
            </a:extLst>
          </p:cNvPr>
          <p:cNvGrpSpPr/>
          <p:nvPr/>
        </p:nvGrpSpPr>
        <p:grpSpPr>
          <a:xfrm>
            <a:off x="854075" y="2646823"/>
            <a:ext cx="7604125" cy="2206625"/>
            <a:chOff x="854075" y="2788027"/>
            <a:chExt cx="7604125" cy="220662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3AB1535-DFD4-3A41-AAE0-B5EFD0F76A65}"/>
                </a:ext>
              </a:extLst>
            </p:cNvPr>
            <p:cNvGrpSpPr/>
            <p:nvPr/>
          </p:nvGrpSpPr>
          <p:grpSpPr>
            <a:xfrm>
              <a:off x="1865313" y="2788027"/>
              <a:ext cx="6592887" cy="730250"/>
              <a:chOff x="1865313" y="2788027"/>
              <a:chExt cx="6592887" cy="730250"/>
            </a:xfrm>
          </p:grpSpPr>
          <p:sp>
            <p:nvSpPr>
              <p:cNvPr id="775184" name="Rectangle 16"/>
              <p:cNvSpPr>
                <a:spLocks noChangeArrowheads="1"/>
              </p:cNvSpPr>
              <p:nvPr/>
            </p:nvSpPr>
            <p:spPr bwMode="auto">
              <a:xfrm>
                <a:off x="7858125" y="2788027"/>
                <a:ext cx="600075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B</a:t>
                </a:r>
              </a:p>
            </p:txBody>
          </p:sp>
          <p:sp>
            <p:nvSpPr>
              <p:cNvPr id="775183" name="Rectangle 15"/>
              <p:cNvSpPr>
                <a:spLocks noChangeArrowheads="1"/>
              </p:cNvSpPr>
              <p:nvPr/>
            </p:nvSpPr>
            <p:spPr bwMode="auto">
              <a:xfrm>
                <a:off x="7259638" y="2788027"/>
                <a:ext cx="598487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</a:t>
                </a:r>
              </a:p>
            </p:txBody>
          </p:sp>
          <p:sp>
            <p:nvSpPr>
              <p:cNvPr id="775182" name="Rectangle 14"/>
              <p:cNvSpPr>
                <a:spLocks noChangeArrowheads="1"/>
              </p:cNvSpPr>
              <p:nvPr/>
            </p:nvSpPr>
            <p:spPr bwMode="auto">
              <a:xfrm>
                <a:off x="6659563" y="2788027"/>
                <a:ext cx="600075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B</a:t>
                </a:r>
              </a:p>
            </p:txBody>
          </p:sp>
          <p:sp>
            <p:nvSpPr>
              <p:cNvPr id="775181" name="Rectangle 13"/>
              <p:cNvSpPr>
                <a:spLocks noChangeArrowheads="1"/>
              </p:cNvSpPr>
              <p:nvPr/>
            </p:nvSpPr>
            <p:spPr bwMode="auto">
              <a:xfrm>
                <a:off x="6061075" y="2788027"/>
                <a:ext cx="598488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D</a:t>
                </a:r>
              </a:p>
            </p:txBody>
          </p:sp>
          <p:sp>
            <p:nvSpPr>
              <p:cNvPr id="775180" name="Rectangle 12"/>
              <p:cNvSpPr>
                <a:spLocks noChangeArrowheads="1"/>
              </p:cNvSpPr>
              <p:nvPr/>
            </p:nvSpPr>
            <p:spPr bwMode="auto">
              <a:xfrm>
                <a:off x="5461000" y="2788027"/>
                <a:ext cx="600075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99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A</a:t>
                </a:r>
              </a:p>
            </p:txBody>
          </p:sp>
          <p:sp>
            <p:nvSpPr>
              <p:cNvPr id="775179" name="Rectangle 11"/>
              <p:cNvSpPr>
                <a:spLocks noChangeArrowheads="1"/>
              </p:cNvSpPr>
              <p:nvPr/>
            </p:nvSpPr>
            <p:spPr bwMode="auto">
              <a:xfrm>
                <a:off x="4862513" y="2788027"/>
                <a:ext cx="598487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D</a:t>
                </a:r>
              </a:p>
            </p:txBody>
          </p:sp>
          <p:sp>
            <p:nvSpPr>
              <p:cNvPr id="775178" name="Rectangle 10"/>
              <p:cNvSpPr>
                <a:spLocks noChangeArrowheads="1"/>
              </p:cNvSpPr>
              <p:nvPr/>
            </p:nvSpPr>
            <p:spPr bwMode="auto">
              <a:xfrm>
                <a:off x="4262438" y="2788027"/>
                <a:ext cx="600075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B</a:t>
                </a:r>
              </a:p>
            </p:txBody>
          </p:sp>
          <p:sp>
            <p:nvSpPr>
              <p:cNvPr id="775177" name="Rectangle 9"/>
              <p:cNvSpPr>
                <a:spLocks noChangeArrowheads="1"/>
              </p:cNvSpPr>
              <p:nvPr/>
            </p:nvSpPr>
            <p:spPr bwMode="auto">
              <a:xfrm>
                <a:off x="3662363" y="2788027"/>
                <a:ext cx="600075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99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A</a:t>
                </a:r>
              </a:p>
            </p:txBody>
          </p:sp>
          <p:sp>
            <p:nvSpPr>
              <p:cNvPr id="775176" name="Rectangle 8"/>
              <p:cNvSpPr>
                <a:spLocks noChangeArrowheads="1"/>
              </p:cNvSpPr>
              <p:nvPr/>
            </p:nvSpPr>
            <p:spPr bwMode="auto">
              <a:xfrm>
                <a:off x="3063875" y="2788027"/>
                <a:ext cx="598488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</a:t>
                </a:r>
              </a:p>
            </p:txBody>
          </p:sp>
          <p:sp>
            <p:nvSpPr>
              <p:cNvPr id="775175" name="Rectangle 7"/>
              <p:cNvSpPr>
                <a:spLocks noChangeArrowheads="1"/>
              </p:cNvSpPr>
              <p:nvPr/>
            </p:nvSpPr>
            <p:spPr bwMode="auto">
              <a:xfrm>
                <a:off x="2463800" y="2788027"/>
                <a:ext cx="600075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B</a:t>
                </a:r>
              </a:p>
            </p:txBody>
          </p:sp>
          <p:sp>
            <p:nvSpPr>
              <p:cNvPr id="775174" name="Rectangle 6"/>
              <p:cNvSpPr>
                <a:spLocks noChangeArrowheads="1"/>
              </p:cNvSpPr>
              <p:nvPr/>
            </p:nvSpPr>
            <p:spPr bwMode="auto">
              <a:xfrm>
                <a:off x="1865313" y="2788027"/>
                <a:ext cx="598487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99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A</a:t>
                </a:r>
              </a:p>
            </p:txBody>
          </p:sp>
        </p:grpSp>
        <p:grpSp>
          <p:nvGrpSpPr>
            <p:cNvPr id="775306" name="Group 138"/>
            <p:cNvGrpSpPr>
              <a:grpSpLocks/>
            </p:cNvGrpSpPr>
            <p:nvPr/>
          </p:nvGrpSpPr>
          <p:grpSpPr bwMode="auto">
            <a:xfrm>
              <a:off x="854075" y="2788027"/>
              <a:ext cx="7604125" cy="2206625"/>
              <a:chOff x="538" y="1536"/>
              <a:chExt cx="4790" cy="1390"/>
            </a:xfrm>
          </p:grpSpPr>
          <p:sp>
            <p:nvSpPr>
              <p:cNvPr id="36891" name="Rectangle 41"/>
              <p:cNvSpPr>
                <a:spLocks noChangeArrowheads="1"/>
              </p:cNvSpPr>
              <p:nvPr/>
            </p:nvSpPr>
            <p:spPr bwMode="auto">
              <a:xfrm>
                <a:off x="538" y="2616"/>
                <a:ext cx="637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3</a:t>
                </a:r>
              </a:p>
            </p:txBody>
          </p:sp>
          <p:sp>
            <p:nvSpPr>
              <p:cNvPr id="36892" name="Rectangle 29"/>
              <p:cNvSpPr>
                <a:spLocks noChangeArrowheads="1"/>
              </p:cNvSpPr>
              <p:nvPr/>
            </p:nvSpPr>
            <p:spPr bwMode="auto">
              <a:xfrm>
                <a:off x="538" y="2306"/>
                <a:ext cx="637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2</a:t>
                </a:r>
              </a:p>
            </p:txBody>
          </p:sp>
          <p:sp>
            <p:nvSpPr>
              <p:cNvPr id="36893" name="Rectangle 17"/>
              <p:cNvSpPr>
                <a:spLocks noChangeArrowheads="1"/>
              </p:cNvSpPr>
              <p:nvPr/>
            </p:nvSpPr>
            <p:spPr bwMode="auto">
              <a:xfrm>
                <a:off x="538" y="1996"/>
                <a:ext cx="637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</a:t>
                </a:r>
              </a:p>
            </p:txBody>
          </p:sp>
          <p:sp>
            <p:nvSpPr>
              <p:cNvPr id="36894" name="Rectangle 5"/>
              <p:cNvSpPr>
                <a:spLocks noChangeArrowheads="1"/>
              </p:cNvSpPr>
              <p:nvPr/>
            </p:nvSpPr>
            <p:spPr bwMode="auto">
              <a:xfrm>
                <a:off x="538" y="1552"/>
                <a:ext cx="637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ko-KR" sz="24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     </a:t>
                </a:r>
                <a:r>
                  <a:rPr lang="en-US" altLang="ko-KR" sz="24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Ref</a:t>
                </a:r>
              </a:p>
              <a:p>
                <a:pPr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ko-KR" sz="24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Page</a:t>
                </a:r>
              </a:p>
            </p:txBody>
          </p:sp>
          <p:sp>
            <p:nvSpPr>
              <p:cNvPr id="36895" name="Line 53"/>
              <p:cNvSpPr>
                <a:spLocks noChangeShapeType="1"/>
              </p:cNvSpPr>
              <p:nvPr/>
            </p:nvSpPr>
            <p:spPr bwMode="auto">
              <a:xfrm>
                <a:off x="538" y="1536"/>
                <a:ext cx="479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896" name="Line 54"/>
              <p:cNvSpPr>
                <a:spLocks noChangeShapeType="1"/>
              </p:cNvSpPr>
              <p:nvPr/>
            </p:nvSpPr>
            <p:spPr bwMode="auto">
              <a:xfrm>
                <a:off x="538" y="1996"/>
                <a:ext cx="479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897" name="Line 55"/>
              <p:cNvSpPr>
                <a:spLocks noChangeShapeType="1"/>
              </p:cNvSpPr>
              <p:nvPr/>
            </p:nvSpPr>
            <p:spPr bwMode="auto">
              <a:xfrm>
                <a:off x="538" y="2306"/>
                <a:ext cx="47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898" name="Line 56"/>
              <p:cNvSpPr>
                <a:spLocks noChangeShapeType="1"/>
              </p:cNvSpPr>
              <p:nvPr/>
            </p:nvSpPr>
            <p:spPr bwMode="auto">
              <a:xfrm>
                <a:off x="538" y="2616"/>
                <a:ext cx="47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899" name="Line 57"/>
              <p:cNvSpPr>
                <a:spLocks noChangeShapeType="1"/>
              </p:cNvSpPr>
              <p:nvPr/>
            </p:nvSpPr>
            <p:spPr bwMode="auto">
              <a:xfrm>
                <a:off x="538" y="2926"/>
                <a:ext cx="479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900" name="Line 58"/>
              <p:cNvSpPr>
                <a:spLocks noChangeShapeType="1"/>
              </p:cNvSpPr>
              <p:nvPr/>
            </p:nvSpPr>
            <p:spPr bwMode="auto">
              <a:xfrm>
                <a:off x="538" y="1536"/>
                <a:ext cx="0" cy="13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901" name="Line 59"/>
              <p:cNvSpPr>
                <a:spLocks noChangeShapeType="1"/>
              </p:cNvSpPr>
              <p:nvPr/>
            </p:nvSpPr>
            <p:spPr bwMode="auto">
              <a:xfrm>
                <a:off x="1175" y="1536"/>
                <a:ext cx="0" cy="139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902" name="Line 60"/>
              <p:cNvSpPr>
                <a:spLocks noChangeShapeType="1"/>
              </p:cNvSpPr>
              <p:nvPr/>
            </p:nvSpPr>
            <p:spPr bwMode="auto">
              <a:xfrm>
                <a:off x="1552" y="1536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903" name="Line 61"/>
              <p:cNvSpPr>
                <a:spLocks noChangeShapeType="1"/>
              </p:cNvSpPr>
              <p:nvPr/>
            </p:nvSpPr>
            <p:spPr bwMode="auto">
              <a:xfrm>
                <a:off x="1930" y="1536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904" name="Line 62"/>
              <p:cNvSpPr>
                <a:spLocks noChangeShapeType="1"/>
              </p:cNvSpPr>
              <p:nvPr/>
            </p:nvSpPr>
            <p:spPr bwMode="auto">
              <a:xfrm>
                <a:off x="2307" y="1536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905" name="Line 63"/>
              <p:cNvSpPr>
                <a:spLocks noChangeShapeType="1"/>
              </p:cNvSpPr>
              <p:nvPr/>
            </p:nvSpPr>
            <p:spPr bwMode="auto">
              <a:xfrm>
                <a:off x="2685" y="1536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906" name="Line 64"/>
              <p:cNvSpPr>
                <a:spLocks noChangeShapeType="1"/>
              </p:cNvSpPr>
              <p:nvPr/>
            </p:nvSpPr>
            <p:spPr bwMode="auto">
              <a:xfrm>
                <a:off x="3063" y="1536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907" name="Line 65"/>
              <p:cNvSpPr>
                <a:spLocks noChangeShapeType="1"/>
              </p:cNvSpPr>
              <p:nvPr/>
            </p:nvSpPr>
            <p:spPr bwMode="auto">
              <a:xfrm>
                <a:off x="3440" y="1536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908" name="Line 66"/>
              <p:cNvSpPr>
                <a:spLocks noChangeShapeType="1"/>
              </p:cNvSpPr>
              <p:nvPr/>
            </p:nvSpPr>
            <p:spPr bwMode="auto">
              <a:xfrm>
                <a:off x="3818" y="1536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909" name="Line 67"/>
              <p:cNvSpPr>
                <a:spLocks noChangeShapeType="1"/>
              </p:cNvSpPr>
              <p:nvPr/>
            </p:nvSpPr>
            <p:spPr bwMode="auto">
              <a:xfrm>
                <a:off x="4195" y="1536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910" name="Line 68"/>
              <p:cNvSpPr>
                <a:spLocks noChangeShapeType="1"/>
              </p:cNvSpPr>
              <p:nvPr/>
            </p:nvSpPr>
            <p:spPr bwMode="auto">
              <a:xfrm>
                <a:off x="4573" y="1536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911" name="Line 69"/>
              <p:cNvSpPr>
                <a:spLocks noChangeShapeType="1"/>
              </p:cNvSpPr>
              <p:nvPr/>
            </p:nvSpPr>
            <p:spPr bwMode="auto">
              <a:xfrm>
                <a:off x="4950" y="1536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912" name="Line 70"/>
              <p:cNvSpPr>
                <a:spLocks noChangeShapeType="1"/>
              </p:cNvSpPr>
              <p:nvPr/>
            </p:nvSpPr>
            <p:spPr bwMode="auto">
              <a:xfrm>
                <a:off x="5328" y="1536"/>
                <a:ext cx="0" cy="13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01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MIN</a:t>
            </a:r>
          </a:p>
        </p:txBody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1800" dirty="0"/>
              <a:t>MIN: 5 faults </a:t>
            </a:r>
          </a:p>
          <a:p>
            <a:pPr lvl="1"/>
            <a:r>
              <a:rPr lang="en-US" altLang="ko-KR" sz="1600" dirty="0"/>
              <a:t>Where will D be brought in? Look for page not referenced farthest in future</a:t>
            </a:r>
          </a:p>
          <a:p>
            <a:r>
              <a:rPr lang="en-US" altLang="ko-KR" sz="1800" dirty="0"/>
              <a:t>What will LRU do?</a:t>
            </a:r>
          </a:p>
          <a:p>
            <a:pPr lvl="1"/>
            <a:r>
              <a:rPr lang="en-US" altLang="ko-KR" sz="1600" dirty="0"/>
              <a:t>Same decisions as MIN here but won’t always be true!</a:t>
            </a:r>
          </a:p>
        </p:txBody>
      </p:sp>
      <p:grpSp>
        <p:nvGrpSpPr>
          <p:cNvPr id="778246" name="Group 6"/>
          <p:cNvGrpSpPr>
            <a:grpSpLocks/>
          </p:cNvGrpSpPr>
          <p:nvPr/>
        </p:nvGrpSpPr>
        <p:grpSpPr bwMode="auto">
          <a:xfrm>
            <a:off x="7858125" y="2690812"/>
            <a:ext cx="600075" cy="1476375"/>
            <a:chOff x="4950" y="2190"/>
            <a:chExt cx="378" cy="930"/>
          </a:xfrm>
        </p:grpSpPr>
        <p:sp>
          <p:nvSpPr>
            <p:cNvPr id="37967" name="Rectangle 7"/>
            <p:cNvSpPr>
              <a:spLocks noChangeArrowheads="1"/>
            </p:cNvSpPr>
            <p:nvPr/>
          </p:nvSpPr>
          <p:spPr bwMode="auto">
            <a:xfrm>
              <a:off x="4950" y="2810"/>
              <a:ext cx="378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68" name="Rectangle 8"/>
            <p:cNvSpPr>
              <a:spLocks noChangeArrowheads="1"/>
            </p:cNvSpPr>
            <p:nvPr/>
          </p:nvSpPr>
          <p:spPr bwMode="auto">
            <a:xfrm>
              <a:off x="4950" y="250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69" name="Rectangle 9"/>
            <p:cNvSpPr>
              <a:spLocks noChangeArrowheads="1"/>
            </p:cNvSpPr>
            <p:nvPr/>
          </p:nvSpPr>
          <p:spPr bwMode="auto">
            <a:xfrm>
              <a:off x="4950" y="2190"/>
              <a:ext cx="378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8250" name="Group 10"/>
          <p:cNvGrpSpPr>
            <a:grpSpLocks/>
          </p:cNvGrpSpPr>
          <p:nvPr/>
        </p:nvGrpSpPr>
        <p:grpSpPr bwMode="auto">
          <a:xfrm>
            <a:off x="7259638" y="2690812"/>
            <a:ext cx="598487" cy="1476375"/>
            <a:chOff x="4573" y="2190"/>
            <a:chExt cx="377" cy="930"/>
          </a:xfrm>
        </p:grpSpPr>
        <p:sp>
          <p:nvSpPr>
            <p:cNvPr id="37964" name="Rectangle 11"/>
            <p:cNvSpPr>
              <a:spLocks noChangeArrowheads="1"/>
            </p:cNvSpPr>
            <p:nvPr/>
          </p:nvSpPr>
          <p:spPr bwMode="auto">
            <a:xfrm>
              <a:off x="4573" y="2810"/>
              <a:ext cx="377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65" name="Rectangle 12"/>
            <p:cNvSpPr>
              <a:spLocks noChangeArrowheads="1"/>
            </p:cNvSpPr>
            <p:nvPr/>
          </p:nvSpPr>
          <p:spPr bwMode="auto">
            <a:xfrm>
              <a:off x="4573" y="2500"/>
              <a:ext cx="377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66" name="Rectangle 13"/>
            <p:cNvSpPr>
              <a:spLocks noChangeArrowheads="1"/>
            </p:cNvSpPr>
            <p:nvPr/>
          </p:nvSpPr>
          <p:spPr bwMode="auto">
            <a:xfrm>
              <a:off x="4573" y="2190"/>
              <a:ext cx="377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</p:grpSp>
      <p:grpSp>
        <p:nvGrpSpPr>
          <p:cNvPr id="778254" name="Group 14"/>
          <p:cNvGrpSpPr>
            <a:grpSpLocks/>
          </p:cNvGrpSpPr>
          <p:nvPr/>
        </p:nvGrpSpPr>
        <p:grpSpPr bwMode="auto">
          <a:xfrm>
            <a:off x="6659563" y="2690812"/>
            <a:ext cx="600075" cy="1476375"/>
            <a:chOff x="4195" y="2190"/>
            <a:chExt cx="378" cy="930"/>
          </a:xfrm>
        </p:grpSpPr>
        <p:sp>
          <p:nvSpPr>
            <p:cNvPr id="37961" name="Rectangle 15"/>
            <p:cNvSpPr>
              <a:spLocks noChangeArrowheads="1"/>
            </p:cNvSpPr>
            <p:nvPr/>
          </p:nvSpPr>
          <p:spPr bwMode="auto">
            <a:xfrm>
              <a:off x="4195" y="2810"/>
              <a:ext cx="378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62" name="Rectangle 16"/>
            <p:cNvSpPr>
              <a:spLocks noChangeArrowheads="1"/>
            </p:cNvSpPr>
            <p:nvPr/>
          </p:nvSpPr>
          <p:spPr bwMode="auto">
            <a:xfrm>
              <a:off x="4195" y="250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63" name="Rectangle 17"/>
            <p:cNvSpPr>
              <a:spLocks noChangeArrowheads="1"/>
            </p:cNvSpPr>
            <p:nvPr/>
          </p:nvSpPr>
          <p:spPr bwMode="auto">
            <a:xfrm>
              <a:off x="4195" y="219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8258" name="Group 18"/>
          <p:cNvGrpSpPr>
            <a:grpSpLocks/>
          </p:cNvGrpSpPr>
          <p:nvPr/>
        </p:nvGrpSpPr>
        <p:grpSpPr bwMode="auto">
          <a:xfrm>
            <a:off x="6061075" y="2690812"/>
            <a:ext cx="598488" cy="1476375"/>
            <a:chOff x="3818" y="2190"/>
            <a:chExt cx="377" cy="930"/>
          </a:xfrm>
        </p:grpSpPr>
        <p:sp>
          <p:nvSpPr>
            <p:cNvPr id="37958" name="Rectangle 19"/>
            <p:cNvSpPr>
              <a:spLocks noChangeArrowheads="1"/>
            </p:cNvSpPr>
            <p:nvPr/>
          </p:nvSpPr>
          <p:spPr bwMode="auto">
            <a:xfrm>
              <a:off x="3818" y="2810"/>
              <a:ext cx="377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59" name="Rectangle 20"/>
            <p:cNvSpPr>
              <a:spLocks noChangeArrowheads="1"/>
            </p:cNvSpPr>
            <p:nvPr/>
          </p:nvSpPr>
          <p:spPr bwMode="auto">
            <a:xfrm>
              <a:off x="3818" y="2500"/>
              <a:ext cx="377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60" name="Rectangle 21"/>
            <p:cNvSpPr>
              <a:spLocks noChangeArrowheads="1"/>
            </p:cNvSpPr>
            <p:nvPr/>
          </p:nvSpPr>
          <p:spPr bwMode="auto">
            <a:xfrm>
              <a:off x="3818" y="2190"/>
              <a:ext cx="377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8262" name="Group 22"/>
          <p:cNvGrpSpPr>
            <a:grpSpLocks/>
          </p:cNvGrpSpPr>
          <p:nvPr/>
        </p:nvGrpSpPr>
        <p:grpSpPr bwMode="auto">
          <a:xfrm>
            <a:off x="5461000" y="2690812"/>
            <a:ext cx="600075" cy="1476375"/>
            <a:chOff x="3440" y="2190"/>
            <a:chExt cx="378" cy="930"/>
          </a:xfrm>
        </p:grpSpPr>
        <p:sp>
          <p:nvSpPr>
            <p:cNvPr id="37955" name="Rectangle 23"/>
            <p:cNvSpPr>
              <a:spLocks noChangeArrowheads="1"/>
            </p:cNvSpPr>
            <p:nvPr/>
          </p:nvSpPr>
          <p:spPr bwMode="auto">
            <a:xfrm>
              <a:off x="3440" y="2810"/>
              <a:ext cx="378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56" name="Rectangle 24"/>
            <p:cNvSpPr>
              <a:spLocks noChangeArrowheads="1"/>
            </p:cNvSpPr>
            <p:nvPr/>
          </p:nvSpPr>
          <p:spPr bwMode="auto">
            <a:xfrm>
              <a:off x="3440" y="250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57" name="Rectangle 25"/>
            <p:cNvSpPr>
              <a:spLocks noChangeArrowheads="1"/>
            </p:cNvSpPr>
            <p:nvPr/>
          </p:nvSpPr>
          <p:spPr bwMode="auto">
            <a:xfrm>
              <a:off x="3440" y="219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8266" name="Group 26"/>
          <p:cNvGrpSpPr>
            <a:grpSpLocks/>
          </p:cNvGrpSpPr>
          <p:nvPr/>
        </p:nvGrpSpPr>
        <p:grpSpPr bwMode="auto">
          <a:xfrm>
            <a:off x="4862513" y="2690812"/>
            <a:ext cx="598487" cy="1476375"/>
            <a:chOff x="3063" y="2190"/>
            <a:chExt cx="377" cy="930"/>
          </a:xfrm>
        </p:grpSpPr>
        <p:sp>
          <p:nvSpPr>
            <p:cNvPr id="37952" name="Rectangle 27"/>
            <p:cNvSpPr>
              <a:spLocks noChangeArrowheads="1"/>
            </p:cNvSpPr>
            <p:nvPr/>
          </p:nvSpPr>
          <p:spPr bwMode="auto">
            <a:xfrm>
              <a:off x="3063" y="2810"/>
              <a:ext cx="377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  <p:sp>
          <p:nvSpPr>
            <p:cNvPr id="37953" name="Rectangle 28"/>
            <p:cNvSpPr>
              <a:spLocks noChangeArrowheads="1"/>
            </p:cNvSpPr>
            <p:nvPr/>
          </p:nvSpPr>
          <p:spPr bwMode="auto">
            <a:xfrm>
              <a:off x="3063" y="2500"/>
              <a:ext cx="377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54" name="Rectangle 29"/>
            <p:cNvSpPr>
              <a:spLocks noChangeArrowheads="1"/>
            </p:cNvSpPr>
            <p:nvPr/>
          </p:nvSpPr>
          <p:spPr bwMode="auto">
            <a:xfrm>
              <a:off x="3063" y="2190"/>
              <a:ext cx="377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8270" name="Group 30"/>
          <p:cNvGrpSpPr>
            <a:grpSpLocks/>
          </p:cNvGrpSpPr>
          <p:nvPr/>
        </p:nvGrpSpPr>
        <p:grpSpPr bwMode="auto">
          <a:xfrm>
            <a:off x="4262438" y="2690812"/>
            <a:ext cx="600075" cy="1476375"/>
            <a:chOff x="2685" y="2190"/>
            <a:chExt cx="378" cy="930"/>
          </a:xfrm>
        </p:grpSpPr>
        <p:sp>
          <p:nvSpPr>
            <p:cNvPr id="37949" name="Rectangle 31"/>
            <p:cNvSpPr>
              <a:spLocks noChangeArrowheads="1"/>
            </p:cNvSpPr>
            <p:nvPr/>
          </p:nvSpPr>
          <p:spPr bwMode="auto">
            <a:xfrm>
              <a:off x="2685" y="2810"/>
              <a:ext cx="378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50" name="Rectangle 32"/>
            <p:cNvSpPr>
              <a:spLocks noChangeArrowheads="1"/>
            </p:cNvSpPr>
            <p:nvPr/>
          </p:nvSpPr>
          <p:spPr bwMode="auto">
            <a:xfrm>
              <a:off x="2685" y="250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51" name="Rectangle 33"/>
            <p:cNvSpPr>
              <a:spLocks noChangeArrowheads="1"/>
            </p:cNvSpPr>
            <p:nvPr/>
          </p:nvSpPr>
          <p:spPr bwMode="auto">
            <a:xfrm>
              <a:off x="2685" y="219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8274" name="Group 34"/>
          <p:cNvGrpSpPr>
            <a:grpSpLocks/>
          </p:cNvGrpSpPr>
          <p:nvPr/>
        </p:nvGrpSpPr>
        <p:grpSpPr bwMode="auto">
          <a:xfrm>
            <a:off x="3662363" y="2690812"/>
            <a:ext cx="600075" cy="1476375"/>
            <a:chOff x="2307" y="2190"/>
            <a:chExt cx="378" cy="930"/>
          </a:xfrm>
        </p:grpSpPr>
        <p:sp>
          <p:nvSpPr>
            <p:cNvPr id="37946" name="Rectangle 35"/>
            <p:cNvSpPr>
              <a:spLocks noChangeArrowheads="1"/>
            </p:cNvSpPr>
            <p:nvPr/>
          </p:nvSpPr>
          <p:spPr bwMode="auto">
            <a:xfrm>
              <a:off x="2307" y="2810"/>
              <a:ext cx="378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47" name="Rectangle 36"/>
            <p:cNvSpPr>
              <a:spLocks noChangeArrowheads="1"/>
            </p:cNvSpPr>
            <p:nvPr/>
          </p:nvSpPr>
          <p:spPr bwMode="auto">
            <a:xfrm>
              <a:off x="2307" y="250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48" name="Rectangle 37"/>
            <p:cNvSpPr>
              <a:spLocks noChangeArrowheads="1"/>
            </p:cNvSpPr>
            <p:nvPr/>
          </p:nvSpPr>
          <p:spPr bwMode="auto">
            <a:xfrm>
              <a:off x="2307" y="219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8278" name="Group 38"/>
          <p:cNvGrpSpPr>
            <a:grpSpLocks/>
          </p:cNvGrpSpPr>
          <p:nvPr/>
        </p:nvGrpSpPr>
        <p:grpSpPr bwMode="auto">
          <a:xfrm>
            <a:off x="3063875" y="2690812"/>
            <a:ext cx="598488" cy="1476375"/>
            <a:chOff x="1930" y="2190"/>
            <a:chExt cx="377" cy="930"/>
          </a:xfrm>
        </p:grpSpPr>
        <p:sp>
          <p:nvSpPr>
            <p:cNvPr id="37943" name="Rectangle 39"/>
            <p:cNvSpPr>
              <a:spLocks noChangeArrowheads="1"/>
            </p:cNvSpPr>
            <p:nvPr/>
          </p:nvSpPr>
          <p:spPr bwMode="auto">
            <a:xfrm>
              <a:off x="1930" y="2810"/>
              <a:ext cx="377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  <p:sp>
          <p:nvSpPr>
            <p:cNvPr id="37944" name="Rectangle 40"/>
            <p:cNvSpPr>
              <a:spLocks noChangeArrowheads="1"/>
            </p:cNvSpPr>
            <p:nvPr/>
          </p:nvSpPr>
          <p:spPr bwMode="auto">
            <a:xfrm>
              <a:off x="1930" y="2500"/>
              <a:ext cx="377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45" name="Rectangle 41"/>
            <p:cNvSpPr>
              <a:spLocks noChangeArrowheads="1"/>
            </p:cNvSpPr>
            <p:nvPr/>
          </p:nvSpPr>
          <p:spPr bwMode="auto">
            <a:xfrm>
              <a:off x="1930" y="2190"/>
              <a:ext cx="377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8282" name="Group 42"/>
          <p:cNvGrpSpPr>
            <a:grpSpLocks/>
          </p:cNvGrpSpPr>
          <p:nvPr/>
        </p:nvGrpSpPr>
        <p:grpSpPr bwMode="auto">
          <a:xfrm>
            <a:off x="2463800" y="2690812"/>
            <a:ext cx="600075" cy="1476375"/>
            <a:chOff x="1552" y="2190"/>
            <a:chExt cx="378" cy="930"/>
          </a:xfrm>
        </p:grpSpPr>
        <p:sp>
          <p:nvSpPr>
            <p:cNvPr id="37940" name="Rectangle 43"/>
            <p:cNvSpPr>
              <a:spLocks noChangeArrowheads="1"/>
            </p:cNvSpPr>
            <p:nvPr/>
          </p:nvSpPr>
          <p:spPr bwMode="auto">
            <a:xfrm>
              <a:off x="1552" y="2810"/>
              <a:ext cx="37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41" name="Rectangle 44"/>
            <p:cNvSpPr>
              <a:spLocks noChangeArrowheads="1"/>
            </p:cNvSpPr>
            <p:nvPr/>
          </p:nvSpPr>
          <p:spPr bwMode="auto">
            <a:xfrm>
              <a:off x="1552" y="250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37942" name="Rectangle 45"/>
            <p:cNvSpPr>
              <a:spLocks noChangeArrowheads="1"/>
            </p:cNvSpPr>
            <p:nvPr/>
          </p:nvSpPr>
          <p:spPr bwMode="auto">
            <a:xfrm>
              <a:off x="1552" y="219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8286" name="Group 46"/>
          <p:cNvGrpSpPr>
            <a:grpSpLocks/>
          </p:cNvGrpSpPr>
          <p:nvPr/>
        </p:nvGrpSpPr>
        <p:grpSpPr bwMode="auto">
          <a:xfrm>
            <a:off x="1865313" y="2690812"/>
            <a:ext cx="598487" cy="1476375"/>
            <a:chOff x="1117" y="1948"/>
            <a:chExt cx="377" cy="930"/>
          </a:xfrm>
        </p:grpSpPr>
        <p:sp>
          <p:nvSpPr>
            <p:cNvPr id="37937" name="Rectangle 47"/>
            <p:cNvSpPr>
              <a:spLocks noChangeArrowheads="1"/>
            </p:cNvSpPr>
            <p:nvPr/>
          </p:nvSpPr>
          <p:spPr bwMode="auto">
            <a:xfrm>
              <a:off x="1117" y="2568"/>
              <a:ext cx="37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38" name="Rectangle 48"/>
            <p:cNvSpPr>
              <a:spLocks noChangeArrowheads="1"/>
            </p:cNvSpPr>
            <p:nvPr/>
          </p:nvSpPr>
          <p:spPr bwMode="auto">
            <a:xfrm>
              <a:off x="1117" y="2258"/>
              <a:ext cx="37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39" name="Rectangle 49"/>
            <p:cNvSpPr>
              <a:spLocks noChangeArrowheads="1"/>
            </p:cNvSpPr>
            <p:nvPr/>
          </p:nvSpPr>
          <p:spPr bwMode="auto">
            <a:xfrm>
              <a:off x="1117" y="1948"/>
              <a:ext cx="377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BDBB04F-4902-2145-BC77-61E7CF91F66C}"/>
              </a:ext>
            </a:extLst>
          </p:cNvPr>
          <p:cNvGrpSpPr/>
          <p:nvPr/>
        </p:nvGrpSpPr>
        <p:grpSpPr>
          <a:xfrm>
            <a:off x="854075" y="1960562"/>
            <a:ext cx="7604125" cy="2206625"/>
            <a:chOff x="854075" y="2649071"/>
            <a:chExt cx="7604125" cy="220662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044373D-E6D6-7D48-9A7C-208613B3FAAA}"/>
                </a:ext>
              </a:extLst>
            </p:cNvPr>
            <p:cNvGrpSpPr/>
            <p:nvPr/>
          </p:nvGrpSpPr>
          <p:grpSpPr>
            <a:xfrm>
              <a:off x="1865313" y="2649071"/>
              <a:ext cx="6592887" cy="730250"/>
              <a:chOff x="1865313" y="2649071"/>
              <a:chExt cx="6592887" cy="730250"/>
            </a:xfrm>
          </p:grpSpPr>
          <p:sp>
            <p:nvSpPr>
              <p:cNvPr id="778291" name="Rectangle 51"/>
              <p:cNvSpPr>
                <a:spLocks noChangeArrowheads="1"/>
              </p:cNvSpPr>
              <p:nvPr/>
            </p:nvSpPr>
            <p:spPr bwMode="auto">
              <a:xfrm>
                <a:off x="7858125" y="2649071"/>
                <a:ext cx="600075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B</a:t>
                </a:r>
              </a:p>
            </p:txBody>
          </p:sp>
          <p:sp>
            <p:nvSpPr>
              <p:cNvPr id="778292" name="Rectangle 52"/>
              <p:cNvSpPr>
                <a:spLocks noChangeArrowheads="1"/>
              </p:cNvSpPr>
              <p:nvPr/>
            </p:nvSpPr>
            <p:spPr bwMode="auto">
              <a:xfrm>
                <a:off x="7259638" y="2649071"/>
                <a:ext cx="598487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</a:t>
                </a:r>
              </a:p>
            </p:txBody>
          </p:sp>
          <p:sp>
            <p:nvSpPr>
              <p:cNvPr id="778293" name="Rectangle 53"/>
              <p:cNvSpPr>
                <a:spLocks noChangeArrowheads="1"/>
              </p:cNvSpPr>
              <p:nvPr/>
            </p:nvSpPr>
            <p:spPr bwMode="auto">
              <a:xfrm>
                <a:off x="6659563" y="2649071"/>
                <a:ext cx="600075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B</a:t>
                </a:r>
              </a:p>
            </p:txBody>
          </p:sp>
          <p:sp>
            <p:nvSpPr>
              <p:cNvPr id="778294" name="Rectangle 54"/>
              <p:cNvSpPr>
                <a:spLocks noChangeArrowheads="1"/>
              </p:cNvSpPr>
              <p:nvPr/>
            </p:nvSpPr>
            <p:spPr bwMode="auto">
              <a:xfrm>
                <a:off x="6061075" y="2649071"/>
                <a:ext cx="598488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D</a:t>
                </a:r>
              </a:p>
            </p:txBody>
          </p:sp>
          <p:sp>
            <p:nvSpPr>
              <p:cNvPr id="778295" name="Rectangle 55"/>
              <p:cNvSpPr>
                <a:spLocks noChangeArrowheads="1"/>
              </p:cNvSpPr>
              <p:nvPr/>
            </p:nvSpPr>
            <p:spPr bwMode="auto">
              <a:xfrm>
                <a:off x="5461000" y="2649071"/>
                <a:ext cx="600075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99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A</a:t>
                </a:r>
              </a:p>
            </p:txBody>
          </p:sp>
          <p:sp>
            <p:nvSpPr>
              <p:cNvPr id="778296" name="Rectangle 56"/>
              <p:cNvSpPr>
                <a:spLocks noChangeArrowheads="1"/>
              </p:cNvSpPr>
              <p:nvPr/>
            </p:nvSpPr>
            <p:spPr bwMode="auto">
              <a:xfrm>
                <a:off x="4862513" y="2649071"/>
                <a:ext cx="598487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D</a:t>
                </a:r>
              </a:p>
            </p:txBody>
          </p:sp>
          <p:sp>
            <p:nvSpPr>
              <p:cNvPr id="778297" name="Rectangle 57"/>
              <p:cNvSpPr>
                <a:spLocks noChangeArrowheads="1"/>
              </p:cNvSpPr>
              <p:nvPr/>
            </p:nvSpPr>
            <p:spPr bwMode="auto">
              <a:xfrm>
                <a:off x="4262438" y="2649071"/>
                <a:ext cx="600075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B</a:t>
                </a:r>
              </a:p>
            </p:txBody>
          </p:sp>
          <p:sp>
            <p:nvSpPr>
              <p:cNvPr id="778298" name="Rectangle 58"/>
              <p:cNvSpPr>
                <a:spLocks noChangeArrowheads="1"/>
              </p:cNvSpPr>
              <p:nvPr/>
            </p:nvSpPr>
            <p:spPr bwMode="auto">
              <a:xfrm>
                <a:off x="3662363" y="2649071"/>
                <a:ext cx="600075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99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A</a:t>
                </a:r>
              </a:p>
            </p:txBody>
          </p:sp>
          <p:sp>
            <p:nvSpPr>
              <p:cNvPr id="778299" name="Rectangle 59"/>
              <p:cNvSpPr>
                <a:spLocks noChangeArrowheads="1"/>
              </p:cNvSpPr>
              <p:nvPr/>
            </p:nvSpPr>
            <p:spPr bwMode="auto">
              <a:xfrm>
                <a:off x="3063875" y="2649071"/>
                <a:ext cx="598488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</a:t>
                </a:r>
              </a:p>
            </p:txBody>
          </p:sp>
          <p:sp>
            <p:nvSpPr>
              <p:cNvPr id="778300" name="Rectangle 60"/>
              <p:cNvSpPr>
                <a:spLocks noChangeArrowheads="1"/>
              </p:cNvSpPr>
              <p:nvPr/>
            </p:nvSpPr>
            <p:spPr bwMode="auto">
              <a:xfrm>
                <a:off x="2463800" y="2649071"/>
                <a:ext cx="600075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B</a:t>
                </a:r>
              </a:p>
            </p:txBody>
          </p:sp>
          <p:sp>
            <p:nvSpPr>
              <p:cNvPr id="778301" name="Rectangle 61"/>
              <p:cNvSpPr>
                <a:spLocks noChangeArrowheads="1"/>
              </p:cNvSpPr>
              <p:nvPr/>
            </p:nvSpPr>
            <p:spPr bwMode="auto">
              <a:xfrm>
                <a:off x="1865313" y="2649071"/>
                <a:ext cx="598487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99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A</a:t>
                </a:r>
              </a:p>
            </p:txBody>
          </p:sp>
        </p:grpSp>
        <p:grpSp>
          <p:nvGrpSpPr>
            <p:cNvPr id="778321" name="Group 81"/>
            <p:cNvGrpSpPr>
              <a:grpSpLocks/>
            </p:cNvGrpSpPr>
            <p:nvPr/>
          </p:nvGrpSpPr>
          <p:grpSpPr bwMode="auto">
            <a:xfrm>
              <a:off x="854075" y="2649071"/>
              <a:ext cx="7604125" cy="2206625"/>
              <a:chOff x="538" y="1440"/>
              <a:chExt cx="4790" cy="1390"/>
            </a:xfrm>
          </p:grpSpPr>
          <p:sp>
            <p:nvSpPr>
              <p:cNvPr id="37915" name="Rectangle 4"/>
              <p:cNvSpPr>
                <a:spLocks noChangeArrowheads="1"/>
              </p:cNvSpPr>
              <p:nvPr/>
            </p:nvSpPr>
            <p:spPr bwMode="auto">
              <a:xfrm>
                <a:off x="538" y="2520"/>
                <a:ext cx="637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3</a:t>
                </a:r>
              </a:p>
            </p:txBody>
          </p:sp>
          <p:sp>
            <p:nvSpPr>
              <p:cNvPr id="37916" name="Rectangle 5"/>
              <p:cNvSpPr>
                <a:spLocks noChangeArrowheads="1"/>
              </p:cNvSpPr>
              <p:nvPr/>
            </p:nvSpPr>
            <p:spPr bwMode="auto">
              <a:xfrm>
                <a:off x="538" y="2210"/>
                <a:ext cx="637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2</a:t>
                </a:r>
              </a:p>
            </p:txBody>
          </p:sp>
          <p:sp>
            <p:nvSpPr>
              <p:cNvPr id="37917" name="Rectangle 50"/>
              <p:cNvSpPr>
                <a:spLocks noChangeArrowheads="1"/>
              </p:cNvSpPr>
              <p:nvPr/>
            </p:nvSpPr>
            <p:spPr bwMode="auto">
              <a:xfrm>
                <a:off x="538" y="1900"/>
                <a:ext cx="637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</a:t>
                </a:r>
                <a:endPara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19" name="Line 63"/>
              <p:cNvSpPr>
                <a:spLocks noChangeShapeType="1"/>
              </p:cNvSpPr>
              <p:nvPr/>
            </p:nvSpPr>
            <p:spPr bwMode="auto">
              <a:xfrm>
                <a:off x="538" y="1440"/>
                <a:ext cx="479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20" name="Line 64"/>
              <p:cNvSpPr>
                <a:spLocks noChangeShapeType="1"/>
              </p:cNvSpPr>
              <p:nvPr/>
            </p:nvSpPr>
            <p:spPr bwMode="auto">
              <a:xfrm>
                <a:off x="538" y="1900"/>
                <a:ext cx="479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21" name="Line 65"/>
              <p:cNvSpPr>
                <a:spLocks noChangeShapeType="1"/>
              </p:cNvSpPr>
              <p:nvPr/>
            </p:nvSpPr>
            <p:spPr bwMode="auto">
              <a:xfrm>
                <a:off x="538" y="2210"/>
                <a:ext cx="47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22" name="Line 66"/>
              <p:cNvSpPr>
                <a:spLocks noChangeShapeType="1"/>
              </p:cNvSpPr>
              <p:nvPr/>
            </p:nvSpPr>
            <p:spPr bwMode="auto">
              <a:xfrm>
                <a:off x="538" y="2520"/>
                <a:ext cx="47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23" name="Line 67"/>
              <p:cNvSpPr>
                <a:spLocks noChangeShapeType="1"/>
              </p:cNvSpPr>
              <p:nvPr/>
            </p:nvSpPr>
            <p:spPr bwMode="auto">
              <a:xfrm>
                <a:off x="538" y="2830"/>
                <a:ext cx="479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24" name="Line 68"/>
              <p:cNvSpPr>
                <a:spLocks noChangeShapeType="1"/>
              </p:cNvSpPr>
              <p:nvPr/>
            </p:nvSpPr>
            <p:spPr bwMode="auto">
              <a:xfrm>
                <a:off x="538" y="1440"/>
                <a:ext cx="0" cy="13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25" name="Line 69"/>
              <p:cNvSpPr>
                <a:spLocks noChangeShapeType="1"/>
              </p:cNvSpPr>
              <p:nvPr/>
            </p:nvSpPr>
            <p:spPr bwMode="auto">
              <a:xfrm>
                <a:off x="1175" y="1440"/>
                <a:ext cx="0" cy="139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26" name="Line 70"/>
              <p:cNvSpPr>
                <a:spLocks noChangeShapeType="1"/>
              </p:cNvSpPr>
              <p:nvPr/>
            </p:nvSpPr>
            <p:spPr bwMode="auto">
              <a:xfrm>
                <a:off x="1552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27" name="Line 71"/>
              <p:cNvSpPr>
                <a:spLocks noChangeShapeType="1"/>
              </p:cNvSpPr>
              <p:nvPr/>
            </p:nvSpPr>
            <p:spPr bwMode="auto">
              <a:xfrm>
                <a:off x="1930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28" name="Line 72"/>
              <p:cNvSpPr>
                <a:spLocks noChangeShapeType="1"/>
              </p:cNvSpPr>
              <p:nvPr/>
            </p:nvSpPr>
            <p:spPr bwMode="auto">
              <a:xfrm>
                <a:off x="2307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29" name="Line 73"/>
              <p:cNvSpPr>
                <a:spLocks noChangeShapeType="1"/>
              </p:cNvSpPr>
              <p:nvPr/>
            </p:nvSpPr>
            <p:spPr bwMode="auto">
              <a:xfrm>
                <a:off x="2685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30" name="Line 74"/>
              <p:cNvSpPr>
                <a:spLocks noChangeShapeType="1"/>
              </p:cNvSpPr>
              <p:nvPr/>
            </p:nvSpPr>
            <p:spPr bwMode="auto">
              <a:xfrm>
                <a:off x="3063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31" name="Line 75"/>
              <p:cNvSpPr>
                <a:spLocks noChangeShapeType="1"/>
              </p:cNvSpPr>
              <p:nvPr/>
            </p:nvSpPr>
            <p:spPr bwMode="auto">
              <a:xfrm>
                <a:off x="3440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32" name="Line 76"/>
              <p:cNvSpPr>
                <a:spLocks noChangeShapeType="1"/>
              </p:cNvSpPr>
              <p:nvPr/>
            </p:nvSpPr>
            <p:spPr bwMode="auto">
              <a:xfrm>
                <a:off x="3818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33" name="Line 77"/>
              <p:cNvSpPr>
                <a:spLocks noChangeShapeType="1"/>
              </p:cNvSpPr>
              <p:nvPr/>
            </p:nvSpPr>
            <p:spPr bwMode="auto">
              <a:xfrm>
                <a:off x="4195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34" name="Line 78"/>
              <p:cNvSpPr>
                <a:spLocks noChangeShapeType="1"/>
              </p:cNvSpPr>
              <p:nvPr/>
            </p:nvSpPr>
            <p:spPr bwMode="auto">
              <a:xfrm>
                <a:off x="4573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35" name="Line 79"/>
              <p:cNvSpPr>
                <a:spLocks noChangeShapeType="1"/>
              </p:cNvSpPr>
              <p:nvPr/>
            </p:nvSpPr>
            <p:spPr bwMode="auto">
              <a:xfrm>
                <a:off x="4950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36" name="Line 80"/>
              <p:cNvSpPr>
                <a:spLocks noChangeShapeType="1"/>
              </p:cNvSpPr>
              <p:nvPr/>
            </p:nvSpPr>
            <p:spPr bwMode="auto">
              <a:xfrm>
                <a:off x="5328" y="1440"/>
                <a:ext cx="0" cy="13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82" name="Rectangle 5">
              <a:extLst>
                <a:ext uri="{FF2B5EF4-FFF2-40B4-BE49-F238E27FC236}">
                  <a16:creationId xmlns:a16="http://schemas.microsoft.com/office/drawing/2014/main" id="{E9BA211C-EA1C-D348-A766-276E6B5CD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075" y="2672223"/>
              <a:ext cx="1011238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     </a:t>
              </a:r>
              <a:r>
                <a:rPr lang="en-US" altLang="ko-KR" sz="2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Ref</a:t>
              </a:r>
            </a:p>
            <a:p>
              <a:pPr>
                <a:lnSpc>
                  <a:spcPct val="7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361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4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Lecture 8: </a:t>
            </a:r>
            <a:r>
              <a:rPr lang="en-US" dirty="0"/>
              <a:t>Demand Paging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900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1800" dirty="0"/>
              <a:t>Every reference leads to page fault!</a:t>
            </a:r>
          </a:p>
          <a:p>
            <a:pPr lvl="1"/>
            <a:endParaRPr lang="ko-KR" altLang="en-US" sz="1800" dirty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When Will LRU Perform Badly?</a:t>
            </a:r>
          </a:p>
        </p:txBody>
      </p:sp>
      <p:grpSp>
        <p:nvGrpSpPr>
          <p:cNvPr id="779347" name="Group 83"/>
          <p:cNvGrpSpPr>
            <a:grpSpLocks/>
          </p:cNvGrpSpPr>
          <p:nvPr/>
        </p:nvGrpSpPr>
        <p:grpSpPr bwMode="auto">
          <a:xfrm>
            <a:off x="8061325" y="2690812"/>
            <a:ext cx="600075" cy="1476375"/>
            <a:chOff x="4950" y="2190"/>
            <a:chExt cx="378" cy="930"/>
          </a:xfrm>
        </p:grpSpPr>
        <p:sp>
          <p:nvSpPr>
            <p:cNvPr id="39086" name="Rectangle 84"/>
            <p:cNvSpPr>
              <a:spLocks noChangeArrowheads="1"/>
            </p:cNvSpPr>
            <p:nvPr/>
          </p:nvSpPr>
          <p:spPr bwMode="auto">
            <a:xfrm>
              <a:off x="4950" y="2810"/>
              <a:ext cx="378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  <p:sp>
          <p:nvSpPr>
            <p:cNvPr id="39087" name="Rectangle 85"/>
            <p:cNvSpPr>
              <a:spLocks noChangeArrowheads="1"/>
            </p:cNvSpPr>
            <p:nvPr/>
          </p:nvSpPr>
          <p:spPr bwMode="auto">
            <a:xfrm>
              <a:off x="4950" y="2500"/>
              <a:ext cx="378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88" name="Rectangle 86"/>
            <p:cNvSpPr>
              <a:spLocks noChangeArrowheads="1"/>
            </p:cNvSpPr>
            <p:nvPr/>
          </p:nvSpPr>
          <p:spPr bwMode="auto">
            <a:xfrm>
              <a:off x="4950" y="219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9268" name="Group 4"/>
          <p:cNvGrpSpPr>
            <a:grpSpLocks/>
          </p:cNvGrpSpPr>
          <p:nvPr/>
        </p:nvGrpSpPr>
        <p:grpSpPr bwMode="auto">
          <a:xfrm>
            <a:off x="7470775" y="2690812"/>
            <a:ext cx="600075" cy="1476375"/>
            <a:chOff x="4950" y="2190"/>
            <a:chExt cx="378" cy="930"/>
          </a:xfrm>
        </p:grpSpPr>
        <p:sp>
          <p:nvSpPr>
            <p:cNvPr id="39083" name="Rectangle 5"/>
            <p:cNvSpPr>
              <a:spLocks noChangeArrowheads="1"/>
            </p:cNvSpPr>
            <p:nvPr/>
          </p:nvSpPr>
          <p:spPr bwMode="auto">
            <a:xfrm>
              <a:off x="4950" y="281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84" name="Rectangle 6"/>
            <p:cNvSpPr>
              <a:spLocks noChangeArrowheads="1"/>
            </p:cNvSpPr>
            <p:nvPr/>
          </p:nvSpPr>
          <p:spPr bwMode="auto">
            <a:xfrm>
              <a:off x="4950" y="2500"/>
              <a:ext cx="378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  <p:sp>
          <p:nvSpPr>
            <p:cNvPr id="39085" name="Rectangle 7"/>
            <p:cNvSpPr>
              <a:spLocks noChangeArrowheads="1"/>
            </p:cNvSpPr>
            <p:nvPr/>
          </p:nvSpPr>
          <p:spPr bwMode="auto">
            <a:xfrm>
              <a:off x="4950" y="219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9272" name="Group 8"/>
          <p:cNvGrpSpPr>
            <a:grpSpLocks/>
          </p:cNvGrpSpPr>
          <p:nvPr/>
        </p:nvGrpSpPr>
        <p:grpSpPr bwMode="auto">
          <a:xfrm>
            <a:off x="6872288" y="2690812"/>
            <a:ext cx="598487" cy="1476375"/>
            <a:chOff x="4573" y="2190"/>
            <a:chExt cx="377" cy="930"/>
          </a:xfrm>
        </p:grpSpPr>
        <p:sp>
          <p:nvSpPr>
            <p:cNvPr id="39080" name="Rectangle 9"/>
            <p:cNvSpPr>
              <a:spLocks noChangeArrowheads="1"/>
            </p:cNvSpPr>
            <p:nvPr/>
          </p:nvSpPr>
          <p:spPr bwMode="auto">
            <a:xfrm>
              <a:off x="4573" y="2810"/>
              <a:ext cx="377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81" name="Rectangle 10"/>
            <p:cNvSpPr>
              <a:spLocks noChangeArrowheads="1"/>
            </p:cNvSpPr>
            <p:nvPr/>
          </p:nvSpPr>
          <p:spPr bwMode="auto">
            <a:xfrm>
              <a:off x="4573" y="2500"/>
              <a:ext cx="377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82" name="Rectangle 11"/>
            <p:cNvSpPr>
              <a:spLocks noChangeArrowheads="1"/>
            </p:cNvSpPr>
            <p:nvPr/>
          </p:nvSpPr>
          <p:spPr bwMode="auto">
            <a:xfrm>
              <a:off x="4573" y="2190"/>
              <a:ext cx="377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</p:grpSp>
      <p:grpSp>
        <p:nvGrpSpPr>
          <p:cNvPr id="779276" name="Group 12"/>
          <p:cNvGrpSpPr>
            <a:grpSpLocks/>
          </p:cNvGrpSpPr>
          <p:nvPr/>
        </p:nvGrpSpPr>
        <p:grpSpPr bwMode="auto">
          <a:xfrm>
            <a:off x="6272213" y="2690812"/>
            <a:ext cx="600075" cy="1476375"/>
            <a:chOff x="4195" y="2190"/>
            <a:chExt cx="378" cy="930"/>
          </a:xfrm>
        </p:grpSpPr>
        <p:sp>
          <p:nvSpPr>
            <p:cNvPr id="39077" name="Rectangle 13"/>
            <p:cNvSpPr>
              <a:spLocks noChangeArrowheads="1"/>
            </p:cNvSpPr>
            <p:nvPr/>
          </p:nvSpPr>
          <p:spPr bwMode="auto">
            <a:xfrm>
              <a:off x="4195" y="281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sp>
          <p:nvSpPr>
            <p:cNvPr id="39078" name="Rectangle 14"/>
            <p:cNvSpPr>
              <a:spLocks noChangeArrowheads="1"/>
            </p:cNvSpPr>
            <p:nvPr/>
          </p:nvSpPr>
          <p:spPr bwMode="auto">
            <a:xfrm>
              <a:off x="4195" y="2500"/>
              <a:ext cx="378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79" name="Rectangle 15"/>
            <p:cNvSpPr>
              <a:spLocks noChangeArrowheads="1"/>
            </p:cNvSpPr>
            <p:nvPr/>
          </p:nvSpPr>
          <p:spPr bwMode="auto">
            <a:xfrm>
              <a:off x="4195" y="2190"/>
              <a:ext cx="378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9280" name="Group 16"/>
          <p:cNvGrpSpPr>
            <a:grpSpLocks/>
          </p:cNvGrpSpPr>
          <p:nvPr/>
        </p:nvGrpSpPr>
        <p:grpSpPr bwMode="auto">
          <a:xfrm>
            <a:off x="5673725" y="2690812"/>
            <a:ext cx="598488" cy="1476375"/>
            <a:chOff x="3818" y="2190"/>
            <a:chExt cx="377" cy="930"/>
          </a:xfrm>
        </p:grpSpPr>
        <p:sp>
          <p:nvSpPr>
            <p:cNvPr id="39074" name="Rectangle 17"/>
            <p:cNvSpPr>
              <a:spLocks noChangeArrowheads="1"/>
            </p:cNvSpPr>
            <p:nvPr/>
          </p:nvSpPr>
          <p:spPr bwMode="auto">
            <a:xfrm>
              <a:off x="3818" y="2810"/>
              <a:ext cx="377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75" name="Rectangle 18"/>
            <p:cNvSpPr>
              <a:spLocks noChangeArrowheads="1"/>
            </p:cNvSpPr>
            <p:nvPr/>
          </p:nvSpPr>
          <p:spPr bwMode="auto">
            <a:xfrm>
              <a:off x="3818" y="2500"/>
              <a:ext cx="377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  <p:sp>
          <p:nvSpPr>
            <p:cNvPr id="39076" name="Rectangle 19"/>
            <p:cNvSpPr>
              <a:spLocks noChangeArrowheads="1"/>
            </p:cNvSpPr>
            <p:nvPr/>
          </p:nvSpPr>
          <p:spPr bwMode="auto">
            <a:xfrm>
              <a:off x="3818" y="2190"/>
              <a:ext cx="377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9284" name="Group 20"/>
          <p:cNvGrpSpPr>
            <a:grpSpLocks/>
          </p:cNvGrpSpPr>
          <p:nvPr/>
        </p:nvGrpSpPr>
        <p:grpSpPr bwMode="auto">
          <a:xfrm>
            <a:off x="5073650" y="2690812"/>
            <a:ext cx="600075" cy="1476375"/>
            <a:chOff x="3440" y="2190"/>
            <a:chExt cx="378" cy="930"/>
          </a:xfrm>
        </p:grpSpPr>
        <p:sp>
          <p:nvSpPr>
            <p:cNvPr id="39071" name="Rectangle 21"/>
            <p:cNvSpPr>
              <a:spLocks noChangeArrowheads="1"/>
            </p:cNvSpPr>
            <p:nvPr/>
          </p:nvSpPr>
          <p:spPr bwMode="auto">
            <a:xfrm>
              <a:off x="3440" y="281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72" name="Rectangle 22"/>
            <p:cNvSpPr>
              <a:spLocks noChangeArrowheads="1"/>
            </p:cNvSpPr>
            <p:nvPr/>
          </p:nvSpPr>
          <p:spPr bwMode="auto">
            <a:xfrm>
              <a:off x="3440" y="250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73" name="Rectangle 23"/>
            <p:cNvSpPr>
              <a:spLocks noChangeArrowheads="1"/>
            </p:cNvSpPr>
            <p:nvPr/>
          </p:nvSpPr>
          <p:spPr bwMode="auto">
            <a:xfrm>
              <a:off x="3440" y="2190"/>
              <a:ext cx="378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</p:grpSp>
      <p:grpSp>
        <p:nvGrpSpPr>
          <p:cNvPr id="779288" name="Group 24"/>
          <p:cNvGrpSpPr>
            <a:grpSpLocks/>
          </p:cNvGrpSpPr>
          <p:nvPr/>
        </p:nvGrpSpPr>
        <p:grpSpPr bwMode="auto">
          <a:xfrm>
            <a:off x="4475163" y="2690812"/>
            <a:ext cx="598487" cy="1476375"/>
            <a:chOff x="3063" y="2190"/>
            <a:chExt cx="377" cy="930"/>
          </a:xfrm>
        </p:grpSpPr>
        <p:sp>
          <p:nvSpPr>
            <p:cNvPr id="39068" name="Rectangle 25"/>
            <p:cNvSpPr>
              <a:spLocks noChangeArrowheads="1"/>
            </p:cNvSpPr>
            <p:nvPr/>
          </p:nvSpPr>
          <p:spPr bwMode="auto">
            <a:xfrm>
              <a:off x="3063" y="2810"/>
              <a:ext cx="377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39069" name="Rectangle 26"/>
            <p:cNvSpPr>
              <a:spLocks noChangeArrowheads="1"/>
            </p:cNvSpPr>
            <p:nvPr/>
          </p:nvSpPr>
          <p:spPr bwMode="auto">
            <a:xfrm>
              <a:off x="3063" y="2500"/>
              <a:ext cx="377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70" name="Rectangle 27"/>
            <p:cNvSpPr>
              <a:spLocks noChangeArrowheads="1"/>
            </p:cNvSpPr>
            <p:nvPr/>
          </p:nvSpPr>
          <p:spPr bwMode="auto">
            <a:xfrm>
              <a:off x="3063" y="2190"/>
              <a:ext cx="377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9292" name="Group 28"/>
          <p:cNvGrpSpPr>
            <a:grpSpLocks/>
          </p:cNvGrpSpPr>
          <p:nvPr/>
        </p:nvGrpSpPr>
        <p:grpSpPr bwMode="auto">
          <a:xfrm>
            <a:off x="3875088" y="2690812"/>
            <a:ext cx="600075" cy="1476375"/>
            <a:chOff x="2685" y="2190"/>
            <a:chExt cx="378" cy="930"/>
          </a:xfrm>
        </p:grpSpPr>
        <p:sp>
          <p:nvSpPr>
            <p:cNvPr id="39065" name="Rectangle 29"/>
            <p:cNvSpPr>
              <a:spLocks noChangeArrowheads="1"/>
            </p:cNvSpPr>
            <p:nvPr/>
          </p:nvSpPr>
          <p:spPr bwMode="auto">
            <a:xfrm>
              <a:off x="2685" y="2810"/>
              <a:ext cx="378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66" name="Rectangle 30"/>
            <p:cNvSpPr>
              <a:spLocks noChangeArrowheads="1"/>
            </p:cNvSpPr>
            <p:nvPr/>
          </p:nvSpPr>
          <p:spPr bwMode="auto">
            <a:xfrm>
              <a:off x="2685" y="250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sp>
          <p:nvSpPr>
            <p:cNvPr id="39067" name="Rectangle 31"/>
            <p:cNvSpPr>
              <a:spLocks noChangeArrowheads="1"/>
            </p:cNvSpPr>
            <p:nvPr/>
          </p:nvSpPr>
          <p:spPr bwMode="auto">
            <a:xfrm>
              <a:off x="2685" y="2190"/>
              <a:ext cx="378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9296" name="Group 32"/>
          <p:cNvGrpSpPr>
            <a:grpSpLocks/>
          </p:cNvGrpSpPr>
          <p:nvPr/>
        </p:nvGrpSpPr>
        <p:grpSpPr bwMode="auto">
          <a:xfrm>
            <a:off x="3275013" y="2690812"/>
            <a:ext cx="600075" cy="1476375"/>
            <a:chOff x="2307" y="2190"/>
            <a:chExt cx="378" cy="930"/>
          </a:xfrm>
        </p:grpSpPr>
        <p:sp>
          <p:nvSpPr>
            <p:cNvPr id="39062" name="Rectangle 33"/>
            <p:cNvSpPr>
              <a:spLocks noChangeArrowheads="1"/>
            </p:cNvSpPr>
            <p:nvPr/>
          </p:nvSpPr>
          <p:spPr bwMode="auto">
            <a:xfrm>
              <a:off x="2307" y="2810"/>
              <a:ext cx="378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63" name="Rectangle 34"/>
            <p:cNvSpPr>
              <a:spLocks noChangeArrowheads="1"/>
            </p:cNvSpPr>
            <p:nvPr/>
          </p:nvSpPr>
          <p:spPr bwMode="auto">
            <a:xfrm>
              <a:off x="2307" y="250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64" name="Rectangle 35"/>
            <p:cNvSpPr>
              <a:spLocks noChangeArrowheads="1"/>
            </p:cNvSpPr>
            <p:nvPr/>
          </p:nvSpPr>
          <p:spPr bwMode="auto">
            <a:xfrm>
              <a:off x="2307" y="2190"/>
              <a:ext cx="378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</p:grpSp>
      <p:grpSp>
        <p:nvGrpSpPr>
          <p:cNvPr id="779300" name="Group 36"/>
          <p:cNvGrpSpPr>
            <a:grpSpLocks/>
          </p:cNvGrpSpPr>
          <p:nvPr/>
        </p:nvGrpSpPr>
        <p:grpSpPr bwMode="auto">
          <a:xfrm>
            <a:off x="2676525" y="2690812"/>
            <a:ext cx="598488" cy="1476375"/>
            <a:chOff x="1930" y="2190"/>
            <a:chExt cx="377" cy="930"/>
          </a:xfrm>
        </p:grpSpPr>
        <p:sp>
          <p:nvSpPr>
            <p:cNvPr id="39059" name="Rectangle 37"/>
            <p:cNvSpPr>
              <a:spLocks noChangeArrowheads="1"/>
            </p:cNvSpPr>
            <p:nvPr/>
          </p:nvSpPr>
          <p:spPr bwMode="auto">
            <a:xfrm>
              <a:off x="1930" y="2810"/>
              <a:ext cx="377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  <p:sp>
          <p:nvSpPr>
            <p:cNvPr id="39060" name="Rectangle 38"/>
            <p:cNvSpPr>
              <a:spLocks noChangeArrowheads="1"/>
            </p:cNvSpPr>
            <p:nvPr/>
          </p:nvSpPr>
          <p:spPr bwMode="auto">
            <a:xfrm>
              <a:off x="1930" y="2500"/>
              <a:ext cx="377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61" name="Rectangle 39"/>
            <p:cNvSpPr>
              <a:spLocks noChangeArrowheads="1"/>
            </p:cNvSpPr>
            <p:nvPr/>
          </p:nvSpPr>
          <p:spPr bwMode="auto">
            <a:xfrm>
              <a:off x="1930" y="2190"/>
              <a:ext cx="377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9304" name="Group 40"/>
          <p:cNvGrpSpPr>
            <a:grpSpLocks/>
          </p:cNvGrpSpPr>
          <p:nvPr/>
        </p:nvGrpSpPr>
        <p:grpSpPr bwMode="auto">
          <a:xfrm>
            <a:off x="2076450" y="2690812"/>
            <a:ext cx="600075" cy="1476375"/>
            <a:chOff x="1552" y="2190"/>
            <a:chExt cx="378" cy="930"/>
          </a:xfrm>
        </p:grpSpPr>
        <p:sp>
          <p:nvSpPr>
            <p:cNvPr id="39056" name="Rectangle 41"/>
            <p:cNvSpPr>
              <a:spLocks noChangeArrowheads="1"/>
            </p:cNvSpPr>
            <p:nvPr/>
          </p:nvSpPr>
          <p:spPr bwMode="auto">
            <a:xfrm>
              <a:off x="1552" y="2810"/>
              <a:ext cx="37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57" name="Rectangle 42"/>
            <p:cNvSpPr>
              <a:spLocks noChangeArrowheads="1"/>
            </p:cNvSpPr>
            <p:nvPr/>
          </p:nvSpPr>
          <p:spPr bwMode="auto">
            <a:xfrm>
              <a:off x="1552" y="250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39058" name="Rectangle 43"/>
            <p:cNvSpPr>
              <a:spLocks noChangeArrowheads="1"/>
            </p:cNvSpPr>
            <p:nvPr/>
          </p:nvSpPr>
          <p:spPr bwMode="auto">
            <a:xfrm>
              <a:off x="1552" y="219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9308" name="Group 44"/>
          <p:cNvGrpSpPr>
            <a:grpSpLocks/>
          </p:cNvGrpSpPr>
          <p:nvPr/>
        </p:nvGrpSpPr>
        <p:grpSpPr bwMode="auto">
          <a:xfrm>
            <a:off x="1477963" y="2690812"/>
            <a:ext cx="598487" cy="1476375"/>
            <a:chOff x="1117" y="1948"/>
            <a:chExt cx="377" cy="930"/>
          </a:xfrm>
        </p:grpSpPr>
        <p:sp>
          <p:nvSpPr>
            <p:cNvPr id="39053" name="Rectangle 45"/>
            <p:cNvSpPr>
              <a:spLocks noChangeArrowheads="1"/>
            </p:cNvSpPr>
            <p:nvPr/>
          </p:nvSpPr>
          <p:spPr bwMode="auto">
            <a:xfrm>
              <a:off x="1117" y="2568"/>
              <a:ext cx="37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54" name="Rectangle 46"/>
            <p:cNvSpPr>
              <a:spLocks noChangeArrowheads="1"/>
            </p:cNvSpPr>
            <p:nvPr/>
          </p:nvSpPr>
          <p:spPr bwMode="auto">
            <a:xfrm>
              <a:off x="1117" y="2258"/>
              <a:ext cx="37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55" name="Rectangle 47"/>
            <p:cNvSpPr>
              <a:spLocks noChangeArrowheads="1"/>
            </p:cNvSpPr>
            <p:nvPr/>
          </p:nvSpPr>
          <p:spPr bwMode="auto">
            <a:xfrm>
              <a:off x="1117" y="1948"/>
              <a:ext cx="377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3B2431A-1088-2C40-8BD0-78BFDD65DF36}"/>
              </a:ext>
            </a:extLst>
          </p:cNvPr>
          <p:cNvGrpSpPr/>
          <p:nvPr/>
        </p:nvGrpSpPr>
        <p:grpSpPr>
          <a:xfrm>
            <a:off x="466725" y="1960562"/>
            <a:ext cx="8220075" cy="2206625"/>
            <a:chOff x="466725" y="2913536"/>
            <a:chExt cx="8220075" cy="2206625"/>
          </a:xfrm>
        </p:grpSpPr>
        <p:sp>
          <p:nvSpPr>
            <p:cNvPr id="779312" name="Rectangle 48"/>
            <p:cNvSpPr>
              <a:spLocks noChangeArrowheads="1"/>
            </p:cNvSpPr>
            <p:nvPr/>
          </p:nvSpPr>
          <p:spPr bwMode="auto">
            <a:xfrm>
              <a:off x="7470775" y="2913536"/>
              <a:ext cx="600075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  <p:sp>
          <p:nvSpPr>
            <p:cNvPr id="779313" name="Rectangle 49"/>
            <p:cNvSpPr>
              <a:spLocks noChangeArrowheads="1"/>
            </p:cNvSpPr>
            <p:nvPr/>
          </p:nvSpPr>
          <p:spPr bwMode="auto">
            <a:xfrm>
              <a:off x="6872288" y="2913536"/>
              <a:ext cx="598487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779314" name="Rectangle 50"/>
            <p:cNvSpPr>
              <a:spLocks noChangeArrowheads="1"/>
            </p:cNvSpPr>
            <p:nvPr/>
          </p:nvSpPr>
          <p:spPr bwMode="auto">
            <a:xfrm>
              <a:off x="6272213" y="2913536"/>
              <a:ext cx="600075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sp>
          <p:nvSpPr>
            <p:cNvPr id="779315" name="Rectangle 51"/>
            <p:cNvSpPr>
              <a:spLocks noChangeArrowheads="1"/>
            </p:cNvSpPr>
            <p:nvPr/>
          </p:nvSpPr>
          <p:spPr bwMode="auto">
            <a:xfrm>
              <a:off x="5673725" y="2913536"/>
              <a:ext cx="598488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  <p:sp>
          <p:nvSpPr>
            <p:cNvPr id="779316" name="Rectangle 52"/>
            <p:cNvSpPr>
              <a:spLocks noChangeArrowheads="1"/>
            </p:cNvSpPr>
            <p:nvPr/>
          </p:nvSpPr>
          <p:spPr bwMode="auto">
            <a:xfrm>
              <a:off x="5073650" y="2913536"/>
              <a:ext cx="600075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  <p:sp>
          <p:nvSpPr>
            <p:cNvPr id="779317" name="Rectangle 53"/>
            <p:cNvSpPr>
              <a:spLocks noChangeArrowheads="1"/>
            </p:cNvSpPr>
            <p:nvPr/>
          </p:nvSpPr>
          <p:spPr bwMode="auto">
            <a:xfrm>
              <a:off x="4475163" y="2913536"/>
              <a:ext cx="598487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779318" name="Rectangle 54"/>
            <p:cNvSpPr>
              <a:spLocks noChangeArrowheads="1"/>
            </p:cNvSpPr>
            <p:nvPr/>
          </p:nvSpPr>
          <p:spPr bwMode="auto">
            <a:xfrm>
              <a:off x="3875088" y="2913536"/>
              <a:ext cx="600075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sp>
          <p:nvSpPr>
            <p:cNvPr id="779319" name="Rectangle 55"/>
            <p:cNvSpPr>
              <a:spLocks noChangeArrowheads="1"/>
            </p:cNvSpPr>
            <p:nvPr/>
          </p:nvSpPr>
          <p:spPr bwMode="auto">
            <a:xfrm>
              <a:off x="3275013" y="2913536"/>
              <a:ext cx="600075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  <p:sp>
          <p:nvSpPr>
            <p:cNvPr id="779320" name="Rectangle 56"/>
            <p:cNvSpPr>
              <a:spLocks noChangeArrowheads="1"/>
            </p:cNvSpPr>
            <p:nvPr/>
          </p:nvSpPr>
          <p:spPr bwMode="auto">
            <a:xfrm>
              <a:off x="2676525" y="2913536"/>
              <a:ext cx="598488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  <p:sp>
          <p:nvSpPr>
            <p:cNvPr id="779321" name="Rectangle 57"/>
            <p:cNvSpPr>
              <a:spLocks noChangeArrowheads="1"/>
            </p:cNvSpPr>
            <p:nvPr/>
          </p:nvSpPr>
          <p:spPr bwMode="auto">
            <a:xfrm>
              <a:off x="2076450" y="2913536"/>
              <a:ext cx="600075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779322" name="Rectangle 58"/>
            <p:cNvSpPr>
              <a:spLocks noChangeArrowheads="1"/>
            </p:cNvSpPr>
            <p:nvPr/>
          </p:nvSpPr>
          <p:spPr bwMode="auto">
            <a:xfrm>
              <a:off x="1477963" y="2913536"/>
              <a:ext cx="598487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sp>
          <p:nvSpPr>
            <p:cNvPr id="779351" name="Rectangle 87"/>
            <p:cNvSpPr>
              <a:spLocks noChangeArrowheads="1"/>
            </p:cNvSpPr>
            <p:nvPr/>
          </p:nvSpPr>
          <p:spPr bwMode="auto">
            <a:xfrm>
              <a:off x="8086725" y="2913536"/>
              <a:ext cx="600075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  <p:grpSp>
          <p:nvGrpSpPr>
            <p:cNvPr id="779354" name="Group 90"/>
            <p:cNvGrpSpPr>
              <a:grpSpLocks/>
            </p:cNvGrpSpPr>
            <p:nvPr/>
          </p:nvGrpSpPr>
          <p:grpSpPr bwMode="auto">
            <a:xfrm>
              <a:off x="466725" y="2913536"/>
              <a:ext cx="8204200" cy="2206625"/>
              <a:chOff x="240" y="1440"/>
              <a:chExt cx="5168" cy="1390"/>
            </a:xfrm>
          </p:grpSpPr>
          <p:sp>
            <p:nvSpPr>
              <p:cNvPr id="39028" name="Rectangle 60"/>
              <p:cNvSpPr>
                <a:spLocks noChangeArrowheads="1"/>
              </p:cNvSpPr>
              <p:nvPr/>
            </p:nvSpPr>
            <p:spPr bwMode="auto">
              <a:xfrm>
                <a:off x="240" y="2520"/>
                <a:ext cx="637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3</a:t>
                </a:r>
              </a:p>
            </p:txBody>
          </p:sp>
          <p:sp>
            <p:nvSpPr>
              <p:cNvPr id="39029" name="Rectangle 61"/>
              <p:cNvSpPr>
                <a:spLocks noChangeArrowheads="1"/>
              </p:cNvSpPr>
              <p:nvPr/>
            </p:nvSpPr>
            <p:spPr bwMode="auto">
              <a:xfrm>
                <a:off x="240" y="2210"/>
                <a:ext cx="637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2</a:t>
                </a:r>
              </a:p>
            </p:txBody>
          </p:sp>
          <p:sp>
            <p:nvSpPr>
              <p:cNvPr id="39030" name="Rectangle 62"/>
              <p:cNvSpPr>
                <a:spLocks noChangeArrowheads="1"/>
              </p:cNvSpPr>
              <p:nvPr/>
            </p:nvSpPr>
            <p:spPr bwMode="auto">
              <a:xfrm>
                <a:off x="240" y="1900"/>
                <a:ext cx="637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</a:t>
                </a:r>
              </a:p>
            </p:txBody>
          </p:sp>
          <p:sp>
            <p:nvSpPr>
              <p:cNvPr id="39031" name="Rectangle 63"/>
              <p:cNvSpPr>
                <a:spLocks noChangeArrowheads="1"/>
              </p:cNvSpPr>
              <p:nvPr/>
            </p:nvSpPr>
            <p:spPr bwMode="auto">
              <a:xfrm>
                <a:off x="240" y="1440"/>
                <a:ext cx="637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Ref</a:t>
                </a:r>
              </a:p>
              <a:p>
                <a:pPr algn="l">
                  <a:lnSpc>
                    <a:spcPct val="50000"/>
                  </a:lnSpc>
                  <a:spcBef>
                    <a:spcPct val="30000"/>
                  </a:spcBef>
                </a:pPr>
                <a:r>
                  <a:rPr lang="en-US" altLang="ko-KR" sz="24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Page</a:t>
                </a:r>
              </a:p>
            </p:txBody>
          </p:sp>
          <p:sp>
            <p:nvSpPr>
              <p:cNvPr id="39032" name="Line 65"/>
              <p:cNvSpPr>
                <a:spLocks noChangeShapeType="1"/>
              </p:cNvSpPr>
              <p:nvPr/>
            </p:nvSpPr>
            <p:spPr bwMode="auto">
              <a:xfrm>
                <a:off x="240" y="1900"/>
                <a:ext cx="516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grpSp>
            <p:nvGrpSpPr>
              <p:cNvPr id="39033" name="Group 89"/>
              <p:cNvGrpSpPr>
                <a:grpSpLocks/>
              </p:cNvGrpSpPr>
              <p:nvPr/>
            </p:nvGrpSpPr>
            <p:grpSpPr bwMode="auto">
              <a:xfrm>
                <a:off x="240" y="2210"/>
                <a:ext cx="5161" cy="310"/>
                <a:chOff x="240" y="2210"/>
                <a:chExt cx="4790" cy="310"/>
              </a:xfrm>
            </p:grpSpPr>
            <p:sp>
              <p:nvSpPr>
                <p:cNvPr id="39051" name="Line 66"/>
                <p:cNvSpPr>
                  <a:spLocks noChangeShapeType="1"/>
                </p:cNvSpPr>
                <p:nvPr/>
              </p:nvSpPr>
              <p:spPr bwMode="auto">
                <a:xfrm>
                  <a:off x="240" y="2210"/>
                  <a:ext cx="479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sz="200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endParaRPr>
                </a:p>
              </p:txBody>
            </p:sp>
            <p:sp>
              <p:nvSpPr>
                <p:cNvPr id="39052" name="Line 67"/>
                <p:cNvSpPr>
                  <a:spLocks noChangeShapeType="1"/>
                </p:cNvSpPr>
                <p:nvPr/>
              </p:nvSpPr>
              <p:spPr bwMode="auto">
                <a:xfrm>
                  <a:off x="240" y="2520"/>
                  <a:ext cx="479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sz="200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endParaRPr>
                </a:p>
              </p:txBody>
            </p:sp>
          </p:grpSp>
          <p:sp>
            <p:nvSpPr>
              <p:cNvPr id="39034" name="Line 69"/>
              <p:cNvSpPr>
                <a:spLocks noChangeShapeType="1"/>
              </p:cNvSpPr>
              <p:nvPr/>
            </p:nvSpPr>
            <p:spPr bwMode="auto">
              <a:xfrm>
                <a:off x="240" y="1440"/>
                <a:ext cx="0" cy="13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35" name="Line 70"/>
              <p:cNvSpPr>
                <a:spLocks noChangeShapeType="1"/>
              </p:cNvSpPr>
              <p:nvPr/>
            </p:nvSpPr>
            <p:spPr bwMode="auto">
              <a:xfrm>
                <a:off x="877" y="1440"/>
                <a:ext cx="0" cy="139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36" name="Line 71"/>
              <p:cNvSpPr>
                <a:spLocks noChangeShapeType="1"/>
              </p:cNvSpPr>
              <p:nvPr/>
            </p:nvSpPr>
            <p:spPr bwMode="auto">
              <a:xfrm>
                <a:off x="1254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37" name="Line 72"/>
              <p:cNvSpPr>
                <a:spLocks noChangeShapeType="1"/>
              </p:cNvSpPr>
              <p:nvPr/>
            </p:nvSpPr>
            <p:spPr bwMode="auto">
              <a:xfrm>
                <a:off x="1632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38" name="Line 73"/>
              <p:cNvSpPr>
                <a:spLocks noChangeShapeType="1"/>
              </p:cNvSpPr>
              <p:nvPr/>
            </p:nvSpPr>
            <p:spPr bwMode="auto">
              <a:xfrm>
                <a:off x="2009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39" name="Line 74"/>
              <p:cNvSpPr>
                <a:spLocks noChangeShapeType="1"/>
              </p:cNvSpPr>
              <p:nvPr/>
            </p:nvSpPr>
            <p:spPr bwMode="auto">
              <a:xfrm>
                <a:off x="2387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40" name="Line 75"/>
              <p:cNvSpPr>
                <a:spLocks noChangeShapeType="1"/>
              </p:cNvSpPr>
              <p:nvPr/>
            </p:nvSpPr>
            <p:spPr bwMode="auto">
              <a:xfrm>
                <a:off x="2765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41" name="Line 76"/>
              <p:cNvSpPr>
                <a:spLocks noChangeShapeType="1"/>
              </p:cNvSpPr>
              <p:nvPr/>
            </p:nvSpPr>
            <p:spPr bwMode="auto">
              <a:xfrm>
                <a:off x="3142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42" name="Line 77"/>
              <p:cNvSpPr>
                <a:spLocks noChangeShapeType="1"/>
              </p:cNvSpPr>
              <p:nvPr/>
            </p:nvSpPr>
            <p:spPr bwMode="auto">
              <a:xfrm>
                <a:off x="3520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43" name="Line 78"/>
              <p:cNvSpPr>
                <a:spLocks noChangeShapeType="1"/>
              </p:cNvSpPr>
              <p:nvPr/>
            </p:nvSpPr>
            <p:spPr bwMode="auto">
              <a:xfrm>
                <a:off x="3897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44" name="Line 79"/>
              <p:cNvSpPr>
                <a:spLocks noChangeShapeType="1"/>
              </p:cNvSpPr>
              <p:nvPr/>
            </p:nvSpPr>
            <p:spPr bwMode="auto">
              <a:xfrm>
                <a:off x="4275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45" name="Line 80"/>
              <p:cNvSpPr>
                <a:spLocks noChangeShapeType="1"/>
              </p:cNvSpPr>
              <p:nvPr/>
            </p:nvSpPr>
            <p:spPr bwMode="auto">
              <a:xfrm>
                <a:off x="4652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grpSp>
            <p:nvGrpSpPr>
              <p:cNvPr id="39046" name="Group 82"/>
              <p:cNvGrpSpPr>
                <a:grpSpLocks/>
              </p:cNvGrpSpPr>
              <p:nvPr/>
            </p:nvGrpSpPr>
            <p:grpSpPr bwMode="auto">
              <a:xfrm>
                <a:off x="240" y="1440"/>
                <a:ext cx="5160" cy="1390"/>
                <a:chOff x="240" y="1440"/>
                <a:chExt cx="4790" cy="1390"/>
              </a:xfrm>
            </p:grpSpPr>
            <p:sp>
              <p:nvSpPr>
                <p:cNvPr id="39048" name="Line 64"/>
                <p:cNvSpPr>
                  <a:spLocks noChangeShapeType="1"/>
                </p:cNvSpPr>
                <p:nvPr/>
              </p:nvSpPr>
              <p:spPr bwMode="auto">
                <a:xfrm>
                  <a:off x="240" y="1440"/>
                  <a:ext cx="479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sz="200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endParaRPr>
                </a:p>
              </p:txBody>
            </p:sp>
            <p:sp>
              <p:nvSpPr>
                <p:cNvPr id="39049" name="Line 68"/>
                <p:cNvSpPr>
                  <a:spLocks noChangeShapeType="1"/>
                </p:cNvSpPr>
                <p:nvPr/>
              </p:nvSpPr>
              <p:spPr bwMode="auto">
                <a:xfrm>
                  <a:off x="240" y="2830"/>
                  <a:ext cx="479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sz="200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endParaRPr>
                </a:p>
              </p:txBody>
            </p:sp>
            <p:sp>
              <p:nvSpPr>
                <p:cNvPr id="39050" name="Line 81"/>
                <p:cNvSpPr>
                  <a:spLocks noChangeShapeType="1"/>
                </p:cNvSpPr>
                <p:nvPr/>
              </p:nvSpPr>
              <p:spPr bwMode="auto">
                <a:xfrm>
                  <a:off x="5030" y="1440"/>
                  <a:ext cx="0" cy="139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sz="200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endParaRPr>
                </a:p>
              </p:txBody>
            </p:sp>
          </p:grpSp>
          <p:sp>
            <p:nvSpPr>
              <p:cNvPr id="39047" name="Line 88"/>
              <p:cNvSpPr>
                <a:spLocks noChangeShapeType="1"/>
              </p:cNvSpPr>
              <p:nvPr/>
            </p:nvSpPr>
            <p:spPr bwMode="auto">
              <a:xfrm>
                <a:off x="5024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513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6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When will LRU Perform Badly? (cont.)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/>
              <a:t>MIN Does much better</a:t>
            </a:r>
          </a:p>
          <a:p>
            <a:pPr lvl="1"/>
            <a:endParaRPr lang="ko-KR" altLang="en-US" sz="1600" dirty="0"/>
          </a:p>
        </p:txBody>
      </p:sp>
      <p:grpSp>
        <p:nvGrpSpPr>
          <p:cNvPr id="38944" name="Group 99"/>
          <p:cNvGrpSpPr>
            <a:grpSpLocks/>
          </p:cNvGrpSpPr>
          <p:nvPr/>
        </p:nvGrpSpPr>
        <p:grpSpPr bwMode="auto">
          <a:xfrm>
            <a:off x="6862763" y="3429000"/>
            <a:ext cx="598488" cy="1476375"/>
            <a:chOff x="4573" y="2190"/>
            <a:chExt cx="377" cy="930"/>
          </a:xfrm>
        </p:grpSpPr>
        <p:sp>
          <p:nvSpPr>
            <p:cNvPr id="39019" name="Rectangle 100"/>
            <p:cNvSpPr>
              <a:spLocks noChangeArrowheads="1"/>
            </p:cNvSpPr>
            <p:nvPr/>
          </p:nvSpPr>
          <p:spPr bwMode="auto">
            <a:xfrm>
              <a:off x="4573" y="2810"/>
              <a:ext cx="377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20" name="Rectangle 101"/>
            <p:cNvSpPr>
              <a:spLocks noChangeArrowheads="1"/>
            </p:cNvSpPr>
            <p:nvPr/>
          </p:nvSpPr>
          <p:spPr bwMode="auto">
            <a:xfrm>
              <a:off x="4573" y="2500"/>
              <a:ext cx="377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21" name="Rectangle 102"/>
            <p:cNvSpPr>
              <a:spLocks noChangeArrowheads="1"/>
            </p:cNvSpPr>
            <p:nvPr/>
          </p:nvSpPr>
          <p:spPr bwMode="auto">
            <a:xfrm>
              <a:off x="4573" y="2190"/>
              <a:ext cx="377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</p:grpSp>
      <p:grpSp>
        <p:nvGrpSpPr>
          <p:cNvPr id="38947" name="Group 111"/>
          <p:cNvGrpSpPr>
            <a:grpSpLocks/>
          </p:cNvGrpSpPr>
          <p:nvPr/>
        </p:nvGrpSpPr>
        <p:grpSpPr bwMode="auto">
          <a:xfrm>
            <a:off x="5064125" y="3429000"/>
            <a:ext cx="600075" cy="1476375"/>
            <a:chOff x="3440" y="2190"/>
            <a:chExt cx="378" cy="930"/>
          </a:xfrm>
        </p:grpSpPr>
        <p:sp>
          <p:nvSpPr>
            <p:cNvPr id="39010" name="Rectangle 112"/>
            <p:cNvSpPr>
              <a:spLocks noChangeArrowheads="1"/>
            </p:cNvSpPr>
            <p:nvPr/>
          </p:nvSpPr>
          <p:spPr bwMode="auto">
            <a:xfrm>
              <a:off x="3440" y="2810"/>
              <a:ext cx="378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11" name="Rectangle 113"/>
            <p:cNvSpPr>
              <a:spLocks noChangeArrowheads="1"/>
            </p:cNvSpPr>
            <p:nvPr/>
          </p:nvSpPr>
          <p:spPr bwMode="auto">
            <a:xfrm>
              <a:off x="3440" y="2500"/>
              <a:ext cx="378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  <p:sp>
          <p:nvSpPr>
            <p:cNvPr id="39012" name="Rectangle 114"/>
            <p:cNvSpPr>
              <a:spLocks noChangeArrowheads="1"/>
            </p:cNvSpPr>
            <p:nvPr/>
          </p:nvSpPr>
          <p:spPr bwMode="auto">
            <a:xfrm>
              <a:off x="3440" y="219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8950" name="Group 123"/>
          <p:cNvGrpSpPr>
            <a:grpSpLocks/>
          </p:cNvGrpSpPr>
          <p:nvPr/>
        </p:nvGrpSpPr>
        <p:grpSpPr bwMode="auto">
          <a:xfrm>
            <a:off x="3265488" y="3429000"/>
            <a:ext cx="600075" cy="1476375"/>
            <a:chOff x="2307" y="2190"/>
            <a:chExt cx="378" cy="930"/>
          </a:xfrm>
        </p:grpSpPr>
        <p:sp>
          <p:nvSpPr>
            <p:cNvPr id="39001" name="Rectangle 124"/>
            <p:cNvSpPr>
              <a:spLocks noChangeArrowheads="1"/>
            </p:cNvSpPr>
            <p:nvPr/>
          </p:nvSpPr>
          <p:spPr bwMode="auto">
            <a:xfrm>
              <a:off x="2307" y="2810"/>
              <a:ext cx="378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  <p:sp>
          <p:nvSpPr>
            <p:cNvPr id="39002" name="Rectangle 125"/>
            <p:cNvSpPr>
              <a:spLocks noChangeArrowheads="1"/>
            </p:cNvSpPr>
            <p:nvPr/>
          </p:nvSpPr>
          <p:spPr bwMode="auto">
            <a:xfrm>
              <a:off x="2307" y="250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03" name="Rectangle 126"/>
            <p:cNvSpPr>
              <a:spLocks noChangeArrowheads="1"/>
            </p:cNvSpPr>
            <p:nvPr/>
          </p:nvSpPr>
          <p:spPr bwMode="auto">
            <a:xfrm>
              <a:off x="2307" y="219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8951" name="Group 127"/>
          <p:cNvGrpSpPr>
            <a:grpSpLocks/>
          </p:cNvGrpSpPr>
          <p:nvPr/>
        </p:nvGrpSpPr>
        <p:grpSpPr bwMode="auto">
          <a:xfrm>
            <a:off x="2667000" y="3429000"/>
            <a:ext cx="598488" cy="1476375"/>
            <a:chOff x="1930" y="2190"/>
            <a:chExt cx="377" cy="930"/>
          </a:xfrm>
        </p:grpSpPr>
        <p:sp>
          <p:nvSpPr>
            <p:cNvPr id="38998" name="Rectangle 128"/>
            <p:cNvSpPr>
              <a:spLocks noChangeArrowheads="1"/>
            </p:cNvSpPr>
            <p:nvPr/>
          </p:nvSpPr>
          <p:spPr bwMode="auto">
            <a:xfrm>
              <a:off x="1930" y="2810"/>
              <a:ext cx="377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  <p:sp>
          <p:nvSpPr>
            <p:cNvPr id="38999" name="Rectangle 129"/>
            <p:cNvSpPr>
              <a:spLocks noChangeArrowheads="1"/>
            </p:cNvSpPr>
            <p:nvPr/>
          </p:nvSpPr>
          <p:spPr bwMode="auto">
            <a:xfrm>
              <a:off x="1930" y="2500"/>
              <a:ext cx="377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00" name="Rectangle 130"/>
            <p:cNvSpPr>
              <a:spLocks noChangeArrowheads="1"/>
            </p:cNvSpPr>
            <p:nvPr/>
          </p:nvSpPr>
          <p:spPr bwMode="auto">
            <a:xfrm>
              <a:off x="1930" y="2190"/>
              <a:ext cx="377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8952" name="Group 131"/>
          <p:cNvGrpSpPr>
            <a:grpSpLocks/>
          </p:cNvGrpSpPr>
          <p:nvPr/>
        </p:nvGrpSpPr>
        <p:grpSpPr bwMode="auto">
          <a:xfrm>
            <a:off x="2066925" y="3429000"/>
            <a:ext cx="600075" cy="1476375"/>
            <a:chOff x="1552" y="2190"/>
            <a:chExt cx="378" cy="930"/>
          </a:xfrm>
        </p:grpSpPr>
        <p:sp>
          <p:nvSpPr>
            <p:cNvPr id="38995" name="Rectangle 132"/>
            <p:cNvSpPr>
              <a:spLocks noChangeArrowheads="1"/>
            </p:cNvSpPr>
            <p:nvPr/>
          </p:nvSpPr>
          <p:spPr bwMode="auto">
            <a:xfrm>
              <a:off x="1552" y="2810"/>
              <a:ext cx="37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8996" name="Rectangle 133"/>
            <p:cNvSpPr>
              <a:spLocks noChangeArrowheads="1"/>
            </p:cNvSpPr>
            <p:nvPr/>
          </p:nvSpPr>
          <p:spPr bwMode="auto">
            <a:xfrm>
              <a:off x="1552" y="250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38997" name="Rectangle 134"/>
            <p:cNvSpPr>
              <a:spLocks noChangeArrowheads="1"/>
            </p:cNvSpPr>
            <p:nvPr/>
          </p:nvSpPr>
          <p:spPr bwMode="auto">
            <a:xfrm>
              <a:off x="1552" y="219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8953" name="Group 135"/>
          <p:cNvGrpSpPr>
            <a:grpSpLocks/>
          </p:cNvGrpSpPr>
          <p:nvPr/>
        </p:nvGrpSpPr>
        <p:grpSpPr bwMode="auto">
          <a:xfrm>
            <a:off x="1468438" y="3429000"/>
            <a:ext cx="598488" cy="1476375"/>
            <a:chOff x="1117" y="1948"/>
            <a:chExt cx="377" cy="930"/>
          </a:xfrm>
        </p:grpSpPr>
        <p:sp>
          <p:nvSpPr>
            <p:cNvPr id="38992" name="Rectangle 136"/>
            <p:cNvSpPr>
              <a:spLocks noChangeArrowheads="1"/>
            </p:cNvSpPr>
            <p:nvPr/>
          </p:nvSpPr>
          <p:spPr bwMode="auto">
            <a:xfrm>
              <a:off x="1117" y="2568"/>
              <a:ext cx="37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8993" name="Rectangle 137"/>
            <p:cNvSpPr>
              <a:spLocks noChangeArrowheads="1"/>
            </p:cNvSpPr>
            <p:nvPr/>
          </p:nvSpPr>
          <p:spPr bwMode="auto">
            <a:xfrm>
              <a:off x="1117" y="2258"/>
              <a:ext cx="37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8994" name="Rectangle 138"/>
            <p:cNvSpPr>
              <a:spLocks noChangeArrowheads="1"/>
            </p:cNvSpPr>
            <p:nvPr/>
          </p:nvSpPr>
          <p:spPr bwMode="auto">
            <a:xfrm>
              <a:off x="1117" y="1948"/>
              <a:ext cx="377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</p:grpSp>
      <p:sp>
        <p:nvSpPr>
          <p:cNvPr id="38955" name="Rectangle 140"/>
          <p:cNvSpPr>
            <a:spLocks noChangeArrowheads="1"/>
          </p:cNvSpPr>
          <p:nvPr/>
        </p:nvSpPr>
        <p:spPr bwMode="auto">
          <a:xfrm>
            <a:off x="6862763" y="2698750"/>
            <a:ext cx="5984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664200" y="3429000"/>
            <a:ext cx="1198563" cy="1476375"/>
            <a:chOff x="5664200" y="5226050"/>
            <a:chExt cx="1198563" cy="1476375"/>
          </a:xfrm>
        </p:grpSpPr>
        <p:grpSp>
          <p:nvGrpSpPr>
            <p:cNvPr id="38945" name="Group 103"/>
            <p:cNvGrpSpPr>
              <a:grpSpLocks/>
            </p:cNvGrpSpPr>
            <p:nvPr/>
          </p:nvGrpSpPr>
          <p:grpSpPr bwMode="auto">
            <a:xfrm>
              <a:off x="6262688" y="5226050"/>
              <a:ext cx="600075" cy="1476375"/>
              <a:chOff x="4195" y="2190"/>
              <a:chExt cx="378" cy="930"/>
            </a:xfrm>
          </p:grpSpPr>
          <p:sp>
            <p:nvSpPr>
              <p:cNvPr id="39016" name="Rectangle 104"/>
              <p:cNvSpPr>
                <a:spLocks noChangeArrowheads="1"/>
              </p:cNvSpPr>
              <p:nvPr/>
            </p:nvSpPr>
            <p:spPr bwMode="auto">
              <a:xfrm>
                <a:off x="4195" y="2810"/>
                <a:ext cx="378" cy="3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17" name="Rectangle 105"/>
              <p:cNvSpPr>
                <a:spLocks noChangeArrowheads="1"/>
              </p:cNvSpPr>
              <p:nvPr/>
            </p:nvSpPr>
            <p:spPr bwMode="auto">
              <a:xfrm>
                <a:off x="4195" y="2500"/>
                <a:ext cx="378" cy="3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18" name="Rectangle 106"/>
              <p:cNvSpPr>
                <a:spLocks noChangeArrowheads="1"/>
              </p:cNvSpPr>
              <p:nvPr/>
            </p:nvSpPr>
            <p:spPr bwMode="auto">
              <a:xfrm>
                <a:off x="4195" y="2190"/>
                <a:ext cx="378" cy="3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38946" name="Group 107"/>
            <p:cNvGrpSpPr>
              <a:grpSpLocks/>
            </p:cNvGrpSpPr>
            <p:nvPr/>
          </p:nvGrpSpPr>
          <p:grpSpPr bwMode="auto">
            <a:xfrm>
              <a:off x="5664200" y="5226050"/>
              <a:ext cx="598488" cy="1476375"/>
              <a:chOff x="3818" y="2190"/>
              <a:chExt cx="377" cy="930"/>
            </a:xfrm>
          </p:grpSpPr>
          <p:sp>
            <p:nvSpPr>
              <p:cNvPr id="39013" name="Rectangle 108"/>
              <p:cNvSpPr>
                <a:spLocks noChangeArrowheads="1"/>
              </p:cNvSpPr>
              <p:nvPr/>
            </p:nvSpPr>
            <p:spPr bwMode="auto">
              <a:xfrm>
                <a:off x="3818" y="2810"/>
                <a:ext cx="377" cy="3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14" name="Rectangle 109"/>
              <p:cNvSpPr>
                <a:spLocks noChangeArrowheads="1"/>
              </p:cNvSpPr>
              <p:nvPr/>
            </p:nvSpPr>
            <p:spPr bwMode="auto">
              <a:xfrm>
                <a:off x="3818" y="2500"/>
                <a:ext cx="377" cy="3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15" name="Rectangle 110"/>
              <p:cNvSpPr>
                <a:spLocks noChangeArrowheads="1"/>
              </p:cNvSpPr>
              <p:nvPr/>
            </p:nvSpPr>
            <p:spPr bwMode="auto">
              <a:xfrm>
                <a:off x="3818" y="2190"/>
                <a:ext cx="377" cy="3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sp>
        <p:nvSpPr>
          <p:cNvPr id="38958" name="Rectangle 143"/>
          <p:cNvSpPr>
            <a:spLocks noChangeArrowheads="1"/>
          </p:cNvSpPr>
          <p:nvPr/>
        </p:nvSpPr>
        <p:spPr bwMode="auto">
          <a:xfrm>
            <a:off x="5064125" y="2698750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65563" y="3429000"/>
            <a:ext cx="1198563" cy="1476375"/>
            <a:chOff x="3865563" y="5226050"/>
            <a:chExt cx="1198563" cy="1476375"/>
          </a:xfrm>
        </p:grpSpPr>
        <p:grpSp>
          <p:nvGrpSpPr>
            <p:cNvPr id="38948" name="Group 115"/>
            <p:cNvGrpSpPr>
              <a:grpSpLocks/>
            </p:cNvGrpSpPr>
            <p:nvPr/>
          </p:nvGrpSpPr>
          <p:grpSpPr bwMode="auto">
            <a:xfrm>
              <a:off x="4465638" y="5226050"/>
              <a:ext cx="598488" cy="1476375"/>
              <a:chOff x="3063" y="2190"/>
              <a:chExt cx="377" cy="930"/>
            </a:xfrm>
          </p:grpSpPr>
          <p:sp>
            <p:nvSpPr>
              <p:cNvPr id="39007" name="Rectangle 116"/>
              <p:cNvSpPr>
                <a:spLocks noChangeArrowheads="1"/>
              </p:cNvSpPr>
              <p:nvPr/>
            </p:nvSpPr>
            <p:spPr bwMode="auto">
              <a:xfrm>
                <a:off x="3063" y="2810"/>
                <a:ext cx="377" cy="3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08" name="Rectangle 117"/>
              <p:cNvSpPr>
                <a:spLocks noChangeArrowheads="1"/>
              </p:cNvSpPr>
              <p:nvPr/>
            </p:nvSpPr>
            <p:spPr bwMode="auto">
              <a:xfrm>
                <a:off x="3063" y="2500"/>
                <a:ext cx="377" cy="31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09" name="Rectangle 118"/>
              <p:cNvSpPr>
                <a:spLocks noChangeArrowheads="1"/>
              </p:cNvSpPr>
              <p:nvPr/>
            </p:nvSpPr>
            <p:spPr bwMode="auto">
              <a:xfrm>
                <a:off x="3063" y="2190"/>
                <a:ext cx="377" cy="3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38949" name="Group 119"/>
            <p:cNvGrpSpPr>
              <a:grpSpLocks/>
            </p:cNvGrpSpPr>
            <p:nvPr/>
          </p:nvGrpSpPr>
          <p:grpSpPr bwMode="auto">
            <a:xfrm>
              <a:off x="3865563" y="5226050"/>
              <a:ext cx="600075" cy="1476375"/>
              <a:chOff x="2685" y="2190"/>
              <a:chExt cx="378" cy="930"/>
            </a:xfrm>
          </p:grpSpPr>
          <p:sp>
            <p:nvSpPr>
              <p:cNvPr id="39004" name="Rectangle 120"/>
              <p:cNvSpPr>
                <a:spLocks noChangeArrowheads="1"/>
              </p:cNvSpPr>
              <p:nvPr/>
            </p:nvSpPr>
            <p:spPr bwMode="auto">
              <a:xfrm>
                <a:off x="2685" y="2810"/>
                <a:ext cx="378" cy="3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05" name="Rectangle 121"/>
              <p:cNvSpPr>
                <a:spLocks noChangeArrowheads="1"/>
              </p:cNvSpPr>
              <p:nvPr/>
            </p:nvSpPr>
            <p:spPr bwMode="auto">
              <a:xfrm>
                <a:off x="2685" y="2500"/>
                <a:ext cx="378" cy="31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06" name="Rectangle 122"/>
              <p:cNvSpPr>
                <a:spLocks noChangeArrowheads="1"/>
              </p:cNvSpPr>
              <p:nvPr/>
            </p:nvSpPr>
            <p:spPr bwMode="auto">
              <a:xfrm>
                <a:off x="2685" y="2190"/>
                <a:ext cx="378" cy="3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sp>
        <p:nvSpPr>
          <p:cNvPr id="38961" name="Rectangle 146"/>
          <p:cNvSpPr>
            <a:spLocks noChangeArrowheads="1"/>
          </p:cNvSpPr>
          <p:nvPr/>
        </p:nvSpPr>
        <p:spPr bwMode="auto">
          <a:xfrm>
            <a:off x="3265488" y="2698750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</a:t>
            </a:r>
          </a:p>
        </p:txBody>
      </p:sp>
      <p:sp>
        <p:nvSpPr>
          <p:cNvPr id="38962" name="Rectangle 147"/>
          <p:cNvSpPr>
            <a:spLocks noChangeArrowheads="1"/>
          </p:cNvSpPr>
          <p:nvPr/>
        </p:nvSpPr>
        <p:spPr bwMode="auto">
          <a:xfrm>
            <a:off x="2667000" y="2698750"/>
            <a:ext cx="5984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</a:t>
            </a:r>
          </a:p>
        </p:txBody>
      </p:sp>
      <p:sp>
        <p:nvSpPr>
          <p:cNvPr id="38963" name="Rectangle 148"/>
          <p:cNvSpPr>
            <a:spLocks noChangeArrowheads="1"/>
          </p:cNvSpPr>
          <p:nvPr/>
        </p:nvSpPr>
        <p:spPr bwMode="auto">
          <a:xfrm>
            <a:off x="2066925" y="2698750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</a:t>
            </a:r>
          </a:p>
        </p:txBody>
      </p:sp>
      <p:sp>
        <p:nvSpPr>
          <p:cNvPr id="38964" name="Rectangle 149"/>
          <p:cNvSpPr>
            <a:spLocks noChangeArrowheads="1"/>
          </p:cNvSpPr>
          <p:nvPr/>
        </p:nvSpPr>
        <p:spPr bwMode="auto">
          <a:xfrm>
            <a:off x="1468438" y="2698750"/>
            <a:ext cx="5984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61250" y="3429000"/>
            <a:ext cx="1190625" cy="1476375"/>
            <a:chOff x="7461250" y="5226050"/>
            <a:chExt cx="1190625" cy="1476375"/>
          </a:xfrm>
        </p:grpSpPr>
        <p:grpSp>
          <p:nvGrpSpPr>
            <p:cNvPr id="38942" name="Group 91"/>
            <p:cNvGrpSpPr>
              <a:grpSpLocks/>
            </p:cNvGrpSpPr>
            <p:nvPr/>
          </p:nvGrpSpPr>
          <p:grpSpPr bwMode="auto">
            <a:xfrm>
              <a:off x="8051800" y="5226050"/>
              <a:ext cx="600075" cy="1476375"/>
              <a:chOff x="4950" y="2190"/>
              <a:chExt cx="378" cy="930"/>
            </a:xfrm>
          </p:grpSpPr>
          <p:sp>
            <p:nvSpPr>
              <p:cNvPr id="39025" name="Rectangle 92"/>
              <p:cNvSpPr>
                <a:spLocks noChangeArrowheads="1"/>
              </p:cNvSpPr>
              <p:nvPr/>
            </p:nvSpPr>
            <p:spPr bwMode="auto">
              <a:xfrm>
                <a:off x="4950" y="2810"/>
                <a:ext cx="378" cy="3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26" name="Rectangle 93"/>
              <p:cNvSpPr>
                <a:spLocks noChangeArrowheads="1"/>
              </p:cNvSpPr>
              <p:nvPr/>
            </p:nvSpPr>
            <p:spPr bwMode="auto">
              <a:xfrm>
                <a:off x="4950" y="2500"/>
                <a:ext cx="378" cy="3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27" name="Rectangle 94"/>
              <p:cNvSpPr>
                <a:spLocks noChangeArrowheads="1"/>
              </p:cNvSpPr>
              <p:nvPr/>
            </p:nvSpPr>
            <p:spPr bwMode="auto">
              <a:xfrm>
                <a:off x="4950" y="2190"/>
                <a:ext cx="378" cy="31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38943" name="Group 95"/>
            <p:cNvGrpSpPr>
              <a:grpSpLocks/>
            </p:cNvGrpSpPr>
            <p:nvPr/>
          </p:nvGrpSpPr>
          <p:grpSpPr bwMode="auto">
            <a:xfrm>
              <a:off x="7461250" y="5226050"/>
              <a:ext cx="600075" cy="1476375"/>
              <a:chOff x="4950" y="2190"/>
              <a:chExt cx="378" cy="930"/>
            </a:xfrm>
          </p:grpSpPr>
          <p:sp>
            <p:nvSpPr>
              <p:cNvPr id="39022" name="Rectangle 96"/>
              <p:cNvSpPr>
                <a:spLocks noChangeArrowheads="1"/>
              </p:cNvSpPr>
              <p:nvPr/>
            </p:nvSpPr>
            <p:spPr bwMode="auto">
              <a:xfrm>
                <a:off x="4950" y="2810"/>
                <a:ext cx="378" cy="3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23" name="Rectangle 97"/>
              <p:cNvSpPr>
                <a:spLocks noChangeArrowheads="1"/>
              </p:cNvSpPr>
              <p:nvPr/>
            </p:nvSpPr>
            <p:spPr bwMode="auto">
              <a:xfrm>
                <a:off x="4950" y="2500"/>
                <a:ext cx="378" cy="3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24" name="Rectangle 98"/>
              <p:cNvSpPr>
                <a:spLocks noChangeArrowheads="1"/>
              </p:cNvSpPr>
              <p:nvPr/>
            </p:nvSpPr>
            <p:spPr bwMode="auto">
              <a:xfrm>
                <a:off x="4950" y="2190"/>
                <a:ext cx="378" cy="31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grpSp>
        <p:nvGrpSpPr>
          <p:cNvPr id="38966" name="Group 151"/>
          <p:cNvGrpSpPr>
            <a:grpSpLocks/>
          </p:cNvGrpSpPr>
          <p:nvPr/>
        </p:nvGrpSpPr>
        <p:grpSpPr bwMode="auto">
          <a:xfrm>
            <a:off x="457200" y="2698750"/>
            <a:ext cx="8204200" cy="2206625"/>
            <a:chOff x="240" y="1440"/>
            <a:chExt cx="5168" cy="1390"/>
          </a:xfrm>
        </p:grpSpPr>
        <p:sp>
          <p:nvSpPr>
            <p:cNvPr id="38967" name="Rectangle 152"/>
            <p:cNvSpPr>
              <a:spLocks noChangeArrowheads="1"/>
            </p:cNvSpPr>
            <p:nvPr/>
          </p:nvSpPr>
          <p:spPr bwMode="auto">
            <a:xfrm>
              <a:off x="240" y="2520"/>
              <a:ext cx="637" cy="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38968" name="Rectangle 153"/>
            <p:cNvSpPr>
              <a:spLocks noChangeArrowheads="1"/>
            </p:cNvSpPr>
            <p:nvPr/>
          </p:nvSpPr>
          <p:spPr bwMode="auto">
            <a:xfrm>
              <a:off x="240" y="2210"/>
              <a:ext cx="63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8969" name="Rectangle 154"/>
            <p:cNvSpPr>
              <a:spLocks noChangeArrowheads="1"/>
            </p:cNvSpPr>
            <p:nvPr/>
          </p:nvSpPr>
          <p:spPr bwMode="auto">
            <a:xfrm>
              <a:off x="240" y="1900"/>
              <a:ext cx="63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8971" name="Line 156"/>
            <p:cNvSpPr>
              <a:spLocks noChangeShapeType="1"/>
            </p:cNvSpPr>
            <p:nvPr/>
          </p:nvSpPr>
          <p:spPr bwMode="auto">
            <a:xfrm>
              <a:off x="240" y="1900"/>
              <a:ext cx="516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grpSp>
          <p:nvGrpSpPr>
            <p:cNvPr id="38972" name="Group 157"/>
            <p:cNvGrpSpPr>
              <a:grpSpLocks/>
            </p:cNvGrpSpPr>
            <p:nvPr/>
          </p:nvGrpSpPr>
          <p:grpSpPr bwMode="auto">
            <a:xfrm>
              <a:off x="240" y="2210"/>
              <a:ext cx="5161" cy="310"/>
              <a:chOff x="240" y="2210"/>
              <a:chExt cx="4790" cy="310"/>
            </a:xfrm>
          </p:grpSpPr>
          <p:sp>
            <p:nvSpPr>
              <p:cNvPr id="38990" name="Line 158"/>
              <p:cNvSpPr>
                <a:spLocks noChangeShapeType="1"/>
              </p:cNvSpPr>
              <p:nvPr/>
            </p:nvSpPr>
            <p:spPr bwMode="auto">
              <a:xfrm>
                <a:off x="240" y="2210"/>
                <a:ext cx="47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8991" name="Line 159"/>
              <p:cNvSpPr>
                <a:spLocks noChangeShapeType="1"/>
              </p:cNvSpPr>
              <p:nvPr/>
            </p:nvSpPr>
            <p:spPr bwMode="auto">
              <a:xfrm>
                <a:off x="240" y="2520"/>
                <a:ext cx="47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38973" name="Line 160"/>
            <p:cNvSpPr>
              <a:spLocks noChangeShapeType="1"/>
            </p:cNvSpPr>
            <p:nvPr/>
          </p:nvSpPr>
          <p:spPr bwMode="auto">
            <a:xfrm>
              <a:off x="240" y="1440"/>
              <a:ext cx="0" cy="139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8974" name="Line 161"/>
            <p:cNvSpPr>
              <a:spLocks noChangeShapeType="1"/>
            </p:cNvSpPr>
            <p:nvPr/>
          </p:nvSpPr>
          <p:spPr bwMode="auto">
            <a:xfrm>
              <a:off x="877" y="1440"/>
              <a:ext cx="0" cy="139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8975" name="Line 162"/>
            <p:cNvSpPr>
              <a:spLocks noChangeShapeType="1"/>
            </p:cNvSpPr>
            <p:nvPr/>
          </p:nvSpPr>
          <p:spPr bwMode="auto">
            <a:xfrm>
              <a:off x="1254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8976" name="Line 163"/>
            <p:cNvSpPr>
              <a:spLocks noChangeShapeType="1"/>
            </p:cNvSpPr>
            <p:nvPr/>
          </p:nvSpPr>
          <p:spPr bwMode="auto">
            <a:xfrm>
              <a:off x="1632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8977" name="Line 164"/>
            <p:cNvSpPr>
              <a:spLocks noChangeShapeType="1"/>
            </p:cNvSpPr>
            <p:nvPr/>
          </p:nvSpPr>
          <p:spPr bwMode="auto">
            <a:xfrm>
              <a:off x="2009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8978" name="Line 165"/>
            <p:cNvSpPr>
              <a:spLocks noChangeShapeType="1"/>
            </p:cNvSpPr>
            <p:nvPr/>
          </p:nvSpPr>
          <p:spPr bwMode="auto">
            <a:xfrm>
              <a:off x="2387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8979" name="Line 166"/>
            <p:cNvSpPr>
              <a:spLocks noChangeShapeType="1"/>
            </p:cNvSpPr>
            <p:nvPr/>
          </p:nvSpPr>
          <p:spPr bwMode="auto">
            <a:xfrm>
              <a:off x="2765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8980" name="Line 167"/>
            <p:cNvSpPr>
              <a:spLocks noChangeShapeType="1"/>
            </p:cNvSpPr>
            <p:nvPr/>
          </p:nvSpPr>
          <p:spPr bwMode="auto">
            <a:xfrm>
              <a:off x="3142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8981" name="Line 168"/>
            <p:cNvSpPr>
              <a:spLocks noChangeShapeType="1"/>
            </p:cNvSpPr>
            <p:nvPr/>
          </p:nvSpPr>
          <p:spPr bwMode="auto">
            <a:xfrm>
              <a:off x="3520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8982" name="Line 169"/>
            <p:cNvSpPr>
              <a:spLocks noChangeShapeType="1"/>
            </p:cNvSpPr>
            <p:nvPr/>
          </p:nvSpPr>
          <p:spPr bwMode="auto">
            <a:xfrm>
              <a:off x="3897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8983" name="Line 170"/>
            <p:cNvSpPr>
              <a:spLocks noChangeShapeType="1"/>
            </p:cNvSpPr>
            <p:nvPr/>
          </p:nvSpPr>
          <p:spPr bwMode="auto">
            <a:xfrm>
              <a:off x="4275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8984" name="Line 171"/>
            <p:cNvSpPr>
              <a:spLocks noChangeShapeType="1"/>
            </p:cNvSpPr>
            <p:nvPr/>
          </p:nvSpPr>
          <p:spPr bwMode="auto">
            <a:xfrm>
              <a:off x="4652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grpSp>
          <p:nvGrpSpPr>
            <p:cNvPr id="38985" name="Group 172"/>
            <p:cNvGrpSpPr>
              <a:grpSpLocks/>
            </p:cNvGrpSpPr>
            <p:nvPr/>
          </p:nvGrpSpPr>
          <p:grpSpPr bwMode="auto">
            <a:xfrm>
              <a:off x="240" y="1440"/>
              <a:ext cx="5160" cy="1390"/>
              <a:chOff x="240" y="1440"/>
              <a:chExt cx="4790" cy="1390"/>
            </a:xfrm>
          </p:grpSpPr>
          <p:sp>
            <p:nvSpPr>
              <p:cNvPr id="38987" name="Line 173"/>
              <p:cNvSpPr>
                <a:spLocks noChangeShapeType="1"/>
              </p:cNvSpPr>
              <p:nvPr/>
            </p:nvSpPr>
            <p:spPr bwMode="auto">
              <a:xfrm>
                <a:off x="240" y="1440"/>
                <a:ext cx="479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8988" name="Line 174"/>
              <p:cNvSpPr>
                <a:spLocks noChangeShapeType="1"/>
              </p:cNvSpPr>
              <p:nvPr/>
            </p:nvSpPr>
            <p:spPr bwMode="auto">
              <a:xfrm>
                <a:off x="240" y="2830"/>
                <a:ext cx="479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8989" name="Line 175"/>
              <p:cNvSpPr>
                <a:spLocks noChangeShapeType="1"/>
              </p:cNvSpPr>
              <p:nvPr/>
            </p:nvSpPr>
            <p:spPr bwMode="auto">
              <a:xfrm>
                <a:off x="5030" y="1440"/>
                <a:ext cx="0" cy="13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38986" name="Line 176"/>
            <p:cNvSpPr>
              <a:spLocks noChangeShapeType="1"/>
            </p:cNvSpPr>
            <p:nvPr/>
          </p:nvSpPr>
          <p:spPr bwMode="auto">
            <a:xfrm>
              <a:off x="5024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93" name="Rectangle 63">
            <a:extLst>
              <a:ext uri="{FF2B5EF4-FFF2-40B4-BE49-F238E27FC236}">
                <a16:creationId xmlns:a16="http://schemas.microsoft.com/office/drawing/2014/main" id="{64D4D9E3-67F5-844B-84CE-84BA8E59A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2696515"/>
            <a:ext cx="10112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Ref</a:t>
            </a:r>
          </a:p>
          <a:p>
            <a:pPr algn="l">
              <a:lnSpc>
                <a:spcPct val="50000"/>
              </a:lnSpc>
              <a:spcBef>
                <a:spcPct val="30000"/>
              </a:spcBef>
            </a:pPr>
            <a:r>
              <a:rPr lang="en-US" altLang="ko-KR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</a:t>
            </a:r>
          </a:p>
        </p:txBody>
      </p:sp>
      <p:sp>
        <p:nvSpPr>
          <p:cNvPr id="94" name="Rectangle 141">
            <a:extLst>
              <a:ext uri="{FF2B5EF4-FFF2-40B4-BE49-F238E27FC236}">
                <a16:creationId xmlns:a16="http://schemas.microsoft.com/office/drawing/2014/main" id="{DE2761EF-0465-3E47-A42C-BD68C4880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2698750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</a:t>
            </a:r>
          </a:p>
        </p:txBody>
      </p:sp>
      <p:sp>
        <p:nvSpPr>
          <p:cNvPr id="95" name="Rectangle 142">
            <a:extLst>
              <a:ext uri="{FF2B5EF4-FFF2-40B4-BE49-F238E27FC236}">
                <a16:creationId xmlns:a16="http://schemas.microsoft.com/office/drawing/2014/main" id="{4BB7B5DA-BBD9-194F-BAEA-C811915FD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2698750"/>
            <a:ext cx="5984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</a:t>
            </a:r>
          </a:p>
        </p:txBody>
      </p:sp>
      <p:sp>
        <p:nvSpPr>
          <p:cNvPr id="96" name="Rectangle 139">
            <a:extLst>
              <a:ext uri="{FF2B5EF4-FFF2-40B4-BE49-F238E27FC236}">
                <a16:creationId xmlns:a16="http://schemas.microsoft.com/office/drawing/2014/main" id="{02CCB575-446E-C14D-BE25-5C879E12D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0" y="2698750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</a:t>
            </a:r>
          </a:p>
        </p:txBody>
      </p:sp>
      <p:sp>
        <p:nvSpPr>
          <p:cNvPr id="97" name="Rectangle 150">
            <a:extLst>
              <a:ext uri="{FF2B5EF4-FFF2-40B4-BE49-F238E27FC236}">
                <a16:creationId xmlns:a16="http://schemas.microsoft.com/office/drawing/2014/main" id="{11688674-224F-2E4B-965C-EFD6BD59F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698750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</a:t>
            </a:r>
          </a:p>
        </p:txBody>
      </p:sp>
      <p:sp>
        <p:nvSpPr>
          <p:cNvPr id="98" name="Rectangle 144">
            <a:extLst>
              <a:ext uri="{FF2B5EF4-FFF2-40B4-BE49-F238E27FC236}">
                <a16:creationId xmlns:a16="http://schemas.microsoft.com/office/drawing/2014/main" id="{E429EF28-5FC4-8546-8B6B-40A306729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5638" y="2698750"/>
            <a:ext cx="5984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</a:t>
            </a:r>
          </a:p>
        </p:txBody>
      </p:sp>
      <p:sp>
        <p:nvSpPr>
          <p:cNvPr id="99" name="Rectangle 145">
            <a:extLst>
              <a:ext uri="{FF2B5EF4-FFF2-40B4-BE49-F238E27FC236}">
                <a16:creationId xmlns:a16="http://schemas.microsoft.com/office/drawing/2014/main" id="{CDB4EC34-B4EA-1E40-8A2C-773EC6A70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563" y="2698750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22675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Size and Page Fault Rate</a:t>
            </a: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28650" y="4040841"/>
            <a:ext cx="7886700" cy="2604434"/>
          </a:xfrm>
        </p:spPr>
        <p:txBody>
          <a:bodyPr/>
          <a:lstStyle/>
          <a:p>
            <a:r>
              <a:rPr lang="en-US" altLang="ko-KR" sz="2000" dirty="0"/>
              <a:t>One desirable property: When you add memory the miss rate drops</a:t>
            </a:r>
          </a:p>
          <a:p>
            <a:pPr lvl="1"/>
            <a:r>
              <a:rPr lang="en-US" altLang="ko-KR" sz="1800" dirty="0"/>
              <a:t>Does this always happen?</a:t>
            </a:r>
          </a:p>
          <a:p>
            <a:pPr lvl="1"/>
            <a:r>
              <a:rPr lang="en-US" altLang="ko-KR" sz="1800" dirty="0"/>
              <a:t>Seems like it should, right?</a:t>
            </a:r>
          </a:p>
          <a:p>
            <a:r>
              <a:rPr lang="en-US" altLang="ko-KR" sz="2000" dirty="0"/>
              <a:t>No: </a:t>
            </a:r>
            <a:r>
              <a:rPr lang="en-US" altLang="ko-KR" sz="2000" dirty="0" err="1"/>
              <a:t>Bélády’s</a:t>
            </a:r>
            <a:r>
              <a:rPr lang="en-US" altLang="ko-KR" sz="2000" dirty="0"/>
              <a:t> anomaly </a:t>
            </a:r>
          </a:p>
          <a:p>
            <a:pPr lvl="1"/>
            <a:r>
              <a:rPr lang="en-US" altLang="ko-KR" sz="1800" dirty="0"/>
              <a:t>Certain replacement policies don’t have this obvious property!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10C9F574-94E0-534D-9879-8098ACAF2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56394" y="1582794"/>
            <a:ext cx="3631211" cy="213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076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err="1"/>
              <a:t>Bélády's</a:t>
            </a:r>
            <a:r>
              <a:rPr lang="en-US" altLang="ko-KR" sz="3600" dirty="0"/>
              <a:t> Anomaly</a:t>
            </a:r>
            <a:endParaRPr lang="en-US" altLang="ko-KR" dirty="0"/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endParaRPr lang="en-US" altLang="ko-KR" sz="1600" dirty="0"/>
          </a:p>
          <a:p>
            <a:r>
              <a:rPr lang="en-US" altLang="ko-KR" sz="1600" dirty="0"/>
              <a:t>After adding memory:</a:t>
            </a:r>
          </a:p>
          <a:p>
            <a:pPr lvl="1"/>
            <a:r>
              <a:rPr lang="en-US" altLang="ko-KR" sz="1400" dirty="0"/>
              <a:t>With FIFO, contents can be completely different</a:t>
            </a:r>
          </a:p>
          <a:p>
            <a:pPr lvl="1"/>
            <a:r>
              <a:rPr lang="en-US" altLang="ko-KR" sz="1400" dirty="0"/>
              <a:t>With LRU or MIN, contents of memory with X pages are a subset of contents with X+1 Page</a:t>
            </a:r>
          </a:p>
        </p:txBody>
      </p:sp>
      <p:grpSp>
        <p:nvGrpSpPr>
          <p:cNvPr id="780292" name="Group 4"/>
          <p:cNvGrpSpPr>
            <a:grpSpLocks/>
          </p:cNvGrpSpPr>
          <p:nvPr/>
        </p:nvGrpSpPr>
        <p:grpSpPr bwMode="auto">
          <a:xfrm>
            <a:off x="1717184" y="1858712"/>
            <a:ext cx="5709632" cy="1353435"/>
            <a:chOff x="294" y="2786"/>
            <a:chExt cx="5168" cy="1390"/>
          </a:xfrm>
          <a:solidFill>
            <a:schemeClr val="accent3">
              <a:lumMod val="20000"/>
              <a:lumOff val="80000"/>
            </a:schemeClr>
          </a:solidFill>
        </p:grpSpPr>
        <p:grpSp>
          <p:nvGrpSpPr>
            <p:cNvPr id="20573" name="Group 5"/>
            <p:cNvGrpSpPr>
              <a:grpSpLocks/>
            </p:cNvGrpSpPr>
            <p:nvPr/>
          </p:nvGrpSpPr>
          <p:grpSpPr bwMode="auto">
            <a:xfrm>
              <a:off x="5078" y="3246"/>
              <a:ext cx="378" cy="930"/>
              <a:chOff x="4950" y="2190"/>
              <a:chExt cx="378" cy="930"/>
            </a:xfrm>
            <a:grpFill/>
          </p:grpSpPr>
          <p:sp>
            <p:nvSpPr>
              <p:cNvPr id="20656" name="Rectangle 6"/>
              <p:cNvSpPr>
                <a:spLocks noChangeArrowheads="1"/>
              </p:cNvSpPr>
              <p:nvPr/>
            </p:nvSpPr>
            <p:spPr bwMode="auto">
              <a:xfrm>
                <a:off x="4950" y="281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57" name="Rectangle 7"/>
              <p:cNvSpPr>
                <a:spLocks noChangeArrowheads="1"/>
              </p:cNvSpPr>
              <p:nvPr/>
            </p:nvSpPr>
            <p:spPr bwMode="auto">
              <a:xfrm>
                <a:off x="4950" y="250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58" name="Rectangle 8"/>
              <p:cNvSpPr>
                <a:spLocks noChangeArrowheads="1"/>
              </p:cNvSpPr>
              <p:nvPr/>
            </p:nvSpPr>
            <p:spPr bwMode="auto">
              <a:xfrm>
                <a:off x="4950" y="219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20574" name="Group 9"/>
            <p:cNvGrpSpPr>
              <a:grpSpLocks/>
            </p:cNvGrpSpPr>
            <p:nvPr/>
          </p:nvGrpSpPr>
          <p:grpSpPr bwMode="auto">
            <a:xfrm>
              <a:off x="4706" y="3246"/>
              <a:ext cx="378" cy="930"/>
              <a:chOff x="4950" y="2190"/>
              <a:chExt cx="378" cy="930"/>
            </a:xfrm>
            <a:grpFill/>
          </p:grpSpPr>
          <p:sp>
            <p:nvSpPr>
              <p:cNvPr id="20653" name="Rectangle 10"/>
              <p:cNvSpPr>
                <a:spLocks noChangeArrowheads="1"/>
              </p:cNvSpPr>
              <p:nvPr/>
            </p:nvSpPr>
            <p:spPr bwMode="auto">
              <a:xfrm>
                <a:off x="4950" y="281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16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D</a:t>
                </a:r>
              </a:p>
            </p:txBody>
          </p:sp>
          <p:sp>
            <p:nvSpPr>
              <p:cNvPr id="20654" name="Rectangle 11"/>
              <p:cNvSpPr>
                <a:spLocks noChangeArrowheads="1"/>
              </p:cNvSpPr>
              <p:nvPr/>
            </p:nvSpPr>
            <p:spPr bwMode="auto">
              <a:xfrm>
                <a:off x="4950" y="250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55" name="Rectangle 12"/>
              <p:cNvSpPr>
                <a:spLocks noChangeArrowheads="1"/>
              </p:cNvSpPr>
              <p:nvPr/>
            </p:nvSpPr>
            <p:spPr bwMode="auto">
              <a:xfrm>
                <a:off x="4950" y="219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20575" name="Group 13"/>
            <p:cNvGrpSpPr>
              <a:grpSpLocks/>
            </p:cNvGrpSpPr>
            <p:nvPr/>
          </p:nvGrpSpPr>
          <p:grpSpPr bwMode="auto">
            <a:xfrm>
              <a:off x="4329" y="3246"/>
              <a:ext cx="377" cy="930"/>
              <a:chOff x="4573" y="2190"/>
              <a:chExt cx="377" cy="930"/>
            </a:xfrm>
            <a:grpFill/>
          </p:grpSpPr>
          <p:sp>
            <p:nvSpPr>
              <p:cNvPr id="20650" name="Rectangle 14"/>
              <p:cNvSpPr>
                <a:spLocks noChangeArrowheads="1"/>
              </p:cNvSpPr>
              <p:nvPr/>
            </p:nvSpPr>
            <p:spPr bwMode="auto">
              <a:xfrm>
                <a:off x="4573" y="2810"/>
                <a:ext cx="37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51" name="Rectangle 15"/>
              <p:cNvSpPr>
                <a:spLocks noChangeArrowheads="1"/>
              </p:cNvSpPr>
              <p:nvPr/>
            </p:nvSpPr>
            <p:spPr bwMode="auto">
              <a:xfrm>
                <a:off x="4573" y="2500"/>
                <a:ext cx="37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16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</a:t>
                </a:r>
              </a:p>
            </p:txBody>
          </p:sp>
          <p:sp>
            <p:nvSpPr>
              <p:cNvPr id="20652" name="Rectangle 16"/>
              <p:cNvSpPr>
                <a:spLocks noChangeArrowheads="1"/>
              </p:cNvSpPr>
              <p:nvPr/>
            </p:nvSpPr>
            <p:spPr bwMode="auto">
              <a:xfrm>
                <a:off x="4573" y="2190"/>
                <a:ext cx="37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20576" name="Group 17"/>
            <p:cNvGrpSpPr>
              <a:grpSpLocks/>
            </p:cNvGrpSpPr>
            <p:nvPr/>
          </p:nvGrpSpPr>
          <p:grpSpPr bwMode="auto">
            <a:xfrm>
              <a:off x="3951" y="3246"/>
              <a:ext cx="378" cy="930"/>
              <a:chOff x="4195" y="2190"/>
              <a:chExt cx="378" cy="930"/>
            </a:xfrm>
            <a:grpFill/>
          </p:grpSpPr>
          <p:sp>
            <p:nvSpPr>
              <p:cNvPr id="20647" name="Rectangle 18"/>
              <p:cNvSpPr>
                <a:spLocks noChangeArrowheads="1"/>
              </p:cNvSpPr>
              <p:nvPr/>
            </p:nvSpPr>
            <p:spPr bwMode="auto">
              <a:xfrm>
                <a:off x="4195" y="281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48" name="Rectangle 19"/>
              <p:cNvSpPr>
                <a:spLocks noChangeArrowheads="1"/>
              </p:cNvSpPr>
              <p:nvPr/>
            </p:nvSpPr>
            <p:spPr bwMode="auto">
              <a:xfrm>
                <a:off x="4195" y="250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49" name="Rectangle 20"/>
              <p:cNvSpPr>
                <a:spLocks noChangeArrowheads="1"/>
              </p:cNvSpPr>
              <p:nvPr/>
            </p:nvSpPr>
            <p:spPr bwMode="auto">
              <a:xfrm>
                <a:off x="4195" y="219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20577" name="Group 21"/>
            <p:cNvGrpSpPr>
              <a:grpSpLocks/>
            </p:cNvGrpSpPr>
            <p:nvPr/>
          </p:nvGrpSpPr>
          <p:grpSpPr bwMode="auto">
            <a:xfrm>
              <a:off x="3574" y="3246"/>
              <a:ext cx="377" cy="930"/>
              <a:chOff x="3818" y="2190"/>
              <a:chExt cx="377" cy="930"/>
            </a:xfrm>
            <a:grpFill/>
          </p:grpSpPr>
          <p:sp>
            <p:nvSpPr>
              <p:cNvPr id="20644" name="Rectangle 22"/>
              <p:cNvSpPr>
                <a:spLocks noChangeArrowheads="1"/>
              </p:cNvSpPr>
              <p:nvPr/>
            </p:nvSpPr>
            <p:spPr bwMode="auto">
              <a:xfrm>
                <a:off x="3818" y="2810"/>
                <a:ext cx="37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45" name="Rectangle 23"/>
              <p:cNvSpPr>
                <a:spLocks noChangeArrowheads="1"/>
              </p:cNvSpPr>
              <p:nvPr/>
            </p:nvSpPr>
            <p:spPr bwMode="auto">
              <a:xfrm>
                <a:off x="3818" y="2500"/>
                <a:ext cx="37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46" name="Rectangle 24"/>
              <p:cNvSpPr>
                <a:spLocks noChangeArrowheads="1"/>
              </p:cNvSpPr>
              <p:nvPr/>
            </p:nvSpPr>
            <p:spPr bwMode="auto">
              <a:xfrm>
                <a:off x="3818" y="2190"/>
                <a:ext cx="37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20578" name="Group 25"/>
            <p:cNvGrpSpPr>
              <a:grpSpLocks/>
            </p:cNvGrpSpPr>
            <p:nvPr/>
          </p:nvGrpSpPr>
          <p:grpSpPr bwMode="auto">
            <a:xfrm>
              <a:off x="3196" y="3246"/>
              <a:ext cx="378" cy="930"/>
              <a:chOff x="3440" y="2190"/>
              <a:chExt cx="378" cy="930"/>
            </a:xfrm>
            <a:grpFill/>
          </p:grpSpPr>
          <p:sp>
            <p:nvSpPr>
              <p:cNvPr id="20641" name="Rectangle 26"/>
              <p:cNvSpPr>
                <a:spLocks noChangeArrowheads="1"/>
              </p:cNvSpPr>
              <p:nvPr/>
            </p:nvSpPr>
            <p:spPr bwMode="auto">
              <a:xfrm>
                <a:off x="3440" y="281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42" name="Rectangle 27"/>
              <p:cNvSpPr>
                <a:spLocks noChangeArrowheads="1"/>
              </p:cNvSpPr>
              <p:nvPr/>
            </p:nvSpPr>
            <p:spPr bwMode="auto">
              <a:xfrm>
                <a:off x="3440" y="250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43" name="Rectangle 28"/>
              <p:cNvSpPr>
                <a:spLocks noChangeArrowheads="1"/>
              </p:cNvSpPr>
              <p:nvPr/>
            </p:nvSpPr>
            <p:spPr bwMode="auto">
              <a:xfrm>
                <a:off x="3440" y="219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16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E</a:t>
                </a:r>
              </a:p>
            </p:txBody>
          </p:sp>
        </p:grpSp>
        <p:grpSp>
          <p:nvGrpSpPr>
            <p:cNvPr id="20579" name="Group 29"/>
            <p:cNvGrpSpPr>
              <a:grpSpLocks/>
            </p:cNvGrpSpPr>
            <p:nvPr/>
          </p:nvGrpSpPr>
          <p:grpSpPr bwMode="auto">
            <a:xfrm>
              <a:off x="2819" y="3246"/>
              <a:ext cx="377" cy="930"/>
              <a:chOff x="3063" y="2190"/>
              <a:chExt cx="377" cy="930"/>
            </a:xfrm>
            <a:grpFill/>
          </p:grpSpPr>
          <p:sp>
            <p:nvSpPr>
              <p:cNvPr id="20638" name="Rectangle 30"/>
              <p:cNvSpPr>
                <a:spLocks noChangeArrowheads="1"/>
              </p:cNvSpPr>
              <p:nvPr/>
            </p:nvSpPr>
            <p:spPr bwMode="auto">
              <a:xfrm>
                <a:off x="3063" y="2810"/>
                <a:ext cx="37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16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B</a:t>
                </a:r>
              </a:p>
            </p:txBody>
          </p:sp>
          <p:sp>
            <p:nvSpPr>
              <p:cNvPr id="20639" name="Rectangle 31"/>
              <p:cNvSpPr>
                <a:spLocks noChangeArrowheads="1"/>
              </p:cNvSpPr>
              <p:nvPr/>
            </p:nvSpPr>
            <p:spPr bwMode="auto">
              <a:xfrm>
                <a:off x="3063" y="2500"/>
                <a:ext cx="37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40" name="Rectangle 32"/>
              <p:cNvSpPr>
                <a:spLocks noChangeArrowheads="1"/>
              </p:cNvSpPr>
              <p:nvPr/>
            </p:nvSpPr>
            <p:spPr bwMode="auto">
              <a:xfrm>
                <a:off x="3063" y="2190"/>
                <a:ext cx="37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20580" name="Group 33"/>
            <p:cNvGrpSpPr>
              <a:grpSpLocks/>
            </p:cNvGrpSpPr>
            <p:nvPr/>
          </p:nvGrpSpPr>
          <p:grpSpPr bwMode="auto">
            <a:xfrm>
              <a:off x="2441" y="3246"/>
              <a:ext cx="378" cy="930"/>
              <a:chOff x="2685" y="2190"/>
              <a:chExt cx="378" cy="930"/>
            </a:xfrm>
            <a:grpFill/>
          </p:grpSpPr>
          <p:sp>
            <p:nvSpPr>
              <p:cNvPr id="20635" name="Rectangle 34"/>
              <p:cNvSpPr>
                <a:spLocks noChangeArrowheads="1"/>
              </p:cNvSpPr>
              <p:nvPr/>
            </p:nvSpPr>
            <p:spPr bwMode="auto">
              <a:xfrm>
                <a:off x="2685" y="281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36" name="Rectangle 35"/>
              <p:cNvSpPr>
                <a:spLocks noChangeArrowheads="1"/>
              </p:cNvSpPr>
              <p:nvPr/>
            </p:nvSpPr>
            <p:spPr bwMode="auto">
              <a:xfrm>
                <a:off x="2685" y="250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16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A</a:t>
                </a:r>
              </a:p>
            </p:txBody>
          </p:sp>
          <p:sp>
            <p:nvSpPr>
              <p:cNvPr id="20637" name="Rectangle 36"/>
              <p:cNvSpPr>
                <a:spLocks noChangeArrowheads="1"/>
              </p:cNvSpPr>
              <p:nvPr/>
            </p:nvSpPr>
            <p:spPr bwMode="auto">
              <a:xfrm>
                <a:off x="2685" y="219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20581" name="Group 37"/>
            <p:cNvGrpSpPr>
              <a:grpSpLocks/>
            </p:cNvGrpSpPr>
            <p:nvPr/>
          </p:nvGrpSpPr>
          <p:grpSpPr bwMode="auto">
            <a:xfrm>
              <a:off x="2063" y="3246"/>
              <a:ext cx="378" cy="930"/>
              <a:chOff x="2307" y="2190"/>
              <a:chExt cx="378" cy="930"/>
            </a:xfrm>
            <a:grpFill/>
          </p:grpSpPr>
          <p:sp>
            <p:nvSpPr>
              <p:cNvPr id="20632" name="Rectangle 38"/>
              <p:cNvSpPr>
                <a:spLocks noChangeArrowheads="1"/>
              </p:cNvSpPr>
              <p:nvPr/>
            </p:nvSpPr>
            <p:spPr bwMode="auto">
              <a:xfrm>
                <a:off x="2307" y="281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33" name="Rectangle 39"/>
              <p:cNvSpPr>
                <a:spLocks noChangeArrowheads="1"/>
              </p:cNvSpPr>
              <p:nvPr/>
            </p:nvSpPr>
            <p:spPr bwMode="auto">
              <a:xfrm>
                <a:off x="2307" y="250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34" name="Rectangle 40"/>
              <p:cNvSpPr>
                <a:spLocks noChangeArrowheads="1"/>
              </p:cNvSpPr>
              <p:nvPr/>
            </p:nvSpPr>
            <p:spPr bwMode="auto">
              <a:xfrm>
                <a:off x="2307" y="219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16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D</a:t>
                </a:r>
              </a:p>
            </p:txBody>
          </p:sp>
        </p:grpSp>
        <p:grpSp>
          <p:nvGrpSpPr>
            <p:cNvPr id="20582" name="Group 41"/>
            <p:cNvGrpSpPr>
              <a:grpSpLocks/>
            </p:cNvGrpSpPr>
            <p:nvPr/>
          </p:nvGrpSpPr>
          <p:grpSpPr bwMode="auto">
            <a:xfrm>
              <a:off x="1686" y="3246"/>
              <a:ext cx="377" cy="930"/>
              <a:chOff x="1930" y="2190"/>
              <a:chExt cx="377" cy="930"/>
            </a:xfrm>
            <a:grpFill/>
          </p:grpSpPr>
          <p:sp>
            <p:nvSpPr>
              <p:cNvPr id="20629" name="Rectangle 42"/>
              <p:cNvSpPr>
                <a:spLocks noChangeArrowheads="1"/>
              </p:cNvSpPr>
              <p:nvPr/>
            </p:nvSpPr>
            <p:spPr bwMode="auto">
              <a:xfrm>
                <a:off x="1930" y="2810"/>
                <a:ext cx="37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16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</a:t>
                </a:r>
              </a:p>
            </p:txBody>
          </p:sp>
          <p:sp>
            <p:nvSpPr>
              <p:cNvPr id="20630" name="Rectangle 43"/>
              <p:cNvSpPr>
                <a:spLocks noChangeArrowheads="1"/>
              </p:cNvSpPr>
              <p:nvPr/>
            </p:nvSpPr>
            <p:spPr bwMode="auto">
              <a:xfrm>
                <a:off x="1930" y="2500"/>
                <a:ext cx="37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31" name="Rectangle 44"/>
              <p:cNvSpPr>
                <a:spLocks noChangeArrowheads="1"/>
              </p:cNvSpPr>
              <p:nvPr/>
            </p:nvSpPr>
            <p:spPr bwMode="auto">
              <a:xfrm>
                <a:off x="1930" y="2190"/>
                <a:ext cx="37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20583" name="Group 45"/>
            <p:cNvGrpSpPr>
              <a:grpSpLocks/>
            </p:cNvGrpSpPr>
            <p:nvPr/>
          </p:nvGrpSpPr>
          <p:grpSpPr bwMode="auto">
            <a:xfrm>
              <a:off x="1308" y="3246"/>
              <a:ext cx="378" cy="930"/>
              <a:chOff x="1552" y="2190"/>
              <a:chExt cx="378" cy="930"/>
            </a:xfrm>
            <a:grpFill/>
          </p:grpSpPr>
          <p:sp>
            <p:nvSpPr>
              <p:cNvPr id="20626" name="Rectangle 46"/>
              <p:cNvSpPr>
                <a:spLocks noChangeArrowheads="1"/>
              </p:cNvSpPr>
              <p:nvPr/>
            </p:nvSpPr>
            <p:spPr bwMode="auto">
              <a:xfrm>
                <a:off x="1552" y="281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27" name="Rectangle 47"/>
              <p:cNvSpPr>
                <a:spLocks noChangeArrowheads="1"/>
              </p:cNvSpPr>
              <p:nvPr/>
            </p:nvSpPr>
            <p:spPr bwMode="auto">
              <a:xfrm>
                <a:off x="1552" y="250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16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B</a:t>
                </a:r>
              </a:p>
            </p:txBody>
          </p:sp>
          <p:sp>
            <p:nvSpPr>
              <p:cNvPr id="20628" name="Rectangle 48"/>
              <p:cNvSpPr>
                <a:spLocks noChangeArrowheads="1"/>
              </p:cNvSpPr>
              <p:nvPr/>
            </p:nvSpPr>
            <p:spPr bwMode="auto">
              <a:xfrm>
                <a:off x="1552" y="219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20584" name="Group 49"/>
            <p:cNvGrpSpPr>
              <a:grpSpLocks/>
            </p:cNvGrpSpPr>
            <p:nvPr/>
          </p:nvGrpSpPr>
          <p:grpSpPr bwMode="auto">
            <a:xfrm>
              <a:off x="931" y="3246"/>
              <a:ext cx="377" cy="930"/>
              <a:chOff x="1117" y="1948"/>
              <a:chExt cx="377" cy="930"/>
            </a:xfrm>
            <a:grpFill/>
          </p:grpSpPr>
          <p:sp>
            <p:nvSpPr>
              <p:cNvPr id="20623" name="Rectangle 50"/>
              <p:cNvSpPr>
                <a:spLocks noChangeArrowheads="1"/>
              </p:cNvSpPr>
              <p:nvPr/>
            </p:nvSpPr>
            <p:spPr bwMode="auto">
              <a:xfrm>
                <a:off x="1117" y="2568"/>
                <a:ext cx="37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24" name="Rectangle 51"/>
              <p:cNvSpPr>
                <a:spLocks noChangeArrowheads="1"/>
              </p:cNvSpPr>
              <p:nvPr/>
            </p:nvSpPr>
            <p:spPr bwMode="auto">
              <a:xfrm>
                <a:off x="1117" y="2258"/>
                <a:ext cx="37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25" name="Rectangle 52"/>
              <p:cNvSpPr>
                <a:spLocks noChangeArrowheads="1"/>
              </p:cNvSpPr>
              <p:nvPr/>
            </p:nvSpPr>
            <p:spPr bwMode="auto">
              <a:xfrm>
                <a:off x="1117" y="1948"/>
                <a:ext cx="37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16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A</a:t>
                </a:r>
              </a:p>
            </p:txBody>
          </p:sp>
        </p:grpSp>
        <p:sp>
          <p:nvSpPr>
            <p:cNvPr id="20585" name="Rectangle 53"/>
            <p:cNvSpPr>
              <a:spLocks noChangeArrowheads="1"/>
            </p:cNvSpPr>
            <p:nvPr/>
          </p:nvSpPr>
          <p:spPr bwMode="auto">
            <a:xfrm>
              <a:off x="4706" y="2786"/>
              <a:ext cx="378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  <p:sp>
          <p:nvSpPr>
            <p:cNvPr id="20586" name="Rectangle 54"/>
            <p:cNvSpPr>
              <a:spLocks noChangeArrowheads="1"/>
            </p:cNvSpPr>
            <p:nvPr/>
          </p:nvSpPr>
          <p:spPr bwMode="auto">
            <a:xfrm>
              <a:off x="4329" y="2786"/>
              <a:ext cx="377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  <p:sp>
          <p:nvSpPr>
            <p:cNvPr id="20587" name="Rectangle 55"/>
            <p:cNvSpPr>
              <a:spLocks noChangeArrowheads="1"/>
            </p:cNvSpPr>
            <p:nvPr/>
          </p:nvSpPr>
          <p:spPr bwMode="auto">
            <a:xfrm>
              <a:off x="3951" y="2786"/>
              <a:ext cx="378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20588" name="Rectangle 56"/>
            <p:cNvSpPr>
              <a:spLocks noChangeArrowheads="1"/>
            </p:cNvSpPr>
            <p:nvPr/>
          </p:nvSpPr>
          <p:spPr bwMode="auto">
            <a:xfrm>
              <a:off x="3574" y="2786"/>
              <a:ext cx="377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	</a:t>
              </a:r>
            </a:p>
          </p:txBody>
        </p:sp>
        <p:sp>
          <p:nvSpPr>
            <p:cNvPr id="20589" name="Rectangle 57"/>
            <p:cNvSpPr>
              <a:spLocks noChangeArrowheads="1"/>
            </p:cNvSpPr>
            <p:nvPr/>
          </p:nvSpPr>
          <p:spPr bwMode="auto">
            <a:xfrm>
              <a:off x="3196" y="2786"/>
              <a:ext cx="378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E</a:t>
              </a:r>
            </a:p>
          </p:txBody>
        </p:sp>
        <p:sp>
          <p:nvSpPr>
            <p:cNvPr id="20590" name="Rectangle 58"/>
            <p:cNvSpPr>
              <a:spLocks noChangeArrowheads="1"/>
            </p:cNvSpPr>
            <p:nvPr/>
          </p:nvSpPr>
          <p:spPr bwMode="auto">
            <a:xfrm>
              <a:off x="2819" y="2786"/>
              <a:ext cx="377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20591" name="Rectangle 59"/>
            <p:cNvSpPr>
              <a:spLocks noChangeArrowheads="1"/>
            </p:cNvSpPr>
            <p:nvPr/>
          </p:nvSpPr>
          <p:spPr bwMode="auto">
            <a:xfrm>
              <a:off x="2441" y="2786"/>
              <a:ext cx="378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sp>
          <p:nvSpPr>
            <p:cNvPr id="20592" name="Rectangle 60"/>
            <p:cNvSpPr>
              <a:spLocks noChangeArrowheads="1"/>
            </p:cNvSpPr>
            <p:nvPr/>
          </p:nvSpPr>
          <p:spPr bwMode="auto">
            <a:xfrm>
              <a:off x="2063" y="2786"/>
              <a:ext cx="378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  <p:sp>
          <p:nvSpPr>
            <p:cNvPr id="20593" name="Rectangle 61"/>
            <p:cNvSpPr>
              <a:spLocks noChangeArrowheads="1"/>
            </p:cNvSpPr>
            <p:nvPr/>
          </p:nvSpPr>
          <p:spPr bwMode="auto">
            <a:xfrm>
              <a:off x="1686" y="2786"/>
              <a:ext cx="377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  <p:sp>
          <p:nvSpPr>
            <p:cNvPr id="20594" name="Rectangle 62"/>
            <p:cNvSpPr>
              <a:spLocks noChangeArrowheads="1"/>
            </p:cNvSpPr>
            <p:nvPr/>
          </p:nvSpPr>
          <p:spPr bwMode="auto">
            <a:xfrm>
              <a:off x="1308" y="2786"/>
              <a:ext cx="378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20595" name="Rectangle 63"/>
            <p:cNvSpPr>
              <a:spLocks noChangeArrowheads="1"/>
            </p:cNvSpPr>
            <p:nvPr/>
          </p:nvSpPr>
          <p:spPr bwMode="auto">
            <a:xfrm>
              <a:off x="931" y="2786"/>
              <a:ext cx="377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sp>
          <p:nvSpPr>
            <p:cNvPr id="20596" name="Rectangle 64"/>
            <p:cNvSpPr>
              <a:spLocks noChangeArrowheads="1"/>
            </p:cNvSpPr>
            <p:nvPr/>
          </p:nvSpPr>
          <p:spPr bwMode="auto">
            <a:xfrm>
              <a:off x="5084" y="2786"/>
              <a:ext cx="378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E</a:t>
              </a:r>
            </a:p>
          </p:txBody>
        </p:sp>
        <p:grpSp>
          <p:nvGrpSpPr>
            <p:cNvPr id="20597" name="Group 65"/>
            <p:cNvGrpSpPr>
              <a:grpSpLocks/>
            </p:cNvGrpSpPr>
            <p:nvPr/>
          </p:nvGrpSpPr>
          <p:grpSpPr bwMode="auto">
            <a:xfrm>
              <a:off x="294" y="2786"/>
              <a:ext cx="5168" cy="1390"/>
              <a:chOff x="240" y="1440"/>
              <a:chExt cx="5168" cy="1390"/>
            </a:xfrm>
            <a:grpFill/>
          </p:grpSpPr>
          <p:sp>
            <p:nvSpPr>
              <p:cNvPr id="20598" name="Rectangle 66"/>
              <p:cNvSpPr>
                <a:spLocks noChangeArrowheads="1"/>
              </p:cNvSpPr>
              <p:nvPr/>
            </p:nvSpPr>
            <p:spPr bwMode="auto">
              <a:xfrm>
                <a:off x="240" y="2520"/>
                <a:ext cx="63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16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3</a:t>
                </a:r>
              </a:p>
            </p:txBody>
          </p:sp>
          <p:sp>
            <p:nvSpPr>
              <p:cNvPr id="20599" name="Rectangle 67"/>
              <p:cNvSpPr>
                <a:spLocks noChangeArrowheads="1"/>
              </p:cNvSpPr>
              <p:nvPr/>
            </p:nvSpPr>
            <p:spPr bwMode="auto">
              <a:xfrm>
                <a:off x="240" y="2210"/>
                <a:ext cx="63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16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2</a:t>
                </a:r>
              </a:p>
            </p:txBody>
          </p:sp>
          <p:sp>
            <p:nvSpPr>
              <p:cNvPr id="20600" name="Rectangle 68"/>
              <p:cNvSpPr>
                <a:spLocks noChangeArrowheads="1"/>
              </p:cNvSpPr>
              <p:nvPr/>
            </p:nvSpPr>
            <p:spPr bwMode="auto">
              <a:xfrm>
                <a:off x="240" y="1900"/>
                <a:ext cx="63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</a:t>
                </a:r>
              </a:p>
            </p:txBody>
          </p:sp>
          <p:sp>
            <p:nvSpPr>
              <p:cNvPr id="20601" name="Rectangle 69"/>
              <p:cNvSpPr>
                <a:spLocks noChangeArrowheads="1"/>
              </p:cNvSpPr>
              <p:nvPr/>
            </p:nvSpPr>
            <p:spPr bwMode="auto">
              <a:xfrm>
                <a:off x="240" y="1440"/>
                <a:ext cx="637" cy="46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0000"/>
                  </a:lnSpc>
                  <a:spcBef>
                    <a:spcPts val="0"/>
                  </a:spcBef>
                </a:pPr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Ref:</a:t>
                </a:r>
              </a:p>
              <a:p>
                <a:pPr>
                  <a:lnSpc>
                    <a:spcPct val="70000"/>
                  </a:lnSpc>
                  <a:spcBef>
                    <a:spcPts val="0"/>
                  </a:spcBef>
                </a:pPr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Page:</a:t>
                </a:r>
              </a:p>
            </p:txBody>
          </p:sp>
          <p:sp>
            <p:nvSpPr>
              <p:cNvPr id="20602" name="Line 70"/>
              <p:cNvSpPr>
                <a:spLocks noChangeShapeType="1"/>
              </p:cNvSpPr>
              <p:nvPr/>
            </p:nvSpPr>
            <p:spPr bwMode="auto">
              <a:xfrm>
                <a:off x="240" y="1900"/>
                <a:ext cx="5168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grpSp>
            <p:nvGrpSpPr>
              <p:cNvPr id="20603" name="Group 71"/>
              <p:cNvGrpSpPr>
                <a:grpSpLocks/>
              </p:cNvGrpSpPr>
              <p:nvPr/>
            </p:nvGrpSpPr>
            <p:grpSpPr bwMode="auto">
              <a:xfrm>
                <a:off x="240" y="2210"/>
                <a:ext cx="5161" cy="310"/>
                <a:chOff x="240" y="2210"/>
                <a:chExt cx="4790" cy="310"/>
              </a:xfrm>
              <a:grpFill/>
            </p:grpSpPr>
            <p:sp>
              <p:nvSpPr>
                <p:cNvPr id="20621" name="Line 72"/>
                <p:cNvSpPr>
                  <a:spLocks noChangeShapeType="1"/>
                </p:cNvSpPr>
                <p:nvPr/>
              </p:nvSpPr>
              <p:spPr bwMode="auto">
                <a:xfrm>
                  <a:off x="240" y="2210"/>
                  <a:ext cx="479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pPr algn="ctr">
                    <a:spcBef>
                      <a:spcPts val="0"/>
                    </a:spcBef>
                  </a:pPr>
                  <a:endParaRPr lang="en-US" sz="160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endParaRPr>
                </a:p>
              </p:txBody>
            </p:sp>
            <p:sp>
              <p:nvSpPr>
                <p:cNvPr id="20622" name="Line 73"/>
                <p:cNvSpPr>
                  <a:spLocks noChangeShapeType="1"/>
                </p:cNvSpPr>
                <p:nvPr/>
              </p:nvSpPr>
              <p:spPr bwMode="auto">
                <a:xfrm>
                  <a:off x="240" y="2520"/>
                  <a:ext cx="479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pPr algn="ctr">
                    <a:spcBef>
                      <a:spcPts val="0"/>
                    </a:spcBef>
                  </a:pPr>
                  <a:endParaRPr lang="en-US" sz="160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endParaRPr>
                </a:p>
              </p:txBody>
            </p:sp>
          </p:grpSp>
          <p:sp>
            <p:nvSpPr>
              <p:cNvPr id="20604" name="Line 74"/>
              <p:cNvSpPr>
                <a:spLocks noChangeShapeType="1"/>
              </p:cNvSpPr>
              <p:nvPr/>
            </p:nvSpPr>
            <p:spPr bwMode="auto">
              <a:xfrm>
                <a:off x="240" y="1440"/>
                <a:ext cx="0" cy="1390"/>
              </a:xfrm>
              <a:prstGeom prst="line">
                <a:avLst/>
              </a:prstGeom>
              <a:grp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05" name="Line 75"/>
              <p:cNvSpPr>
                <a:spLocks noChangeShapeType="1"/>
              </p:cNvSpPr>
              <p:nvPr/>
            </p:nvSpPr>
            <p:spPr bwMode="auto">
              <a:xfrm>
                <a:off x="877" y="1440"/>
                <a:ext cx="0" cy="139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06" name="Line 76"/>
              <p:cNvSpPr>
                <a:spLocks noChangeShapeType="1"/>
              </p:cNvSpPr>
              <p:nvPr/>
            </p:nvSpPr>
            <p:spPr bwMode="auto">
              <a:xfrm>
                <a:off x="1254" y="1440"/>
                <a:ext cx="0" cy="13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07" name="Line 77"/>
              <p:cNvSpPr>
                <a:spLocks noChangeShapeType="1"/>
              </p:cNvSpPr>
              <p:nvPr/>
            </p:nvSpPr>
            <p:spPr bwMode="auto">
              <a:xfrm>
                <a:off x="1632" y="1440"/>
                <a:ext cx="0" cy="13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08" name="Line 78"/>
              <p:cNvSpPr>
                <a:spLocks noChangeShapeType="1"/>
              </p:cNvSpPr>
              <p:nvPr/>
            </p:nvSpPr>
            <p:spPr bwMode="auto">
              <a:xfrm>
                <a:off x="2009" y="1440"/>
                <a:ext cx="0" cy="13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09" name="Line 79"/>
              <p:cNvSpPr>
                <a:spLocks noChangeShapeType="1"/>
              </p:cNvSpPr>
              <p:nvPr/>
            </p:nvSpPr>
            <p:spPr bwMode="auto">
              <a:xfrm>
                <a:off x="2387" y="1440"/>
                <a:ext cx="0" cy="13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10" name="Line 80"/>
              <p:cNvSpPr>
                <a:spLocks noChangeShapeType="1"/>
              </p:cNvSpPr>
              <p:nvPr/>
            </p:nvSpPr>
            <p:spPr bwMode="auto">
              <a:xfrm>
                <a:off x="2765" y="1440"/>
                <a:ext cx="0" cy="13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11" name="Line 81"/>
              <p:cNvSpPr>
                <a:spLocks noChangeShapeType="1"/>
              </p:cNvSpPr>
              <p:nvPr/>
            </p:nvSpPr>
            <p:spPr bwMode="auto">
              <a:xfrm>
                <a:off x="3142" y="1440"/>
                <a:ext cx="0" cy="13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12" name="Line 82"/>
              <p:cNvSpPr>
                <a:spLocks noChangeShapeType="1"/>
              </p:cNvSpPr>
              <p:nvPr/>
            </p:nvSpPr>
            <p:spPr bwMode="auto">
              <a:xfrm>
                <a:off x="3520" y="1440"/>
                <a:ext cx="0" cy="13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13" name="Line 83"/>
              <p:cNvSpPr>
                <a:spLocks noChangeShapeType="1"/>
              </p:cNvSpPr>
              <p:nvPr/>
            </p:nvSpPr>
            <p:spPr bwMode="auto">
              <a:xfrm>
                <a:off x="3897" y="1440"/>
                <a:ext cx="0" cy="13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14" name="Line 84"/>
              <p:cNvSpPr>
                <a:spLocks noChangeShapeType="1"/>
              </p:cNvSpPr>
              <p:nvPr/>
            </p:nvSpPr>
            <p:spPr bwMode="auto">
              <a:xfrm>
                <a:off x="4275" y="1440"/>
                <a:ext cx="0" cy="13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15" name="Line 85"/>
              <p:cNvSpPr>
                <a:spLocks noChangeShapeType="1"/>
              </p:cNvSpPr>
              <p:nvPr/>
            </p:nvSpPr>
            <p:spPr bwMode="auto">
              <a:xfrm>
                <a:off x="4652" y="1440"/>
                <a:ext cx="0" cy="13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grpSp>
            <p:nvGrpSpPr>
              <p:cNvPr id="20616" name="Group 86"/>
              <p:cNvGrpSpPr>
                <a:grpSpLocks/>
              </p:cNvGrpSpPr>
              <p:nvPr/>
            </p:nvGrpSpPr>
            <p:grpSpPr bwMode="auto">
              <a:xfrm>
                <a:off x="240" y="1440"/>
                <a:ext cx="5160" cy="1390"/>
                <a:chOff x="240" y="1440"/>
                <a:chExt cx="4790" cy="1390"/>
              </a:xfrm>
              <a:grpFill/>
            </p:grpSpPr>
            <p:sp>
              <p:nvSpPr>
                <p:cNvPr id="20618" name="Line 87"/>
                <p:cNvSpPr>
                  <a:spLocks noChangeShapeType="1"/>
                </p:cNvSpPr>
                <p:nvPr/>
              </p:nvSpPr>
              <p:spPr bwMode="auto">
                <a:xfrm>
                  <a:off x="240" y="1440"/>
                  <a:ext cx="4790" cy="0"/>
                </a:xfrm>
                <a:prstGeom prst="line">
                  <a:avLst/>
                </a:prstGeom>
                <a:grp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pPr algn="ctr">
                    <a:spcBef>
                      <a:spcPts val="0"/>
                    </a:spcBef>
                  </a:pPr>
                  <a:endParaRPr lang="en-US" sz="160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endParaRPr>
                </a:p>
              </p:txBody>
            </p:sp>
            <p:sp>
              <p:nvSpPr>
                <p:cNvPr id="20619" name="Line 88"/>
                <p:cNvSpPr>
                  <a:spLocks noChangeShapeType="1"/>
                </p:cNvSpPr>
                <p:nvPr/>
              </p:nvSpPr>
              <p:spPr bwMode="auto">
                <a:xfrm>
                  <a:off x="240" y="2830"/>
                  <a:ext cx="4790" cy="0"/>
                </a:xfrm>
                <a:prstGeom prst="line">
                  <a:avLst/>
                </a:prstGeom>
                <a:grp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pPr algn="ctr">
                    <a:spcBef>
                      <a:spcPts val="0"/>
                    </a:spcBef>
                  </a:pPr>
                  <a:endParaRPr lang="en-US" sz="160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endParaRPr>
                </a:p>
              </p:txBody>
            </p:sp>
            <p:sp>
              <p:nvSpPr>
                <p:cNvPr id="20620" name="Line 89"/>
                <p:cNvSpPr>
                  <a:spLocks noChangeShapeType="1"/>
                </p:cNvSpPr>
                <p:nvPr/>
              </p:nvSpPr>
              <p:spPr bwMode="auto">
                <a:xfrm>
                  <a:off x="5030" y="1440"/>
                  <a:ext cx="0" cy="1390"/>
                </a:xfrm>
                <a:prstGeom prst="line">
                  <a:avLst/>
                </a:prstGeom>
                <a:grp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pPr algn="ctr">
                    <a:spcBef>
                      <a:spcPts val="0"/>
                    </a:spcBef>
                  </a:pPr>
                  <a:endParaRPr lang="en-US" sz="160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endParaRPr>
                </a:p>
              </p:txBody>
            </p:sp>
          </p:grpSp>
          <p:sp>
            <p:nvSpPr>
              <p:cNvPr id="20617" name="Line 90"/>
              <p:cNvSpPr>
                <a:spLocks noChangeShapeType="1"/>
              </p:cNvSpPr>
              <p:nvPr/>
            </p:nvSpPr>
            <p:spPr bwMode="auto">
              <a:xfrm>
                <a:off x="5024" y="1440"/>
                <a:ext cx="0" cy="13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grpSp>
        <p:nvGrpSpPr>
          <p:cNvPr id="780491" name="Group 203"/>
          <p:cNvGrpSpPr>
            <a:grpSpLocks/>
          </p:cNvGrpSpPr>
          <p:nvPr/>
        </p:nvGrpSpPr>
        <p:grpSpPr bwMode="auto">
          <a:xfrm>
            <a:off x="1709247" y="3353201"/>
            <a:ext cx="5725085" cy="1657726"/>
            <a:chOff x="282" y="2496"/>
            <a:chExt cx="5182" cy="170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0486" name="Rectangle 196"/>
            <p:cNvSpPr>
              <a:spLocks noChangeArrowheads="1"/>
            </p:cNvSpPr>
            <p:nvPr/>
          </p:nvSpPr>
          <p:spPr bwMode="auto">
            <a:xfrm>
              <a:off x="1296" y="3888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487" name="Rectangle 197"/>
            <p:cNvSpPr>
              <a:spLocks noChangeArrowheads="1"/>
            </p:cNvSpPr>
            <p:nvPr/>
          </p:nvSpPr>
          <p:spPr bwMode="auto">
            <a:xfrm>
              <a:off x="919" y="3888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488" name="Rectangle 195"/>
            <p:cNvSpPr>
              <a:spLocks noChangeArrowheads="1"/>
            </p:cNvSpPr>
            <p:nvPr/>
          </p:nvSpPr>
          <p:spPr bwMode="auto">
            <a:xfrm>
              <a:off x="1674" y="3888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489" name="Rectangle 186"/>
            <p:cNvSpPr>
              <a:spLocks noChangeArrowheads="1"/>
            </p:cNvSpPr>
            <p:nvPr/>
          </p:nvSpPr>
          <p:spPr bwMode="auto">
            <a:xfrm>
              <a:off x="5066" y="3888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490" name="Rectangle 187"/>
            <p:cNvSpPr>
              <a:spLocks noChangeArrowheads="1"/>
            </p:cNvSpPr>
            <p:nvPr/>
          </p:nvSpPr>
          <p:spPr bwMode="auto">
            <a:xfrm>
              <a:off x="4694" y="3888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491" name="Rectangle 188"/>
            <p:cNvSpPr>
              <a:spLocks noChangeArrowheads="1"/>
            </p:cNvSpPr>
            <p:nvPr/>
          </p:nvSpPr>
          <p:spPr bwMode="auto">
            <a:xfrm>
              <a:off x="4317" y="3888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  <p:sp>
          <p:nvSpPr>
            <p:cNvPr id="20492" name="Rectangle 189"/>
            <p:cNvSpPr>
              <a:spLocks noChangeArrowheads="1"/>
            </p:cNvSpPr>
            <p:nvPr/>
          </p:nvSpPr>
          <p:spPr bwMode="auto">
            <a:xfrm>
              <a:off x="3939" y="3888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493" name="Rectangle 190"/>
            <p:cNvSpPr>
              <a:spLocks noChangeArrowheads="1"/>
            </p:cNvSpPr>
            <p:nvPr/>
          </p:nvSpPr>
          <p:spPr bwMode="auto">
            <a:xfrm>
              <a:off x="3562" y="3888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494" name="Rectangle 191"/>
            <p:cNvSpPr>
              <a:spLocks noChangeArrowheads="1"/>
            </p:cNvSpPr>
            <p:nvPr/>
          </p:nvSpPr>
          <p:spPr bwMode="auto">
            <a:xfrm>
              <a:off x="3184" y="3888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495" name="Rectangle 192"/>
            <p:cNvSpPr>
              <a:spLocks noChangeArrowheads="1"/>
            </p:cNvSpPr>
            <p:nvPr/>
          </p:nvSpPr>
          <p:spPr bwMode="auto">
            <a:xfrm>
              <a:off x="2807" y="3888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496" name="Rectangle 193"/>
            <p:cNvSpPr>
              <a:spLocks noChangeArrowheads="1"/>
            </p:cNvSpPr>
            <p:nvPr/>
          </p:nvSpPr>
          <p:spPr bwMode="auto">
            <a:xfrm>
              <a:off x="2429" y="3888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497" name="Rectangle 194"/>
            <p:cNvSpPr>
              <a:spLocks noChangeArrowheads="1"/>
            </p:cNvSpPr>
            <p:nvPr/>
          </p:nvSpPr>
          <p:spPr bwMode="auto">
            <a:xfrm>
              <a:off x="2051" y="3888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  <p:sp>
          <p:nvSpPr>
            <p:cNvPr id="20498" name="Rectangle 198"/>
            <p:cNvSpPr>
              <a:spLocks noChangeArrowheads="1"/>
            </p:cNvSpPr>
            <p:nvPr/>
          </p:nvSpPr>
          <p:spPr bwMode="auto">
            <a:xfrm>
              <a:off x="282" y="3888"/>
              <a:ext cx="63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20499" name="Rectangle 93"/>
            <p:cNvSpPr>
              <a:spLocks noChangeArrowheads="1"/>
            </p:cNvSpPr>
            <p:nvPr/>
          </p:nvSpPr>
          <p:spPr bwMode="auto">
            <a:xfrm>
              <a:off x="5072" y="357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00" name="Rectangle 94"/>
            <p:cNvSpPr>
              <a:spLocks noChangeArrowheads="1"/>
            </p:cNvSpPr>
            <p:nvPr/>
          </p:nvSpPr>
          <p:spPr bwMode="auto">
            <a:xfrm>
              <a:off x="5072" y="326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E</a:t>
              </a:r>
            </a:p>
          </p:txBody>
        </p:sp>
        <p:sp>
          <p:nvSpPr>
            <p:cNvPr id="20501" name="Rectangle 95"/>
            <p:cNvSpPr>
              <a:spLocks noChangeArrowheads="1"/>
            </p:cNvSpPr>
            <p:nvPr/>
          </p:nvSpPr>
          <p:spPr bwMode="auto">
            <a:xfrm>
              <a:off x="5072" y="295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02" name="Rectangle 97"/>
            <p:cNvSpPr>
              <a:spLocks noChangeArrowheads="1"/>
            </p:cNvSpPr>
            <p:nvPr/>
          </p:nvSpPr>
          <p:spPr bwMode="auto">
            <a:xfrm>
              <a:off x="4700" y="357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03" name="Rectangle 98"/>
            <p:cNvSpPr>
              <a:spLocks noChangeArrowheads="1"/>
            </p:cNvSpPr>
            <p:nvPr/>
          </p:nvSpPr>
          <p:spPr bwMode="auto">
            <a:xfrm>
              <a:off x="4700" y="326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04" name="Rectangle 99"/>
            <p:cNvSpPr>
              <a:spLocks noChangeArrowheads="1"/>
            </p:cNvSpPr>
            <p:nvPr/>
          </p:nvSpPr>
          <p:spPr bwMode="auto">
            <a:xfrm>
              <a:off x="4700" y="295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  <p:sp>
          <p:nvSpPr>
            <p:cNvPr id="20505" name="Rectangle 101"/>
            <p:cNvSpPr>
              <a:spLocks noChangeArrowheads="1"/>
            </p:cNvSpPr>
            <p:nvPr/>
          </p:nvSpPr>
          <p:spPr bwMode="auto">
            <a:xfrm>
              <a:off x="4323" y="3576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06" name="Rectangle 102"/>
            <p:cNvSpPr>
              <a:spLocks noChangeArrowheads="1"/>
            </p:cNvSpPr>
            <p:nvPr/>
          </p:nvSpPr>
          <p:spPr bwMode="auto">
            <a:xfrm>
              <a:off x="4323" y="3266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07" name="Rectangle 103"/>
            <p:cNvSpPr>
              <a:spLocks noChangeArrowheads="1"/>
            </p:cNvSpPr>
            <p:nvPr/>
          </p:nvSpPr>
          <p:spPr bwMode="auto">
            <a:xfrm>
              <a:off x="4323" y="2956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08" name="Rectangle 105"/>
            <p:cNvSpPr>
              <a:spLocks noChangeArrowheads="1"/>
            </p:cNvSpPr>
            <p:nvPr/>
          </p:nvSpPr>
          <p:spPr bwMode="auto">
            <a:xfrm>
              <a:off x="3945" y="357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20509" name="Rectangle 106"/>
            <p:cNvSpPr>
              <a:spLocks noChangeArrowheads="1"/>
            </p:cNvSpPr>
            <p:nvPr/>
          </p:nvSpPr>
          <p:spPr bwMode="auto">
            <a:xfrm>
              <a:off x="3945" y="326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10" name="Rectangle 107"/>
            <p:cNvSpPr>
              <a:spLocks noChangeArrowheads="1"/>
            </p:cNvSpPr>
            <p:nvPr/>
          </p:nvSpPr>
          <p:spPr bwMode="auto">
            <a:xfrm>
              <a:off x="3945" y="295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11" name="Rectangle 109"/>
            <p:cNvSpPr>
              <a:spLocks noChangeArrowheads="1"/>
            </p:cNvSpPr>
            <p:nvPr/>
          </p:nvSpPr>
          <p:spPr bwMode="auto">
            <a:xfrm>
              <a:off x="3568" y="3576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12" name="Rectangle 110"/>
            <p:cNvSpPr>
              <a:spLocks noChangeArrowheads="1"/>
            </p:cNvSpPr>
            <p:nvPr/>
          </p:nvSpPr>
          <p:spPr bwMode="auto">
            <a:xfrm>
              <a:off x="3568" y="3266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sp>
          <p:nvSpPr>
            <p:cNvPr id="20513" name="Rectangle 111"/>
            <p:cNvSpPr>
              <a:spLocks noChangeArrowheads="1"/>
            </p:cNvSpPr>
            <p:nvPr/>
          </p:nvSpPr>
          <p:spPr bwMode="auto">
            <a:xfrm>
              <a:off x="3568" y="2956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14" name="Rectangle 113"/>
            <p:cNvSpPr>
              <a:spLocks noChangeArrowheads="1"/>
            </p:cNvSpPr>
            <p:nvPr/>
          </p:nvSpPr>
          <p:spPr bwMode="auto">
            <a:xfrm>
              <a:off x="3190" y="357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15" name="Rectangle 114"/>
            <p:cNvSpPr>
              <a:spLocks noChangeArrowheads="1"/>
            </p:cNvSpPr>
            <p:nvPr/>
          </p:nvSpPr>
          <p:spPr bwMode="auto">
            <a:xfrm>
              <a:off x="3190" y="326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16" name="Rectangle 115"/>
            <p:cNvSpPr>
              <a:spLocks noChangeArrowheads="1"/>
            </p:cNvSpPr>
            <p:nvPr/>
          </p:nvSpPr>
          <p:spPr bwMode="auto">
            <a:xfrm>
              <a:off x="3190" y="295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E</a:t>
              </a:r>
            </a:p>
          </p:txBody>
        </p:sp>
        <p:sp>
          <p:nvSpPr>
            <p:cNvPr id="20517" name="Rectangle 117"/>
            <p:cNvSpPr>
              <a:spLocks noChangeArrowheads="1"/>
            </p:cNvSpPr>
            <p:nvPr/>
          </p:nvSpPr>
          <p:spPr bwMode="auto">
            <a:xfrm>
              <a:off x="2813" y="3576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18" name="Rectangle 118"/>
            <p:cNvSpPr>
              <a:spLocks noChangeArrowheads="1"/>
            </p:cNvSpPr>
            <p:nvPr/>
          </p:nvSpPr>
          <p:spPr bwMode="auto">
            <a:xfrm>
              <a:off x="2813" y="3266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19" name="Rectangle 119"/>
            <p:cNvSpPr>
              <a:spLocks noChangeArrowheads="1"/>
            </p:cNvSpPr>
            <p:nvPr/>
          </p:nvSpPr>
          <p:spPr bwMode="auto">
            <a:xfrm>
              <a:off x="2813" y="2956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20" name="Rectangle 121"/>
            <p:cNvSpPr>
              <a:spLocks noChangeArrowheads="1"/>
            </p:cNvSpPr>
            <p:nvPr/>
          </p:nvSpPr>
          <p:spPr bwMode="auto">
            <a:xfrm>
              <a:off x="2435" y="357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21" name="Rectangle 122"/>
            <p:cNvSpPr>
              <a:spLocks noChangeArrowheads="1"/>
            </p:cNvSpPr>
            <p:nvPr/>
          </p:nvSpPr>
          <p:spPr bwMode="auto">
            <a:xfrm>
              <a:off x="2435" y="326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22" name="Rectangle 123"/>
            <p:cNvSpPr>
              <a:spLocks noChangeArrowheads="1"/>
            </p:cNvSpPr>
            <p:nvPr/>
          </p:nvSpPr>
          <p:spPr bwMode="auto">
            <a:xfrm>
              <a:off x="2435" y="295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23" name="Rectangle 125"/>
            <p:cNvSpPr>
              <a:spLocks noChangeArrowheads="1"/>
            </p:cNvSpPr>
            <p:nvPr/>
          </p:nvSpPr>
          <p:spPr bwMode="auto">
            <a:xfrm>
              <a:off x="2057" y="357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24" name="Rectangle 126"/>
            <p:cNvSpPr>
              <a:spLocks noChangeArrowheads="1"/>
            </p:cNvSpPr>
            <p:nvPr/>
          </p:nvSpPr>
          <p:spPr bwMode="auto">
            <a:xfrm>
              <a:off x="2057" y="326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25" name="Rectangle 127"/>
            <p:cNvSpPr>
              <a:spLocks noChangeArrowheads="1"/>
            </p:cNvSpPr>
            <p:nvPr/>
          </p:nvSpPr>
          <p:spPr bwMode="auto">
            <a:xfrm>
              <a:off x="2057" y="295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26" name="Rectangle 129"/>
            <p:cNvSpPr>
              <a:spLocks noChangeArrowheads="1"/>
            </p:cNvSpPr>
            <p:nvPr/>
          </p:nvSpPr>
          <p:spPr bwMode="auto">
            <a:xfrm>
              <a:off x="1680" y="3576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  <p:sp>
          <p:nvSpPr>
            <p:cNvPr id="20527" name="Rectangle 130"/>
            <p:cNvSpPr>
              <a:spLocks noChangeArrowheads="1"/>
            </p:cNvSpPr>
            <p:nvPr/>
          </p:nvSpPr>
          <p:spPr bwMode="auto">
            <a:xfrm>
              <a:off x="1680" y="3266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28" name="Rectangle 131"/>
            <p:cNvSpPr>
              <a:spLocks noChangeArrowheads="1"/>
            </p:cNvSpPr>
            <p:nvPr/>
          </p:nvSpPr>
          <p:spPr bwMode="auto">
            <a:xfrm>
              <a:off x="1680" y="2956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29" name="Rectangle 133"/>
            <p:cNvSpPr>
              <a:spLocks noChangeArrowheads="1"/>
            </p:cNvSpPr>
            <p:nvPr/>
          </p:nvSpPr>
          <p:spPr bwMode="auto">
            <a:xfrm>
              <a:off x="1302" y="357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30" name="Rectangle 134"/>
            <p:cNvSpPr>
              <a:spLocks noChangeArrowheads="1"/>
            </p:cNvSpPr>
            <p:nvPr/>
          </p:nvSpPr>
          <p:spPr bwMode="auto">
            <a:xfrm>
              <a:off x="1302" y="326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20531" name="Rectangle 135"/>
            <p:cNvSpPr>
              <a:spLocks noChangeArrowheads="1"/>
            </p:cNvSpPr>
            <p:nvPr/>
          </p:nvSpPr>
          <p:spPr bwMode="auto">
            <a:xfrm>
              <a:off x="1302" y="295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32" name="Rectangle 137"/>
            <p:cNvSpPr>
              <a:spLocks noChangeArrowheads="1"/>
            </p:cNvSpPr>
            <p:nvPr/>
          </p:nvSpPr>
          <p:spPr bwMode="auto">
            <a:xfrm>
              <a:off x="925" y="3576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33" name="Rectangle 138"/>
            <p:cNvSpPr>
              <a:spLocks noChangeArrowheads="1"/>
            </p:cNvSpPr>
            <p:nvPr/>
          </p:nvSpPr>
          <p:spPr bwMode="auto">
            <a:xfrm>
              <a:off x="925" y="3266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34" name="Rectangle 139"/>
            <p:cNvSpPr>
              <a:spLocks noChangeArrowheads="1"/>
            </p:cNvSpPr>
            <p:nvPr/>
          </p:nvSpPr>
          <p:spPr bwMode="auto">
            <a:xfrm>
              <a:off x="925" y="2956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sp>
          <p:nvSpPr>
            <p:cNvPr id="20535" name="Rectangle 140"/>
            <p:cNvSpPr>
              <a:spLocks noChangeArrowheads="1"/>
            </p:cNvSpPr>
            <p:nvPr/>
          </p:nvSpPr>
          <p:spPr bwMode="auto">
            <a:xfrm>
              <a:off x="4700" y="2496"/>
              <a:ext cx="378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  <p:sp>
          <p:nvSpPr>
            <p:cNvPr id="20536" name="Rectangle 141"/>
            <p:cNvSpPr>
              <a:spLocks noChangeArrowheads="1"/>
            </p:cNvSpPr>
            <p:nvPr/>
          </p:nvSpPr>
          <p:spPr bwMode="auto">
            <a:xfrm>
              <a:off x="4323" y="2496"/>
              <a:ext cx="377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  <p:sp>
          <p:nvSpPr>
            <p:cNvPr id="20537" name="Rectangle 142"/>
            <p:cNvSpPr>
              <a:spLocks noChangeArrowheads="1"/>
            </p:cNvSpPr>
            <p:nvPr/>
          </p:nvSpPr>
          <p:spPr bwMode="auto">
            <a:xfrm>
              <a:off x="3945" y="2496"/>
              <a:ext cx="378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20538" name="Rectangle 143"/>
            <p:cNvSpPr>
              <a:spLocks noChangeArrowheads="1"/>
            </p:cNvSpPr>
            <p:nvPr/>
          </p:nvSpPr>
          <p:spPr bwMode="auto">
            <a:xfrm>
              <a:off x="3568" y="2496"/>
              <a:ext cx="377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sp>
          <p:nvSpPr>
            <p:cNvPr id="20539" name="Rectangle 144"/>
            <p:cNvSpPr>
              <a:spLocks noChangeArrowheads="1"/>
            </p:cNvSpPr>
            <p:nvPr/>
          </p:nvSpPr>
          <p:spPr bwMode="auto">
            <a:xfrm>
              <a:off x="3190" y="2496"/>
              <a:ext cx="378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E</a:t>
              </a:r>
            </a:p>
          </p:txBody>
        </p:sp>
        <p:sp>
          <p:nvSpPr>
            <p:cNvPr id="20540" name="Rectangle 145"/>
            <p:cNvSpPr>
              <a:spLocks noChangeArrowheads="1"/>
            </p:cNvSpPr>
            <p:nvPr/>
          </p:nvSpPr>
          <p:spPr bwMode="auto">
            <a:xfrm>
              <a:off x="2813" y="2496"/>
              <a:ext cx="377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20541" name="Rectangle 146"/>
            <p:cNvSpPr>
              <a:spLocks noChangeArrowheads="1"/>
            </p:cNvSpPr>
            <p:nvPr/>
          </p:nvSpPr>
          <p:spPr bwMode="auto">
            <a:xfrm>
              <a:off x="2435" y="2496"/>
              <a:ext cx="378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sp>
          <p:nvSpPr>
            <p:cNvPr id="20542" name="Rectangle 147"/>
            <p:cNvSpPr>
              <a:spLocks noChangeArrowheads="1"/>
            </p:cNvSpPr>
            <p:nvPr/>
          </p:nvSpPr>
          <p:spPr bwMode="auto">
            <a:xfrm>
              <a:off x="2057" y="2496"/>
              <a:ext cx="378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  <p:sp>
          <p:nvSpPr>
            <p:cNvPr id="20543" name="Rectangle 148"/>
            <p:cNvSpPr>
              <a:spLocks noChangeArrowheads="1"/>
            </p:cNvSpPr>
            <p:nvPr/>
          </p:nvSpPr>
          <p:spPr bwMode="auto">
            <a:xfrm>
              <a:off x="1680" y="2496"/>
              <a:ext cx="377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  <p:sp>
          <p:nvSpPr>
            <p:cNvPr id="20544" name="Rectangle 149"/>
            <p:cNvSpPr>
              <a:spLocks noChangeArrowheads="1"/>
            </p:cNvSpPr>
            <p:nvPr/>
          </p:nvSpPr>
          <p:spPr bwMode="auto">
            <a:xfrm>
              <a:off x="1302" y="2496"/>
              <a:ext cx="378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20545" name="Rectangle 150"/>
            <p:cNvSpPr>
              <a:spLocks noChangeArrowheads="1"/>
            </p:cNvSpPr>
            <p:nvPr/>
          </p:nvSpPr>
          <p:spPr bwMode="auto">
            <a:xfrm>
              <a:off x="925" y="2496"/>
              <a:ext cx="377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sp>
          <p:nvSpPr>
            <p:cNvPr id="20546" name="Rectangle 151"/>
            <p:cNvSpPr>
              <a:spLocks noChangeArrowheads="1"/>
            </p:cNvSpPr>
            <p:nvPr/>
          </p:nvSpPr>
          <p:spPr bwMode="auto">
            <a:xfrm>
              <a:off x="5078" y="2496"/>
              <a:ext cx="378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E</a:t>
              </a:r>
            </a:p>
          </p:txBody>
        </p:sp>
        <p:sp>
          <p:nvSpPr>
            <p:cNvPr id="20547" name="Rectangle 153"/>
            <p:cNvSpPr>
              <a:spLocks noChangeArrowheads="1"/>
            </p:cNvSpPr>
            <p:nvPr/>
          </p:nvSpPr>
          <p:spPr bwMode="auto">
            <a:xfrm>
              <a:off x="288" y="3576"/>
              <a:ext cx="63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20548" name="Rectangle 154"/>
            <p:cNvSpPr>
              <a:spLocks noChangeArrowheads="1"/>
            </p:cNvSpPr>
            <p:nvPr/>
          </p:nvSpPr>
          <p:spPr bwMode="auto">
            <a:xfrm>
              <a:off x="288" y="3266"/>
              <a:ext cx="63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20549" name="Rectangle 155"/>
            <p:cNvSpPr>
              <a:spLocks noChangeArrowheads="1"/>
            </p:cNvSpPr>
            <p:nvPr/>
          </p:nvSpPr>
          <p:spPr bwMode="auto">
            <a:xfrm>
              <a:off x="288" y="2956"/>
              <a:ext cx="63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0550" name="Rectangle 156"/>
            <p:cNvSpPr>
              <a:spLocks noChangeArrowheads="1"/>
            </p:cNvSpPr>
            <p:nvPr/>
          </p:nvSpPr>
          <p:spPr bwMode="auto">
            <a:xfrm>
              <a:off x="288" y="2496"/>
              <a:ext cx="637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ts val="0"/>
                </a:spcBef>
              </a:pPr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Ref:</a:t>
              </a:r>
            </a:p>
            <a:p>
              <a:pPr>
                <a:lnSpc>
                  <a:spcPct val="70000"/>
                </a:lnSpc>
                <a:spcBef>
                  <a:spcPts val="0"/>
                </a:spcBef>
              </a:pPr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Page:</a:t>
              </a:r>
            </a:p>
          </p:txBody>
        </p:sp>
        <p:sp>
          <p:nvSpPr>
            <p:cNvPr id="20551" name="Line 157"/>
            <p:cNvSpPr>
              <a:spLocks noChangeShapeType="1"/>
            </p:cNvSpPr>
            <p:nvPr/>
          </p:nvSpPr>
          <p:spPr bwMode="auto">
            <a:xfrm>
              <a:off x="288" y="2956"/>
              <a:ext cx="5168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52" name="Line 159"/>
            <p:cNvSpPr>
              <a:spLocks noChangeShapeType="1"/>
            </p:cNvSpPr>
            <p:nvPr/>
          </p:nvSpPr>
          <p:spPr bwMode="auto">
            <a:xfrm>
              <a:off x="288" y="3266"/>
              <a:ext cx="5161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53" name="Line 160"/>
            <p:cNvSpPr>
              <a:spLocks noChangeShapeType="1"/>
            </p:cNvSpPr>
            <p:nvPr/>
          </p:nvSpPr>
          <p:spPr bwMode="auto">
            <a:xfrm>
              <a:off x="288" y="3576"/>
              <a:ext cx="5161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54" name="Line 162"/>
            <p:cNvSpPr>
              <a:spLocks noChangeShapeType="1"/>
            </p:cNvSpPr>
            <p:nvPr/>
          </p:nvSpPr>
          <p:spPr bwMode="auto">
            <a:xfrm>
              <a:off x="925" y="2496"/>
              <a:ext cx="0" cy="1680"/>
            </a:xfrm>
            <a:prstGeom prst="line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55" name="Line 174"/>
            <p:cNvSpPr>
              <a:spLocks noChangeShapeType="1"/>
            </p:cNvSpPr>
            <p:nvPr/>
          </p:nvSpPr>
          <p:spPr bwMode="auto">
            <a:xfrm>
              <a:off x="288" y="2496"/>
              <a:ext cx="5160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56" name="Line 175"/>
            <p:cNvSpPr>
              <a:spLocks noChangeShapeType="1"/>
            </p:cNvSpPr>
            <p:nvPr/>
          </p:nvSpPr>
          <p:spPr bwMode="auto">
            <a:xfrm>
              <a:off x="288" y="4176"/>
              <a:ext cx="5160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57" name="Line 176"/>
            <p:cNvSpPr>
              <a:spLocks noChangeShapeType="1"/>
            </p:cNvSpPr>
            <p:nvPr/>
          </p:nvSpPr>
          <p:spPr bwMode="auto">
            <a:xfrm>
              <a:off x="5448" y="2496"/>
              <a:ext cx="0" cy="168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58" name="Line 163"/>
            <p:cNvSpPr>
              <a:spLocks noChangeShapeType="1"/>
            </p:cNvSpPr>
            <p:nvPr/>
          </p:nvSpPr>
          <p:spPr bwMode="auto">
            <a:xfrm>
              <a:off x="1302" y="2496"/>
              <a:ext cx="0" cy="16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59" name="Line 164"/>
            <p:cNvSpPr>
              <a:spLocks noChangeShapeType="1"/>
            </p:cNvSpPr>
            <p:nvPr/>
          </p:nvSpPr>
          <p:spPr bwMode="auto">
            <a:xfrm>
              <a:off x="1680" y="2496"/>
              <a:ext cx="0" cy="16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60" name="Line 165"/>
            <p:cNvSpPr>
              <a:spLocks noChangeShapeType="1"/>
            </p:cNvSpPr>
            <p:nvPr/>
          </p:nvSpPr>
          <p:spPr bwMode="auto">
            <a:xfrm>
              <a:off x="2057" y="2496"/>
              <a:ext cx="0" cy="16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61" name="Line 166"/>
            <p:cNvSpPr>
              <a:spLocks noChangeShapeType="1"/>
            </p:cNvSpPr>
            <p:nvPr/>
          </p:nvSpPr>
          <p:spPr bwMode="auto">
            <a:xfrm>
              <a:off x="2435" y="2496"/>
              <a:ext cx="0" cy="16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62" name="Line 167"/>
            <p:cNvSpPr>
              <a:spLocks noChangeShapeType="1"/>
            </p:cNvSpPr>
            <p:nvPr/>
          </p:nvSpPr>
          <p:spPr bwMode="auto">
            <a:xfrm>
              <a:off x="2813" y="2496"/>
              <a:ext cx="0" cy="16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63" name="Line 168"/>
            <p:cNvSpPr>
              <a:spLocks noChangeShapeType="1"/>
            </p:cNvSpPr>
            <p:nvPr/>
          </p:nvSpPr>
          <p:spPr bwMode="auto">
            <a:xfrm>
              <a:off x="3190" y="2496"/>
              <a:ext cx="0" cy="16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64" name="Line 169"/>
            <p:cNvSpPr>
              <a:spLocks noChangeShapeType="1"/>
            </p:cNvSpPr>
            <p:nvPr/>
          </p:nvSpPr>
          <p:spPr bwMode="auto">
            <a:xfrm>
              <a:off x="3568" y="2496"/>
              <a:ext cx="0" cy="16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65" name="Line 170"/>
            <p:cNvSpPr>
              <a:spLocks noChangeShapeType="1"/>
            </p:cNvSpPr>
            <p:nvPr/>
          </p:nvSpPr>
          <p:spPr bwMode="auto">
            <a:xfrm>
              <a:off x="3945" y="2496"/>
              <a:ext cx="0" cy="16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66" name="Line 171"/>
            <p:cNvSpPr>
              <a:spLocks noChangeShapeType="1"/>
            </p:cNvSpPr>
            <p:nvPr/>
          </p:nvSpPr>
          <p:spPr bwMode="auto">
            <a:xfrm>
              <a:off x="4323" y="2496"/>
              <a:ext cx="0" cy="16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67" name="Line 172"/>
            <p:cNvSpPr>
              <a:spLocks noChangeShapeType="1"/>
            </p:cNvSpPr>
            <p:nvPr/>
          </p:nvSpPr>
          <p:spPr bwMode="auto">
            <a:xfrm>
              <a:off x="4700" y="2496"/>
              <a:ext cx="0" cy="16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68" name="Line 177"/>
            <p:cNvSpPr>
              <a:spLocks noChangeShapeType="1"/>
            </p:cNvSpPr>
            <p:nvPr/>
          </p:nvSpPr>
          <p:spPr bwMode="auto">
            <a:xfrm>
              <a:off x="5072" y="2496"/>
              <a:ext cx="0" cy="16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69" name="Line 184"/>
            <p:cNvSpPr>
              <a:spLocks noChangeShapeType="1"/>
            </p:cNvSpPr>
            <p:nvPr/>
          </p:nvSpPr>
          <p:spPr bwMode="auto">
            <a:xfrm>
              <a:off x="303" y="3881"/>
              <a:ext cx="5161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70" name="Line 199"/>
            <p:cNvSpPr>
              <a:spLocks noChangeShapeType="1"/>
            </p:cNvSpPr>
            <p:nvPr/>
          </p:nvSpPr>
          <p:spPr bwMode="auto">
            <a:xfrm>
              <a:off x="282" y="3888"/>
              <a:ext cx="5161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71" name="Line 161"/>
            <p:cNvSpPr>
              <a:spLocks noChangeShapeType="1"/>
            </p:cNvSpPr>
            <p:nvPr/>
          </p:nvSpPr>
          <p:spPr bwMode="auto">
            <a:xfrm>
              <a:off x="288" y="2496"/>
              <a:ext cx="0" cy="168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676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0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0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LRU Implementation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How to implement LRU? Use a list!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On each use, remove page from list and place at head, LRU page is at tail</a:t>
            </a:r>
          </a:p>
          <a:p>
            <a:r>
              <a:rPr lang="en-US" altLang="ko-KR" sz="2000" dirty="0"/>
              <a:t>Problems with this scheme for paging?</a:t>
            </a:r>
          </a:p>
          <a:p>
            <a:pPr lvl="1"/>
            <a:r>
              <a:rPr lang="en-US" altLang="ko-KR" sz="1800" dirty="0"/>
              <a:t>Need to know when each page is used to change its position in list</a:t>
            </a:r>
          </a:p>
          <a:p>
            <a:pPr lvl="1"/>
            <a:r>
              <a:rPr lang="en-US" altLang="ko-KR" sz="1800" dirty="0"/>
              <a:t>Add extra overhead to each memory access</a:t>
            </a:r>
          </a:p>
        </p:txBody>
      </p:sp>
      <p:grpSp>
        <p:nvGrpSpPr>
          <p:cNvPr id="774159" name="Group 15"/>
          <p:cNvGrpSpPr>
            <a:grpSpLocks/>
          </p:cNvGrpSpPr>
          <p:nvPr/>
        </p:nvGrpSpPr>
        <p:grpSpPr bwMode="auto">
          <a:xfrm>
            <a:off x="1327273" y="2598301"/>
            <a:ext cx="5583319" cy="1030442"/>
            <a:chOff x="661" y="3220"/>
            <a:chExt cx="4187" cy="822"/>
          </a:xfrm>
        </p:grpSpPr>
        <p:sp>
          <p:nvSpPr>
            <p:cNvPr id="35845" name="Rectangle 4"/>
            <p:cNvSpPr>
              <a:spLocks noChangeArrowheads="1"/>
            </p:cNvSpPr>
            <p:nvPr/>
          </p:nvSpPr>
          <p:spPr bwMode="auto">
            <a:xfrm>
              <a:off x="1536" y="3220"/>
              <a:ext cx="576" cy="32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Page 6</a:t>
              </a:r>
            </a:p>
          </p:txBody>
        </p:sp>
        <p:sp>
          <p:nvSpPr>
            <p:cNvPr id="35846" name="Rectangle 5"/>
            <p:cNvSpPr>
              <a:spLocks noChangeArrowheads="1"/>
            </p:cNvSpPr>
            <p:nvPr/>
          </p:nvSpPr>
          <p:spPr bwMode="auto">
            <a:xfrm>
              <a:off x="2448" y="3220"/>
              <a:ext cx="576" cy="32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Page 7</a:t>
              </a:r>
            </a:p>
          </p:txBody>
        </p:sp>
        <p:sp>
          <p:nvSpPr>
            <p:cNvPr id="35847" name="Rectangle 6"/>
            <p:cNvSpPr>
              <a:spLocks noChangeArrowheads="1"/>
            </p:cNvSpPr>
            <p:nvPr/>
          </p:nvSpPr>
          <p:spPr bwMode="auto">
            <a:xfrm>
              <a:off x="3360" y="3220"/>
              <a:ext cx="576" cy="32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Page 1</a:t>
              </a:r>
            </a:p>
          </p:txBody>
        </p:sp>
        <p:sp>
          <p:nvSpPr>
            <p:cNvPr id="35848" name="Rectangle 7"/>
            <p:cNvSpPr>
              <a:spLocks noChangeArrowheads="1"/>
            </p:cNvSpPr>
            <p:nvPr/>
          </p:nvSpPr>
          <p:spPr bwMode="auto">
            <a:xfrm>
              <a:off x="4272" y="3220"/>
              <a:ext cx="576" cy="32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Page 2</a:t>
              </a:r>
            </a:p>
          </p:txBody>
        </p:sp>
        <p:sp>
          <p:nvSpPr>
            <p:cNvPr id="35849" name="Line 8"/>
            <p:cNvSpPr>
              <a:spLocks noChangeShapeType="1"/>
            </p:cNvSpPr>
            <p:nvPr/>
          </p:nvSpPr>
          <p:spPr bwMode="auto">
            <a:xfrm>
              <a:off x="2112" y="3383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5850" name="Line 9"/>
            <p:cNvSpPr>
              <a:spLocks noChangeShapeType="1"/>
            </p:cNvSpPr>
            <p:nvPr/>
          </p:nvSpPr>
          <p:spPr bwMode="auto">
            <a:xfrm>
              <a:off x="3024" y="3383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5851" name="Line 10"/>
            <p:cNvSpPr>
              <a:spLocks noChangeShapeType="1"/>
            </p:cNvSpPr>
            <p:nvPr/>
          </p:nvSpPr>
          <p:spPr bwMode="auto">
            <a:xfrm>
              <a:off x="3936" y="3383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5852" name="Line 11"/>
            <p:cNvSpPr>
              <a:spLocks noChangeShapeType="1"/>
            </p:cNvSpPr>
            <p:nvPr/>
          </p:nvSpPr>
          <p:spPr bwMode="auto">
            <a:xfrm>
              <a:off x="1200" y="3383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5853" name="Text Box 12"/>
            <p:cNvSpPr txBox="1">
              <a:spLocks noChangeArrowheads="1"/>
            </p:cNvSpPr>
            <p:nvPr/>
          </p:nvSpPr>
          <p:spPr bwMode="auto">
            <a:xfrm>
              <a:off x="661" y="3221"/>
              <a:ext cx="619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Head</a:t>
              </a:r>
            </a:p>
          </p:txBody>
        </p:sp>
        <p:sp>
          <p:nvSpPr>
            <p:cNvPr id="35854" name="Freeform 13"/>
            <p:cNvSpPr>
              <a:spLocks/>
            </p:cNvSpPr>
            <p:nvPr/>
          </p:nvSpPr>
          <p:spPr bwMode="auto">
            <a:xfrm>
              <a:off x="3552" y="3648"/>
              <a:ext cx="720" cy="240"/>
            </a:xfrm>
            <a:custGeom>
              <a:avLst/>
              <a:gdLst>
                <a:gd name="T0" fmla="*/ 0 w 720"/>
                <a:gd name="T1" fmla="*/ 240 h 240"/>
                <a:gd name="T2" fmla="*/ 480 w 720"/>
                <a:gd name="T3" fmla="*/ 240 h 240"/>
                <a:gd name="T4" fmla="*/ 720 w 720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0" h="240">
                  <a:moveTo>
                    <a:pt x="0" y="240"/>
                  </a:moveTo>
                  <a:lnTo>
                    <a:pt x="480" y="240"/>
                  </a:lnTo>
                  <a:lnTo>
                    <a:pt x="72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5855" name="Text Box 14"/>
            <p:cNvSpPr txBox="1">
              <a:spLocks noChangeArrowheads="1"/>
            </p:cNvSpPr>
            <p:nvPr/>
          </p:nvSpPr>
          <p:spPr bwMode="auto">
            <a:xfrm>
              <a:off x="2774" y="3718"/>
              <a:ext cx="898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Tail (LRU)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667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Clock Algorithm: LRU Approximation</a:t>
            </a:r>
          </a:p>
        </p:txBody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/>
              <a:t>Arrange physical pages in circle with single clock hand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Page-table walk sets accessed bit of PTE on TLB miss</a:t>
            </a:r>
          </a:p>
          <a:p>
            <a:pPr lvl="1"/>
            <a:r>
              <a:rPr lang="en-US" altLang="ko-KR" sz="1600" dirty="0"/>
              <a:t>No change on further accesses resolved in TLB!</a:t>
            </a:r>
            <a:br>
              <a:rPr lang="en-US" altLang="ko-KR" sz="1600" dirty="0"/>
            </a:br>
            <a:r>
              <a:rPr lang="en-US" altLang="ko-KR" sz="1600" dirty="0"/>
              <a:t>(recall: TLB entries usually don’t have accessed bit)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On page fault, </a:t>
            </a:r>
            <a:r>
              <a:rPr lang="en-US" altLang="ko-KR" sz="1800" dirty="0">
                <a:solidFill>
                  <a:srgbClr val="FF0000"/>
                </a:solidFill>
              </a:rPr>
              <a:t>advance</a:t>
            </a:r>
            <a:r>
              <a:rPr lang="en-US" altLang="ko-KR" sz="1800" dirty="0"/>
              <a:t> clock hand and </a:t>
            </a:r>
            <a:r>
              <a:rPr lang="en-US" altLang="ko-KR" sz="1800" dirty="0">
                <a:solidFill>
                  <a:srgbClr val="FF0000"/>
                </a:solidFill>
              </a:rPr>
              <a:t>then</a:t>
            </a:r>
            <a:r>
              <a:rPr lang="en-US" altLang="ko-KR" sz="1800" dirty="0"/>
              <a:t> check access bit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If </a:t>
            </a:r>
            <a:r>
              <a:rPr lang="en-US" altLang="ko-KR" sz="1600" dirty="0">
                <a:latin typeface="Ubuntu Mono" panose="020B0509030602030204" pitchFamily="49" charset="0"/>
                <a:sym typeface="Symbol" panose="05050102010706020507" pitchFamily="18" charset="2"/>
              </a:rPr>
              <a:t>1</a:t>
            </a:r>
            <a:r>
              <a:rPr lang="en-US" altLang="ko-KR" sz="1600" dirty="0">
                <a:sym typeface="Symbol" panose="05050102010706020507" pitchFamily="18" charset="2"/>
              </a:rPr>
              <a:t>, clear it, invalidate TLB entry, advance clock hand, and </a:t>
            </a:r>
            <a:r>
              <a:rPr lang="en-US" altLang="ko-KR" sz="1600" dirty="0">
                <a:solidFill>
                  <a:srgbClr val="FF0000"/>
                </a:solidFill>
                <a:sym typeface="Symbol" panose="05050102010706020507" pitchFamily="18" charset="2"/>
              </a:rPr>
              <a:t>repeat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If </a:t>
            </a:r>
            <a:r>
              <a:rPr lang="en-US" altLang="ko-KR" sz="1600" dirty="0">
                <a:latin typeface="Ubuntu Mono" panose="020B0509030602030204" pitchFamily="49" charset="0"/>
                <a:sym typeface="Symbol" panose="05050102010706020507" pitchFamily="18" charset="2"/>
              </a:rPr>
              <a:t>0</a:t>
            </a:r>
            <a:r>
              <a:rPr lang="en-US" altLang="ko-KR" sz="1600" dirty="0">
                <a:sym typeface="Symbol" panose="05050102010706020507" pitchFamily="18" charset="2"/>
              </a:rPr>
              <a:t>, pick candidate for replacement and </a:t>
            </a:r>
            <a:r>
              <a:rPr lang="en-US" altLang="ko-KR" sz="1600" dirty="0">
                <a:solidFill>
                  <a:srgbClr val="FF0000"/>
                </a:solidFill>
                <a:sym typeface="Symbol" panose="05050102010706020507" pitchFamily="18" charset="2"/>
              </a:rPr>
              <a:t>terminate</a:t>
            </a:r>
          </a:p>
          <a:p>
            <a:pPr lvl="1"/>
            <a:endParaRPr lang="en-US" altLang="ko-KR" sz="1600" dirty="0">
              <a:sym typeface="Symbol" panose="05050102010706020507" pitchFamily="18" charset="2"/>
            </a:endParaRPr>
          </a:p>
          <a:p>
            <a:r>
              <a:rPr lang="en-US" altLang="ko-KR" sz="1800" dirty="0"/>
              <a:t>Clock algorithm finds </a:t>
            </a:r>
            <a:r>
              <a:rPr lang="en-US" altLang="ko-KR" sz="1800" dirty="0">
                <a:solidFill>
                  <a:srgbClr val="FF0000"/>
                </a:solidFill>
              </a:rPr>
              <a:t>an old page, not the oldest </a:t>
            </a:r>
            <a:r>
              <a:rPr lang="en-US" altLang="ko-KR" sz="1800" dirty="0"/>
              <a:t>page</a:t>
            </a:r>
          </a:p>
          <a:p>
            <a:pPr lvl="1"/>
            <a:endParaRPr lang="en-US" altLang="ko-KR" sz="1600" dirty="0">
              <a:sym typeface="Symbol" panose="05050102010706020507" pitchFamily="18" charset="2"/>
            </a:endParaRPr>
          </a:p>
          <a:p>
            <a:r>
              <a:rPr lang="en-US" altLang="ko-KR" sz="1800" dirty="0">
                <a:sym typeface="Symbol" panose="05050102010706020507" pitchFamily="18" charset="2"/>
              </a:rPr>
              <a:t>Will this algorithm always find replacement page, or does it loop forever?</a:t>
            </a:r>
          </a:p>
          <a:p>
            <a:pPr lvl="1"/>
            <a:r>
              <a:rPr lang="en-US" altLang="ko-KR" sz="1600" dirty="0"/>
              <a:t>If all use accessed bits are set, clock hand will eventually loop around </a:t>
            </a:r>
            <a:r>
              <a:rPr lang="en-US" altLang="ko-KR" sz="1600" dirty="0">
                <a:sym typeface="Symbol" panose="05050102010706020507" pitchFamily="18" charset="2"/>
              </a:rPr>
              <a:t> FIFO</a:t>
            </a:r>
          </a:p>
          <a:p>
            <a:pPr lvl="1"/>
            <a:endParaRPr lang="en-US" altLang="ko-KR" sz="1600" dirty="0">
              <a:sym typeface="Symbol" panose="05050102010706020507" pitchFamily="18" charset="2"/>
            </a:endParaRPr>
          </a:p>
          <a:p>
            <a:endParaRPr lang="ko-KR" alt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57D235-8E99-1344-AC83-AA6503F817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236" t="4710" r="20517" b="12198"/>
          <a:stretch/>
        </p:blipFill>
        <p:spPr>
          <a:xfrm>
            <a:off x="6768521" y="1521143"/>
            <a:ext cx="1986497" cy="205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0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1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Clock Algorithm: Discussion</a:t>
            </a:r>
          </a:p>
        </p:txBody>
      </p:sp>
      <p:sp>
        <p:nvSpPr>
          <p:cNvPr id="782351" name="Rectangle 15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2000" dirty="0"/>
              <a:t>What if hand is moving slowly? Is it a good sign or a bad sign?</a:t>
            </a:r>
          </a:p>
          <a:p>
            <a:pPr lvl="1"/>
            <a:r>
              <a:rPr lang="en-US" altLang="ko-KR" sz="1800" dirty="0"/>
              <a:t>A good sign! Not many page faults and/or find page quickly</a:t>
            </a:r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What if hand is moving quickly?</a:t>
            </a:r>
          </a:p>
          <a:p>
            <a:pPr lvl="1"/>
            <a:r>
              <a:rPr lang="en-US" altLang="ko-KR" sz="1800" dirty="0"/>
              <a:t>Not a good sign! Lots of page faults and/or lots of reference bits set</a:t>
            </a:r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One way to view clock algorithm</a:t>
            </a:r>
          </a:p>
          <a:p>
            <a:pPr lvl="1"/>
            <a:r>
              <a:rPr lang="en-US" altLang="ko-KR" sz="1800" dirty="0"/>
              <a:t>Crude partitioning of pages into two groups: young and old</a:t>
            </a:r>
          </a:p>
          <a:p>
            <a:pPr lvl="1"/>
            <a:r>
              <a:rPr lang="en-US" altLang="ko-KR" sz="1800" dirty="0"/>
              <a:t>Why not partition into more than 2 groups?</a:t>
            </a:r>
          </a:p>
        </p:txBody>
      </p:sp>
    </p:spTree>
    <p:extLst>
      <p:ext uri="{BB962C8B-B14F-4D97-AF65-F5344CB8AC3E}">
        <p14:creationId xmlns:p14="http://schemas.microsoft.com/office/powerpoint/2010/main" val="27988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51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en-US" altLang="ko-KR" baseline="30000" dirty="0"/>
              <a:t>th</a:t>
            </a:r>
            <a:r>
              <a:rPr lang="en-US" altLang="ko-KR" dirty="0"/>
              <a:t>-chance Algorithm: </a:t>
            </a:r>
            <a:br>
              <a:rPr lang="en-US" altLang="ko-KR" dirty="0"/>
            </a:br>
            <a:r>
              <a:rPr lang="en-US" altLang="ko-KR" dirty="0"/>
              <a:t>Modified Clock Algorithm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/>
              <a:t>Give each page N chances</a:t>
            </a:r>
          </a:p>
          <a:p>
            <a:pPr lvl="1"/>
            <a:r>
              <a:rPr lang="en-US" altLang="ko-KR" sz="1600" dirty="0"/>
              <a:t>OS keeps counter per page to track number</a:t>
            </a:r>
            <a:br>
              <a:rPr lang="en-US" altLang="ko-KR" sz="1600" dirty="0"/>
            </a:br>
            <a:r>
              <a:rPr lang="en-US" altLang="ko-KR" sz="1600" dirty="0"/>
              <a:t> of times it qualifies for replacement</a:t>
            </a:r>
          </a:p>
          <a:p>
            <a:pPr lvl="1"/>
            <a:r>
              <a:rPr lang="en-US" altLang="ko-KR" sz="1600" dirty="0"/>
              <a:t>On page fault, advance clock hand and </a:t>
            </a:r>
            <a:br>
              <a:rPr lang="en-US" altLang="ko-KR" sz="1600" dirty="0"/>
            </a:br>
            <a:r>
              <a:rPr lang="en-US" altLang="ko-KR" sz="1600" dirty="0"/>
              <a:t>check access bit</a:t>
            </a:r>
          </a:p>
          <a:p>
            <a:pPr lvl="2"/>
            <a:r>
              <a:rPr lang="en-US" altLang="ko-KR" sz="1400" dirty="0">
                <a:latin typeface="Ubuntu Mono" panose="020B0509030602030204" pitchFamily="49" charset="0"/>
              </a:rPr>
              <a:t>1</a:t>
            </a:r>
            <a:r>
              <a:rPr lang="en-US" altLang="ko-KR" sz="1400" dirty="0">
                <a:sym typeface="Symbol" panose="05050102010706020507" pitchFamily="18" charset="2"/>
              </a:rPr>
              <a:t>  clear it, invalidate TLB entry, clear counter, </a:t>
            </a:r>
            <a:br>
              <a:rPr lang="en-US" altLang="ko-KR" sz="1400" dirty="0">
                <a:sym typeface="Symbol" panose="05050102010706020507" pitchFamily="18" charset="2"/>
              </a:rPr>
            </a:br>
            <a:r>
              <a:rPr lang="en-US" altLang="ko-KR" sz="1400" dirty="0">
                <a:sym typeface="Symbol" panose="05050102010706020507" pitchFamily="18" charset="2"/>
              </a:rPr>
              <a:t>	advance clock hand, and repeat</a:t>
            </a:r>
          </a:p>
          <a:p>
            <a:pPr lvl="2"/>
            <a:r>
              <a:rPr lang="en-US" altLang="ko-KR" sz="1400" dirty="0">
                <a:latin typeface="Ubuntu Mono" panose="020B0509030602030204" pitchFamily="49" charset="0"/>
                <a:sym typeface="Symbol" panose="05050102010706020507" pitchFamily="18" charset="2"/>
              </a:rPr>
              <a:t>0</a:t>
            </a:r>
            <a:r>
              <a:rPr lang="en-US" altLang="ko-KR" sz="1400" dirty="0">
                <a:sym typeface="Symbol" panose="05050102010706020507" pitchFamily="18" charset="2"/>
              </a:rPr>
              <a:t>  increment counter; if counter is N, </a:t>
            </a:r>
            <a:br>
              <a:rPr lang="en-US" altLang="ko-KR" sz="1400" dirty="0">
                <a:sym typeface="Symbol" panose="05050102010706020507" pitchFamily="18" charset="2"/>
              </a:rPr>
            </a:br>
            <a:r>
              <a:rPr lang="en-US" altLang="ko-KR" sz="1400" dirty="0">
                <a:sym typeface="Symbol" panose="05050102010706020507" pitchFamily="18" charset="2"/>
              </a:rPr>
              <a:t>	pick as replacement candidate</a:t>
            </a:r>
          </a:p>
          <a:p>
            <a:pPr lvl="2"/>
            <a:endParaRPr lang="en-US" altLang="ko-KR" sz="1200" dirty="0">
              <a:sym typeface="Symbol" panose="05050102010706020507" pitchFamily="18" charset="2"/>
            </a:endParaRPr>
          </a:p>
          <a:p>
            <a:r>
              <a:rPr lang="en-US" altLang="ko-KR" sz="1800" dirty="0">
                <a:sym typeface="Symbol" panose="05050102010706020507" pitchFamily="18" charset="2"/>
              </a:rPr>
              <a:t>How do we pick N?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Large N: better approximation to LRU, more overhead to find replacement candidate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Small N: more efficient, less accurate</a:t>
            </a:r>
          </a:p>
          <a:p>
            <a:pPr lvl="2"/>
            <a:endParaRPr lang="en-US" altLang="ko-KR" sz="1200" dirty="0">
              <a:sym typeface="Symbol" panose="05050102010706020507" pitchFamily="18" charset="2"/>
            </a:endParaRPr>
          </a:p>
          <a:p>
            <a:r>
              <a:rPr lang="en-US" altLang="ko-KR" sz="1800" dirty="0">
                <a:sym typeface="Symbol" panose="05050102010706020507" pitchFamily="18" charset="2"/>
              </a:rPr>
              <a:t>What about dirty pages?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It takes extra overhead to replace dirty page, let dirty pages survive one extra sweep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If counter is N and dirty bit is set, decrement counter and write back to disk</a:t>
            </a:r>
          </a:p>
        </p:txBody>
      </p:sp>
      <p:pic>
        <p:nvPicPr>
          <p:cNvPr id="1026" name="Picture 2" descr="just give me another chance - pleaseguy | Meme Generator">
            <a:extLst>
              <a:ext uri="{FF2B5EF4-FFF2-40B4-BE49-F238E27FC236}">
                <a16:creationId xmlns:a16="http://schemas.microsoft.com/office/drawing/2014/main" id="{3560AA8E-BBD2-DC4E-8EB1-236AE0CDB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27000" y="1781446"/>
            <a:ext cx="2369857" cy="236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74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38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Algorithms: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Can run </a:t>
            </a:r>
            <a:r>
              <a:rPr lang="en-US" sz="2000" dirty="0">
                <a:solidFill>
                  <a:srgbClr val="FF0000"/>
                </a:solidFill>
              </a:rPr>
              <a:t>synchronously</a:t>
            </a:r>
            <a:r>
              <a:rPr lang="en-US" sz="2000" dirty="0"/>
              <a:t> with page-fault handler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1800" dirty="0"/>
              <a:t>When page-fault handler, run clock algorithm to find next page to evict</a:t>
            </a:r>
          </a:p>
          <a:p>
            <a:pPr lvl="1"/>
            <a:endParaRPr lang="en-US" sz="1800" dirty="0"/>
          </a:p>
          <a:p>
            <a:r>
              <a:rPr lang="en-US" sz="2000" dirty="0"/>
              <a:t>Can run </a:t>
            </a:r>
            <a:r>
              <a:rPr lang="en-US" sz="2000" dirty="0">
                <a:solidFill>
                  <a:srgbClr val="FF0000"/>
                </a:solidFill>
              </a:rPr>
              <a:t>asynchronously</a:t>
            </a:r>
            <a:r>
              <a:rPr lang="en-US" sz="2000" dirty="0"/>
              <a:t> with page-fault handler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1800" dirty="0"/>
              <a:t>Maintain pool of candidate pages</a:t>
            </a:r>
          </a:p>
          <a:p>
            <a:pPr lvl="1"/>
            <a:r>
              <a:rPr lang="en-US" sz="1800" dirty="0"/>
              <a:t>On page fault, evict one page from pool</a:t>
            </a:r>
          </a:p>
          <a:p>
            <a:pPr lvl="1"/>
            <a:r>
              <a:rPr lang="en-US" sz="1800" dirty="0"/>
              <a:t>Run clock algorithm when size of pool decreases beyond fixed threshold</a:t>
            </a:r>
          </a:p>
          <a:p>
            <a:pPr lvl="1"/>
            <a:r>
              <a:rPr lang="en-US" sz="1800" dirty="0"/>
              <a:t>Write dirty pages back to disk when they are added to pool</a:t>
            </a:r>
          </a:p>
          <a:p>
            <a:pPr lvl="1"/>
            <a:r>
              <a:rPr lang="en-US" sz="1800" dirty="0"/>
              <a:t>Remove page from pool if it is accessed before eviction</a:t>
            </a:r>
          </a:p>
        </p:txBody>
      </p:sp>
    </p:spTree>
    <p:extLst>
      <p:ext uri="{BB962C8B-B14F-4D97-AF65-F5344CB8AC3E}">
        <p14:creationId xmlns:p14="http://schemas.microsoft.com/office/powerpoint/2010/main" val="304053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Allocation of Physical Pages</a:t>
            </a:r>
          </a:p>
        </p:txBody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How do we allocate memory among different processes?</a:t>
            </a:r>
          </a:p>
          <a:p>
            <a:pPr lvl="1"/>
            <a:r>
              <a:rPr lang="en-US" altLang="ko-KR" sz="2000" dirty="0"/>
              <a:t>Does every process get same fraction of memory? </a:t>
            </a:r>
          </a:p>
          <a:p>
            <a:pPr lvl="1"/>
            <a:r>
              <a:rPr lang="en-US" altLang="ko-KR" sz="2000" dirty="0"/>
              <a:t>Should we completely swap some processes out of memory?</a:t>
            </a:r>
          </a:p>
          <a:p>
            <a:pPr lvl="2"/>
            <a:endParaRPr lang="en-US" altLang="ko-KR" sz="1600" dirty="0"/>
          </a:p>
          <a:p>
            <a:r>
              <a:rPr lang="en-US" altLang="ko-KR" sz="2400" dirty="0"/>
              <a:t>Each process needs minimum number of pages</a:t>
            </a:r>
          </a:p>
          <a:p>
            <a:pPr lvl="1"/>
            <a:r>
              <a:rPr lang="en-US" altLang="ko-KR" sz="2000" dirty="0"/>
              <a:t>All processes loaded into memory should make progress</a:t>
            </a:r>
          </a:p>
          <a:p>
            <a:pPr lvl="2"/>
            <a:endParaRPr lang="en-US" altLang="ko-KR" sz="1600" dirty="0"/>
          </a:p>
          <a:p>
            <a:r>
              <a:rPr lang="en-US" altLang="ko-KR" sz="2400" dirty="0"/>
              <a:t>Possible replacement scopes</a:t>
            </a:r>
          </a:p>
          <a:p>
            <a:pPr lvl="1"/>
            <a:r>
              <a:rPr lang="en-US" altLang="ko-KR" sz="2000" dirty="0"/>
              <a:t>Global replacement – to make space for one process’s page, replacement is selected from all processes’ pages</a:t>
            </a:r>
          </a:p>
          <a:p>
            <a:pPr lvl="1"/>
            <a:r>
              <a:rPr lang="en-US" altLang="ko-KR" sz="2000" dirty="0"/>
              <a:t>Local replacement – to make space for one process’s page, replacement is selected from process’ set of allocated pages</a:t>
            </a:r>
          </a:p>
        </p:txBody>
      </p:sp>
    </p:spTree>
    <p:extLst>
      <p:ext uri="{BB962C8B-B14F-4D97-AF65-F5344CB8AC3E}">
        <p14:creationId xmlns:p14="http://schemas.microsoft.com/office/powerpoint/2010/main" val="324896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15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Outline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2400" dirty="0">
                <a:sym typeface="Symbol" panose="05050102010706020507" pitchFamily="18" charset="2"/>
              </a:rPr>
              <a:t>Demand paging</a:t>
            </a:r>
          </a:p>
          <a:p>
            <a:r>
              <a:rPr lang="en-US" altLang="ko-KR" sz="2400" dirty="0">
                <a:sym typeface="Symbol" panose="05050102010706020507" pitchFamily="18" charset="2"/>
              </a:rPr>
              <a:t>Replacement policies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FIFO, MIN, LRU</a:t>
            </a:r>
          </a:p>
          <a:p>
            <a:r>
              <a:rPr lang="en-US" altLang="ko-KR" sz="2400" dirty="0">
                <a:sym typeface="Symbol" panose="05050102010706020507" pitchFamily="18" charset="2"/>
              </a:rPr>
              <a:t>Clock algorithm</a:t>
            </a:r>
          </a:p>
          <a:p>
            <a:r>
              <a:rPr lang="en-US" altLang="ko-KR" sz="2400" dirty="0">
                <a:sym typeface="Symbol" panose="05050102010706020507" pitchFamily="18" charset="2"/>
              </a:rPr>
              <a:t>N</a:t>
            </a:r>
            <a:r>
              <a:rPr lang="en-US" altLang="ko-KR" sz="2400" baseline="30000" dirty="0">
                <a:sym typeface="Symbol" panose="05050102010706020507" pitchFamily="18" charset="2"/>
              </a:rPr>
              <a:t>th</a:t>
            </a:r>
            <a:r>
              <a:rPr lang="en-US" altLang="ko-KR" sz="2400" dirty="0">
                <a:sym typeface="Symbol" panose="05050102010706020507" pitchFamily="18" charset="2"/>
              </a:rPr>
              <a:t>-chance algorithm</a:t>
            </a:r>
          </a:p>
        </p:txBody>
      </p:sp>
    </p:spTree>
    <p:extLst>
      <p:ext uri="{BB962C8B-B14F-4D97-AF65-F5344CB8AC3E}">
        <p14:creationId xmlns:p14="http://schemas.microsoft.com/office/powerpoint/2010/main" val="199693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Fixed-priority Allocation</a:t>
            </a:r>
          </a:p>
        </p:txBody>
      </p:sp>
      <p:sp>
        <p:nvSpPr>
          <p:cNvPr id="818193" name="Rectangle 1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</a:rPr>
              <a:t>Equal allocation</a:t>
            </a:r>
            <a:r>
              <a:rPr lang="en-US" altLang="ko-KR" sz="1800" dirty="0"/>
              <a:t> (fixed scheme)</a:t>
            </a:r>
          </a:p>
          <a:p>
            <a:pPr lvl="1"/>
            <a:r>
              <a:rPr lang="en-US" altLang="ko-KR" sz="1600" dirty="0"/>
              <a:t>Every process gets same amount of memory</a:t>
            </a:r>
          </a:p>
          <a:p>
            <a:pPr lvl="1"/>
            <a:r>
              <a:rPr lang="en-US" altLang="ko-KR" sz="1600" dirty="0"/>
              <a:t>Example: 100 physical pages, 5 processes</a:t>
            </a:r>
            <a:r>
              <a:rPr lang="en-US" altLang="ko-KR" sz="1600" dirty="0">
                <a:sym typeface="Symbol" panose="05050102010706020507" pitchFamily="18" charset="2"/>
              </a:rPr>
              <a:t>  Each. </a:t>
            </a:r>
            <a:r>
              <a:rPr lang="en-US" altLang="ko-KR" sz="1600" dirty="0"/>
              <a:t>process gets 20 pages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Proportional allocation</a:t>
            </a:r>
            <a:r>
              <a:rPr lang="en-US" altLang="ko-KR" sz="1800" dirty="0"/>
              <a:t> (fixed scheme)</a:t>
            </a:r>
          </a:p>
          <a:p>
            <a:pPr lvl="1"/>
            <a:r>
              <a:rPr lang="en-US" altLang="ko-KR" sz="1600" dirty="0"/>
              <a:t>Allocate according to size of process</a:t>
            </a:r>
          </a:p>
          <a:p>
            <a:pPr lvl="1"/>
            <a:r>
              <a:rPr lang="en-US" altLang="ko-KR" sz="1600" dirty="0"/>
              <a:t>Computation proceeds as follows:</a:t>
            </a:r>
          </a:p>
          <a:p>
            <a:pPr lvl="2"/>
            <a:r>
              <a:rPr lang="en-US" altLang="ko-KR" sz="1400" i="1" dirty="0" err="1"/>
              <a:t>s</a:t>
            </a:r>
            <a:r>
              <a:rPr lang="en-US" altLang="ko-KR" sz="1400" i="1" baseline="-25000" dirty="0" err="1"/>
              <a:t>i</a:t>
            </a:r>
            <a:r>
              <a:rPr lang="en-US" altLang="ko-KR" sz="1400" dirty="0"/>
              <a:t> = size of process p</a:t>
            </a:r>
            <a:r>
              <a:rPr lang="en-US" altLang="ko-KR" sz="1400" baseline="-25000" dirty="0"/>
              <a:t>i</a:t>
            </a:r>
            <a:r>
              <a:rPr lang="en-US" altLang="ko-KR" sz="1400" dirty="0"/>
              <a:t> and </a:t>
            </a:r>
            <a:r>
              <a:rPr lang="en-US" altLang="ko-KR" sz="1400" i="1" dirty="0"/>
              <a:t>S</a:t>
            </a:r>
            <a:r>
              <a:rPr lang="en-US" altLang="ko-KR" sz="1400" dirty="0"/>
              <a:t> = </a:t>
            </a:r>
            <a:r>
              <a:rPr lang="en-US" altLang="ko-KR" sz="1400" dirty="0">
                <a:sym typeface="Symbol" panose="05050102010706020507" pitchFamily="18" charset="2"/>
              </a:rPr>
              <a:t>sum of </a:t>
            </a:r>
            <a:r>
              <a:rPr lang="en-US" altLang="ko-KR" sz="1400" i="1" dirty="0" err="1"/>
              <a:t>s</a:t>
            </a:r>
            <a:r>
              <a:rPr lang="en-US" altLang="ko-KR" sz="1400" i="1" baseline="-25000" dirty="0" err="1"/>
              <a:t>i</a:t>
            </a:r>
            <a:r>
              <a:rPr lang="en-US" altLang="ko-KR" sz="1400" dirty="0" err="1"/>
              <a:t>’s</a:t>
            </a:r>
            <a:r>
              <a:rPr lang="en-US" altLang="ko-KR" sz="1400" dirty="0"/>
              <a:t> for all p</a:t>
            </a:r>
            <a:r>
              <a:rPr lang="en-US" altLang="ko-KR" sz="1400" baseline="-25000" dirty="0"/>
              <a:t>i</a:t>
            </a:r>
            <a:r>
              <a:rPr lang="en-US" altLang="ko-KR" sz="1400" dirty="0"/>
              <a:t>’s</a:t>
            </a:r>
          </a:p>
          <a:p>
            <a:pPr lvl="2"/>
            <a:r>
              <a:rPr lang="en-US" altLang="ko-KR" sz="1400" i="1" dirty="0"/>
              <a:t>m</a:t>
            </a:r>
            <a:r>
              <a:rPr lang="en-US" altLang="ko-KR" sz="1400" dirty="0"/>
              <a:t> = total number of physical pages</a:t>
            </a:r>
          </a:p>
          <a:p>
            <a:pPr lvl="2"/>
            <a:r>
              <a:rPr lang="en-US" altLang="ko-KR" sz="1400" i="1" dirty="0"/>
              <a:t>a</a:t>
            </a:r>
            <a:r>
              <a:rPr lang="en-US" altLang="ko-KR" sz="1400" i="1" baseline="-25000" dirty="0"/>
              <a:t>i</a:t>
            </a:r>
            <a:r>
              <a:rPr lang="en-US" altLang="ko-KR" sz="1400" dirty="0"/>
              <a:t> = allocation for pi = </a:t>
            </a:r>
            <a:r>
              <a:rPr lang="en-US" altLang="ko-KR" sz="1400" i="1" dirty="0"/>
              <a:t>(</a:t>
            </a:r>
            <a:r>
              <a:rPr lang="en-US" altLang="ko-KR" sz="1400" i="1" dirty="0" err="1"/>
              <a:t>s</a:t>
            </a:r>
            <a:r>
              <a:rPr lang="en-US" altLang="ko-KR" sz="1400" i="1" baseline="-25000" dirty="0" err="1"/>
              <a:t>i</a:t>
            </a:r>
            <a:r>
              <a:rPr lang="en-US" altLang="ko-KR" sz="1400" i="1" dirty="0"/>
              <a:t> x m) / S</a:t>
            </a:r>
            <a:endParaRPr lang="en-US" altLang="ko-KR" sz="1400" dirty="0"/>
          </a:p>
          <a:p>
            <a:r>
              <a:rPr lang="en-US" altLang="ko-KR" sz="1800" dirty="0">
                <a:solidFill>
                  <a:srgbClr val="FF0000"/>
                </a:solidFill>
              </a:rPr>
              <a:t>Priority allocation</a:t>
            </a:r>
          </a:p>
          <a:p>
            <a:pPr lvl="1"/>
            <a:r>
              <a:rPr lang="en-US" altLang="ko-KR" sz="1600" dirty="0"/>
              <a:t>Proportional scheme using priorities rather than size</a:t>
            </a:r>
          </a:p>
          <a:p>
            <a:pPr lvl="1"/>
            <a:r>
              <a:rPr lang="en-US" altLang="ko-KR" sz="1600" dirty="0"/>
              <a:t>Possible behavior: If process p</a:t>
            </a:r>
            <a:r>
              <a:rPr lang="en-US" altLang="ko-KR" sz="1600" baseline="-25000" dirty="0"/>
              <a:t>i</a:t>
            </a:r>
            <a:r>
              <a:rPr lang="en-US" altLang="ko-KR" sz="1600" dirty="0"/>
              <a:t> generates page fault, select for replacement page from process with lower priority number</a:t>
            </a:r>
          </a:p>
          <a:p>
            <a:r>
              <a:rPr lang="en-US" altLang="ko-KR" sz="1800" dirty="0"/>
              <a:t>Perhaps we should use an </a:t>
            </a:r>
            <a:r>
              <a:rPr lang="en-US" altLang="ko-KR" sz="1800" i="1" dirty="0">
                <a:solidFill>
                  <a:srgbClr val="FF0000"/>
                </a:solidFill>
              </a:rPr>
              <a:t>adaptive</a:t>
            </a:r>
            <a:r>
              <a:rPr lang="en-US" altLang="ko-KR" sz="1800" dirty="0"/>
              <a:t> scheme instead?</a:t>
            </a:r>
          </a:p>
          <a:p>
            <a:pPr lvl="1"/>
            <a:r>
              <a:rPr lang="en-US" altLang="ko-KR" sz="1600" dirty="0"/>
              <a:t>What if some application just needs more memory?</a:t>
            </a:r>
          </a:p>
        </p:txBody>
      </p:sp>
    </p:spTree>
    <p:extLst>
      <p:ext uri="{BB962C8B-B14F-4D97-AF65-F5344CB8AC3E}">
        <p14:creationId xmlns:p14="http://schemas.microsoft.com/office/powerpoint/2010/main" val="272539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19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Page-fault </a:t>
            </a:r>
            <a:r>
              <a:rPr lang="en-US" altLang="ko-KR" dirty="0"/>
              <a:t>Rate: Capacity Misses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/>
              <a:t>Can we reduce capacity misses by dynamically changing # of pages per application?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Establish “acceptable” page-fault rate</a:t>
            </a:r>
          </a:p>
          <a:p>
            <a:pPr lvl="1"/>
            <a:r>
              <a:rPr lang="en-US" altLang="ko-KR" sz="1600" dirty="0"/>
              <a:t>If actual rate too low, process loses page</a:t>
            </a:r>
          </a:p>
          <a:p>
            <a:pPr lvl="1"/>
            <a:r>
              <a:rPr lang="en-US" altLang="ko-KR" sz="1600" dirty="0"/>
              <a:t>If actual rate too high, process gains page</a:t>
            </a:r>
          </a:p>
          <a:p>
            <a:r>
              <a:rPr lang="en-US" altLang="ko-KR" sz="1800" dirty="0"/>
              <a:t>Question: what if we just don’t have enough memory?</a:t>
            </a:r>
          </a:p>
        </p:txBody>
      </p:sp>
      <p:pic>
        <p:nvPicPr>
          <p:cNvPr id="815108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0" t="16351" r="1137" b="16667"/>
          <a:stretch>
            <a:fillRect/>
          </a:stretch>
        </p:blipFill>
        <p:spPr bwMode="auto">
          <a:xfrm>
            <a:off x="2561737" y="2405232"/>
            <a:ext cx="4020525" cy="2061224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24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0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Thrashing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4065373"/>
            <a:ext cx="7886700" cy="2579902"/>
          </a:xfrm>
        </p:spPr>
        <p:txBody>
          <a:bodyPr/>
          <a:lstStyle/>
          <a:p>
            <a:r>
              <a:rPr lang="en-US" altLang="ko-KR" sz="1800" dirty="0"/>
              <a:t>If process does not have “enough” pages, page-fault rate is very high which leads to</a:t>
            </a:r>
          </a:p>
          <a:p>
            <a:pPr lvl="1"/>
            <a:r>
              <a:rPr lang="en-US" altLang="ko-KR" sz="1600" dirty="0"/>
              <a:t>Low CPU utilization</a:t>
            </a:r>
          </a:p>
          <a:p>
            <a:pPr lvl="1"/>
            <a:r>
              <a:rPr lang="en-US" altLang="ko-KR" sz="1600" dirty="0"/>
              <a:t>OS spends most of its time swapping pages to disk</a:t>
            </a:r>
          </a:p>
          <a:p>
            <a:r>
              <a:rPr lang="en-US" altLang="ko-KR" sz="1800" dirty="0"/>
              <a:t>Thrashing </a:t>
            </a:r>
            <a:r>
              <a:rPr lang="en-US" altLang="ko-KR" sz="1800" dirty="0">
                <a:sym typeface="Symbol" panose="05050102010706020507" pitchFamily="18" charset="2"/>
              </a:rPr>
              <a:t> process is busy swapping pages in and out disk</a:t>
            </a:r>
          </a:p>
          <a:p>
            <a:r>
              <a:rPr lang="en-US" altLang="ko-KR" sz="1800" dirty="0">
                <a:sym typeface="Symbol" panose="05050102010706020507" pitchFamily="18" charset="2"/>
              </a:rPr>
              <a:t>Questions:</a:t>
            </a:r>
          </a:p>
          <a:p>
            <a:pPr lvl="1"/>
            <a:r>
              <a:rPr lang="en-US" altLang="ko-KR" sz="1600" dirty="0"/>
              <a:t>How do we detect thrashing?</a:t>
            </a:r>
          </a:p>
          <a:p>
            <a:pPr lvl="1"/>
            <a:r>
              <a:rPr lang="en-US" altLang="ko-KR" sz="1600" dirty="0"/>
              <a:t>What is best response to thrashing?</a:t>
            </a:r>
          </a:p>
        </p:txBody>
      </p:sp>
      <p:pic>
        <p:nvPicPr>
          <p:cNvPr id="816132" name="Picture 4"/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852369" y="1692751"/>
            <a:ext cx="3439262" cy="202045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441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816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16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3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 In Memory References</a:t>
            </a:r>
          </a:p>
        </p:txBody>
      </p:sp>
      <p:sp>
        <p:nvSpPr>
          <p:cNvPr id="811015" name="Rectangle 7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3492776" cy="4968875"/>
          </a:xfrm>
        </p:spPr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</a:rPr>
              <a:t>Working set</a:t>
            </a:r>
            <a:r>
              <a:rPr lang="en-US" altLang="ko-KR" sz="1800" dirty="0"/>
              <a:t>: set of pages referenced in sampling window </a:t>
            </a:r>
          </a:p>
          <a:p>
            <a:r>
              <a:rPr lang="en-US" altLang="ko-KR" sz="1800" dirty="0">
                <a:ea typeface="굴림" panose="020B0600000101010101" pitchFamily="34" charset="-127"/>
              </a:rPr>
              <a:t>Not enough memory for working set causes t</a:t>
            </a:r>
            <a:r>
              <a:rPr lang="en-US" altLang="ko-KR" sz="1800" dirty="0">
                <a:ea typeface="굴림" panose="020B0600000101010101" pitchFamily="34" charset="-127"/>
                <a:sym typeface="Symbol" panose="05050102010706020507" pitchFamily="18" charset="2"/>
              </a:rPr>
              <a:t>hrashing</a:t>
            </a:r>
          </a:p>
          <a:p>
            <a:r>
              <a:rPr lang="en-US" altLang="ko-KR" sz="1800" dirty="0">
                <a:ea typeface="굴림" panose="020B0600000101010101" pitchFamily="34" charset="-127"/>
                <a:sym typeface="Symbol" panose="05050102010706020507" pitchFamily="18" charset="2"/>
              </a:rPr>
              <a:t>At any sampling window, hit rate is impacted by number of working sets that fit into memory</a:t>
            </a:r>
          </a:p>
        </p:txBody>
      </p:sp>
      <p:pic>
        <p:nvPicPr>
          <p:cNvPr id="811011" name="Picture 3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249" t="659" r="21251" b="1007"/>
          <a:stretch>
            <a:fillRect/>
          </a:stretch>
        </p:blipFill>
        <p:spPr bwMode="auto">
          <a:xfrm>
            <a:off x="4280400" y="1676400"/>
            <a:ext cx="4006273" cy="4844762"/>
          </a:xfrm>
          <a:prstGeom prst="rect">
            <a:avLst/>
          </a:prstGeom>
          <a:noFill/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B903379-EBB9-1A4F-BAF5-D944DFB0DA17}"/>
              </a:ext>
            </a:extLst>
          </p:cNvPr>
          <p:cNvGrpSpPr/>
          <p:nvPr/>
        </p:nvGrpSpPr>
        <p:grpSpPr>
          <a:xfrm>
            <a:off x="4980214" y="2291443"/>
            <a:ext cx="2908191" cy="3978728"/>
            <a:chOff x="4980214" y="2291443"/>
            <a:chExt cx="2908191" cy="39787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279936-0BFB-6C47-BFB5-E2D9A3DBBEE4}"/>
                </a:ext>
              </a:extLst>
            </p:cNvPr>
            <p:cNvSpPr/>
            <p:nvPr/>
          </p:nvSpPr>
          <p:spPr>
            <a:xfrm>
              <a:off x="4980214" y="2797629"/>
              <a:ext cx="925286" cy="37555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1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C6129E-5261-A74A-9424-F06078DD8784}"/>
                </a:ext>
              </a:extLst>
            </p:cNvPr>
            <p:cNvSpPr/>
            <p:nvPr/>
          </p:nvSpPr>
          <p:spPr>
            <a:xfrm>
              <a:off x="5905500" y="2291443"/>
              <a:ext cx="315686" cy="881743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1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BA06586-5D19-CB4E-9810-FBE18EA3938F}"/>
                </a:ext>
              </a:extLst>
            </p:cNvPr>
            <p:cNvSpPr/>
            <p:nvPr/>
          </p:nvSpPr>
          <p:spPr>
            <a:xfrm>
              <a:off x="6284110" y="2291443"/>
              <a:ext cx="315686" cy="881743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1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AD1023-B9BC-A34F-A8DB-86F48DB0A8D7}"/>
                </a:ext>
              </a:extLst>
            </p:cNvPr>
            <p:cNvSpPr/>
            <p:nvPr/>
          </p:nvSpPr>
          <p:spPr>
            <a:xfrm>
              <a:off x="7497867" y="3015344"/>
              <a:ext cx="230990" cy="121920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1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7330A38-A658-EC49-88D8-9A3AB63459E4}"/>
                </a:ext>
              </a:extLst>
            </p:cNvPr>
            <p:cNvSpPr/>
            <p:nvPr/>
          </p:nvSpPr>
          <p:spPr>
            <a:xfrm>
              <a:off x="7730217" y="3429000"/>
              <a:ext cx="158188" cy="805544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1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1D4C6C-69A1-F74D-8A93-9A40567FFE99}"/>
                </a:ext>
              </a:extLst>
            </p:cNvPr>
            <p:cNvSpPr/>
            <p:nvPr/>
          </p:nvSpPr>
          <p:spPr>
            <a:xfrm>
              <a:off x="4980214" y="6112329"/>
              <a:ext cx="2601686" cy="157842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1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7F29420-614B-3040-9E5D-E5D6CDE8C969}"/>
                </a:ext>
              </a:extLst>
            </p:cNvPr>
            <p:cNvSpPr/>
            <p:nvPr/>
          </p:nvSpPr>
          <p:spPr>
            <a:xfrm>
              <a:off x="4980214" y="5954486"/>
              <a:ext cx="2601686" cy="119742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1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D5344E-8EEA-C041-AFE6-4B127CEFEC22}"/>
                </a:ext>
              </a:extLst>
            </p:cNvPr>
            <p:cNvSpPr/>
            <p:nvPr/>
          </p:nvSpPr>
          <p:spPr>
            <a:xfrm>
              <a:off x="4980214" y="5203374"/>
              <a:ext cx="859972" cy="201388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1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65315A9-DBCD-5749-8170-6915F43F7769}"/>
                </a:ext>
              </a:extLst>
            </p:cNvPr>
            <p:cNvSpPr/>
            <p:nvPr/>
          </p:nvSpPr>
          <p:spPr>
            <a:xfrm>
              <a:off x="4980214" y="5435417"/>
              <a:ext cx="859972" cy="201388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1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3FE6D77-C79C-F746-A66E-3FEE6DA2F511}"/>
                </a:ext>
              </a:extLst>
            </p:cNvPr>
            <p:cNvSpPr/>
            <p:nvPr/>
          </p:nvSpPr>
          <p:spPr>
            <a:xfrm>
              <a:off x="6637895" y="4947557"/>
              <a:ext cx="475919" cy="430296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1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12D40AB-8206-EC4F-9C5E-1F2B15E5FC47}"/>
                </a:ext>
              </a:extLst>
            </p:cNvPr>
            <p:cNvSpPr/>
            <p:nvPr/>
          </p:nvSpPr>
          <p:spPr>
            <a:xfrm>
              <a:off x="7113814" y="4811176"/>
              <a:ext cx="384053" cy="39219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1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3FADECD-27D4-8444-A9B1-F729582B38A5}"/>
                </a:ext>
              </a:extLst>
            </p:cNvPr>
            <p:cNvSpPr/>
            <p:nvPr/>
          </p:nvSpPr>
          <p:spPr>
            <a:xfrm>
              <a:off x="4980214" y="4932109"/>
              <a:ext cx="859972" cy="123536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1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CC2F760-7BFF-4F43-9500-1A4C0BFEE66D}"/>
                </a:ext>
              </a:extLst>
            </p:cNvPr>
            <p:cNvSpPr/>
            <p:nvPr/>
          </p:nvSpPr>
          <p:spPr>
            <a:xfrm>
              <a:off x="5905501" y="4947557"/>
              <a:ext cx="94234" cy="46839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1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4043CE-423C-4C46-B950-E0900A2FB4A3}"/>
                </a:ext>
              </a:extLst>
            </p:cNvPr>
            <p:cNvSpPr/>
            <p:nvPr/>
          </p:nvSpPr>
          <p:spPr>
            <a:xfrm>
              <a:off x="7113814" y="4532347"/>
              <a:ext cx="384053" cy="180183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1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7C5F92A-69E5-3B4F-9418-E412CDB2C8AE}"/>
              </a:ext>
            </a:extLst>
          </p:cNvPr>
          <p:cNvGrpSpPr/>
          <p:nvPr/>
        </p:nvGrpSpPr>
        <p:grpSpPr>
          <a:xfrm>
            <a:off x="695847" y="4537049"/>
            <a:ext cx="3036355" cy="1755295"/>
            <a:chOff x="1275375" y="1514445"/>
            <a:chExt cx="5916995" cy="310961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04538BD-F65F-1741-934A-5BDEC08C0357}"/>
                </a:ext>
              </a:extLst>
            </p:cNvPr>
            <p:cNvCxnSpPr/>
            <p:nvPr/>
          </p:nvCxnSpPr>
          <p:spPr>
            <a:xfrm>
              <a:off x="1882776" y="3984268"/>
              <a:ext cx="5309594" cy="0"/>
            </a:xfrm>
            <a:prstGeom prst="straightConnector1">
              <a:avLst/>
            </a:prstGeom>
            <a:ln w="25400" cap="rnd"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3EAC6D8-5DBB-0D41-8AC0-4FE4639A1F7D}"/>
                </a:ext>
              </a:extLst>
            </p:cNvPr>
            <p:cNvCxnSpPr/>
            <p:nvPr/>
          </p:nvCxnSpPr>
          <p:spPr>
            <a:xfrm flipV="1">
              <a:off x="1882776" y="1514445"/>
              <a:ext cx="0" cy="2459439"/>
            </a:xfrm>
            <a:prstGeom prst="straightConnector1">
              <a:avLst/>
            </a:prstGeom>
            <a:ln w="25400" cap="rnd"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8BEF0E-0E71-8D4C-BCBB-DEA1A494FF2D}"/>
                </a:ext>
              </a:extLst>
            </p:cNvPr>
            <p:cNvSpPr txBox="1"/>
            <p:nvPr/>
          </p:nvSpPr>
          <p:spPr>
            <a:xfrm rot="16200000">
              <a:off x="890579" y="2662355"/>
              <a:ext cx="1369362" cy="599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Hit Rate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8F50962-933A-6148-834D-D510C180D80F}"/>
                </a:ext>
              </a:extLst>
            </p:cNvPr>
            <p:cNvSpPr txBox="1"/>
            <p:nvPr/>
          </p:nvSpPr>
          <p:spPr>
            <a:xfrm>
              <a:off x="2902023" y="4078811"/>
              <a:ext cx="3009218" cy="545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Memory Allocation</a:t>
              </a: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D8F83D71-EC5F-1B4F-AB5B-D8274FF8C3BF}"/>
                </a:ext>
              </a:extLst>
            </p:cNvPr>
            <p:cNvSpPr/>
            <p:nvPr/>
          </p:nvSpPr>
          <p:spPr>
            <a:xfrm>
              <a:off x="1905352" y="2260616"/>
              <a:ext cx="5097657" cy="1688905"/>
            </a:xfrm>
            <a:custGeom>
              <a:avLst/>
              <a:gdLst>
                <a:gd name="connsiteX0" fmla="*/ 0 w 6909976"/>
                <a:gd name="connsiteY0" fmla="*/ 2615451 h 2615451"/>
                <a:gd name="connsiteX1" fmla="*/ 937459 w 6909976"/>
                <a:gd name="connsiteY1" fmla="*/ 2509624 h 2615451"/>
                <a:gd name="connsiteX2" fmla="*/ 1239865 w 6909976"/>
                <a:gd name="connsiteY2" fmla="*/ 1980486 h 2615451"/>
                <a:gd name="connsiteX3" fmla="*/ 1905158 w 6909976"/>
                <a:gd name="connsiteY3" fmla="*/ 1829304 h 2615451"/>
                <a:gd name="connsiteX4" fmla="*/ 2026120 w 6909976"/>
                <a:gd name="connsiteY4" fmla="*/ 1466467 h 2615451"/>
                <a:gd name="connsiteX5" fmla="*/ 4173202 w 6909976"/>
                <a:gd name="connsiteY5" fmla="*/ 1390876 h 2615451"/>
                <a:gd name="connsiteX6" fmla="*/ 4596571 w 6909976"/>
                <a:gd name="connsiteY6" fmla="*/ 453546 h 2615451"/>
                <a:gd name="connsiteX7" fmla="*/ 5216503 w 6909976"/>
                <a:gd name="connsiteY7" fmla="*/ 151182 h 2615451"/>
                <a:gd name="connsiteX8" fmla="*/ 6909976 w 6909976"/>
                <a:gd name="connsiteY8" fmla="*/ 0 h 2615451"/>
                <a:gd name="connsiteX9" fmla="*/ 6909976 w 6909976"/>
                <a:gd name="connsiteY9" fmla="*/ 0 h 2615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09976" h="2615451">
                  <a:moveTo>
                    <a:pt x="0" y="2615451"/>
                  </a:moveTo>
                  <a:lnTo>
                    <a:pt x="937459" y="2509624"/>
                  </a:lnTo>
                  <a:lnTo>
                    <a:pt x="1239865" y="1980486"/>
                  </a:lnTo>
                  <a:lnTo>
                    <a:pt x="1905158" y="1829304"/>
                  </a:lnTo>
                  <a:lnTo>
                    <a:pt x="2026120" y="1466467"/>
                  </a:lnTo>
                  <a:lnTo>
                    <a:pt x="4173202" y="1390876"/>
                  </a:lnTo>
                  <a:lnTo>
                    <a:pt x="4596571" y="453546"/>
                  </a:lnTo>
                  <a:lnTo>
                    <a:pt x="5216503" y="151182"/>
                  </a:lnTo>
                  <a:lnTo>
                    <a:pt x="6909976" y="0"/>
                  </a:lnTo>
                  <a:lnTo>
                    <a:pt x="6909976" y="0"/>
                  </a:lnTo>
                </a:path>
              </a:pathLst>
            </a:custGeom>
            <a:ln w="25400" cap="rnd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02C298-4E2B-8F47-8D7F-416131E26052}"/>
                </a:ext>
              </a:extLst>
            </p:cNvPr>
            <p:cNvSpPr txBox="1"/>
            <p:nvPr/>
          </p:nvSpPr>
          <p:spPr>
            <a:xfrm>
              <a:off x="2373985" y="2024449"/>
              <a:ext cx="2239765" cy="926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New working</a:t>
              </a:r>
              <a:b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 set fits</a:t>
              </a:r>
            </a:p>
          </p:txBody>
        </p: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66AACA3B-441D-4043-8F9C-D5DBC5E3012B}"/>
                </a:ext>
              </a:extLst>
            </p:cNvPr>
            <p:cNvSpPr/>
            <p:nvPr/>
          </p:nvSpPr>
          <p:spPr>
            <a:xfrm>
              <a:off x="4629180" y="2352076"/>
              <a:ext cx="499587" cy="24536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7C8276EC-B112-E54E-ACBD-07B463A9ED3E}"/>
                </a:ext>
              </a:extLst>
            </p:cNvPr>
            <p:cNvSpPr/>
            <p:nvPr/>
          </p:nvSpPr>
          <p:spPr>
            <a:xfrm>
              <a:off x="2759597" y="3011008"/>
              <a:ext cx="499587" cy="24536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CAEF968-86F9-5548-AE42-5DA22028014C}"/>
                </a:ext>
              </a:extLst>
            </p:cNvPr>
            <p:cNvCxnSpPr/>
            <p:nvPr/>
          </p:nvCxnSpPr>
          <p:spPr>
            <a:xfrm flipH="1">
              <a:off x="1893929" y="2037257"/>
              <a:ext cx="5108812" cy="0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6FB506D-0102-A241-BF9A-31A0A6A29023}"/>
                </a:ext>
              </a:extLst>
            </p:cNvPr>
            <p:cNvSpPr txBox="1"/>
            <p:nvPr/>
          </p:nvSpPr>
          <p:spPr>
            <a:xfrm>
              <a:off x="1307862" y="3646286"/>
              <a:ext cx="534794" cy="545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2F9486-EFBE-6544-BB41-2F9577398A5F}"/>
                </a:ext>
              </a:extLst>
            </p:cNvPr>
            <p:cNvSpPr txBox="1"/>
            <p:nvPr/>
          </p:nvSpPr>
          <p:spPr>
            <a:xfrm>
              <a:off x="1307862" y="1744487"/>
              <a:ext cx="534794" cy="545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6490A03-6E75-854D-BC79-59EF0CFA24A4}"/>
              </a:ext>
            </a:extLst>
          </p:cNvPr>
          <p:cNvSpPr/>
          <p:nvPr/>
        </p:nvSpPr>
        <p:spPr>
          <a:xfrm>
            <a:off x="4542563" y="1676400"/>
            <a:ext cx="174814" cy="47006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0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.2467 2.96296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15" grpId="0" uiExpand="1" build="p"/>
      <p:bldP spid="2" grpId="0" animBg="1"/>
      <p:bldP spid="2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Working-set Model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3391784"/>
            <a:ext cx="7886700" cy="3253491"/>
          </a:xfrm>
        </p:spPr>
        <p:txBody>
          <a:bodyPr/>
          <a:lstStyle/>
          <a:p>
            <a:r>
              <a:rPr lang="ko-KR" altLang="en-US" sz="1600" dirty="0">
                <a:sym typeface="Symbol" panose="05050102010706020507" pitchFamily="18" charset="2"/>
              </a:rPr>
              <a:t>  </a:t>
            </a:r>
            <a:r>
              <a:rPr lang="en-US" altLang="ko-KR" sz="1600" dirty="0">
                <a:sym typeface="Symbol" panose="05050102010706020507" pitchFamily="18" charset="2"/>
              </a:rPr>
              <a:t>sampling window  fixed number of page references </a:t>
            </a:r>
          </a:p>
          <a:p>
            <a:pPr lvl="1"/>
            <a:r>
              <a:rPr lang="en-US" altLang="ko-KR" sz="1400" dirty="0">
                <a:sym typeface="Symbol" panose="05050102010706020507" pitchFamily="18" charset="2"/>
              </a:rPr>
              <a:t>Example:  10,000 instructions</a:t>
            </a:r>
          </a:p>
          <a:p>
            <a:r>
              <a:rPr lang="en-US" altLang="ko-KR" sz="1600" i="1" dirty="0" err="1">
                <a:sym typeface="Symbol" panose="05050102010706020507" pitchFamily="18" charset="2"/>
              </a:rPr>
              <a:t>WS</a:t>
            </a:r>
            <a:r>
              <a:rPr lang="en-US" altLang="ko-KR" sz="1600" i="1" baseline="-25000" dirty="0" err="1">
                <a:sym typeface="Symbol" panose="05050102010706020507" pitchFamily="18" charset="2"/>
              </a:rPr>
              <a:t>i</a:t>
            </a:r>
            <a:r>
              <a:rPr lang="en-US" altLang="ko-KR" sz="1600" dirty="0">
                <a:sym typeface="Symbol" panose="05050102010706020507" pitchFamily="18" charset="2"/>
              </a:rPr>
              <a:t> (working set of p</a:t>
            </a:r>
            <a:r>
              <a:rPr lang="en-US" altLang="ko-KR" sz="1600" baseline="-25000" dirty="0">
                <a:sym typeface="Symbol" panose="05050102010706020507" pitchFamily="18" charset="2"/>
              </a:rPr>
              <a:t>i</a:t>
            </a:r>
            <a:r>
              <a:rPr lang="en-US" altLang="ko-KR" sz="1600" dirty="0">
                <a:sym typeface="Symbol" panose="05050102010706020507" pitchFamily="18" charset="2"/>
              </a:rPr>
              <a:t>) = total set of pages referenced in most recent  (varies in time)</a:t>
            </a:r>
          </a:p>
          <a:p>
            <a:pPr lvl="1"/>
            <a:r>
              <a:rPr lang="en-US" altLang="ko-KR" sz="1400" dirty="0">
                <a:sym typeface="Symbol" panose="05050102010706020507" pitchFamily="18" charset="2"/>
              </a:rPr>
              <a:t>if  too small will not encompass entire locality</a:t>
            </a:r>
          </a:p>
          <a:p>
            <a:pPr lvl="1"/>
            <a:r>
              <a:rPr lang="en-US" altLang="ko-KR" sz="1400" dirty="0">
                <a:sym typeface="Symbol" panose="05050102010706020507" pitchFamily="18" charset="2"/>
              </a:rPr>
              <a:t>if  too large will encompass several localities</a:t>
            </a:r>
          </a:p>
          <a:p>
            <a:pPr lvl="1"/>
            <a:r>
              <a:rPr lang="en-US" altLang="ko-KR" sz="1400" dirty="0">
                <a:sym typeface="Symbol" panose="05050102010706020507" pitchFamily="18" charset="2"/>
              </a:rPr>
              <a:t>if  =   will encompass entire program</a:t>
            </a:r>
          </a:p>
          <a:p>
            <a:r>
              <a:rPr lang="en-US" altLang="ko-KR" sz="1600" i="1" dirty="0">
                <a:sym typeface="Symbol" panose="05050102010706020507" pitchFamily="18" charset="2"/>
              </a:rPr>
              <a:t>D = </a:t>
            </a:r>
            <a:r>
              <a:rPr lang="en-US" altLang="ko-KR" sz="1600" dirty="0">
                <a:sym typeface="Symbol" panose="05050102010706020507" pitchFamily="18" charset="2"/>
              </a:rPr>
              <a:t></a:t>
            </a:r>
            <a:r>
              <a:rPr lang="en-US" altLang="ko-KR" sz="1600" i="1" dirty="0">
                <a:sym typeface="Symbol" panose="05050102010706020507" pitchFamily="18" charset="2"/>
              </a:rPr>
              <a:t>|</a:t>
            </a:r>
            <a:r>
              <a:rPr lang="en-US" altLang="ko-KR" sz="1600" i="1" dirty="0" err="1">
                <a:sym typeface="Symbol" panose="05050102010706020507" pitchFamily="18" charset="2"/>
              </a:rPr>
              <a:t>WS</a:t>
            </a:r>
            <a:r>
              <a:rPr lang="en-US" altLang="ko-KR" sz="1600" i="1" baseline="-25000" dirty="0" err="1">
                <a:sym typeface="Symbol" panose="05050102010706020507" pitchFamily="18" charset="2"/>
              </a:rPr>
              <a:t>i</a:t>
            </a:r>
            <a:r>
              <a:rPr lang="en-US" altLang="ko-KR" sz="1600" i="1" dirty="0">
                <a:sym typeface="Symbol" panose="05050102010706020507" pitchFamily="18" charset="2"/>
              </a:rPr>
              <a:t>|</a:t>
            </a:r>
            <a:r>
              <a:rPr lang="en-US" altLang="ko-KR" sz="1600" dirty="0">
                <a:sym typeface="Symbol" panose="05050102010706020507" pitchFamily="18" charset="2"/>
              </a:rPr>
              <a:t>  total demand frames </a:t>
            </a:r>
          </a:p>
          <a:p>
            <a:r>
              <a:rPr lang="en-US" altLang="ko-KR" sz="1600" dirty="0">
                <a:sym typeface="Symbol" panose="05050102010706020507" pitchFamily="18" charset="2"/>
              </a:rPr>
              <a:t>if </a:t>
            </a:r>
            <a:r>
              <a:rPr lang="en-US" altLang="ko-KR" sz="1600" i="1" dirty="0">
                <a:sym typeface="Symbol" panose="05050102010706020507" pitchFamily="18" charset="2"/>
              </a:rPr>
              <a:t>D &gt; m</a:t>
            </a:r>
            <a:r>
              <a:rPr lang="en-US" altLang="ko-KR" sz="1600" dirty="0">
                <a:sym typeface="Symbol" panose="05050102010706020507" pitchFamily="18" charset="2"/>
              </a:rPr>
              <a:t>  Thrashing</a:t>
            </a:r>
          </a:p>
          <a:p>
            <a:pPr lvl="1"/>
            <a:r>
              <a:rPr lang="en-US" altLang="ko-KR" sz="1400" dirty="0">
                <a:sym typeface="Symbol" panose="05050102010706020507" pitchFamily="18" charset="2"/>
              </a:rPr>
              <a:t>Policy: if D &gt; m, then suspend/swap out processes</a:t>
            </a:r>
          </a:p>
          <a:p>
            <a:pPr lvl="1"/>
            <a:r>
              <a:rPr lang="en-US" altLang="ko-KR" sz="1400" dirty="0">
                <a:sym typeface="Symbol" panose="05050102010706020507" pitchFamily="18" charset="2"/>
              </a:rPr>
              <a:t>This can improve overall system behavior by a lot!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9" t="34947" r="687" b="35550"/>
          <a:stretch/>
        </p:blipFill>
        <p:spPr bwMode="auto">
          <a:xfrm>
            <a:off x="877330" y="1464276"/>
            <a:ext cx="7407832" cy="1662113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704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Page-fault Rate: Compulsory Misses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/>
              <a:t>Recall that compulsory misses are misses that occur first time that page is seen	</a:t>
            </a:r>
          </a:p>
          <a:p>
            <a:pPr lvl="1"/>
            <a:r>
              <a:rPr lang="en-US" altLang="ko-KR" sz="1600" dirty="0"/>
              <a:t>Pages that are touched for the first time</a:t>
            </a:r>
          </a:p>
          <a:p>
            <a:pPr lvl="1"/>
            <a:r>
              <a:rPr lang="en-US" altLang="ko-KR" sz="1600" dirty="0"/>
              <a:t>Pages that are touched after process is swapped out/swapped back in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Clustering</a:t>
            </a:r>
          </a:p>
          <a:p>
            <a:pPr lvl="1"/>
            <a:r>
              <a:rPr lang="en-US" altLang="ko-KR" sz="1600" dirty="0"/>
              <a:t>On page-fault, bring in multiple pages “around” the faulting page</a:t>
            </a:r>
          </a:p>
          <a:p>
            <a:pPr lvl="1"/>
            <a:r>
              <a:rPr lang="en-US" altLang="ko-KR" sz="1600" dirty="0"/>
              <a:t>Since efficiency of disk reads increases with sequential reads, makes sense to read several sequential pages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Working set tracking</a:t>
            </a:r>
          </a:p>
          <a:p>
            <a:pPr lvl="1"/>
            <a:r>
              <a:rPr lang="en-US" altLang="ko-KR" sz="1600" dirty="0"/>
              <a:t>Use algorithm to track working set of applications</a:t>
            </a:r>
          </a:p>
          <a:p>
            <a:pPr lvl="1"/>
            <a:r>
              <a:rPr lang="en-US" altLang="ko-KR" sz="1600" dirty="0"/>
              <a:t>When swapping process back in, swap in working set</a:t>
            </a:r>
          </a:p>
        </p:txBody>
      </p:sp>
    </p:spTree>
    <p:extLst>
      <p:ext uri="{BB962C8B-B14F-4D97-AF65-F5344CB8AC3E}">
        <p14:creationId xmlns:p14="http://schemas.microsoft.com/office/powerpoint/2010/main" val="62122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Core-map: Reverse Page Mapping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Physical page frames often shared by many different address spaces/page tables</a:t>
            </a:r>
          </a:p>
          <a:p>
            <a:pPr lvl="1"/>
            <a:r>
              <a:rPr lang="en-US" sz="1600" dirty="0"/>
              <a:t>All children forked from given process</a:t>
            </a:r>
          </a:p>
          <a:p>
            <a:pPr lvl="1"/>
            <a:r>
              <a:rPr lang="en-US" sz="1600" dirty="0"/>
              <a:t>Shared memory pages between processes</a:t>
            </a:r>
          </a:p>
          <a:p>
            <a:r>
              <a:rPr lang="en-US" sz="1800" dirty="0"/>
              <a:t>Whatever reverse mapping mechanism that is in place must be very fast</a:t>
            </a:r>
          </a:p>
          <a:p>
            <a:pPr lvl="1"/>
            <a:r>
              <a:rPr lang="en-US" sz="1600" dirty="0"/>
              <a:t>Must hunt down all page tables pointing at given page frame when freeing a page</a:t>
            </a:r>
          </a:p>
          <a:p>
            <a:pPr lvl="1"/>
            <a:r>
              <a:rPr lang="en-US" sz="1600" dirty="0"/>
              <a:t>Must hunt down all PTEs when seeing if pages “active”</a:t>
            </a:r>
          </a:p>
          <a:p>
            <a:r>
              <a:rPr lang="en-US" sz="1800" dirty="0"/>
              <a:t>Implementation options:</a:t>
            </a:r>
          </a:p>
          <a:p>
            <a:pPr lvl="1"/>
            <a:r>
              <a:rPr lang="en-US" sz="1600" dirty="0"/>
              <a:t>For every page descriptor, keep linked list of page table entries that point to it</a:t>
            </a:r>
          </a:p>
          <a:p>
            <a:pPr lvl="2"/>
            <a:r>
              <a:rPr lang="en-US" sz="1400" dirty="0"/>
              <a:t>Management nightmare – expensive</a:t>
            </a:r>
          </a:p>
          <a:p>
            <a:pPr lvl="1"/>
            <a:r>
              <a:rPr lang="en-US" sz="1600" dirty="0"/>
              <a:t>Linux 2.6: object-based reverse mapping</a:t>
            </a:r>
          </a:p>
          <a:p>
            <a:pPr lvl="2"/>
            <a:r>
              <a:rPr lang="en-US" sz="1400" dirty="0"/>
              <a:t>Link together memory region descriptors instead (much coarser granularity)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769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>
                <a:sym typeface="Symbol" panose="05050102010706020507" pitchFamily="18" charset="2"/>
              </a:rPr>
              <a:t>Replacement policies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FIFO: Place pages on queue, replace page at end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MIN: Replace page that will be used farthest in future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LRU: Replace page used farthest in past </a:t>
            </a:r>
          </a:p>
          <a:p>
            <a:r>
              <a:rPr lang="en-US" altLang="ko-KR" sz="1800" dirty="0">
                <a:sym typeface="Symbol" panose="05050102010706020507" pitchFamily="18" charset="2"/>
              </a:rPr>
              <a:t>Clock Algorithm: Approximation to LRU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Arrange all pages in circular list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Sweep through them, marking as not “in use”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If page not “in use” for one pass, then can replace</a:t>
            </a:r>
          </a:p>
          <a:p>
            <a:r>
              <a:rPr lang="en-US" altLang="ko-KR" sz="1800" dirty="0">
                <a:sym typeface="Symbol" panose="05050102010706020507" pitchFamily="18" charset="2"/>
              </a:rPr>
              <a:t>N</a:t>
            </a:r>
            <a:r>
              <a:rPr lang="en-US" altLang="ko-KR" sz="1800" baseline="30000" dirty="0">
                <a:sym typeface="Symbol" panose="05050102010706020507" pitchFamily="18" charset="2"/>
              </a:rPr>
              <a:t>th</a:t>
            </a:r>
            <a:r>
              <a:rPr lang="en-US" altLang="ko-KR" sz="1800" dirty="0">
                <a:sym typeface="Symbol" panose="05050102010706020507" pitchFamily="18" charset="2"/>
              </a:rPr>
              <a:t>-chance clock algorithm: Another approximate LRU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Give pages multiple passes of clock hand before replacing</a:t>
            </a:r>
          </a:p>
          <a:p>
            <a:r>
              <a:rPr lang="en-US" altLang="ko-KR" sz="1800" dirty="0"/>
              <a:t>Thrashing:</a:t>
            </a:r>
            <a:r>
              <a:rPr lang="en-US" altLang="ko-KR" sz="1800" dirty="0">
                <a:sym typeface="Symbol" panose="05050102010706020507" pitchFamily="18" charset="2"/>
              </a:rPr>
              <a:t> process is busy swapping pages in and out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Process will thrash if working set doesn’t fit in memory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Need to swap out a process</a:t>
            </a:r>
          </a:p>
          <a:p>
            <a:pPr marL="0" indent="0">
              <a:buNone/>
            </a:pPr>
            <a:endParaRPr lang="en-US" altLang="ko-KR" sz="1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40938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52109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and Canny</a:t>
            </a:r>
          </a:p>
        </p:txBody>
      </p:sp>
    </p:spTree>
    <p:extLst>
      <p:ext uri="{BB962C8B-B14F-4D97-AF65-F5344CB8AC3E}">
        <p14:creationId xmlns:p14="http://schemas.microsoft.com/office/powerpoint/2010/main" val="240272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Demand Paging</a:t>
            </a:r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/>
              <a:t>Modern programs require a lot of physical memory</a:t>
            </a:r>
          </a:p>
          <a:p>
            <a:pPr lvl="1"/>
            <a:r>
              <a:rPr lang="en-US" altLang="ko-KR" sz="1600" dirty="0"/>
              <a:t>Memory per system is growing faster than 25%-30% per year</a:t>
            </a:r>
          </a:p>
          <a:p>
            <a:r>
              <a:rPr lang="en-US" altLang="ko-KR" sz="1800" dirty="0"/>
              <a:t>But they don’t use all their memory most of the time</a:t>
            </a:r>
          </a:p>
          <a:p>
            <a:pPr lvl="1"/>
            <a:r>
              <a:rPr lang="en-US" altLang="ko-KR" sz="1600" dirty="0"/>
              <a:t>90-10 rule: programs spend 90% of their time in 10% of their code</a:t>
            </a:r>
          </a:p>
          <a:p>
            <a:pPr lvl="1"/>
            <a:r>
              <a:rPr lang="en-US" altLang="ko-KR" sz="1600" dirty="0"/>
              <a:t>Wasteful to require all of user’s code to be in memory</a:t>
            </a:r>
          </a:p>
          <a:p>
            <a:r>
              <a:rPr lang="en-US" altLang="ko-KR" sz="1800" dirty="0"/>
              <a:t>Solution: </a:t>
            </a:r>
            <a:r>
              <a:rPr lang="en-US" altLang="ko-KR" sz="1800" dirty="0">
                <a:solidFill>
                  <a:srgbClr val="FF0000"/>
                </a:solidFill>
              </a:rPr>
              <a:t>demand paging </a:t>
            </a:r>
            <a:r>
              <a:rPr lang="en-US" altLang="ko-KR" sz="1800" dirty="0"/>
              <a:t>(also known as paging)</a:t>
            </a:r>
          </a:p>
          <a:p>
            <a:pPr lvl="1"/>
            <a:r>
              <a:rPr lang="en-US" altLang="ko-KR" sz="1600" dirty="0"/>
              <a:t>Use main memory as cache for disk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lvl="1"/>
            <a:endParaRPr lang="ko-KR" altLang="en-US" sz="1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E8BC41-8E0B-E446-8FA9-BBBEBCC4649F}"/>
              </a:ext>
            </a:extLst>
          </p:cNvPr>
          <p:cNvGrpSpPr/>
          <p:nvPr/>
        </p:nvGrpSpPr>
        <p:grpSpPr>
          <a:xfrm>
            <a:off x="2251316" y="4358021"/>
            <a:ext cx="4641367" cy="2160645"/>
            <a:chOff x="1643164" y="3181510"/>
            <a:chExt cx="6115324" cy="2846800"/>
          </a:xfrm>
        </p:grpSpPr>
        <p:sp>
          <p:nvSpPr>
            <p:cNvPr id="61" name="Rectangle 16">
              <a:extLst>
                <a:ext uri="{FF2B5EF4-FFF2-40B4-BE49-F238E27FC236}">
                  <a16:creationId xmlns:a16="http://schemas.microsoft.com/office/drawing/2014/main" id="{E7DEDD58-C256-3C47-8007-699D0F401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6236" y="4733705"/>
              <a:ext cx="448487" cy="1250691"/>
            </a:xfrm>
            <a:prstGeom prst="rect">
              <a:avLst/>
            </a:prstGeom>
            <a:solidFill>
              <a:srgbClr val="C0D2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>
                <a:defRPr/>
              </a:pPr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L3 Cache</a:t>
              </a:r>
              <a:b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(shared)</a:t>
              </a:r>
            </a:p>
          </p:txBody>
        </p:sp>
        <p:sp>
          <p:nvSpPr>
            <p:cNvPr id="62" name="Rectangle 14">
              <a:extLst>
                <a:ext uri="{FF2B5EF4-FFF2-40B4-BE49-F238E27FC236}">
                  <a16:creationId xmlns:a16="http://schemas.microsoft.com/office/drawing/2014/main" id="{72A039C7-DE7D-0945-9E39-4D1A1E913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203" y="5384989"/>
              <a:ext cx="298991" cy="599407"/>
            </a:xfrm>
            <a:prstGeom prst="rect">
              <a:avLst/>
            </a:prstGeom>
            <a:solidFill>
              <a:srgbClr val="C0D2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>
                <a:defRPr/>
              </a:pPr>
              <a:r>
                <a:rPr lang="en-US" sz="8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Registers</a:t>
              </a:r>
            </a:p>
          </p:txBody>
        </p:sp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81B8D277-2709-B647-98A1-55AF023F7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3203" y="3329691"/>
              <a:ext cx="1697843" cy="12389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050">
                <a:latin typeface="Helvetica" charset="0"/>
              </a:endParaRPr>
            </a:p>
          </p:txBody>
        </p:sp>
        <p:sp>
          <p:nvSpPr>
            <p:cNvPr id="64" name="Rectangle 5">
              <a:extLst>
                <a:ext uri="{FF2B5EF4-FFF2-40B4-BE49-F238E27FC236}">
                  <a16:creationId xmlns:a16="http://schemas.microsoft.com/office/drawing/2014/main" id="{540BEE11-29EA-154B-A2BC-17CFEEAC2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331" y="3282284"/>
              <a:ext cx="456857" cy="251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ko-KR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Core</a:t>
              </a:r>
            </a:p>
          </p:txBody>
        </p:sp>
        <p:sp>
          <p:nvSpPr>
            <p:cNvPr id="65" name="Rectangle 6">
              <a:extLst>
                <a:ext uri="{FF2B5EF4-FFF2-40B4-BE49-F238E27FC236}">
                  <a16:creationId xmlns:a16="http://schemas.microsoft.com/office/drawing/2014/main" id="{6BE384FD-C19C-D347-B5B5-08AFC4F92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3203" y="4745421"/>
              <a:ext cx="1697843" cy="12389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050">
                <a:latin typeface="Helvetica" charset="0"/>
              </a:endParaRPr>
            </a:p>
          </p:txBody>
        </p:sp>
        <p:sp>
          <p:nvSpPr>
            <p:cNvPr id="66" name="Rectangle 7">
              <a:extLst>
                <a:ext uri="{FF2B5EF4-FFF2-40B4-BE49-F238E27FC236}">
                  <a16:creationId xmlns:a16="http://schemas.microsoft.com/office/drawing/2014/main" id="{4AA0A6F3-B24A-4342-92AC-A2986A3FE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331" y="4702212"/>
              <a:ext cx="456857" cy="251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ko-KR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Core</a:t>
              </a:r>
            </a:p>
          </p:txBody>
        </p:sp>
        <p:sp>
          <p:nvSpPr>
            <p:cNvPr id="67" name="Rectangle 8">
              <a:extLst>
                <a:ext uri="{FF2B5EF4-FFF2-40B4-BE49-F238E27FC236}">
                  <a16:creationId xmlns:a16="http://schemas.microsoft.com/office/drawing/2014/main" id="{2870DDC6-A72F-804A-A539-C78BECB0F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3288" y="3462992"/>
              <a:ext cx="1105200" cy="2521404"/>
            </a:xfrm>
            <a:prstGeom prst="rect">
              <a:avLst/>
            </a:prstGeom>
            <a:solidFill>
              <a:srgbClr val="C0D2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5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Secondary</a:t>
              </a:r>
              <a:br>
                <a:rPr lang="en-US" sz="105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05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Storage </a:t>
              </a:r>
              <a:br>
                <a:rPr lang="en-US" sz="105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05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(Disk)</a:t>
              </a:r>
            </a:p>
          </p:txBody>
        </p:sp>
        <p:sp>
          <p:nvSpPr>
            <p:cNvPr id="68" name="Rectangle 10">
              <a:extLst>
                <a:ext uri="{FF2B5EF4-FFF2-40B4-BE49-F238E27FC236}">
                  <a16:creationId xmlns:a16="http://schemas.microsoft.com/office/drawing/2014/main" id="{1A8E4042-650F-BD4F-81AB-616934AC5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164" y="3205868"/>
              <a:ext cx="2558778" cy="282244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050">
                <a:latin typeface="Helvetica" charset="0"/>
              </a:endParaRPr>
            </a:p>
          </p:txBody>
        </p:sp>
        <p:sp>
          <p:nvSpPr>
            <p:cNvPr id="69" name="Rectangle 11">
              <a:extLst>
                <a:ext uri="{FF2B5EF4-FFF2-40B4-BE49-F238E27FC236}">
                  <a16:creationId xmlns:a16="http://schemas.microsoft.com/office/drawing/2014/main" id="{633BD2A0-8FC8-F645-95A1-69861BA54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291" y="3181510"/>
              <a:ext cx="705321" cy="251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ko-KR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Processor</a:t>
              </a:r>
            </a:p>
          </p:txBody>
        </p:sp>
        <p:sp>
          <p:nvSpPr>
            <p:cNvPr id="70" name="Line 12">
              <a:extLst>
                <a:ext uri="{FF2B5EF4-FFF2-40B4-BE49-F238E27FC236}">
                  <a16:creationId xmlns:a16="http://schemas.microsoft.com/office/drawing/2014/main" id="{4749ADD7-51B9-C349-AF3C-1F2A92418B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7274" y="3455126"/>
              <a:ext cx="3967467" cy="16784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71" name="Line 13">
              <a:extLst>
                <a:ext uri="{FF2B5EF4-FFF2-40B4-BE49-F238E27FC236}">
                  <a16:creationId xmlns:a16="http://schemas.microsoft.com/office/drawing/2014/main" id="{8C77DAAF-0121-6C4D-B181-743F5F561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7632" y="5985742"/>
              <a:ext cx="4730856" cy="157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72" name="Rectangle 18">
              <a:extLst>
                <a:ext uri="{FF2B5EF4-FFF2-40B4-BE49-F238E27FC236}">
                  <a16:creationId xmlns:a16="http://schemas.microsoft.com/office/drawing/2014/main" id="{47E794ED-9892-0847-87CD-60F041724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9739" y="4389331"/>
              <a:ext cx="815551" cy="1595065"/>
            </a:xfrm>
            <a:prstGeom prst="rect">
              <a:avLst/>
            </a:prstGeom>
            <a:solidFill>
              <a:srgbClr val="C0D2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5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Main</a:t>
              </a:r>
            </a:p>
            <a:p>
              <a:pPr algn="ctr"/>
              <a:r>
                <a:rPr lang="en-US" altLang="ko-KR" sz="105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</a:t>
              </a:r>
            </a:p>
            <a:p>
              <a:pPr algn="ctr"/>
              <a:r>
                <a:rPr lang="en-US" altLang="ko-KR" sz="105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(DRAM)</a:t>
              </a:r>
            </a:p>
            <a:p>
              <a:pPr algn="ctr"/>
              <a:endParaRPr lang="en-US" sz="105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3" name="Rectangle 14">
              <a:extLst>
                <a:ext uri="{FF2B5EF4-FFF2-40B4-BE49-F238E27FC236}">
                  <a16:creationId xmlns:a16="http://schemas.microsoft.com/office/drawing/2014/main" id="{89CA95F2-09A8-9547-BC27-664DAEAC7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203" y="3980888"/>
              <a:ext cx="298991" cy="587778"/>
            </a:xfrm>
            <a:prstGeom prst="rect">
              <a:avLst/>
            </a:prstGeom>
            <a:solidFill>
              <a:srgbClr val="C0D2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>
                <a:defRPr/>
              </a:pPr>
              <a:r>
                <a:rPr lang="en-US" sz="8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Registers</a:t>
              </a:r>
            </a:p>
          </p:txBody>
        </p:sp>
        <p:sp>
          <p:nvSpPr>
            <p:cNvPr id="74" name="Rectangle 14">
              <a:extLst>
                <a:ext uri="{FF2B5EF4-FFF2-40B4-BE49-F238E27FC236}">
                  <a16:creationId xmlns:a16="http://schemas.microsoft.com/office/drawing/2014/main" id="{E3D47C6B-65C6-3942-897F-49EEE6384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318" y="3736868"/>
              <a:ext cx="298991" cy="831798"/>
            </a:xfrm>
            <a:prstGeom prst="rect">
              <a:avLst/>
            </a:prstGeom>
            <a:solidFill>
              <a:srgbClr val="C0D2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>
                <a:defRPr/>
              </a:pPr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L1 Cache</a:t>
              </a:r>
            </a:p>
          </p:txBody>
        </p:sp>
        <p:sp>
          <p:nvSpPr>
            <p:cNvPr id="75" name="Rectangle 14">
              <a:extLst>
                <a:ext uri="{FF2B5EF4-FFF2-40B4-BE49-F238E27FC236}">
                  <a16:creationId xmlns:a16="http://schemas.microsoft.com/office/drawing/2014/main" id="{286BE6B4-7841-2741-9B51-F5741F8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318" y="5142345"/>
              <a:ext cx="298991" cy="842051"/>
            </a:xfrm>
            <a:prstGeom prst="rect">
              <a:avLst/>
            </a:prstGeom>
            <a:solidFill>
              <a:srgbClr val="C0D2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>
                <a:defRPr/>
              </a:pPr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L1 Cache</a:t>
              </a:r>
            </a:p>
          </p:txBody>
        </p:sp>
        <p:sp>
          <p:nvSpPr>
            <p:cNvPr id="76" name="Rectangle 14">
              <a:extLst>
                <a:ext uri="{FF2B5EF4-FFF2-40B4-BE49-F238E27FC236}">
                  <a16:creationId xmlns:a16="http://schemas.microsoft.com/office/drawing/2014/main" id="{FF07F181-A5AF-CA40-9517-4CCCF3995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688" y="4996184"/>
              <a:ext cx="298991" cy="988212"/>
            </a:xfrm>
            <a:prstGeom prst="rect">
              <a:avLst/>
            </a:prstGeom>
            <a:solidFill>
              <a:srgbClr val="C0D2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>
                <a:defRPr/>
              </a:pPr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L2 Cache</a:t>
              </a:r>
            </a:p>
          </p:txBody>
        </p:sp>
        <p:sp>
          <p:nvSpPr>
            <p:cNvPr id="77" name="Rectangle 14">
              <a:extLst>
                <a:ext uri="{FF2B5EF4-FFF2-40B4-BE49-F238E27FC236}">
                  <a16:creationId xmlns:a16="http://schemas.microsoft.com/office/drawing/2014/main" id="{9EE9745F-E0CE-2F4F-84D8-51ED4B356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688" y="3580454"/>
              <a:ext cx="298991" cy="988212"/>
            </a:xfrm>
            <a:prstGeom prst="rect">
              <a:avLst/>
            </a:prstGeom>
            <a:solidFill>
              <a:srgbClr val="C0D2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>
                <a:defRPr/>
              </a:pPr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L2 Cache</a:t>
              </a:r>
            </a:p>
          </p:txBody>
        </p:sp>
        <p:sp>
          <p:nvSpPr>
            <p:cNvPr id="78" name="Rectangle 8">
              <a:extLst>
                <a:ext uri="{FF2B5EF4-FFF2-40B4-BE49-F238E27FC236}">
                  <a16:creationId xmlns:a16="http://schemas.microsoft.com/office/drawing/2014/main" id="{FDCB37A3-FEBE-EE4C-8448-DEF604A42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3340" y="3980888"/>
              <a:ext cx="961043" cy="2003508"/>
            </a:xfrm>
            <a:prstGeom prst="rect">
              <a:avLst/>
            </a:prstGeom>
            <a:solidFill>
              <a:srgbClr val="C0D2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5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Secondary</a:t>
              </a:r>
              <a:br>
                <a:rPr lang="en-US" sz="105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05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Storage </a:t>
              </a:r>
              <a:br>
                <a:rPr lang="en-US" sz="105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05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(SSD)</a:t>
              </a:r>
            </a:p>
          </p:txBody>
        </p:sp>
      </p:grpSp>
      <p:sp>
        <p:nvSpPr>
          <p:cNvPr id="26" name="Left Arrow 25">
            <a:extLst>
              <a:ext uri="{FF2B5EF4-FFF2-40B4-BE49-F238E27FC236}">
                <a16:creationId xmlns:a16="http://schemas.microsoft.com/office/drawing/2014/main" id="{2A3A6C95-D86C-4744-B894-8A19322A8C36}"/>
              </a:ext>
            </a:extLst>
          </p:cNvPr>
          <p:cNvSpPr/>
          <p:nvPr/>
        </p:nvSpPr>
        <p:spPr>
          <a:xfrm>
            <a:off x="3786773" y="5187782"/>
            <a:ext cx="889462" cy="533095"/>
          </a:xfrm>
          <a:prstGeom prst="lef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Caching</a:t>
            </a:r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6BC309C2-E10C-1F47-AAE4-63FEA381E4BE}"/>
              </a:ext>
            </a:extLst>
          </p:cNvPr>
          <p:cNvSpPr/>
          <p:nvPr/>
        </p:nvSpPr>
        <p:spPr>
          <a:xfrm>
            <a:off x="4675638" y="4785841"/>
            <a:ext cx="889462" cy="533095"/>
          </a:xfrm>
          <a:prstGeom prst="lef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Paging</a:t>
            </a:r>
          </a:p>
        </p:txBody>
      </p:sp>
    </p:spTree>
    <p:extLst>
      <p:ext uri="{BB962C8B-B14F-4D97-AF65-F5344CB8AC3E}">
        <p14:creationId xmlns:p14="http://schemas.microsoft.com/office/powerpoint/2010/main" val="354186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07" grpId="0" build="p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Demand Paging is Just Caching …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What is block size?</a:t>
            </a:r>
          </a:p>
          <a:p>
            <a:pPr lvl="1"/>
            <a:r>
              <a:rPr lang="en-US" altLang="ko-KR" sz="1800" dirty="0"/>
              <a:t>One page</a:t>
            </a:r>
          </a:p>
          <a:p>
            <a:r>
              <a:rPr lang="en-US" altLang="ko-KR" sz="2000" dirty="0"/>
              <a:t>What is organization of cache structure?</a:t>
            </a:r>
          </a:p>
          <a:p>
            <a:pPr lvl="1"/>
            <a:r>
              <a:rPr lang="en-US" altLang="ko-KR" sz="1800" dirty="0"/>
              <a:t>Fully associative</a:t>
            </a:r>
            <a:endParaRPr lang="en-US" altLang="ko-KR" sz="1800" dirty="0">
              <a:sym typeface="Symbol" panose="05050102010706020507" pitchFamily="18" charset="2"/>
            </a:endParaRPr>
          </a:p>
          <a:p>
            <a:r>
              <a:rPr lang="en-US" altLang="ko-KR" sz="2000" dirty="0">
                <a:sym typeface="Symbol" panose="05050102010706020507" pitchFamily="18" charset="2"/>
              </a:rPr>
              <a:t>How do we find pages in cache?</a:t>
            </a:r>
          </a:p>
          <a:p>
            <a:pPr lvl="1"/>
            <a:r>
              <a:rPr lang="en-US" altLang="ko-KR" sz="1800" dirty="0">
                <a:sym typeface="Symbol" panose="05050102010706020507" pitchFamily="18" charset="2"/>
              </a:rPr>
              <a:t>First check TLB, then page-table traversal</a:t>
            </a:r>
          </a:p>
          <a:p>
            <a:r>
              <a:rPr lang="en-US" altLang="ko-KR" sz="2000" dirty="0">
                <a:sym typeface="Symbol" panose="05050102010706020507" pitchFamily="18" charset="2"/>
              </a:rPr>
              <a:t>What is page replacement policy? </a:t>
            </a:r>
          </a:p>
          <a:p>
            <a:pPr lvl="1"/>
            <a:r>
              <a:rPr lang="en-US" altLang="ko-KR" sz="1800" dirty="0">
                <a:sym typeface="Symbol" panose="05050102010706020507" pitchFamily="18" charset="2"/>
              </a:rPr>
              <a:t>This requires more explanation… (coming next!)</a:t>
            </a:r>
          </a:p>
          <a:p>
            <a:r>
              <a:rPr lang="en-US" altLang="ko-KR" sz="2000" dirty="0">
                <a:sym typeface="Symbol" panose="05050102010706020507" pitchFamily="18" charset="2"/>
              </a:rPr>
              <a:t>What happens on misses?</a:t>
            </a:r>
          </a:p>
          <a:p>
            <a:pPr lvl="1"/>
            <a:r>
              <a:rPr lang="en-US" altLang="ko-KR" sz="1800" dirty="0">
                <a:sym typeface="Symbol" panose="05050102010706020507" pitchFamily="18" charset="2"/>
              </a:rPr>
              <a:t>Go to lower level (i.e., disk) to resolve miss</a:t>
            </a:r>
          </a:p>
          <a:p>
            <a:r>
              <a:rPr lang="en-US" altLang="ko-KR" sz="2000" dirty="0">
                <a:sym typeface="Symbol" panose="05050102010706020507" pitchFamily="18" charset="2"/>
              </a:rPr>
              <a:t>What happens on writes?</a:t>
            </a:r>
          </a:p>
          <a:p>
            <a:pPr lvl="1"/>
            <a:r>
              <a:rPr lang="en-US" altLang="ko-KR" sz="1800" dirty="0">
                <a:sym typeface="Symbol" panose="05050102010706020507" pitchFamily="18" charset="2"/>
              </a:rPr>
              <a:t>Write-back</a:t>
            </a:r>
          </a:p>
        </p:txBody>
      </p:sp>
      <p:pic>
        <p:nvPicPr>
          <p:cNvPr id="2050" name="Picture 2" descr="20 Duh Memes You'll Totally Find Funny | SayingImages.com">
            <a:extLst>
              <a:ext uri="{FF2B5EF4-FFF2-40B4-BE49-F238E27FC236}">
                <a16:creationId xmlns:a16="http://schemas.microsoft.com/office/drawing/2014/main" id="{CAEA2082-3AB5-6A40-B99B-37CA7AC15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92287" y="1676400"/>
            <a:ext cx="1923063" cy="2644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8721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Recall: x86 64-bit PTE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>
          <a:xfrm>
            <a:off x="1693770" y="2865905"/>
            <a:ext cx="4807597" cy="3470275"/>
          </a:xfrm>
        </p:spPr>
        <p:txBody>
          <a:bodyPr/>
          <a:lstStyle/>
          <a:p>
            <a:pPr>
              <a:lnSpc>
                <a:spcPct val="50000"/>
              </a:lnSpc>
            </a:pPr>
            <a:endParaRPr lang="en-US" altLang="ko-KR" sz="1400" dirty="0">
              <a:solidFill>
                <a:schemeClr val="bg1">
                  <a:lumMod val="65000"/>
                </a:schemeClr>
              </a:solidFill>
              <a:sym typeface="Symbol" panose="05050102010706020507" pitchFamily="18" charset="2"/>
            </a:endParaRP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V: 	Valid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W: 	Read/write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O: 	Owner (user/kernel)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WT:	Write-through (more on this soon)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CD:	Cache-disabled (page cannot be cached)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A: 	Accessed: page has been accessed recently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D: 	Dirty bit (page has been modified recently)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L: 	Large page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G:	Global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CP:	Copy-on-write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P:	Prototype PTE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U: 	Reserved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SW:	Software (working set index)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NX:	No-execute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209142-8937-904C-B071-92152C022B80}"/>
              </a:ext>
            </a:extLst>
          </p:cNvPr>
          <p:cNvGrpSpPr/>
          <p:nvPr/>
        </p:nvGrpSpPr>
        <p:grpSpPr>
          <a:xfrm>
            <a:off x="1588899" y="1831503"/>
            <a:ext cx="5904263" cy="753293"/>
            <a:chOff x="2101252" y="2108075"/>
            <a:chExt cx="4879556" cy="828622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3482233" y="2108075"/>
              <a:ext cx="1210303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P-Page Number</a:t>
              </a: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885062" y="2108075"/>
              <a:ext cx="599796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Reserved</a:t>
              </a: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4691624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U</a:t>
              </a: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5445070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L</a:t>
              </a: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5633842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D</a:t>
              </a: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5822614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6011386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CD</a:t>
              </a: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6200158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WT</a:t>
              </a: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6388930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O</a:t>
              </a: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6577701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W</a:t>
              </a: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6766473" y="2108076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V</a:t>
              </a: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672124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</a:t>
              </a:r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654230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</a:t>
              </a:r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6353535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2</a:t>
              </a: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6164763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3</a:t>
              </a:r>
            </a:p>
          </p:txBody>
        </p:sp>
        <p:sp>
          <p:nvSpPr>
            <p:cNvPr id="8212" name="Text Box 20"/>
            <p:cNvSpPr txBox="1">
              <a:spLocks noChangeArrowheads="1"/>
            </p:cNvSpPr>
            <p:nvPr/>
          </p:nvSpPr>
          <p:spPr bwMode="auto">
            <a:xfrm>
              <a:off x="5975991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4</a:t>
              </a:r>
            </a:p>
          </p:txBody>
        </p:sp>
        <p:sp>
          <p:nvSpPr>
            <p:cNvPr id="8213" name="Text Box 21"/>
            <p:cNvSpPr txBox="1">
              <a:spLocks noChangeArrowheads="1"/>
            </p:cNvSpPr>
            <p:nvPr/>
          </p:nvSpPr>
          <p:spPr bwMode="auto">
            <a:xfrm>
              <a:off x="5787219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5</a:t>
              </a:r>
            </a:p>
          </p:txBody>
        </p:sp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559844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</a:t>
              </a:r>
            </a:p>
          </p:txBody>
        </p:sp>
        <p:sp>
          <p:nvSpPr>
            <p:cNvPr id="8215" name="Text Box 23"/>
            <p:cNvSpPr txBox="1">
              <a:spLocks noChangeArrowheads="1"/>
            </p:cNvSpPr>
            <p:nvPr/>
          </p:nvSpPr>
          <p:spPr bwMode="auto">
            <a:xfrm>
              <a:off x="5409676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7</a:t>
              </a:r>
            </a:p>
          </p:txBody>
        </p:sp>
        <p:sp>
          <p:nvSpPr>
            <p:cNvPr id="8216" name="Text Box 24"/>
            <p:cNvSpPr txBox="1">
              <a:spLocks noChangeArrowheads="1"/>
            </p:cNvSpPr>
            <p:nvPr/>
          </p:nvSpPr>
          <p:spPr bwMode="auto">
            <a:xfrm>
              <a:off x="5220904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8</a:t>
              </a:r>
            </a:p>
          </p:txBody>
        </p:sp>
        <p:sp>
          <p:nvSpPr>
            <p:cNvPr id="8217" name="Text Box 25"/>
            <p:cNvSpPr txBox="1">
              <a:spLocks noChangeArrowheads="1"/>
            </p:cNvSpPr>
            <p:nvPr/>
          </p:nvSpPr>
          <p:spPr bwMode="auto">
            <a:xfrm>
              <a:off x="3799216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39-12</a:t>
              </a:r>
            </a:p>
          </p:txBody>
        </p:sp>
        <p:sp>
          <p:nvSpPr>
            <p:cNvPr id="8218" name="Text Box 26"/>
            <p:cNvSpPr txBox="1">
              <a:spLocks noChangeArrowheads="1"/>
            </p:cNvSpPr>
            <p:nvPr/>
          </p:nvSpPr>
          <p:spPr bwMode="auto">
            <a:xfrm>
              <a:off x="2896569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51-40</a:t>
              </a:r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CF8DF98B-64FC-F34E-8EC0-11ACD3865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2706" y="2108075"/>
              <a:ext cx="502356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SW</a:t>
              </a:r>
            </a:p>
          </p:txBody>
        </p:sp>
        <p:sp>
          <p:nvSpPr>
            <p:cNvPr id="32" name="Rectangle 11">
              <a:extLst>
                <a:ext uri="{FF2B5EF4-FFF2-40B4-BE49-F238E27FC236}">
                  <a16:creationId xmlns:a16="http://schemas.microsoft.com/office/drawing/2014/main" id="{ECE0E75B-6186-EB46-A52B-1C7CD7FA0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527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CW</a:t>
              </a:r>
            </a:p>
          </p:txBody>
        </p:sp>
        <p:sp>
          <p:nvSpPr>
            <p:cNvPr id="33" name="Rectangle 12">
              <a:extLst>
                <a:ext uri="{FF2B5EF4-FFF2-40B4-BE49-F238E27FC236}">
                  <a16:creationId xmlns:a16="http://schemas.microsoft.com/office/drawing/2014/main" id="{B77B3C98-7A7F-D646-B5A1-FE4472E9B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298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GL</a:t>
              </a:r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074AB22F-7CF9-624E-81F3-54124ECCD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8755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P</a:t>
              </a:r>
            </a:p>
          </p:txBody>
        </p:sp>
        <p:sp>
          <p:nvSpPr>
            <p:cNvPr id="35" name="Text Box 22">
              <a:extLst>
                <a:ext uri="{FF2B5EF4-FFF2-40B4-BE49-F238E27FC236}">
                  <a16:creationId xmlns:a16="http://schemas.microsoft.com/office/drawing/2014/main" id="{DEE21D1E-CD4D-F94A-9F7D-BDD2301D2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131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9</a:t>
              </a:r>
            </a:p>
          </p:txBody>
        </p:sp>
        <p:sp>
          <p:nvSpPr>
            <p:cNvPr id="36" name="Text Box 23">
              <a:extLst>
                <a:ext uri="{FF2B5EF4-FFF2-40B4-BE49-F238E27FC236}">
                  <a16:creationId xmlns:a16="http://schemas.microsoft.com/office/drawing/2014/main" id="{7A1FC229-B993-584F-8A89-EDC671D64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4201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10</a:t>
              </a:r>
            </a:p>
          </p:txBody>
        </p:sp>
        <p:sp>
          <p:nvSpPr>
            <p:cNvPr id="37" name="Text Box 24">
              <a:extLst>
                <a:ext uri="{FF2B5EF4-FFF2-40B4-BE49-F238E27FC236}">
                  <a16:creationId xmlns:a16="http://schemas.microsoft.com/office/drawing/2014/main" id="{B1D0B32A-EBE6-FB42-955F-55A7F4B80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5429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11</a:t>
              </a:r>
            </a:p>
          </p:txBody>
        </p:sp>
        <p:sp>
          <p:nvSpPr>
            <p:cNvPr id="38" name="Text Box 26">
              <a:extLst>
                <a:ext uri="{FF2B5EF4-FFF2-40B4-BE49-F238E27FC236}">
                  <a16:creationId xmlns:a16="http://schemas.microsoft.com/office/drawing/2014/main" id="{160C8E3C-5250-1C45-A22E-77411B17C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0234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62-52</a:t>
              </a:r>
            </a:p>
          </p:txBody>
        </p:sp>
        <p:sp>
          <p:nvSpPr>
            <p:cNvPr id="40" name="Text Box 24">
              <a:extLst>
                <a:ext uri="{FF2B5EF4-FFF2-40B4-BE49-F238E27FC236}">
                  <a16:creationId xmlns:a16="http://schemas.microsoft.com/office/drawing/2014/main" id="{0F1564C1-4B56-864A-BB18-5BC90FAC4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1252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63</a:t>
              </a:r>
            </a:p>
          </p:txBody>
        </p:sp>
        <p:sp>
          <p:nvSpPr>
            <p:cNvPr id="41" name="Rectangle 11">
              <a:extLst>
                <a:ext uri="{FF2B5EF4-FFF2-40B4-BE49-F238E27FC236}">
                  <a16:creationId xmlns:a16="http://schemas.microsoft.com/office/drawing/2014/main" id="{F13A24C1-0BBB-2141-9896-AF16153B7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933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NX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5220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/>
              <a:t>PTE helps us implement demand paging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Valid</a:t>
            </a:r>
            <a:r>
              <a:rPr lang="en-US" altLang="ko-KR" sz="1600" dirty="0"/>
              <a:t> </a:t>
            </a:r>
            <a:r>
              <a:rPr lang="en-US" altLang="ko-KR" sz="1600" dirty="0">
                <a:sym typeface="Symbol" panose="05050102010706020507" pitchFamily="18" charset="2"/>
              </a:rPr>
              <a:t> page in memory, PTE points to physical page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  <a:sym typeface="Symbol" panose="05050102010706020507" pitchFamily="18" charset="2"/>
              </a:rPr>
              <a:t>Invalid</a:t>
            </a:r>
            <a:r>
              <a:rPr lang="en-US" altLang="ko-KR" sz="1600" dirty="0">
                <a:sym typeface="Symbol" panose="05050102010706020507" pitchFamily="18" charset="2"/>
              </a:rPr>
              <a:t>  page not in memory; use info in PTE to find it on disk when necessary</a:t>
            </a:r>
          </a:p>
          <a:p>
            <a:r>
              <a:rPr lang="en-US" altLang="ko-KR" sz="1800" dirty="0">
                <a:sym typeface="Symbol" panose="05050102010706020507" pitchFamily="18" charset="2"/>
              </a:rPr>
              <a:t>What happens on references to page with invalid PTE?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  <a:sym typeface="Symbol" panose="05050102010706020507" pitchFamily="18" charset="2"/>
              </a:rPr>
              <a:t>Page-fault exception</a:t>
            </a:r>
            <a:r>
              <a:rPr lang="en-US" altLang="ko-KR" sz="1600" dirty="0">
                <a:sym typeface="Symbol" panose="05050102010706020507" pitchFamily="18" charset="2"/>
              </a:rPr>
              <a:t>  trap to OS</a:t>
            </a:r>
          </a:p>
          <a:p>
            <a:r>
              <a:rPr lang="en-US" altLang="ko-KR" sz="1800" dirty="0">
                <a:sym typeface="Symbol" panose="05050102010706020507" pitchFamily="18" charset="2"/>
              </a:rPr>
              <a:t>What does OS do on page fault?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  <a:sym typeface="Symbol" panose="05050102010706020507" pitchFamily="18" charset="2"/>
              </a:rPr>
              <a:t>Allocate</a:t>
            </a:r>
            <a:r>
              <a:rPr lang="en-US" altLang="ko-KR" sz="1600" dirty="0">
                <a:sym typeface="Symbol" panose="05050102010706020507" pitchFamily="18" charset="2"/>
              </a:rPr>
              <a:t> physical page to referenced virtual page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Load new page into memory from disk and make PTE valid</a:t>
            </a:r>
          </a:p>
          <a:p>
            <a:r>
              <a:rPr lang="en-US" altLang="ko-KR" sz="1800" dirty="0">
                <a:sym typeface="Symbol" panose="05050102010706020507" pitchFamily="18" charset="2"/>
              </a:rPr>
              <a:t>What if there are no free physical pages?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Evict one and </a:t>
            </a:r>
            <a:r>
              <a:rPr lang="en-US" altLang="ko-KR" sz="1600" dirty="0">
                <a:solidFill>
                  <a:srgbClr val="FF0000"/>
                </a:solidFill>
                <a:sym typeface="Symbol" panose="05050102010706020507" pitchFamily="18" charset="2"/>
              </a:rPr>
              <a:t>write back</a:t>
            </a:r>
            <a:r>
              <a:rPr lang="en-US" altLang="ko-KR" sz="1600" dirty="0">
                <a:sym typeface="Symbol" panose="05050102010706020507" pitchFamily="18" charset="2"/>
              </a:rPr>
              <a:t> its content to disk if it has been modified (i.e., </a:t>
            </a:r>
            <a:r>
              <a:rPr lang="en-US" altLang="ko-KR" sz="1600" dirty="0">
                <a:solidFill>
                  <a:srgbClr val="FF0000"/>
                </a:solidFill>
                <a:sym typeface="Symbol" panose="05050102010706020507" pitchFamily="18" charset="2"/>
              </a:rPr>
              <a:t>dirty bit</a:t>
            </a:r>
            <a:r>
              <a:rPr lang="en-US" altLang="ko-KR" sz="1600" dirty="0">
                <a:sym typeface="Symbol" panose="05050102010706020507" pitchFamily="18" charset="2"/>
              </a:rPr>
              <a:t> </a:t>
            </a:r>
            <a:r>
              <a:rPr lang="en-US" altLang="ko-KR" sz="1600" dirty="0">
                <a:latin typeface="+mj-lt"/>
                <a:sym typeface="Symbol" panose="05050102010706020507" pitchFamily="18" charset="2"/>
              </a:rPr>
              <a:t>is set</a:t>
            </a:r>
            <a:r>
              <a:rPr lang="en-US" altLang="ko-KR" sz="1600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Invalidate PTEs and TLB entries pointing to evicted physical page</a:t>
            </a:r>
          </a:p>
          <a:p>
            <a:r>
              <a:rPr lang="en-US" altLang="ko-KR" sz="1800" dirty="0">
                <a:sym typeface="Symbol" panose="05050102010706020507" pitchFamily="18" charset="2"/>
              </a:rPr>
              <a:t>While pulling pages off disk for one process, </a:t>
            </a:r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run another one</a:t>
            </a:r>
            <a:r>
              <a:rPr lang="en-US" altLang="ko-KR" sz="1800" dirty="0">
                <a:sym typeface="Symbol" panose="05050102010706020507" pitchFamily="18" charset="2"/>
              </a:rPr>
              <a:t> from ready queue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Suspended process sits on disk’s waiting queue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Demand Paging Overview</a:t>
            </a:r>
          </a:p>
        </p:txBody>
      </p:sp>
    </p:spTree>
    <p:extLst>
      <p:ext uri="{BB962C8B-B14F-4D97-AF65-F5344CB8AC3E}">
        <p14:creationId xmlns:p14="http://schemas.microsoft.com/office/powerpoint/2010/main" val="166787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697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6F612424-A7E4-E149-8D9B-0180DB7D2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919" y="2090184"/>
            <a:ext cx="1066800" cy="2895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85A5D57-CFAE-A140-87EB-4776DD49B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798" y="3872053"/>
            <a:ext cx="10668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Paging Big Picture!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802517B-2753-B149-8B9B-4F12414F0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919" y="2471184"/>
            <a:ext cx="10668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F412115-BF3A-C844-BBE5-FA8803683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919" y="2852184"/>
            <a:ext cx="10668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CEB22C4-2010-E34C-B508-FAD977D9C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919" y="4604784"/>
            <a:ext cx="10668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880BFDB-1673-E147-9544-114388179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84" y="2208776"/>
            <a:ext cx="762000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PT</a:t>
            </a:r>
          </a:p>
        </p:txBody>
      </p:sp>
      <p:sp>
        <p:nvSpPr>
          <p:cNvPr id="156" name="TextBox 30">
            <a:extLst>
              <a:ext uri="{FF2B5EF4-FFF2-40B4-BE49-F238E27FC236}">
                <a16:creationId xmlns:a16="http://schemas.microsoft.com/office/drawing/2014/main" id="{FB2E5DAF-8989-354E-9282-C9A043F6C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572" y="2410146"/>
            <a:ext cx="1172116" cy="3077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Instruction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A2BE8A8-6865-7B46-82A1-1E9741A4F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3617" y="2286095"/>
            <a:ext cx="9989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1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B8B6CAE-3F62-694E-AEC7-8870A7D67869}"/>
              </a:ext>
            </a:extLst>
          </p:cNvPr>
          <p:cNvCxnSpPr>
            <a:cxnSpLocks noChangeShapeType="1"/>
            <a:stCxn id="156" idx="3"/>
            <a:endCxn id="189" idx="1"/>
          </p:cNvCxnSpPr>
          <p:nvPr/>
        </p:nvCxnSpPr>
        <p:spPr bwMode="auto">
          <a:xfrm>
            <a:off x="2729688" y="2564035"/>
            <a:ext cx="2537696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FA634F0-D6F1-2D45-929C-B015A12C20B8}"/>
              </a:ext>
            </a:extLst>
          </p:cNvPr>
          <p:cNvGrpSpPr/>
          <p:nvPr/>
        </p:nvGrpSpPr>
        <p:grpSpPr>
          <a:xfrm>
            <a:off x="1884375" y="2144935"/>
            <a:ext cx="533400" cy="838200"/>
            <a:chOff x="2099647" y="2064253"/>
            <a:chExt cx="533400" cy="838200"/>
          </a:xfrm>
        </p:grpSpPr>
        <p:cxnSp>
          <p:nvCxnSpPr>
            <p:cNvPr id="165" name="Straight Connector 50">
              <a:extLst>
                <a:ext uri="{FF2B5EF4-FFF2-40B4-BE49-F238E27FC236}">
                  <a16:creationId xmlns:a16="http://schemas.microsoft.com/office/drawing/2014/main" id="{C13F7E73-2794-4948-B95E-5F45A3DC35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99647" y="2064253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6" name="Straight Connector 51">
              <a:extLst>
                <a:ext uri="{FF2B5EF4-FFF2-40B4-BE49-F238E27FC236}">
                  <a16:creationId xmlns:a16="http://schemas.microsoft.com/office/drawing/2014/main" id="{FC5081C8-91EC-9944-8A66-A43B1A6140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099647" y="2064253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17F300A-6A0E-5F4E-9142-340DEBAACA6E}"/>
              </a:ext>
            </a:extLst>
          </p:cNvPr>
          <p:cNvGrpSpPr/>
          <p:nvPr/>
        </p:nvGrpSpPr>
        <p:grpSpPr>
          <a:xfrm>
            <a:off x="2669021" y="2714315"/>
            <a:ext cx="870855" cy="1583212"/>
            <a:chOff x="2884293" y="2633633"/>
            <a:chExt cx="870855" cy="1583212"/>
          </a:xfrm>
        </p:grpSpPr>
        <p:sp>
          <p:nvSpPr>
            <p:cNvPr id="168" name="TextBox 53">
              <a:extLst>
                <a:ext uri="{FF2B5EF4-FFF2-40B4-BE49-F238E27FC236}">
                  <a16:creationId xmlns:a16="http://schemas.microsoft.com/office/drawing/2014/main" id="{3EACC15C-99B1-CA42-A166-BE9F6BBAC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4293" y="3191444"/>
              <a:ext cx="73449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100" b="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Page-fault</a:t>
              </a:r>
            </a:p>
            <a:p>
              <a:pPr eaLnBrk="1" hangingPunct="1"/>
              <a:r>
                <a:rPr lang="en-US" altLang="en-US" sz="1100" b="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exception</a:t>
              </a:r>
            </a:p>
          </p:txBody>
        </p:sp>
        <p:sp>
          <p:nvSpPr>
            <p:cNvPr id="169" name="Freeform 56">
              <a:extLst>
                <a:ext uri="{FF2B5EF4-FFF2-40B4-BE49-F238E27FC236}">
                  <a16:creationId xmlns:a16="http://schemas.microsoft.com/office/drawing/2014/main" id="{09196C43-0115-314E-8FE8-3B6A4D26157B}"/>
                </a:ext>
              </a:extLst>
            </p:cNvPr>
            <p:cNvSpPr>
              <a:spLocks/>
            </p:cNvSpPr>
            <p:nvPr/>
          </p:nvSpPr>
          <p:spPr bwMode="auto">
            <a:xfrm rot="11518814" flipV="1">
              <a:off x="3154309" y="2633633"/>
              <a:ext cx="600839" cy="1583212"/>
            </a:xfrm>
            <a:custGeom>
              <a:avLst/>
              <a:gdLst>
                <a:gd name="T0" fmla="*/ 652091 w 726248"/>
                <a:gd name="T1" fmla="*/ 0 h 1495777"/>
                <a:gd name="T2" fmla="*/ 369869 w 726248"/>
                <a:gd name="T3" fmla="*/ 155222 h 1495777"/>
                <a:gd name="T4" fmla="*/ 722647 w 726248"/>
                <a:gd name="T5" fmla="*/ 366888 h 1495777"/>
                <a:gd name="T6" fmla="*/ 101758 w 726248"/>
                <a:gd name="T7" fmla="*/ 508000 h 1495777"/>
                <a:gd name="T8" fmla="*/ 172314 w 726248"/>
                <a:gd name="T9" fmla="*/ 733777 h 1495777"/>
                <a:gd name="T10" fmla="*/ 2980 w 726248"/>
                <a:gd name="T11" fmla="*/ 1199444 h 1495777"/>
                <a:gd name="T12" fmla="*/ 341647 w 726248"/>
                <a:gd name="T13" fmla="*/ 1495777 h 14957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6248" h="1495777">
                  <a:moveTo>
                    <a:pt x="652091" y="0"/>
                  </a:moveTo>
                  <a:cubicBezTo>
                    <a:pt x="505100" y="47037"/>
                    <a:pt x="358110" y="94074"/>
                    <a:pt x="369869" y="155222"/>
                  </a:cubicBezTo>
                  <a:cubicBezTo>
                    <a:pt x="381628" y="216370"/>
                    <a:pt x="767332" y="308092"/>
                    <a:pt x="722647" y="366888"/>
                  </a:cubicBezTo>
                  <a:cubicBezTo>
                    <a:pt x="677962" y="425684"/>
                    <a:pt x="193480" y="446852"/>
                    <a:pt x="101758" y="508000"/>
                  </a:cubicBezTo>
                  <a:cubicBezTo>
                    <a:pt x="10036" y="569148"/>
                    <a:pt x="188777" y="618536"/>
                    <a:pt x="172314" y="733777"/>
                  </a:cubicBezTo>
                  <a:cubicBezTo>
                    <a:pt x="155851" y="849018"/>
                    <a:pt x="-25242" y="1072444"/>
                    <a:pt x="2980" y="1199444"/>
                  </a:cubicBezTo>
                  <a:cubicBezTo>
                    <a:pt x="31202" y="1326444"/>
                    <a:pt x="341647" y="1495777"/>
                    <a:pt x="341647" y="1495777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170" name="TextBox 55">
            <a:extLst>
              <a:ext uri="{FF2B5EF4-FFF2-40B4-BE49-F238E27FC236}">
                <a16:creationId xmlns:a16="http://schemas.microsoft.com/office/drawing/2014/main" id="{9E0A5CA7-2A6A-6845-AAF2-7729C6DCE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995" y="4374094"/>
            <a:ext cx="865558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>
            <a:solidFill>
              <a:schemeClr val="accent5">
                <a:lumMod val="50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Page-fault</a:t>
            </a:r>
            <a:br>
              <a:rPr lang="en-US" alt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alt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handler</a:t>
            </a:r>
          </a:p>
        </p:txBody>
      </p:sp>
      <p:sp>
        <p:nvSpPr>
          <p:cNvPr id="171" name="Can 60">
            <a:extLst>
              <a:ext uri="{FF2B5EF4-FFF2-40B4-BE49-F238E27FC236}">
                <a16:creationId xmlns:a16="http://schemas.microsoft.com/office/drawing/2014/main" id="{38BCF9D2-D124-984B-AE6A-3F47A04F6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84" y="4789172"/>
            <a:ext cx="1219200" cy="1371600"/>
          </a:xfrm>
          <a:prstGeom prst="can">
            <a:avLst>
              <a:gd name="adj" fmla="val 25000"/>
            </a:avLst>
          </a:prstGeom>
          <a:solidFill>
            <a:srgbClr val="B7C6FE"/>
          </a:solidFill>
          <a:ln w="317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22874BC-0A1D-1343-9F30-94E1B5B5AD82}"/>
              </a:ext>
            </a:extLst>
          </p:cNvPr>
          <p:cNvSpPr/>
          <p:nvPr/>
        </p:nvSpPr>
        <p:spPr bwMode="auto">
          <a:xfrm>
            <a:off x="5267384" y="3095424"/>
            <a:ext cx="762000" cy="15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dirty="0">
              <a:latin typeface="Gill Sans Light" panose="020B0302020104020203" pitchFamily="34" charset="-79"/>
              <a:ea typeface="MS PGothic" charset="0"/>
              <a:cs typeface="Gill Sans Light" panose="020B0302020104020203" pitchFamily="34" charset="-79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3E8E9E5-CB51-7B4E-B2E5-9CB19790784C}"/>
              </a:ext>
            </a:extLst>
          </p:cNvPr>
          <p:cNvGrpSpPr/>
          <p:nvPr/>
        </p:nvGrpSpPr>
        <p:grpSpPr>
          <a:xfrm>
            <a:off x="3061553" y="4635704"/>
            <a:ext cx="1977231" cy="839268"/>
            <a:chOff x="3061553" y="4635704"/>
            <a:chExt cx="1977231" cy="839268"/>
          </a:xfrm>
        </p:grpSpPr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040EEB86-0C10-D14C-A262-7B2007E983DA}"/>
                </a:ext>
              </a:extLst>
            </p:cNvPr>
            <p:cNvCxnSpPr>
              <a:cxnSpLocks noChangeShapeType="1"/>
              <a:stCxn id="170" idx="3"/>
              <a:endCxn id="171" idx="2"/>
            </p:cNvCxnSpPr>
            <p:nvPr/>
          </p:nvCxnSpPr>
          <p:spPr bwMode="auto">
            <a:xfrm>
              <a:off x="3061553" y="4635704"/>
              <a:ext cx="1977231" cy="8392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sp>
          <p:nvSpPr>
            <p:cNvPr id="178" name="TextBox 77">
              <a:extLst>
                <a:ext uri="{FF2B5EF4-FFF2-40B4-BE49-F238E27FC236}">
                  <a16:creationId xmlns:a16="http://schemas.microsoft.com/office/drawing/2014/main" id="{569258E3-3581-B548-BD13-AA1D1A7BF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374866">
              <a:off x="3544947" y="4850644"/>
              <a:ext cx="131318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Load page from disk</a:t>
              </a:r>
            </a:p>
          </p:txBody>
        </p:sp>
      </p:grpSp>
      <p:grpSp>
        <p:nvGrpSpPr>
          <p:cNvPr id="47104" name="Group 47103">
            <a:extLst>
              <a:ext uri="{FF2B5EF4-FFF2-40B4-BE49-F238E27FC236}">
                <a16:creationId xmlns:a16="http://schemas.microsoft.com/office/drawing/2014/main" id="{92558865-FB50-6B4C-8C68-EF8AC22A569D}"/>
              </a:ext>
            </a:extLst>
          </p:cNvPr>
          <p:cNvGrpSpPr/>
          <p:nvPr/>
        </p:nvGrpSpPr>
        <p:grpSpPr>
          <a:xfrm>
            <a:off x="5114984" y="3869556"/>
            <a:ext cx="3345735" cy="1910216"/>
            <a:chOff x="5330256" y="3788874"/>
            <a:chExt cx="3345735" cy="1910216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57FB5CE1-1F4A-F14E-AD41-2F6FA2A45474}"/>
                </a:ext>
              </a:extLst>
            </p:cNvPr>
            <p:cNvSpPr/>
            <p:nvPr/>
          </p:nvSpPr>
          <p:spPr bwMode="auto">
            <a:xfrm>
              <a:off x="7609191" y="3788874"/>
              <a:ext cx="1066800" cy="381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Gill Sans Light" panose="020B0302020104020203" pitchFamily="34" charset="-79"/>
                <a:ea typeface="MS PGothic" charset="0"/>
                <a:cs typeface="Gill Sans Light" panose="020B0302020104020203" pitchFamily="34" charset="-79"/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C92C890-5514-5B42-8D1F-52387D999812}"/>
                </a:ext>
              </a:extLst>
            </p:cNvPr>
            <p:cNvGrpSpPr/>
            <p:nvPr/>
          </p:nvGrpSpPr>
          <p:grpSpPr>
            <a:xfrm>
              <a:off x="5330256" y="3979374"/>
              <a:ext cx="2278935" cy="1719716"/>
              <a:chOff x="5330256" y="3979374"/>
              <a:chExt cx="2278935" cy="1719716"/>
            </a:xfrm>
          </p:grpSpPr>
          <p:cxnSp>
            <p:nvCxnSpPr>
              <p:cNvPr id="177" name="Straight Arrow Connector 62">
                <a:extLst>
                  <a:ext uri="{FF2B5EF4-FFF2-40B4-BE49-F238E27FC236}">
                    <a16:creationId xmlns:a16="http://schemas.microsoft.com/office/drawing/2014/main" id="{D8DCE27D-7B91-214E-AD58-F629811F36BD}"/>
                  </a:ext>
                </a:extLst>
              </p:cNvPr>
              <p:cNvCxnSpPr>
                <a:cxnSpLocks noChangeShapeType="1"/>
                <a:stCxn id="172" idx="3"/>
                <a:endCxn id="173" idx="1"/>
              </p:cNvCxnSpPr>
              <p:nvPr/>
            </p:nvCxnSpPr>
            <p:spPr bwMode="auto">
              <a:xfrm flipV="1">
                <a:off x="6397056" y="3979374"/>
                <a:ext cx="1212135" cy="1529216"/>
              </a:xfrm>
              <a:prstGeom prst="straightConnector1">
                <a:avLst/>
              </a:prstGeom>
              <a:noFill/>
              <a:ln w="19050" cmpd="sng">
                <a:solidFill>
                  <a:schemeClr val="accent4">
                    <a:lumMod val="50000"/>
                  </a:schemeClr>
                </a:solidFill>
                <a:prstDash val="dash"/>
                <a:round/>
                <a:headEnd/>
                <a:tailEnd type="stealth" w="med" len="med"/>
              </a:ln>
            </p:spPr>
          </p:cxn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6CC42832-AF64-5848-8D65-DD28FD05A089}"/>
                  </a:ext>
                </a:extLst>
              </p:cNvPr>
              <p:cNvSpPr/>
              <p:nvPr/>
            </p:nvSpPr>
            <p:spPr bwMode="auto">
              <a:xfrm>
                <a:off x="5330256" y="5318090"/>
                <a:ext cx="1066800" cy="381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atin typeface="Gill Sans Light" panose="020B0302020104020203" pitchFamily="34" charset="-79"/>
                  <a:ea typeface="MS PGothic" charset="0"/>
                  <a:cs typeface="Gill Sans Light" panose="020B0302020104020203" pitchFamily="34" charset="-79"/>
                </a:endParaRP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72A1DB6-8A3D-C84A-977A-6BACEE68467C}"/>
              </a:ext>
            </a:extLst>
          </p:cNvPr>
          <p:cNvGrpSpPr/>
          <p:nvPr/>
        </p:nvGrpSpPr>
        <p:grpSpPr>
          <a:xfrm>
            <a:off x="3061553" y="3171624"/>
            <a:ext cx="2205831" cy="1464080"/>
            <a:chOff x="3061553" y="3171624"/>
            <a:chExt cx="2205831" cy="1464080"/>
          </a:xfrm>
        </p:grpSpPr>
        <p:cxnSp>
          <p:nvCxnSpPr>
            <p:cNvPr id="179" name="Straight Arrow Connector 68">
              <a:extLst>
                <a:ext uri="{FF2B5EF4-FFF2-40B4-BE49-F238E27FC236}">
                  <a16:creationId xmlns:a16="http://schemas.microsoft.com/office/drawing/2014/main" id="{827477B5-2AB9-254B-A2A8-73ECB1EDD9D4}"/>
                </a:ext>
              </a:extLst>
            </p:cNvPr>
            <p:cNvCxnSpPr>
              <a:cxnSpLocks noChangeShapeType="1"/>
              <a:stCxn id="170" idx="3"/>
              <a:endCxn id="176" idx="1"/>
            </p:cNvCxnSpPr>
            <p:nvPr/>
          </p:nvCxnSpPr>
          <p:spPr bwMode="auto">
            <a:xfrm flipV="1">
              <a:off x="3061553" y="3171624"/>
              <a:ext cx="2205831" cy="14640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sp>
          <p:nvSpPr>
            <p:cNvPr id="180" name="TextBox 79">
              <a:extLst>
                <a:ext uri="{FF2B5EF4-FFF2-40B4-BE49-F238E27FC236}">
                  <a16:creationId xmlns:a16="http://schemas.microsoft.com/office/drawing/2014/main" id="{A11B4A2E-0B49-1C46-9A2B-4366FA087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575153">
              <a:off x="3569625" y="4012698"/>
              <a:ext cx="85792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Update PTE</a:t>
              </a:r>
            </a:p>
          </p:txBody>
        </p:sp>
      </p:grpSp>
      <p:sp>
        <p:nvSpPr>
          <p:cNvPr id="181" name="TextBox 80">
            <a:extLst>
              <a:ext uri="{FF2B5EF4-FFF2-40B4-BE49-F238E27FC236}">
                <a16:creationId xmlns:a16="http://schemas.microsoft.com/office/drawing/2014/main" id="{278A1CE4-50D3-554F-9F0D-C4011E4C4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6579" y="2102369"/>
            <a:ext cx="5229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CPU</a:t>
            </a:r>
          </a:p>
        </p:txBody>
      </p:sp>
      <p:grpSp>
        <p:nvGrpSpPr>
          <p:cNvPr id="47106" name="Group 47105">
            <a:extLst>
              <a:ext uri="{FF2B5EF4-FFF2-40B4-BE49-F238E27FC236}">
                <a16:creationId xmlns:a16="http://schemas.microsoft.com/office/drawing/2014/main" id="{1B287685-D8F4-BF48-976C-70A0BCF7E36D}"/>
              </a:ext>
            </a:extLst>
          </p:cNvPr>
          <p:cNvGrpSpPr/>
          <p:nvPr/>
        </p:nvGrpSpPr>
        <p:grpSpPr>
          <a:xfrm>
            <a:off x="648822" y="2808439"/>
            <a:ext cx="1538690" cy="1737798"/>
            <a:chOff x="864094" y="2727757"/>
            <a:chExt cx="1538690" cy="1737798"/>
          </a:xfrm>
        </p:grpSpPr>
        <p:sp>
          <p:nvSpPr>
            <p:cNvPr id="182" name="TextBox 82">
              <a:extLst>
                <a:ext uri="{FF2B5EF4-FFF2-40B4-BE49-F238E27FC236}">
                  <a16:creationId xmlns:a16="http://schemas.microsoft.com/office/drawing/2014/main" id="{769CA401-9BFC-1749-8B30-A324CE180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6117" y="3744796"/>
              <a:ext cx="878767" cy="307777"/>
            </a:xfrm>
            <a:prstGeom prst="rect">
              <a:avLst/>
            </a:prstGeom>
            <a:solidFill>
              <a:schemeClr val="bg2"/>
            </a:solidFill>
            <a:ln w="31750">
              <a:solidFill>
                <a:srgbClr val="0070C0"/>
              </a:solidFill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Scheduler</a:t>
              </a:r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25EB4448-F2B5-084A-9EE8-41639D8BBE5B}"/>
                </a:ext>
              </a:extLst>
            </p:cNvPr>
            <p:cNvSpPr>
              <a:spLocks/>
            </p:cNvSpPr>
            <p:nvPr/>
          </p:nvSpPr>
          <p:spPr bwMode="auto">
            <a:xfrm rot="12255880" flipV="1">
              <a:off x="1877379" y="4128473"/>
              <a:ext cx="525405" cy="337082"/>
            </a:xfrm>
            <a:custGeom>
              <a:avLst/>
              <a:gdLst>
                <a:gd name="T0" fmla="*/ 776111 w 776111"/>
                <a:gd name="T1" fmla="*/ 0 h 593008"/>
                <a:gd name="T2" fmla="*/ 310444 w 776111"/>
                <a:gd name="T3" fmla="*/ 112889 h 593008"/>
                <a:gd name="T4" fmla="*/ 366889 w 776111"/>
                <a:gd name="T5" fmla="*/ 522111 h 593008"/>
                <a:gd name="T6" fmla="*/ 0 w 776111"/>
                <a:gd name="T7" fmla="*/ 592667 h 5930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6111" h="593008">
                  <a:moveTo>
                    <a:pt x="776111" y="0"/>
                  </a:moveTo>
                  <a:cubicBezTo>
                    <a:pt x="577379" y="12935"/>
                    <a:pt x="378648" y="25871"/>
                    <a:pt x="310444" y="112889"/>
                  </a:cubicBezTo>
                  <a:cubicBezTo>
                    <a:pt x="242240" y="199908"/>
                    <a:pt x="418630" y="442148"/>
                    <a:pt x="366889" y="522111"/>
                  </a:cubicBezTo>
                  <a:cubicBezTo>
                    <a:pt x="315148" y="602074"/>
                    <a:pt x="0" y="592667"/>
                    <a:pt x="0" y="592667"/>
                  </a:cubicBezTo>
                </a:path>
              </a:pathLst>
            </a:custGeom>
            <a:noFill/>
            <a:ln w="31750">
              <a:solidFill>
                <a:srgbClr val="0070C0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A6CB52CA-481D-2442-88F1-FC0B551F73CD}"/>
                </a:ext>
              </a:extLst>
            </p:cNvPr>
            <p:cNvSpPr/>
            <p:nvPr/>
          </p:nvSpPr>
          <p:spPr bwMode="auto">
            <a:xfrm rot="20190314">
              <a:off x="1104222" y="2839331"/>
              <a:ext cx="715507" cy="749074"/>
            </a:xfrm>
            <a:custGeom>
              <a:avLst/>
              <a:gdLst>
                <a:gd name="connsiteX0" fmla="*/ 42380 w 889046"/>
                <a:gd name="connsiteY0" fmla="*/ 3076223 h 3076223"/>
                <a:gd name="connsiteX1" fmla="*/ 352824 w 889046"/>
                <a:gd name="connsiteY1" fmla="*/ 2483556 h 3076223"/>
                <a:gd name="connsiteX2" fmla="*/ 46 w 889046"/>
                <a:gd name="connsiteY2" fmla="*/ 1919112 h 3076223"/>
                <a:gd name="connsiteX3" fmla="*/ 381046 w 889046"/>
                <a:gd name="connsiteY3" fmla="*/ 1411112 h 3076223"/>
                <a:gd name="connsiteX4" fmla="*/ 268157 w 889046"/>
                <a:gd name="connsiteY4" fmla="*/ 663223 h 3076223"/>
                <a:gd name="connsiteX5" fmla="*/ 889046 w 889046"/>
                <a:gd name="connsiteY5" fmla="*/ 0 h 307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9046" h="3076223">
                  <a:moveTo>
                    <a:pt x="42380" y="3076223"/>
                  </a:moveTo>
                  <a:cubicBezTo>
                    <a:pt x="201130" y="2876315"/>
                    <a:pt x="359880" y="2676408"/>
                    <a:pt x="352824" y="2483556"/>
                  </a:cubicBezTo>
                  <a:cubicBezTo>
                    <a:pt x="345768" y="2290704"/>
                    <a:pt x="-4658" y="2097853"/>
                    <a:pt x="46" y="1919112"/>
                  </a:cubicBezTo>
                  <a:cubicBezTo>
                    <a:pt x="4750" y="1740371"/>
                    <a:pt x="336361" y="1620427"/>
                    <a:pt x="381046" y="1411112"/>
                  </a:cubicBezTo>
                  <a:cubicBezTo>
                    <a:pt x="425731" y="1201797"/>
                    <a:pt x="183490" y="898408"/>
                    <a:pt x="268157" y="663223"/>
                  </a:cubicBezTo>
                  <a:cubicBezTo>
                    <a:pt x="352824" y="428038"/>
                    <a:pt x="889046" y="0"/>
                    <a:pt x="889046" y="0"/>
                  </a:cubicBezTo>
                </a:path>
              </a:pathLst>
            </a:custGeom>
            <a:ln w="31750">
              <a:solidFill>
                <a:srgbClr val="00B050"/>
              </a:solidFill>
              <a:headEnd type="none"/>
              <a:tailEnd type="arrow"/>
            </a:ln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B050"/>
                </a:solidFill>
                <a:latin typeface="Gill Sans Light" panose="020B0302020104020203" pitchFamily="34" charset="-79"/>
                <a:ea typeface="MS PGothic" charset="0"/>
                <a:cs typeface="Gill Sans Light" panose="020B0302020104020203" pitchFamily="34" charset="-79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B938135-EE3E-2B40-A9F3-89D80CA171A6}"/>
                </a:ext>
              </a:extLst>
            </p:cNvPr>
            <p:cNvSpPr txBox="1"/>
            <p:nvPr/>
          </p:nvSpPr>
          <p:spPr bwMode="auto">
            <a:xfrm>
              <a:off x="864094" y="2727757"/>
              <a:ext cx="481222" cy="2616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sz="1100" dirty="0">
                  <a:solidFill>
                    <a:srgbClr val="00B050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Retry</a:t>
              </a:r>
            </a:p>
          </p:txBody>
        </p:sp>
      </p:grpSp>
      <p:sp>
        <p:nvSpPr>
          <p:cNvPr id="191" name="TextBox 39">
            <a:extLst>
              <a:ext uri="{FF2B5EF4-FFF2-40B4-BE49-F238E27FC236}">
                <a16:creationId xmlns:a16="http://schemas.microsoft.com/office/drawing/2014/main" id="{510E8D86-BE64-8C48-BF42-E328A6E7F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2417" y="3619417"/>
            <a:ext cx="65594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1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P-Page#</a:t>
            </a:r>
          </a:p>
        </p:txBody>
      </p:sp>
      <p:sp>
        <p:nvSpPr>
          <p:cNvPr id="192" name="TextBox 40">
            <a:extLst>
              <a:ext uri="{FF2B5EF4-FFF2-40B4-BE49-F238E27FC236}">
                <a16:creationId xmlns:a16="http://schemas.microsoft.com/office/drawing/2014/main" id="{FD352FF3-A408-A74C-A779-2B7F39311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090" y="3916313"/>
            <a:ext cx="52770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1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Offset</a:t>
            </a:r>
          </a:p>
        </p:txBody>
      </p:sp>
      <p:sp>
        <p:nvSpPr>
          <p:cNvPr id="196" name="TextBox 80">
            <a:extLst>
              <a:ext uri="{FF2B5EF4-FFF2-40B4-BE49-F238E27FC236}">
                <a16:creationId xmlns:a16="http://schemas.microsoft.com/office/drawing/2014/main" id="{BCA6D831-38D9-9C4C-80A1-ED3882A45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551" y="1748004"/>
            <a:ext cx="7935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202" name="TextBox 80">
            <a:extLst>
              <a:ext uri="{FF2B5EF4-FFF2-40B4-BE49-F238E27FC236}">
                <a16:creationId xmlns:a16="http://schemas.microsoft.com/office/drawing/2014/main" id="{1AB06630-B901-9240-BCFF-906FC6725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163" y="4478657"/>
            <a:ext cx="4924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Disk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DE6F884-E6D6-B549-898D-0BE1E0022D18}"/>
              </a:ext>
            </a:extLst>
          </p:cNvPr>
          <p:cNvGrpSpPr/>
          <p:nvPr/>
        </p:nvGrpSpPr>
        <p:grpSpPr>
          <a:xfrm>
            <a:off x="4849058" y="2580412"/>
            <a:ext cx="3042858" cy="1199771"/>
            <a:chOff x="5064330" y="2499730"/>
            <a:chExt cx="3042858" cy="1199771"/>
          </a:xfrm>
        </p:grpSpPr>
        <p:sp>
          <p:nvSpPr>
            <p:cNvPr id="199" name="TextBox 40">
              <a:extLst>
                <a:ext uri="{FF2B5EF4-FFF2-40B4-BE49-F238E27FC236}">
                  <a16:creationId xmlns:a16="http://schemas.microsoft.com/office/drawing/2014/main" id="{7822DDFF-2E59-5C4E-8FB5-CFFD6B5539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9361" y="2799985"/>
              <a:ext cx="52770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2BBB5DD0-D0B1-AA47-AE20-C7BAF2DB51BE}"/>
                </a:ext>
              </a:extLst>
            </p:cNvPr>
            <p:cNvSpPr/>
            <p:nvPr/>
          </p:nvSpPr>
          <p:spPr>
            <a:xfrm>
              <a:off x="5064330" y="2499730"/>
              <a:ext cx="2708073" cy="1199771"/>
            </a:xfrm>
            <a:custGeom>
              <a:avLst/>
              <a:gdLst>
                <a:gd name="connsiteX0" fmla="*/ 0 w 2669059"/>
                <a:gd name="connsiteY0" fmla="*/ 0 h 1260389"/>
                <a:gd name="connsiteX1" fmla="*/ 0 w 2669059"/>
                <a:gd name="connsiteY1" fmla="*/ 1260389 h 1260389"/>
                <a:gd name="connsiteX2" fmla="*/ 1532238 w 2669059"/>
                <a:gd name="connsiteY2" fmla="*/ 1260389 h 1260389"/>
                <a:gd name="connsiteX3" fmla="*/ 1532238 w 2669059"/>
                <a:gd name="connsiteY3" fmla="*/ 543697 h 1260389"/>
                <a:gd name="connsiteX4" fmla="*/ 2669059 w 2669059"/>
                <a:gd name="connsiteY4" fmla="*/ 543697 h 126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9059" h="1260389">
                  <a:moveTo>
                    <a:pt x="0" y="0"/>
                  </a:moveTo>
                  <a:lnTo>
                    <a:pt x="0" y="1260389"/>
                  </a:lnTo>
                  <a:lnTo>
                    <a:pt x="1532238" y="1260389"/>
                  </a:lnTo>
                  <a:lnTo>
                    <a:pt x="1532238" y="543697"/>
                  </a:lnTo>
                  <a:lnTo>
                    <a:pt x="2669059" y="543697"/>
                  </a:lnTo>
                </a:path>
              </a:pathLst>
            </a:custGeom>
            <a:noFill/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C77944-D715-4F48-B7EA-510B314E5AB1}"/>
                </a:ext>
              </a:extLst>
            </p:cNvPr>
            <p:cNvSpPr/>
            <p:nvPr/>
          </p:nvSpPr>
          <p:spPr>
            <a:xfrm>
              <a:off x="7772403" y="3011547"/>
              <a:ext cx="334785" cy="74159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150B2122-8726-6042-86D5-11864C4F8ACD}"/>
              </a:ext>
            </a:extLst>
          </p:cNvPr>
          <p:cNvCxnSpPr>
            <a:cxnSpLocks/>
            <a:stCxn id="156" idx="3"/>
            <a:endCxn id="176" idx="1"/>
          </p:cNvCxnSpPr>
          <p:nvPr/>
        </p:nvCxnSpPr>
        <p:spPr>
          <a:xfrm>
            <a:off x="2729688" y="2564035"/>
            <a:ext cx="2537696" cy="60758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9C2EE8AE-8752-3D46-B136-572DD273F3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21449" y="2091890"/>
            <a:ext cx="947852" cy="3134878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38">
            <a:extLst>
              <a:ext uri="{FF2B5EF4-FFF2-40B4-BE49-F238E27FC236}">
                <a16:creationId xmlns:a16="http://schemas.microsoft.com/office/drawing/2014/main" id="{5F70034C-7434-FF40-8DF0-4E0DBB1B1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705" y="2286095"/>
            <a:ext cx="66717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1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V-Page#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CCE52E4-E9A8-4949-B5EF-B348EDFDBE51}"/>
              </a:ext>
            </a:extLst>
          </p:cNvPr>
          <p:cNvSpPr/>
          <p:nvPr/>
        </p:nvSpPr>
        <p:spPr>
          <a:xfrm>
            <a:off x="7570542" y="4133341"/>
            <a:ext cx="334785" cy="74159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CE1FDF1-60A9-294E-ACD9-C0BD8729AEC4}"/>
              </a:ext>
            </a:extLst>
          </p:cNvPr>
          <p:cNvGrpSpPr/>
          <p:nvPr/>
        </p:nvGrpSpPr>
        <p:grpSpPr>
          <a:xfrm>
            <a:off x="5267384" y="2487835"/>
            <a:ext cx="2126535" cy="378750"/>
            <a:chOff x="5482656" y="2407153"/>
            <a:chExt cx="2126535" cy="378750"/>
          </a:xfrm>
        </p:grpSpPr>
        <p:sp>
          <p:nvSpPr>
            <p:cNvPr id="160" name="TextBox 39">
              <a:extLst>
                <a:ext uri="{FF2B5EF4-FFF2-40B4-BE49-F238E27FC236}">
                  <a16:creationId xmlns:a16="http://schemas.microsoft.com/office/drawing/2014/main" id="{1AAF4E4B-25F7-B046-945E-82506C520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7689" y="2524293"/>
              <a:ext cx="65594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P-Page#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73E0C96C-F5B6-084C-8EA3-51AC6CAB368B}"/>
                </a:ext>
              </a:extLst>
            </p:cNvPr>
            <p:cNvSpPr/>
            <p:nvPr/>
          </p:nvSpPr>
          <p:spPr bwMode="auto">
            <a:xfrm>
              <a:off x="5482656" y="2407153"/>
              <a:ext cx="762000" cy="152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Gill Sans Light" panose="020B0302020104020203" pitchFamily="34" charset="-79"/>
                <a:ea typeface="MS PGothic" charset="0"/>
                <a:cs typeface="Gill Sans Light" panose="020B0302020104020203" pitchFamily="34" charset="-79"/>
              </a:endParaRPr>
            </a:p>
          </p:txBody>
        </p:sp>
        <p:cxnSp>
          <p:nvCxnSpPr>
            <p:cNvPr id="78" name="Elbow Connector 77">
              <a:extLst>
                <a:ext uri="{FF2B5EF4-FFF2-40B4-BE49-F238E27FC236}">
                  <a16:creationId xmlns:a16="http://schemas.microsoft.com/office/drawing/2014/main" id="{C02F1AD1-7F76-0849-9805-F7C460E2E981}"/>
                </a:ext>
              </a:extLst>
            </p:cNvPr>
            <p:cNvCxnSpPr>
              <a:cxnSpLocks/>
              <a:stCxn id="189" idx="3"/>
            </p:cNvCxnSpPr>
            <p:nvPr/>
          </p:nvCxnSpPr>
          <p:spPr>
            <a:xfrm>
              <a:off x="6244656" y="2483353"/>
              <a:ext cx="1364535" cy="291353"/>
            </a:xfrm>
            <a:prstGeom prst="bentConnector3">
              <a:avLst>
                <a:gd name="adj1" fmla="val 39793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8D5B0D8F-A0B3-0345-BD3C-63C77AA8BCC9}"/>
              </a:ext>
            </a:extLst>
          </p:cNvPr>
          <p:cNvCxnSpPr>
            <a:cxnSpLocks/>
            <a:stCxn id="176" idx="3"/>
          </p:cNvCxnSpPr>
          <p:nvPr/>
        </p:nvCxnSpPr>
        <p:spPr>
          <a:xfrm>
            <a:off x="6029384" y="3171624"/>
            <a:ext cx="1364535" cy="694946"/>
          </a:xfrm>
          <a:prstGeom prst="bentConnector3">
            <a:avLst>
              <a:gd name="adj1" fmla="val 18491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73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150" grpId="1"/>
      <p:bldP spid="150" grpId="2"/>
      <p:bldP spid="150" grpId="3"/>
      <p:bldP spid="150" grpId="4"/>
      <p:bldP spid="170" grpId="0" animBg="1"/>
      <p:bldP spid="170" grpId="1" animBg="1"/>
      <p:bldP spid="176" grpId="1" animBg="1"/>
      <p:bldP spid="191" grpId="0"/>
      <p:bldP spid="192" grpId="0"/>
      <p:bldP spid="68" grpId="0"/>
      <p:bldP spid="68" grpId="1"/>
      <p:bldP spid="6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Example: Loading Executable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4A6A1702-1F72-014F-84A1-1C03B6D40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241073"/>
            <a:ext cx="7886700" cy="1404202"/>
          </a:xfrm>
        </p:spPr>
        <p:txBody>
          <a:bodyPr/>
          <a:lstStyle/>
          <a:p>
            <a:r>
              <a:rPr lang="en-US" sz="1600" dirty="0"/>
              <a:t>Each executable file lives on disk in file system</a:t>
            </a:r>
          </a:p>
          <a:p>
            <a:pPr lvl="1"/>
            <a:r>
              <a:rPr lang="en-US" sz="1400" dirty="0"/>
              <a:t>Contains contents of code &amp; data segments, relocation entries and symbols</a:t>
            </a:r>
          </a:p>
          <a:p>
            <a:r>
              <a:rPr lang="en-US" sz="1600" dirty="0"/>
              <a:t>OS loads executable file into memory, initializes registers (and initial stack pointer)</a:t>
            </a:r>
          </a:p>
          <a:p>
            <a:r>
              <a:rPr lang="en-US" sz="1600" dirty="0"/>
              <a:t>Program sets up stack and heap upon initialization (e.g., </a:t>
            </a:r>
            <a:r>
              <a:rPr lang="en-US" sz="1600" dirty="0">
                <a:latin typeface="Ubuntu Mono" panose="020B0509030602030204" pitchFamily="49" charset="0"/>
              </a:rPr>
              <a:t>crt0()</a:t>
            </a:r>
            <a:r>
              <a:rPr lang="en-US" sz="1600" dirty="0"/>
              <a:t> in C)</a:t>
            </a:r>
          </a:p>
        </p:txBody>
      </p:sp>
      <p:sp>
        <p:nvSpPr>
          <p:cNvPr id="8" name="Rectangle 7"/>
          <p:cNvSpPr/>
          <p:nvPr/>
        </p:nvSpPr>
        <p:spPr>
          <a:xfrm>
            <a:off x="7011203" y="2198798"/>
            <a:ext cx="1080000" cy="24319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67423ECE-82D4-D14F-8C56-B90BE788FEA6}"/>
              </a:ext>
            </a:extLst>
          </p:cNvPr>
          <p:cNvSpPr/>
          <p:nvPr/>
        </p:nvSpPr>
        <p:spPr>
          <a:xfrm>
            <a:off x="510631" y="1970139"/>
            <a:ext cx="2635250" cy="2942708"/>
          </a:xfrm>
          <a:prstGeom prst="can">
            <a:avLst/>
          </a:prstGeom>
          <a:solidFill>
            <a:schemeClr val="bg2"/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154811" y="2803204"/>
            <a:ext cx="1346888" cy="1688248"/>
            <a:chOff x="1621738" y="2342566"/>
            <a:chExt cx="1346888" cy="1688248"/>
          </a:xfrm>
        </p:grpSpPr>
        <p:sp>
          <p:nvSpPr>
            <p:cNvPr id="17" name="Rectangle 16"/>
            <p:cNvSpPr/>
            <p:nvPr/>
          </p:nvSpPr>
          <p:spPr>
            <a:xfrm>
              <a:off x="1621738" y="2342566"/>
              <a:ext cx="1346888" cy="168824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08000" tIns="0" rIns="108000" bIns="0" rtlCol="0" anchor="b"/>
            <a:lstStyle/>
            <a:p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exe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5182" y="3342207"/>
              <a:ext cx="1080000" cy="3249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55182" y="2907344"/>
              <a:ext cx="1080000" cy="3249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55182" y="2491102"/>
              <a:ext cx="1080000" cy="2894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Info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178410A-0FAA-C54C-BDAC-22C3817856B8}"/>
              </a:ext>
            </a:extLst>
          </p:cNvPr>
          <p:cNvSpPr txBox="1"/>
          <p:nvPr/>
        </p:nvSpPr>
        <p:spPr>
          <a:xfrm>
            <a:off x="7111082" y="1415364"/>
            <a:ext cx="88024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A43934-3E29-4C4B-94FC-24C4A44FFE89}"/>
              </a:ext>
            </a:extLst>
          </p:cNvPr>
          <p:cNvSpPr txBox="1"/>
          <p:nvPr/>
        </p:nvSpPr>
        <p:spPr>
          <a:xfrm>
            <a:off x="1560394" y="1415364"/>
            <a:ext cx="53572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Disk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E7B2D9E-0912-5B4E-BD45-B096987BB803}"/>
              </a:ext>
            </a:extLst>
          </p:cNvPr>
          <p:cNvGrpSpPr/>
          <p:nvPr/>
        </p:nvGrpSpPr>
        <p:grpSpPr>
          <a:xfrm>
            <a:off x="4991852" y="1415364"/>
            <a:ext cx="1479186" cy="3497484"/>
            <a:chOff x="4991852" y="1415364"/>
            <a:chExt cx="1479186" cy="34974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01FFE4-B3E7-F346-A133-477385B42E5D}"/>
                </a:ext>
              </a:extLst>
            </p:cNvPr>
            <p:cNvSpPr txBox="1"/>
            <p:nvPr/>
          </p:nvSpPr>
          <p:spPr>
            <a:xfrm>
              <a:off x="4991852" y="1415364"/>
              <a:ext cx="1479186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Virtual Address </a:t>
              </a:r>
              <a:b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Space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6869964-F29B-3344-890E-BE85176D25EC}"/>
                </a:ext>
              </a:extLst>
            </p:cNvPr>
            <p:cNvGrpSpPr/>
            <p:nvPr/>
          </p:nvGrpSpPr>
          <p:grpSpPr>
            <a:xfrm>
              <a:off x="5191446" y="1970139"/>
              <a:ext cx="1080000" cy="2942709"/>
              <a:chOff x="5191446" y="1970139"/>
              <a:chExt cx="1080000" cy="29427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40AFEC6-1E4E-C14C-9955-B366F21AE884}"/>
                  </a:ext>
                </a:extLst>
              </p:cNvPr>
              <p:cNvSpPr/>
              <p:nvPr/>
            </p:nvSpPr>
            <p:spPr>
              <a:xfrm>
                <a:off x="5191446" y="1970139"/>
                <a:ext cx="1080000" cy="294270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FA7F23D-A7FB-7444-A524-E4506C804E7F}"/>
                  </a:ext>
                </a:extLst>
              </p:cNvPr>
              <p:cNvSpPr/>
              <p:nvPr/>
            </p:nvSpPr>
            <p:spPr>
              <a:xfrm>
                <a:off x="5191446" y="4660818"/>
                <a:ext cx="1080000" cy="252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Code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CF4D25A-2848-E043-A297-BC2ADDB33C9D}"/>
                  </a:ext>
                </a:extLst>
              </p:cNvPr>
              <p:cNvSpPr/>
              <p:nvPr/>
            </p:nvSpPr>
            <p:spPr>
              <a:xfrm>
                <a:off x="5191446" y="4408940"/>
                <a:ext cx="1080000" cy="252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Data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E8208C8-910C-1146-B7DE-F3CDB1F66846}"/>
                  </a:ext>
                </a:extLst>
              </p:cNvPr>
              <p:cNvSpPr/>
              <p:nvPr/>
            </p:nvSpPr>
            <p:spPr>
              <a:xfrm>
                <a:off x="5191446" y="4155891"/>
                <a:ext cx="1080000" cy="252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Heap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A831F69-E839-1744-89A1-762C043C0866}"/>
                  </a:ext>
                </a:extLst>
              </p:cNvPr>
              <p:cNvSpPr/>
              <p:nvPr/>
            </p:nvSpPr>
            <p:spPr>
              <a:xfrm>
                <a:off x="5191446" y="1970139"/>
                <a:ext cx="1080000" cy="468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Kernel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76E4A9F-CB1D-8840-86C4-509F212A0DB6}"/>
                  </a:ext>
                </a:extLst>
              </p:cNvPr>
              <p:cNvSpPr/>
              <p:nvPr/>
            </p:nvSpPr>
            <p:spPr>
              <a:xfrm>
                <a:off x="5191446" y="2435737"/>
                <a:ext cx="1080000" cy="252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Stack</a:t>
                </a:r>
              </a:p>
            </p:txBody>
          </p:sp>
        </p:grp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858BC14-4FCD-9042-8217-2FB54E3BD5EF}"/>
              </a:ext>
            </a:extLst>
          </p:cNvPr>
          <p:cNvSpPr/>
          <p:nvPr/>
        </p:nvSpPr>
        <p:spPr>
          <a:xfrm>
            <a:off x="7011203" y="4010593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F636E4-4A30-E14B-ACB0-76487FB9C920}"/>
              </a:ext>
            </a:extLst>
          </p:cNvPr>
          <p:cNvSpPr/>
          <p:nvPr/>
        </p:nvSpPr>
        <p:spPr>
          <a:xfrm>
            <a:off x="7011203" y="3882996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E20667-A554-B84D-9625-4318BA5F5AB4}"/>
              </a:ext>
            </a:extLst>
          </p:cNvPr>
          <p:cNvSpPr txBox="1"/>
          <p:nvPr/>
        </p:nvSpPr>
        <p:spPr>
          <a:xfrm>
            <a:off x="8110469" y="3881245"/>
            <a:ext cx="5229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A8BF37-6214-C943-AE8E-D0F08B91DC33}"/>
              </a:ext>
            </a:extLst>
          </p:cNvPr>
          <p:cNvSpPr/>
          <p:nvPr/>
        </p:nvSpPr>
        <p:spPr>
          <a:xfrm>
            <a:off x="7011203" y="4263593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209D84-2662-7B46-AD60-066E03458A07}"/>
              </a:ext>
            </a:extLst>
          </p:cNvPr>
          <p:cNvSpPr/>
          <p:nvPr/>
        </p:nvSpPr>
        <p:spPr>
          <a:xfrm>
            <a:off x="7011203" y="2466619"/>
            <a:ext cx="1080000" cy="130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6222B5-4C76-1D48-B532-E49AAF2B6262}"/>
              </a:ext>
            </a:extLst>
          </p:cNvPr>
          <p:cNvSpPr/>
          <p:nvPr/>
        </p:nvSpPr>
        <p:spPr>
          <a:xfrm>
            <a:off x="7011203" y="2335847"/>
            <a:ext cx="1080000" cy="130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BB248A-A378-0445-95C1-88421E73F55E}"/>
              </a:ext>
            </a:extLst>
          </p:cNvPr>
          <p:cNvSpPr txBox="1"/>
          <p:nvPr/>
        </p:nvSpPr>
        <p:spPr>
          <a:xfrm>
            <a:off x="8110469" y="2222333"/>
            <a:ext cx="6165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334963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30" grpId="0" animBg="1"/>
      <p:bldP spid="31" grpId="0" animBg="1"/>
      <p:bldP spid="32" grpId="0"/>
      <p:bldP spid="33" grpId="0" animBg="1"/>
    </p:bldLst>
  </p:timing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C1BE2A55-E0B4-9D4A-BC3B-61AA3D7CE71B}" vid="{17B29218-6A61-0241-B066-754774614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gill-sans</Template>
  <TotalTime>35544</TotalTime>
  <Words>3075</Words>
  <Application>Microsoft Macintosh PowerPoint</Application>
  <PresentationFormat>On-screen Show (4:3)</PresentationFormat>
  <Paragraphs>742</Paragraphs>
  <Slides>39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Calibri Light</vt:lpstr>
      <vt:lpstr>Gill Sans</vt:lpstr>
      <vt:lpstr>Gill Sans Light</vt:lpstr>
      <vt:lpstr>Gill Sans SemiBold</vt:lpstr>
      <vt:lpstr>Helvetica</vt:lpstr>
      <vt:lpstr>Ubuntu Mono</vt:lpstr>
      <vt:lpstr>gill-sans</vt:lpstr>
      <vt:lpstr>PowerPoint Presentation</vt:lpstr>
      <vt:lpstr>Lecture 8: Demand Paging</vt:lpstr>
      <vt:lpstr>Outline</vt:lpstr>
      <vt:lpstr>Demand Paging</vt:lpstr>
      <vt:lpstr>Demand Paging is Just Caching …</vt:lpstr>
      <vt:lpstr>Recall: x86 64-bit PTE</vt:lpstr>
      <vt:lpstr>Demand Paging Overview</vt:lpstr>
      <vt:lpstr>Paging Big Picture!</vt:lpstr>
      <vt:lpstr>Example: Loading Executable</vt:lpstr>
      <vt:lpstr>Example: Provide Backing Store</vt:lpstr>
      <vt:lpstr>Example: On Page Fault …</vt:lpstr>
      <vt:lpstr>Example: On Page Fault … Schedule Other Process</vt:lpstr>
      <vt:lpstr>Example: On Page Fault … Update PTE</vt:lpstr>
      <vt:lpstr>Example: Resume from Faulting Instruction</vt:lpstr>
      <vt:lpstr>Demand Paging Cost Model</vt:lpstr>
      <vt:lpstr>What Factors Lead to Misses?</vt:lpstr>
      <vt:lpstr>Page Replacement Policies</vt:lpstr>
      <vt:lpstr>Example: FIFO</vt:lpstr>
      <vt:lpstr>Example: MIN</vt:lpstr>
      <vt:lpstr>When Will LRU Perform Badly?</vt:lpstr>
      <vt:lpstr>When will LRU Perform Badly? (cont.)</vt:lpstr>
      <vt:lpstr>Memory Size and Page Fault Rate</vt:lpstr>
      <vt:lpstr>Bélády's Anomaly</vt:lpstr>
      <vt:lpstr>LRU Implementation</vt:lpstr>
      <vt:lpstr>Clock Algorithm: LRU Approximation</vt:lpstr>
      <vt:lpstr>Clock Algorithm: Discussion</vt:lpstr>
      <vt:lpstr>Nth-chance Algorithm:  Modified Clock Algorithm</vt:lpstr>
      <vt:lpstr>Clock Algorithms: Discussion</vt:lpstr>
      <vt:lpstr>Allocation of Physical Pages</vt:lpstr>
      <vt:lpstr>Fixed-priority Allocation</vt:lpstr>
      <vt:lpstr>Page-fault Rate: Capacity Misses</vt:lpstr>
      <vt:lpstr>Thrashing</vt:lpstr>
      <vt:lpstr>Locality In Memory References</vt:lpstr>
      <vt:lpstr>Working-set Model</vt:lpstr>
      <vt:lpstr>Page-fault Rate: Compulsory Misses</vt:lpstr>
      <vt:lpstr>Core-map: Reverse Page Mapping </vt:lpstr>
      <vt:lpstr>Summary</vt:lpstr>
      <vt:lpstr>Questions?</vt:lpstr>
      <vt:lpstr>Acknowledgment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subject>Synchronization</dc:subject>
  <dc:creator/>
  <cp:keywords/>
  <dc:description/>
  <cp:lastModifiedBy>Seyed Majid Zahedi</cp:lastModifiedBy>
  <cp:revision>1482</cp:revision>
  <cp:lastPrinted>2019-02-13T05:52:18Z</cp:lastPrinted>
  <dcterms:created xsi:type="dcterms:W3CDTF">2014-10-17T18:24:38Z</dcterms:created>
  <dcterms:modified xsi:type="dcterms:W3CDTF">2022-01-23T05:57:42Z</dcterms:modified>
  <cp:category/>
</cp:coreProperties>
</file>