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22"/>
  </p:notesMasterIdLst>
  <p:sldIdLst>
    <p:sldId id="256" r:id="rId3"/>
    <p:sldId id="290" r:id="rId4"/>
    <p:sldId id="295" r:id="rId5"/>
    <p:sldId id="257" r:id="rId6"/>
    <p:sldId id="292" r:id="rId7"/>
    <p:sldId id="291" r:id="rId8"/>
    <p:sldId id="293" r:id="rId9"/>
    <p:sldId id="258" r:id="rId10"/>
    <p:sldId id="296" r:id="rId11"/>
    <p:sldId id="297" r:id="rId12"/>
    <p:sldId id="298" r:id="rId13"/>
    <p:sldId id="299" r:id="rId14"/>
    <p:sldId id="301" r:id="rId15"/>
    <p:sldId id="302" r:id="rId16"/>
    <p:sldId id="303" r:id="rId17"/>
    <p:sldId id="304" r:id="rId18"/>
    <p:sldId id="305" r:id="rId19"/>
    <p:sldId id="306" r:id="rId20"/>
    <p:sldId id="307" r:id="rId2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3"/>
    </p:embeddedFont>
    <p:embeddedFont>
      <p:font typeface="Congenial UltraLight" panose="02000503040000020004" pitchFamily="2" charset="0"/>
      <p:regular r:id="rId24"/>
      <p:italic r:id="rId25"/>
    </p:embeddedFont>
    <p:embeddedFont>
      <p:font typeface="Fira Code" panose="020B0809050000020004" pitchFamily="49" charset="0"/>
      <p:regular r:id="rId26"/>
      <p:bold r:id="rId27"/>
    </p:embeddedFont>
    <p:embeddedFont>
      <p:font typeface="Fira Code Light" panose="020B0809050000020004" pitchFamily="49" charset="0"/>
      <p:regular r:id="rId28"/>
      <p:bold r:id="rId29"/>
    </p:embeddedFont>
    <p:embeddedFont>
      <p:font typeface="Oswald" pitchFamily="2" charset="0"/>
      <p:regular r:id="rId30"/>
      <p:bold r:id="rId31"/>
    </p:embeddedFont>
    <p:embeddedFont>
      <p:font typeface="Proxima Nova" panose="020B0604020202020204" charset="0"/>
      <p:regular r:id="rId32"/>
      <p:bold r:id="rId33"/>
      <p:italic r:id="rId34"/>
      <p:boldItalic r:id="rId35"/>
    </p:embeddedFont>
    <p:embeddedFont>
      <p:font typeface="Proxima Nova Semibold" panose="020B0604020202020204" charset="0"/>
      <p:regular r:id="rId36"/>
      <p:bold r:id="rId37"/>
      <p:boldItalic r:id="rId38"/>
    </p:embeddedFont>
    <p:embeddedFont>
      <p:font typeface="Roboto Condensed" panose="02000000000000000000" pitchFamily="2" charset="0"/>
      <p:regular r:id="rId39"/>
      <p:bold r:id="rId40"/>
      <p:italic r:id="rId41"/>
      <p:boldItalic r:id="rId42"/>
    </p:embeddedFont>
    <p:embeddedFont>
      <p:font typeface="Roboto Condensed Light" panose="02000000000000000000" pitchFamily="2" charset="0"/>
      <p:regular r:id="rId43"/>
      <p: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BFEB"/>
    <a:srgbClr val="E07A88"/>
    <a:srgbClr val="8C5466"/>
    <a:srgbClr val="E5A083"/>
    <a:srgbClr val="FFD344"/>
    <a:srgbClr val="705557"/>
    <a:srgbClr val="3775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9FA377-6C1E-4D59-A128-6C1B9C49E100}">
  <a:tblStyle styleId="{E49FA377-6C1E-4D59-A128-6C1B9C49E1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dd26329cf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dd26329cf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389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dd26329cf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dd26329cf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28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0f8298293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0f8298293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480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0f8298293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0f8298293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74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0f8298293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0f8298293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805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0f8298293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0f8298293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686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20f8298293a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20f8298293a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715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0f8298293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0f8298293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767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0f8298293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0f8298293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0373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0f8298293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0f8298293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662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dd26329cfb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dd26329cfb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dd26329cf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dd26329cf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690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0f829829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0f829829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071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dd26329cfb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dd26329cfb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20f8298293a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20f8298293a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078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dd26329cf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dd26329cf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dd26329cf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dd26329cf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588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943375" y="1207275"/>
            <a:ext cx="4290300" cy="19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943375" y="32785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1100700" y="1850375"/>
            <a:ext cx="6942600" cy="21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"/>
              <a:buAutoNum type="alphaLcPeriod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" name="Google Shape;49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7" name="Google Shape;5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5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0" name="Google Shape;6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6" name="Google Shape;76;p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Google Shape;77;p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" name="Google Shape;78;p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9" name="Google Shape;79;p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>
            <a:spLocks noGrp="1"/>
          </p:cNvSpPr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3" name="Google Shape;93;p1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94" name="Google Shape;94;p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" name="Google Shape;95;p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" name="Google Shape;96;p1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97" name="Google Shape;97;p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title" hasCustomPrompt="1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>
            <a:spLocks noGrp="1"/>
          </p:cNvSpPr>
          <p:nvPr>
            <p:ph type="subTitle" idx="1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03" name="Google Shape;103;p1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04" name="Google Shape;104;p1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1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" name="Google Shape;106;p1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07" name="Google Shape;107;p1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orient="horz" pos="162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de.wikipedia.org/wiki/Buzzword-Bingo" TargetMode="Externa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hyperlink" Target="http://de.wikipedia.org/wiki/Buzzword-Bing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subTitle" idx="1"/>
          </p:nvPr>
        </p:nvSpPr>
        <p:spPr>
          <a:xfrm>
            <a:off x="4031673" y="3906207"/>
            <a:ext cx="4564347" cy="5651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/>
              <a:t>Fabian </a:t>
            </a:r>
            <a:r>
              <a:rPr lang="de-DE" sz="1200" dirty="0" err="1"/>
              <a:t>Matzollek</a:t>
            </a:r>
            <a:r>
              <a:rPr lang="de-DE" sz="1200" dirty="0"/>
              <a:t>, </a:t>
            </a:r>
            <a:r>
              <a:rPr lang="de-DE" sz="1200" dirty="0" err="1"/>
              <a:t>Jakub</a:t>
            </a:r>
            <a:r>
              <a:rPr lang="de-DE" sz="1200" dirty="0"/>
              <a:t> </a:t>
            </a:r>
            <a:r>
              <a:rPr lang="de-DE" sz="1200" dirty="0" err="1"/>
              <a:t>Naruszko</a:t>
            </a:r>
            <a:r>
              <a:rPr lang="de-DE" sz="1200" dirty="0"/>
              <a:t>, Louisa Bahr, Michael Nguyen, Mustafa </a:t>
            </a:r>
            <a:r>
              <a:rPr lang="de-DE" sz="1200" dirty="0" err="1"/>
              <a:t>Islek</a:t>
            </a:r>
            <a:endParaRPr sz="1200" dirty="0"/>
          </a:p>
        </p:txBody>
      </p:sp>
      <p:sp>
        <p:nvSpPr>
          <p:cNvPr id="120" name="Google Shape;120;p15"/>
          <p:cNvSpPr txBox="1">
            <a:spLocks noGrp="1"/>
          </p:cNvSpPr>
          <p:nvPr>
            <p:ph type="ctrTitle"/>
          </p:nvPr>
        </p:nvSpPr>
        <p:spPr>
          <a:xfrm>
            <a:off x="3943375" y="1207275"/>
            <a:ext cx="4290300" cy="19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/</a:t>
            </a:r>
            <a:r>
              <a:rPr lang="de-DE" dirty="0" err="1"/>
              <a:t>Buzzword-Bingo-Spiel</a:t>
            </a:r>
            <a:r>
              <a:rPr lang="de-DE" dirty="0"/>
              <a:t> in </a:t>
            </a:r>
            <a:r>
              <a:rPr lang="de-DE" dirty="0">
                <a:solidFill>
                  <a:srgbClr val="00B0F0"/>
                </a:solidFill>
              </a:rPr>
              <a:t>Python</a:t>
            </a:r>
          </a:p>
        </p:txBody>
      </p:sp>
      <p:grpSp>
        <p:nvGrpSpPr>
          <p:cNvPr id="121" name="Google Shape;121;p1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2" name="Google Shape;122;p1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1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5" name="Google Shape;125;p15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126" name="Google Shape;126;p1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" name="Google Shape;127;p1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8" name="Google Shape;128;p1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9" name="Google Shape;129;p1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30" name="Google Shape;130;p1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2" name="Google Shape;132;p1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33" name="Google Shape;133;p1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6" name="Google Shape;136;p15"/>
          <p:cNvSpPr txBox="1">
            <a:spLocks noGrp="1"/>
          </p:cNvSpPr>
          <p:nvPr>
            <p:ph type="subTitle" idx="1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latin typeface="Oswald"/>
                <a:ea typeface="Oswald"/>
                <a:cs typeface="Oswald"/>
                <a:sym typeface="Oswald"/>
              </a:rPr>
              <a:t>Start</a:t>
            </a: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.py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7" name="Google Shape;137;p15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A182259-BD46-C04A-9A04-7DBA867AE183}"/>
              </a:ext>
            </a:extLst>
          </p:cNvPr>
          <p:cNvSpPr txBox="1"/>
          <p:nvPr/>
        </p:nvSpPr>
        <p:spPr>
          <a:xfrm>
            <a:off x="3657600" y="165792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de-DE" dirty="0"/>
          </a:p>
        </p:txBody>
      </p:sp>
      <p:pic>
        <p:nvPicPr>
          <p:cNvPr id="5" name="Grafik 4" descr="Ein Bild, das Elektronik, Computer, Notebook Notizbuch, computer enthält.&#10;&#10;Automatisch generierte Beschreibung">
            <a:extLst>
              <a:ext uri="{FF2B5EF4-FFF2-40B4-BE49-F238E27FC236}">
                <a16:creationId xmlns:a16="http://schemas.microsoft.com/office/drawing/2014/main" id="{046E5D91-BEF4-E277-E86C-65F95211C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00" y="1485900"/>
            <a:ext cx="2962275" cy="21717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07B4EA5-99D8-0ECD-C9CB-99CF21AF1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4" y="101451"/>
            <a:ext cx="1047077" cy="2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>
            <a:spLocks noGrp="1"/>
          </p:cNvSpPr>
          <p:nvPr>
            <p:ph type="title"/>
          </p:nvPr>
        </p:nvSpPr>
        <p:spPr>
          <a:xfrm>
            <a:off x="762899" y="802595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-DE" b="1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de-DE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Spielfeld</a:t>
            </a:r>
            <a:br>
              <a:rPr lang="de-DE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</a:br>
            <a:endParaRPr dirty="0"/>
          </a:p>
        </p:txBody>
      </p:sp>
      <p:grpSp>
        <p:nvGrpSpPr>
          <p:cNvPr id="219" name="Google Shape;219;p1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20" name="Google Shape;220;p1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1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1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3" name="Google Shape;223;p1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24" name="Google Shape;224;p1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5" name="Google Shape;225;p1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26" name="Google Shape;226;p1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7" name="Google Shape;227;p1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28" name="Google Shape;228;p1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9" name="Google Shape;229;p1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30" name="Google Shape;230;p1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31" name="Google Shape;231;p1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3" name="Google Shape;233;p1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Spielfeld.py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4" name="Google Shape;234;p17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7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1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239" name="Google Shape;239;p1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DEC01F1-4EF8-BDD8-83AF-07BEF5FC2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4" y="101451"/>
            <a:ext cx="1047077" cy="2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462;p20">
            <a:extLst>
              <a:ext uri="{FF2B5EF4-FFF2-40B4-BE49-F238E27FC236}">
                <a16:creationId xmlns:a16="http://schemas.microsoft.com/office/drawing/2014/main" id="{C4BFE14C-0A38-4BD8-284B-8D97E92DECEC}"/>
              </a:ext>
            </a:extLst>
          </p:cNvPr>
          <p:cNvSpPr txBox="1"/>
          <p:nvPr/>
        </p:nvSpPr>
        <p:spPr>
          <a:xfrm>
            <a:off x="1654866" y="3999999"/>
            <a:ext cx="5819003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i="1" dirty="0">
                <a:solidFill>
                  <a:schemeClr val="bg1"/>
                </a:solidFill>
                <a:latin typeface="Fira Code"/>
                <a:ea typeface="Fira Code"/>
                <a:cs typeface="Fira Code"/>
                <a:sym typeface="Fira Code"/>
              </a:rPr>
              <a:t>def </a:t>
            </a:r>
            <a:r>
              <a:rPr lang="en-GB" sz="700" i="1" dirty="0" err="1">
                <a:solidFill>
                  <a:schemeClr val="bg1"/>
                </a:solidFill>
                <a:latin typeface="Fira Code"/>
                <a:ea typeface="Fira Code"/>
                <a:cs typeface="Fira Code"/>
                <a:sym typeface="Fira Code"/>
              </a:rPr>
              <a:t>generate_bingo_cards</a:t>
            </a:r>
            <a:r>
              <a:rPr lang="en-GB" sz="700" i="1" dirty="0">
                <a:solidFill>
                  <a:schemeClr val="bg1"/>
                </a:solidFill>
                <a:latin typeface="Fira Code"/>
                <a:ea typeface="Fira Code"/>
                <a:cs typeface="Fira Code"/>
                <a:sym typeface="Fira Code"/>
              </a:rPr>
              <a:t>()</a:t>
            </a:r>
            <a:endParaRPr sz="700" i="1" dirty="0">
              <a:solidFill>
                <a:schemeClr val="bg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3B0AF7-E0B1-3CB1-85DE-A35B61582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7681" y="1372080"/>
            <a:ext cx="5993374" cy="287658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pic>
    </p:spTree>
    <p:extLst>
      <p:ext uri="{BB962C8B-B14F-4D97-AF65-F5344CB8AC3E}">
        <p14:creationId xmlns:p14="http://schemas.microsoft.com/office/powerpoint/2010/main" val="146874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>
            <a:spLocks noGrp="1"/>
          </p:cNvSpPr>
          <p:nvPr>
            <p:ph type="title"/>
          </p:nvPr>
        </p:nvSpPr>
        <p:spPr>
          <a:xfrm>
            <a:off x="762899" y="621596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de-DE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Wörter</a:t>
            </a:r>
          </a:p>
        </p:txBody>
      </p:sp>
      <p:grpSp>
        <p:nvGrpSpPr>
          <p:cNvPr id="219" name="Google Shape;219;p1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20" name="Google Shape;220;p1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1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1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3" name="Google Shape;223;p1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24" name="Google Shape;224;p1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5" name="Google Shape;225;p1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26" name="Google Shape;226;p1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7" name="Google Shape;227;p1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28" name="Google Shape;228;p1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9" name="Google Shape;229;p1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30" name="Google Shape;230;p1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31" name="Google Shape;231;p1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3" name="Google Shape;233;p1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Wörter.py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4" name="Google Shape;234;p17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7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1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239" name="Google Shape;239;p1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DEC01F1-4EF8-BDD8-83AF-07BEF5FC2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4" y="101451"/>
            <a:ext cx="1047077" cy="2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718CB8-6A21-DED0-3FD9-12F7880A8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2332" y="1270126"/>
            <a:ext cx="6088208" cy="205477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C3BFA1-B78C-57E8-1117-2D7AECC718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2332" y="3400424"/>
            <a:ext cx="2919211" cy="106591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pic>
    </p:spTree>
    <p:extLst>
      <p:ext uri="{BB962C8B-B14F-4D97-AF65-F5344CB8AC3E}">
        <p14:creationId xmlns:p14="http://schemas.microsoft.com/office/powerpoint/2010/main" val="13746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D344"/>
                </a:solidFill>
              </a:rPr>
              <a:t>/</a:t>
            </a:r>
            <a:r>
              <a:rPr lang="de-DE" dirty="0"/>
              <a:t>Pipes </a:t>
            </a:r>
            <a:r>
              <a:rPr lang="de-DE" sz="1400" b="0" dirty="0"/>
              <a:t>(Spielbeitritt)</a:t>
            </a:r>
            <a:endParaRPr b="0" dirty="0"/>
          </a:p>
        </p:txBody>
      </p:sp>
      <p:grpSp>
        <p:nvGrpSpPr>
          <p:cNvPr id="677" name="Google Shape;677;p2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8" name="Google Shape;678;p2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2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81" name="Google Shape;681;p2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82" name="Google Shape;682;p2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3" name="Google Shape;683;p2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4" name="Google Shape;684;p2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5" name="Google Shape;685;p2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6" name="Google Shape;686;p2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2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8" name="Google Shape;688;p2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9" name="Google Shape;689;p2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1" name="Google Shape;691;p24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Pipes.py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2" name="Google Shape;692;p24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4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2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97" name="Google Shape;697;p2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702;p24">
            <a:extLst>
              <a:ext uri="{FF2B5EF4-FFF2-40B4-BE49-F238E27FC236}">
                <a16:creationId xmlns:a16="http://schemas.microsoft.com/office/drawing/2014/main" id="{D5F6717C-C92B-65B5-365A-EA5793E387F3}"/>
              </a:ext>
            </a:extLst>
          </p:cNvPr>
          <p:cNvSpPr txBox="1"/>
          <p:nvPr/>
        </p:nvSpPr>
        <p:spPr>
          <a:xfrm>
            <a:off x="720000" y="584750"/>
            <a:ext cx="4357973" cy="2959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04800">
              <a:buClr>
                <a:srgbClr val="FFD344"/>
              </a:buClr>
              <a:buSzPts val="1200"/>
              <a:buFont typeface="Arial"/>
              <a:buChar char="●"/>
            </a:pPr>
            <a:r>
              <a:rPr lang="en-GB" dirty="0" err="1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"/>
              </a:rPr>
              <a:t>Runde</a:t>
            </a:r>
            <a:r>
              <a:rPr lang="en-GB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"/>
              </a:rPr>
              <a:t>beitreten</a:t>
            </a:r>
            <a:r>
              <a:rPr lang="en-GB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"/>
              </a:rPr>
              <a:t>möglich</a:t>
            </a:r>
            <a:r>
              <a:rPr lang="en-GB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"/>
              </a:rPr>
              <a:t>, </a:t>
            </a:r>
            <a:r>
              <a:rPr lang="en-GB" dirty="0" err="1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"/>
              </a:rPr>
              <a:t>wenn</a:t>
            </a:r>
            <a:r>
              <a:rPr lang="en-GB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"/>
              </a:rPr>
              <a:t> ‘Spieler &lt; </a:t>
            </a:r>
            <a:r>
              <a:rPr lang="en-GB" dirty="0" err="1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"/>
              </a:rPr>
              <a:t>Spieleranzahl</a:t>
            </a:r>
            <a:r>
              <a:rPr lang="en-GB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"/>
              </a:rPr>
              <a:t>’</a:t>
            </a:r>
          </a:p>
          <a:p>
            <a:pPr marL="457200" indent="-304800">
              <a:buClr>
                <a:srgbClr val="FFD344"/>
              </a:buClr>
              <a:buSzPts val="1200"/>
              <a:buFont typeface="Arial"/>
              <a:buChar char="●"/>
            </a:pPr>
            <a:r>
              <a:rPr lang="en-US" dirty="0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Für das </a:t>
            </a:r>
            <a:r>
              <a:rPr lang="en-US" dirty="0" err="1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Beitreten</a:t>
            </a:r>
            <a:r>
              <a:rPr lang="en-US" dirty="0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dirty="0" err="1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wird</a:t>
            </a:r>
            <a:r>
              <a:rPr lang="en-US" dirty="0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 der </a:t>
            </a:r>
            <a:r>
              <a:rPr lang="en-US" dirty="0" err="1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Spielcode</a:t>
            </a:r>
            <a:r>
              <a:rPr lang="en-US" dirty="0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dirty="0" err="1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benötigt</a:t>
            </a:r>
            <a:endParaRPr lang="en-US" dirty="0">
              <a:solidFill>
                <a:srgbClr val="E2E2E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FFD344"/>
              </a:buClr>
              <a:buSzPts val="1200"/>
            </a:pPr>
            <a:endParaRPr lang="ru-RU" dirty="0">
              <a:solidFill>
                <a:schemeClr val="lt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881E2D-AA00-800F-956D-F03E8A9FA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4" y="101451"/>
            <a:ext cx="1047077" cy="2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4">
            <a:extLst>
              <a:ext uri="{FF2B5EF4-FFF2-40B4-BE49-F238E27FC236}">
                <a16:creationId xmlns:a16="http://schemas.microsoft.com/office/drawing/2014/main" id="{E7640D28-2618-1F06-F6E9-014EF7BCA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462" y="1525808"/>
            <a:ext cx="3548137" cy="1222641"/>
          </a:xfrm>
          <a:prstGeom prst="rect">
            <a:avLst/>
          </a:prstGeom>
          <a:noFill/>
          <a:ln w="9525" cap="flat" cmpd="sng" algn="ctr">
            <a:solidFill>
              <a:srgbClr val="FFD34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pic>
      <p:sp>
        <p:nvSpPr>
          <p:cNvPr id="6" name="Google Shape;702;p24">
            <a:extLst>
              <a:ext uri="{FF2B5EF4-FFF2-40B4-BE49-F238E27FC236}">
                <a16:creationId xmlns:a16="http://schemas.microsoft.com/office/drawing/2014/main" id="{6242A112-2599-7E0D-6E4C-C84D19A9372B}"/>
              </a:ext>
            </a:extLst>
          </p:cNvPr>
          <p:cNvSpPr txBox="1"/>
          <p:nvPr/>
        </p:nvSpPr>
        <p:spPr>
          <a:xfrm>
            <a:off x="720000" y="1610601"/>
            <a:ext cx="6656912" cy="343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04800">
              <a:buClr>
                <a:srgbClr val="FFD344"/>
              </a:buClr>
              <a:buSzPts val="1200"/>
              <a:buFont typeface="Arial"/>
              <a:buChar char="●"/>
            </a:pPr>
            <a:r>
              <a:rPr lang="de-DE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"/>
              </a:rPr>
              <a:t>Der code ist die FIFO-Pipe mit dem der Prozess eine Kommunikation aufbaut</a:t>
            </a:r>
          </a:p>
        </p:txBody>
      </p:sp>
      <p:pic>
        <p:nvPicPr>
          <p:cNvPr id="8" name="Grafik 6">
            <a:extLst>
              <a:ext uri="{FF2B5EF4-FFF2-40B4-BE49-F238E27FC236}">
                <a16:creationId xmlns:a16="http://schemas.microsoft.com/office/drawing/2014/main" id="{9FCC96FC-7C1A-17D6-A3EE-019DA844D1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9835" y="3430809"/>
            <a:ext cx="2705478" cy="562053"/>
          </a:xfrm>
          <a:prstGeom prst="rect">
            <a:avLst/>
          </a:prstGeom>
          <a:noFill/>
          <a:ln w="9525" cap="flat" cmpd="sng" algn="ctr">
            <a:solidFill>
              <a:srgbClr val="FFD34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pic>
    </p:spTree>
    <p:extLst>
      <p:ext uri="{BB962C8B-B14F-4D97-AF65-F5344CB8AC3E}">
        <p14:creationId xmlns:p14="http://schemas.microsoft.com/office/powerpoint/2010/main" val="625428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4"/>
          <p:cNvSpPr txBox="1">
            <a:spLocks noGrp="1"/>
          </p:cNvSpPr>
          <p:nvPr>
            <p:ph type="title"/>
          </p:nvPr>
        </p:nvSpPr>
        <p:spPr>
          <a:xfrm>
            <a:off x="724293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D344"/>
                </a:solidFill>
              </a:rPr>
              <a:t>/</a:t>
            </a:r>
            <a:r>
              <a:rPr lang="de-DE" dirty="0"/>
              <a:t>Pipes </a:t>
            </a:r>
            <a:r>
              <a:rPr lang="de-DE" sz="1400" b="0" dirty="0"/>
              <a:t>(Datenübertragung)</a:t>
            </a:r>
            <a:endParaRPr b="0" dirty="0"/>
          </a:p>
        </p:txBody>
      </p:sp>
      <p:grpSp>
        <p:nvGrpSpPr>
          <p:cNvPr id="677" name="Google Shape;677;p2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8" name="Google Shape;678;p2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2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81" name="Google Shape;681;p2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82" name="Google Shape;682;p2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3" name="Google Shape;683;p2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4" name="Google Shape;684;p2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5" name="Google Shape;685;p2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6" name="Google Shape;686;p2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2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8" name="Google Shape;688;p2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9" name="Google Shape;689;p2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1" name="Google Shape;691;p24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Pipes.py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2" name="Google Shape;692;p24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4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2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97" name="Google Shape;697;p2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1881E2D-AA00-800F-956D-F03E8A9FA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4" y="101451"/>
            <a:ext cx="1047077" cy="2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Google Shape;1464;p40">
            <a:extLst>
              <a:ext uri="{FF2B5EF4-FFF2-40B4-BE49-F238E27FC236}">
                <a16:creationId xmlns:a16="http://schemas.microsoft.com/office/drawing/2014/main" id="{87459BA0-BFEC-D1D1-E7A3-3FD004DEF5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4732385"/>
              </p:ext>
            </p:extLst>
          </p:nvPr>
        </p:nvGraphicFramePr>
        <p:xfrm>
          <a:off x="4455122" y="1358980"/>
          <a:ext cx="3821277" cy="3139230"/>
        </p:xfrm>
        <a:graphic>
          <a:graphicData uri="http://schemas.openxmlformats.org/drawingml/2006/table">
            <a:tbl>
              <a:tblPr>
                <a:noFill/>
                <a:tableStyleId>{E49FA377-6C1E-4D59-A128-6C1B9C49E100}</a:tableStyleId>
              </a:tblPr>
              <a:tblGrid>
                <a:gridCol w="883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5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523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Spiel informationen</a:t>
                      </a:r>
                      <a:endParaRPr sz="2000" b="1" dirty="0">
                        <a:solidFill>
                          <a:schemeClr val="bg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bg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Position in list</a:t>
                      </a:r>
                      <a:endParaRPr sz="1600" b="1" dirty="0">
                        <a:solidFill>
                          <a:schemeClr val="bg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bg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Type</a:t>
                      </a:r>
                      <a:endParaRPr sz="1600" b="1" dirty="0">
                        <a:solidFill>
                          <a:schemeClr val="bg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bg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Result</a:t>
                      </a:r>
                      <a:endParaRPr sz="1600" b="1" dirty="0">
                        <a:solidFill>
                          <a:schemeClr val="bg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2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</a:t>
                      </a:r>
                      <a:endParaRPr dirty="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“String”</a:t>
                      </a:r>
                      <a:endParaRPr dirty="0">
                        <a:solidFill>
                          <a:schemeClr val="l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“buzzwords.txt”</a:t>
                      </a:r>
                      <a:endParaRPr dirty="0">
                        <a:solidFill>
                          <a:schemeClr val="l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2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</a:t>
                      </a:r>
                      <a:endParaRPr dirty="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“String”</a:t>
                      </a:r>
                      <a:endParaRPr dirty="0">
                        <a:solidFill>
                          <a:schemeClr val="l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“5”</a:t>
                      </a:r>
                      <a:endParaRPr dirty="0">
                        <a:solidFill>
                          <a:schemeClr val="l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2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endParaRPr dirty="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“String”</a:t>
                      </a:r>
                      <a:endParaRPr dirty="0">
                        <a:solidFill>
                          <a:schemeClr val="l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“5”</a:t>
                      </a:r>
                      <a:endParaRPr dirty="0">
                        <a:solidFill>
                          <a:schemeClr val="l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2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3</a:t>
                      </a:r>
                      <a:endParaRPr dirty="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“String”</a:t>
                      </a:r>
                      <a:endParaRPr dirty="0">
                        <a:solidFill>
                          <a:schemeClr val="l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“8945”</a:t>
                      </a:r>
                      <a:endParaRPr dirty="0">
                        <a:solidFill>
                          <a:schemeClr val="l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295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// und so weiter</a:t>
                      </a:r>
                      <a:endParaRPr dirty="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Grafik 7">
            <a:extLst>
              <a:ext uri="{FF2B5EF4-FFF2-40B4-BE49-F238E27FC236}">
                <a16:creationId xmlns:a16="http://schemas.microsoft.com/office/drawing/2014/main" id="{35ED87A3-08FF-CA9E-66C6-6A98EDF0A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961" y="3677600"/>
            <a:ext cx="2715699" cy="709871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rgbClr val="FFD34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30D254C-9D18-D659-5033-A03166A1354D}"/>
              </a:ext>
            </a:extLst>
          </p:cNvPr>
          <p:cNvSpPr txBox="1"/>
          <p:nvPr/>
        </p:nvSpPr>
        <p:spPr>
          <a:xfrm>
            <a:off x="597877" y="1260193"/>
            <a:ext cx="393451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04800">
              <a:buClr>
                <a:srgbClr val="FFD344"/>
              </a:buClr>
              <a:buSzPts val="1200"/>
              <a:buFont typeface="Arial"/>
              <a:buChar char="●"/>
              <a:defRPr/>
            </a:pPr>
            <a:r>
              <a:rPr lang="de-DE" dirty="0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Man erhält vom Gegner den Namen seiner FIFO-Pipe, über die wir dann die Spielinformation übertragen</a:t>
            </a:r>
          </a:p>
          <a:p>
            <a:pPr marL="457200" indent="-304800">
              <a:buClr>
                <a:srgbClr val="FFD344"/>
              </a:buClr>
              <a:buSzPts val="1200"/>
              <a:buFont typeface="Arial"/>
              <a:buChar char="●"/>
              <a:defRPr/>
            </a:pPr>
            <a:endParaRPr lang="en-US" dirty="0">
              <a:solidFill>
                <a:srgbClr val="E2E2E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indent="-304800">
              <a:buClr>
                <a:srgbClr val="FFD344"/>
              </a:buClr>
              <a:buSzPts val="1200"/>
              <a:buFont typeface="Arial"/>
              <a:buChar char="●"/>
              <a:defRPr/>
            </a:pPr>
            <a:r>
              <a:rPr lang="de-DE" dirty="0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Der Gegner erhält diese Informationen und verarbeitet sie so das er damit ein spiel Starten kann</a:t>
            </a:r>
          </a:p>
          <a:p>
            <a:pPr marL="457200" indent="-304800">
              <a:buClr>
                <a:srgbClr val="FFD344"/>
              </a:buClr>
              <a:buSzPts val="1200"/>
              <a:buFont typeface="Arial"/>
              <a:buChar char="●"/>
              <a:defRPr/>
            </a:pPr>
            <a:endParaRPr lang="de-DE" dirty="0">
              <a:solidFill>
                <a:srgbClr val="E2E2E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indent="-304800">
              <a:buClr>
                <a:srgbClr val="FFD344"/>
              </a:buClr>
              <a:buSzPts val="1200"/>
              <a:buFont typeface="Arial"/>
              <a:buChar char="●"/>
              <a:defRPr/>
            </a:pPr>
            <a:endParaRPr lang="en-US" dirty="0">
              <a:solidFill>
                <a:srgbClr val="E2E2E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344"/>
              </a:buClr>
              <a:buSzPts val="1200"/>
              <a:buFont typeface="Arial"/>
              <a:buChar char="●"/>
              <a:tabLst/>
              <a:defRPr/>
            </a:pP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54384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4"/>
          <p:cNvSpPr txBox="1">
            <a:spLocks noGrp="1"/>
          </p:cNvSpPr>
          <p:nvPr>
            <p:ph type="title"/>
          </p:nvPr>
        </p:nvSpPr>
        <p:spPr>
          <a:xfrm>
            <a:off x="724293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D344"/>
                </a:solidFill>
              </a:rPr>
              <a:t>/</a:t>
            </a:r>
            <a:r>
              <a:rPr lang="de-DE" dirty="0"/>
              <a:t>Pipes </a:t>
            </a:r>
            <a:r>
              <a:rPr lang="de-DE" sz="1400" b="0" dirty="0"/>
              <a:t>(Gewinner)</a:t>
            </a:r>
            <a:endParaRPr b="0" dirty="0"/>
          </a:p>
        </p:txBody>
      </p:sp>
      <p:grpSp>
        <p:nvGrpSpPr>
          <p:cNvPr id="677" name="Google Shape;677;p2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8" name="Google Shape;678;p2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2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81" name="Google Shape;681;p2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82" name="Google Shape;682;p2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3" name="Google Shape;683;p2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4" name="Google Shape;684;p2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5" name="Google Shape;685;p2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6" name="Google Shape;686;p2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2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8" name="Google Shape;688;p2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9" name="Google Shape;689;p2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1" name="Google Shape;691;p24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Pipes.py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2" name="Google Shape;692;p24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4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2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97" name="Google Shape;697;p2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1881E2D-AA00-800F-956D-F03E8A9FA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4" y="101451"/>
            <a:ext cx="1047077" cy="2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30D254C-9D18-D659-5033-A03166A1354D}"/>
              </a:ext>
            </a:extLst>
          </p:cNvPr>
          <p:cNvSpPr txBox="1"/>
          <p:nvPr/>
        </p:nvSpPr>
        <p:spPr>
          <a:xfrm>
            <a:off x="724293" y="2075855"/>
            <a:ext cx="458392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D344"/>
              </a:buClr>
              <a:buSzPct val="12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E2E2E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"/>
              </a:rPr>
              <a:t>Wie überprüft man, wer gewonnen hat</a:t>
            </a:r>
          </a:p>
          <a:p>
            <a:pPr marL="285750" indent="-285750">
              <a:buClr>
                <a:srgbClr val="FFD344"/>
              </a:buClr>
              <a:buSzPct val="120000"/>
              <a:buFont typeface="Arial" panose="020B0604020202020204" pitchFamily="34" charset="0"/>
              <a:buChar char="•"/>
            </a:pPr>
            <a:endParaRPr lang="de-DE" dirty="0">
              <a:solidFill>
                <a:srgbClr val="E2E2E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Fira Code"/>
            </a:endParaRPr>
          </a:p>
          <a:p>
            <a:pPr marL="285750" indent="-285750">
              <a:buClr>
                <a:srgbClr val="FFD344"/>
              </a:buClr>
              <a:buSzPct val="120000"/>
              <a:buFont typeface="Arial" panose="020B0604020202020204" pitchFamily="34" charset="0"/>
              <a:buChar char="•"/>
            </a:pPr>
            <a:endParaRPr lang="de-DE" dirty="0">
              <a:solidFill>
                <a:srgbClr val="E2E2E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Fira Code"/>
            </a:endParaRPr>
          </a:p>
          <a:p>
            <a:pPr marL="285750" indent="-285750">
              <a:buClr>
                <a:srgbClr val="FFD344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Was </a:t>
            </a:r>
            <a:r>
              <a:rPr lang="en-US" dirty="0" err="1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passiert</a:t>
            </a:r>
            <a:r>
              <a:rPr lang="en-US" dirty="0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-US" dirty="0" err="1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wenn</a:t>
            </a:r>
            <a:r>
              <a:rPr lang="en-US" dirty="0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 man </a:t>
            </a:r>
            <a:r>
              <a:rPr lang="en-US" dirty="0" err="1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gewonnen</a:t>
            </a:r>
            <a:r>
              <a:rPr lang="en-US" dirty="0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 hat</a:t>
            </a:r>
          </a:p>
          <a:p>
            <a:pPr marL="285750" indent="-285750">
              <a:buClr>
                <a:srgbClr val="FFD344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rgbClr val="E2E2E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285750" indent="-285750">
              <a:buClr>
                <a:srgbClr val="FFD344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rgbClr val="E2E2E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285750" indent="-285750">
              <a:buClr>
                <a:srgbClr val="FFD344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Was </a:t>
            </a:r>
            <a:r>
              <a:rPr lang="en-US" dirty="0" err="1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passiert</a:t>
            </a:r>
            <a:r>
              <a:rPr lang="en-US" dirty="0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-US" dirty="0" err="1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wenn</a:t>
            </a:r>
            <a:r>
              <a:rPr lang="en-US" dirty="0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 man </a:t>
            </a:r>
            <a:r>
              <a:rPr lang="en-US" dirty="0" err="1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verloren</a:t>
            </a:r>
            <a:r>
              <a:rPr lang="en-US" dirty="0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 hat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FD344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rgbClr val="E2E2E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3" name="Grafik 10">
            <a:extLst>
              <a:ext uri="{FF2B5EF4-FFF2-40B4-BE49-F238E27FC236}">
                <a16:creationId xmlns:a16="http://schemas.microsoft.com/office/drawing/2014/main" id="{DBA45546-B660-CC92-D366-267BF06B1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7636" y="2168450"/>
            <a:ext cx="3217763" cy="1445840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rnd">
            <a:solidFill>
              <a:srgbClr val="FFD344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7849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4"/>
          <p:cNvSpPr txBox="1">
            <a:spLocks noGrp="1"/>
          </p:cNvSpPr>
          <p:nvPr>
            <p:ph type="title"/>
          </p:nvPr>
        </p:nvSpPr>
        <p:spPr>
          <a:xfrm>
            <a:off x="724293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D344"/>
                </a:solidFill>
              </a:rPr>
              <a:t>/</a:t>
            </a:r>
            <a:r>
              <a:rPr lang="de-DE" dirty="0"/>
              <a:t>Log-Dateien</a:t>
            </a:r>
            <a:endParaRPr b="0" dirty="0"/>
          </a:p>
        </p:txBody>
      </p:sp>
      <p:grpSp>
        <p:nvGrpSpPr>
          <p:cNvPr id="677" name="Google Shape;677;p2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8" name="Google Shape;678;p2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2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81" name="Google Shape;681;p2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82" name="Google Shape;682;p2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3" name="Google Shape;683;p2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4" name="Google Shape;684;p2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5" name="Google Shape;685;p2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6" name="Google Shape;686;p2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2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8" name="Google Shape;688;p2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9" name="Google Shape;689;p2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1" name="Google Shape;691;p24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L</a:t>
            </a: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ogs.py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2" name="Google Shape;692;p24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4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2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97" name="Google Shape;697;p2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1881E2D-AA00-800F-956D-F03E8A9FA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4" y="101451"/>
            <a:ext cx="1047077" cy="2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4D9F99-A266-5110-71FB-BD5A669C4D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299" y="1510866"/>
            <a:ext cx="5108762" cy="2846867"/>
          </a:xfrm>
          <a:prstGeom prst="rect">
            <a:avLst/>
          </a:prstGeom>
          <a:noFill/>
          <a:ln w="9525" cap="flat" cmpd="sng" algn="ctr">
            <a:solidFill>
              <a:srgbClr val="FFD34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C0ECC3-C8F1-8FE0-DE2D-19A9B3CF68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1855" y="2570531"/>
            <a:ext cx="2233421" cy="514988"/>
          </a:xfrm>
          <a:prstGeom prst="rect">
            <a:avLst/>
          </a:prstGeom>
          <a:ln>
            <a:solidFill>
              <a:srgbClr val="FFD344"/>
            </a:solidFill>
          </a:ln>
        </p:spPr>
      </p:pic>
    </p:spTree>
    <p:extLst>
      <p:ext uri="{BB962C8B-B14F-4D97-AF65-F5344CB8AC3E}">
        <p14:creationId xmlns:p14="http://schemas.microsoft.com/office/powerpoint/2010/main" val="3055013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/</a:t>
            </a:r>
            <a:r>
              <a:rPr lang="en" dirty="0"/>
              <a:t>Verbesserungen</a:t>
            </a:r>
            <a:endParaRPr dirty="0"/>
          </a:p>
        </p:txBody>
      </p:sp>
      <p:grpSp>
        <p:nvGrpSpPr>
          <p:cNvPr id="1244" name="Google Shape;1244;p3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45" name="Google Shape;1245;p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6" name="Google Shape;1246;p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7" name="Google Shape;1247;p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48" name="Google Shape;1248;p3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49" name="Google Shape;1249;p3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0" name="Google Shape;1250;p3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51" name="Google Shape;1251;p3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52" name="Google Shape;1252;p3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53" name="Google Shape;1253;p3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54" name="Google Shape;1254;p3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55" name="Google Shape;1255;p3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56" name="Google Shape;1256;p3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8" name="Google Shape;1258;p36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Z</a:t>
            </a: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ukunft.py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9" name="Google Shape;1259;p36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36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36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36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3" name="Google Shape;1263;p36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264" name="Google Shape;1264;p36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6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6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7" name="Google Shape;1267;p36"/>
          <p:cNvSpPr/>
          <p:nvPr/>
        </p:nvSpPr>
        <p:spPr>
          <a:xfrm>
            <a:off x="1133050" y="1490375"/>
            <a:ext cx="2028900" cy="20172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36"/>
          <p:cNvSpPr txBox="1"/>
          <p:nvPr/>
        </p:nvSpPr>
        <p:spPr>
          <a:xfrm>
            <a:off x="1288563" y="1612075"/>
            <a:ext cx="135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IPC</a:t>
            </a:r>
            <a:endParaRPr sz="2000" b="1" dirty="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9" name="Google Shape;1269;p36"/>
          <p:cNvSpPr txBox="1"/>
          <p:nvPr/>
        </p:nvSpPr>
        <p:spPr>
          <a:xfrm>
            <a:off x="1143000" y="2059750"/>
            <a:ext cx="2005800" cy="11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2"/>
                </a:solidFill>
                <a:latin typeface="Fira Code"/>
                <a:ea typeface="Fira Code"/>
                <a:cs typeface="Fira Code"/>
                <a:sym typeface="Fira Code"/>
              </a:rPr>
              <a:t>+</a:t>
            </a:r>
            <a:r>
              <a:rPr lang="en-GB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Schneller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2"/>
                </a:solidFill>
                <a:latin typeface="Fira Code"/>
                <a:ea typeface="Fira Code"/>
                <a:cs typeface="Fira Code"/>
                <a:sym typeface="Fira Code"/>
              </a:rPr>
              <a:t>+</a:t>
            </a: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Zuverlässiger</a:t>
            </a:r>
            <a:endParaRPr lang="en-GB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2"/>
                </a:solidFill>
                <a:latin typeface="Fira Code"/>
                <a:ea typeface="Fira Code"/>
                <a:cs typeface="Fira Code"/>
                <a:sym typeface="Fira Code"/>
              </a:rPr>
              <a:t>+</a:t>
            </a: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Übersichtlicher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270" name="Google Shape;1270;p36"/>
          <p:cNvCxnSpPr/>
          <p:nvPr/>
        </p:nvCxnSpPr>
        <p:spPr>
          <a:xfrm>
            <a:off x="1143000" y="2059750"/>
            <a:ext cx="200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1" name="Google Shape;1271;p36"/>
          <p:cNvCxnSpPr/>
          <p:nvPr/>
        </p:nvCxnSpPr>
        <p:spPr>
          <a:xfrm>
            <a:off x="1411850" y="3337200"/>
            <a:ext cx="515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72" name="Google Shape;1272;p36"/>
          <p:cNvSpPr/>
          <p:nvPr/>
        </p:nvSpPr>
        <p:spPr>
          <a:xfrm>
            <a:off x="3557550" y="2382725"/>
            <a:ext cx="2028900" cy="20172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36"/>
          <p:cNvSpPr txBox="1"/>
          <p:nvPr/>
        </p:nvSpPr>
        <p:spPr>
          <a:xfrm>
            <a:off x="3713063" y="2504425"/>
            <a:ext cx="135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Spielfeld</a:t>
            </a:r>
            <a:endParaRPr sz="2000" b="1" dirty="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4" name="Google Shape;1274;p36"/>
          <p:cNvSpPr txBox="1"/>
          <p:nvPr/>
        </p:nvSpPr>
        <p:spPr>
          <a:xfrm>
            <a:off x="3544400" y="3066876"/>
            <a:ext cx="1961829" cy="10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+</a:t>
            </a: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Möglichkeiten</a:t>
            </a:r>
            <a:endParaRPr lang="en-GB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+</a:t>
            </a: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Modifikationen</a:t>
            </a:r>
            <a:endParaRPr lang="en-GB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275" name="Google Shape;1275;p36"/>
          <p:cNvCxnSpPr/>
          <p:nvPr/>
        </p:nvCxnSpPr>
        <p:spPr>
          <a:xfrm>
            <a:off x="3567500" y="2952100"/>
            <a:ext cx="200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6" name="Google Shape;1276;p36"/>
          <p:cNvCxnSpPr/>
          <p:nvPr/>
        </p:nvCxnSpPr>
        <p:spPr>
          <a:xfrm>
            <a:off x="3836350" y="4229550"/>
            <a:ext cx="515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77" name="Google Shape;1277;p36"/>
          <p:cNvSpPr/>
          <p:nvPr/>
        </p:nvSpPr>
        <p:spPr>
          <a:xfrm>
            <a:off x="5982050" y="1490375"/>
            <a:ext cx="2028900" cy="20172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36"/>
          <p:cNvSpPr txBox="1"/>
          <p:nvPr/>
        </p:nvSpPr>
        <p:spPr>
          <a:xfrm>
            <a:off x="6137563" y="1612075"/>
            <a:ext cx="135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GUI</a:t>
            </a:r>
            <a:endParaRPr sz="2000" b="1" dirty="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9" name="Google Shape;1279;p36"/>
          <p:cNvSpPr txBox="1"/>
          <p:nvPr/>
        </p:nvSpPr>
        <p:spPr>
          <a:xfrm>
            <a:off x="5992000" y="2059750"/>
            <a:ext cx="1974799" cy="11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+</a:t>
            </a:r>
            <a:r>
              <a:rPr lang="en-GB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Moderner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+</a:t>
            </a:r>
            <a:r>
              <a:rPr lang="en-GB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Maus-Input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+</a:t>
            </a: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Diverser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280" name="Google Shape;1280;p36"/>
          <p:cNvCxnSpPr/>
          <p:nvPr/>
        </p:nvCxnSpPr>
        <p:spPr>
          <a:xfrm>
            <a:off x="5992000" y="2059750"/>
            <a:ext cx="200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1" name="Google Shape;1281;p36"/>
          <p:cNvCxnSpPr/>
          <p:nvPr/>
        </p:nvCxnSpPr>
        <p:spPr>
          <a:xfrm>
            <a:off x="6260850" y="3337200"/>
            <a:ext cx="515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82" name="Google Shape;1282;p36"/>
          <p:cNvCxnSpPr>
            <a:stCxn id="1267" idx="0"/>
            <a:endCxn id="1272" idx="2"/>
          </p:cNvCxnSpPr>
          <p:nvPr/>
        </p:nvCxnSpPr>
        <p:spPr>
          <a:xfrm>
            <a:off x="3161950" y="2498975"/>
            <a:ext cx="395700" cy="8925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rgbClr val="E2E2E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83" name="Google Shape;1283;p36"/>
          <p:cNvCxnSpPr>
            <a:stCxn id="1277" idx="2"/>
            <a:endCxn id="1272" idx="0"/>
          </p:cNvCxnSpPr>
          <p:nvPr/>
        </p:nvCxnSpPr>
        <p:spPr>
          <a:xfrm flipH="1">
            <a:off x="5586350" y="2498975"/>
            <a:ext cx="395700" cy="8925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rgbClr val="E2E2E2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7D9FCEC-D1DF-F64F-A70C-1DC33B2DA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4" y="101451"/>
            <a:ext cx="1047077" cy="2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114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4"/>
          <p:cNvSpPr txBox="1">
            <a:spLocks noGrp="1"/>
          </p:cNvSpPr>
          <p:nvPr>
            <p:ph type="title"/>
          </p:nvPr>
        </p:nvSpPr>
        <p:spPr>
          <a:xfrm>
            <a:off x="724293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/</a:t>
            </a:r>
            <a:r>
              <a:rPr lang="de-DE" dirty="0"/>
              <a:t>Fazit</a:t>
            </a:r>
            <a:endParaRPr b="0" dirty="0"/>
          </a:p>
        </p:txBody>
      </p:sp>
      <p:grpSp>
        <p:nvGrpSpPr>
          <p:cNvPr id="677" name="Google Shape;677;p2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8" name="Google Shape;678;p2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2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81" name="Google Shape;681;p2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82" name="Google Shape;682;p2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3" name="Google Shape;683;p2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4" name="Google Shape;684;p2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5" name="Google Shape;685;p2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6" name="Google Shape;686;p2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2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8" name="Google Shape;688;p2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9" name="Google Shape;689;p2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1" name="Google Shape;691;p24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Fazit.py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2" name="Google Shape;692;p24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4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2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97" name="Google Shape;697;p2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1881E2D-AA00-800F-956D-F03E8A9FA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4" y="101451"/>
            <a:ext cx="1047077" cy="2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204;p16">
            <a:extLst>
              <a:ext uri="{FF2B5EF4-FFF2-40B4-BE49-F238E27FC236}">
                <a16:creationId xmlns:a16="http://schemas.microsoft.com/office/drawing/2014/main" id="{DAD6A483-C934-3A70-CA00-14384603EE60}"/>
              </a:ext>
            </a:extLst>
          </p:cNvPr>
          <p:cNvSpPr txBox="1">
            <a:spLocks/>
          </p:cNvSpPr>
          <p:nvPr/>
        </p:nvSpPr>
        <p:spPr>
          <a:xfrm>
            <a:off x="1100699" y="1412492"/>
            <a:ext cx="7323300" cy="2626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04800">
              <a:buClr>
                <a:schemeClr val="accent3"/>
              </a:buClr>
              <a:buSzPts val="1200"/>
              <a:buFont typeface="Arial"/>
              <a:buChar char="●"/>
            </a:pPr>
            <a:r>
              <a:rPr lang="en-GB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  <a:r>
              <a:rPr lang="de-DE" dirty="0" err="1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olide</a:t>
            </a:r>
            <a:r>
              <a:rPr lang="de-DE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Umsetzung der Aufgabenstellung</a:t>
            </a:r>
          </a:p>
          <a:p>
            <a:pPr marL="457200" indent="-304800">
              <a:buClr>
                <a:schemeClr val="accent3"/>
              </a:buClr>
              <a:buSzPts val="1200"/>
              <a:buFont typeface="Arial"/>
              <a:buChar char="●"/>
            </a:pPr>
            <a:r>
              <a:rPr lang="de-DE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Funktionsfähiges Spiel, welches jedoch nicht perfekt ist</a:t>
            </a:r>
          </a:p>
          <a:p>
            <a:pPr marL="457200" indent="-304800">
              <a:buClr>
                <a:schemeClr val="accent3"/>
              </a:buClr>
              <a:buSzPts val="1200"/>
              <a:buFont typeface="Arial"/>
              <a:buChar char="●"/>
            </a:pPr>
            <a:r>
              <a:rPr lang="de-DE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Vieles wurde neu erlernt</a:t>
            </a:r>
          </a:p>
          <a:p>
            <a:pPr marL="552450" indent="-400050">
              <a:buClr>
                <a:schemeClr val="accent3"/>
              </a:buClr>
              <a:buSzPts val="1200"/>
              <a:buFont typeface="+mj-lt"/>
              <a:buAutoNum type="romanUcPeriod"/>
            </a:pPr>
            <a:r>
              <a:rPr lang="de-DE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Python Bibliotheken und Importe, Python an sich </a:t>
            </a:r>
          </a:p>
          <a:p>
            <a:pPr marL="552450" indent="-400050">
              <a:buClr>
                <a:schemeClr val="accent3"/>
              </a:buClr>
              <a:buSzPts val="1200"/>
              <a:buFont typeface="+mj-lt"/>
              <a:buAutoNum type="romanUcPeriod"/>
            </a:pPr>
            <a:r>
              <a:rPr lang="de-DE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Umgang mit PowerShell, WSL und Ubuntu</a:t>
            </a:r>
          </a:p>
          <a:p>
            <a:pPr marL="552450" indent="-400050">
              <a:buClr>
                <a:schemeClr val="accent3"/>
              </a:buClr>
              <a:buSzPts val="1200"/>
              <a:buFont typeface="+mj-lt"/>
              <a:buAutoNum type="romanUcPeriod"/>
            </a:pPr>
            <a:r>
              <a:rPr lang="de-DE" dirty="0" err="1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PyCharm</a:t>
            </a:r>
            <a:r>
              <a:rPr lang="de-DE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als IDE und Erweiterungen</a:t>
            </a:r>
          </a:p>
          <a:p>
            <a:pPr marL="552450" indent="-400050">
              <a:buClr>
                <a:schemeClr val="accent3"/>
              </a:buClr>
              <a:buSzPts val="1200"/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Umgang mit Gruppenarbeiten und Aufteilungen</a:t>
            </a:r>
          </a:p>
          <a:p>
            <a:pPr marL="552450" indent="-400050">
              <a:buClr>
                <a:schemeClr val="accent3"/>
              </a:buClr>
              <a:buSzPts val="1200"/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Dokumentationen und Umgang mit </a:t>
            </a:r>
            <a:r>
              <a:rPr lang="de-DE" dirty="0" err="1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LateX</a:t>
            </a:r>
            <a:endParaRPr lang="de-DE" dirty="0">
              <a:solidFill>
                <a:schemeClr val="lt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152400">
              <a:buClr>
                <a:schemeClr val="accent3"/>
              </a:buClr>
              <a:buSzPts val="1200"/>
            </a:pPr>
            <a:endParaRPr lang="de-DE" dirty="0">
              <a:solidFill>
                <a:schemeClr val="lt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152400">
              <a:buClr>
                <a:schemeClr val="accent3"/>
              </a:buClr>
              <a:buSzPts val="1200"/>
            </a:pPr>
            <a:endParaRPr lang="de-DE" dirty="0">
              <a:solidFill>
                <a:schemeClr val="lt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552450" indent="-400050">
              <a:buClr>
                <a:schemeClr val="accent3"/>
              </a:buClr>
              <a:buSzPts val="1200"/>
              <a:buFont typeface="Arial" panose="020B0604020202020204" pitchFamily="34" charset="0"/>
              <a:buChar char="•"/>
            </a:pPr>
            <a:endParaRPr lang="de-DE" dirty="0">
              <a:solidFill>
                <a:schemeClr val="lt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552450" indent="-400050">
              <a:buClr>
                <a:schemeClr val="accent3"/>
              </a:buClr>
              <a:buSzPts val="1200"/>
              <a:buFont typeface="+mj-lt"/>
              <a:buAutoNum type="romanUcPeriod"/>
            </a:pPr>
            <a:endParaRPr lang="de-DE" dirty="0">
              <a:solidFill>
                <a:schemeClr val="lt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152400">
              <a:buClr>
                <a:schemeClr val="accent3"/>
              </a:buClr>
              <a:buSzPts val="1200"/>
            </a:pPr>
            <a:endParaRPr lang="de-DE" dirty="0">
              <a:solidFill>
                <a:schemeClr val="lt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064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4"/>
          <p:cNvSpPr txBox="1">
            <a:spLocks noGrp="1"/>
          </p:cNvSpPr>
          <p:nvPr>
            <p:ph type="title"/>
          </p:nvPr>
        </p:nvSpPr>
        <p:spPr>
          <a:xfrm>
            <a:off x="724293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/</a:t>
            </a:r>
            <a:r>
              <a:rPr lang="de-DE" dirty="0"/>
              <a:t>Quellen</a:t>
            </a:r>
            <a:endParaRPr b="0" dirty="0"/>
          </a:p>
        </p:txBody>
      </p:sp>
      <p:grpSp>
        <p:nvGrpSpPr>
          <p:cNvPr id="677" name="Google Shape;677;p2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8" name="Google Shape;678;p2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2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81" name="Google Shape;681;p2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82" name="Google Shape;682;p2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3" name="Google Shape;683;p2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4" name="Google Shape;684;p2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5" name="Google Shape;685;p2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6" name="Google Shape;686;p2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2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8" name="Google Shape;688;p2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9" name="Google Shape;689;p2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1" name="Google Shape;691;p24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Quellen.py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2" name="Google Shape;692;p24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4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2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97" name="Google Shape;697;p2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1881E2D-AA00-800F-956D-F03E8A9FA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4" y="101451"/>
            <a:ext cx="1047077" cy="2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204;p16">
            <a:extLst>
              <a:ext uri="{FF2B5EF4-FFF2-40B4-BE49-F238E27FC236}">
                <a16:creationId xmlns:a16="http://schemas.microsoft.com/office/drawing/2014/main" id="{DAD6A483-C934-3A70-CA00-14384603EE60}"/>
              </a:ext>
            </a:extLst>
          </p:cNvPr>
          <p:cNvSpPr txBox="1">
            <a:spLocks/>
          </p:cNvSpPr>
          <p:nvPr/>
        </p:nvSpPr>
        <p:spPr>
          <a:xfrm>
            <a:off x="1100699" y="1412492"/>
            <a:ext cx="7323300" cy="2626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de-DE" sz="1400" dirty="0">
                <a:solidFill>
                  <a:srgbClr val="E2E2E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http://de.wikipedia.org/wiki/</a:t>
            </a:r>
            <a:r>
              <a:rPr lang="de-DE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Buzzword-Bingo</a:t>
            </a:r>
            <a:r>
              <a:rPr lang="de-DE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Abgerufen: 20.06.24</a:t>
            </a:r>
          </a:p>
        </p:txBody>
      </p:sp>
    </p:spTree>
    <p:extLst>
      <p:ext uri="{BB962C8B-B14F-4D97-AF65-F5344CB8AC3E}">
        <p14:creationId xmlns:p14="http://schemas.microsoft.com/office/powerpoint/2010/main" val="4109114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4"/>
          <p:cNvSpPr txBox="1">
            <a:spLocks noGrp="1"/>
          </p:cNvSpPr>
          <p:nvPr>
            <p:ph type="title"/>
          </p:nvPr>
        </p:nvSpPr>
        <p:spPr>
          <a:xfrm>
            <a:off x="724293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/</a:t>
            </a:r>
            <a:r>
              <a:rPr lang="de-DE" dirty="0"/>
              <a:t>Danke</a:t>
            </a:r>
            <a:endParaRPr b="0" dirty="0"/>
          </a:p>
        </p:txBody>
      </p:sp>
      <p:grpSp>
        <p:nvGrpSpPr>
          <p:cNvPr id="677" name="Google Shape;677;p2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8" name="Google Shape;678;p2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2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81" name="Google Shape;681;p2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82" name="Google Shape;682;p2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3" name="Google Shape;683;p2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4" name="Google Shape;684;p2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5" name="Google Shape;685;p2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6" name="Google Shape;686;p2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2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8" name="Google Shape;688;p2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9" name="Google Shape;689;p2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1" name="Google Shape;691;p24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Dank.py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2" name="Google Shape;692;p24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4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2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97" name="Google Shape;697;p2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1881E2D-AA00-800F-956D-F03E8A9FA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4" y="101451"/>
            <a:ext cx="1047077" cy="2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204;p16">
            <a:extLst>
              <a:ext uri="{FF2B5EF4-FFF2-40B4-BE49-F238E27FC236}">
                <a16:creationId xmlns:a16="http://schemas.microsoft.com/office/drawing/2014/main" id="{DAD6A483-C934-3A70-CA00-14384603EE60}"/>
              </a:ext>
            </a:extLst>
          </p:cNvPr>
          <p:cNvSpPr txBox="1">
            <a:spLocks/>
          </p:cNvSpPr>
          <p:nvPr/>
        </p:nvSpPr>
        <p:spPr>
          <a:xfrm>
            <a:off x="1001150" y="2415400"/>
            <a:ext cx="7323300" cy="2626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de-DE" sz="3200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&gt;&gt;&gt; </a:t>
            </a:r>
            <a:r>
              <a:rPr lang="de-DE" sz="3200" dirty="0">
                <a:solidFill>
                  <a:srgbClr val="E2E2E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Für Ihre Aufmerksamkeit!</a:t>
            </a:r>
            <a:endParaRPr lang="de-DE" sz="32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03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/</a:t>
            </a:r>
            <a:r>
              <a:rPr lang="en" dirty="0"/>
              <a:t>Agenda</a:t>
            </a:r>
            <a:endParaRPr dirty="0"/>
          </a:p>
        </p:txBody>
      </p:sp>
      <p:grpSp>
        <p:nvGrpSpPr>
          <p:cNvPr id="388" name="Google Shape;388;p1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89" name="Google Shape;389;p1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1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1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2" name="Google Shape;392;p1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93" name="Google Shape;393;p1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4" name="Google Shape;394;p1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95" name="Google Shape;395;p1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6" name="Google Shape;396;p1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97" name="Google Shape;397;p1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8" name="Google Shape;398;p1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99" name="Google Shape;399;p1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00" name="Google Shape;400;p1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2" name="Google Shape;402;p19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Agenda.py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3" name="Google Shape;403;p19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9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9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9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08" name="Google Shape;408;p1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19"/>
          <p:cNvSpPr txBox="1"/>
          <p:nvPr/>
        </p:nvSpPr>
        <p:spPr>
          <a:xfrm>
            <a:off x="1400375" y="14105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EA7D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" sz="3000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 sz="3000" b="1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2" name="Google Shape;412;p19"/>
          <p:cNvSpPr txBox="1"/>
          <p:nvPr/>
        </p:nvSpPr>
        <p:spPr>
          <a:xfrm>
            <a:off x="3236000" y="14105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E5A083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" sz="3000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sz="3000" b="1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3" name="Google Shape;413;p19"/>
          <p:cNvSpPr txBox="1"/>
          <p:nvPr/>
        </p:nvSpPr>
        <p:spPr>
          <a:xfrm>
            <a:off x="5071625" y="14105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E07A88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" sz="3000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 sz="3000" b="1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4" name="Google Shape;414;p19"/>
          <p:cNvSpPr txBox="1"/>
          <p:nvPr/>
        </p:nvSpPr>
        <p:spPr>
          <a:xfrm>
            <a:off x="6907250" y="14105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24BFEB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" sz="3000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 sz="3000" b="1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5" name="Google Shape;415;p19"/>
          <p:cNvSpPr txBox="1"/>
          <p:nvPr/>
        </p:nvSpPr>
        <p:spPr>
          <a:xfrm>
            <a:off x="918125" y="3199325"/>
            <a:ext cx="180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 dirty="0">
                <a:solidFill>
                  <a:srgbClr val="FFD344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de-DE" sz="16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Einleitung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6" name="Google Shape;416;p19"/>
          <p:cNvSpPr txBox="1"/>
          <p:nvPr/>
        </p:nvSpPr>
        <p:spPr>
          <a:xfrm>
            <a:off x="918125" y="3599525"/>
            <a:ext cx="1800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7" name="Google Shape;417;p19"/>
          <p:cNvSpPr txBox="1"/>
          <p:nvPr/>
        </p:nvSpPr>
        <p:spPr>
          <a:xfrm>
            <a:off x="2529690" y="1365000"/>
            <a:ext cx="2389909" cy="223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 dirty="0">
                <a:solidFill>
                  <a:srgbClr val="E5A083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de-DE" sz="16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Aufteilung </a:t>
            </a:r>
            <a:r>
              <a:rPr lang="de-DE" sz="1600" dirty="0">
                <a:solidFill>
                  <a:srgbClr val="E5A083"/>
                </a:solidFill>
                <a:latin typeface="Fira Code"/>
                <a:ea typeface="Fira Code"/>
                <a:cs typeface="Fira Code"/>
                <a:sym typeface="Fira Code"/>
              </a:rPr>
              <a:t>/</a:t>
            </a:r>
            <a:r>
              <a:rPr lang="de-DE" sz="16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Vorgehensweise </a:t>
            </a:r>
            <a:r>
              <a:rPr lang="de-DE" sz="1600" dirty="0">
                <a:solidFill>
                  <a:srgbClr val="E5A083"/>
                </a:solidFill>
                <a:latin typeface="Fira Code"/>
                <a:ea typeface="Fira Code"/>
                <a:cs typeface="Fira Code"/>
                <a:sym typeface="Fira Code"/>
              </a:rPr>
              <a:t>/</a:t>
            </a:r>
            <a:r>
              <a:rPr lang="de-DE" sz="16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Herausforderungen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9" name="Google Shape;419;p19"/>
          <p:cNvSpPr txBox="1"/>
          <p:nvPr/>
        </p:nvSpPr>
        <p:spPr>
          <a:xfrm>
            <a:off x="4533955" y="3180689"/>
            <a:ext cx="180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 dirty="0">
                <a:solidFill>
                  <a:srgbClr val="E07A88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de-DE" sz="16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Das Spiel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1" name="Google Shape;421;p19"/>
          <p:cNvSpPr txBox="1"/>
          <p:nvPr/>
        </p:nvSpPr>
        <p:spPr>
          <a:xfrm>
            <a:off x="6424975" y="1955912"/>
            <a:ext cx="180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24BFE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Oswald"/>
              </a:rPr>
              <a:t>/</a:t>
            </a:r>
            <a:r>
              <a:rPr lang="en" sz="2000" dirty="0">
                <a:solidFill>
                  <a:schemeClr val="dk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Oswald"/>
              </a:rPr>
              <a:t>Fazit</a:t>
            </a:r>
            <a:endParaRPr sz="2000" dirty="0">
              <a:solidFill>
                <a:schemeClr val="dk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Oswald"/>
            </a:endParaRPr>
          </a:p>
        </p:txBody>
      </p:sp>
      <p:cxnSp>
        <p:nvCxnSpPr>
          <p:cNvPr id="423" name="Google Shape;423;p19"/>
          <p:cNvCxnSpPr>
            <a:stCxn id="411" idx="2"/>
            <a:endCxn id="415" idx="0"/>
          </p:cNvCxnSpPr>
          <p:nvPr/>
        </p:nvCxnSpPr>
        <p:spPr>
          <a:xfrm>
            <a:off x="1818575" y="1920863"/>
            <a:ext cx="0" cy="12784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25" name="Google Shape;425;p19"/>
          <p:cNvCxnSpPr>
            <a:cxnSpLocks/>
          </p:cNvCxnSpPr>
          <p:nvPr/>
        </p:nvCxnSpPr>
        <p:spPr>
          <a:xfrm>
            <a:off x="5458592" y="1842962"/>
            <a:ext cx="0" cy="12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27" name="Google Shape;427;p19"/>
          <p:cNvCxnSpPr>
            <a:endCxn id="412" idx="1"/>
          </p:cNvCxnSpPr>
          <p:nvPr/>
        </p:nvCxnSpPr>
        <p:spPr>
          <a:xfrm>
            <a:off x="2236700" y="1665713"/>
            <a:ext cx="9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28" name="Google Shape;428;p19"/>
          <p:cNvCxnSpPr/>
          <p:nvPr/>
        </p:nvCxnSpPr>
        <p:spPr>
          <a:xfrm>
            <a:off x="4072363" y="1665713"/>
            <a:ext cx="9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29" name="Google Shape;429;p19"/>
          <p:cNvCxnSpPr/>
          <p:nvPr/>
        </p:nvCxnSpPr>
        <p:spPr>
          <a:xfrm>
            <a:off x="5908038" y="1665713"/>
            <a:ext cx="9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2" name="Picture 4">
            <a:extLst>
              <a:ext uri="{FF2B5EF4-FFF2-40B4-BE49-F238E27FC236}">
                <a16:creationId xmlns:a16="http://schemas.microsoft.com/office/drawing/2014/main" id="{5F3FCE2F-D97A-4D9E-2BC3-88CFED821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4" y="101451"/>
            <a:ext cx="1047077" cy="2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19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/</a:t>
            </a:r>
            <a:r>
              <a:rPr lang="en" dirty="0"/>
              <a:t>Basics</a:t>
            </a:r>
            <a:endParaRPr dirty="0"/>
          </a:p>
        </p:txBody>
      </p:sp>
      <p:grpSp>
        <p:nvGrpSpPr>
          <p:cNvPr id="219" name="Google Shape;219;p1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20" name="Google Shape;220;p1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1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1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3" name="Google Shape;223;p1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24" name="Google Shape;224;p1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5" name="Google Shape;225;p1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26" name="Google Shape;226;p1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7" name="Google Shape;227;p1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28" name="Google Shape;228;p1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9" name="Google Shape;229;p1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30" name="Google Shape;230;p1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31" name="Google Shape;231;p1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3" name="Google Shape;233;p1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Basics.py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4" name="Google Shape;234;p17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7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1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239" name="Google Shape;239;p1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E8F4BA3-8960-C748-4B43-45F9D29DD9D3}"/>
              </a:ext>
            </a:extLst>
          </p:cNvPr>
          <p:cNvSpPr txBox="1"/>
          <p:nvPr/>
        </p:nvSpPr>
        <p:spPr>
          <a:xfrm>
            <a:off x="1097780" y="1451280"/>
            <a:ext cx="656944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Char char="●"/>
            </a:pPr>
            <a:r>
              <a:rPr lang="de-DE" b="1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GitHub: </a:t>
            </a:r>
            <a:r>
              <a:rPr lang="de-DE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github.com/smajli7/BingoSpielBSRN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Char char="●"/>
            </a:pPr>
            <a:r>
              <a:rPr lang="de-DE" b="1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Programmart: </a:t>
            </a:r>
            <a:r>
              <a:rPr lang="de-DE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Spiel</a:t>
            </a:r>
            <a:endParaRPr lang="de-DE" b="1" dirty="0">
              <a:solidFill>
                <a:schemeClr val="lt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Char char="●"/>
            </a:pPr>
            <a:r>
              <a:rPr lang="de-DE" b="1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Sprache:</a:t>
            </a:r>
            <a:r>
              <a:rPr lang="ru-RU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de-DE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Python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Char char="●"/>
            </a:pPr>
            <a:r>
              <a:rPr lang="de-DE" b="1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Projektart: </a:t>
            </a:r>
            <a:r>
              <a:rPr lang="de-DE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Gruppenarbeit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Char char="●"/>
            </a:pPr>
            <a:r>
              <a:rPr lang="de-DE" b="1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Gruppengröße: </a:t>
            </a:r>
            <a:r>
              <a:rPr lang="de-DE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Char char="●"/>
            </a:pPr>
            <a:endParaRPr lang="de-DE" dirty="0">
              <a:solidFill>
                <a:schemeClr val="lt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Char char="●"/>
            </a:pPr>
            <a:endParaRPr lang="de-DE" dirty="0">
              <a:solidFill>
                <a:schemeClr val="lt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</a:pPr>
            <a:endParaRPr lang="de-DE" dirty="0">
              <a:solidFill>
                <a:schemeClr val="lt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</a:pPr>
            <a:endParaRPr lang="de-DE" dirty="0">
              <a:solidFill>
                <a:schemeClr val="lt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Char char="●"/>
            </a:pPr>
            <a:r>
              <a:rPr lang="de-DE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lang="de-DE" dirty="0" err="1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rich</a:t>
            </a:r>
            <a:endParaRPr lang="de-DE" dirty="0">
              <a:solidFill>
                <a:schemeClr val="lt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Char char="●"/>
            </a:pPr>
            <a:r>
              <a:rPr lang="de-DE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main.py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Char char="●"/>
            </a:pPr>
            <a:r>
              <a:rPr lang="de-DE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Buzzwords.txt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Char char="●"/>
            </a:pPr>
            <a:endParaRPr lang="de-DE" b="1" dirty="0">
              <a:solidFill>
                <a:schemeClr val="lt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Char char="●"/>
            </a:pPr>
            <a:endParaRPr lang="ru-RU" dirty="0">
              <a:solidFill>
                <a:schemeClr val="lt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2A2447C-2229-D27A-02F9-B741183F6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4" y="101451"/>
            <a:ext cx="1047077" cy="2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4C5C3B-812A-07E6-8175-1D4D278EB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4101" y="1958442"/>
            <a:ext cx="3651298" cy="24604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59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89" name="Google Shape;189;p1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1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1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2" name="Google Shape;192;p1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93" name="Google Shape;193;p1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4" name="Google Shape;194;p1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95" name="Google Shape;195;p1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6" name="Google Shape;196;p1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97" name="Google Shape;197;p1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" name="Google Shape;198;p1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9" name="Google Shape;199;p1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00" name="Google Shape;200;p1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2" name="Google Shape;202;p16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Spielregeln.py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3" name="Google Shape;203;p16"/>
          <p:cNvSpPr txBox="1">
            <a:spLocks noGrp="1"/>
          </p:cNvSpPr>
          <p:nvPr>
            <p:ph type="title"/>
          </p:nvPr>
        </p:nvSpPr>
        <p:spPr>
          <a:xfrm>
            <a:off x="719999" y="578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/</a:t>
            </a:r>
            <a:r>
              <a:rPr lang="de-DE" dirty="0"/>
              <a:t>Buzzword-Bingo</a:t>
            </a:r>
            <a:endParaRPr dirty="0"/>
          </a:p>
        </p:txBody>
      </p:sp>
      <p:sp>
        <p:nvSpPr>
          <p:cNvPr id="204" name="Google Shape;204;p16"/>
          <p:cNvSpPr txBox="1">
            <a:spLocks noGrp="1"/>
          </p:cNvSpPr>
          <p:nvPr>
            <p:ph type="body" idx="1"/>
          </p:nvPr>
        </p:nvSpPr>
        <p:spPr>
          <a:xfrm>
            <a:off x="1100699" y="1412493"/>
            <a:ext cx="6942600" cy="21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de-DE" b="1" dirty="0">
                <a:solidFill>
                  <a:schemeClr val="lt1"/>
                </a:solidFill>
              </a:rPr>
              <a:t>Spielprinzip:</a:t>
            </a:r>
            <a:r>
              <a:rPr lang="ru-RU" dirty="0">
                <a:solidFill>
                  <a:schemeClr val="lt1"/>
                </a:solidFill>
              </a:rPr>
              <a:t> </a:t>
            </a:r>
            <a:r>
              <a:rPr lang="de-DE" dirty="0">
                <a:solidFill>
                  <a:schemeClr val="lt1"/>
                </a:solidFill>
              </a:rPr>
              <a:t>Humoristische Variante des Bingo-Spiels</a:t>
            </a:r>
            <a:endParaRPr lang="ru-RU" dirty="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de-DE" b="1" dirty="0">
                <a:solidFill>
                  <a:schemeClr val="lt1"/>
                </a:solidFill>
              </a:rPr>
              <a:t>Einsatzort:</a:t>
            </a:r>
            <a:r>
              <a:rPr lang="ru-RU" b="1" dirty="0">
                <a:solidFill>
                  <a:schemeClr val="lt1"/>
                </a:solidFill>
              </a:rPr>
              <a:t> </a:t>
            </a:r>
            <a:r>
              <a:rPr lang="de-DE" dirty="0">
                <a:solidFill>
                  <a:schemeClr val="lt1"/>
                </a:solidFill>
              </a:rPr>
              <a:t>Vorträge, Präsentationen, Besprechungen</a:t>
            </a:r>
            <a:endParaRPr lang="ru-RU" dirty="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de-DE" b="1" dirty="0">
                <a:solidFill>
                  <a:schemeClr val="lt1"/>
                </a:solidFill>
              </a:rPr>
              <a:t>Spielkarten:</a:t>
            </a:r>
            <a:r>
              <a:rPr lang="ru-RU" dirty="0">
                <a:solidFill>
                  <a:schemeClr val="lt1"/>
                </a:solidFill>
              </a:rPr>
              <a:t> </a:t>
            </a:r>
            <a:r>
              <a:rPr lang="de-DE" dirty="0">
                <a:solidFill>
                  <a:schemeClr val="lt1"/>
                </a:solidFill>
              </a:rPr>
              <a:t>Statt Zahlen sind Schlagwörter (</a:t>
            </a:r>
            <a:r>
              <a:rPr lang="de-DE" dirty="0" err="1">
                <a:solidFill>
                  <a:schemeClr val="lt1"/>
                </a:solidFill>
              </a:rPr>
              <a:t>Buzzwords</a:t>
            </a:r>
            <a:r>
              <a:rPr lang="de-DE" dirty="0">
                <a:solidFill>
                  <a:schemeClr val="lt1"/>
                </a:solidFill>
              </a:rPr>
              <a:t>) auf den Karten</a:t>
            </a:r>
            <a:endParaRPr lang="ru-RU" dirty="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de-DE" b="1" dirty="0">
                <a:solidFill>
                  <a:schemeClr val="lt1"/>
                </a:solidFill>
              </a:rPr>
              <a:t>Regeln:</a:t>
            </a:r>
            <a:r>
              <a:rPr lang="ru-RU" b="1" dirty="0">
                <a:solidFill>
                  <a:schemeClr val="lt1"/>
                </a:solidFill>
              </a:rPr>
              <a:t> </a:t>
            </a:r>
            <a:r>
              <a:rPr lang="de-DE" dirty="0">
                <a:solidFill>
                  <a:schemeClr val="lt1"/>
                </a:solidFill>
              </a:rPr>
              <a:t>Wörter werden gestrichen, wenn sie genannt werden</a:t>
            </a:r>
            <a:endParaRPr lang="ru-RU" dirty="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de-DE" b="1" dirty="0">
                <a:solidFill>
                  <a:schemeClr val="lt1"/>
                </a:solidFill>
              </a:rPr>
              <a:t>Gewinnbedingung:</a:t>
            </a:r>
            <a:r>
              <a:rPr lang="ru-RU" dirty="0">
                <a:solidFill>
                  <a:schemeClr val="lt1"/>
                </a:solidFill>
              </a:rPr>
              <a:t> </a:t>
            </a:r>
            <a:r>
              <a:rPr lang="de-DE" dirty="0">
                <a:solidFill>
                  <a:schemeClr val="lt1"/>
                </a:solidFill>
              </a:rPr>
              <a:t>Eine vollständig gefüllte Reihe, Spalte oder Diagonale</a:t>
            </a:r>
            <a:endParaRPr lang="ru-RU" dirty="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de-DE" b="1" dirty="0">
                <a:solidFill>
                  <a:schemeClr val="lt1"/>
                </a:solidFill>
              </a:rPr>
              <a:t>Gewinnausruf:</a:t>
            </a:r>
            <a:r>
              <a:rPr lang="ru-RU" dirty="0">
                <a:solidFill>
                  <a:schemeClr val="lt1"/>
                </a:solidFill>
              </a:rPr>
              <a:t> </a:t>
            </a:r>
            <a:r>
              <a:rPr lang="de-DE" dirty="0">
                <a:solidFill>
                  <a:schemeClr val="lt1"/>
                </a:solidFill>
              </a:rPr>
              <a:t>Spieler ruft </a:t>
            </a:r>
            <a:r>
              <a:rPr lang="ru-RU" dirty="0">
                <a:solidFill>
                  <a:schemeClr val="lt1"/>
                </a:solidFill>
              </a:rPr>
              <a:t>«</a:t>
            </a:r>
            <a:r>
              <a:rPr lang="de-DE" dirty="0">
                <a:solidFill>
                  <a:schemeClr val="lt1"/>
                </a:solidFill>
              </a:rPr>
              <a:t>Bingo</a:t>
            </a:r>
            <a:r>
              <a:rPr lang="ru-RU" dirty="0">
                <a:solidFill>
                  <a:schemeClr val="lt1"/>
                </a:solidFill>
              </a:rPr>
              <a:t>»</a:t>
            </a:r>
            <a:r>
              <a:rPr lang="de-DE" dirty="0">
                <a:solidFill>
                  <a:schemeClr val="lt1"/>
                </a:solidFill>
              </a:rPr>
              <a:t> oder </a:t>
            </a:r>
            <a:r>
              <a:rPr lang="ru-RU" dirty="0">
                <a:solidFill>
                  <a:schemeClr val="lt1"/>
                </a:solidFill>
              </a:rPr>
              <a:t>«</a:t>
            </a:r>
            <a:r>
              <a:rPr lang="de-DE" dirty="0">
                <a:solidFill>
                  <a:schemeClr val="lt1"/>
                </a:solidFill>
              </a:rPr>
              <a:t>Bullshit</a:t>
            </a:r>
            <a:r>
              <a:rPr lang="ru-RU" dirty="0">
                <a:solidFill>
                  <a:schemeClr val="lt1"/>
                </a:solidFill>
              </a:rPr>
              <a:t>»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de-DE" b="1" dirty="0">
                <a:solidFill>
                  <a:schemeClr val="lt1"/>
                </a:solidFill>
              </a:rPr>
              <a:t>Kritik:</a:t>
            </a:r>
            <a:r>
              <a:rPr lang="ru-RU" dirty="0">
                <a:solidFill>
                  <a:schemeClr val="lt1"/>
                </a:solidFill>
              </a:rPr>
              <a:t> </a:t>
            </a:r>
            <a:r>
              <a:rPr lang="de-DE" dirty="0">
                <a:solidFill>
                  <a:schemeClr val="lt1"/>
                </a:solidFill>
              </a:rPr>
              <a:t>Übermäßige und inhaltsleere Verwendung von Schlagwörtern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5" name="Google Shape;205;p16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6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6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16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210" name="Google Shape;210;p16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789ABA75-8A4B-1BEE-AF2D-3F993B4E6FA0}"/>
              </a:ext>
            </a:extLst>
          </p:cNvPr>
          <p:cNvSpPr txBox="1"/>
          <p:nvPr/>
        </p:nvSpPr>
        <p:spPr>
          <a:xfrm>
            <a:off x="2840721" y="4342881"/>
            <a:ext cx="34625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800" dirty="0">
                <a:solidFill>
                  <a:schemeClr val="bg1"/>
                </a:solidFill>
                <a:latin typeface="Congenial UltraLight" panose="02000503040000020004" pitchFamily="2" charset="0"/>
              </a:rPr>
              <a:t>Quelle: </a:t>
            </a:r>
            <a:r>
              <a:rPr lang="de-DE" sz="800" dirty="0">
                <a:solidFill>
                  <a:srgbClr val="E2E2E2"/>
                </a:solidFill>
                <a:latin typeface="Congenial UltraLight" panose="020005030400000200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http://de.wikipedia.org/wiki/</a:t>
            </a:r>
            <a:r>
              <a:rPr lang="de-DE" sz="800" dirty="0" err="1">
                <a:solidFill>
                  <a:schemeClr val="bg1"/>
                </a:solidFill>
                <a:latin typeface="Congenial UltraLight" panose="020005030400000200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Buzzword-Bingo</a:t>
            </a:r>
            <a:r>
              <a:rPr lang="de-DE" sz="800" dirty="0">
                <a:solidFill>
                  <a:schemeClr val="bg1"/>
                </a:solidFill>
                <a:latin typeface="Congenial UltraLight" panose="02000503040000020004" pitchFamily="2" charset="0"/>
              </a:rPr>
              <a:t> Abgerufen: 20.06.24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DFC760F3-4996-FFA2-2628-420B429A6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4" y="101451"/>
            <a:ext cx="1047077" cy="2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/</a:t>
            </a:r>
            <a:r>
              <a:rPr lang="en" dirty="0"/>
              <a:t>Spielfunktionen</a:t>
            </a:r>
            <a:endParaRPr dirty="0"/>
          </a:p>
        </p:txBody>
      </p:sp>
      <p:grpSp>
        <p:nvGrpSpPr>
          <p:cNvPr id="626" name="Google Shape;626;p2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27" name="Google Shape;627;p2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2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2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30" name="Google Shape;630;p2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31" name="Google Shape;631;p2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" name="Google Shape;632;p2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33" name="Google Shape;633;p2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4" name="Google Shape;634;p2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35" name="Google Shape;635;p2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6" name="Google Shape;636;p2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7" name="Google Shape;637;p2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38" name="Google Shape;638;p2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0" name="Google Shape;640;p2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Funktionen.py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1" name="Google Shape;641;p2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3">
            <a:hlinkClick r:id="" action="ppaction://noaction"/>
          </p:cNvPr>
          <p:cNvSpPr/>
          <p:nvPr/>
        </p:nvSpPr>
        <p:spPr>
          <a:xfrm>
            <a:off x="-560535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5" name="Google Shape;645;p23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46" name="Google Shape;646;p23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9" name="Google Shape;649;p23"/>
          <p:cNvSpPr txBox="1"/>
          <p:nvPr/>
        </p:nvSpPr>
        <p:spPr>
          <a:xfrm>
            <a:off x="132418" y="2314325"/>
            <a:ext cx="21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" sz="2000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Bingo</a:t>
            </a:r>
            <a:endParaRPr sz="2000" b="1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1" name="Google Shape;651;p23"/>
          <p:cNvSpPr txBox="1"/>
          <p:nvPr/>
        </p:nvSpPr>
        <p:spPr>
          <a:xfrm>
            <a:off x="2729366" y="1589950"/>
            <a:ext cx="141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" sz="2000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Eingabe</a:t>
            </a:r>
            <a:endParaRPr sz="2000" b="1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2" name="Google Shape;652;p23"/>
          <p:cNvSpPr txBox="1"/>
          <p:nvPr/>
        </p:nvSpPr>
        <p:spPr>
          <a:xfrm>
            <a:off x="2532845" y="2670413"/>
            <a:ext cx="1612821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" sz="2000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Vearbeitung</a:t>
            </a:r>
            <a:endParaRPr sz="2000" b="1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3" name="Google Shape;653;p23"/>
          <p:cNvSpPr txBox="1"/>
          <p:nvPr/>
        </p:nvSpPr>
        <p:spPr>
          <a:xfrm>
            <a:off x="2120721" y="3750875"/>
            <a:ext cx="2024945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" sz="2000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Visualisierung</a:t>
            </a:r>
            <a:endParaRPr sz="2000" b="1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4" name="Google Shape;654;p23"/>
          <p:cNvSpPr txBox="1"/>
          <p:nvPr/>
        </p:nvSpPr>
        <p:spPr>
          <a:xfrm>
            <a:off x="4831993" y="1470588"/>
            <a:ext cx="3131436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Wörterliste</a:t>
            </a:r>
            <a:r>
              <a:rPr lang="en-GB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Spieleranzahl</a:t>
            </a:r>
            <a:r>
              <a:rPr lang="en-GB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Spielernamen</a:t>
            </a:r>
            <a:r>
              <a:rPr lang="en-GB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Spielcode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5" name="Google Shape;655;p23"/>
          <p:cNvSpPr txBox="1"/>
          <p:nvPr/>
        </p:nvSpPr>
        <p:spPr>
          <a:xfrm>
            <a:off x="4819115" y="1831713"/>
            <a:ext cx="2518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Wörter</a:t>
            </a:r>
            <a:r>
              <a:rPr lang="en-GB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zum</a:t>
            </a:r>
            <a:r>
              <a:rPr lang="en-GB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markieren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6" name="Google Shape;656;p23"/>
          <p:cNvSpPr txBox="1"/>
          <p:nvPr/>
        </p:nvSpPr>
        <p:spPr>
          <a:xfrm>
            <a:off x="4819115" y="2370500"/>
            <a:ext cx="2518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Zuteilung</a:t>
            </a:r>
            <a:r>
              <a:rPr lang="en-GB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der </a:t>
            </a: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Wörter</a:t>
            </a:r>
            <a:r>
              <a:rPr lang="en-GB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Spielerstellung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7" name="Google Shape;657;p23"/>
          <p:cNvSpPr txBox="1"/>
          <p:nvPr/>
        </p:nvSpPr>
        <p:spPr>
          <a:xfrm>
            <a:off x="4819114" y="2731625"/>
            <a:ext cx="3104785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Generierung der Spielfelder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8" name="Google Shape;658;p23"/>
          <p:cNvSpPr txBox="1"/>
          <p:nvPr/>
        </p:nvSpPr>
        <p:spPr>
          <a:xfrm>
            <a:off x="4819115" y="3092750"/>
            <a:ext cx="2518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Wörterüberprüfung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9" name="Google Shape;659;p23"/>
          <p:cNvSpPr txBox="1"/>
          <p:nvPr/>
        </p:nvSpPr>
        <p:spPr>
          <a:xfrm>
            <a:off x="4823407" y="3631513"/>
            <a:ext cx="3100491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Farbliche</a:t>
            </a:r>
            <a:r>
              <a:rPr lang="en-GB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und </a:t>
            </a: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tabellarische</a:t>
            </a:r>
            <a:r>
              <a:rPr lang="en-GB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Gestaltung</a:t>
            </a:r>
            <a:r>
              <a:rPr lang="en-GB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des Spiels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0" name="Google Shape;660;p23"/>
          <p:cNvSpPr txBox="1"/>
          <p:nvPr/>
        </p:nvSpPr>
        <p:spPr>
          <a:xfrm>
            <a:off x="4819115" y="3992638"/>
            <a:ext cx="3457284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Bekanntmachung</a:t>
            </a:r>
            <a:r>
              <a:rPr lang="en-GB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des </a:t>
            </a: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Gewinners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61" name="Google Shape;661;p23"/>
          <p:cNvCxnSpPr>
            <a:stCxn id="649" idx="0"/>
            <a:endCxn id="651" idx="1"/>
          </p:cNvCxnSpPr>
          <p:nvPr/>
        </p:nvCxnSpPr>
        <p:spPr>
          <a:xfrm rot="-5400000">
            <a:off x="1697518" y="1282625"/>
            <a:ext cx="524400" cy="1539000"/>
          </a:xfrm>
          <a:prstGeom prst="bentConnector2">
            <a:avLst/>
          </a:prstGeom>
          <a:noFill/>
          <a:ln w="9525" cap="flat" cmpd="sng">
            <a:solidFill>
              <a:srgbClr val="E2E2E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62" name="Google Shape;662;p23"/>
          <p:cNvCxnSpPr>
            <a:cxnSpLocks/>
            <a:stCxn id="651" idx="2"/>
            <a:endCxn id="652" idx="0"/>
          </p:cNvCxnSpPr>
          <p:nvPr/>
        </p:nvCxnSpPr>
        <p:spPr>
          <a:xfrm rot="5400000">
            <a:off x="3048255" y="2281151"/>
            <a:ext cx="680263" cy="9826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2E2E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63" name="Google Shape;663;p23"/>
          <p:cNvCxnSpPr>
            <a:cxnSpLocks/>
            <a:stCxn id="652" idx="2"/>
            <a:endCxn id="653" idx="0"/>
          </p:cNvCxnSpPr>
          <p:nvPr/>
        </p:nvCxnSpPr>
        <p:spPr>
          <a:xfrm rot="5400000">
            <a:off x="2896094" y="3307713"/>
            <a:ext cx="680262" cy="2060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2E2E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64" name="Google Shape;664;p23"/>
          <p:cNvCxnSpPr>
            <a:cxnSpLocks/>
            <a:stCxn id="653" idx="3"/>
            <a:endCxn id="659" idx="1"/>
          </p:cNvCxnSpPr>
          <p:nvPr/>
        </p:nvCxnSpPr>
        <p:spPr>
          <a:xfrm flipV="1">
            <a:off x="4145666" y="3770413"/>
            <a:ext cx="677741" cy="1805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2E2E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65" name="Google Shape;665;p23"/>
          <p:cNvCxnSpPr>
            <a:cxnSpLocks/>
            <a:stCxn id="653" idx="3"/>
            <a:endCxn id="660" idx="1"/>
          </p:cNvCxnSpPr>
          <p:nvPr/>
        </p:nvCxnSpPr>
        <p:spPr>
          <a:xfrm>
            <a:off x="4145666" y="3950975"/>
            <a:ext cx="673449" cy="18056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2E2E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66" name="Google Shape;666;p23"/>
          <p:cNvCxnSpPr>
            <a:cxnSpLocks/>
            <a:stCxn id="652" idx="3"/>
            <a:endCxn id="656" idx="1"/>
          </p:cNvCxnSpPr>
          <p:nvPr/>
        </p:nvCxnSpPr>
        <p:spPr>
          <a:xfrm flipV="1">
            <a:off x="4145666" y="2509400"/>
            <a:ext cx="673449" cy="3611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2E2E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67" name="Google Shape;667;p23"/>
          <p:cNvCxnSpPr>
            <a:cxnSpLocks/>
            <a:stCxn id="652" idx="3"/>
            <a:endCxn id="658" idx="1"/>
          </p:cNvCxnSpPr>
          <p:nvPr/>
        </p:nvCxnSpPr>
        <p:spPr>
          <a:xfrm>
            <a:off x="4145666" y="2870513"/>
            <a:ext cx="673449" cy="36113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2E2E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68" name="Google Shape;668;p23"/>
          <p:cNvCxnSpPr>
            <a:cxnSpLocks/>
            <a:stCxn id="652" idx="3"/>
            <a:endCxn id="657" idx="1"/>
          </p:cNvCxnSpPr>
          <p:nvPr/>
        </p:nvCxnSpPr>
        <p:spPr>
          <a:xfrm>
            <a:off x="4145666" y="2870513"/>
            <a:ext cx="673448" cy="1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2E2E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69" name="Google Shape;669;p23"/>
          <p:cNvCxnSpPr>
            <a:cxnSpLocks/>
            <a:stCxn id="651" idx="3"/>
          </p:cNvCxnSpPr>
          <p:nvPr/>
        </p:nvCxnSpPr>
        <p:spPr>
          <a:xfrm flipV="1">
            <a:off x="4145666" y="1609488"/>
            <a:ext cx="673448" cy="1805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2E2E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70" name="Google Shape;670;p23"/>
          <p:cNvCxnSpPr>
            <a:stCxn id="651" idx="3"/>
            <a:endCxn id="655" idx="1"/>
          </p:cNvCxnSpPr>
          <p:nvPr/>
        </p:nvCxnSpPr>
        <p:spPr>
          <a:xfrm>
            <a:off x="4145666" y="1790050"/>
            <a:ext cx="673500" cy="1806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rgbClr val="E2E2E2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19" name="Picture 4">
            <a:extLst>
              <a:ext uri="{FF2B5EF4-FFF2-40B4-BE49-F238E27FC236}">
                <a16:creationId xmlns:a16="http://schemas.microsoft.com/office/drawing/2014/main" id="{3DD54739-B65B-B0B0-9E19-014659581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4" y="101451"/>
            <a:ext cx="1047077" cy="2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94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/</a:t>
            </a:r>
            <a:r>
              <a:rPr lang="de-DE" dirty="0"/>
              <a:t>Arbeitsaufteilung</a:t>
            </a:r>
            <a:endParaRPr dirty="0"/>
          </a:p>
        </p:txBody>
      </p:sp>
      <p:grpSp>
        <p:nvGrpSpPr>
          <p:cNvPr id="342" name="Google Shape;342;p1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43" name="Google Shape;343;p1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Google Shape;344;p1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1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6" name="Google Shape;346;p1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47" name="Google Shape;347;p1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8" name="Google Shape;348;p1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49" name="Google Shape;349;p1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0" name="Google Shape;350;p1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51" name="Google Shape;351;p1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2" name="Google Shape;352;p1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53" name="Google Shape;353;p1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54" name="Google Shape;354;p1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6" name="Google Shape;356;p18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Team.py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7" name="Google Shape;357;p18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8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8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8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18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362" name="Google Shape;362;p18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18"/>
          <p:cNvSpPr txBox="1"/>
          <p:nvPr/>
        </p:nvSpPr>
        <p:spPr>
          <a:xfrm>
            <a:off x="2701975" y="1303938"/>
            <a:ext cx="374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Gruppenmitglieder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6" name="Google Shape;366;p18"/>
          <p:cNvSpPr txBox="1"/>
          <p:nvPr/>
        </p:nvSpPr>
        <p:spPr>
          <a:xfrm>
            <a:off x="2701975" y="1704138"/>
            <a:ext cx="37494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Aufgaben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18"/>
          <p:cNvSpPr txBox="1"/>
          <p:nvPr/>
        </p:nvSpPr>
        <p:spPr>
          <a:xfrm>
            <a:off x="1015513" y="2571538"/>
            <a:ext cx="207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D344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Basis-Code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8" name="Google Shape;368;p18"/>
          <p:cNvSpPr txBox="1"/>
          <p:nvPr/>
        </p:nvSpPr>
        <p:spPr>
          <a:xfrm>
            <a:off x="1015513" y="2971738"/>
            <a:ext cx="2070600" cy="7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Fundament und Spielfunktionen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18"/>
          <p:cNvSpPr txBox="1"/>
          <p:nvPr/>
        </p:nvSpPr>
        <p:spPr>
          <a:xfrm>
            <a:off x="3532026" y="2571538"/>
            <a:ext cx="207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E5A083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IPC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0" name="Google Shape;370;p18"/>
          <p:cNvSpPr txBox="1"/>
          <p:nvPr/>
        </p:nvSpPr>
        <p:spPr>
          <a:xfrm>
            <a:off x="3536700" y="2971738"/>
            <a:ext cx="2070600" cy="7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IPC + Helfer bei Spielfunktionen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18"/>
          <p:cNvSpPr txBox="1"/>
          <p:nvPr/>
        </p:nvSpPr>
        <p:spPr>
          <a:xfrm>
            <a:off x="6057888" y="2571538"/>
            <a:ext cx="207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E07A88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Visualisierung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2" name="Google Shape;372;p18"/>
          <p:cNvSpPr txBox="1"/>
          <p:nvPr/>
        </p:nvSpPr>
        <p:spPr>
          <a:xfrm>
            <a:off x="6057888" y="2971738"/>
            <a:ext cx="2070600" cy="7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GUI und Logdateien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18"/>
          <p:cNvSpPr txBox="1"/>
          <p:nvPr/>
        </p:nvSpPr>
        <p:spPr>
          <a:xfrm>
            <a:off x="1015513" y="4050763"/>
            <a:ext cx="20706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" sz="2000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Fabian + Micheal</a:t>
            </a:r>
            <a:endParaRPr sz="2000" b="1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4" name="Google Shape;374;p18"/>
          <p:cNvSpPr txBox="1"/>
          <p:nvPr/>
        </p:nvSpPr>
        <p:spPr>
          <a:xfrm>
            <a:off x="3536713" y="4050763"/>
            <a:ext cx="20706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" sz="2000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Mustafa</a:t>
            </a:r>
            <a:endParaRPr sz="2000" b="1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5" name="Google Shape;375;p18"/>
          <p:cNvSpPr txBox="1"/>
          <p:nvPr/>
        </p:nvSpPr>
        <p:spPr>
          <a:xfrm>
            <a:off x="6057888" y="4050763"/>
            <a:ext cx="20706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" sz="2000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Jakub + Louisa</a:t>
            </a:r>
            <a:endParaRPr sz="2000" b="1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76" name="Google Shape;376;p18"/>
          <p:cNvCxnSpPr>
            <a:stCxn id="368" idx="2"/>
            <a:endCxn id="373" idx="0"/>
          </p:cNvCxnSpPr>
          <p:nvPr/>
        </p:nvCxnSpPr>
        <p:spPr>
          <a:xfrm>
            <a:off x="2050813" y="3740938"/>
            <a:ext cx="0" cy="309900"/>
          </a:xfrm>
          <a:prstGeom prst="straightConnector1">
            <a:avLst/>
          </a:prstGeom>
          <a:noFill/>
          <a:ln w="9525" cap="flat" cmpd="sng">
            <a:solidFill>
              <a:srgbClr val="E2E2E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77" name="Google Shape;377;p18"/>
          <p:cNvCxnSpPr>
            <a:stCxn id="370" idx="2"/>
            <a:endCxn id="374" idx="0"/>
          </p:cNvCxnSpPr>
          <p:nvPr/>
        </p:nvCxnSpPr>
        <p:spPr>
          <a:xfrm>
            <a:off x="4572000" y="3740938"/>
            <a:ext cx="0" cy="309900"/>
          </a:xfrm>
          <a:prstGeom prst="straightConnector1">
            <a:avLst/>
          </a:prstGeom>
          <a:noFill/>
          <a:ln w="9525" cap="flat" cmpd="sng">
            <a:solidFill>
              <a:srgbClr val="E2E2E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78" name="Google Shape;378;p18"/>
          <p:cNvCxnSpPr>
            <a:stCxn id="372" idx="2"/>
            <a:endCxn id="375" idx="0"/>
          </p:cNvCxnSpPr>
          <p:nvPr/>
        </p:nvCxnSpPr>
        <p:spPr>
          <a:xfrm>
            <a:off x="7093188" y="3740938"/>
            <a:ext cx="0" cy="309900"/>
          </a:xfrm>
          <a:prstGeom prst="straightConnector1">
            <a:avLst/>
          </a:prstGeom>
          <a:noFill/>
          <a:ln w="9525" cap="flat" cmpd="sng">
            <a:solidFill>
              <a:srgbClr val="E2E2E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79" name="Google Shape;379;p18"/>
          <p:cNvCxnSpPr>
            <a:stCxn id="366" idx="2"/>
            <a:endCxn id="367" idx="0"/>
          </p:cNvCxnSpPr>
          <p:nvPr/>
        </p:nvCxnSpPr>
        <p:spPr>
          <a:xfrm rot="5400000">
            <a:off x="3136975" y="1131738"/>
            <a:ext cx="353400" cy="2526000"/>
          </a:xfrm>
          <a:prstGeom prst="bentConnector3">
            <a:avLst>
              <a:gd name="adj1" fmla="val 50014"/>
            </a:avLst>
          </a:prstGeom>
          <a:noFill/>
          <a:ln w="9525" cap="flat" cmpd="sng">
            <a:solidFill>
              <a:srgbClr val="E2E2E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80" name="Google Shape;380;p18"/>
          <p:cNvCxnSpPr>
            <a:stCxn id="366" idx="2"/>
            <a:endCxn id="371" idx="0"/>
          </p:cNvCxnSpPr>
          <p:nvPr/>
        </p:nvCxnSpPr>
        <p:spPr>
          <a:xfrm rot="-5400000" flipH="1">
            <a:off x="5658175" y="1136538"/>
            <a:ext cx="353400" cy="2516400"/>
          </a:xfrm>
          <a:prstGeom prst="bentConnector3">
            <a:avLst>
              <a:gd name="adj1" fmla="val 50014"/>
            </a:avLst>
          </a:prstGeom>
          <a:noFill/>
          <a:ln w="9525" cap="flat" cmpd="sng">
            <a:solidFill>
              <a:srgbClr val="E2E2E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81" name="Google Shape;381;p18"/>
          <p:cNvCxnSpPr>
            <a:stCxn id="366" idx="2"/>
            <a:endCxn id="369" idx="0"/>
          </p:cNvCxnSpPr>
          <p:nvPr/>
        </p:nvCxnSpPr>
        <p:spPr>
          <a:xfrm flipH="1">
            <a:off x="4567326" y="2218038"/>
            <a:ext cx="9349" cy="353500"/>
          </a:xfrm>
          <a:prstGeom prst="straightConnector1">
            <a:avLst/>
          </a:prstGeom>
          <a:noFill/>
          <a:ln w="9525" cap="flat" cmpd="sng">
            <a:solidFill>
              <a:srgbClr val="E2E2E2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6C5EA1C-B694-01CC-79EC-B6D81337E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4" y="101451"/>
            <a:ext cx="1047077" cy="2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292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/</a:t>
            </a:r>
            <a:r>
              <a:rPr lang="en" dirty="0"/>
              <a:t>Probleme &amp; Herausvorderungen</a:t>
            </a:r>
            <a:endParaRPr dirty="0"/>
          </a:p>
        </p:txBody>
      </p:sp>
      <p:grpSp>
        <p:nvGrpSpPr>
          <p:cNvPr id="1755" name="Google Shape;1755;p4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756" name="Google Shape;1756;p4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7" name="Google Shape;1757;p4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8" name="Google Shape;1758;p4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59" name="Google Shape;1759;p4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760" name="Google Shape;1760;p4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1" name="Google Shape;1761;p4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762" name="Google Shape;1762;p4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63" name="Google Shape;1763;p4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764" name="Google Shape;1764;p4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65" name="Google Shape;1765;p4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766" name="Google Shape;1766;p4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767" name="Google Shape;1767;p4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4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69" name="Google Shape;1769;p46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Probleme.py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70" name="Google Shape;1770;p46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1" name="Google Shape;1771;p46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" name="Google Shape;1772;p46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" name="Google Shape;1773;p46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4" name="Google Shape;1774;p46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775" name="Google Shape;1775;p46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6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6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8" name="Google Shape;1778;p46"/>
          <p:cNvSpPr/>
          <p:nvPr/>
        </p:nvSpPr>
        <p:spPr>
          <a:xfrm rot="10800000" flipH="1">
            <a:off x="1295525" y="1490375"/>
            <a:ext cx="3114000" cy="13665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" name="Google Shape;1779;p46"/>
          <p:cNvSpPr/>
          <p:nvPr/>
        </p:nvSpPr>
        <p:spPr>
          <a:xfrm>
            <a:off x="1295525" y="3104025"/>
            <a:ext cx="3114000" cy="13665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0" name="Google Shape;1780;p46"/>
          <p:cNvSpPr/>
          <p:nvPr/>
        </p:nvSpPr>
        <p:spPr>
          <a:xfrm rot="10800000">
            <a:off x="4734475" y="1490375"/>
            <a:ext cx="3114000" cy="13665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rgbClr val="E5A0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" name="Google Shape;1781;p46"/>
          <p:cNvSpPr/>
          <p:nvPr/>
        </p:nvSpPr>
        <p:spPr>
          <a:xfrm flipH="1">
            <a:off x="4734475" y="3104025"/>
            <a:ext cx="3114000" cy="13665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2" name="Google Shape;1782;p46"/>
          <p:cNvGrpSpPr/>
          <p:nvPr/>
        </p:nvGrpSpPr>
        <p:grpSpPr>
          <a:xfrm>
            <a:off x="4394450" y="2802364"/>
            <a:ext cx="355107" cy="352227"/>
            <a:chOff x="7383596" y="1333475"/>
            <a:chExt cx="409016" cy="405698"/>
          </a:xfrm>
        </p:grpSpPr>
        <p:sp>
          <p:nvSpPr>
            <p:cNvPr id="1783" name="Google Shape;1783;p46"/>
            <p:cNvSpPr/>
            <p:nvPr/>
          </p:nvSpPr>
          <p:spPr>
            <a:xfrm>
              <a:off x="7654023" y="1333475"/>
              <a:ext cx="68961" cy="405698"/>
            </a:xfrm>
            <a:custGeom>
              <a:avLst/>
              <a:gdLst/>
              <a:ahLst/>
              <a:cxnLst/>
              <a:rect l="l" t="t" r="r" b="b"/>
              <a:pathLst>
                <a:path w="2411" h="14184" extrusionOk="0">
                  <a:moveTo>
                    <a:pt x="580" y="0"/>
                  </a:moveTo>
                  <a:lnTo>
                    <a:pt x="1" y="7045"/>
                  </a:lnTo>
                  <a:lnTo>
                    <a:pt x="580" y="14183"/>
                  </a:lnTo>
                  <a:lnTo>
                    <a:pt x="2411" y="14183"/>
                  </a:lnTo>
                  <a:lnTo>
                    <a:pt x="24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6"/>
            <p:cNvSpPr/>
            <p:nvPr/>
          </p:nvSpPr>
          <p:spPr>
            <a:xfrm>
              <a:off x="7599022" y="1333475"/>
              <a:ext cx="71621" cy="405698"/>
            </a:xfrm>
            <a:custGeom>
              <a:avLst/>
              <a:gdLst/>
              <a:ahLst/>
              <a:cxnLst/>
              <a:rect l="l" t="t" r="r" b="b"/>
              <a:pathLst>
                <a:path w="2504" h="14184" extrusionOk="0">
                  <a:moveTo>
                    <a:pt x="580" y="0"/>
                  </a:moveTo>
                  <a:lnTo>
                    <a:pt x="0" y="7138"/>
                  </a:lnTo>
                  <a:lnTo>
                    <a:pt x="580" y="14183"/>
                  </a:lnTo>
                  <a:lnTo>
                    <a:pt x="2503" y="14183"/>
                  </a:lnTo>
                  <a:lnTo>
                    <a:pt x="25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6"/>
            <p:cNvSpPr/>
            <p:nvPr/>
          </p:nvSpPr>
          <p:spPr>
            <a:xfrm>
              <a:off x="7543993" y="1333475"/>
              <a:ext cx="71621" cy="405698"/>
            </a:xfrm>
            <a:custGeom>
              <a:avLst/>
              <a:gdLst/>
              <a:ahLst/>
              <a:cxnLst/>
              <a:rect l="l" t="t" r="r" b="b"/>
              <a:pathLst>
                <a:path w="2504" h="14184" extrusionOk="0">
                  <a:moveTo>
                    <a:pt x="580" y="0"/>
                  </a:moveTo>
                  <a:lnTo>
                    <a:pt x="1" y="7231"/>
                  </a:lnTo>
                  <a:lnTo>
                    <a:pt x="580" y="14183"/>
                  </a:lnTo>
                  <a:lnTo>
                    <a:pt x="2504" y="14183"/>
                  </a:lnTo>
                  <a:lnTo>
                    <a:pt x="25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6"/>
            <p:cNvSpPr/>
            <p:nvPr/>
          </p:nvSpPr>
          <p:spPr>
            <a:xfrm>
              <a:off x="7490966" y="1333475"/>
              <a:ext cx="69618" cy="405698"/>
            </a:xfrm>
            <a:custGeom>
              <a:avLst/>
              <a:gdLst/>
              <a:ahLst/>
              <a:cxnLst/>
              <a:rect l="l" t="t" r="r" b="b"/>
              <a:pathLst>
                <a:path w="2434" h="14184" extrusionOk="0">
                  <a:moveTo>
                    <a:pt x="487" y="0"/>
                  </a:moveTo>
                  <a:lnTo>
                    <a:pt x="1" y="7045"/>
                  </a:lnTo>
                  <a:lnTo>
                    <a:pt x="487" y="14183"/>
                  </a:lnTo>
                  <a:lnTo>
                    <a:pt x="2434" y="14183"/>
                  </a:lnTo>
                  <a:lnTo>
                    <a:pt x="24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6"/>
            <p:cNvSpPr/>
            <p:nvPr/>
          </p:nvSpPr>
          <p:spPr>
            <a:xfrm>
              <a:off x="7452526" y="1333475"/>
              <a:ext cx="52400" cy="405698"/>
            </a:xfrm>
            <a:custGeom>
              <a:avLst/>
              <a:gdLst/>
              <a:ahLst/>
              <a:cxnLst/>
              <a:rect l="l" t="t" r="r" b="b"/>
              <a:pathLst>
                <a:path w="1832" h="14184" extrusionOk="0">
                  <a:moveTo>
                    <a:pt x="0" y="0"/>
                  </a:moveTo>
                  <a:lnTo>
                    <a:pt x="0" y="14183"/>
                  </a:lnTo>
                  <a:lnTo>
                    <a:pt x="1831" y="14183"/>
                  </a:lnTo>
                  <a:lnTo>
                    <a:pt x="18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6"/>
            <p:cNvSpPr/>
            <p:nvPr/>
          </p:nvSpPr>
          <p:spPr>
            <a:xfrm>
              <a:off x="7383596" y="1601243"/>
              <a:ext cx="409016" cy="68989"/>
            </a:xfrm>
            <a:custGeom>
              <a:avLst/>
              <a:gdLst/>
              <a:ahLst/>
              <a:cxnLst/>
              <a:rect l="l" t="t" r="r" b="b"/>
              <a:pathLst>
                <a:path w="14300" h="2412" extrusionOk="0">
                  <a:moveTo>
                    <a:pt x="7138" y="1"/>
                  </a:moveTo>
                  <a:lnTo>
                    <a:pt x="0" y="580"/>
                  </a:lnTo>
                  <a:lnTo>
                    <a:pt x="0" y="2411"/>
                  </a:lnTo>
                  <a:lnTo>
                    <a:pt x="14299" y="2411"/>
                  </a:lnTo>
                  <a:lnTo>
                    <a:pt x="14299" y="580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6"/>
            <p:cNvSpPr/>
            <p:nvPr/>
          </p:nvSpPr>
          <p:spPr>
            <a:xfrm>
              <a:off x="7383596" y="1546242"/>
              <a:ext cx="409016" cy="71621"/>
            </a:xfrm>
            <a:custGeom>
              <a:avLst/>
              <a:gdLst/>
              <a:ahLst/>
              <a:cxnLst/>
              <a:rect l="l" t="t" r="r" b="b"/>
              <a:pathLst>
                <a:path w="14300" h="2504" extrusionOk="0">
                  <a:moveTo>
                    <a:pt x="7045" y="0"/>
                  </a:moveTo>
                  <a:lnTo>
                    <a:pt x="0" y="580"/>
                  </a:lnTo>
                  <a:lnTo>
                    <a:pt x="0" y="2503"/>
                  </a:lnTo>
                  <a:lnTo>
                    <a:pt x="14299" y="2503"/>
                  </a:lnTo>
                  <a:lnTo>
                    <a:pt x="14299" y="580"/>
                  </a:lnTo>
                  <a:lnTo>
                    <a:pt x="70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6"/>
            <p:cNvSpPr/>
            <p:nvPr/>
          </p:nvSpPr>
          <p:spPr>
            <a:xfrm>
              <a:off x="7383596" y="1493873"/>
              <a:ext cx="409016" cy="68961"/>
            </a:xfrm>
            <a:custGeom>
              <a:avLst/>
              <a:gdLst/>
              <a:ahLst/>
              <a:cxnLst/>
              <a:rect l="l" t="t" r="r" b="b"/>
              <a:pathLst>
                <a:path w="14300" h="2411" extrusionOk="0">
                  <a:moveTo>
                    <a:pt x="6953" y="1"/>
                  </a:moveTo>
                  <a:lnTo>
                    <a:pt x="0" y="464"/>
                  </a:lnTo>
                  <a:lnTo>
                    <a:pt x="0" y="2411"/>
                  </a:lnTo>
                  <a:lnTo>
                    <a:pt x="14299" y="2411"/>
                  </a:lnTo>
                  <a:lnTo>
                    <a:pt x="14299" y="464"/>
                  </a:lnTo>
                  <a:lnTo>
                    <a:pt x="6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6"/>
            <p:cNvSpPr/>
            <p:nvPr/>
          </p:nvSpPr>
          <p:spPr>
            <a:xfrm>
              <a:off x="7383596" y="1438186"/>
              <a:ext cx="409016" cy="68989"/>
            </a:xfrm>
            <a:custGeom>
              <a:avLst/>
              <a:gdLst/>
              <a:ahLst/>
              <a:cxnLst/>
              <a:rect l="l" t="t" r="r" b="b"/>
              <a:pathLst>
                <a:path w="14300" h="2412" extrusionOk="0">
                  <a:moveTo>
                    <a:pt x="7138" y="1"/>
                  </a:moveTo>
                  <a:lnTo>
                    <a:pt x="0" y="580"/>
                  </a:lnTo>
                  <a:lnTo>
                    <a:pt x="0" y="2411"/>
                  </a:lnTo>
                  <a:lnTo>
                    <a:pt x="14299" y="2411"/>
                  </a:lnTo>
                  <a:lnTo>
                    <a:pt x="14299" y="580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6"/>
            <p:cNvSpPr/>
            <p:nvPr/>
          </p:nvSpPr>
          <p:spPr>
            <a:xfrm>
              <a:off x="7383596" y="1399745"/>
              <a:ext cx="409016" cy="55060"/>
            </a:xfrm>
            <a:custGeom>
              <a:avLst/>
              <a:gdLst/>
              <a:ahLst/>
              <a:cxnLst/>
              <a:rect l="l" t="t" r="r" b="b"/>
              <a:pathLst>
                <a:path w="14300" h="1925" extrusionOk="0">
                  <a:moveTo>
                    <a:pt x="0" y="1"/>
                  </a:moveTo>
                  <a:lnTo>
                    <a:pt x="0" y="1924"/>
                  </a:lnTo>
                  <a:lnTo>
                    <a:pt x="14299" y="1924"/>
                  </a:lnTo>
                  <a:lnTo>
                    <a:pt x="142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6"/>
            <p:cNvSpPr/>
            <p:nvPr/>
          </p:nvSpPr>
          <p:spPr>
            <a:xfrm>
              <a:off x="7571165" y="1399745"/>
              <a:ext cx="151822" cy="270494"/>
            </a:xfrm>
            <a:custGeom>
              <a:avLst/>
              <a:gdLst/>
              <a:ahLst/>
              <a:cxnLst/>
              <a:rect l="l" t="t" r="r" b="b"/>
              <a:pathLst>
                <a:path w="5308" h="9457" extrusionOk="0">
                  <a:moveTo>
                    <a:pt x="580" y="1"/>
                  </a:moveTo>
                  <a:lnTo>
                    <a:pt x="1" y="4728"/>
                  </a:lnTo>
                  <a:lnTo>
                    <a:pt x="580" y="9456"/>
                  </a:lnTo>
                  <a:lnTo>
                    <a:pt x="5308" y="9456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6"/>
            <p:cNvSpPr/>
            <p:nvPr/>
          </p:nvSpPr>
          <p:spPr>
            <a:xfrm>
              <a:off x="7452526" y="1399745"/>
              <a:ext cx="135261" cy="270494"/>
            </a:xfrm>
            <a:custGeom>
              <a:avLst/>
              <a:gdLst/>
              <a:ahLst/>
              <a:cxnLst/>
              <a:rect l="l" t="t" r="r" b="b"/>
              <a:pathLst>
                <a:path w="4729" h="9457" extrusionOk="0">
                  <a:moveTo>
                    <a:pt x="0" y="1"/>
                  </a:moveTo>
                  <a:lnTo>
                    <a:pt x="0" y="9456"/>
                  </a:lnTo>
                  <a:lnTo>
                    <a:pt x="4728" y="9456"/>
                  </a:lnTo>
                  <a:lnTo>
                    <a:pt x="4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6"/>
            <p:cNvSpPr/>
            <p:nvPr/>
          </p:nvSpPr>
          <p:spPr>
            <a:xfrm>
              <a:off x="7571165" y="1449455"/>
              <a:ext cx="102111" cy="171072"/>
            </a:xfrm>
            <a:custGeom>
              <a:avLst/>
              <a:gdLst/>
              <a:ahLst/>
              <a:cxnLst/>
              <a:rect l="l" t="t" r="r" b="b"/>
              <a:pathLst>
                <a:path w="3570" h="5981" extrusionOk="0">
                  <a:moveTo>
                    <a:pt x="580" y="1"/>
                  </a:moveTo>
                  <a:lnTo>
                    <a:pt x="1" y="2990"/>
                  </a:lnTo>
                  <a:lnTo>
                    <a:pt x="580" y="5980"/>
                  </a:lnTo>
                  <a:lnTo>
                    <a:pt x="3570" y="5980"/>
                  </a:lnTo>
                  <a:lnTo>
                    <a:pt x="35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6"/>
            <p:cNvSpPr/>
            <p:nvPr/>
          </p:nvSpPr>
          <p:spPr>
            <a:xfrm>
              <a:off x="7502235" y="1449455"/>
              <a:ext cx="85550" cy="171072"/>
            </a:xfrm>
            <a:custGeom>
              <a:avLst/>
              <a:gdLst/>
              <a:ahLst/>
              <a:cxnLst/>
              <a:rect l="l" t="t" r="r" b="b"/>
              <a:pathLst>
                <a:path w="2991" h="5981" extrusionOk="0">
                  <a:moveTo>
                    <a:pt x="1" y="1"/>
                  </a:moveTo>
                  <a:lnTo>
                    <a:pt x="1" y="5980"/>
                  </a:lnTo>
                  <a:lnTo>
                    <a:pt x="2990" y="5980"/>
                  </a:lnTo>
                  <a:lnTo>
                    <a:pt x="29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7" name="Google Shape;1797;p46"/>
          <p:cNvSpPr txBox="1"/>
          <p:nvPr/>
        </p:nvSpPr>
        <p:spPr>
          <a:xfrm>
            <a:off x="1474328" y="1659163"/>
            <a:ext cx="270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" sz="2000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GUI</a:t>
            </a:r>
            <a:endParaRPr sz="2000" b="1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98" name="Google Shape;1798;p46"/>
          <p:cNvSpPr txBox="1"/>
          <p:nvPr/>
        </p:nvSpPr>
        <p:spPr>
          <a:xfrm>
            <a:off x="1474325" y="2115388"/>
            <a:ext cx="270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Bibliothek</a:t>
            </a:r>
            <a:r>
              <a:rPr lang="en-GB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 Ideen, </a:t>
            </a:r>
            <a:r>
              <a:rPr lang="en-GB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Umsetzung</a:t>
            </a:r>
            <a:r>
              <a:rPr lang="en-GB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 User-Input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9" name="Google Shape;1799;p46"/>
          <p:cNvSpPr txBox="1"/>
          <p:nvPr/>
        </p:nvSpPr>
        <p:spPr>
          <a:xfrm>
            <a:off x="1474328" y="3272800"/>
            <a:ext cx="270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" sz="2000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Wörter</a:t>
            </a:r>
            <a:endParaRPr sz="2000" b="1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00" name="Google Shape;1800;p46"/>
          <p:cNvSpPr txBox="1"/>
          <p:nvPr/>
        </p:nvSpPr>
        <p:spPr>
          <a:xfrm>
            <a:off x="1474325" y="3729025"/>
            <a:ext cx="270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Auswahl, Duplikate, Anzahl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1" name="Google Shape;1801;p46"/>
          <p:cNvSpPr txBox="1"/>
          <p:nvPr/>
        </p:nvSpPr>
        <p:spPr>
          <a:xfrm>
            <a:off x="4964278" y="1659163"/>
            <a:ext cx="270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" sz="2000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Spielfeld</a:t>
            </a:r>
            <a:endParaRPr sz="2000" b="1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02" name="Google Shape;1802;p46"/>
          <p:cNvSpPr txBox="1"/>
          <p:nvPr/>
        </p:nvSpPr>
        <p:spPr>
          <a:xfrm>
            <a:off x="4964275" y="2115388"/>
            <a:ext cx="270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Größe, Joker, Generierung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3" name="Google Shape;1803;p46"/>
          <p:cNvSpPr txBox="1"/>
          <p:nvPr/>
        </p:nvSpPr>
        <p:spPr>
          <a:xfrm>
            <a:off x="4964278" y="3272800"/>
            <a:ext cx="270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" sz="2000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Pipes &amp; Logdateien</a:t>
            </a:r>
            <a:endParaRPr sz="2000" b="1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04" name="Google Shape;1804;p46"/>
          <p:cNvSpPr txBox="1"/>
          <p:nvPr/>
        </p:nvSpPr>
        <p:spPr>
          <a:xfrm>
            <a:off x="4964275" y="3729025"/>
            <a:ext cx="270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IPC, falsche Logs, Spielende, Gewinner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9E1B31-A905-B635-1862-AD9712AC5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4" y="101451"/>
            <a:ext cx="1047077" cy="2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0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/</a:t>
            </a:r>
            <a:r>
              <a:rPr lang="en" dirty="0"/>
              <a:t>Live-Demonstration</a:t>
            </a:r>
            <a:endParaRPr dirty="0"/>
          </a:p>
        </p:txBody>
      </p:sp>
      <p:grpSp>
        <p:nvGrpSpPr>
          <p:cNvPr id="219" name="Google Shape;219;p1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20" name="Google Shape;220;p1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1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1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3" name="Google Shape;223;p1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24" name="Google Shape;224;p1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5" name="Google Shape;225;p1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26" name="Google Shape;226;p1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7" name="Google Shape;227;p1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28" name="Google Shape;228;p1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9" name="Google Shape;229;p1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30" name="Google Shape;230;p1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31" name="Google Shape;231;p1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3" name="Google Shape;233;p1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B</a:t>
            </a: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ingo.py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4" name="Google Shape;234;p17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7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1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239" name="Google Shape;239;p1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DEC01F1-4EF8-BDD8-83AF-07BEF5FC2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4" y="101451"/>
            <a:ext cx="1047077" cy="2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462;p20">
            <a:extLst>
              <a:ext uri="{FF2B5EF4-FFF2-40B4-BE49-F238E27FC236}">
                <a16:creationId xmlns:a16="http://schemas.microsoft.com/office/drawing/2014/main" id="{F7F4499D-71C4-99D1-50D7-6DDD668B44AD}"/>
              </a:ext>
            </a:extLst>
          </p:cNvPr>
          <p:cNvSpPr txBox="1"/>
          <p:nvPr/>
        </p:nvSpPr>
        <p:spPr>
          <a:xfrm>
            <a:off x="1521954" y="2466925"/>
            <a:ext cx="6100091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rgbClr val="92D050"/>
                </a:solidFill>
                <a:latin typeface="Fira Code"/>
                <a:ea typeface="Fira Code"/>
                <a:cs typeface="Fira Code"/>
                <a:sym typeface="Fira Code"/>
              </a:rPr>
              <a:t>&gt;bingo</a:t>
            </a:r>
            <a:r>
              <a:rPr lang="en-GB" sz="40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en-GB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~</a:t>
            </a:r>
            <a:r>
              <a:rPr lang="en-GB" sz="40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$ main.py</a:t>
            </a:r>
            <a:endParaRPr sz="40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/</a:t>
            </a:r>
            <a:r>
              <a:rPr lang="en" dirty="0"/>
              <a:t>Gui</a:t>
            </a:r>
            <a:endParaRPr dirty="0"/>
          </a:p>
        </p:txBody>
      </p:sp>
      <p:grpSp>
        <p:nvGrpSpPr>
          <p:cNvPr id="219" name="Google Shape;219;p1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20" name="Google Shape;220;p1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1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1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3" name="Google Shape;223;p1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24" name="Google Shape;224;p1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5" name="Google Shape;225;p1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26" name="Google Shape;226;p1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7" name="Google Shape;227;p1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28" name="Google Shape;228;p1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9" name="Google Shape;229;p1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30" name="Google Shape;230;p1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31" name="Google Shape;231;p1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3" name="Google Shape;233;p1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Gui.py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4" name="Google Shape;234;p17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7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1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239" name="Google Shape;239;p1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DEC01F1-4EF8-BDD8-83AF-07BEF5FC2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4" y="101451"/>
            <a:ext cx="1047077" cy="2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462;p20">
            <a:extLst>
              <a:ext uri="{FF2B5EF4-FFF2-40B4-BE49-F238E27FC236}">
                <a16:creationId xmlns:a16="http://schemas.microsoft.com/office/drawing/2014/main" id="{F7F4499D-71C4-99D1-50D7-6DDD668B44AD}"/>
              </a:ext>
            </a:extLst>
          </p:cNvPr>
          <p:cNvSpPr txBox="1"/>
          <p:nvPr/>
        </p:nvSpPr>
        <p:spPr>
          <a:xfrm>
            <a:off x="319164" y="469950"/>
            <a:ext cx="5819003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&gt;&gt;&gt; python -m pip install rich</a:t>
            </a:r>
            <a:endParaRPr dirty="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9" name="Picture 8" descr="def display_bingo_cards()">
            <a:extLst>
              <a:ext uri="{FF2B5EF4-FFF2-40B4-BE49-F238E27FC236}">
                <a16:creationId xmlns:a16="http://schemas.microsoft.com/office/drawing/2014/main" id="{634C01C3-6826-528C-F745-AC4307A12D6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235" y="1672692"/>
            <a:ext cx="7475399" cy="169720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pic>
      <p:sp>
        <p:nvSpPr>
          <p:cNvPr id="10" name="Google Shape;462;p20">
            <a:extLst>
              <a:ext uri="{FF2B5EF4-FFF2-40B4-BE49-F238E27FC236}">
                <a16:creationId xmlns:a16="http://schemas.microsoft.com/office/drawing/2014/main" id="{C4BFE14C-0A38-4BD8-284B-8D97E92DECEC}"/>
              </a:ext>
            </a:extLst>
          </p:cNvPr>
          <p:cNvSpPr txBox="1"/>
          <p:nvPr/>
        </p:nvSpPr>
        <p:spPr>
          <a:xfrm>
            <a:off x="1650432" y="3115503"/>
            <a:ext cx="5819003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i="1" dirty="0">
                <a:solidFill>
                  <a:schemeClr val="bg1"/>
                </a:solidFill>
                <a:latin typeface="Fira Code"/>
                <a:ea typeface="Fira Code"/>
                <a:cs typeface="Fira Code"/>
                <a:sym typeface="Fira Code"/>
              </a:rPr>
              <a:t>def </a:t>
            </a:r>
            <a:r>
              <a:rPr lang="en-GB" sz="700" i="1" dirty="0" err="1">
                <a:solidFill>
                  <a:schemeClr val="bg1"/>
                </a:solidFill>
                <a:latin typeface="Fira Code"/>
                <a:ea typeface="Fira Code"/>
                <a:cs typeface="Fira Code"/>
                <a:sym typeface="Fira Code"/>
              </a:rPr>
              <a:t>display_bingo_cards</a:t>
            </a:r>
            <a:r>
              <a:rPr lang="en-GB" sz="700" i="1" dirty="0">
                <a:solidFill>
                  <a:schemeClr val="bg1"/>
                </a:solidFill>
                <a:latin typeface="Fira Code"/>
                <a:ea typeface="Fira Code"/>
                <a:cs typeface="Fira Code"/>
                <a:sym typeface="Fira Code"/>
              </a:rPr>
              <a:t>()</a:t>
            </a:r>
            <a:endParaRPr sz="700" i="1" dirty="0">
              <a:solidFill>
                <a:schemeClr val="bg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3102960264"/>
      </p:ext>
    </p:extLst>
  </p:cSld>
  <p:clrMapOvr>
    <a:masterClrMapping/>
  </p:clrMapOvr>
</p:sld>
</file>

<file path=ppt/theme/theme1.xml><?xml version="1.0" encoding="utf-8"?>
<a:theme xmlns:a="http://schemas.openxmlformats.org/drawingml/2006/main" name="How to Code Workshop Infographics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Microsoft Office PowerPoint</Application>
  <PresentationFormat>Bildschirmpräsentation (16:9)</PresentationFormat>
  <Paragraphs>156</Paragraphs>
  <Slides>19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19</vt:i4>
      </vt:variant>
    </vt:vector>
  </HeadingPairs>
  <TitlesOfParts>
    <vt:vector size="32" baseType="lpstr">
      <vt:lpstr>Roboto Condensed</vt:lpstr>
      <vt:lpstr>Oswald</vt:lpstr>
      <vt:lpstr>Fira Code Light</vt:lpstr>
      <vt:lpstr>Congenial UltraLight</vt:lpstr>
      <vt:lpstr>Bebas Neue</vt:lpstr>
      <vt:lpstr>Fira Code</vt:lpstr>
      <vt:lpstr>Roboto Condensed Light</vt:lpstr>
      <vt:lpstr>Proxima Nova Semibold</vt:lpstr>
      <vt:lpstr>Arial</vt:lpstr>
      <vt:lpstr>Proxima Nova</vt:lpstr>
      <vt:lpstr>Wingdings</vt:lpstr>
      <vt:lpstr>How to Code Workshop Infographics by Slidesgo</vt:lpstr>
      <vt:lpstr>Slidesgo Final Pages</vt:lpstr>
      <vt:lpstr>/Buzzword-Bingo-Spiel in Python</vt:lpstr>
      <vt:lpstr>/Agenda</vt:lpstr>
      <vt:lpstr>/Basics</vt:lpstr>
      <vt:lpstr>/Buzzword-Bingo</vt:lpstr>
      <vt:lpstr>/Spielfunktionen</vt:lpstr>
      <vt:lpstr>/Arbeitsaufteilung</vt:lpstr>
      <vt:lpstr>/Probleme &amp; Herausvorderungen</vt:lpstr>
      <vt:lpstr>/Live-Demonstration</vt:lpstr>
      <vt:lpstr>/Gui</vt:lpstr>
      <vt:lpstr>/Spielfeld </vt:lpstr>
      <vt:lpstr>/Wörter</vt:lpstr>
      <vt:lpstr>/Pipes (Spielbeitritt)</vt:lpstr>
      <vt:lpstr>/Pipes (Datenübertragung)</vt:lpstr>
      <vt:lpstr>/Pipes (Gewinner)</vt:lpstr>
      <vt:lpstr>/Log-Dateien</vt:lpstr>
      <vt:lpstr>/Verbesserungen</vt:lpstr>
      <vt:lpstr>/Fazit</vt:lpstr>
      <vt:lpstr>/Quellen</vt:lpstr>
      <vt:lpstr>/Danke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/Buzzword-Bingo-Spiel in Python</dc:title>
  <dc:creator>Jakub Lolowaty</dc:creator>
  <cp:lastModifiedBy>Jakub Naruszko</cp:lastModifiedBy>
  <cp:revision>6</cp:revision>
  <dcterms:modified xsi:type="dcterms:W3CDTF">2024-06-30T18:35:39Z</dcterms:modified>
</cp:coreProperties>
</file>