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79" r:id="rId7"/>
    <p:sldId id="259" r:id="rId8"/>
    <p:sldId id="262" r:id="rId9"/>
    <p:sldId id="263" r:id="rId10"/>
    <p:sldId id="264" r:id="rId11"/>
    <p:sldId id="265" r:id="rId12"/>
    <p:sldId id="267" r:id="rId13"/>
    <p:sldId id="277" r:id="rId14"/>
    <p:sldId id="268" r:id="rId15"/>
    <p:sldId id="269" r:id="rId16"/>
    <p:sldId id="260" r:id="rId17"/>
    <p:sldId id="270" r:id="rId18"/>
    <p:sldId id="271" r:id="rId19"/>
    <p:sldId id="273" r:id="rId20"/>
    <p:sldId id="272" r:id="rId21"/>
    <p:sldId id="274" r:id="rId22"/>
    <p:sldId id="278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50B7-AA02-3676-CEAA-36AAC466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18D32-1E39-27D6-D681-25C8F8531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37A4-7396-5FCD-DA83-3B97349C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7DD8-2FE7-A98F-F7E2-6566461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AC0C-2819-A573-1194-21316F8B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80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B7C3-04E6-67D0-F91E-4031647A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976C-FC72-C4CC-50EC-EAF23261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45E6-7E4E-A83F-3B40-D2619A7A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8C3B-9E47-23F1-7FC7-1AC1116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8E75-2594-C31C-FCC8-FDCED864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80EB2-B398-69C4-3D4C-4C75E870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6A3C-59F6-4F6E-C8DA-E869E239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FCB1-DDB9-6383-CD79-A2C27EB9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B3C2-439E-F860-4C56-EDEA5E68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4F20-485E-0F24-426B-EA162433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3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668F-D3F1-FCC0-7592-122EFA36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F6F1-88E6-C59F-7ABE-D61CB934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4B64-C4E3-9239-3957-6A2AAC05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BB13-341C-B5F5-1449-4AEA2872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D0F6-19E7-E1F2-4347-02EACFA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0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3C1-3CC2-684A-71DB-F5E07541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8D30-74F6-A912-C60A-18F8A62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DC1C-9757-9973-1CB6-9C30DB88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F077-9D55-D337-1091-5E1ECADC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6217-64ED-977B-135C-6112D3A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6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C7D-4A2C-8B3E-85D9-7B15BF24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5A21-0447-26B3-5BC4-5D9C5FD44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D78CE-7551-E76D-F437-ED621027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E439-ECEB-E7E9-1D2A-A1F5B7F7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3159-294D-5A8C-06D8-62778104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C0831-0DED-05F5-A302-5E16FEB7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1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D0A4-E894-8F8F-E42E-626B69A2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1AE-0501-C283-C47B-CA842D7D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1FEE-5D70-D7E8-8508-226523C4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5AFDD-B78E-B7B1-34AC-0C9B279F8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C6F0E-67D8-9F1B-CC33-5AAD0978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43757-973A-D1E1-9DE4-F98FC54F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8C79-052F-B016-4553-698FBEA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3C633-5177-0269-C860-BB5FA879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525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F7E-DA06-B5CC-4BE4-02FA00A7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2B5C-80EB-94D2-DC23-6AA6125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6E87-15AB-5462-4BF6-42A2DCF3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084C-AAF0-A2A9-7C14-64A31DB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3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C57B-BCAD-8231-55E4-33F88EB4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D4382-35B7-D5F7-D229-F04694DD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92D4-A093-8D70-50E3-68CBBEC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88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CAD1-2C8E-E8E3-860C-E0412AB4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1F90-D2B7-3458-FC4A-35E82568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E77A1-9C31-23BB-502A-8F868D51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EC91-B2F5-64A2-37EC-6CCE5F85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9B3C-6E95-AA84-0DA6-3C34566D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50AC1-F19C-FF18-DC34-89FDF40A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7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002B-8FDA-2373-EF74-1CB7D45E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3180F-0A3D-75FF-DA3B-99691D8CE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4328-7B48-C8FB-3A24-17ED07E0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97F3C-3A41-12B4-16C5-06D12FDB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4DD56-CABE-5E6B-A47C-FB0ECA62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8377-57CA-9C0E-E610-2BC86039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0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C0723-4FD8-72C2-288B-33E3B34D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AF54F-5B32-5975-887A-7F410A87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6F23-BCCC-AEE0-A082-10AC025AA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3ACE-37AB-4034-AFB5-7D5D5FB3E256}" type="datetimeFigureOut">
              <a:rPr lang="en-CA" smtClean="0"/>
              <a:t>2023-08-03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2AEB-1BF8-3F10-A949-065CCA442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4B6B-DF57-418F-E305-BFC8457B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D937-7E63-4D14-9045-69BEA7D91D2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29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inform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light bulb with a lightning bolt in the head of a person&#10;&#10;Description automatically generated">
            <a:extLst>
              <a:ext uri="{FF2B5EF4-FFF2-40B4-BE49-F238E27FC236}">
                <a16:creationId xmlns:a16="http://schemas.microsoft.com/office/drawing/2014/main" id="{66EFAA14-7835-7783-F931-BA6595874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5" r="226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DB2C0-E607-9A2E-94F1-00210A0A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Electricity Load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CA327-C172-71A4-A02A-32136FA1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Amin Kamali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August 3, 2023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8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5EFE-E476-B6A8-D38B-CCBF44EC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causal relationships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BD90-DE9E-606E-9DF2-F34E957D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Granger causality test between predictors and the target (p=0.05)</a:t>
            </a:r>
          </a:p>
          <a:p>
            <a:r>
              <a:rPr lang="en-US" dirty="0"/>
              <a:t>All predictors had significant causal relationship with the target except for </a:t>
            </a:r>
            <a:r>
              <a:rPr lang="en-US" dirty="0" err="1"/>
              <a:t>ts_day_of_month</a:t>
            </a:r>
            <a:r>
              <a:rPr lang="en-US" dirty="0"/>
              <a:t> and </a:t>
            </a:r>
            <a:r>
              <a:rPr lang="en-US" dirty="0" err="1"/>
              <a:t>ts_minute_of_hour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drop the 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AEBCB-71F0-0E1A-D399-0C4B52AAB323}"/>
              </a:ext>
            </a:extLst>
          </p:cNvPr>
          <p:cNvSpPr txBox="1">
            <a:spLocks/>
          </p:cNvSpPr>
          <p:nvPr/>
        </p:nvSpPr>
        <p:spPr>
          <a:xfrm>
            <a:off x="838200" y="36665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Splitting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AE8DFD-8834-E272-44B1-5D2310F16FBF}"/>
              </a:ext>
            </a:extLst>
          </p:cNvPr>
          <p:cNvSpPr txBox="1">
            <a:spLocks/>
          </p:cNvSpPr>
          <p:nvPr/>
        </p:nvSpPr>
        <p:spPr>
          <a:xfrm>
            <a:off x="838200" y="4972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take the last 14 days of the series for testing</a:t>
            </a:r>
          </a:p>
          <a:p>
            <a:r>
              <a:rPr lang="en-US" dirty="0"/>
              <a:t>For each test day, a model is trained using the data up to 8am of that day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992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4263-DB9F-41BD-FFB2-4B94AA5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stationarity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80DC-A10A-4E57-D7A1-848AA4B4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ADF and KPSS tests, initially the data is not stationary</a:t>
            </a:r>
          </a:p>
          <a:p>
            <a:r>
              <a:rPr lang="en-US" dirty="0"/>
              <a:t>Incrementally compute the difference of the series and repeat the tests until the series become stationary</a:t>
            </a:r>
          </a:p>
          <a:p>
            <a:r>
              <a:rPr lang="en-CA" dirty="0"/>
              <a:t>1 difference was sufficient to make all series stationary</a:t>
            </a:r>
          </a:p>
        </p:txBody>
      </p:sp>
      <p:pic>
        <p:nvPicPr>
          <p:cNvPr id="5" name="Picture 4" descr="A group of blue sound waves&#10;&#10;Description automatically generated">
            <a:extLst>
              <a:ext uri="{FF2B5EF4-FFF2-40B4-BE49-F238E27FC236}">
                <a16:creationId xmlns:a16="http://schemas.microsoft.com/office/drawing/2014/main" id="{E68B8DA9-0CE2-1E18-9604-D8387C9E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6" y="3956717"/>
            <a:ext cx="3755108" cy="172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group of blue lines&#10;&#10;Description automatically generated with medium confidence">
            <a:extLst>
              <a:ext uri="{FF2B5EF4-FFF2-40B4-BE49-F238E27FC236}">
                <a16:creationId xmlns:a16="http://schemas.microsoft.com/office/drawing/2014/main" id="{3B99C1E1-E902-64CA-E3E6-30221DDFA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45" y="4203364"/>
            <a:ext cx="3724382" cy="171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few blue waves&#10;&#10;Description automatically generated with medium confidence">
            <a:extLst>
              <a:ext uri="{FF2B5EF4-FFF2-40B4-BE49-F238E27FC236}">
                <a16:creationId xmlns:a16="http://schemas.microsoft.com/office/drawing/2014/main" id="{42E54951-3F10-3E22-6035-5160631C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49" y="4469773"/>
            <a:ext cx="3727798" cy="169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graph showing a load&#10;&#10;Description automatically generated">
            <a:extLst>
              <a:ext uri="{FF2B5EF4-FFF2-40B4-BE49-F238E27FC236}">
                <a16:creationId xmlns:a16="http://schemas.microsoft.com/office/drawing/2014/main" id="{EE31D4E1-128B-7E22-77C6-E845C0A0C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07" y="250416"/>
            <a:ext cx="3412955" cy="157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15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6E4-CD1D-1EB6-E7FB-412B6D49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order (P)</a:t>
            </a:r>
            <a:endParaRPr lang="en-CA" dirty="0"/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4B30FE4-7DCC-700B-E07A-C5F8DA5AE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0" y="2132750"/>
            <a:ext cx="3625013" cy="282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BE7D1-FE33-534F-829C-D601FE5336FC}"/>
              </a:ext>
            </a:extLst>
          </p:cNvPr>
          <p:cNvSpPr txBox="1"/>
          <p:nvPr/>
        </p:nvSpPr>
        <p:spPr>
          <a:xfrm>
            <a:off x="6699503" y="2276910"/>
            <a:ext cx="36250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AIC and FPE, model with P = 100 was selected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roughly equivalent to 1 day (96 time steps)</a:t>
            </a:r>
          </a:p>
        </p:txBody>
      </p:sp>
    </p:spTree>
    <p:extLst>
      <p:ext uri="{BB962C8B-B14F-4D97-AF65-F5344CB8AC3E}">
        <p14:creationId xmlns:p14="http://schemas.microsoft.com/office/powerpoint/2010/main" val="377145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36E4-CD1D-1EB6-E7FB-412B6D49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inference</a:t>
            </a:r>
            <a:endParaRPr lang="en-CA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5D6034-941E-6733-4952-83996BF78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1"/>
          <a:stretch/>
        </p:blipFill>
        <p:spPr>
          <a:xfrm>
            <a:off x="5893005" y="2192717"/>
            <a:ext cx="5402072" cy="206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6DEF3-70B9-41F7-FC74-BF11BE8D8107}"/>
              </a:ext>
            </a:extLst>
          </p:cNvPr>
          <p:cNvSpPr txBox="1"/>
          <p:nvPr/>
        </p:nvSpPr>
        <p:spPr>
          <a:xfrm>
            <a:off x="1115736" y="2072081"/>
            <a:ext cx="4144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 approach: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For each of the 14 test days, a model was trained using the data up to 8 am of that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Then each model was tested for making predictions for the next 24 hours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5521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F585-8845-7610-2AE5-B02E40F2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Serial Correlation of Residuals (Errors) using Durbin Watson Statistic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2C95-B092-FB52-4ED3-E72419B3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check for serial correlation of residuals to determine whether there are any unexplained errors in the model.</a:t>
            </a:r>
          </a:p>
          <a:p>
            <a:r>
              <a:rPr lang="en-US" dirty="0"/>
              <a:t>The Durbin Watson stats for all variables is close to 2.0</a:t>
            </a:r>
          </a:p>
          <a:p>
            <a:pPr lvl="1"/>
            <a:r>
              <a:rPr lang="en-US" dirty="0"/>
              <a:t>Meaning there are not significant correlation of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9962E-736C-92FB-B195-704514B80080}"/>
              </a:ext>
            </a:extLst>
          </p:cNvPr>
          <p:cNvSpPr txBox="1"/>
          <p:nvPr/>
        </p:nvSpPr>
        <p:spPr>
          <a:xfrm>
            <a:off x="1145136" y="3847743"/>
            <a:ext cx="9690931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CA" dirty="0" err="1"/>
              <a:t>weatherkit_observed_temperature_C</a:t>
            </a:r>
            <a:r>
              <a:rPr lang="en-CA" dirty="0"/>
              <a:t> : 2.0</a:t>
            </a:r>
          </a:p>
          <a:p>
            <a:r>
              <a:rPr lang="en-CA" dirty="0" err="1"/>
              <a:t>weatherkit_observed_humidity_pc</a:t>
            </a:r>
            <a:r>
              <a:rPr lang="en-CA" dirty="0"/>
              <a:t> : 2.0</a:t>
            </a:r>
          </a:p>
          <a:p>
            <a:r>
              <a:rPr lang="en-CA" dirty="0" err="1"/>
              <a:t>weatherkit_observed_air_pressure_kPa</a:t>
            </a:r>
            <a:r>
              <a:rPr lang="en-CA" dirty="0"/>
              <a:t> : 2.0</a:t>
            </a:r>
          </a:p>
          <a:p>
            <a:r>
              <a:rPr lang="en-CA" dirty="0" err="1"/>
              <a:t>weatherkit_observed_cloud_cover_pc</a:t>
            </a:r>
            <a:r>
              <a:rPr lang="en-CA" dirty="0"/>
              <a:t> : 2.0</a:t>
            </a:r>
          </a:p>
          <a:p>
            <a:r>
              <a:rPr lang="en-CA" dirty="0" err="1"/>
              <a:t>weatherkit_observed_wind_direction_deg</a:t>
            </a:r>
            <a:r>
              <a:rPr lang="en-CA" dirty="0"/>
              <a:t> : 2.0</a:t>
            </a:r>
          </a:p>
          <a:p>
            <a:r>
              <a:rPr lang="en-CA" dirty="0" err="1"/>
              <a:t>weatherkit_observed_wind_speed_km_h</a:t>
            </a:r>
            <a:r>
              <a:rPr lang="en-CA" dirty="0"/>
              <a:t> : 2.0</a:t>
            </a:r>
          </a:p>
          <a:p>
            <a:r>
              <a:rPr lang="en-CA" dirty="0" err="1"/>
              <a:t>weatherkit_forecast_temp_C</a:t>
            </a:r>
            <a:r>
              <a:rPr lang="en-CA" dirty="0"/>
              <a:t> : 2.0</a:t>
            </a:r>
          </a:p>
          <a:p>
            <a:r>
              <a:rPr lang="en-CA" dirty="0" err="1"/>
              <a:t>weatherkit_forecast_humidity_pc</a:t>
            </a:r>
            <a:r>
              <a:rPr lang="en-CA" dirty="0"/>
              <a:t> : 2.0</a:t>
            </a:r>
          </a:p>
          <a:p>
            <a:r>
              <a:rPr lang="en-CA" dirty="0" err="1"/>
              <a:t>weatherkit_forecast_air_pressure_kPa</a:t>
            </a:r>
            <a:r>
              <a:rPr lang="en-CA" dirty="0"/>
              <a:t> : 2.01</a:t>
            </a:r>
          </a:p>
          <a:p>
            <a:r>
              <a:rPr lang="en-CA" dirty="0" err="1"/>
              <a:t>weatherkit_forecast_cloud_cover_pc</a:t>
            </a:r>
            <a:r>
              <a:rPr lang="en-CA" dirty="0"/>
              <a:t> : 2.0</a:t>
            </a:r>
          </a:p>
          <a:p>
            <a:r>
              <a:rPr lang="en-CA" dirty="0" err="1"/>
              <a:t>weatherkit_forecast_wind_direction_deg</a:t>
            </a:r>
            <a:r>
              <a:rPr lang="en-CA" dirty="0"/>
              <a:t> : 2.0</a:t>
            </a:r>
          </a:p>
          <a:p>
            <a:r>
              <a:rPr lang="en-CA" dirty="0" err="1"/>
              <a:t>weatherkit_forecast_wind_speed_km_h</a:t>
            </a:r>
            <a:r>
              <a:rPr lang="en-CA" dirty="0"/>
              <a:t> : 2.0</a:t>
            </a:r>
          </a:p>
          <a:p>
            <a:r>
              <a:rPr lang="en-CA" dirty="0" err="1"/>
              <a:t>ts_month_of_year</a:t>
            </a:r>
            <a:r>
              <a:rPr lang="en-CA" dirty="0"/>
              <a:t> : 2.0</a:t>
            </a:r>
          </a:p>
          <a:p>
            <a:r>
              <a:rPr lang="en-CA" dirty="0" err="1"/>
              <a:t>ts_day_of_week</a:t>
            </a:r>
            <a:r>
              <a:rPr lang="en-CA" dirty="0"/>
              <a:t> : 2.0</a:t>
            </a:r>
          </a:p>
          <a:p>
            <a:r>
              <a:rPr lang="en-CA" dirty="0" err="1"/>
              <a:t>ts_hour_of_day</a:t>
            </a:r>
            <a:r>
              <a:rPr lang="en-CA" dirty="0"/>
              <a:t> : 1.99</a:t>
            </a:r>
          </a:p>
          <a:p>
            <a:r>
              <a:rPr lang="en-CA" dirty="0" err="1"/>
              <a:t>load_MW</a:t>
            </a:r>
            <a:r>
              <a:rPr lang="en-CA" dirty="0"/>
              <a:t> : 2.0</a:t>
            </a:r>
          </a:p>
        </p:txBody>
      </p:sp>
    </p:spTree>
    <p:extLst>
      <p:ext uri="{BB962C8B-B14F-4D97-AF65-F5344CB8AC3E}">
        <p14:creationId xmlns:p14="http://schemas.microsoft.com/office/powerpoint/2010/main" val="303894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5F71-96FA-55B5-5AB1-0BB4F22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on the test data </a:t>
            </a:r>
            <a:br>
              <a:rPr lang="en-US" dirty="0"/>
            </a:br>
            <a:r>
              <a:rPr lang="en-US" dirty="0"/>
              <a:t>(last 14 days)</a:t>
            </a:r>
            <a:endParaRPr lang="en-CA" dirty="0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1B0C42D-8826-2AF8-45F2-A6EB78AD1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20" y="2003144"/>
            <a:ext cx="4747671" cy="39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7BB3CCD-C83F-C8C9-8A8D-EB29B386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013" y="2019922"/>
            <a:ext cx="1675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MAPE: 5.49%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RMSE: 26.4600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MAE: 19.7209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BC7F-2E44-8D59-E87C-56E4C95C5F2F}"/>
              </a:ext>
            </a:extLst>
          </p:cNvPr>
          <p:cNvSpPr txBox="1"/>
          <p:nvPr/>
        </p:nvSpPr>
        <p:spPr>
          <a:xfrm>
            <a:off x="7697901" y="2985630"/>
            <a:ext cx="3073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Analysis:</a:t>
            </a:r>
          </a:p>
          <a:p>
            <a:r>
              <a:rPr lang="en-US" dirty="0"/>
              <a:t>While the predictions have captured the cycles and range of changes very well, they seem to overestimate the peaks and underestimate the valleys for some periods.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484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788-8206-1C53-5B6B-7518045E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Methodology *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4363-73A1-1118-314D-48A6CEC1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  <a:p>
            <a:r>
              <a:rPr lang="en-CA" dirty="0"/>
              <a:t>Feature Engineering</a:t>
            </a:r>
          </a:p>
          <a:p>
            <a:r>
              <a:rPr lang="en-US" dirty="0"/>
              <a:t>Data Splitting</a:t>
            </a:r>
            <a:endParaRPr lang="en-CA" dirty="0"/>
          </a:p>
          <a:p>
            <a:r>
              <a:rPr lang="en-CA" dirty="0"/>
              <a:t>Data preprocessing</a:t>
            </a:r>
          </a:p>
          <a:p>
            <a:r>
              <a:rPr lang="en-CA" dirty="0"/>
              <a:t>Model tuning (determining number of lags)**</a:t>
            </a:r>
          </a:p>
          <a:p>
            <a:r>
              <a:rPr lang="en-CA" dirty="0"/>
              <a:t>Model training</a:t>
            </a:r>
          </a:p>
          <a:p>
            <a:r>
              <a:rPr lang="en-CA" dirty="0"/>
              <a:t>Making inference</a:t>
            </a:r>
          </a:p>
          <a:p>
            <a:r>
              <a:rPr lang="en-CA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D5FF-39BF-D646-627E-E5861671D8E0}"/>
              </a:ext>
            </a:extLst>
          </p:cNvPr>
          <p:cNvSpPr txBox="1"/>
          <p:nvPr/>
        </p:nvSpPr>
        <p:spPr>
          <a:xfrm>
            <a:off x="6728285" y="5267795"/>
            <a:ext cx="48750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Experiments captured in notebook: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electricity_load_prediction_1day_lag</a:t>
            </a:r>
          </a:p>
          <a:p>
            <a:r>
              <a:rPr lang="en-US" dirty="0"/>
              <a:t>** Experiments captured in notebook: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electricity_load_prediction_lag_tuning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7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C566-7CF6-CAFD-A07C-F3403386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similar between VAR and 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60F6-8E80-42AB-D3B5-CC8A32AE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CA" dirty="0"/>
              <a:t>Feature Engineering</a:t>
            </a:r>
          </a:p>
          <a:p>
            <a:r>
              <a:rPr lang="en-US" dirty="0"/>
              <a:t>Data Splitting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37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398D-5922-9EF1-8875-C42B68CF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and 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096-EB37-1B4B-343B-05913A1C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733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Data preprocessing</a:t>
            </a:r>
          </a:p>
          <a:p>
            <a:pPr lvl="1"/>
            <a:r>
              <a:rPr lang="en-CA" dirty="0"/>
              <a:t>Preprocessing such as normalization and scaling are not necessary for gradient boosted tree methods such as LGBM</a:t>
            </a:r>
          </a:p>
          <a:p>
            <a:pPr lvl="1"/>
            <a:r>
              <a:rPr lang="en-CA" dirty="0"/>
              <a:t>Creating </a:t>
            </a:r>
            <a:r>
              <a:rPr lang="en-CA" b="1" dirty="0"/>
              <a:t>time delayed embeddings </a:t>
            </a:r>
            <a:r>
              <a:rPr lang="en-CA" dirty="0"/>
              <a:t>is necessary for an ML-based approach</a:t>
            </a:r>
          </a:p>
          <a:p>
            <a:pPr lvl="1"/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8E687-8E42-4462-4BBB-BEBD5E92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77216"/>
              </p:ext>
            </p:extLst>
          </p:nvPr>
        </p:nvGraphicFramePr>
        <p:xfrm>
          <a:off x="1375095" y="3337032"/>
          <a:ext cx="82618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892">
                  <a:extLst>
                    <a:ext uri="{9D8B030D-6E8A-4147-A177-3AD203B41FA5}">
                      <a16:colId xmlns:a16="http://schemas.microsoft.com/office/drawing/2014/main" val="2329564912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3181767297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326994728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2994819092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3309141608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148102644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152881423"/>
                    </a:ext>
                  </a:extLst>
                </a:gridCol>
                <a:gridCol w="1003138">
                  <a:extLst>
                    <a:ext uri="{9D8B030D-6E8A-4147-A177-3AD203B41FA5}">
                      <a16:colId xmlns:a16="http://schemas.microsoft.com/office/drawing/2014/main" val="1985219712"/>
                    </a:ext>
                  </a:extLst>
                </a:gridCol>
              </a:tblGrid>
              <a:tr h="356979">
                <a:tc>
                  <a:txBody>
                    <a:bodyPr/>
                    <a:lstStyle/>
                    <a:p>
                      <a:r>
                        <a:rPr lang="en-US" dirty="0"/>
                        <a:t>Time steps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88158"/>
                  </a:ext>
                </a:extLst>
              </a:tr>
              <a:tr h="356979">
                <a:tc>
                  <a:txBody>
                    <a:bodyPr/>
                    <a:lstStyle/>
                    <a:p>
                      <a:r>
                        <a:rPr lang="en-US" dirty="0"/>
                        <a:t>Observed Weather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0958"/>
                  </a:ext>
                </a:extLst>
              </a:tr>
              <a:tr h="356979">
                <a:tc>
                  <a:txBody>
                    <a:bodyPr/>
                    <a:lstStyle/>
                    <a:p>
                      <a:r>
                        <a:rPr lang="en-US" dirty="0"/>
                        <a:t>Forecast Weather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6951"/>
                  </a:ext>
                </a:extLst>
              </a:tr>
              <a:tr h="356979">
                <a:tc>
                  <a:txBody>
                    <a:bodyPr/>
                    <a:lstStyle/>
                    <a:p>
                      <a:r>
                        <a:rPr lang="en-US" dirty="0"/>
                        <a:t>Electricity Load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en-CA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9332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FCBFA1B7-D1F8-907A-8C50-6B2BD5DB3FA8}"/>
              </a:ext>
            </a:extLst>
          </p:cNvPr>
          <p:cNvSpPr/>
          <p:nvPr/>
        </p:nvSpPr>
        <p:spPr>
          <a:xfrm>
            <a:off x="5645790" y="3989093"/>
            <a:ext cx="1937857" cy="3103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1E697A7-BF2A-31FA-31DD-A6C3BE55A54C}"/>
              </a:ext>
            </a:extLst>
          </p:cNvPr>
          <p:cNvSpPr/>
          <p:nvPr/>
        </p:nvSpPr>
        <p:spPr>
          <a:xfrm>
            <a:off x="5645790" y="4605867"/>
            <a:ext cx="1937857" cy="3103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9F914FA-A1FA-C85E-5EBC-CF473A98E8A6}"/>
              </a:ext>
            </a:extLst>
          </p:cNvPr>
          <p:cNvSpPr/>
          <p:nvPr/>
        </p:nvSpPr>
        <p:spPr>
          <a:xfrm>
            <a:off x="5645790" y="5249851"/>
            <a:ext cx="1937857" cy="3103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3920C22-DE2A-5621-BB53-7A6BD00A543A}"/>
              </a:ext>
            </a:extLst>
          </p:cNvPr>
          <p:cNvSpPr/>
          <p:nvPr/>
        </p:nvSpPr>
        <p:spPr>
          <a:xfrm flipH="1">
            <a:off x="7687506" y="4605866"/>
            <a:ext cx="911210" cy="3103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4159721-72AA-005E-4544-1DBFDBEF3CC4}"/>
              </a:ext>
            </a:extLst>
          </p:cNvPr>
          <p:cNvSpPr/>
          <p:nvPr/>
        </p:nvSpPr>
        <p:spPr>
          <a:xfrm flipH="1">
            <a:off x="7687506" y="5249850"/>
            <a:ext cx="911210" cy="3103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11DB4F-C99F-C238-1E4B-35019D4F83F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625591" y="3337032"/>
            <a:ext cx="1" cy="280810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6C1E41B4-10C5-2B33-EDC0-3D7F0533E7E6}"/>
              </a:ext>
            </a:extLst>
          </p:cNvPr>
          <p:cNvSpPr/>
          <p:nvPr/>
        </p:nvSpPr>
        <p:spPr>
          <a:xfrm>
            <a:off x="5645790" y="5545746"/>
            <a:ext cx="1937857" cy="5600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FFEF5E-9D09-0760-E5CC-84BB0C8B505B}"/>
              </a:ext>
            </a:extLst>
          </p:cNvPr>
          <p:cNvSpPr/>
          <p:nvPr/>
        </p:nvSpPr>
        <p:spPr>
          <a:xfrm flipH="1">
            <a:off x="7687506" y="5545745"/>
            <a:ext cx="911210" cy="5600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F9751-75DB-2626-A6AB-339EE989AF79}"/>
              </a:ext>
            </a:extLst>
          </p:cNvPr>
          <p:cNvSpPr txBox="1"/>
          <p:nvPr/>
        </p:nvSpPr>
        <p:spPr>
          <a:xfrm>
            <a:off x="7625591" y="5623032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8F348-259D-8C74-953A-F61C1A9AD0E0}"/>
              </a:ext>
            </a:extLst>
          </p:cNvPr>
          <p:cNvSpPr txBox="1"/>
          <p:nvPr/>
        </p:nvSpPr>
        <p:spPr>
          <a:xfrm>
            <a:off x="5844969" y="562303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Lags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E8A36E-C5AB-0F0D-12D0-E48E6D1E5ED3}"/>
              </a:ext>
            </a:extLst>
          </p:cNvPr>
          <p:cNvSpPr txBox="1"/>
          <p:nvPr/>
        </p:nvSpPr>
        <p:spPr>
          <a:xfrm>
            <a:off x="7017347" y="614513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73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398D-5922-9EF1-8875-C42B68CF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and 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096-EB37-1B4B-343B-05913A1C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tuning (determining number of lags, model parameters)</a:t>
            </a:r>
          </a:p>
          <a:p>
            <a:pPr lvl="1"/>
            <a:r>
              <a:rPr lang="en-CA" dirty="0"/>
              <a:t>The number of lags required and the model parameters must be tuned</a:t>
            </a:r>
          </a:p>
          <a:p>
            <a:pPr lvl="1"/>
            <a:r>
              <a:rPr lang="en-CA" dirty="0"/>
              <a:t>This is done by further splitting the training data to training and validation sets</a:t>
            </a:r>
          </a:p>
          <a:p>
            <a:pPr lvl="1"/>
            <a:r>
              <a:rPr lang="en-CA" dirty="0"/>
              <a:t>Due to time limitations, only </a:t>
            </a:r>
            <a:r>
              <a:rPr lang="en-CA" dirty="0" err="1"/>
              <a:t>n_lags</a:t>
            </a:r>
            <a:r>
              <a:rPr lang="en-CA" dirty="0"/>
              <a:t> was tuned</a:t>
            </a:r>
          </a:p>
          <a:p>
            <a:pPr lvl="1"/>
            <a:r>
              <a:rPr lang="en-CA" dirty="0"/>
              <a:t>Models with each configuration is trained using the training set and tested on the validation set</a:t>
            </a:r>
          </a:p>
          <a:p>
            <a:pPr lvl="1"/>
            <a:r>
              <a:rPr lang="en-CA" dirty="0"/>
              <a:t>Optimal </a:t>
            </a:r>
            <a:r>
              <a:rPr lang="en-CA" dirty="0" err="1"/>
              <a:t>n_lags</a:t>
            </a:r>
            <a:r>
              <a:rPr lang="en-CA" dirty="0"/>
              <a:t> = 1 day (96 steps), which is consistent with the order obtained for the VAR model based on AIC</a:t>
            </a:r>
          </a:p>
        </p:txBody>
      </p:sp>
    </p:spTree>
    <p:extLst>
      <p:ext uri="{BB962C8B-B14F-4D97-AF65-F5344CB8AC3E}">
        <p14:creationId xmlns:p14="http://schemas.microsoft.com/office/powerpoint/2010/main" val="366755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1B04-02DB-0D7D-0221-BC62E0EE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781C-201B-F603-AA4A-6ECA279A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observed and forecasted weather data and historical electricity load, predict the load for the next 24 hours each day at 8 am.</a:t>
            </a:r>
          </a:p>
          <a:p>
            <a:r>
              <a:rPr lang="en-US" dirty="0"/>
              <a:t>Problem: Multivariate time series forecasting</a:t>
            </a:r>
          </a:p>
          <a:p>
            <a:r>
              <a:rPr lang="en-US" dirty="0"/>
              <a:t>Potential model options:</a:t>
            </a:r>
          </a:p>
          <a:p>
            <a:pPr lvl="1"/>
            <a:r>
              <a:rPr lang="en-US" dirty="0"/>
              <a:t>Classical: Vector Auto Regressive (VAR)</a:t>
            </a:r>
          </a:p>
          <a:p>
            <a:pPr lvl="1"/>
            <a:r>
              <a:rPr lang="en-US" dirty="0"/>
              <a:t>ML-based Multioutput Regression</a:t>
            </a:r>
          </a:p>
          <a:p>
            <a:pPr lvl="2"/>
            <a:r>
              <a:rPr lang="en-US" dirty="0"/>
              <a:t>Gradient Boosted Trees</a:t>
            </a:r>
          </a:p>
          <a:p>
            <a:pPr lvl="2"/>
            <a:r>
              <a:rPr lang="en-US" dirty="0"/>
              <a:t>Multi-head neural nets</a:t>
            </a:r>
          </a:p>
          <a:p>
            <a:pPr lvl="3"/>
            <a:r>
              <a:rPr lang="en-US" dirty="0"/>
              <a:t>LSTM</a:t>
            </a:r>
          </a:p>
          <a:p>
            <a:pPr lvl="3"/>
            <a:r>
              <a:rPr lang="en-US" dirty="0"/>
              <a:t>Transformer-based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38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554-0736-8435-16F4-D3B0EE65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and 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25CE-4F5B-BA69-1001-2DA60C4D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training</a:t>
            </a:r>
          </a:p>
          <a:p>
            <a:pPr lvl="1"/>
            <a:r>
              <a:rPr lang="en-CA" dirty="0"/>
              <a:t>Model was trained with </a:t>
            </a:r>
            <a:r>
              <a:rPr lang="en-CA" dirty="0" err="1"/>
              <a:t>n_lags</a:t>
            </a:r>
            <a:r>
              <a:rPr lang="en-CA" dirty="0"/>
              <a:t> = 1 day</a:t>
            </a:r>
          </a:p>
          <a:p>
            <a:pPr lvl="1"/>
            <a:r>
              <a:rPr lang="en-CA" dirty="0"/>
              <a:t>For each of the 14 test days, a model was trained using the data up 8 am of that day</a:t>
            </a:r>
          </a:p>
          <a:p>
            <a:r>
              <a:rPr lang="en-CA" dirty="0"/>
              <a:t>Making inference</a:t>
            </a:r>
          </a:p>
          <a:p>
            <a:pPr lvl="1"/>
            <a:r>
              <a:rPr lang="en-CA" dirty="0"/>
              <a:t>Inference was made for each of the 14 test days based on the corresponding models using the timestamp representing 8 am of each day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788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21C3-7D7B-BB5A-DDD7-C2CD6F37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CA" dirty="0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C787B24-9C63-8A03-75A5-F12517833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9" y="2205437"/>
            <a:ext cx="3943934" cy="32918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1AA73-030F-98BA-A845-3F5DD6DCDB13}"/>
              </a:ext>
            </a:extLst>
          </p:cNvPr>
          <p:cNvSpPr txBox="1"/>
          <p:nvPr/>
        </p:nvSpPr>
        <p:spPr>
          <a:xfrm>
            <a:off x="7884902" y="5661878"/>
            <a:ext cx="178927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nn-NO" dirty="0"/>
              <a:t>MAPE: 2.67%</a:t>
            </a:r>
          </a:p>
          <a:p>
            <a:r>
              <a:rPr lang="nn-NO" dirty="0"/>
              <a:t>RMSE: 14.5096</a:t>
            </a:r>
          </a:p>
          <a:p>
            <a:r>
              <a:rPr lang="nn-NO" dirty="0"/>
              <a:t>MAE: 9.9162</a:t>
            </a:r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ACAEF5-AE58-EEAC-E9BA-F8F5B47C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826" y="5661878"/>
            <a:ext cx="1675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MAPE: 5.49%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RMSE: 26.4600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MAE: 19.7209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7471B-396D-597E-2E8E-89B5F3006906}"/>
              </a:ext>
            </a:extLst>
          </p:cNvPr>
          <p:cNvSpPr txBox="1"/>
          <p:nvPr/>
        </p:nvSpPr>
        <p:spPr>
          <a:xfrm>
            <a:off x="2825735" y="1836105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F5D40-EE87-AA2F-8881-9F786F9408D0}"/>
              </a:ext>
            </a:extLst>
          </p:cNvPr>
          <p:cNvSpPr txBox="1"/>
          <p:nvPr/>
        </p:nvSpPr>
        <p:spPr>
          <a:xfrm>
            <a:off x="8350038" y="1836105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LGBM</a:t>
            </a:r>
            <a:endParaRPr lang="en-CA" dirty="0"/>
          </a:p>
        </p:txBody>
      </p:sp>
      <p:pic>
        <p:nvPicPr>
          <p:cNvPr id="12" name="Picture 1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F55BDEC-7E18-DA22-29DF-D6205CC6A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9" y="2205437"/>
            <a:ext cx="3896839" cy="32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8D6F-6813-F56B-D903-9C3E41D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8779" cy="1325563"/>
          </a:xfrm>
        </p:spPr>
        <p:txBody>
          <a:bodyPr/>
          <a:lstStyle/>
          <a:p>
            <a:r>
              <a:rPr lang="en-US" dirty="0"/>
              <a:t>Feature Importance Analysis</a:t>
            </a:r>
            <a:endParaRPr lang="en-CA" dirty="0"/>
          </a:p>
        </p:txBody>
      </p:sp>
      <p:pic>
        <p:nvPicPr>
          <p:cNvPr id="9" name="Content Placeholder 8" descr="A graph of loading time&#10;&#10;Description automatically generated with medium confidence">
            <a:extLst>
              <a:ext uri="{FF2B5EF4-FFF2-40B4-BE49-F238E27FC236}">
                <a16:creationId xmlns:a16="http://schemas.microsoft.com/office/drawing/2014/main" id="{95D3FA8C-419C-718C-C996-5D4BE601F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79" y="766886"/>
            <a:ext cx="3787795" cy="55577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7DF017-5C91-CD37-EB51-EA61B5CBEE34}"/>
              </a:ext>
            </a:extLst>
          </p:cNvPr>
          <p:cNvSpPr txBox="1"/>
          <p:nvPr/>
        </p:nvSpPr>
        <p:spPr>
          <a:xfrm>
            <a:off x="985421" y="1873188"/>
            <a:ext cx="6455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extracted features had the most significant role in making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that, different lags of the electricity load data had the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From the other predictor variables, the following were the most influential: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weatherkit_forecast_temp_C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weatherkit_forecast_wind_speed_km_h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weatherkit_forecast_air_pressure_kPa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weatherkit_forecast_humidity_pc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weatherkit_forecast_cloud_cover_pc</a:t>
            </a:r>
            <a:r>
              <a:rPr lang="en-US" sz="1600" dirty="0"/>
              <a:t>(t-95)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weatherkit_forecast_wind_speed_km_h</a:t>
            </a:r>
            <a:r>
              <a:rPr lang="en-US" sz="1600" dirty="0"/>
              <a:t>(t-95)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weatherkit_forecast_cloud_cover_pc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weatherkit_forecast_temp_C</a:t>
            </a:r>
            <a:r>
              <a:rPr lang="en-US" sz="1600" dirty="0"/>
              <a:t>(t-95)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weatherkit_forecast_wind_direction_deg</a:t>
            </a:r>
            <a:r>
              <a:rPr lang="en-US" sz="1600" dirty="0"/>
              <a:t>(t+96)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weatherkit_observed_wind_speed_km_h</a:t>
            </a:r>
            <a:r>
              <a:rPr lang="en-US" sz="1600" dirty="0"/>
              <a:t>(t)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668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2100-87D6-FF23-7629-6CAC152D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D56215-CB76-8423-D544-DC88D7B64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80093"/>
              </p:ext>
            </p:extLst>
          </p:nvPr>
        </p:nvGraphicFramePr>
        <p:xfrm>
          <a:off x="838200" y="1473287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272">
                  <a:extLst>
                    <a:ext uri="{9D8B030D-6E8A-4147-A177-3AD203B41FA5}">
                      <a16:colId xmlns:a16="http://schemas.microsoft.com/office/drawing/2014/main" val="3326300894"/>
                    </a:ext>
                  </a:extLst>
                </a:gridCol>
                <a:gridCol w="4362275">
                  <a:extLst>
                    <a:ext uri="{9D8B030D-6E8A-4147-A177-3AD203B41FA5}">
                      <a16:colId xmlns:a16="http://schemas.microsoft.com/office/drawing/2014/main" val="527141352"/>
                    </a:ext>
                  </a:extLst>
                </a:gridCol>
                <a:gridCol w="4760050">
                  <a:extLst>
                    <a:ext uri="{9D8B030D-6E8A-4147-A177-3AD203B41FA5}">
                      <a16:colId xmlns:a16="http://schemas.microsoft.com/office/drawing/2014/main" val="1852584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4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Well-established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Fast model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Decent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Memory intensive for large values of </a:t>
                      </a:r>
                      <a:r>
                        <a:rPr lang="en-US" sz="1600" dirty="0" err="1"/>
                        <a:t>n_lags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While the predictions are accurate overall, they seem to overestimate the peaks and underestimate the valleys for some periods.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Multioutput Regression - LGBM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High level of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need for extensive feature preprocessing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Feature selection is handled internally, not needed as a separate step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Provides feature importance from the 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Like any other ML-based approach requires considerable amount of parameter tuning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LGBM does not support multiple outputs natively, therefore requires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MultiOutputRegressor</a:t>
                      </a:r>
                      <a:r>
                        <a:rPr lang="en-US" sz="1600" dirty="0"/>
                        <a:t> from </a:t>
                      </a:r>
                      <a:r>
                        <a:rPr kumimoji="0" lang="en-US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600" dirty="0"/>
                        <a:t> which: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Does not support early stopping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Does not scale well with number of labels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Is expensive to tune and to train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Model size and training time grow linearly with the number of outputs (in this case by 96x)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7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8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AFAE-D7BD-5E3F-7055-5E9F6F3B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6059-44BC-2383-3A10-F0EB6088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the limitations of </a:t>
            </a:r>
            <a:r>
              <a:rPr kumimoji="0" lang="en-US" sz="2800" b="0" i="0" u="none" strike="noStrike" kern="1200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+mn-cs"/>
              </a:rPr>
              <a:t>MultiOutputRegressor</a:t>
            </a:r>
            <a:r>
              <a:rPr lang="en-US" dirty="0"/>
              <a:t>, testing an ML approach such as the ones based on deep learning is recommended, that:</a:t>
            </a:r>
          </a:p>
          <a:p>
            <a:pPr lvl="1"/>
            <a:r>
              <a:rPr lang="en-US" dirty="0"/>
              <a:t>Natively supports multiple outputs</a:t>
            </a:r>
          </a:p>
          <a:p>
            <a:pPr lvl="1"/>
            <a:r>
              <a:rPr lang="en-US" dirty="0"/>
              <a:t>Scales well for multioutput with almost no model training or model size overheads</a:t>
            </a:r>
          </a:p>
          <a:p>
            <a:r>
              <a:rPr lang="en-US" dirty="0"/>
              <a:t>Using an approach that models uncertainty of the predictions in terms of confidence intervals can be beneficial to quantify predictions’ reliability (e.g. </a:t>
            </a:r>
            <a:r>
              <a:rPr lang="en-US" dirty="0">
                <a:hlinkClick r:id="rId2"/>
              </a:rPr>
              <a:t>Informer</a:t>
            </a:r>
            <a:r>
              <a:rPr lang="en-US" dirty="0"/>
              <a:t>)</a:t>
            </a:r>
          </a:p>
          <a:p>
            <a:r>
              <a:rPr lang="en-US" dirty="0"/>
              <a:t>While it was not needed in this exercise, more extensive feature engineering can be helpful for ML-based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346808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F97-7FAB-47D2-EC92-3B544CB4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the modeling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B431-F6F8-C20C-67BC-2AB1BAFD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 Criteria:</a:t>
            </a:r>
          </a:p>
          <a:p>
            <a:pPr lvl="1"/>
            <a:r>
              <a:rPr lang="en-US" dirty="0"/>
              <a:t>Amount of data, some models such as NNs need larger amounts</a:t>
            </a:r>
          </a:p>
          <a:p>
            <a:pPr lvl="1"/>
            <a:r>
              <a:rPr lang="en-US" dirty="0"/>
              <a:t>Number of lags required, some models do not scale well for large lags</a:t>
            </a:r>
          </a:p>
          <a:p>
            <a:pPr lvl="1"/>
            <a:r>
              <a:rPr lang="en-US" dirty="0"/>
              <a:t>Desired level of accuracy, there’s usually a trade-off between accuracy and model complexity</a:t>
            </a:r>
          </a:p>
          <a:p>
            <a:r>
              <a:rPr lang="en-US" dirty="0"/>
              <a:t>Model Evaluation Measures:</a:t>
            </a:r>
          </a:p>
          <a:p>
            <a:pPr lvl="1"/>
            <a:r>
              <a:rPr lang="en-US" dirty="0"/>
              <a:t>Mean Absolute Percentage Error</a:t>
            </a:r>
          </a:p>
          <a:p>
            <a:pPr lvl="1"/>
            <a:r>
              <a:rPr lang="en-US" dirty="0"/>
              <a:t>Root Mean Squared Error</a:t>
            </a:r>
          </a:p>
          <a:p>
            <a:pPr lvl="1"/>
            <a:r>
              <a:rPr lang="en-US" dirty="0"/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207095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D79D-10C5-D4BC-2B69-B5B3C489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the modeling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7A20-1C82-E9CB-D42A-1177388B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best to try both classical approaches as well as ML-based approaches</a:t>
            </a:r>
          </a:p>
          <a:p>
            <a:r>
              <a:rPr lang="en-US" dirty="0"/>
              <a:t>From ML-based approaches, the ones based on deep learning (MLP, LSTM, Transformer) need very large amounts of data, substantial data preprocessing, and extensive parameter tuning</a:t>
            </a:r>
          </a:p>
          <a:p>
            <a:r>
              <a:rPr lang="en-US" dirty="0"/>
              <a:t>Gradient boosted trees do not have any of these limitations</a:t>
            </a:r>
          </a:p>
          <a:p>
            <a:r>
              <a:rPr lang="en-US" dirty="0"/>
              <a:t>Therefore, for this exercise due to the time limitation, I chose </a:t>
            </a:r>
            <a:r>
              <a:rPr lang="en-US" dirty="0" err="1"/>
              <a:t>LightGBM</a:t>
            </a:r>
            <a:r>
              <a:rPr lang="en-US" dirty="0"/>
              <a:t> to represent ML-based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95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756D-15E4-A135-A4AA-3BA1ECB4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E154-4983-C139-6833-E3047225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1032"/>
          </a:xfrm>
        </p:spPr>
        <p:txBody>
          <a:bodyPr/>
          <a:lstStyle/>
          <a:p>
            <a:r>
              <a:rPr lang="en-US" dirty="0"/>
              <a:t>At 8 am of each day, the following data is available to us:</a:t>
            </a:r>
          </a:p>
          <a:p>
            <a:pPr lvl="1"/>
            <a:r>
              <a:rPr lang="en-US" dirty="0"/>
              <a:t>Historical weather data</a:t>
            </a:r>
          </a:p>
          <a:p>
            <a:pPr lvl="1"/>
            <a:r>
              <a:rPr lang="en-US" dirty="0"/>
              <a:t>Historical electricity load</a:t>
            </a:r>
          </a:p>
          <a:p>
            <a:pPr lvl="1"/>
            <a:r>
              <a:rPr lang="en-CA" dirty="0"/>
              <a:t>Weather forecast for the next 24 hours</a:t>
            </a:r>
          </a:p>
        </p:txBody>
      </p:sp>
    </p:spTree>
    <p:extLst>
      <p:ext uri="{BB962C8B-B14F-4D97-AF65-F5344CB8AC3E}">
        <p14:creationId xmlns:p14="http://schemas.microsoft.com/office/powerpoint/2010/main" val="276769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756D-15E4-A135-A4AA-3BA1ECB4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E154-4983-C139-6833-E3047225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08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Notebooks:</a:t>
            </a:r>
          </a:p>
          <a:p>
            <a:pPr lvl="1"/>
            <a:r>
              <a:rPr lang="en-CA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electricity_load_prediction_VAR</a:t>
            </a:r>
            <a:endParaRPr lang="en-CA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CA" sz="2100" dirty="0"/>
              <a:t>Captures experiments for building and evaluating a VAR pipeline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electricity_load_prediction_1day_lag</a:t>
            </a:r>
          </a:p>
          <a:p>
            <a:pPr lvl="2"/>
            <a:r>
              <a:rPr lang="en-CA" sz="2100" dirty="0"/>
              <a:t>Captures experiments for building and evaluating a Multioutput regression pipeline using </a:t>
            </a:r>
            <a:r>
              <a:rPr lang="en-CA" sz="2100" dirty="0" err="1"/>
              <a:t>LightGBM</a:t>
            </a:r>
            <a:endParaRPr lang="en-US" sz="2100" dirty="0"/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electricity_load_prediction_lag_tuning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CA" sz="2100" dirty="0"/>
              <a:t>Captures experiments for tuning number of lags for the Multioutput regression pipeline</a:t>
            </a:r>
            <a:endParaRPr lang="en-US" sz="2100" dirty="0"/>
          </a:p>
          <a:p>
            <a:r>
              <a:rPr lang="en-CA" dirty="0"/>
              <a:t>Scripts: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./src/tde.py</a:t>
            </a:r>
          </a:p>
          <a:p>
            <a:pPr lvl="2"/>
            <a:r>
              <a:rPr lang="en-CA" dirty="0"/>
              <a:t>Used to create time delayed embeddings for the ML-based approach</a:t>
            </a:r>
          </a:p>
          <a:p>
            <a:pPr lvl="2"/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Courtesy of Vitor </a:t>
            </a:r>
            <a:r>
              <a:rPr lang="en-CA" b="0" i="0" dirty="0" err="1">
                <a:solidFill>
                  <a:srgbClr val="202124"/>
                </a:solidFill>
                <a:effectLst/>
                <a:latin typeface="Google Sans"/>
              </a:rPr>
              <a:t>Cerqueira</a:t>
            </a:r>
            <a:r>
              <a:rPr lang="en-CA" b="0" i="0" dirty="0">
                <a:solidFill>
                  <a:srgbClr val="202124"/>
                </a:solidFill>
                <a:effectLst/>
                <a:latin typeface="Google Sans"/>
              </a:rPr>
              <a:t> (</a:t>
            </a:r>
            <a:r>
              <a:rPr lang="en-CA" dirty="0"/>
              <a:t>https://github.com/vcerqueira/blog/blob/main/src/tde.py)</a:t>
            </a:r>
          </a:p>
          <a:p>
            <a:r>
              <a:rPr lang="en-CA" dirty="0"/>
              <a:t>Dependencies: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pandas,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, matplotlib,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lightgbm</a:t>
            </a:r>
            <a:r>
              <a:rPr lang="en-CA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statsmodels</a:t>
            </a:r>
            <a:endParaRPr lang="en-CA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40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788-8206-1C53-5B6B-7518045E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Methodology *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4363-73A1-1118-314D-48A6CEC1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2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Exploratory data analysis</a:t>
            </a:r>
          </a:p>
          <a:p>
            <a:r>
              <a:rPr lang="en-CA" dirty="0"/>
              <a:t>Feature Engineering</a:t>
            </a:r>
            <a:endParaRPr lang="en-US" dirty="0"/>
          </a:p>
          <a:p>
            <a:r>
              <a:rPr lang="en-US" dirty="0"/>
              <a:t>Data Splitting</a:t>
            </a:r>
          </a:p>
          <a:p>
            <a:r>
              <a:rPr lang="en-CA" dirty="0"/>
              <a:t>Data preprocessing</a:t>
            </a:r>
          </a:p>
          <a:p>
            <a:r>
              <a:rPr lang="en-CA" dirty="0"/>
              <a:t>Determining model parameters</a:t>
            </a:r>
          </a:p>
          <a:p>
            <a:r>
              <a:rPr lang="en-CA" dirty="0"/>
              <a:t>Model training</a:t>
            </a:r>
          </a:p>
          <a:p>
            <a:r>
              <a:rPr lang="en-CA" dirty="0"/>
              <a:t>Making predictions</a:t>
            </a:r>
          </a:p>
          <a:p>
            <a:r>
              <a:rPr lang="en-CA" dirty="0"/>
              <a:t>Prediction post-processing</a:t>
            </a:r>
          </a:p>
          <a:p>
            <a:r>
              <a:rPr lang="en-CA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433BB-CFBC-510B-1B3E-2D25473193B0}"/>
              </a:ext>
            </a:extLst>
          </p:cNvPr>
          <p:cNvSpPr txBox="1"/>
          <p:nvPr/>
        </p:nvSpPr>
        <p:spPr>
          <a:xfrm>
            <a:off x="7424571" y="5561410"/>
            <a:ext cx="4011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Experiments captured in notebook: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electricity_load_prediction_VAR</a:t>
            </a:r>
            <a:endParaRPr lang="en-CA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B20C-E6DE-8BB4-FCE8-D5B01A20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VAR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6739-DAF6-FA7A-119D-E81A1CD2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None of the series are stationary</a:t>
            </a:r>
            <a:endParaRPr lang="en-CA" dirty="0"/>
          </a:p>
        </p:txBody>
      </p:sp>
      <p:pic>
        <p:nvPicPr>
          <p:cNvPr id="5" name="Picture 4" descr="A group of blue lines&#10;&#10;Description automatically generated">
            <a:extLst>
              <a:ext uri="{FF2B5EF4-FFF2-40B4-BE49-F238E27FC236}">
                <a16:creationId xmlns:a16="http://schemas.microsoft.com/office/drawing/2014/main" id="{50B238EB-C5DA-02BD-E8BC-3D4E359D7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9" y="2561034"/>
            <a:ext cx="4181926" cy="1867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-up of several graphs&#10;&#10;Description automatically generated">
            <a:extLst>
              <a:ext uri="{FF2B5EF4-FFF2-40B4-BE49-F238E27FC236}">
                <a16:creationId xmlns:a16="http://schemas.microsoft.com/office/drawing/2014/main" id="{018B73CF-FEC6-0676-4035-5FF32F17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36" y="3345931"/>
            <a:ext cx="4166746" cy="187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lose-up of several graphs&#10;&#10;Description automatically generated">
            <a:extLst>
              <a:ext uri="{FF2B5EF4-FFF2-40B4-BE49-F238E27FC236}">
                <a16:creationId xmlns:a16="http://schemas.microsoft.com/office/drawing/2014/main" id="{41B71D25-F396-2EA0-0F56-E8E80A69D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36" y="4319201"/>
            <a:ext cx="4193310" cy="1882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blue graph with black text&#10;&#10;Description automatically generated">
            <a:extLst>
              <a:ext uri="{FF2B5EF4-FFF2-40B4-BE49-F238E27FC236}">
                <a16:creationId xmlns:a16="http://schemas.microsoft.com/office/drawing/2014/main" id="{843023BC-490E-D574-F7E4-E48189CD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16" y="1125911"/>
            <a:ext cx="4198984" cy="185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E311-334B-01B5-BAD4-7398A4BD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064F-D0AB-8155-0BAB-9EA9CE6F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the weather forecast data by 1 day so that they are available for training and forecasting</a:t>
            </a:r>
          </a:p>
          <a:p>
            <a:r>
              <a:rPr lang="en-US" dirty="0"/>
              <a:t>Extract additional features from the timestamps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ts_month_of_year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 '</a:t>
            </a:r>
            <a:r>
              <a:rPr lang="en-US" dirty="0" err="1"/>
              <a:t>ts_day_of_month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 '</a:t>
            </a:r>
            <a:r>
              <a:rPr lang="en-US" dirty="0" err="1"/>
              <a:t>ts_day_of_week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 '</a:t>
            </a:r>
            <a:r>
              <a:rPr lang="en-US" dirty="0" err="1"/>
              <a:t>ts_hour_of_day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 '</a:t>
            </a:r>
            <a:r>
              <a:rPr lang="en-US" dirty="0" err="1"/>
              <a:t>ts_minute_of_hour</a:t>
            </a:r>
            <a:r>
              <a:rPr lang="en-US" dirty="0"/>
              <a:t>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1635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Google Sans</vt:lpstr>
      <vt:lpstr>Office Theme</vt:lpstr>
      <vt:lpstr>Electricity Load Prediction</vt:lpstr>
      <vt:lpstr>Problem Statement</vt:lpstr>
      <vt:lpstr>Selection of the modeling approach</vt:lpstr>
      <vt:lpstr>Selection of the modeling approach</vt:lpstr>
      <vt:lpstr>Assumptions</vt:lpstr>
      <vt:lpstr>Assets</vt:lpstr>
      <vt:lpstr>VAR Methodology *</vt:lpstr>
      <vt:lpstr>Building the VAR model</vt:lpstr>
      <vt:lpstr>Feature Extraction</vt:lpstr>
      <vt:lpstr>Check for causal relationships</vt:lpstr>
      <vt:lpstr>Check for stationarity</vt:lpstr>
      <vt:lpstr>Select the order (P)</vt:lpstr>
      <vt:lpstr>Model training and inference</vt:lpstr>
      <vt:lpstr>Check for Serial Correlation of Residuals (Errors) using Durbin Watson Statistic</vt:lpstr>
      <vt:lpstr>Model Evaluation on the test data  (last 14 days)</vt:lpstr>
      <vt:lpstr>ML Methodology *</vt:lpstr>
      <vt:lpstr>Steps similar between VAR and ML</vt:lpstr>
      <vt:lpstr>ML Model Building and Validation</vt:lpstr>
      <vt:lpstr>ML Model Building and Validation</vt:lpstr>
      <vt:lpstr>ML Model Building and Validation</vt:lpstr>
      <vt:lpstr>Model Evaluation</vt:lpstr>
      <vt:lpstr>Feature Importance Analysis</vt:lpstr>
      <vt:lpstr>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Load Prediction</dc:title>
  <dc:creator>Amin Kamali</dc:creator>
  <cp:lastModifiedBy>Amin Kamali</cp:lastModifiedBy>
  <cp:revision>15</cp:revision>
  <dcterms:created xsi:type="dcterms:W3CDTF">2023-08-01T19:30:43Z</dcterms:created>
  <dcterms:modified xsi:type="dcterms:W3CDTF">2023-08-03T14:44:58Z</dcterms:modified>
</cp:coreProperties>
</file>