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9" r:id="rId3"/>
    <p:sldId id="263" r:id="rId5"/>
    <p:sldId id="257" r:id="rId6"/>
    <p:sldId id="315" r:id="rId7"/>
    <p:sldId id="316" r:id="rId8"/>
    <p:sldId id="317" r:id="rId9"/>
    <p:sldId id="287" r:id="rId10"/>
    <p:sldId id="319" r:id="rId11"/>
    <p:sldId id="320" r:id="rId12"/>
    <p:sldId id="322" r:id="rId13"/>
    <p:sldId id="279" r:id="rId14"/>
    <p:sldId id="28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E8C"/>
    <a:srgbClr val="F68C2D"/>
    <a:srgbClr val="1FBDC8"/>
    <a:srgbClr val="ED4857"/>
    <a:srgbClr val="E17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8" d="100"/>
          <a:sy n="58" d="100"/>
        </p:scale>
        <p:origin x="-84" y="-1428"/>
      </p:cViewPr>
      <p:guideLst>
        <p:guide orient="horz" pos="2160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C2E42-BFCC-40EA-8993-81C8A1AA4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8756650" y="1397000"/>
            <a:ext cx="2260600" cy="4019550"/>
          </a:xfrm>
          <a:custGeom>
            <a:avLst/>
            <a:gdLst>
              <a:gd name="connsiteX0" fmla="*/ 0 w 2260600"/>
              <a:gd name="connsiteY0" fmla="*/ 0 h 4019550"/>
              <a:gd name="connsiteX1" fmla="*/ 2260600 w 2260600"/>
              <a:gd name="connsiteY1" fmla="*/ 0 h 4019550"/>
              <a:gd name="connsiteX2" fmla="*/ 2260600 w 2260600"/>
              <a:gd name="connsiteY2" fmla="*/ 4019550 h 4019550"/>
              <a:gd name="connsiteX3" fmla="*/ 0 w 2260600"/>
              <a:gd name="connsiteY3" fmla="*/ 4019550 h 401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0600" h="4019550">
                <a:moveTo>
                  <a:pt x="0" y="0"/>
                </a:moveTo>
                <a:lnTo>
                  <a:pt x="2260600" y="0"/>
                </a:lnTo>
                <a:lnTo>
                  <a:pt x="2260600" y="4019550"/>
                </a:lnTo>
                <a:lnTo>
                  <a:pt x="0" y="40195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368718" y="2087742"/>
            <a:ext cx="2807042" cy="3520579"/>
          </a:xfrm>
          <a:custGeom>
            <a:avLst/>
            <a:gdLst>
              <a:gd name="connsiteX0" fmla="*/ 0 w 2807042"/>
              <a:gd name="connsiteY0" fmla="*/ 0 h 3520579"/>
              <a:gd name="connsiteX1" fmla="*/ 2807042 w 2807042"/>
              <a:gd name="connsiteY1" fmla="*/ 0 h 3520579"/>
              <a:gd name="connsiteX2" fmla="*/ 2807042 w 2807042"/>
              <a:gd name="connsiteY2" fmla="*/ 3520579 h 3520579"/>
              <a:gd name="connsiteX3" fmla="*/ 0 w 2807042"/>
              <a:gd name="connsiteY3" fmla="*/ 3520579 h 352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7042" h="3520579">
                <a:moveTo>
                  <a:pt x="0" y="0"/>
                </a:moveTo>
                <a:lnTo>
                  <a:pt x="2807042" y="0"/>
                </a:lnTo>
                <a:lnTo>
                  <a:pt x="2807042" y="3520579"/>
                </a:lnTo>
                <a:lnTo>
                  <a:pt x="0" y="35205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540154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874193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214998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549038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2"/>
          </p:nvPr>
        </p:nvSpPr>
        <p:spPr>
          <a:xfrm>
            <a:off x="6959393" y="3034573"/>
            <a:ext cx="3499308" cy="2216665"/>
          </a:xfrm>
          <a:custGeom>
            <a:avLst/>
            <a:gdLst>
              <a:gd name="connsiteX0" fmla="*/ 0 w 3499308"/>
              <a:gd name="connsiteY0" fmla="*/ 0 h 2216665"/>
              <a:gd name="connsiteX1" fmla="*/ 3499308 w 3499308"/>
              <a:gd name="connsiteY1" fmla="*/ 0 h 2216665"/>
              <a:gd name="connsiteX2" fmla="*/ 3499308 w 3499308"/>
              <a:gd name="connsiteY2" fmla="*/ 2216665 h 2216665"/>
              <a:gd name="connsiteX3" fmla="*/ 0 w 3499308"/>
              <a:gd name="connsiteY3" fmla="*/ 2216665 h 22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308" h="2216665">
                <a:moveTo>
                  <a:pt x="0" y="0"/>
                </a:moveTo>
                <a:lnTo>
                  <a:pt x="3499308" y="0"/>
                </a:lnTo>
                <a:lnTo>
                  <a:pt x="3499308" y="2216665"/>
                </a:lnTo>
                <a:lnTo>
                  <a:pt x="0" y="22166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738105" y="3034573"/>
            <a:ext cx="3499308" cy="2216665"/>
          </a:xfrm>
          <a:custGeom>
            <a:avLst/>
            <a:gdLst>
              <a:gd name="connsiteX0" fmla="*/ 0 w 3499308"/>
              <a:gd name="connsiteY0" fmla="*/ 0 h 2216665"/>
              <a:gd name="connsiteX1" fmla="*/ 3499308 w 3499308"/>
              <a:gd name="connsiteY1" fmla="*/ 0 h 2216665"/>
              <a:gd name="connsiteX2" fmla="*/ 3499308 w 3499308"/>
              <a:gd name="connsiteY2" fmla="*/ 2216665 h 2216665"/>
              <a:gd name="connsiteX3" fmla="*/ 0 w 3499308"/>
              <a:gd name="connsiteY3" fmla="*/ 2216665 h 22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308" h="2216665">
                <a:moveTo>
                  <a:pt x="0" y="0"/>
                </a:moveTo>
                <a:lnTo>
                  <a:pt x="3499308" y="0"/>
                </a:lnTo>
                <a:lnTo>
                  <a:pt x="3499308" y="2216665"/>
                </a:lnTo>
                <a:lnTo>
                  <a:pt x="0" y="22166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0"/>
          </p:nvPr>
        </p:nvSpPr>
        <p:spPr>
          <a:xfrm>
            <a:off x="1821186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1"/>
          </p:nvPr>
        </p:nvSpPr>
        <p:spPr>
          <a:xfrm>
            <a:off x="4027632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2"/>
          </p:nvPr>
        </p:nvSpPr>
        <p:spPr>
          <a:xfrm>
            <a:off x="6234078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2" name="图片占位符 13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8465414" y="2724912"/>
            <a:ext cx="1957326" cy="1956817"/>
          </a:xfrm>
        </p:spPr>
      </p:pic>
      <p:sp>
        <p:nvSpPr>
          <p:cNvPr id="19" name="图片占位符 18"/>
          <p:cNvSpPr>
            <a:spLocks noGrp="1"/>
          </p:cNvSpPr>
          <p:nvPr>
            <p:ph type="pic" sz="quarter" idx="13"/>
          </p:nvPr>
        </p:nvSpPr>
        <p:spPr>
          <a:xfrm>
            <a:off x="8440524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810657" y="535807"/>
            <a:ext cx="8077200" cy="59895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05279" y="2623307"/>
            <a:ext cx="258191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rPr>
              <a:t>HTML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rPr>
              <a:t>简介</a:t>
            </a:r>
            <a:endParaRPr kumimoji="0" lang="zh-CN" altLang="en-US" sz="4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anose="020B0604020202090204"/>
              <a:ea typeface="微软雅黑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518150" y="3730170"/>
            <a:ext cx="1155700" cy="269379"/>
            <a:chOff x="5518150" y="4107360"/>
            <a:chExt cx="1155700" cy="269379"/>
          </a:xfrm>
        </p:grpSpPr>
        <p:sp>
          <p:nvSpPr>
            <p:cNvPr id="9" name="圆角矩形 8"/>
            <p:cNvSpPr/>
            <p:nvPr/>
          </p:nvSpPr>
          <p:spPr>
            <a:xfrm>
              <a:off x="5518150" y="4118363"/>
              <a:ext cx="1155700" cy="258376"/>
            </a:xfrm>
            <a:prstGeom prst="roundRect">
              <a:avLst>
                <a:gd name="adj" fmla="val 50000"/>
              </a:avLst>
            </a:prstGeom>
            <a:solidFill>
              <a:srgbClr val="E17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588235" y="4107360"/>
              <a:ext cx="1021080" cy="26035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作者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：张乐超</a:t>
              </a:r>
              <a:endParaRPr kumimoji="0" lang="zh-CN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1922145" y="452755"/>
            <a:ext cx="2950845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HTML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的简单举例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29055" y="1689735"/>
            <a:ext cx="537019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&lt;!DOCTYPE html&gt;</a:t>
            </a:r>
            <a:endParaRPr lang="zh-CN" altLang="en-US" sz="2000"/>
          </a:p>
          <a:p>
            <a:r>
              <a:rPr lang="zh-CN" altLang="en-US" sz="2000"/>
              <a:t>&lt;html&gt;</a:t>
            </a:r>
            <a:endParaRPr lang="zh-CN" altLang="en-US" sz="2000"/>
          </a:p>
          <a:p>
            <a:r>
              <a:rPr lang="zh-CN" altLang="en-US" sz="2000"/>
              <a:t>&lt;head&gt;</a:t>
            </a:r>
            <a:endParaRPr lang="zh-CN" altLang="en-US" sz="2000"/>
          </a:p>
          <a:p>
            <a:r>
              <a:rPr lang="zh-CN" altLang="en-US" sz="2000"/>
              <a:t>&lt;meta charset="utf-8"&gt;</a:t>
            </a:r>
            <a:endParaRPr lang="zh-CN" altLang="en-US" sz="2000"/>
          </a:p>
          <a:p>
            <a:r>
              <a:rPr lang="zh-CN" altLang="en-US" sz="2000"/>
              <a:t>&lt;title&gt;小板凳课堂&lt;/title&gt;</a:t>
            </a:r>
            <a:endParaRPr lang="zh-CN" altLang="en-US" sz="2000"/>
          </a:p>
          <a:p>
            <a:r>
              <a:rPr lang="zh-CN" altLang="en-US" sz="2000"/>
              <a:t>&lt;/head&gt;</a:t>
            </a:r>
            <a:endParaRPr lang="zh-CN" altLang="en-US" sz="2000"/>
          </a:p>
          <a:p>
            <a:r>
              <a:rPr lang="zh-CN" altLang="en-US" sz="2000"/>
              <a:t>&lt;body&gt;</a:t>
            </a:r>
            <a:endParaRPr lang="zh-CN" altLang="en-US" sz="2000"/>
          </a:p>
          <a:p>
            <a:r>
              <a:rPr lang="zh-CN" altLang="en-US" sz="2000"/>
              <a:t> </a:t>
            </a:r>
            <a:endParaRPr lang="zh-CN" altLang="en-US" sz="2000"/>
          </a:p>
          <a:p>
            <a:r>
              <a:rPr lang="zh-CN" altLang="en-US" sz="2000"/>
              <a:t>&lt;h1&gt;我的第一个标题&lt;/h1&gt;</a:t>
            </a:r>
            <a:endParaRPr lang="zh-CN" altLang="en-US" sz="2000"/>
          </a:p>
          <a:p>
            <a:r>
              <a:rPr lang="zh-CN" altLang="en-US" sz="2000"/>
              <a:t> </a:t>
            </a:r>
            <a:endParaRPr lang="zh-CN" altLang="en-US" sz="2000"/>
          </a:p>
          <a:p>
            <a:r>
              <a:rPr lang="zh-CN" altLang="en-US" sz="2000"/>
              <a:t>&lt;p&gt;我的第一个段落。&lt;/p&gt;</a:t>
            </a:r>
            <a:endParaRPr lang="zh-CN" altLang="en-US" sz="2000"/>
          </a:p>
          <a:p>
            <a:r>
              <a:rPr lang="zh-CN" altLang="en-US" sz="2000"/>
              <a:t> </a:t>
            </a:r>
            <a:endParaRPr lang="zh-CN" altLang="en-US" sz="2000"/>
          </a:p>
          <a:p>
            <a:r>
              <a:rPr lang="zh-CN" altLang="en-US" sz="2000"/>
              <a:t>&lt;/body&gt;</a:t>
            </a:r>
            <a:endParaRPr lang="zh-CN" altLang="en-US" sz="2000"/>
          </a:p>
          <a:p>
            <a:r>
              <a:rPr lang="zh-CN" altLang="en-US" sz="2000"/>
              <a:t>&lt;/html&gt;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5114290" y="1689735"/>
            <a:ext cx="654177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&lt;!DOCTYPE html&gt; 声明为 HTML5 文档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&lt;html&gt; 元素是 HTML 页面的根元素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&lt;head&gt; 元素包含了文档的元（meta）数据，如 &lt;meta charset="utf-8"&gt; 定义网页编码格式为 utf-8。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&lt;title&gt; 元素描述了文档的标题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&lt;body&gt; 元素包含了可见的页面内容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&lt;h1&gt; 元素定义一个大标题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&lt;p&gt; 元素定义一个段落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/>
          <p:cNvSpPr/>
          <p:nvPr/>
        </p:nvSpPr>
        <p:spPr>
          <a:xfrm>
            <a:off x="-4445" y="0"/>
            <a:ext cx="12192000" cy="6858000"/>
          </a:xfrm>
          <a:prstGeom prst="rect">
            <a:avLst/>
          </a:prstGeom>
          <a:solidFill>
            <a:schemeClr val="accent4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198428" y="4358640"/>
            <a:ext cx="17931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2943"/>
          <p:cNvSpPr/>
          <p:nvPr/>
        </p:nvSpPr>
        <p:spPr>
          <a:xfrm>
            <a:off x="5705601" y="1942939"/>
            <a:ext cx="772987" cy="944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00" y="11782"/>
                </a:moveTo>
                <a:lnTo>
                  <a:pt x="9600" y="10800"/>
                </a:lnTo>
                <a:lnTo>
                  <a:pt x="11400" y="10800"/>
                </a:lnTo>
                <a:cubicBezTo>
                  <a:pt x="11732" y="10800"/>
                  <a:pt x="12000" y="10580"/>
                  <a:pt x="12000" y="10309"/>
                </a:cubicBezTo>
                <a:lnTo>
                  <a:pt x="12000" y="2945"/>
                </a:lnTo>
                <a:lnTo>
                  <a:pt x="19940" y="2945"/>
                </a:lnTo>
                <a:lnTo>
                  <a:pt x="16886" y="7111"/>
                </a:lnTo>
                <a:lnTo>
                  <a:pt x="16894" y="7115"/>
                </a:lnTo>
                <a:cubicBezTo>
                  <a:pt x="16840" y="7189"/>
                  <a:pt x="16800" y="7272"/>
                  <a:pt x="16800" y="7364"/>
                </a:cubicBezTo>
                <a:cubicBezTo>
                  <a:pt x="16800" y="7457"/>
                  <a:pt x="16840" y="7538"/>
                  <a:pt x="16894" y="7612"/>
                </a:cubicBezTo>
                <a:lnTo>
                  <a:pt x="16886" y="7616"/>
                </a:lnTo>
                <a:lnTo>
                  <a:pt x="19940" y="11782"/>
                </a:lnTo>
                <a:cubicBezTo>
                  <a:pt x="19940" y="11782"/>
                  <a:pt x="9600" y="11782"/>
                  <a:pt x="9600" y="11782"/>
                </a:cubicBezTo>
                <a:close/>
                <a:moveTo>
                  <a:pt x="1200" y="982"/>
                </a:moveTo>
                <a:lnTo>
                  <a:pt x="10800" y="982"/>
                </a:lnTo>
                <a:lnTo>
                  <a:pt x="10800" y="9818"/>
                </a:lnTo>
                <a:lnTo>
                  <a:pt x="1200" y="9818"/>
                </a:lnTo>
                <a:cubicBezTo>
                  <a:pt x="1200" y="9818"/>
                  <a:pt x="1200" y="982"/>
                  <a:pt x="1200" y="982"/>
                </a:cubicBezTo>
                <a:close/>
                <a:moveTo>
                  <a:pt x="21514" y="12020"/>
                </a:moveTo>
                <a:lnTo>
                  <a:pt x="18100" y="7364"/>
                </a:lnTo>
                <a:lnTo>
                  <a:pt x="21514" y="2707"/>
                </a:lnTo>
                <a:lnTo>
                  <a:pt x="21506" y="2703"/>
                </a:lnTo>
                <a:cubicBezTo>
                  <a:pt x="21560" y="2629"/>
                  <a:pt x="21600" y="2547"/>
                  <a:pt x="21600" y="2455"/>
                </a:cubicBezTo>
                <a:cubicBezTo>
                  <a:pt x="21600" y="2183"/>
                  <a:pt x="21332" y="1964"/>
                  <a:pt x="21000" y="1964"/>
                </a:cubicBezTo>
                <a:lnTo>
                  <a:pt x="12000" y="1964"/>
                </a:lnTo>
                <a:lnTo>
                  <a:pt x="12000" y="491"/>
                </a:lnTo>
                <a:cubicBezTo>
                  <a:pt x="12000" y="220"/>
                  <a:pt x="11732" y="0"/>
                  <a:pt x="11400" y="0"/>
                </a:cubicBezTo>
                <a:lnTo>
                  <a:pt x="600" y="0"/>
                </a:ln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0800"/>
                </a:lnTo>
                <a:lnTo>
                  <a:pt x="8400" y="10800"/>
                </a:lnTo>
                <a:lnTo>
                  <a:pt x="8400" y="12273"/>
                </a:lnTo>
                <a:cubicBezTo>
                  <a:pt x="8400" y="12544"/>
                  <a:pt x="8668" y="12764"/>
                  <a:pt x="9000" y="12764"/>
                </a:cubicBezTo>
                <a:lnTo>
                  <a:pt x="21000" y="12764"/>
                </a:lnTo>
                <a:cubicBezTo>
                  <a:pt x="21332" y="12764"/>
                  <a:pt x="21600" y="12544"/>
                  <a:pt x="21600" y="12273"/>
                </a:cubicBezTo>
                <a:cubicBezTo>
                  <a:pt x="21600" y="12181"/>
                  <a:pt x="21560" y="12098"/>
                  <a:pt x="21506" y="12024"/>
                </a:cubicBezTo>
                <a:cubicBezTo>
                  <a:pt x="21506" y="12024"/>
                  <a:pt x="21514" y="12020"/>
                  <a:pt x="21514" y="1202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500">
              <a:solidFill>
                <a:srgbClr val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27575" y="3935095"/>
            <a:ext cx="2727960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欢迎大家加入小板凳课堂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91025" y="4937760"/>
            <a:ext cx="39293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chemeClr val="bg1"/>
                </a:solidFill>
              </a:rPr>
              <a:t>专注于</a:t>
            </a:r>
            <a:r>
              <a:rPr lang="en-US" altLang="zh-CN">
                <a:solidFill>
                  <a:schemeClr val="bg1"/>
                </a:solidFill>
              </a:rPr>
              <a:t>WEB</a:t>
            </a:r>
            <a:r>
              <a:rPr lang="zh-CN" altLang="en-US">
                <a:solidFill>
                  <a:schemeClr val="bg1"/>
                </a:solidFill>
              </a:rPr>
              <a:t>前端开发 视频教程录制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2.WEB</a:t>
            </a:r>
            <a:r>
              <a:rPr lang="zh-CN" altLang="en-US">
                <a:solidFill>
                  <a:schemeClr val="bg1"/>
                </a:solidFill>
              </a:rPr>
              <a:t>前端开发，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技术</a:t>
            </a:r>
            <a:r>
              <a:rPr lang="zh-CN" altLang="en-US">
                <a:solidFill>
                  <a:schemeClr val="bg1"/>
                </a:solidFill>
              </a:rPr>
              <a:t>交流讨论圈子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3.</a:t>
            </a:r>
            <a:r>
              <a:rPr lang="zh-CN" altLang="en-US">
                <a:solidFill>
                  <a:schemeClr val="bg1"/>
                </a:solidFill>
              </a:rPr>
              <a:t>专注于</a:t>
            </a:r>
            <a:r>
              <a:rPr lang="en-US" altLang="zh-CN">
                <a:solidFill>
                  <a:schemeClr val="bg1"/>
                </a:solidFill>
              </a:rPr>
              <a:t>WEB BS</a:t>
            </a:r>
            <a:r>
              <a:rPr lang="zh-CN" altLang="en-US">
                <a:solidFill>
                  <a:schemeClr val="bg1"/>
                </a:solidFill>
              </a:rPr>
              <a:t>开发方向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4.</a:t>
            </a:r>
            <a:r>
              <a:rPr lang="zh-CN" altLang="en-US">
                <a:solidFill>
                  <a:schemeClr val="bg1"/>
                </a:solidFill>
              </a:rPr>
              <a:t>小白免费入门教学的家园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1820" y="4191000"/>
            <a:ext cx="2608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堂主微信：</a:t>
            </a:r>
            <a:r>
              <a:rPr lang="en-US" altLang="zh-CN">
                <a:solidFill>
                  <a:schemeClr val="bg1"/>
                </a:solidFill>
              </a:rPr>
              <a:t>small_bench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15" name="图片 14" descr="weix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5" y="932815"/>
            <a:ext cx="2964815" cy="296481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246870" y="4191000"/>
            <a:ext cx="2240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小板凳公众号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不定时推送课程信息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和前端最新技术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7" name="图片 16" descr="WechatIMG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735" y="992505"/>
            <a:ext cx="2942590" cy="2942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810657" y="535807"/>
            <a:ext cx="8077200" cy="59895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67558" y="3074792"/>
            <a:ext cx="326243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/>
            <a:r>
              <a:rPr lang="zh-CN" altLang="en-US" sz="4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感谢您的观看</a:t>
            </a:r>
            <a:endParaRPr lang="zh-CN" altLang="en-US" sz="4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91969" y="2195896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小板凳课堂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微软雅黑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518150" y="4107360"/>
            <a:ext cx="1155700" cy="269379"/>
            <a:chOff x="5518150" y="4107360"/>
            <a:chExt cx="1155700" cy="269379"/>
          </a:xfrm>
        </p:grpSpPr>
        <p:sp>
          <p:nvSpPr>
            <p:cNvPr id="9" name="圆角矩形 8"/>
            <p:cNvSpPr/>
            <p:nvPr/>
          </p:nvSpPr>
          <p:spPr>
            <a:xfrm>
              <a:off x="5518150" y="4118363"/>
              <a:ext cx="1155700" cy="258376"/>
            </a:xfrm>
            <a:prstGeom prst="roundRect">
              <a:avLst>
                <a:gd name="adj" fmla="val 50000"/>
              </a:avLst>
            </a:prstGeom>
            <a:solidFill>
              <a:srgbClr val="E17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588235" y="4107360"/>
              <a:ext cx="1021080" cy="26035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作者：</a:t>
              </a:r>
              <a:r>
                <a:rPr lang="zh-CN" altLang="en-US" sz="1100" dirty="0" smtClean="0">
                  <a:solidFill>
                    <a:prstClr val="white"/>
                  </a:solidFill>
                  <a:latin typeface="微软雅黑"/>
                  <a:ea typeface="微软雅黑"/>
                </a:rPr>
                <a:t>张乐超</a:t>
              </a:r>
              <a:endParaRPr lang="zh-CN" altLang="en-US" sz="1100" dirty="0" smtClea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830060" y="1971675"/>
            <a:ext cx="2251075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HTML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是什么？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448858" y="6497465"/>
            <a:ext cx="1294285" cy="0"/>
            <a:chOff x="5451631" y="5125866"/>
            <a:chExt cx="1294285" cy="0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5451631" y="5125866"/>
              <a:ext cx="303921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781752" y="5125866"/>
              <a:ext cx="303921" cy="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111874" y="5125866"/>
              <a:ext cx="303921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441995" y="5125866"/>
              <a:ext cx="303921" cy="0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233953" y="1476634"/>
            <a:ext cx="5030814" cy="373056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916634" y="3000312"/>
            <a:ext cx="192392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contents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24599" y="2469857"/>
            <a:ext cx="1107998" cy="646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目录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830060" y="3004820"/>
            <a:ext cx="255651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HTML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能做什么？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830060" y="4037965"/>
            <a:ext cx="255651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HTML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的简单举例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4629068" y="4419096"/>
            <a:ext cx="293941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HTML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是什么？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451631" y="5125866"/>
            <a:ext cx="30392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81752" y="5125866"/>
            <a:ext cx="30392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111874" y="5125866"/>
            <a:ext cx="303921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441995" y="5125866"/>
            <a:ext cx="303921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790519" y="985318"/>
            <a:ext cx="4117476" cy="3053282"/>
            <a:chOff x="3790519" y="985318"/>
            <a:chExt cx="4117476" cy="30532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3790519" y="985318"/>
              <a:ext cx="4117476" cy="3053282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479580" y="1849671"/>
              <a:ext cx="950902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5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01</a:t>
              </a:r>
              <a:endPara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文本框 25"/>
          <p:cNvSpPr txBox="1"/>
          <p:nvPr/>
        </p:nvSpPr>
        <p:spPr>
          <a:xfrm>
            <a:off x="1784350" y="452755"/>
            <a:ext cx="259461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HTML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是什么？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54125" y="2152650"/>
            <a:ext cx="937958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/>
              <a:t>1. </a:t>
            </a:r>
            <a:r>
              <a:rPr lang="zh-CN" altLang="en-US" sz="2000"/>
              <a:t>HTML 是用来描述网页的一种语言。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2. </a:t>
            </a:r>
            <a:r>
              <a:rPr lang="zh-CN" altLang="en-US" sz="2000"/>
              <a:t>HTML 指的是超文本标记语言 (Hyper Text Markup Language)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3. </a:t>
            </a:r>
            <a:r>
              <a:rPr lang="zh-CN" altLang="en-US" sz="2000"/>
              <a:t>HTML 不是一种编程语言，而是一种标记语言 (markup language)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4. </a:t>
            </a:r>
            <a:r>
              <a:rPr lang="zh-CN" altLang="en-US" sz="2000"/>
              <a:t>标记语言是一套标记标签 (markup tag)</a:t>
            </a:r>
            <a:endParaRPr lang="zh-CN" altLang="en-US" sz="2000"/>
          </a:p>
          <a:p>
            <a:r>
              <a:rPr lang="zh-CN" altLang="en-US" sz="2000"/>
              <a:t>    HTML 使用标记标签来描述网页</a:t>
            </a:r>
            <a:endParaRPr lang="zh-CN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文本框 25"/>
          <p:cNvSpPr txBox="1"/>
          <p:nvPr/>
        </p:nvSpPr>
        <p:spPr>
          <a:xfrm>
            <a:off x="1784350" y="452755"/>
            <a:ext cx="198120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HTML 标签</a:t>
            </a:r>
            <a:endParaRPr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54125" y="2152650"/>
            <a:ext cx="937958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/>
              <a:t>1. </a:t>
            </a:r>
            <a:r>
              <a:rPr sz="2000"/>
              <a:t>HTML 标签是由尖括号包围的关键词，比如 &lt;html&gt;</a:t>
            </a:r>
            <a:endParaRPr sz="2000"/>
          </a:p>
          <a:p>
            <a:endParaRPr sz="2000"/>
          </a:p>
          <a:p>
            <a:r>
              <a:rPr lang="en-US" sz="2000"/>
              <a:t>2. </a:t>
            </a:r>
            <a:r>
              <a:rPr sz="2000"/>
              <a:t>HTML 标签通常是成对出现的，比如 &lt;b&gt; 和 &lt;/b&gt;</a:t>
            </a:r>
            <a:endParaRPr sz="2000"/>
          </a:p>
          <a:p>
            <a:r>
              <a:rPr sz="2000"/>
              <a:t>    </a:t>
            </a:r>
            <a:r>
              <a:rPr lang="zh-CN" sz="2000"/>
              <a:t>通常是成对出现，但也有单个的标签如，        &lt;br&gt;&lt;hr&gt;&lt;img&gt;&lt;input&gt;&lt;param&gt;&lt;meta&gt;&lt;link&gt;</a:t>
            </a:r>
            <a:endParaRPr lang="zh-CN" sz="2000"/>
          </a:p>
          <a:p>
            <a:endParaRPr sz="2000"/>
          </a:p>
          <a:p>
            <a:r>
              <a:rPr lang="en-US" sz="2000"/>
              <a:t>3. </a:t>
            </a:r>
            <a:r>
              <a:rPr sz="2000"/>
              <a:t>标签对中的第一个标签是开始标签，第二个标签是结束标签</a:t>
            </a:r>
            <a:endParaRPr sz="2000"/>
          </a:p>
          <a:p>
            <a:r>
              <a:rPr sz="2000"/>
              <a:t>   开始和结束标签也被称为开放标签和闭合标签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文本框 25"/>
          <p:cNvSpPr txBox="1"/>
          <p:nvPr/>
        </p:nvSpPr>
        <p:spPr>
          <a:xfrm>
            <a:off x="1784350" y="452755"/>
            <a:ext cx="198120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/>
            <a:r>
              <a:rPr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HTML </a:t>
            </a:r>
            <a:r>
              <a:rPr lang="zh-C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文档</a:t>
            </a:r>
            <a:endParaRPr lang="zh-CN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54125" y="2152650"/>
            <a:ext cx="937958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/>
              <a:t>1. </a:t>
            </a:r>
            <a:r>
              <a:rPr sz="2000"/>
              <a:t>HTML 文档</a:t>
            </a:r>
            <a:r>
              <a:rPr lang="zh-CN" sz="2000"/>
              <a:t>用来</a:t>
            </a:r>
            <a:r>
              <a:rPr sz="2000"/>
              <a:t>描述网页</a:t>
            </a:r>
            <a:endParaRPr sz="2000"/>
          </a:p>
          <a:p>
            <a:endParaRPr sz="2000"/>
          </a:p>
          <a:p>
            <a:r>
              <a:rPr lang="en-US" sz="2000"/>
              <a:t>2. </a:t>
            </a:r>
            <a:r>
              <a:rPr sz="2000"/>
              <a:t>HTML 文档包含   HTML 标签和纯文本</a:t>
            </a:r>
            <a:endParaRPr sz="2000"/>
          </a:p>
          <a:p>
            <a:endParaRPr sz="2000"/>
          </a:p>
          <a:p>
            <a:r>
              <a:rPr lang="en-US" sz="2000"/>
              <a:t>3. </a:t>
            </a:r>
            <a:r>
              <a:rPr sz="2000"/>
              <a:t>HTML 文档也被称为网页</a:t>
            </a:r>
            <a:endParaRPr sz="2000"/>
          </a:p>
          <a:p>
            <a:endParaRPr sz="2000"/>
          </a:p>
          <a:p>
            <a:endParaRPr sz="2000"/>
          </a:p>
          <a:p>
            <a:r>
              <a:rPr sz="2000"/>
              <a:t>Web 浏览器的作用是读取 HTML 文档，并以网页的形式显示出它们。</a:t>
            </a:r>
            <a:endParaRPr sz="2000"/>
          </a:p>
          <a:p>
            <a:r>
              <a:rPr sz="2000"/>
              <a:t>浏览器不会显示 HTML 标签，而是使用标签来解释页面的内容</a:t>
            </a:r>
            <a:r>
              <a:rPr lang="zh-CN" sz="2000"/>
              <a:t>。</a:t>
            </a:r>
            <a:endParaRPr lang="zh-CN" sz="2000"/>
          </a:p>
          <a:p>
            <a:endParaRPr lang="zh-CN" sz="2000"/>
          </a:p>
          <a:p>
            <a:r>
              <a:rPr lang="zh-CN" sz="2000"/>
              <a:t>常用浏览器：</a:t>
            </a:r>
            <a:endParaRPr lang="zh-CN" sz="2000"/>
          </a:p>
          <a:p>
            <a:r>
              <a:rPr lang="zh-CN" sz="2000"/>
              <a:t>谷歌浏览器，Internet Explorer，Firefox，Safari</a:t>
            </a:r>
            <a:endParaRPr lang="zh-CN" sz="2000"/>
          </a:p>
          <a:p>
            <a:r>
              <a:rPr lang="zh-CN" sz="2000"/>
              <a:t>国内：</a:t>
            </a:r>
            <a:r>
              <a:rPr lang="en-US" altLang="zh-CN" sz="2000"/>
              <a:t>360</a:t>
            </a:r>
            <a:r>
              <a:rPr lang="zh-CN" altLang="en-US" sz="2000"/>
              <a:t>浏览器，</a:t>
            </a:r>
            <a:r>
              <a:rPr lang="en-US" altLang="zh-CN" sz="2000"/>
              <a:t>QQ</a:t>
            </a:r>
            <a:r>
              <a:rPr lang="zh-CN" altLang="en-US" sz="2000"/>
              <a:t>浏览器，搜狗浏览器等等， 大多数是使用的国外浏览器内核，自己包装个皮</a:t>
            </a:r>
            <a:endParaRPr lang="zh-CN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4425550" y="4419096"/>
            <a:ext cx="334645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HTML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能做什么？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anose="020B0604020202090204"/>
              <a:ea typeface="微软雅黑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451631" y="5125866"/>
            <a:ext cx="30392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81752" y="5125866"/>
            <a:ext cx="30392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111874" y="5125866"/>
            <a:ext cx="303921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441995" y="5125866"/>
            <a:ext cx="303921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790519" y="985318"/>
            <a:ext cx="4117476" cy="3053282"/>
            <a:chOff x="3790519" y="985318"/>
            <a:chExt cx="4117476" cy="30532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3790519" y="985318"/>
              <a:ext cx="4117476" cy="3053282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479581" y="1849671"/>
              <a:ext cx="9509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  <a:cs typeface="+mn-cs"/>
                </a:rPr>
                <a:t>02</a:t>
              </a:r>
              <a:endParaRPr kumimoji="0" lang="zh-CN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1922145" y="452755"/>
            <a:ext cx="2950845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HTML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能做什么？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4706620" y="3318510"/>
            <a:ext cx="2084070" cy="8299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4000" b="1" dirty="0"/>
              <a:t>编网页</a:t>
            </a:r>
            <a:endParaRPr lang="zh-CN" altLang="en-US" sz="4000" b="1" dirty="0"/>
          </a:p>
        </p:txBody>
      </p:sp>
      <p:sp>
        <p:nvSpPr>
          <p:cNvPr id="4" name="矩形 3"/>
          <p:cNvSpPr/>
          <p:nvPr/>
        </p:nvSpPr>
        <p:spPr>
          <a:xfrm>
            <a:off x="1671320" y="3318510"/>
            <a:ext cx="2084070" cy="8299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just">
              <a:lnSpc>
                <a:spcPct val="120000"/>
              </a:lnSpc>
            </a:pPr>
            <a:r>
              <a:rPr lang="zh-CN" altLang="en-US" sz="4000" b="1" dirty="0"/>
              <a:t>编网页</a:t>
            </a:r>
            <a:endParaRPr lang="zh-CN" altLang="en-US" sz="4000" b="1" dirty="0"/>
          </a:p>
        </p:txBody>
      </p:sp>
      <p:sp>
        <p:nvSpPr>
          <p:cNvPr id="5" name="矩形 4"/>
          <p:cNvSpPr/>
          <p:nvPr/>
        </p:nvSpPr>
        <p:spPr>
          <a:xfrm>
            <a:off x="7987030" y="3318510"/>
            <a:ext cx="2084070" cy="8299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4000" b="1" dirty="0"/>
              <a:t>编网页</a:t>
            </a:r>
            <a:endParaRPr lang="zh-CN" altLang="en-US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559685" y="544639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重要的事情说三遍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/>
        </p:nvSpPr>
        <p:spPr>
          <a:xfrm>
            <a:off x="4425550" y="4419096"/>
            <a:ext cx="334645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HTML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的简单举例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451631" y="5125866"/>
            <a:ext cx="30392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81752" y="5125866"/>
            <a:ext cx="30392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111874" y="5125866"/>
            <a:ext cx="303921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441995" y="5125866"/>
            <a:ext cx="303921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790519" y="985318"/>
            <a:ext cx="4117476" cy="3053282"/>
            <a:chOff x="3790519" y="985318"/>
            <a:chExt cx="4117476" cy="30532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3790519" y="985318"/>
              <a:ext cx="4117476" cy="3053282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452112" y="1849671"/>
              <a:ext cx="1005840" cy="9220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  <a:cs typeface="+mn-cs"/>
                </a:rPr>
                <a:t>03</a:t>
              </a:r>
              <a:endParaRPr kumimoji="0" lang="zh-CN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ags/tag1.xml><?xml version="1.0" encoding="utf-8"?>
<p:tagLst xmlns:p="http://schemas.openxmlformats.org/presentationml/2006/main">
  <p:tag name="ISLIDE.DIAGRAM" val="aa942f5d-0777-4a9e-a035-cbf9792192d7"/>
</p:tagLst>
</file>

<file path=ppt/tags/tag2.xml><?xml version="1.0" encoding="utf-8"?>
<p:tagLst xmlns:p="http://schemas.openxmlformats.org/presentationml/2006/main">
  <p:tag name="ISLIDE.DIAGRAM" val="aa942f5d-0777-4a9e-a035-cbf9792192d7"/>
</p:tagLst>
</file>

<file path=ppt/theme/theme1.xml><?xml version="1.0" encoding="utf-8"?>
<a:theme xmlns:a="http://schemas.openxmlformats.org/drawingml/2006/main" name="第一PPT，www.1ppt.com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D4857"/>
      </a:accent1>
      <a:accent2>
        <a:srgbClr val="1FBDC8"/>
      </a:accent2>
      <a:accent3>
        <a:srgbClr val="F68C2D"/>
      </a:accent3>
      <a:accent4>
        <a:srgbClr val="0F5E8C"/>
      </a:accent4>
      <a:accent5>
        <a:srgbClr val="ED4857"/>
      </a:accent5>
      <a:accent6>
        <a:srgbClr val="1FBDC8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1133</Words>
  <Application>WPS 文字</Application>
  <PresentationFormat>自定义</PresentationFormat>
  <Paragraphs>124</Paragraphs>
  <Slides>12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6" baseType="lpstr">
      <vt:lpstr>Arial</vt:lpstr>
      <vt:lpstr>方正书宋_GBK</vt:lpstr>
      <vt:lpstr>Wingdings</vt:lpstr>
      <vt:lpstr>Calibri</vt:lpstr>
      <vt:lpstr>宋体</vt:lpstr>
      <vt:lpstr>Arial</vt:lpstr>
      <vt:lpstr>微软雅黑</vt:lpstr>
      <vt:lpstr>Century Gothic</vt:lpstr>
      <vt:lpstr>Gill Sans</vt:lpstr>
      <vt:lpstr>Playfair Display SC</vt:lpstr>
      <vt:lpstr>Montserrat</vt:lpstr>
      <vt:lpstr>Lato Light</vt:lpstr>
      <vt:lpstr>Montserrat Semi</vt:lpstr>
      <vt:lpstr>微软雅黑</vt:lpstr>
      <vt:lpstr>HYQiHeiKW</vt:lpstr>
      <vt:lpstr>苹方-简</vt:lpstr>
      <vt:lpstr>宋体</vt:lpstr>
      <vt:lpstr>Arial Unicode MS</vt:lpstr>
      <vt:lpstr>等线</vt:lpstr>
      <vt:lpstr>HYZhongDengXianKW</vt:lpstr>
      <vt:lpstr>Helvetica Neue</vt:lpstr>
      <vt:lpstr>HYShuSongErKW</vt:lpstr>
      <vt:lpstr>微软雅黑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彩色气泡</dc:title>
  <dc:creator>第一PPT</dc:creator>
  <cp:keywords>www.1ppt.com</cp:keywords>
  <dc:description>www.1ppt.com</dc:description>
  <cp:lastModifiedBy>zhouchenbing</cp:lastModifiedBy>
  <cp:revision>40</cp:revision>
  <dcterms:created xsi:type="dcterms:W3CDTF">2019-03-17T13:41:51Z</dcterms:created>
  <dcterms:modified xsi:type="dcterms:W3CDTF">2019-03-17T13:41:51Z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2052-1.0.0.1113</vt:lpwstr>
  </property>
</Properties>
</file>