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9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279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tag_address.asp" TargetMode="External"/><Relationship Id="rId13" Type="http://schemas.openxmlformats.org/officeDocument/2006/relationships/hyperlink" Target="http://www.w3school.com.cn/tags/tag_audio.asp" TargetMode="External"/><Relationship Id="rId18" Type="http://schemas.openxmlformats.org/officeDocument/2006/relationships/hyperlink" Target="http://www.w3school.com.cn/tags/tag_bdo.asp" TargetMode="External"/><Relationship Id="rId3" Type="http://schemas.openxmlformats.org/officeDocument/2006/relationships/hyperlink" Target="http://www.w3school.com.cn/tags/tag_comment.asp" TargetMode="External"/><Relationship Id="rId7" Type="http://schemas.openxmlformats.org/officeDocument/2006/relationships/hyperlink" Target="http://www.w3school.com.cn/tags/tag_acronym.asp" TargetMode="External"/><Relationship Id="rId12" Type="http://schemas.openxmlformats.org/officeDocument/2006/relationships/hyperlink" Target="http://www.w3school.com.cn/tags/tag_aside.asp" TargetMode="External"/><Relationship Id="rId17" Type="http://schemas.openxmlformats.org/officeDocument/2006/relationships/hyperlink" Target="http://www.w3school.com.cn/tags/tag_bdi.asp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w3school.com.cn/tags/tag_base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abbr.asp" TargetMode="External"/><Relationship Id="rId11" Type="http://schemas.openxmlformats.org/officeDocument/2006/relationships/hyperlink" Target="http://www.w3school.com.cn/tags/tag_article.asp" TargetMode="External"/><Relationship Id="rId5" Type="http://schemas.openxmlformats.org/officeDocument/2006/relationships/hyperlink" Target="http://www.w3school.com.cn/tags/tag_a.asp" TargetMode="External"/><Relationship Id="rId15" Type="http://schemas.openxmlformats.org/officeDocument/2006/relationships/hyperlink" Target="http://www.w3school.com.cn/tags/tag_base.asp" TargetMode="External"/><Relationship Id="rId10" Type="http://schemas.openxmlformats.org/officeDocument/2006/relationships/hyperlink" Target="http://www.w3school.com.cn/tags/tag_area.asp" TargetMode="External"/><Relationship Id="rId4" Type="http://schemas.openxmlformats.org/officeDocument/2006/relationships/hyperlink" Target="http://www.w3school.com.cn/tags/tag_doctype.asp" TargetMode="External"/><Relationship Id="rId9" Type="http://schemas.openxmlformats.org/officeDocument/2006/relationships/hyperlink" Target="http://www.w3school.com.cn/tags/tag_applet.asp" TargetMode="External"/><Relationship Id="rId14" Type="http://schemas.openxmlformats.org/officeDocument/2006/relationships/hyperlink" Target="http://www.w3school.com.cn/tags/tag_font_style.a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tag_caption.asp" TargetMode="External"/><Relationship Id="rId13" Type="http://schemas.openxmlformats.org/officeDocument/2006/relationships/hyperlink" Target="http://www.w3school.com.cn/tags/tag_command.asp" TargetMode="External"/><Relationship Id="rId3" Type="http://schemas.openxmlformats.org/officeDocument/2006/relationships/hyperlink" Target="http://www.w3school.com.cn/tags/tag_blockquote.asp" TargetMode="External"/><Relationship Id="rId7" Type="http://schemas.openxmlformats.org/officeDocument/2006/relationships/hyperlink" Target="http://www.w3school.com.cn/tags/tag_canvas.asp" TargetMode="External"/><Relationship Id="rId12" Type="http://schemas.openxmlformats.org/officeDocument/2006/relationships/hyperlink" Target="http://www.w3school.com.cn/tags/tag_colgroup.asp" TargetMode="External"/><Relationship Id="rId17" Type="http://schemas.openxmlformats.org/officeDocument/2006/relationships/hyperlink" Target="http://www.w3school.com.cn/tags/tag_details.asp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w3school.com.cn/tags/tag_d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button.asp" TargetMode="External"/><Relationship Id="rId11" Type="http://schemas.openxmlformats.org/officeDocument/2006/relationships/hyperlink" Target="http://www.w3school.com.cn/tags/tag_col.asp" TargetMode="External"/><Relationship Id="rId5" Type="http://schemas.openxmlformats.org/officeDocument/2006/relationships/hyperlink" Target="http://www.w3school.com.cn/tags/tag_br.asp" TargetMode="External"/><Relationship Id="rId15" Type="http://schemas.openxmlformats.org/officeDocument/2006/relationships/hyperlink" Target="http://www.w3school.com.cn/tags/tag_dd.asp" TargetMode="External"/><Relationship Id="rId10" Type="http://schemas.openxmlformats.org/officeDocument/2006/relationships/hyperlink" Target="http://www.w3school.com.cn/tags/tag_phrase_elements.asp" TargetMode="External"/><Relationship Id="rId4" Type="http://schemas.openxmlformats.org/officeDocument/2006/relationships/hyperlink" Target="http://www.w3school.com.cn/tags/tag_body.asp" TargetMode="External"/><Relationship Id="rId9" Type="http://schemas.openxmlformats.org/officeDocument/2006/relationships/hyperlink" Target="http://www.w3school.com.cn/tags/tag_center.asp" TargetMode="External"/><Relationship Id="rId14" Type="http://schemas.openxmlformats.org/officeDocument/2006/relationships/hyperlink" Target="http://www.w3school.com.cn/tags/tag_datalist.as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tag_dt.asp" TargetMode="External"/><Relationship Id="rId13" Type="http://schemas.openxmlformats.org/officeDocument/2006/relationships/hyperlink" Target="http://www.w3school.com.cn/tags/tag_font.asp" TargetMode="External"/><Relationship Id="rId18" Type="http://schemas.openxmlformats.org/officeDocument/2006/relationships/hyperlink" Target="http://www.w3school.com.cn/tags/tag_hn.asp" TargetMode="External"/><Relationship Id="rId3" Type="http://schemas.openxmlformats.org/officeDocument/2006/relationships/hyperlink" Target="http://www.w3school.com.cn/tags/tag_dir.asp" TargetMode="External"/><Relationship Id="rId7" Type="http://schemas.openxmlformats.org/officeDocument/2006/relationships/hyperlink" Target="http://www.w3school.com.cn/tags/tag_dl.asp" TargetMode="External"/><Relationship Id="rId12" Type="http://schemas.openxmlformats.org/officeDocument/2006/relationships/hyperlink" Target="http://www.w3school.com.cn/tags/tag_figure.asp" TargetMode="External"/><Relationship Id="rId17" Type="http://schemas.openxmlformats.org/officeDocument/2006/relationships/hyperlink" Target="http://www.w3school.com.cn/tags/tag_frameset.asp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w3school.com.cn/tags/tag_fram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dialog.asp" TargetMode="External"/><Relationship Id="rId11" Type="http://schemas.openxmlformats.org/officeDocument/2006/relationships/hyperlink" Target="http://www.w3school.com.cn/tags/tag_figcaption.asp" TargetMode="External"/><Relationship Id="rId5" Type="http://schemas.openxmlformats.org/officeDocument/2006/relationships/hyperlink" Target="http://www.w3school.com.cn/tags/tag_phrase_elements.asp" TargetMode="External"/><Relationship Id="rId15" Type="http://schemas.openxmlformats.org/officeDocument/2006/relationships/hyperlink" Target="http://www.w3school.com.cn/tags/tag_form.asp" TargetMode="External"/><Relationship Id="rId10" Type="http://schemas.openxmlformats.org/officeDocument/2006/relationships/hyperlink" Target="http://www.w3school.com.cn/tags/tag_fieldset.asp" TargetMode="External"/><Relationship Id="rId19" Type="http://schemas.openxmlformats.org/officeDocument/2006/relationships/hyperlink" Target="http://www.w3school.com.cn/tags/tag_head.asp" TargetMode="External"/><Relationship Id="rId4" Type="http://schemas.openxmlformats.org/officeDocument/2006/relationships/hyperlink" Target="http://www.w3school.com.cn/tags/tag_div.asp" TargetMode="External"/><Relationship Id="rId9" Type="http://schemas.openxmlformats.org/officeDocument/2006/relationships/hyperlink" Target="http://www.w3school.com.cn/tags/tag_embed.asp" TargetMode="External"/><Relationship Id="rId14" Type="http://schemas.openxmlformats.org/officeDocument/2006/relationships/hyperlink" Target="http://www.w3school.com.cn/tags/tag_footer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tag_img.asp" TargetMode="External"/><Relationship Id="rId13" Type="http://schemas.openxmlformats.org/officeDocument/2006/relationships/hyperlink" Target="http://www.w3school.com.cn/tags/tag_label.asp" TargetMode="External"/><Relationship Id="rId18" Type="http://schemas.openxmlformats.org/officeDocument/2006/relationships/hyperlink" Target="http://www.w3school.com.cn/tags/tag_mark.asp" TargetMode="External"/><Relationship Id="rId3" Type="http://schemas.openxmlformats.org/officeDocument/2006/relationships/hyperlink" Target="http://www.w3school.com.cn/tags/tag_header.asp" TargetMode="External"/><Relationship Id="rId21" Type="http://schemas.openxmlformats.org/officeDocument/2006/relationships/hyperlink" Target="http://www.w3school.com.cn/tags/tag_meta.asp" TargetMode="External"/><Relationship Id="rId7" Type="http://schemas.openxmlformats.org/officeDocument/2006/relationships/hyperlink" Target="http://www.w3school.com.cn/tags/tag_iframe.asp" TargetMode="External"/><Relationship Id="rId12" Type="http://schemas.openxmlformats.org/officeDocument/2006/relationships/hyperlink" Target="http://www.w3school.com.cn/tags/tag_keygen.asp" TargetMode="External"/><Relationship Id="rId17" Type="http://schemas.openxmlformats.org/officeDocument/2006/relationships/hyperlink" Target="http://www.w3school.com.cn/tags/tag_map.asp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w3school.com.cn/tags/tag_link.asp" TargetMode="External"/><Relationship Id="rId20" Type="http://schemas.openxmlformats.org/officeDocument/2006/relationships/hyperlink" Target="http://www.w3school.com.cn/tags/tag_menuite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font_style.asp" TargetMode="External"/><Relationship Id="rId11" Type="http://schemas.openxmlformats.org/officeDocument/2006/relationships/hyperlink" Target="http://www.w3school.com.cn/tags/tag_phrase_elements.asp" TargetMode="External"/><Relationship Id="rId5" Type="http://schemas.openxmlformats.org/officeDocument/2006/relationships/hyperlink" Target="http://www.w3school.com.cn/tags/tag_html.asp" TargetMode="External"/><Relationship Id="rId15" Type="http://schemas.openxmlformats.org/officeDocument/2006/relationships/hyperlink" Target="http://www.w3school.com.cn/tags/tag_li.asp" TargetMode="External"/><Relationship Id="rId10" Type="http://schemas.openxmlformats.org/officeDocument/2006/relationships/hyperlink" Target="http://www.w3school.com.cn/tags/tag_ins.asp" TargetMode="External"/><Relationship Id="rId19" Type="http://schemas.openxmlformats.org/officeDocument/2006/relationships/hyperlink" Target="http://www.w3school.com.cn/tags/tag_menu.asp" TargetMode="External"/><Relationship Id="rId4" Type="http://schemas.openxmlformats.org/officeDocument/2006/relationships/hyperlink" Target="http://www.w3school.com.cn/tags/tag_hr.asp" TargetMode="External"/><Relationship Id="rId9" Type="http://schemas.openxmlformats.org/officeDocument/2006/relationships/hyperlink" Target="http://www.w3school.com.cn/tags/tag_input.asp" TargetMode="External"/><Relationship Id="rId14" Type="http://schemas.openxmlformats.org/officeDocument/2006/relationships/hyperlink" Target="http://www.w3school.com.cn/tags/tag_legend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tag_ol.asp" TargetMode="External"/><Relationship Id="rId13" Type="http://schemas.openxmlformats.org/officeDocument/2006/relationships/hyperlink" Target="http://www.w3school.com.cn/tags/tag_param.asp" TargetMode="External"/><Relationship Id="rId18" Type="http://schemas.openxmlformats.org/officeDocument/2006/relationships/hyperlink" Target="http://www.w3school.com.cn/tags/tag_rt.asp" TargetMode="External"/><Relationship Id="rId3" Type="http://schemas.openxmlformats.org/officeDocument/2006/relationships/hyperlink" Target="http://www.w3school.com.cn/tags/tag_meter.asp" TargetMode="External"/><Relationship Id="rId21" Type="http://schemas.openxmlformats.org/officeDocument/2006/relationships/hyperlink" Target="http://www.w3school.com.cn/tags/tag_phrase_elements.asp" TargetMode="External"/><Relationship Id="rId7" Type="http://schemas.openxmlformats.org/officeDocument/2006/relationships/hyperlink" Target="http://www.w3school.com.cn/tags/tag_object.asp" TargetMode="External"/><Relationship Id="rId12" Type="http://schemas.openxmlformats.org/officeDocument/2006/relationships/hyperlink" Target="http://www.w3school.com.cn/tags/tag_p.asp" TargetMode="External"/><Relationship Id="rId17" Type="http://schemas.openxmlformats.org/officeDocument/2006/relationships/hyperlink" Target="http://www.w3school.com.cn/tags/tag_rp.asp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w3school.com.cn/tags/tag_q.asp" TargetMode="External"/><Relationship Id="rId20" Type="http://schemas.openxmlformats.org/officeDocument/2006/relationships/hyperlink" Target="http://www.w3school.com.cn/tags/tag_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noscript.asp" TargetMode="External"/><Relationship Id="rId11" Type="http://schemas.openxmlformats.org/officeDocument/2006/relationships/hyperlink" Target="http://www.w3school.com.cn/tags/tag_output.asp" TargetMode="External"/><Relationship Id="rId5" Type="http://schemas.openxmlformats.org/officeDocument/2006/relationships/hyperlink" Target="http://www.w3school.com.cn/tags/tag_noframes.asp" TargetMode="External"/><Relationship Id="rId15" Type="http://schemas.openxmlformats.org/officeDocument/2006/relationships/hyperlink" Target="http://www.w3school.com.cn/tags/tag_progress.asp" TargetMode="External"/><Relationship Id="rId10" Type="http://schemas.openxmlformats.org/officeDocument/2006/relationships/hyperlink" Target="http://www.w3school.com.cn/tags/tag_option.asp" TargetMode="External"/><Relationship Id="rId19" Type="http://schemas.openxmlformats.org/officeDocument/2006/relationships/hyperlink" Target="http://www.w3school.com.cn/tags/tag_ruby.asp" TargetMode="External"/><Relationship Id="rId4" Type="http://schemas.openxmlformats.org/officeDocument/2006/relationships/hyperlink" Target="http://www.w3school.com.cn/tags/tag_nav.asp" TargetMode="External"/><Relationship Id="rId9" Type="http://schemas.openxmlformats.org/officeDocument/2006/relationships/hyperlink" Target="http://www.w3school.com.cn/tags/tag_optgroup.asp" TargetMode="External"/><Relationship Id="rId14" Type="http://schemas.openxmlformats.org/officeDocument/2006/relationships/hyperlink" Target="http://www.w3school.com.cn/tags/tag_pre.asp" TargetMode="External"/><Relationship Id="rId22" Type="http://schemas.openxmlformats.org/officeDocument/2006/relationships/hyperlink" Target="http://www.w3school.com.cn/tags/tag_script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tags/tag_strike.asp" TargetMode="External"/><Relationship Id="rId13" Type="http://schemas.openxmlformats.org/officeDocument/2006/relationships/hyperlink" Target="http://www.w3school.com.cn/tags/tag_sup.asp" TargetMode="External"/><Relationship Id="rId18" Type="http://schemas.openxmlformats.org/officeDocument/2006/relationships/hyperlink" Target="http://www.w3school.com.cn/tags/tag_tfoot.asp" TargetMode="External"/><Relationship Id="rId3" Type="http://schemas.openxmlformats.org/officeDocument/2006/relationships/hyperlink" Target="http://www.w3school.com.cn/tags/tag_section.asp" TargetMode="External"/><Relationship Id="rId21" Type="http://schemas.openxmlformats.org/officeDocument/2006/relationships/hyperlink" Target="http://www.w3school.com.cn/tags/tag_time.asp" TargetMode="External"/><Relationship Id="rId7" Type="http://schemas.openxmlformats.org/officeDocument/2006/relationships/hyperlink" Target="http://www.w3school.com.cn/tags/tag_span.asp" TargetMode="External"/><Relationship Id="rId12" Type="http://schemas.openxmlformats.org/officeDocument/2006/relationships/hyperlink" Target="http://www.w3school.com.cn/tags/tag_summary.asp" TargetMode="External"/><Relationship Id="rId17" Type="http://schemas.openxmlformats.org/officeDocument/2006/relationships/hyperlink" Target="http://www.w3school.com.cn/tags/tag_textarea.asp" TargetMode="External"/><Relationship Id="rId25" Type="http://schemas.openxmlformats.org/officeDocument/2006/relationships/hyperlink" Target="http://www.w3school.com.cn/tags/tag_u.asp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w3school.com.cn/tags/tag_td.asp" TargetMode="External"/><Relationship Id="rId20" Type="http://schemas.openxmlformats.org/officeDocument/2006/relationships/hyperlink" Target="http://www.w3school.com.cn/tags/tag_thea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source.asp" TargetMode="External"/><Relationship Id="rId11" Type="http://schemas.openxmlformats.org/officeDocument/2006/relationships/hyperlink" Target="http://www.w3school.com.cn/tags/tag_sub.asp" TargetMode="External"/><Relationship Id="rId24" Type="http://schemas.openxmlformats.org/officeDocument/2006/relationships/hyperlink" Target="http://www.w3school.com.cn/tags/tag_track.asp" TargetMode="External"/><Relationship Id="rId5" Type="http://schemas.openxmlformats.org/officeDocument/2006/relationships/hyperlink" Target="http://www.w3school.com.cn/tags/tag_font_style.asp" TargetMode="External"/><Relationship Id="rId15" Type="http://schemas.openxmlformats.org/officeDocument/2006/relationships/hyperlink" Target="http://www.w3school.com.cn/tags/tag_tbody.asp" TargetMode="External"/><Relationship Id="rId23" Type="http://schemas.openxmlformats.org/officeDocument/2006/relationships/hyperlink" Target="http://www.w3school.com.cn/tags/tag_tr.asp" TargetMode="External"/><Relationship Id="rId10" Type="http://schemas.openxmlformats.org/officeDocument/2006/relationships/hyperlink" Target="http://www.w3school.com.cn/tags/tag_style.asp" TargetMode="External"/><Relationship Id="rId19" Type="http://schemas.openxmlformats.org/officeDocument/2006/relationships/hyperlink" Target="http://www.w3school.com.cn/tags/tag_th.asp" TargetMode="External"/><Relationship Id="rId4" Type="http://schemas.openxmlformats.org/officeDocument/2006/relationships/hyperlink" Target="http://www.w3school.com.cn/tags/tag_select.asp" TargetMode="External"/><Relationship Id="rId9" Type="http://schemas.openxmlformats.org/officeDocument/2006/relationships/hyperlink" Target="http://www.w3school.com.cn/tags/tag_phrase_elements.asp" TargetMode="External"/><Relationship Id="rId14" Type="http://schemas.openxmlformats.org/officeDocument/2006/relationships/hyperlink" Target="http://www.w3school.com.cn/tags/tag_table.asp" TargetMode="External"/><Relationship Id="rId22" Type="http://schemas.openxmlformats.org/officeDocument/2006/relationships/hyperlink" Target="http://www.w3school.com.cn/tags/tag_title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tag_ul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.com.cn/tags/tag_wbr.asp" TargetMode="External"/><Relationship Id="rId5" Type="http://schemas.openxmlformats.org/officeDocument/2006/relationships/hyperlink" Target="http://www.w3school.com.cn/tags/tag_video.asp" TargetMode="External"/><Relationship Id="rId4" Type="http://schemas.openxmlformats.org/officeDocument/2006/relationships/hyperlink" Target="http://www.w3school.com.cn/tags/tag_phrase_elements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3893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130" y="2662840"/>
            <a:ext cx="4281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所有标签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6DB4-FCD8-4244-BCBB-C6386E33D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93990"/>
              </p:ext>
            </p:extLst>
          </p:nvPr>
        </p:nvGraphicFramePr>
        <p:xfrm>
          <a:off x="1784349" y="1344754"/>
          <a:ext cx="8424879" cy="4672131"/>
        </p:xfrm>
        <a:graphic>
          <a:graphicData uri="http://schemas.openxmlformats.org/drawingml/2006/table">
            <a:tbl>
              <a:tblPr/>
              <a:tblGrid>
                <a:gridCol w="2878023">
                  <a:extLst>
                    <a:ext uri="{9D8B030D-6E8A-4147-A177-3AD203B41FA5}">
                      <a16:colId xmlns:a16="http://schemas.microsoft.com/office/drawing/2014/main" val="710342806"/>
                    </a:ext>
                  </a:extLst>
                </a:gridCol>
                <a:gridCol w="5546856">
                  <a:extLst>
                    <a:ext uri="{9D8B030D-6E8A-4147-A177-3AD203B41FA5}">
                      <a16:colId xmlns:a16="http://schemas.microsoft.com/office/drawing/2014/main" val="3789926178"/>
                    </a:ext>
                  </a:extLst>
                </a:gridCol>
              </a:tblGrid>
              <a:tr h="148068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标签</a:t>
                      </a:r>
                    </a:p>
                  </a:txBody>
                  <a:tcPr marL="26915" marR="67289" marT="22430" marB="2243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6915" marR="67289" marT="22430" marB="22430" anchor="ctr">
                    <a:lnL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15276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&lt;!--...--&gt;</a:t>
                      </a:r>
                      <a:endParaRPr lang="zh-CN" alt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定义注释。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23772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&lt;!DOCTYPE&gt;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定义文档类型。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47986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&lt;a&gt;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定义锚。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0348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&lt;abbr&gt;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定义缩写。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22842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&lt;acronym&gt;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定义只取首字母的缩写。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93382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&lt;address&gt;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定义文档作者或拥有者的联系信息。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84329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&lt;applet&gt;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定义嵌入的 </a:t>
                      </a:r>
                      <a:r>
                        <a:rPr lang="en-US" sz="1200">
                          <a:effectLst/>
                        </a:rPr>
                        <a:t>applet。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48733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&lt;area&gt;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定义图像映射内部的区域。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00254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1"/>
                        </a:rPr>
                        <a:t>&lt;article&gt;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定义文章。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85144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2"/>
                        </a:rPr>
                        <a:t>&lt;aside&gt;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定义页面内容之外的内容。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87684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3"/>
                        </a:rPr>
                        <a:t>&lt;audio&gt;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定义声音内容。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19258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&lt;b&gt;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定义粗体字。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68067"/>
                  </a:ext>
                </a:extLst>
              </a:tr>
              <a:tr h="376817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5"/>
                        </a:rPr>
                        <a:t>&lt;base&gt;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定义页面中所有链接的默认地址或默认目标。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4010"/>
                  </a:ext>
                </a:extLst>
              </a:tr>
              <a:tr h="376817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6"/>
                        </a:rPr>
                        <a:t>&lt;basefont&gt;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定义页面中文本的默认字体、颜色或尺寸。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649710"/>
                  </a:ext>
                </a:extLst>
              </a:tr>
              <a:tr h="376817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7"/>
                        </a:rPr>
                        <a:t>&lt;bdi&gt;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定义文本的文本方向，使其脱离其周围文本的方向设置。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941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8"/>
                        </a:rPr>
                        <a:t>&lt;bdo&gt;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定义文字方向。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15156"/>
                  </a:ext>
                </a:extLst>
              </a:tr>
              <a:tr h="21532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&lt;big&gt;</a:t>
                      </a:r>
                      <a:endParaRPr lang="en-US" sz="1200">
                        <a:effectLst/>
                      </a:endParaRP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定义大号文本。</a:t>
                      </a:r>
                    </a:p>
                  </a:txBody>
                  <a:tcPr marL="26915" marR="67289" marT="26915" marB="26915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163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866EC3-6C8A-41A5-86BA-0A2AFC704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94943"/>
              </p:ext>
            </p:extLst>
          </p:nvPr>
        </p:nvGraphicFramePr>
        <p:xfrm>
          <a:off x="1890005" y="1225413"/>
          <a:ext cx="8536040" cy="4077650"/>
        </p:xfrm>
        <a:graphic>
          <a:graphicData uri="http://schemas.openxmlformats.org/drawingml/2006/table">
            <a:tbl>
              <a:tblPr/>
              <a:tblGrid>
                <a:gridCol w="4268020">
                  <a:extLst>
                    <a:ext uri="{9D8B030D-6E8A-4147-A177-3AD203B41FA5}">
                      <a16:colId xmlns:a16="http://schemas.microsoft.com/office/drawing/2014/main" val="2121279941"/>
                    </a:ext>
                  </a:extLst>
                </a:gridCol>
                <a:gridCol w="4268020">
                  <a:extLst>
                    <a:ext uri="{9D8B030D-6E8A-4147-A177-3AD203B41FA5}">
                      <a16:colId xmlns:a16="http://schemas.microsoft.com/office/drawing/2014/main" val="1650450852"/>
                    </a:ext>
                  </a:extLst>
                </a:gridCol>
              </a:tblGrid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&lt;blockquote&gt;</a:t>
                      </a:r>
                      <a:endParaRPr lang="en-US" sz="1200" dirty="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定义长的引用。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491540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&lt;body&gt;</a:t>
                      </a:r>
                      <a:endParaRPr lang="en-US" sz="1200" dirty="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定义文档的主体。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05821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&lt;br&gt;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定义简单的折行。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51478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&lt;button&gt;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定义按钮 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en-US" sz="1200">
                          <a:effectLst/>
                        </a:rPr>
                        <a:t>push button)。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17459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&lt;canvas&gt;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定义图形。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761785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&lt;caption&gt;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定义表格标题。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53425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&lt;center&gt;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定义居中文本。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65827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&lt;cite&gt;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定义引用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en-US" sz="1200">
                          <a:effectLst/>
                        </a:rPr>
                        <a:t>citation)。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26286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&lt;code&gt;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定义计算机代码文本。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41795"/>
                  </a:ext>
                </a:extLst>
              </a:tr>
              <a:tr h="36026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1"/>
                        </a:rPr>
                        <a:t>&lt;col&gt;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定义表格中一个或多个列的属性值。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59505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2"/>
                        </a:rPr>
                        <a:t>&lt;colgroup&gt;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定义表格中供格式化的列组。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48932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3"/>
                        </a:rPr>
                        <a:t>&lt;command&gt;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定义命令按钮。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03679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&lt;datalist&gt;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定义下拉列表。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82621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5"/>
                        </a:rPr>
                        <a:t>&lt;dd&gt;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定义定义列表中项目的描述。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53062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6"/>
                        </a:rPr>
                        <a:t>&lt;del&gt;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定义被删除文本。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95512"/>
                  </a:ext>
                </a:extLst>
              </a:tr>
              <a:tr h="22736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7"/>
                        </a:rPr>
                        <a:t>&lt;details&gt;</a:t>
                      </a:r>
                      <a:endParaRPr lang="en-US" sz="1200">
                        <a:effectLst/>
                      </a:endParaRP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定义元素的细节。</a:t>
                      </a:r>
                    </a:p>
                  </a:txBody>
                  <a:tcPr marL="32473" marR="81182" marT="32473" marB="32473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6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5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10CF58E-EF44-4599-A3B0-4B51CF78E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13531"/>
              </p:ext>
            </p:extLst>
          </p:nvPr>
        </p:nvGraphicFramePr>
        <p:xfrm>
          <a:off x="1890005" y="1231981"/>
          <a:ext cx="8347504" cy="4677126"/>
        </p:xfrm>
        <a:graphic>
          <a:graphicData uri="http://schemas.openxmlformats.org/drawingml/2006/table">
            <a:tbl>
              <a:tblPr/>
              <a:tblGrid>
                <a:gridCol w="4173752">
                  <a:extLst>
                    <a:ext uri="{9D8B030D-6E8A-4147-A177-3AD203B41FA5}">
                      <a16:colId xmlns:a16="http://schemas.microsoft.com/office/drawing/2014/main" val="4228800535"/>
                    </a:ext>
                  </a:extLst>
                </a:gridCol>
                <a:gridCol w="4173752">
                  <a:extLst>
                    <a:ext uri="{9D8B030D-6E8A-4147-A177-3AD203B41FA5}">
                      <a16:colId xmlns:a16="http://schemas.microsoft.com/office/drawing/2014/main" val="125153417"/>
                    </a:ext>
                  </a:extLst>
                </a:gridCol>
              </a:tblGrid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&lt;dir&gt;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定义目录列表。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804429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&lt;div&gt;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定义文档中的节。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73605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</a:t>
                      </a:r>
                      <a:r>
                        <a:rPr lang="en-US" sz="1200" u="none" strike="noStrike" dirty="0" err="1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dfn</a:t>
                      </a:r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定义定义项目。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7731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&lt;dialog&gt;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定义对话框或窗口。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41877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&lt;dl&gt;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定义定义列表。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31204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&lt;dt&gt;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定义定义列表中的项目。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21619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&lt;em&gt;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定义强调文本。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522127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&lt;embed&gt;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定义外部交互内容或插件。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28349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&lt;fieldset&gt;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定义围绕表单中元素的边框。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17141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1"/>
                        </a:rPr>
                        <a:t>&lt;figcaption&gt;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figure </a:t>
                      </a:r>
                      <a:r>
                        <a:rPr lang="zh-CN" altLang="en-US" sz="1200">
                          <a:effectLst/>
                        </a:rPr>
                        <a:t>元素的标题。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53143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2"/>
                        </a:rPr>
                        <a:t>&lt;figure&gt;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定义媒介内容的分组，以及它们的标题。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62951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3"/>
                        </a:rPr>
                        <a:t>&lt;font&gt;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定义文字的字体、尺寸和颜色。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870662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&lt;footer&gt;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section </a:t>
                      </a:r>
                      <a:r>
                        <a:rPr lang="zh-CN" altLang="en-US" sz="1200">
                          <a:effectLst/>
                        </a:rPr>
                        <a:t>或 </a:t>
                      </a:r>
                      <a:r>
                        <a:rPr lang="en-US" sz="1200">
                          <a:effectLst/>
                        </a:rPr>
                        <a:t>page </a:t>
                      </a:r>
                      <a:r>
                        <a:rPr lang="zh-CN" altLang="en-US" sz="1200">
                          <a:effectLst/>
                        </a:rPr>
                        <a:t>的页脚。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010601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5"/>
                        </a:rPr>
                        <a:t>&lt;form&gt;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定义供用户输入的 </a:t>
                      </a:r>
                      <a:r>
                        <a:rPr lang="en-US" altLang="zh-CN" sz="1200">
                          <a:effectLst/>
                        </a:rPr>
                        <a:t>HTML </a:t>
                      </a:r>
                      <a:r>
                        <a:rPr lang="zh-CN" altLang="en-US" sz="1200">
                          <a:effectLst/>
                        </a:rPr>
                        <a:t>表单。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41036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6"/>
                        </a:rPr>
                        <a:t>&lt;frame&gt;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定义框架集的窗口或框架。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225269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7"/>
                        </a:rPr>
                        <a:t>&lt;frameset&gt;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定义框架集。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06662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8"/>
                        </a:rPr>
                        <a:t>&lt;h1&gt; to &lt;h6&gt;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HTML </a:t>
                      </a:r>
                      <a:r>
                        <a:rPr lang="zh-CN" altLang="en-US" sz="1200">
                          <a:effectLst/>
                        </a:rPr>
                        <a:t>标题。</a:t>
                      </a: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36044"/>
                  </a:ext>
                </a:extLst>
              </a:tr>
              <a:tr h="21488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9"/>
                        </a:rPr>
                        <a:t>&lt;head&gt;</a:t>
                      </a:r>
                      <a:endParaRPr lang="en-US" sz="1200">
                        <a:effectLst/>
                      </a:endParaRPr>
                    </a:p>
                  </a:txBody>
                  <a:tcPr marL="26860" marR="67150" marT="26860" marB="268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3720" marR="53720" marT="26860" marB="26860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67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C014597-A2C3-4930-9B14-6F9A38569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14413"/>
              </p:ext>
            </p:extLst>
          </p:nvPr>
        </p:nvGraphicFramePr>
        <p:xfrm>
          <a:off x="1784350" y="1410197"/>
          <a:ext cx="8443732" cy="4966844"/>
        </p:xfrm>
        <a:graphic>
          <a:graphicData uri="http://schemas.openxmlformats.org/drawingml/2006/table">
            <a:tbl>
              <a:tblPr/>
              <a:tblGrid>
                <a:gridCol w="4221866">
                  <a:extLst>
                    <a:ext uri="{9D8B030D-6E8A-4147-A177-3AD203B41FA5}">
                      <a16:colId xmlns:a16="http://schemas.microsoft.com/office/drawing/2014/main" val="3057647985"/>
                    </a:ext>
                  </a:extLst>
                </a:gridCol>
                <a:gridCol w="4221866">
                  <a:extLst>
                    <a:ext uri="{9D8B030D-6E8A-4147-A177-3AD203B41FA5}">
                      <a16:colId xmlns:a16="http://schemas.microsoft.com/office/drawing/2014/main" val="328785090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&lt;header&gt;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section </a:t>
                      </a:r>
                      <a:r>
                        <a:rPr lang="zh-CN" altLang="en-US" sz="1200">
                          <a:effectLst/>
                        </a:rPr>
                        <a:t>或 </a:t>
                      </a:r>
                      <a:r>
                        <a:rPr lang="en-US" sz="1200">
                          <a:effectLst/>
                        </a:rPr>
                        <a:t>page </a:t>
                      </a:r>
                      <a:r>
                        <a:rPr lang="zh-CN" altLang="en-US" sz="1200">
                          <a:effectLst/>
                        </a:rPr>
                        <a:t>的页眉。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60612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&lt;hr&gt;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定义水平线。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338866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&lt;html&gt;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HTML </a:t>
                      </a:r>
                      <a:r>
                        <a:rPr lang="zh-CN" altLang="en-US" sz="1200">
                          <a:effectLst/>
                        </a:rPr>
                        <a:t>文档。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033751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&lt;i&gt;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定义斜体字。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27139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&lt;iframe&gt;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定义内联框架。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1365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</a:t>
                      </a:r>
                      <a:r>
                        <a:rPr lang="en-US" sz="1200" u="none" strike="noStrike" dirty="0" err="1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img</a:t>
                      </a:r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定义图像。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00058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&lt;input&gt;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定义输入控件。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02049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&lt;ins&gt;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定义被插入文本。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23414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&lt;isindex&gt;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定义与文档相关的可搜索索引。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87911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1"/>
                        </a:rPr>
                        <a:t>&lt;kbd&gt;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定义键盘文本。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08943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2"/>
                        </a:rPr>
                        <a:t>&lt;keygen&gt;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定义生成密钥。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543967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3"/>
                        </a:rPr>
                        <a:t>&lt;label&gt;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input </a:t>
                      </a:r>
                      <a:r>
                        <a:rPr lang="zh-CN" altLang="en-US" sz="1200">
                          <a:effectLst/>
                        </a:rPr>
                        <a:t>元素的标注。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938027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&lt;legend&gt;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fieldset </a:t>
                      </a:r>
                      <a:r>
                        <a:rPr lang="zh-CN" altLang="en-US" sz="1200">
                          <a:effectLst/>
                        </a:rPr>
                        <a:t>元素的标题。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32362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5"/>
                        </a:rPr>
                        <a:t>&lt;li&gt;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定义列表的项目。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14409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6"/>
                        </a:rPr>
                        <a:t>&lt;link&gt;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定义文档与外部资源的关系。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00741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7"/>
                        </a:rPr>
                        <a:t>&lt;map&gt;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定义图像映射。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62188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8"/>
                        </a:rPr>
                        <a:t>&lt;mark&gt;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定义有记号的文本。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72095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9"/>
                        </a:rPr>
                        <a:t>&lt;menu&gt;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定义命令的列表或菜单。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415938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0"/>
                        </a:rPr>
                        <a:t>&lt;menuitem&gt;</a:t>
                      </a:r>
                      <a:endParaRPr lang="en-US" sz="120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定义用户可以从弹出菜单调用的命令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菜单项目。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40293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21"/>
                        </a:rPr>
                        <a:t>&lt;meta&gt;</a:t>
                      </a:r>
                      <a:endParaRPr lang="en-US" sz="1200" dirty="0">
                        <a:effectLst/>
                      </a:endParaRP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定义关于 </a:t>
                      </a:r>
                      <a:r>
                        <a:rPr lang="en-US" altLang="zh-CN" sz="1200" dirty="0">
                          <a:effectLst/>
                        </a:rPr>
                        <a:t>HTML </a:t>
                      </a:r>
                      <a:r>
                        <a:rPr lang="zh-CN" altLang="en-US" sz="1200" dirty="0">
                          <a:effectLst/>
                        </a:rPr>
                        <a:t>文档的元信息。</a:t>
                      </a:r>
                    </a:p>
                  </a:txBody>
                  <a:tcPr marL="24446" marR="61114" marT="24446" marB="2444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2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6636C4-54E7-4854-98E4-4FC4F95CC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92932"/>
              </p:ext>
            </p:extLst>
          </p:nvPr>
        </p:nvGraphicFramePr>
        <p:xfrm>
          <a:off x="1922341" y="1344859"/>
          <a:ext cx="8334022" cy="5033385"/>
        </p:xfrm>
        <a:graphic>
          <a:graphicData uri="http://schemas.openxmlformats.org/drawingml/2006/table">
            <a:tbl>
              <a:tblPr/>
              <a:tblGrid>
                <a:gridCol w="4167011">
                  <a:extLst>
                    <a:ext uri="{9D8B030D-6E8A-4147-A177-3AD203B41FA5}">
                      <a16:colId xmlns:a16="http://schemas.microsoft.com/office/drawing/2014/main" val="1560642545"/>
                    </a:ext>
                  </a:extLst>
                </a:gridCol>
                <a:gridCol w="4167011">
                  <a:extLst>
                    <a:ext uri="{9D8B030D-6E8A-4147-A177-3AD203B41FA5}">
                      <a16:colId xmlns:a16="http://schemas.microsoft.com/office/drawing/2014/main" val="2605052281"/>
                    </a:ext>
                  </a:extLst>
                </a:gridCol>
              </a:tblGrid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&lt;meter&gt;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定义预定义范围内的度量。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039750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&lt;nav&gt;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定义导航链接。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09434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</a:t>
                      </a:r>
                      <a:r>
                        <a:rPr lang="en-US" sz="1200" u="none" strike="noStrike" dirty="0" err="1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noframes</a:t>
                      </a:r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定义针对不支持框架的用户的替代内容。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78394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&lt;noscript&gt;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定义针对不支持客户端脚本的用户的替代内容。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4309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&lt;object&gt;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定义内嵌对象。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84308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</a:t>
                      </a:r>
                      <a:r>
                        <a:rPr lang="en-US" sz="1200" u="none" strike="noStrike" dirty="0" err="1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ol</a:t>
                      </a:r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定义有序列表。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61225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&lt;optgroup&gt;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定义选择列表中相关选项的组合。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85321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&lt;option&gt;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定义选择列表中的选项。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98386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1"/>
                        </a:rPr>
                        <a:t>&lt;output&gt;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定义输出的一些类型。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47141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2"/>
                        </a:rPr>
                        <a:t>&lt;p&gt;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定义段落。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163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3"/>
                        </a:rPr>
                        <a:t>&lt;param&gt;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定义对象的参数。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54298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&lt;pre&gt;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定义预格式文本。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10726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5"/>
                        </a:rPr>
                        <a:t>&lt;progress&gt;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定义任何类型的任务的进度。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92579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6"/>
                        </a:rPr>
                        <a:t>&lt;q&gt;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定义短的引用。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679051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7"/>
                        </a:rPr>
                        <a:t>&lt;rp&gt;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定义若浏览器不支持 </a:t>
                      </a:r>
                      <a:r>
                        <a:rPr lang="en-US" altLang="zh-CN" sz="1200">
                          <a:effectLst/>
                        </a:rPr>
                        <a:t>ruby </a:t>
                      </a:r>
                      <a:r>
                        <a:rPr lang="zh-CN" altLang="en-US" sz="1200">
                          <a:effectLst/>
                        </a:rPr>
                        <a:t>元素显示的内容。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86607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8"/>
                        </a:rPr>
                        <a:t>&lt;rt&gt;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ruby </a:t>
                      </a:r>
                      <a:r>
                        <a:rPr lang="zh-CN" altLang="en-US" sz="1200">
                          <a:effectLst/>
                        </a:rPr>
                        <a:t>注释的解释。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66306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9"/>
                        </a:rPr>
                        <a:t>&lt;ruby&gt;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ruby </a:t>
                      </a:r>
                      <a:r>
                        <a:rPr lang="zh-CN" altLang="en-US" sz="1200">
                          <a:effectLst/>
                        </a:rPr>
                        <a:t>注释。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575950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0"/>
                        </a:rPr>
                        <a:t>&lt;s&gt;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定义加删除线的文本。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08500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1"/>
                        </a:rPr>
                        <a:t>&lt;samp&gt;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定义计算机代码样本。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30987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2"/>
                        </a:rPr>
                        <a:t>&lt;script&gt;</a:t>
                      </a:r>
                      <a:endParaRPr lang="en-US" sz="1200">
                        <a:effectLst/>
                      </a:endParaRP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定义客户端脚本。</a:t>
                      </a:r>
                    </a:p>
                  </a:txBody>
                  <a:tcPr marL="22902" marR="57254" marT="22902" marB="2290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9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5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5AAE0B-D3A8-4459-BEAE-7B8F34FD2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54766"/>
              </p:ext>
            </p:extLst>
          </p:nvPr>
        </p:nvGraphicFramePr>
        <p:xfrm>
          <a:off x="1784350" y="1179294"/>
          <a:ext cx="8629488" cy="5379543"/>
        </p:xfrm>
        <a:graphic>
          <a:graphicData uri="http://schemas.openxmlformats.org/drawingml/2006/table">
            <a:tbl>
              <a:tblPr/>
              <a:tblGrid>
                <a:gridCol w="4314744">
                  <a:extLst>
                    <a:ext uri="{9D8B030D-6E8A-4147-A177-3AD203B41FA5}">
                      <a16:colId xmlns:a16="http://schemas.microsoft.com/office/drawing/2014/main" val="269128908"/>
                    </a:ext>
                  </a:extLst>
                </a:gridCol>
                <a:gridCol w="4314744">
                  <a:extLst>
                    <a:ext uri="{9D8B030D-6E8A-4147-A177-3AD203B41FA5}">
                      <a16:colId xmlns:a16="http://schemas.microsoft.com/office/drawing/2014/main" val="1929239225"/>
                    </a:ext>
                  </a:extLst>
                </a:gridCol>
              </a:tblGrid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&lt;section&gt;</a:t>
                      </a:r>
                      <a:endParaRPr lang="en-US" sz="1200" dirty="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sz="1200">
                          <a:effectLst/>
                        </a:rPr>
                        <a:t>section。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5808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&lt;select&gt;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定义选择列表（下拉列表）。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72081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&lt;small&gt;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定义小号文本。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48866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&lt;source&gt;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定义媒介源。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17510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&lt;span&gt;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定义文档中的节。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08739"/>
                  </a:ext>
                </a:extLst>
              </a:tr>
              <a:tr h="25757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&lt;strike&gt;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>
                          <a:effectLst/>
                        </a:rPr>
                        <a:t>定义加删除线文本。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64274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&lt;strong&gt;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定义强调文本。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33100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&lt;style&gt;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定义文档的样式信息。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63645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1"/>
                        </a:rPr>
                        <a:t>&lt;sub&gt;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定义下标文本。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94692"/>
                  </a:ext>
                </a:extLst>
              </a:tr>
              <a:tr h="25757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2"/>
                        </a:rPr>
                        <a:t>&lt;summary&gt;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为 </a:t>
                      </a:r>
                      <a:r>
                        <a:rPr lang="en-US" altLang="zh-CN" sz="1200">
                          <a:effectLst/>
                        </a:rPr>
                        <a:t>&lt;details&gt; </a:t>
                      </a:r>
                      <a:r>
                        <a:rPr lang="zh-CN" altLang="en-US" sz="1200">
                          <a:effectLst/>
                        </a:rPr>
                        <a:t>元素定义可见的标题。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81191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3"/>
                        </a:rPr>
                        <a:t>&lt;sup&gt;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定义上标文本。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38942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4"/>
                        </a:rPr>
                        <a:t>&lt;table&gt;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861559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5"/>
                        </a:rPr>
                        <a:t>&lt;tbody&gt;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定义表格中的主体内容。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48324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6"/>
                        </a:rPr>
                        <a:t>&lt;td&gt;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定义表格中的单元。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95617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7"/>
                        </a:rPr>
                        <a:t>&lt;textarea&gt;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定义多行的文本输入控件。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40764"/>
                  </a:ext>
                </a:extLst>
              </a:tr>
              <a:tr h="25757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8"/>
                        </a:rPr>
                        <a:t>&lt;tfoot&gt;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定义表格中的表注内容（脚注）。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99581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19"/>
                        </a:rPr>
                        <a:t>&lt;th&gt;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定义表格中的表头单元格。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55084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0"/>
                        </a:rPr>
                        <a:t>&lt;thead&gt;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定义表格中的表头内容。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32134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1"/>
                        </a:rPr>
                        <a:t>&lt;time&gt;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定义日期</a:t>
                      </a:r>
                      <a:r>
                        <a:rPr lang="en-US" altLang="zh-CN" sz="1200">
                          <a:effectLst/>
                        </a:rPr>
                        <a:t>/</a:t>
                      </a:r>
                      <a:r>
                        <a:rPr lang="zh-CN" altLang="en-US" sz="1200">
                          <a:effectLst/>
                        </a:rPr>
                        <a:t>时间。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69023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2"/>
                        </a:rPr>
                        <a:t>&lt;title&gt;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定义文档的标题。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54354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3"/>
                        </a:rPr>
                        <a:t>&lt;tr&gt;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定义表格中的行。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0205"/>
                  </a:ext>
                </a:extLst>
              </a:tr>
              <a:tr h="25757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24"/>
                        </a:rPr>
                        <a:t>&lt;track&gt;</a:t>
                      </a:r>
                      <a:endParaRPr lang="en-US" sz="120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定义用在媒体播放器中的文本轨道。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88120"/>
                  </a:ext>
                </a:extLst>
              </a:tr>
              <a:tr h="14718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</a:t>
                      </a:r>
                      <a:r>
                        <a:rPr lang="en-US" sz="1200" u="none" strike="noStrike" dirty="0" err="1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tt</a:t>
                      </a:r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&gt;</a:t>
                      </a:r>
                      <a:endParaRPr lang="en-US" sz="1200" dirty="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定义打字机文本。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50414"/>
                  </a:ext>
                </a:extLst>
              </a:tr>
              <a:tr h="25757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25"/>
                        </a:rPr>
                        <a:t>&lt;u&gt;</a:t>
                      </a:r>
                      <a:endParaRPr lang="en-US" sz="1200" dirty="0">
                        <a:effectLst/>
                      </a:endParaRP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 dirty="0">
                          <a:effectLst/>
                        </a:rPr>
                        <a:t>定义下划线文本。</a:t>
                      </a:r>
                    </a:p>
                  </a:txBody>
                  <a:tcPr marL="16236" marR="40591" marT="16236" marB="16236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所有标签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D8A3297-5D85-45CA-8470-1595AC264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70550"/>
              </p:ext>
            </p:extLst>
          </p:nvPr>
        </p:nvGraphicFramePr>
        <p:xfrm>
          <a:off x="1784350" y="1413165"/>
          <a:ext cx="8933926" cy="1371600"/>
        </p:xfrm>
        <a:graphic>
          <a:graphicData uri="http://schemas.openxmlformats.org/drawingml/2006/table">
            <a:tbl>
              <a:tblPr/>
              <a:tblGrid>
                <a:gridCol w="4466963">
                  <a:extLst>
                    <a:ext uri="{9D8B030D-6E8A-4147-A177-3AD203B41FA5}">
                      <a16:colId xmlns:a16="http://schemas.microsoft.com/office/drawing/2014/main" val="2195379091"/>
                    </a:ext>
                  </a:extLst>
                </a:gridCol>
                <a:gridCol w="4466963">
                  <a:extLst>
                    <a:ext uri="{9D8B030D-6E8A-4147-A177-3AD203B41FA5}">
                      <a16:colId xmlns:a16="http://schemas.microsoft.com/office/drawing/2014/main" val="2794048266"/>
                    </a:ext>
                  </a:extLst>
                </a:gridCol>
              </a:tblGrid>
              <a:tr h="23584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3"/>
                        </a:rPr>
                        <a:t>&lt;ul&gt;</a:t>
                      </a:r>
                      <a:endParaRPr lang="en-US" sz="1200">
                        <a:effectLst/>
                      </a:endParaRP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定义无序列表。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22528"/>
                  </a:ext>
                </a:extLst>
              </a:tr>
              <a:tr h="23584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  <a:hlinkClick r:id="rId4"/>
                        </a:rPr>
                        <a:t>&lt;var&gt;</a:t>
                      </a:r>
                      <a:endParaRPr lang="en-US" sz="1200" dirty="0">
                        <a:effectLst/>
                      </a:endParaRP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定义文本的变量部分。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21579"/>
                  </a:ext>
                </a:extLst>
              </a:tr>
              <a:tr h="23584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&lt;video&gt;</a:t>
                      </a:r>
                      <a:endParaRPr lang="en-US" sz="1200">
                        <a:effectLst/>
                      </a:endParaRP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定义视频。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25340"/>
                  </a:ext>
                </a:extLst>
              </a:tr>
              <a:tr h="23584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&lt;wbr&gt;</a:t>
                      </a:r>
                      <a:endParaRPr lang="en-US" sz="1200">
                        <a:effectLst/>
                      </a:endParaRP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定义可能的换行符。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84335"/>
                  </a:ext>
                </a:extLst>
              </a:tr>
              <a:tr h="23584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&lt;xmp&gt;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solidFill>
                            <a:srgbClr val="E80000"/>
                          </a:solidFill>
                          <a:effectLst/>
                        </a:rPr>
                        <a:t>不赞成使用。</a:t>
                      </a:r>
                      <a:r>
                        <a:rPr lang="zh-CN" altLang="en-US" sz="1200" dirty="0">
                          <a:effectLst/>
                        </a:rPr>
                        <a:t>定义预格式文本。</a:t>
                      </a:r>
                    </a:p>
                  </a:txBody>
                  <a:tcPr marL="45720" marR="1143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0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84</TotalTime>
  <Words>1224</Words>
  <Application>Microsoft Office PowerPoint</Application>
  <PresentationFormat>宽屏</PresentationFormat>
  <Paragraphs>266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82</cp:revision>
  <dcterms:created xsi:type="dcterms:W3CDTF">2019-03-20T14:43:19Z</dcterms:created>
  <dcterms:modified xsi:type="dcterms:W3CDTF">2019-03-24T08:14:53Z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