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0" r:id="rId4"/>
    <p:sldId id="257" r:id="rId5"/>
    <p:sldId id="258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7522" name="幻灯片图像占位符 1075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与现实的不同：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dirty="0"/>
              <a:t>）单向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/>
              <a:t>2</a:t>
            </a:r>
            <a:r>
              <a:rPr lang="zh-CN" altLang="en-US" dirty="0"/>
              <a:t>）</a:t>
            </a:r>
            <a:r>
              <a:rPr lang="en-US" altLang="zh-CN"/>
              <a:t>compiler</a:t>
            </a:r>
            <a:r>
              <a:rPr lang="zh-CN" altLang="en-US" dirty="0"/>
              <a:t>（不是人来译，而是机器译）</a:t>
            </a:r>
            <a:endParaRPr lang="zh-CN" altLang="en-US" dirty="0"/>
          </a:p>
          <a:p>
            <a:pPr lvl="0"/>
            <a:r>
              <a:rPr lang="zh-CN" altLang="en-US" dirty="0"/>
              <a:t> 学习编程序，算</a:t>
            </a:r>
            <a:r>
              <a:rPr lang="zh-CN" altLang="en-US" dirty="0"/>
              <a:t>法</a:t>
            </a:r>
            <a:endParaRPr lang="zh-CN" altLang="en-US" dirty="0"/>
          </a:p>
          <a:p>
            <a:pPr lvl="0"/>
            <a:r>
              <a:rPr lang="zh-CN" altLang="en-US" dirty="0"/>
              <a:t>总评：</a:t>
            </a:r>
            <a:r>
              <a:rPr lang="en-US" altLang="zh-CN"/>
              <a:t>70</a:t>
            </a:r>
            <a:r>
              <a:rPr lang="zh-CN" altLang="en-US" dirty="0"/>
              <a:t>％，</a:t>
            </a:r>
            <a:r>
              <a:rPr lang="en-US" altLang="zh-CN"/>
              <a:t>30</a:t>
            </a:r>
            <a:r>
              <a:rPr lang="zh-CN" altLang="en-US" dirty="0"/>
              <a:t>％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5474" name="幻灯片图像占位符 1054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/>
              <a:t>int</a:t>
            </a:r>
            <a:r>
              <a:rPr lang="en-US" altLang="zh-CN"/>
              <a:t> a</a:t>
            </a:r>
            <a:r>
              <a:rPr lang="zh-CN" altLang="en-US" dirty="0"/>
              <a:t>；</a:t>
            </a:r>
            <a:r>
              <a:rPr lang="zh-CN" altLang="en-US"/>
              <a:t>【</a:t>
            </a:r>
            <a:r>
              <a:rPr lang="zh-CN" altLang="en-US" dirty="0"/>
              <a:t>有几个词？各是什么词 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3666" name="幻灯片图像占位符 1136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 err="1"/>
              <a:t>Int</a:t>
            </a:r>
            <a:r>
              <a:rPr lang="en-US" altLang="zh-CN"/>
              <a:t> a</a:t>
            </a:r>
            <a:endParaRPr lang="en-US" altLang="zh-CN"/>
          </a:p>
          <a:p>
            <a:pPr lvl="0"/>
            <a:r>
              <a:rPr lang="en-US" altLang="zh-CN" dirty="0" err="1"/>
              <a:t>Int</a:t>
            </a:r>
            <a:r>
              <a:rPr lang="en-US" altLang="zh-CN"/>
              <a:t> a</a:t>
            </a:r>
            <a:r>
              <a:rPr lang="zh-CN" altLang="en-US" dirty="0"/>
              <a:t>，</a:t>
            </a:r>
            <a:r>
              <a:rPr lang="en-US" altLang="zh-CN"/>
              <a:t>b</a:t>
            </a:r>
            <a:endParaRPr lang="en-US" altLang="zh-CN"/>
          </a:p>
          <a:p>
            <a:pPr lvl="0"/>
            <a:r>
              <a:rPr lang="zh-CN" altLang="en-US"/>
              <a:t>【</a:t>
            </a:r>
            <a:r>
              <a:rPr lang="zh-CN" altLang="en-US" dirty="0"/>
              <a:t>按规则识辨词组</a:t>
            </a:r>
            <a:r>
              <a:rPr lang="zh-CN" altLang="en-US"/>
              <a:t>】</a:t>
            </a:r>
            <a:endParaRPr lang="zh-CN" altLang="en-US"/>
          </a:p>
          <a:p>
            <a:pPr lvl="0"/>
            <a:r>
              <a:rPr lang="zh-CN" altLang="en-US"/>
              <a:t>【</a:t>
            </a:r>
            <a:r>
              <a:rPr lang="zh-CN" altLang="en-US" dirty="0"/>
              <a:t>语法分析首先要解决的问题是：规则如何表述，显然不能用自然语言</a:t>
            </a:r>
            <a:r>
              <a:rPr lang="zh-CN" altLang="en-US"/>
              <a:t>】</a:t>
            </a:r>
            <a:endParaRPr lang="zh-CN" altLang="en-US"/>
          </a:p>
          <a:p>
            <a:pPr lvl="0"/>
            <a:r>
              <a:rPr lang="zh-CN" altLang="en-US"/>
              <a:t>【</a:t>
            </a:r>
            <a:r>
              <a:rPr lang="zh-CN" altLang="en-US" dirty="0"/>
              <a:t>其次，才是如何根据规则写程序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4690" name="幻灯片图像占位符 1146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上下文</a:t>
            </a:r>
            <a:endParaRPr lang="zh-CN" altLang="en-US" dirty="0"/>
          </a:p>
          <a:p>
            <a:pPr lvl="0"/>
            <a:r>
              <a:rPr lang="en-US" altLang="zh-CN"/>
              <a:t>Float x;</a:t>
            </a:r>
            <a:endParaRPr lang="en-US" altLang="zh-CN"/>
          </a:p>
          <a:p>
            <a:pPr lvl="0"/>
            <a:r>
              <a:rPr lang="en-US" altLang="zh-CN">
                <a:latin typeface="Arial" panose="02080604020202020204" pitchFamily="34" charset="0"/>
              </a:rPr>
              <a:t>…</a:t>
            </a:r>
            <a:endParaRPr lang="en-US" altLang="zh-CN"/>
          </a:p>
          <a:p>
            <a:pPr lvl="0"/>
            <a:r>
              <a:rPr lang="en-US" altLang="zh-CN"/>
              <a:t>X+60;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5714" name="幻灯片图像占位符 1157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体现软件设计思想的重要步骤</a:t>
            </a:r>
            <a:endParaRPr lang="zh-CN" altLang="en-US" dirty="0"/>
          </a:p>
          <a:p>
            <a:pPr lvl="0"/>
            <a:r>
              <a:rPr lang="en-US" altLang="zh-CN"/>
              <a:t>(</a:t>
            </a:r>
            <a:r>
              <a:rPr lang="en-US" altLang="zh-CN" dirty="0" err="1"/>
              <a:t>inttofloat</a:t>
            </a:r>
            <a:r>
              <a:rPr lang="en-US" altLang="zh-CN"/>
              <a:t> 60 – t1)</a:t>
            </a:r>
            <a:endParaRPr lang="en-US" altLang="zh-CN"/>
          </a:p>
          <a:p>
            <a:pPr lvl="0"/>
            <a:r>
              <a:rPr lang="en-US" altLang="zh-CN"/>
              <a:t>(+           x  t1 t2)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7762" name="幻灯片图像占位符 1177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7763" name="文本占位符 1177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最后是目标代码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2946" name="幻灯片图像占位符 829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8786" name="幻灯片图像占位符 1187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/>
              <a:t>【</a:t>
            </a:r>
            <a:r>
              <a:rPr lang="zh-CN" altLang="en-US" dirty="0"/>
              <a:t>装作修改源代码</a:t>
            </a:r>
            <a:r>
              <a:rPr lang="zh-CN" altLang="en-US"/>
              <a:t>】</a:t>
            </a:r>
            <a:endParaRPr lang="zh-CN" altLang="en-US"/>
          </a:p>
          <a:p>
            <a:pPr lvl="0"/>
            <a:r>
              <a:rPr lang="en-US" altLang="zh-CN" dirty="0" err="1"/>
              <a:t>Int</a:t>
            </a:r>
            <a:r>
              <a:rPr lang="en-US" altLang="zh-CN"/>
              <a:t> a  a=1;</a:t>
            </a:r>
            <a:r>
              <a:rPr lang="zh-CN" altLang="en-US"/>
              <a:t>【</a:t>
            </a:r>
            <a:r>
              <a:rPr lang="zh-CN" altLang="en-US" dirty="0"/>
              <a:t>如果少一个分号，怎么办</a:t>
            </a:r>
            <a:r>
              <a:rPr lang="zh-CN" altLang="en-US"/>
              <a:t>】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【</a:t>
            </a:r>
            <a:r>
              <a:rPr lang="zh-CN" altLang="en-US" dirty="0"/>
              <a:t>错误处理是最需要智能化的地方</a:t>
            </a:r>
            <a:r>
              <a:rPr lang="zh-CN" altLang="en-US"/>
              <a:t>】</a:t>
            </a:r>
            <a:r>
              <a:rPr lang="zh-CN" altLang="en-US" dirty="0"/>
              <a:t>例如：</a:t>
            </a:r>
            <a:endParaRPr lang="zh-CN" altLang="en-US" dirty="0"/>
          </a:p>
          <a:p>
            <a:pPr lvl="0"/>
            <a:r>
              <a:rPr lang="en-US" altLang="zh-CN"/>
              <a:t>Nit a;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80604020202020204" pitchFamily="34" charset="0"/>
              </a:rPr>
              <a:t>共20页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编译原理概论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 noRot="1"/>
          </p:cNvSpPr>
          <p:nvPr>
            <p:ph type="title"/>
          </p:nvPr>
        </p:nvSpPr>
        <p:spPr>
          <a:xfrm>
            <a:off x="628650" y="499746"/>
            <a:ext cx="7886700" cy="1325563"/>
          </a:xfrm>
        </p:spPr>
        <p:txBody>
          <a:bodyPr anchor="ctr" anchorCtr="0"/>
          <a:p>
            <a:r>
              <a:rPr lang="zh-CN" altLang="en-US" sz="4000" dirty="0"/>
              <a:t>代码优化</a:t>
            </a:r>
            <a:br>
              <a:rPr lang="zh-CN" altLang="en-US" sz="4000" dirty="0"/>
            </a:br>
            <a:r>
              <a:rPr lang="en-US" altLang="zh-CN" sz="4000"/>
              <a:t>code optimization</a:t>
            </a:r>
            <a:endParaRPr lang="en-US" altLang="zh-CN" sz="4000"/>
          </a:p>
        </p:txBody>
      </p:sp>
      <p:sp>
        <p:nvSpPr>
          <p:cNvPr id="69635" name="文本占位符 69634"/>
          <p:cNvSpPr>
            <a:spLocks noGrp="1" noRot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/>
          <a:p>
            <a:r>
              <a:rPr lang="en-US" altLang="zh-CN"/>
              <a:t>The optimizer accepts input in the intermediate representation and output a version still in the intermediate representation .In this phase, the compiler attempts to produce the </a:t>
            </a:r>
            <a:r>
              <a:rPr lang="en-US" altLang="zh-CN" b="1" i="1">
                <a:solidFill>
                  <a:srgbClr val="003366"/>
                </a:solidFill>
              </a:rPr>
              <a:t>smallest</a:t>
            </a:r>
            <a:r>
              <a:rPr lang="en-US" altLang="zh-CN"/>
              <a:t>, </a:t>
            </a:r>
            <a:r>
              <a:rPr lang="en-US" altLang="zh-CN" b="1" i="1">
                <a:solidFill>
                  <a:srgbClr val="003366"/>
                </a:solidFill>
              </a:rPr>
              <a:t>fastest</a:t>
            </a:r>
            <a:r>
              <a:rPr lang="en-US" altLang="zh-CN"/>
              <a:t> and </a:t>
            </a:r>
            <a:r>
              <a:rPr lang="en-US" altLang="zh-CN" b="1" i="1">
                <a:solidFill>
                  <a:srgbClr val="003366"/>
                </a:solidFill>
              </a:rPr>
              <a:t>most efficient</a:t>
            </a:r>
            <a:r>
              <a:rPr lang="en-US" altLang="zh-CN"/>
              <a:t> running result by applying various techniques</a:t>
            </a:r>
            <a:endParaRPr lang="en-US" altLang="zh-CN"/>
          </a:p>
        </p:txBody>
      </p:sp>
    </p:spTree>
  </p:cSld>
  <p:clrMapOvr>
    <a:masterClrMapping/>
  </p:clrMapOvr>
  <p:transition spd="med" advTm="104464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2" name="矩形 73731"/>
          <p:cNvSpPr/>
          <p:nvPr/>
        </p:nvSpPr>
        <p:spPr>
          <a:xfrm>
            <a:off x="7254875" y="1373188"/>
            <a:ext cx="533400" cy="42672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出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错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处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理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序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33" name="组合 73732"/>
          <p:cNvGrpSpPr/>
          <p:nvPr/>
        </p:nvGrpSpPr>
        <p:grpSpPr>
          <a:xfrm>
            <a:off x="2225675" y="1754188"/>
            <a:ext cx="5029200" cy="1066800"/>
            <a:chOff x="1536" y="1104"/>
            <a:chExt cx="3168" cy="672"/>
          </a:xfrm>
        </p:grpSpPr>
        <p:sp>
          <p:nvSpPr>
            <p:cNvPr id="73734" name="矩形 73733"/>
            <p:cNvSpPr/>
            <p:nvPr/>
          </p:nvSpPr>
          <p:spPr>
            <a:xfrm>
              <a:off x="2208" y="1104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语法分析程序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5" name="直接连接符 73734"/>
            <p:cNvSpPr/>
            <p:nvPr/>
          </p:nvSpPr>
          <p:spPr>
            <a:xfrm flipH="1">
              <a:off x="1536" y="1296"/>
              <a:ext cx="672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36" name="直接连接符 73735"/>
            <p:cNvSpPr/>
            <p:nvPr/>
          </p:nvSpPr>
          <p:spPr>
            <a:xfrm flipH="1" flipV="1">
              <a:off x="4032" y="1248"/>
              <a:ext cx="672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737" name="组合 73736"/>
          <p:cNvGrpSpPr/>
          <p:nvPr/>
        </p:nvGrpSpPr>
        <p:grpSpPr>
          <a:xfrm>
            <a:off x="2225675" y="2668588"/>
            <a:ext cx="5029200" cy="533400"/>
            <a:chOff x="1536" y="1680"/>
            <a:chExt cx="3168" cy="336"/>
          </a:xfrm>
        </p:grpSpPr>
        <p:sp>
          <p:nvSpPr>
            <p:cNvPr id="73738" name="矩形 73737"/>
            <p:cNvSpPr/>
            <p:nvPr/>
          </p:nvSpPr>
          <p:spPr>
            <a:xfrm>
              <a:off x="2208" y="1680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语义分析程序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9" name="直接连接符 73738"/>
            <p:cNvSpPr/>
            <p:nvPr/>
          </p:nvSpPr>
          <p:spPr>
            <a:xfrm flipH="1">
              <a:off x="1536" y="1824"/>
              <a:ext cx="672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0" name="直接连接符 73739"/>
            <p:cNvSpPr/>
            <p:nvPr/>
          </p:nvSpPr>
          <p:spPr>
            <a:xfrm flipH="1" flipV="1">
              <a:off x="4032" y="1824"/>
              <a:ext cx="672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741" name="组合 73740"/>
          <p:cNvGrpSpPr/>
          <p:nvPr/>
        </p:nvGrpSpPr>
        <p:grpSpPr>
          <a:xfrm>
            <a:off x="2225675" y="4497388"/>
            <a:ext cx="5029200" cy="1524000"/>
            <a:chOff x="1536" y="2832"/>
            <a:chExt cx="3168" cy="960"/>
          </a:xfrm>
        </p:grpSpPr>
        <p:sp>
          <p:nvSpPr>
            <p:cNvPr id="73742" name="矩形 73741"/>
            <p:cNvSpPr/>
            <p:nvPr/>
          </p:nvSpPr>
          <p:spPr>
            <a:xfrm>
              <a:off x="2208" y="3456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目标代码生成程序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直接连接符 73742"/>
            <p:cNvSpPr/>
            <p:nvPr/>
          </p:nvSpPr>
          <p:spPr>
            <a:xfrm flipH="1" flipV="1">
              <a:off x="1536" y="2832"/>
              <a:ext cx="672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4" name="直接连接符 73743"/>
            <p:cNvSpPr/>
            <p:nvPr/>
          </p:nvSpPr>
          <p:spPr>
            <a:xfrm flipH="1">
              <a:off x="4032" y="2928"/>
              <a:ext cx="672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745" name="组合 73744"/>
          <p:cNvGrpSpPr/>
          <p:nvPr/>
        </p:nvGrpSpPr>
        <p:grpSpPr>
          <a:xfrm>
            <a:off x="2225675" y="839788"/>
            <a:ext cx="5029200" cy="1524000"/>
            <a:chOff x="1536" y="528"/>
            <a:chExt cx="3168" cy="960"/>
          </a:xfrm>
        </p:grpSpPr>
        <p:sp>
          <p:nvSpPr>
            <p:cNvPr id="73746" name="矩形 73745"/>
            <p:cNvSpPr/>
            <p:nvPr/>
          </p:nvSpPr>
          <p:spPr>
            <a:xfrm>
              <a:off x="2208" y="528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词法分析程序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7" name="直接连接符 73746"/>
            <p:cNvSpPr/>
            <p:nvPr/>
          </p:nvSpPr>
          <p:spPr>
            <a:xfrm flipH="1">
              <a:off x="1536" y="672"/>
              <a:ext cx="672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8" name="直接连接符 73747"/>
            <p:cNvSpPr/>
            <p:nvPr/>
          </p:nvSpPr>
          <p:spPr>
            <a:xfrm flipH="1" flipV="1">
              <a:off x="4032" y="672"/>
              <a:ext cx="672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749" name="组合 73748"/>
          <p:cNvGrpSpPr/>
          <p:nvPr/>
        </p:nvGrpSpPr>
        <p:grpSpPr>
          <a:xfrm>
            <a:off x="2225675" y="3506788"/>
            <a:ext cx="5029200" cy="609600"/>
            <a:chOff x="1536" y="2208"/>
            <a:chExt cx="3168" cy="384"/>
          </a:xfrm>
        </p:grpSpPr>
        <p:sp>
          <p:nvSpPr>
            <p:cNvPr id="73750" name="矩形 73749"/>
            <p:cNvSpPr/>
            <p:nvPr/>
          </p:nvSpPr>
          <p:spPr>
            <a:xfrm>
              <a:off x="2208" y="2256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中间代码生成程序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1" name="直接连接符 73750"/>
            <p:cNvSpPr/>
            <p:nvPr/>
          </p:nvSpPr>
          <p:spPr>
            <a:xfrm flipH="1" flipV="1">
              <a:off x="1536" y="2256"/>
              <a:ext cx="672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2" name="直接连接符 73751"/>
            <p:cNvSpPr/>
            <p:nvPr/>
          </p:nvSpPr>
          <p:spPr>
            <a:xfrm flipH="1">
              <a:off x="4032" y="2208"/>
              <a:ext cx="672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753" name="组合 73752"/>
          <p:cNvGrpSpPr/>
          <p:nvPr/>
        </p:nvGrpSpPr>
        <p:grpSpPr>
          <a:xfrm>
            <a:off x="2225675" y="4040188"/>
            <a:ext cx="5029200" cy="1066800"/>
            <a:chOff x="1536" y="2544"/>
            <a:chExt cx="3168" cy="672"/>
          </a:xfrm>
        </p:grpSpPr>
        <p:sp>
          <p:nvSpPr>
            <p:cNvPr id="73754" name="矩形 73753"/>
            <p:cNvSpPr/>
            <p:nvPr/>
          </p:nvSpPr>
          <p:spPr>
            <a:xfrm>
              <a:off x="2208" y="2880"/>
              <a:ext cx="1824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代码优化程序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5" name="直接连接符 73754"/>
            <p:cNvSpPr/>
            <p:nvPr/>
          </p:nvSpPr>
          <p:spPr>
            <a:xfrm flipH="1" flipV="1">
              <a:off x="1536" y="2544"/>
              <a:ext cx="672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6" name="直接连接符 73755"/>
            <p:cNvSpPr/>
            <p:nvPr/>
          </p:nvSpPr>
          <p:spPr>
            <a:xfrm flipH="1">
              <a:off x="4032" y="2640"/>
              <a:ext cx="672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3757" name="矩形 73756"/>
          <p:cNvSpPr/>
          <p:nvPr/>
        </p:nvSpPr>
        <p:spPr>
          <a:xfrm>
            <a:off x="1692275" y="1373188"/>
            <a:ext cx="533400" cy="42672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管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理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序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8" name="文本框 73757"/>
          <p:cNvSpPr txBox="1"/>
          <p:nvPr/>
        </p:nvSpPr>
        <p:spPr>
          <a:xfrm>
            <a:off x="454025" y="1484313"/>
            <a:ext cx="733425" cy="352901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660033"/>
                </a:solidFill>
                <a:latin typeface="Arial" panose="02080604020202020204" pitchFamily="34" charset="0"/>
              </a:rPr>
              <a:t>编译程序的结构</a:t>
            </a:r>
            <a:endParaRPr lang="zh-CN" altLang="en-US" sz="3600" dirty="0">
              <a:solidFill>
                <a:srgbClr val="660033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 spd="med" advTm="2816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2757488" cy="1143000"/>
          </a:xfrm>
        </p:spPr>
        <p:txBody>
          <a:bodyPr anchor="ctr" anchorCtr="0"/>
          <a:p>
            <a:r>
              <a:rPr lang="zh-CN" altLang="en-US" dirty="0"/>
              <a:t>表格管理</a:t>
            </a:r>
            <a:endParaRPr lang="zh-CN" altLang="en-US" dirty="0"/>
          </a:p>
        </p:txBody>
      </p:sp>
      <p:sp>
        <p:nvSpPr>
          <p:cNvPr id="75780" name="右箭头 75779"/>
          <p:cNvSpPr/>
          <p:nvPr/>
        </p:nvSpPr>
        <p:spPr>
          <a:xfrm>
            <a:off x="3203575" y="1196975"/>
            <a:ext cx="1296988" cy="287338"/>
          </a:xfrm>
          <a:prstGeom prst="rightArrow">
            <a:avLst>
              <a:gd name="adj1" fmla="val 50000"/>
              <a:gd name="adj2" fmla="val 1128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81" name="文本框 75780"/>
          <p:cNvSpPr txBox="1"/>
          <p:nvPr/>
        </p:nvSpPr>
        <p:spPr>
          <a:xfrm>
            <a:off x="4859338" y="1052513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什么是表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75782" name="文本占位符 75781"/>
          <p:cNvSpPr>
            <a:spLocks noGrp="1" noRot="1"/>
          </p:cNvSpPr>
          <p:nvPr>
            <p:ph type="body" idx="1"/>
          </p:nvPr>
        </p:nvSpPr>
        <p:spPr>
          <a:xfrm>
            <a:off x="468313" y="2492375"/>
            <a:ext cx="5903912" cy="1600200"/>
          </a:xfrm>
        </p:spPr>
        <p:txBody>
          <a:bodyPr/>
          <a:p>
            <a:r>
              <a:rPr lang="zh-CN" altLang="en-US" dirty="0"/>
              <a:t>记录源程序中使用的名字</a:t>
            </a:r>
            <a:endParaRPr lang="zh-CN" altLang="en-US" dirty="0"/>
          </a:p>
          <a:p>
            <a:r>
              <a:rPr lang="zh-CN" altLang="en-US" dirty="0"/>
              <a:t>收集每个名字的各种属性信息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latin typeface="Arial" panose="02080604020202020204" pitchFamily="34" charset="0"/>
              </a:rPr>
              <a:t>—</a:t>
            </a:r>
            <a:r>
              <a:rPr lang="en-US" altLang="zh-CN"/>
              <a:t> </a:t>
            </a:r>
            <a:r>
              <a:rPr lang="zh-CN" altLang="en-US" dirty="0"/>
              <a:t>类型、作用域、分配存储信息</a:t>
            </a:r>
            <a:endParaRPr lang="zh-CN" altLang="en-US" dirty="0"/>
          </a:p>
        </p:txBody>
      </p:sp>
      <p:sp>
        <p:nvSpPr>
          <p:cNvPr id="75783" name="右弧形箭头 75782"/>
          <p:cNvSpPr/>
          <p:nvPr/>
        </p:nvSpPr>
        <p:spPr>
          <a:xfrm>
            <a:off x="6659563" y="1341438"/>
            <a:ext cx="576262" cy="935037"/>
          </a:xfrm>
          <a:prstGeom prst="curvedLeftArrow">
            <a:avLst>
              <a:gd name="adj1" fmla="val 32451"/>
              <a:gd name="adj2" fmla="val 6490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84" name="文本框 75783"/>
          <p:cNvSpPr txBox="1"/>
          <p:nvPr/>
        </p:nvSpPr>
        <p:spPr>
          <a:xfrm>
            <a:off x="3563938" y="1628775"/>
            <a:ext cx="1439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符号表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75785" name="文本框 75784"/>
          <p:cNvSpPr txBox="1"/>
          <p:nvPr/>
        </p:nvSpPr>
        <p:spPr>
          <a:xfrm>
            <a:off x="3132138" y="2060575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Arial" panose="02080604020202020204" pitchFamily="34" charset="0"/>
              </a:rPr>
              <a:t>Symbol table</a:t>
            </a:r>
            <a:endParaRPr lang="en-US" altLang="zh-CN" sz="2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75789" name="任意多边形 75788"/>
          <p:cNvSpPr/>
          <p:nvPr/>
        </p:nvSpPr>
        <p:spPr>
          <a:xfrm rot="48622844" flipV="1">
            <a:off x="1044575" y="1843088"/>
            <a:ext cx="503238" cy="792162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270">
                <a:pos x="15126" y="0"/>
              </a:cxn>
              <a:cxn ang="90">
                <a:pos x="15126" y="12158"/>
              </a:cxn>
              <a:cxn ang="90">
                <a:pos x="3237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arcTo wR="12427" hR="9246" stAng="-5400000" swAng="-5400000"/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arcTo wR="5953" hR="2912" stAng="10800000" swAng="5400000"/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92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 uiExpand="1" build="p"/>
      <p:bldP spid="75782" grpId="1" uiExpand="1" build="p"/>
      <p:bldP spid="75784" grpId="0"/>
      <p:bldP spid="757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 noRot="1"/>
          </p:cNvSpPr>
          <p:nvPr>
            <p:ph type="title"/>
          </p:nvPr>
        </p:nvSpPr>
        <p:spPr>
          <a:xfrm>
            <a:off x="2478088" y="1014413"/>
            <a:ext cx="4019550" cy="685800"/>
          </a:xfrm>
        </p:spPr>
        <p:txBody>
          <a:bodyPr anchor="ctr" anchorCtr="0"/>
          <a:p>
            <a:r>
              <a:rPr lang="en-US" altLang="zh-CN" sz="32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符号表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0900" name="对象 80899"/>
          <p:cNvGraphicFramePr/>
          <p:nvPr/>
        </p:nvGraphicFramePr>
        <p:xfrm>
          <a:off x="5113338" y="3611563"/>
          <a:ext cx="2505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83660" imgH="1355725" progId="MSGraph.Chart.8">
                  <p:embed/>
                </p:oleObj>
              </mc:Choice>
              <mc:Fallback>
                <p:oleObj name="" r:id="rId1" imgW="3883660" imgH="1355725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3338" y="3611563"/>
                        <a:ext cx="2505075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80900"/>
          <p:cNvGraphicFramePr/>
          <p:nvPr/>
        </p:nvGraphicFramePr>
        <p:xfrm>
          <a:off x="1020128" y="2505393"/>
          <a:ext cx="7104062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223760" imgH="3715385" progId="Word.Document.8">
                  <p:embed/>
                </p:oleObj>
              </mc:Choice>
              <mc:Fallback>
                <p:oleObj name="" r:id="rId3" imgW="7223760" imgH="371538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128" y="2505393"/>
                        <a:ext cx="7104062" cy="364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16352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出错处理（</a:t>
            </a:r>
            <a:r>
              <a:rPr lang="en-US" altLang="zh-CN"/>
              <a:t>error handling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6804" name="文本占位符 76803"/>
          <p:cNvSpPr>
            <a:spLocks noGrp="1" noRot="1"/>
          </p:cNvSpPr>
          <p:nvPr>
            <p:ph type="body" idx="1"/>
          </p:nvPr>
        </p:nvSpPr>
        <p:spPr>
          <a:xfrm>
            <a:off x="611188" y="1906588"/>
            <a:ext cx="7772400" cy="1306512"/>
          </a:xfrm>
        </p:spPr>
        <p:txBody>
          <a:bodyPr/>
          <a:p>
            <a:r>
              <a:rPr lang="zh-CN" altLang="en-US" dirty="0"/>
              <a:t>检查错误、报告出错信息、排错、恢复编译工作</a:t>
            </a:r>
            <a:endParaRPr lang="zh-CN" altLang="en-US" dirty="0"/>
          </a:p>
        </p:txBody>
      </p:sp>
    </p:spTree>
  </p:cSld>
  <p:clrMapOvr>
    <a:masterClrMapping/>
  </p:clrMapOvr>
  <p:transition spd="med" advTm="7024">
    <p:checke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8" name="文本占位符 77827"/>
          <p:cNvSpPr>
            <a:spLocks noGrp="1" noRot="1"/>
          </p:cNvSpPr>
          <p:nvPr>
            <p:ph type="body" idx="1"/>
          </p:nvPr>
        </p:nvSpPr>
        <p:spPr>
          <a:xfrm>
            <a:off x="611188" y="981075"/>
            <a:ext cx="7951787" cy="532765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/>
              <a:t>The compiler should </a:t>
            </a:r>
            <a:r>
              <a:rPr lang="en-US" altLang="zh-CN" b="1" i="1">
                <a:solidFill>
                  <a:srgbClr val="003366"/>
                </a:solidFill>
              </a:rPr>
              <a:t>report</a:t>
            </a:r>
            <a:r>
              <a:rPr lang="en-US" altLang="zh-CN"/>
              <a:t> the location of each error,together with some explanation. The major categories of compile-time error: syntax error, scope error, type error.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After detecting and reporting an error,the compiler should attempt error </a:t>
            </a:r>
            <a:r>
              <a:rPr lang="en-US" altLang="zh-CN" b="1" i="1">
                <a:solidFill>
                  <a:srgbClr val="003366"/>
                </a:solidFill>
              </a:rPr>
              <a:t>recovery</a:t>
            </a:r>
            <a:r>
              <a:rPr lang="en-US" altLang="zh-CN"/>
              <a:t>,means that the compiler should try to get itself into a state where analysis of the source program can continue as normally as possible.</a:t>
            </a:r>
            <a:endParaRPr lang="en-US" altLang="zh-CN"/>
          </a:p>
        </p:txBody>
      </p:sp>
    </p:spTree>
  </p:cSld>
  <p:clrMapOvr>
    <a:masterClrMapping/>
  </p:clrMapOvr>
  <p:transition spd="med" advTm="328608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文本框 84995"/>
          <p:cNvSpPr txBox="1"/>
          <p:nvPr/>
        </p:nvSpPr>
        <p:spPr>
          <a:xfrm>
            <a:off x="755650" y="981075"/>
            <a:ext cx="18002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源程序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4997" name="燕尾形箭头 84996"/>
          <p:cNvSpPr/>
          <p:nvPr/>
        </p:nvSpPr>
        <p:spPr>
          <a:xfrm rot="1540035">
            <a:off x="2268538" y="1484313"/>
            <a:ext cx="1150937" cy="431800"/>
          </a:xfrm>
          <a:prstGeom prst="notchedRightArrow">
            <a:avLst>
              <a:gd name="adj1" fmla="val 50000"/>
              <a:gd name="adj2" fmla="val 66636"/>
            </a:avLst>
          </a:prstGeom>
          <a:solidFill>
            <a:schemeClr val="tx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4998" name="文本框 84997"/>
          <p:cNvSpPr txBox="1"/>
          <p:nvPr/>
        </p:nvSpPr>
        <p:spPr>
          <a:xfrm>
            <a:off x="2339975" y="2057400"/>
            <a:ext cx="3384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第一遍输出文件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4999" name="文本框 84998"/>
          <p:cNvSpPr txBox="1"/>
          <p:nvPr/>
        </p:nvSpPr>
        <p:spPr>
          <a:xfrm>
            <a:off x="2195513" y="1052513"/>
            <a:ext cx="1800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3366"/>
                </a:solidFill>
                <a:latin typeface="Arial" panose="02080604020202020204" pitchFamily="34" charset="0"/>
              </a:rPr>
              <a:t>遍</a:t>
            </a:r>
            <a:endParaRPr lang="zh-CN" altLang="en-US" i="1" dirty="0">
              <a:solidFill>
                <a:srgbClr val="003366"/>
              </a:solidFill>
              <a:latin typeface="Arial" panose="02080604020202020204" pitchFamily="34" charset="0"/>
            </a:endParaRPr>
          </a:p>
        </p:txBody>
      </p:sp>
      <p:sp>
        <p:nvSpPr>
          <p:cNvPr id="85000" name="文本框 84999"/>
          <p:cNvSpPr txBox="1"/>
          <p:nvPr/>
        </p:nvSpPr>
        <p:spPr>
          <a:xfrm>
            <a:off x="2339975" y="2633663"/>
            <a:ext cx="33845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第二遍输入文件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5002" name="任意多边形 85001"/>
          <p:cNvSpPr/>
          <p:nvPr/>
        </p:nvSpPr>
        <p:spPr>
          <a:xfrm rot="5400000">
            <a:off x="3384550" y="3465513"/>
            <a:ext cx="935038" cy="576262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03" name="文本框 85002"/>
          <p:cNvSpPr txBox="1"/>
          <p:nvPr/>
        </p:nvSpPr>
        <p:spPr>
          <a:xfrm>
            <a:off x="3708400" y="3354388"/>
            <a:ext cx="1079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3366"/>
                </a:solidFill>
                <a:latin typeface="Arial" panose="02080604020202020204" pitchFamily="34" charset="0"/>
              </a:rPr>
              <a:t>遍</a:t>
            </a:r>
            <a:endParaRPr lang="zh-CN" altLang="en-US" i="1" dirty="0">
              <a:solidFill>
                <a:srgbClr val="003366"/>
              </a:solidFill>
              <a:latin typeface="Arial" panose="02080604020202020204" pitchFamily="34" charset="0"/>
            </a:endParaRPr>
          </a:p>
        </p:txBody>
      </p:sp>
      <p:sp>
        <p:nvSpPr>
          <p:cNvPr id="85004" name="文本框 85003"/>
          <p:cNvSpPr txBox="1"/>
          <p:nvPr/>
        </p:nvSpPr>
        <p:spPr>
          <a:xfrm>
            <a:off x="1619250" y="4217988"/>
            <a:ext cx="44656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第</a:t>
            </a:r>
            <a:r>
              <a:rPr lang="en-US" altLang="zh-CN">
                <a:solidFill>
                  <a:schemeClr val="tx1"/>
                </a:solidFill>
                <a:latin typeface="Arial" panose="02080604020202020204" pitchFamily="34" charset="0"/>
              </a:rPr>
              <a:t>(N-1)</a:t>
            </a: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遍输出文件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5005" name="文本框 85004"/>
          <p:cNvSpPr txBox="1"/>
          <p:nvPr/>
        </p:nvSpPr>
        <p:spPr>
          <a:xfrm>
            <a:off x="1619250" y="4721225"/>
            <a:ext cx="44656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第</a:t>
            </a:r>
            <a:r>
              <a:rPr lang="en-US" altLang="zh-CN">
                <a:solidFill>
                  <a:schemeClr val="tx1"/>
                </a:solidFill>
                <a:latin typeface="Arial" panose="02080604020202020204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遍输入文件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5006" name="燕尾形箭头 85005"/>
          <p:cNvSpPr/>
          <p:nvPr/>
        </p:nvSpPr>
        <p:spPr>
          <a:xfrm rot="1540035">
            <a:off x="5508625" y="5302250"/>
            <a:ext cx="1150938" cy="431800"/>
          </a:xfrm>
          <a:prstGeom prst="notchedRightArrow">
            <a:avLst>
              <a:gd name="adj1" fmla="val 50000"/>
              <a:gd name="adj2" fmla="val 66636"/>
            </a:avLst>
          </a:prstGeom>
          <a:solidFill>
            <a:schemeClr val="tx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5007" name="文本框 85006"/>
          <p:cNvSpPr txBox="1"/>
          <p:nvPr/>
        </p:nvSpPr>
        <p:spPr>
          <a:xfrm>
            <a:off x="5435600" y="4868863"/>
            <a:ext cx="1800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3366"/>
                </a:solidFill>
                <a:latin typeface="Arial" panose="02080604020202020204" pitchFamily="34" charset="0"/>
              </a:rPr>
              <a:t>遍</a:t>
            </a:r>
            <a:endParaRPr lang="zh-CN" altLang="en-US" i="1" dirty="0">
              <a:solidFill>
                <a:srgbClr val="003366"/>
              </a:solidFill>
              <a:latin typeface="Arial" panose="02080604020202020204" pitchFamily="34" charset="0"/>
            </a:endParaRPr>
          </a:p>
        </p:txBody>
      </p:sp>
      <p:sp>
        <p:nvSpPr>
          <p:cNvPr id="85008" name="文本框 85007"/>
          <p:cNvSpPr txBox="1"/>
          <p:nvPr/>
        </p:nvSpPr>
        <p:spPr>
          <a:xfrm>
            <a:off x="6451918" y="5589588"/>
            <a:ext cx="2160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80604020202020204" pitchFamily="34" charset="0"/>
              </a:rPr>
              <a:t>目标代码</a:t>
            </a:r>
            <a:endParaRPr lang="zh-CN" altLang="en-US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5009" name="矩形 85008"/>
          <p:cNvSpPr/>
          <p:nvPr/>
        </p:nvSpPr>
        <p:spPr>
          <a:xfrm>
            <a:off x="1287780" y="606743"/>
            <a:ext cx="73866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1"/>
                </a:solidFill>
                <a:latin typeface="Arial" panose="02080604020202020204" pitchFamily="34" charset="0"/>
              </a:rPr>
              <a:t>遍（趟）</a:t>
            </a: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从头到尾扫描（各种形式）</a:t>
            </a:r>
            <a:r>
              <a:rPr lang="en-US" altLang="zh-CN" sz="2800">
                <a:solidFill>
                  <a:schemeClr val="tx1"/>
                </a:solidFill>
                <a:latin typeface="Arial" panose="02080604020202020204" pitchFamily="34" charset="0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Arial" panose="02080604020202020204" pitchFamily="34" charset="0"/>
              </a:rPr>
              <a:t>遍</a:t>
            </a:r>
            <a:r>
              <a:rPr lang="en-US" altLang="zh-CN" sz="2800" b="1">
                <a:solidFill>
                  <a:schemeClr val="tx1"/>
                </a:solidFill>
                <a:latin typeface="Arial" panose="02080604020202020204" pitchFamily="34" charset="0"/>
              </a:rPr>
              <a:t>(pass)</a:t>
            </a:r>
            <a:endParaRPr lang="zh-CN" altLang="zh-CN" sz="2800" b="1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322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8" grpId="0"/>
      <p:bldP spid="84999" grpId="0"/>
      <p:bldP spid="85000" grpId="0"/>
      <p:bldP spid="85003" grpId="0"/>
      <p:bldP spid="85004" grpId="0"/>
      <p:bldP spid="85005" grpId="0"/>
      <p:bldP spid="85007" grpId="0"/>
      <p:bldP spid="850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8806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4000"/>
              <a:t>Compiler</a:t>
            </a:r>
            <a:r>
              <a:rPr lang="zh-CN" altLang="en-US" sz="4000" dirty="0"/>
              <a:t>与</a:t>
            </a:r>
            <a:r>
              <a:rPr lang="en-US" altLang="zh-CN" sz="4000"/>
              <a:t>interpreter</a:t>
            </a:r>
            <a:endParaRPr lang="en-US" altLang="zh-CN" sz="2400"/>
          </a:p>
        </p:txBody>
      </p:sp>
      <p:sp>
        <p:nvSpPr>
          <p:cNvPr id="88067" name="文本占位符 88066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解释程序不生成可执行文件，不能独立执行</a:t>
            </a:r>
            <a:endParaRPr lang="zh-CN" altLang="en-US"/>
          </a:p>
          <a:p>
            <a:pPr>
              <a:buNone/>
            </a:pPr>
            <a:r>
              <a:rPr lang="zh-CN" altLang="en-US" dirty="0"/>
              <a:t>                                                            </a:t>
            </a:r>
            <a:endParaRPr lang="zh-CN" altLang="en-US" dirty="0"/>
          </a:p>
          <a:p>
            <a:r>
              <a:rPr lang="zh-CN" altLang="en-US" dirty="0"/>
              <a:t>编译程序生成可执行文件，可以独立执行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/>
              <a:t>Basic</a:t>
            </a:r>
            <a:r>
              <a:rPr lang="zh-CN" altLang="en-US" dirty="0"/>
              <a:t>，</a:t>
            </a:r>
            <a:r>
              <a:rPr lang="en-US" altLang="zh-CN"/>
              <a:t>JAVA                                                                        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 advTm="62768"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编译技术的发展史</a:t>
            </a:r>
            <a:endParaRPr lang="zh-CN" altLang="en-US" dirty="0"/>
          </a:p>
        </p:txBody>
      </p:sp>
      <p:sp>
        <p:nvSpPr>
          <p:cNvPr id="96259" name="文本占位符 96258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4256088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600" dirty="0"/>
              <a:t>第一个编译程序据说出现在</a:t>
            </a:r>
            <a:r>
              <a:rPr lang="en-US" altLang="zh-CN" sz="2600"/>
              <a:t>20</a:t>
            </a:r>
            <a:r>
              <a:rPr lang="zh-CN" altLang="en-US" sz="2600" dirty="0"/>
              <a:t>世纪</a:t>
            </a:r>
            <a:r>
              <a:rPr lang="en-US" altLang="zh-CN" sz="2600"/>
              <a:t>50</a:t>
            </a:r>
            <a:r>
              <a:rPr lang="zh-CN" altLang="en-US" sz="2600" dirty="0"/>
              <a:t>年代早期，其功能多数是将算术公式翻译成机器代码，非常简单。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en-US" altLang="zh-CN" sz="2600"/>
              <a:t>50</a:t>
            </a:r>
            <a:r>
              <a:rPr lang="zh-CN" altLang="en-US" sz="2600" dirty="0"/>
              <a:t>年代中期，随着</a:t>
            </a:r>
            <a:r>
              <a:rPr lang="en-US" altLang="zh-CN" sz="2600"/>
              <a:t>FORTRAN</a:t>
            </a:r>
            <a:r>
              <a:rPr lang="zh-CN" altLang="en-US" sz="2600" dirty="0"/>
              <a:t>等高级语言的出现，开发了相应的编译系统。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en-US" altLang="zh-CN" sz="2600"/>
              <a:t>50</a:t>
            </a:r>
            <a:r>
              <a:rPr lang="zh-CN" altLang="en-US" sz="2600" dirty="0"/>
              <a:t>年代末，开始研究能够自动生成编译程序的程序。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en-US" altLang="zh-CN" sz="2600"/>
              <a:t>60</a:t>
            </a:r>
            <a:r>
              <a:rPr lang="zh-CN" altLang="en-US" sz="2600" dirty="0"/>
              <a:t>年代起，开始使用自展技术，就是使用语言编写其自身的编译程序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并行技术的发展带动了并行编译技术的研究；嵌入式系统的发展推动了交叉编译技术的发展；此外还有</a:t>
            </a:r>
            <a:r>
              <a:rPr lang="en-US" altLang="zh-CN" sz="2600"/>
              <a:t>VHDL</a:t>
            </a:r>
            <a:r>
              <a:rPr lang="zh-CN" altLang="en-US" sz="2600" dirty="0"/>
              <a:t>等专用语言的编译技术不断深化。</a:t>
            </a:r>
            <a:endParaRPr lang="zh-CN" altLang="en-US" sz="2600" dirty="0"/>
          </a:p>
        </p:txBody>
      </p:sp>
    </p:spTree>
    <p:custDataLst>
      <p:tags r:id="rId1"/>
    </p:custDataLst>
  </p:cSld>
  <p:clrMapOvr>
    <a:masterClrMapping/>
  </p:clrMapOvr>
  <p:transition advTm="3397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1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42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关于课程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目标</a:t>
            </a:r>
            <a:endParaRPr lang="zh-CN" altLang="en-US"/>
          </a:p>
          <a:p>
            <a:r>
              <a:rPr lang="zh-CN" altLang="en-US"/>
              <a:t>内容</a:t>
            </a:r>
            <a:endParaRPr lang="zh-CN" altLang="en-US"/>
          </a:p>
          <a:p>
            <a:r>
              <a:rPr lang="zh-CN" altLang="en-US"/>
              <a:t>本课程设置</a:t>
            </a:r>
            <a:endParaRPr lang="zh-CN" altLang="en-US"/>
          </a:p>
          <a:p>
            <a:pPr lvl="1"/>
            <a:r>
              <a:rPr lang="zh-CN" altLang="en-US"/>
              <a:t>作业</a:t>
            </a:r>
            <a:endParaRPr lang="en-US" altLang="zh-CN"/>
          </a:p>
          <a:p>
            <a:pPr lvl="2"/>
            <a:r>
              <a:rPr lang="en-US" altLang="zh-CN"/>
              <a:t>链接：https://www.educoder.net/classrooms</a:t>
            </a:r>
            <a:endParaRPr lang="en-US" altLang="zh-CN"/>
          </a:p>
          <a:p>
            <a:pPr lvl="2"/>
            <a:r>
              <a:rPr lang="en-US" altLang="zh-CN"/>
              <a:t>邀请码：UA39L </a:t>
            </a:r>
            <a:endParaRPr lang="zh-CN" altLang="en-US"/>
          </a:p>
          <a:p>
            <a:pPr lvl="1"/>
            <a:r>
              <a:rPr lang="zh-CN" altLang="en-US"/>
              <a:t>考试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18525" cy="798513"/>
          </a:xfrm>
        </p:spPr>
        <p:txBody>
          <a:bodyPr anchor="ctr" anchorCtr="0"/>
          <a:p>
            <a:r>
              <a:rPr lang="zh-CN" altLang="en-US" dirty="0"/>
              <a:t>什么是编译</a:t>
            </a:r>
            <a:endParaRPr lang="zh-CN" altLang="en-US" dirty="0"/>
          </a:p>
        </p:txBody>
      </p:sp>
      <p:sp>
        <p:nvSpPr>
          <p:cNvPr id="49159" name="文本框 49158"/>
          <p:cNvSpPr txBox="1"/>
          <p:nvPr/>
        </p:nvSpPr>
        <p:spPr>
          <a:xfrm>
            <a:off x="1979613" y="2405063"/>
            <a:ext cx="5329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把一种语言翻译成另外一种语言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60" name="文本框 49159"/>
          <p:cNvSpPr txBox="1"/>
          <p:nvPr/>
        </p:nvSpPr>
        <p:spPr>
          <a:xfrm>
            <a:off x="1331913" y="3657600"/>
            <a:ext cx="2016125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源语言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panose="02080604020202020204" pitchFamily="34" charset="0"/>
              </a:rPr>
              <a:t>Source language</a:t>
            </a:r>
            <a:endParaRPr lang="en-US" altLang="zh-CN" sz="1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61" name="文本框 49160"/>
          <p:cNvSpPr txBox="1"/>
          <p:nvPr/>
        </p:nvSpPr>
        <p:spPr>
          <a:xfrm>
            <a:off x="5651500" y="3657600"/>
            <a:ext cx="2016125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目标语言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panose="02080604020202020204" pitchFamily="34" charset="0"/>
              </a:rPr>
              <a:t>Object language</a:t>
            </a:r>
            <a:endParaRPr lang="en-US" altLang="zh-CN" sz="1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62" name="矩形 49161"/>
          <p:cNvSpPr>
            <a:spLocks noRot="1"/>
          </p:cNvSpPr>
          <p:nvPr/>
        </p:nvSpPr>
        <p:spPr>
          <a:xfrm>
            <a:off x="250825" y="1477963"/>
            <a:ext cx="8518525" cy="798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 lvl="0"/>
            <a:endParaRPr dirty="0"/>
          </a:p>
        </p:txBody>
      </p:sp>
      <p:sp>
        <p:nvSpPr>
          <p:cNvPr id="49163" name="矩形 49162"/>
          <p:cNvSpPr>
            <a:spLocks noRot="1"/>
          </p:cNvSpPr>
          <p:nvPr/>
        </p:nvSpPr>
        <p:spPr>
          <a:xfrm>
            <a:off x="374650" y="1484313"/>
            <a:ext cx="8518525" cy="798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 lvl="0"/>
            <a:r>
              <a:rPr lang="zh-CN" altLang="en-US" dirty="0"/>
              <a:t>编译就是翻译</a:t>
            </a:r>
            <a:endParaRPr lang="zh-CN" altLang="en-US" dirty="0"/>
          </a:p>
        </p:txBody>
      </p:sp>
      <p:sp>
        <p:nvSpPr>
          <p:cNvPr id="49164" name="直接连接符 49163"/>
          <p:cNvSpPr/>
          <p:nvPr/>
        </p:nvSpPr>
        <p:spPr>
          <a:xfrm flipH="1">
            <a:off x="2195513" y="2997200"/>
            <a:ext cx="792162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65" name="直接连接符 49164"/>
          <p:cNvSpPr/>
          <p:nvPr/>
        </p:nvSpPr>
        <p:spPr>
          <a:xfrm>
            <a:off x="5795963" y="2924175"/>
            <a:ext cx="504825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66" name="直接连接符 49165"/>
          <p:cNvSpPr/>
          <p:nvPr/>
        </p:nvSpPr>
        <p:spPr>
          <a:xfrm>
            <a:off x="3563938" y="4149725"/>
            <a:ext cx="194468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9167" name="文本框 49166"/>
          <p:cNvSpPr txBox="1"/>
          <p:nvPr/>
        </p:nvSpPr>
        <p:spPr>
          <a:xfrm>
            <a:off x="4067175" y="36449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编译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68" name="文本框 49167"/>
          <p:cNvSpPr txBox="1"/>
          <p:nvPr/>
        </p:nvSpPr>
        <p:spPr>
          <a:xfrm>
            <a:off x="3924300" y="4292600"/>
            <a:ext cx="1152525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编译程序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panose="02080604020202020204" pitchFamily="34" charset="0"/>
              </a:rPr>
              <a:t>compiler</a:t>
            </a:r>
            <a:endParaRPr lang="en-US" altLang="zh-CN" sz="1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71" name="文本框 49170"/>
          <p:cNvSpPr txBox="1"/>
          <p:nvPr/>
        </p:nvSpPr>
        <p:spPr>
          <a:xfrm>
            <a:off x="1331913" y="5386388"/>
            <a:ext cx="2879725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面向人的语言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panose="02080604020202020204" pitchFamily="34" charset="0"/>
              </a:rPr>
              <a:t>Human-oriented language</a:t>
            </a:r>
            <a:endParaRPr lang="en-US" altLang="zh-CN" sz="1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72" name="文本框 49171"/>
          <p:cNvSpPr txBox="1"/>
          <p:nvPr/>
        </p:nvSpPr>
        <p:spPr>
          <a:xfrm>
            <a:off x="5651500" y="5373688"/>
            <a:ext cx="3097213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80604020202020204" pitchFamily="34" charset="0"/>
              </a:rPr>
              <a:t>面向机器的语言</a:t>
            </a:r>
            <a:endParaRPr lang="zh-CN" altLang="en-US" sz="1800" dirty="0">
              <a:solidFill>
                <a:schemeClr val="tx1"/>
              </a:solidFill>
              <a:latin typeface="Arial" panose="0208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panose="02080604020202020204" pitchFamily="34" charset="0"/>
              </a:rPr>
              <a:t>Computer-oriented language</a:t>
            </a:r>
            <a:endParaRPr lang="en-US" altLang="zh-CN" sz="180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49173" name="直接连接符 49172"/>
          <p:cNvSpPr/>
          <p:nvPr/>
        </p:nvSpPr>
        <p:spPr>
          <a:xfrm>
            <a:off x="2124075" y="4581525"/>
            <a:ext cx="0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4" name="直接连接符 49173"/>
          <p:cNvSpPr/>
          <p:nvPr/>
        </p:nvSpPr>
        <p:spPr>
          <a:xfrm>
            <a:off x="6372225" y="4581525"/>
            <a:ext cx="0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  <p:custDataLst>
      <p:tags r:id="rId1"/>
    </p:custDataLst>
  </p:cSld>
  <p:clrMapOvr>
    <a:masterClrMapping/>
  </p:clrMapOvr>
  <p:transition advTm="12123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编译的过程</a:t>
            </a:r>
            <a:endParaRPr lang="zh-CN" altLang="en-US" dirty="0"/>
          </a:p>
        </p:txBody>
      </p:sp>
      <p:sp>
        <p:nvSpPr>
          <p:cNvPr id="55300" name="文本占位符 55299"/>
          <p:cNvSpPr>
            <a:spLocks noGrp="1" noRot="1"/>
          </p:cNvSpPr>
          <p:nvPr>
            <p:ph type="body" idx="1"/>
          </p:nvPr>
        </p:nvSpPr>
        <p:spPr>
          <a:xfrm>
            <a:off x="760413" y="1981200"/>
            <a:ext cx="7772400" cy="4114800"/>
          </a:xfrm>
        </p:spPr>
        <p:txBody>
          <a:bodyPr/>
          <a:p>
            <a:r>
              <a:rPr lang="zh-CN" altLang="en-US" dirty="0"/>
              <a:t>词法分析</a:t>
            </a:r>
            <a:endParaRPr lang="zh-CN" altLang="en-US" dirty="0"/>
          </a:p>
          <a:p>
            <a:r>
              <a:rPr lang="zh-CN" altLang="en-US" dirty="0"/>
              <a:t>语法分析</a:t>
            </a:r>
            <a:endParaRPr lang="zh-CN" altLang="en-US" dirty="0"/>
          </a:p>
          <a:p>
            <a:r>
              <a:rPr lang="zh-CN" altLang="en-US" dirty="0"/>
              <a:t>语义分析</a:t>
            </a:r>
            <a:endParaRPr lang="zh-CN" altLang="en-US" dirty="0"/>
          </a:p>
          <a:p>
            <a:r>
              <a:rPr lang="zh-CN" altLang="en-US" dirty="0"/>
              <a:t>中间代码生成</a:t>
            </a:r>
            <a:endParaRPr lang="zh-CN" altLang="en-US" dirty="0"/>
          </a:p>
          <a:p>
            <a:r>
              <a:rPr lang="zh-CN" altLang="en-US" dirty="0"/>
              <a:t>代码优化</a:t>
            </a:r>
            <a:endParaRPr lang="zh-CN" altLang="en-US" dirty="0"/>
          </a:p>
          <a:p>
            <a:r>
              <a:rPr lang="zh-CN" altLang="en-US" dirty="0"/>
              <a:t>目标代码生成</a:t>
            </a:r>
            <a:endParaRPr lang="zh-CN" altLang="en-US" dirty="0"/>
          </a:p>
        </p:txBody>
      </p:sp>
    </p:spTree>
  </p:cSld>
  <p:clrMapOvr>
    <a:masterClrMapping/>
  </p:clrMapOvr>
  <p:transition advTm="212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 noRot="1"/>
          </p:cNvSpPr>
          <p:nvPr>
            <p:ph type="title"/>
          </p:nvPr>
        </p:nvSpPr>
        <p:spPr>
          <a:xfrm>
            <a:off x="628650" y="499746"/>
            <a:ext cx="7886700" cy="1325563"/>
          </a:xfrm>
        </p:spPr>
        <p:txBody>
          <a:bodyPr anchor="ctr" anchorCtr="0"/>
          <a:p>
            <a:r>
              <a:rPr lang="zh-CN" altLang="en-US" sz="4000" dirty="0"/>
              <a:t>词法分析</a:t>
            </a:r>
            <a:br>
              <a:rPr lang="zh-CN" altLang="en-US" sz="4000" dirty="0"/>
            </a:br>
            <a:r>
              <a:rPr lang="en-US" altLang="zh-CN" sz="4000"/>
              <a:t>lexical analysis or scanning</a:t>
            </a:r>
            <a:endParaRPr lang="en-US" altLang="zh-CN" sz="4000"/>
          </a:p>
        </p:txBody>
      </p:sp>
      <p:sp>
        <p:nvSpPr>
          <p:cNvPr id="54275" name="文本占位符 54274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从左到右以字符为单位扫描源程序，从而识别出每个单词符号</a:t>
            </a:r>
            <a:endParaRPr lang="zh-CN" altLang="en-US" dirty="0"/>
          </a:p>
          <a:p>
            <a:r>
              <a:rPr lang="en-US" altLang="zh-CN"/>
              <a:t>The stream of characters making up a source program is read from left to right and grouped into </a:t>
            </a:r>
            <a:r>
              <a:rPr lang="en-US" altLang="zh-CN" b="1" i="1">
                <a:solidFill>
                  <a:srgbClr val="003366"/>
                </a:solidFill>
              </a:rPr>
              <a:t>tokens</a:t>
            </a:r>
            <a:r>
              <a:rPr lang="en-US" altLang="zh-CN"/>
              <a:t>, which are sequences of characters that have a collective meaning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advTm="134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42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42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427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54275">
                                            <p:txEl>
                                              <p:charRg st="28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 noRot="1"/>
          </p:cNvSpPr>
          <p:nvPr>
            <p:ph type="title"/>
          </p:nvPr>
        </p:nvSpPr>
        <p:spPr>
          <a:xfrm>
            <a:off x="628650" y="495936"/>
            <a:ext cx="7886700" cy="1325563"/>
          </a:xfrm>
        </p:spPr>
        <p:txBody>
          <a:bodyPr anchor="ctr" anchorCtr="0"/>
          <a:p>
            <a:r>
              <a:rPr lang="zh-CN" altLang="en-US" sz="4000" dirty="0"/>
              <a:t>语法分析</a:t>
            </a:r>
            <a:br>
              <a:rPr lang="zh-CN" altLang="en-US" sz="4000" dirty="0"/>
            </a:br>
            <a:r>
              <a:rPr lang="zh-CN" altLang="en-US" sz="4000" dirty="0"/>
              <a:t> </a:t>
            </a:r>
            <a:r>
              <a:rPr lang="en-US" altLang="zh-CN" sz="4000"/>
              <a:t>syntax analysis or parsing</a:t>
            </a:r>
            <a:endParaRPr lang="en-US" altLang="zh-CN" sz="4000"/>
          </a:p>
        </p:txBody>
      </p:sp>
      <p:sp>
        <p:nvSpPr>
          <p:cNvPr id="57347" name="文本占位符 57346"/>
          <p:cNvSpPr>
            <a:spLocks noGrp="1" noRot="1"/>
          </p:cNvSpPr>
          <p:nvPr>
            <p:ph type="body" idx="1"/>
          </p:nvPr>
        </p:nvSpPr>
        <p:spPr>
          <a:xfrm>
            <a:off x="323850" y="1981200"/>
            <a:ext cx="8521700" cy="4184650"/>
          </a:xfrm>
        </p:spPr>
        <p:txBody>
          <a:bodyPr/>
          <a:p>
            <a:r>
              <a:rPr lang="zh-CN" altLang="en-US" sz="3000" dirty="0"/>
              <a:t>按照源语言的规则将单词序列组合成语法短语</a:t>
            </a:r>
            <a:endParaRPr lang="zh-CN" altLang="en-US" sz="3000" dirty="0"/>
          </a:p>
          <a:p>
            <a:r>
              <a:rPr lang="en-US" altLang="zh-CN" sz="3000"/>
              <a:t>The purpose of syntax analysis is to determine the source program’s </a:t>
            </a:r>
            <a:r>
              <a:rPr lang="en-US" altLang="zh-CN" sz="3000" b="1" i="1">
                <a:solidFill>
                  <a:srgbClr val="003366"/>
                </a:solidFill>
              </a:rPr>
              <a:t>phrase structure</a:t>
            </a:r>
            <a:r>
              <a:rPr lang="en-US" altLang="zh-CN" sz="3000"/>
              <a:t>. The source program is parsed to check whether it conforms to the source language’s syntax, and to construct a suitable representation of its phrase structure</a:t>
            </a:r>
            <a:endParaRPr lang="en-US" altLang="zh-CN" sz="300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4000" dirty="0"/>
              <a:t>语义分析</a:t>
            </a:r>
            <a:br>
              <a:rPr lang="zh-CN" altLang="en-US" sz="4000" dirty="0"/>
            </a:br>
            <a:r>
              <a:rPr lang="zh-CN" altLang="en-US" sz="4000" dirty="0"/>
              <a:t> </a:t>
            </a:r>
            <a:r>
              <a:rPr lang="en-US" altLang="zh-CN" sz="4000"/>
              <a:t>semantic analysis</a:t>
            </a:r>
            <a:endParaRPr lang="en-US" altLang="zh-CN" sz="4000"/>
          </a:p>
        </p:txBody>
      </p:sp>
      <p:sp>
        <p:nvSpPr>
          <p:cNvPr id="62467" name="文本占位符 62466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进行语义审查以判断是否有语义错误，例如：上下文相关性，类型匹配，类型转换</a:t>
            </a:r>
            <a:endParaRPr lang="zh-CN" altLang="en-US" dirty="0"/>
          </a:p>
          <a:p>
            <a:r>
              <a:rPr lang="en-US" altLang="zh-CN"/>
              <a:t>The parsed program is further analyzed to determine whether it conforms to the source language’s </a:t>
            </a:r>
            <a:r>
              <a:rPr lang="en-US" altLang="zh-CN" b="1" i="1">
                <a:solidFill>
                  <a:srgbClr val="003366"/>
                </a:solidFill>
              </a:rPr>
              <a:t>contextual constraints</a:t>
            </a:r>
            <a:r>
              <a:rPr lang="en-US" altLang="zh-CN"/>
              <a:t>: scope rules, type rules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advTm="4643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 noRot="1"/>
          </p:cNvSpPr>
          <p:nvPr>
            <p:ph type="title"/>
          </p:nvPr>
        </p:nvSpPr>
        <p:spPr>
          <a:xfrm>
            <a:off x="628650" y="602616"/>
            <a:ext cx="7886700" cy="1325563"/>
          </a:xfrm>
        </p:spPr>
        <p:txBody>
          <a:bodyPr anchor="ctr" anchorCtr="0"/>
          <a:p>
            <a:r>
              <a:rPr lang="zh-CN" altLang="en-US" sz="4000" dirty="0"/>
              <a:t>中间代码生成</a:t>
            </a:r>
            <a:br>
              <a:rPr lang="zh-CN" altLang="en-US" sz="4000" dirty="0"/>
            </a:br>
            <a:r>
              <a:rPr lang="zh-CN" altLang="en-US" sz="4000" dirty="0"/>
              <a:t> </a:t>
            </a:r>
            <a:r>
              <a:rPr lang="en-US" altLang="zh-CN" sz="3200">
                <a:ea typeface="黑体" panose="02010609060101010101" pitchFamily="2" charset="-122"/>
              </a:rPr>
              <a:t>intermediate code generation</a:t>
            </a:r>
            <a:endParaRPr lang="en-US" altLang="zh-CN" sz="3200">
              <a:ea typeface="黑体" panose="02010609060101010101" pitchFamily="2" charset="-122"/>
            </a:endParaRPr>
          </a:p>
        </p:txBody>
      </p:sp>
      <p:sp>
        <p:nvSpPr>
          <p:cNvPr id="66563" name="文本占位符 66562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4327525"/>
          </a:xfrm>
        </p:spPr>
        <p:txBody>
          <a:bodyPr/>
          <a:p>
            <a:r>
              <a:rPr lang="zh-CN" altLang="en-US" sz="3000" dirty="0"/>
              <a:t>生成一种内部（中间）表现形式，该形式易生成、易转化为目标程序</a:t>
            </a:r>
            <a:endParaRPr lang="zh-CN" altLang="en-US" sz="3000" dirty="0"/>
          </a:p>
          <a:p>
            <a:r>
              <a:rPr lang="en-US" altLang="zh-CN" sz="3000"/>
              <a:t>This is where the intermediate representation of the source program is created. We want this representation to be </a:t>
            </a:r>
            <a:r>
              <a:rPr lang="en-US" altLang="zh-CN" sz="3000" b="1" i="1">
                <a:solidFill>
                  <a:srgbClr val="003366"/>
                </a:solidFill>
              </a:rPr>
              <a:t>easy to generate</a:t>
            </a:r>
            <a:r>
              <a:rPr lang="en-US" altLang="zh-CN" sz="3000"/>
              <a:t>, and </a:t>
            </a:r>
            <a:r>
              <a:rPr lang="en-US" altLang="zh-CN" sz="3000" b="1" i="1">
                <a:solidFill>
                  <a:srgbClr val="003366"/>
                </a:solidFill>
              </a:rPr>
              <a:t>easy to translate</a:t>
            </a:r>
            <a:r>
              <a:rPr lang="en-US" altLang="zh-CN" sz="3000"/>
              <a:t> into the target program. The representation can have a variety of forms, but a common one is called three-address code or 4- </a:t>
            </a:r>
            <a:r>
              <a:rPr lang="en-US" altLang="zh-CN" sz="3000" err="1"/>
              <a:t>tuple</a:t>
            </a:r>
            <a:r>
              <a:rPr lang="en-US" altLang="zh-CN" sz="3000"/>
              <a:t> code.</a:t>
            </a:r>
            <a:endParaRPr lang="en-US" altLang="zh-CN" sz="3000"/>
          </a:p>
        </p:txBody>
      </p:sp>
    </p:spTree>
    <p:custDataLst>
      <p:tags r:id="rId1"/>
    </p:custDataLst>
  </p:cSld>
  <p:clrMapOvr>
    <a:masterClrMapping/>
  </p:clrMapOvr>
  <p:transition advTm="16208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4" name="文本框 83973"/>
          <p:cNvSpPr txBox="1"/>
          <p:nvPr/>
        </p:nvSpPr>
        <p:spPr>
          <a:xfrm>
            <a:off x="755650" y="2205355"/>
            <a:ext cx="15849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80604020202020204" pitchFamily="34" charset="0"/>
              </a:rPr>
              <a:t>源代码</a:t>
            </a:r>
            <a:endParaRPr lang="zh-CN" altLang="en-US" sz="32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75" name="文本框 83974"/>
          <p:cNvSpPr txBox="1"/>
          <p:nvPr/>
        </p:nvSpPr>
        <p:spPr>
          <a:xfrm>
            <a:off x="3789045" y="2205355"/>
            <a:ext cx="19024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80604020202020204" pitchFamily="34" charset="0"/>
              </a:rPr>
              <a:t>中间代码</a:t>
            </a:r>
            <a:endParaRPr lang="zh-CN" altLang="en-US" sz="32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76" name="文本框 83975"/>
          <p:cNvSpPr txBox="1"/>
          <p:nvPr/>
        </p:nvSpPr>
        <p:spPr>
          <a:xfrm>
            <a:off x="6985635" y="2205355"/>
            <a:ext cx="19342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80604020202020204" pitchFamily="34" charset="0"/>
              </a:rPr>
              <a:t>目标代码</a:t>
            </a:r>
            <a:endParaRPr lang="zh-CN" altLang="en-US" sz="32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77" name="文本框 83976"/>
          <p:cNvSpPr txBox="1"/>
          <p:nvPr/>
        </p:nvSpPr>
        <p:spPr>
          <a:xfrm>
            <a:off x="2747645" y="1614170"/>
            <a:ext cx="613410" cy="15843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前端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78" name="文本框 83977"/>
          <p:cNvSpPr txBox="1"/>
          <p:nvPr/>
        </p:nvSpPr>
        <p:spPr>
          <a:xfrm>
            <a:off x="6015038" y="1614170"/>
            <a:ext cx="613410" cy="15843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后端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79" name="直接连接符 83978"/>
          <p:cNvSpPr/>
          <p:nvPr/>
        </p:nvSpPr>
        <p:spPr>
          <a:xfrm>
            <a:off x="2411413" y="2565400"/>
            <a:ext cx="1368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0" name="直接连接符 83979"/>
          <p:cNvSpPr/>
          <p:nvPr/>
        </p:nvSpPr>
        <p:spPr>
          <a:xfrm>
            <a:off x="5795963" y="2565400"/>
            <a:ext cx="12969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83" name="文本框 83982"/>
          <p:cNvSpPr txBox="1"/>
          <p:nvPr/>
        </p:nvSpPr>
        <p:spPr>
          <a:xfrm>
            <a:off x="1260475" y="3497263"/>
            <a:ext cx="34559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仅依赖于源语言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84" name="文本框 83983"/>
          <p:cNvSpPr txBox="1"/>
          <p:nvPr/>
        </p:nvSpPr>
        <p:spPr>
          <a:xfrm>
            <a:off x="4716463" y="3500438"/>
            <a:ext cx="34559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80604020202020204" pitchFamily="34" charset="0"/>
              </a:rPr>
              <a:t>仅依赖于目标机器</a:t>
            </a:r>
            <a:endParaRPr lang="zh-CN" altLang="en-US" sz="280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sp>
        <p:nvSpPr>
          <p:cNvPr id="83986" name="右箭头 83985"/>
          <p:cNvSpPr/>
          <p:nvPr/>
        </p:nvSpPr>
        <p:spPr>
          <a:xfrm rot="5400000">
            <a:off x="2590800" y="2960688"/>
            <a:ext cx="935038" cy="288925"/>
          </a:xfrm>
          <a:prstGeom prst="rightArrow">
            <a:avLst>
              <a:gd name="adj1" fmla="val 50000"/>
              <a:gd name="adj2" fmla="val 80906"/>
            </a:avLst>
          </a:prstGeom>
          <a:solidFill>
            <a:schemeClr val="tx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87" name="右箭头 83986"/>
          <p:cNvSpPr/>
          <p:nvPr/>
        </p:nvSpPr>
        <p:spPr>
          <a:xfrm rot="5400000">
            <a:off x="5903913" y="2959100"/>
            <a:ext cx="935037" cy="288925"/>
          </a:xfrm>
          <a:prstGeom prst="rightArrow">
            <a:avLst>
              <a:gd name="adj1" fmla="val 50000"/>
              <a:gd name="adj2" fmla="val 80906"/>
            </a:avLst>
          </a:prstGeom>
          <a:solidFill>
            <a:schemeClr val="tx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4.4|26.5|8.1|11.9|5.7|32.9"/>
</p:tagLst>
</file>

<file path=ppt/tags/tag2.xml><?xml version="1.0" encoding="utf-8"?>
<p:tagLst xmlns:p="http://schemas.openxmlformats.org/presentationml/2006/main">
  <p:tag name="TIMING" val="|16.6|11.7"/>
</p:tagLst>
</file>

<file path=ppt/tags/tag3.xml><?xml version="1.0" encoding="utf-8"?>
<p:tagLst xmlns:p="http://schemas.openxmlformats.org/presentationml/2006/main">
  <p:tag name="TIMING" val="|8.4|6.9"/>
</p:tagLst>
</file>

<file path=ppt/tags/tag4.xml><?xml version="1.0" encoding="utf-8"?>
<p:tagLst xmlns:p="http://schemas.openxmlformats.org/presentationml/2006/main">
  <p:tag name="TIMING" val="|2.9|11."/>
</p:tagLst>
</file>

<file path=ppt/tags/tag5.xml><?xml version="1.0" encoding="utf-8"?>
<p:tagLst xmlns:p="http://schemas.openxmlformats.org/presentationml/2006/main">
  <p:tag name="TIMING" val="|1.2|2.9|8.2|3.4|23.1"/>
</p:tagLst>
</file>

<file path=ppt/tags/tag6.xml><?xml version="1.0" encoding="utf-8"?>
<p:tagLst xmlns:p="http://schemas.openxmlformats.org/presentationml/2006/main">
  <p:tag name="TIMING" val="|1.9|5.9|3.1|8.4|2.1"/>
</p:tagLst>
</file>

<file path=ppt/tags/tag7.xml><?xml version="1.0" encoding="utf-8"?>
<p:tagLst xmlns:p="http://schemas.openxmlformats.org/presentationml/2006/main">
  <p:tag name="TIMING" val="|60."/>
</p:tagLst>
</file>

<file path=ppt/tags/tag8.xml><?xml version="1.0" encoding="utf-8"?>
<p:tagLst xmlns:p="http://schemas.openxmlformats.org/presentationml/2006/main">
  <p:tag name="TIMING" val="|3.3|107.2|38.6|80.6|75.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演示</Application>
  <PresentationFormat>全屏显示(4:3)</PresentationFormat>
  <Paragraphs>182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Droid Sans Fallback</vt:lpstr>
      <vt:lpstr>Consolas</vt:lpstr>
      <vt:lpstr>华文新魏</vt:lpstr>
      <vt:lpstr>幼圆</vt:lpstr>
      <vt:lpstr>AR PL UMing CN</vt:lpstr>
      <vt:lpstr>华文仿宋</vt:lpstr>
      <vt:lpstr>华文楷体</vt:lpstr>
      <vt:lpstr>Nimbus Roman No9 L</vt:lpstr>
      <vt:lpstr>黑体</vt:lpstr>
      <vt:lpstr>Times New Roman</vt:lpstr>
      <vt:lpstr>宋体</vt:lpstr>
      <vt:lpstr>Arial Unicode MS</vt:lpstr>
      <vt:lpstr>Liberation Sans Narrow</vt:lpstr>
      <vt:lpstr>Calibri</vt:lpstr>
      <vt:lpstr>DejaVu Sans</vt:lpstr>
      <vt:lpstr>OpenSymbol</vt:lpstr>
      <vt:lpstr>Office 主题</vt:lpstr>
      <vt:lpstr>MSGraph.Chart.8</vt:lpstr>
      <vt:lpstr>Word.Document.8</vt:lpstr>
      <vt:lpstr>1 编译原理概论</vt:lpstr>
      <vt:lpstr>PowerPoint 演示文稿</vt:lpstr>
      <vt:lpstr>什么是编译</vt:lpstr>
      <vt:lpstr>编译的过程</vt:lpstr>
      <vt:lpstr>词法分析 lexical analysis or scanning</vt:lpstr>
      <vt:lpstr>语法分析  syntax analysis or parsing</vt:lpstr>
      <vt:lpstr>语义分析  semantic analysis</vt:lpstr>
      <vt:lpstr>中间代码生成  intermediate code generation</vt:lpstr>
      <vt:lpstr>PowerPoint 演示文稿</vt:lpstr>
      <vt:lpstr>代码优化 code optimization</vt:lpstr>
      <vt:lpstr>PowerPoint 演示文稿</vt:lpstr>
      <vt:lpstr>表格管理</vt:lpstr>
      <vt:lpstr>  符号表</vt:lpstr>
      <vt:lpstr>出错处理（error handling）</vt:lpstr>
      <vt:lpstr>PowerPoint 演示文稿</vt:lpstr>
      <vt:lpstr>PowerPoint 演示文稿</vt:lpstr>
      <vt:lpstr>Compiler与interpreter</vt:lpstr>
      <vt:lpstr>编译技术的发展史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luoxun</cp:lastModifiedBy>
  <cp:revision>21</cp:revision>
  <dcterms:created xsi:type="dcterms:W3CDTF">2023-09-08T00:56:04Z</dcterms:created>
  <dcterms:modified xsi:type="dcterms:W3CDTF">2023-09-08T00:56:04Z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2052-11.1.0.10920</vt:lpwstr>
  </property>
</Properties>
</file>