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302" r:id="rId4"/>
    <p:sldId id="297" r:id="rId5"/>
    <p:sldId id="305" r:id="rId6"/>
    <p:sldId id="310" r:id="rId7"/>
    <p:sldId id="273" r:id="rId8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/>
          <a:p>
            <a:pPr lvl="0"/>
            <a:r>
              <a:rPr lang="zh-CN" altLang="en-US" dirty="0">
                <a:latin typeface="Arial" panose="020B0604020202020204" pitchFamily="34" charset="0"/>
              </a:rPr>
              <a:t>共20页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>
              <a:defRPr sz="28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4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GIF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1"/>
            <a:ext cx="9156700" cy="68675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59238" r="9722" b="11544"/>
          <a:stretch>
            <a:fillRect/>
          </a:stretch>
        </p:blipFill>
        <p:spPr>
          <a:xfrm>
            <a:off x="0" y="-300"/>
            <a:ext cx="2120900" cy="519717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600450" y="4758"/>
            <a:ext cx="1670050" cy="46037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编译原理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-302"/>
            <a:ext cx="952500" cy="4161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13 LR</a:t>
            </a:r>
            <a:r>
              <a:rPr lang="zh-CN"/>
              <a:t>方法计算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信息科学与工程学院</a:t>
            </a:r>
            <a:endParaRPr lang="zh-CN" altLang="en-US"/>
          </a:p>
          <a:p>
            <a:r>
              <a:rPr lang="zh-CN" altLang="en-US"/>
              <a:t>罗迅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前课回顾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LR0</a:t>
            </a:r>
            <a:r>
              <a:rPr lang="zh-CN" altLang="en-US"/>
              <a:t>方法，项目集规范族的基本构造</a:t>
            </a:r>
            <a:endParaRPr lang="zh-CN" altLang="en-US"/>
          </a:p>
          <a:p>
            <a:r>
              <a:rPr lang="en-US" altLang="zh-CN"/>
              <a:t>SLR1</a:t>
            </a:r>
            <a:r>
              <a:rPr lang="zh-CN" altLang="en-US"/>
              <a:t>方法，计算</a:t>
            </a:r>
            <a:r>
              <a:rPr lang="en-US" altLang="zh-CN"/>
              <a:t>Follow</a:t>
            </a:r>
            <a:r>
              <a:rPr lang="zh-CN" altLang="en-US"/>
              <a:t>集合</a:t>
            </a:r>
            <a:endParaRPr lang="zh-CN" altLang="en-US"/>
          </a:p>
          <a:p>
            <a:r>
              <a:rPr lang="en-US" altLang="zh-CN"/>
              <a:t>LR1</a:t>
            </a:r>
            <a:r>
              <a:rPr lang="zh-CN" altLang="en-US"/>
              <a:t>方法，带搜索符</a:t>
            </a:r>
            <a:endParaRPr lang="zh-CN" altLang="en-US"/>
          </a:p>
          <a:p>
            <a:r>
              <a:rPr lang="en-US" altLang="zh-CN"/>
              <a:t>LALR1</a:t>
            </a:r>
            <a:r>
              <a:rPr lang="zh-CN" altLang="en-US"/>
              <a:t>方法，合并同心集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LR</a:t>
            </a:r>
            <a:r>
              <a:rPr lang="zh-CN" altLang="zh-CN"/>
              <a:t>方法</a:t>
            </a:r>
            <a:r>
              <a:rPr lang="zh-CN"/>
              <a:t>分析表达式的结构</a:t>
            </a:r>
            <a:endParaRPr lang="zh-CN"/>
          </a:p>
          <a:p>
            <a:r>
              <a:rPr lang="en-US" altLang="zh-CN"/>
              <a:t>POJ3746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表达式结构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1969770"/>
          </a:xfrm>
        </p:spPr>
        <p:txBody>
          <a:bodyPr/>
          <a:p>
            <a:r>
              <a:rPr lang="en-US"/>
              <a:t>E=E+T|T</a:t>
            </a:r>
            <a:endParaRPr lang="en-US"/>
          </a:p>
          <a:p>
            <a:r>
              <a:rPr lang="en-US"/>
              <a:t>T=T*F|F</a:t>
            </a:r>
            <a:endParaRPr lang="en-US"/>
          </a:p>
          <a:p>
            <a:r>
              <a:rPr lang="en-US"/>
              <a:t>F=(E)|i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2207260"/>
          </a:xfrm>
        </p:spPr>
        <p:txBody>
          <a:bodyPr>
            <a:normAutofit lnSpcReduction="20000"/>
          </a:bodyPr>
          <a:p>
            <a:r>
              <a:rPr lang="en-US" altLang="zh-CN"/>
              <a:t>E=E+T|E-T|T</a:t>
            </a:r>
            <a:endParaRPr lang="en-US" altLang="zh-CN"/>
          </a:p>
          <a:p>
            <a:r>
              <a:rPr lang="en-US" altLang="zh-CN"/>
              <a:t>T=T*P|T/P|P</a:t>
            </a:r>
            <a:endParaRPr lang="en-US" altLang="zh-CN"/>
          </a:p>
          <a:p>
            <a:r>
              <a:rPr lang="en-US" altLang="zh-CN"/>
              <a:t>P=P^F|F</a:t>
            </a:r>
            <a:endParaRPr lang="en-US" altLang="zh-CN"/>
          </a:p>
          <a:p>
            <a:r>
              <a:rPr lang="en-US" altLang="zh-CN"/>
              <a:t>F=(E)|i</a:t>
            </a:r>
            <a:endParaRPr lang="en-US" altLang="zh-CN"/>
          </a:p>
        </p:txBody>
      </p:sp>
      <p:sp>
        <p:nvSpPr>
          <p:cNvPr id="4" name="内容占位符 4"/>
          <p:cNvSpPr>
            <a:spLocks noGrp="1"/>
          </p:cNvSpPr>
          <p:nvPr/>
        </p:nvSpPr>
        <p:spPr>
          <a:xfrm>
            <a:off x="1455420" y="3717925"/>
            <a:ext cx="5882640" cy="2722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E=E+T|E-T|T</a:t>
            </a:r>
            <a:endParaRPr lang="en-US" altLang="zh-CN"/>
          </a:p>
          <a:p>
            <a:r>
              <a:rPr lang="en-US" altLang="zh-CN">
                <a:sym typeface="+mn-ea"/>
              </a:rPr>
              <a:t>T=T*N|T/N|N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N=+P|-P|P        P=P^F|F</a:t>
            </a:r>
            <a:endParaRPr lang="en-US" altLang="zh-CN"/>
          </a:p>
          <a:p>
            <a:r>
              <a:rPr lang="en-US" altLang="zh-CN">
                <a:sym typeface="+mn-ea"/>
              </a:rPr>
              <a:t>F=(E)|i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POJ3746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因为介词短语保证只有一个，所以在词法分析阶段剔除介词短语</a:t>
            </a:r>
            <a:endParaRPr lang="zh-CN" altLang="en-US"/>
          </a:p>
          <a:p>
            <a:r>
              <a:rPr lang="zh-CN" altLang="en-US"/>
              <a:t>最后文法规则如下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769110" y="3632200"/>
            <a:ext cx="2299970" cy="2545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2400"/>
              <a:t>1 S=ZW</a:t>
            </a:r>
            <a:endParaRPr lang="en-US" altLang="zh-CN" sz="2400"/>
          </a:p>
          <a:p>
            <a:pPr algn="l"/>
            <a:r>
              <a:rPr lang="en-US" altLang="zh-CN" sz="2400"/>
              <a:t>2 W=i</a:t>
            </a:r>
            <a:endParaRPr lang="en-US" altLang="zh-CN" sz="2400"/>
          </a:p>
          <a:p>
            <a:pPr algn="l"/>
            <a:r>
              <a:rPr lang="en-US" altLang="zh-CN" sz="2400"/>
              <a:t>3 W=tZ</a:t>
            </a:r>
            <a:endParaRPr lang="en-US" altLang="zh-CN" sz="2400"/>
          </a:p>
          <a:p>
            <a:pPr algn="l"/>
            <a:r>
              <a:rPr lang="en-US" altLang="zh-CN" sz="2400"/>
              <a:t>4 W=v</a:t>
            </a:r>
            <a:endParaRPr lang="en-US" altLang="zh-CN" sz="2400"/>
          </a:p>
          <a:p>
            <a:pPr algn="l"/>
            <a:r>
              <a:rPr lang="en-US" altLang="zh-CN" sz="2400"/>
              <a:t>5 W=vZ</a:t>
            </a:r>
            <a:endParaRPr lang="en-US" altLang="zh-CN" sz="2400"/>
          </a:p>
        </p:txBody>
      </p:sp>
      <p:sp>
        <p:nvSpPr>
          <p:cNvPr id="6" name="圆角矩形 5"/>
          <p:cNvSpPr/>
          <p:nvPr/>
        </p:nvSpPr>
        <p:spPr>
          <a:xfrm>
            <a:off x="4387850" y="3632200"/>
            <a:ext cx="2299970" cy="2545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2000"/>
              <a:t>6 W=fi</a:t>
            </a:r>
            <a:endParaRPr lang="en-US" altLang="zh-CN" sz="2000"/>
          </a:p>
          <a:p>
            <a:pPr algn="l"/>
            <a:r>
              <a:rPr lang="en-US" altLang="zh-CN" sz="2000"/>
              <a:t>7 W=ftZ</a:t>
            </a:r>
            <a:endParaRPr lang="en-US" altLang="zh-CN" sz="2000"/>
          </a:p>
          <a:p>
            <a:pPr algn="l"/>
            <a:r>
              <a:rPr lang="en-US" altLang="zh-CN" sz="2000"/>
              <a:t>8 W=fv</a:t>
            </a:r>
            <a:endParaRPr lang="en-US" altLang="zh-CN" sz="2000"/>
          </a:p>
          <a:p>
            <a:pPr algn="l"/>
            <a:r>
              <a:rPr lang="en-US" altLang="zh-CN" sz="2000"/>
              <a:t>9 W=fvZ</a:t>
            </a:r>
            <a:endParaRPr lang="en-US" altLang="zh-CN" sz="2000"/>
          </a:p>
          <a:p>
            <a:pPr algn="l"/>
            <a:r>
              <a:rPr lang="en-US" altLang="zh-CN" sz="2000"/>
              <a:t>10 Z=d</a:t>
            </a:r>
            <a:endParaRPr lang="en-US" altLang="zh-CN" sz="2000"/>
          </a:p>
          <a:p>
            <a:pPr algn="l"/>
            <a:r>
              <a:rPr lang="en-US" altLang="zh-CN" sz="2000"/>
              <a:t>11 Z=gm</a:t>
            </a:r>
            <a:endParaRPr lang="en-US" altLang="zh-CN" sz="2000"/>
          </a:p>
          <a:p>
            <a:pPr algn="l"/>
            <a:r>
              <a:rPr lang="en-US" altLang="zh-CN" sz="2000"/>
              <a:t>12 Z=gxm</a:t>
            </a:r>
            <a:endParaRPr lang="en-US" altLang="zh-CN" sz="2000"/>
          </a:p>
        </p:txBody>
      </p:sp>
      <p:sp>
        <p:nvSpPr>
          <p:cNvPr id="5" name="文本框 4"/>
          <p:cNvSpPr txBox="1"/>
          <p:nvPr/>
        </p:nvSpPr>
        <p:spPr>
          <a:xfrm>
            <a:off x="5887720" y="2664460"/>
            <a:ext cx="2468245" cy="19380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4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在第</a:t>
            </a:r>
            <a:r>
              <a:rPr lang="en-US" altLang="zh-CN" sz="24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4</a:t>
            </a:r>
            <a:r>
              <a:rPr lang="zh-CN" altLang="en-US" sz="24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章中对这个文法做了转换，变为了</a:t>
            </a:r>
            <a:r>
              <a:rPr lang="en-US" altLang="zh-CN" sz="24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LL1</a:t>
            </a:r>
            <a:r>
              <a:rPr lang="zh-CN" altLang="en-US" sz="24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，然后使用了确定性分析</a:t>
            </a:r>
            <a:endParaRPr lang="zh-CN" altLang="en-US" sz="24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28683" y="2829560"/>
            <a:ext cx="22866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OVER</a:t>
            </a:r>
            <a:endParaRPr lang="zh-CN" alt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WI1NDYzNzU1NTZiYTFmNTNiM2E5MDZkMmU2NDg3NTMifQ==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WPS 演示</Application>
  <PresentationFormat>全屏显示(4:3)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Consolas</vt:lpstr>
      <vt:lpstr>华文新魏</vt:lpstr>
      <vt:lpstr>幼圆</vt:lpstr>
      <vt:lpstr>华文仿宋</vt:lpstr>
      <vt:lpstr>华文楷体</vt:lpstr>
      <vt:lpstr>Arial Unicode MS</vt:lpstr>
      <vt:lpstr>Calibri</vt:lpstr>
      <vt:lpstr>Office 主题</vt:lpstr>
      <vt:lpstr>12 LR1和LALR1</vt:lpstr>
      <vt:lpstr>前课回顾</vt:lpstr>
      <vt:lpstr>目录</vt:lpstr>
      <vt:lpstr>表达式结构</vt:lpstr>
      <vt:lpstr>POJ3746</vt:lpstr>
      <vt:lpstr>PowerPoint 演示文稿</vt:lpstr>
    </vt:vector>
  </TitlesOfParts>
  <Company>Win7w.Com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Win7w</dc:creator>
  <cp:lastModifiedBy>poor man</cp:lastModifiedBy>
  <cp:revision>162</cp:revision>
  <dcterms:created xsi:type="dcterms:W3CDTF">2022-04-15T05:35:00Z</dcterms:created>
  <dcterms:modified xsi:type="dcterms:W3CDTF">2022-05-16T12:15:07Z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4955A8B832594447A78448C8A2143639</vt:lpwstr>
  </property>
  <property fmtid="{D5CDD505-2E9C-101B-9397-08002B2CF9AE}" pid="3" name="KSOProductBuildVer">
    <vt:lpwstr>2052-11.1.0.11636</vt:lpwstr>
  </property>
</Properties>
</file>