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0" r:id="rId4"/>
    <p:sldId id="282" r:id="rId5"/>
    <p:sldId id="283" r:id="rId6"/>
    <p:sldId id="284" r:id="rId7"/>
    <p:sldId id="285" r:id="rId8"/>
    <p:sldId id="273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 RE</a:t>
            </a:r>
            <a:r>
              <a:rPr lang="zh-CN" altLang="en-US"/>
              <a:t>和</a:t>
            </a:r>
            <a:r>
              <a:rPr lang="en-US" altLang="zh-CN"/>
              <a:t>FA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编译过程具体指什么</a:t>
            </a:r>
            <a:endParaRPr lang="zh-CN" altLang="en-US"/>
          </a:p>
          <a:p>
            <a:r>
              <a:rPr lang="zh-CN" altLang="en-US"/>
              <a:t>编译是计算机的基石之一</a:t>
            </a:r>
            <a:endParaRPr lang="zh-CN" altLang="en-US"/>
          </a:p>
          <a:p>
            <a:r>
              <a:rPr lang="zh-CN" altLang="en-US"/>
              <a:t>编译原理就是讲编译过程中的算法和数据结构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本课目录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</a:t>
            </a:r>
            <a:r>
              <a:rPr lang="zh-CN" altLang="en-US"/>
              <a:t>正规表达式</a:t>
            </a:r>
            <a:endParaRPr lang="en-US" altLang="zh-CN"/>
          </a:p>
          <a:p>
            <a:r>
              <a:rPr lang="en-US" altLang="zh-CN"/>
              <a:t>FA</a:t>
            </a:r>
            <a:r>
              <a:rPr lang="zh-CN" altLang="en-US"/>
              <a:t>自动机</a:t>
            </a:r>
            <a:endParaRPr lang="en-US" altLang="zh-CN"/>
          </a:p>
          <a:p>
            <a:pPr lvl="1"/>
            <a:r>
              <a:rPr lang="en-US" altLang="zh-CN"/>
              <a:t>DFA</a:t>
            </a:r>
            <a:endParaRPr lang="en-US" altLang="zh-CN"/>
          </a:p>
          <a:p>
            <a:pPr lvl="1"/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RE(Regular Expression)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</a:t>
            </a:r>
            <a:r>
              <a:rPr lang="zh-CN" altLang="en-US"/>
              <a:t>是用来表示集合的形式化规则</a:t>
            </a:r>
            <a:endParaRPr lang="zh-CN" altLang="en-US"/>
          </a:p>
          <a:p>
            <a:r>
              <a:rPr lang="en-US" altLang="zh-CN"/>
              <a:t>RE</a:t>
            </a:r>
            <a:r>
              <a:rPr lang="zh-CN" altLang="en-US"/>
              <a:t>是递归定义的</a:t>
            </a:r>
            <a:endParaRPr lang="zh-CN" altLang="en-US"/>
          </a:p>
          <a:p>
            <a:r>
              <a:rPr lang="en-US" altLang="zh-CN"/>
              <a:t>RE</a:t>
            </a:r>
            <a:r>
              <a:rPr lang="zh-CN" altLang="en-US"/>
              <a:t>支持三种运算：</a:t>
            </a:r>
            <a:endParaRPr lang="en-US" altLang="en-US"/>
          </a:p>
          <a:p>
            <a:pPr lvl="1"/>
            <a:r>
              <a:rPr lang="zh-CN" altLang="en-US" sz="2800"/>
              <a:t>连接</a:t>
            </a:r>
            <a:endParaRPr lang="zh-CN" altLang="en-US" sz="2800"/>
          </a:p>
          <a:p>
            <a:pPr lvl="1"/>
            <a:r>
              <a:rPr lang="zh-CN" altLang="en-US" sz="2800"/>
              <a:t>或者</a:t>
            </a:r>
            <a:endParaRPr lang="zh-CN" altLang="en-US" sz="2800"/>
          </a:p>
          <a:p>
            <a:pPr lvl="1"/>
            <a:r>
              <a:rPr lang="zh-CN" altLang="en-US" sz="2800"/>
              <a:t>闭包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</a:t>
            </a:r>
            <a:r>
              <a:rPr lang="zh-CN" altLang="zh-CN"/>
              <a:t>自动机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FA</a:t>
            </a:r>
            <a:r>
              <a:rPr lang="zh-CN" altLang="en-US"/>
              <a:t>就是有向带权图</a:t>
            </a:r>
            <a:endParaRPr lang="zh-CN" altLang="en-US"/>
          </a:p>
          <a:p>
            <a:r>
              <a:rPr lang="en-US"/>
              <a:t>DFA:</a:t>
            </a:r>
            <a:endParaRPr lang="en-US"/>
          </a:p>
          <a:p>
            <a:pPr lvl="1"/>
            <a:r>
              <a:rPr lang="zh-CN" sz="2800"/>
              <a:t>起点</a:t>
            </a:r>
            <a:endParaRPr lang="zh-CN" sz="2800"/>
          </a:p>
          <a:p>
            <a:pPr lvl="1"/>
            <a:r>
              <a:rPr lang="zh-CN" sz="2800"/>
              <a:t>终点</a:t>
            </a:r>
            <a:endParaRPr lang="zh-CN" sz="2800"/>
          </a:p>
          <a:p>
            <a:pPr lvl="1"/>
            <a:r>
              <a:rPr lang="zh-CN" sz="2800"/>
              <a:t>边（</a:t>
            </a:r>
            <a:r>
              <a:rPr lang="en-US" sz="2800"/>
              <a:t>from</a:t>
            </a:r>
            <a:r>
              <a:rPr lang="en-US">
                <a:sym typeface="+mn-ea"/>
              </a:rPr>
              <a:t>, weight</a:t>
            </a:r>
            <a:r>
              <a:rPr lang="en-US" sz="2800"/>
              <a:t>, to</a:t>
            </a:r>
            <a:r>
              <a:rPr lang="zh-CN" sz="2800"/>
              <a:t>）</a:t>
            </a:r>
            <a:endParaRPr lang="zh-CN" sz="2800"/>
          </a:p>
          <a:p>
            <a:pPr lvl="1"/>
            <a:r>
              <a:rPr lang="zh-CN" altLang="zh-CN" sz="2800"/>
              <a:t>权值的集合</a:t>
            </a:r>
            <a:endParaRPr lang="zh-CN" altLang="zh-CN" sz="2800"/>
          </a:p>
          <a:p>
            <a:pPr lvl="1"/>
            <a:r>
              <a:rPr lang="zh-CN" altLang="zh-CN" sz="2800"/>
              <a:t>点的集合</a:t>
            </a:r>
            <a:endParaRPr lang="zh-CN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8408" name="组合 58407"/>
          <p:cNvGrpSpPr/>
          <p:nvPr/>
        </p:nvGrpSpPr>
        <p:grpSpPr>
          <a:xfrm>
            <a:off x="827088" y="1916113"/>
            <a:ext cx="7010400" cy="3276600"/>
            <a:chOff x="567" y="1525"/>
            <a:chExt cx="4416" cy="2064"/>
          </a:xfrm>
        </p:grpSpPr>
        <p:grpSp>
          <p:nvGrpSpPr>
            <p:cNvPr id="58409" name="组合 58408"/>
            <p:cNvGrpSpPr/>
            <p:nvPr/>
          </p:nvGrpSpPr>
          <p:grpSpPr>
            <a:xfrm>
              <a:off x="567" y="1525"/>
              <a:ext cx="4416" cy="2064"/>
              <a:chOff x="816" y="1440"/>
              <a:chExt cx="4416" cy="2064"/>
            </a:xfrm>
          </p:grpSpPr>
          <p:grpSp>
            <p:nvGrpSpPr>
              <p:cNvPr id="58410" name="组合 58409"/>
              <p:cNvGrpSpPr/>
              <p:nvPr/>
            </p:nvGrpSpPr>
            <p:grpSpPr>
              <a:xfrm>
                <a:off x="816" y="1440"/>
                <a:ext cx="4416" cy="2064"/>
                <a:chOff x="816" y="1440"/>
                <a:chExt cx="4416" cy="2064"/>
              </a:xfrm>
            </p:grpSpPr>
            <p:grpSp>
              <p:nvGrpSpPr>
                <p:cNvPr id="58411" name="组合 58410"/>
                <p:cNvGrpSpPr/>
                <p:nvPr/>
              </p:nvGrpSpPr>
              <p:grpSpPr>
                <a:xfrm>
                  <a:off x="1440" y="1440"/>
                  <a:ext cx="3792" cy="2064"/>
                  <a:chOff x="1296" y="1440"/>
                  <a:chExt cx="3792" cy="2064"/>
                </a:xfrm>
              </p:grpSpPr>
              <p:grpSp>
                <p:nvGrpSpPr>
                  <p:cNvPr id="58412" name="组合 58411"/>
                  <p:cNvGrpSpPr/>
                  <p:nvPr/>
                </p:nvGrpSpPr>
                <p:grpSpPr>
                  <a:xfrm>
                    <a:off x="1296" y="1440"/>
                    <a:ext cx="3792" cy="2064"/>
                    <a:chOff x="1440" y="1440"/>
                    <a:chExt cx="3792" cy="2064"/>
                  </a:xfrm>
                </p:grpSpPr>
                <p:sp>
                  <p:nvSpPr>
                    <p:cNvPr id="58413" name="文本框 58412"/>
                    <p:cNvSpPr txBox="1"/>
                    <p:nvPr/>
                  </p:nvSpPr>
                  <p:spPr>
                    <a:xfrm>
                      <a:off x="4032" y="3120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8414" name="组合 58413"/>
                    <p:cNvGrpSpPr/>
                    <p:nvPr/>
                  </p:nvGrpSpPr>
                  <p:grpSpPr>
                    <a:xfrm>
                      <a:off x="1440" y="1440"/>
                      <a:ext cx="3600" cy="2064"/>
                      <a:chOff x="1488" y="1344"/>
                      <a:chExt cx="3600" cy="2064"/>
                    </a:xfrm>
                  </p:grpSpPr>
                  <p:sp>
                    <p:nvSpPr>
                      <p:cNvPr id="58415" name="椭圆 58414"/>
                      <p:cNvSpPr/>
                      <p:nvPr/>
                    </p:nvSpPr>
                    <p:spPr>
                      <a:xfrm>
                        <a:off x="1488" y="2112"/>
                        <a:ext cx="480" cy="48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r>
                          <a:rPr lang="en-US" altLang="zh-CN" sz="2400">
                            <a:latin typeface="Times New Roman" panose="02020603050405020304" pitchFamily="18" charset="0"/>
                          </a:rPr>
                          <a:t>S</a:t>
                        </a:r>
                        <a:endParaRPr lang="en-US" altLang="zh-CN" sz="2400">
                          <a:latin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58416" name="组合 58415"/>
                      <p:cNvGrpSpPr/>
                      <p:nvPr/>
                    </p:nvGrpSpPr>
                    <p:grpSpPr>
                      <a:xfrm>
                        <a:off x="2976" y="1344"/>
                        <a:ext cx="528" cy="2064"/>
                        <a:chOff x="2976" y="1344"/>
                        <a:chExt cx="528" cy="2064"/>
                      </a:xfrm>
                    </p:grpSpPr>
                    <p:grpSp>
                      <p:nvGrpSpPr>
                        <p:cNvPr id="58417" name="组合 58416"/>
                        <p:cNvGrpSpPr/>
                        <p:nvPr/>
                      </p:nvGrpSpPr>
                      <p:grpSpPr>
                        <a:xfrm>
                          <a:off x="2976" y="1584"/>
                          <a:ext cx="528" cy="1584"/>
                          <a:chOff x="2976" y="1584"/>
                          <a:chExt cx="528" cy="1584"/>
                        </a:xfrm>
                      </p:grpSpPr>
                      <p:cxnSp>
                        <p:nvCxnSpPr>
                          <p:cNvPr id="58418" name="曲线连接符 58417"/>
                          <p:cNvCxnSpPr>
                            <a:stCxn id="58420" idx="2"/>
                            <a:endCxn id="58421" idx="2"/>
                          </p:cNvCxnSpPr>
                          <p:nvPr/>
                        </p:nvCxnSpPr>
                        <p:spPr>
                          <a:xfrm rot="-10800000" flipV="1">
                            <a:off x="2976" y="1584"/>
                            <a:ext cx="48" cy="1584"/>
                          </a:xfrm>
                          <a:prstGeom prst="curvedConnector3">
                            <a:avLst>
                              <a:gd name="adj1" fmla="val 789583"/>
                            </a:avLst>
                          </a:prstGeom>
                          <a:ln w="12700" cap="flat" cmpd="sng">
                            <a:solidFill>
                              <a:srgbClr val="000080"/>
                            </a:solidFill>
                            <a:prstDash val="solid"/>
                            <a:headEnd type="none" w="med" len="med"/>
                            <a:tailEnd type="stealth" w="lg" len="lg"/>
                          </a:ln>
                        </p:spPr>
                      </p:cxnSp>
                      <p:cxnSp>
                        <p:nvCxnSpPr>
                          <p:cNvPr id="58419" name="曲线连接符 58418"/>
                          <p:cNvCxnSpPr>
                            <a:stCxn id="58421" idx="6"/>
                            <a:endCxn id="58420" idx="6"/>
                          </p:cNvCxnSpPr>
                          <p:nvPr/>
                        </p:nvCxnSpPr>
                        <p:spPr>
                          <a:xfrm flipV="1">
                            <a:off x="3456" y="1584"/>
                            <a:ext cx="48" cy="1584"/>
                          </a:xfrm>
                          <a:prstGeom prst="curvedConnector3">
                            <a:avLst>
                              <a:gd name="adj1" fmla="val 756245"/>
                            </a:avLst>
                          </a:prstGeom>
                          <a:ln w="12700" cap="flat" cmpd="sng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triangle" w="lg" len="lg"/>
                          </a:ln>
                        </p:spPr>
                      </p:cxnSp>
                    </p:grpSp>
                    <p:sp>
                      <p:nvSpPr>
                        <p:cNvPr id="58420" name="椭圆 58419"/>
                        <p:cNvSpPr/>
                        <p:nvPr/>
                      </p:nvSpPr>
                      <p:spPr>
                        <a:xfrm>
                          <a:off x="3024" y="1344"/>
                          <a:ext cx="480" cy="48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 anchorCtr="0"/>
                        <a:p>
                          <a:r>
                            <a:rPr lang="en-US" altLang="zh-CN" sz="2400">
                              <a:latin typeface="Times New Roman" panose="02020603050405020304" pitchFamily="18" charset="0"/>
                            </a:rPr>
                            <a:t>U</a:t>
                          </a:r>
                          <a:endParaRPr lang="en-US" altLang="zh-CN" sz="24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58421" name="椭圆 58420"/>
                        <p:cNvSpPr/>
                        <p:nvPr/>
                      </p:nvSpPr>
                      <p:spPr>
                        <a:xfrm>
                          <a:off x="2976" y="2928"/>
                          <a:ext cx="480" cy="48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 anchorCtr="0"/>
                        <a:p>
                          <a:r>
                            <a:rPr lang="en-US" altLang="zh-CN" sz="2400">
                              <a:latin typeface="Times New Roman" panose="02020603050405020304" pitchFamily="18" charset="0"/>
                            </a:rPr>
                            <a:t>V</a:t>
                          </a:r>
                          <a:endParaRPr lang="en-US" altLang="zh-CN" sz="24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58422" name="组合 58421"/>
                      <p:cNvGrpSpPr/>
                      <p:nvPr/>
                    </p:nvGrpSpPr>
                    <p:grpSpPr>
                      <a:xfrm>
                        <a:off x="4512" y="2160"/>
                        <a:ext cx="576" cy="576"/>
                        <a:chOff x="4032" y="2160"/>
                        <a:chExt cx="576" cy="576"/>
                      </a:xfrm>
                    </p:grpSpPr>
                    <p:sp>
                      <p:nvSpPr>
                        <p:cNvPr id="58423" name="椭圆 58422"/>
                        <p:cNvSpPr/>
                        <p:nvPr/>
                      </p:nvSpPr>
                      <p:spPr>
                        <a:xfrm>
                          <a:off x="4032" y="2160"/>
                          <a:ext cx="576" cy="57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8424" name="椭圆 58423"/>
                        <p:cNvSpPr/>
                        <p:nvPr/>
                      </p:nvSpPr>
                      <p:spPr>
                        <a:xfrm>
                          <a:off x="4080" y="2208"/>
                          <a:ext cx="480" cy="48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 anchorCtr="0"/>
                        <a:p>
                          <a:r>
                            <a:rPr lang="en-US" altLang="zh-CN" sz="2400">
                              <a:latin typeface="Times New Roman" panose="02020603050405020304" pitchFamily="18" charset="0"/>
                            </a:rPr>
                            <a:t>Q</a:t>
                          </a:r>
                          <a:endParaRPr lang="en-US" altLang="zh-CN" sz="240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58425" name="曲线连接符 58424"/>
                    <p:cNvCxnSpPr>
                      <a:stCxn id="58415" idx="0"/>
                      <a:endCxn id="58420" idx="2"/>
                    </p:cNvCxnSpPr>
                    <p:nvPr/>
                  </p:nvCxnSpPr>
                  <p:spPr>
                    <a:xfrm rot="16200000">
                      <a:off x="2064" y="1296"/>
                      <a:ext cx="528" cy="1296"/>
                    </a:xfrm>
                    <a:prstGeom prst="curvedConnector2">
                      <a:avLst/>
                    </a:prstGeom>
                    <a:ln w="12700" cap="flat" cmpd="sng">
                      <a:solidFill>
                        <a:srgbClr val="FF0000"/>
                      </a:solidFill>
                      <a:prstDash val="solid"/>
                      <a:headEnd type="none" w="med" len="med"/>
                      <a:tailEnd type="triangle" w="lg" len="lg"/>
                    </a:ln>
                  </p:spPr>
                </p:cxnSp>
                <p:sp>
                  <p:nvSpPr>
                    <p:cNvPr id="58426" name="文本框 58425"/>
                    <p:cNvSpPr txBox="1"/>
                    <p:nvPr/>
                  </p:nvSpPr>
                  <p:spPr>
                    <a:xfrm>
                      <a:off x="1920" y="1584"/>
                      <a:ext cx="336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427" name="文本框 58426"/>
                    <p:cNvSpPr txBox="1"/>
                    <p:nvPr/>
                  </p:nvSpPr>
                  <p:spPr>
                    <a:xfrm>
                      <a:off x="3984" y="1536"/>
                      <a:ext cx="336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428" name="文本框 58427"/>
                    <p:cNvSpPr txBox="1"/>
                    <p:nvPr/>
                  </p:nvSpPr>
                  <p:spPr>
                    <a:xfrm>
                      <a:off x="3792" y="2160"/>
                      <a:ext cx="336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429" name="文本框 58428"/>
                    <p:cNvSpPr txBox="1"/>
                    <p:nvPr/>
                  </p:nvSpPr>
                  <p:spPr>
                    <a:xfrm>
                      <a:off x="1968" y="3024"/>
                      <a:ext cx="288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430" name="文本框 58429"/>
                    <p:cNvSpPr txBox="1"/>
                    <p:nvPr/>
                  </p:nvSpPr>
                  <p:spPr>
                    <a:xfrm>
                      <a:off x="4704" y="1872"/>
                      <a:ext cx="528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400" b="1">
                          <a:latin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</a:rPr>
                        <a:t>b</a:t>
                      </a:r>
                      <a:endParaRPr lang="en-US" altLang="zh-CN" sz="2400" b="1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8431" name="组合 58430"/>
                  <p:cNvGrpSpPr/>
                  <p:nvPr/>
                </p:nvGrpSpPr>
                <p:grpSpPr>
                  <a:xfrm>
                    <a:off x="3264" y="1680"/>
                    <a:ext cx="1344" cy="1584"/>
                    <a:chOff x="3408" y="1680"/>
                    <a:chExt cx="1344" cy="1584"/>
                  </a:xfrm>
                </p:grpSpPr>
                <p:cxnSp>
                  <p:nvCxnSpPr>
                    <p:cNvPr id="58432" name="曲线连接符 58431"/>
                    <p:cNvCxnSpPr>
                      <a:stCxn id="58420" idx="6"/>
                      <a:endCxn id="58424" idx="0"/>
                    </p:cNvCxnSpPr>
                    <p:nvPr/>
                  </p:nvCxnSpPr>
                  <p:spPr>
                    <a:xfrm>
                      <a:off x="3456" y="1680"/>
                      <a:ext cx="1296" cy="624"/>
                    </a:xfrm>
                    <a:prstGeom prst="curvedConnector2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lg" len="lg"/>
                    </a:ln>
                  </p:spPr>
                </p:cxnSp>
                <p:cxnSp>
                  <p:nvCxnSpPr>
                    <p:cNvPr id="58433" name="曲线连接符 58432"/>
                    <p:cNvCxnSpPr>
                      <a:stCxn id="58421" idx="6"/>
                      <a:endCxn id="58424" idx="4"/>
                    </p:cNvCxnSpPr>
                    <p:nvPr/>
                  </p:nvCxnSpPr>
                  <p:spPr>
                    <a:xfrm flipV="1">
                      <a:off x="3408" y="2784"/>
                      <a:ext cx="1344" cy="480"/>
                    </a:xfrm>
                    <a:prstGeom prst="curvedConnector2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lg" len="lg"/>
                    </a:ln>
                  </p:spPr>
                </p:cxnSp>
              </p:grpSp>
            </p:grpSp>
            <p:sp>
              <p:nvSpPr>
                <p:cNvPr id="58434" name="右箭头 58433"/>
                <p:cNvSpPr/>
                <p:nvPr/>
              </p:nvSpPr>
              <p:spPr>
                <a:xfrm>
                  <a:off x="816" y="2256"/>
                  <a:ext cx="480" cy="384"/>
                </a:xfrm>
                <a:prstGeom prst="rightArrow">
                  <a:avLst>
                    <a:gd name="adj1" fmla="val 50000"/>
                    <a:gd name="adj2" fmla="val 31250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58435" name="组合 58434"/>
              <p:cNvGrpSpPr/>
              <p:nvPr/>
            </p:nvGrpSpPr>
            <p:grpSpPr>
              <a:xfrm>
                <a:off x="1680" y="2256"/>
                <a:ext cx="3312" cy="1008"/>
                <a:chOff x="1680" y="2256"/>
                <a:chExt cx="3312" cy="1008"/>
              </a:xfrm>
            </p:grpSpPr>
            <p:cxnSp>
              <p:nvCxnSpPr>
                <p:cNvPr id="58436" name="曲线连接符 58435"/>
                <p:cNvCxnSpPr>
                  <a:stCxn id="58415" idx="4"/>
                  <a:endCxn id="58421" idx="2"/>
                </p:cNvCxnSpPr>
                <p:nvPr/>
              </p:nvCxnSpPr>
              <p:spPr>
                <a:xfrm rot="-5400000" flipH="1">
                  <a:off x="2016" y="2352"/>
                  <a:ext cx="576" cy="1248"/>
                </a:xfrm>
                <a:prstGeom prst="curvedConnector2">
                  <a:avLst/>
                </a:prstGeom>
                <a:ln w="12700" cap="flat" cmpd="sng">
                  <a:solidFill>
                    <a:srgbClr val="FF0000"/>
                  </a:solidFill>
                  <a:prstDash val="solid"/>
                  <a:headEnd type="none" w="med" len="med"/>
                  <a:tailEnd type="arrow" w="lg" len="lg"/>
                </a:ln>
              </p:spPr>
            </p:cxnSp>
            <p:cxnSp>
              <p:nvCxnSpPr>
                <p:cNvPr id="58437" name="曲线连接符 58436"/>
                <p:cNvCxnSpPr>
                  <a:stCxn id="58423" idx="0"/>
                  <a:endCxn id="58424" idx="6"/>
                </p:cNvCxnSpPr>
                <p:nvPr/>
              </p:nvCxnSpPr>
              <p:spPr>
                <a:xfrm rot="-16200000" flipV="1">
                  <a:off x="4728" y="2280"/>
                  <a:ext cx="288" cy="240"/>
                </a:xfrm>
                <a:prstGeom prst="curvedConnector4">
                  <a:avLst>
                    <a:gd name="adj1" fmla="val -50000"/>
                    <a:gd name="adj2" fmla="val 180000"/>
                  </a:avLst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lg" len="lg"/>
                </a:ln>
              </p:spPr>
            </p:cxnSp>
          </p:grpSp>
        </p:grpSp>
        <p:sp>
          <p:nvSpPr>
            <p:cNvPr id="58438" name="文本框 58437"/>
            <p:cNvSpPr txBox="1"/>
            <p:nvPr/>
          </p:nvSpPr>
          <p:spPr>
            <a:xfrm>
              <a:off x="2109" y="2341"/>
              <a:ext cx="18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8439" name="文本框 58438"/>
          <p:cNvSpPr txBox="1"/>
          <p:nvPr/>
        </p:nvSpPr>
        <p:spPr>
          <a:xfrm>
            <a:off x="3708400" y="3357563"/>
            <a:ext cx="360363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I1NDYzNzU1NTZiYTFmNTNiM2E5MDZkMmU2NDg3NTM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全屏显示(4:3)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Times New Roman</vt:lpstr>
      <vt:lpstr>Arial Unicode MS</vt:lpstr>
      <vt:lpstr>Calibri</vt:lpstr>
      <vt:lpstr>Office 主题</vt:lpstr>
      <vt:lpstr>2 RE和FA</vt:lpstr>
      <vt:lpstr>前课回顾</vt:lpstr>
      <vt:lpstr>本课目录</vt:lpstr>
      <vt:lpstr>RE(Regular Expression)</vt:lpstr>
      <vt:lpstr>FA自动机</vt:lpstr>
      <vt:lpstr>PowerPoint 演示文稿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38</cp:revision>
  <dcterms:created xsi:type="dcterms:W3CDTF">2015-01-16T10:31:00Z</dcterms:created>
  <dcterms:modified xsi:type="dcterms:W3CDTF">2024-02-27T07:08:48Z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2052-12.1.0.16250</vt:lpwstr>
  </property>
</Properties>
</file>