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80" r:id="rId4"/>
    <p:sldId id="282" r:id="rId5"/>
    <p:sldId id="284" r:id="rId6"/>
    <p:sldId id="285" r:id="rId7"/>
    <p:sldId id="287" r:id="rId8"/>
    <p:sldId id="289" r:id="rId9"/>
    <p:sldId id="290" r:id="rId10"/>
    <p:sldId id="292" r:id="rId11"/>
    <p:sldId id="293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 RE</a:t>
            </a:r>
            <a:r>
              <a:rPr lang="zh-CN" altLang="en-US"/>
              <a:t>和</a:t>
            </a:r>
            <a:r>
              <a:rPr lang="en-US" altLang="zh-CN"/>
              <a:t>FA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672" y="676439"/>
            <a:ext cx="5232636" cy="58052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基于数据编程和基于规则编程</a:t>
            </a:r>
            <a:endParaRPr lang="zh-CN" altLang="en-US"/>
          </a:p>
          <a:p>
            <a:r>
              <a:rPr lang="zh-CN" altLang="en-US"/>
              <a:t>规则的描述方式</a:t>
            </a:r>
            <a:endParaRPr lang="zh-CN" altLang="en-US"/>
          </a:p>
          <a:p>
            <a:r>
              <a:rPr lang="en-US" altLang="zh-CN"/>
              <a:t>RE</a:t>
            </a:r>
            <a:r>
              <a:rPr lang="zh-CN" altLang="en-US"/>
              <a:t>和</a:t>
            </a:r>
            <a:r>
              <a:rPr lang="en-US" altLang="zh-CN"/>
              <a:t>FA</a:t>
            </a:r>
            <a:r>
              <a:rPr lang="zh-CN" altLang="en-US"/>
              <a:t>都是用来描述字符串结构规则的方法</a:t>
            </a:r>
            <a:endParaRPr lang="zh-CN" altLang="en-US"/>
          </a:p>
          <a:p>
            <a:r>
              <a:rPr lang="en-US" altLang="zh-CN"/>
              <a:t>RE</a:t>
            </a:r>
            <a:r>
              <a:rPr lang="zh-CN" altLang="en-US"/>
              <a:t>和</a:t>
            </a:r>
            <a:r>
              <a:rPr lang="en-US" altLang="zh-CN"/>
              <a:t>FA</a:t>
            </a:r>
            <a:r>
              <a:rPr lang="zh-CN" altLang="en-US"/>
              <a:t>不能描述所有可能的结构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</a:t>
            </a:r>
            <a:r>
              <a:rPr lang="zh-CN" altLang="en-US"/>
              <a:t>的工具调用</a:t>
            </a:r>
            <a:endParaRPr lang="zh-CN" altLang="en-US"/>
          </a:p>
          <a:p>
            <a:pPr lvl="1"/>
            <a:r>
              <a:rPr lang="en-US" altLang="zh-CN" sz="2800"/>
              <a:t>Java RE</a:t>
            </a:r>
            <a:r>
              <a:rPr lang="zh-CN" altLang="en-US" sz="2800"/>
              <a:t>的使用</a:t>
            </a:r>
            <a:endParaRPr lang="zh-CN" altLang="en-US" sz="2800"/>
          </a:p>
          <a:p>
            <a:pPr lvl="1"/>
            <a:r>
              <a:rPr lang="en-US" altLang="zh-CN" sz="2800"/>
              <a:t>Python re</a:t>
            </a:r>
            <a:r>
              <a:rPr lang="zh-CN" altLang="en-US" sz="2800"/>
              <a:t>的使用（省略）</a:t>
            </a:r>
            <a:endParaRPr lang="zh-CN" altLang="en-US" sz="2800"/>
          </a:p>
          <a:p>
            <a:pPr lvl="1"/>
            <a:r>
              <a:rPr lang="en-US" altLang="zh-CN" sz="2800"/>
              <a:t>C Flex</a:t>
            </a:r>
            <a:r>
              <a:rPr lang="zh-CN" altLang="en-US" sz="2800"/>
              <a:t>使用</a:t>
            </a:r>
            <a:endParaRPr lang="en-US" altLang="zh-CN"/>
          </a:p>
          <a:p>
            <a:r>
              <a:rPr lang="en-US" altLang="zh-CN"/>
              <a:t>DFA</a:t>
            </a:r>
            <a:r>
              <a:rPr lang="zh-CN" altLang="en-US"/>
              <a:t>的实现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注意转义转义的运用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单个单词的简单应用</a:t>
            </a:r>
            <a:endParaRPr lang="zh-CN" altLang="en-US"/>
          </a:p>
          <a:p>
            <a:r>
              <a:rPr lang="zh-CN" altLang="en-US"/>
              <a:t>多个单词的稍复杂应用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https://www.geeksforgeeks.org/flex-fast-lexical-analyzer-generator/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先写一个</a:t>
            </a:r>
            <a:r>
              <a:rPr lang="en-US" altLang="zh-CN"/>
              <a:t>.l</a:t>
            </a:r>
            <a:r>
              <a:rPr lang="zh-CN" altLang="en-US"/>
              <a:t>文件，用</a:t>
            </a:r>
            <a:r>
              <a:rPr lang="en-US" altLang="zh-CN"/>
              <a:t>lex</a:t>
            </a:r>
            <a:r>
              <a:rPr lang="zh-CN" altLang="en-US"/>
              <a:t>编译成</a:t>
            </a:r>
            <a:r>
              <a:rPr lang="en-US" altLang="zh-CN"/>
              <a:t>.c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再用</a:t>
            </a:r>
            <a:r>
              <a:rPr lang="en-US" altLang="zh-CN"/>
              <a:t>gcc</a:t>
            </a:r>
            <a:r>
              <a:rPr lang="zh-CN" altLang="en-US"/>
              <a:t>把</a:t>
            </a:r>
            <a:r>
              <a:rPr lang="en-US" altLang="zh-CN"/>
              <a:t>.c</a:t>
            </a:r>
            <a:r>
              <a:rPr lang="zh-CN" altLang="en-US"/>
              <a:t>文件编译成可执行文件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flex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定义部分，写在</a:t>
            </a:r>
            <a:r>
              <a:rPr lang="en-US" altLang="zh-CN"/>
              <a:t>%{ %}</a:t>
            </a:r>
            <a:r>
              <a:rPr lang="zh-CN" altLang="en-US"/>
              <a:t>之间</a:t>
            </a:r>
            <a:endParaRPr lang="zh-CN" altLang="en-US"/>
          </a:p>
          <a:p>
            <a:r>
              <a:rPr lang="zh-CN" altLang="en-US"/>
              <a:t>规则部分，写在</a:t>
            </a:r>
            <a:r>
              <a:rPr lang="en-US" altLang="zh-CN"/>
              <a:t>%% %%</a:t>
            </a:r>
            <a:r>
              <a:rPr lang="zh-CN" altLang="en-US"/>
              <a:t>之间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代码部分，直接写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DFA</a:t>
            </a:r>
            <a:r>
              <a:rPr lang="zh-CN" altLang="en-US"/>
              <a:t>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有向图</a:t>
            </a:r>
            <a:endParaRPr lang="zh-CN" altLang="en-US"/>
          </a:p>
          <a:p>
            <a:r>
              <a:rPr lang="zh-CN" altLang="en-US"/>
              <a:t>错误状态</a:t>
            </a:r>
            <a:endParaRPr lang="zh-CN" altLang="en-US"/>
          </a:p>
          <a:p>
            <a:r>
              <a:rPr lang="zh-CN" altLang="en-US"/>
              <a:t>运行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657860" y="1223645"/>
            <a:ext cx="6294120" cy="2408555"/>
            <a:chOff x="1036" y="1927"/>
            <a:chExt cx="9912" cy="3793"/>
          </a:xfrm>
        </p:grpSpPr>
        <p:sp>
          <p:nvSpPr>
            <p:cNvPr id="4" name="椭圆 3"/>
            <p:cNvSpPr/>
            <p:nvPr/>
          </p:nvSpPr>
          <p:spPr>
            <a:xfrm>
              <a:off x="2685" y="3748"/>
              <a:ext cx="2035" cy="197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8285" y="3748"/>
              <a:ext cx="2035" cy="197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7"/>
              <a:endCxn id="5" idx="1"/>
            </p:cNvCxnSpPr>
            <p:nvPr/>
          </p:nvCxnSpPr>
          <p:spPr>
            <a:xfrm>
              <a:off x="4422" y="4037"/>
              <a:ext cx="4161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5" idx="3"/>
              <a:endCxn id="4" idx="5"/>
            </p:cNvCxnSpPr>
            <p:nvPr/>
          </p:nvCxnSpPr>
          <p:spPr>
            <a:xfrm flipH="1">
              <a:off x="4422" y="5431"/>
              <a:ext cx="4161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8"/>
            <p:cNvSpPr/>
            <p:nvPr/>
          </p:nvSpPr>
          <p:spPr>
            <a:xfrm>
              <a:off x="2054" y="2051"/>
              <a:ext cx="2772" cy="2136"/>
            </a:xfrm>
            <a:custGeom>
              <a:avLst/>
              <a:gdLst>
                <a:gd name="connisteX0" fmla="*/ 523920 w 1760287"/>
                <a:gd name="connsiteY0" fmla="*/ 1356319 h 1356319"/>
                <a:gd name="connisteX1" fmla="*/ 45 w 1760287"/>
                <a:gd name="connsiteY1" fmla="*/ 881339 h 1356319"/>
                <a:gd name="connisteX2" fmla="*/ 507410 w 1760287"/>
                <a:gd name="connsiteY2" fmla="*/ 46949 h 1356319"/>
                <a:gd name="connisteX3" fmla="*/ 1734865 w 1760287"/>
                <a:gd name="connsiteY3" fmla="*/ 267929 h 1356319"/>
                <a:gd name="connisteX4" fmla="*/ 1268775 w 1760287"/>
                <a:gd name="connsiteY4" fmla="*/ 1102319 h 1356319"/>
                <a:gd name="connisteX5" fmla="*/ 1546905 w 1760287"/>
                <a:gd name="connsiteY5" fmla="*/ 1069934 h 135631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760287" h="1356320">
                  <a:moveTo>
                    <a:pt x="523920" y="1356320"/>
                  </a:moveTo>
                  <a:cubicBezTo>
                    <a:pt x="408985" y="1278215"/>
                    <a:pt x="3220" y="1142960"/>
                    <a:pt x="45" y="881340"/>
                  </a:cubicBezTo>
                  <a:cubicBezTo>
                    <a:pt x="-3130" y="619720"/>
                    <a:pt x="160700" y="169505"/>
                    <a:pt x="507410" y="46950"/>
                  </a:cubicBezTo>
                  <a:cubicBezTo>
                    <a:pt x="854120" y="-75605"/>
                    <a:pt x="1582465" y="57110"/>
                    <a:pt x="1734865" y="267930"/>
                  </a:cubicBezTo>
                  <a:cubicBezTo>
                    <a:pt x="1887265" y="478750"/>
                    <a:pt x="1306240" y="941665"/>
                    <a:pt x="1268775" y="1102320"/>
                  </a:cubicBezTo>
                </a:path>
              </a:pathLst>
            </a:custGeom>
            <a:noFill/>
            <a:ln w="31750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66" y="2550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69" y="3457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107" y="4851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8689" y="4109"/>
              <a:ext cx="1226" cy="130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任意多边形 13"/>
            <p:cNvSpPr/>
            <p:nvPr/>
          </p:nvSpPr>
          <p:spPr>
            <a:xfrm rot="1080000">
              <a:off x="8176" y="1927"/>
              <a:ext cx="2772" cy="2136"/>
            </a:xfrm>
            <a:custGeom>
              <a:avLst/>
              <a:gdLst>
                <a:gd name="connisteX0" fmla="*/ 523920 w 1760287"/>
                <a:gd name="connsiteY0" fmla="*/ 1356319 h 1356319"/>
                <a:gd name="connisteX1" fmla="*/ 45 w 1760287"/>
                <a:gd name="connsiteY1" fmla="*/ 881339 h 1356319"/>
                <a:gd name="connisteX2" fmla="*/ 507410 w 1760287"/>
                <a:gd name="connsiteY2" fmla="*/ 46949 h 1356319"/>
                <a:gd name="connisteX3" fmla="*/ 1734865 w 1760287"/>
                <a:gd name="connsiteY3" fmla="*/ 267929 h 1356319"/>
                <a:gd name="connisteX4" fmla="*/ 1268775 w 1760287"/>
                <a:gd name="connsiteY4" fmla="*/ 1102319 h 1356319"/>
                <a:gd name="connisteX5" fmla="*/ 1546905 w 1760287"/>
                <a:gd name="connsiteY5" fmla="*/ 1069934 h 135631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760287" h="1356320">
                  <a:moveTo>
                    <a:pt x="523920" y="1356320"/>
                  </a:moveTo>
                  <a:cubicBezTo>
                    <a:pt x="408985" y="1278215"/>
                    <a:pt x="3220" y="1142960"/>
                    <a:pt x="45" y="881340"/>
                  </a:cubicBezTo>
                  <a:cubicBezTo>
                    <a:pt x="-3130" y="619720"/>
                    <a:pt x="160700" y="169505"/>
                    <a:pt x="507410" y="46950"/>
                  </a:cubicBezTo>
                  <a:cubicBezTo>
                    <a:pt x="854120" y="-75605"/>
                    <a:pt x="1582465" y="57110"/>
                    <a:pt x="1734865" y="267930"/>
                  </a:cubicBezTo>
                  <a:cubicBezTo>
                    <a:pt x="1887265" y="478750"/>
                    <a:pt x="1306240" y="941665"/>
                    <a:pt x="1268775" y="1102320"/>
                  </a:cubicBezTo>
                </a:path>
              </a:pathLst>
            </a:custGeom>
            <a:noFill/>
            <a:ln w="31750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20" y="2271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1036" y="4419"/>
              <a:ext cx="1572" cy="6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4756" name="对象 74755"/>
          <p:cNvGraphicFramePr/>
          <p:nvPr/>
        </p:nvGraphicFramePr>
        <p:xfrm>
          <a:off x="179705" y="1383030"/>
          <a:ext cx="8784590" cy="409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702300" imgH="2743200" progId="Visio.Drawing.11">
                  <p:embed/>
                </p:oleObj>
              </mc:Choice>
              <mc:Fallback>
                <p:oleObj name="" r:id="rId1" imgW="5702300" imgH="27432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1383030"/>
                        <a:ext cx="8784590" cy="409194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全屏显示(4:3)</PresentationFormat>
  <Paragraphs>62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Visio.Drawing.11</vt:lpstr>
      <vt:lpstr>3 RE和FA实现</vt:lpstr>
      <vt:lpstr>前课回顾</vt:lpstr>
      <vt:lpstr>本课目录</vt:lpstr>
      <vt:lpstr>Java RE</vt:lpstr>
      <vt:lpstr>flex</vt:lpstr>
      <vt:lpstr>flex语法</vt:lpstr>
      <vt:lpstr>DFA的实现</vt:lpstr>
      <vt:lpstr>PowerPoint 演示文稿</vt:lpstr>
      <vt:lpstr>PowerPoint 演示文稿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57</cp:revision>
  <dcterms:created xsi:type="dcterms:W3CDTF">2022-03-06T06:40:00Z</dcterms:created>
  <dcterms:modified xsi:type="dcterms:W3CDTF">2022-03-06T07:49:24Z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2052-11.1.0.11365</vt:lpwstr>
  </property>
</Properties>
</file>