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302" r:id="rId4"/>
    <p:sldId id="297" r:id="rId5"/>
    <p:sldId id="303" r:id="rId6"/>
    <p:sldId id="304" r:id="rId7"/>
    <p:sldId id="305" r:id="rId8"/>
    <p:sldId id="307" r:id="rId9"/>
    <p:sldId id="27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/>
          <a:p>
            <a:pPr lvl="0"/>
            <a:r>
              <a:rPr lang="zh-CN" altLang="en-US" dirty="0">
                <a:latin typeface="Arial" panose="020B0604020202020204" pitchFamily="34" charset="0"/>
              </a:rPr>
              <a:t>共20页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>
              <a:defRPr sz="2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24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17C03D5-F621-413A-BFB0-66501C02E1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403350" cy="365125"/>
          </a:xfrm>
        </p:spPr>
        <p:txBody>
          <a:bodyPr/>
          <a:lstStyle/>
          <a:p>
            <a:fld id="{582DB126-AA74-423F-AC91-B9FF7E8F72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GIF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"/>
            <a:ext cx="9156700" cy="68675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t="59238" r="9722" b="11544"/>
          <a:stretch>
            <a:fillRect/>
          </a:stretch>
        </p:blipFill>
        <p:spPr>
          <a:xfrm>
            <a:off x="0" y="-300"/>
            <a:ext cx="2120900" cy="51971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3600450" y="4758"/>
            <a:ext cx="1670050" cy="460375"/>
          </a:xfrm>
          <a:prstGeom prst="rect">
            <a:avLst/>
          </a:prstGeom>
          <a:noFill/>
          <a:scene3d>
            <a:camera prst="perspectiveRelaxedModerately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zh-CN" alt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-302"/>
            <a:ext cx="952500" cy="4161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6 </a:t>
            </a:r>
            <a:r>
              <a:rPr lang="zh-CN"/>
              <a:t>自顶向下分析方法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信息科学与工程学院</a:t>
            </a:r>
            <a:endParaRPr lang="zh-CN" altLang="en-US"/>
          </a:p>
          <a:p>
            <a:r>
              <a:rPr lang="zh-CN" altLang="en-US"/>
              <a:t>罗迅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前课回顾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文法：一种用来描述结构规则的东西</a:t>
            </a:r>
            <a:endParaRPr lang="zh-CN" altLang="en-US"/>
          </a:p>
          <a:p>
            <a:r>
              <a:rPr lang="zh-CN" altLang="en-US"/>
              <a:t>语法分析的核心问题：给定文法</a:t>
            </a:r>
            <a:r>
              <a:rPr lang="en-US" altLang="zh-CN"/>
              <a:t>G</a:t>
            </a:r>
            <a:r>
              <a:rPr lang="zh-CN" altLang="en-US"/>
              <a:t>，给定符号串</a:t>
            </a:r>
            <a:r>
              <a:rPr lang="en-US" altLang="zh-CN"/>
              <a:t>x</a:t>
            </a:r>
            <a:r>
              <a:rPr lang="zh-CN" altLang="en-US"/>
              <a:t>，问</a:t>
            </a:r>
            <a:r>
              <a:rPr lang="en-US" altLang="zh-CN"/>
              <a:t>x</a:t>
            </a:r>
            <a:r>
              <a:rPr lang="zh-CN" altLang="en-US"/>
              <a:t>是否是</a:t>
            </a:r>
            <a:r>
              <a:rPr lang="en-US" altLang="zh-CN"/>
              <a:t>G</a:t>
            </a:r>
            <a:r>
              <a:rPr lang="zh-CN" altLang="en-US"/>
              <a:t>的句子</a:t>
            </a:r>
            <a:endParaRPr lang="en-US" altLang="en-US"/>
          </a:p>
          <a:p>
            <a:endParaRPr lang="zh-CN" altLang="en-US"/>
          </a:p>
          <a:p>
            <a:r>
              <a:rPr lang="zh-CN" altLang="en-US"/>
              <a:t>自顶向下</a:t>
            </a:r>
            <a:endParaRPr lang="zh-CN" altLang="en-US"/>
          </a:p>
          <a:p>
            <a:r>
              <a:rPr lang="zh-CN" altLang="en-US"/>
              <a:t>自底向上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自顶向下的分析方法示例</a:t>
            </a:r>
            <a:endParaRPr lang="zh-CN" altLang="en-US"/>
          </a:p>
          <a:p>
            <a:r>
              <a:rPr lang="zh-CN" altLang="en-US"/>
              <a:t>确定性分析的示例</a:t>
            </a:r>
            <a:endParaRPr lang="zh-CN" altLang="en-US"/>
          </a:p>
          <a:p>
            <a:r>
              <a:rPr lang="zh-CN"/>
              <a:t>三种集合的定义与计算</a:t>
            </a:r>
            <a:endParaRPr lang="en-US"/>
          </a:p>
          <a:p>
            <a:r>
              <a:rPr lang="zh-CN"/>
              <a:t>确定性文法的定义与用途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算术表达式文法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E = E + T</a:t>
            </a:r>
            <a:endParaRPr lang="en-US" altLang="en-US"/>
          </a:p>
          <a:p>
            <a:r>
              <a:rPr lang="en-US" altLang="en-US"/>
              <a:t>E = T</a:t>
            </a:r>
            <a:endParaRPr lang="en-US" altLang="en-US"/>
          </a:p>
          <a:p>
            <a:r>
              <a:rPr lang="en-US" altLang="en-US"/>
              <a:t>T = T * F</a:t>
            </a:r>
            <a:endParaRPr lang="en-US" altLang="en-US"/>
          </a:p>
          <a:p>
            <a:r>
              <a:rPr lang="en-US" altLang="en-US"/>
              <a:t>T = F</a:t>
            </a:r>
            <a:endParaRPr lang="en-US" altLang="en-US"/>
          </a:p>
          <a:p>
            <a:r>
              <a:rPr lang="en-US" altLang="en-US"/>
              <a:t>F = (E)</a:t>
            </a:r>
            <a:endParaRPr lang="en-US" altLang="en-US"/>
          </a:p>
          <a:p>
            <a:r>
              <a:rPr lang="en-US" altLang="en-US"/>
              <a:t>F = i</a:t>
            </a:r>
            <a:endParaRPr lang="en-US" altLang="en-US"/>
          </a:p>
        </p:txBody>
      </p:sp>
      <p:sp>
        <p:nvSpPr>
          <p:cNvPr id="4" name="圆角矩形 3"/>
          <p:cNvSpPr/>
          <p:nvPr/>
        </p:nvSpPr>
        <p:spPr>
          <a:xfrm>
            <a:off x="5219700" y="2404745"/>
            <a:ext cx="2341245" cy="25044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zh-CN" altLang="zh-CN" sz="2800"/>
              <a:t>示例</a:t>
            </a:r>
            <a:endParaRPr lang="en-US" altLang="zh-CN" sz="2800"/>
          </a:p>
          <a:p>
            <a:pPr algn="l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i+i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i+i*i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(i+i)*i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确定性分析示例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S=pA</a:t>
            </a:r>
            <a:endParaRPr lang="en-US" altLang="zh-CN"/>
          </a:p>
          <a:p>
            <a:r>
              <a:rPr lang="en-US" altLang="zh-CN"/>
              <a:t>S=qB</a:t>
            </a:r>
            <a:endParaRPr lang="en-US" altLang="zh-CN"/>
          </a:p>
          <a:p>
            <a:r>
              <a:rPr lang="en-US" altLang="zh-CN"/>
              <a:t>A=cAd</a:t>
            </a:r>
            <a:endParaRPr lang="en-US" altLang="zh-CN"/>
          </a:p>
          <a:p>
            <a:r>
              <a:rPr lang="en-US" altLang="zh-CN"/>
              <a:t>A=a</a:t>
            </a:r>
            <a:endParaRPr lang="en-US" altLang="zh-CN"/>
          </a:p>
          <a:p>
            <a:r>
              <a:rPr lang="en-US" altLang="zh-CN"/>
              <a:t>B=dB</a:t>
            </a:r>
            <a:endParaRPr lang="en-US" altLang="zh-CN"/>
          </a:p>
          <a:p>
            <a:r>
              <a:rPr lang="en-US" altLang="zh-CN"/>
              <a:t>B=b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/>
              <a:t>S=Ap</a:t>
            </a:r>
            <a:endParaRPr lang="en-US" altLang="zh-CN"/>
          </a:p>
          <a:p>
            <a:r>
              <a:rPr lang="en-US" altLang="zh-CN"/>
              <a:t>S=Bq</a:t>
            </a:r>
            <a:endParaRPr lang="en-US" altLang="zh-CN"/>
          </a:p>
          <a:p>
            <a:r>
              <a:rPr lang="en-US" altLang="zh-CN"/>
              <a:t>A=a</a:t>
            </a:r>
            <a:endParaRPr lang="en-US" altLang="zh-CN"/>
          </a:p>
          <a:p>
            <a:r>
              <a:rPr lang="en-US" altLang="zh-CN"/>
              <a:t>A=cA</a:t>
            </a:r>
            <a:endParaRPr lang="en-US" altLang="zh-CN"/>
          </a:p>
          <a:p>
            <a:r>
              <a:rPr lang="en-US" altLang="zh-CN"/>
              <a:t>B=b</a:t>
            </a:r>
            <a:endParaRPr lang="en-US" altLang="zh-CN"/>
          </a:p>
          <a:p>
            <a:r>
              <a:rPr lang="en-US" altLang="zh-CN"/>
              <a:t>B=dB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三种集合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First</a:t>
            </a:r>
            <a:r>
              <a:rPr lang="zh-CN" altLang="zh-CN"/>
              <a:t>集合：</a:t>
            </a:r>
            <a:r>
              <a:rPr lang="en-US" altLang="zh-CN"/>
              <a:t>First(x)</a:t>
            </a:r>
            <a:r>
              <a:rPr lang="zh-CN" altLang="zh-CN"/>
              <a:t>就是</a:t>
            </a:r>
            <a:r>
              <a:rPr lang="en-US" altLang="zh-CN"/>
              <a:t>x</a:t>
            </a:r>
            <a:r>
              <a:rPr lang="zh-CN" altLang="en-US"/>
              <a:t>的所有可能开头的终结符的集合</a:t>
            </a:r>
            <a:endParaRPr lang="zh-CN" altLang="en-US"/>
          </a:p>
          <a:p>
            <a:r>
              <a:rPr lang="en-US" altLang="zh-CN"/>
              <a:t>Follow</a:t>
            </a:r>
            <a:r>
              <a:rPr lang="zh-CN" altLang="en-US"/>
              <a:t>集合：</a:t>
            </a:r>
            <a:r>
              <a:rPr lang="en-US" altLang="en-US">
                <a:sym typeface="+mn-ea"/>
              </a:rPr>
              <a:t>Follow(A)</a:t>
            </a:r>
            <a:r>
              <a:rPr lang="zh-CN" altLang="en-US">
                <a:sym typeface="+mn-ea"/>
              </a:rPr>
              <a:t>就是那些合法的句型中可以接在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后面的终结符的集合</a:t>
            </a:r>
            <a:endParaRPr lang="zh-CN" altLang="en-US"/>
          </a:p>
          <a:p>
            <a:r>
              <a:rPr lang="en-US" altLang="en-US"/>
              <a:t>Select</a:t>
            </a:r>
            <a:r>
              <a:rPr lang="zh-CN" altLang="en-US"/>
              <a:t>集合：</a:t>
            </a:r>
            <a:r>
              <a:rPr lang="en-US" altLang="en-US"/>
              <a:t>Select(A=</a:t>
            </a:r>
            <a:r>
              <a:rPr lang="en-US" altLang="zh-CN"/>
              <a:t>α</a:t>
            </a:r>
            <a:r>
              <a:rPr lang="en-US" altLang="en-US"/>
              <a:t>)</a:t>
            </a:r>
            <a:r>
              <a:rPr lang="zh-CN" altLang="en-US"/>
              <a:t>就是可能使用</a:t>
            </a:r>
            <a:r>
              <a:rPr lang="en-US" altLang="en-US"/>
              <a:t>A=</a:t>
            </a:r>
            <a:r>
              <a:rPr lang="en-US" altLang="zh-CN"/>
              <a:t>α</a:t>
            </a:r>
            <a:r>
              <a:rPr lang="zh-CN" altLang="en-US"/>
              <a:t>这条规则而不引发冲突的终结符的集合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确定性文法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如果某个文法的同一个非终结符的不同规则的</a:t>
            </a:r>
            <a:r>
              <a:rPr lang="en-US" altLang="zh-CN"/>
              <a:t>Select</a:t>
            </a:r>
            <a:r>
              <a:rPr lang="zh-CN" altLang="en-US"/>
              <a:t>集合相交为空集，就是确定性文法</a:t>
            </a:r>
            <a:endParaRPr lang="zh-CN" altLang="en-US"/>
          </a:p>
          <a:p>
            <a:r>
              <a:rPr lang="zh-CN" altLang="en-US"/>
              <a:t>确定性文法的优点就在于递归的时候只有一条规则可选，无需回溯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428683" y="2829560"/>
            <a:ext cx="22866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OVER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WPS 演示</Application>
  <PresentationFormat>全屏显示(4:3)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Consolas</vt:lpstr>
      <vt:lpstr>华文新魏</vt:lpstr>
      <vt:lpstr>幼圆</vt:lpstr>
      <vt:lpstr>华文仿宋</vt:lpstr>
      <vt:lpstr>华文楷体</vt:lpstr>
      <vt:lpstr>Times New Roman</vt:lpstr>
      <vt:lpstr>Arial Unicode MS</vt:lpstr>
      <vt:lpstr>Calibri</vt:lpstr>
      <vt:lpstr>Office 主题</vt:lpstr>
      <vt:lpstr>6 自顶向下分析方法</vt:lpstr>
      <vt:lpstr>前课回顾</vt:lpstr>
      <vt:lpstr>目录</vt:lpstr>
      <vt:lpstr>算术表达式文法</vt:lpstr>
      <vt:lpstr>确定性分析示例</vt:lpstr>
      <vt:lpstr>三种集合</vt:lpstr>
      <vt:lpstr>确定性文法</vt:lpstr>
      <vt:lpstr>PowerPoint 演示文稿</vt:lpstr>
    </vt:vector>
  </TitlesOfParts>
  <Company>Win7w.Com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Win7w</dc:creator>
  <cp:lastModifiedBy>poor man</cp:lastModifiedBy>
  <cp:revision>85</cp:revision>
  <dcterms:created xsi:type="dcterms:W3CDTF">2022-03-06T06:40:00Z</dcterms:created>
  <dcterms:modified xsi:type="dcterms:W3CDTF">2022-03-28T06:17:14Z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4955A8B832594447A78448C8A2143639</vt:lpwstr>
  </property>
  <property fmtid="{D5CDD505-2E9C-101B-9397-08002B2CF9AE}" pid="3" name="KSOProductBuildVer">
    <vt:lpwstr>2052-11.1.0.11365</vt:lpwstr>
  </property>
</Properties>
</file>