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02" r:id="rId4"/>
    <p:sldId id="297" r:id="rId5"/>
    <p:sldId id="309" r:id="rId6"/>
    <p:sldId id="315" r:id="rId7"/>
    <p:sldId id="316" r:id="rId8"/>
    <p:sldId id="317" r:id="rId9"/>
    <p:sldId id="319" r:id="rId10"/>
    <p:sldId id="320" r:id="rId11"/>
    <p:sldId id="321" r:id="rId12"/>
    <p:sldId id="322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  </a:t>
            </a:r>
            <a:r>
              <a:rPr lang="zh-CN"/>
              <a:t>预测分析法</a:t>
            </a:r>
            <a:br>
              <a:rPr lang="zh-CN"/>
            </a:br>
            <a:r>
              <a:rPr lang="zh-CN"/>
              <a:t>与习题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15315" y="784225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400"/>
              <a:t>S=ZW</a:t>
            </a:r>
            <a:endParaRPr lang="en-US" altLang="zh-CN" sz="2400"/>
          </a:p>
          <a:p>
            <a:pPr algn="l"/>
            <a:r>
              <a:rPr lang="en-US" altLang="zh-CN" sz="2400"/>
              <a:t>W=i</a:t>
            </a:r>
            <a:endParaRPr lang="en-US" altLang="zh-CN" sz="2400"/>
          </a:p>
          <a:p>
            <a:pPr algn="l"/>
            <a:r>
              <a:rPr lang="en-US" altLang="zh-CN" sz="2400"/>
              <a:t>W=tZ</a:t>
            </a:r>
            <a:endParaRPr lang="en-US" altLang="zh-CN" sz="2400"/>
          </a:p>
          <a:p>
            <a:pPr algn="l"/>
            <a:r>
              <a:rPr lang="en-US" altLang="zh-CN" sz="2400"/>
              <a:t>W=v</a:t>
            </a:r>
            <a:endParaRPr lang="en-US" altLang="zh-CN" sz="2400"/>
          </a:p>
          <a:p>
            <a:pPr algn="l"/>
            <a:r>
              <a:rPr lang="en-US" altLang="zh-CN" sz="2400"/>
              <a:t>W=vZ</a:t>
            </a:r>
            <a:endParaRPr lang="en-US" altLang="zh-CN" sz="2400"/>
          </a:p>
        </p:txBody>
      </p:sp>
      <p:sp>
        <p:nvSpPr>
          <p:cNvPr id="6" name="圆角矩形 5"/>
          <p:cNvSpPr/>
          <p:nvPr/>
        </p:nvSpPr>
        <p:spPr>
          <a:xfrm>
            <a:off x="3234055" y="784225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/>
              <a:t>W=fi</a:t>
            </a:r>
            <a:endParaRPr lang="en-US" altLang="zh-CN" sz="2000"/>
          </a:p>
          <a:p>
            <a:pPr algn="l"/>
            <a:r>
              <a:rPr lang="en-US" altLang="zh-CN" sz="2000"/>
              <a:t>W=ftZ</a:t>
            </a:r>
            <a:endParaRPr lang="en-US" altLang="zh-CN" sz="2000"/>
          </a:p>
          <a:p>
            <a:pPr algn="l"/>
            <a:r>
              <a:rPr lang="en-US" altLang="zh-CN" sz="2000"/>
              <a:t>W=fv</a:t>
            </a:r>
            <a:endParaRPr lang="en-US" altLang="zh-CN" sz="2000"/>
          </a:p>
          <a:p>
            <a:pPr algn="l"/>
            <a:r>
              <a:rPr lang="en-US" altLang="zh-CN" sz="2000"/>
              <a:t>W=fvZ</a:t>
            </a:r>
            <a:endParaRPr lang="en-US" altLang="zh-CN" sz="2000"/>
          </a:p>
          <a:p>
            <a:pPr algn="l"/>
            <a:r>
              <a:rPr lang="en-US" altLang="zh-CN" sz="2000"/>
              <a:t>Z=d</a:t>
            </a:r>
            <a:endParaRPr lang="en-US" altLang="zh-CN" sz="2000"/>
          </a:p>
          <a:p>
            <a:pPr algn="l"/>
            <a:r>
              <a:rPr lang="en-US" altLang="zh-CN" sz="2000"/>
              <a:t>Z=gm</a:t>
            </a:r>
            <a:endParaRPr lang="en-US" altLang="zh-CN" sz="2000"/>
          </a:p>
          <a:p>
            <a:pPr algn="l"/>
            <a:r>
              <a:rPr lang="en-US" altLang="zh-CN" sz="2000"/>
              <a:t>Z=gxm</a:t>
            </a:r>
            <a:endParaRPr lang="en-US" altLang="zh-CN" sz="2000"/>
          </a:p>
        </p:txBody>
      </p:sp>
      <p:sp>
        <p:nvSpPr>
          <p:cNvPr id="7" name="圆角右箭头 6"/>
          <p:cNvSpPr/>
          <p:nvPr/>
        </p:nvSpPr>
        <p:spPr>
          <a:xfrm rot="10800000" flipH="1">
            <a:off x="1132205" y="4180840"/>
            <a:ext cx="2242185" cy="172656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9270" y="4180840"/>
            <a:ext cx="159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没有左递归</a:t>
            </a:r>
            <a:endParaRPr lang="zh-CN" altLang="en-US"/>
          </a:p>
          <a:p>
            <a:r>
              <a:rPr lang="zh-CN" altLang="en-US"/>
              <a:t>消除左公因子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557905" y="3771265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400"/>
              <a:t>S=ZW</a:t>
            </a:r>
            <a:endParaRPr lang="en-US" altLang="zh-CN" sz="2400"/>
          </a:p>
          <a:p>
            <a:pPr algn="l"/>
            <a:r>
              <a:rPr lang="en-US" altLang="zh-CN" sz="2400"/>
              <a:t>W=U</a:t>
            </a:r>
            <a:endParaRPr lang="en-US" altLang="zh-CN" sz="2400"/>
          </a:p>
          <a:p>
            <a:pPr algn="l"/>
            <a:r>
              <a:rPr lang="en-US" altLang="zh-CN" sz="2400"/>
              <a:t>W=fU</a:t>
            </a:r>
            <a:endParaRPr lang="en-US" altLang="zh-CN" sz="2400"/>
          </a:p>
          <a:p>
            <a:pPr algn="l"/>
            <a:r>
              <a:rPr lang="en-US" altLang="zh-CN" sz="2400"/>
              <a:t>Z=d</a:t>
            </a:r>
            <a:endParaRPr lang="en-US" altLang="zh-CN" sz="2400"/>
          </a:p>
          <a:p>
            <a:pPr algn="l"/>
            <a:r>
              <a:rPr lang="en-US" altLang="zh-CN" sz="2400"/>
              <a:t>Z=gM</a:t>
            </a:r>
            <a:endParaRPr lang="en-US" altLang="zh-CN" sz="2400"/>
          </a:p>
        </p:txBody>
      </p:sp>
      <p:sp>
        <p:nvSpPr>
          <p:cNvPr id="10" name="圆角矩形 9"/>
          <p:cNvSpPr/>
          <p:nvPr/>
        </p:nvSpPr>
        <p:spPr>
          <a:xfrm>
            <a:off x="6176645" y="3771265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/>
              <a:t>U=i</a:t>
            </a:r>
            <a:endParaRPr lang="en-US" altLang="zh-CN" sz="2000"/>
          </a:p>
          <a:p>
            <a:pPr algn="l"/>
            <a:r>
              <a:rPr lang="en-US" altLang="zh-CN" sz="2000"/>
              <a:t>U=tZ</a:t>
            </a:r>
            <a:endParaRPr lang="en-US" altLang="zh-CN" sz="2000"/>
          </a:p>
          <a:p>
            <a:pPr algn="l"/>
            <a:r>
              <a:rPr lang="en-US" altLang="zh-CN" sz="2000"/>
              <a:t>U=v</a:t>
            </a:r>
            <a:endParaRPr lang="en-US" altLang="zh-CN" sz="2000"/>
          </a:p>
          <a:p>
            <a:pPr algn="l"/>
            <a:r>
              <a:rPr lang="en-US" altLang="zh-CN" sz="2000"/>
              <a:t>U=vZ</a:t>
            </a:r>
            <a:endParaRPr lang="en-US" altLang="zh-CN" sz="2000"/>
          </a:p>
          <a:p>
            <a:pPr algn="l"/>
            <a:r>
              <a:rPr lang="en-US" altLang="zh-CN" sz="2000"/>
              <a:t>Z=d</a:t>
            </a:r>
            <a:endParaRPr lang="en-US" altLang="zh-CN" sz="2000"/>
          </a:p>
          <a:p>
            <a:pPr algn="l"/>
            <a:r>
              <a:rPr lang="en-US" altLang="zh-CN" sz="2000"/>
              <a:t>M=m</a:t>
            </a:r>
            <a:endParaRPr lang="en-US" altLang="zh-CN" sz="2000"/>
          </a:p>
          <a:p>
            <a:pPr algn="l"/>
            <a:r>
              <a:rPr lang="en-US" altLang="zh-CN" sz="2000"/>
              <a:t>M=xm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636270" y="726440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/>
              <a:t>1 S=ZW</a:t>
            </a:r>
            <a:endParaRPr lang="en-US" altLang="zh-CN" sz="2000"/>
          </a:p>
          <a:p>
            <a:pPr algn="l"/>
            <a:r>
              <a:rPr lang="en-US" altLang="zh-CN" sz="2000"/>
              <a:t>2 W=U</a:t>
            </a:r>
            <a:endParaRPr lang="en-US" altLang="zh-CN" sz="2000"/>
          </a:p>
          <a:p>
            <a:pPr algn="l"/>
            <a:r>
              <a:rPr lang="en-US" altLang="zh-CN" sz="2000"/>
              <a:t>3 W=fU</a:t>
            </a:r>
            <a:endParaRPr lang="en-US" altLang="zh-CN" sz="2000"/>
          </a:p>
          <a:p>
            <a:pPr algn="l"/>
            <a:r>
              <a:rPr lang="en-US" altLang="zh-CN" sz="2000"/>
              <a:t>4 Z=d</a:t>
            </a:r>
            <a:endParaRPr lang="en-US" altLang="zh-CN" sz="2000"/>
          </a:p>
          <a:p>
            <a:pPr algn="l"/>
            <a:r>
              <a:rPr lang="en-US" altLang="zh-CN" sz="2000"/>
              <a:t>5 Z=gM</a:t>
            </a:r>
            <a:endParaRPr lang="en-US" altLang="zh-CN" sz="2000"/>
          </a:p>
          <a:p>
            <a:pPr algn="l"/>
            <a:r>
              <a:rPr lang="en-US" altLang="zh-CN" sz="2000"/>
              <a:t>6 M=m</a:t>
            </a:r>
            <a:endParaRPr lang="en-US" altLang="zh-CN" sz="2000"/>
          </a:p>
          <a:p>
            <a:pPr algn="l"/>
            <a:r>
              <a:rPr lang="en-US" altLang="zh-CN" sz="2000"/>
              <a:t>7 M=xm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3287395" y="726440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/>
              <a:t>8 U=i</a:t>
            </a:r>
            <a:endParaRPr lang="en-US" altLang="zh-CN" sz="2000"/>
          </a:p>
          <a:p>
            <a:pPr algn="l"/>
            <a:r>
              <a:rPr lang="en-US" altLang="zh-CN" sz="2000"/>
              <a:t>9 U=tZ</a:t>
            </a:r>
            <a:endParaRPr lang="en-US" altLang="zh-CN" sz="2000"/>
          </a:p>
          <a:p>
            <a:pPr algn="l"/>
            <a:r>
              <a:rPr lang="en-US" altLang="zh-CN" sz="2000"/>
              <a:t>10 U=vV</a:t>
            </a:r>
            <a:endParaRPr lang="en-US" altLang="zh-CN" sz="2000"/>
          </a:p>
          <a:p>
            <a:pPr algn="l"/>
            <a:r>
              <a:rPr lang="en-US" altLang="zh-CN" sz="2000"/>
              <a:t>11 V=</a:t>
            </a:r>
            <a:r>
              <a:rPr lang="zh-CN" altLang="en-US" sz="2000"/>
              <a:t>空</a:t>
            </a:r>
            <a:endParaRPr lang="en-US" altLang="en-US" sz="2000"/>
          </a:p>
          <a:p>
            <a:pPr algn="l"/>
            <a:r>
              <a:rPr lang="en-US" altLang="en-US" sz="2000"/>
              <a:t>12 V=Z</a:t>
            </a:r>
            <a:endParaRPr lang="en-US" altLang="zh-CN" sz="2000"/>
          </a:p>
          <a:p>
            <a:pPr algn="l"/>
            <a:endParaRPr lang="en-US" altLang="zh-CN" sz="20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92580" y="3357880"/>
          <a:ext cx="6395720" cy="304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72"/>
                <a:gridCol w="639572"/>
                <a:gridCol w="639572"/>
                <a:gridCol w="639572"/>
                <a:gridCol w="639572"/>
                <a:gridCol w="639572"/>
                <a:gridCol w="639572"/>
                <a:gridCol w="639508"/>
                <a:gridCol w="639636"/>
                <a:gridCol w="639572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LL1</a:t>
            </a:r>
            <a:r>
              <a:rPr lang="zh-CN" altLang="en-US"/>
              <a:t>文法的计算实现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递归下降法实现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预测分析法</a:t>
            </a:r>
            <a:endParaRPr lang="zh-CN"/>
          </a:p>
          <a:p>
            <a:r>
              <a:rPr lang="zh-CN"/>
              <a:t>习题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预测分析法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预测分析法也是</a:t>
            </a:r>
            <a:r>
              <a:rPr lang="en-US" altLang="zh-CN"/>
              <a:t>LL1</a:t>
            </a:r>
            <a:r>
              <a:rPr lang="zh-CN" altLang="en-US"/>
              <a:t>分析的一种实现</a:t>
            </a:r>
            <a:endParaRPr lang="zh-CN" altLang="en-US"/>
          </a:p>
          <a:p>
            <a:r>
              <a:rPr lang="zh-CN" altLang="en-US"/>
              <a:t>不用递归，而用迭代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循环和递归在功能上是等价的，是可以相互转换的，</a:t>
            </a:r>
            <a:r>
              <a:rPr lang="zh-CN" altLang="en-US">
                <a:solidFill>
                  <a:srgbClr val="FF0000"/>
                </a:solidFill>
              </a:rPr>
              <a:t>利用栈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预测分析法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预测分析表，再利用栈即可</a:t>
            </a:r>
            <a:endParaRPr lang="zh-CN" altLang="en-US"/>
          </a:p>
          <a:p>
            <a:r>
              <a:rPr lang="zh-CN" altLang="en-US"/>
              <a:t>预测分析表一个表格</a:t>
            </a:r>
            <a:endParaRPr lang="zh-CN" altLang="en-US"/>
          </a:p>
          <a:p>
            <a:pPr lvl="1"/>
            <a:r>
              <a:rPr lang="zh-CN" altLang="en-US"/>
              <a:t>行标题为非终结符</a:t>
            </a:r>
            <a:endParaRPr lang="zh-CN" altLang="en-US"/>
          </a:p>
          <a:p>
            <a:pPr lvl="1"/>
            <a:r>
              <a:rPr lang="zh-CN" altLang="en-US"/>
              <a:t>列标题为终结符</a:t>
            </a:r>
            <a:endParaRPr lang="zh-CN" altLang="en-US"/>
          </a:p>
          <a:p>
            <a:pPr lvl="1"/>
            <a:r>
              <a:rPr lang="zh-CN" altLang="en-US"/>
              <a:t>每一格为对应的规则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预测分析法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zh-CN" altLang="zh-CN"/>
              <a:t>和</a:t>
            </a:r>
            <a:r>
              <a:rPr lang="zh-CN" altLang="en-US"/>
              <a:t>开始符号入栈</a:t>
            </a:r>
            <a:endParaRPr lang="zh-CN" altLang="en-US"/>
          </a:p>
          <a:p>
            <a:r>
              <a:rPr lang="zh-CN" altLang="en-US"/>
              <a:t>待分析的串放入队列</a:t>
            </a:r>
            <a:endParaRPr lang="zh-CN" altLang="en-US"/>
          </a:p>
          <a:p>
            <a:r>
              <a:rPr lang="en-US" altLang="zh-CN"/>
              <a:t>while(1)</a:t>
            </a:r>
            <a:endParaRPr lang="zh-CN" altLang="zh-CN"/>
          </a:p>
          <a:p>
            <a:pPr lvl="1"/>
            <a:r>
              <a:rPr lang="zh-CN" altLang="zh-CN" sz="2800"/>
              <a:t>栈顶记作</a:t>
            </a:r>
            <a:r>
              <a:rPr lang="en-US" altLang="zh-CN" sz="2800"/>
              <a:t>X</a:t>
            </a:r>
            <a:r>
              <a:rPr lang="zh-CN" altLang="en-US" sz="2800"/>
              <a:t>，队首记作</a:t>
            </a:r>
            <a:r>
              <a:rPr lang="en-US" altLang="zh-CN" sz="2800"/>
              <a:t>a</a:t>
            </a:r>
            <a:endParaRPr lang="en-US" altLang="zh-CN" sz="2800"/>
          </a:p>
          <a:p>
            <a:pPr lvl="1"/>
            <a:r>
              <a:rPr lang="en-US" altLang="zh-CN" sz="2800"/>
              <a:t>if X==a==#: return success</a:t>
            </a:r>
            <a:endParaRPr lang="en-US" altLang="zh-CN" sz="2800"/>
          </a:p>
          <a:p>
            <a:pPr lvl="1"/>
            <a:r>
              <a:rPr lang="en-US" altLang="zh-CN" sz="2800"/>
              <a:t>if X==a!=#:</a:t>
            </a:r>
            <a:r>
              <a:rPr lang="zh-CN" altLang="zh-CN" sz="2800"/>
              <a:t> 出栈，出队</a:t>
            </a:r>
            <a:endParaRPr lang="en-US" altLang="zh-CN" sz="2800"/>
          </a:p>
          <a:p>
            <a:pPr lvl="1"/>
            <a:r>
              <a:rPr lang="en-US" altLang="zh-CN" sz="2800"/>
              <a:t>if X</a:t>
            </a:r>
            <a:r>
              <a:rPr lang="zh-CN" altLang="en-US" sz="2800"/>
              <a:t>是</a:t>
            </a:r>
            <a:r>
              <a:rPr lang="en-US" altLang="zh-CN" sz="2800"/>
              <a:t>Vn:</a:t>
            </a:r>
            <a:r>
              <a:rPr lang="zh-CN" altLang="zh-CN" sz="2800"/>
              <a:t> 查表，将查到的规则倒序入栈</a:t>
            </a:r>
            <a:endParaRPr lang="en-US" altLang="zh-CN" sz="2800"/>
          </a:p>
          <a:p>
            <a:pPr lvl="1"/>
            <a:r>
              <a:rPr lang="zh-CN" altLang="zh-CN" sz="2800"/>
              <a:t>其他情况均为错误</a:t>
            </a:r>
            <a:endParaRPr lang="zh-CN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EduCoder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POJ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POJ3746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给定若干个单词与词性，并给出句子的格式，问给定的单词序列是否是句子</a:t>
            </a:r>
            <a:endParaRPr lang="zh-CN" altLang="en-US"/>
          </a:p>
          <a:p>
            <a:r>
              <a:rPr lang="zh-CN" altLang="en-US"/>
              <a:t>句子</a:t>
            </a:r>
            <a:r>
              <a:rPr lang="en-US" altLang="zh-CN"/>
              <a:t>=</a:t>
            </a:r>
            <a:r>
              <a:rPr lang="zh-CN" altLang="en-US"/>
              <a:t>主语</a:t>
            </a:r>
            <a:r>
              <a:rPr lang="en-US" altLang="zh-CN"/>
              <a:t> vi</a:t>
            </a:r>
            <a:endParaRPr lang="en-US" altLang="zh-CN"/>
          </a:p>
          <a:p>
            <a:r>
              <a:rPr lang="zh-CN" altLang="en-US"/>
              <a:t>句子</a:t>
            </a:r>
            <a:r>
              <a:rPr lang="en-US" altLang="zh-CN"/>
              <a:t>=</a:t>
            </a:r>
            <a:r>
              <a:rPr lang="zh-CN" altLang="en-US"/>
              <a:t>主语</a:t>
            </a:r>
            <a:r>
              <a:rPr lang="en-US" altLang="zh-CN"/>
              <a:t> vt </a:t>
            </a:r>
            <a:r>
              <a:rPr lang="zh-CN" altLang="en-US"/>
              <a:t>宾语</a:t>
            </a:r>
            <a:endParaRPr lang="zh-CN" altLang="en-US"/>
          </a:p>
          <a:p>
            <a:r>
              <a:rPr lang="zh-CN" altLang="en-US"/>
              <a:t>此外还有普通动词、冠词、形容词、副词、介词的使用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POJ3746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因为介词短语保证只有一个，所以在词法分析阶段剔除介词短语</a:t>
            </a:r>
            <a:endParaRPr lang="zh-CN" altLang="en-US"/>
          </a:p>
          <a:p>
            <a:r>
              <a:rPr lang="zh-CN" altLang="en-US"/>
              <a:t>最后文法规则如下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69110" y="3632200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400"/>
              <a:t>S=ZW</a:t>
            </a:r>
            <a:endParaRPr lang="en-US" altLang="zh-CN" sz="2400"/>
          </a:p>
          <a:p>
            <a:pPr algn="l"/>
            <a:r>
              <a:rPr lang="en-US" altLang="zh-CN" sz="2400"/>
              <a:t>W=i</a:t>
            </a:r>
            <a:endParaRPr lang="en-US" altLang="zh-CN" sz="2400"/>
          </a:p>
          <a:p>
            <a:pPr algn="l"/>
            <a:r>
              <a:rPr lang="en-US" altLang="zh-CN" sz="2400"/>
              <a:t>W=tZ</a:t>
            </a:r>
            <a:endParaRPr lang="en-US" altLang="zh-CN" sz="2400"/>
          </a:p>
          <a:p>
            <a:pPr algn="l"/>
            <a:r>
              <a:rPr lang="en-US" altLang="zh-CN" sz="2400"/>
              <a:t>W=v</a:t>
            </a:r>
            <a:endParaRPr lang="en-US" altLang="zh-CN" sz="2400"/>
          </a:p>
          <a:p>
            <a:pPr algn="l"/>
            <a:r>
              <a:rPr lang="en-US" altLang="zh-CN" sz="2400"/>
              <a:t>W=vZ</a:t>
            </a:r>
            <a:endParaRPr lang="en-US" altLang="zh-CN" sz="2400"/>
          </a:p>
        </p:txBody>
      </p:sp>
      <p:sp>
        <p:nvSpPr>
          <p:cNvPr id="6" name="圆角矩形 5"/>
          <p:cNvSpPr/>
          <p:nvPr/>
        </p:nvSpPr>
        <p:spPr>
          <a:xfrm>
            <a:off x="4387850" y="3632200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/>
              <a:t>W=fi</a:t>
            </a:r>
            <a:endParaRPr lang="en-US" altLang="zh-CN" sz="2000"/>
          </a:p>
          <a:p>
            <a:pPr algn="l"/>
            <a:r>
              <a:rPr lang="en-US" altLang="zh-CN" sz="2000"/>
              <a:t>W=ftZ</a:t>
            </a:r>
            <a:endParaRPr lang="en-US" altLang="zh-CN" sz="2000"/>
          </a:p>
          <a:p>
            <a:pPr algn="l"/>
            <a:r>
              <a:rPr lang="en-US" altLang="zh-CN" sz="2000"/>
              <a:t>W=fv</a:t>
            </a:r>
            <a:endParaRPr lang="en-US" altLang="zh-CN" sz="2000"/>
          </a:p>
          <a:p>
            <a:pPr algn="l"/>
            <a:r>
              <a:rPr lang="en-US" altLang="zh-CN" sz="2000"/>
              <a:t>W=fvZ</a:t>
            </a:r>
            <a:endParaRPr lang="en-US" altLang="zh-CN" sz="2000"/>
          </a:p>
          <a:p>
            <a:pPr algn="l"/>
            <a:r>
              <a:rPr lang="en-US" altLang="zh-CN" sz="2000"/>
              <a:t>Z=d</a:t>
            </a:r>
            <a:endParaRPr lang="en-US" altLang="zh-CN" sz="2000"/>
          </a:p>
          <a:p>
            <a:pPr algn="l"/>
            <a:r>
              <a:rPr lang="en-US" altLang="zh-CN" sz="2000"/>
              <a:t>Z=gm</a:t>
            </a:r>
            <a:endParaRPr lang="en-US" altLang="zh-CN" sz="2000"/>
          </a:p>
          <a:p>
            <a:pPr algn="l"/>
            <a:r>
              <a:rPr lang="en-US" altLang="zh-CN" sz="2000"/>
              <a:t>Z=gxm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f234ef1-7c4a-45fc-be1a-cd17ce6662a0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全屏显示(4:3)</PresentationFormat>
  <Paragraphs>184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8  预测分析法 与练习</vt:lpstr>
      <vt:lpstr>前课回顾</vt:lpstr>
      <vt:lpstr>目录</vt:lpstr>
      <vt:lpstr>预测分析法</vt:lpstr>
      <vt:lpstr>预测分析法</vt:lpstr>
      <vt:lpstr>预测分析法</vt:lpstr>
      <vt:lpstr>练习题</vt:lpstr>
      <vt:lpstr>POJ3746</vt:lpstr>
      <vt:lpstr>POJ3746</vt:lpstr>
      <vt:lpstr>PowerPoint 演示文稿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128</cp:revision>
  <dcterms:created xsi:type="dcterms:W3CDTF">2022-03-06T06:40:00Z</dcterms:created>
  <dcterms:modified xsi:type="dcterms:W3CDTF">2022-04-05T13:01:07Z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