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24" r:id="rId1"/>
  </p:sldMasterIdLst>
  <p:notesMasterIdLst>
    <p:notesMasterId r:id="rId56"/>
  </p:notesMasterIdLst>
  <p:handoutMasterIdLst>
    <p:handoutMasterId r:id="rId57"/>
  </p:handoutMasterIdLst>
  <p:sldIdLst>
    <p:sldId id="329" r:id="rId2"/>
    <p:sldId id="326" r:id="rId3"/>
    <p:sldId id="338" r:id="rId4"/>
    <p:sldId id="340" r:id="rId5"/>
    <p:sldId id="349" r:id="rId6"/>
    <p:sldId id="330" r:id="rId7"/>
    <p:sldId id="332" r:id="rId8"/>
    <p:sldId id="350" r:id="rId9"/>
    <p:sldId id="368" r:id="rId10"/>
    <p:sldId id="324" r:id="rId11"/>
    <p:sldId id="289" r:id="rId12"/>
    <p:sldId id="290" r:id="rId13"/>
    <p:sldId id="291" r:id="rId14"/>
    <p:sldId id="292" r:id="rId15"/>
    <p:sldId id="293" r:id="rId16"/>
    <p:sldId id="346" r:id="rId17"/>
    <p:sldId id="348" r:id="rId18"/>
    <p:sldId id="294" r:id="rId19"/>
    <p:sldId id="295" r:id="rId20"/>
    <p:sldId id="296" r:id="rId21"/>
    <p:sldId id="328" r:id="rId22"/>
    <p:sldId id="297" r:id="rId23"/>
    <p:sldId id="298" r:id="rId24"/>
    <p:sldId id="369" r:id="rId25"/>
    <p:sldId id="299" r:id="rId26"/>
    <p:sldId id="300" r:id="rId27"/>
    <p:sldId id="301" r:id="rId28"/>
    <p:sldId id="347" r:id="rId29"/>
    <p:sldId id="351" r:id="rId30"/>
    <p:sldId id="303" r:id="rId31"/>
    <p:sldId id="305" r:id="rId32"/>
    <p:sldId id="306" r:id="rId33"/>
    <p:sldId id="307" r:id="rId34"/>
    <p:sldId id="308" r:id="rId35"/>
    <p:sldId id="309" r:id="rId36"/>
    <p:sldId id="313" r:id="rId37"/>
    <p:sldId id="314" r:id="rId38"/>
    <p:sldId id="315" r:id="rId39"/>
    <p:sldId id="352" r:id="rId40"/>
    <p:sldId id="316" r:id="rId41"/>
    <p:sldId id="355" r:id="rId42"/>
    <p:sldId id="354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5" r:id="rId52"/>
    <p:sldId id="366" r:id="rId53"/>
    <p:sldId id="367" r:id="rId54"/>
    <p:sldId id="281" r:id="rId55"/>
  </p:sldIdLst>
  <p:sldSz cx="9906000" cy="6858000" type="A4"/>
  <p:notesSz cx="9144000" cy="6858000"/>
  <p:defaultTextStyle>
    <a:defPPr>
      <a:defRPr lang="zh-CN"/>
    </a:defPPr>
    <a:lvl1pPr marL="0" algn="l" defTabSz="9143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9" algn="l" defTabSz="9143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8" algn="l" defTabSz="9143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7" algn="l" defTabSz="9143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5" algn="l" defTabSz="9143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5" algn="l" defTabSz="9143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3" algn="l" defTabSz="9143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53" algn="l" defTabSz="9143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32" algn="l" defTabSz="9143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0066"/>
    <a:srgbClr val="F85652"/>
    <a:srgbClr val="969696"/>
    <a:srgbClr val="FFC800"/>
    <a:srgbClr val="00FF00"/>
    <a:srgbClr val="66FF66"/>
    <a:srgbClr val="C64847"/>
    <a:srgbClr val="CC3399"/>
    <a:srgbClr val="ADD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9" autoAdjust="0"/>
    <p:restoredTop sz="82850" autoAdjust="0"/>
  </p:normalViewPr>
  <p:slideViewPr>
    <p:cSldViewPr>
      <p:cViewPr varScale="1">
        <p:scale>
          <a:sx n="86" d="100"/>
          <a:sy n="86" d="100"/>
        </p:scale>
        <p:origin x="600" y="6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6" y="42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172"/>
    </p:cViewPr>
  </p:sorterViewPr>
  <p:notesViewPr>
    <p:cSldViewPr>
      <p:cViewPr varScale="1">
        <p:scale>
          <a:sx n="87" d="100"/>
          <a:sy n="87" d="100"/>
        </p:scale>
        <p:origin x="206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黄宇" userId="960fb5ca-4304-491a-a220-fe565d2ca76a" providerId="ADAL" clId="{38A4275A-84C7-4847-BA4F-845819C6BE9E}"/>
    <pc:docChg chg="addSld modSld">
      <pc:chgData name="黄宇" userId="960fb5ca-4304-491a-a220-fe565d2ca76a" providerId="ADAL" clId="{38A4275A-84C7-4847-BA4F-845819C6BE9E}" dt="2018-01-17T04:19:33.170" v="3" actId="931"/>
      <pc:docMkLst>
        <pc:docMk/>
      </pc:docMkLst>
      <pc:sldChg chg="addSp delSp modSp add">
        <pc:chgData name="黄宇" userId="960fb5ca-4304-491a-a220-fe565d2ca76a" providerId="ADAL" clId="{38A4275A-84C7-4847-BA4F-845819C6BE9E}" dt="2018-01-17T04:19:33.170" v="3" actId="931"/>
        <pc:sldMkLst>
          <pc:docMk/>
          <pc:sldMk cId="3743174621" sldId="341"/>
        </pc:sldMkLst>
        <pc:spChg chg="mod">
          <ac:chgData name="黄宇" userId="960fb5ca-4304-491a-a220-fe565d2ca76a" providerId="ADAL" clId="{38A4275A-84C7-4847-BA4F-845819C6BE9E}" dt="2018-01-17T04:19:24.240" v="2" actId="931"/>
          <ac:spMkLst>
            <pc:docMk/>
            <pc:sldMk cId="3743174621" sldId="341"/>
            <ac:spMk id="2" creationId="{84772AD6-58E2-4C3D-9E19-2573B69139E5}"/>
          </ac:spMkLst>
        </pc:spChg>
        <pc:spChg chg="del">
          <ac:chgData name="黄宇" userId="960fb5ca-4304-491a-a220-fe565d2ca76a" providerId="ADAL" clId="{38A4275A-84C7-4847-BA4F-845819C6BE9E}" dt="2018-01-17T04:19:33.170" v="3" actId="931"/>
          <ac:spMkLst>
            <pc:docMk/>
            <pc:sldMk cId="3743174621" sldId="341"/>
            <ac:spMk id="3" creationId="{7CBFF8E1-56CC-4F83-A9FE-8E986DA1916A}"/>
          </ac:spMkLst>
        </pc:spChg>
        <pc:picChg chg="add mod">
          <ac:chgData name="黄宇" userId="960fb5ca-4304-491a-a220-fe565d2ca76a" providerId="ADAL" clId="{38A4275A-84C7-4847-BA4F-845819C6BE9E}" dt="2018-01-17T04:19:33.170" v="3" actId="931"/>
          <ac:picMkLst>
            <pc:docMk/>
            <pc:sldMk cId="3743174621" sldId="341"/>
            <ac:picMk id="8" creationId="{BD9DFBAE-B9D2-42FE-8A0A-F69CC8C5CF57}"/>
          </ac:picMkLst>
        </pc:picChg>
      </pc:sldChg>
    </pc:docChg>
  </pc:docChgLst>
  <pc:docChgLst>
    <pc:chgData name="宇 黄" userId="960fb5ca-4304-491a-a220-fe565d2ca76a" providerId="ADAL" clId="{FDA7A992-708B-4C00-82FC-2DE4D0DE77E8}"/>
    <pc:docChg chg="undo delSld modSld">
      <pc:chgData name="宇 黄" userId="960fb5ca-4304-491a-a220-fe565d2ca76a" providerId="ADAL" clId="{FDA7A992-708B-4C00-82FC-2DE4D0DE77E8}" dt="2018-02-19T15:46:55.731" v="278" actId="1036"/>
      <pc:docMkLst>
        <pc:docMk/>
      </pc:docMkLst>
      <pc:sldChg chg="modSp">
        <pc:chgData name="宇 黄" userId="960fb5ca-4304-491a-a220-fe565d2ca76a" providerId="ADAL" clId="{FDA7A992-708B-4C00-82FC-2DE4D0DE77E8}" dt="2018-02-19T15:30:58.149" v="146" actId="20577"/>
        <pc:sldMkLst>
          <pc:docMk/>
          <pc:sldMk cId="745964052" sldId="289"/>
        </pc:sldMkLst>
        <pc:spChg chg="mod">
          <ac:chgData name="宇 黄" userId="960fb5ca-4304-491a-a220-fe565d2ca76a" providerId="ADAL" clId="{FDA7A992-708B-4C00-82FC-2DE4D0DE77E8}" dt="2018-02-19T15:30:58.149" v="146" actId="20577"/>
          <ac:spMkLst>
            <pc:docMk/>
            <pc:sldMk cId="745964052" sldId="289"/>
            <ac:spMk id="3" creationId="{00000000-0000-0000-0000-000000000000}"/>
          </ac:spMkLst>
        </pc:spChg>
      </pc:sldChg>
      <pc:sldChg chg="modSp">
        <pc:chgData name="宇 黄" userId="960fb5ca-4304-491a-a220-fe565d2ca76a" providerId="ADAL" clId="{FDA7A992-708B-4C00-82FC-2DE4D0DE77E8}" dt="2018-02-19T15:31:25.557" v="147" actId="20577"/>
        <pc:sldMkLst>
          <pc:docMk/>
          <pc:sldMk cId="2019122912" sldId="290"/>
        </pc:sldMkLst>
        <pc:spChg chg="mod">
          <ac:chgData name="宇 黄" userId="960fb5ca-4304-491a-a220-fe565d2ca76a" providerId="ADAL" clId="{FDA7A992-708B-4C00-82FC-2DE4D0DE77E8}" dt="2018-02-19T15:31:25.557" v="147" actId="20577"/>
          <ac:spMkLst>
            <pc:docMk/>
            <pc:sldMk cId="2019122912" sldId="290"/>
            <ac:spMk id="3" creationId="{00000000-0000-0000-0000-000000000000}"/>
          </ac:spMkLst>
        </pc:spChg>
      </pc:sldChg>
      <pc:sldChg chg="addSp modSp">
        <pc:chgData name="宇 黄" userId="960fb5ca-4304-491a-a220-fe565d2ca76a" providerId="ADAL" clId="{FDA7A992-708B-4C00-82FC-2DE4D0DE77E8}" dt="2018-02-19T15:23:45.520" v="27" actId="1076"/>
        <pc:sldMkLst>
          <pc:docMk/>
          <pc:sldMk cId="2416291360" sldId="330"/>
        </pc:sldMkLst>
        <pc:spChg chg="mod">
          <ac:chgData name="宇 黄" userId="960fb5ca-4304-491a-a220-fe565d2ca76a" providerId="ADAL" clId="{FDA7A992-708B-4C00-82FC-2DE4D0DE77E8}" dt="2018-02-19T15:23:34.132" v="25" actId="20577"/>
          <ac:spMkLst>
            <pc:docMk/>
            <pc:sldMk cId="2416291360" sldId="330"/>
            <ac:spMk id="3" creationId="{00000000-0000-0000-0000-000000000000}"/>
          </ac:spMkLst>
        </pc:spChg>
        <pc:picChg chg="add mod">
          <ac:chgData name="宇 黄" userId="960fb5ca-4304-491a-a220-fe565d2ca76a" providerId="ADAL" clId="{FDA7A992-708B-4C00-82FC-2DE4D0DE77E8}" dt="2018-02-19T15:23:45.520" v="27" actId="1076"/>
          <ac:picMkLst>
            <pc:docMk/>
            <pc:sldMk cId="2416291360" sldId="330"/>
            <ac:picMk id="8" creationId="{FAE0B6E4-2E67-40EC-983A-EF6B26F0BA3E}"/>
          </ac:picMkLst>
        </pc:picChg>
      </pc:sldChg>
      <pc:sldChg chg="del modTransition">
        <pc:chgData name="宇 黄" userId="960fb5ca-4304-491a-a220-fe565d2ca76a" providerId="ADAL" clId="{FDA7A992-708B-4C00-82FC-2DE4D0DE77E8}" dt="2018-02-19T15:29:03.752" v="142" actId="2696"/>
        <pc:sldMkLst>
          <pc:docMk/>
          <pc:sldMk cId="2304772391" sldId="331"/>
        </pc:sldMkLst>
      </pc:sldChg>
      <pc:sldChg chg="addSp modSp">
        <pc:chgData name="宇 黄" userId="960fb5ca-4304-491a-a220-fe565d2ca76a" providerId="ADAL" clId="{FDA7A992-708B-4C00-82FC-2DE4D0DE77E8}" dt="2018-02-19T15:27:11.479" v="139" actId="1035"/>
        <pc:sldMkLst>
          <pc:docMk/>
          <pc:sldMk cId="2277759474" sldId="332"/>
        </pc:sldMkLst>
        <pc:spChg chg="mod">
          <ac:chgData name="宇 黄" userId="960fb5ca-4304-491a-a220-fe565d2ca76a" providerId="ADAL" clId="{FDA7A992-708B-4C00-82FC-2DE4D0DE77E8}" dt="2018-02-19T15:24:28.626" v="52" actId="20577"/>
          <ac:spMkLst>
            <pc:docMk/>
            <pc:sldMk cId="2277759474" sldId="332"/>
            <ac:spMk id="3" creationId="{00000000-0000-0000-0000-000000000000}"/>
          </ac:spMkLst>
        </pc:spChg>
        <pc:spChg chg="mod">
          <ac:chgData name="宇 黄" userId="960fb5ca-4304-491a-a220-fe565d2ca76a" providerId="ADAL" clId="{FDA7A992-708B-4C00-82FC-2DE4D0DE77E8}" dt="2018-02-19T15:27:11.479" v="139" actId="1035"/>
          <ac:spMkLst>
            <pc:docMk/>
            <pc:sldMk cId="2277759474" sldId="332"/>
            <ac:spMk id="10" creationId="{00000000-0000-0000-0000-000000000000}"/>
          </ac:spMkLst>
        </pc:spChg>
        <pc:picChg chg="mod">
          <ac:chgData name="宇 黄" userId="960fb5ca-4304-491a-a220-fe565d2ca76a" providerId="ADAL" clId="{FDA7A992-708B-4C00-82FC-2DE4D0DE77E8}" dt="2018-02-19T15:26:22.156" v="108" actId="14861"/>
          <ac:picMkLst>
            <pc:docMk/>
            <pc:sldMk cId="2277759474" sldId="332"/>
            <ac:picMk id="7" creationId="{00000000-0000-0000-0000-000000000000}"/>
          </ac:picMkLst>
        </pc:picChg>
        <pc:picChg chg="mod">
          <ac:chgData name="宇 黄" userId="960fb5ca-4304-491a-a220-fe565d2ca76a" providerId="ADAL" clId="{FDA7A992-708B-4C00-82FC-2DE4D0DE77E8}" dt="2018-02-19T15:26:25.616" v="109" actId="14861"/>
          <ac:picMkLst>
            <pc:docMk/>
            <pc:sldMk cId="2277759474" sldId="332"/>
            <ac:picMk id="8" creationId="{00000000-0000-0000-0000-000000000000}"/>
          </ac:picMkLst>
        </pc:picChg>
        <pc:picChg chg="mod">
          <ac:chgData name="宇 黄" userId="960fb5ca-4304-491a-a220-fe565d2ca76a" providerId="ADAL" clId="{FDA7A992-708B-4C00-82FC-2DE4D0DE77E8}" dt="2018-02-19T15:25:45.359" v="105" actId="1038"/>
          <ac:picMkLst>
            <pc:docMk/>
            <pc:sldMk cId="2277759474" sldId="332"/>
            <ac:picMk id="9" creationId="{00000000-0000-0000-0000-000000000000}"/>
          </ac:picMkLst>
        </pc:picChg>
        <pc:picChg chg="add mod">
          <ac:chgData name="宇 黄" userId="960fb5ca-4304-491a-a220-fe565d2ca76a" providerId="ADAL" clId="{FDA7A992-708B-4C00-82FC-2DE4D0DE77E8}" dt="2018-02-19T15:25:45.359" v="105" actId="1038"/>
          <ac:picMkLst>
            <pc:docMk/>
            <pc:sldMk cId="2277759474" sldId="332"/>
            <ac:picMk id="11" creationId="{636A259A-2CA8-43F3-8878-26153458D9EA}"/>
          </ac:picMkLst>
        </pc:picChg>
      </pc:sldChg>
      <pc:sldChg chg="addSp modSp">
        <pc:chgData name="宇 黄" userId="960fb5ca-4304-491a-a220-fe565d2ca76a" providerId="ADAL" clId="{FDA7A992-708B-4C00-82FC-2DE4D0DE77E8}" dt="2018-02-19T15:46:55.731" v="278" actId="1036"/>
        <pc:sldMkLst>
          <pc:docMk/>
          <pc:sldMk cId="3743174621" sldId="341"/>
        </pc:sldMkLst>
        <pc:spChg chg="add mod">
          <ac:chgData name="宇 黄" userId="960fb5ca-4304-491a-a220-fe565d2ca76a" providerId="ADAL" clId="{FDA7A992-708B-4C00-82FC-2DE4D0DE77E8}" dt="2018-02-19T15:46:25.246" v="275" actId="1035"/>
          <ac:spMkLst>
            <pc:docMk/>
            <pc:sldMk cId="3743174621" sldId="341"/>
            <ac:spMk id="3" creationId="{F916304B-EEB0-46F4-9C72-EC0BC5171233}"/>
          </ac:spMkLst>
        </pc:spChg>
        <pc:spChg chg="add mod">
          <ac:chgData name="宇 黄" userId="960fb5ca-4304-491a-a220-fe565d2ca76a" providerId="ADAL" clId="{FDA7A992-708B-4C00-82FC-2DE4D0DE77E8}" dt="2018-02-19T15:45:56.993" v="270" actId="164"/>
          <ac:spMkLst>
            <pc:docMk/>
            <pc:sldMk cId="3743174621" sldId="341"/>
            <ac:spMk id="7" creationId="{237F110E-B6F5-46EB-8412-7ACB8312F733}"/>
          </ac:spMkLst>
        </pc:spChg>
        <pc:grpChg chg="add mod">
          <ac:chgData name="宇 黄" userId="960fb5ca-4304-491a-a220-fe565d2ca76a" providerId="ADAL" clId="{FDA7A992-708B-4C00-82FC-2DE4D0DE77E8}" dt="2018-02-19T15:46:55.731" v="278" actId="1036"/>
          <ac:grpSpMkLst>
            <pc:docMk/>
            <pc:sldMk cId="3743174621" sldId="341"/>
            <ac:grpSpMk id="9" creationId="{9F3DA40A-5926-4EF9-AC4E-BC0D3DCBA33D}"/>
          </ac:grpSpMkLst>
        </pc:grpChg>
        <pc:picChg chg="mod">
          <ac:chgData name="宇 黄" userId="960fb5ca-4304-491a-a220-fe565d2ca76a" providerId="ADAL" clId="{FDA7A992-708B-4C00-82FC-2DE4D0DE77E8}" dt="2018-02-19T15:46:55.731" v="278" actId="1036"/>
          <ac:picMkLst>
            <pc:docMk/>
            <pc:sldMk cId="3743174621" sldId="341"/>
            <ac:picMk id="8" creationId="{BD9DFBAE-B9D2-42FE-8A0A-F69CC8C5CF57}"/>
          </ac:picMkLst>
        </pc:picChg>
      </pc:sldChg>
      <pc:sldChg chg="delSp del">
        <pc:chgData name="宇 黄" userId="960fb5ca-4304-491a-a220-fe565d2ca76a" providerId="ADAL" clId="{FDA7A992-708B-4C00-82FC-2DE4D0DE77E8}" dt="2018-02-19T15:27:28.450" v="140" actId="2696"/>
        <pc:sldMkLst>
          <pc:docMk/>
          <pc:sldMk cId="2392940691" sldId="342"/>
        </pc:sldMkLst>
        <pc:picChg chg="del">
          <ac:chgData name="宇 黄" userId="960fb5ca-4304-491a-a220-fe565d2ca76a" providerId="ADAL" clId="{FDA7A992-708B-4C00-82FC-2DE4D0DE77E8}" dt="2018-02-19T15:24:07.100" v="28" actId="2696"/>
          <ac:picMkLst>
            <pc:docMk/>
            <pc:sldMk cId="2392940691" sldId="342"/>
            <ac:picMk id="1026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DF087-269C-4A2C-8925-D20A3E5FEF88}" type="doc">
      <dgm:prSet loTypeId="urn:microsoft.com/office/officeart/2005/8/layout/cycle7" loCatId="cycle" qsTypeId="urn:microsoft.com/office/officeart/2005/8/quickstyle/3d2" qsCatId="3D" csTypeId="urn:microsoft.com/office/officeart/2005/8/colors/colorful5" csCatId="colorful" phldr="1"/>
      <dgm:spPr/>
    </dgm:pt>
    <dgm:pt modelId="{5DCB9ADA-C682-4677-B0AF-53DA61629E9E}">
      <dgm:prSet phldrT="[文本]" custT="1"/>
      <dgm:spPr/>
      <dgm:t>
        <a:bodyPr/>
        <a:lstStyle/>
        <a:p>
          <a:r>
            <a:rPr lang="en-US" altLang="zh-CN" sz="2000" b="1" dirty="0"/>
            <a:t>Model of Computation</a:t>
          </a:r>
        </a:p>
        <a:p>
          <a:r>
            <a:rPr lang="zh-CN" altLang="en-US" sz="2000" b="1" dirty="0"/>
            <a:t>计算模型</a:t>
          </a:r>
        </a:p>
      </dgm:t>
    </dgm:pt>
    <dgm:pt modelId="{3E629590-0A79-4E8D-953D-7F43D355A630}" type="parTrans" cxnId="{C88E311D-6CEA-4537-937A-6757D0BCEEC1}">
      <dgm:prSet/>
      <dgm:spPr/>
      <dgm:t>
        <a:bodyPr/>
        <a:lstStyle/>
        <a:p>
          <a:endParaRPr lang="zh-CN" altLang="en-US"/>
        </a:p>
      </dgm:t>
    </dgm:pt>
    <dgm:pt modelId="{F9481DF9-EB50-4628-80D4-38E77FA969B8}" type="sibTrans" cxnId="{C88E311D-6CEA-4537-937A-6757D0BCEEC1}">
      <dgm:prSet/>
      <dgm:spPr/>
      <dgm:t>
        <a:bodyPr/>
        <a:lstStyle/>
        <a:p>
          <a:endParaRPr lang="zh-CN" altLang="en-US"/>
        </a:p>
      </dgm:t>
    </dgm:pt>
    <dgm:pt modelId="{CE173345-A481-4424-AAB7-A8CA5315FF20}">
      <dgm:prSet phldrT="[文本]"/>
      <dgm:spPr/>
      <dgm:t>
        <a:bodyPr/>
        <a:lstStyle/>
        <a:p>
          <a:r>
            <a:rPr lang="en-US" altLang="zh-CN" b="1" dirty="0"/>
            <a:t>Algorithm Design &amp; Analysis Techniques</a:t>
          </a:r>
        </a:p>
        <a:p>
          <a:r>
            <a:rPr lang="zh-CN" altLang="en-US" b="1" dirty="0"/>
            <a:t>算法设计与分析技术</a:t>
          </a:r>
        </a:p>
      </dgm:t>
    </dgm:pt>
    <dgm:pt modelId="{95F5FFDE-D398-4047-AE44-AD27677333BA}" type="parTrans" cxnId="{399946B2-DCBA-4F1C-9BB5-F7BE092910BF}">
      <dgm:prSet/>
      <dgm:spPr/>
      <dgm:t>
        <a:bodyPr/>
        <a:lstStyle/>
        <a:p>
          <a:endParaRPr lang="zh-CN" altLang="en-US"/>
        </a:p>
      </dgm:t>
    </dgm:pt>
    <dgm:pt modelId="{9DC20AB1-CEC5-4855-A6B0-A1D5ECA9FF06}" type="sibTrans" cxnId="{399946B2-DCBA-4F1C-9BB5-F7BE092910BF}">
      <dgm:prSet/>
      <dgm:spPr/>
      <dgm:t>
        <a:bodyPr/>
        <a:lstStyle/>
        <a:p>
          <a:endParaRPr lang="zh-CN" altLang="en-US"/>
        </a:p>
      </dgm:t>
    </dgm:pt>
    <dgm:pt modelId="{C4501EA9-8BE6-4D8D-A6E1-993F57360505}">
      <dgm:prSet phldrT="[文本]"/>
      <dgm:spPr/>
      <dgm:t>
        <a:bodyPr/>
        <a:lstStyle/>
        <a:p>
          <a:r>
            <a:rPr lang="en-US" altLang="zh-CN" b="1" dirty="0"/>
            <a:t>Computation Complexity</a:t>
          </a:r>
        </a:p>
        <a:p>
          <a:r>
            <a:rPr lang="zh-CN" altLang="en-US" b="1" dirty="0"/>
            <a:t>计算复杂性</a:t>
          </a:r>
        </a:p>
      </dgm:t>
    </dgm:pt>
    <dgm:pt modelId="{F5B18718-72B0-4545-8357-92894195513E}" type="parTrans" cxnId="{D6E5570A-498D-4E16-AAD5-7341D0E8C6D1}">
      <dgm:prSet/>
      <dgm:spPr/>
      <dgm:t>
        <a:bodyPr/>
        <a:lstStyle/>
        <a:p>
          <a:endParaRPr lang="zh-CN" altLang="en-US"/>
        </a:p>
      </dgm:t>
    </dgm:pt>
    <dgm:pt modelId="{59F2E0A1-F0F5-4A13-8B96-8923A88CCBA8}" type="sibTrans" cxnId="{D6E5570A-498D-4E16-AAD5-7341D0E8C6D1}">
      <dgm:prSet/>
      <dgm:spPr/>
      <dgm:t>
        <a:bodyPr/>
        <a:lstStyle/>
        <a:p>
          <a:endParaRPr lang="zh-CN" altLang="en-US"/>
        </a:p>
      </dgm:t>
    </dgm:pt>
    <dgm:pt modelId="{33A3BC1E-99CE-4A53-917C-CE56BB6C5A12}" type="pres">
      <dgm:prSet presAssocID="{813DF087-269C-4A2C-8925-D20A3E5FEF88}" presName="Name0" presStyleCnt="0">
        <dgm:presLayoutVars>
          <dgm:dir/>
          <dgm:resizeHandles val="exact"/>
        </dgm:presLayoutVars>
      </dgm:prSet>
      <dgm:spPr/>
    </dgm:pt>
    <dgm:pt modelId="{F2B75C83-43BF-4E66-98AC-7487735C2297}" type="pres">
      <dgm:prSet presAssocID="{5DCB9ADA-C682-4677-B0AF-53DA61629E9E}" presName="node" presStyleLbl="node1" presStyleIdx="0" presStyleCnt="3" custScaleX="140225" custRadScaleRad="85260">
        <dgm:presLayoutVars>
          <dgm:bulletEnabled val="1"/>
        </dgm:presLayoutVars>
      </dgm:prSet>
      <dgm:spPr/>
    </dgm:pt>
    <dgm:pt modelId="{B1719CFA-50FF-4FE4-83AB-5C81D588CE05}" type="pres">
      <dgm:prSet presAssocID="{F9481DF9-EB50-4628-80D4-38E77FA969B8}" presName="sibTrans" presStyleLbl="sibTrans2D1" presStyleIdx="0" presStyleCnt="3"/>
      <dgm:spPr/>
    </dgm:pt>
    <dgm:pt modelId="{EB6CA375-E48C-4CCA-B81B-2205401A2EAE}" type="pres">
      <dgm:prSet presAssocID="{F9481DF9-EB50-4628-80D4-38E77FA969B8}" presName="connectorText" presStyleLbl="sibTrans2D1" presStyleIdx="0" presStyleCnt="3"/>
      <dgm:spPr/>
    </dgm:pt>
    <dgm:pt modelId="{26CE96BB-5713-4DFF-8703-992358AA56D6}" type="pres">
      <dgm:prSet presAssocID="{CE173345-A481-4424-AAB7-A8CA5315FF20}" presName="node" presStyleLbl="node1" presStyleIdx="1" presStyleCnt="3" custScaleX="170139" custScaleY="120559" custRadScaleRad="144137" custRadScaleInc="-35401">
        <dgm:presLayoutVars>
          <dgm:bulletEnabled val="1"/>
        </dgm:presLayoutVars>
      </dgm:prSet>
      <dgm:spPr/>
    </dgm:pt>
    <dgm:pt modelId="{46EF97E0-85D6-40B6-B849-AB85488FB45D}" type="pres">
      <dgm:prSet presAssocID="{9DC20AB1-CEC5-4855-A6B0-A1D5ECA9FF06}" presName="sibTrans" presStyleLbl="sibTrans2D1" presStyleIdx="1" presStyleCnt="3"/>
      <dgm:spPr/>
    </dgm:pt>
    <dgm:pt modelId="{2C4E1A51-7CA5-408F-9FCE-8B42BA318AFE}" type="pres">
      <dgm:prSet presAssocID="{9DC20AB1-CEC5-4855-A6B0-A1D5ECA9FF06}" presName="connectorText" presStyleLbl="sibTrans2D1" presStyleIdx="1" presStyleCnt="3"/>
      <dgm:spPr/>
    </dgm:pt>
    <dgm:pt modelId="{274B18AF-3FC0-4B3F-935C-DE52DC267097}" type="pres">
      <dgm:prSet presAssocID="{C4501EA9-8BE6-4D8D-A6E1-993F57360505}" presName="node" presStyleLbl="node1" presStyleIdx="2" presStyleCnt="3" custScaleX="148457" custRadScaleRad="106173" custRadScaleInc="30114">
        <dgm:presLayoutVars>
          <dgm:bulletEnabled val="1"/>
        </dgm:presLayoutVars>
      </dgm:prSet>
      <dgm:spPr/>
    </dgm:pt>
    <dgm:pt modelId="{B3162739-A243-4F6F-A44B-C892C059CCC9}" type="pres">
      <dgm:prSet presAssocID="{59F2E0A1-F0F5-4A13-8B96-8923A88CCBA8}" presName="sibTrans" presStyleLbl="sibTrans2D1" presStyleIdx="2" presStyleCnt="3"/>
      <dgm:spPr/>
    </dgm:pt>
    <dgm:pt modelId="{F9D38E66-BE9E-4D7A-9069-29F1B152DA58}" type="pres">
      <dgm:prSet presAssocID="{59F2E0A1-F0F5-4A13-8B96-8923A88CCBA8}" presName="connectorText" presStyleLbl="sibTrans2D1" presStyleIdx="2" presStyleCnt="3"/>
      <dgm:spPr/>
    </dgm:pt>
  </dgm:ptLst>
  <dgm:cxnLst>
    <dgm:cxn modelId="{3045B005-3D8C-4479-A277-2A4FEDE20BA4}" type="presOf" srcId="{5DCB9ADA-C682-4677-B0AF-53DA61629E9E}" destId="{F2B75C83-43BF-4E66-98AC-7487735C2297}" srcOrd="0" destOrd="0" presId="urn:microsoft.com/office/officeart/2005/8/layout/cycle7"/>
    <dgm:cxn modelId="{D6E5570A-498D-4E16-AAD5-7341D0E8C6D1}" srcId="{813DF087-269C-4A2C-8925-D20A3E5FEF88}" destId="{C4501EA9-8BE6-4D8D-A6E1-993F57360505}" srcOrd="2" destOrd="0" parTransId="{F5B18718-72B0-4545-8357-92894195513E}" sibTransId="{59F2E0A1-F0F5-4A13-8B96-8923A88CCBA8}"/>
    <dgm:cxn modelId="{74913417-B243-42F8-BCAF-BA975F05C8C9}" type="presOf" srcId="{813DF087-269C-4A2C-8925-D20A3E5FEF88}" destId="{33A3BC1E-99CE-4A53-917C-CE56BB6C5A12}" srcOrd="0" destOrd="0" presId="urn:microsoft.com/office/officeart/2005/8/layout/cycle7"/>
    <dgm:cxn modelId="{4E820D1D-81E2-4394-8F07-32CBD84EC513}" type="presOf" srcId="{F9481DF9-EB50-4628-80D4-38E77FA969B8}" destId="{EB6CA375-E48C-4CCA-B81B-2205401A2EAE}" srcOrd="1" destOrd="0" presId="urn:microsoft.com/office/officeart/2005/8/layout/cycle7"/>
    <dgm:cxn modelId="{C88E311D-6CEA-4537-937A-6757D0BCEEC1}" srcId="{813DF087-269C-4A2C-8925-D20A3E5FEF88}" destId="{5DCB9ADA-C682-4677-B0AF-53DA61629E9E}" srcOrd="0" destOrd="0" parTransId="{3E629590-0A79-4E8D-953D-7F43D355A630}" sibTransId="{F9481DF9-EB50-4628-80D4-38E77FA969B8}"/>
    <dgm:cxn modelId="{ED5EDD37-82E8-48FF-8607-3CA87714C2A4}" type="presOf" srcId="{9DC20AB1-CEC5-4855-A6B0-A1D5ECA9FF06}" destId="{2C4E1A51-7CA5-408F-9FCE-8B42BA318AFE}" srcOrd="1" destOrd="0" presId="urn:microsoft.com/office/officeart/2005/8/layout/cycle7"/>
    <dgm:cxn modelId="{7813AD4D-E053-4500-A603-08640F9347E8}" type="presOf" srcId="{C4501EA9-8BE6-4D8D-A6E1-993F57360505}" destId="{274B18AF-3FC0-4B3F-935C-DE52DC267097}" srcOrd="0" destOrd="0" presId="urn:microsoft.com/office/officeart/2005/8/layout/cycle7"/>
    <dgm:cxn modelId="{D9D3FB87-015A-4195-A0ED-768B1440C9ED}" type="presOf" srcId="{59F2E0A1-F0F5-4A13-8B96-8923A88CCBA8}" destId="{B3162739-A243-4F6F-A44B-C892C059CCC9}" srcOrd="0" destOrd="0" presId="urn:microsoft.com/office/officeart/2005/8/layout/cycle7"/>
    <dgm:cxn modelId="{399946B2-DCBA-4F1C-9BB5-F7BE092910BF}" srcId="{813DF087-269C-4A2C-8925-D20A3E5FEF88}" destId="{CE173345-A481-4424-AAB7-A8CA5315FF20}" srcOrd="1" destOrd="0" parTransId="{95F5FFDE-D398-4047-AE44-AD27677333BA}" sibTransId="{9DC20AB1-CEC5-4855-A6B0-A1D5ECA9FF06}"/>
    <dgm:cxn modelId="{7804BCC5-EF06-4EEA-883C-83A4887FEC79}" type="presOf" srcId="{9DC20AB1-CEC5-4855-A6B0-A1D5ECA9FF06}" destId="{46EF97E0-85D6-40B6-B849-AB85488FB45D}" srcOrd="0" destOrd="0" presId="urn:microsoft.com/office/officeart/2005/8/layout/cycle7"/>
    <dgm:cxn modelId="{D9E7BCC6-6120-48B1-A65E-CC7CF1476615}" type="presOf" srcId="{F9481DF9-EB50-4628-80D4-38E77FA969B8}" destId="{B1719CFA-50FF-4FE4-83AB-5C81D588CE05}" srcOrd="0" destOrd="0" presId="urn:microsoft.com/office/officeart/2005/8/layout/cycle7"/>
    <dgm:cxn modelId="{B788D1E5-1793-40FC-83CB-4571EF464569}" type="presOf" srcId="{CE173345-A481-4424-AAB7-A8CA5315FF20}" destId="{26CE96BB-5713-4DFF-8703-992358AA56D6}" srcOrd="0" destOrd="0" presId="urn:microsoft.com/office/officeart/2005/8/layout/cycle7"/>
    <dgm:cxn modelId="{EC62B6FB-01B7-47CA-BAF2-90DDC5255AA5}" type="presOf" srcId="{59F2E0A1-F0F5-4A13-8B96-8923A88CCBA8}" destId="{F9D38E66-BE9E-4D7A-9069-29F1B152DA58}" srcOrd="1" destOrd="0" presId="urn:microsoft.com/office/officeart/2005/8/layout/cycle7"/>
    <dgm:cxn modelId="{6AC97AE9-8370-4D01-A31A-663932A09AF5}" type="presParOf" srcId="{33A3BC1E-99CE-4A53-917C-CE56BB6C5A12}" destId="{F2B75C83-43BF-4E66-98AC-7487735C2297}" srcOrd="0" destOrd="0" presId="urn:microsoft.com/office/officeart/2005/8/layout/cycle7"/>
    <dgm:cxn modelId="{32907FE1-CDE8-4A28-ADE2-F7A4854F9FA1}" type="presParOf" srcId="{33A3BC1E-99CE-4A53-917C-CE56BB6C5A12}" destId="{B1719CFA-50FF-4FE4-83AB-5C81D588CE05}" srcOrd="1" destOrd="0" presId="urn:microsoft.com/office/officeart/2005/8/layout/cycle7"/>
    <dgm:cxn modelId="{D33B3555-FDC5-4ECC-9A5B-F279A7DF39A9}" type="presParOf" srcId="{B1719CFA-50FF-4FE4-83AB-5C81D588CE05}" destId="{EB6CA375-E48C-4CCA-B81B-2205401A2EAE}" srcOrd="0" destOrd="0" presId="urn:microsoft.com/office/officeart/2005/8/layout/cycle7"/>
    <dgm:cxn modelId="{8F61EA9A-0EBD-4F44-95A6-B5FA1FEB3879}" type="presParOf" srcId="{33A3BC1E-99CE-4A53-917C-CE56BB6C5A12}" destId="{26CE96BB-5713-4DFF-8703-992358AA56D6}" srcOrd="2" destOrd="0" presId="urn:microsoft.com/office/officeart/2005/8/layout/cycle7"/>
    <dgm:cxn modelId="{28277D04-336A-476A-8C09-CD82B7DE8FB2}" type="presParOf" srcId="{33A3BC1E-99CE-4A53-917C-CE56BB6C5A12}" destId="{46EF97E0-85D6-40B6-B849-AB85488FB45D}" srcOrd="3" destOrd="0" presId="urn:microsoft.com/office/officeart/2005/8/layout/cycle7"/>
    <dgm:cxn modelId="{40DE7A5A-DD58-410B-9B5F-16A2D46DB668}" type="presParOf" srcId="{46EF97E0-85D6-40B6-B849-AB85488FB45D}" destId="{2C4E1A51-7CA5-408F-9FCE-8B42BA318AFE}" srcOrd="0" destOrd="0" presId="urn:microsoft.com/office/officeart/2005/8/layout/cycle7"/>
    <dgm:cxn modelId="{7EAC61AF-38B2-489D-9D3A-434FFFABC6E9}" type="presParOf" srcId="{33A3BC1E-99CE-4A53-917C-CE56BB6C5A12}" destId="{274B18AF-3FC0-4B3F-935C-DE52DC267097}" srcOrd="4" destOrd="0" presId="urn:microsoft.com/office/officeart/2005/8/layout/cycle7"/>
    <dgm:cxn modelId="{C55B17D2-CF58-4D77-A8C3-87FE962F7823}" type="presParOf" srcId="{33A3BC1E-99CE-4A53-917C-CE56BB6C5A12}" destId="{B3162739-A243-4F6F-A44B-C892C059CCC9}" srcOrd="5" destOrd="0" presId="urn:microsoft.com/office/officeart/2005/8/layout/cycle7"/>
    <dgm:cxn modelId="{6DCDC902-4A73-4181-8419-96AF07317363}" type="presParOf" srcId="{B3162739-A243-4F6F-A44B-C892C059CCC9}" destId="{F9D38E66-BE9E-4D7A-9069-29F1B152DA5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AE3AF3-DE2F-44BE-BD6C-343D5832ECC2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FF824A-5653-4CD5-A722-34DE90DBE95B}">
      <dgm:prSet/>
      <dgm:spPr/>
      <dgm:t>
        <a:bodyPr/>
        <a:lstStyle/>
        <a:p>
          <a:pPr algn="l" rtl="0"/>
          <a:r>
            <a:rPr lang="en-US" b="1" baseline="0" dirty="0"/>
            <a:t>[1] </a:t>
          </a:r>
          <a:r>
            <a:rPr lang="zh-CN" b="1" baseline="0" dirty="0"/>
            <a:t>算法与计算模型</a:t>
          </a:r>
          <a:endParaRPr lang="zh-CN" dirty="0"/>
        </a:p>
      </dgm:t>
    </dgm:pt>
    <dgm:pt modelId="{66529DE8-247F-4516-92D0-94B5B6C1D474}" type="parTrans" cxnId="{528ABC4F-CDA9-4425-A7E2-AAF4FB289718}">
      <dgm:prSet/>
      <dgm:spPr/>
      <dgm:t>
        <a:bodyPr/>
        <a:lstStyle/>
        <a:p>
          <a:endParaRPr lang="zh-CN" altLang="en-US"/>
        </a:p>
      </dgm:t>
    </dgm:pt>
    <dgm:pt modelId="{D1FCF7F2-4311-4884-B3F4-9CF1AD2D7962}" type="sibTrans" cxnId="{528ABC4F-CDA9-4425-A7E2-AAF4FB289718}">
      <dgm:prSet/>
      <dgm:spPr/>
      <dgm:t>
        <a:bodyPr/>
        <a:lstStyle/>
        <a:p>
          <a:endParaRPr lang="zh-CN" altLang="en-US"/>
        </a:p>
      </dgm:t>
    </dgm:pt>
    <dgm:pt modelId="{620B6920-68A1-45F8-8FBB-D27095ED2166}">
      <dgm:prSet/>
      <dgm:spPr/>
      <dgm:t>
        <a:bodyPr/>
        <a:lstStyle/>
        <a:p>
          <a:pPr rtl="0"/>
          <a:r>
            <a:rPr lang="en-US" b="1" baseline="0" dirty="0"/>
            <a:t>[2] </a:t>
          </a:r>
          <a:r>
            <a:rPr lang="zh-CN" b="1" baseline="0" dirty="0"/>
            <a:t>算法分析的数学基础</a:t>
          </a:r>
          <a:endParaRPr lang="zh-CN" dirty="0"/>
        </a:p>
      </dgm:t>
    </dgm:pt>
    <dgm:pt modelId="{3AC6ACD4-71AB-4626-8FE8-307E6B3B4703}" type="parTrans" cxnId="{D553BCD3-6EF0-497E-B82D-3F7E4837C7C3}">
      <dgm:prSet/>
      <dgm:spPr/>
      <dgm:t>
        <a:bodyPr/>
        <a:lstStyle/>
        <a:p>
          <a:endParaRPr lang="zh-CN" altLang="en-US"/>
        </a:p>
      </dgm:t>
    </dgm:pt>
    <dgm:pt modelId="{9738F6F1-1CDE-4549-ADE7-0B620429A37C}" type="sibTrans" cxnId="{D553BCD3-6EF0-497E-B82D-3F7E4837C7C3}">
      <dgm:prSet/>
      <dgm:spPr/>
      <dgm:t>
        <a:bodyPr/>
        <a:lstStyle/>
        <a:p>
          <a:endParaRPr lang="zh-CN" altLang="en-US"/>
        </a:p>
      </dgm:t>
    </dgm:pt>
    <dgm:pt modelId="{BBDF0C0B-18ED-434A-BBD8-37D76AC939CA}" type="pres">
      <dgm:prSet presAssocID="{8DAE3AF3-DE2F-44BE-BD6C-343D5832ECC2}" presName="linearFlow" presStyleCnt="0">
        <dgm:presLayoutVars>
          <dgm:dir/>
          <dgm:resizeHandles val="exact"/>
        </dgm:presLayoutVars>
      </dgm:prSet>
      <dgm:spPr/>
    </dgm:pt>
    <dgm:pt modelId="{19312834-1AB4-49EC-AF87-CF0FB74235F7}" type="pres">
      <dgm:prSet presAssocID="{2EFF824A-5653-4CD5-A722-34DE90DBE95B}" presName="composite" presStyleCnt="0"/>
      <dgm:spPr/>
    </dgm:pt>
    <dgm:pt modelId="{4032B31E-43BA-4116-BCBA-620E5A9E1C8E}" type="pres">
      <dgm:prSet presAssocID="{2EFF824A-5653-4CD5-A722-34DE90DBE95B}" presName="imgShp" presStyleLbl="fgImgPlace1" presStyleIdx="0" presStyleCnt="2"/>
      <dgm:spPr/>
    </dgm:pt>
    <dgm:pt modelId="{8E4FA21E-30D9-4E23-B6B5-513826B8F378}" type="pres">
      <dgm:prSet presAssocID="{2EFF824A-5653-4CD5-A722-34DE90DBE95B}" presName="txShp" presStyleLbl="node1" presStyleIdx="0" presStyleCnt="2">
        <dgm:presLayoutVars>
          <dgm:bulletEnabled val="1"/>
        </dgm:presLayoutVars>
      </dgm:prSet>
      <dgm:spPr/>
    </dgm:pt>
    <dgm:pt modelId="{96C02B9D-64E1-4BBA-8CDD-B58FA934C852}" type="pres">
      <dgm:prSet presAssocID="{D1FCF7F2-4311-4884-B3F4-9CF1AD2D7962}" presName="spacing" presStyleCnt="0"/>
      <dgm:spPr/>
    </dgm:pt>
    <dgm:pt modelId="{5E8D842B-0AFB-4BC9-8E88-34E560235D49}" type="pres">
      <dgm:prSet presAssocID="{620B6920-68A1-45F8-8FBB-D27095ED2166}" presName="composite" presStyleCnt="0"/>
      <dgm:spPr/>
    </dgm:pt>
    <dgm:pt modelId="{BADFE975-AD5C-40C5-BFE6-94B0E91C593F}" type="pres">
      <dgm:prSet presAssocID="{620B6920-68A1-45F8-8FBB-D27095ED2166}" presName="imgShp" presStyleLbl="fgImgPlace1" presStyleIdx="1" presStyleCnt="2"/>
      <dgm:spPr/>
    </dgm:pt>
    <dgm:pt modelId="{91578D77-9EB6-4FE8-98D7-4259E7765499}" type="pres">
      <dgm:prSet presAssocID="{620B6920-68A1-45F8-8FBB-D27095ED2166}" presName="txShp" presStyleLbl="node1" presStyleIdx="1" presStyleCnt="2">
        <dgm:presLayoutVars>
          <dgm:bulletEnabled val="1"/>
        </dgm:presLayoutVars>
      </dgm:prSet>
      <dgm:spPr/>
    </dgm:pt>
  </dgm:ptLst>
  <dgm:cxnLst>
    <dgm:cxn modelId="{06F23412-7C29-4B91-83BB-AA298482BE43}" type="presOf" srcId="{2EFF824A-5653-4CD5-A722-34DE90DBE95B}" destId="{8E4FA21E-30D9-4E23-B6B5-513826B8F378}" srcOrd="0" destOrd="0" presId="urn:microsoft.com/office/officeart/2005/8/layout/vList3"/>
    <dgm:cxn modelId="{528ABC4F-CDA9-4425-A7E2-AAF4FB289718}" srcId="{8DAE3AF3-DE2F-44BE-BD6C-343D5832ECC2}" destId="{2EFF824A-5653-4CD5-A722-34DE90DBE95B}" srcOrd="0" destOrd="0" parTransId="{66529DE8-247F-4516-92D0-94B5B6C1D474}" sibTransId="{D1FCF7F2-4311-4884-B3F4-9CF1AD2D7962}"/>
    <dgm:cxn modelId="{058D3380-6800-498F-A7DB-7AD1C607E8C1}" type="presOf" srcId="{620B6920-68A1-45F8-8FBB-D27095ED2166}" destId="{91578D77-9EB6-4FE8-98D7-4259E7765499}" srcOrd="0" destOrd="0" presId="urn:microsoft.com/office/officeart/2005/8/layout/vList3"/>
    <dgm:cxn modelId="{1B47EA97-2E4F-47D1-B611-C44FCC2A09DE}" type="presOf" srcId="{8DAE3AF3-DE2F-44BE-BD6C-343D5832ECC2}" destId="{BBDF0C0B-18ED-434A-BBD8-37D76AC939CA}" srcOrd="0" destOrd="0" presId="urn:microsoft.com/office/officeart/2005/8/layout/vList3"/>
    <dgm:cxn modelId="{D553BCD3-6EF0-497E-B82D-3F7E4837C7C3}" srcId="{8DAE3AF3-DE2F-44BE-BD6C-343D5832ECC2}" destId="{620B6920-68A1-45F8-8FBB-D27095ED2166}" srcOrd="1" destOrd="0" parTransId="{3AC6ACD4-71AB-4626-8FE8-307E6B3B4703}" sibTransId="{9738F6F1-1CDE-4549-ADE7-0B620429A37C}"/>
    <dgm:cxn modelId="{08EFB6CB-FE4F-41EB-9588-882311C2CB74}" type="presParOf" srcId="{BBDF0C0B-18ED-434A-BBD8-37D76AC939CA}" destId="{19312834-1AB4-49EC-AF87-CF0FB74235F7}" srcOrd="0" destOrd="0" presId="urn:microsoft.com/office/officeart/2005/8/layout/vList3"/>
    <dgm:cxn modelId="{D6E589C0-4D8D-46B1-95F4-F3B934B7E0A2}" type="presParOf" srcId="{19312834-1AB4-49EC-AF87-CF0FB74235F7}" destId="{4032B31E-43BA-4116-BCBA-620E5A9E1C8E}" srcOrd="0" destOrd="0" presId="urn:microsoft.com/office/officeart/2005/8/layout/vList3"/>
    <dgm:cxn modelId="{DFE20C7D-D2F8-46D1-B883-1CC6942F3C0A}" type="presParOf" srcId="{19312834-1AB4-49EC-AF87-CF0FB74235F7}" destId="{8E4FA21E-30D9-4E23-B6B5-513826B8F378}" srcOrd="1" destOrd="0" presId="urn:microsoft.com/office/officeart/2005/8/layout/vList3"/>
    <dgm:cxn modelId="{313F73E9-39C9-4D09-B358-F26E60C323E1}" type="presParOf" srcId="{BBDF0C0B-18ED-434A-BBD8-37D76AC939CA}" destId="{96C02B9D-64E1-4BBA-8CDD-B58FA934C852}" srcOrd="1" destOrd="0" presId="urn:microsoft.com/office/officeart/2005/8/layout/vList3"/>
    <dgm:cxn modelId="{E6AAA280-E1B5-472D-A95C-2BDD04C8D130}" type="presParOf" srcId="{BBDF0C0B-18ED-434A-BBD8-37D76AC939CA}" destId="{5E8D842B-0AFB-4BC9-8E88-34E560235D49}" srcOrd="2" destOrd="0" presId="urn:microsoft.com/office/officeart/2005/8/layout/vList3"/>
    <dgm:cxn modelId="{44A02938-C9D4-473F-9BE8-853EBCA73876}" type="presParOf" srcId="{5E8D842B-0AFB-4BC9-8E88-34E560235D49}" destId="{BADFE975-AD5C-40C5-BFE6-94B0E91C593F}" srcOrd="0" destOrd="0" presId="urn:microsoft.com/office/officeart/2005/8/layout/vList3"/>
    <dgm:cxn modelId="{E56803D9-E3F5-488E-B7C6-789F41AD6F42}" type="presParOf" srcId="{5E8D842B-0AFB-4BC9-8E88-34E560235D49}" destId="{91578D77-9EB6-4FE8-98D7-4259E776549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722E54-189A-4BAE-B0AF-DD9C1DB18F37}" type="doc">
      <dgm:prSet loTypeId="urn:microsoft.com/office/officeart/2005/8/layout/radial3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BA0484D-8F16-4293-82DE-745332F2C662}">
      <dgm:prSet phldrT="[文本]" custT="1"/>
      <dgm:spPr/>
      <dgm:t>
        <a:bodyPr/>
        <a:lstStyle/>
        <a:p>
          <a:r>
            <a:rPr lang="zh-CN" altLang="en-US" sz="2800" dirty="0">
              <a:latin typeface="华文隶书" pitchFamily="2" charset="-122"/>
              <a:ea typeface="华文隶书" pitchFamily="2" charset="-122"/>
            </a:rPr>
            <a:t>算法特征</a:t>
          </a:r>
        </a:p>
      </dgm:t>
    </dgm:pt>
    <dgm:pt modelId="{ECC1A501-F686-461E-9795-754B11120D16}" type="parTrans" cxnId="{6C51AB2A-3D67-4A03-BED6-CFCB460C8D86}">
      <dgm:prSet/>
      <dgm:spPr/>
      <dgm:t>
        <a:bodyPr/>
        <a:lstStyle/>
        <a:p>
          <a:endParaRPr lang="zh-CN" altLang="en-US" sz="2000"/>
        </a:p>
      </dgm:t>
    </dgm:pt>
    <dgm:pt modelId="{298616C7-5CA1-4D25-8BB5-5860092A4F60}" type="sibTrans" cxnId="{6C51AB2A-3D67-4A03-BED6-CFCB460C8D86}">
      <dgm:prSet/>
      <dgm:spPr/>
      <dgm:t>
        <a:bodyPr/>
        <a:lstStyle/>
        <a:p>
          <a:endParaRPr lang="zh-CN" altLang="en-US" sz="2000"/>
        </a:p>
      </dgm:t>
    </dgm:pt>
    <dgm:pt modelId="{75345102-36AD-44A8-9E06-8CD339653B72}">
      <dgm:prSet phldrT="[文本]" custT="1"/>
      <dgm:spPr/>
      <dgm:t>
        <a:bodyPr/>
        <a:lstStyle/>
        <a:p>
          <a:r>
            <a: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rPr>
            <a:t>输入</a:t>
          </a:r>
          <a:r>
            <a:rPr kumimoji="1" lang="zh-CN" altLang="en-US" sz="1800" dirty="0">
              <a:latin typeface="黑体" pitchFamily="49" charset="-122"/>
              <a:ea typeface="黑体" pitchFamily="49" charset="-122"/>
            </a:rPr>
            <a:t>：</a:t>
          </a:r>
          <a:endParaRPr kumimoji="1" lang="en-US" altLang="zh-CN" sz="1800" dirty="0">
            <a:latin typeface="黑体" pitchFamily="49" charset="-122"/>
            <a:ea typeface="黑体" pitchFamily="49" charset="-122"/>
          </a:endParaRPr>
        </a:p>
        <a:p>
          <a:r>
            <a:rPr kumimoji="1" lang="zh-CN" altLang="en-US" sz="1800" dirty="0">
              <a:latin typeface="黑体" pitchFamily="49" charset="-122"/>
              <a:ea typeface="黑体" pitchFamily="49" charset="-122"/>
            </a:rPr>
            <a:t>有零个或多个外部输入。 </a:t>
          </a:r>
          <a:endParaRPr lang="zh-CN" altLang="en-US" sz="1800" dirty="0"/>
        </a:p>
      </dgm:t>
    </dgm:pt>
    <dgm:pt modelId="{14BDB0E2-C9CB-477C-89E1-FEE7E367D54A}" type="parTrans" cxnId="{4E37699A-12E6-4476-8B42-FD63580A1DE5}">
      <dgm:prSet custT="1"/>
      <dgm:spPr/>
      <dgm:t>
        <a:bodyPr/>
        <a:lstStyle/>
        <a:p>
          <a:endParaRPr lang="zh-CN" altLang="en-US" sz="600"/>
        </a:p>
      </dgm:t>
    </dgm:pt>
    <dgm:pt modelId="{C42FB5E8-5EF8-4715-A344-6210B8E50555}" type="sibTrans" cxnId="{4E37699A-12E6-4476-8B42-FD63580A1DE5}">
      <dgm:prSet/>
      <dgm:spPr/>
      <dgm:t>
        <a:bodyPr/>
        <a:lstStyle/>
        <a:p>
          <a:endParaRPr lang="zh-CN" altLang="en-US" sz="2000"/>
        </a:p>
      </dgm:t>
    </dgm:pt>
    <dgm:pt modelId="{26B376AC-6687-472E-9269-A67B8CC3B353}">
      <dgm:prSet custT="1"/>
      <dgm:spPr/>
      <dgm:t>
        <a:bodyPr/>
        <a:lstStyle/>
        <a:p>
          <a:r>
            <a: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rPr>
            <a:t>输出</a:t>
          </a:r>
          <a:r>
            <a:rPr kumimoji="1" lang="zh-CN" altLang="en-US" sz="1800" dirty="0">
              <a:latin typeface="黑体" pitchFamily="49" charset="-122"/>
              <a:ea typeface="黑体" pitchFamily="49" charset="-122"/>
            </a:rPr>
            <a:t>：</a:t>
          </a:r>
          <a:endParaRPr kumimoji="1" lang="en-US" altLang="zh-CN" sz="1800" dirty="0">
            <a:latin typeface="黑体" pitchFamily="49" charset="-122"/>
            <a:ea typeface="黑体" pitchFamily="49" charset="-122"/>
          </a:endParaRPr>
        </a:p>
        <a:p>
          <a:r>
            <a:rPr kumimoji="1" lang="zh-CN" altLang="en-US" sz="1800" dirty="0">
              <a:latin typeface="黑体" pitchFamily="49" charset="-122"/>
              <a:ea typeface="黑体" pitchFamily="49" charset="-122"/>
            </a:rPr>
            <a:t>产生至少一个输出。 </a:t>
          </a:r>
        </a:p>
      </dgm:t>
    </dgm:pt>
    <dgm:pt modelId="{610DB4E3-17E2-4965-A74F-FAED062F96BB}" type="parTrans" cxnId="{8FED8B05-47D5-49EF-83D2-751D318F26D0}">
      <dgm:prSet custT="1"/>
      <dgm:spPr/>
      <dgm:t>
        <a:bodyPr/>
        <a:lstStyle/>
        <a:p>
          <a:endParaRPr lang="zh-CN" altLang="en-US" sz="600"/>
        </a:p>
      </dgm:t>
    </dgm:pt>
    <dgm:pt modelId="{68DEA9FA-AACB-4547-B463-65C39DC12939}" type="sibTrans" cxnId="{8FED8B05-47D5-49EF-83D2-751D318F26D0}">
      <dgm:prSet/>
      <dgm:spPr/>
      <dgm:t>
        <a:bodyPr/>
        <a:lstStyle/>
        <a:p>
          <a:endParaRPr lang="zh-CN" altLang="en-US" sz="2000"/>
        </a:p>
      </dgm:t>
    </dgm:pt>
    <dgm:pt modelId="{85D4D464-9672-40F6-BD6A-E291603F0B3B}">
      <dgm:prSet custT="1"/>
      <dgm:spPr/>
      <dgm:t>
        <a:bodyPr/>
        <a:lstStyle/>
        <a:p>
          <a:r>
            <a: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rPr>
            <a:t>确定性</a:t>
          </a:r>
          <a:r>
            <a:rPr kumimoji="1" lang="zh-CN" altLang="en-US" sz="1800" dirty="0">
              <a:latin typeface="黑体" pitchFamily="49" charset="-122"/>
              <a:ea typeface="黑体" pitchFamily="49" charset="-122"/>
            </a:rPr>
            <a:t>：</a:t>
          </a:r>
          <a:endParaRPr kumimoji="1" lang="en-US" altLang="zh-CN" sz="1800" dirty="0">
            <a:latin typeface="黑体" pitchFamily="49" charset="-122"/>
            <a:ea typeface="黑体" pitchFamily="49" charset="-122"/>
          </a:endParaRPr>
        </a:p>
        <a:p>
          <a:r>
            <a:rPr kumimoji="1" lang="zh-CN" altLang="en-US" sz="1800" dirty="0">
              <a:latin typeface="黑体" pitchFamily="49" charset="-122"/>
              <a:ea typeface="黑体" pitchFamily="49" charset="-122"/>
            </a:rPr>
            <a:t>每条指令清晰、无歧义。</a:t>
          </a:r>
          <a:endParaRPr kumimoji="1" lang="en-US" altLang="zh-CN" sz="1800" dirty="0">
            <a:latin typeface="黑体" pitchFamily="49" charset="-122"/>
            <a:ea typeface="黑体" pitchFamily="49" charset="-122"/>
          </a:endParaRPr>
        </a:p>
      </dgm:t>
    </dgm:pt>
    <dgm:pt modelId="{A3C16B0F-7180-43B1-904B-435C6FE8D81C}" type="parTrans" cxnId="{A56689D5-7BF3-4AA6-B4A7-4EDDB93A64C5}">
      <dgm:prSet custT="1"/>
      <dgm:spPr/>
      <dgm:t>
        <a:bodyPr/>
        <a:lstStyle/>
        <a:p>
          <a:endParaRPr lang="zh-CN" altLang="en-US" sz="600"/>
        </a:p>
      </dgm:t>
    </dgm:pt>
    <dgm:pt modelId="{31B386BD-89F4-4320-8394-BCD0C2BBB6EC}" type="sibTrans" cxnId="{A56689D5-7BF3-4AA6-B4A7-4EDDB93A64C5}">
      <dgm:prSet/>
      <dgm:spPr/>
      <dgm:t>
        <a:bodyPr/>
        <a:lstStyle/>
        <a:p>
          <a:endParaRPr lang="zh-CN" altLang="en-US" sz="2000"/>
        </a:p>
      </dgm:t>
    </dgm:pt>
    <dgm:pt modelId="{6E321B9F-EEB4-49C6-820C-5F1866F56264}">
      <dgm:prSet custT="1"/>
      <dgm:spPr/>
      <dgm:t>
        <a:bodyPr/>
        <a:lstStyle/>
        <a:p>
          <a:r>
            <a: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rPr>
            <a:t>可行性</a:t>
          </a:r>
          <a:r>
            <a:rPr kumimoji="1" lang="zh-CN" altLang="en-US" sz="1800" dirty="0">
              <a:latin typeface="黑体" pitchFamily="49" charset="-122"/>
              <a:ea typeface="黑体" pitchFamily="49" charset="-122"/>
            </a:rPr>
            <a:t>：</a:t>
          </a:r>
          <a:endParaRPr kumimoji="1" lang="en-US" altLang="zh-CN" sz="1800" dirty="0">
            <a:latin typeface="黑体" pitchFamily="49" charset="-122"/>
            <a:ea typeface="黑体" pitchFamily="49" charset="-122"/>
          </a:endParaRPr>
        </a:p>
        <a:p>
          <a:r>
            <a:rPr kumimoji="1" lang="zh-CN" altLang="en-US" sz="1800" dirty="0">
              <a:latin typeface="黑体" pitchFamily="49" charset="-122"/>
              <a:ea typeface="黑体" pitchFamily="49" charset="-122"/>
            </a:rPr>
            <a:t>每条操作是可实现的。 </a:t>
          </a:r>
        </a:p>
      </dgm:t>
    </dgm:pt>
    <dgm:pt modelId="{EB53CFF5-F52B-4669-9C7C-9783FCB86D73}" type="parTrans" cxnId="{24CFC95F-3872-44B7-A398-D513528BD639}">
      <dgm:prSet custT="1"/>
      <dgm:spPr/>
      <dgm:t>
        <a:bodyPr/>
        <a:lstStyle/>
        <a:p>
          <a:endParaRPr lang="zh-CN" altLang="en-US" sz="600"/>
        </a:p>
      </dgm:t>
    </dgm:pt>
    <dgm:pt modelId="{CB531D5A-8633-4DD8-849C-BCF7B0C981D4}" type="sibTrans" cxnId="{24CFC95F-3872-44B7-A398-D513528BD639}">
      <dgm:prSet/>
      <dgm:spPr/>
      <dgm:t>
        <a:bodyPr/>
        <a:lstStyle/>
        <a:p>
          <a:endParaRPr lang="zh-CN" altLang="en-US" sz="2000"/>
        </a:p>
      </dgm:t>
    </dgm:pt>
    <dgm:pt modelId="{1879191D-0D36-4969-AEDB-1110F6F91548}">
      <dgm:prSet custT="1"/>
      <dgm:spPr/>
      <dgm:t>
        <a:bodyPr/>
        <a:lstStyle/>
        <a:p>
          <a:r>
            <a:rPr kumimoji="1" lang="zh-CN" altLang="en-US" sz="1800" dirty="0">
              <a:solidFill>
                <a:srgbClr val="FF0000"/>
              </a:solidFill>
              <a:latin typeface="黑体" pitchFamily="49" charset="-122"/>
              <a:ea typeface="黑体" pitchFamily="49" charset="-122"/>
            </a:rPr>
            <a:t>有限性</a:t>
          </a:r>
          <a:r>
            <a:rPr kumimoji="1" lang="zh-CN" altLang="en-US" sz="1800" dirty="0">
              <a:latin typeface="黑体" pitchFamily="49" charset="-122"/>
              <a:ea typeface="黑体" pitchFamily="49" charset="-122"/>
            </a:rPr>
            <a:t>：</a:t>
          </a:r>
          <a:endParaRPr kumimoji="1" lang="en-US" altLang="zh-CN" sz="1800" dirty="0">
            <a:latin typeface="黑体" pitchFamily="49" charset="-122"/>
            <a:ea typeface="黑体" pitchFamily="49" charset="-122"/>
          </a:endParaRPr>
        </a:p>
        <a:p>
          <a:r>
            <a:rPr kumimoji="1" lang="zh-CN" altLang="en-US" sz="1800" dirty="0">
              <a:latin typeface="黑体" pitchFamily="49" charset="-122"/>
              <a:ea typeface="黑体" pitchFamily="49" charset="-122"/>
            </a:rPr>
            <a:t>每条指令的执行次数和执行时间有限。</a:t>
          </a:r>
          <a:endParaRPr lang="zh-CN" altLang="en-US" sz="1800" dirty="0">
            <a:latin typeface="黑体" pitchFamily="49" charset="-122"/>
            <a:ea typeface="黑体" pitchFamily="49" charset="-122"/>
          </a:endParaRPr>
        </a:p>
      </dgm:t>
    </dgm:pt>
    <dgm:pt modelId="{2162DE63-CCCE-4DA0-A9BB-E1A058291024}" type="parTrans" cxnId="{431C0796-08AE-4F50-9E46-347615B65ECC}">
      <dgm:prSet custT="1"/>
      <dgm:spPr/>
      <dgm:t>
        <a:bodyPr/>
        <a:lstStyle/>
        <a:p>
          <a:endParaRPr lang="zh-CN" altLang="en-US" sz="600"/>
        </a:p>
      </dgm:t>
    </dgm:pt>
    <dgm:pt modelId="{465B79ED-8CDA-4263-AF15-2C2479D73F01}" type="sibTrans" cxnId="{431C0796-08AE-4F50-9E46-347615B65ECC}">
      <dgm:prSet/>
      <dgm:spPr/>
      <dgm:t>
        <a:bodyPr/>
        <a:lstStyle/>
        <a:p>
          <a:endParaRPr lang="zh-CN" altLang="en-US" sz="2000"/>
        </a:p>
      </dgm:t>
    </dgm:pt>
    <dgm:pt modelId="{7EF7816E-6D99-47AD-979A-4709ED64C1B2}" type="pres">
      <dgm:prSet presAssocID="{F9722E54-189A-4BAE-B0AF-DD9C1DB18F37}" presName="composite" presStyleCnt="0">
        <dgm:presLayoutVars>
          <dgm:chMax val="1"/>
          <dgm:dir/>
          <dgm:resizeHandles val="exact"/>
        </dgm:presLayoutVars>
      </dgm:prSet>
      <dgm:spPr/>
    </dgm:pt>
    <dgm:pt modelId="{FFE5F86C-2ACD-40B5-8A2D-C5519B54B987}" type="pres">
      <dgm:prSet presAssocID="{F9722E54-189A-4BAE-B0AF-DD9C1DB18F37}" presName="radial" presStyleCnt="0">
        <dgm:presLayoutVars>
          <dgm:animLvl val="ctr"/>
        </dgm:presLayoutVars>
      </dgm:prSet>
      <dgm:spPr/>
    </dgm:pt>
    <dgm:pt modelId="{7C04586B-1E11-4979-82D6-B503E280E47D}" type="pres">
      <dgm:prSet presAssocID="{7BA0484D-8F16-4293-82DE-745332F2C662}" presName="centerShape" presStyleLbl="vennNode1" presStyleIdx="0" presStyleCnt="6"/>
      <dgm:spPr/>
    </dgm:pt>
    <dgm:pt modelId="{DB45BB69-E8A9-406F-821E-6446EA605146}" type="pres">
      <dgm:prSet presAssocID="{75345102-36AD-44A8-9E06-8CD339653B72}" presName="node" presStyleLbl="vennNode1" presStyleIdx="1" presStyleCnt="6" custScaleX="123866">
        <dgm:presLayoutVars>
          <dgm:bulletEnabled val="1"/>
        </dgm:presLayoutVars>
      </dgm:prSet>
      <dgm:spPr/>
    </dgm:pt>
    <dgm:pt modelId="{F1B668EC-F154-4C59-AF52-11648560752E}" type="pres">
      <dgm:prSet presAssocID="{26B376AC-6687-472E-9269-A67B8CC3B353}" presName="node" presStyleLbl="vennNode1" presStyleIdx="2" presStyleCnt="6" custScaleX="104291">
        <dgm:presLayoutVars>
          <dgm:bulletEnabled val="1"/>
        </dgm:presLayoutVars>
      </dgm:prSet>
      <dgm:spPr/>
    </dgm:pt>
    <dgm:pt modelId="{C862D98A-186A-4194-AD36-8A95F68E07CB}" type="pres">
      <dgm:prSet presAssocID="{85D4D464-9672-40F6-BD6A-E291603F0B3B}" presName="node" presStyleLbl="vennNode1" presStyleIdx="3" presStyleCnt="6" custScaleX="116631">
        <dgm:presLayoutVars>
          <dgm:bulletEnabled val="1"/>
        </dgm:presLayoutVars>
      </dgm:prSet>
      <dgm:spPr/>
    </dgm:pt>
    <dgm:pt modelId="{B4FA6BBE-B973-43BC-BB68-459EA1EEFB7E}" type="pres">
      <dgm:prSet presAssocID="{6E321B9F-EEB4-49C6-820C-5F1866F56264}" presName="node" presStyleLbl="vennNode1" presStyleIdx="4" presStyleCnt="6" custScaleX="122704">
        <dgm:presLayoutVars>
          <dgm:bulletEnabled val="1"/>
        </dgm:presLayoutVars>
      </dgm:prSet>
      <dgm:spPr/>
    </dgm:pt>
    <dgm:pt modelId="{1A3CC57B-EB75-4C6D-B78F-9E5DB19E88F6}" type="pres">
      <dgm:prSet presAssocID="{1879191D-0D36-4969-AEDB-1110F6F91548}" presName="node" presStyleLbl="vennNode1" presStyleIdx="5" presStyleCnt="6" custScaleX="127724" custScaleY="112549" custRadScaleRad="92917" custRadScaleInc="3463">
        <dgm:presLayoutVars>
          <dgm:bulletEnabled val="1"/>
        </dgm:presLayoutVars>
      </dgm:prSet>
      <dgm:spPr/>
    </dgm:pt>
  </dgm:ptLst>
  <dgm:cxnLst>
    <dgm:cxn modelId="{8FED8B05-47D5-49EF-83D2-751D318F26D0}" srcId="{7BA0484D-8F16-4293-82DE-745332F2C662}" destId="{26B376AC-6687-472E-9269-A67B8CC3B353}" srcOrd="1" destOrd="0" parTransId="{610DB4E3-17E2-4965-A74F-FAED062F96BB}" sibTransId="{68DEA9FA-AACB-4547-B463-65C39DC12939}"/>
    <dgm:cxn modelId="{BC9BA114-8014-47C8-83E6-D1DE47F322B1}" type="presOf" srcId="{7BA0484D-8F16-4293-82DE-745332F2C662}" destId="{7C04586B-1E11-4979-82D6-B503E280E47D}" srcOrd="0" destOrd="0" presId="urn:microsoft.com/office/officeart/2005/8/layout/radial3"/>
    <dgm:cxn modelId="{6C51AB2A-3D67-4A03-BED6-CFCB460C8D86}" srcId="{F9722E54-189A-4BAE-B0AF-DD9C1DB18F37}" destId="{7BA0484D-8F16-4293-82DE-745332F2C662}" srcOrd="0" destOrd="0" parTransId="{ECC1A501-F686-461E-9795-754B11120D16}" sibTransId="{298616C7-5CA1-4D25-8BB5-5860092A4F60}"/>
    <dgm:cxn modelId="{59107C34-5ACA-4FB1-993E-C08AE4FDA43F}" type="presOf" srcId="{F9722E54-189A-4BAE-B0AF-DD9C1DB18F37}" destId="{7EF7816E-6D99-47AD-979A-4709ED64C1B2}" srcOrd="0" destOrd="0" presId="urn:microsoft.com/office/officeart/2005/8/layout/radial3"/>
    <dgm:cxn modelId="{24CFC95F-3872-44B7-A398-D513528BD639}" srcId="{7BA0484D-8F16-4293-82DE-745332F2C662}" destId="{6E321B9F-EEB4-49C6-820C-5F1866F56264}" srcOrd="3" destOrd="0" parTransId="{EB53CFF5-F52B-4669-9C7C-9783FCB86D73}" sibTransId="{CB531D5A-8633-4DD8-849C-BCF7B0C981D4}"/>
    <dgm:cxn modelId="{B024F94D-F167-4780-B16C-7BB5B84949AB}" type="presOf" srcId="{1879191D-0D36-4969-AEDB-1110F6F91548}" destId="{1A3CC57B-EB75-4C6D-B78F-9E5DB19E88F6}" srcOrd="0" destOrd="0" presId="urn:microsoft.com/office/officeart/2005/8/layout/radial3"/>
    <dgm:cxn modelId="{431C0796-08AE-4F50-9E46-347615B65ECC}" srcId="{7BA0484D-8F16-4293-82DE-745332F2C662}" destId="{1879191D-0D36-4969-AEDB-1110F6F91548}" srcOrd="4" destOrd="0" parTransId="{2162DE63-CCCE-4DA0-A9BB-E1A058291024}" sibTransId="{465B79ED-8CDA-4263-AF15-2C2479D73F01}"/>
    <dgm:cxn modelId="{36EBFA96-3A4F-4FBF-B4A9-694D6A6A7793}" type="presOf" srcId="{75345102-36AD-44A8-9E06-8CD339653B72}" destId="{DB45BB69-E8A9-406F-821E-6446EA605146}" srcOrd="0" destOrd="0" presId="urn:microsoft.com/office/officeart/2005/8/layout/radial3"/>
    <dgm:cxn modelId="{4E37699A-12E6-4476-8B42-FD63580A1DE5}" srcId="{7BA0484D-8F16-4293-82DE-745332F2C662}" destId="{75345102-36AD-44A8-9E06-8CD339653B72}" srcOrd="0" destOrd="0" parTransId="{14BDB0E2-C9CB-477C-89E1-FEE7E367D54A}" sibTransId="{C42FB5E8-5EF8-4715-A344-6210B8E50555}"/>
    <dgm:cxn modelId="{4052279E-BB40-45C8-BBA4-85A61D8DE6FC}" type="presOf" srcId="{6E321B9F-EEB4-49C6-820C-5F1866F56264}" destId="{B4FA6BBE-B973-43BC-BB68-459EA1EEFB7E}" srcOrd="0" destOrd="0" presId="urn:microsoft.com/office/officeart/2005/8/layout/radial3"/>
    <dgm:cxn modelId="{28199BA2-48BE-4B0E-A9FA-869076564297}" type="presOf" srcId="{85D4D464-9672-40F6-BD6A-E291603F0B3B}" destId="{C862D98A-186A-4194-AD36-8A95F68E07CB}" srcOrd="0" destOrd="0" presId="urn:microsoft.com/office/officeart/2005/8/layout/radial3"/>
    <dgm:cxn modelId="{C63B94AE-F7E5-47C0-9CEF-73BFCC032442}" type="presOf" srcId="{26B376AC-6687-472E-9269-A67B8CC3B353}" destId="{F1B668EC-F154-4C59-AF52-11648560752E}" srcOrd="0" destOrd="0" presId="urn:microsoft.com/office/officeart/2005/8/layout/radial3"/>
    <dgm:cxn modelId="{A56689D5-7BF3-4AA6-B4A7-4EDDB93A64C5}" srcId="{7BA0484D-8F16-4293-82DE-745332F2C662}" destId="{85D4D464-9672-40F6-BD6A-E291603F0B3B}" srcOrd="2" destOrd="0" parTransId="{A3C16B0F-7180-43B1-904B-435C6FE8D81C}" sibTransId="{31B386BD-89F4-4320-8394-BCD0C2BBB6EC}"/>
    <dgm:cxn modelId="{831C05F2-B3FA-4F04-B1CC-CF341C8DEC18}" type="presParOf" srcId="{7EF7816E-6D99-47AD-979A-4709ED64C1B2}" destId="{FFE5F86C-2ACD-40B5-8A2D-C5519B54B987}" srcOrd="0" destOrd="0" presId="urn:microsoft.com/office/officeart/2005/8/layout/radial3"/>
    <dgm:cxn modelId="{F3708032-F623-43F5-ABB1-8ECE01C1B6AE}" type="presParOf" srcId="{FFE5F86C-2ACD-40B5-8A2D-C5519B54B987}" destId="{7C04586B-1E11-4979-82D6-B503E280E47D}" srcOrd="0" destOrd="0" presId="urn:microsoft.com/office/officeart/2005/8/layout/radial3"/>
    <dgm:cxn modelId="{8B7C1DF8-A352-4100-92FB-0F65AADBB32E}" type="presParOf" srcId="{FFE5F86C-2ACD-40B5-8A2D-C5519B54B987}" destId="{DB45BB69-E8A9-406F-821E-6446EA605146}" srcOrd="1" destOrd="0" presId="urn:microsoft.com/office/officeart/2005/8/layout/radial3"/>
    <dgm:cxn modelId="{DCEBB1B5-2A1E-4B9A-8A4B-25C3FFF745B4}" type="presParOf" srcId="{FFE5F86C-2ACD-40B5-8A2D-C5519B54B987}" destId="{F1B668EC-F154-4C59-AF52-11648560752E}" srcOrd="2" destOrd="0" presId="urn:microsoft.com/office/officeart/2005/8/layout/radial3"/>
    <dgm:cxn modelId="{AEFE69B1-0D59-4AF5-A5D1-2F36B0373C8A}" type="presParOf" srcId="{FFE5F86C-2ACD-40B5-8A2D-C5519B54B987}" destId="{C862D98A-186A-4194-AD36-8A95F68E07CB}" srcOrd="3" destOrd="0" presId="urn:microsoft.com/office/officeart/2005/8/layout/radial3"/>
    <dgm:cxn modelId="{9507B950-F713-44AA-A647-1DB82AF3ECE2}" type="presParOf" srcId="{FFE5F86C-2ACD-40B5-8A2D-C5519B54B987}" destId="{B4FA6BBE-B973-43BC-BB68-459EA1EEFB7E}" srcOrd="4" destOrd="0" presId="urn:microsoft.com/office/officeart/2005/8/layout/radial3"/>
    <dgm:cxn modelId="{61418AE9-12DA-4A82-BC2B-6B4BD08257E3}" type="presParOf" srcId="{FFE5F86C-2ACD-40B5-8A2D-C5519B54B987}" destId="{1A3CC57B-EB75-4C6D-B78F-9E5DB19E88F6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8FFC09-9E33-4F3A-A966-8EBEBA563DAA}" type="doc">
      <dgm:prSet loTypeId="urn:microsoft.com/office/officeart/2005/8/layout/hProcess4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1D00652B-F428-492B-A274-A793E8E62B7F}">
      <dgm:prSet custT="1"/>
      <dgm:spPr/>
      <dgm:t>
        <a:bodyPr/>
        <a:lstStyle/>
        <a:p>
          <a:pPr rtl="0"/>
          <a:r>
            <a:rPr lang="zh-CN" altLang="en-US" sz="1800" b="1" dirty="0">
              <a:latin typeface="华文仿宋" pitchFamily="2" charset="-122"/>
              <a:ea typeface="华文仿宋" pitchFamily="2" charset="-122"/>
            </a:rPr>
            <a:t>描述问题：</a:t>
          </a:r>
        </a:p>
      </dgm:t>
    </dgm:pt>
    <dgm:pt modelId="{F8E967F1-2E02-4539-8653-CAADB99E8AAD}" type="parTrans" cxnId="{2E62E38A-8EC8-4765-B575-B2116EBADDB1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807FFA81-66CD-41A4-9053-21417395051A}" type="sibTrans" cxnId="{2E62E38A-8EC8-4765-B575-B2116EBADDB1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971E2713-50AC-46F6-BC8D-71177BFBD2D8}">
      <dgm:prSet custT="1"/>
      <dgm:spPr/>
      <dgm:t>
        <a:bodyPr/>
        <a:lstStyle/>
        <a:p>
          <a:pPr rtl="0"/>
          <a:r>
            <a:rPr lang="zh-CN" altLang="en-US" sz="1800" b="1" dirty="0">
              <a:latin typeface="华文仿宋" pitchFamily="2" charset="-122"/>
              <a:ea typeface="华文仿宋" pitchFamily="2" charset="-122"/>
            </a:rPr>
            <a:t>计算模型：</a:t>
          </a:r>
        </a:p>
      </dgm:t>
    </dgm:pt>
    <dgm:pt modelId="{31402364-58EF-4248-A3FF-8FB4FF4A5CCB}" type="parTrans" cxnId="{B4305990-5284-4B45-8581-55C5F483163A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76F5C5FD-AFFB-4BCB-9256-BBB9CFD267BB}" type="sibTrans" cxnId="{B4305990-5284-4B45-8581-55C5F483163A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4BBC914A-38EA-4464-A27B-FB58A57A6B50}">
      <dgm:prSet custT="1"/>
      <dgm:spPr/>
      <dgm:t>
        <a:bodyPr/>
        <a:lstStyle/>
        <a:p>
          <a:pPr rtl="0"/>
          <a:r>
            <a:rPr lang="zh-CN" altLang="en-US" sz="1800" b="1" dirty="0">
              <a:latin typeface="华文仿宋" pitchFamily="2" charset="-122"/>
              <a:ea typeface="华文仿宋" pitchFamily="2" charset="-122"/>
            </a:rPr>
            <a:t>算法描述：</a:t>
          </a:r>
        </a:p>
      </dgm:t>
    </dgm:pt>
    <dgm:pt modelId="{5EDC1797-C10B-49FF-8FBF-982B3454C053}" type="parTrans" cxnId="{839E0527-C418-41D3-A51F-747EF4D0FF83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BF9018DE-724A-4C40-8FF1-7A3214F898DB}" type="sibTrans" cxnId="{839E0527-C418-41D3-A51F-747EF4D0FF83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557F7CBB-CC0E-4E95-930A-8CE9242A3E45}">
      <dgm:prSet custT="1"/>
      <dgm:spPr/>
      <dgm:t>
        <a:bodyPr/>
        <a:lstStyle/>
        <a:p>
          <a:pPr rtl="0"/>
          <a:r>
            <a:rPr lang="zh-CN" altLang="en-US" sz="1800" b="1" dirty="0">
              <a:latin typeface="华文仿宋" pitchFamily="2" charset="-122"/>
              <a:ea typeface="华文仿宋" pitchFamily="2" charset="-122"/>
            </a:rPr>
            <a:t>评价与分析：</a:t>
          </a:r>
        </a:p>
      </dgm:t>
    </dgm:pt>
    <dgm:pt modelId="{8B71EBCF-8804-4BF3-AF81-B2F063D2A6E4}" type="parTrans" cxnId="{115A5028-77E0-4F7C-983D-8F8A7CABE400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AFF6254F-6DDC-448E-85D6-57C4361B4270}" type="sibTrans" cxnId="{115A5028-77E0-4F7C-983D-8F8A7CABE400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32F2A6C0-0604-454A-9945-67B29A9B0F6D}">
      <dgm:prSet custT="1"/>
      <dgm:spPr/>
      <dgm:t>
        <a:bodyPr/>
        <a:lstStyle/>
        <a:p>
          <a:pPr rtl="0"/>
          <a:r>
            <a:rPr lang="zh-CN" altLang="en-US" sz="1800" b="1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输入、输出，包括数据的结构和规模</a:t>
          </a:r>
        </a:p>
      </dgm:t>
    </dgm:pt>
    <dgm:pt modelId="{8BA47A46-3273-41F1-B0BC-BBEFDE81596B}" type="parTrans" cxnId="{4038A2C7-15A2-487E-AD96-BB85B9368C68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7A946E91-E978-43B1-A74E-31FB95C8D735}" type="sibTrans" cxnId="{4038A2C7-15A2-487E-AD96-BB85B9368C68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153C91C0-A005-417C-997A-9DFDF5875B20}">
      <dgm:prSet custT="1"/>
      <dgm:spPr/>
      <dgm:t>
        <a:bodyPr/>
        <a:lstStyle/>
        <a:p>
          <a:pPr rtl="0"/>
          <a:r>
            <a:rPr lang="zh-CN" altLang="en-US" sz="1800" b="1" dirty="0">
              <a:latin typeface="华文仿宋" pitchFamily="2" charset="-122"/>
              <a:ea typeface="华文仿宋" pitchFamily="2" charset="-122"/>
            </a:rPr>
            <a:t>数据的结构和处理方法</a:t>
          </a:r>
        </a:p>
      </dgm:t>
    </dgm:pt>
    <dgm:pt modelId="{29908285-7D0C-4E2E-AA4F-485EDA9B46B9}" type="parTrans" cxnId="{B10DDB03-0EA5-48FB-B8F4-B2953CEBE341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59B559C3-D388-4EA9-BD4F-935A4C5F291F}" type="sibTrans" cxnId="{B10DDB03-0EA5-48FB-B8F4-B2953CEBE341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47C83FC7-AD82-475F-9E6C-1C3D11CD28A0}">
      <dgm:prSet custT="1"/>
      <dgm:spPr/>
      <dgm:t>
        <a:bodyPr/>
        <a:lstStyle/>
        <a:p>
          <a:pPr rtl="0"/>
          <a:r>
            <a:rPr lang="zh-CN" altLang="en-US" sz="1800" b="1" dirty="0">
              <a:latin typeface="华文仿宋" pitchFamily="2" charset="-122"/>
              <a:ea typeface="华文仿宋" pitchFamily="2" charset="-122"/>
            </a:rPr>
            <a:t>伪代码、流程图、程序设计语言</a:t>
          </a:r>
        </a:p>
      </dgm:t>
    </dgm:pt>
    <dgm:pt modelId="{FBF82B8D-A059-40F0-BE73-9FB93A7C6108}" type="parTrans" cxnId="{5619E0A5-019F-480F-9F6E-4142338BADED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2A140274-3C13-471F-93BB-3B6E923964D0}" type="sibTrans" cxnId="{5619E0A5-019F-480F-9F6E-4142338BADED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EAD93B99-D02C-44D0-A093-80D3F44ED3F1}">
      <dgm:prSet custT="1"/>
      <dgm:spPr/>
      <dgm:t>
        <a:bodyPr/>
        <a:lstStyle/>
        <a:p>
          <a:pPr rtl="0"/>
          <a:r>
            <a:rPr lang="zh-CN" altLang="en-US" sz="1200" b="1" dirty="0">
              <a:latin typeface="华文仿宋" pitchFamily="2" charset="-122"/>
              <a:ea typeface="华文仿宋" pitchFamily="2" charset="-122"/>
            </a:rPr>
            <a:t>正确性、时间空间复杂度（执行关键指令的条数和需要额外占用的内存空间）</a:t>
          </a:r>
        </a:p>
      </dgm:t>
    </dgm:pt>
    <dgm:pt modelId="{A5ACFACA-BA4C-4045-AA5D-C84E4DBECD0E}" type="parTrans" cxnId="{0FBFD28D-4DDB-48BB-AE92-185D45C603CA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57BA4F54-471A-4193-9CB1-57A46E52F2F1}" type="sibTrans" cxnId="{0FBFD28D-4DDB-48BB-AE92-185D45C603CA}">
      <dgm:prSet/>
      <dgm:spPr/>
      <dgm:t>
        <a:bodyPr/>
        <a:lstStyle/>
        <a:p>
          <a:endParaRPr lang="zh-CN" altLang="en-US" sz="3200" b="1">
            <a:latin typeface="华文仿宋" pitchFamily="2" charset="-122"/>
            <a:ea typeface="华文仿宋" pitchFamily="2" charset="-122"/>
          </a:endParaRPr>
        </a:p>
      </dgm:t>
    </dgm:pt>
    <dgm:pt modelId="{9DEA919D-08B4-4C62-8F12-1BF468330CFF}" type="pres">
      <dgm:prSet presAssocID="{BA8FFC09-9E33-4F3A-A966-8EBEBA563DAA}" presName="Name0" presStyleCnt="0">
        <dgm:presLayoutVars>
          <dgm:dir/>
          <dgm:animLvl val="lvl"/>
          <dgm:resizeHandles val="exact"/>
        </dgm:presLayoutVars>
      </dgm:prSet>
      <dgm:spPr/>
    </dgm:pt>
    <dgm:pt modelId="{6FF0DE4B-1A31-48F8-BB88-40194046798A}" type="pres">
      <dgm:prSet presAssocID="{BA8FFC09-9E33-4F3A-A966-8EBEBA563DAA}" presName="tSp" presStyleCnt="0"/>
      <dgm:spPr/>
    </dgm:pt>
    <dgm:pt modelId="{D5C72667-AE60-40E5-B8AD-A30A8DCB48F6}" type="pres">
      <dgm:prSet presAssocID="{BA8FFC09-9E33-4F3A-A966-8EBEBA563DAA}" presName="bSp" presStyleCnt="0"/>
      <dgm:spPr/>
    </dgm:pt>
    <dgm:pt modelId="{2B0D6976-DF57-4C14-924C-006ACC90D8D3}" type="pres">
      <dgm:prSet presAssocID="{BA8FFC09-9E33-4F3A-A966-8EBEBA563DAA}" presName="process" presStyleCnt="0"/>
      <dgm:spPr/>
    </dgm:pt>
    <dgm:pt modelId="{0A8D1971-8208-4BFB-B447-3E90508D5BF9}" type="pres">
      <dgm:prSet presAssocID="{1D00652B-F428-492B-A274-A793E8E62B7F}" presName="composite1" presStyleCnt="0"/>
      <dgm:spPr/>
    </dgm:pt>
    <dgm:pt modelId="{0184C658-11C8-4A2E-B056-A3A5753DA5C7}" type="pres">
      <dgm:prSet presAssocID="{1D00652B-F428-492B-A274-A793E8E62B7F}" presName="dummyNode1" presStyleLbl="node1" presStyleIdx="0" presStyleCnt="4"/>
      <dgm:spPr/>
    </dgm:pt>
    <dgm:pt modelId="{173D2D09-111E-4C05-AAC5-2386A22D54E3}" type="pres">
      <dgm:prSet presAssocID="{1D00652B-F428-492B-A274-A793E8E62B7F}" presName="childNode1" presStyleLbl="bgAcc1" presStyleIdx="0" presStyleCnt="4" custScaleX="127693" custScaleY="127044">
        <dgm:presLayoutVars>
          <dgm:bulletEnabled val="1"/>
        </dgm:presLayoutVars>
      </dgm:prSet>
      <dgm:spPr/>
    </dgm:pt>
    <dgm:pt modelId="{74DC8A48-62CC-4806-B0D8-BB6B20696304}" type="pres">
      <dgm:prSet presAssocID="{1D00652B-F428-492B-A274-A793E8E62B7F}" presName="childNode1tx" presStyleLbl="bgAcc1" presStyleIdx="0" presStyleCnt="4">
        <dgm:presLayoutVars>
          <dgm:bulletEnabled val="1"/>
        </dgm:presLayoutVars>
      </dgm:prSet>
      <dgm:spPr/>
    </dgm:pt>
    <dgm:pt modelId="{76E50700-0974-487E-A0A9-492047EE17C9}" type="pres">
      <dgm:prSet presAssocID="{1D00652B-F428-492B-A274-A793E8E62B7F}" presName="parentNode1" presStyleLbl="node1" presStyleIdx="0" presStyleCnt="4" custLinFactNeighborY="16197">
        <dgm:presLayoutVars>
          <dgm:chMax val="1"/>
          <dgm:bulletEnabled val="1"/>
        </dgm:presLayoutVars>
      </dgm:prSet>
      <dgm:spPr/>
    </dgm:pt>
    <dgm:pt modelId="{7EB708DC-3257-4092-BA56-4C02A476DF7B}" type="pres">
      <dgm:prSet presAssocID="{1D00652B-F428-492B-A274-A793E8E62B7F}" presName="connSite1" presStyleCnt="0"/>
      <dgm:spPr/>
    </dgm:pt>
    <dgm:pt modelId="{8A9AA066-8A38-4172-9C16-F68DCCDA619B}" type="pres">
      <dgm:prSet presAssocID="{807FFA81-66CD-41A4-9053-21417395051A}" presName="Name9" presStyleLbl="sibTrans2D1" presStyleIdx="0" presStyleCnt="3"/>
      <dgm:spPr/>
    </dgm:pt>
    <dgm:pt modelId="{A3D0A985-AD26-4962-BB1A-C35AA5B6FEA4}" type="pres">
      <dgm:prSet presAssocID="{971E2713-50AC-46F6-BC8D-71177BFBD2D8}" presName="composite2" presStyleCnt="0"/>
      <dgm:spPr/>
    </dgm:pt>
    <dgm:pt modelId="{BDE9907D-5DB6-418A-98D5-2B919E26CA96}" type="pres">
      <dgm:prSet presAssocID="{971E2713-50AC-46F6-BC8D-71177BFBD2D8}" presName="dummyNode2" presStyleLbl="node1" presStyleIdx="0" presStyleCnt="4"/>
      <dgm:spPr/>
    </dgm:pt>
    <dgm:pt modelId="{1CE818F0-DF28-492D-B308-A1DA3128BD49}" type="pres">
      <dgm:prSet presAssocID="{971E2713-50AC-46F6-BC8D-71177BFBD2D8}" presName="childNode2" presStyleLbl="bgAcc1" presStyleIdx="1" presStyleCnt="4" custScaleX="132001">
        <dgm:presLayoutVars>
          <dgm:bulletEnabled val="1"/>
        </dgm:presLayoutVars>
      </dgm:prSet>
      <dgm:spPr/>
    </dgm:pt>
    <dgm:pt modelId="{0F8BF1EE-AD65-4E24-A939-A78ADB6722FB}" type="pres">
      <dgm:prSet presAssocID="{971E2713-50AC-46F6-BC8D-71177BFBD2D8}" presName="childNode2tx" presStyleLbl="bgAcc1" presStyleIdx="1" presStyleCnt="4">
        <dgm:presLayoutVars>
          <dgm:bulletEnabled val="1"/>
        </dgm:presLayoutVars>
      </dgm:prSet>
      <dgm:spPr/>
    </dgm:pt>
    <dgm:pt modelId="{C0583154-6995-4987-980E-F14F5D9E2045}" type="pres">
      <dgm:prSet presAssocID="{971E2713-50AC-46F6-BC8D-71177BFBD2D8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2A203117-80AF-449A-B5D4-1F4EA0EB4CE7}" type="pres">
      <dgm:prSet presAssocID="{971E2713-50AC-46F6-BC8D-71177BFBD2D8}" presName="connSite2" presStyleCnt="0"/>
      <dgm:spPr/>
    </dgm:pt>
    <dgm:pt modelId="{6A19A57E-B37F-495E-A7C1-811A7915D291}" type="pres">
      <dgm:prSet presAssocID="{76F5C5FD-AFFB-4BCB-9256-BBB9CFD267BB}" presName="Name18" presStyleLbl="sibTrans2D1" presStyleIdx="1" presStyleCnt="3"/>
      <dgm:spPr/>
    </dgm:pt>
    <dgm:pt modelId="{A5B5C3EF-72A2-47A4-AEB3-79D04A8BFCE4}" type="pres">
      <dgm:prSet presAssocID="{4BBC914A-38EA-4464-A27B-FB58A57A6B50}" presName="composite1" presStyleCnt="0"/>
      <dgm:spPr/>
    </dgm:pt>
    <dgm:pt modelId="{9A28FF94-ECFC-4368-A290-9636570DADB6}" type="pres">
      <dgm:prSet presAssocID="{4BBC914A-38EA-4464-A27B-FB58A57A6B50}" presName="dummyNode1" presStyleLbl="node1" presStyleIdx="1" presStyleCnt="4"/>
      <dgm:spPr/>
    </dgm:pt>
    <dgm:pt modelId="{F850A635-90BF-4240-AD04-F99EBBF623A6}" type="pres">
      <dgm:prSet presAssocID="{4BBC914A-38EA-4464-A27B-FB58A57A6B50}" presName="childNode1" presStyleLbl="bgAcc1" presStyleIdx="2" presStyleCnt="4" custScaleX="130854" custLinFactNeighborY="-5704">
        <dgm:presLayoutVars>
          <dgm:bulletEnabled val="1"/>
        </dgm:presLayoutVars>
      </dgm:prSet>
      <dgm:spPr/>
    </dgm:pt>
    <dgm:pt modelId="{C0A61E0A-9FDC-4F88-84F8-EE1515429859}" type="pres">
      <dgm:prSet presAssocID="{4BBC914A-38EA-4464-A27B-FB58A57A6B50}" presName="childNode1tx" presStyleLbl="bgAcc1" presStyleIdx="2" presStyleCnt="4">
        <dgm:presLayoutVars>
          <dgm:bulletEnabled val="1"/>
        </dgm:presLayoutVars>
      </dgm:prSet>
      <dgm:spPr/>
    </dgm:pt>
    <dgm:pt modelId="{F9DFD7E2-90F3-4800-BB5F-914EBB7AF85E}" type="pres">
      <dgm:prSet presAssocID="{4BBC914A-38EA-4464-A27B-FB58A57A6B50}" presName="parentNode1" presStyleLbl="node1" presStyleIdx="2" presStyleCnt="4" custLinFactNeighborY="29148">
        <dgm:presLayoutVars>
          <dgm:chMax val="1"/>
          <dgm:bulletEnabled val="1"/>
        </dgm:presLayoutVars>
      </dgm:prSet>
      <dgm:spPr/>
    </dgm:pt>
    <dgm:pt modelId="{7135AFAC-BD9D-4AB0-8251-E7718A295B66}" type="pres">
      <dgm:prSet presAssocID="{4BBC914A-38EA-4464-A27B-FB58A57A6B50}" presName="connSite1" presStyleCnt="0"/>
      <dgm:spPr/>
    </dgm:pt>
    <dgm:pt modelId="{973074CA-7E1D-4AE8-8201-623E8F32033E}" type="pres">
      <dgm:prSet presAssocID="{BF9018DE-724A-4C40-8FF1-7A3214F898DB}" presName="Name9" presStyleLbl="sibTrans2D1" presStyleIdx="2" presStyleCnt="3"/>
      <dgm:spPr/>
    </dgm:pt>
    <dgm:pt modelId="{676A6CD0-838E-4E65-93E3-1E1991B493D8}" type="pres">
      <dgm:prSet presAssocID="{557F7CBB-CC0E-4E95-930A-8CE9242A3E45}" presName="composite2" presStyleCnt="0"/>
      <dgm:spPr/>
    </dgm:pt>
    <dgm:pt modelId="{C944BCF0-4118-45DF-8D8E-A9F1B71D9BEA}" type="pres">
      <dgm:prSet presAssocID="{557F7CBB-CC0E-4E95-930A-8CE9242A3E45}" presName="dummyNode2" presStyleLbl="node1" presStyleIdx="2" presStyleCnt="4"/>
      <dgm:spPr/>
    </dgm:pt>
    <dgm:pt modelId="{666EE6C6-24E7-4C09-871A-FEA392563B8D}" type="pres">
      <dgm:prSet presAssocID="{557F7CBB-CC0E-4E95-930A-8CE9242A3E45}" presName="childNode2" presStyleLbl="bgAcc1" presStyleIdx="3" presStyleCnt="4" custScaleX="139687" custScaleY="113942">
        <dgm:presLayoutVars>
          <dgm:bulletEnabled val="1"/>
        </dgm:presLayoutVars>
      </dgm:prSet>
      <dgm:spPr/>
    </dgm:pt>
    <dgm:pt modelId="{1356E6BC-CF34-491B-83C0-1E167AE25EC3}" type="pres">
      <dgm:prSet presAssocID="{557F7CBB-CC0E-4E95-930A-8CE9242A3E45}" presName="childNode2tx" presStyleLbl="bgAcc1" presStyleIdx="3" presStyleCnt="4">
        <dgm:presLayoutVars>
          <dgm:bulletEnabled val="1"/>
        </dgm:presLayoutVars>
      </dgm:prSet>
      <dgm:spPr/>
    </dgm:pt>
    <dgm:pt modelId="{2427CF74-A61B-4B8F-A7BE-B5681DAC4A8A}" type="pres">
      <dgm:prSet presAssocID="{557F7CBB-CC0E-4E95-930A-8CE9242A3E45}" presName="parentNode2" presStyleLbl="node1" presStyleIdx="3" presStyleCnt="4" custScaleX="123664">
        <dgm:presLayoutVars>
          <dgm:chMax val="0"/>
          <dgm:bulletEnabled val="1"/>
        </dgm:presLayoutVars>
      </dgm:prSet>
      <dgm:spPr/>
    </dgm:pt>
    <dgm:pt modelId="{13C4FCDA-FCC7-4782-9A54-4BCCDF77ED1D}" type="pres">
      <dgm:prSet presAssocID="{557F7CBB-CC0E-4E95-930A-8CE9242A3E45}" presName="connSite2" presStyleCnt="0"/>
      <dgm:spPr/>
    </dgm:pt>
  </dgm:ptLst>
  <dgm:cxnLst>
    <dgm:cxn modelId="{B10DDB03-0EA5-48FB-B8F4-B2953CEBE341}" srcId="{971E2713-50AC-46F6-BC8D-71177BFBD2D8}" destId="{153C91C0-A005-417C-997A-9DFDF5875B20}" srcOrd="0" destOrd="0" parTransId="{29908285-7D0C-4E2E-AA4F-485EDA9B46B9}" sibTransId="{59B559C3-D388-4EA9-BD4F-935A4C5F291F}"/>
    <dgm:cxn modelId="{A238A806-56C4-44BE-B5F4-C3BE3802EEB1}" type="presOf" srcId="{BA8FFC09-9E33-4F3A-A966-8EBEBA563DAA}" destId="{9DEA919D-08B4-4C62-8F12-1BF468330CFF}" srcOrd="0" destOrd="0" presId="urn:microsoft.com/office/officeart/2005/8/layout/hProcess4"/>
    <dgm:cxn modelId="{E56EB308-DDCE-4780-8476-A050CAF81066}" type="presOf" srcId="{32F2A6C0-0604-454A-9945-67B29A9B0F6D}" destId="{74DC8A48-62CC-4806-B0D8-BB6B20696304}" srcOrd="1" destOrd="0" presId="urn:microsoft.com/office/officeart/2005/8/layout/hProcess4"/>
    <dgm:cxn modelId="{C5511E14-3473-409F-A77F-7C706C58CFF6}" type="presOf" srcId="{153C91C0-A005-417C-997A-9DFDF5875B20}" destId="{1CE818F0-DF28-492D-B308-A1DA3128BD49}" srcOrd="0" destOrd="0" presId="urn:microsoft.com/office/officeart/2005/8/layout/hProcess4"/>
    <dgm:cxn modelId="{839E0527-C418-41D3-A51F-747EF4D0FF83}" srcId="{BA8FFC09-9E33-4F3A-A966-8EBEBA563DAA}" destId="{4BBC914A-38EA-4464-A27B-FB58A57A6B50}" srcOrd="2" destOrd="0" parTransId="{5EDC1797-C10B-49FF-8FBF-982B3454C053}" sibTransId="{BF9018DE-724A-4C40-8FF1-7A3214F898DB}"/>
    <dgm:cxn modelId="{115A5028-77E0-4F7C-983D-8F8A7CABE400}" srcId="{BA8FFC09-9E33-4F3A-A966-8EBEBA563DAA}" destId="{557F7CBB-CC0E-4E95-930A-8CE9242A3E45}" srcOrd="3" destOrd="0" parTransId="{8B71EBCF-8804-4BF3-AF81-B2F063D2A6E4}" sibTransId="{AFF6254F-6DDC-448E-85D6-57C4361B4270}"/>
    <dgm:cxn modelId="{3063CF3B-22A9-40FA-A821-DD43664B9A7D}" type="presOf" srcId="{1D00652B-F428-492B-A274-A793E8E62B7F}" destId="{76E50700-0974-487E-A0A9-492047EE17C9}" srcOrd="0" destOrd="0" presId="urn:microsoft.com/office/officeart/2005/8/layout/hProcess4"/>
    <dgm:cxn modelId="{57F1D75C-6D83-43D1-9F45-1C5CACB82C05}" type="presOf" srcId="{153C91C0-A005-417C-997A-9DFDF5875B20}" destId="{0F8BF1EE-AD65-4E24-A939-A78ADB6722FB}" srcOrd="1" destOrd="0" presId="urn:microsoft.com/office/officeart/2005/8/layout/hProcess4"/>
    <dgm:cxn modelId="{61BA7B62-6028-4A4B-9EA1-B4FB6983B652}" type="presOf" srcId="{EAD93B99-D02C-44D0-A093-80D3F44ED3F1}" destId="{1356E6BC-CF34-491B-83C0-1E167AE25EC3}" srcOrd="1" destOrd="0" presId="urn:microsoft.com/office/officeart/2005/8/layout/hProcess4"/>
    <dgm:cxn modelId="{653E1D66-AC46-4E3B-B232-F60C32B1D822}" type="presOf" srcId="{47C83FC7-AD82-475F-9E6C-1C3D11CD28A0}" destId="{F850A635-90BF-4240-AD04-F99EBBF623A6}" srcOrd="0" destOrd="0" presId="urn:microsoft.com/office/officeart/2005/8/layout/hProcess4"/>
    <dgm:cxn modelId="{EFC88A46-4234-4B51-B6FA-AE854C73B944}" type="presOf" srcId="{4BBC914A-38EA-4464-A27B-FB58A57A6B50}" destId="{F9DFD7E2-90F3-4800-BB5F-914EBB7AF85E}" srcOrd="0" destOrd="0" presId="urn:microsoft.com/office/officeart/2005/8/layout/hProcess4"/>
    <dgm:cxn modelId="{C3ED2668-DA9A-4758-B111-8A4560EC11D7}" type="presOf" srcId="{807FFA81-66CD-41A4-9053-21417395051A}" destId="{8A9AA066-8A38-4172-9C16-F68DCCDA619B}" srcOrd="0" destOrd="0" presId="urn:microsoft.com/office/officeart/2005/8/layout/hProcess4"/>
    <dgm:cxn modelId="{4D6A9174-9F0B-4344-8614-C4FDC3FF404E}" type="presOf" srcId="{76F5C5FD-AFFB-4BCB-9256-BBB9CFD267BB}" destId="{6A19A57E-B37F-495E-A7C1-811A7915D291}" srcOrd="0" destOrd="0" presId="urn:microsoft.com/office/officeart/2005/8/layout/hProcess4"/>
    <dgm:cxn modelId="{5D4FD382-CFC2-4643-93FA-7E5C4BAB7297}" type="presOf" srcId="{557F7CBB-CC0E-4E95-930A-8CE9242A3E45}" destId="{2427CF74-A61B-4B8F-A7BE-B5681DAC4A8A}" srcOrd="0" destOrd="0" presId="urn:microsoft.com/office/officeart/2005/8/layout/hProcess4"/>
    <dgm:cxn modelId="{2E62E38A-8EC8-4765-B575-B2116EBADDB1}" srcId="{BA8FFC09-9E33-4F3A-A966-8EBEBA563DAA}" destId="{1D00652B-F428-492B-A274-A793E8E62B7F}" srcOrd="0" destOrd="0" parTransId="{F8E967F1-2E02-4539-8653-CAADB99E8AAD}" sibTransId="{807FFA81-66CD-41A4-9053-21417395051A}"/>
    <dgm:cxn modelId="{0FBFD28D-4DDB-48BB-AE92-185D45C603CA}" srcId="{557F7CBB-CC0E-4E95-930A-8CE9242A3E45}" destId="{EAD93B99-D02C-44D0-A093-80D3F44ED3F1}" srcOrd="0" destOrd="0" parTransId="{A5ACFACA-BA4C-4045-AA5D-C84E4DBECD0E}" sibTransId="{57BA4F54-471A-4193-9CB1-57A46E52F2F1}"/>
    <dgm:cxn modelId="{B4305990-5284-4B45-8581-55C5F483163A}" srcId="{BA8FFC09-9E33-4F3A-A966-8EBEBA563DAA}" destId="{971E2713-50AC-46F6-BC8D-71177BFBD2D8}" srcOrd="1" destOrd="0" parTransId="{31402364-58EF-4248-A3FF-8FB4FF4A5CCB}" sibTransId="{76F5C5FD-AFFB-4BCB-9256-BBB9CFD267BB}"/>
    <dgm:cxn modelId="{5619E0A5-019F-480F-9F6E-4142338BADED}" srcId="{4BBC914A-38EA-4464-A27B-FB58A57A6B50}" destId="{47C83FC7-AD82-475F-9E6C-1C3D11CD28A0}" srcOrd="0" destOrd="0" parTransId="{FBF82B8D-A059-40F0-BE73-9FB93A7C6108}" sibTransId="{2A140274-3C13-471F-93BB-3B6E923964D0}"/>
    <dgm:cxn modelId="{740C6FBB-874C-447F-8136-733AAA47A742}" type="presOf" srcId="{971E2713-50AC-46F6-BC8D-71177BFBD2D8}" destId="{C0583154-6995-4987-980E-F14F5D9E2045}" srcOrd="0" destOrd="0" presId="urn:microsoft.com/office/officeart/2005/8/layout/hProcess4"/>
    <dgm:cxn modelId="{4038A2C7-15A2-487E-AD96-BB85B9368C68}" srcId="{1D00652B-F428-492B-A274-A793E8E62B7F}" destId="{32F2A6C0-0604-454A-9945-67B29A9B0F6D}" srcOrd="0" destOrd="0" parTransId="{8BA47A46-3273-41F1-B0BC-BBEFDE81596B}" sibTransId="{7A946E91-E978-43B1-A74E-31FB95C8D735}"/>
    <dgm:cxn modelId="{57B566D0-6711-4938-9A12-5E7026712E6A}" type="presOf" srcId="{EAD93B99-D02C-44D0-A093-80D3F44ED3F1}" destId="{666EE6C6-24E7-4C09-871A-FEA392563B8D}" srcOrd="0" destOrd="0" presId="urn:microsoft.com/office/officeart/2005/8/layout/hProcess4"/>
    <dgm:cxn modelId="{54851ED3-7482-4E84-866A-5ED75ECD6214}" type="presOf" srcId="{47C83FC7-AD82-475F-9E6C-1C3D11CD28A0}" destId="{C0A61E0A-9FDC-4F88-84F8-EE1515429859}" srcOrd="1" destOrd="0" presId="urn:microsoft.com/office/officeart/2005/8/layout/hProcess4"/>
    <dgm:cxn modelId="{42AF95D3-ACBC-4431-887F-78D844B5A4A8}" type="presOf" srcId="{BF9018DE-724A-4C40-8FF1-7A3214F898DB}" destId="{973074CA-7E1D-4AE8-8201-623E8F32033E}" srcOrd="0" destOrd="0" presId="urn:microsoft.com/office/officeart/2005/8/layout/hProcess4"/>
    <dgm:cxn modelId="{B5DE02D8-DD52-4AA9-ABC1-F87DFB0F9728}" type="presOf" srcId="{32F2A6C0-0604-454A-9945-67B29A9B0F6D}" destId="{173D2D09-111E-4C05-AAC5-2386A22D54E3}" srcOrd="0" destOrd="0" presId="urn:microsoft.com/office/officeart/2005/8/layout/hProcess4"/>
    <dgm:cxn modelId="{88FAEC5C-9A4E-41C6-9B7C-0181480055D9}" type="presParOf" srcId="{9DEA919D-08B4-4C62-8F12-1BF468330CFF}" destId="{6FF0DE4B-1A31-48F8-BB88-40194046798A}" srcOrd="0" destOrd="0" presId="urn:microsoft.com/office/officeart/2005/8/layout/hProcess4"/>
    <dgm:cxn modelId="{DE56BD20-15A7-4762-AFE4-80F1D5DA3C7C}" type="presParOf" srcId="{9DEA919D-08B4-4C62-8F12-1BF468330CFF}" destId="{D5C72667-AE60-40E5-B8AD-A30A8DCB48F6}" srcOrd="1" destOrd="0" presId="urn:microsoft.com/office/officeart/2005/8/layout/hProcess4"/>
    <dgm:cxn modelId="{1E6F8CCB-01F4-4DA0-8C8E-914E6608FF3C}" type="presParOf" srcId="{9DEA919D-08B4-4C62-8F12-1BF468330CFF}" destId="{2B0D6976-DF57-4C14-924C-006ACC90D8D3}" srcOrd="2" destOrd="0" presId="urn:microsoft.com/office/officeart/2005/8/layout/hProcess4"/>
    <dgm:cxn modelId="{659D2930-7B5B-4BAC-B216-3F421A621047}" type="presParOf" srcId="{2B0D6976-DF57-4C14-924C-006ACC90D8D3}" destId="{0A8D1971-8208-4BFB-B447-3E90508D5BF9}" srcOrd="0" destOrd="0" presId="urn:microsoft.com/office/officeart/2005/8/layout/hProcess4"/>
    <dgm:cxn modelId="{64331775-3E6F-4656-A305-741592C2F204}" type="presParOf" srcId="{0A8D1971-8208-4BFB-B447-3E90508D5BF9}" destId="{0184C658-11C8-4A2E-B056-A3A5753DA5C7}" srcOrd="0" destOrd="0" presId="urn:microsoft.com/office/officeart/2005/8/layout/hProcess4"/>
    <dgm:cxn modelId="{4A89D8EE-A560-4AAD-A4BD-77A3D353E60E}" type="presParOf" srcId="{0A8D1971-8208-4BFB-B447-3E90508D5BF9}" destId="{173D2D09-111E-4C05-AAC5-2386A22D54E3}" srcOrd="1" destOrd="0" presId="urn:microsoft.com/office/officeart/2005/8/layout/hProcess4"/>
    <dgm:cxn modelId="{EBD3E411-1C2F-4FC0-BC74-672E7F35AEEB}" type="presParOf" srcId="{0A8D1971-8208-4BFB-B447-3E90508D5BF9}" destId="{74DC8A48-62CC-4806-B0D8-BB6B20696304}" srcOrd="2" destOrd="0" presId="urn:microsoft.com/office/officeart/2005/8/layout/hProcess4"/>
    <dgm:cxn modelId="{4F59E039-0A22-4C27-BE52-AF0946783B2C}" type="presParOf" srcId="{0A8D1971-8208-4BFB-B447-3E90508D5BF9}" destId="{76E50700-0974-487E-A0A9-492047EE17C9}" srcOrd="3" destOrd="0" presId="urn:microsoft.com/office/officeart/2005/8/layout/hProcess4"/>
    <dgm:cxn modelId="{2D9B3229-5A86-47DB-A8CB-E78918CD06FD}" type="presParOf" srcId="{0A8D1971-8208-4BFB-B447-3E90508D5BF9}" destId="{7EB708DC-3257-4092-BA56-4C02A476DF7B}" srcOrd="4" destOrd="0" presId="urn:microsoft.com/office/officeart/2005/8/layout/hProcess4"/>
    <dgm:cxn modelId="{1E52C283-6326-4198-A75D-CBCA6945E747}" type="presParOf" srcId="{2B0D6976-DF57-4C14-924C-006ACC90D8D3}" destId="{8A9AA066-8A38-4172-9C16-F68DCCDA619B}" srcOrd="1" destOrd="0" presId="urn:microsoft.com/office/officeart/2005/8/layout/hProcess4"/>
    <dgm:cxn modelId="{32E130F2-DE15-4485-AF12-725FA5B1DC0B}" type="presParOf" srcId="{2B0D6976-DF57-4C14-924C-006ACC90D8D3}" destId="{A3D0A985-AD26-4962-BB1A-C35AA5B6FEA4}" srcOrd="2" destOrd="0" presId="urn:microsoft.com/office/officeart/2005/8/layout/hProcess4"/>
    <dgm:cxn modelId="{5B93C6CD-FE28-4F32-B2DF-48FC379774D0}" type="presParOf" srcId="{A3D0A985-AD26-4962-BB1A-C35AA5B6FEA4}" destId="{BDE9907D-5DB6-418A-98D5-2B919E26CA96}" srcOrd="0" destOrd="0" presId="urn:microsoft.com/office/officeart/2005/8/layout/hProcess4"/>
    <dgm:cxn modelId="{25FF33F3-811A-4C90-9427-93AF09D1A164}" type="presParOf" srcId="{A3D0A985-AD26-4962-BB1A-C35AA5B6FEA4}" destId="{1CE818F0-DF28-492D-B308-A1DA3128BD49}" srcOrd="1" destOrd="0" presId="urn:microsoft.com/office/officeart/2005/8/layout/hProcess4"/>
    <dgm:cxn modelId="{5AC29747-9492-4623-84D0-4E0F6E91E66D}" type="presParOf" srcId="{A3D0A985-AD26-4962-BB1A-C35AA5B6FEA4}" destId="{0F8BF1EE-AD65-4E24-A939-A78ADB6722FB}" srcOrd="2" destOrd="0" presId="urn:microsoft.com/office/officeart/2005/8/layout/hProcess4"/>
    <dgm:cxn modelId="{47893D09-F140-4E11-82FA-C1836A571BE7}" type="presParOf" srcId="{A3D0A985-AD26-4962-BB1A-C35AA5B6FEA4}" destId="{C0583154-6995-4987-980E-F14F5D9E2045}" srcOrd="3" destOrd="0" presId="urn:microsoft.com/office/officeart/2005/8/layout/hProcess4"/>
    <dgm:cxn modelId="{ADC04CC1-BE00-44EB-86CA-CF5E2BE80493}" type="presParOf" srcId="{A3D0A985-AD26-4962-BB1A-C35AA5B6FEA4}" destId="{2A203117-80AF-449A-B5D4-1F4EA0EB4CE7}" srcOrd="4" destOrd="0" presId="urn:microsoft.com/office/officeart/2005/8/layout/hProcess4"/>
    <dgm:cxn modelId="{328E03B0-08C7-43EF-B133-F74717A95C86}" type="presParOf" srcId="{2B0D6976-DF57-4C14-924C-006ACC90D8D3}" destId="{6A19A57E-B37F-495E-A7C1-811A7915D291}" srcOrd="3" destOrd="0" presId="urn:microsoft.com/office/officeart/2005/8/layout/hProcess4"/>
    <dgm:cxn modelId="{2B939173-F700-47A6-8370-5596F58C0348}" type="presParOf" srcId="{2B0D6976-DF57-4C14-924C-006ACC90D8D3}" destId="{A5B5C3EF-72A2-47A4-AEB3-79D04A8BFCE4}" srcOrd="4" destOrd="0" presId="urn:microsoft.com/office/officeart/2005/8/layout/hProcess4"/>
    <dgm:cxn modelId="{73B136B9-658F-4B84-A8C9-836109E833B3}" type="presParOf" srcId="{A5B5C3EF-72A2-47A4-AEB3-79D04A8BFCE4}" destId="{9A28FF94-ECFC-4368-A290-9636570DADB6}" srcOrd="0" destOrd="0" presId="urn:microsoft.com/office/officeart/2005/8/layout/hProcess4"/>
    <dgm:cxn modelId="{679834DD-E870-4E05-8706-23459E5A59A5}" type="presParOf" srcId="{A5B5C3EF-72A2-47A4-AEB3-79D04A8BFCE4}" destId="{F850A635-90BF-4240-AD04-F99EBBF623A6}" srcOrd="1" destOrd="0" presId="urn:microsoft.com/office/officeart/2005/8/layout/hProcess4"/>
    <dgm:cxn modelId="{63F62585-8CB5-4EE4-AB2A-B56AB8354069}" type="presParOf" srcId="{A5B5C3EF-72A2-47A4-AEB3-79D04A8BFCE4}" destId="{C0A61E0A-9FDC-4F88-84F8-EE1515429859}" srcOrd="2" destOrd="0" presId="urn:microsoft.com/office/officeart/2005/8/layout/hProcess4"/>
    <dgm:cxn modelId="{DA4C1BCC-2B17-41A2-8C00-029B1C00B3BB}" type="presParOf" srcId="{A5B5C3EF-72A2-47A4-AEB3-79D04A8BFCE4}" destId="{F9DFD7E2-90F3-4800-BB5F-914EBB7AF85E}" srcOrd="3" destOrd="0" presId="urn:microsoft.com/office/officeart/2005/8/layout/hProcess4"/>
    <dgm:cxn modelId="{96BA096B-307F-4FA4-B9A4-FA61132229A0}" type="presParOf" srcId="{A5B5C3EF-72A2-47A4-AEB3-79D04A8BFCE4}" destId="{7135AFAC-BD9D-4AB0-8251-E7718A295B66}" srcOrd="4" destOrd="0" presId="urn:microsoft.com/office/officeart/2005/8/layout/hProcess4"/>
    <dgm:cxn modelId="{DE0815CB-1766-47A9-ABB0-D0B520E104A2}" type="presParOf" srcId="{2B0D6976-DF57-4C14-924C-006ACC90D8D3}" destId="{973074CA-7E1D-4AE8-8201-623E8F32033E}" srcOrd="5" destOrd="0" presId="urn:microsoft.com/office/officeart/2005/8/layout/hProcess4"/>
    <dgm:cxn modelId="{2E4086D8-70F7-44BD-9F01-0AFB2F4E7C6B}" type="presParOf" srcId="{2B0D6976-DF57-4C14-924C-006ACC90D8D3}" destId="{676A6CD0-838E-4E65-93E3-1E1991B493D8}" srcOrd="6" destOrd="0" presId="urn:microsoft.com/office/officeart/2005/8/layout/hProcess4"/>
    <dgm:cxn modelId="{A578006D-533F-4857-A56A-B97C791C386C}" type="presParOf" srcId="{676A6CD0-838E-4E65-93E3-1E1991B493D8}" destId="{C944BCF0-4118-45DF-8D8E-A9F1B71D9BEA}" srcOrd="0" destOrd="0" presId="urn:microsoft.com/office/officeart/2005/8/layout/hProcess4"/>
    <dgm:cxn modelId="{7810CB8A-09ED-4E30-9358-D0917B298F03}" type="presParOf" srcId="{676A6CD0-838E-4E65-93E3-1E1991B493D8}" destId="{666EE6C6-24E7-4C09-871A-FEA392563B8D}" srcOrd="1" destOrd="0" presId="urn:microsoft.com/office/officeart/2005/8/layout/hProcess4"/>
    <dgm:cxn modelId="{2DD95643-342D-42CB-B498-5D6AF63C23D0}" type="presParOf" srcId="{676A6CD0-838E-4E65-93E3-1E1991B493D8}" destId="{1356E6BC-CF34-491B-83C0-1E167AE25EC3}" srcOrd="2" destOrd="0" presId="urn:microsoft.com/office/officeart/2005/8/layout/hProcess4"/>
    <dgm:cxn modelId="{5BA7CF25-F9D6-4116-B9D4-FA36CE6CBF42}" type="presParOf" srcId="{676A6CD0-838E-4E65-93E3-1E1991B493D8}" destId="{2427CF74-A61B-4B8F-A7BE-B5681DAC4A8A}" srcOrd="3" destOrd="0" presId="urn:microsoft.com/office/officeart/2005/8/layout/hProcess4"/>
    <dgm:cxn modelId="{5617310D-5FA1-4908-9DDE-4E2C848ECA90}" type="presParOf" srcId="{676A6CD0-838E-4E65-93E3-1E1991B493D8}" destId="{13C4FCDA-FCC7-4782-9A54-4BCCDF77ED1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22D053-2DE7-426A-8C8C-6A748E6FDBD4}" type="doc">
      <dgm:prSet loTypeId="urn:microsoft.com/office/officeart/2005/8/layout/chart3" loCatId="relationship" qsTypeId="urn:microsoft.com/office/officeart/2005/8/quickstyle/3d1" qsCatId="3D" csTypeId="urn:microsoft.com/office/officeart/2005/8/colors/colorful1" csCatId="colorful" phldr="1"/>
      <dgm:spPr/>
    </dgm:pt>
    <dgm:pt modelId="{1E3BE1E0-DD51-45C3-96D8-B4C7169C926B}">
      <dgm:prSet phldrT="[文本]"/>
      <dgm:spPr/>
      <dgm:t>
        <a:bodyPr/>
        <a:lstStyle/>
        <a:p>
          <a:r>
            <a:rPr lang="zh-CN" altLang="en-US" dirty="0">
              <a:latin typeface="华文新魏" pitchFamily="2" charset="-122"/>
              <a:ea typeface="华文新魏" pitchFamily="2" charset="-122"/>
            </a:rPr>
            <a:t>正确性</a:t>
          </a:r>
        </a:p>
      </dgm:t>
    </dgm:pt>
    <dgm:pt modelId="{B58D426F-F00D-4243-8E62-A187418BB47F}" type="parTrans" cxnId="{08D28A63-4FAD-403D-B026-1C4CA0F2FADC}">
      <dgm:prSet/>
      <dgm:spPr/>
      <dgm:t>
        <a:bodyPr/>
        <a:lstStyle/>
        <a:p>
          <a:endParaRPr lang="zh-CN" altLang="en-US"/>
        </a:p>
      </dgm:t>
    </dgm:pt>
    <dgm:pt modelId="{67038EFE-0637-4979-8FEB-F3DCD306827F}" type="sibTrans" cxnId="{08D28A63-4FAD-403D-B026-1C4CA0F2FADC}">
      <dgm:prSet/>
      <dgm:spPr/>
      <dgm:t>
        <a:bodyPr/>
        <a:lstStyle/>
        <a:p>
          <a:endParaRPr lang="zh-CN" altLang="en-US"/>
        </a:p>
      </dgm:t>
    </dgm:pt>
    <dgm:pt modelId="{4E81EDC0-3CF5-4B8F-BC75-F06B7899370A}">
      <dgm:prSet phldrT="[文本]"/>
      <dgm:spPr/>
      <dgm:t>
        <a:bodyPr/>
        <a:lstStyle/>
        <a:p>
          <a:r>
            <a:rPr lang="zh-CN" altLang="en-US" dirty="0">
              <a:latin typeface="华文新魏" pitchFamily="2" charset="-122"/>
              <a:ea typeface="华文新魏" pitchFamily="2" charset="-122"/>
            </a:rPr>
            <a:t>可使用性</a:t>
          </a:r>
        </a:p>
      </dgm:t>
    </dgm:pt>
    <dgm:pt modelId="{EBF0FB7D-BDBD-4F93-B126-AEBA00893BB7}" type="parTrans" cxnId="{303F9C26-688B-4659-9355-1C4B60C7C042}">
      <dgm:prSet/>
      <dgm:spPr/>
      <dgm:t>
        <a:bodyPr/>
        <a:lstStyle/>
        <a:p>
          <a:endParaRPr lang="zh-CN" altLang="en-US"/>
        </a:p>
      </dgm:t>
    </dgm:pt>
    <dgm:pt modelId="{AB2DB02E-AAE6-4027-BC6A-44CCD4EED91B}" type="sibTrans" cxnId="{303F9C26-688B-4659-9355-1C4B60C7C042}">
      <dgm:prSet/>
      <dgm:spPr/>
      <dgm:t>
        <a:bodyPr/>
        <a:lstStyle/>
        <a:p>
          <a:endParaRPr lang="zh-CN" altLang="en-US"/>
        </a:p>
      </dgm:t>
    </dgm:pt>
    <dgm:pt modelId="{FA83E123-19A5-4A04-B61F-A3CFFCEA960D}">
      <dgm:prSet phldrT="[文本]"/>
      <dgm:spPr/>
      <dgm:t>
        <a:bodyPr/>
        <a:lstStyle/>
        <a:p>
          <a:r>
            <a:rPr lang="zh-CN" altLang="en-US" dirty="0">
              <a:latin typeface="华文新魏" pitchFamily="2" charset="-122"/>
              <a:ea typeface="华文新魏" pitchFamily="2" charset="-122"/>
            </a:rPr>
            <a:t>可读性</a:t>
          </a:r>
        </a:p>
      </dgm:t>
    </dgm:pt>
    <dgm:pt modelId="{DE0C6070-8FE9-4188-9A87-F184FAB6921C}" type="parTrans" cxnId="{1395F634-620F-44D5-ADB0-41FBB5AABBC3}">
      <dgm:prSet/>
      <dgm:spPr/>
      <dgm:t>
        <a:bodyPr/>
        <a:lstStyle/>
        <a:p>
          <a:endParaRPr lang="zh-CN" altLang="en-US"/>
        </a:p>
      </dgm:t>
    </dgm:pt>
    <dgm:pt modelId="{54B26786-6DC3-4176-9137-BBEACF4D888F}" type="sibTrans" cxnId="{1395F634-620F-44D5-ADB0-41FBB5AABBC3}">
      <dgm:prSet/>
      <dgm:spPr/>
      <dgm:t>
        <a:bodyPr/>
        <a:lstStyle/>
        <a:p>
          <a:endParaRPr lang="zh-CN" altLang="en-US"/>
        </a:p>
      </dgm:t>
    </dgm:pt>
    <dgm:pt modelId="{14C956C6-6200-4EF3-AF4B-4FE6BBEECD2F}">
      <dgm:prSet phldrT="[文本]" custT="1"/>
      <dgm:spPr/>
      <dgm:t>
        <a:bodyPr/>
        <a:lstStyle/>
        <a:p>
          <a:r>
            <a:rPr lang="zh-CN" altLang="en-US" sz="1600" dirty="0">
              <a:latin typeface="华文新魏" pitchFamily="2" charset="-122"/>
              <a:ea typeface="华文新魏" pitchFamily="2" charset="-122"/>
            </a:rPr>
            <a:t>鲁棒性</a:t>
          </a:r>
        </a:p>
      </dgm:t>
    </dgm:pt>
    <dgm:pt modelId="{C97CD917-01DC-4B46-92EC-C52363DD7DB0}" type="parTrans" cxnId="{27436E8B-902C-420B-B907-F9D1E45A9C69}">
      <dgm:prSet/>
      <dgm:spPr/>
      <dgm:t>
        <a:bodyPr/>
        <a:lstStyle/>
        <a:p>
          <a:endParaRPr lang="zh-CN" altLang="en-US"/>
        </a:p>
      </dgm:t>
    </dgm:pt>
    <dgm:pt modelId="{63FB43F0-1DAD-4163-8747-433918040CE2}" type="sibTrans" cxnId="{27436E8B-902C-420B-B907-F9D1E45A9C69}">
      <dgm:prSet/>
      <dgm:spPr/>
      <dgm:t>
        <a:bodyPr/>
        <a:lstStyle/>
        <a:p>
          <a:endParaRPr lang="zh-CN" altLang="en-US"/>
        </a:p>
      </dgm:t>
    </dgm:pt>
    <dgm:pt modelId="{185C2DDC-4CDC-4CCF-B081-13BDA9219AF0}">
      <dgm:prSet phldrT="[文本]"/>
      <dgm:spPr/>
      <dgm:t>
        <a:bodyPr/>
        <a:lstStyle/>
        <a:p>
          <a:r>
            <a:rPr lang="zh-CN" altLang="en-US" dirty="0">
              <a:latin typeface="华文新魏" pitchFamily="2" charset="-122"/>
              <a:ea typeface="华文新魏" pitchFamily="2" charset="-122"/>
            </a:rPr>
            <a:t>时间复杂度</a:t>
          </a:r>
        </a:p>
      </dgm:t>
    </dgm:pt>
    <dgm:pt modelId="{700D166B-0DB5-499C-BD8D-C2407408175A}" type="parTrans" cxnId="{A56863FD-06E0-4B59-BAAC-901680918EF4}">
      <dgm:prSet/>
      <dgm:spPr/>
      <dgm:t>
        <a:bodyPr/>
        <a:lstStyle/>
        <a:p>
          <a:endParaRPr lang="zh-CN" altLang="en-US"/>
        </a:p>
      </dgm:t>
    </dgm:pt>
    <dgm:pt modelId="{889297B9-B7A8-406A-AF8C-4F9EFE1A1E35}" type="sibTrans" cxnId="{A56863FD-06E0-4B59-BAAC-901680918EF4}">
      <dgm:prSet custLinFactNeighborX="3994" custLinFactNeighborY="-92814"/>
      <dgm:spPr/>
      <dgm:t>
        <a:bodyPr/>
        <a:lstStyle/>
        <a:p>
          <a:endParaRPr lang="zh-CN" altLang="en-US"/>
        </a:p>
      </dgm:t>
    </dgm:pt>
    <dgm:pt modelId="{24F325CD-B29B-4AE0-8020-200628907497}">
      <dgm:prSet phldrT="[文本]"/>
      <dgm:spPr/>
      <dgm:t>
        <a:bodyPr/>
        <a:lstStyle/>
        <a:p>
          <a:r>
            <a:rPr lang="zh-CN" altLang="en-US" dirty="0">
              <a:latin typeface="华文新魏" pitchFamily="2" charset="-122"/>
              <a:ea typeface="华文新魏" pitchFamily="2" charset="-122"/>
            </a:rPr>
            <a:t>空间复杂度</a:t>
          </a:r>
        </a:p>
      </dgm:t>
    </dgm:pt>
    <dgm:pt modelId="{D93A1972-7059-4937-A41F-AA9D0EBF0631}" type="parTrans" cxnId="{61DA860F-00DC-462D-BE59-B8D6299DC924}">
      <dgm:prSet/>
      <dgm:spPr/>
      <dgm:t>
        <a:bodyPr/>
        <a:lstStyle/>
        <a:p>
          <a:endParaRPr lang="zh-CN" altLang="en-US"/>
        </a:p>
      </dgm:t>
    </dgm:pt>
    <dgm:pt modelId="{B824B61A-2FAD-4437-8EC0-D72D4D885FB0}" type="sibTrans" cxnId="{61DA860F-00DC-462D-BE59-B8D6299DC924}">
      <dgm:prSet/>
      <dgm:spPr/>
      <dgm:t>
        <a:bodyPr/>
        <a:lstStyle/>
        <a:p>
          <a:endParaRPr lang="zh-CN" altLang="en-US"/>
        </a:p>
      </dgm:t>
    </dgm:pt>
    <dgm:pt modelId="{87A059A1-6482-4001-A0FC-0CDB6CC7D86A}" type="pres">
      <dgm:prSet presAssocID="{5922D053-2DE7-426A-8C8C-6A748E6FDBD4}" presName="compositeShape" presStyleCnt="0">
        <dgm:presLayoutVars>
          <dgm:chMax val="7"/>
          <dgm:dir/>
          <dgm:resizeHandles val="exact"/>
        </dgm:presLayoutVars>
      </dgm:prSet>
      <dgm:spPr/>
    </dgm:pt>
    <dgm:pt modelId="{424B6F9C-0010-428B-A898-15802FAAE032}" type="pres">
      <dgm:prSet presAssocID="{5922D053-2DE7-426A-8C8C-6A748E6FDBD4}" presName="wedge1" presStyleLbl="node1" presStyleIdx="0" presStyleCnt="6"/>
      <dgm:spPr/>
    </dgm:pt>
    <dgm:pt modelId="{A8AE6C8E-678C-4ADF-95C1-F40A31D869CE}" type="pres">
      <dgm:prSet presAssocID="{5922D053-2DE7-426A-8C8C-6A748E6FDBD4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8D037B1-0492-4030-B0AC-3ED259810874}" type="pres">
      <dgm:prSet presAssocID="{5922D053-2DE7-426A-8C8C-6A748E6FDBD4}" presName="wedge2" presStyleLbl="node1" presStyleIdx="1" presStyleCnt="6"/>
      <dgm:spPr/>
    </dgm:pt>
    <dgm:pt modelId="{E455A631-54FA-4019-B1ED-B2346534631E}" type="pres">
      <dgm:prSet presAssocID="{5922D053-2DE7-426A-8C8C-6A748E6FDBD4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FDDFA39-6258-431A-9EA7-8A19F8C7770D}" type="pres">
      <dgm:prSet presAssocID="{5922D053-2DE7-426A-8C8C-6A748E6FDBD4}" presName="wedge3" presStyleLbl="node1" presStyleIdx="2" presStyleCnt="6"/>
      <dgm:spPr/>
    </dgm:pt>
    <dgm:pt modelId="{585569DA-84F7-4D22-A97B-E9BFB41363E8}" type="pres">
      <dgm:prSet presAssocID="{5922D053-2DE7-426A-8C8C-6A748E6FDBD4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2CD629E-A009-49F0-BA39-BCC0453719D4}" type="pres">
      <dgm:prSet presAssocID="{5922D053-2DE7-426A-8C8C-6A748E6FDBD4}" presName="wedge4" presStyleLbl="node1" presStyleIdx="3" presStyleCnt="6"/>
      <dgm:spPr/>
    </dgm:pt>
    <dgm:pt modelId="{22F8D729-21FC-4FB5-B88D-91B2FE9B19D4}" type="pres">
      <dgm:prSet presAssocID="{5922D053-2DE7-426A-8C8C-6A748E6FDBD4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8DCBE64-B091-4E01-BB6E-7F4E6D85BF89}" type="pres">
      <dgm:prSet presAssocID="{5922D053-2DE7-426A-8C8C-6A748E6FDBD4}" presName="wedge5" presStyleLbl="node1" presStyleIdx="4" presStyleCnt="6"/>
      <dgm:spPr/>
    </dgm:pt>
    <dgm:pt modelId="{24AFC469-F99B-47C6-921E-A9BC515D35BE}" type="pres">
      <dgm:prSet presAssocID="{5922D053-2DE7-426A-8C8C-6A748E6FDBD4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DFF586F-7F21-4323-93B2-DB2609BC6AD8}" type="pres">
      <dgm:prSet presAssocID="{5922D053-2DE7-426A-8C8C-6A748E6FDBD4}" presName="wedge6" presStyleLbl="node1" presStyleIdx="5" presStyleCnt="6"/>
      <dgm:spPr/>
    </dgm:pt>
    <dgm:pt modelId="{AE9324FF-D86B-4D83-BEFF-C2AB02722EA3}" type="pres">
      <dgm:prSet presAssocID="{5922D053-2DE7-426A-8C8C-6A748E6FDBD4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5F14F04-3A6D-4050-B2AF-5782B0B29500}" type="presOf" srcId="{14C956C6-6200-4EF3-AF4B-4FE6BBEECD2F}" destId="{22F8D729-21FC-4FB5-B88D-91B2FE9B19D4}" srcOrd="1" destOrd="0" presId="urn:microsoft.com/office/officeart/2005/8/layout/chart3"/>
    <dgm:cxn modelId="{61DA860F-00DC-462D-BE59-B8D6299DC924}" srcId="{5922D053-2DE7-426A-8C8C-6A748E6FDBD4}" destId="{24F325CD-B29B-4AE0-8020-200628907497}" srcOrd="5" destOrd="0" parTransId="{D93A1972-7059-4937-A41F-AA9D0EBF0631}" sibTransId="{B824B61A-2FAD-4437-8EC0-D72D4D885FB0}"/>
    <dgm:cxn modelId="{357E5915-F712-421B-AD3A-467D546762F8}" type="presOf" srcId="{5922D053-2DE7-426A-8C8C-6A748E6FDBD4}" destId="{87A059A1-6482-4001-A0FC-0CDB6CC7D86A}" srcOrd="0" destOrd="0" presId="urn:microsoft.com/office/officeart/2005/8/layout/chart3"/>
    <dgm:cxn modelId="{303F9C26-688B-4659-9355-1C4B60C7C042}" srcId="{5922D053-2DE7-426A-8C8C-6A748E6FDBD4}" destId="{4E81EDC0-3CF5-4B8F-BC75-F06B7899370A}" srcOrd="1" destOrd="0" parTransId="{EBF0FB7D-BDBD-4F93-B126-AEBA00893BB7}" sibTransId="{AB2DB02E-AAE6-4027-BC6A-44CCD4EED91B}"/>
    <dgm:cxn modelId="{BE758728-6A27-42C2-B1A9-A5C23F5E70BC}" type="presOf" srcId="{185C2DDC-4CDC-4CCF-B081-13BDA9219AF0}" destId="{68DCBE64-B091-4E01-BB6E-7F4E6D85BF89}" srcOrd="0" destOrd="0" presId="urn:microsoft.com/office/officeart/2005/8/layout/chart3"/>
    <dgm:cxn modelId="{1395F634-620F-44D5-ADB0-41FBB5AABBC3}" srcId="{5922D053-2DE7-426A-8C8C-6A748E6FDBD4}" destId="{FA83E123-19A5-4A04-B61F-A3CFFCEA960D}" srcOrd="2" destOrd="0" parTransId="{DE0C6070-8FE9-4188-9A87-F184FAB6921C}" sibTransId="{54B26786-6DC3-4176-9137-BBEACF4D888F}"/>
    <dgm:cxn modelId="{08D28A63-4FAD-403D-B026-1C4CA0F2FADC}" srcId="{5922D053-2DE7-426A-8C8C-6A748E6FDBD4}" destId="{1E3BE1E0-DD51-45C3-96D8-B4C7169C926B}" srcOrd="0" destOrd="0" parTransId="{B58D426F-F00D-4243-8E62-A187418BB47F}" sibTransId="{67038EFE-0637-4979-8FEB-F3DCD306827F}"/>
    <dgm:cxn modelId="{12443564-7B48-4BA3-9E75-DB896FF576CD}" type="presOf" srcId="{14C956C6-6200-4EF3-AF4B-4FE6BBEECD2F}" destId="{92CD629E-A009-49F0-BA39-BCC0453719D4}" srcOrd="0" destOrd="0" presId="urn:microsoft.com/office/officeart/2005/8/layout/chart3"/>
    <dgm:cxn modelId="{AA97714E-1BCB-4553-A47C-9482627E90C9}" type="presOf" srcId="{24F325CD-B29B-4AE0-8020-200628907497}" destId="{CDFF586F-7F21-4323-93B2-DB2609BC6AD8}" srcOrd="0" destOrd="0" presId="urn:microsoft.com/office/officeart/2005/8/layout/chart3"/>
    <dgm:cxn modelId="{27436E8B-902C-420B-B907-F9D1E45A9C69}" srcId="{5922D053-2DE7-426A-8C8C-6A748E6FDBD4}" destId="{14C956C6-6200-4EF3-AF4B-4FE6BBEECD2F}" srcOrd="3" destOrd="0" parTransId="{C97CD917-01DC-4B46-92EC-C52363DD7DB0}" sibTransId="{63FB43F0-1DAD-4163-8747-433918040CE2}"/>
    <dgm:cxn modelId="{19C4EE98-5CEC-4D88-AE04-3DE329B9E00B}" type="presOf" srcId="{1E3BE1E0-DD51-45C3-96D8-B4C7169C926B}" destId="{A8AE6C8E-678C-4ADF-95C1-F40A31D869CE}" srcOrd="1" destOrd="0" presId="urn:microsoft.com/office/officeart/2005/8/layout/chart3"/>
    <dgm:cxn modelId="{F24A98B2-548A-4491-8D04-6C9980067B56}" type="presOf" srcId="{185C2DDC-4CDC-4CCF-B081-13BDA9219AF0}" destId="{24AFC469-F99B-47C6-921E-A9BC515D35BE}" srcOrd="1" destOrd="0" presId="urn:microsoft.com/office/officeart/2005/8/layout/chart3"/>
    <dgm:cxn modelId="{B86CDFB4-8247-4F20-B82C-CCFED7C66A00}" type="presOf" srcId="{24F325CD-B29B-4AE0-8020-200628907497}" destId="{AE9324FF-D86B-4D83-BEFF-C2AB02722EA3}" srcOrd="1" destOrd="0" presId="urn:microsoft.com/office/officeart/2005/8/layout/chart3"/>
    <dgm:cxn modelId="{222425B9-74BA-4CF1-838B-06D3CA8A31B0}" type="presOf" srcId="{4E81EDC0-3CF5-4B8F-BC75-F06B7899370A}" destId="{48D037B1-0492-4030-B0AC-3ED259810874}" srcOrd="0" destOrd="0" presId="urn:microsoft.com/office/officeart/2005/8/layout/chart3"/>
    <dgm:cxn modelId="{9692CFBB-F5A0-45BE-AE29-9FD5060F744B}" type="presOf" srcId="{FA83E123-19A5-4A04-B61F-A3CFFCEA960D}" destId="{8FDDFA39-6258-431A-9EA7-8A19F8C7770D}" srcOrd="0" destOrd="0" presId="urn:microsoft.com/office/officeart/2005/8/layout/chart3"/>
    <dgm:cxn modelId="{2AD8ABC7-BE25-4976-B557-6AEAB804D2AB}" type="presOf" srcId="{4E81EDC0-3CF5-4B8F-BC75-F06B7899370A}" destId="{E455A631-54FA-4019-B1ED-B2346534631E}" srcOrd="1" destOrd="0" presId="urn:microsoft.com/office/officeart/2005/8/layout/chart3"/>
    <dgm:cxn modelId="{D54287CA-DCCC-46DA-9CE8-C4E571930195}" type="presOf" srcId="{1E3BE1E0-DD51-45C3-96D8-B4C7169C926B}" destId="{424B6F9C-0010-428B-A898-15802FAAE032}" srcOrd="0" destOrd="0" presId="urn:microsoft.com/office/officeart/2005/8/layout/chart3"/>
    <dgm:cxn modelId="{ED4D98CE-B5F7-4646-AE6A-564FD629008F}" type="presOf" srcId="{FA83E123-19A5-4A04-B61F-A3CFFCEA960D}" destId="{585569DA-84F7-4D22-A97B-E9BFB41363E8}" srcOrd="1" destOrd="0" presId="urn:microsoft.com/office/officeart/2005/8/layout/chart3"/>
    <dgm:cxn modelId="{A56863FD-06E0-4B59-BAAC-901680918EF4}" srcId="{5922D053-2DE7-426A-8C8C-6A748E6FDBD4}" destId="{185C2DDC-4CDC-4CCF-B081-13BDA9219AF0}" srcOrd="4" destOrd="0" parTransId="{700D166B-0DB5-499C-BD8D-C2407408175A}" sibTransId="{889297B9-B7A8-406A-AF8C-4F9EFE1A1E35}"/>
    <dgm:cxn modelId="{9114A871-28F1-45DE-8BE8-35FD8266EB82}" type="presParOf" srcId="{87A059A1-6482-4001-A0FC-0CDB6CC7D86A}" destId="{424B6F9C-0010-428B-A898-15802FAAE032}" srcOrd="0" destOrd="0" presId="urn:microsoft.com/office/officeart/2005/8/layout/chart3"/>
    <dgm:cxn modelId="{EEBBFC05-2999-4068-885B-BE552F208B01}" type="presParOf" srcId="{87A059A1-6482-4001-A0FC-0CDB6CC7D86A}" destId="{A8AE6C8E-678C-4ADF-95C1-F40A31D869CE}" srcOrd="1" destOrd="0" presId="urn:microsoft.com/office/officeart/2005/8/layout/chart3"/>
    <dgm:cxn modelId="{0E363C9C-84BC-415B-9EC3-CC87A53E5A8A}" type="presParOf" srcId="{87A059A1-6482-4001-A0FC-0CDB6CC7D86A}" destId="{48D037B1-0492-4030-B0AC-3ED259810874}" srcOrd="2" destOrd="0" presId="urn:microsoft.com/office/officeart/2005/8/layout/chart3"/>
    <dgm:cxn modelId="{A2851B09-64E5-4516-9578-05EA9774CF65}" type="presParOf" srcId="{87A059A1-6482-4001-A0FC-0CDB6CC7D86A}" destId="{E455A631-54FA-4019-B1ED-B2346534631E}" srcOrd="3" destOrd="0" presId="urn:microsoft.com/office/officeart/2005/8/layout/chart3"/>
    <dgm:cxn modelId="{BAE41D5B-4321-4525-864C-622CF058E9A6}" type="presParOf" srcId="{87A059A1-6482-4001-A0FC-0CDB6CC7D86A}" destId="{8FDDFA39-6258-431A-9EA7-8A19F8C7770D}" srcOrd="4" destOrd="0" presId="urn:microsoft.com/office/officeart/2005/8/layout/chart3"/>
    <dgm:cxn modelId="{5751759D-7A74-47E8-B8F0-92A84D5D0C28}" type="presParOf" srcId="{87A059A1-6482-4001-A0FC-0CDB6CC7D86A}" destId="{585569DA-84F7-4D22-A97B-E9BFB41363E8}" srcOrd="5" destOrd="0" presId="urn:microsoft.com/office/officeart/2005/8/layout/chart3"/>
    <dgm:cxn modelId="{0D66BEC4-CBFA-4CC9-8546-9FFFB1951FCD}" type="presParOf" srcId="{87A059A1-6482-4001-A0FC-0CDB6CC7D86A}" destId="{92CD629E-A009-49F0-BA39-BCC0453719D4}" srcOrd="6" destOrd="0" presId="urn:microsoft.com/office/officeart/2005/8/layout/chart3"/>
    <dgm:cxn modelId="{0A0E9C55-C41A-4A67-AB02-E0292581522A}" type="presParOf" srcId="{87A059A1-6482-4001-A0FC-0CDB6CC7D86A}" destId="{22F8D729-21FC-4FB5-B88D-91B2FE9B19D4}" srcOrd="7" destOrd="0" presId="urn:microsoft.com/office/officeart/2005/8/layout/chart3"/>
    <dgm:cxn modelId="{6F24A346-A10C-4BA2-B3DB-0F4F56D90888}" type="presParOf" srcId="{87A059A1-6482-4001-A0FC-0CDB6CC7D86A}" destId="{68DCBE64-B091-4E01-BB6E-7F4E6D85BF89}" srcOrd="8" destOrd="0" presId="urn:microsoft.com/office/officeart/2005/8/layout/chart3"/>
    <dgm:cxn modelId="{E8D0169C-EB88-4CD6-9292-76180A24A127}" type="presParOf" srcId="{87A059A1-6482-4001-A0FC-0CDB6CC7D86A}" destId="{24AFC469-F99B-47C6-921E-A9BC515D35BE}" srcOrd="9" destOrd="0" presId="urn:microsoft.com/office/officeart/2005/8/layout/chart3"/>
    <dgm:cxn modelId="{FEC89940-E51F-4BF5-A7E1-857B49BC8456}" type="presParOf" srcId="{87A059A1-6482-4001-A0FC-0CDB6CC7D86A}" destId="{CDFF586F-7F21-4323-93B2-DB2609BC6AD8}" srcOrd="10" destOrd="0" presId="urn:microsoft.com/office/officeart/2005/8/layout/chart3"/>
    <dgm:cxn modelId="{3D32AA2F-3A32-4F70-A010-28113016B146}" type="presParOf" srcId="{87A059A1-6482-4001-A0FC-0CDB6CC7D86A}" destId="{AE9324FF-D86B-4D83-BEFF-C2AB02722EA3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CA952C-CC9B-47E8-BF3A-51A4C8BA069C}" type="doc">
      <dgm:prSet loTypeId="urn:microsoft.com/office/officeart/2005/8/layout/arrow2" loCatId="process" qsTypeId="urn:microsoft.com/office/officeart/2005/8/quickstyle/simple1" qsCatId="simple" csTypeId="urn:microsoft.com/office/officeart/2005/8/colors/accent3_4" csCatId="accent3" phldr="1"/>
      <dgm:spPr/>
    </dgm:pt>
    <dgm:pt modelId="{316FE56E-A782-446E-8E42-06484571FBDD}">
      <dgm:prSet phldrT="[文本]" custT="1"/>
      <dgm:spPr/>
      <dgm:t>
        <a:bodyPr/>
        <a:lstStyle/>
        <a:p>
          <a:r>
            <a:rPr lang="en-US" altLang="zh-CN" sz="2800" dirty="0">
              <a:latin typeface="Palatino Linotype" panose="02040502050505030304" pitchFamily="18" charset="0"/>
              <a:cs typeface="Calibri" pitchFamily="34" charset="0"/>
            </a:rPr>
            <a:t>log n</a:t>
          </a:r>
          <a:endParaRPr lang="zh-CN" altLang="en-US" sz="2800" dirty="0">
            <a:latin typeface="Palatino Linotype" panose="02040502050505030304" pitchFamily="18" charset="0"/>
            <a:cs typeface="Calibri" pitchFamily="34" charset="0"/>
          </a:endParaRPr>
        </a:p>
      </dgm:t>
    </dgm:pt>
    <dgm:pt modelId="{F061CF41-B772-449A-B70C-8128710A43E4}" type="parTrans" cxnId="{422962F6-9F17-49F3-B4EB-C0ADA8647AC4}">
      <dgm:prSet/>
      <dgm:spPr/>
      <dgm:t>
        <a:bodyPr/>
        <a:lstStyle/>
        <a:p>
          <a:endParaRPr lang="zh-CN" altLang="en-US" sz="2000"/>
        </a:p>
      </dgm:t>
    </dgm:pt>
    <dgm:pt modelId="{4D41D44E-DD91-4263-9D6D-DE9C84C116F9}" type="sibTrans" cxnId="{422962F6-9F17-49F3-B4EB-C0ADA8647AC4}">
      <dgm:prSet/>
      <dgm:spPr/>
      <dgm:t>
        <a:bodyPr/>
        <a:lstStyle/>
        <a:p>
          <a:endParaRPr lang="zh-CN" altLang="en-US" sz="2000"/>
        </a:p>
      </dgm:t>
    </dgm:pt>
    <dgm:pt modelId="{535C1163-9789-491D-987E-AE9401FB47A0}">
      <dgm:prSet phldrT="[文本]" custT="1"/>
      <dgm:spPr/>
      <dgm:t>
        <a:bodyPr/>
        <a:lstStyle/>
        <a:p>
          <a:r>
            <a:rPr lang="en-US" altLang="zh-CN" sz="4400" dirty="0" err="1">
              <a:latin typeface="Palatino Linotype" panose="02040502050505030304" pitchFamily="18" charset="0"/>
              <a:cs typeface="Calibri" pitchFamily="34" charset="0"/>
            </a:rPr>
            <a:t>n</a:t>
          </a:r>
          <a:r>
            <a:rPr lang="en-US" altLang="zh-CN" sz="4400" baseline="30000" dirty="0" err="1">
              <a:latin typeface="Palatino Linotype" panose="02040502050505030304" pitchFamily="18" charset="0"/>
              <a:cs typeface="Calibri" pitchFamily="34" charset="0"/>
            </a:rPr>
            <a:t>k</a:t>
          </a:r>
          <a:endParaRPr lang="zh-CN" altLang="en-US" sz="4400" baseline="30000" dirty="0">
            <a:latin typeface="Palatino Linotype" panose="02040502050505030304" pitchFamily="18" charset="0"/>
            <a:cs typeface="Calibri" pitchFamily="34" charset="0"/>
          </a:endParaRPr>
        </a:p>
      </dgm:t>
    </dgm:pt>
    <dgm:pt modelId="{5B6CC7E3-305D-4F1C-8D71-8247B70A906B}" type="parTrans" cxnId="{4E314281-9013-42AC-9C38-65918C52E5F6}">
      <dgm:prSet/>
      <dgm:spPr/>
      <dgm:t>
        <a:bodyPr/>
        <a:lstStyle/>
        <a:p>
          <a:endParaRPr lang="zh-CN" altLang="en-US" sz="2000"/>
        </a:p>
      </dgm:t>
    </dgm:pt>
    <dgm:pt modelId="{314F2897-9320-4476-997A-A680934B7F2C}" type="sibTrans" cxnId="{4E314281-9013-42AC-9C38-65918C52E5F6}">
      <dgm:prSet/>
      <dgm:spPr/>
      <dgm:t>
        <a:bodyPr/>
        <a:lstStyle/>
        <a:p>
          <a:endParaRPr lang="zh-CN" altLang="en-US" sz="2000"/>
        </a:p>
      </dgm:t>
    </dgm:pt>
    <dgm:pt modelId="{80B97333-7DF7-4D51-BA52-F93938CA6DF9}">
      <dgm:prSet phldrT="[文本]" custT="1"/>
      <dgm:spPr/>
      <dgm:t>
        <a:bodyPr/>
        <a:lstStyle/>
        <a:p>
          <a:r>
            <a:rPr lang="en-US" altLang="zh-CN" sz="4400" dirty="0">
              <a:latin typeface="Palatino Linotype" panose="02040502050505030304" pitchFamily="18" charset="0"/>
              <a:cs typeface="Calibri" pitchFamily="34" charset="0"/>
            </a:rPr>
            <a:t>2</a:t>
          </a:r>
          <a:r>
            <a:rPr lang="en-US" altLang="zh-CN" sz="4400" baseline="30000" dirty="0">
              <a:latin typeface="Palatino Linotype" panose="02040502050505030304" pitchFamily="18" charset="0"/>
              <a:cs typeface="Calibri" pitchFamily="34" charset="0"/>
            </a:rPr>
            <a:t>n</a:t>
          </a:r>
          <a:endParaRPr lang="zh-CN" altLang="en-US" sz="4400" baseline="30000" dirty="0">
            <a:latin typeface="Palatino Linotype" panose="02040502050505030304" pitchFamily="18" charset="0"/>
            <a:cs typeface="Calibri" pitchFamily="34" charset="0"/>
          </a:endParaRPr>
        </a:p>
      </dgm:t>
    </dgm:pt>
    <dgm:pt modelId="{2BD17504-63C1-46C5-8C57-8803E1F16274}" type="parTrans" cxnId="{02F00990-2CC4-4A5F-B07A-928E11ABA3EC}">
      <dgm:prSet/>
      <dgm:spPr/>
      <dgm:t>
        <a:bodyPr/>
        <a:lstStyle/>
        <a:p>
          <a:endParaRPr lang="zh-CN" altLang="en-US" sz="2000"/>
        </a:p>
      </dgm:t>
    </dgm:pt>
    <dgm:pt modelId="{FAD209F8-3FEA-4362-9757-CE827FAD05AA}" type="sibTrans" cxnId="{02F00990-2CC4-4A5F-B07A-928E11ABA3EC}">
      <dgm:prSet/>
      <dgm:spPr/>
      <dgm:t>
        <a:bodyPr/>
        <a:lstStyle/>
        <a:p>
          <a:endParaRPr lang="zh-CN" altLang="en-US" sz="2000"/>
        </a:p>
      </dgm:t>
    </dgm:pt>
    <dgm:pt modelId="{B4F72A8B-1326-4790-B438-1F12A33A0796}">
      <dgm:prSet phldrT="[文本]" custT="1"/>
      <dgm:spPr/>
      <dgm:t>
        <a:bodyPr/>
        <a:lstStyle/>
        <a:p>
          <a:r>
            <a:rPr lang="en-US" altLang="zh-CN" sz="4400" baseline="30000" dirty="0" err="1">
              <a:latin typeface="Palatino Linotype" panose="02040502050505030304" pitchFamily="18" charset="0"/>
              <a:cs typeface="Calibri" pitchFamily="34" charset="0"/>
            </a:rPr>
            <a:t>nlogn</a:t>
          </a:r>
          <a:endParaRPr lang="zh-CN" altLang="en-US" sz="4400" baseline="30000" dirty="0">
            <a:latin typeface="Palatino Linotype" panose="02040502050505030304" pitchFamily="18" charset="0"/>
            <a:cs typeface="Calibri" pitchFamily="34" charset="0"/>
          </a:endParaRPr>
        </a:p>
      </dgm:t>
    </dgm:pt>
    <dgm:pt modelId="{C9285E96-D6EF-4C47-B8BE-BC74E5E707E6}" type="parTrans" cxnId="{62BB5C0D-AAB1-4B45-A046-E0E423CF0A60}">
      <dgm:prSet/>
      <dgm:spPr/>
      <dgm:t>
        <a:bodyPr/>
        <a:lstStyle/>
        <a:p>
          <a:endParaRPr lang="zh-CN" altLang="en-US" sz="2000"/>
        </a:p>
      </dgm:t>
    </dgm:pt>
    <dgm:pt modelId="{9CE9C8D4-4B8E-41FA-B6C1-DEF5C628678C}" type="sibTrans" cxnId="{62BB5C0D-AAB1-4B45-A046-E0E423CF0A60}">
      <dgm:prSet/>
      <dgm:spPr/>
      <dgm:t>
        <a:bodyPr/>
        <a:lstStyle/>
        <a:p>
          <a:endParaRPr lang="zh-CN" altLang="en-US" sz="2000"/>
        </a:p>
      </dgm:t>
    </dgm:pt>
    <dgm:pt modelId="{8B2BB7BD-6228-4360-9D97-566F83DAADC3}">
      <dgm:prSet phldrT="[文本]" custT="1"/>
      <dgm:spPr/>
      <dgm:t>
        <a:bodyPr/>
        <a:lstStyle/>
        <a:p>
          <a:r>
            <a:rPr lang="en-US" altLang="zh-CN" sz="2800" dirty="0">
              <a:latin typeface="Palatino Linotype" panose="02040502050505030304" pitchFamily="18" charset="0"/>
              <a:cs typeface="Calibri" pitchFamily="34" charset="0"/>
            </a:rPr>
            <a:t>n</a:t>
          </a:r>
          <a:endParaRPr lang="zh-CN" altLang="en-US" sz="2800" dirty="0">
            <a:latin typeface="Palatino Linotype" panose="02040502050505030304" pitchFamily="18" charset="0"/>
            <a:cs typeface="Calibri" pitchFamily="34" charset="0"/>
          </a:endParaRPr>
        </a:p>
      </dgm:t>
    </dgm:pt>
    <dgm:pt modelId="{C1A1B439-7903-4E46-AE75-FF5D4DE08AF7}" type="parTrans" cxnId="{229AC33F-07CB-42AA-8A78-3AC3B0C3C299}">
      <dgm:prSet/>
      <dgm:spPr/>
      <dgm:t>
        <a:bodyPr/>
        <a:lstStyle/>
        <a:p>
          <a:endParaRPr lang="zh-CN" altLang="en-US" sz="2000"/>
        </a:p>
      </dgm:t>
    </dgm:pt>
    <dgm:pt modelId="{CA1E1864-16C3-4A23-9787-F84E324593A8}" type="sibTrans" cxnId="{229AC33F-07CB-42AA-8A78-3AC3B0C3C299}">
      <dgm:prSet/>
      <dgm:spPr/>
      <dgm:t>
        <a:bodyPr/>
        <a:lstStyle/>
        <a:p>
          <a:endParaRPr lang="zh-CN" altLang="en-US" sz="2000"/>
        </a:p>
      </dgm:t>
    </dgm:pt>
    <dgm:pt modelId="{0BC6F1F1-DA2D-4FC6-8014-6359ECAA59C9}" type="pres">
      <dgm:prSet presAssocID="{78CA952C-CC9B-47E8-BF3A-51A4C8BA069C}" presName="arrowDiagram" presStyleCnt="0">
        <dgm:presLayoutVars>
          <dgm:chMax val="5"/>
          <dgm:dir/>
          <dgm:resizeHandles val="exact"/>
        </dgm:presLayoutVars>
      </dgm:prSet>
      <dgm:spPr/>
    </dgm:pt>
    <dgm:pt modelId="{CA52A0DD-1A16-4198-B0CD-CA2BA31E51F4}" type="pres">
      <dgm:prSet presAssocID="{78CA952C-CC9B-47E8-BF3A-51A4C8BA069C}" presName="arrow" presStyleLbl="bgShp" presStyleIdx="0" presStyleCnt="1"/>
      <dgm:spPr/>
    </dgm:pt>
    <dgm:pt modelId="{65334698-4745-48FD-8862-061085BD9612}" type="pres">
      <dgm:prSet presAssocID="{78CA952C-CC9B-47E8-BF3A-51A4C8BA069C}" presName="arrowDiagram5" presStyleCnt="0"/>
      <dgm:spPr/>
    </dgm:pt>
    <dgm:pt modelId="{443215CD-3230-4E8D-AD7D-4DD050BA1060}" type="pres">
      <dgm:prSet presAssocID="{316FE56E-A782-446E-8E42-06484571FBDD}" presName="bullet5a" presStyleLbl="node1" presStyleIdx="0" presStyleCnt="5"/>
      <dgm:spPr/>
    </dgm:pt>
    <dgm:pt modelId="{D63CBBCD-ABEF-4C1D-8714-AE5D0E195045}" type="pres">
      <dgm:prSet presAssocID="{316FE56E-A782-446E-8E42-06484571FBDD}" presName="textBox5a" presStyleLbl="revTx" presStyleIdx="0" presStyleCnt="5" custScaleX="163816" custLinFactNeighborX="41637">
        <dgm:presLayoutVars>
          <dgm:bulletEnabled val="1"/>
        </dgm:presLayoutVars>
      </dgm:prSet>
      <dgm:spPr/>
    </dgm:pt>
    <dgm:pt modelId="{C1DC048F-61A9-47DA-92DE-9AB215E4A14C}" type="pres">
      <dgm:prSet presAssocID="{8B2BB7BD-6228-4360-9D97-566F83DAADC3}" presName="bullet5b" presStyleLbl="node1" presStyleIdx="1" presStyleCnt="5"/>
      <dgm:spPr/>
    </dgm:pt>
    <dgm:pt modelId="{A4D3BDD3-0D11-41B3-BB39-7A9424EB0E27}" type="pres">
      <dgm:prSet presAssocID="{8B2BB7BD-6228-4360-9D97-566F83DAADC3}" presName="textBox5b" presStyleLbl="revTx" presStyleIdx="1" presStyleCnt="5">
        <dgm:presLayoutVars>
          <dgm:bulletEnabled val="1"/>
        </dgm:presLayoutVars>
      </dgm:prSet>
      <dgm:spPr/>
    </dgm:pt>
    <dgm:pt modelId="{5478AB2B-81B9-4382-B71E-9F8F83777E4D}" type="pres">
      <dgm:prSet presAssocID="{B4F72A8B-1326-4790-B438-1F12A33A0796}" presName="bullet5c" presStyleLbl="node1" presStyleIdx="2" presStyleCnt="5"/>
      <dgm:spPr/>
    </dgm:pt>
    <dgm:pt modelId="{286BE0EB-DBF2-4841-B406-DC820F7FEF87}" type="pres">
      <dgm:prSet presAssocID="{B4F72A8B-1326-4790-B438-1F12A33A0796}" presName="textBox5c" presStyleLbl="revTx" presStyleIdx="2" presStyleCnt="5" custScaleX="123551">
        <dgm:presLayoutVars>
          <dgm:bulletEnabled val="1"/>
        </dgm:presLayoutVars>
      </dgm:prSet>
      <dgm:spPr/>
    </dgm:pt>
    <dgm:pt modelId="{A2898FB4-41A0-4E30-B713-DFDB937D72B3}" type="pres">
      <dgm:prSet presAssocID="{535C1163-9789-491D-987E-AE9401FB47A0}" presName="bullet5d" presStyleLbl="node1" presStyleIdx="3" presStyleCnt="5"/>
      <dgm:spPr/>
    </dgm:pt>
    <dgm:pt modelId="{D6426027-1428-4853-9885-7340BCF4D4A9}" type="pres">
      <dgm:prSet presAssocID="{535C1163-9789-491D-987E-AE9401FB47A0}" presName="textBox5d" presStyleLbl="revTx" presStyleIdx="3" presStyleCnt="5">
        <dgm:presLayoutVars>
          <dgm:bulletEnabled val="1"/>
        </dgm:presLayoutVars>
      </dgm:prSet>
      <dgm:spPr/>
    </dgm:pt>
    <dgm:pt modelId="{9EC29B76-76BD-42CB-B722-94FBC4CB9326}" type="pres">
      <dgm:prSet presAssocID="{80B97333-7DF7-4D51-BA52-F93938CA6DF9}" presName="bullet5e" presStyleLbl="node1" presStyleIdx="4" presStyleCnt="5"/>
      <dgm:spPr/>
    </dgm:pt>
    <dgm:pt modelId="{0FDDCF40-BCB1-4EB0-B129-F6723EB27505}" type="pres">
      <dgm:prSet presAssocID="{80B97333-7DF7-4D51-BA52-F93938CA6DF9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62BB5C0D-AAB1-4B45-A046-E0E423CF0A60}" srcId="{78CA952C-CC9B-47E8-BF3A-51A4C8BA069C}" destId="{B4F72A8B-1326-4790-B438-1F12A33A0796}" srcOrd="2" destOrd="0" parTransId="{C9285E96-D6EF-4C47-B8BE-BC74E5E707E6}" sibTransId="{9CE9C8D4-4B8E-41FA-B6C1-DEF5C628678C}"/>
    <dgm:cxn modelId="{229AC33F-07CB-42AA-8A78-3AC3B0C3C299}" srcId="{78CA952C-CC9B-47E8-BF3A-51A4C8BA069C}" destId="{8B2BB7BD-6228-4360-9D97-566F83DAADC3}" srcOrd="1" destOrd="0" parTransId="{C1A1B439-7903-4E46-AE75-FF5D4DE08AF7}" sibTransId="{CA1E1864-16C3-4A23-9787-F84E324593A8}"/>
    <dgm:cxn modelId="{7A8EFE66-D8C1-4D97-B386-751EF2034208}" type="presOf" srcId="{8B2BB7BD-6228-4360-9D97-566F83DAADC3}" destId="{A4D3BDD3-0D11-41B3-BB39-7A9424EB0E27}" srcOrd="0" destOrd="0" presId="urn:microsoft.com/office/officeart/2005/8/layout/arrow2"/>
    <dgm:cxn modelId="{07FB7149-C9ED-4738-B290-8B8D827779D5}" type="presOf" srcId="{78CA952C-CC9B-47E8-BF3A-51A4C8BA069C}" destId="{0BC6F1F1-DA2D-4FC6-8014-6359ECAA59C9}" srcOrd="0" destOrd="0" presId="urn:microsoft.com/office/officeart/2005/8/layout/arrow2"/>
    <dgm:cxn modelId="{4E314281-9013-42AC-9C38-65918C52E5F6}" srcId="{78CA952C-CC9B-47E8-BF3A-51A4C8BA069C}" destId="{535C1163-9789-491D-987E-AE9401FB47A0}" srcOrd="3" destOrd="0" parTransId="{5B6CC7E3-305D-4F1C-8D71-8247B70A906B}" sibTransId="{314F2897-9320-4476-997A-A680934B7F2C}"/>
    <dgm:cxn modelId="{02F00990-2CC4-4A5F-B07A-928E11ABA3EC}" srcId="{78CA952C-CC9B-47E8-BF3A-51A4C8BA069C}" destId="{80B97333-7DF7-4D51-BA52-F93938CA6DF9}" srcOrd="4" destOrd="0" parTransId="{2BD17504-63C1-46C5-8C57-8803E1F16274}" sibTransId="{FAD209F8-3FEA-4362-9757-CE827FAD05AA}"/>
    <dgm:cxn modelId="{E455C6AF-8775-44AA-87C2-B8A54BC1D66B}" type="presOf" srcId="{B4F72A8B-1326-4790-B438-1F12A33A0796}" destId="{286BE0EB-DBF2-4841-B406-DC820F7FEF87}" srcOrd="0" destOrd="0" presId="urn:microsoft.com/office/officeart/2005/8/layout/arrow2"/>
    <dgm:cxn modelId="{1E56E8B8-923C-4858-976D-A729AE577EDF}" type="presOf" srcId="{535C1163-9789-491D-987E-AE9401FB47A0}" destId="{D6426027-1428-4853-9885-7340BCF4D4A9}" srcOrd="0" destOrd="0" presId="urn:microsoft.com/office/officeart/2005/8/layout/arrow2"/>
    <dgm:cxn modelId="{DF8256C4-3534-478C-9235-F8C8F3D498EF}" type="presOf" srcId="{316FE56E-A782-446E-8E42-06484571FBDD}" destId="{D63CBBCD-ABEF-4C1D-8714-AE5D0E195045}" srcOrd="0" destOrd="0" presId="urn:microsoft.com/office/officeart/2005/8/layout/arrow2"/>
    <dgm:cxn modelId="{DCF2D6D3-AC6B-43DE-BD0A-664463B2D5AB}" type="presOf" srcId="{80B97333-7DF7-4D51-BA52-F93938CA6DF9}" destId="{0FDDCF40-BCB1-4EB0-B129-F6723EB27505}" srcOrd="0" destOrd="0" presId="urn:microsoft.com/office/officeart/2005/8/layout/arrow2"/>
    <dgm:cxn modelId="{422962F6-9F17-49F3-B4EB-C0ADA8647AC4}" srcId="{78CA952C-CC9B-47E8-BF3A-51A4C8BA069C}" destId="{316FE56E-A782-446E-8E42-06484571FBDD}" srcOrd="0" destOrd="0" parTransId="{F061CF41-B772-449A-B70C-8128710A43E4}" sibTransId="{4D41D44E-DD91-4263-9D6D-DE9C84C116F9}"/>
    <dgm:cxn modelId="{08D5FEAC-FF95-4FF2-9B5E-4F46AB72ED4A}" type="presParOf" srcId="{0BC6F1F1-DA2D-4FC6-8014-6359ECAA59C9}" destId="{CA52A0DD-1A16-4198-B0CD-CA2BA31E51F4}" srcOrd="0" destOrd="0" presId="urn:microsoft.com/office/officeart/2005/8/layout/arrow2"/>
    <dgm:cxn modelId="{34C85261-E26D-4C28-AF68-2A771EE6A486}" type="presParOf" srcId="{0BC6F1F1-DA2D-4FC6-8014-6359ECAA59C9}" destId="{65334698-4745-48FD-8862-061085BD9612}" srcOrd="1" destOrd="0" presId="urn:microsoft.com/office/officeart/2005/8/layout/arrow2"/>
    <dgm:cxn modelId="{E3C4848C-F99A-48D0-BB40-5C52F91B8EED}" type="presParOf" srcId="{65334698-4745-48FD-8862-061085BD9612}" destId="{443215CD-3230-4E8D-AD7D-4DD050BA1060}" srcOrd="0" destOrd="0" presId="urn:microsoft.com/office/officeart/2005/8/layout/arrow2"/>
    <dgm:cxn modelId="{0F8FBDE3-3090-4E7D-AAAF-4B2BCF1D0C46}" type="presParOf" srcId="{65334698-4745-48FD-8862-061085BD9612}" destId="{D63CBBCD-ABEF-4C1D-8714-AE5D0E195045}" srcOrd="1" destOrd="0" presId="urn:microsoft.com/office/officeart/2005/8/layout/arrow2"/>
    <dgm:cxn modelId="{9290DCA4-C89C-4D17-AE4A-7C06C9848CF4}" type="presParOf" srcId="{65334698-4745-48FD-8862-061085BD9612}" destId="{C1DC048F-61A9-47DA-92DE-9AB215E4A14C}" srcOrd="2" destOrd="0" presId="urn:microsoft.com/office/officeart/2005/8/layout/arrow2"/>
    <dgm:cxn modelId="{85700E68-830B-4B4F-B3AA-31A69B62F709}" type="presParOf" srcId="{65334698-4745-48FD-8862-061085BD9612}" destId="{A4D3BDD3-0D11-41B3-BB39-7A9424EB0E27}" srcOrd="3" destOrd="0" presId="urn:microsoft.com/office/officeart/2005/8/layout/arrow2"/>
    <dgm:cxn modelId="{54AAA894-E5AF-4828-8964-E71E6D277B1B}" type="presParOf" srcId="{65334698-4745-48FD-8862-061085BD9612}" destId="{5478AB2B-81B9-4382-B71E-9F8F83777E4D}" srcOrd="4" destOrd="0" presId="urn:microsoft.com/office/officeart/2005/8/layout/arrow2"/>
    <dgm:cxn modelId="{B232B55E-53FF-4366-81DE-E9C8F846E2FF}" type="presParOf" srcId="{65334698-4745-48FD-8862-061085BD9612}" destId="{286BE0EB-DBF2-4841-B406-DC820F7FEF87}" srcOrd="5" destOrd="0" presId="urn:microsoft.com/office/officeart/2005/8/layout/arrow2"/>
    <dgm:cxn modelId="{311131F4-0F5E-46BB-9A41-69963BE55B7D}" type="presParOf" srcId="{65334698-4745-48FD-8862-061085BD9612}" destId="{A2898FB4-41A0-4E30-B713-DFDB937D72B3}" srcOrd="6" destOrd="0" presId="urn:microsoft.com/office/officeart/2005/8/layout/arrow2"/>
    <dgm:cxn modelId="{FE923064-7A60-45AA-88CA-DB63CBA3AB50}" type="presParOf" srcId="{65334698-4745-48FD-8862-061085BD9612}" destId="{D6426027-1428-4853-9885-7340BCF4D4A9}" srcOrd="7" destOrd="0" presId="urn:microsoft.com/office/officeart/2005/8/layout/arrow2"/>
    <dgm:cxn modelId="{CBD3B79A-C825-4A8C-A48D-FF7ACBDB10E9}" type="presParOf" srcId="{65334698-4745-48FD-8862-061085BD9612}" destId="{9EC29B76-76BD-42CB-B722-94FBC4CB9326}" srcOrd="8" destOrd="0" presId="urn:microsoft.com/office/officeart/2005/8/layout/arrow2"/>
    <dgm:cxn modelId="{ED3E4424-C76D-4798-8EF0-E7EF91174413}" type="presParOf" srcId="{65334698-4745-48FD-8862-061085BD9612}" destId="{0FDDCF40-BCB1-4EB0-B129-F6723EB2750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75C83-43BF-4E66-98AC-7487735C2297}">
      <dsp:nvSpPr>
        <dsp:cNvPr id="0" name=""/>
        <dsp:cNvSpPr/>
      </dsp:nvSpPr>
      <dsp:spPr>
        <a:xfrm>
          <a:off x="2659098" y="275572"/>
          <a:ext cx="3339055" cy="1190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Model of Computation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/>
            <a:t>计算模型</a:t>
          </a:r>
        </a:p>
      </dsp:txBody>
      <dsp:txXfrm>
        <a:off x="2693970" y="310444"/>
        <a:ext cx="3269311" cy="1120862"/>
      </dsp:txXfrm>
    </dsp:sp>
    <dsp:sp modelId="{B1719CFA-50FF-4FE4-83AB-5C81D588CE05}">
      <dsp:nvSpPr>
        <dsp:cNvPr id="0" name=""/>
        <dsp:cNvSpPr/>
      </dsp:nvSpPr>
      <dsp:spPr>
        <a:xfrm rot="2613929">
          <a:off x="5093579" y="1819300"/>
          <a:ext cx="902506" cy="41671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5218593" y="1902642"/>
        <a:ext cx="652478" cy="250028"/>
      </dsp:txXfrm>
    </dsp:sp>
    <dsp:sp modelId="{26CE96BB-5713-4DFF-8703-992358AA56D6}">
      <dsp:nvSpPr>
        <dsp:cNvPr id="0" name=""/>
        <dsp:cNvSpPr/>
      </dsp:nvSpPr>
      <dsp:spPr>
        <a:xfrm>
          <a:off x="4864028" y="2589134"/>
          <a:ext cx="4051371" cy="14353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517239"/>
                <a:satOff val="-28349"/>
                <a:lumOff val="8040"/>
                <a:alphaOff val="0"/>
                <a:shade val="51000"/>
                <a:satMod val="130000"/>
              </a:schemeClr>
            </a:gs>
            <a:gs pos="80000">
              <a:schemeClr val="accent5">
                <a:hueOff val="3517239"/>
                <a:satOff val="-28349"/>
                <a:lumOff val="8040"/>
                <a:alphaOff val="0"/>
                <a:shade val="93000"/>
                <a:satMod val="130000"/>
              </a:schemeClr>
            </a:gs>
            <a:gs pos="100000">
              <a:schemeClr val="accent5">
                <a:hueOff val="3517239"/>
                <a:satOff val="-28349"/>
                <a:lumOff val="80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/>
            <a:t>Algorithm Design &amp; Analysis Techniques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/>
            <a:t>算法设计与分析技术</a:t>
          </a:r>
        </a:p>
      </dsp:txBody>
      <dsp:txXfrm>
        <a:off x="4906069" y="2631175"/>
        <a:ext cx="3967289" cy="1351301"/>
      </dsp:txXfrm>
    </dsp:sp>
    <dsp:sp modelId="{46EF97E0-85D6-40B6-B849-AB85488FB45D}">
      <dsp:nvSpPr>
        <dsp:cNvPr id="0" name=""/>
        <dsp:cNvSpPr/>
      </dsp:nvSpPr>
      <dsp:spPr>
        <a:xfrm rot="10799990">
          <a:off x="3848708" y="3098477"/>
          <a:ext cx="902506" cy="41671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3517239"/>
            <a:satOff val="-28349"/>
            <a:lumOff val="804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3973722" y="3181819"/>
        <a:ext cx="652478" cy="250028"/>
      </dsp:txXfrm>
    </dsp:sp>
    <dsp:sp modelId="{274B18AF-3FC0-4B3F-935C-DE52DC267097}">
      <dsp:nvSpPr>
        <dsp:cNvPr id="0" name=""/>
        <dsp:cNvSpPr/>
      </dsp:nvSpPr>
      <dsp:spPr>
        <a:xfrm>
          <a:off x="200818" y="2711537"/>
          <a:ext cx="3535077" cy="1190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7034478"/>
                <a:satOff val="-56698"/>
                <a:lumOff val="16079"/>
                <a:alphaOff val="0"/>
                <a:shade val="51000"/>
                <a:satMod val="130000"/>
              </a:schemeClr>
            </a:gs>
            <a:gs pos="80000">
              <a:schemeClr val="accent5">
                <a:hueOff val="7034478"/>
                <a:satOff val="-56698"/>
                <a:lumOff val="16079"/>
                <a:alphaOff val="0"/>
                <a:shade val="93000"/>
                <a:satMod val="130000"/>
              </a:schemeClr>
            </a:gs>
            <a:gs pos="100000">
              <a:schemeClr val="accent5">
                <a:hueOff val="7034478"/>
                <a:satOff val="-56698"/>
                <a:lumOff val="1607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/>
            <a:t>Computation Complexity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/>
            <a:t>计算复杂性</a:t>
          </a:r>
        </a:p>
      </dsp:txBody>
      <dsp:txXfrm>
        <a:off x="235690" y="2746409"/>
        <a:ext cx="3465333" cy="1120862"/>
      </dsp:txXfrm>
    </dsp:sp>
    <dsp:sp modelId="{B3162739-A243-4F6F-A44B-C892C059CCC9}">
      <dsp:nvSpPr>
        <dsp:cNvPr id="0" name=""/>
        <dsp:cNvSpPr/>
      </dsp:nvSpPr>
      <dsp:spPr>
        <a:xfrm rot="18845749">
          <a:off x="2697238" y="1880501"/>
          <a:ext cx="902506" cy="41671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5">
            <a:hueOff val="7034478"/>
            <a:satOff val="-56698"/>
            <a:lumOff val="16079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2822252" y="1963843"/>
        <a:ext cx="652478" cy="250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FA21E-30D9-4E23-B6B5-513826B8F378}">
      <dsp:nvSpPr>
        <dsp:cNvPr id="0" name=""/>
        <dsp:cNvSpPr/>
      </dsp:nvSpPr>
      <dsp:spPr>
        <a:xfrm rot="10800000">
          <a:off x="1054806" y="913"/>
          <a:ext cx="3371924" cy="8219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2457" tIns="80010" rIns="149352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 dirty="0"/>
            <a:t>[1] </a:t>
          </a:r>
          <a:r>
            <a:rPr lang="zh-CN" sz="2100" b="1" kern="1200" baseline="0" dirty="0"/>
            <a:t>算法与计算模型</a:t>
          </a:r>
          <a:endParaRPr lang="zh-CN" sz="2100" kern="1200" dirty="0"/>
        </a:p>
      </dsp:txBody>
      <dsp:txXfrm rot="10800000">
        <a:off x="1260293" y="913"/>
        <a:ext cx="3166437" cy="821948"/>
      </dsp:txXfrm>
    </dsp:sp>
    <dsp:sp modelId="{4032B31E-43BA-4116-BCBA-620E5A9E1C8E}">
      <dsp:nvSpPr>
        <dsp:cNvPr id="0" name=""/>
        <dsp:cNvSpPr/>
      </dsp:nvSpPr>
      <dsp:spPr>
        <a:xfrm>
          <a:off x="643832" y="913"/>
          <a:ext cx="821948" cy="82194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578D77-9EB6-4FE8-98D7-4259E7765499}">
      <dsp:nvSpPr>
        <dsp:cNvPr id="0" name=""/>
        <dsp:cNvSpPr/>
      </dsp:nvSpPr>
      <dsp:spPr>
        <a:xfrm rot="10800000">
          <a:off x="1054806" y="1049346"/>
          <a:ext cx="3371924" cy="82194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2457" tIns="80010" rIns="149352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baseline="0" dirty="0"/>
            <a:t>[2] </a:t>
          </a:r>
          <a:r>
            <a:rPr lang="zh-CN" sz="2100" b="1" kern="1200" baseline="0" dirty="0"/>
            <a:t>算法分析的数学基础</a:t>
          </a:r>
          <a:endParaRPr lang="zh-CN" sz="2100" kern="1200" dirty="0"/>
        </a:p>
      </dsp:txBody>
      <dsp:txXfrm rot="10800000">
        <a:off x="1260293" y="1049346"/>
        <a:ext cx="3166437" cy="821948"/>
      </dsp:txXfrm>
    </dsp:sp>
    <dsp:sp modelId="{BADFE975-AD5C-40C5-BFE6-94B0E91C593F}">
      <dsp:nvSpPr>
        <dsp:cNvPr id="0" name=""/>
        <dsp:cNvSpPr/>
      </dsp:nvSpPr>
      <dsp:spPr>
        <a:xfrm>
          <a:off x="643832" y="1049346"/>
          <a:ext cx="821948" cy="82194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4586B-1E11-4979-82D6-B503E280E47D}">
      <dsp:nvSpPr>
        <dsp:cNvPr id="0" name=""/>
        <dsp:cNvSpPr/>
      </dsp:nvSpPr>
      <dsp:spPr>
        <a:xfrm>
          <a:off x="1478614" y="1456601"/>
          <a:ext cx="3376524" cy="3376524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latin typeface="华文隶书" pitchFamily="2" charset="-122"/>
              <a:ea typeface="华文隶书" pitchFamily="2" charset="-122"/>
            </a:rPr>
            <a:t>算法特征</a:t>
          </a:r>
        </a:p>
      </dsp:txBody>
      <dsp:txXfrm>
        <a:off x="1973094" y="1951081"/>
        <a:ext cx="2387564" cy="2387564"/>
      </dsp:txXfrm>
    </dsp:sp>
    <dsp:sp modelId="{DB45BB69-E8A9-406F-821E-6446EA605146}">
      <dsp:nvSpPr>
        <dsp:cNvPr id="0" name=""/>
        <dsp:cNvSpPr/>
      </dsp:nvSpPr>
      <dsp:spPr>
        <a:xfrm>
          <a:off x="2121285" y="104173"/>
          <a:ext cx="2091183" cy="1688262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rPr>
            <a:t>输入</a:t>
          </a:r>
          <a:r>
            <a:rPr kumimoji="1" lang="zh-CN" altLang="en-US" sz="1800" kern="1200" dirty="0">
              <a:latin typeface="黑体" pitchFamily="49" charset="-122"/>
              <a:ea typeface="黑体" pitchFamily="49" charset="-122"/>
            </a:rPr>
            <a:t>：</a:t>
          </a:r>
          <a:endParaRPr kumimoji="1" lang="en-US" altLang="zh-CN" sz="1800" kern="1200" dirty="0">
            <a:latin typeface="黑体" pitchFamily="49" charset="-122"/>
            <a:ea typeface="黑体" pitchFamily="49" charset="-122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kern="1200" dirty="0">
              <a:latin typeface="黑体" pitchFamily="49" charset="-122"/>
              <a:ea typeface="黑体" pitchFamily="49" charset="-122"/>
            </a:rPr>
            <a:t>有零个或多个外部输入。 </a:t>
          </a:r>
          <a:endParaRPr lang="zh-CN" altLang="en-US" sz="1800" kern="1200" dirty="0"/>
        </a:p>
      </dsp:txBody>
      <dsp:txXfrm>
        <a:off x="2427532" y="351413"/>
        <a:ext cx="1478689" cy="1193782"/>
      </dsp:txXfrm>
    </dsp:sp>
    <dsp:sp modelId="{F1B668EC-F154-4C59-AF52-11648560752E}">
      <dsp:nvSpPr>
        <dsp:cNvPr id="0" name=""/>
        <dsp:cNvSpPr/>
      </dsp:nvSpPr>
      <dsp:spPr>
        <a:xfrm>
          <a:off x="4375575" y="1621958"/>
          <a:ext cx="1760705" cy="1688262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rPr>
            <a:t>输出</a:t>
          </a:r>
          <a:r>
            <a:rPr kumimoji="1" lang="zh-CN" altLang="en-US" sz="1800" kern="1200" dirty="0">
              <a:latin typeface="黑体" pitchFamily="49" charset="-122"/>
              <a:ea typeface="黑体" pitchFamily="49" charset="-122"/>
            </a:rPr>
            <a:t>：</a:t>
          </a:r>
          <a:endParaRPr kumimoji="1" lang="en-US" altLang="zh-CN" sz="1800" kern="1200" dirty="0">
            <a:latin typeface="黑体" pitchFamily="49" charset="-122"/>
            <a:ea typeface="黑体" pitchFamily="49" charset="-122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kern="1200" dirty="0">
              <a:latin typeface="黑体" pitchFamily="49" charset="-122"/>
              <a:ea typeface="黑体" pitchFamily="49" charset="-122"/>
            </a:rPr>
            <a:t>产生至少一个输出。 </a:t>
          </a:r>
        </a:p>
      </dsp:txBody>
      <dsp:txXfrm>
        <a:off x="4633424" y="1869198"/>
        <a:ext cx="1245007" cy="1193782"/>
      </dsp:txXfrm>
    </dsp:sp>
    <dsp:sp modelId="{C862D98A-186A-4194-AD36-8A95F68E07CB}">
      <dsp:nvSpPr>
        <dsp:cNvPr id="0" name=""/>
        <dsp:cNvSpPr/>
      </dsp:nvSpPr>
      <dsp:spPr>
        <a:xfrm>
          <a:off x="3473463" y="4077786"/>
          <a:ext cx="1969037" cy="1688262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rPr>
            <a:t>确定性</a:t>
          </a:r>
          <a:r>
            <a:rPr kumimoji="1" lang="zh-CN" altLang="en-US" sz="1800" kern="1200" dirty="0">
              <a:latin typeface="黑体" pitchFamily="49" charset="-122"/>
              <a:ea typeface="黑体" pitchFamily="49" charset="-122"/>
            </a:rPr>
            <a:t>：</a:t>
          </a:r>
          <a:endParaRPr kumimoji="1" lang="en-US" altLang="zh-CN" sz="1800" kern="1200" dirty="0">
            <a:latin typeface="黑体" pitchFamily="49" charset="-122"/>
            <a:ea typeface="黑体" pitchFamily="49" charset="-122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kern="1200" dirty="0">
              <a:latin typeface="黑体" pitchFamily="49" charset="-122"/>
              <a:ea typeface="黑体" pitchFamily="49" charset="-122"/>
            </a:rPr>
            <a:t>每条指令清晰、无歧义。</a:t>
          </a:r>
          <a:endParaRPr kumimoji="1" lang="en-US" altLang="zh-CN" sz="1800" kern="1200" dirty="0">
            <a:latin typeface="黑体" pitchFamily="49" charset="-122"/>
            <a:ea typeface="黑体" pitchFamily="49" charset="-122"/>
          </a:endParaRPr>
        </a:p>
      </dsp:txBody>
      <dsp:txXfrm>
        <a:off x="3761822" y="4325026"/>
        <a:ext cx="1392319" cy="1193782"/>
      </dsp:txXfrm>
    </dsp:sp>
    <dsp:sp modelId="{B4FA6BBE-B973-43BC-BB68-459EA1EEFB7E}">
      <dsp:nvSpPr>
        <dsp:cNvPr id="0" name=""/>
        <dsp:cNvSpPr/>
      </dsp:nvSpPr>
      <dsp:spPr>
        <a:xfrm>
          <a:off x="839988" y="4077786"/>
          <a:ext cx="2071565" cy="1688262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rPr>
            <a:t>可行性</a:t>
          </a:r>
          <a:r>
            <a:rPr kumimoji="1" lang="zh-CN" altLang="en-US" sz="1800" kern="1200" dirty="0">
              <a:latin typeface="黑体" pitchFamily="49" charset="-122"/>
              <a:ea typeface="黑体" pitchFamily="49" charset="-122"/>
            </a:rPr>
            <a:t>：</a:t>
          </a:r>
          <a:endParaRPr kumimoji="1" lang="en-US" altLang="zh-CN" sz="1800" kern="1200" dirty="0">
            <a:latin typeface="黑体" pitchFamily="49" charset="-122"/>
            <a:ea typeface="黑体" pitchFamily="49" charset="-122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kern="1200" dirty="0">
              <a:latin typeface="黑体" pitchFamily="49" charset="-122"/>
              <a:ea typeface="黑体" pitchFamily="49" charset="-122"/>
            </a:rPr>
            <a:t>每条操作是可实现的。 </a:t>
          </a:r>
        </a:p>
      </dsp:txBody>
      <dsp:txXfrm>
        <a:off x="1143362" y="4325026"/>
        <a:ext cx="1464817" cy="1193782"/>
      </dsp:txXfrm>
    </dsp:sp>
    <dsp:sp modelId="{1A3CC57B-EB75-4C6D-B78F-9E5DB19E88F6}">
      <dsp:nvSpPr>
        <dsp:cNvPr id="0" name=""/>
        <dsp:cNvSpPr/>
      </dsp:nvSpPr>
      <dsp:spPr>
        <a:xfrm>
          <a:off x="176909" y="1480259"/>
          <a:ext cx="2156316" cy="190012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alpha val="5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kern="1200" dirty="0">
              <a:solidFill>
                <a:srgbClr val="FF0000"/>
              </a:solidFill>
              <a:latin typeface="黑体" pitchFamily="49" charset="-122"/>
              <a:ea typeface="黑体" pitchFamily="49" charset="-122"/>
            </a:rPr>
            <a:t>有限性</a:t>
          </a:r>
          <a:r>
            <a:rPr kumimoji="1" lang="zh-CN" altLang="en-US" sz="1800" kern="1200" dirty="0">
              <a:latin typeface="黑体" pitchFamily="49" charset="-122"/>
              <a:ea typeface="黑体" pitchFamily="49" charset="-122"/>
            </a:rPr>
            <a:t>：</a:t>
          </a:r>
          <a:endParaRPr kumimoji="1" lang="en-US" altLang="zh-CN" sz="1800" kern="1200" dirty="0">
            <a:latin typeface="黑体" pitchFamily="49" charset="-122"/>
            <a:ea typeface="黑体" pitchFamily="49" charset="-122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800" kern="1200" dirty="0">
              <a:latin typeface="黑体" pitchFamily="49" charset="-122"/>
              <a:ea typeface="黑体" pitchFamily="49" charset="-122"/>
            </a:rPr>
            <a:t>每条指令的执行次数和执行时间有限。</a:t>
          </a:r>
          <a:endParaRPr lang="zh-CN" altLang="en-US" sz="1800" kern="1200" dirty="0">
            <a:latin typeface="黑体" pitchFamily="49" charset="-122"/>
            <a:ea typeface="黑体" pitchFamily="49" charset="-122"/>
          </a:endParaRPr>
        </a:p>
      </dsp:txBody>
      <dsp:txXfrm>
        <a:off x="492694" y="1758525"/>
        <a:ext cx="1524746" cy="1343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D2D09-111E-4C05-AAC5-2386A22D54E3}">
      <dsp:nvSpPr>
        <dsp:cNvPr id="0" name=""/>
        <dsp:cNvSpPr/>
      </dsp:nvSpPr>
      <dsp:spPr>
        <a:xfrm>
          <a:off x="1951" y="849245"/>
          <a:ext cx="1775277" cy="14567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solidFill>
                <a:schemeClr val="tx1"/>
              </a:solidFill>
              <a:latin typeface="华文仿宋" pitchFamily="2" charset="-122"/>
              <a:ea typeface="华文仿宋" pitchFamily="2" charset="-122"/>
            </a:rPr>
            <a:t>输入、输出，包括数据的结构和规模</a:t>
          </a:r>
        </a:p>
      </dsp:txBody>
      <dsp:txXfrm>
        <a:off x="35476" y="882770"/>
        <a:ext cx="1708227" cy="1077571"/>
      </dsp:txXfrm>
    </dsp:sp>
    <dsp:sp modelId="{8A9AA066-8A38-4172-9C16-F68DCCDA619B}">
      <dsp:nvSpPr>
        <dsp:cNvPr id="0" name=""/>
        <dsp:cNvSpPr/>
      </dsp:nvSpPr>
      <dsp:spPr>
        <a:xfrm>
          <a:off x="908300" y="1006193"/>
          <a:ext cx="1961487" cy="1961487"/>
        </a:xfrm>
        <a:prstGeom prst="leftCircularArrow">
          <a:avLst>
            <a:gd name="adj1" fmla="val 3309"/>
            <a:gd name="adj2" fmla="val 408644"/>
            <a:gd name="adj3" fmla="val 2008855"/>
            <a:gd name="adj4" fmla="val 8849190"/>
            <a:gd name="adj5" fmla="val 38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50700-0974-487E-A0A9-492047EE17C9}">
      <dsp:nvSpPr>
        <dsp:cNvPr id="0" name=""/>
        <dsp:cNvSpPr/>
      </dsp:nvSpPr>
      <dsp:spPr>
        <a:xfrm>
          <a:off x="503404" y="1984862"/>
          <a:ext cx="1235795" cy="49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华文仿宋" pitchFamily="2" charset="-122"/>
              <a:ea typeface="华文仿宋" pitchFamily="2" charset="-122"/>
            </a:rPr>
            <a:t>描述问题：</a:t>
          </a:r>
        </a:p>
      </dsp:txBody>
      <dsp:txXfrm>
        <a:off x="517798" y="1999256"/>
        <a:ext cx="1207007" cy="462647"/>
      </dsp:txXfrm>
    </dsp:sp>
    <dsp:sp modelId="{1CE818F0-DF28-492D-B308-A1DA3128BD49}">
      <dsp:nvSpPr>
        <dsp:cNvPr id="0" name=""/>
        <dsp:cNvSpPr/>
      </dsp:nvSpPr>
      <dsp:spPr>
        <a:xfrm>
          <a:off x="2086257" y="1003192"/>
          <a:ext cx="1835169" cy="1146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华文仿宋" pitchFamily="2" charset="-122"/>
              <a:ea typeface="华文仿宋" pitchFamily="2" charset="-122"/>
            </a:rPr>
            <a:t>数据的结构和处理方法</a:t>
          </a:r>
        </a:p>
      </dsp:txBody>
      <dsp:txXfrm>
        <a:off x="2112645" y="1275298"/>
        <a:ext cx="1782393" cy="848188"/>
      </dsp:txXfrm>
    </dsp:sp>
    <dsp:sp modelId="{6A19A57E-B37F-495E-A7C1-811A7915D291}">
      <dsp:nvSpPr>
        <dsp:cNvPr id="0" name=""/>
        <dsp:cNvSpPr/>
      </dsp:nvSpPr>
      <dsp:spPr>
        <a:xfrm>
          <a:off x="3051290" y="142163"/>
          <a:ext cx="2163434" cy="2163434"/>
        </a:xfrm>
        <a:prstGeom prst="circularArrow">
          <a:avLst>
            <a:gd name="adj1" fmla="val 3000"/>
            <a:gd name="adj2" fmla="val 367806"/>
            <a:gd name="adj3" fmla="val 19328823"/>
            <a:gd name="adj4" fmla="val 12447650"/>
            <a:gd name="adj5" fmla="val 3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83154-6995-4987-980E-F14F5D9E2045}">
      <dsp:nvSpPr>
        <dsp:cNvPr id="0" name=""/>
        <dsp:cNvSpPr/>
      </dsp:nvSpPr>
      <dsp:spPr>
        <a:xfrm>
          <a:off x="2617656" y="757475"/>
          <a:ext cx="1235795" cy="491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华文仿宋" pitchFamily="2" charset="-122"/>
              <a:ea typeface="华文仿宋" pitchFamily="2" charset="-122"/>
            </a:rPr>
            <a:t>计算模型：</a:t>
          </a:r>
        </a:p>
      </dsp:txBody>
      <dsp:txXfrm>
        <a:off x="2632050" y="771869"/>
        <a:ext cx="1207007" cy="462647"/>
      </dsp:txXfrm>
    </dsp:sp>
    <dsp:sp modelId="{F850A635-90BF-4240-AD04-F99EBBF623A6}">
      <dsp:nvSpPr>
        <dsp:cNvPr id="0" name=""/>
        <dsp:cNvSpPr/>
      </dsp:nvSpPr>
      <dsp:spPr>
        <a:xfrm>
          <a:off x="4230455" y="937785"/>
          <a:ext cx="1819223" cy="1146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kern="1200" dirty="0">
              <a:latin typeface="华文仿宋" pitchFamily="2" charset="-122"/>
              <a:ea typeface="华文仿宋" pitchFamily="2" charset="-122"/>
            </a:rPr>
            <a:t>伪代码、流程图、程序设计语言</a:t>
          </a:r>
        </a:p>
      </dsp:txBody>
      <dsp:txXfrm>
        <a:off x="4256843" y="964173"/>
        <a:ext cx="1766447" cy="848188"/>
      </dsp:txXfrm>
    </dsp:sp>
    <dsp:sp modelId="{973074CA-7E1D-4AE8-8201-623E8F32033E}">
      <dsp:nvSpPr>
        <dsp:cNvPr id="0" name=""/>
        <dsp:cNvSpPr/>
      </dsp:nvSpPr>
      <dsp:spPr>
        <a:xfrm>
          <a:off x="5133184" y="970640"/>
          <a:ext cx="2052883" cy="2052883"/>
        </a:xfrm>
        <a:prstGeom prst="leftCircularArrow">
          <a:avLst>
            <a:gd name="adj1" fmla="val 3161"/>
            <a:gd name="adj2" fmla="val 389091"/>
            <a:gd name="adj3" fmla="val 1869280"/>
            <a:gd name="adj4" fmla="val 8729167"/>
            <a:gd name="adj5" fmla="val 368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FD7E2-90F3-4800-BB5F-914EBB7AF85E}">
      <dsp:nvSpPr>
        <dsp:cNvPr id="0" name=""/>
        <dsp:cNvSpPr/>
      </dsp:nvSpPr>
      <dsp:spPr>
        <a:xfrm>
          <a:off x="4753881" y="2047400"/>
          <a:ext cx="1235795" cy="491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华文仿宋" pitchFamily="2" charset="-122"/>
              <a:ea typeface="华文仿宋" pitchFamily="2" charset="-122"/>
            </a:rPr>
            <a:t>算法描述：</a:t>
          </a:r>
        </a:p>
      </dsp:txBody>
      <dsp:txXfrm>
        <a:off x="4768275" y="2061794"/>
        <a:ext cx="1207007" cy="462647"/>
      </dsp:txXfrm>
    </dsp:sp>
    <dsp:sp modelId="{666EE6C6-24E7-4C09-871A-FEA392563B8D}">
      <dsp:nvSpPr>
        <dsp:cNvPr id="0" name=""/>
        <dsp:cNvSpPr/>
      </dsp:nvSpPr>
      <dsp:spPr>
        <a:xfrm>
          <a:off x="6358707" y="922686"/>
          <a:ext cx="1942026" cy="1306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b="1" kern="1200" dirty="0">
              <a:latin typeface="华文仿宋" pitchFamily="2" charset="-122"/>
              <a:ea typeface="华文仿宋" pitchFamily="2" charset="-122"/>
            </a:rPr>
            <a:t>正确性、时间空间复杂度（执行关键指令的条数和需要额外占用的内存空间）</a:t>
          </a:r>
        </a:p>
      </dsp:txBody>
      <dsp:txXfrm>
        <a:off x="6388774" y="1232728"/>
        <a:ext cx="1881892" cy="966442"/>
      </dsp:txXfrm>
    </dsp:sp>
    <dsp:sp modelId="{2427CF74-A61B-4B8F-A7BE-B5681DAC4A8A}">
      <dsp:nvSpPr>
        <dsp:cNvPr id="0" name=""/>
        <dsp:cNvSpPr/>
      </dsp:nvSpPr>
      <dsp:spPr>
        <a:xfrm>
          <a:off x="6797315" y="756904"/>
          <a:ext cx="1528233" cy="4914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华文仿宋" pitchFamily="2" charset="-122"/>
              <a:ea typeface="华文仿宋" pitchFamily="2" charset="-122"/>
            </a:rPr>
            <a:t>评价与分析：</a:t>
          </a:r>
        </a:p>
      </dsp:txBody>
      <dsp:txXfrm>
        <a:off x="6811709" y="771298"/>
        <a:ext cx="1499445" cy="462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B6F9C-0010-428B-A898-15802FAAE032}">
      <dsp:nvSpPr>
        <dsp:cNvPr id="0" name=""/>
        <dsp:cNvSpPr/>
      </dsp:nvSpPr>
      <dsp:spPr>
        <a:xfrm>
          <a:off x="380228" y="236693"/>
          <a:ext cx="3407418" cy="3407418"/>
        </a:xfrm>
        <a:prstGeom prst="pie">
          <a:avLst>
            <a:gd name="adj1" fmla="val 16200000"/>
            <a:gd name="adj2" fmla="val 19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新魏" pitchFamily="2" charset="-122"/>
              <a:ea typeface="华文新魏" pitchFamily="2" charset="-122"/>
            </a:rPr>
            <a:t>正确性</a:t>
          </a:r>
        </a:p>
      </dsp:txBody>
      <dsp:txXfrm>
        <a:off x="2120445" y="601774"/>
        <a:ext cx="993830" cy="730161"/>
      </dsp:txXfrm>
    </dsp:sp>
    <dsp:sp modelId="{48D037B1-0492-4030-B0AC-3ED259810874}">
      <dsp:nvSpPr>
        <dsp:cNvPr id="0" name=""/>
        <dsp:cNvSpPr/>
      </dsp:nvSpPr>
      <dsp:spPr>
        <a:xfrm>
          <a:off x="278816" y="412338"/>
          <a:ext cx="3407418" cy="3407418"/>
        </a:xfrm>
        <a:prstGeom prst="pie">
          <a:avLst>
            <a:gd name="adj1" fmla="val 19800000"/>
            <a:gd name="adj2" fmla="val 18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新魏" pitchFamily="2" charset="-122"/>
              <a:ea typeface="华文新魏" pitchFamily="2" charset="-122"/>
            </a:rPr>
            <a:t>可使用性</a:t>
          </a:r>
        </a:p>
      </dsp:txBody>
      <dsp:txXfrm>
        <a:off x="2611276" y="1771249"/>
        <a:ext cx="1030338" cy="689596"/>
      </dsp:txXfrm>
    </dsp:sp>
    <dsp:sp modelId="{8FDDFA39-6258-431A-9EA7-8A19F8C7770D}">
      <dsp:nvSpPr>
        <dsp:cNvPr id="0" name=""/>
        <dsp:cNvSpPr/>
      </dsp:nvSpPr>
      <dsp:spPr>
        <a:xfrm>
          <a:off x="278816" y="412338"/>
          <a:ext cx="3407418" cy="3407418"/>
        </a:xfrm>
        <a:prstGeom prst="pie">
          <a:avLst>
            <a:gd name="adj1" fmla="val 1800000"/>
            <a:gd name="adj2" fmla="val 54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新魏" pitchFamily="2" charset="-122"/>
              <a:ea typeface="华文新魏" pitchFamily="2" charset="-122"/>
            </a:rPr>
            <a:t>可读性</a:t>
          </a:r>
        </a:p>
      </dsp:txBody>
      <dsp:txXfrm>
        <a:off x="2019034" y="2724515"/>
        <a:ext cx="993830" cy="730161"/>
      </dsp:txXfrm>
    </dsp:sp>
    <dsp:sp modelId="{92CD629E-A009-49F0-BA39-BCC0453719D4}">
      <dsp:nvSpPr>
        <dsp:cNvPr id="0" name=""/>
        <dsp:cNvSpPr/>
      </dsp:nvSpPr>
      <dsp:spPr>
        <a:xfrm>
          <a:off x="278816" y="412338"/>
          <a:ext cx="3407418" cy="3407418"/>
        </a:xfrm>
        <a:prstGeom prst="pie">
          <a:avLst>
            <a:gd name="adj1" fmla="val 5400000"/>
            <a:gd name="adj2" fmla="val 90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华文新魏" pitchFamily="2" charset="-122"/>
              <a:ea typeface="华文新魏" pitchFamily="2" charset="-122"/>
            </a:rPr>
            <a:t>鲁棒性</a:t>
          </a:r>
        </a:p>
      </dsp:txBody>
      <dsp:txXfrm>
        <a:off x="952187" y="2724515"/>
        <a:ext cx="993830" cy="730161"/>
      </dsp:txXfrm>
    </dsp:sp>
    <dsp:sp modelId="{68DCBE64-B091-4E01-BB6E-7F4E6D85BF89}">
      <dsp:nvSpPr>
        <dsp:cNvPr id="0" name=""/>
        <dsp:cNvSpPr/>
      </dsp:nvSpPr>
      <dsp:spPr>
        <a:xfrm>
          <a:off x="278816" y="412338"/>
          <a:ext cx="3407418" cy="3407418"/>
        </a:xfrm>
        <a:prstGeom prst="pie">
          <a:avLst>
            <a:gd name="adj1" fmla="val 9000000"/>
            <a:gd name="adj2" fmla="val 1260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新魏" pitchFamily="2" charset="-122"/>
              <a:ea typeface="华文新魏" pitchFamily="2" charset="-122"/>
            </a:rPr>
            <a:t>时间复杂度</a:t>
          </a:r>
        </a:p>
      </dsp:txBody>
      <dsp:txXfrm>
        <a:off x="331550" y="1771249"/>
        <a:ext cx="1030338" cy="689596"/>
      </dsp:txXfrm>
    </dsp:sp>
    <dsp:sp modelId="{CDFF586F-7F21-4323-93B2-DB2609BC6AD8}">
      <dsp:nvSpPr>
        <dsp:cNvPr id="0" name=""/>
        <dsp:cNvSpPr/>
      </dsp:nvSpPr>
      <dsp:spPr>
        <a:xfrm>
          <a:off x="278816" y="412338"/>
          <a:ext cx="3407418" cy="3407418"/>
        </a:xfrm>
        <a:prstGeom prst="pie">
          <a:avLst>
            <a:gd name="adj1" fmla="val 12600000"/>
            <a:gd name="adj2" fmla="val 162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华文新魏" pitchFamily="2" charset="-122"/>
              <a:ea typeface="华文新魏" pitchFamily="2" charset="-122"/>
            </a:rPr>
            <a:t>空间复杂度</a:t>
          </a:r>
        </a:p>
      </dsp:txBody>
      <dsp:txXfrm>
        <a:off x="952187" y="777418"/>
        <a:ext cx="993830" cy="730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2A0DD-1A16-4198-B0CD-CA2BA31E51F4}">
      <dsp:nvSpPr>
        <dsp:cNvPr id="0" name=""/>
        <dsp:cNvSpPr/>
      </dsp:nvSpPr>
      <dsp:spPr>
        <a:xfrm>
          <a:off x="1274124" y="0"/>
          <a:ext cx="5720670" cy="357541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215CD-3230-4E8D-AD7D-4DD050BA1060}">
      <dsp:nvSpPr>
        <dsp:cNvPr id="0" name=""/>
        <dsp:cNvSpPr/>
      </dsp:nvSpPr>
      <dsp:spPr>
        <a:xfrm>
          <a:off x="1837610" y="2658681"/>
          <a:ext cx="131575" cy="131575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CBBCD-ABEF-4C1D-8714-AE5D0E195045}">
      <dsp:nvSpPr>
        <dsp:cNvPr id="0" name=""/>
        <dsp:cNvSpPr/>
      </dsp:nvSpPr>
      <dsp:spPr>
        <a:xfrm>
          <a:off x="1976307" y="2724469"/>
          <a:ext cx="1227649" cy="85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719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Palatino Linotype" panose="02040502050505030304" pitchFamily="18" charset="0"/>
              <a:cs typeface="Calibri" pitchFamily="34" charset="0"/>
            </a:rPr>
            <a:t>log n</a:t>
          </a:r>
          <a:endParaRPr lang="zh-CN" altLang="en-US" sz="2800" kern="1200" dirty="0">
            <a:latin typeface="Palatino Linotype" panose="02040502050505030304" pitchFamily="18" charset="0"/>
            <a:cs typeface="Calibri" pitchFamily="34" charset="0"/>
          </a:endParaRPr>
        </a:p>
      </dsp:txBody>
      <dsp:txXfrm>
        <a:off x="1976307" y="2724469"/>
        <a:ext cx="1227649" cy="850949"/>
      </dsp:txXfrm>
    </dsp:sp>
    <dsp:sp modelId="{C1DC048F-61A9-47DA-92DE-9AB215E4A14C}">
      <dsp:nvSpPr>
        <dsp:cNvPr id="0" name=""/>
        <dsp:cNvSpPr/>
      </dsp:nvSpPr>
      <dsp:spPr>
        <a:xfrm>
          <a:off x="2549833" y="1974346"/>
          <a:ext cx="205944" cy="205944"/>
        </a:xfrm>
        <a:prstGeom prst="ellipse">
          <a:avLst/>
        </a:prstGeom>
        <a:solidFill>
          <a:schemeClr val="accent3">
            <a:shade val="50000"/>
            <a:hueOff val="-262155"/>
            <a:satOff val="-2919"/>
            <a:lumOff val="1814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3BDD3-0D11-41B3-BB39-7A9424EB0E27}">
      <dsp:nvSpPr>
        <dsp:cNvPr id="0" name=""/>
        <dsp:cNvSpPr/>
      </dsp:nvSpPr>
      <dsp:spPr>
        <a:xfrm>
          <a:off x="2652805" y="2077318"/>
          <a:ext cx="949631" cy="149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126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latin typeface="Palatino Linotype" panose="02040502050505030304" pitchFamily="18" charset="0"/>
              <a:cs typeface="Calibri" pitchFamily="34" charset="0"/>
            </a:rPr>
            <a:t>n</a:t>
          </a:r>
          <a:endParaRPr lang="zh-CN" altLang="en-US" sz="2800" kern="1200" dirty="0">
            <a:latin typeface="Palatino Linotype" panose="02040502050505030304" pitchFamily="18" charset="0"/>
            <a:cs typeface="Calibri" pitchFamily="34" charset="0"/>
          </a:endParaRPr>
        </a:p>
      </dsp:txBody>
      <dsp:txXfrm>
        <a:off x="2652805" y="2077318"/>
        <a:ext cx="949631" cy="1498100"/>
      </dsp:txXfrm>
    </dsp:sp>
    <dsp:sp modelId="{5478AB2B-81B9-4382-B71E-9F8F83777E4D}">
      <dsp:nvSpPr>
        <dsp:cNvPr id="0" name=""/>
        <dsp:cNvSpPr/>
      </dsp:nvSpPr>
      <dsp:spPr>
        <a:xfrm>
          <a:off x="3465141" y="1428737"/>
          <a:ext cx="274592" cy="274592"/>
        </a:xfrm>
        <a:prstGeom prst="ellipse">
          <a:avLst/>
        </a:prstGeom>
        <a:solidFill>
          <a:schemeClr val="accent3">
            <a:shade val="50000"/>
            <a:hueOff val="-524310"/>
            <a:satOff val="-5838"/>
            <a:lumOff val="3629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BE0EB-DBF2-4841-B406-DC820F7FEF87}">
      <dsp:nvSpPr>
        <dsp:cNvPr id="0" name=""/>
        <dsp:cNvSpPr/>
      </dsp:nvSpPr>
      <dsp:spPr>
        <a:xfrm>
          <a:off x="3472425" y="1566033"/>
          <a:ext cx="1364113" cy="2009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01" tIns="0" rIns="0" bIns="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baseline="30000" dirty="0" err="1">
              <a:latin typeface="Palatino Linotype" panose="02040502050505030304" pitchFamily="18" charset="0"/>
              <a:cs typeface="Calibri" pitchFamily="34" charset="0"/>
            </a:rPr>
            <a:t>nlogn</a:t>
          </a:r>
          <a:endParaRPr lang="zh-CN" altLang="en-US" sz="4400" kern="1200" baseline="30000" dirty="0">
            <a:latin typeface="Palatino Linotype" panose="02040502050505030304" pitchFamily="18" charset="0"/>
            <a:cs typeface="Calibri" pitchFamily="34" charset="0"/>
          </a:endParaRPr>
        </a:p>
      </dsp:txBody>
      <dsp:txXfrm>
        <a:off x="3472425" y="1566033"/>
        <a:ext cx="1364113" cy="2009385"/>
      </dsp:txXfrm>
    </dsp:sp>
    <dsp:sp modelId="{A2898FB4-41A0-4E30-B713-DFDB937D72B3}">
      <dsp:nvSpPr>
        <dsp:cNvPr id="0" name=""/>
        <dsp:cNvSpPr/>
      </dsp:nvSpPr>
      <dsp:spPr>
        <a:xfrm>
          <a:off x="4529185" y="1002547"/>
          <a:ext cx="354681" cy="354681"/>
        </a:xfrm>
        <a:prstGeom prst="ellipse">
          <a:avLst/>
        </a:prstGeom>
        <a:solidFill>
          <a:schemeClr val="accent3">
            <a:shade val="50000"/>
            <a:hueOff val="-524310"/>
            <a:satOff val="-5838"/>
            <a:lumOff val="3629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26027-1428-4853-9885-7340BCF4D4A9}">
      <dsp:nvSpPr>
        <dsp:cNvPr id="0" name=""/>
        <dsp:cNvSpPr/>
      </dsp:nvSpPr>
      <dsp:spPr>
        <a:xfrm>
          <a:off x="4706526" y="1179888"/>
          <a:ext cx="1144134" cy="2395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938" tIns="0" rIns="0" bIns="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 err="1">
              <a:latin typeface="Palatino Linotype" panose="02040502050505030304" pitchFamily="18" charset="0"/>
              <a:cs typeface="Calibri" pitchFamily="34" charset="0"/>
            </a:rPr>
            <a:t>n</a:t>
          </a:r>
          <a:r>
            <a:rPr lang="en-US" altLang="zh-CN" sz="4400" kern="1200" baseline="30000" dirty="0" err="1">
              <a:latin typeface="Palatino Linotype" panose="02040502050505030304" pitchFamily="18" charset="0"/>
              <a:cs typeface="Calibri" pitchFamily="34" charset="0"/>
            </a:rPr>
            <a:t>k</a:t>
          </a:r>
          <a:endParaRPr lang="zh-CN" altLang="en-US" sz="4400" kern="1200" baseline="30000" dirty="0">
            <a:latin typeface="Palatino Linotype" panose="02040502050505030304" pitchFamily="18" charset="0"/>
            <a:cs typeface="Calibri" pitchFamily="34" charset="0"/>
          </a:endParaRPr>
        </a:p>
      </dsp:txBody>
      <dsp:txXfrm>
        <a:off x="4706526" y="1179888"/>
        <a:ext cx="1144134" cy="2395530"/>
      </dsp:txXfrm>
    </dsp:sp>
    <dsp:sp modelId="{9EC29B76-76BD-42CB-B722-94FBC4CB9326}">
      <dsp:nvSpPr>
        <dsp:cNvPr id="0" name=""/>
        <dsp:cNvSpPr/>
      </dsp:nvSpPr>
      <dsp:spPr>
        <a:xfrm>
          <a:off x="5624694" y="717944"/>
          <a:ext cx="451932" cy="451932"/>
        </a:xfrm>
        <a:prstGeom prst="ellipse">
          <a:avLst/>
        </a:prstGeom>
        <a:solidFill>
          <a:schemeClr val="accent3">
            <a:shade val="50000"/>
            <a:hueOff val="-262155"/>
            <a:satOff val="-2919"/>
            <a:lumOff val="1814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DCF40-BCB1-4EB0-B129-F6723EB27505}">
      <dsp:nvSpPr>
        <dsp:cNvPr id="0" name=""/>
        <dsp:cNvSpPr/>
      </dsp:nvSpPr>
      <dsp:spPr>
        <a:xfrm>
          <a:off x="5850660" y="943910"/>
          <a:ext cx="1144134" cy="263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470" tIns="0" rIns="0" bIns="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400" kern="1200" dirty="0">
              <a:latin typeface="Palatino Linotype" panose="02040502050505030304" pitchFamily="18" charset="0"/>
              <a:cs typeface="Calibri" pitchFamily="34" charset="0"/>
            </a:rPr>
            <a:t>2</a:t>
          </a:r>
          <a:r>
            <a:rPr lang="en-US" altLang="zh-CN" sz="4400" kern="1200" baseline="30000" dirty="0">
              <a:latin typeface="Palatino Linotype" panose="02040502050505030304" pitchFamily="18" charset="0"/>
              <a:cs typeface="Calibri" pitchFamily="34" charset="0"/>
            </a:rPr>
            <a:t>n</a:t>
          </a:r>
          <a:endParaRPr lang="zh-CN" altLang="en-US" sz="4400" kern="1200" baseline="30000" dirty="0">
            <a:latin typeface="Palatino Linotype" panose="02040502050505030304" pitchFamily="18" charset="0"/>
            <a:cs typeface="Calibri" pitchFamily="34" charset="0"/>
          </a:endParaRPr>
        </a:p>
      </dsp:txBody>
      <dsp:txXfrm>
        <a:off x="5850660" y="943910"/>
        <a:ext cx="1144134" cy="2631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F0DB3B-A871-6533-6A8F-5ACDE3A0E3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73598-2CB6-4788-A679-5F6B175FFB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931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C7ED6-AA01-4247-83CC-B0AFF8EDD8A4}" type="datetimeFigureOut">
              <a:rPr lang="zh-CN" altLang="en-US" smtClean="0"/>
              <a:pPr/>
              <a:t>2023/3/4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05C2F-C2D0-41D0-B081-206A7C6C3DA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2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9" algn="l" defTabSz="9143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8" algn="l" defTabSz="9143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7" algn="l" defTabSz="9143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5" algn="l" defTabSz="9143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5" algn="l" defTabSz="9143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3" algn="l" defTabSz="9143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53" algn="l" defTabSz="9143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2" algn="l" defTabSz="9143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6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e.g., </a:t>
            </a:r>
            <a:r>
              <a:rPr lang="zh-CN" altLang="en-US" dirty="0"/>
              <a:t>中国足球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53061-367B-4C8E-983E-8D33C1ECB190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981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1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50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4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讨论：不同的课程，讲授同样的内容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53061-367B-4C8E-983E-8D33C1ECB190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讨论：不同的课程，讲授同样的内容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53061-367B-4C8E-983E-8D33C1ECB190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06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用精准的数学理论，描述一个表面上“粗略”的事实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53061-367B-4C8E-983E-8D33C1ECB190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31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4350"/>
            <a:ext cx="3714750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E05C2F-C2D0-41D0-B081-206A7C6C3DA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855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549F0-F8CA-400E-AFE2-486AFB93FB07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25" y="514350"/>
            <a:ext cx="3714750" cy="257175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609601"/>
            <a:ext cx="84201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666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2654" y="4957525"/>
            <a:ext cx="6934200" cy="121920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9FAAB82-9F8B-46EE-8985-F55954ED08D3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90" y="4883049"/>
            <a:ext cx="1482165" cy="1368152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15400" cy="1051520"/>
          </a:xfrm>
        </p:spPr>
        <p:txBody>
          <a:bodyPr/>
          <a:lstStyle>
            <a:lvl1pPr>
              <a:defRPr sz="5200" baseline="0">
                <a:latin typeface="Palatino Linotype" pitchFamily="18" charset="0"/>
                <a:ea typeface="华文楷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783357"/>
            <a:ext cx="8915400" cy="4525963"/>
          </a:xfrm>
        </p:spPr>
        <p:txBody>
          <a:bodyPr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1pPr>
            <a:lvl2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2pPr>
            <a:lvl3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3pPr>
            <a:lvl4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4pPr>
            <a:lvl5pPr>
              <a:defRPr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03220" y="6468470"/>
            <a:ext cx="225980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439279B2-6CC4-4FC2-B169-B8C1F3DAD10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515" y="6453338"/>
            <a:ext cx="5616624" cy="365125"/>
          </a:xfrm>
        </p:spPr>
        <p:txBody>
          <a:bodyPr/>
          <a:lstStyle>
            <a:lvl1pPr>
              <a:defRPr lang="en-US" altLang="zh-CN" sz="1300" b="0" i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湖南师范大学信息科学与工程学院计算机科学系   </a:t>
            </a:r>
            <a:r>
              <a:rPr lang="en-US" altLang="zh-CN" dirty="0"/>
              <a:t>《</a:t>
            </a:r>
            <a:r>
              <a:rPr lang="zh-CN" altLang="en-US" dirty="0"/>
              <a:t>算法设计与分析</a:t>
            </a:r>
            <a:r>
              <a:rPr lang="en-US" altLang="zh-CN" dirty="0"/>
              <a:t>》</a:t>
            </a:r>
            <a:r>
              <a:rPr lang="zh-CN" altLang="en-US" dirty="0"/>
              <a:t>讲义</a:t>
            </a:r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22757" y="6468470"/>
            <a:ext cx="4447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5" y="6436069"/>
            <a:ext cx="468052" cy="421933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7" y="1371603"/>
            <a:ext cx="8420100" cy="2505075"/>
          </a:xfrm>
        </p:spPr>
        <p:txBody>
          <a:bodyPr anchor="b"/>
          <a:lstStyle>
            <a:lvl1pPr algn="ctr" defTabSz="9905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200" kern="1200" baseline="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7" y="4068766"/>
            <a:ext cx="8420100" cy="1131887"/>
          </a:xfrm>
        </p:spPr>
        <p:txBody>
          <a:bodyPr anchor="t"/>
          <a:lstStyle>
            <a:lvl1pPr marL="0" indent="0" algn="ctr">
              <a:buNone/>
              <a:defRPr sz="2167" baseline="0">
                <a:solidFill>
                  <a:schemeClr val="tx1">
                    <a:tint val="75000"/>
                  </a:schemeClr>
                </a:solidFill>
              </a:defRPr>
            </a:lvl1pPr>
            <a:lvl2pPr marL="495271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42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11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082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35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625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89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165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5362E-6CF3-40D3-9D7F-1ADF70AB3DCB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Oval 6"/>
          <p:cNvSpPr/>
          <p:nvPr/>
        </p:nvSpPr>
        <p:spPr>
          <a:xfrm>
            <a:off x="4870450" y="3924302"/>
            <a:ext cx="91836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8" name="Oval 7"/>
          <p:cNvSpPr/>
          <p:nvPr/>
        </p:nvSpPr>
        <p:spPr>
          <a:xfrm>
            <a:off x="5087145" y="3924302"/>
            <a:ext cx="91836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9" name="Oval 8"/>
          <p:cNvSpPr/>
          <p:nvPr/>
        </p:nvSpPr>
        <p:spPr>
          <a:xfrm>
            <a:off x="4654789" y="3924302"/>
            <a:ext cx="91836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600"/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CE1E-7444-4012-BB38-DE7D70E967E9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1" y="1600200"/>
            <a:ext cx="4378452" cy="45262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437687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495271" indent="0">
              <a:buNone/>
              <a:defRPr sz="2167" b="1"/>
            </a:lvl2pPr>
            <a:lvl3pPr marL="990542" indent="0">
              <a:buNone/>
              <a:defRPr sz="1950" b="1"/>
            </a:lvl3pPr>
            <a:lvl4pPr marL="1485811" indent="0">
              <a:buNone/>
              <a:defRPr sz="1733" b="1"/>
            </a:lvl4pPr>
            <a:lvl5pPr marL="1981082" indent="0">
              <a:buNone/>
              <a:defRPr sz="1733" b="1"/>
            </a:lvl5pPr>
            <a:lvl6pPr marL="2476353" indent="0">
              <a:buNone/>
              <a:defRPr sz="1733" b="1"/>
            </a:lvl6pPr>
            <a:lvl7pPr marL="2971625" indent="0">
              <a:buNone/>
              <a:defRPr sz="1733" b="1"/>
            </a:lvl7pPr>
            <a:lvl8pPr marL="3466894" indent="0">
              <a:buNone/>
              <a:defRPr sz="1733" b="1"/>
            </a:lvl8pPr>
            <a:lvl9pPr marL="3962165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5553" y="1600200"/>
            <a:ext cx="437859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600" b="0"/>
            </a:lvl1pPr>
            <a:lvl2pPr marL="495271" indent="0">
              <a:buNone/>
              <a:defRPr sz="2167" b="1"/>
            </a:lvl2pPr>
            <a:lvl3pPr marL="990542" indent="0">
              <a:buNone/>
              <a:defRPr sz="1950" b="1"/>
            </a:lvl3pPr>
            <a:lvl4pPr marL="1485811" indent="0">
              <a:buNone/>
              <a:defRPr sz="1733" b="1"/>
            </a:lvl4pPr>
            <a:lvl5pPr marL="1981082" indent="0">
              <a:buNone/>
              <a:defRPr sz="1733" b="1"/>
            </a:lvl5pPr>
            <a:lvl6pPr marL="2476353" indent="0">
              <a:buNone/>
              <a:defRPr sz="1733" b="1"/>
            </a:lvl6pPr>
            <a:lvl7pPr marL="2971625" indent="0">
              <a:buNone/>
              <a:defRPr sz="1733" b="1"/>
            </a:lvl7pPr>
            <a:lvl8pPr marL="3466894" indent="0">
              <a:buNone/>
              <a:defRPr sz="1733" b="1"/>
            </a:lvl8pPr>
            <a:lvl9pPr marL="3962165" indent="0">
              <a:buNone/>
              <a:defRPr sz="17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67CF7-42D2-40EB-A088-4D8455E62162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95301" y="2212848"/>
            <a:ext cx="4378452" cy="3913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061967" y="2212850"/>
            <a:ext cx="4378452" cy="391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F5B3-4948-4406-9996-8D8F2E1E45DB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D239-C409-4742-9227-4FFBA73830BE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348" y="266701"/>
            <a:ext cx="3259006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033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069" y="273053"/>
            <a:ext cx="5412185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99348" y="2438403"/>
            <a:ext cx="3259006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733"/>
            </a:lvl1pPr>
            <a:lvl2pPr marL="495271" indent="0">
              <a:buNone/>
              <a:defRPr sz="1300"/>
            </a:lvl2pPr>
            <a:lvl3pPr marL="990542" indent="0">
              <a:buNone/>
              <a:defRPr sz="1083"/>
            </a:lvl3pPr>
            <a:lvl4pPr marL="1485811" indent="0">
              <a:buNone/>
              <a:defRPr sz="975"/>
            </a:lvl4pPr>
            <a:lvl5pPr marL="1981082" indent="0">
              <a:buNone/>
              <a:defRPr sz="975"/>
            </a:lvl5pPr>
            <a:lvl6pPr marL="2476353" indent="0">
              <a:buNone/>
              <a:defRPr sz="975"/>
            </a:lvl6pPr>
            <a:lvl7pPr marL="2971625" indent="0">
              <a:buNone/>
              <a:defRPr sz="975"/>
            </a:lvl7pPr>
            <a:lvl8pPr marL="3466894" indent="0">
              <a:buNone/>
              <a:defRPr sz="975"/>
            </a:lvl8pPr>
            <a:lvl9pPr marL="3962165" indent="0">
              <a:buNone/>
              <a:defRPr sz="9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408AA-95B4-4014-BAF3-214A950DEFE8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542" y="228603"/>
            <a:ext cx="6187809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033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33803" y="1143001"/>
            <a:ext cx="655928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467"/>
            </a:lvl1pPr>
            <a:lvl2pPr marL="495271" indent="0">
              <a:buNone/>
              <a:defRPr sz="3033"/>
            </a:lvl2pPr>
            <a:lvl3pPr marL="990542" indent="0">
              <a:buNone/>
              <a:defRPr sz="2600"/>
            </a:lvl3pPr>
            <a:lvl4pPr marL="1485811" indent="0">
              <a:buNone/>
              <a:defRPr sz="2167"/>
            </a:lvl4pPr>
            <a:lvl5pPr marL="1981082" indent="0">
              <a:buNone/>
              <a:defRPr sz="2167"/>
            </a:lvl5pPr>
            <a:lvl6pPr marL="2476353" indent="0">
              <a:buNone/>
              <a:defRPr sz="2167"/>
            </a:lvl6pPr>
            <a:lvl7pPr marL="2971625" indent="0">
              <a:buNone/>
              <a:defRPr sz="2167"/>
            </a:lvl7pPr>
            <a:lvl8pPr marL="3466894" indent="0">
              <a:buNone/>
              <a:defRPr sz="2167"/>
            </a:lvl8pPr>
            <a:lvl9pPr marL="3962165" indent="0">
              <a:buNone/>
              <a:defRPr sz="21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19542" y="5810251"/>
            <a:ext cx="6187809" cy="533400"/>
          </a:xfrm>
        </p:spPr>
        <p:txBody>
          <a:bodyPr>
            <a:normAutofit/>
          </a:bodyPr>
          <a:lstStyle>
            <a:lvl1pPr marL="0" indent="0" algn="ctr">
              <a:buNone/>
              <a:defRPr sz="1733"/>
            </a:lvl1pPr>
            <a:lvl2pPr marL="495271" indent="0">
              <a:buNone/>
              <a:defRPr sz="1300"/>
            </a:lvl2pPr>
            <a:lvl3pPr marL="990542" indent="0">
              <a:buNone/>
              <a:defRPr sz="1083"/>
            </a:lvl3pPr>
            <a:lvl4pPr marL="1485811" indent="0">
              <a:buNone/>
              <a:defRPr sz="975"/>
            </a:lvl4pPr>
            <a:lvl5pPr marL="1981082" indent="0">
              <a:buNone/>
              <a:defRPr sz="975"/>
            </a:lvl5pPr>
            <a:lvl6pPr marL="2476353" indent="0">
              <a:buNone/>
              <a:defRPr sz="975"/>
            </a:lvl6pPr>
            <a:lvl7pPr marL="2971625" indent="0">
              <a:buNone/>
              <a:defRPr sz="975"/>
            </a:lvl7pPr>
            <a:lvl8pPr marL="3466894" indent="0">
              <a:buNone/>
              <a:defRPr sz="975"/>
            </a:lvl8pPr>
            <a:lvl9pPr marL="3962165" indent="0">
              <a:buNone/>
              <a:defRPr sz="9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125A-0B3E-46B3-9906-FA98533235F6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1"/>
            <a:ext cx="89154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999383"/>
            <a:ext cx="8915400" cy="430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25211" y="6356353"/>
            <a:ext cx="2259806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F28DCADF-D1DD-4069-8734-47958678C424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575" y="6309322"/>
            <a:ext cx="589361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lang="en-US" altLang="zh-CN" sz="1517" b="0" i="0" smtClean="0">
                <a:effectLst/>
              </a:defRPr>
            </a:lvl1pPr>
          </a:lstStyle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3227" y="6356353"/>
            <a:ext cx="456311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B86C6EF3-2DFE-4076-8AC3-113EDE7AF9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</p:sldLayoutIdLst>
  <p:transition spd="slow">
    <p:pull/>
  </p:transition>
  <p:hf hdr="0"/>
  <p:txStyles>
    <p:titleStyle>
      <a:lvl1pPr algn="ctr" defTabSz="990542" rtl="0" eaLnBrk="1" latinLnBrk="0" hangingPunct="1">
        <a:lnSpc>
          <a:spcPts val="6283"/>
        </a:lnSpc>
        <a:spcBef>
          <a:spcPct val="0"/>
        </a:spcBef>
        <a:buNone/>
        <a:defRPr lang="en-US" altLang="en-US" sz="5200" b="1" kern="1200" baseline="0" dirty="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Palatino Linotype" pitchFamily="18" charset="0"/>
          <a:ea typeface="华文楷体" pitchFamily="2" charset="-122"/>
          <a:cs typeface="+mj-cs"/>
        </a:defRPr>
      </a:lvl1pPr>
    </p:titleStyle>
    <p:bodyStyle>
      <a:lvl1pPr marL="371453" indent="-371453" algn="l" defTabSz="990542" rtl="0" eaLnBrk="1" latinLnBrk="0" hangingPunct="1">
        <a:spcBef>
          <a:spcPct val="20000"/>
        </a:spcBef>
        <a:buFont typeface="Arial" pitchFamily="34" charset="0"/>
        <a:buChar char="•"/>
        <a:defRPr sz="3250" b="1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1pPr>
      <a:lvl2pPr marL="804815" indent="-309545" algn="l" defTabSz="990542" rtl="0" eaLnBrk="1" latinLnBrk="0" hangingPunct="1">
        <a:spcBef>
          <a:spcPct val="20000"/>
        </a:spcBef>
        <a:buFont typeface="Courier New" pitchFamily="49" charset="0"/>
        <a:buChar char="o"/>
        <a:defRPr sz="2600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2pPr>
      <a:lvl3pPr marL="1238176" indent="-247635" algn="l" defTabSz="990542" rtl="0" eaLnBrk="1" latinLnBrk="0" hangingPunct="1">
        <a:spcBef>
          <a:spcPct val="20000"/>
        </a:spcBef>
        <a:buFont typeface="Arial" pitchFamily="34" charset="0"/>
        <a:buChar char="•"/>
        <a:defRPr sz="2167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3pPr>
      <a:lvl4pPr marL="1733447" indent="-247635" algn="l" defTabSz="990542" rtl="0" eaLnBrk="1" latinLnBrk="0" hangingPunct="1">
        <a:spcBef>
          <a:spcPct val="20000"/>
        </a:spcBef>
        <a:buFont typeface="Courier New" pitchFamily="49" charset="0"/>
        <a:buChar char="o"/>
        <a:defRPr sz="1733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4pPr>
      <a:lvl5pPr marL="2228717" indent="-247635" algn="l" defTabSz="990542" rtl="0" eaLnBrk="1" latinLnBrk="0" hangingPunct="1">
        <a:spcBef>
          <a:spcPct val="20000"/>
        </a:spcBef>
        <a:buFont typeface="Arial" pitchFamily="34" charset="0"/>
        <a:buChar char="•"/>
        <a:defRPr sz="1733" kern="1200" baseline="0">
          <a:solidFill>
            <a:schemeClr val="tx1">
              <a:lumMod val="75000"/>
              <a:lumOff val="25000"/>
            </a:schemeClr>
          </a:solidFill>
          <a:latin typeface="Palatino Linotype" pitchFamily="18" charset="0"/>
          <a:ea typeface="华文楷体" pitchFamily="2" charset="-122"/>
          <a:cs typeface="+mn-cs"/>
        </a:defRPr>
      </a:lvl5pPr>
      <a:lvl6pPr marL="2723988" indent="-247635" algn="l" defTabSz="990542" rtl="0" eaLnBrk="1" latinLnBrk="0" hangingPunct="1">
        <a:spcBef>
          <a:spcPct val="20000"/>
        </a:spcBef>
        <a:buFont typeface="Courier New" pitchFamily="49" charset="0"/>
        <a:buChar char="o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219260" indent="-247635" algn="l" defTabSz="990542" rtl="0" eaLnBrk="1" latinLnBrk="0" hangingPunct="1">
        <a:spcBef>
          <a:spcPct val="20000"/>
        </a:spcBef>
        <a:buFont typeface="Arial" pitchFamily="34" charset="0"/>
        <a:buChar char="•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714530" indent="-247635" algn="l" defTabSz="990542" rtl="0" eaLnBrk="1" latinLnBrk="0" hangingPunct="1">
        <a:spcBef>
          <a:spcPct val="20000"/>
        </a:spcBef>
        <a:buFont typeface="Courier New" pitchFamily="49" charset="0"/>
        <a:buChar char="o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4209800" indent="-247635" algn="l" defTabSz="990542" rtl="0" eaLnBrk="1" latinLnBrk="0" hangingPunct="1">
        <a:spcBef>
          <a:spcPct val="20000"/>
        </a:spcBef>
        <a:buFont typeface="Arial" pitchFamily="34" charset="0"/>
        <a:buChar char="•"/>
        <a:defRPr sz="1733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90542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71" algn="l" defTabSz="990542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42" algn="l" defTabSz="990542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1" algn="l" defTabSz="990542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2" algn="l" defTabSz="990542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53" algn="l" defTabSz="990542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5" algn="l" defTabSz="990542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894" algn="l" defTabSz="990542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65" algn="l" defTabSz="990542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e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06507" y="620690"/>
            <a:ext cx="9049005" cy="239226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br>
              <a:rPr lang="en-US" altLang="zh-CN" sz="3250" dirty="0">
                <a:latin typeface="Calibri" pitchFamily="34" charset="0"/>
                <a:cs typeface="Calibri" pitchFamily="34" charset="0"/>
              </a:rPr>
            </a:br>
            <a:r>
              <a:rPr lang="en-US" altLang="zh-CN" sz="5200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Algorithm Design and Analysis</a:t>
            </a:r>
            <a:br>
              <a:rPr lang="en-US" altLang="zh-CN" sz="5200" i="1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</a:br>
            <a:r>
              <a:rPr lang="zh-CN" altLang="en-US" sz="5200" i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算法设计与分析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119019" y="2596908"/>
            <a:ext cx="6110345" cy="1898211"/>
          </a:xfrm>
          <a:prstGeom prst="rect">
            <a:avLst/>
          </a:prstGeom>
        </p:spPr>
        <p:txBody>
          <a:bodyPr vert="horz" lIns="99060" tIns="49530" rIns="99060" bIns="4953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altLang="en-US" sz="80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pPr algn="l"/>
            <a:endParaRPr lang="en-US" altLang="zh-CN" sz="325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832653" y="4989174"/>
            <a:ext cx="5382598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95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授课人：黄金贵 </a:t>
            </a:r>
            <a:r>
              <a:rPr lang="en-US" altLang="zh-CN" sz="195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(18674880696)</a:t>
            </a:r>
          </a:p>
          <a:p>
            <a:pPr algn="ctr">
              <a:spcBef>
                <a:spcPct val="50000"/>
              </a:spcBef>
            </a:pPr>
            <a:r>
              <a:rPr lang="zh-CN" altLang="en-US" sz="195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信息科学与工程学院计算机系</a:t>
            </a:r>
            <a:endParaRPr lang="en-US" altLang="zh-CN" sz="195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95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2023</a:t>
            </a:r>
            <a:r>
              <a:rPr lang="zh-CN" altLang="en-US" sz="195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年春季</a:t>
            </a:r>
            <a:endParaRPr lang="en-US" altLang="zh-CN" sz="195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152374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481" y="-50406"/>
            <a:ext cx="9361040" cy="1139147"/>
          </a:xfrm>
        </p:spPr>
        <p:txBody>
          <a:bodyPr/>
          <a:lstStyle/>
          <a:p>
            <a:pPr algn="l"/>
            <a:r>
              <a:rPr lang="en-US" altLang="zh-CN" sz="4333" dirty="0"/>
              <a:t>Algorithm – Design &amp; Analysis</a:t>
            </a:r>
            <a:endParaRPr lang="zh-CN" altLang="en-US" sz="4333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489" y="1166749"/>
            <a:ext cx="9439049" cy="546060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Algorithm - the spirit of computing</a:t>
            </a:r>
            <a:r>
              <a:rPr lang="zh-CN" altLang="en-US" sz="3033" dirty="0">
                <a:solidFill>
                  <a:schemeClr val="tx1"/>
                </a:solidFill>
              </a:rPr>
              <a:t>（计算的灵魂）</a:t>
            </a:r>
            <a:endParaRPr lang="en-US" altLang="zh-CN" sz="3033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2167" dirty="0">
                <a:solidFill>
                  <a:schemeClr val="tx1"/>
                </a:solidFill>
              </a:rPr>
              <a:t>Model of computation</a:t>
            </a:r>
          </a:p>
          <a:p>
            <a:pPr lvl="1">
              <a:lnSpc>
                <a:spcPct val="120000"/>
              </a:lnSpc>
            </a:pPr>
            <a:r>
              <a:rPr lang="en-US" altLang="zh-CN" sz="2167" dirty="0">
                <a:solidFill>
                  <a:schemeClr val="tx1"/>
                </a:solidFill>
              </a:rPr>
              <a:t>Greatest common divisor</a:t>
            </a:r>
            <a:r>
              <a:rPr lang="zh-CN" altLang="en-US" sz="2167" dirty="0">
                <a:solidFill>
                  <a:schemeClr val="tx1"/>
                </a:solidFill>
              </a:rPr>
              <a:t>（最大公约数）</a:t>
            </a:r>
            <a:endParaRPr lang="en-US" altLang="zh-CN" sz="2167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2167" dirty="0">
                <a:solidFill>
                  <a:schemeClr val="tx1"/>
                </a:solidFill>
              </a:rPr>
              <a:t>Sequential search</a:t>
            </a:r>
          </a:p>
          <a:p>
            <a:pPr>
              <a:lnSpc>
                <a:spcPct val="120000"/>
              </a:lnSpc>
            </a:pPr>
            <a:r>
              <a:rPr lang="en-US" altLang="zh-CN" sz="3033" dirty="0">
                <a:solidFill>
                  <a:schemeClr val="tx1"/>
                </a:solidFill>
              </a:rPr>
              <a:t>Algorithm analysis</a:t>
            </a:r>
          </a:p>
          <a:p>
            <a:pPr lvl="1">
              <a:lnSpc>
                <a:spcPct val="120000"/>
              </a:lnSpc>
            </a:pPr>
            <a:r>
              <a:rPr lang="en-US" altLang="zh-CN" sz="2167" dirty="0">
                <a:solidFill>
                  <a:schemeClr val="tx1"/>
                </a:solidFill>
              </a:rPr>
              <a:t>Correctness</a:t>
            </a:r>
            <a:r>
              <a:rPr lang="zh-CN" altLang="en-US" sz="2167" dirty="0">
                <a:solidFill>
                  <a:schemeClr val="tx1"/>
                </a:solidFill>
              </a:rPr>
              <a:t>（正确性）</a:t>
            </a:r>
            <a:endParaRPr lang="en-US" altLang="zh-CN" sz="2167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sz="2167" dirty="0">
                <a:solidFill>
                  <a:schemeClr val="tx1"/>
                </a:solidFill>
              </a:rPr>
              <a:t>Worst-case / average-case cost analysis</a:t>
            </a:r>
            <a:r>
              <a:rPr lang="zh-CN" altLang="en-US" sz="2167" dirty="0">
                <a:solidFill>
                  <a:schemeClr val="tx1"/>
                </a:solidFill>
              </a:rPr>
              <a:t>（代价分析）</a:t>
            </a:r>
            <a:endParaRPr lang="zh-CN" altLang="en-US" sz="3033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74FBF-E2D5-4458-BC77-F65D960CA3BD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28441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and Computing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Problem 1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Why the computer seems to be able to do anything?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Scientific computing, document processing, computer games, </a:t>
            </a:r>
            <a:r>
              <a:rPr lang="en-US" altLang="zh-CN" dirty="0" err="1">
                <a:solidFill>
                  <a:schemeClr val="tx1"/>
                </a:solidFill>
              </a:rPr>
              <a:t>ebooks</a:t>
            </a:r>
            <a:r>
              <a:rPr lang="en-US" altLang="zh-CN" dirty="0">
                <a:solidFill>
                  <a:schemeClr val="tx1"/>
                </a:solidFill>
              </a:rPr>
              <a:t>, movies, …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2606-004F-4A3A-B118-6CC9BC26C128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11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54" y="5067184"/>
            <a:ext cx="2262251" cy="1696687"/>
          </a:xfrm>
          <a:prstGeom prst="rect">
            <a:avLst/>
          </a:prstGeom>
          <a:ln w="3175" cap="sq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52" y="4989175"/>
            <a:ext cx="2255083" cy="1749084"/>
          </a:xfrm>
          <a:prstGeom prst="rect">
            <a:avLst/>
          </a:prstGeom>
          <a:ln w="3175" cap="sq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018" y="3563194"/>
            <a:ext cx="4290477" cy="1274216"/>
          </a:xfrm>
          <a:prstGeom prst="rect">
            <a:avLst/>
          </a:prstGeom>
          <a:ln w="3175" cap="sq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58" y="5078255"/>
            <a:ext cx="2592145" cy="1685616"/>
          </a:xfrm>
          <a:prstGeom prst="rect">
            <a:avLst/>
          </a:prstGeom>
          <a:ln w="3175" cap="sq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3" y="3641085"/>
            <a:ext cx="3930730" cy="1265828"/>
          </a:xfrm>
          <a:prstGeom prst="rect">
            <a:avLst/>
          </a:prstGeom>
          <a:ln w="3175" cap="sq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9640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and Computing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Problem 2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What can / cannot be efficiently done by a computer?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Manage millions of songs vs. music composition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C57C-78EC-4826-A8C8-F1C923F9AAF3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5031010" y="4014303"/>
            <a:ext cx="4203515" cy="1950000"/>
            <a:chOff x="506503" y="4287272"/>
            <a:chExt cx="3892550" cy="180574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503" y="4293016"/>
              <a:ext cx="1362858" cy="1800000"/>
            </a:xfrm>
            <a:prstGeom prst="rect">
              <a:avLst/>
            </a:prstGeom>
            <a:ln w="63500" cap="sq" cmpd="thickThin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03" y="4287272"/>
              <a:ext cx="2491350" cy="1800000"/>
            </a:xfrm>
            <a:prstGeom prst="rect">
              <a:avLst/>
            </a:prstGeom>
            <a:ln w="63500" cap="sq" cmpd="thickThin">
              <a:solidFill>
                <a:schemeClr val="bg2">
                  <a:lumMod val="50000"/>
                </a:schemeClr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5" y="3819304"/>
            <a:ext cx="3274480" cy="2340000"/>
          </a:xfrm>
          <a:prstGeom prst="rect">
            <a:avLst/>
          </a:prstGeom>
          <a:ln w="63500" cap="sq" cmpd="thickThin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1229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Computer and Computing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Computing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Encoding everything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into `0’s and `1’s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Operations over ’1’s and ‘0’s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Decoding the ’1’s and ‘0’s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Turing machine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An abstract/logical computer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A8DD5-97EC-477D-ADFA-9B4BE776D469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919" y="1752751"/>
            <a:ext cx="1946804" cy="2242608"/>
          </a:xfrm>
          <a:prstGeom prst="rect">
            <a:avLst/>
          </a:prstGeom>
          <a:ln w="63500" cap="sq" cmpd="thickThin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099" y="4755389"/>
            <a:ext cx="3948853" cy="1832268"/>
          </a:xfrm>
          <a:prstGeom prst="rect">
            <a:avLst/>
          </a:prstGeom>
          <a:ln w="63500" cap="sq" cmpd="thickThin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817727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5D15-28C8-47BE-8CE7-3136353E79EB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8" y="1955502"/>
            <a:ext cx="2078892" cy="1950000"/>
          </a:xfrm>
          <a:prstGeom prst="rect">
            <a:avLst/>
          </a:prstGeom>
          <a:ln w="63500" cap="sq" cmpd="thickThin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99" y="1946835"/>
            <a:ext cx="1950000" cy="1950000"/>
          </a:xfrm>
          <a:prstGeom prst="rect">
            <a:avLst/>
          </a:prstGeom>
          <a:ln w="63500" cap="sq" cmpd="thickThin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652" y="1946835"/>
            <a:ext cx="2873684" cy="1950000"/>
          </a:xfrm>
          <a:prstGeom prst="rect">
            <a:avLst/>
          </a:prstGeom>
          <a:ln w="63500" cap="sq" cmpd="thickThin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72" y="4448625"/>
            <a:ext cx="2107661" cy="1950000"/>
          </a:xfrm>
          <a:prstGeom prst="rect">
            <a:avLst/>
          </a:prstGeom>
          <a:ln w="63500" cap="sq" cmpd="thickThin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33" y="4448625"/>
            <a:ext cx="2600000" cy="1950000"/>
          </a:xfrm>
          <a:prstGeom prst="rect">
            <a:avLst/>
          </a:prstGeom>
          <a:ln w="63500" cap="sq" cmpd="thickThin">
            <a:solidFill>
              <a:schemeClr val="bg2">
                <a:lumMod val="5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圆角矩形 13"/>
          <p:cNvSpPr/>
          <p:nvPr/>
        </p:nvSpPr>
        <p:spPr>
          <a:xfrm>
            <a:off x="2179340" y="2336880"/>
            <a:ext cx="5543589" cy="3349077"/>
          </a:xfrm>
          <a:prstGeom prst="round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Rebuild the world with 0s and 1s</a:t>
            </a:r>
          </a:p>
        </p:txBody>
      </p:sp>
    </p:spTree>
    <p:extLst>
      <p:ext uri="{BB962C8B-B14F-4D97-AF65-F5344CB8AC3E}">
        <p14:creationId xmlns:p14="http://schemas.microsoft.com/office/powerpoint/2010/main" val="29529194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767" dirty="0"/>
              <a:t>Algorithm</a:t>
            </a:r>
            <a:endParaRPr lang="zh-CN" altLang="en-US" sz="4767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33" dirty="0">
                <a:solidFill>
                  <a:schemeClr val="tx1"/>
                </a:solidFill>
              </a:rPr>
              <a:t>Algorithm is the spirit of computing</a:t>
            </a:r>
            <a:endParaRPr lang="zh-CN" altLang="en-US" sz="3033" dirty="0">
              <a:solidFill>
                <a:schemeClr val="tx1"/>
              </a:solidFill>
            </a:endParaRP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To solve a specific problem (so called an </a:t>
            </a:r>
            <a:r>
              <a:rPr lang="en-US" altLang="zh-CN" sz="2167" i="1" dirty="0">
                <a:solidFill>
                  <a:schemeClr val="tx1"/>
                </a:solidFill>
              </a:rPr>
              <a:t>algorithmic problem</a:t>
            </a:r>
            <a:r>
              <a:rPr lang="en-US" altLang="zh-CN" sz="2167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Combination of basic operations</a:t>
            </a:r>
          </a:p>
          <a:p>
            <a:pPr lvl="2"/>
            <a:r>
              <a:rPr lang="en-US" altLang="zh-CN" sz="1950" dirty="0">
                <a:solidFill>
                  <a:schemeClr val="tx1"/>
                </a:solidFill>
              </a:rPr>
              <a:t>in a precise and elegant way</a:t>
            </a:r>
          </a:p>
          <a:p>
            <a:r>
              <a:rPr lang="en-US" altLang="zh-CN" sz="3033" dirty="0">
                <a:solidFill>
                  <a:schemeClr val="tx1"/>
                </a:solidFill>
              </a:rPr>
              <a:t>Essential issues</a:t>
            </a:r>
            <a:r>
              <a:rPr lang="zh-CN" altLang="en-US" sz="3033" dirty="0">
                <a:solidFill>
                  <a:schemeClr val="tx1"/>
                </a:solidFill>
              </a:rPr>
              <a:t>（基本问题）</a:t>
            </a:r>
            <a:endParaRPr lang="en-US" altLang="zh-CN" sz="3033" dirty="0">
              <a:solidFill>
                <a:schemeClr val="tx1"/>
              </a:solidFill>
            </a:endParaRP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Model of computation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Algorithm design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Algorithm analysis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E97B-EE00-4C61-94ED-BA1DBF9DA263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191" y="3819043"/>
            <a:ext cx="1317567" cy="195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563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211404"/>
            <a:ext cx="8915400" cy="1066118"/>
          </a:xfrm>
        </p:spPr>
        <p:txBody>
          <a:bodyPr/>
          <a:lstStyle/>
          <a:p>
            <a:pPr algn="l"/>
            <a:r>
              <a:rPr lang="zh-CN" altLang="en-US" sz="4333" dirty="0">
                <a:latin typeface="黑体" pitchFamily="49" charset="-122"/>
                <a:ea typeface="黑体" pitchFamily="49" charset="-122"/>
              </a:rPr>
              <a:t>算法概念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6809" y="-159398"/>
            <a:ext cx="6318702" cy="9996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fontAlgn="base">
              <a:spcBef>
                <a:spcPts val="650"/>
              </a:spcBef>
              <a:spcAft>
                <a:spcPts val="650"/>
              </a:spcAft>
              <a:buNone/>
              <a:defRPr/>
            </a:pPr>
            <a:r>
              <a:rPr kumimoji="1" lang="zh-CN" altLang="en-US" sz="2600" kern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算法</a:t>
            </a:r>
            <a:r>
              <a:rPr kumimoji="1" lang="en-US" altLang="zh-CN" sz="2600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—</a:t>
            </a:r>
            <a:r>
              <a:rPr kumimoji="1" lang="zh-CN" altLang="en-US" sz="2600" kern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是完成某项特定任务的一系列步骤（指令集合）。</a:t>
            </a:r>
            <a:endParaRPr kumimoji="1" lang="en-US" altLang="zh-CN" sz="2600" kern="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2BDE-D268-4939-B498-26FE9932BD83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16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264904776"/>
              </p:ext>
            </p:extLst>
          </p:nvPr>
        </p:nvGraphicFramePr>
        <p:xfrm>
          <a:off x="1754645" y="854714"/>
          <a:ext cx="6135948" cy="58702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998810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54C3-FB98-45ED-9469-C5D61CE23FD0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85206" y="-3381"/>
            <a:ext cx="4490407" cy="45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383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383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举例</a:t>
            </a:r>
            <a:r>
              <a:rPr lang="en-US" altLang="zh-CN" sz="2383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383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有下列两段描述：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4313" y="699450"/>
            <a:ext cx="7565363" cy="45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描述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			  描述</a:t>
            </a:r>
            <a:r>
              <a:rPr lang="en-US" altLang="zh-CN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383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98629" y="815210"/>
            <a:ext cx="3119702" cy="3315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56000" tIns="156000" bIns="15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exam1() </a:t>
            </a:r>
          </a:p>
          <a:p>
            <a:pPr>
              <a:spcBef>
                <a:spcPct val="50000"/>
              </a:spcBef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95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n; </a:t>
            </a:r>
          </a:p>
          <a:p>
            <a:pPr>
              <a:spcBef>
                <a:spcPct val="50000"/>
              </a:spcBef>
            </a:pPr>
            <a:r>
              <a:rPr lang="zh-CN" altLang="en-US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n=2; </a:t>
            </a:r>
          </a:p>
          <a:p>
            <a:pPr>
              <a:spcBef>
                <a:spcPct val="50000"/>
              </a:spcBef>
            </a:pPr>
            <a:r>
              <a:rPr lang="zh-CN" altLang="en-US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(n%2==0) </a:t>
            </a:r>
          </a:p>
          <a:p>
            <a:pPr>
              <a:spcBef>
                <a:spcPct val="50000"/>
              </a:spcBef>
            </a:pPr>
            <a:r>
              <a:rPr lang="zh-CN" altLang="en-US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　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n=n+2;	 </a:t>
            </a:r>
          </a:p>
          <a:p>
            <a:pPr>
              <a:spcBef>
                <a:spcPct val="50000"/>
              </a:spcBef>
            </a:pPr>
            <a:r>
              <a:rPr lang="zh-CN" altLang="en-US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95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("%d\</a:t>
            </a:r>
            <a:r>
              <a:rPr lang="en-US" altLang="zh-CN" sz="195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n",n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 </a:t>
            </a:r>
          </a:p>
          <a:p>
            <a:pPr>
              <a:spcBef>
                <a:spcPct val="50000"/>
              </a:spcBef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811097" y="815211"/>
            <a:ext cx="3743986" cy="28657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5000" tIns="156000" bIns="1560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exam2() </a:t>
            </a:r>
          </a:p>
          <a:p>
            <a:pPr>
              <a:spcBef>
                <a:spcPct val="50000"/>
              </a:spcBef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95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95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x,y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</a:p>
          <a:p>
            <a:pPr>
              <a:spcBef>
                <a:spcPct val="50000"/>
              </a:spcBef>
            </a:pPr>
            <a:r>
              <a:rPr lang="zh-CN" altLang="en-US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y=0; </a:t>
            </a:r>
          </a:p>
          <a:p>
            <a:pPr>
              <a:spcBef>
                <a:spcPct val="50000"/>
              </a:spcBef>
            </a:pPr>
            <a:r>
              <a:rPr lang="zh-CN" altLang="en-US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x=5/y; </a:t>
            </a:r>
          </a:p>
          <a:p>
            <a:pPr>
              <a:spcBef>
                <a:spcPct val="50000"/>
              </a:spcBef>
            </a:pPr>
            <a:r>
              <a:rPr lang="zh-CN" altLang="en-US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195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printf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("%</a:t>
            </a:r>
            <a:r>
              <a:rPr lang="en-US" altLang="zh-CN" sz="195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d,%d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\n",</a:t>
            </a:r>
            <a:r>
              <a:rPr lang="en-US" altLang="zh-CN" sz="195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x,y</a:t>
            </a: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 </a:t>
            </a:r>
          </a:p>
          <a:p>
            <a:pPr>
              <a:spcBef>
                <a:spcPct val="50000"/>
              </a:spcBef>
            </a:pPr>
            <a:r>
              <a:rPr lang="en-US" altLang="zh-CN" sz="195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28499" y="4885161"/>
            <a:ext cx="8970433" cy="42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67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这两段描述均不能满足算法的特征，试问它们违反了算法的哪些特征？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429061" y="5512586"/>
            <a:ext cx="8970433" cy="92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167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解</a:t>
            </a:r>
            <a:r>
              <a:rPr lang="zh-CN" altLang="en-US" sz="21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）是一个死循环，违反了算法的</a:t>
            </a:r>
            <a:r>
              <a:rPr lang="zh-CN" altLang="en-US" sz="2167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有限性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特征。</a:t>
            </a:r>
            <a:endParaRPr lang="en-US" altLang="zh-CN" sz="2167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）出现除零错误，违反了算法的</a:t>
            </a:r>
            <a:r>
              <a:rPr lang="zh-CN" altLang="en-US" sz="2167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可行性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特征。</a:t>
            </a:r>
          </a:p>
        </p:txBody>
      </p:sp>
    </p:spTree>
    <p:extLst>
      <p:ext uri="{BB962C8B-B14F-4D97-AF65-F5344CB8AC3E}">
        <p14:creationId xmlns:p14="http://schemas.microsoft.com/office/powerpoint/2010/main" val="1824467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33" dirty="0"/>
              <a:t>Model of Computation</a:t>
            </a:r>
            <a:r>
              <a:rPr lang="zh-CN" altLang="en-US" sz="4333" dirty="0"/>
              <a:t>（计算模型）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>
                <a:solidFill>
                  <a:schemeClr val="tx1"/>
                </a:solidFill>
              </a:rPr>
              <a:t>Problems</a:t>
            </a:r>
          </a:p>
          <a:p>
            <a:pPr lvl="1"/>
            <a:r>
              <a:rPr lang="en-US" altLang="zh-CN" sz="1950" dirty="0">
                <a:solidFill>
                  <a:schemeClr val="tx1"/>
                </a:solidFill>
              </a:rPr>
              <a:t>Why the algorithms we learn can run almost everywhere?</a:t>
            </a:r>
          </a:p>
          <a:p>
            <a:pPr lvl="1"/>
            <a:r>
              <a:rPr lang="en-US" altLang="zh-CN" sz="1950" dirty="0">
                <a:solidFill>
                  <a:schemeClr val="tx1"/>
                </a:solidFill>
              </a:rPr>
              <a:t>Why the algorithms we learn can be implemented in any language?</a:t>
            </a:r>
          </a:p>
          <a:p>
            <a:r>
              <a:rPr lang="en-US" altLang="zh-CN" sz="2600" dirty="0">
                <a:solidFill>
                  <a:schemeClr val="tx1"/>
                </a:solidFill>
              </a:rPr>
              <a:t>Machine- and language- independent algorithms, running on an abstract machine</a:t>
            </a:r>
          </a:p>
          <a:p>
            <a:pPr lvl="1"/>
            <a:r>
              <a:rPr lang="en-US" altLang="zh-CN" sz="1950" dirty="0">
                <a:solidFill>
                  <a:schemeClr val="tx1"/>
                </a:solidFill>
              </a:rPr>
              <a:t>Turing machine (TM): over-qualify</a:t>
            </a:r>
          </a:p>
          <a:p>
            <a:pPr lvl="1"/>
            <a:r>
              <a:rPr lang="en-US" altLang="zh-CN" sz="1950" dirty="0">
                <a:solidFill>
                  <a:schemeClr val="tx1"/>
                </a:solidFill>
              </a:rPr>
              <a:t>RAM model: simple but powerful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E853-E2A3-48AF-9520-F4666AA3088D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48725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-15095" y="-3381"/>
            <a:ext cx="3407922" cy="702078"/>
          </a:xfrm>
        </p:spPr>
        <p:txBody>
          <a:bodyPr/>
          <a:lstStyle/>
          <a:p>
            <a:r>
              <a:rPr lang="en-US" altLang="zh-CN" sz="3900" dirty="0">
                <a:solidFill>
                  <a:srgbClr val="FF0000"/>
                </a:solidFill>
              </a:rPr>
              <a:t>RAM Model</a:t>
            </a:r>
            <a:endParaRPr lang="zh-CN" altLang="en-US" sz="39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94DF-B7AC-4736-98F5-3C0ECD85BF90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6539-4944-4DB9-A30A-5120CF59C630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704863" y="360557"/>
            <a:ext cx="2496277" cy="507056"/>
            <a:chOff x="1619672" y="2708920"/>
            <a:chExt cx="2304256" cy="468052"/>
          </a:xfrm>
        </p:grpSpPr>
        <p:sp>
          <p:nvSpPr>
            <p:cNvPr id="7" name="矩形 6"/>
            <p:cNvSpPr/>
            <p:nvPr/>
          </p:nvSpPr>
          <p:spPr>
            <a:xfrm>
              <a:off x="1619672" y="2708920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altLang="zh-CN" sz="2167" baseline="-25000" dirty="0">
                  <a:latin typeface="Calibri" pitchFamily="34" charset="0"/>
                  <a:cs typeface="Calibri" pitchFamily="34" charset="0"/>
                </a:rPr>
                <a:t>1</a:t>
              </a:r>
              <a:endParaRPr lang="zh-CN" altLang="en-US" sz="2167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95736" y="2708920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altLang="zh-CN" sz="2167" baseline="-25000" dirty="0">
                  <a:latin typeface="Calibri" pitchFamily="34" charset="0"/>
                  <a:cs typeface="Calibri" pitchFamily="34" charset="0"/>
                </a:rPr>
                <a:t>2</a:t>
              </a:r>
              <a:endParaRPr lang="zh-CN" altLang="en-US" sz="2167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71800" y="2708920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…</a:t>
              </a:r>
              <a:endParaRPr lang="zh-CN" altLang="en-US" sz="2167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47864" y="2708920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dirty="0" err="1">
                  <a:latin typeface="Calibri" pitchFamily="34" charset="0"/>
                  <a:cs typeface="Calibri" pitchFamily="34" charset="0"/>
                </a:rPr>
                <a:t>x</a:t>
              </a:r>
              <a:r>
                <a:rPr lang="en-US" altLang="zh-CN" sz="2167" baseline="-25000" dirty="0" err="1">
                  <a:latin typeface="Calibri" pitchFamily="34" charset="0"/>
                  <a:cs typeface="Calibri" pitchFamily="34" charset="0"/>
                </a:rPr>
                <a:t>n</a:t>
              </a:r>
              <a:endParaRPr lang="zh-CN" altLang="en-US" sz="2167" baseline="-250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513174" y="230645"/>
            <a:ext cx="1404156" cy="7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Read-only input tape</a:t>
            </a:r>
            <a:endParaRPr lang="zh-CN" altLang="en-US" sz="2167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042221" y="5634537"/>
            <a:ext cx="2536498" cy="524770"/>
            <a:chOff x="1786554" y="3844697"/>
            <a:chExt cx="2341382" cy="484403"/>
          </a:xfrm>
        </p:grpSpPr>
        <p:sp>
          <p:nvSpPr>
            <p:cNvPr id="12" name="矩形 11"/>
            <p:cNvSpPr/>
            <p:nvPr/>
          </p:nvSpPr>
          <p:spPr>
            <a:xfrm>
              <a:off x="1786554" y="3861048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y</a:t>
              </a:r>
              <a:r>
                <a:rPr lang="en-US" altLang="zh-CN" sz="2167" baseline="-25000" dirty="0">
                  <a:latin typeface="Calibri" pitchFamily="34" charset="0"/>
                  <a:cs typeface="Calibri" pitchFamily="34" charset="0"/>
                </a:rPr>
                <a:t>1</a:t>
              </a:r>
              <a:endParaRPr lang="zh-CN" altLang="en-US" sz="2167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62618" y="3861048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y</a:t>
              </a:r>
              <a:r>
                <a:rPr lang="en-US" altLang="zh-CN" sz="2167" baseline="-25000" dirty="0">
                  <a:latin typeface="Calibri" pitchFamily="34" charset="0"/>
                  <a:cs typeface="Calibri" pitchFamily="34" charset="0"/>
                </a:rPr>
                <a:t>2</a:t>
              </a:r>
              <a:endParaRPr lang="zh-CN" altLang="en-US" sz="2167" baseline="-250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938682" y="3861048"/>
              <a:ext cx="576064" cy="4680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167" baseline="-25000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491880" y="3861048"/>
              <a:ext cx="504056" cy="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3491880" y="4329100"/>
              <a:ext cx="50405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79912" y="3844697"/>
              <a:ext cx="348024" cy="3930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…</a:t>
              </a:r>
              <a:endParaRPr lang="zh-CN" altLang="en-US" sz="2167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817676" y="1868828"/>
            <a:ext cx="1560000" cy="22656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600" dirty="0">
                <a:latin typeface="Calibri" pitchFamily="34" charset="0"/>
                <a:cs typeface="Calibri" pitchFamily="34" charset="0"/>
              </a:rPr>
              <a:t>Program</a:t>
            </a:r>
            <a:endParaRPr lang="zh-CN" altLang="en-US" sz="26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肘形连接符 23"/>
          <p:cNvCxnSpPr>
            <a:stCxn id="22" idx="0"/>
            <a:endCxn id="8" idx="2"/>
          </p:cNvCxnSpPr>
          <p:nvPr/>
        </p:nvCxnSpPr>
        <p:spPr>
          <a:xfrm rot="5400000" flipH="1" flipV="1">
            <a:off x="3618715" y="846575"/>
            <a:ext cx="1001216" cy="1043289"/>
          </a:xfrm>
          <a:prstGeom prst="bentConnector3">
            <a:avLst>
              <a:gd name="adj1" fmla="val 24349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899180" y="1867792"/>
            <a:ext cx="1472091" cy="507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7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6082" y="1904593"/>
            <a:ext cx="421974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167" baseline="-25000" dirty="0">
                <a:latin typeface="Calibri" pitchFamily="34" charset="0"/>
                <a:cs typeface="Calibri" pitchFamily="34" charset="0"/>
              </a:rPr>
              <a:t>0</a:t>
            </a:r>
            <a:endParaRPr lang="zh-CN" altLang="en-US" sz="2167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99180" y="2374850"/>
            <a:ext cx="1472091" cy="507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7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66082" y="2411649"/>
            <a:ext cx="421974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167" baseline="-25000" dirty="0">
                <a:latin typeface="Calibri" pitchFamily="34" charset="0"/>
                <a:cs typeface="Calibri" pitchFamily="34" charset="0"/>
              </a:rPr>
              <a:t>1</a:t>
            </a:r>
            <a:endParaRPr lang="zh-CN" altLang="en-US" sz="2167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00255" y="2881906"/>
            <a:ext cx="1472091" cy="507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7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67157" y="2918706"/>
            <a:ext cx="421974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167" baseline="-25000" dirty="0">
                <a:latin typeface="Calibri" pitchFamily="34" charset="0"/>
                <a:cs typeface="Calibri" pitchFamily="34" charset="0"/>
              </a:rPr>
              <a:t>2</a:t>
            </a:r>
            <a:endParaRPr lang="zh-CN" altLang="en-US" sz="2167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99180" y="3393436"/>
            <a:ext cx="1472091" cy="507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167" baseline="-25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66082" y="3430236"/>
            <a:ext cx="421974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altLang="zh-CN" sz="2167" baseline="-25000" dirty="0">
                <a:latin typeface="Calibri" pitchFamily="34" charset="0"/>
                <a:cs typeface="Calibri" pitchFamily="34" charset="0"/>
              </a:rPr>
              <a:t>3</a:t>
            </a:r>
            <a:endParaRPr lang="zh-CN" altLang="en-US" sz="2167" baseline="-25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0" name="直接连接符 39"/>
          <p:cNvCxnSpPr/>
          <p:nvPr/>
        </p:nvCxnSpPr>
        <p:spPr>
          <a:xfrm flipV="1">
            <a:off x="5902207" y="3900492"/>
            <a:ext cx="0" cy="46805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7374696" y="3900492"/>
            <a:ext cx="0" cy="46805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6526704" y="4034664"/>
            <a:ext cx="377026" cy="4258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…</a:t>
            </a:r>
            <a:endParaRPr lang="zh-CN" altLang="en-US" sz="21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27287" y="1902390"/>
            <a:ext cx="1794199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Accumulator</a:t>
            </a:r>
            <a:endParaRPr lang="zh-CN" altLang="en-US" sz="21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2481" y="1309555"/>
            <a:ext cx="9361040" cy="3835636"/>
          </a:xfrm>
          <a:prstGeom prst="rect">
            <a:avLst/>
          </a:prstGeom>
          <a:noFill/>
          <a:ln w="38100"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50" name="TextBox 49"/>
          <p:cNvSpPr txBox="1"/>
          <p:nvPr/>
        </p:nvSpPr>
        <p:spPr>
          <a:xfrm>
            <a:off x="5719438" y="4443113"/>
            <a:ext cx="1794199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Memory</a:t>
            </a:r>
            <a:endParaRPr lang="zh-CN" altLang="en-US" sz="2167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06510" y="2496812"/>
            <a:ext cx="1472091" cy="694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Location counter</a:t>
            </a:r>
            <a:endParaRPr lang="zh-CN" altLang="en-US" sz="2167" baseline="-25000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5" name="直接箭头连接符 54"/>
          <p:cNvCxnSpPr>
            <a:stCxn id="52" idx="3"/>
          </p:cNvCxnSpPr>
          <p:nvPr/>
        </p:nvCxnSpPr>
        <p:spPr>
          <a:xfrm>
            <a:off x="1978599" y="2843827"/>
            <a:ext cx="839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2" idx="2"/>
            <a:endCxn id="15" idx="0"/>
          </p:cNvCxnSpPr>
          <p:nvPr/>
        </p:nvCxnSpPr>
        <p:spPr>
          <a:xfrm>
            <a:off x="3597677" y="4134517"/>
            <a:ext cx="4717" cy="15177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96984" y="5535234"/>
            <a:ext cx="1619720" cy="7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Write-only output tape</a:t>
            </a:r>
            <a:endParaRPr lang="zh-CN" altLang="en-US" sz="2167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463080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1" y="1010731"/>
            <a:ext cx="8915400" cy="702078"/>
          </a:xfrm>
        </p:spPr>
        <p:txBody>
          <a:bodyPr/>
          <a:lstStyle/>
          <a:p>
            <a:pPr marL="742906" indent="-742906" algn="l">
              <a:buFont typeface="Arial" pitchFamily="34" charset="0"/>
              <a:buChar char="•"/>
            </a:pPr>
            <a:r>
              <a:rPr lang="en-US" altLang="zh-CN" sz="3900" dirty="0"/>
              <a:t>Syllabus(</a:t>
            </a:r>
            <a:r>
              <a:rPr lang="zh-CN" altLang="en-US" sz="3900" dirty="0"/>
              <a:t>大纲</a:t>
            </a:r>
            <a:r>
              <a:rPr lang="en-US" altLang="zh-CN" sz="3900" dirty="0"/>
              <a:t>)</a:t>
            </a:r>
            <a:endParaRPr lang="zh-CN" altLang="en-US" sz="39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337347"/>
              </p:ext>
            </p:extLst>
          </p:nvPr>
        </p:nvGraphicFramePr>
        <p:xfrm>
          <a:off x="532015" y="1790819"/>
          <a:ext cx="8915400" cy="460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84928-EE94-40A9-A3CD-11DE0F8C4FD6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495300" y="-237408"/>
            <a:ext cx="8915400" cy="1139147"/>
          </a:xfrm>
          <a:prstGeom prst="rect">
            <a:avLst/>
          </a:prstGeom>
        </p:spPr>
        <p:txBody>
          <a:bodyPr vert="horz" lIns="99060" tIns="49530" rIns="99060" bIns="4953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altLang="en-US" sz="4800" b="1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Palatino Linotype" pitchFamily="18" charset="0"/>
                <a:ea typeface="华文楷体" pitchFamily="2" charset="-122"/>
                <a:cs typeface="+mj-cs"/>
              </a:defRPr>
            </a:lvl1pPr>
          </a:lstStyle>
          <a:p>
            <a:r>
              <a:rPr lang="en-US" altLang="zh-CN" sz="4767" dirty="0"/>
              <a:t>Course Information</a:t>
            </a:r>
            <a:r>
              <a:rPr lang="zh-CN" altLang="en-US" sz="4767" dirty="0"/>
              <a:t>（课程介绍）</a:t>
            </a:r>
            <a:endParaRPr lang="en-US" altLang="zh-CN" sz="4767" dirty="0"/>
          </a:p>
        </p:txBody>
      </p:sp>
    </p:spTree>
    <p:extLst>
      <p:ext uri="{BB962C8B-B14F-4D97-AF65-F5344CB8AC3E}">
        <p14:creationId xmlns:p14="http://schemas.microsoft.com/office/powerpoint/2010/main" val="1613903074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107393"/>
            <a:ext cx="8915400" cy="1139147"/>
          </a:xfrm>
        </p:spPr>
        <p:txBody>
          <a:bodyPr/>
          <a:lstStyle/>
          <a:p>
            <a:r>
              <a:rPr lang="en-US" altLang="zh-CN" sz="4333" dirty="0"/>
              <a:t>The RAM Model of Computation</a:t>
            </a:r>
            <a:endParaRPr lang="zh-CN" altLang="en-US" sz="4333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6" y="1478785"/>
            <a:ext cx="8915400" cy="4903127"/>
          </a:xfrm>
        </p:spPr>
        <p:txBody>
          <a:bodyPr/>
          <a:lstStyle/>
          <a:p>
            <a:r>
              <a:rPr lang="en-US" altLang="zh-CN" sz="3033" dirty="0">
                <a:solidFill>
                  <a:schemeClr val="tx1"/>
                </a:solidFill>
              </a:rPr>
              <a:t>Each </a:t>
            </a:r>
            <a:r>
              <a:rPr lang="en-US" altLang="zh-CN" sz="3033" i="1" dirty="0">
                <a:solidFill>
                  <a:schemeClr val="tx1"/>
                </a:solidFill>
              </a:rPr>
              <a:t>simple operation</a:t>
            </a:r>
            <a:r>
              <a:rPr lang="en-US" altLang="zh-CN" sz="3033" dirty="0">
                <a:solidFill>
                  <a:schemeClr val="tx1"/>
                </a:solidFill>
              </a:rPr>
              <a:t> takes one time step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E.g., key comparison, +/-, memory access, …</a:t>
            </a:r>
          </a:p>
          <a:p>
            <a:r>
              <a:rPr lang="en-US" altLang="zh-CN" sz="3033" dirty="0">
                <a:solidFill>
                  <a:schemeClr val="tx1"/>
                </a:solidFill>
              </a:rPr>
              <a:t>Non-simple operations should be decomposed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Loop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Subroutine</a:t>
            </a:r>
          </a:p>
          <a:p>
            <a:r>
              <a:rPr lang="en-US" altLang="zh-CN" sz="3033" dirty="0">
                <a:solidFill>
                  <a:schemeClr val="tx1"/>
                </a:solidFill>
              </a:rPr>
              <a:t>Memory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Memory access is a simple </a:t>
            </a:r>
            <a:br>
              <a:rPr lang="en-US" altLang="zh-CN" sz="2167" dirty="0">
                <a:solidFill>
                  <a:schemeClr val="tx1"/>
                </a:solidFill>
              </a:rPr>
            </a:br>
            <a:r>
              <a:rPr lang="en-US" altLang="zh-CN" sz="2167" dirty="0">
                <a:solidFill>
                  <a:schemeClr val="tx1"/>
                </a:solidFill>
              </a:rPr>
              <a:t>operation</a:t>
            </a:r>
          </a:p>
          <a:p>
            <a:pPr lvl="1"/>
            <a:r>
              <a:rPr lang="en-US" altLang="zh-CN" sz="2167" dirty="0">
                <a:solidFill>
                  <a:schemeClr val="tx1"/>
                </a:solidFill>
              </a:rPr>
              <a:t>Unlimited memory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78E4-D997-41CE-9310-B9286281F83F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7" name="云形 6"/>
          <p:cNvSpPr/>
          <p:nvPr/>
        </p:nvSpPr>
        <p:spPr>
          <a:xfrm>
            <a:off x="5889104" y="4131078"/>
            <a:ext cx="3301638" cy="1872208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50" dirty="0"/>
              <a:t>Tradeoff:</a:t>
            </a:r>
          </a:p>
          <a:p>
            <a:pPr algn="ctr"/>
            <a:r>
              <a:rPr lang="en-US" altLang="zh-CN" sz="1950" dirty="0">
                <a:solidFill>
                  <a:srgbClr val="FF0000"/>
                </a:solidFill>
              </a:rPr>
              <a:t>accuracy</a:t>
            </a:r>
            <a:r>
              <a:rPr lang="en-US" altLang="zh-CN" sz="1950" dirty="0"/>
              <a:t> </a:t>
            </a:r>
          </a:p>
          <a:p>
            <a:pPr algn="ctr"/>
            <a:r>
              <a:rPr lang="en-US" altLang="zh-CN" sz="1950" dirty="0"/>
              <a:t>vs. </a:t>
            </a:r>
          </a:p>
          <a:p>
            <a:pPr algn="ctr"/>
            <a:r>
              <a:rPr lang="en-US" altLang="zh-CN" sz="1950" dirty="0">
                <a:solidFill>
                  <a:schemeClr val="tx2"/>
                </a:solidFill>
              </a:rPr>
              <a:t>ease of use</a:t>
            </a:r>
            <a:endParaRPr lang="zh-CN" altLang="en-US" sz="19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05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364602" y="5001601"/>
            <a:ext cx="2495417" cy="39241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 sz="195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1" y="-3382"/>
            <a:ext cx="8915400" cy="1139147"/>
          </a:xfrm>
        </p:spPr>
        <p:txBody>
          <a:bodyPr/>
          <a:lstStyle/>
          <a:p>
            <a:r>
              <a:rPr lang="en-US" altLang="zh-CN" sz="4333" dirty="0"/>
              <a:t>Turing machine</a:t>
            </a:r>
            <a:r>
              <a:rPr lang="zh-CN" altLang="en-US" sz="4333" dirty="0"/>
              <a:t>（图灵机）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C1C00-4BF5-4524-8F19-90B7DFFE4F8F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94340" y="1423722"/>
            <a:ext cx="6683110" cy="142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  <a:buClr>
                <a:srgbClr val="0066FF"/>
              </a:buClr>
              <a:buFont typeface="Wingdings" pitchFamily="2" charset="2"/>
              <a:buChar char="u"/>
            </a:pPr>
            <a:r>
              <a:rPr lang="zh-CN" altLang="zh-CN" sz="2167" b="1" dirty="0">
                <a:latin typeface="华文楷体" pitchFamily="2" charset="-122"/>
                <a:ea typeface="华文楷体" pitchFamily="2" charset="-122"/>
              </a:rPr>
              <a:t>图灵(Alan Turing, 1912~1954)</a:t>
            </a:r>
            <a:r>
              <a:rPr lang="zh-CN" altLang="en-US" sz="2167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zh-CN" sz="2167" b="1" dirty="0">
                <a:latin typeface="华文楷体" pitchFamily="2" charset="-122"/>
                <a:ea typeface="华文楷体" pitchFamily="2" charset="-122"/>
              </a:rPr>
              <a:t>英国伦敦，1937 年提出了图灵机模型，后来，冯·诺依曼根据这个模型设计出历史上第一台电子计算机。计算机界于</a:t>
            </a:r>
            <a:r>
              <a:rPr lang="en-US" altLang="zh-CN" sz="2167" b="1" dirty="0">
                <a:latin typeface="华文楷体" pitchFamily="2" charset="-122"/>
                <a:ea typeface="华文楷体" pitchFamily="2" charset="-122"/>
              </a:rPr>
              <a:t>1966</a:t>
            </a:r>
            <a:r>
              <a:rPr lang="zh-CN" altLang="en-US" sz="2167" b="1" dirty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zh-CN" altLang="zh-CN" sz="2167" b="1" dirty="0">
                <a:latin typeface="华文楷体" pitchFamily="2" charset="-122"/>
                <a:ea typeface="华文楷体" pitchFamily="2" charset="-122"/>
              </a:rPr>
              <a:t>设立了最高荣誉奖：ACM图灵奖。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35" y="1445966"/>
            <a:ext cx="2418269" cy="2963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3806029" y="4734654"/>
            <a:ext cx="2161085" cy="1015046"/>
          </a:xfrm>
          <a:prstGeom prst="cube">
            <a:avLst>
              <a:gd name="adj" fmla="val 22163"/>
            </a:avLst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1517" b="1" dirty="0">
                <a:latin typeface="Times New Roman" pitchFamily="18" charset="0"/>
              </a:rPr>
              <a:t>由“程序”控制，一步步将输入“转换”为输出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438554" y="4911165"/>
            <a:ext cx="1768754" cy="44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50" b="1" dirty="0">
                <a:latin typeface="Times New Roman" pitchFamily="18" charset="0"/>
              </a:rPr>
              <a:t>…10001110110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5889105" y="4996185"/>
            <a:ext cx="1560173" cy="392415"/>
          </a:xfrm>
          <a:prstGeom prst="rect">
            <a:avLst/>
          </a:prstGeom>
          <a:solidFill>
            <a:srgbClr val="DDDDD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 sz="1950" b="1"/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889105" y="4911165"/>
            <a:ext cx="1059906" cy="443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50" b="1" dirty="0">
                <a:latin typeface="Times New Roman" pitchFamily="18" charset="0"/>
              </a:rPr>
              <a:t>10001…</a:t>
            </a: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754997" y="5337971"/>
            <a:ext cx="630301" cy="40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733" b="1">
                <a:latin typeface="Times New Roman" pitchFamily="18" charset="0"/>
              </a:rPr>
              <a:t>输入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339962" y="5378461"/>
            <a:ext cx="630301" cy="40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733" b="1" dirty="0">
                <a:latin typeface="Times New Roman" pitchFamily="18" charset="0"/>
              </a:rPr>
              <a:t>输出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3002785" y="4174366"/>
            <a:ext cx="1522795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950" b="1" i="1" dirty="0">
                <a:latin typeface="Times New Roman" pitchFamily="18" charset="0"/>
              </a:rPr>
              <a:t>通用机器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 rot="16200000">
            <a:off x="4497298" y="3974228"/>
            <a:ext cx="1050609" cy="4435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50" dirty="0">
                <a:latin typeface="Times New Roman" pitchFamily="18" charset="0"/>
              </a:rPr>
              <a:t>0110101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 rot="16200000">
            <a:off x="4662767" y="5935877"/>
            <a:ext cx="719671" cy="351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950" dirty="0">
                <a:latin typeface="Times New Roman" pitchFamily="18" charset="0"/>
              </a:rPr>
              <a:t>0111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5343045" y="3447112"/>
            <a:ext cx="467783" cy="75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167" b="1" dirty="0">
                <a:latin typeface="Times New Roman" pitchFamily="18" charset="0"/>
              </a:rPr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3341925625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472" y="74627"/>
            <a:ext cx="9517057" cy="1139147"/>
          </a:xfrm>
        </p:spPr>
        <p:txBody>
          <a:bodyPr/>
          <a:lstStyle/>
          <a:p>
            <a:r>
              <a:rPr lang="en-US" altLang="zh-CN" sz="4767" dirty="0"/>
              <a:t>Algorithm and Turing machine</a:t>
            </a:r>
            <a:endParaRPr lang="zh-CN" altLang="en-US" sz="4767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1" y="1452782"/>
            <a:ext cx="8915400" cy="2406849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丘奇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zh-CN" altLang="en-US" dirty="0">
                <a:solidFill>
                  <a:srgbClr val="0000FF"/>
                </a:solidFill>
              </a:rPr>
              <a:t>图灵论题（</a:t>
            </a:r>
            <a:r>
              <a:rPr lang="en-US" altLang="zh-CN" dirty="0">
                <a:solidFill>
                  <a:srgbClr val="0000FF"/>
                </a:solidFill>
              </a:rPr>
              <a:t>Church-Turing thesis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算法设计思路：</a:t>
            </a:r>
            <a:endParaRPr lang="zh-CN" altLang="en-US" sz="2167" dirty="0">
              <a:solidFill>
                <a:srgbClr val="0000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D6F28-D19A-4A95-B17D-A97C54B3DD68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86407" y="2102854"/>
            <a:ext cx="71769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600" b="1" dirty="0"/>
              <a:t>    </a:t>
            </a:r>
            <a:r>
              <a:rPr lang="zh-CN" altLang="en-US" sz="2600" b="1" dirty="0"/>
              <a:t>算法的直觉概念            ＝          图灵机算法</a:t>
            </a:r>
          </a:p>
        </p:txBody>
      </p:sp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2001032335"/>
              </p:ext>
            </p:extLst>
          </p:nvPr>
        </p:nvGraphicFramePr>
        <p:xfrm>
          <a:off x="662523" y="3272983"/>
          <a:ext cx="8327501" cy="315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191487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506" y="-211404"/>
            <a:ext cx="8915400" cy="1139147"/>
          </a:xfrm>
        </p:spPr>
        <p:txBody>
          <a:bodyPr/>
          <a:lstStyle/>
          <a:p>
            <a:r>
              <a:rPr lang="en-US" altLang="zh-CN" sz="4333" dirty="0"/>
              <a:t>Algorithm by Example</a:t>
            </a:r>
            <a:endParaRPr lang="zh-CN" altLang="en-US" sz="4333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42611" y="1556793"/>
            <a:ext cx="7020780" cy="3354373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600" dirty="0">
                <a:solidFill>
                  <a:schemeClr val="tx1"/>
                </a:solidFill>
              </a:rPr>
              <a:t>例</a:t>
            </a:r>
            <a:r>
              <a:rPr lang="en-US" altLang="zh-CN" sz="2600" dirty="0">
                <a:solidFill>
                  <a:schemeClr val="tx1"/>
                </a:solidFill>
              </a:rPr>
              <a:t>1-1  </a:t>
            </a:r>
            <a:r>
              <a:rPr lang="zh-CN" altLang="en-US" sz="2600" dirty="0">
                <a:solidFill>
                  <a:schemeClr val="tx1"/>
                </a:solidFill>
              </a:rPr>
              <a:t>求自然数</a:t>
            </a:r>
            <a:r>
              <a:rPr lang="en-US" altLang="zh-CN" sz="2600" dirty="0">
                <a:solidFill>
                  <a:schemeClr val="tx1"/>
                </a:solidFill>
              </a:rPr>
              <a:t>n</a:t>
            </a:r>
            <a:r>
              <a:rPr lang="zh-CN" altLang="en-US" sz="2600" dirty="0">
                <a:solidFill>
                  <a:schemeClr val="tx1"/>
                </a:solidFill>
              </a:rPr>
              <a:t>的阶乘。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问题描述：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输入：自然数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输出：</a:t>
            </a:r>
            <a:r>
              <a:rPr lang="en-US" altLang="zh-CN" dirty="0">
                <a:solidFill>
                  <a:schemeClr val="tx1"/>
                </a:solidFill>
              </a:rPr>
              <a:t>n!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计算模型一：</a:t>
            </a:r>
            <a:r>
              <a:rPr lang="en-US" altLang="zh-CN" dirty="0">
                <a:solidFill>
                  <a:schemeClr val="tx1"/>
                </a:solidFill>
              </a:rPr>
              <a:t>n! = 1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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  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  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  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计算模型二：</a:t>
            </a:r>
            <a:r>
              <a:rPr lang="en-US" altLang="zh-CN" dirty="0">
                <a:solidFill>
                  <a:schemeClr val="tx1"/>
                </a:solidFill>
              </a:rPr>
              <a:t>n!= n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 </a:t>
            </a:r>
            <a:r>
              <a:rPr lang="en-US" altLang="zh-CN" dirty="0">
                <a:solidFill>
                  <a:schemeClr val="tx1"/>
                </a:solidFill>
              </a:rPr>
              <a:t>(n-1)!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算法描述：（略）</a:t>
            </a:r>
            <a:endParaRPr lang="en-US" altLang="zh-CN" dirty="0">
              <a:solidFill>
                <a:schemeClr val="tx1"/>
              </a:solidFill>
            </a:endParaRPr>
          </a:p>
          <a:p>
            <a:pPr marL="495271" lvl="1" indent="0">
              <a:buNone/>
            </a:pPr>
            <a:endParaRPr lang="en-US" altLang="zh-CN" sz="1733" dirty="0">
              <a:solidFill>
                <a:schemeClr val="tx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FD1F-0444-49CA-8431-1734D931DB6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湖南师范大学信息科学与工程学院计算机科学系   </a:t>
            </a:r>
            <a:r>
              <a:rPr lang="en-US" altLang="zh-CN" dirty="0"/>
              <a:t>《</a:t>
            </a:r>
            <a:r>
              <a:rPr lang="zh-CN" altLang="en-US" dirty="0"/>
              <a:t>算法设计与分析</a:t>
            </a:r>
            <a:r>
              <a:rPr lang="en-US" altLang="zh-CN" dirty="0"/>
              <a:t>》</a:t>
            </a:r>
            <a:r>
              <a:rPr lang="zh-CN" altLang="en-US" dirty="0"/>
              <a:t>讲义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04490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506" y="-211404"/>
            <a:ext cx="8915400" cy="1139147"/>
          </a:xfrm>
        </p:spPr>
        <p:txBody>
          <a:bodyPr/>
          <a:lstStyle/>
          <a:p>
            <a:r>
              <a:rPr lang="en-US" altLang="zh-CN" sz="4333" dirty="0"/>
              <a:t>Algorithm by Example</a:t>
            </a:r>
            <a:endParaRPr lang="zh-CN" altLang="en-US" sz="4333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DFD1F-0444-49CA-8431-1734D931DB6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湖南师范大学信息科学与工程学院计算机科学系   </a:t>
            </a:r>
            <a:r>
              <a:rPr lang="en-US" altLang="zh-CN" dirty="0"/>
              <a:t>《</a:t>
            </a:r>
            <a:r>
              <a:rPr lang="zh-CN" altLang="en-US" dirty="0"/>
              <a:t>算法设计与分析</a:t>
            </a:r>
            <a:r>
              <a:rPr lang="en-US" altLang="zh-CN" dirty="0"/>
              <a:t>》</a:t>
            </a:r>
            <a:r>
              <a:rPr lang="zh-CN" altLang="en-US" dirty="0"/>
              <a:t>讲义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1" y="3975061"/>
            <a:ext cx="8580953" cy="2490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96550" y="1198051"/>
            <a:ext cx="8502945" cy="260028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9060" tIns="49530" rIns="99060" bIns="4953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itchFamily="18" charset="0"/>
                <a:ea typeface="华文楷体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zh-CN" altLang="en-US" sz="3033" dirty="0">
                <a:solidFill>
                  <a:schemeClr val="tx1"/>
                </a:solidFill>
              </a:rPr>
              <a:t>例</a:t>
            </a:r>
            <a:r>
              <a:rPr lang="en-US" altLang="zh-CN" sz="3033" dirty="0">
                <a:solidFill>
                  <a:schemeClr val="tx1"/>
                </a:solidFill>
              </a:rPr>
              <a:t>1-2</a:t>
            </a:r>
            <a:r>
              <a:rPr lang="zh-CN" altLang="en-US" sz="3033" dirty="0">
                <a:solidFill>
                  <a:schemeClr val="tx1"/>
                </a:solidFill>
              </a:rPr>
              <a:t>判断两棵二叉树是否同构。</a:t>
            </a:r>
            <a:endParaRPr lang="en-US" altLang="zh-CN" sz="3033" dirty="0">
              <a:solidFill>
                <a:schemeClr val="tx1"/>
              </a:solidFill>
            </a:endParaRPr>
          </a:p>
          <a:p>
            <a:pPr lvl="1"/>
            <a:r>
              <a:rPr lang="zh-CN" altLang="en-US" sz="3033" b="1" dirty="0">
                <a:solidFill>
                  <a:schemeClr val="tx1"/>
                </a:solidFill>
              </a:rPr>
              <a:t>问题描述：</a:t>
            </a:r>
            <a:endParaRPr lang="en-US" altLang="zh-CN" sz="3033" b="1" dirty="0">
              <a:solidFill>
                <a:schemeClr val="tx1"/>
              </a:solidFill>
            </a:endParaRPr>
          </a:p>
          <a:p>
            <a:pPr lvl="2"/>
            <a:r>
              <a:rPr lang="zh-CN" altLang="en-US" sz="2167" b="1" dirty="0">
                <a:solidFill>
                  <a:schemeClr val="tx1"/>
                </a:solidFill>
              </a:rPr>
              <a:t>输入：两棵二叉树</a:t>
            </a:r>
            <a:r>
              <a:rPr lang="en-US" altLang="zh-CN" sz="2167" b="1" dirty="0">
                <a:solidFill>
                  <a:schemeClr val="tx1"/>
                </a:solidFill>
              </a:rPr>
              <a:t>bt1</a:t>
            </a:r>
            <a:r>
              <a:rPr lang="zh-CN" altLang="en-US" sz="2167" b="1" dirty="0">
                <a:solidFill>
                  <a:schemeClr val="tx1"/>
                </a:solidFill>
              </a:rPr>
              <a:t>和</a:t>
            </a:r>
            <a:r>
              <a:rPr lang="en-US" altLang="zh-CN" sz="2167" b="1" dirty="0">
                <a:solidFill>
                  <a:schemeClr val="tx1"/>
                </a:solidFill>
              </a:rPr>
              <a:t>bt2</a:t>
            </a:r>
          </a:p>
          <a:p>
            <a:pPr lvl="2"/>
            <a:r>
              <a:rPr lang="zh-CN" altLang="en-US" sz="2167" b="1" dirty="0">
                <a:solidFill>
                  <a:schemeClr val="tx1"/>
                </a:solidFill>
              </a:rPr>
              <a:t>输出：若这两棵二叉树同构则返回</a:t>
            </a:r>
            <a:r>
              <a:rPr lang="en-US" altLang="zh-CN" sz="2167" b="1" dirty="0">
                <a:solidFill>
                  <a:schemeClr val="tx1"/>
                </a:solidFill>
              </a:rPr>
              <a:t>true</a:t>
            </a:r>
            <a:r>
              <a:rPr lang="zh-CN" altLang="en-US" sz="2167" b="1" dirty="0">
                <a:solidFill>
                  <a:schemeClr val="tx1"/>
                </a:solidFill>
              </a:rPr>
              <a:t>，否则返回</a:t>
            </a:r>
            <a:r>
              <a:rPr lang="en-US" altLang="zh-CN" sz="2167" b="1" dirty="0">
                <a:solidFill>
                  <a:schemeClr val="tx1"/>
                </a:solidFill>
              </a:rPr>
              <a:t>false</a:t>
            </a:r>
            <a:r>
              <a:rPr lang="zh-CN" altLang="en-US" sz="2167" b="1" dirty="0">
                <a:solidFill>
                  <a:schemeClr val="tx1"/>
                </a:solidFill>
              </a:rPr>
              <a:t>。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1"/>
            <a:r>
              <a:rPr lang="zh-CN" altLang="en-US" sz="3033" b="1" dirty="0">
                <a:solidFill>
                  <a:schemeClr val="tx1"/>
                </a:solidFill>
              </a:rPr>
              <a:t>计算模型</a:t>
            </a:r>
            <a:r>
              <a:rPr lang="en-US" altLang="zh-CN" sz="3033" b="1" dirty="0">
                <a:solidFill>
                  <a:schemeClr val="tx1"/>
                </a:solidFill>
              </a:rPr>
              <a:t>: (</a:t>
            </a:r>
            <a:r>
              <a:rPr lang="zh-CN" altLang="en-US" sz="3033" b="1" dirty="0">
                <a:solidFill>
                  <a:schemeClr val="tx1"/>
                </a:solidFill>
              </a:rPr>
              <a:t>略</a:t>
            </a:r>
            <a:r>
              <a:rPr lang="en-US" altLang="zh-CN" sz="3033" b="1" dirty="0">
                <a:solidFill>
                  <a:schemeClr val="tx1"/>
                </a:solidFill>
              </a:rPr>
              <a:t>)</a:t>
            </a:r>
            <a:endParaRPr lang="en-US" altLang="zh-CN" sz="19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448831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291" y="26086"/>
            <a:ext cx="8915400" cy="355893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033" dirty="0">
                <a:solidFill>
                  <a:schemeClr val="tx1"/>
                </a:solidFill>
              </a:rPr>
              <a:t>例</a:t>
            </a:r>
            <a:r>
              <a:rPr lang="en-US" altLang="zh-CN" sz="3033" dirty="0">
                <a:solidFill>
                  <a:schemeClr val="tx1"/>
                </a:solidFill>
              </a:rPr>
              <a:t>1-3  </a:t>
            </a:r>
            <a:r>
              <a:rPr lang="zh-CN" altLang="en-US" sz="3033" dirty="0">
                <a:solidFill>
                  <a:schemeClr val="tx1"/>
                </a:solidFill>
              </a:rPr>
              <a:t>求非负整数</a:t>
            </a:r>
            <a:r>
              <a:rPr lang="en-US" altLang="zh-CN" sz="3033" dirty="0">
                <a:solidFill>
                  <a:schemeClr val="tx1"/>
                </a:solidFill>
              </a:rPr>
              <a:t>m</a:t>
            </a:r>
            <a:r>
              <a:rPr lang="zh-CN" altLang="en-US" sz="3033" dirty="0">
                <a:solidFill>
                  <a:schemeClr val="tx1"/>
                </a:solidFill>
              </a:rPr>
              <a:t>和</a:t>
            </a:r>
            <a:r>
              <a:rPr lang="en-US" altLang="zh-CN" sz="3033" dirty="0">
                <a:solidFill>
                  <a:schemeClr val="tx1"/>
                </a:solidFill>
              </a:rPr>
              <a:t>n</a:t>
            </a:r>
            <a:r>
              <a:rPr lang="zh-CN" altLang="en-US" sz="3033" dirty="0">
                <a:solidFill>
                  <a:schemeClr val="tx1"/>
                </a:solidFill>
              </a:rPr>
              <a:t>的最大公约数。</a:t>
            </a:r>
            <a:endParaRPr lang="en-US" altLang="zh-CN" sz="3033" dirty="0">
              <a:solidFill>
                <a:schemeClr val="tx1"/>
              </a:solidFill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问题描述：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2"/>
            <a:r>
              <a:rPr lang="zh-CN" altLang="en-US" sz="1950" b="1" dirty="0">
                <a:solidFill>
                  <a:schemeClr val="tx1"/>
                </a:solidFill>
              </a:rPr>
              <a:t>输入：两个正整数</a:t>
            </a:r>
            <a:r>
              <a:rPr lang="en-US" altLang="zh-CN" sz="1950" b="1" dirty="0">
                <a:solidFill>
                  <a:schemeClr val="tx1"/>
                </a:solidFill>
              </a:rPr>
              <a:t>m</a:t>
            </a:r>
            <a:r>
              <a:rPr lang="zh-CN" altLang="en-US" sz="1950" b="1" dirty="0">
                <a:solidFill>
                  <a:schemeClr val="tx1"/>
                </a:solidFill>
              </a:rPr>
              <a:t>和</a:t>
            </a:r>
            <a:r>
              <a:rPr lang="en-US" altLang="zh-CN" sz="1950" b="1" dirty="0">
                <a:solidFill>
                  <a:schemeClr val="tx1"/>
                </a:solidFill>
              </a:rPr>
              <a:t>n</a:t>
            </a:r>
            <a:r>
              <a:rPr lang="zh-CN" altLang="en-US" sz="1950" b="1" dirty="0">
                <a:solidFill>
                  <a:schemeClr val="tx1"/>
                </a:solidFill>
              </a:rPr>
              <a:t>，且</a:t>
            </a:r>
            <a:r>
              <a:rPr lang="en-US" altLang="zh-CN" sz="1950" b="1" dirty="0">
                <a:solidFill>
                  <a:schemeClr val="tx1"/>
                </a:solidFill>
              </a:rPr>
              <a:t>m&gt;n</a:t>
            </a:r>
            <a:r>
              <a:rPr lang="zh-CN" altLang="en-US" sz="1950" b="1" dirty="0">
                <a:solidFill>
                  <a:schemeClr val="tx1"/>
                </a:solidFill>
              </a:rPr>
              <a:t>。</a:t>
            </a:r>
            <a:endParaRPr lang="en-US" altLang="zh-CN" sz="1950" b="1" dirty="0">
              <a:solidFill>
                <a:schemeClr val="tx1"/>
              </a:solidFill>
            </a:endParaRPr>
          </a:p>
          <a:p>
            <a:pPr lvl="2"/>
            <a:r>
              <a:rPr lang="zh-CN" altLang="en-US" sz="1950" b="1" dirty="0">
                <a:solidFill>
                  <a:schemeClr val="tx1"/>
                </a:solidFill>
              </a:rPr>
              <a:t>输出：</a:t>
            </a:r>
            <a:r>
              <a:rPr lang="en-US" altLang="zh-CN" sz="1950" b="1" dirty="0" err="1">
                <a:solidFill>
                  <a:schemeClr val="tx1"/>
                </a:solidFill>
              </a:rPr>
              <a:t>gcd</a:t>
            </a:r>
            <a:r>
              <a:rPr lang="en-US" altLang="zh-CN" sz="1950" b="1" dirty="0">
                <a:solidFill>
                  <a:schemeClr val="tx1"/>
                </a:solidFill>
              </a:rPr>
              <a:t>(m, n)</a:t>
            </a: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计算模型一（穷举法）：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2"/>
            <a:r>
              <a:rPr lang="en-US" altLang="zh-CN" sz="1733" b="1" dirty="0" err="1">
                <a:solidFill>
                  <a:schemeClr val="tx1"/>
                </a:solidFill>
              </a:rPr>
              <a:t>gcd</a:t>
            </a:r>
            <a:r>
              <a:rPr lang="en-US" altLang="zh-CN" sz="1733" b="1" dirty="0">
                <a:solidFill>
                  <a:schemeClr val="tx1"/>
                </a:solidFill>
              </a:rPr>
              <a:t>(m, n) = max{ </a:t>
            </a:r>
            <a:r>
              <a:rPr lang="en-US" altLang="zh-CN" sz="1733" b="1" dirty="0" err="1">
                <a:solidFill>
                  <a:schemeClr val="tx1"/>
                </a:solidFill>
              </a:rPr>
              <a:t>r|m</a:t>
            </a:r>
            <a:r>
              <a:rPr lang="en-US" altLang="zh-CN" sz="1733" b="1" dirty="0">
                <a:solidFill>
                  <a:schemeClr val="tx1"/>
                </a:solidFill>
              </a:rPr>
              <a:t> </a:t>
            </a:r>
            <a:r>
              <a:rPr lang="en-US" altLang="zh-CN" sz="1733" b="1" dirty="0">
                <a:solidFill>
                  <a:schemeClr val="tx1"/>
                </a:solidFill>
                <a:sym typeface="Symbol"/>
              </a:rPr>
              <a:t> </a:t>
            </a:r>
            <a:r>
              <a:rPr lang="en-US" altLang="zh-CN" sz="1733" b="1" dirty="0">
                <a:solidFill>
                  <a:schemeClr val="tx1"/>
                </a:solidFill>
              </a:rPr>
              <a:t>n </a:t>
            </a:r>
            <a:r>
              <a:rPr lang="en-US" altLang="zh-CN" sz="1733" b="1" dirty="0">
                <a:solidFill>
                  <a:schemeClr val="tx1"/>
                </a:solidFill>
                <a:sym typeface="Symbol"/>
              </a:rPr>
              <a:t> </a:t>
            </a:r>
            <a:r>
              <a:rPr lang="en-US" altLang="zh-CN" sz="1733" b="1" dirty="0">
                <a:solidFill>
                  <a:schemeClr val="tx1"/>
                </a:solidFill>
              </a:rPr>
              <a:t>0(</a:t>
            </a:r>
            <a:r>
              <a:rPr lang="en-US" altLang="zh-CN" sz="1733" b="1" dirty="0" err="1">
                <a:solidFill>
                  <a:schemeClr val="tx1"/>
                </a:solidFill>
              </a:rPr>
              <a:t>modr</a:t>
            </a:r>
            <a:r>
              <a:rPr lang="en-US" altLang="zh-CN" sz="1733" b="1" dirty="0">
                <a:solidFill>
                  <a:schemeClr val="tx1"/>
                </a:solidFill>
              </a:rPr>
              <a:t>), r</a:t>
            </a:r>
            <a:r>
              <a:rPr lang="en-US" altLang="zh-CN" sz="1733" b="1" dirty="0">
                <a:solidFill>
                  <a:schemeClr val="tx1"/>
                </a:solidFill>
                <a:sym typeface="Symbol"/>
              </a:rPr>
              <a:t></a:t>
            </a:r>
            <a:r>
              <a:rPr lang="en-US" altLang="zh-CN" sz="1733" b="1" dirty="0">
                <a:solidFill>
                  <a:schemeClr val="tx1"/>
                </a:solidFill>
              </a:rPr>
              <a:t>{1, 2, …, n} }.</a:t>
            </a: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计算模型二（欧几里得辗转相除法）：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2"/>
            <a:r>
              <a:rPr lang="pt-BR" altLang="zh-CN" sz="1733" b="1" dirty="0">
                <a:solidFill>
                  <a:schemeClr val="tx1"/>
                </a:solidFill>
              </a:rPr>
              <a:t> r = m mod n, gcd(m, n) = gcd(n, r), r</a:t>
            </a:r>
            <a:r>
              <a:rPr lang="pt-BR" altLang="zh-CN" sz="1733" b="1" dirty="0">
                <a:solidFill>
                  <a:schemeClr val="tx1"/>
                </a:solidFill>
                <a:sym typeface="Symbol"/>
              </a:rPr>
              <a:t></a:t>
            </a:r>
            <a:r>
              <a:rPr lang="pt-BR" altLang="zh-CN" sz="1733" b="1" dirty="0">
                <a:solidFill>
                  <a:schemeClr val="tx1"/>
                </a:solidFill>
              </a:rPr>
              <a:t>0.</a:t>
            </a:r>
            <a:endParaRPr lang="en-US" altLang="zh-CN" sz="1733" b="1" dirty="0">
              <a:solidFill>
                <a:schemeClr val="tx1"/>
              </a:solidFill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算法描述：</a:t>
            </a:r>
            <a:endParaRPr lang="en-US" altLang="zh-CN" sz="2167" b="1" dirty="0">
              <a:solidFill>
                <a:schemeClr val="tx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EE5E-FD4A-40DE-BD1E-3AEB0BE3AC4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50490" y="3779538"/>
            <a:ext cx="4446494" cy="1587178"/>
            <a:chOff x="1115616" y="4157464"/>
            <a:chExt cx="3024336" cy="18722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950" b="1" dirty="0">
                  <a:latin typeface="Calibri" pitchFamily="34" charset="0"/>
                  <a:cs typeface="Calibri" pitchFamily="34" charset="0"/>
                </a:rPr>
                <a:t>Euclid algorithm</a:t>
              </a:r>
              <a:r>
                <a:rPr lang="zh-CN" altLang="en-US" sz="1950" b="1" dirty="0">
                  <a:latin typeface="Calibri" pitchFamily="34" charset="0"/>
                  <a:cs typeface="Calibri" pitchFamily="34" charset="0"/>
                </a:rPr>
                <a:t>（欧几里得辗转相除法）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5616" y="4589512"/>
              <a:ext cx="3024336" cy="14401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[E1] n divides m, the remainder -&gt; r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[E2] if r = 0 then return n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[E3] n -&gt; m; r-&gt; n;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goto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E1 </a:t>
              </a:r>
              <a:endParaRPr lang="zh-CN" altLang="en-US" sz="195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31009" y="4573128"/>
            <a:ext cx="4446494" cy="1482165"/>
            <a:chOff x="1115616" y="4157464"/>
            <a:chExt cx="3024336" cy="17483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167" b="1" dirty="0">
                  <a:latin typeface="Calibri" pitchFamily="34" charset="0"/>
                  <a:cs typeface="Calibri" pitchFamily="34" charset="0"/>
                </a:rPr>
                <a:t>Euclid algorithm – </a:t>
              </a:r>
              <a:r>
                <a:rPr lang="zh-CN" altLang="en-US" sz="2167" b="1" dirty="0">
                  <a:latin typeface="Calibri" pitchFamily="34" charset="0"/>
                  <a:cs typeface="Calibri" pitchFamily="34" charset="0"/>
                </a:rPr>
                <a:t>递归算法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115616" y="4589512"/>
              <a:ext cx="3024336" cy="13162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167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Euclid(</a:t>
              </a:r>
              <a:r>
                <a:rPr lang="en-US" altLang="zh-CN" sz="2167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m,n</a:t>
              </a:r>
              <a:r>
                <a:rPr lang="en-US" altLang="zh-CN" sz="2167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)</a:t>
              </a:r>
            </a:p>
            <a:p>
              <a:r>
                <a:rPr lang="en-US" altLang="zh-CN" sz="2167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[E1] if n=0 then return m</a:t>
              </a:r>
            </a:p>
            <a:p>
              <a:r>
                <a:rPr lang="en-US" altLang="zh-CN" sz="2167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[E2] else return Euclid(n, m mod 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3727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480" y="-211404"/>
            <a:ext cx="9361040" cy="832092"/>
          </a:xfrm>
        </p:spPr>
        <p:txBody>
          <a:bodyPr/>
          <a:lstStyle/>
          <a:p>
            <a:r>
              <a:rPr lang="en-US" altLang="zh-CN" sz="3033" dirty="0"/>
              <a:t>Sequential Search</a:t>
            </a:r>
            <a:r>
              <a:rPr lang="zh-CN" altLang="en-US" sz="3033" dirty="0"/>
              <a:t>（序列查找）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116464" y="812740"/>
            <a:ext cx="9517057" cy="300630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3467" dirty="0">
                <a:solidFill>
                  <a:schemeClr val="tx1"/>
                </a:solidFill>
              </a:rPr>
              <a:t>例</a:t>
            </a:r>
            <a:r>
              <a:rPr lang="en-US" altLang="zh-CN" sz="3467" dirty="0">
                <a:solidFill>
                  <a:schemeClr val="tx1"/>
                </a:solidFill>
              </a:rPr>
              <a:t>1-4  </a:t>
            </a:r>
            <a:r>
              <a:rPr lang="zh-CN" altLang="en-US" sz="3467" dirty="0">
                <a:solidFill>
                  <a:schemeClr val="tx1"/>
                </a:solidFill>
              </a:rPr>
              <a:t>在数组</a:t>
            </a:r>
            <a:r>
              <a:rPr lang="en-US" altLang="zh-CN" sz="3467" dirty="0">
                <a:solidFill>
                  <a:schemeClr val="tx1"/>
                </a:solidFill>
              </a:rPr>
              <a:t>E</a:t>
            </a:r>
            <a:r>
              <a:rPr lang="zh-CN" altLang="en-US" sz="3467" dirty="0">
                <a:solidFill>
                  <a:schemeClr val="tx1"/>
                </a:solidFill>
              </a:rPr>
              <a:t>中查找关键字为</a:t>
            </a:r>
            <a:r>
              <a:rPr lang="en-US" altLang="zh-CN" sz="3467" dirty="0">
                <a:solidFill>
                  <a:schemeClr val="tx1"/>
                </a:solidFill>
              </a:rPr>
              <a:t>k</a:t>
            </a:r>
            <a:r>
              <a:rPr lang="zh-CN" altLang="en-US" sz="3467" dirty="0">
                <a:solidFill>
                  <a:schemeClr val="tx1"/>
                </a:solidFill>
              </a:rPr>
              <a:t>的元素。</a:t>
            </a:r>
            <a:endParaRPr lang="en-US" altLang="zh-CN" sz="3467" dirty="0">
              <a:solidFill>
                <a:schemeClr val="tx1"/>
              </a:solidFill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问题描述：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/>
            <a:r>
              <a:rPr lang="zh-CN" altLang="en-US" b="1" dirty="0">
                <a:solidFill>
                  <a:schemeClr val="tx1"/>
                </a:solidFill>
              </a:rPr>
              <a:t>输入：数组</a:t>
            </a:r>
            <a:r>
              <a:rPr lang="en-US" altLang="zh-C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E[1..n]</a:t>
            </a:r>
            <a:r>
              <a:rPr lang="zh-CN" alt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，关键字</a:t>
            </a:r>
            <a:r>
              <a:rPr lang="en-US" altLang="zh-C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K.</a:t>
            </a:r>
          </a:p>
          <a:p>
            <a:pPr lvl="2"/>
            <a:r>
              <a:rPr lang="zh-CN" altLang="en-US" b="1" dirty="0">
                <a:solidFill>
                  <a:schemeClr val="tx1"/>
                </a:solidFill>
              </a:rPr>
              <a:t>输出：</a:t>
            </a:r>
            <a:r>
              <a:rPr lang="en-US" altLang="zh-C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K</a:t>
            </a:r>
            <a:r>
              <a:rPr lang="zh-CN" altLang="en-US" b="1" dirty="0">
                <a:solidFill>
                  <a:schemeClr val="tx1"/>
                </a:solidFill>
              </a:rPr>
              <a:t>在数组中的位置（下标），如果</a:t>
            </a:r>
            <a:r>
              <a:rPr lang="en-US" altLang="zh-C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不在数组</a:t>
            </a:r>
            <a:r>
              <a:rPr lang="en-US" altLang="zh-C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zh-CN" alt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中，则返回 </a:t>
            </a:r>
            <a:r>
              <a:rPr lang="en-US" altLang="zh-CN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1.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计算模型一（顺序查找）：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计算模型二（折半查找）：要求数组已排序。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算法描述：</a:t>
            </a:r>
            <a:endParaRPr lang="en-US" altLang="zh-CN" sz="2167" b="1" dirty="0">
              <a:solidFill>
                <a:schemeClr val="tx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3329-8CEB-480A-8C65-B169502269D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222697" y="3885099"/>
            <a:ext cx="5729720" cy="2835316"/>
            <a:chOff x="1115616" y="4157464"/>
            <a:chExt cx="3024336" cy="33444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950" b="1" dirty="0">
                  <a:latin typeface="Calibri" pitchFamily="34" charset="0"/>
                  <a:cs typeface="Calibri" pitchFamily="34" charset="0"/>
                </a:rPr>
                <a:t>Sequential search algorithm</a:t>
              </a:r>
              <a:endParaRPr lang="zh-CN" altLang="en-US" sz="195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15616" y="4589512"/>
              <a:ext cx="3024336" cy="2912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seqSearch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[] E,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n,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K)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, index;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=-1;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for (index=1; index&lt;=n; index++)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    if (K==E[index])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       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=index;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        break;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Return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;</a:t>
              </a:r>
              <a:endParaRPr lang="zh-CN" altLang="en-US" sz="195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7192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4515" y="-107393"/>
            <a:ext cx="8915400" cy="858095"/>
          </a:xfrm>
        </p:spPr>
        <p:txBody>
          <a:bodyPr/>
          <a:lstStyle/>
          <a:p>
            <a:r>
              <a:rPr lang="zh-CN" altLang="en-US" sz="3900" dirty="0">
                <a:latin typeface="黑体" pitchFamily="49" charset="-122"/>
                <a:ea typeface="黑体" pitchFamily="49" charset="-122"/>
              </a:rPr>
              <a:t>算法评价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516" y="516677"/>
            <a:ext cx="8915400" cy="6032671"/>
          </a:xfrm>
        </p:spPr>
        <p:txBody>
          <a:bodyPr/>
          <a:lstStyle/>
          <a:p>
            <a:r>
              <a:rPr lang="zh-CN" altLang="en-US" sz="3033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算法评价指标</a:t>
            </a:r>
            <a:endParaRPr lang="en-US" altLang="zh-CN" sz="3033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正确性：算法的输出是问题所求的解。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可使用性：算法方便使用，具有用户友好性。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可读性：算法的逻辑清晰、简单且是结构化的。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鲁棒性：容错性、稳定性。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时间复杂度：执行算法所需要的计算工作量。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空间复杂度：执行算法需要消耗的内存空间。</a:t>
            </a:r>
            <a:endParaRPr lang="en-US" altLang="zh-CN" sz="1950" b="1" dirty="0">
              <a:solidFill>
                <a:schemeClr val="tx1"/>
              </a:solidFill>
            </a:endParaRPr>
          </a:p>
          <a:p>
            <a:r>
              <a:rPr lang="zh-CN" altLang="en-US" sz="3033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主要的挑战：</a:t>
            </a:r>
            <a:endParaRPr lang="en-US" altLang="zh-CN" sz="3033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算法的正确性证明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算法的复杂度分析</a:t>
            </a:r>
            <a:endParaRPr lang="en-US" altLang="zh-CN" b="1" dirty="0">
              <a:solidFill>
                <a:schemeClr val="tx1"/>
              </a:solidFill>
            </a:endParaRPr>
          </a:p>
          <a:p>
            <a:r>
              <a:rPr lang="zh-CN" altLang="en-US" sz="3033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我们的策略：</a:t>
            </a:r>
            <a:endParaRPr lang="en-US" altLang="zh-CN" sz="3033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数学归纳法</a:t>
            </a:r>
            <a:endParaRPr lang="en-US" altLang="zh-CN" sz="2167" b="1" dirty="0">
              <a:solidFill>
                <a:schemeClr val="tx1"/>
              </a:solidFill>
            </a:endParaRPr>
          </a:p>
          <a:p>
            <a:pPr lvl="1"/>
            <a:r>
              <a:rPr lang="zh-CN" altLang="en-US" sz="2167" b="1" dirty="0">
                <a:solidFill>
                  <a:schemeClr val="tx1"/>
                </a:solidFill>
              </a:rPr>
              <a:t>渐进阶与递推方程</a:t>
            </a:r>
            <a:endParaRPr lang="en-US" altLang="zh-CN" sz="2167" b="1" dirty="0">
              <a:solidFill>
                <a:schemeClr val="tx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0C0-A451-47FD-8972-DF5754A9454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592994288"/>
              </p:ext>
            </p:extLst>
          </p:nvPr>
        </p:nvGraphicFramePr>
        <p:xfrm>
          <a:off x="5655079" y="2648914"/>
          <a:ext cx="4066464" cy="4056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6676540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A30E-C1B6-443D-B1DD-89270A69F3B5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350492" y="-3383"/>
            <a:ext cx="9283571" cy="75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167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lang="zh-CN" altLang="en-US" sz="2167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举例</a:t>
            </a:r>
            <a:r>
              <a:rPr lang="en-US" altLang="zh-CN" sz="2167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以下算法用于在带头结点的单链表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中查找第一个值为</a:t>
            </a:r>
            <a:r>
              <a:rPr lang="en-US" altLang="zh-CN" sz="2167" b="1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x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的结点，找到后返回其逻辑序号（从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计起），否则返回</a:t>
            </a:r>
            <a:r>
              <a:rPr lang="en-US" altLang="zh-CN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167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。分析该算法存在的问题。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489" y="1322766"/>
            <a:ext cx="3744416" cy="3276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lIns="273000" tIns="234000" rtlCol="0">
            <a:noAutofit/>
          </a:bodyPr>
          <a:lstStyle/>
          <a:p>
            <a:r>
              <a:rPr lang="en-US" altLang="zh-CN" sz="1950" b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findx</a:t>
            </a:r>
            <a:r>
              <a:rPr lang="en-US" altLang="zh-CN" sz="1950" b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950" b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lang="en-US" altLang="zh-CN" sz="1950" b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lang="en-US" altLang="zh-CN" sz="1950" b="1" dirty="0" err="1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h;int</a:t>
            </a:r>
            <a:r>
              <a:rPr lang="en-US" altLang="zh-CN" sz="1950" b="1" dirty="0">
                <a:solidFill>
                  <a:srgbClr val="99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x)</a:t>
            </a:r>
          </a:p>
          <a:p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 </a:t>
            </a:r>
            <a:r>
              <a:rPr lang="en-US" altLang="zh-CN" sz="195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LNode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*p=h-&gt;next;</a:t>
            </a:r>
          </a:p>
          <a:p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95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95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=0;</a:t>
            </a:r>
          </a:p>
          <a:p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(p-&gt;data!=x)</a:t>
            </a:r>
          </a:p>
          <a:p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</a:t>
            </a:r>
            <a:r>
              <a:rPr lang="en-US" altLang="zh-CN" sz="195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++;</a:t>
            </a:r>
          </a:p>
          <a:p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p=p-&gt;next;</a:t>
            </a:r>
          </a:p>
          <a:p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  <a:p>
            <a:r>
              <a:rPr lang="zh-CN" altLang="en-US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95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r>
              <a:rPr lang="en-US" altLang="zh-CN" sz="195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1" y="5145191"/>
            <a:ext cx="9283571" cy="159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924" y="1043488"/>
            <a:ext cx="5515372" cy="410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1883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107393"/>
            <a:ext cx="8915400" cy="858095"/>
          </a:xfrm>
        </p:spPr>
        <p:txBody>
          <a:bodyPr/>
          <a:lstStyle/>
          <a:p>
            <a:r>
              <a:rPr lang="zh-CN" altLang="en-US" sz="3467" dirty="0"/>
              <a:t>数学归纳法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1" y="1036736"/>
            <a:ext cx="8915400" cy="51225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167" dirty="0">
                <a:solidFill>
                  <a:schemeClr val="tx1"/>
                </a:solidFill>
              </a:rPr>
              <a:t>定理</a:t>
            </a:r>
            <a:r>
              <a:rPr lang="en-US" altLang="zh-CN" sz="2167" dirty="0">
                <a:solidFill>
                  <a:schemeClr val="tx1"/>
                </a:solidFill>
              </a:rPr>
              <a:t>1.1</a:t>
            </a:r>
            <a:r>
              <a:rPr lang="zh-CN" altLang="en-US" sz="2167" dirty="0">
                <a:solidFill>
                  <a:schemeClr val="tx1"/>
                </a:solidFill>
              </a:rPr>
              <a:t>（第一数学归纳法）假设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zh-CN" altLang="en-US" sz="2167" dirty="0">
                <a:solidFill>
                  <a:schemeClr val="tx1"/>
                </a:solidFill>
              </a:rPr>
              <a:t>是一个定义在自然数集合</a:t>
            </a:r>
            <a:r>
              <a:rPr lang="en-US" altLang="zh-CN" sz="2167" i="1" dirty="0">
                <a:solidFill>
                  <a:schemeClr val="tx1"/>
                </a:solidFill>
              </a:rPr>
              <a:t>N</a:t>
            </a:r>
            <a:r>
              <a:rPr lang="zh-CN" altLang="en-US" sz="2167" dirty="0">
                <a:solidFill>
                  <a:schemeClr val="tx1"/>
                </a:solidFill>
              </a:rPr>
              <a:t>上的命题。如果：</a:t>
            </a:r>
          </a:p>
          <a:p>
            <a:pPr marL="0" indent="0">
              <a:buNone/>
            </a:pPr>
            <a:r>
              <a:rPr lang="en-US" altLang="zh-CN" sz="2167" dirty="0">
                <a:solidFill>
                  <a:schemeClr val="tx1"/>
                </a:solidFill>
              </a:rPr>
              <a:t>        1</a:t>
            </a:r>
            <a:r>
              <a:rPr lang="zh-CN" altLang="en-US" sz="2167" dirty="0">
                <a:solidFill>
                  <a:schemeClr val="tx1"/>
                </a:solidFill>
              </a:rPr>
              <a:t>） 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en-US" altLang="zh-CN" sz="2167" dirty="0">
                <a:solidFill>
                  <a:schemeClr val="tx1"/>
                </a:solidFill>
              </a:rPr>
              <a:t>(1)</a:t>
            </a:r>
            <a:r>
              <a:rPr lang="zh-CN" altLang="en-US" sz="2167" dirty="0">
                <a:solidFill>
                  <a:schemeClr val="tx1"/>
                </a:solidFill>
              </a:rPr>
              <a:t>为真；</a:t>
            </a:r>
          </a:p>
          <a:p>
            <a:pPr marL="0" indent="0">
              <a:buNone/>
            </a:pPr>
            <a:r>
              <a:rPr lang="en-US" altLang="zh-CN" sz="2167" dirty="0">
                <a:solidFill>
                  <a:schemeClr val="tx1"/>
                </a:solidFill>
              </a:rPr>
              <a:t>        2</a:t>
            </a:r>
            <a:r>
              <a:rPr lang="zh-CN" altLang="en-US" sz="2167" dirty="0">
                <a:solidFill>
                  <a:schemeClr val="tx1"/>
                </a:solidFill>
              </a:rPr>
              <a:t>） 对每一个 </a:t>
            </a:r>
            <a:r>
              <a:rPr lang="en-US" altLang="zh-CN" sz="2167" i="1" dirty="0">
                <a:solidFill>
                  <a:schemeClr val="tx1"/>
                </a:solidFill>
              </a:rPr>
              <a:t>k</a:t>
            </a:r>
            <a:r>
              <a:rPr lang="en-US" altLang="zh-CN" sz="2167" dirty="0">
                <a:solidFill>
                  <a:schemeClr val="tx1"/>
                </a:solidFill>
                <a:sym typeface="Symbol"/>
              </a:rPr>
              <a:t>  </a:t>
            </a:r>
            <a:r>
              <a:rPr lang="en-US" altLang="zh-CN" sz="2167" dirty="0">
                <a:solidFill>
                  <a:schemeClr val="tx1"/>
                </a:solidFill>
              </a:rPr>
              <a:t>1</a:t>
            </a:r>
            <a:r>
              <a:rPr lang="zh-CN" altLang="en-US" sz="2167" dirty="0">
                <a:solidFill>
                  <a:schemeClr val="tx1"/>
                </a:solidFill>
              </a:rPr>
              <a:t>，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en-US" altLang="zh-CN" sz="2167" dirty="0">
                <a:solidFill>
                  <a:schemeClr val="tx1"/>
                </a:solidFill>
              </a:rPr>
              <a:t>(</a:t>
            </a:r>
            <a:r>
              <a:rPr lang="en-US" altLang="zh-CN" sz="2167" i="1" dirty="0">
                <a:solidFill>
                  <a:schemeClr val="tx1"/>
                </a:solidFill>
              </a:rPr>
              <a:t>k</a:t>
            </a:r>
            <a:r>
              <a:rPr lang="en-US" altLang="zh-CN" sz="2167" dirty="0">
                <a:solidFill>
                  <a:schemeClr val="tx1"/>
                </a:solidFill>
              </a:rPr>
              <a:t>) </a:t>
            </a:r>
            <a:r>
              <a:rPr lang="en-US" altLang="zh-CN" sz="2167" dirty="0">
                <a:solidFill>
                  <a:schemeClr val="tx1"/>
                </a:solidFill>
                <a:sym typeface="Symbol"/>
              </a:rPr>
              <a:t> 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en-US" altLang="zh-CN" sz="2167" dirty="0">
                <a:solidFill>
                  <a:schemeClr val="tx1"/>
                </a:solidFill>
              </a:rPr>
              <a:t>(</a:t>
            </a:r>
            <a:r>
              <a:rPr lang="en-US" altLang="zh-CN" sz="2167" i="1" dirty="0">
                <a:solidFill>
                  <a:schemeClr val="tx1"/>
                </a:solidFill>
              </a:rPr>
              <a:t>k</a:t>
            </a:r>
            <a:r>
              <a:rPr lang="en-US" altLang="zh-CN" sz="2167" dirty="0">
                <a:solidFill>
                  <a:schemeClr val="tx1"/>
                </a:solidFill>
              </a:rPr>
              <a:t>+1).</a:t>
            </a:r>
          </a:p>
          <a:p>
            <a:pPr marL="0" indent="0">
              <a:buNone/>
            </a:pPr>
            <a:r>
              <a:rPr lang="zh-CN" altLang="en-US" sz="2167" dirty="0">
                <a:solidFill>
                  <a:schemeClr val="tx1"/>
                </a:solidFill>
              </a:rPr>
              <a:t>则对所有的自然数</a:t>
            </a:r>
            <a:r>
              <a:rPr lang="en-US" altLang="zh-CN" sz="2167" i="1" dirty="0">
                <a:solidFill>
                  <a:schemeClr val="tx1"/>
                </a:solidFill>
              </a:rPr>
              <a:t>n</a:t>
            </a:r>
            <a:r>
              <a:rPr lang="zh-CN" altLang="en-US" sz="2167" dirty="0">
                <a:solidFill>
                  <a:schemeClr val="tx1"/>
                </a:solidFill>
              </a:rPr>
              <a:t>，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en-US" altLang="zh-CN" sz="2167" dirty="0">
                <a:solidFill>
                  <a:schemeClr val="tx1"/>
                </a:solidFill>
              </a:rPr>
              <a:t>(</a:t>
            </a:r>
            <a:r>
              <a:rPr lang="en-US" altLang="zh-CN" sz="2167" i="1" dirty="0">
                <a:solidFill>
                  <a:schemeClr val="tx1"/>
                </a:solidFill>
              </a:rPr>
              <a:t>n</a:t>
            </a:r>
            <a:r>
              <a:rPr lang="en-US" altLang="zh-CN" sz="2167" dirty="0">
                <a:solidFill>
                  <a:schemeClr val="tx1"/>
                </a:solidFill>
              </a:rPr>
              <a:t>)</a:t>
            </a:r>
            <a:r>
              <a:rPr lang="zh-CN" altLang="en-US" sz="2167" dirty="0">
                <a:solidFill>
                  <a:schemeClr val="tx1"/>
                </a:solidFill>
              </a:rPr>
              <a:t>为真。</a:t>
            </a:r>
            <a:endParaRPr lang="en-US" altLang="zh-CN" sz="2167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167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167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167" dirty="0">
                <a:solidFill>
                  <a:schemeClr val="tx1"/>
                </a:solidFill>
              </a:rPr>
              <a:t>定理</a:t>
            </a:r>
            <a:r>
              <a:rPr lang="en-US" altLang="zh-CN" sz="2167" dirty="0">
                <a:solidFill>
                  <a:schemeClr val="tx1"/>
                </a:solidFill>
              </a:rPr>
              <a:t>1.2</a:t>
            </a:r>
            <a:r>
              <a:rPr lang="zh-CN" altLang="en-US" sz="2167" dirty="0">
                <a:solidFill>
                  <a:schemeClr val="tx1"/>
                </a:solidFill>
              </a:rPr>
              <a:t>（第二数学归纳法）假设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zh-CN" altLang="en-US" sz="2167" dirty="0">
                <a:solidFill>
                  <a:schemeClr val="tx1"/>
                </a:solidFill>
              </a:rPr>
              <a:t>是一个关于自然数集合</a:t>
            </a:r>
            <a:r>
              <a:rPr lang="en-US" altLang="zh-CN" sz="2167" i="1" dirty="0">
                <a:solidFill>
                  <a:schemeClr val="tx1"/>
                </a:solidFill>
              </a:rPr>
              <a:t>N</a:t>
            </a:r>
            <a:r>
              <a:rPr lang="zh-CN" altLang="en-US" sz="2167" dirty="0">
                <a:solidFill>
                  <a:schemeClr val="tx1"/>
                </a:solidFill>
              </a:rPr>
              <a:t>上的命题。如果：</a:t>
            </a:r>
          </a:p>
          <a:p>
            <a:pPr marL="0" indent="0">
              <a:buNone/>
            </a:pPr>
            <a:r>
              <a:rPr lang="en-US" altLang="zh-CN" sz="2167" dirty="0">
                <a:solidFill>
                  <a:schemeClr val="tx1"/>
                </a:solidFill>
              </a:rPr>
              <a:t>       1</a:t>
            </a:r>
            <a:r>
              <a:rPr lang="zh-CN" altLang="en-US" sz="2167" dirty="0">
                <a:solidFill>
                  <a:schemeClr val="tx1"/>
                </a:solidFill>
              </a:rPr>
              <a:t>） 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en-US" altLang="zh-CN" sz="2167" dirty="0">
                <a:solidFill>
                  <a:schemeClr val="tx1"/>
                </a:solidFill>
              </a:rPr>
              <a:t>(1)</a:t>
            </a:r>
            <a:r>
              <a:rPr lang="zh-CN" altLang="en-US" sz="2167" dirty="0">
                <a:solidFill>
                  <a:schemeClr val="tx1"/>
                </a:solidFill>
              </a:rPr>
              <a:t>为真；</a:t>
            </a:r>
          </a:p>
          <a:p>
            <a:pPr marL="0" indent="0">
              <a:buNone/>
            </a:pPr>
            <a:r>
              <a:rPr lang="en-US" altLang="zh-CN" sz="2167" dirty="0">
                <a:solidFill>
                  <a:schemeClr val="tx1"/>
                </a:solidFill>
              </a:rPr>
              <a:t>       2</a:t>
            </a:r>
            <a:r>
              <a:rPr lang="zh-CN" altLang="en-US" sz="2167" dirty="0">
                <a:solidFill>
                  <a:schemeClr val="tx1"/>
                </a:solidFill>
              </a:rPr>
              <a:t>） 对每一个</a:t>
            </a:r>
            <a:r>
              <a:rPr lang="en-US" altLang="zh-CN" sz="2167" i="1" dirty="0">
                <a:solidFill>
                  <a:schemeClr val="tx1"/>
                </a:solidFill>
              </a:rPr>
              <a:t>k</a:t>
            </a:r>
            <a:r>
              <a:rPr lang="en-US" altLang="zh-CN" sz="2167" dirty="0">
                <a:solidFill>
                  <a:schemeClr val="tx1"/>
                </a:solidFill>
              </a:rPr>
              <a:t> </a:t>
            </a:r>
            <a:r>
              <a:rPr lang="en-US" altLang="zh-CN" sz="2167" dirty="0">
                <a:solidFill>
                  <a:schemeClr val="tx1"/>
                </a:solidFill>
                <a:sym typeface="Symbol"/>
              </a:rPr>
              <a:t> </a:t>
            </a:r>
            <a:r>
              <a:rPr lang="en-US" altLang="zh-CN" sz="2167" dirty="0">
                <a:solidFill>
                  <a:schemeClr val="tx1"/>
                </a:solidFill>
              </a:rPr>
              <a:t>1</a:t>
            </a:r>
            <a:r>
              <a:rPr lang="zh-CN" altLang="en-US" sz="2167" dirty="0">
                <a:solidFill>
                  <a:schemeClr val="tx1"/>
                </a:solidFill>
              </a:rPr>
              <a:t>，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en-US" altLang="zh-CN" sz="2167" dirty="0">
                <a:solidFill>
                  <a:schemeClr val="tx1"/>
                </a:solidFill>
              </a:rPr>
              <a:t>(1)</a:t>
            </a:r>
            <a:r>
              <a:rPr lang="en-US" altLang="zh-CN" sz="2167" dirty="0">
                <a:solidFill>
                  <a:schemeClr val="tx1"/>
                </a:solidFill>
                <a:sym typeface="Symbol"/>
              </a:rPr>
              <a:t>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en-US" altLang="zh-CN" sz="2167" dirty="0">
                <a:solidFill>
                  <a:schemeClr val="tx1"/>
                </a:solidFill>
              </a:rPr>
              <a:t>(2)</a:t>
            </a:r>
            <a:r>
              <a:rPr lang="en-US" altLang="zh-CN" sz="2167" dirty="0">
                <a:solidFill>
                  <a:schemeClr val="tx1"/>
                </a:solidFill>
                <a:sym typeface="Symbol"/>
              </a:rPr>
              <a:t>  </a:t>
            </a:r>
            <a:r>
              <a:rPr lang="en-US" altLang="zh-CN" sz="2167" dirty="0">
                <a:solidFill>
                  <a:schemeClr val="tx1"/>
                </a:solidFill>
              </a:rPr>
              <a:t>…</a:t>
            </a:r>
            <a:r>
              <a:rPr lang="en-US" altLang="zh-CN" sz="2167" dirty="0">
                <a:solidFill>
                  <a:schemeClr val="tx1"/>
                </a:solidFill>
                <a:sym typeface="Symbol"/>
              </a:rPr>
              <a:t>  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en-US" altLang="zh-CN" sz="2167" dirty="0">
                <a:solidFill>
                  <a:schemeClr val="tx1"/>
                </a:solidFill>
              </a:rPr>
              <a:t>(</a:t>
            </a:r>
            <a:r>
              <a:rPr lang="en-US" altLang="zh-CN" sz="2167" i="1" dirty="0">
                <a:solidFill>
                  <a:schemeClr val="tx1"/>
                </a:solidFill>
              </a:rPr>
              <a:t>k</a:t>
            </a:r>
            <a:r>
              <a:rPr lang="en-US" altLang="zh-CN" sz="2167" dirty="0">
                <a:solidFill>
                  <a:schemeClr val="tx1"/>
                </a:solidFill>
              </a:rPr>
              <a:t>)  </a:t>
            </a:r>
            <a:r>
              <a:rPr lang="en-US" altLang="zh-CN" sz="2167" dirty="0">
                <a:solidFill>
                  <a:schemeClr val="tx1"/>
                </a:solidFill>
                <a:sym typeface="Symbol"/>
              </a:rPr>
              <a:t> 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en-US" altLang="zh-CN" sz="2167" dirty="0">
                <a:solidFill>
                  <a:schemeClr val="tx1"/>
                </a:solidFill>
              </a:rPr>
              <a:t>(</a:t>
            </a:r>
            <a:r>
              <a:rPr lang="en-US" altLang="zh-CN" sz="2167" i="1" dirty="0">
                <a:solidFill>
                  <a:schemeClr val="tx1"/>
                </a:solidFill>
              </a:rPr>
              <a:t>k</a:t>
            </a:r>
            <a:r>
              <a:rPr lang="en-US" altLang="zh-CN" sz="2167" dirty="0">
                <a:solidFill>
                  <a:schemeClr val="tx1"/>
                </a:solidFill>
              </a:rPr>
              <a:t>+1).</a:t>
            </a:r>
          </a:p>
          <a:p>
            <a:pPr marL="0" indent="0">
              <a:buNone/>
            </a:pPr>
            <a:r>
              <a:rPr lang="zh-CN" altLang="en-US" sz="2167" dirty="0">
                <a:solidFill>
                  <a:schemeClr val="tx1"/>
                </a:solidFill>
              </a:rPr>
              <a:t>则对所有的自然数</a:t>
            </a:r>
            <a:r>
              <a:rPr lang="en-US" altLang="zh-CN" sz="2167" i="1" dirty="0">
                <a:solidFill>
                  <a:schemeClr val="tx1"/>
                </a:solidFill>
              </a:rPr>
              <a:t>n</a:t>
            </a:r>
            <a:r>
              <a:rPr lang="zh-CN" altLang="en-US" sz="2167" dirty="0">
                <a:solidFill>
                  <a:schemeClr val="tx1"/>
                </a:solidFill>
              </a:rPr>
              <a:t>，</a:t>
            </a:r>
            <a:r>
              <a:rPr lang="en-US" altLang="zh-CN" sz="2167" i="1" dirty="0">
                <a:solidFill>
                  <a:schemeClr val="tx1"/>
                </a:solidFill>
              </a:rPr>
              <a:t>P</a:t>
            </a:r>
            <a:r>
              <a:rPr lang="en-US" altLang="zh-CN" sz="2167" dirty="0">
                <a:solidFill>
                  <a:schemeClr val="tx1"/>
                </a:solidFill>
              </a:rPr>
              <a:t>(</a:t>
            </a:r>
            <a:r>
              <a:rPr lang="en-US" altLang="zh-CN" sz="2167" i="1" dirty="0">
                <a:solidFill>
                  <a:schemeClr val="tx1"/>
                </a:solidFill>
              </a:rPr>
              <a:t>n</a:t>
            </a:r>
            <a:r>
              <a:rPr lang="en-US" altLang="zh-CN" sz="2167" dirty="0">
                <a:solidFill>
                  <a:schemeClr val="tx1"/>
                </a:solidFill>
              </a:rPr>
              <a:t>)</a:t>
            </a:r>
            <a:r>
              <a:rPr lang="zh-CN" altLang="en-US" sz="2167" dirty="0">
                <a:solidFill>
                  <a:schemeClr val="tx1"/>
                </a:solidFill>
              </a:rPr>
              <a:t>为真。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9B2-6CC4-4FC2-B169-B8C1F3DAD10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12484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/>
              <a:t>Syllabus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F22C-03E6-4BEE-A4D1-653561A3E6AF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297166" y="5408864"/>
            <a:ext cx="6045000" cy="184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325481" y="1601866"/>
            <a:ext cx="1" cy="38254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323721" y="5719369"/>
            <a:ext cx="29690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/>
              <a:t>Problems</a:t>
            </a:r>
            <a:r>
              <a:rPr lang="zh-CN" altLang="en-US" sz="2600" b="1" dirty="0"/>
              <a:t>（问题）</a:t>
            </a:r>
          </a:p>
        </p:txBody>
      </p:sp>
      <p:sp>
        <p:nvSpPr>
          <p:cNvPr id="12" name="矩形 11"/>
          <p:cNvSpPr/>
          <p:nvPr/>
        </p:nvSpPr>
        <p:spPr>
          <a:xfrm>
            <a:off x="1581788" y="886610"/>
            <a:ext cx="30235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/>
              <a:t>Strategies</a:t>
            </a:r>
            <a:r>
              <a:rPr lang="zh-CN" altLang="en-US" sz="2600" b="1" dirty="0"/>
              <a:t>（策略）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3282251" y="2508982"/>
            <a:ext cx="3900433" cy="18555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Algorithm </a:t>
            </a:r>
            <a:br>
              <a:rPr lang="en-US" altLang="zh-CN" sz="32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zh-CN" sz="32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Design </a:t>
            </a:r>
            <a:r>
              <a:rPr lang="en-US" altLang="zh-CN" sz="26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&amp;</a:t>
            </a:r>
            <a:r>
              <a:rPr lang="en-US" altLang="zh-CN" sz="325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Analysis</a:t>
            </a:r>
            <a:endParaRPr lang="zh-CN" altLang="en-US" sz="325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695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1" y="152637"/>
            <a:ext cx="8915400" cy="1139147"/>
          </a:xfrm>
        </p:spPr>
        <p:txBody>
          <a:bodyPr/>
          <a:lstStyle/>
          <a:p>
            <a:r>
              <a:rPr lang="en-US" altLang="zh-CN" sz="4333" dirty="0"/>
              <a:t>Euclid</a:t>
            </a:r>
            <a:r>
              <a:rPr lang="zh-CN" altLang="en-US" sz="4333" dirty="0"/>
              <a:t>算法的正确性证明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67" dirty="0">
                <a:solidFill>
                  <a:schemeClr val="tx1"/>
                </a:solidFill>
              </a:rPr>
              <a:t>Induction on </a:t>
            </a:r>
            <a:r>
              <a:rPr lang="en-US" altLang="zh-CN" sz="3467" i="1" dirty="0">
                <a:solidFill>
                  <a:schemeClr val="tx1"/>
                </a:solidFill>
              </a:rPr>
              <a:t>n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Base case</a:t>
            </a:r>
          </a:p>
          <a:p>
            <a:pPr lvl="2"/>
            <a:r>
              <a:rPr lang="en-US" altLang="zh-CN" b="1" i="1" dirty="0">
                <a:solidFill>
                  <a:schemeClr val="tx1"/>
                </a:solidFill>
              </a:rPr>
              <a:t>n</a:t>
            </a:r>
            <a:r>
              <a:rPr lang="en-US" altLang="zh-CN" b="1" dirty="0">
                <a:solidFill>
                  <a:schemeClr val="tx1"/>
                </a:solidFill>
              </a:rPr>
              <a:t> = 0: for any </a:t>
            </a:r>
            <a:r>
              <a:rPr lang="en-US" altLang="zh-CN" b="1" i="1" dirty="0">
                <a:solidFill>
                  <a:schemeClr val="tx1"/>
                </a:solidFill>
              </a:rPr>
              <a:t>m</a:t>
            </a:r>
            <a:r>
              <a:rPr lang="en-US" altLang="zh-CN" b="1" dirty="0">
                <a:solidFill>
                  <a:schemeClr val="tx1"/>
                </a:solidFill>
              </a:rPr>
              <a:t>, Euclid(</a:t>
            </a:r>
            <a:r>
              <a:rPr lang="en-US" altLang="zh-CN" b="1" i="1" dirty="0">
                <a:solidFill>
                  <a:schemeClr val="tx1"/>
                </a:solidFill>
              </a:rPr>
              <a:t>m</a:t>
            </a:r>
            <a:r>
              <a:rPr lang="en-US" altLang="zh-CN" b="1" dirty="0">
                <a:solidFill>
                  <a:schemeClr val="tx1"/>
                </a:solidFill>
              </a:rPr>
              <a:t>, 0) = </a:t>
            </a:r>
            <a:r>
              <a:rPr lang="en-US" altLang="zh-CN" b="1" i="1" dirty="0">
                <a:solidFill>
                  <a:schemeClr val="tx1"/>
                </a:solidFill>
              </a:rPr>
              <a:t>m</a:t>
            </a:r>
            <a:r>
              <a:rPr lang="en-US" altLang="zh-CN" b="1" dirty="0">
                <a:solidFill>
                  <a:schemeClr val="tx1"/>
                </a:solidFill>
              </a:rPr>
              <a:t>;</a:t>
            </a:r>
          </a:p>
          <a:p>
            <a:pPr lvl="2"/>
            <a:r>
              <a:rPr lang="en-US" altLang="zh-CN" b="1" i="1" dirty="0">
                <a:solidFill>
                  <a:schemeClr val="tx1"/>
                </a:solidFill>
              </a:rPr>
              <a:t>n</a:t>
            </a:r>
            <a:r>
              <a:rPr lang="en-US" altLang="zh-CN" b="1" dirty="0">
                <a:solidFill>
                  <a:schemeClr val="tx1"/>
                </a:solidFill>
              </a:rPr>
              <a:t> = 1: for any </a:t>
            </a:r>
            <a:r>
              <a:rPr lang="en-US" altLang="zh-CN" b="1" i="1" dirty="0">
                <a:solidFill>
                  <a:schemeClr val="tx1"/>
                </a:solidFill>
              </a:rPr>
              <a:t>m</a:t>
            </a:r>
            <a:r>
              <a:rPr lang="en-US" altLang="zh-CN" b="1" dirty="0">
                <a:solidFill>
                  <a:schemeClr val="tx1"/>
                </a:solidFill>
              </a:rPr>
              <a:t>, Euclid(</a:t>
            </a:r>
            <a:r>
              <a:rPr lang="en-US" altLang="zh-CN" b="1" i="1" dirty="0">
                <a:solidFill>
                  <a:schemeClr val="tx1"/>
                </a:solidFill>
              </a:rPr>
              <a:t>m</a:t>
            </a:r>
            <a:r>
              <a:rPr lang="en-US" altLang="zh-CN" b="1" dirty="0">
                <a:solidFill>
                  <a:schemeClr val="tx1"/>
                </a:solidFill>
              </a:rPr>
              <a:t>, 1) = 1;</a:t>
            </a:r>
          </a:p>
          <a:p>
            <a:pPr lvl="2"/>
            <a:r>
              <a:rPr lang="en-US" altLang="zh-CN" b="1" i="1" dirty="0">
                <a:solidFill>
                  <a:schemeClr val="tx1"/>
                </a:solidFill>
              </a:rPr>
              <a:t>n</a:t>
            </a:r>
            <a:r>
              <a:rPr lang="en-US" altLang="zh-CN" b="1" dirty="0">
                <a:solidFill>
                  <a:schemeClr val="tx1"/>
                </a:solidFill>
              </a:rPr>
              <a:t> = 2: … 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Assumption</a:t>
            </a:r>
          </a:p>
          <a:p>
            <a:pPr lvl="2"/>
            <a:r>
              <a:rPr lang="en-US" altLang="zh-CN" b="1" dirty="0">
                <a:solidFill>
                  <a:schemeClr val="tx1"/>
                </a:solidFill>
              </a:rPr>
              <a:t>For any </a:t>
            </a:r>
            <a:r>
              <a:rPr lang="en-US" altLang="zh-CN" b="1" i="1" dirty="0">
                <a:solidFill>
                  <a:schemeClr val="tx1"/>
                </a:solidFill>
              </a:rPr>
              <a:t>n </a:t>
            </a:r>
            <a:r>
              <a:rPr lang="en-US" altLang="zh-CN" b="1" dirty="0">
                <a:solidFill>
                  <a:schemeClr val="tx1"/>
                </a:solidFill>
              </a:rPr>
              <a:t>≤ </a:t>
            </a:r>
            <a:r>
              <a:rPr lang="en-US" altLang="zh-CN" b="1" i="1" dirty="0" err="1">
                <a:solidFill>
                  <a:schemeClr val="tx1"/>
                </a:solidFill>
              </a:rPr>
              <a:t>N</a:t>
            </a:r>
            <a:r>
              <a:rPr lang="en-US" altLang="zh-CN" b="1" baseline="-25000" dirty="0" err="1">
                <a:solidFill>
                  <a:schemeClr val="tx1"/>
                </a:solidFill>
              </a:rPr>
              <a:t>0</a:t>
            </a:r>
            <a:r>
              <a:rPr lang="en-US" altLang="zh-CN" b="1" dirty="0">
                <a:solidFill>
                  <a:schemeClr val="tx1"/>
                </a:solidFill>
              </a:rPr>
              <a:t>, Euclid(</a:t>
            </a:r>
            <a:r>
              <a:rPr lang="en-US" altLang="zh-CN" b="1" i="1" dirty="0">
                <a:solidFill>
                  <a:schemeClr val="tx1"/>
                </a:solidFill>
              </a:rPr>
              <a:t>m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</a:rPr>
              <a:t>n</a:t>
            </a:r>
            <a:r>
              <a:rPr lang="en-US" altLang="zh-CN" b="1" dirty="0">
                <a:solidFill>
                  <a:schemeClr val="tx1"/>
                </a:solidFill>
              </a:rPr>
              <a:t>) is correct;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</a:rPr>
              <a:t>Induction</a:t>
            </a:r>
          </a:p>
          <a:p>
            <a:pPr lvl="2"/>
            <a:r>
              <a:rPr lang="en-US" altLang="zh-CN" b="1" dirty="0">
                <a:solidFill>
                  <a:schemeClr val="tx1"/>
                </a:solidFill>
              </a:rPr>
              <a:t>Euclid(</a:t>
            </a:r>
            <a:r>
              <a:rPr lang="en-US" altLang="zh-CN" b="1" i="1" dirty="0">
                <a:solidFill>
                  <a:schemeClr val="tx1"/>
                </a:solidFill>
              </a:rPr>
              <a:t>m</a:t>
            </a:r>
            <a:r>
              <a:rPr lang="en-US" altLang="zh-CN" b="1" dirty="0">
                <a:solidFill>
                  <a:schemeClr val="tx1"/>
                </a:solidFill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</a:rPr>
              <a:t>N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r>
              <a:rPr lang="en-US" altLang="zh-CN" b="1" dirty="0">
                <a:solidFill>
                  <a:schemeClr val="tx1"/>
                </a:solidFill>
              </a:rPr>
              <a:t>+1) = Euclid(</a:t>
            </a:r>
            <a:r>
              <a:rPr lang="en-US" altLang="zh-CN" b="1" i="1" dirty="0">
                <a:solidFill>
                  <a:schemeClr val="tx1"/>
                </a:solidFill>
              </a:rPr>
              <a:t>N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r>
              <a:rPr lang="en-US" altLang="zh-CN" b="1" dirty="0">
                <a:solidFill>
                  <a:schemeClr val="tx1"/>
                </a:solidFill>
              </a:rPr>
              <a:t>+1, </a:t>
            </a:r>
            <a:r>
              <a:rPr lang="en-US" altLang="zh-CN" b="1" i="1" dirty="0">
                <a:solidFill>
                  <a:schemeClr val="tx1"/>
                </a:solidFill>
              </a:rPr>
              <a:t>m</a:t>
            </a:r>
            <a:r>
              <a:rPr lang="en-US" altLang="zh-CN" b="1" dirty="0">
                <a:solidFill>
                  <a:schemeClr val="tx1"/>
                </a:solidFill>
              </a:rPr>
              <a:t> mod (</a:t>
            </a:r>
            <a:r>
              <a:rPr lang="en-US" altLang="zh-CN" b="1" i="1" dirty="0">
                <a:solidFill>
                  <a:schemeClr val="tx1"/>
                </a:solidFill>
              </a:rPr>
              <a:t>N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r>
              <a:rPr lang="en-US" altLang="zh-CN" b="1" dirty="0">
                <a:solidFill>
                  <a:schemeClr val="tx1"/>
                </a:solidFill>
              </a:rPr>
              <a:t>+1) );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2D122-E6AF-4E06-8668-DB6D411989F6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080793" y="5769260"/>
            <a:ext cx="5226581" cy="70207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altLang="zh-CN" sz="2167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gcd(</a:t>
            </a:r>
            <a:r>
              <a:rPr lang="pt-BR" altLang="zh-CN" sz="2167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pt-BR" altLang="zh-CN" sz="2167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pt-BR" altLang="zh-CN" sz="2167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pt-BR" altLang="zh-CN" sz="2167" b="1" baseline="-250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pt-BR" altLang="zh-CN" sz="2167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+1) = gcd(</a:t>
            </a:r>
            <a:r>
              <a:rPr lang="pt-BR" altLang="zh-CN" sz="2167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pt-BR" altLang="zh-CN" sz="2167" b="1" baseline="-250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pt-BR" altLang="zh-CN" sz="2167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+1, </a:t>
            </a:r>
            <a:r>
              <a:rPr lang="pt-BR" altLang="zh-CN" sz="2167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pt-BR" altLang="zh-CN" sz="2167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mod (</a:t>
            </a:r>
            <a:r>
              <a:rPr lang="pt-BR" altLang="zh-CN" sz="2167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pt-BR" altLang="zh-CN" sz="2167" b="1" baseline="-2500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pt-BR" altLang="zh-CN" sz="2167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+1) )</a:t>
            </a:r>
            <a:endParaRPr lang="zh-CN" altLang="en-US" sz="2167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9" name="直接箭头连接符 8"/>
          <p:cNvCxnSpPr>
            <a:stCxn id="5" idx="1"/>
          </p:cNvCxnSpPr>
          <p:nvPr/>
        </p:nvCxnSpPr>
        <p:spPr>
          <a:xfrm flipH="1" flipV="1">
            <a:off x="2929892" y="5724655"/>
            <a:ext cx="150900" cy="3956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910663" y="4784664"/>
            <a:ext cx="46805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6903217" y="4850576"/>
            <a:ext cx="702078" cy="9186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887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159399"/>
            <a:ext cx="8915400" cy="1139147"/>
          </a:xfrm>
        </p:spPr>
        <p:txBody>
          <a:bodyPr/>
          <a:lstStyle/>
          <a:p>
            <a:r>
              <a:rPr lang="en-US" altLang="zh-CN" sz="3467" dirty="0"/>
              <a:t>Algorithm Analysis</a:t>
            </a:r>
            <a:endParaRPr lang="zh-CN" altLang="en-US" sz="3467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489" y="1244757"/>
            <a:ext cx="8915400" cy="5226581"/>
          </a:xfrm>
        </p:spPr>
        <p:txBody>
          <a:bodyPr/>
          <a:lstStyle/>
          <a:p>
            <a:r>
              <a:rPr lang="zh-CN" altLang="en-US" sz="3467" dirty="0">
                <a:solidFill>
                  <a:schemeClr val="tx1"/>
                </a:solidFill>
              </a:rPr>
              <a:t>规模的度量准则</a:t>
            </a:r>
            <a:endParaRPr lang="en-US" altLang="zh-CN" sz="3467" dirty="0">
              <a:solidFill>
                <a:schemeClr val="tx1"/>
              </a:solidFill>
            </a:endParaRPr>
          </a:p>
          <a:p>
            <a:pPr lvl="1"/>
            <a:r>
              <a:rPr lang="zh-CN" altLang="en-US" sz="3467" dirty="0">
                <a:solidFill>
                  <a:schemeClr val="tx1"/>
                </a:solidFill>
              </a:rPr>
              <a:t>关键指令和操作</a:t>
            </a:r>
            <a:endParaRPr lang="en-US" altLang="zh-CN" sz="3467" dirty="0">
              <a:solidFill>
                <a:schemeClr val="tx1"/>
              </a:solidFill>
            </a:endParaRPr>
          </a:p>
          <a:p>
            <a:pPr lvl="1"/>
            <a:r>
              <a:rPr lang="zh-CN" altLang="en-US" sz="3467" dirty="0">
                <a:solidFill>
                  <a:schemeClr val="tx1"/>
                </a:solidFill>
              </a:rPr>
              <a:t>输入实例的规模</a:t>
            </a:r>
            <a:endParaRPr lang="en-US" altLang="zh-CN" sz="3467" dirty="0">
              <a:solidFill>
                <a:schemeClr val="tx1"/>
              </a:solidFill>
            </a:endParaRPr>
          </a:p>
          <a:p>
            <a:r>
              <a:rPr lang="en-US" altLang="zh-CN" sz="3467" dirty="0">
                <a:solidFill>
                  <a:schemeClr val="tx1"/>
                </a:solidFill>
              </a:rPr>
              <a:t>Worst case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Best case?</a:t>
            </a:r>
          </a:p>
          <a:p>
            <a:r>
              <a:rPr lang="en-US" altLang="zh-CN" sz="3467" dirty="0">
                <a:solidFill>
                  <a:schemeClr val="tx1"/>
                </a:solidFill>
              </a:rPr>
              <a:t>Average case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Average cost?</a:t>
            </a:r>
          </a:p>
          <a:p>
            <a:r>
              <a:rPr lang="en-US" altLang="zh-CN" sz="3467" dirty="0">
                <a:solidFill>
                  <a:schemeClr val="tx1"/>
                </a:solidFill>
              </a:rPr>
              <a:t>Advanced topics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Lower bound, optimality,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D619-3470-4E54-AF77-4A269A164188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70285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67" dirty="0">
                <a:solidFill>
                  <a:schemeClr val="tx1"/>
                </a:solidFill>
              </a:rPr>
              <a:t>How to measure</a:t>
            </a:r>
          </a:p>
          <a:p>
            <a:pPr lvl="1"/>
            <a:r>
              <a:rPr lang="en-US" altLang="zh-CN" sz="3033" dirty="0">
                <a:solidFill>
                  <a:schemeClr val="tx1"/>
                </a:solidFill>
              </a:rPr>
              <a:t>Not too general</a:t>
            </a:r>
          </a:p>
          <a:p>
            <a:pPr lvl="2"/>
            <a:r>
              <a:rPr lang="en-US" altLang="zh-CN" sz="2600" dirty="0">
                <a:solidFill>
                  <a:schemeClr val="tx1"/>
                </a:solidFill>
              </a:rPr>
              <a:t>Giving essential indication in comparison of algorithms</a:t>
            </a:r>
          </a:p>
          <a:p>
            <a:pPr lvl="1"/>
            <a:r>
              <a:rPr lang="en-US" altLang="zh-CN" sz="3033" dirty="0">
                <a:solidFill>
                  <a:schemeClr val="tx1"/>
                </a:solidFill>
              </a:rPr>
              <a:t>Not too precise</a:t>
            </a:r>
          </a:p>
          <a:p>
            <a:pPr lvl="2"/>
            <a:r>
              <a:rPr lang="en-US" altLang="zh-CN" sz="2600" dirty="0">
                <a:solidFill>
                  <a:schemeClr val="tx1"/>
                </a:solidFill>
              </a:rPr>
              <a:t>Machine independent</a:t>
            </a:r>
          </a:p>
          <a:p>
            <a:pPr lvl="2"/>
            <a:r>
              <a:rPr lang="en-US" altLang="zh-CN" sz="2600" dirty="0">
                <a:solidFill>
                  <a:schemeClr val="tx1"/>
                </a:solidFill>
              </a:rPr>
              <a:t>Language independent</a:t>
            </a:r>
          </a:p>
          <a:p>
            <a:pPr lvl="2"/>
            <a:r>
              <a:rPr lang="en-US" altLang="zh-CN" sz="2600" dirty="0">
                <a:solidFill>
                  <a:schemeClr val="tx1"/>
                </a:solidFill>
              </a:rPr>
              <a:t>Programming paradigm</a:t>
            </a:r>
            <a:r>
              <a:rPr lang="zh-CN" altLang="en-US" sz="2600" dirty="0">
                <a:solidFill>
                  <a:schemeClr val="tx1"/>
                </a:solidFill>
              </a:rPr>
              <a:t>（范例）</a:t>
            </a:r>
            <a:r>
              <a:rPr lang="en-US" altLang="zh-CN" sz="2600" dirty="0">
                <a:solidFill>
                  <a:schemeClr val="tx1"/>
                </a:solidFill>
              </a:rPr>
              <a:t> independent </a:t>
            </a:r>
          </a:p>
          <a:p>
            <a:pPr lvl="2"/>
            <a:r>
              <a:rPr lang="en-US" altLang="zh-CN" sz="2600" dirty="0">
                <a:solidFill>
                  <a:schemeClr val="tx1"/>
                </a:solidFill>
              </a:rPr>
              <a:t>Implementation independent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7F92-E96A-4159-BBF2-3348B15B76DF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73969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6" y="1244759"/>
            <a:ext cx="8915400" cy="4903127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Criteria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Critical operation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How many critical operation are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conducted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For example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BB67-1417-485F-99D7-B8751819C3D6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758970"/>
              </p:ext>
            </p:extLst>
          </p:nvPr>
        </p:nvGraphicFramePr>
        <p:xfrm>
          <a:off x="974559" y="3975062"/>
          <a:ext cx="7410824" cy="241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5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67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Calibri" pitchFamily="34" charset="0"/>
                          <a:cs typeface="Calibri" pitchFamily="34" charset="0"/>
                        </a:rPr>
                        <a:t>Algorithmic problem</a:t>
                      </a:r>
                      <a:endParaRPr lang="zh-CN" altLang="en-US" sz="2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>
                          <a:latin typeface="Calibri" pitchFamily="34" charset="0"/>
                          <a:cs typeface="Calibri" pitchFamily="34" charset="0"/>
                        </a:rPr>
                        <a:t>Critical operation</a:t>
                      </a:r>
                      <a:r>
                        <a:rPr lang="zh-CN" altLang="en-US" sz="2200" dirty="0">
                          <a:latin typeface="Calibri" pitchFamily="34" charset="0"/>
                          <a:cs typeface="Calibri" pitchFamily="34" charset="0"/>
                        </a:rPr>
                        <a:t>（关键操作）</a:t>
                      </a:r>
                    </a:p>
                  </a:txBody>
                  <a:tcPr marL="99060" marR="99060" marT="49530" marB="49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90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Calibri" pitchFamily="34" charset="0"/>
                          <a:cs typeface="Calibri" pitchFamily="34" charset="0"/>
                        </a:rPr>
                        <a:t>Sorting, selection, searching</a:t>
                      </a:r>
                      <a:br>
                        <a:rPr lang="en-US" altLang="zh-CN" sz="2200" dirty="0"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en-US" altLang="zh-CN" sz="2200" dirty="0">
                          <a:latin typeface="Calibri" pitchFamily="34" charset="0"/>
                          <a:cs typeface="Calibri" pitchFamily="34" charset="0"/>
                        </a:rPr>
                        <a:t>String matching</a:t>
                      </a:r>
                      <a:endParaRPr lang="zh-CN" altLang="en-US" sz="2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Calibri" pitchFamily="34" charset="0"/>
                          <a:cs typeface="Calibri" pitchFamily="34" charset="0"/>
                        </a:rPr>
                        <a:t>Comparison (of keys)</a:t>
                      </a:r>
                      <a:endParaRPr lang="zh-CN" altLang="en-US" sz="2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9530" marB="49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061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Calibri" pitchFamily="34" charset="0"/>
                          <a:cs typeface="Calibri" pitchFamily="34" charset="0"/>
                        </a:rPr>
                        <a:t>Graph</a:t>
                      </a:r>
                      <a:r>
                        <a:rPr lang="en-US" altLang="zh-CN" sz="2200" baseline="0" dirty="0">
                          <a:latin typeface="Calibri" pitchFamily="34" charset="0"/>
                          <a:cs typeface="Calibri" pitchFamily="34" charset="0"/>
                        </a:rPr>
                        <a:t> traversal</a:t>
                      </a:r>
                      <a:endParaRPr lang="zh-CN" altLang="en-US" sz="2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Calibri" pitchFamily="34" charset="0"/>
                          <a:cs typeface="Calibri" pitchFamily="34" charset="0"/>
                        </a:rPr>
                        <a:t>Processing a node/edge</a:t>
                      </a:r>
                      <a:endParaRPr lang="zh-CN" altLang="en-US" sz="2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9530" marB="49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200" dirty="0">
                          <a:latin typeface="Calibri" pitchFamily="34" charset="0"/>
                          <a:cs typeface="Calibri" pitchFamily="34" charset="0"/>
                        </a:rPr>
                        <a:t>Matrix</a:t>
                      </a:r>
                      <a:r>
                        <a:rPr lang="en-US" altLang="zh-CN" sz="2200" baseline="0" dirty="0">
                          <a:latin typeface="Calibri" pitchFamily="34" charset="0"/>
                          <a:cs typeface="Calibri" pitchFamily="34" charset="0"/>
                        </a:rPr>
                        <a:t> multiplication</a:t>
                      </a:r>
                      <a:endParaRPr lang="zh-CN" altLang="en-US" sz="2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9530" marB="49530"/>
                </a:tc>
                <a:tc>
                  <a:txBody>
                    <a:bodyPr/>
                    <a:lstStyle/>
                    <a:p>
                      <a:r>
                        <a:rPr lang="en-US" altLang="zh-CN" sz="2200" dirty="0">
                          <a:latin typeface="Calibri" pitchFamily="34" charset="0"/>
                          <a:cs typeface="Calibri" pitchFamily="34" charset="0"/>
                        </a:rPr>
                        <a:t>Multiplication</a:t>
                      </a:r>
                      <a:endParaRPr lang="zh-CN" altLang="en-US" sz="22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9060" marR="99060" marT="49530" marB="49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57" y="1556794"/>
            <a:ext cx="3312004" cy="2227419"/>
          </a:xfrm>
          <a:prstGeom prst="rect">
            <a:avLst/>
          </a:prstGeom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364002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Amount of work done </a:t>
            </a:r>
            <a:r>
              <a:rPr lang="zh-CN" altLang="en-US" dirty="0">
                <a:solidFill>
                  <a:schemeClr val="tx1"/>
                </a:solidFill>
              </a:rPr>
              <a:t>（工作量）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usually depends on size of the input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usually does not depend on size of the input only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3588-7BC1-4FD2-8EE7-F8E8DDA1E2CB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910663" y="4016152"/>
            <a:ext cx="6830259" cy="1453266"/>
            <a:chOff x="1824545" y="4259015"/>
            <a:chExt cx="6304855" cy="1341476"/>
          </a:xfrm>
        </p:grpSpPr>
        <p:sp>
          <p:nvSpPr>
            <p:cNvPr id="6" name="圆角矩形 5"/>
            <p:cNvSpPr/>
            <p:nvPr/>
          </p:nvSpPr>
          <p:spPr>
            <a:xfrm>
              <a:off x="3597073" y="4520371"/>
              <a:ext cx="1944216" cy="108012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Algorithm</a:t>
              </a:r>
            </a:p>
            <a:p>
              <a:pPr algn="ctr"/>
              <a:r>
                <a:rPr lang="en-US" altLang="zh-CN" sz="2167" dirty="0">
                  <a:latin typeface="Calibri" pitchFamily="34" charset="0"/>
                  <a:cs typeface="Calibri" pitchFamily="34" charset="0"/>
                </a:rPr>
                <a:t>Analysis</a:t>
              </a:r>
              <a:endParaRPr lang="zh-CN" altLang="en-US" sz="2167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右箭头 6"/>
            <p:cNvSpPr/>
            <p:nvPr/>
          </p:nvSpPr>
          <p:spPr>
            <a:xfrm>
              <a:off x="1938852" y="4986770"/>
              <a:ext cx="1224136" cy="445204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24545" y="4365104"/>
              <a:ext cx="1322374" cy="639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>
                  <a:latin typeface="Calibri" pitchFamily="34" charset="0"/>
                  <a:cs typeface="Calibri" pitchFamily="34" charset="0"/>
                </a:rPr>
                <a:t>n</a:t>
              </a:r>
            </a:p>
            <a:p>
              <a:r>
                <a:rPr lang="en-US" altLang="zh-CN" sz="1950" dirty="0">
                  <a:latin typeface="Calibri" pitchFamily="34" charset="0"/>
                  <a:cs typeface="Calibri" pitchFamily="34" charset="0"/>
                </a:rPr>
                <a:t>Size of input</a:t>
              </a:r>
              <a:endParaRPr lang="zh-CN" altLang="en-US" sz="195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>
              <a:off x="6045345" y="4988423"/>
              <a:ext cx="1224136" cy="44355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95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04944" y="4259015"/>
              <a:ext cx="2224456" cy="639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>
                  <a:latin typeface="Calibri" pitchFamily="34" charset="0"/>
                  <a:cs typeface="Calibri" pitchFamily="34" charset="0"/>
                </a:rPr>
                <a:t>f(n)</a:t>
              </a:r>
            </a:p>
            <a:p>
              <a:r>
                <a:rPr lang="en-US" altLang="zh-CN" sz="1950" dirty="0">
                  <a:latin typeface="Calibri" pitchFamily="34" charset="0"/>
                  <a:cs typeface="Calibri" pitchFamily="34" charset="0"/>
                </a:rPr>
                <a:t>Amount of work done</a:t>
              </a:r>
              <a:endParaRPr lang="zh-CN" altLang="en-US" sz="1950" dirty="0"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238062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 Complexity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W(n)</a:t>
                </a: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Upper bound of cost</a:t>
                </a: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</a:rPr>
                  <a:t>For any possible input</a:t>
                </a:r>
              </a:p>
              <a:p>
                <a:pPr lvl="1"/>
                <a:endParaRPr lang="en-US" altLang="zh-CN" b="0" i="1" dirty="0">
                  <a:solidFill>
                    <a:schemeClr val="tx1"/>
                  </a:solidFill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𝑊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)=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𝐼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2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5DADF-9C36-476A-A32A-301989322ED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90279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Average-case Complexity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A(n)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Weighted average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A special case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Average cost</a:t>
                </a: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</a:rPr>
                  <a:t>Total cost of all inputs, averaged over the input size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𝑣𝑒𝑟𝑎𝑔𝑒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2"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00A2D-7471-4790-8F32-43AA1B3B0E50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47200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211404"/>
            <a:ext cx="8915400" cy="1139147"/>
          </a:xfrm>
        </p:spPr>
        <p:txBody>
          <a:bodyPr/>
          <a:lstStyle/>
          <a:p>
            <a:r>
              <a:rPr lang="en-US" altLang="zh-CN" sz="3033" dirty="0"/>
              <a:t>Average-case Cost of </a:t>
            </a:r>
            <a:r>
              <a:rPr lang="en-US" altLang="zh-CN" sz="3033" i="1" dirty="0" err="1"/>
              <a:t>SeqSearch</a:t>
            </a:r>
            <a:endParaRPr lang="zh-CN" altLang="en-US" sz="3033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6506" y="1348770"/>
                <a:ext cx="8915400" cy="4903127"/>
              </a:xfrm>
            </p:spPr>
            <p:txBody>
              <a:bodyPr/>
              <a:lstStyle/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Case 1: K is in E[]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Assumptions: </a:t>
                </a:r>
              </a:p>
              <a:p>
                <a:pPr marL="1374032" lvl="2" indent="-495271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Assuming that K is in E[]</a:t>
                </a:r>
              </a:p>
              <a:p>
                <a:pPr marL="1374032" lvl="2" indent="-495271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Assuming no same entries in E[]</a:t>
                </a:r>
              </a:p>
              <a:p>
                <a:pPr marL="1374032" lvl="2" indent="-495271">
                  <a:buFont typeface="+mj-lt"/>
                  <a:buAutoNum type="arabicPeriod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Each possible input appears with equality (thus, K in the </a:t>
                </a:r>
                <a:r>
                  <a:rPr lang="en-US" altLang="zh-CN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i="1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location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940670" lvl="1" indent="-49527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940670" lvl="1" indent="-495271"/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506" y="1348770"/>
                <a:ext cx="8915400" cy="4903127"/>
              </a:xfrm>
              <a:blipFill>
                <a:blip r:embed="rId2"/>
                <a:stretch>
                  <a:fillRect l="-1709" t="-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F45B-CCA7-4C35-AD81-D6645C213B34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36" y="4261092"/>
            <a:ext cx="4441860" cy="1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0703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506" y="100630"/>
            <a:ext cx="8915400" cy="1139147"/>
          </a:xfrm>
        </p:spPr>
        <p:txBody>
          <a:bodyPr/>
          <a:lstStyle/>
          <a:p>
            <a:r>
              <a:rPr lang="en-US" altLang="zh-CN" sz="3467" dirty="0"/>
              <a:t>Average-case Cost of </a:t>
            </a:r>
            <a:r>
              <a:rPr lang="en-US" altLang="zh-CN" sz="3467" i="1" dirty="0" err="1"/>
              <a:t>SeqSearch</a:t>
            </a:r>
            <a:endParaRPr lang="zh-CN" altLang="en-US" sz="3467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67" dirty="0">
                <a:solidFill>
                  <a:schemeClr val="tx1"/>
                </a:solidFill>
              </a:rPr>
              <a:t>Case 2: K may (or may not) be in E[]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Assume that K is in E[] with probability q</a:t>
            </a:r>
            <a:endParaRPr lang="en-US" altLang="zh-CN" i="1" dirty="0">
              <a:solidFill>
                <a:schemeClr val="tx1"/>
              </a:solidFill>
              <a:latin typeface="Cambria Math"/>
            </a:endParaRPr>
          </a:p>
          <a:p>
            <a:pPr lvl="1"/>
            <a:endParaRPr lang="en-US" altLang="zh-CN" i="1" dirty="0">
              <a:solidFill>
                <a:schemeClr val="tx1"/>
              </a:solidFill>
              <a:latin typeface="Cambria Math"/>
            </a:endParaRPr>
          </a:p>
          <a:p>
            <a:pPr lvl="1"/>
            <a:r>
              <a:rPr lang="en-US" altLang="zh-CN" b="0" i="0" dirty="0">
                <a:solidFill>
                  <a:schemeClr val="tx1"/>
                </a:solidFill>
                <a:latin typeface="Cambria Math"/>
              </a:rPr>
              <a:t> 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8C25-B2C3-4EB5-B49F-2B30855DFCAB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5" name="云形 4"/>
          <p:cNvSpPr/>
          <p:nvPr/>
        </p:nvSpPr>
        <p:spPr>
          <a:xfrm>
            <a:off x="4874992" y="4677140"/>
            <a:ext cx="4056451" cy="1716191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950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How to make reasonable assumptions?</a:t>
            </a:r>
            <a:endParaRPr lang="zh-CN" altLang="en-US" sz="1950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22" y="3189392"/>
            <a:ext cx="6808819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628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6506" y="-159399"/>
            <a:ext cx="8915400" cy="1139147"/>
          </a:xfrm>
        </p:spPr>
        <p:txBody>
          <a:bodyPr/>
          <a:lstStyle/>
          <a:p>
            <a:r>
              <a:rPr lang="zh-CN" altLang="en-US" sz="3900" dirty="0"/>
              <a:t>算法的空间复杂度分析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506" y="1244757"/>
            <a:ext cx="8915400" cy="2184243"/>
          </a:xfrm>
        </p:spPr>
        <p:txBody>
          <a:bodyPr/>
          <a:lstStyle/>
          <a:p>
            <a:r>
              <a:rPr lang="zh-CN" altLang="en-US" sz="3467" dirty="0">
                <a:solidFill>
                  <a:schemeClr val="tx1"/>
                </a:solidFill>
              </a:rPr>
              <a:t>算法执行时的存储量包括</a:t>
            </a:r>
            <a:r>
              <a:rPr lang="en-US" altLang="zh-CN" sz="3467" dirty="0">
                <a:solidFill>
                  <a:schemeClr val="tx1"/>
                </a:solidFill>
              </a:rPr>
              <a:t>3</a:t>
            </a:r>
            <a:r>
              <a:rPr lang="zh-CN" altLang="en-US" sz="3467" dirty="0">
                <a:solidFill>
                  <a:schemeClr val="tx1"/>
                </a:solidFill>
              </a:rPr>
              <a:t>个部分：</a:t>
            </a:r>
            <a:endParaRPr lang="en-US" altLang="zh-CN" sz="3467" dirty="0">
              <a:solidFill>
                <a:schemeClr val="tx1"/>
              </a:solidFill>
            </a:endParaRPr>
          </a:p>
          <a:p>
            <a:pPr lvl="1"/>
            <a:r>
              <a:rPr lang="zh-CN" altLang="en-US" sz="2167" dirty="0">
                <a:solidFill>
                  <a:schemeClr val="tx1"/>
                </a:solidFill>
              </a:rPr>
              <a:t>输入数据所占存储空间。－－取决于问题本身，与算法无关。</a:t>
            </a:r>
            <a:endParaRPr lang="en-US" altLang="zh-CN" sz="2167" dirty="0">
              <a:solidFill>
                <a:schemeClr val="tx1"/>
              </a:solidFill>
            </a:endParaRPr>
          </a:p>
          <a:p>
            <a:pPr lvl="1"/>
            <a:r>
              <a:rPr lang="zh-CN" altLang="en-US" sz="2167" dirty="0">
                <a:solidFill>
                  <a:schemeClr val="tx1"/>
                </a:solidFill>
              </a:rPr>
              <a:t>算法（程序）本身所占存储空间。－－大小相对固定，对算法空间效率影响相对较小。</a:t>
            </a:r>
            <a:endParaRPr lang="en-US" altLang="zh-CN" sz="2167" dirty="0">
              <a:solidFill>
                <a:schemeClr val="tx1"/>
              </a:solidFill>
            </a:endParaRPr>
          </a:p>
          <a:p>
            <a:pPr lvl="1"/>
            <a:r>
              <a:rPr lang="zh-CN" altLang="en-US" sz="2167" dirty="0">
                <a:solidFill>
                  <a:schemeClr val="tx1"/>
                </a:solidFill>
              </a:rPr>
              <a:t>辅助变量所占存储空间。－－</a:t>
            </a:r>
            <a:r>
              <a:rPr lang="zh-CN" altLang="en-US" sz="2167" u="sng" dirty="0">
                <a:solidFill>
                  <a:schemeClr val="tx1"/>
                </a:solidFill>
              </a:rPr>
              <a:t>算法的空间复杂度</a:t>
            </a:r>
            <a:r>
              <a:rPr lang="zh-CN" altLang="en-US" sz="2167" dirty="0">
                <a:solidFill>
                  <a:schemeClr val="tx1"/>
                </a:solidFill>
              </a:rPr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9B2-6CC4-4FC2-B169-B8C1F3DAD10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39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364601" y="3637026"/>
            <a:ext cx="6318702" cy="2835316"/>
            <a:chOff x="1115616" y="4157464"/>
            <a:chExt cx="3024336" cy="3344492"/>
          </a:xfrm>
        </p:grpSpPr>
        <p:sp>
          <p:nvSpPr>
            <p:cNvPr id="8" name="矩形 7"/>
            <p:cNvSpPr/>
            <p:nvPr/>
          </p:nvSpPr>
          <p:spPr>
            <a:xfrm>
              <a:off x="1115616" y="4157464"/>
              <a:ext cx="3024336" cy="43204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950" b="1" dirty="0">
                  <a:latin typeface="Calibri" pitchFamily="34" charset="0"/>
                  <a:cs typeface="Calibri" pitchFamily="34" charset="0"/>
                </a:rPr>
                <a:t>Sequential search algorithm</a:t>
              </a:r>
              <a:endParaRPr lang="zh-CN" altLang="en-US" sz="195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15616" y="4589512"/>
              <a:ext cx="3024336" cy="291244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seqSearch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[] E,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n,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K)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int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, index;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=-1;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for (index=1; index&lt;=n; index++)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    if (K==E[index])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       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=index;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        break;</a:t>
              </a:r>
            </a:p>
            <a:p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    Return </a:t>
              </a:r>
              <a:r>
                <a:rPr lang="en-US" altLang="zh-CN" sz="1950" dirty="0" err="1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ans</a:t>
              </a:r>
              <a:r>
                <a:rPr lang="en-US" altLang="zh-CN" sz="1950" dirty="0">
                  <a:solidFill>
                    <a:srgbClr val="002060"/>
                  </a:solidFill>
                  <a:latin typeface="Calibri" pitchFamily="34" charset="0"/>
                  <a:cs typeface="Calibri" pitchFamily="34" charset="0"/>
                </a:rPr>
                <a:t>;</a:t>
              </a:r>
              <a:endParaRPr lang="zh-CN" altLang="en-US" sz="195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62204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/>
              <a:t>Syllabus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E6EC-E490-4F77-8A75-2A9E6DDF15AC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</a:t>
            </a:fld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2297166" y="5408864"/>
            <a:ext cx="6045000" cy="184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2325481" y="1601866"/>
            <a:ext cx="1" cy="38254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854515" y="5666432"/>
            <a:ext cx="162897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/>
              <a:t>Problems</a:t>
            </a:r>
          </a:p>
          <a:p>
            <a:r>
              <a:rPr lang="zh-CN" altLang="en-US" sz="2600" b="1" dirty="0"/>
              <a:t>问题</a:t>
            </a:r>
          </a:p>
        </p:txBody>
      </p:sp>
      <p:sp>
        <p:nvSpPr>
          <p:cNvPr id="12" name="矩形 11"/>
          <p:cNvSpPr/>
          <p:nvPr/>
        </p:nvSpPr>
        <p:spPr>
          <a:xfrm>
            <a:off x="1581788" y="886610"/>
            <a:ext cx="302358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/>
              <a:t>Strategies</a:t>
            </a:r>
            <a:r>
              <a:rPr lang="zh-CN" altLang="en-US" sz="2600" b="1" dirty="0"/>
              <a:t>（策略）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1846" y="4153994"/>
            <a:ext cx="1353447" cy="75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67" b="1" dirty="0">
                <a:solidFill>
                  <a:srgbClr val="0000FF"/>
                </a:solidFill>
              </a:rPr>
              <a:t>Traversal</a:t>
            </a:r>
          </a:p>
          <a:p>
            <a:pPr algn="r"/>
            <a:r>
              <a:rPr lang="zh-CN" altLang="en-US" sz="2167" b="1" dirty="0">
                <a:solidFill>
                  <a:srgbClr val="0000FF"/>
                </a:solidFill>
              </a:rPr>
              <a:t>遍历策略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0309" y="2491853"/>
            <a:ext cx="1899880" cy="75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67" b="1" dirty="0">
                <a:solidFill>
                  <a:srgbClr val="0000FF"/>
                </a:solidFill>
              </a:rPr>
              <a:t>Optimization</a:t>
            </a:r>
          </a:p>
          <a:p>
            <a:pPr algn="r"/>
            <a:r>
              <a:rPr lang="zh-CN" altLang="en-US" sz="2167" b="1" dirty="0">
                <a:solidFill>
                  <a:srgbClr val="0000FF"/>
                </a:solidFill>
              </a:rPr>
              <a:t>优化策略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857880" y="5660486"/>
            <a:ext cx="1300357" cy="75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67" b="1" dirty="0">
                <a:solidFill>
                  <a:srgbClr val="0000FF"/>
                </a:solidFill>
              </a:rPr>
              <a:t>Order</a:t>
            </a:r>
          </a:p>
          <a:p>
            <a:pPr algn="r"/>
            <a:r>
              <a:rPr lang="zh-CN" altLang="en-US" sz="2167" b="1" dirty="0">
                <a:solidFill>
                  <a:srgbClr val="0000FF"/>
                </a:solidFill>
              </a:rPr>
              <a:t>排序问题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758879" y="5660486"/>
            <a:ext cx="1300357" cy="75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167" b="1" dirty="0">
                <a:solidFill>
                  <a:srgbClr val="0000FF"/>
                </a:solidFill>
              </a:rPr>
              <a:t>Graph</a:t>
            </a:r>
          </a:p>
          <a:p>
            <a:pPr algn="r"/>
            <a:r>
              <a:rPr lang="zh-CN" altLang="en-US" sz="2167" b="1" dirty="0">
                <a:solidFill>
                  <a:srgbClr val="0000FF"/>
                </a:solidFill>
              </a:rPr>
              <a:t>图类问题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846766" y="3719088"/>
            <a:ext cx="2254818" cy="1225202"/>
            <a:chOff x="3122941" y="3330058"/>
            <a:chExt cx="2081370" cy="1130956"/>
          </a:xfrm>
        </p:grpSpPr>
        <p:sp>
          <p:nvSpPr>
            <p:cNvPr id="3" name="矩形 2"/>
            <p:cNvSpPr/>
            <p:nvPr/>
          </p:nvSpPr>
          <p:spPr>
            <a:xfrm>
              <a:off x="3122941" y="3330058"/>
              <a:ext cx="972000" cy="1130956"/>
            </a:xfrm>
            <a:prstGeom prst="rect">
              <a:avLst/>
            </a:prstGeom>
            <a:solidFill>
              <a:srgbClr val="FF000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33" b="1" dirty="0"/>
                <a:t>蛮力法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4124311" y="3330058"/>
              <a:ext cx="108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33" b="1" dirty="0"/>
                <a:t>排序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124311" y="3716799"/>
              <a:ext cx="108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33" b="1" dirty="0"/>
                <a:t>选择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124311" y="4101014"/>
              <a:ext cx="108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33" b="1" dirty="0"/>
                <a:t>查找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846769" y="2026211"/>
            <a:ext cx="2252758" cy="1227541"/>
            <a:chOff x="3124842" y="3330058"/>
            <a:chExt cx="2079469" cy="1133115"/>
          </a:xfrm>
        </p:grpSpPr>
        <p:sp>
          <p:nvSpPr>
            <p:cNvPr id="33" name="矩形 32"/>
            <p:cNvSpPr/>
            <p:nvPr/>
          </p:nvSpPr>
          <p:spPr>
            <a:xfrm>
              <a:off x="3124842" y="3332217"/>
              <a:ext cx="972000" cy="1130956"/>
            </a:xfrm>
            <a:prstGeom prst="rect">
              <a:avLst/>
            </a:prstGeom>
            <a:solidFill>
              <a:srgbClr val="FF000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33" b="1" dirty="0"/>
                <a:t>分治法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4124311" y="3330058"/>
              <a:ext cx="108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33" b="1" dirty="0"/>
                <a:t>排序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4124311" y="3716799"/>
              <a:ext cx="108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33" b="1" dirty="0"/>
                <a:t>选择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4124311" y="4101014"/>
              <a:ext cx="1080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33" b="1" dirty="0"/>
                <a:t>查找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90106" y="3728084"/>
            <a:ext cx="2583242" cy="1227541"/>
            <a:chOff x="5332465" y="1896657"/>
            <a:chExt cx="2079467" cy="1133115"/>
          </a:xfrm>
        </p:grpSpPr>
        <p:sp>
          <p:nvSpPr>
            <p:cNvPr id="54" name="矩形 53"/>
            <p:cNvSpPr/>
            <p:nvPr/>
          </p:nvSpPr>
          <p:spPr>
            <a:xfrm>
              <a:off x="5332465" y="1898817"/>
              <a:ext cx="1448428" cy="532449"/>
            </a:xfrm>
            <a:prstGeom prst="rect">
              <a:avLst/>
            </a:prstGeom>
            <a:solidFill>
              <a:srgbClr val="FF000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17" b="1" dirty="0"/>
                <a:t>DFS</a:t>
              </a:r>
              <a:r>
                <a:rPr lang="zh-CN" altLang="en-US" sz="1517" b="1" dirty="0"/>
                <a:t>（回溯）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6871933" y="1896657"/>
              <a:ext cx="539999" cy="1133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33" b="1" dirty="0"/>
                <a:t>图遍历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5332465" y="2497323"/>
              <a:ext cx="1448428" cy="532449"/>
            </a:xfrm>
            <a:prstGeom prst="rect">
              <a:avLst/>
            </a:prstGeom>
            <a:solidFill>
              <a:srgbClr val="FF0000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17" b="1" dirty="0"/>
                <a:t>BFS</a:t>
              </a:r>
              <a:r>
                <a:rPr lang="zh-CN" altLang="en-US" sz="1517" b="1" dirty="0"/>
                <a:t>（分枝限界）</a:t>
              </a:r>
            </a:p>
          </p:txBody>
        </p:sp>
      </p:grpSp>
      <p:sp>
        <p:nvSpPr>
          <p:cNvPr id="15" name="圆角矩形 14"/>
          <p:cNvSpPr/>
          <p:nvPr/>
        </p:nvSpPr>
        <p:spPr>
          <a:xfrm>
            <a:off x="2252937" y="2492897"/>
            <a:ext cx="156000" cy="429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59" name="圆角矩形 58"/>
          <p:cNvSpPr/>
          <p:nvPr/>
        </p:nvSpPr>
        <p:spPr>
          <a:xfrm>
            <a:off x="2247477" y="4131079"/>
            <a:ext cx="156000" cy="429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60" name="圆角矩形 59"/>
          <p:cNvSpPr/>
          <p:nvPr/>
        </p:nvSpPr>
        <p:spPr>
          <a:xfrm rot="16200000" flipV="1">
            <a:off x="3373309" y="5209738"/>
            <a:ext cx="156000" cy="429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sp>
        <p:nvSpPr>
          <p:cNvPr id="61" name="圆角矩形 60"/>
          <p:cNvSpPr/>
          <p:nvPr/>
        </p:nvSpPr>
        <p:spPr>
          <a:xfrm rot="16200000" flipV="1">
            <a:off x="6259631" y="5203991"/>
            <a:ext cx="156000" cy="4290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grpSp>
        <p:nvGrpSpPr>
          <p:cNvPr id="10" name="组合 9"/>
          <p:cNvGrpSpPr/>
          <p:nvPr/>
        </p:nvGrpSpPr>
        <p:grpSpPr>
          <a:xfrm>
            <a:off x="5490106" y="2022507"/>
            <a:ext cx="2583242" cy="1227541"/>
            <a:chOff x="5067789" y="2130697"/>
            <a:chExt cx="2456540" cy="1133115"/>
          </a:xfrm>
        </p:grpSpPr>
        <p:grpSp>
          <p:nvGrpSpPr>
            <p:cNvPr id="14" name="组合 13"/>
            <p:cNvGrpSpPr/>
            <p:nvPr/>
          </p:nvGrpSpPr>
          <p:grpSpPr>
            <a:xfrm>
              <a:off x="5067789" y="2132857"/>
              <a:ext cx="2079469" cy="1130955"/>
              <a:chOff x="5332465" y="1898817"/>
              <a:chExt cx="2079469" cy="1130955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332465" y="1898817"/>
                <a:ext cx="972000" cy="532449"/>
              </a:xfrm>
              <a:prstGeom prst="rect">
                <a:avLst/>
              </a:prstGeom>
              <a:solidFill>
                <a:srgbClr val="FF000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25" b="1" dirty="0"/>
                  <a:t>动态规划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6331934" y="2497323"/>
                <a:ext cx="1080000" cy="53244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b="1" dirty="0"/>
                  <a:t>最小生成树</a:t>
                </a:r>
                <a:endParaRPr lang="en-US" altLang="zh-CN" sz="1300" b="1" dirty="0"/>
              </a:p>
              <a:p>
                <a:pPr algn="ctr"/>
                <a:r>
                  <a:rPr lang="zh-CN" altLang="en-US" sz="1300" b="1" dirty="0"/>
                  <a:t>最短路径</a:t>
                </a: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332465" y="2497323"/>
                <a:ext cx="972000" cy="532449"/>
              </a:xfrm>
              <a:prstGeom prst="rect">
                <a:avLst/>
              </a:prstGeom>
              <a:solidFill>
                <a:srgbClr val="FF000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33" b="1" dirty="0"/>
                  <a:t>贪心法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331934" y="1898817"/>
                <a:ext cx="1080000" cy="532449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733" b="1" dirty="0"/>
                  <a:t>最短路径</a:t>
                </a:r>
              </a:p>
            </p:txBody>
          </p:sp>
        </p:grpSp>
        <p:sp>
          <p:nvSpPr>
            <p:cNvPr id="39" name="矩形 38"/>
            <p:cNvSpPr/>
            <p:nvPr/>
          </p:nvSpPr>
          <p:spPr>
            <a:xfrm>
              <a:off x="7160463" y="2130697"/>
              <a:ext cx="363866" cy="11331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733" b="1" dirty="0"/>
                <a:t>图优化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35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Advanced topics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Lower bound (Selection)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Optimality (Greedy, DP)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Computation complexity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Approximate / online / randomized algorithms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90CF-98A7-42D6-B9C6-8EECC3960176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80F83-7ADD-40FA-BA56-BC82F69C5DB6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84371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900" dirty="0"/>
              <a:t>How to Compare Two Algorithms</a:t>
            </a:r>
            <a:endParaRPr lang="zh-CN" altLang="en-US" sz="3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Algorithm analysis, with </a:t>
                </a:r>
                <a:r>
                  <a:rPr lang="en-US" altLang="zh-CN" sz="3467" i="1" dirty="0">
                    <a:solidFill>
                      <a:schemeClr val="tx1"/>
                    </a:solidFill>
                  </a:rPr>
                  <a:t>simplifications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Measuring the cost by the number of critical operations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Large input size only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Essential part only</a:t>
                </a: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</a:rPr>
                  <a:t>Only the leading term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is considered</a:t>
                </a:r>
              </a:p>
              <a:p>
                <a:pPr lvl="2"/>
                <a:r>
                  <a:rPr lang="en-US" altLang="zh-CN" dirty="0">
                    <a:solidFill>
                      <a:schemeClr val="tx1"/>
                    </a:solidFill>
                  </a:rPr>
                  <a:t>Constant coefficients are ignored</a:t>
                </a:r>
              </a:p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Capturing the essential part in the cost in a mathematical way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Asymptotic growth rate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（渐近增长率）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9" t="-2022" r="-2051" b="-1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AE75-BB95-441F-975A-008269ACA4F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5014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900" dirty="0"/>
              <a:t>Asymptotic Behavior</a:t>
            </a:r>
            <a:r>
              <a:rPr lang="zh-CN" altLang="en-US" sz="3900" dirty="0"/>
              <a:t>（渐近性能）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3900" dirty="0">
                    <a:solidFill>
                      <a:schemeClr val="tx1"/>
                    </a:solidFill>
                  </a:rPr>
                  <a:t>Asymptotic growth rate of functions</a:t>
                </a:r>
                <a:r>
                  <a:rPr lang="zh-CN" altLang="en-US" sz="3900" dirty="0">
                    <a:solidFill>
                      <a:schemeClr val="tx1"/>
                    </a:solidFill>
                  </a:rPr>
                  <a:t>（函数的渐近增长率）</a:t>
                </a:r>
                <a:endParaRPr lang="en-US" altLang="zh-CN" sz="39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sz="3033" dirty="0">
                    <a:solidFill>
                      <a:schemeClr val="tx1"/>
                    </a:solidFill>
                  </a:rPr>
                  <a:t>Basic idea</a:t>
                </a:r>
              </a:p>
              <a:p>
                <a:r>
                  <a:rPr lang="en-US" altLang="zh-CN" sz="3900" dirty="0">
                    <a:solidFill>
                      <a:schemeClr val="tx1"/>
                    </a:solidFill>
                  </a:rPr>
                  <a:t>Key notations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033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altLang="zh-CN" sz="3033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zh-CN" sz="3033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sz="3033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l-GR" altLang="zh-CN" sz="3033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endParaRPr lang="en-US" altLang="zh-CN" sz="3033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033" i="1">
                        <a:solidFill>
                          <a:schemeClr val="tx1"/>
                        </a:solidFill>
                        <a:latin typeface="Cambria Math"/>
                      </a:rPr>
                      <m:t>𝑜</m:t>
                    </m:r>
                    <m:r>
                      <a:rPr lang="en-US" altLang="zh-CN" sz="3033" i="1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zh-CN" altLang="el-GR" sz="3033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endParaRPr lang="en-US" altLang="zh-CN" sz="3033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51" t="-2426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AA93A-D81D-4601-B8CF-F93460DAB04C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59864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900" dirty="0"/>
              <a:t>Relative Growth Rate</a:t>
            </a:r>
            <a:endParaRPr lang="zh-CN" altLang="en-US" sz="39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D0FD-0DAA-4DE1-BDBC-40D77EBCD9EC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1879545" y="3385684"/>
            <a:ext cx="1747308" cy="2653638"/>
          </a:xfrm>
          <a:prstGeom prst="ellipse">
            <a:avLst/>
          </a:prstGeom>
          <a:solidFill>
            <a:srgbClr val="00CCFF">
              <a:alpha val="47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altLang="zh-CN" sz="1950" dirty="0"/>
          </a:p>
          <a:p>
            <a:endParaRPr lang="en-US" altLang="zh-CN" sz="1950" dirty="0"/>
          </a:p>
          <a:p>
            <a:endParaRPr lang="en-US" altLang="zh-CN" sz="1950" dirty="0">
              <a:solidFill>
                <a:schemeClr val="accent1"/>
              </a:solidFill>
            </a:endParaRPr>
          </a:p>
          <a:p>
            <a:r>
              <a:rPr lang="en-US" altLang="zh-CN" sz="1950" dirty="0">
                <a:solidFill>
                  <a:schemeClr val="accent1"/>
                </a:solidFill>
              </a:rPr>
              <a:t>      </a:t>
            </a:r>
            <a:r>
              <a:rPr lang="en-US" altLang="zh-CN" sz="2600" dirty="0">
                <a:solidFill>
                  <a:schemeClr val="accent1"/>
                </a:solidFill>
              </a:rPr>
              <a:t>h</a:t>
            </a:r>
            <a:endParaRPr lang="en-US" altLang="zh-CN" sz="1950" dirty="0">
              <a:solidFill>
                <a:schemeClr val="accent1"/>
              </a:solidFill>
            </a:endParaRPr>
          </a:p>
          <a:p>
            <a:endParaRPr lang="zh-CN" altLang="en-US" sz="1950" dirty="0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879545" y="1868827"/>
            <a:ext cx="1747308" cy="2653638"/>
          </a:xfrm>
          <a:prstGeom prst="ellipse">
            <a:avLst/>
          </a:prstGeom>
          <a:solidFill>
            <a:srgbClr val="FF0000">
              <a:alpha val="31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zh-CN" sz="1950" dirty="0">
                <a:solidFill>
                  <a:srgbClr val="FF0000"/>
                </a:solidFill>
              </a:rPr>
              <a:t>      </a:t>
            </a:r>
            <a:r>
              <a:rPr lang="en-US" altLang="zh-CN" sz="3467" dirty="0">
                <a:solidFill>
                  <a:srgbClr val="FF0000"/>
                </a:solidFill>
              </a:rPr>
              <a:t>f</a:t>
            </a:r>
            <a:endParaRPr lang="en-US" altLang="zh-CN" sz="1950" b="1" dirty="0">
              <a:solidFill>
                <a:srgbClr val="FF0000"/>
              </a:solidFill>
              <a:cs typeface="Calibri" pitchFamily="34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2519536" y="3722762"/>
            <a:ext cx="467326" cy="473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2600" dirty="0"/>
              <a:t>g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178294" y="2312237"/>
            <a:ext cx="3597804" cy="1038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2167" b="1" dirty="0">
                <a:cs typeface="Calibri" pitchFamily="34" charset="0"/>
              </a:rPr>
              <a:t>f=Ω(g):functions that grow at least as fast as g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109505" y="3656928"/>
            <a:ext cx="3743986" cy="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just">
              <a:defRPr b="1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zh-CN" sz="2167" dirty="0">
                <a:solidFill>
                  <a:schemeClr val="tx1"/>
                </a:solidFill>
                <a:latin typeface="+mn-lt"/>
              </a:rPr>
              <a:t>Θ(g):functions that grow at the same rate as g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109020" y="4962815"/>
            <a:ext cx="3752585" cy="104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algn="just">
              <a:defRPr b="1">
                <a:solidFill>
                  <a:schemeClr val="accent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altLang="zh-CN" sz="2167" dirty="0">
                <a:solidFill>
                  <a:schemeClr val="tx1"/>
                </a:solidFill>
                <a:latin typeface="+mn-lt"/>
              </a:rPr>
              <a:t>h=Ο(g):functions that grow no faster as g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314822" y="2906183"/>
            <a:ext cx="152201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3308883" y="4055005"/>
            <a:ext cx="152373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3314822" y="5403027"/>
            <a:ext cx="152201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950"/>
          </a:p>
        </p:txBody>
      </p:sp>
      <p:sp>
        <p:nvSpPr>
          <p:cNvPr id="3" name="矩形 2"/>
          <p:cNvSpPr/>
          <p:nvPr/>
        </p:nvSpPr>
        <p:spPr>
          <a:xfrm>
            <a:off x="3608360" y="2180862"/>
            <a:ext cx="1308371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50" b="1" dirty="0">
                <a:solidFill>
                  <a:srgbClr val="FF0000"/>
                </a:solidFill>
              </a:rPr>
              <a:t>f(n)</a:t>
            </a:r>
            <a:r>
              <a:rPr lang="en-US" altLang="zh-CN" sz="1950" b="1" dirty="0">
                <a:solidFill>
                  <a:srgbClr val="FF0000"/>
                </a:solidFill>
                <a:sym typeface="Symbol"/>
              </a:rPr>
              <a:t>cg(n)</a:t>
            </a:r>
            <a:endParaRPr lang="zh-CN" altLang="en-US" sz="1950" dirty="0"/>
          </a:p>
        </p:txBody>
      </p:sp>
      <p:sp>
        <p:nvSpPr>
          <p:cNvPr id="16" name="矩形 15"/>
          <p:cNvSpPr/>
          <p:nvPr/>
        </p:nvSpPr>
        <p:spPr>
          <a:xfrm>
            <a:off x="3672652" y="4781151"/>
            <a:ext cx="1343638" cy="392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50" dirty="0">
                <a:solidFill>
                  <a:schemeClr val="accent1"/>
                </a:solidFill>
              </a:rPr>
              <a:t>h(n)</a:t>
            </a:r>
            <a:r>
              <a:rPr lang="en-US" altLang="zh-CN" sz="1950" dirty="0">
                <a:solidFill>
                  <a:schemeClr val="accent1"/>
                </a:solidFill>
                <a:sym typeface="Symbol"/>
              </a:rPr>
              <a:t>c</a:t>
            </a:r>
            <a:r>
              <a:rPr lang="en-US" altLang="zh-CN" sz="1950" dirty="0">
                <a:solidFill>
                  <a:schemeClr val="accent1"/>
                </a:solidFill>
              </a:rPr>
              <a:t>g(n)</a:t>
            </a:r>
          </a:p>
        </p:txBody>
      </p:sp>
    </p:spTree>
    <p:extLst>
      <p:ext uri="{BB962C8B-B14F-4D97-AF65-F5344CB8AC3E}">
        <p14:creationId xmlns:p14="http://schemas.microsoft.com/office/powerpoint/2010/main" val="461318968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172-6D69-47C5-9EFD-E19AF15CC730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Lectures on Algorithm Design and Analysis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44</a:t>
            </a:fld>
            <a:endParaRPr lang="zh-CN" altLang="en-US"/>
          </a:p>
        </p:txBody>
      </p:sp>
      <p:pic>
        <p:nvPicPr>
          <p:cNvPr id="3074" name="Picture 2" descr="http://p.ananas.chaoxing.com/star3/origin/5bd2ea8f53ddd64552d1139190635f7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90" y="546342"/>
            <a:ext cx="9361040" cy="5586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974018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1" y="21422"/>
            <a:ext cx="8915400" cy="1139147"/>
          </a:xfrm>
        </p:spPr>
        <p:txBody>
          <a:bodyPr/>
          <a:lstStyle/>
          <a:p>
            <a:r>
              <a:rPr lang="zh-CN" altLang="en-US" sz="4767" dirty="0"/>
              <a:t>渐进上界：大</a:t>
            </a:r>
            <a:r>
              <a:rPr lang="en-US" altLang="zh-CN" sz="4767" dirty="0"/>
              <a:t>O</a:t>
            </a:r>
            <a:endParaRPr lang="zh-CN" altLang="en-US" sz="47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06506" y="1400776"/>
                <a:ext cx="8915400" cy="4903127"/>
              </a:xfrm>
            </p:spPr>
            <p:txBody>
              <a:bodyPr/>
              <a:lstStyle/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Basic idea</a:t>
                </a:r>
                <a:r>
                  <a:rPr lang="en-US" altLang="zh-CN" sz="3467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3467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For sufficiently large input size, g(n) is an upper bound for f(n)</a:t>
                </a:r>
              </a:p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Definition – “</a:t>
                </a:r>
                <a14:m>
                  <m:oMath xmlns:m="http://schemas.openxmlformats.org/officeDocument/2006/math">
                    <m:r>
                      <a:rPr lang="zh-CN" altLang="en-US" sz="3467" i="1">
                        <a:solidFill>
                          <a:schemeClr val="tx1"/>
                        </a:solidFill>
                        <a:latin typeface="Cambria Math"/>
                      </a:rPr>
                      <m:t>𝛆</m:t>
                    </m:r>
                    <m:r>
                      <a:rPr lang="en-US" altLang="zh-CN" sz="3467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3467" i="1">
                        <a:solidFill>
                          <a:schemeClr val="tx1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altLang="zh-CN" sz="3467" dirty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Giving 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g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N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→R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then </a:t>
                </a:r>
                <a:r>
                  <a:rPr lang="el-GR" altLang="zh-CN" dirty="0">
                    <a:solidFill>
                      <a:schemeClr val="tx1"/>
                    </a:solidFill>
                    <a:cs typeface="Times New Roman" pitchFamily="18" charset="0"/>
                  </a:rPr>
                  <a:t>Ο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cs typeface="Times New Roman" pitchFamily="18" charset="0"/>
                  </a:rPr>
                  <a:t>g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) is the set of </a:t>
                </a:r>
                <a:r>
                  <a:rPr lang="en-US" altLang="zh-CN" i="1" dirty="0">
                    <a:solidFill>
                      <a:schemeClr val="tx1"/>
                    </a:solidFill>
                    <a:cs typeface="Times New Roman" pitchFamily="18" charset="0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:N→R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such that for some </a:t>
                </a:r>
                <a:r>
                  <a:rPr lang="en-US" altLang="zh-CN" dirty="0" err="1">
                    <a:solidFill>
                      <a:schemeClr val="tx1"/>
                    </a:solidFill>
                    <a:cs typeface="Times New Roman" pitchFamily="18" charset="0"/>
                  </a:rPr>
                  <a:t>c</a:t>
                </a:r>
                <a:r>
                  <a:rPr lang="en-US" altLang="zh-CN" dirty="0" err="1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</a:t>
                </a:r>
                <a:r>
                  <a:rPr lang="en-US" altLang="zh-CN" dirty="0" err="1">
                    <a:solidFill>
                      <a:schemeClr val="tx1"/>
                    </a:solidFill>
                    <a:cs typeface="Times New Roman" pitchFamily="18" charset="0"/>
                  </a:rPr>
                  <a:t>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 and some n</a:t>
                </a:r>
                <a:r>
                  <a:rPr lang="en-US" altLang="zh-CN" baseline="-25000" dirty="0">
                    <a:solidFill>
                      <a:schemeClr val="tx1"/>
                    </a:solidFill>
                    <a:cs typeface="Times New Roman" pitchFamily="18" charset="0"/>
                  </a:rPr>
                  <a:t>0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N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:r>
                  <a:rPr lang="en-US" altLang="zh-CN" i="1" dirty="0">
                    <a:solidFill>
                      <a:schemeClr val="tx1"/>
                    </a:solidFill>
                    <a:cs typeface="Times New Roman" pitchFamily="18" charset="0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(n)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c</a:t>
                </a:r>
                <a:r>
                  <a:rPr lang="en-US" altLang="zh-CN" i="1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g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(n) for all n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n</a:t>
                </a:r>
                <a:r>
                  <a:rPr lang="en-US" altLang="zh-CN" baseline="-25000" dirty="0">
                    <a:solidFill>
                      <a:schemeClr val="tx1"/>
                    </a:solidFill>
                    <a:cs typeface="Times New Roman" pitchFamily="18" charset="0"/>
                  </a:rPr>
                  <a:t>0</a:t>
                </a:r>
                <a:endParaRPr lang="en-US" altLang="zh-CN" dirty="0">
                  <a:solidFill>
                    <a:schemeClr val="tx1"/>
                  </a:solidFill>
                  <a:cs typeface="Times New Roman" pitchFamily="18" charset="0"/>
                  <a:sym typeface="Symbol" pitchFamily="18" charset="2"/>
                </a:endParaRPr>
              </a:p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Definition –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𝒍𝒊𝒎</m:t>
                        </m:r>
                      </m:e>
                      <m:sub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→∞</m:t>
                        </m:r>
                      </m:sub>
                    </m:sSub>
                  </m:oMath>
                </a14:m>
                <a:r>
                  <a:rPr lang="en-US" altLang="zh-CN" sz="3467" dirty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&lt;∞</m:t>
                        </m:r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506" y="1400776"/>
                <a:ext cx="8915400" cy="4903127"/>
              </a:xfrm>
              <a:blipFill>
                <a:blip r:embed="rId2"/>
                <a:stretch>
                  <a:fillRect l="-1709" t="-1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07B4B-CBB1-4048-93B2-F4A1168328B2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23B1A5-CE24-48EE-8A37-D739264903E2}"/>
              </a:ext>
            </a:extLst>
          </p:cNvPr>
          <p:cNvSpPr txBox="1"/>
          <p:nvPr/>
        </p:nvSpPr>
        <p:spPr>
          <a:xfrm>
            <a:off x="6648992" y="5115671"/>
            <a:ext cx="2372438" cy="109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167" dirty="0">
                <a:latin typeface="Calibri" panose="020F0502020204030204" pitchFamily="34" charset="0"/>
                <a:cs typeface="Calibri" panose="020F0502020204030204" pitchFamily="34" charset="0"/>
              </a:rPr>
              <a:t>The limit may not exist, though it usually does.</a:t>
            </a:r>
            <a:endParaRPr lang="zh-CN" altLang="en-US" sz="21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4B5DFD14-B21D-42FA-B2A1-EADBDBCB2A17}"/>
              </a:ext>
            </a:extLst>
          </p:cNvPr>
          <p:cNvSpPr/>
          <p:nvPr/>
        </p:nvSpPr>
        <p:spPr>
          <a:xfrm>
            <a:off x="6648992" y="5131925"/>
            <a:ext cx="2496277" cy="1136950"/>
          </a:xfrm>
          <a:prstGeom prst="wedgeRectCallout">
            <a:avLst>
              <a:gd name="adj1" fmla="val -88704"/>
              <a:gd name="adj2" fmla="val -16837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 sz="1950" dirty="0"/>
          </a:p>
        </p:txBody>
      </p:sp>
    </p:spTree>
    <p:extLst>
      <p:ext uri="{BB962C8B-B14F-4D97-AF65-F5344CB8AC3E}">
        <p14:creationId xmlns:p14="http://schemas.microsoft.com/office/powerpoint/2010/main" val="28391589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333" dirty="0"/>
              <a:t>Example</a:t>
            </a:r>
            <a:endParaRPr lang="zh-CN" altLang="en-US" sz="4333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Let f(n)=n</a:t>
            </a:r>
            <a:r>
              <a:rPr lang="en-US" altLang="zh-CN" sz="3033" baseline="30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, g(n)=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nlogn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, then:</a:t>
            </a:r>
          </a:p>
          <a:p>
            <a:pPr lvl="1">
              <a:lnSpc>
                <a:spcPct val="130000"/>
              </a:lnSpc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f</a:t>
            </a:r>
            <a:r>
              <a:rPr lang="el-GR" altLang="zh-CN" dirty="0">
                <a:solidFill>
                  <a:schemeClr val="tx1"/>
                </a:solidFill>
              </a:rPr>
              <a:t>Ο</a:t>
            </a:r>
            <a:r>
              <a:rPr lang="en-US" altLang="zh-CN" dirty="0">
                <a:solidFill>
                  <a:schemeClr val="tx1"/>
                </a:solidFill>
              </a:rPr>
              <a:t>(g), since</a:t>
            </a:r>
            <a:endParaRPr lang="en-US" altLang="zh-CN" dirty="0">
              <a:solidFill>
                <a:schemeClr val="tx1"/>
              </a:solidFill>
              <a:sym typeface="Symbol" pitchFamily="18" charset="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endParaRPr lang="en-US" altLang="zh-CN" i="1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</a:pPr>
            <a:endParaRPr lang="en-US" altLang="zh-CN" i="1" dirty="0">
              <a:solidFill>
                <a:schemeClr val="tx1"/>
              </a:solidFill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130000"/>
              </a:lnSpc>
              <a:spcBef>
                <a:spcPct val="40000"/>
              </a:spcBef>
            </a:pPr>
            <a:r>
              <a:rPr lang="en-US" altLang="zh-CN" dirty="0">
                <a:solidFill>
                  <a:schemeClr val="tx1"/>
                </a:solidFill>
                <a:sym typeface="Symbol" pitchFamily="18" charset="2"/>
              </a:rPr>
              <a:t>g</a:t>
            </a:r>
            <a:r>
              <a:rPr lang="el-GR" altLang="zh-CN" dirty="0">
                <a:solidFill>
                  <a:schemeClr val="tx1"/>
                </a:solidFill>
              </a:rPr>
              <a:t>Ο</a:t>
            </a:r>
            <a:r>
              <a:rPr lang="en-US" altLang="zh-CN" dirty="0">
                <a:solidFill>
                  <a:schemeClr val="tx1"/>
                </a:solidFill>
              </a:rPr>
              <a:t>(f), since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9B9B-9791-48FD-BE40-4FE12B1BA1A0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3" name="云形标注 12"/>
          <p:cNvSpPr/>
          <p:nvPr/>
        </p:nvSpPr>
        <p:spPr>
          <a:xfrm>
            <a:off x="6903218" y="1634801"/>
            <a:ext cx="2496277" cy="936104"/>
          </a:xfrm>
          <a:prstGeom prst="cloudCallout">
            <a:avLst>
              <a:gd name="adj1" fmla="val -14560"/>
              <a:gd name="adj2" fmla="val 8225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167" dirty="0" err="1">
                <a:latin typeface="Calibri" pitchFamily="34" charset="0"/>
                <a:cs typeface="Calibri" pitchFamily="34" charset="0"/>
              </a:rPr>
              <a:t>L’Hospital’s</a:t>
            </a:r>
            <a:r>
              <a:rPr lang="en-US" altLang="zh-CN" sz="2167" dirty="0">
                <a:latin typeface="Calibri" pitchFamily="34" charset="0"/>
                <a:cs typeface="Calibri" pitchFamily="34" charset="0"/>
              </a:rPr>
              <a:t> rule</a:t>
            </a:r>
            <a:endParaRPr lang="zh-CN" altLang="en-US" sz="2167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11" y="2960950"/>
            <a:ext cx="7020000" cy="10538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25" y="4989173"/>
            <a:ext cx="7020000" cy="9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93008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Asymptotic Growth Rate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318299"/>
              </p:ext>
            </p:extLst>
          </p:nvPr>
        </p:nvGraphicFramePr>
        <p:xfrm>
          <a:off x="896550" y="2193841"/>
          <a:ext cx="8268919" cy="357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280A9-C062-441D-AAC1-2CB2738409A8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02A93C-C154-45F8-83CB-A5CE95EB1835}"/>
              </a:ext>
            </a:extLst>
          </p:cNvPr>
          <p:cNvSpPr txBox="1"/>
          <p:nvPr/>
        </p:nvSpPr>
        <p:spPr>
          <a:xfrm>
            <a:off x="5733088" y="3897053"/>
            <a:ext cx="1014113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67" dirty="0">
                <a:cs typeface="Calibri" panose="020F0502020204030204" pitchFamily="34" charset="0"/>
              </a:rPr>
              <a:t>(k=2, 3)</a:t>
            </a:r>
            <a:endParaRPr lang="zh-CN" altLang="en-US" sz="2167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96264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767" dirty="0"/>
              <a:t>Asymptotic Order</a:t>
            </a:r>
            <a:endParaRPr lang="zh-CN" altLang="en-US" sz="47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ct val="40000"/>
                  </a:spcBef>
                </a:pPr>
                <a:r>
                  <a:rPr lang="en-US" altLang="zh-CN" sz="3900" dirty="0">
                    <a:solidFill>
                      <a:schemeClr val="tx1"/>
                    </a:solidFill>
                  </a:rPr>
                  <a:t>Logarithm  </a:t>
                </a:r>
                <a:r>
                  <a:rPr lang="en-US" altLang="zh-CN" sz="3900" i="1" dirty="0">
                    <a:solidFill>
                      <a:schemeClr val="tx1"/>
                    </a:solidFill>
                  </a:rPr>
                  <a:t>log n</a:t>
                </a:r>
              </a:p>
              <a:p>
                <a:pPr algn="ctr">
                  <a:lnSpc>
                    <a:spcPct val="110000"/>
                  </a:lnSpc>
                  <a:spcBef>
                    <a:spcPct val="10000"/>
                  </a:spcBef>
                  <a:buFont typeface="Wingdings" pitchFamily="2" charset="2"/>
                  <a:buNone/>
                </a:pPr>
                <a:r>
                  <a:rPr lang="en-US" altLang="zh-CN" sz="3467" dirty="0" err="1">
                    <a:solidFill>
                      <a:schemeClr val="tx1"/>
                    </a:solidFill>
                  </a:rPr>
                  <a:t>log</a:t>
                </a:r>
                <a:r>
                  <a:rPr lang="en-US" altLang="zh-CN" sz="3467" i="1" dirty="0" err="1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3467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467" dirty="0">
                    <a:solidFill>
                      <a:schemeClr val="tx1"/>
                    </a:solidFill>
                    <a:sym typeface="Symbol" pitchFamily="18" charset="2"/>
                  </a:rPr>
                  <a:t> </a:t>
                </a:r>
                <a:r>
                  <a:rPr lang="en-US" altLang="zh-CN" sz="3467" i="1" dirty="0">
                    <a:solidFill>
                      <a:schemeClr val="tx1"/>
                    </a:solidFill>
                    <a:sym typeface="Symbol" pitchFamily="18" charset="2"/>
                  </a:rPr>
                  <a:t>O</a:t>
                </a:r>
                <a:r>
                  <a:rPr lang="en-US" altLang="zh-CN" sz="3467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3467" i="1" dirty="0">
                    <a:solidFill>
                      <a:schemeClr val="tx1"/>
                    </a:solidFill>
                    <a:sym typeface="Symbol" pitchFamily="18" charset="2"/>
                  </a:rPr>
                  <a:t>n</a:t>
                </a:r>
                <a:r>
                  <a:rPr lang="en-US" altLang="zh-CN" sz="3467" i="1" baseline="30000" dirty="0">
                    <a:solidFill>
                      <a:schemeClr val="tx1"/>
                    </a:solidFill>
                    <a:sym typeface="Symbol" pitchFamily="18" charset="2"/>
                  </a:rPr>
                  <a:t></a:t>
                </a:r>
                <a:r>
                  <a:rPr lang="en-US" altLang="zh-CN" sz="3467" dirty="0">
                    <a:solidFill>
                      <a:schemeClr val="tx1"/>
                    </a:solidFill>
                    <a:sym typeface="Symbol" pitchFamily="18" charset="2"/>
                  </a:rPr>
                  <a:t>) for any &gt;0</a:t>
                </a:r>
                <a:endParaRPr lang="en-US" altLang="zh-CN" sz="34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Bef>
                    <a:spcPct val="40000"/>
                  </a:spcBef>
                </a:pPr>
                <a:r>
                  <a:rPr lang="en-US" altLang="zh-CN" sz="3900" dirty="0">
                    <a:solidFill>
                      <a:schemeClr val="tx1"/>
                    </a:solidFill>
                    <a:sym typeface="Symbol" pitchFamily="18" charset="2"/>
                  </a:rPr>
                  <a:t>Power</a:t>
                </a:r>
                <a:r>
                  <a:rPr lang="en-US" altLang="zh-CN" sz="3467" i="1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sz="3467" i="1" dirty="0" err="1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3467" i="1" baseline="30000" dirty="0" err="1">
                    <a:solidFill>
                      <a:schemeClr val="tx1"/>
                    </a:solidFill>
                  </a:rPr>
                  <a:t>k</a:t>
                </a:r>
                <a:endParaRPr lang="en-US" altLang="zh-CN" sz="3467" i="1" baseline="30000" dirty="0">
                  <a:solidFill>
                    <a:schemeClr val="tx1"/>
                  </a:solidFill>
                </a:endParaRPr>
              </a:p>
              <a:p>
                <a:pPr marL="118658" indent="0" algn="ctr">
                  <a:lnSpc>
                    <a:spcPct val="110000"/>
                  </a:lnSpc>
                  <a:spcBef>
                    <a:spcPct val="40000"/>
                  </a:spcBef>
                  <a:buNone/>
                </a:pPr>
                <a:r>
                  <a:rPr lang="en-US" altLang="zh-CN" sz="3467" i="1" dirty="0" err="1">
                    <a:solidFill>
                      <a:schemeClr val="tx1"/>
                    </a:solidFill>
                  </a:rPr>
                  <a:t>n</a:t>
                </a:r>
                <a:r>
                  <a:rPr lang="en-US" altLang="zh-CN" sz="3467" baseline="30000" dirty="0" err="1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3467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467" i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467" dirty="0">
                    <a:solidFill>
                      <a:schemeClr val="tx1"/>
                    </a:solidFill>
                    <a:sym typeface="Symbol" pitchFamily="18" charset="2"/>
                  </a:rPr>
                  <a:t> </a:t>
                </a:r>
                <a:r>
                  <a:rPr lang="en-US" altLang="zh-CN" sz="3467" i="1" dirty="0">
                    <a:solidFill>
                      <a:schemeClr val="tx1"/>
                    </a:solidFill>
                    <a:sym typeface="Symbol" pitchFamily="18" charset="2"/>
                  </a:rPr>
                  <a:t>O</a:t>
                </a:r>
                <a:r>
                  <a:rPr lang="en-US" altLang="zh-CN" sz="3467" dirty="0">
                    <a:solidFill>
                      <a:schemeClr val="tx1"/>
                    </a:solidFill>
                    <a:sym typeface="Symbol" pitchFamily="18" charset="2"/>
                  </a:rPr>
                  <a:t>(</a:t>
                </a:r>
                <a:r>
                  <a:rPr lang="en-US" altLang="zh-CN" sz="3467" i="1" dirty="0" err="1">
                    <a:solidFill>
                      <a:schemeClr val="tx1"/>
                    </a:solidFill>
                    <a:sym typeface="Symbol" pitchFamily="18" charset="2"/>
                  </a:rPr>
                  <a:t>c</a:t>
                </a:r>
                <a:r>
                  <a:rPr lang="en-US" altLang="zh-CN" sz="3467" i="1" baseline="30000" dirty="0" err="1">
                    <a:solidFill>
                      <a:schemeClr val="tx1"/>
                    </a:solidFill>
                    <a:sym typeface="Symbol" pitchFamily="18" charset="2"/>
                  </a:rPr>
                  <a:t>n</a:t>
                </a:r>
                <a:r>
                  <a:rPr lang="en-US" altLang="zh-CN" sz="3467" dirty="0">
                    <a:solidFill>
                      <a:schemeClr val="tx1"/>
                    </a:solidFill>
                    <a:sym typeface="Symbol" pitchFamily="18" charset="2"/>
                  </a:rPr>
                  <a:t>) for any </a:t>
                </a:r>
                <a:r>
                  <a:rPr lang="en-US" altLang="zh-CN" sz="3467" i="1" dirty="0">
                    <a:solidFill>
                      <a:schemeClr val="tx1"/>
                    </a:solidFill>
                    <a:sym typeface="Symbol" pitchFamily="18" charset="2"/>
                  </a:rPr>
                  <a:t>c</a:t>
                </a:r>
                <a:r>
                  <a:rPr lang="en-US" altLang="zh-CN" sz="3467" dirty="0">
                    <a:solidFill>
                      <a:schemeClr val="tx1"/>
                    </a:solidFill>
                    <a:sym typeface="Symbol" pitchFamily="18" charset="2"/>
                  </a:rPr>
                  <a:t>&gt;1</a:t>
                </a:r>
              </a:p>
              <a:p>
                <a:pPr>
                  <a:lnSpc>
                    <a:spcPct val="110000"/>
                  </a:lnSpc>
                  <a:spcBef>
                    <a:spcPct val="40000"/>
                  </a:spcBef>
                </a:pPr>
                <a:r>
                  <a:rPr lang="en-US" altLang="zh-CN" sz="3467" dirty="0">
                    <a:solidFill>
                      <a:schemeClr val="tx1"/>
                    </a:solidFill>
                    <a:sym typeface="Symbol" pitchFamily="18" charset="2"/>
                  </a:rPr>
                  <a:t>Factorial  </a:t>
                </a:r>
                <a:r>
                  <a:rPr lang="en-US" altLang="zh-CN" sz="3467" i="1" dirty="0">
                    <a:solidFill>
                      <a:schemeClr val="tx1"/>
                    </a:solidFill>
                    <a:sym typeface="Symbol" pitchFamily="18" charset="2"/>
                  </a:rPr>
                  <a:t>n!</a:t>
                </a:r>
              </a:p>
              <a:p>
                <a:pPr marL="118658" indent="0" algn="ctr">
                  <a:lnSpc>
                    <a:spcPct val="110000"/>
                  </a:lnSpc>
                  <a:spcBef>
                    <a:spcPct val="40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3467" i="1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𝒏</m:t>
                    </m:r>
                    <m:r>
                      <a:rPr lang="en-US" altLang="zh-CN" sz="3467" i="1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!≈</m:t>
                    </m:r>
                    <m:sSup>
                      <m:sSupPr>
                        <m:ctrlPr>
                          <a:rPr lang="en-US" altLang="zh-CN" sz="34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sz="346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sym typeface="Symbol" pitchFamily="18" charset="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467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𝟐</m:t>
                            </m:r>
                            <m:r>
                              <a:rPr lang="zh-CN" altLang="en-US" sz="3467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𝝅</m:t>
                            </m:r>
                            <m:r>
                              <a:rPr lang="en-US" altLang="zh-CN" sz="3467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𝒏</m:t>
                            </m:r>
                          </m:e>
                        </m:rad>
                        <m:r>
                          <a:rPr lang="en-US" altLang="zh-CN" sz="3467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3467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  <a:sym typeface="Symbol" pitchFamily="18" charset="2"/>
                              </a:rPr>
                            </m:ctrlPr>
                          </m:fPr>
                          <m:num>
                            <m:r>
                              <a:rPr lang="en-US" altLang="zh-CN" sz="3467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sz="3467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𝒆</m:t>
                            </m:r>
                          </m:den>
                        </m:f>
                        <m:r>
                          <a:rPr lang="en-US" altLang="zh-CN" sz="3467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)</m:t>
                        </m:r>
                      </m:e>
                      <m:sup>
                        <m:r>
                          <a:rPr lang="en-US" altLang="zh-CN" sz="3467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sym typeface="Symbol" pitchFamily="18" charset="2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3467" dirty="0">
                    <a:solidFill>
                      <a:schemeClr val="tx1"/>
                    </a:solidFill>
                    <a:sym typeface="Symbol" pitchFamily="18" charset="2"/>
                  </a:rPr>
                  <a:t>  </a:t>
                </a:r>
                <a:r>
                  <a:rPr lang="en-US" altLang="zh-CN" sz="2600" dirty="0">
                    <a:solidFill>
                      <a:schemeClr val="tx1"/>
                    </a:solidFill>
                    <a:sym typeface="Symbol" pitchFamily="18" charset="2"/>
                  </a:rPr>
                  <a:t>(Stirling’s formula)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51" t="-1887" b="-8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04790-28A0-4FBF-8244-30A90ED1A956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099724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489" y="-159399"/>
            <a:ext cx="8915400" cy="1139147"/>
          </a:xfrm>
        </p:spPr>
        <p:txBody>
          <a:bodyPr/>
          <a:lstStyle/>
          <a:p>
            <a:r>
              <a:rPr lang="zh-CN" altLang="en-US" sz="4767" dirty="0"/>
              <a:t>渐近下界：大</a:t>
            </a:r>
            <a:r>
              <a:rPr lang="en-US" altLang="zh-CN" sz="4767" dirty="0"/>
              <a:t> </a:t>
            </a:r>
            <a:r>
              <a:rPr lang="el-GR" altLang="zh-CN" sz="4767" dirty="0"/>
              <a:t>Ω</a:t>
            </a:r>
            <a:endParaRPr lang="zh-CN" altLang="en-US" sz="47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50490" y="1400776"/>
                <a:ext cx="9216229" cy="4903127"/>
              </a:xfrm>
            </p:spPr>
            <p:txBody>
              <a:bodyPr/>
              <a:lstStyle/>
              <a:p>
                <a:r>
                  <a:rPr lang="en-US" altLang="zh-CN" sz="3900" dirty="0">
                    <a:solidFill>
                      <a:schemeClr val="tx1"/>
                    </a:solidFill>
                  </a:rPr>
                  <a:t>Basic idea of </a:t>
                </a:r>
                <a14:m>
                  <m:oMath xmlns:m="http://schemas.openxmlformats.org/officeDocument/2006/math">
                    <m:r>
                      <a:rPr lang="en-US" altLang="zh-CN" sz="3900" b="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sz="3900" b="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900" b="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3900" b="0" i="1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m:rPr>
                        <m:sty m:val="p"/>
                      </m:rPr>
                      <a:rPr lang="el-GR" altLang="zh-CN" sz="3900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d>
                      <m:dPr>
                        <m:ctrlPr>
                          <a:rPr lang="en-US" altLang="zh-CN" sz="3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9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altLang="zh-CN" sz="39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sz="39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3900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39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sz="3033" dirty="0">
                    <a:solidFill>
                      <a:schemeClr val="tx1"/>
                    </a:solidFill>
                  </a:rPr>
                  <a:t>Dual of “O”</a:t>
                </a:r>
              </a:p>
              <a:p>
                <a:r>
                  <a:rPr lang="en-US" altLang="zh-CN" sz="3900" dirty="0">
                    <a:solidFill>
                      <a:schemeClr val="tx1"/>
                    </a:solidFill>
                  </a:rPr>
                  <a:t>Definition – “</a:t>
                </a:r>
                <a14:m>
                  <m:oMath xmlns:m="http://schemas.openxmlformats.org/officeDocument/2006/math">
                    <m:r>
                      <a:rPr lang="zh-CN" altLang="en-US" sz="3900" i="1">
                        <a:solidFill>
                          <a:schemeClr val="tx1"/>
                        </a:solidFill>
                        <a:latin typeface="Cambria Math"/>
                      </a:rPr>
                      <m:t>𝛆</m:t>
                    </m:r>
                    <m:r>
                      <a:rPr lang="en-US" altLang="zh-CN" sz="39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3900" i="1">
                        <a:solidFill>
                          <a:schemeClr val="tx1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altLang="zh-CN" sz="3900" dirty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:r>
                  <a:rPr lang="en-US" altLang="zh-CN" sz="3033" dirty="0">
                    <a:solidFill>
                      <a:schemeClr val="tx1"/>
                    </a:solidFill>
                  </a:rPr>
                  <a:t>Giving </a:t>
                </a:r>
                <a:r>
                  <a:rPr lang="en-US" altLang="zh-CN" sz="3033" i="1" dirty="0">
                    <a:solidFill>
                      <a:schemeClr val="tx1"/>
                    </a:solidFill>
                  </a:rPr>
                  <a:t>g</a:t>
                </a:r>
                <a:r>
                  <a:rPr lang="en-US" altLang="zh-CN" sz="3033" dirty="0">
                    <a:solidFill>
                      <a:schemeClr val="tx1"/>
                    </a:solidFill>
                  </a:rPr>
                  <a:t>: N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</a:rPr>
                  <a:t>→R</a:t>
                </a:r>
                <a:r>
                  <a:rPr lang="en-US" altLang="zh-CN" sz="3033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</a:rPr>
                  <a:t>, then </a:t>
                </a:r>
                <a:r>
                  <a:rPr lang="el-GR" altLang="zh-CN" sz="3033" dirty="0">
                    <a:solidFill>
                      <a:schemeClr val="tx1"/>
                    </a:solidFill>
                    <a:cs typeface="Times New Roman" pitchFamily="18" charset="0"/>
                  </a:rPr>
                  <a:t>Ω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</a:rPr>
                  <a:t>(</a:t>
                </a:r>
                <a:r>
                  <a:rPr lang="en-US" altLang="zh-CN" sz="3033" i="1" dirty="0">
                    <a:solidFill>
                      <a:schemeClr val="tx1"/>
                    </a:solidFill>
                    <a:cs typeface="Times New Roman" pitchFamily="18" charset="0"/>
                  </a:rPr>
                  <a:t>g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</a:rPr>
                  <a:t>) is the set of </a:t>
                </a:r>
                <a:r>
                  <a:rPr lang="en-US" altLang="zh-CN" sz="3033" i="1" dirty="0">
                    <a:solidFill>
                      <a:schemeClr val="tx1"/>
                    </a:solidFill>
                    <a:cs typeface="Times New Roman" pitchFamily="18" charset="0"/>
                  </a:rPr>
                  <a:t>f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</a:rPr>
                  <a:t>:N→R</a:t>
                </a:r>
                <a:r>
                  <a:rPr lang="en-US" altLang="zh-CN" sz="3033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</a:rPr>
                  <a:t>, such that for some </a:t>
                </a:r>
                <a:r>
                  <a:rPr lang="en-US" altLang="zh-CN" sz="3033" dirty="0" err="1">
                    <a:solidFill>
                      <a:schemeClr val="tx1"/>
                    </a:solidFill>
                    <a:cs typeface="Times New Roman" pitchFamily="18" charset="0"/>
                  </a:rPr>
                  <a:t>c</a:t>
                </a:r>
                <a:r>
                  <a:rPr lang="en-US" altLang="zh-CN" sz="3033" dirty="0" err="1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</a:t>
                </a:r>
                <a:r>
                  <a:rPr lang="en-US" altLang="zh-CN" sz="3033" dirty="0" err="1">
                    <a:solidFill>
                      <a:schemeClr val="tx1"/>
                    </a:solidFill>
                    <a:cs typeface="Times New Roman" pitchFamily="18" charset="0"/>
                  </a:rPr>
                  <a:t>R</a:t>
                </a:r>
                <a:r>
                  <a:rPr lang="en-US" altLang="zh-CN" sz="3033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</a:rPr>
                  <a:t> and some n</a:t>
                </a:r>
                <a:r>
                  <a:rPr lang="en-US" altLang="zh-CN" sz="3033" baseline="-25000" dirty="0">
                    <a:solidFill>
                      <a:schemeClr val="tx1"/>
                    </a:solidFill>
                    <a:cs typeface="Times New Roman" pitchFamily="18" charset="0"/>
                  </a:rPr>
                  <a:t>0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N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  <a:r>
                  <a:rPr lang="en-US" altLang="zh-CN" sz="3033" i="1" dirty="0">
                    <a:solidFill>
                      <a:schemeClr val="tx1"/>
                    </a:solidFill>
                    <a:cs typeface="Times New Roman" pitchFamily="18" charset="0"/>
                  </a:rPr>
                  <a:t>f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</a:rPr>
                  <a:t>(n)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≥c</a:t>
                </a:r>
                <a:r>
                  <a:rPr lang="en-US" altLang="zh-CN" sz="3033" i="1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g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(n) for all n</a:t>
                </a:r>
                <a:r>
                  <a:rPr lang="en-US" altLang="zh-CN" sz="3033" dirty="0">
                    <a:solidFill>
                      <a:schemeClr val="tx1"/>
                    </a:solidFill>
                    <a:cs typeface="Times New Roman" pitchFamily="18" charset="0"/>
                  </a:rPr>
                  <a:t>n</a:t>
                </a:r>
                <a:r>
                  <a:rPr lang="en-US" altLang="zh-CN" sz="3033" baseline="-25000" dirty="0">
                    <a:solidFill>
                      <a:schemeClr val="tx1"/>
                    </a:solidFill>
                    <a:cs typeface="Times New Roman" pitchFamily="18" charset="0"/>
                  </a:rPr>
                  <a:t>0</a:t>
                </a:r>
                <a:endParaRPr lang="en-US" altLang="zh-CN" sz="3033" dirty="0">
                  <a:solidFill>
                    <a:schemeClr val="tx1"/>
                  </a:solidFill>
                  <a:cs typeface="Times New Roman" pitchFamily="18" charset="0"/>
                  <a:sym typeface="Symbol" pitchFamily="18" charset="2"/>
                </a:endParaRPr>
              </a:p>
              <a:p>
                <a:r>
                  <a:rPr lang="en-US" altLang="zh-CN" sz="3900" dirty="0">
                    <a:solidFill>
                      <a:schemeClr val="tx1"/>
                    </a:solidFill>
                  </a:rPr>
                  <a:t>Definition –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9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𝒍𝒊𝒎</m:t>
                        </m:r>
                      </m:e>
                      <m:sub>
                        <m:r>
                          <a:rPr lang="en-US" altLang="zh-CN" sz="39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39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→∞</m:t>
                        </m:r>
                      </m:sub>
                    </m:sSub>
                  </m:oMath>
                </a14:m>
                <a:r>
                  <a:rPr lang="en-US" altLang="zh-CN" sz="3900" dirty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033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sz="3033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sz="3033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d>
                      <m:dPr>
                        <m:ctrlPr>
                          <a:rPr lang="en-US" altLang="zh-CN" sz="30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033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sz="3033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033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033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033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sz="3033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3033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sz="3033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zh-CN" sz="3033" i="1">
                            <a:solidFill>
                              <a:schemeClr val="tx1"/>
                            </a:solidFill>
                            <a:latin typeface="Cambria Math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altLang="zh-CN" sz="3033" dirty="0">
                    <a:solidFill>
                      <a:schemeClr val="tx1"/>
                    </a:solidFill>
                  </a:rPr>
                  <a:t> (the limit may be ∞)</a:t>
                </a:r>
                <a:endParaRPr lang="zh-CN" altLang="en-US" sz="3033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490" y="1400776"/>
                <a:ext cx="9216229" cy="4903127"/>
              </a:xfrm>
              <a:blipFill>
                <a:blip r:embed="rId2"/>
                <a:stretch>
                  <a:fillRect l="-1984" t="-2114" r="-1257" b="-3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9DDC-BD24-4C16-93A3-58913E1FA62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75922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B9D5-CC1D-4996-B8E1-3AE212FCE668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76252"/>
              </p:ext>
            </p:extLst>
          </p:nvPr>
        </p:nvGraphicFramePr>
        <p:xfrm>
          <a:off x="1052568" y="516676"/>
          <a:ext cx="7020780" cy="5547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{912C8C85-51F0-491E-9774-3900AFEF0FD7}</a:tableStyleId>
              </a:tblPr>
              <a:tblGrid>
                <a:gridCol w="103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600" kern="100" dirty="0">
                          <a:effectLst/>
                        </a:rPr>
                        <a:t>周次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</a:rPr>
                        <a:t>内</a:t>
                      </a:r>
                      <a:r>
                        <a:rPr lang="en-US" sz="2600" kern="100" dirty="0">
                          <a:effectLst/>
                        </a:rPr>
                        <a:t>          </a:t>
                      </a:r>
                      <a:r>
                        <a:rPr lang="zh-CN" sz="2600" kern="100" dirty="0">
                          <a:effectLst/>
                        </a:rPr>
                        <a:t>容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effectLst/>
                        </a:rPr>
                        <a:t>学 时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b="1" kern="1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26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算法基础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b="1" kern="100" dirty="0"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</a:rPr>
                        <a:t>2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递归算法</a:t>
                      </a: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与递推方程求解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</a:rPr>
                        <a:t>3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选择与查找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</a:rPr>
                        <a:t>4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分治法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图遍历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</a:rPr>
                        <a:t>6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回溯法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分支限界法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图优化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</a:rPr>
                        <a:t>9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贪心法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动态规划法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</a:rPr>
                        <a:t>11</a:t>
                      </a:r>
                      <a:endParaRPr lang="zh-CN" sz="2600" kern="100" dirty="0">
                        <a:effectLst/>
                        <a:latin typeface="+mn-lt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难解问题及其优化策略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+mn-lt"/>
                          <a:ea typeface="黑体" pitchFamily="49" charset="-122"/>
                          <a:cs typeface="Times New Roman" pitchFamily="18" charset="0"/>
                        </a:rPr>
                        <a:t>4</a:t>
                      </a:r>
                      <a:endParaRPr lang="zh-CN" sz="2600" kern="100" dirty="0">
                        <a:effectLst/>
                        <a:latin typeface="+mn-lt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</a:rPr>
                        <a:t>12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b="1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随机算法与近似算法</a:t>
                      </a:r>
                      <a:endParaRPr lang="zh-CN" sz="2600" b="1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b="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合计课时</a:t>
                      </a:r>
                      <a:endParaRPr lang="zh-CN" sz="2600" b="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48</a:t>
                      </a:r>
                      <a:endParaRPr lang="zh-CN" sz="2600" kern="100" dirty="0"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158362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237408"/>
            <a:ext cx="8915400" cy="1139147"/>
          </a:xfrm>
        </p:spPr>
        <p:txBody>
          <a:bodyPr/>
          <a:lstStyle/>
          <a:p>
            <a:r>
              <a:rPr lang="zh-CN" altLang="en-US" sz="4333" dirty="0"/>
              <a:t>渐进同阶：</a:t>
            </a:r>
            <a:r>
              <a:rPr lang="el-GR" altLang="zh-CN" sz="4333" dirty="0"/>
              <a:t>Θ</a:t>
            </a:r>
            <a:endParaRPr lang="zh-CN" altLang="en-US" sz="433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5301" y="1334187"/>
                <a:ext cx="8915400" cy="4903127"/>
              </a:xfrm>
            </p:spPr>
            <p:txBody>
              <a:bodyPr/>
              <a:lstStyle/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Basic idea of </a:t>
                </a:r>
                <a14:m>
                  <m:oMath xmlns:m="http://schemas.openxmlformats.org/officeDocument/2006/math"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m:rPr>
                        <m:sty m:val="p"/>
                      </m:rPr>
                      <a:rPr lang="el-GR" altLang="zh-CN" sz="3467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3467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Roughly the same</a:t>
                </a:r>
                <a:endParaRPr lang="en-US" altLang="zh-CN" i="1" dirty="0">
                  <a:solidFill>
                    <a:schemeClr val="tx1"/>
                  </a:solidFill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)∩</m:t>
                    </m:r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Definition – “</a:t>
                </a:r>
                <a14:m>
                  <m:oMath xmlns:m="http://schemas.openxmlformats.org/officeDocument/2006/math">
                    <m:r>
                      <a:rPr lang="zh-CN" altLang="en-US" sz="3467" i="1">
                        <a:solidFill>
                          <a:schemeClr val="tx1"/>
                        </a:solidFill>
                        <a:latin typeface="Cambria Math"/>
                      </a:rPr>
                      <m:t>𝛆</m:t>
                    </m:r>
                    <m:r>
                      <a:rPr lang="en-US" altLang="zh-CN" sz="3467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3467" i="1">
                        <a:solidFill>
                          <a:schemeClr val="tx1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altLang="zh-CN" sz="3467" dirty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Giving 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g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:N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→R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 is the set of </a:t>
                </a:r>
                <a:r>
                  <a:rPr lang="en-US" altLang="zh-CN" i="1" dirty="0">
                    <a:solidFill>
                      <a:schemeClr val="tx1"/>
                    </a:solidFill>
                    <a:cs typeface="Times New Roman" pitchFamily="18" charset="0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:N→R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such that for some c</a:t>
                </a:r>
                <a:r>
                  <a:rPr lang="en-US" altLang="zh-CN" baseline="-25000" dirty="0">
                    <a:solidFill>
                      <a:schemeClr val="tx1"/>
                    </a:solidFill>
                    <a:cs typeface="Times New Roman" pitchFamily="18" charset="0"/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,c</a:t>
                </a:r>
                <a:r>
                  <a:rPr lang="en-US" altLang="zh-CN" baseline="-25000" dirty="0">
                    <a:solidFill>
                      <a:schemeClr val="tx1"/>
                    </a:solidFill>
                    <a:cs typeface="Times New Roman" pitchFamily="18" charset="0"/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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 and some n</a:t>
                </a:r>
                <a:r>
                  <a:rPr lang="en-US" altLang="zh-CN" baseline="-25000" dirty="0">
                    <a:solidFill>
                      <a:schemeClr val="tx1"/>
                    </a:solidFill>
                    <a:cs typeface="Times New Roman" pitchFamily="18" charset="0"/>
                  </a:rPr>
                  <a:t>0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N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</a:p>
              <a:p>
                <a:pPr marL="445399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a:rPr lang="en-US" altLang="zh-CN" b="0" i="1" baseline="-2500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)≤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𝑐</m:t>
                    </m:r>
                    <m:r>
                      <a:rPr lang="en-US" altLang="zh-CN" b="0" i="1" baseline="-2500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𝑔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𝑛</m:t>
                    </m:r>
                    <m:r>
                      <a:rPr lang="en-US" altLang="zh-CN" b="0" i="1" baseline="-2500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0</m:t>
                    </m:r>
                  </m:oMath>
                </a14:m>
                <a:endParaRPr lang="en-US" altLang="zh-CN" baseline="-25000" dirty="0">
                  <a:solidFill>
                    <a:schemeClr val="tx1"/>
                  </a:solidFill>
                  <a:cs typeface="Times New Roman" pitchFamily="18" charset="0"/>
                  <a:sym typeface="Symbol" pitchFamily="18" charset="2"/>
                </a:endParaRPr>
              </a:p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Definition –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𝒍𝒊𝒎</m:t>
                        </m:r>
                      </m:e>
                      <m:sub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→∞</m:t>
                        </m:r>
                      </m:sub>
                    </m:sSub>
                  </m:oMath>
                </a14:m>
                <a:r>
                  <a:rPr lang="en-US" altLang="zh-CN" sz="3467" dirty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(0&lt;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&lt;∞)</m:t>
                        </m:r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1" y="1334187"/>
                <a:ext cx="8915400" cy="4903127"/>
              </a:xfrm>
              <a:blipFill>
                <a:blip r:embed="rId2"/>
                <a:stretch>
                  <a:fillRect l="-1709" t="-1741" b="-1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7F852-8F56-4DB0-B563-8D0997A84845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555977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-159399"/>
            <a:ext cx="8915400" cy="1139147"/>
          </a:xfrm>
        </p:spPr>
        <p:txBody>
          <a:bodyPr/>
          <a:lstStyle/>
          <a:p>
            <a:r>
              <a:rPr lang="en-US" altLang="zh-CN" sz="4767" dirty="0"/>
              <a:t>Properties of O, </a:t>
            </a:r>
            <a:r>
              <a:rPr lang="en-US" altLang="zh-CN" sz="4767" dirty="0">
                <a:sym typeface="Symbol" pitchFamily="18" charset="2"/>
              </a:rPr>
              <a:t> and </a:t>
            </a:r>
            <a:endParaRPr lang="en-US" altLang="zh-CN" sz="4767" dirty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495301" y="1412195"/>
            <a:ext cx="8915400" cy="4903127"/>
          </a:xfrm>
        </p:spPr>
        <p:txBody>
          <a:bodyPr/>
          <a:lstStyle/>
          <a:p>
            <a:r>
              <a:rPr lang="en-US" altLang="zh-CN" sz="3900" dirty="0">
                <a:solidFill>
                  <a:schemeClr val="tx1"/>
                </a:solidFill>
              </a:rPr>
              <a:t>Transitive property:</a:t>
            </a:r>
          </a:p>
          <a:p>
            <a:pPr lvl="1"/>
            <a:r>
              <a:rPr lang="en-US" altLang="zh-CN" sz="3033" dirty="0">
                <a:solidFill>
                  <a:schemeClr val="tx1"/>
                </a:solidFill>
              </a:rPr>
              <a:t>If </a:t>
            </a:r>
            <a:r>
              <a:rPr lang="en-US" altLang="zh-CN" sz="3033" i="1" dirty="0" err="1">
                <a:solidFill>
                  <a:schemeClr val="tx1"/>
                </a:solidFill>
              </a:rPr>
              <a:t>f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O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g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 and 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g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O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), then 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O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 lvl="1"/>
            <a:r>
              <a:rPr lang="en-US" altLang="zh-CN" sz="3033" dirty="0">
                <a:solidFill>
                  <a:schemeClr val="tx1"/>
                </a:solidFill>
              </a:rPr>
              <a:t>If </a:t>
            </a:r>
            <a:r>
              <a:rPr lang="en-US" altLang="zh-CN" sz="3033" i="1" dirty="0" err="1">
                <a:solidFill>
                  <a:schemeClr val="tx1"/>
                </a:solidFill>
              </a:rPr>
              <a:t>f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O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g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 and 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g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O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), then 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(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g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3900" dirty="0">
                <a:solidFill>
                  <a:schemeClr val="tx1"/>
                </a:solidFill>
                <a:sym typeface="Symbol" pitchFamily="18" charset="2"/>
              </a:rPr>
              <a:t>Symmetric properties</a:t>
            </a:r>
          </a:p>
          <a:p>
            <a:pPr lvl="1"/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zh-CN" sz="3033" i="1" dirty="0" err="1">
                <a:solidFill>
                  <a:schemeClr val="tx1"/>
                </a:solidFill>
              </a:rPr>
              <a:t>f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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O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g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 if and only if </a:t>
            </a:r>
            <a:r>
              <a:rPr lang="en-US" altLang="zh-CN" sz="3033" i="1" dirty="0">
                <a:solidFill>
                  <a:schemeClr val="tx1"/>
                </a:solidFill>
              </a:rPr>
              <a:t>g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(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 </a:t>
            </a:r>
          </a:p>
          <a:p>
            <a:pPr lvl="1"/>
            <a:r>
              <a:rPr lang="en-US" altLang="zh-CN" sz="3033" i="1" dirty="0">
                <a:solidFill>
                  <a:schemeClr val="tx1"/>
                </a:solidFill>
              </a:rPr>
              <a:t>f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(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g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 if and only if </a:t>
            </a:r>
            <a:r>
              <a:rPr lang="en-US" altLang="zh-CN" sz="3033" i="1" dirty="0">
                <a:solidFill>
                  <a:schemeClr val="tx1"/>
                </a:solidFill>
              </a:rPr>
              <a:t>g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(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r>
              <a:rPr lang="en-US" altLang="zh-CN" sz="3900" dirty="0">
                <a:solidFill>
                  <a:schemeClr val="tx1"/>
                </a:solidFill>
                <a:sym typeface="Symbol" pitchFamily="18" charset="2"/>
              </a:rPr>
              <a:t>Order of sum function</a:t>
            </a:r>
          </a:p>
          <a:p>
            <a:pPr lvl="1"/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O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+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g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)=</a:t>
            </a:r>
            <a:r>
              <a:rPr lang="en-US" altLang="zh-CN" sz="3033" i="1" dirty="0">
                <a:solidFill>
                  <a:schemeClr val="tx1"/>
                </a:solidFill>
                <a:sym typeface="Symbol" pitchFamily="18" charset="2"/>
              </a:rPr>
              <a:t>O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(max(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f</a:t>
            </a:r>
            <a:r>
              <a:rPr lang="en-US" altLang="zh-CN" sz="3033" dirty="0" err="1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altLang="zh-CN" sz="3033" i="1" dirty="0" err="1">
                <a:solidFill>
                  <a:schemeClr val="tx1"/>
                </a:solidFill>
                <a:sym typeface="Symbol" pitchFamily="18" charset="2"/>
              </a:rPr>
              <a:t>g</a:t>
            </a:r>
            <a:r>
              <a:rPr lang="en-US" altLang="zh-CN" sz="3033" dirty="0">
                <a:solidFill>
                  <a:schemeClr val="tx1"/>
                </a:solidFill>
                <a:sym typeface="Symbol" pitchFamily="18" charset="2"/>
              </a:rPr>
              <a:t>))</a:t>
            </a:r>
            <a:endParaRPr lang="en-US" altLang="zh-CN" sz="3033" i="1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5D18-6A07-47A2-A983-9224EE779E2D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38371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81390"/>
            <a:ext cx="8915400" cy="1139147"/>
          </a:xfrm>
        </p:spPr>
        <p:txBody>
          <a:bodyPr/>
          <a:lstStyle/>
          <a:p>
            <a:r>
              <a:rPr lang="en-US" altLang="zh-CN" sz="4333" dirty="0"/>
              <a:t>“</a:t>
            </a:r>
            <a:r>
              <a:rPr lang="zh-CN" altLang="en-US" sz="4333" dirty="0"/>
              <a:t>小</a:t>
            </a:r>
            <a:r>
              <a:rPr lang="en-US" altLang="zh-CN" sz="4333" dirty="0"/>
              <a:t>o”:</a:t>
            </a:r>
            <a:r>
              <a:rPr lang="zh-CN" altLang="en-US" sz="4333" dirty="0"/>
              <a:t>严格小于渐进上界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5301" y="1490204"/>
                <a:ext cx="8915400" cy="4903127"/>
              </a:xfrm>
            </p:spPr>
            <p:txBody>
              <a:bodyPr/>
              <a:lstStyle/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Basic idea of </a:t>
                </a:r>
                <a14:m>
                  <m:oMath xmlns:m="http://schemas.openxmlformats.org/officeDocument/2006/math"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𝑜</m:t>
                    </m:r>
                    <m:d>
                      <m:dPr>
                        <m:ctrlP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3467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 Non-ignorable gap between f and its upper bound g</a:t>
                </a:r>
              </a:p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Definition –“</a:t>
                </a:r>
                <a14:m>
                  <m:oMath xmlns:m="http://schemas.openxmlformats.org/officeDocument/2006/math">
                    <m:r>
                      <a:rPr lang="zh-CN" altLang="en-US" sz="3467" i="1">
                        <a:solidFill>
                          <a:schemeClr val="tx1"/>
                        </a:solidFill>
                        <a:latin typeface="Cambria Math"/>
                      </a:rPr>
                      <m:t>𝛆</m:t>
                    </m:r>
                    <m:r>
                      <a:rPr lang="en-US" altLang="zh-CN" sz="3467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3467" i="1">
                        <a:solidFill>
                          <a:schemeClr val="tx1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altLang="zh-CN" sz="3467" dirty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Giving 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g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:N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→R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then o(</a:t>
                </a:r>
                <a:r>
                  <a:rPr lang="en-US" altLang="zh-CN" i="1" dirty="0">
                    <a:solidFill>
                      <a:schemeClr val="tx1"/>
                    </a:solidFill>
                    <a:cs typeface="Times New Roman" pitchFamily="18" charset="0"/>
                  </a:rPr>
                  <a:t>g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) is the set of </a:t>
                </a:r>
                <a:r>
                  <a:rPr lang="en-US" altLang="zh-CN" i="1" dirty="0">
                    <a:solidFill>
                      <a:schemeClr val="tx1"/>
                    </a:solidFill>
                    <a:cs typeface="Times New Roman" pitchFamily="18" charset="0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:N→R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such that for any </a:t>
                </a:r>
                <a:r>
                  <a:rPr lang="en-US" altLang="zh-CN" dirty="0" err="1">
                    <a:solidFill>
                      <a:schemeClr val="tx1"/>
                    </a:solidFill>
                    <a:cs typeface="Times New Roman" pitchFamily="18" charset="0"/>
                  </a:rPr>
                  <a:t>c</a:t>
                </a:r>
                <a:r>
                  <a:rPr lang="en-US" altLang="zh-CN" dirty="0" err="1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</a:t>
                </a:r>
                <a:r>
                  <a:rPr lang="en-US" altLang="zh-CN" dirty="0" err="1">
                    <a:solidFill>
                      <a:schemeClr val="tx1"/>
                    </a:solidFill>
                    <a:cs typeface="Times New Roman" pitchFamily="18" charset="0"/>
                  </a:rPr>
                  <a:t>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 , there exists some n</a:t>
                </a:r>
                <a:r>
                  <a:rPr lang="en-US" altLang="zh-CN" baseline="-25000" dirty="0">
                    <a:solidFill>
                      <a:schemeClr val="tx1"/>
                    </a:solidFill>
                    <a:cs typeface="Times New Roman" pitchFamily="18" charset="0"/>
                  </a:rPr>
                  <a:t>0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N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</a:p>
              <a:p>
                <a:pPr marL="445399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𝑐𝑔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𝑛</m:t>
                    </m:r>
                    <m:r>
                      <a:rPr lang="en-US" altLang="zh-CN" i="1" baseline="-250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0</m:t>
                    </m:r>
                  </m:oMath>
                </a14:m>
                <a:endParaRPr lang="en-US" altLang="zh-CN" baseline="-25000" dirty="0">
                  <a:solidFill>
                    <a:schemeClr val="tx1"/>
                  </a:solidFill>
                  <a:cs typeface="Times New Roman" pitchFamily="18" charset="0"/>
                  <a:sym typeface="Symbol" pitchFamily="18" charset="2"/>
                </a:endParaRPr>
              </a:p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Definition –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𝒍𝒊𝒎</m:t>
                        </m:r>
                      </m:e>
                      <m:sub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→∞</m:t>
                        </m:r>
                      </m:sub>
                    </m:sSub>
                  </m:oMath>
                </a14:m>
                <a:r>
                  <a:rPr lang="en-US" altLang="zh-CN" sz="3467" dirty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1" y="1490204"/>
                <a:ext cx="8915400" cy="4903127"/>
              </a:xfrm>
              <a:blipFill>
                <a:blip r:embed="rId3"/>
                <a:stretch>
                  <a:fillRect l="-1709" t="-1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748A6-EA7E-4D50-A1BD-2899581D1337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418400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159399"/>
            <a:ext cx="8915400" cy="1139147"/>
          </a:xfrm>
        </p:spPr>
        <p:txBody>
          <a:bodyPr/>
          <a:lstStyle/>
          <a:p>
            <a:r>
              <a:rPr lang="en-US" altLang="zh-CN" sz="4333" dirty="0"/>
              <a:t>“</a:t>
            </a:r>
            <a:r>
              <a:rPr lang="zh-CN" altLang="en-US" sz="4333" dirty="0"/>
              <a:t>小</a:t>
            </a:r>
            <a:r>
              <a:rPr lang="en-US" altLang="zh-CN" sz="4333" dirty="0"/>
              <a:t> </a:t>
            </a:r>
            <a:r>
              <a:rPr lang="el-GR" altLang="zh-CN" sz="4333" dirty="0"/>
              <a:t>ω</a:t>
            </a:r>
            <a:r>
              <a:rPr lang="en-US" altLang="zh-CN" sz="4333" dirty="0"/>
              <a:t>”</a:t>
            </a:r>
            <a:r>
              <a:rPr lang="zh-CN" altLang="en-US" sz="4333" dirty="0"/>
              <a:t>：严格大于渐进下界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95301" y="1412195"/>
                <a:ext cx="8915400" cy="4903127"/>
              </a:xfrm>
            </p:spPr>
            <p:txBody>
              <a:bodyPr/>
              <a:lstStyle/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Basic idea of </a:t>
                </a:r>
                <a14:m>
                  <m:oMath xmlns:m="http://schemas.openxmlformats.org/officeDocument/2006/math"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  <m:r>
                      <a:rPr lang="en-US" altLang="zh-CN" sz="3467" b="0" i="1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zh-CN" altLang="en-US" sz="3467" b="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𝜔</m:t>
                    </m:r>
                    <m:d>
                      <m:dPr>
                        <m:ctrlP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altLang="zh-CN" sz="3467" b="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3467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Dual of “o”</a:t>
                </a:r>
              </a:p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Definition – “</a:t>
                </a:r>
                <a14:m>
                  <m:oMath xmlns:m="http://schemas.openxmlformats.org/officeDocument/2006/math">
                    <m:r>
                      <a:rPr lang="zh-CN" altLang="en-US" sz="3467" i="1">
                        <a:solidFill>
                          <a:schemeClr val="tx1"/>
                        </a:solidFill>
                        <a:latin typeface="Cambria Math"/>
                      </a:rPr>
                      <m:t>𝛆</m:t>
                    </m:r>
                    <m:r>
                      <a:rPr lang="en-US" altLang="zh-CN" sz="3467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altLang="zh-CN" sz="3467" i="1">
                        <a:solidFill>
                          <a:schemeClr val="tx1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altLang="zh-CN" sz="3467" dirty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Giving 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g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:N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→R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then </a:t>
                </a:r>
                <a:r>
                  <a:rPr lang="el-GR" altLang="zh-CN" dirty="0">
                    <a:solidFill>
                      <a:schemeClr val="tx1"/>
                    </a:solidFill>
                  </a:rPr>
                  <a:t>ω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(</a:t>
                </a:r>
                <a:r>
                  <a:rPr lang="en-US" altLang="zh-CN" i="1" dirty="0">
                    <a:solidFill>
                      <a:schemeClr val="tx1"/>
                    </a:solidFill>
                    <a:cs typeface="Times New Roman" pitchFamily="18" charset="0"/>
                  </a:rPr>
                  <a:t>g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) is the set of </a:t>
                </a:r>
                <a:r>
                  <a:rPr lang="en-US" altLang="zh-CN" i="1" dirty="0">
                    <a:solidFill>
                      <a:schemeClr val="tx1"/>
                    </a:solidFill>
                    <a:cs typeface="Times New Roman" pitchFamily="18" charset="0"/>
                  </a:rPr>
                  <a:t>f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:N→R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such that for any </a:t>
                </a:r>
                <a:r>
                  <a:rPr lang="en-US" altLang="zh-CN" dirty="0" err="1">
                    <a:solidFill>
                      <a:schemeClr val="tx1"/>
                    </a:solidFill>
                    <a:cs typeface="Times New Roman" pitchFamily="18" charset="0"/>
                  </a:rPr>
                  <a:t>c</a:t>
                </a:r>
                <a:r>
                  <a:rPr lang="en-US" altLang="zh-CN" dirty="0" err="1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</a:t>
                </a:r>
                <a:r>
                  <a:rPr lang="en-US" altLang="zh-CN" dirty="0" err="1">
                    <a:solidFill>
                      <a:schemeClr val="tx1"/>
                    </a:solidFill>
                    <a:cs typeface="Times New Roman" pitchFamily="18" charset="0"/>
                  </a:rPr>
                  <a:t>R</a:t>
                </a:r>
                <a:r>
                  <a:rPr lang="en-US" altLang="zh-CN" baseline="30000" dirty="0">
                    <a:solidFill>
                      <a:schemeClr val="tx1"/>
                    </a:solidFill>
                    <a:cs typeface="Times New Roman" pitchFamily="18" charset="0"/>
                  </a:rPr>
                  <a:t>+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 , there exists some n</a:t>
                </a:r>
                <a:r>
                  <a:rPr lang="en-US" altLang="zh-CN" baseline="-25000" dirty="0">
                    <a:solidFill>
                      <a:schemeClr val="tx1"/>
                    </a:solidFill>
                    <a:cs typeface="Times New Roman" pitchFamily="18" charset="0"/>
                  </a:rPr>
                  <a:t>0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N</a:t>
                </a:r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</a:rPr>
                  <a:t>, </a:t>
                </a:r>
              </a:p>
              <a:p>
                <a:pPr marL="445399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0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𝑐𝑔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cs typeface="Times New Roman" pitchFamily="18" charset="0"/>
                    <a:sym typeface="Symbol" pitchFamily="18" charset="2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  <a:sym typeface="Symbol" pitchFamily="18" charset="2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𝑛</m:t>
                    </m:r>
                    <m:r>
                      <a:rPr lang="en-US" altLang="zh-CN" i="1" baseline="-25000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  <a:sym typeface="Symbol" pitchFamily="18" charset="2"/>
                      </a:rPr>
                      <m:t>0</m:t>
                    </m:r>
                  </m:oMath>
                </a14:m>
                <a:endParaRPr lang="en-US" altLang="zh-CN" baseline="-25000" dirty="0">
                  <a:solidFill>
                    <a:schemeClr val="tx1"/>
                  </a:solidFill>
                  <a:cs typeface="Times New Roman" pitchFamily="18" charset="0"/>
                  <a:sym typeface="Symbol" pitchFamily="18" charset="2"/>
                </a:endParaRPr>
              </a:p>
              <a:p>
                <a:r>
                  <a:rPr lang="en-US" altLang="zh-CN" sz="3467" dirty="0">
                    <a:solidFill>
                      <a:schemeClr val="tx1"/>
                    </a:solidFill>
                  </a:rPr>
                  <a:t>Definition –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𝒍𝒊𝒎</m:t>
                        </m:r>
                      </m:e>
                      <m:sub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3467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→∞</m:t>
                        </m:r>
                      </m:sub>
                    </m:sSub>
                  </m:oMath>
                </a14:m>
                <a:r>
                  <a:rPr lang="en-US" altLang="zh-CN" sz="3467" dirty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𝜔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1" y="1412195"/>
                <a:ext cx="8915400" cy="4903127"/>
              </a:xfrm>
              <a:blipFill>
                <a:blip r:embed="rId2"/>
                <a:stretch>
                  <a:fillRect l="-1709" t="-1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17997-5424-45E1-89F2-05F2A58AAB32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Lectures on Algorithm Design and Analysis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28650"/>
      </p:ext>
    </p:extLst>
  </p:cSld>
  <p:clrMapOvr>
    <a:masterClrMapping/>
  </p:clrMapOvr>
  <p:transition spd="slow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87640" y="776705"/>
            <a:ext cx="8915400" cy="4524503"/>
          </a:xfrm>
        </p:spPr>
        <p:txBody>
          <a:bodyPr>
            <a:noAutofit/>
          </a:bodyPr>
          <a:lstStyle/>
          <a:p>
            <a:pPr marL="118864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4767" i="1" dirty="0">
                <a:solidFill>
                  <a:srgbClr val="FF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华文行楷" pitchFamily="2" charset="-122"/>
                <a:ea typeface="华文行楷" pitchFamily="2" charset="-122"/>
                <a:cs typeface="+mj-cs"/>
              </a:rPr>
              <a:t>专心学算法，一起向未来！</a:t>
            </a:r>
            <a:endParaRPr lang="en-US" altLang="zh-CN" sz="4767" i="1" dirty="0">
              <a:solidFill>
                <a:srgbClr val="FF0000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华文行楷" pitchFamily="2" charset="-122"/>
              <a:ea typeface="华文行楷" pitchFamily="2" charset="-122"/>
              <a:cs typeface="+mj-cs"/>
            </a:endParaRPr>
          </a:p>
          <a:p>
            <a:pPr marL="118864" indent="0" algn="ctr">
              <a:lnSpc>
                <a:spcPct val="200000"/>
              </a:lnSpc>
              <a:spcBef>
                <a:spcPct val="0"/>
              </a:spcBef>
              <a:buNone/>
            </a:pPr>
            <a:endParaRPr lang="en-US" altLang="zh-CN" sz="2167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Lucida Calligraphy" pitchFamily="66" charset="0"/>
              <a:cs typeface="+mj-cs"/>
            </a:endParaRPr>
          </a:p>
          <a:p>
            <a:pPr marL="118864" indent="0" algn="ctr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167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Lucida Calligraphy" pitchFamily="66" charset="0"/>
                <a:cs typeface="+mj-cs"/>
              </a:rPr>
              <a:t>Thank you!</a:t>
            </a:r>
          </a:p>
          <a:p>
            <a:pPr marL="118864" indent="0" algn="ctr"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zh-CN" sz="5850" dirty="0">
                <a:solidFill>
                  <a:srgbClr val="0000FF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Lucida Calligraphy" pitchFamily="66" charset="0"/>
                <a:cs typeface="+mj-cs"/>
              </a:rPr>
              <a:t>Q &amp; A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78F0-8525-4AD9-AC9D-BDAFB1AA634E}" type="datetime1">
              <a:rPr lang="en-US" altLang="zh-CN" smtClean="0"/>
              <a:t>3/4/2023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874767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103" y="1790819"/>
            <a:ext cx="2990560" cy="40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Textbooks</a:t>
            </a:r>
            <a:r>
              <a:rPr lang="zh-CN" altLang="en-US" dirty="0"/>
              <a:t>（参考教材）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256" y="1532343"/>
            <a:ext cx="6485925" cy="4903127"/>
          </a:xfrm>
        </p:spPr>
        <p:txBody>
          <a:bodyPr/>
          <a:lstStyle/>
          <a:p>
            <a:r>
              <a:rPr lang="zh-CN" altLang="en-US" sz="3033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作者：王晓东</a:t>
            </a:r>
            <a:endParaRPr lang="en-US" altLang="zh-CN" sz="3033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033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书名：计算机算法设计与分析</a:t>
            </a:r>
            <a:r>
              <a:rPr lang="zh-CN" altLang="en-US" sz="195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（第</a:t>
            </a:r>
            <a:r>
              <a:rPr lang="en-US" altLang="zh-CN" sz="195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195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版）</a:t>
            </a:r>
            <a:endParaRPr lang="zh-CN" altLang="en-US" sz="3033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3033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ISBN</a:t>
            </a:r>
            <a:r>
              <a:rPr lang="zh-CN" altLang="en-US" sz="3033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3033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9787121344398</a:t>
            </a:r>
          </a:p>
          <a:p>
            <a:r>
              <a:rPr lang="zh-CN" altLang="en-US" sz="3033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出版社：电子工业出版社</a:t>
            </a:r>
            <a:endParaRPr lang="en-US" altLang="zh-CN" sz="3033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3033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语言版本：</a:t>
            </a:r>
            <a:r>
              <a:rPr lang="en-US" altLang="zh-CN" sz="3033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C++</a:t>
            </a:r>
            <a:endParaRPr lang="zh-CN" altLang="en-US" sz="3033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234C-11AA-413F-9160-F4B24A7EE7A5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9" name="AutoShape 2" descr="https://www.phei.com.cn/covers/9787121344398.jpg"/>
          <p:cNvSpPr>
            <a:spLocks noChangeAspect="1" noChangeArrowheads="1"/>
          </p:cNvSpPr>
          <p:nvPr/>
        </p:nvSpPr>
        <p:spPr bwMode="auto">
          <a:xfrm>
            <a:off x="168540" y="-494418"/>
            <a:ext cx="330200" cy="4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9060" tIns="49530" rIns="99060" bIns="49530" numCol="1" anchor="t" anchorCtr="0" compatLnSpc="1">
            <a:prstTxWarp prst="textNoShape">
              <a:avLst/>
            </a:prstTxWarp>
          </a:bodyPr>
          <a:lstStyle/>
          <a:p>
            <a:endParaRPr lang="zh-CN" altLang="en-US" sz="1950"/>
          </a:p>
        </p:txBody>
      </p:sp>
    </p:spTree>
    <p:extLst>
      <p:ext uri="{BB962C8B-B14F-4D97-AF65-F5344CB8AC3E}">
        <p14:creationId xmlns:p14="http://schemas.microsoft.com/office/powerpoint/2010/main" val="2416291360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Textbooks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Further reading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Introduction to Algorithms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Algorithm Design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Algorithms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Computer Algorithms</a:t>
            </a:r>
            <a:r>
              <a:rPr lang="en-US" altLang="zh-CN" baseline="30000" dirty="0">
                <a:solidFill>
                  <a:schemeClr val="tx1"/>
                </a:solidFill>
              </a:rPr>
              <a:t>*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DBEB-4C07-4E55-B755-84C0B033AE60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377" y="4599347"/>
            <a:ext cx="1369694" cy="195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864" y="4573127"/>
            <a:ext cx="1260399" cy="195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23" y="4599347"/>
            <a:ext cx="1335232" cy="1950000"/>
          </a:xfrm>
          <a:prstGeom prst="rect">
            <a:avLst/>
          </a:prstGeom>
          <a:ln w="3175" cap="sq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5838372" y="1797893"/>
            <a:ext cx="3474028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8" dirty="0">
                <a:latin typeface="Palatino Linotype" pitchFamily="18" charset="0"/>
                <a:ea typeface="华文楷体" pitchFamily="2" charset="-122"/>
              </a:rPr>
              <a:t>See the “</a:t>
            </a:r>
            <a:r>
              <a:rPr lang="en-US" altLang="zh-CN" sz="1408" dirty="0" err="1">
                <a:latin typeface="Palatino Linotype" pitchFamily="18" charset="0"/>
                <a:ea typeface="华文楷体" pitchFamily="2" charset="-122"/>
              </a:rPr>
              <a:t>douban</a:t>
            </a:r>
            <a:r>
              <a:rPr lang="en-US" altLang="zh-CN" sz="1408" dirty="0">
                <a:latin typeface="Palatino Linotype" pitchFamily="18" charset="0"/>
                <a:ea typeface="华文楷体" pitchFamily="2" charset="-122"/>
              </a:rPr>
              <a:t> list” for more info:</a:t>
            </a:r>
          </a:p>
          <a:p>
            <a:pPr algn="r"/>
            <a:r>
              <a:rPr lang="en-US" altLang="zh-CN" sz="1408" dirty="0"/>
              <a:t>http://book.douban.com/doulist/1155824/</a:t>
            </a:r>
            <a:endParaRPr lang="zh-CN" altLang="en-US" sz="1408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636A259A-2CA8-43F3-8878-26153458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4" y="4521121"/>
            <a:ext cx="1318231" cy="1950000"/>
          </a:xfrm>
          <a:prstGeom prst="rect">
            <a:avLst/>
          </a:prstGeom>
          <a:ln w="3175" cap="sq">
            <a:solidFill>
              <a:schemeClr val="tx2">
                <a:lumMod val="20000"/>
                <a:lumOff val="8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E0B6E4-2E67-40EC-983A-EF6B26F0BA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69" y="3324988"/>
            <a:ext cx="2396363" cy="30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59474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333" dirty="0"/>
              <a:t>互动平台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472" y="1334187"/>
            <a:ext cx="8915400" cy="4903127"/>
          </a:xfrm>
        </p:spPr>
        <p:txBody>
          <a:bodyPr/>
          <a:lstStyle/>
          <a:p>
            <a:r>
              <a:rPr lang="zh-CN" altLang="en-US" sz="2167" dirty="0">
                <a:solidFill>
                  <a:schemeClr val="tx1"/>
                </a:solidFill>
              </a:rPr>
              <a:t>学习通</a:t>
            </a:r>
            <a:r>
              <a:rPr lang="en-US" altLang="zh-CN" sz="2167" dirty="0">
                <a:solidFill>
                  <a:schemeClr val="tx1"/>
                </a:solidFill>
              </a:rPr>
              <a:t>App</a:t>
            </a:r>
          </a:p>
          <a:p>
            <a:r>
              <a:rPr lang="zh-CN" altLang="en-US" sz="2167" dirty="0">
                <a:solidFill>
                  <a:schemeClr val="tx1"/>
                </a:solidFill>
              </a:rPr>
              <a:t>加入班级：</a:t>
            </a:r>
            <a:endParaRPr lang="en-US" altLang="zh-CN" sz="2167" dirty="0">
              <a:solidFill>
                <a:schemeClr val="tx1"/>
              </a:solidFill>
            </a:endParaRPr>
          </a:p>
          <a:p>
            <a:pPr lvl="1"/>
            <a:r>
              <a:rPr lang="en-US" altLang="zh-CN" sz="1733" dirty="0">
                <a:solidFill>
                  <a:schemeClr val="tx1"/>
                </a:solidFill>
              </a:rPr>
              <a:t>20</a:t>
            </a:r>
            <a:r>
              <a:rPr lang="zh-CN" altLang="en-US" sz="1733" dirty="0">
                <a:solidFill>
                  <a:schemeClr val="tx1"/>
                </a:solidFill>
              </a:rPr>
              <a:t>级计算机非师班 </a:t>
            </a:r>
          </a:p>
          <a:p>
            <a:pPr lvl="1"/>
            <a:r>
              <a:rPr lang="en-US" altLang="zh-CN" sz="1733" dirty="0">
                <a:solidFill>
                  <a:schemeClr val="tx1"/>
                </a:solidFill>
              </a:rPr>
              <a:t>21</a:t>
            </a:r>
            <a:r>
              <a:rPr lang="zh-CN" altLang="en-US" sz="1733" dirty="0">
                <a:solidFill>
                  <a:schemeClr val="tx1"/>
                </a:solidFill>
              </a:rPr>
              <a:t>级计算机非师班</a:t>
            </a:r>
            <a:endParaRPr lang="en-US" altLang="zh-CN" sz="1733" dirty="0">
              <a:solidFill>
                <a:schemeClr val="tx1"/>
              </a:solidFill>
            </a:endParaRPr>
          </a:p>
          <a:p>
            <a:r>
              <a:rPr lang="zh-CN" altLang="en-US" sz="2167" dirty="0">
                <a:solidFill>
                  <a:schemeClr val="tx1"/>
                </a:solidFill>
              </a:rPr>
              <a:t>考勤、课堂互动、提交作业</a:t>
            </a:r>
            <a:endParaRPr lang="en-US" altLang="zh-CN" sz="2167" dirty="0">
              <a:solidFill>
                <a:schemeClr val="tx1"/>
              </a:solidFill>
            </a:endParaRPr>
          </a:p>
          <a:p>
            <a:r>
              <a:rPr lang="zh-CN" altLang="en-US" sz="2167" dirty="0">
                <a:solidFill>
                  <a:schemeClr val="tx1"/>
                </a:solidFill>
              </a:rPr>
              <a:t>课程成绩 </a:t>
            </a:r>
            <a:r>
              <a:rPr lang="en-US" altLang="zh-CN" sz="2167" dirty="0">
                <a:solidFill>
                  <a:schemeClr val="tx1"/>
                </a:solidFill>
              </a:rPr>
              <a:t>= </a:t>
            </a:r>
            <a:r>
              <a:rPr lang="zh-CN" altLang="en-US" sz="2167" dirty="0">
                <a:solidFill>
                  <a:schemeClr val="tx1"/>
                </a:solidFill>
              </a:rPr>
              <a:t>平时*</a:t>
            </a:r>
            <a:r>
              <a:rPr lang="en-US" altLang="zh-CN" sz="2167" dirty="0">
                <a:solidFill>
                  <a:schemeClr val="tx1"/>
                </a:solidFill>
              </a:rPr>
              <a:t>40%</a:t>
            </a:r>
            <a:r>
              <a:rPr lang="zh-CN" altLang="en-US" sz="2167" dirty="0">
                <a:solidFill>
                  <a:schemeClr val="tx1"/>
                </a:solidFill>
              </a:rPr>
              <a:t>＋</a:t>
            </a:r>
            <a:endParaRPr lang="en-US" altLang="zh-CN" sz="2167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167" dirty="0">
                <a:solidFill>
                  <a:schemeClr val="tx1"/>
                </a:solidFill>
              </a:rPr>
              <a:t>                             期末*</a:t>
            </a:r>
            <a:r>
              <a:rPr lang="en-US" altLang="zh-CN" sz="2167" dirty="0">
                <a:solidFill>
                  <a:schemeClr val="tx1"/>
                </a:solidFill>
              </a:rPr>
              <a:t>60%</a:t>
            </a:r>
          </a:p>
          <a:p>
            <a:pPr marL="0" indent="0">
              <a:buNone/>
            </a:pPr>
            <a:endParaRPr lang="zh-CN" altLang="en-US" sz="3033" dirty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279B2-6CC4-4FC2-B169-B8C1F3DAD10A}" type="datetime1">
              <a:rPr lang="en-US" altLang="zh-CN" smtClean="0"/>
              <a:t>3/4/2023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湖南师范大学信息科学与工程学院计算机科学系   </a:t>
            </a:r>
            <a:r>
              <a:rPr lang="en-US" altLang="zh-CN"/>
              <a:t>《</a:t>
            </a:r>
            <a:r>
              <a:rPr lang="zh-CN" altLang="en-US"/>
              <a:t>算法设计与分析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fi-FI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913" y="1452781"/>
            <a:ext cx="2748027" cy="44724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131" y="1453699"/>
            <a:ext cx="2740408" cy="4471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23367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线形标注 2(带强调线) 5"/>
          <p:cNvSpPr/>
          <p:nvPr/>
        </p:nvSpPr>
        <p:spPr>
          <a:xfrm>
            <a:off x="5421053" y="204644"/>
            <a:ext cx="546061" cy="208023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431"/>
              <a:gd name="adj6" fmla="val -133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5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83795"/>
              </p:ext>
            </p:extLst>
          </p:nvPr>
        </p:nvGraphicFramePr>
        <p:xfrm>
          <a:off x="896550" y="308656"/>
          <a:ext cx="3822425" cy="656861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{0E3FDE45-AF77-4B5C-9715-49D594BDF05E}</a:tableStyleId>
              </a:tblPr>
              <a:tblGrid>
                <a:gridCol w="107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1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600" kern="100" dirty="0">
                          <a:solidFill>
                            <a:schemeClr val="bg1"/>
                          </a:solidFill>
                          <a:effectLst/>
                        </a:rPr>
                        <a:t>第</a:t>
                      </a:r>
                      <a:r>
                        <a:rPr lang="en-US" altLang="zh-CN" sz="2600" kern="100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zh-CN" altLang="en-US" sz="2600" kern="100" dirty="0">
                          <a:solidFill>
                            <a:schemeClr val="bg1"/>
                          </a:solidFill>
                          <a:effectLst/>
                        </a:rPr>
                        <a:t>讲</a:t>
                      </a:r>
                      <a:endParaRPr lang="zh-CN" sz="2600" kern="100" dirty="0"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算法</a:t>
                      </a:r>
                      <a:r>
                        <a:rPr lang="zh-CN" altLang="en-US" sz="2600" kern="100" dirty="0"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基础</a:t>
                      </a:r>
                      <a:endParaRPr lang="zh-CN" sz="2600" kern="100" dirty="0">
                        <a:solidFill>
                          <a:schemeClr val="bg1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solidFill>
                            <a:srgbClr val="0000FF"/>
                          </a:solidFill>
                          <a:effectLst/>
                        </a:rPr>
                        <a:t>2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递归算法</a:t>
                      </a: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00" dirty="0">
                          <a:solidFill>
                            <a:srgbClr val="0000FF"/>
                          </a:solidFill>
                          <a:effectLst/>
                        </a:rPr>
                        <a:t>3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选择与查找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solidFill>
                            <a:srgbClr val="0000FF"/>
                          </a:solidFill>
                          <a:effectLst/>
                        </a:rPr>
                        <a:t>4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600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分治法</a:t>
                      </a: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kern="100" dirty="0">
                          <a:solidFill>
                            <a:srgbClr val="0000FF"/>
                          </a:solidFill>
                          <a:effectLst/>
                        </a:rPr>
                        <a:t>5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图遍历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solidFill>
                            <a:srgbClr val="0000FF"/>
                          </a:solidFill>
                          <a:effectLst/>
                        </a:rPr>
                        <a:t>6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回溯法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solidFill>
                            <a:srgbClr val="0000FF"/>
                          </a:solidFill>
                          <a:effectLst/>
                        </a:rPr>
                        <a:t>7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分枝限界法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solidFill>
                            <a:srgbClr val="0000FF"/>
                          </a:solidFill>
                          <a:effectLst/>
                        </a:rPr>
                        <a:t>8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图优化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solidFill>
                            <a:srgbClr val="0000FF"/>
                          </a:solidFill>
                          <a:effectLst/>
                        </a:rPr>
                        <a:t>9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贪心法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3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动态规划法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solidFill>
                            <a:srgbClr val="0000FF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74295" marR="74295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难解问题及其优化策略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600" kern="100" dirty="0">
                          <a:solidFill>
                            <a:srgbClr val="0000FF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12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L="74295" marR="74295" marT="0" marB="0" anchor="ctr"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600" kern="100" dirty="0">
                          <a:solidFill>
                            <a:srgbClr val="0000FF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随机算法与近似算法</a:t>
                      </a:r>
                      <a:endParaRPr lang="zh-CN" sz="2600" kern="100" dirty="0">
                        <a:solidFill>
                          <a:srgbClr val="0000FF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marL="74295" marR="74295" marT="0" marB="0" anchor="ctr"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215141"/>
              </p:ext>
            </p:extLst>
          </p:nvPr>
        </p:nvGraphicFramePr>
        <p:xfrm>
          <a:off x="4796984" y="308653"/>
          <a:ext cx="5070563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3AE61B-DBB1-44CF-8DFE-331EA8F1423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771611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PEC-2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87441</TotalTime>
  <Words>3989</Words>
  <Application>Microsoft Office PowerPoint</Application>
  <PresentationFormat>A4 纸张(210x297 毫米)</PresentationFormat>
  <Paragraphs>726</Paragraphs>
  <Slides>54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3" baseType="lpstr">
      <vt:lpstr>等线</vt:lpstr>
      <vt:lpstr>黑体</vt:lpstr>
      <vt:lpstr>华文仿宋</vt:lpstr>
      <vt:lpstr>华文楷体</vt:lpstr>
      <vt:lpstr>华文隶书</vt:lpstr>
      <vt:lpstr>华文新魏</vt:lpstr>
      <vt:lpstr>华文行楷</vt:lpstr>
      <vt:lpstr>楷体</vt:lpstr>
      <vt:lpstr>微软雅黑</vt:lpstr>
      <vt:lpstr>Arial</vt:lpstr>
      <vt:lpstr>Calibri</vt:lpstr>
      <vt:lpstr>Cambria Math</vt:lpstr>
      <vt:lpstr>Consolas</vt:lpstr>
      <vt:lpstr>Courier New</vt:lpstr>
      <vt:lpstr>Lucida Calligraphy</vt:lpstr>
      <vt:lpstr>Palatino Linotype</vt:lpstr>
      <vt:lpstr>Times New Roman</vt:lpstr>
      <vt:lpstr>Wingdings</vt:lpstr>
      <vt:lpstr>MOPEC-2</vt:lpstr>
      <vt:lpstr> Algorithm Design and Analysis 算法设计与分析</vt:lpstr>
      <vt:lpstr>Syllabus(大纲)</vt:lpstr>
      <vt:lpstr>Syllabus</vt:lpstr>
      <vt:lpstr>Syllabus</vt:lpstr>
      <vt:lpstr>PowerPoint 演示文稿</vt:lpstr>
      <vt:lpstr>Textbooks（参考教材）</vt:lpstr>
      <vt:lpstr>Textbooks</vt:lpstr>
      <vt:lpstr>互动平台</vt:lpstr>
      <vt:lpstr>PowerPoint 演示文稿</vt:lpstr>
      <vt:lpstr>Algorithm – Design &amp; Analysis</vt:lpstr>
      <vt:lpstr>Computer and Computing</vt:lpstr>
      <vt:lpstr>Computer and Computing</vt:lpstr>
      <vt:lpstr>Computer and Computing</vt:lpstr>
      <vt:lpstr>Algorithm</vt:lpstr>
      <vt:lpstr>Algorithm</vt:lpstr>
      <vt:lpstr>算法概念</vt:lpstr>
      <vt:lpstr>PowerPoint 演示文稿</vt:lpstr>
      <vt:lpstr>Model of Computation（计算模型）</vt:lpstr>
      <vt:lpstr>RAM Model</vt:lpstr>
      <vt:lpstr>The RAM Model of Computation</vt:lpstr>
      <vt:lpstr>Turing machine（图灵机）</vt:lpstr>
      <vt:lpstr>Algorithm and Turing machine</vt:lpstr>
      <vt:lpstr>Algorithm by Example</vt:lpstr>
      <vt:lpstr>Algorithm by Example</vt:lpstr>
      <vt:lpstr>PowerPoint 演示文稿</vt:lpstr>
      <vt:lpstr>Sequential Search（序列查找）</vt:lpstr>
      <vt:lpstr>算法评价</vt:lpstr>
      <vt:lpstr>PowerPoint 演示文稿</vt:lpstr>
      <vt:lpstr>数学归纳法</vt:lpstr>
      <vt:lpstr>Euclid算法的正确性证明</vt:lpstr>
      <vt:lpstr>Algorithm Analysis</vt:lpstr>
      <vt:lpstr>Algorithm Analysis</vt:lpstr>
      <vt:lpstr>Algorithm Analysis</vt:lpstr>
      <vt:lpstr>Algorithm Analysis</vt:lpstr>
      <vt:lpstr>Worst-case Complexity</vt:lpstr>
      <vt:lpstr>Average-case Complexity</vt:lpstr>
      <vt:lpstr>Average-case Cost of SeqSearch</vt:lpstr>
      <vt:lpstr>Average-case Cost of SeqSearch</vt:lpstr>
      <vt:lpstr>算法的空间复杂度分析</vt:lpstr>
      <vt:lpstr>Algorithm Analysis</vt:lpstr>
      <vt:lpstr>How to Compare Two Algorithms</vt:lpstr>
      <vt:lpstr>Asymptotic Behavior（渐近性能）</vt:lpstr>
      <vt:lpstr>Relative Growth Rate</vt:lpstr>
      <vt:lpstr>PowerPoint 演示文稿</vt:lpstr>
      <vt:lpstr>渐进上界：大O</vt:lpstr>
      <vt:lpstr>Example</vt:lpstr>
      <vt:lpstr>Asymptotic Growth Rate</vt:lpstr>
      <vt:lpstr>Asymptotic Order</vt:lpstr>
      <vt:lpstr>渐近下界：大 Ω</vt:lpstr>
      <vt:lpstr>渐进同阶：Θ</vt:lpstr>
      <vt:lpstr>Properties of O,  and </vt:lpstr>
      <vt:lpstr>“小o”:严格小于渐进上界</vt:lpstr>
      <vt:lpstr>“小 ω”：严格大于渐进下界</vt:lpstr>
      <vt:lpstr>PowerPoint 演示文稿</vt:lpstr>
    </vt:vector>
  </TitlesOfParts>
  <Company>njucs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2010工作汇报</dc:title>
  <dc:creator>yangyiling</dc:creator>
  <cp:lastModifiedBy>M19121</cp:lastModifiedBy>
  <cp:revision>2271</cp:revision>
  <dcterms:created xsi:type="dcterms:W3CDTF">2010-01-17T13:26:32Z</dcterms:created>
  <dcterms:modified xsi:type="dcterms:W3CDTF">2023-03-04T12:18:05Z</dcterms:modified>
</cp:coreProperties>
</file>