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94"/>
  </p:notesMasterIdLst>
  <p:handoutMasterIdLst>
    <p:handoutMasterId r:id="rId95"/>
  </p:handoutMasterIdLst>
  <p:sldIdLst>
    <p:sldId id="408" r:id="rId2"/>
    <p:sldId id="439" r:id="rId3"/>
    <p:sldId id="411" r:id="rId4"/>
    <p:sldId id="346" r:id="rId5"/>
    <p:sldId id="258" r:id="rId6"/>
    <p:sldId id="259" r:id="rId7"/>
    <p:sldId id="260" r:id="rId8"/>
    <p:sldId id="314" r:id="rId9"/>
    <p:sldId id="315" r:id="rId10"/>
    <p:sldId id="316" r:id="rId11"/>
    <p:sldId id="364" r:id="rId12"/>
    <p:sldId id="365" r:id="rId13"/>
    <p:sldId id="317" r:id="rId14"/>
    <p:sldId id="318" r:id="rId15"/>
    <p:sldId id="319" r:id="rId16"/>
    <p:sldId id="320" r:id="rId17"/>
    <p:sldId id="261" r:id="rId18"/>
    <p:sldId id="366" r:id="rId19"/>
    <p:sldId id="321" r:id="rId20"/>
    <p:sldId id="262" r:id="rId21"/>
    <p:sldId id="263" r:id="rId22"/>
    <p:sldId id="264" r:id="rId23"/>
    <p:sldId id="265" r:id="rId24"/>
    <p:sldId id="266" r:id="rId25"/>
    <p:sldId id="267" r:id="rId26"/>
    <p:sldId id="268" r:id="rId27"/>
    <p:sldId id="270" r:id="rId28"/>
    <p:sldId id="413" r:id="rId29"/>
    <p:sldId id="291" r:id="rId30"/>
    <p:sldId id="417" r:id="rId31"/>
    <p:sldId id="292" r:id="rId32"/>
    <p:sldId id="294" r:id="rId33"/>
    <p:sldId id="295" r:id="rId34"/>
    <p:sldId id="296" r:id="rId35"/>
    <p:sldId id="298" r:id="rId36"/>
    <p:sldId id="300" r:id="rId37"/>
    <p:sldId id="301" r:id="rId38"/>
    <p:sldId id="367" r:id="rId39"/>
    <p:sldId id="370" r:id="rId40"/>
    <p:sldId id="371" r:id="rId41"/>
    <p:sldId id="372" r:id="rId42"/>
    <p:sldId id="373" r:id="rId43"/>
    <p:sldId id="400" r:id="rId44"/>
    <p:sldId id="375" r:id="rId45"/>
    <p:sldId id="377" r:id="rId46"/>
    <p:sldId id="379" r:id="rId47"/>
    <p:sldId id="381" r:id="rId48"/>
    <p:sldId id="382" r:id="rId49"/>
    <p:sldId id="385" r:id="rId50"/>
    <p:sldId id="307" r:id="rId51"/>
    <p:sldId id="415" r:id="rId52"/>
    <p:sldId id="333" r:id="rId53"/>
    <p:sldId id="335" r:id="rId54"/>
    <p:sldId id="337" r:id="rId55"/>
    <p:sldId id="338" r:id="rId56"/>
    <p:sldId id="340" r:id="rId57"/>
    <p:sldId id="386" r:id="rId58"/>
    <p:sldId id="387" r:id="rId59"/>
    <p:sldId id="342" r:id="rId60"/>
    <p:sldId id="344" r:id="rId61"/>
    <p:sldId id="388" r:id="rId62"/>
    <p:sldId id="389" r:id="rId63"/>
    <p:sldId id="401" r:id="rId64"/>
    <p:sldId id="416" r:id="rId65"/>
    <p:sldId id="402" r:id="rId66"/>
    <p:sldId id="403" r:id="rId67"/>
    <p:sldId id="404" r:id="rId68"/>
    <p:sldId id="405" r:id="rId69"/>
    <p:sldId id="406" r:id="rId70"/>
    <p:sldId id="407" r:id="rId71"/>
    <p:sldId id="418" r:id="rId72"/>
    <p:sldId id="419" r:id="rId73"/>
    <p:sldId id="420" r:id="rId74"/>
    <p:sldId id="421" r:id="rId75"/>
    <p:sldId id="422" r:id="rId76"/>
    <p:sldId id="423" r:id="rId77"/>
    <p:sldId id="424" r:id="rId78"/>
    <p:sldId id="426" r:id="rId79"/>
    <p:sldId id="430" r:id="rId80"/>
    <p:sldId id="431" r:id="rId81"/>
    <p:sldId id="432" r:id="rId82"/>
    <p:sldId id="433" r:id="rId83"/>
    <p:sldId id="434" r:id="rId84"/>
    <p:sldId id="435" r:id="rId85"/>
    <p:sldId id="436" r:id="rId86"/>
    <p:sldId id="322" r:id="rId87"/>
    <p:sldId id="325" r:id="rId88"/>
    <p:sldId id="324" r:id="rId89"/>
    <p:sldId id="326" r:id="rId90"/>
    <p:sldId id="327" r:id="rId91"/>
    <p:sldId id="437" r:id="rId92"/>
    <p:sldId id="429" r:id="rId93"/>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CC99FF"/>
    <a:srgbClr val="CC00CC"/>
    <a:srgbClr val="9900FF"/>
    <a:srgbClr val="6600CC"/>
    <a:srgbClr val="006600"/>
    <a:srgbClr val="99FF33"/>
    <a:srgbClr val="B2B2B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5620"/>
    <p:restoredTop sz="94660"/>
  </p:normalViewPr>
  <p:slideViewPr>
    <p:cSldViewPr>
      <p:cViewPr varScale="1">
        <p:scale>
          <a:sx n="108" d="100"/>
          <a:sy n="108" d="100"/>
        </p:scale>
        <p:origin x="730" y="72"/>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8340"/>
    </p:cViewPr>
  </p:sorterViewPr>
  <p:notesViewPr>
    <p:cSldViewPr>
      <p:cViewPr varScale="1">
        <p:scale>
          <a:sx n="87" d="100"/>
          <a:sy n="87" d="100"/>
        </p:scale>
        <p:origin x="206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46DCF-C429-4309-B7F7-89B628C5B2B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C37FD75-A2EF-4E89-AACD-36EF4773CDCE}">
      <dgm:prSet custT="1"/>
      <dgm:spPr/>
      <dgm:t>
        <a:bodyPr/>
        <a:lstStyle/>
        <a:p>
          <a:pPr algn="ctr" rtl="0"/>
          <a:r>
            <a:rPr lang="zh-CN" altLang="en-US" sz="3600" b="0">
              <a:latin typeface="黑体" pitchFamily="49" charset="-122"/>
              <a:ea typeface="黑体" pitchFamily="49" charset="-122"/>
            </a:rPr>
            <a:t>算法设计与分析</a:t>
          </a:r>
          <a:endParaRPr lang="zh-CN" altLang="en-US" sz="3600" b="0" dirty="0">
            <a:latin typeface="黑体" pitchFamily="49" charset="-122"/>
            <a:ea typeface="黑体" pitchFamily="49" charset="-122"/>
          </a:endParaRPr>
        </a:p>
      </dgm:t>
    </dgm:pt>
    <dgm:pt modelId="{D9319533-CDBB-4F85-8C64-11527DDBD11A}" type="parTrans" cxnId="{C10A229E-D2F2-4422-A3CB-78BEDAED098E}">
      <dgm:prSet/>
      <dgm:spPr/>
      <dgm:t>
        <a:bodyPr/>
        <a:lstStyle/>
        <a:p>
          <a:endParaRPr lang="zh-CN" altLang="en-US"/>
        </a:p>
      </dgm:t>
    </dgm:pt>
    <dgm:pt modelId="{B4987F36-225A-481A-84CC-6456EEEEE21E}" type="sibTrans" cxnId="{C10A229E-D2F2-4422-A3CB-78BEDAED098E}">
      <dgm:prSet/>
      <dgm:spPr/>
      <dgm:t>
        <a:bodyPr/>
        <a:lstStyle/>
        <a:p>
          <a:endParaRPr lang="zh-CN" altLang="en-US"/>
        </a:p>
      </dgm:t>
    </dgm:pt>
    <dgm:pt modelId="{3F6419E0-5548-42AA-953B-F3C96646AE0F}" type="pres">
      <dgm:prSet presAssocID="{1DF46DCF-C429-4309-B7F7-89B628C5B2B6}" presName="linear" presStyleCnt="0">
        <dgm:presLayoutVars>
          <dgm:animLvl val="lvl"/>
          <dgm:resizeHandles val="exact"/>
        </dgm:presLayoutVars>
      </dgm:prSet>
      <dgm:spPr/>
    </dgm:pt>
    <dgm:pt modelId="{D0F135F7-87C6-4AC2-A771-5F1B24F1E711}" type="pres">
      <dgm:prSet presAssocID="{FC37FD75-A2EF-4E89-AACD-36EF4773CDCE}" presName="parentText" presStyleLbl="node1" presStyleIdx="0" presStyleCnt="1" custLinFactNeighborX="402" custLinFactNeighborY="63766">
        <dgm:presLayoutVars>
          <dgm:chMax val="0"/>
          <dgm:bulletEnabled val="1"/>
        </dgm:presLayoutVars>
      </dgm:prSet>
      <dgm:spPr/>
    </dgm:pt>
  </dgm:ptLst>
  <dgm:cxnLst>
    <dgm:cxn modelId="{49C69326-DB20-41FB-AFBD-6F245AEF0D7F}" type="presOf" srcId="{1DF46DCF-C429-4309-B7F7-89B628C5B2B6}" destId="{3F6419E0-5548-42AA-953B-F3C96646AE0F}" srcOrd="0" destOrd="0" presId="urn:microsoft.com/office/officeart/2005/8/layout/vList2"/>
    <dgm:cxn modelId="{C10A229E-D2F2-4422-A3CB-78BEDAED098E}" srcId="{1DF46DCF-C429-4309-B7F7-89B628C5B2B6}" destId="{FC37FD75-A2EF-4E89-AACD-36EF4773CDCE}" srcOrd="0" destOrd="0" parTransId="{D9319533-CDBB-4F85-8C64-11527DDBD11A}" sibTransId="{B4987F36-225A-481A-84CC-6456EEEEE21E}"/>
    <dgm:cxn modelId="{4A51B69F-2BCF-49F8-AD4C-B030C1B262F4}" type="presOf" srcId="{FC37FD75-A2EF-4E89-AACD-36EF4773CDCE}" destId="{D0F135F7-87C6-4AC2-A771-5F1B24F1E711}" srcOrd="0" destOrd="0" presId="urn:microsoft.com/office/officeart/2005/8/layout/vList2"/>
    <dgm:cxn modelId="{C2FB55F8-4042-499A-906A-F06698BA50C7}" type="presParOf" srcId="{3F6419E0-5548-42AA-953B-F3C96646AE0F}" destId="{D0F135F7-87C6-4AC2-A771-5F1B24F1E7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657FA8-917E-4055-9427-5519F936666B}" type="doc">
      <dgm:prSet loTypeId="urn:microsoft.com/office/officeart/2008/layout/VerticalCurvedList" loCatId="list" qsTypeId="urn:microsoft.com/office/officeart/2005/8/quickstyle/3d3" qsCatId="3D" csTypeId="urn:microsoft.com/office/officeart/2005/8/colors/accent3_3" csCatId="accent3" phldr="1"/>
      <dgm:spPr/>
      <dgm:t>
        <a:bodyPr/>
        <a:lstStyle/>
        <a:p>
          <a:endParaRPr lang="zh-CN" altLang="en-US"/>
        </a:p>
      </dgm:t>
    </dgm:pt>
    <dgm:pt modelId="{9013D334-B72D-4C53-83C3-19DD6DFE603F}">
      <dgm:prSet phldrT="[文本]"/>
      <dgm:spPr/>
      <dgm:t>
        <a:bodyPr/>
        <a:lstStyle/>
        <a:p>
          <a:r>
            <a:rPr lang="zh-CN" altLang="en-US" dirty="0">
              <a:solidFill>
                <a:schemeClr val="tx1"/>
              </a:solidFill>
            </a:rPr>
            <a:t>递归与递归模型</a:t>
          </a:r>
        </a:p>
      </dgm:t>
    </dgm:pt>
    <dgm:pt modelId="{04E13805-5A3C-4156-8C03-54A036617A64}" type="parTrans" cxnId="{ACF9ED07-A2EF-4A1B-8DCD-62A615620D18}">
      <dgm:prSet/>
      <dgm:spPr/>
      <dgm:t>
        <a:bodyPr/>
        <a:lstStyle/>
        <a:p>
          <a:endParaRPr lang="zh-CN" altLang="en-US"/>
        </a:p>
      </dgm:t>
    </dgm:pt>
    <dgm:pt modelId="{5CD93F9B-D082-4AD4-B422-AECF3FF380F8}" type="sibTrans" cxnId="{ACF9ED07-A2EF-4A1B-8DCD-62A615620D18}">
      <dgm:prSet/>
      <dgm:spPr/>
      <dgm:t>
        <a:bodyPr/>
        <a:lstStyle/>
        <a:p>
          <a:endParaRPr lang="zh-CN" altLang="en-US"/>
        </a:p>
      </dgm:t>
    </dgm:pt>
    <dgm:pt modelId="{2E231DFF-0F22-4D81-800C-A090F1F2565E}">
      <dgm:prSet phldrT="[文本]"/>
      <dgm:spPr/>
      <dgm:t>
        <a:bodyPr/>
        <a:lstStyle/>
        <a:p>
          <a:r>
            <a:rPr lang="zh-CN" altLang="en-US" dirty="0">
              <a:solidFill>
                <a:schemeClr val="tx1"/>
              </a:solidFill>
            </a:rPr>
            <a:t>递归算法设计</a:t>
          </a:r>
        </a:p>
      </dgm:t>
    </dgm:pt>
    <dgm:pt modelId="{04949144-4D04-4B3B-876E-9D4D9D155A1C}" type="parTrans" cxnId="{C856C1E1-2DAE-4555-A583-FD27F8133177}">
      <dgm:prSet/>
      <dgm:spPr/>
      <dgm:t>
        <a:bodyPr/>
        <a:lstStyle/>
        <a:p>
          <a:endParaRPr lang="zh-CN" altLang="en-US"/>
        </a:p>
      </dgm:t>
    </dgm:pt>
    <dgm:pt modelId="{653A76E3-ECAF-4728-BD94-4EF549AEF078}" type="sibTrans" cxnId="{C856C1E1-2DAE-4555-A583-FD27F8133177}">
      <dgm:prSet/>
      <dgm:spPr/>
      <dgm:t>
        <a:bodyPr/>
        <a:lstStyle/>
        <a:p>
          <a:endParaRPr lang="zh-CN" altLang="en-US"/>
        </a:p>
      </dgm:t>
    </dgm:pt>
    <dgm:pt modelId="{CFD33538-1B7B-4C7E-9AD5-0F2B977EB784}">
      <dgm:prSet phldrT="[文本]"/>
      <dgm:spPr/>
      <dgm:t>
        <a:bodyPr/>
        <a:lstStyle/>
        <a:p>
          <a:r>
            <a:rPr lang="zh-CN" altLang="en-US" dirty="0">
              <a:solidFill>
                <a:schemeClr val="tx1"/>
              </a:solidFill>
            </a:rPr>
            <a:t>递归转化为非递归</a:t>
          </a:r>
        </a:p>
      </dgm:t>
    </dgm:pt>
    <dgm:pt modelId="{B362BAA5-03A6-470F-8655-7A5F9D6181AB}" type="parTrans" cxnId="{33C0773E-82E3-4A0C-8E0E-AEB8FDC24913}">
      <dgm:prSet/>
      <dgm:spPr/>
      <dgm:t>
        <a:bodyPr/>
        <a:lstStyle/>
        <a:p>
          <a:endParaRPr lang="zh-CN" altLang="en-US"/>
        </a:p>
      </dgm:t>
    </dgm:pt>
    <dgm:pt modelId="{A097AFDC-80FA-43D0-9ED9-9838A8E33D1D}" type="sibTrans" cxnId="{33C0773E-82E3-4A0C-8E0E-AEB8FDC24913}">
      <dgm:prSet/>
      <dgm:spPr/>
      <dgm:t>
        <a:bodyPr/>
        <a:lstStyle/>
        <a:p>
          <a:endParaRPr lang="zh-CN" altLang="en-US"/>
        </a:p>
      </dgm:t>
    </dgm:pt>
    <dgm:pt modelId="{525FBC93-5CEB-4129-A5CD-24A71EA06819}">
      <dgm:prSet phldrT="[文本]"/>
      <dgm:spPr/>
      <dgm:t>
        <a:bodyPr/>
        <a:lstStyle/>
        <a:p>
          <a:r>
            <a:rPr lang="zh-CN" altLang="en-US" dirty="0">
              <a:solidFill>
                <a:schemeClr val="tx1"/>
              </a:solidFill>
            </a:rPr>
            <a:t>求解递归方程</a:t>
          </a:r>
        </a:p>
      </dgm:t>
    </dgm:pt>
    <dgm:pt modelId="{B599766A-D6A2-470E-B62A-BA3391D7CD0A}" type="parTrans" cxnId="{43D1E5BE-ADB0-4006-9A06-BA2CA71D2D8D}">
      <dgm:prSet/>
      <dgm:spPr/>
      <dgm:t>
        <a:bodyPr/>
        <a:lstStyle/>
        <a:p>
          <a:endParaRPr lang="zh-CN" altLang="en-US"/>
        </a:p>
      </dgm:t>
    </dgm:pt>
    <dgm:pt modelId="{3F7C5065-2042-4C26-899D-4F1E4FBBE0F5}" type="sibTrans" cxnId="{43D1E5BE-ADB0-4006-9A06-BA2CA71D2D8D}">
      <dgm:prSet/>
      <dgm:spPr/>
      <dgm:t>
        <a:bodyPr/>
        <a:lstStyle/>
        <a:p>
          <a:endParaRPr lang="zh-CN" altLang="en-US"/>
        </a:p>
      </dgm:t>
    </dgm:pt>
    <dgm:pt modelId="{2D185F58-3F3A-4E51-AB09-90470CD07721}" type="pres">
      <dgm:prSet presAssocID="{01657FA8-917E-4055-9427-5519F936666B}" presName="Name0" presStyleCnt="0">
        <dgm:presLayoutVars>
          <dgm:chMax val="7"/>
          <dgm:chPref val="7"/>
          <dgm:dir/>
        </dgm:presLayoutVars>
      </dgm:prSet>
      <dgm:spPr/>
    </dgm:pt>
    <dgm:pt modelId="{5F378774-9596-441E-8D82-CE0770D58DD2}" type="pres">
      <dgm:prSet presAssocID="{01657FA8-917E-4055-9427-5519F936666B}" presName="Name1" presStyleCnt="0"/>
      <dgm:spPr/>
    </dgm:pt>
    <dgm:pt modelId="{34CF6DA6-7FDE-4983-B35B-4ACEDF70F1D6}" type="pres">
      <dgm:prSet presAssocID="{01657FA8-917E-4055-9427-5519F936666B}" presName="cycle" presStyleCnt="0"/>
      <dgm:spPr/>
    </dgm:pt>
    <dgm:pt modelId="{DAFD8540-5FE0-49E0-9122-DF4A0AAAF576}" type="pres">
      <dgm:prSet presAssocID="{01657FA8-917E-4055-9427-5519F936666B}" presName="srcNode" presStyleLbl="node1" presStyleIdx="0" presStyleCnt="4"/>
      <dgm:spPr/>
    </dgm:pt>
    <dgm:pt modelId="{4652D66A-6C8E-455A-85A6-F53C0747755F}" type="pres">
      <dgm:prSet presAssocID="{01657FA8-917E-4055-9427-5519F936666B}" presName="conn" presStyleLbl="parChTrans1D2" presStyleIdx="0" presStyleCnt="1"/>
      <dgm:spPr/>
    </dgm:pt>
    <dgm:pt modelId="{C3269833-1114-42A4-B8E4-752C6B53BECF}" type="pres">
      <dgm:prSet presAssocID="{01657FA8-917E-4055-9427-5519F936666B}" presName="extraNode" presStyleLbl="node1" presStyleIdx="0" presStyleCnt="4"/>
      <dgm:spPr/>
    </dgm:pt>
    <dgm:pt modelId="{78F0E85C-46B9-4551-92F5-034FAF51D33E}" type="pres">
      <dgm:prSet presAssocID="{01657FA8-917E-4055-9427-5519F936666B}" presName="dstNode" presStyleLbl="node1" presStyleIdx="0" presStyleCnt="4"/>
      <dgm:spPr/>
    </dgm:pt>
    <dgm:pt modelId="{ED995F0B-BF64-405E-8359-5606206F1ACF}" type="pres">
      <dgm:prSet presAssocID="{9013D334-B72D-4C53-83C3-19DD6DFE603F}" presName="text_1" presStyleLbl="node1" presStyleIdx="0" presStyleCnt="4">
        <dgm:presLayoutVars>
          <dgm:bulletEnabled val="1"/>
        </dgm:presLayoutVars>
      </dgm:prSet>
      <dgm:spPr/>
    </dgm:pt>
    <dgm:pt modelId="{DDF2F7D2-B2E7-426F-9D35-FEAF5124739F}" type="pres">
      <dgm:prSet presAssocID="{9013D334-B72D-4C53-83C3-19DD6DFE603F}" presName="accent_1" presStyleCnt="0"/>
      <dgm:spPr/>
    </dgm:pt>
    <dgm:pt modelId="{33D8AE98-BC28-44E4-85AD-6F0393A1850B}" type="pres">
      <dgm:prSet presAssocID="{9013D334-B72D-4C53-83C3-19DD6DFE603F}" presName="accentRepeatNode" presStyleLbl="solidFgAcc1" presStyleIdx="0" presStyleCnt="4"/>
      <dgm:spPr/>
    </dgm:pt>
    <dgm:pt modelId="{6DE19819-E183-4D49-B5EB-FD0AB854BD2A}" type="pres">
      <dgm:prSet presAssocID="{2E231DFF-0F22-4D81-800C-A090F1F2565E}" presName="text_2" presStyleLbl="node1" presStyleIdx="1" presStyleCnt="4">
        <dgm:presLayoutVars>
          <dgm:bulletEnabled val="1"/>
        </dgm:presLayoutVars>
      </dgm:prSet>
      <dgm:spPr/>
    </dgm:pt>
    <dgm:pt modelId="{25A0574F-73FF-40B7-83FA-87463ED2556B}" type="pres">
      <dgm:prSet presAssocID="{2E231DFF-0F22-4D81-800C-A090F1F2565E}" presName="accent_2" presStyleCnt="0"/>
      <dgm:spPr/>
    </dgm:pt>
    <dgm:pt modelId="{E99DF54B-B698-4A0A-A46F-17E598878C85}" type="pres">
      <dgm:prSet presAssocID="{2E231DFF-0F22-4D81-800C-A090F1F2565E}" presName="accentRepeatNode" presStyleLbl="solidFgAcc1" presStyleIdx="1" presStyleCnt="4"/>
      <dgm:spPr/>
    </dgm:pt>
    <dgm:pt modelId="{552E4196-3877-4C46-A307-CC8DB83867B8}" type="pres">
      <dgm:prSet presAssocID="{CFD33538-1B7B-4C7E-9AD5-0F2B977EB784}" presName="text_3" presStyleLbl="node1" presStyleIdx="2" presStyleCnt="4">
        <dgm:presLayoutVars>
          <dgm:bulletEnabled val="1"/>
        </dgm:presLayoutVars>
      </dgm:prSet>
      <dgm:spPr/>
    </dgm:pt>
    <dgm:pt modelId="{D39F0B17-D220-4B11-9A3A-54630036F286}" type="pres">
      <dgm:prSet presAssocID="{CFD33538-1B7B-4C7E-9AD5-0F2B977EB784}" presName="accent_3" presStyleCnt="0"/>
      <dgm:spPr/>
    </dgm:pt>
    <dgm:pt modelId="{3942D8C1-ACE9-41FC-A424-41FC73598360}" type="pres">
      <dgm:prSet presAssocID="{CFD33538-1B7B-4C7E-9AD5-0F2B977EB784}" presName="accentRepeatNode" presStyleLbl="solidFgAcc1" presStyleIdx="2" presStyleCnt="4"/>
      <dgm:spPr/>
    </dgm:pt>
    <dgm:pt modelId="{F9DBD21A-DBCB-4937-A397-EE63D53168C7}" type="pres">
      <dgm:prSet presAssocID="{525FBC93-5CEB-4129-A5CD-24A71EA06819}" presName="text_4" presStyleLbl="node1" presStyleIdx="3" presStyleCnt="4">
        <dgm:presLayoutVars>
          <dgm:bulletEnabled val="1"/>
        </dgm:presLayoutVars>
      </dgm:prSet>
      <dgm:spPr/>
    </dgm:pt>
    <dgm:pt modelId="{3BB77B11-045E-4C89-AE02-2D3DD82F8CB9}" type="pres">
      <dgm:prSet presAssocID="{525FBC93-5CEB-4129-A5CD-24A71EA06819}" presName="accent_4" presStyleCnt="0"/>
      <dgm:spPr/>
    </dgm:pt>
    <dgm:pt modelId="{104D7423-ACF5-4C1D-97BB-6138A416612C}" type="pres">
      <dgm:prSet presAssocID="{525FBC93-5CEB-4129-A5CD-24A71EA06819}" presName="accentRepeatNode" presStyleLbl="solidFgAcc1" presStyleIdx="3" presStyleCnt="4"/>
      <dgm:spPr/>
    </dgm:pt>
  </dgm:ptLst>
  <dgm:cxnLst>
    <dgm:cxn modelId="{99A07F03-B0BE-4799-8FB0-DCF685B81A00}" type="presOf" srcId="{01657FA8-917E-4055-9427-5519F936666B}" destId="{2D185F58-3F3A-4E51-AB09-90470CD07721}" srcOrd="0" destOrd="0" presId="urn:microsoft.com/office/officeart/2008/layout/VerticalCurvedList"/>
    <dgm:cxn modelId="{ACF9ED07-A2EF-4A1B-8DCD-62A615620D18}" srcId="{01657FA8-917E-4055-9427-5519F936666B}" destId="{9013D334-B72D-4C53-83C3-19DD6DFE603F}" srcOrd="0" destOrd="0" parTransId="{04E13805-5A3C-4156-8C03-54A036617A64}" sibTransId="{5CD93F9B-D082-4AD4-B422-AECF3FF380F8}"/>
    <dgm:cxn modelId="{B1AE1018-9BD5-4D36-B15F-025FCF6F46D6}" type="presOf" srcId="{525FBC93-5CEB-4129-A5CD-24A71EA06819}" destId="{F9DBD21A-DBCB-4937-A397-EE63D53168C7}" srcOrd="0" destOrd="0" presId="urn:microsoft.com/office/officeart/2008/layout/VerticalCurvedList"/>
    <dgm:cxn modelId="{33C0773E-82E3-4A0C-8E0E-AEB8FDC24913}" srcId="{01657FA8-917E-4055-9427-5519F936666B}" destId="{CFD33538-1B7B-4C7E-9AD5-0F2B977EB784}" srcOrd="2" destOrd="0" parTransId="{B362BAA5-03A6-470F-8655-7A5F9D6181AB}" sibTransId="{A097AFDC-80FA-43D0-9ED9-9838A8E33D1D}"/>
    <dgm:cxn modelId="{63DE0E50-DA14-4527-9190-A31DD1A8EC55}" type="presOf" srcId="{9013D334-B72D-4C53-83C3-19DD6DFE603F}" destId="{ED995F0B-BF64-405E-8359-5606206F1ACF}" srcOrd="0" destOrd="0" presId="urn:microsoft.com/office/officeart/2008/layout/VerticalCurvedList"/>
    <dgm:cxn modelId="{BEAC947B-A882-49F0-8584-4F71FCCA8873}" type="presOf" srcId="{2E231DFF-0F22-4D81-800C-A090F1F2565E}" destId="{6DE19819-E183-4D49-B5EB-FD0AB854BD2A}" srcOrd="0" destOrd="0" presId="urn:microsoft.com/office/officeart/2008/layout/VerticalCurvedList"/>
    <dgm:cxn modelId="{9837C193-4448-4082-9D1A-E98B13DD1C8A}" type="presOf" srcId="{5CD93F9B-D082-4AD4-B422-AECF3FF380F8}" destId="{4652D66A-6C8E-455A-85A6-F53C0747755F}" srcOrd="0" destOrd="0" presId="urn:microsoft.com/office/officeart/2008/layout/VerticalCurvedList"/>
    <dgm:cxn modelId="{4BC2C3B5-A90B-40EF-894D-C76485D02273}" type="presOf" srcId="{CFD33538-1B7B-4C7E-9AD5-0F2B977EB784}" destId="{552E4196-3877-4C46-A307-CC8DB83867B8}" srcOrd="0" destOrd="0" presId="urn:microsoft.com/office/officeart/2008/layout/VerticalCurvedList"/>
    <dgm:cxn modelId="{43D1E5BE-ADB0-4006-9A06-BA2CA71D2D8D}" srcId="{01657FA8-917E-4055-9427-5519F936666B}" destId="{525FBC93-5CEB-4129-A5CD-24A71EA06819}" srcOrd="3" destOrd="0" parTransId="{B599766A-D6A2-470E-B62A-BA3391D7CD0A}" sibTransId="{3F7C5065-2042-4C26-899D-4F1E4FBBE0F5}"/>
    <dgm:cxn modelId="{C856C1E1-2DAE-4555-A583-FD27F8133177}" srcId="{01657FA8-917E-4055-9427-5519F936666B}" destId="{2E231DFF-0F22-4D81-800C-A090F1F2565E}" srcOrd="1" destOrd="0" parTransId="{04949144-4D04-4B3B-876E-9D4D9D155A1C}" sibTransId="{653A76E3-ECAF-4728-BD94-4EF549AEF078}"/>
    <dgm:cxn modelId="{11C3141B-BB8B-4BF1-AAD8-ADCA76F54CA3}" type="presParOf" srcId="{2D185F58-3F3A-4E51-AB09-90470CD07721}" destId="{5F378774-9596-441E-8D82-CE0770D58DD2}" srcOrd="0" destOrd="0" presId="urn:microsoft.com/office/officeart/2008/layout/VerticalCurvedList"/>
    <dgm:cxn modelId="{252B7664-6E0D-4E5C-978B-E7D4DBB77637}" type="presParOf" srcId="{5F378774-9596-441E-8D82-CE0770D58DD2}" destId="{34CF6DA6-7FDE-4983-B35B-4ACEDF70F1D6}" srcOrd="0" destOrd="0" presId="urn:microsoft.com/office/officeart/2008/layout/VerticalCurvedList"/>
    <dgm:cxn modelId="{5EB83AAA-38BA-4352-8B0A-301E603875A7}" type="presParOf" srcId="{34CF6DA6-7FDE-4983-B35B-4ACEDF70F1D6}" destId="{DAFD8540-5FE0-49E0-9122-DF4A0AAAF576}" srcOrd="0" destOrd="0" presId="urn:microsoft.com/office/officeart/2008/layout/VerticalCurvedList"/>
    <dgm:cxn modelId="{DA64B0BC-91B9-4E85-B4B9-E5796FD87625}" type="presParOf" srcId="{34CF6DA6-7FDE-4983-B35B-4ACEDF70F1D6}" destId="{4652D66A-6C8E-455A-85A6-F53C0747755F}" srcOrd="1" destOrd="0" presId="urn:microsoft.com/office/officeart/2008/layout/VerticalCurvedList"/>
    <dgm:cxn modelId="{E4FE275F-205D-4D38-BF7F-6299DC069CB4}" type="presParOf" srcId="{34CF6DA6-7FDE-4983-B35B-4ACEDF70F1D6}" destId="{C3269833-1114-42A4-B8E4-752C6B53BECF}" srcOrd="2" destOrd="0" presId="urn:microsoft.com/office/officeart/2008/layout/VerticalCurvedList"/>
    <dgm:cxn modelId="{D86507C9-CE0F-4F34-B651-73E0A109C852}" type="presParOf" srcId="{34CF6DA6-7FDE-4983-B35B-4ACEDF70F1D6}" destId="{78F0E85C-46B9-4551-92F5-034FAF51D33E}" srcOrd="3" destOrd="0" presId="urn:microsoft.com/office/officeart/2008/layout/VerticalCurvedList"/>
    <dgm:cxn modelId="{78BFA983-71A9-48C0-87FB-0DDB6A1358FC}" type="presParOf" srcId="{5F378774-9596-441E-8D82-CE0770D58DD2}" destId="{ED995F0B-BF64-405E-8359-5606206F1ACF}" srcOrd="1" destOrd="0" presId="urn:microsoft.com/office/officeart/2008/layout/VerticalCurvedList"/>
    <dgm:cxn modelId="{40CEF8BA-BDF5-47AA-AC3C-6A21031FE49F}" type="presParOf" srcId="{5F378774-9596-441E-8D82-CE0770D58DD2}" destId="{DDF2F7D2-B2E7-426F-9D35-FEAF5124739F}" srcOrd="2" destOrd="0" presId="urn:microsoft.com/office/officeart/2008/layout/VerticalCurvedList"/>
    <dgm:cxn modelId="{AF703637-48D1-43B2-942C-9277D45BFB5D}" type="presParOf" srcId="{DDF2F7D2-B2E7-426F-9D35-FEAF5124739F}" destId="{33D8AE98-BC28-44E4-85AD-6F0393A1850B}" srcOrd="0" destOrd="0" presId="urn:microsoft.com/office/officeart/2008/layout/VerticalCurvedList"/>
    <dgm:cxn modelId="{CB3C7EDA-FBF0-434A-8D7A-E52DDA65C3F7}" type="presParOf" srcId="{5F378774-9596-441E-8D82-CE0770D58DD2}" destId="{6DE19819-E183-4D49-B5EB-FD0AB854BD2A}" srcOrd="3" destOrd="0" presId="urn:microsoft.com/office/officeart/2008/layout/VerticalCurvedList"/>
    <dgm:cxn modelId="{44EA3ADE-40F6-49C0-B533-EA4F8160313F}" type="presParOf" srcId="{5F378774-9596-441E-8D82-CE0770D58DD2}" destId="{25A0574F-73FF-40B7-83FA-87463ED2556B}" srcOrd="4" destOrd="0" presId="urn:microsoft.com/office/officeart/2008/layout/VerticalCurvedList"/>
    <dgm:cxn modelId="{0DB436D0-04FF-480E-9E83-68874C57AAAD}" type="presParOf" srcId="{25A0574F-73FF-40B7-83FA-87463ED2556B}" destId="{E99DF54B-B698-4A0A-A46F-17E598878C85}" srcOrd="0" destOrd="0" presId="urn:microsoft.com/office/officeart/2008/layout/VerticalCurvedList"/>
    <dgm:cxn modelId="{48ED12C5-E5C4-4F5A-BD5B-E6E186881183}" type="presParOf" srcId="{5F378774-9596-441E-8D82-CE0770D58DD2}" destId="{552E4196-3877-4C46-A307-CC8DB83867B8}" srcOrd="5" destOrd="0" presId="urn:microsoft.com/office/officeart/2008/layout/VerticalCurvedList"/>
    <dgm:cxn modelId="{4115E9EE-3DDF-4D52-AA12-2AA0D40540E6}" type="presParOf" srcId="{5F378774-9596-441E-8D82-CE0770D58DD2}" destId="{D39F0B17-D220-4B11-9A3A-54630036F286}" srcOrd="6" destOrd="0" presId="urn:microsoft.com/office/officeart/2008/layout/VerticalCurvedList"/>
    <dgm:cxn modelId="{E758D4E8-4319-47D5-9CE8-6C52C25D3ACB}" type="presParOf" srcId="{D39F0B17-D220-4B11-9A3A-54630036F286}" destId="{3942D8C1-ACE9-41FC-A424-41FC73598360}" srcOrd="0" destOrd="0" presId="urn:microsoft.com/office/officeart/2008/layout/VerticalCurvedList"/>
    <dgm:cxn modelId="{646083BE-7EB4-4EF2-AA44-1ECDCD0ADAAC}" type="presParOf" srcId="{5F378774-9596-441E-8D82-CE0770D58DD2}" destId="{F9DBD21A-DBCB-4937-A397-EE63D53168C7}" srcOrd="7" destOrd="0" presId="urn:microsoft.com/office/officeart/2008/layout/VerticalCurvedList"/>
    <dgm:cxn modelId="{A6938B71-A348-4DB8-AA1A-E962CD475629}" type="presParOf" srcId="{5F378774-9596-441E-8D82-CE0770D58DD2}" destId="{3BB77B11-045E-4C89-AE02-2D3DD82F8CB9}" srcOrd="8" destOrd="0" presId="urn:microsoft.com/office/officeart/2008/layout/VerticalCurvedList"/>
    <dgm:cxn modelId="{46A7FB89-696A-4579-8B27-551F98561079}" type="presParOf" srcId="{3BB77B11-045E-4C89-AE02-2D3DD82F8CB9}" destId="{104D7423-ACF5-4C1D-97BB-6138A41661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6E70AC4-8D1A-4357-BACC-E20964806E0F}" type="doc">
      <dgm:prSet loTypeId="urn:microsoft.com/office/officeart/2005/8/layout/pyramid2" loCatId="list" qsTypeId="urn:microsoft.com/office/officeart/2005/8/quickstyle/simple3" qsCatId="simple" csTypeId="urn:microsoft.com/office/officeart/2005/8/colors/accent3_3" csCatId="accent3" phldr="1"/>
      <dgm:spPr/>
      <dgm:t>
        <a:bodyPr/>
        <a:lstStyle/>
        <a:p>
          <a:endParaRPr lang="zh-CN" altLang="en-US"/>
        </a:p>
      </dgm:t>
    </dgm:pt>
    <dgm:pt modelId="{635BB82D-A125-463D-B81A-FFD7664BF8D2}">
      <dgm:prSet phldrT="[文本]" custT="1"/>
      <dgm:spPr/>
      <dgm:t>
        <a:bodyPr/>
        <a:lstStyle/>
        <a:p>
          <a:pPr algn="l"/>
          <a:r>
            <a:rPr lang="en-US" altLang="zh-CN" sz="2400" dirty="0">
              <a:solidFill>
                <a:schemeClr val="tx1"/>
              </a:solidFill>
            </a:rPr>
            <a:t>1.1 </a:t>
          </a:r>
          <a:r>
            <a:rPr lang="zh-CN" altLang="en-US" sz="2400" dirty="0">
              <a:solidFill>
                <a:schemeClr val="tx1"/>
              </a:solidFill>
            </a:rPr>
            <a:t>递归的定义</a:t>
          </a:r>
        </a:p>
      </dgm:t>
    </dgm:pt>
    <dgm:pt modelId="{0B6672E4-8706-435C-8F96-607FC0622B8A}" type="parTrans" cxnId="{5DA92F65-5934-4759-A0BC-1855C75E0382}">
      <dgm:prSet/>
      <dgm:spPr/>
      <dgm:t>
        <a:bodyPr/>
        <a:lstStyle/>
        <a:p>
          <a:endParaRPr lang="zh-CN" altLang="en-US" sz="1600">
            <a:solidFill>
              <a:schemeClr val="tx1"/>
            </a:solidFill>
          </a:endParaRPr>
        </a:p>
      </dgm:t>
    </dgm:pt>
    <dgm:pt modelId="{653441C6-3B3C-4B73-81A2-8BB6672B567D}" type="sibTrans" cxnId="{5DA92F65-5934-4759-A0BC-1855C75E0382}">
      <dgm:prSet/>
      <dgm:spPr/>
      <dgm:t>
        <a:bodyPr/>
        <a:lstStyle/>
        <a:p>
          <a:endParaRPr lang="zh-CN" altLang="en-US" sz="1600">
            <a:solidFill>
              <a:schemeClr val="tx1"/>
            </a:solidFill>
          </a:endParaRPr>
        </a:p>
      </dgm:t>
    </dgm:pt>
    <dgm:pt modelId="{91F87074-D30E-43CA-BD48-7AE2E0EEFB05}">
      <dgm:prSet phldrT="[文本]" custT="1"/>
      <dgm:spPr/>
      <dgm:t>
        <a:bodyPr/>
        <a:lstStyle/>
        <a:p>
          <a:pPr algn="l"/>
          <a:r>
            <a:rPr lang="en-US" altLang="zh-CN" sz="2400" dirty="0"/>
            <a:t>1.2 </a:t>
          </a:r>
          <a:r>
            <a:rPr lang="zh-CN" altLang="en-US" sz="2400" dirty="0"/>
            <a:t>使用递归的场合</a:t>
          </a:r>
        </a:p>
      </dgm:t>
    </dgm:pt>
    <dgm:pt modelId="{38C59C0F-1146-4117-8945-D035734BF06F}" type="parTrans" cxnId="{B165F044-F0F8-4A46-8286-4DC41EABCD1D}">
      <dgm:prSet/>
      <dgm:spPr/>
      <dgm:t>
        <a:bodyPr/>
        <a:lstStyle/>
        <a:p>
          <a:endParaRPr lang="zh-CN" altLang="en-US" sz="1600">
            <a:solidFill>
              <a:schemeClr val="tx1"/>
            </a:solidFill>
          </a:endParaRPr>
        </a:p>
      </dgm:t>
    </dgm:pt>
    <dgm:pt modelId="{BAA4F213-4D56-4E5C-AEBF-099FCAD4E917}" type="sibTrans" cxnId="{B165F044-F0F8-4A46-8286-4DC41EABCD1D}">
      <dgm:prSet/>
      <dgm:spPr/>
      <dgm:t>
        <a:bodyPr/>
        <a:lstStyle/>
        <a:p>
          <a:endParaRPr lang="zh-CN" altLang="en-US" sz="1600">
            <a:solidFill>
              <a:schemeClr val="tx1"/>
            </a:solidFill>
          </a:endParaRPr>
        </a:p>
      </dgm:t>
    </dgm:pt>
    <dgm:pt modelId="{9E82817E-AE61-4E71-85E8-1C4A371944F2}">
      <dgm:prSet phldrT="[文本]" custT="1"/>
      <dgm:spPr/>
      <dgm:t>
        <a:bodyPr/>
        <a:lstStyle/>
        <a:p>
          <a:pPr algn="l"/>
          <a:r>
            <a:rPr lang="en-US" altLang="zh-CN" sz="2400"/>
            <a:t>1.3 </a:t>
          </a:r>
          <a:r>
            <a:rPr lang="zh-CN" altLang="en-US" sz="2400"/>
            <a:t>递归模型</a:t>
          </a:r>
          <a:endParaRPr lang="zh-CN" altLang="en-US" sz="2400" dirty="0"/>
        </a:p>
      </dgm:t>
    </dgm:pt>
    <dgm:pt modelId="{E6DEB3F5-F27B-47E5-B537-D8B73A430C56}" type="parTrans" cxnId="{017AA549-E52D-4465-9D2F-BD753C1B2DCD}">
      <dgm:prSet/>
      <dgm:spPr/>
      <dgm:t>
        <a:bodyPr/>
        <a:lstStyle/>
        <a:p>
          <a:endParaRPr lang="zh-CN" altLang="en-US" sz="1600">
            <a:solidFill>
              <a:schemeClr val="tx1"/>
            </a:solidFill>
          </a:endParaRPr>
        </a:p>
      </dgm:t>
    </dgm:pt>
    <dgm:pt modelId="{00E48A5A-8AB8-4857-A86F-28A010C067E9}" type="sibTrans" cxnId="{017AA549-E52D-4465-9D2F-BD753C1B2DCD}">
      <dgm:prSet/>
      <dgm:spPr/>
      <dgm:t>
        <a:bodyPr/>
        <a:lstStyle/>
        <a:p>
          <a:endParaRPr lang="zh-CN" altLang="en-US" sz="1600">
            <a:solidFill>
              <a:schemeClr val="tx1"/>
            </a:solidFill>
          </a:endParaRPr>
        </a:p>
      </dgm:t>
    </dgm:pt>
    <dgm:pt modelId="{AEABC650-CD11-4ADB-BE46-0BA7F7364120}">
      <dgm:prSet phldrT="[文本]" custT="1"/>
      <dgm:spPr/>
      <dgm:t>
        <a:bodyPr/>
        <a:lstStyle/>
        <a:p>
          <a:pPr algn="l"/>
          <a:r>
            <a:rPr lang="en-US" altLang="zh-CN" sz="2400"/>
            <a:t>1.4 </a:t>
          </a:r>
          <a:r>
            <a:rPr lang="zh-CN" altLang="en-US" sz="2400"/>
            <a:t>递归算法的执行过程</a:t>
          </a:r>
          <a:endParaRPr lang="zh-CN" altLang="en-US" sz="2400" dirty="0"/>
        </a:p>
      </dgm:t>
    </dgm:pt>
    <dgm:pt modelId="{47BED3C5-9A03-4962-A4BD-07C0BCB0E703}" type="parTrans" cxnId="{C848FFC3-A1EA-4958-9BD5-A9B6BEA3E1D8}">
      <dgm:prSet/>
      <dgm:spPr/>
      <dgm:t>
        <a:bodyPr/>
        <a:lstStyle/>
        <a:p>
          <a:endParaRPr lang="zh-CN" altLang="en-US" sz="1600">
            <a:solidFill>
              <a:schemeClr val="tx1"/>
            </a:solidFill>
          </a:endParaRPr>
        </a:p>
      </dgm:t>
    </dgm:pt>
    <dgm:pt modelId="{6ACE6B19-707C-441C-89C9-353A2760F30A}" type="sibTrans" cxnId="{C848FFC3-A1EA-4958-9BD5-A9B6BEA3E1D8}">
      <dgm:prSet/>
      <dgm:spPr/>
      <dgm:t>
        <a:bodyPr/>
        <a:lstStyle/>
        <a:p>
          <a:endParaRPr lang="zh-CN" altLang="en-US" sz="1600">
            <a:solidFill>
              <a:schemeClr val="tx1"/>
            </a:solidFill>
          </a:endParaRPr>
        </a:p>
      </dgm:t>
    </dgm:pt>
    <dgm:pt modelId="{C2FDA78E-CE7C-49C4-A616-BB4BA397B88C}" type="pres">
      <dgm:prSet presAssocID="{66E70AC4-8D1A-4357-BACC-E20964806E0F}" presName="compositeShape" presStyleCnt="0">
        <dgm:presLayoutVars>
          <dgm:dir/>
          <dgm:resizeHandles/>
        </dgm:presLayoutVars>
      </dgm:prSet>
      <dgm:spPr/>
    </dgm:pt>
    <dgm:pt modelId="{A98AF6C5-C5E0-4E26-9770-6355EA3A31F1}" type="pres">
      <dgm:prSet presAssocID="{66E70AC4-8D1A-4357-BACC-E20964806E0F}" presName="pyramid" presStyleLbl="node1" presStyleIdx="0" presStyleCnt="1" custLinFactNeighborX="-23963" custLinFactNeighborY="388"/>
      <dgm:spPr/>
    </dgm:pt>
    <dgm:pt modelId="{11AAEACE-695A-44B3-A42B-D7449FB6908E}" type="pres">
      <dgm:prSet presAssocID="{66E70AC4-8D1A-4357-BACC-E20964806E0F}" presName="theList" presStyleCnt="0"/>
      <dgm:spPr/>
    </dgm:pt>
    <dgm:pt modelId="{8751F2A1-E72A-4019-93A8-0A4B74884B89}" type="pres">
      <dgm:prSet presAssocID="{635BB82D-A125-463D-B81A-FFD7664BF8D2}" presName="aNode" presStyleLbl="fgAcc1" presStyleIdx="0" presStyleCnt="4" custScaleX="195191" custLinFactNeighborX="6283" custLinFactNeighborY="54561">
        <dgm:presLayoutVars>
          <dgm:bulletEnabled val="1"/>
        </dgm:presLayoutVars>
      </dgm:prSet>
      <dgm:spPr/>
    </dgm:pt>
    <dgm:pt modelId="{EFE5991F-9BDD-42A6-B223-22BE7902F2EB}" type="pres">
      <dgm:prSet presAssocID="{635BB82D-A125-463D-B81A-FFD7664BF8D2}" presName="aSpace" presStyleCnt="0"/>
      <dgm:spPr/>
    </dgm:pt>
    <dgm:pt modelId="{5FF33208-4F0B-46F4-90FC-32D9441543DA}" type="pres">
      <dgm:prSet presAssocID="{91F87074-D30E-43CA-BD48-7AE2E0EEFB05}" presName="aNode" presStyleLbl="fgAcc1" presStyleIdx="1" presStyleCnt="4" custScaleX="195191" custLinFactNeighborX="6283" custLinFactNeighborY="54561">
        <dgm:presLayoutVars>
          <dgm:bulletEnabled val="1"/>
        </dgm:presLayoutVars>
      </dgm:prSet>
      <dgm:spPr/>
    </dgm:pt>
    <dgm:pt modelId="{825E3FE2-160B-4BFD-9000-6546CB16BA50}" type="pres">
      <dgm:prSet presAssocID="{91F87074-D30E-43CA-BD48-7AE2E0EEFB05}" presName="aSpace" presStyleCnt="0"/>
      <dgm:spPr/>
    </dgm:pt>
    <dgm:pt modelId="{46D6BBD1-8B2B-4269-B500-0D5462D273F2}" type="pres">
      <dgm:prSet presAssocID="{9E82817E-AE61-4E71-85E8-1C4A371944F2}" presName="aNode" presStyleLbl="fgAcc1" presStyleIdx="2" presStyleCnt="4" custScaleX="195191" custLinFactNeighborX="6283" custLinFactNeighborY="54561">
        <dgm:presLayoutVars>
          <dgm:bulletEnabled val="1"/>
        </dgm:presLayoutVars>
      </dgm:prSet>
      <dgm:spPr/>
    </dgm:pt>
    <dgm:pt modelId="{03C87504-8F8A-4536-B080-CE25E3D92106}" type="pres">
      <dgm:prSet presAssocID="{9E82817E-AE61-4E71-85E8-1C4A371944F2}" presName="aSpace" presStyleCnt="0"/>
      <dgm:spPr/>
    </dgm:pt>
    <dgm:pt modelId="{DD8651AD-50D2-446C-87EB-278AA43045A8}" type="pres">
      <dgm:prSet presAssocID="{AEABC650-CD11-4ADB-BE46-0BA7F7364120}" presName="aNode" presStyleLbl="fgAcc1" presStyleIdx="3" presStyleCnt="4" custScaleX="196865" custLinFactNeighborX="6283" custLinFactNeighborY="54561">
        <dgm:presLayoutVars>
          <dgm:bulletEnabled val="1"/>
        </dgm:presLayoutVars>
      </dgm:prSet>
      <dgm:spPr/>
    </dgm:pt>
    <dgm:pt modelId="{896CE1AD-B6C6-4B34-9BD7-F4B866138D61}" type="pres">
      <dgm:prSet presAssocID="{AEABC650-CD11-4ADB-BE46-0BA7F7364120}" presName="aSpace" presStyleCnt="0"/>
      <dgm:spPr/>
    </dgm:pt>
  </dgm:ptLst>
  <dgm:cxnLst>
    <dgm:cxn modelId="{19CBA10A-3B5B-48D3-80E5-C9C44A31E976}" type="presOf" srcId="{91F87074-D30E-43CA-BD48-7AE2E0EEFB05}" destId="{5FF33208-4F0B-46F4-90FC-32D9441543DA}" srcOrd="0" destOrd="0" presId="urn:microsoft.com/office/officeart/2005/8/layout/pyramid2"/>
    <dgm:cxn modelId="{4CEB9917-C5DE-456A-A085-4BACC2024CB5}" type="presOf" srcId="{66E70AC4-8D1A-4357-BACC-E20964806E0F}" destId="{C2FDA78E-CE7C-49C4-A616-BB4BA397B88C}" srcOrd="0" destOrd="0" presId="urn:microsoft.com/office/officeart/2005/8/layout/pyramid2"/>
    <dgm:cxn modelId="{6FAFD336-1D0E-47E7-80EC-50922078EDA5}" type="presOf" srcId="{9E82817E-AE61-4E71-85E8-1C4A371944F2}" destId="{46D6BBD1-8B2B-4269-B500-0D5462D273F2}" srcOrd="0" destOrd="0" presId="urn:microsoft.com/office/officeart/2005/8/layout/pyramid2"/>
    <dgm:cxn modelId="{B165F044-F0F8-4A46-8286-4DC41EABCD1D}" srcId="{66E70AC4-8D1A-4357-BACC-E20964806E0F}" destId="{91F87074-D30E-43CA-BD48-7AE2E0EEFB05}" srcOrd="1" destOrd="0" parTransId="{38C59C0F-1146-4117-8945-D035734BF06F}" sibTransId="{BAA4F213-4D56-4E5C-AEBF-099FCAD4E917}"/>
    <dgm:cxn modelId="{5DA92F65-5934-4759-A0BC-1855C75E0382}" srcId="{66E70AC4-8D1A-4357-BACC-E20964806E0F}" destId="{635BB82D-A125-463D-B81A-FFD7664BF8D2}" srcOrd="0" destOrd="0" parTransId="{0B6672E4-8706-435C-8F96-607FC0622B8A}" sibTransId="{653441C6-3B3C-4B73-81A2-8BB6672B567D}"/>
    <dgm:cxn modelId="{017AA549-E52D-4465-9D2F-BD753C1B2DCD}" srcId="{66E70AC4-8D1A-4357-BACC-E20964806E0F}" destId="{9E82817E-AE61-4E71-85E8-1C4A371944F2}" srcOrd="2" destOrd="0" parTransId="{E6DEB3F5-F27B-47E5-B537-D8B73A430C56}" sibTransId="{00E48A5A-8AB8-4857-A86F-28A010C067E9}"/>
    <dgm:cxn modelId="{C848FFC3-A1EA-4958-9BD5-A9B6BEA3E1D8}" srcId="{66E70AC4-8D1A-4357-BACC-E20964806E0F}" destId="{AEABC650-CD11-4ADB-BE46-0BA7F7364120}" srcOrd="3" destOrd="0" parTransId="{47BED3C5-9A03-4962-A4BD-07C0BCB0E703}" sibTransId="{6ACE6B19-707C-441C-89C9-353A2760F30A}"/>
    <dgm:cxn modelId="{11C289E3-552B-40DF-AF9A-C907D35ED795}" type="presOf" srcId="{635BB82D-A125-463D-B81A-FFD7664BF8D2}" destId="{8751F2A1-E72A-4019-93A8-0A4B74884B89}" srcOrd="0" destOrd="0" presId="urn:microsoft.com/office/officeart/2005/8/layout/pyramid2"/>
    <dgm:cxn modelId="{3430EFFE-DC43-4E65-85C7-077B605FF1F3}" type="presOf" srcId="{AEABC650-CD11-4ADB-BE46-0BA7F7364120}" destId="{DD8651AD-50D2-446C-87EB-278AA43045A8}" srcOrd="0" destOrd="0" presId="urn:microsoft.com/office/officeart/2005/8/layout/pyramid2"/>
    <dgm:cxn modelId="{1BB9CF98-766E-49D5-99DC-35635F23FAAB}" type="presParOf" srcId="{C2FDA78E-CE7C-49C4-A616-BB4BA397B88C}" destId="{A98AF6C5-C5E0-4E26-9770-6355EA3A31F1}" srcOrd="0" destOrd="0" presId="urn:microsoft.com/office/officeart/2005/8/layout/pyramid2"/>
    <dgm:cxn modelId="{8AC6A71F-9474-4D69-B94E-D269F8DA1FB6}" type="presParOf" srcId="{C2FDA78E-CE7C-49C4-A616-BB4BA397B88C}" destId="{11AAEACE-695A-44B3-A42B-D7449FB6908E}" srcOrd="1" destOrd="0" presId="urn:microsoft.com/office/officeart/2005/8/layout/pyramid2"/>
    <dgm:cxn modelId="{F2CB8A0A-EFD5-4B14-BDEC-B2EF487F4E65}" type="presParOf" srcId="{11AAEACE-695A-44B3-A42B-D7449FB6908E}" destId="{8751F2A1-E72A-4019-93A8-0A4B74884B89}" srcOrd="0" destOrd="0" presId="urn:microsoft.com/office/officeart/2005/8/layout/pyramid2"/>
    <dgm:cxn modelId="{AB3E4250-BA24-46B4-8543-ADA255C136BF}" type="presParOf" srcId="{11AAEACE-695A-44B3-A42B-D7449FB6908E}" destId="{EFE5991F-9BDD-42A6-B223-22BE7902F2EB}" srcOrd="1" destOrd="0" presId="urn:microsoft.com/office/officeart/2005/8/layout/pyramid2"/>
    <dgm:cxn modelId="{E600DAC9-9E86-4CD5-B923-984245D4C7D3}" type="presParOf" srcId="{11AAEACE-695A-44B3-A42B-D7449FB6908E}" destId="{5FF33208-4F0B-46F4-90FC-32D9441543DA}" srcOrd="2" destOrd="0" presId="urn:microsoft.com/office/officeart/2005/8/layout/pyramid2"/>
    <dgm:cxn modelId="{615B3AD8-D45A-416B-9753-563CCBB445A7}" type="presParOf" srcId="{11AAEACE-695A-44B3-A42B-D7449FB6908E}" destId="{825E3FE2-160B-4BFD-9000-6546CB16BA50}" srcOrd="3" destOrd="0" presId="urn:microsoft.com/office/officeart/2005/8/layout/pyramid2"/>
    <dgm:cxn modelId="{D4BAC4C4-FE01-43D2-B33E-16ADDDB659C2}" type="presParOf" srcId="{11AAEACE-695A-44B3-A42B-D7449FB6908E}" destId="{46D6BBD1-8B2B-4269-B500-0D5462D273F2}" srcOrd="4" destOrd="0" presId="urn:microsoft.com/office/officeart/2005/8/layout/pyramid2"/>
    <dgm:cxn modelId="{21D53DDB-1721-4FEF-98BB-02A69BB0F469}" type="presParOf" srcId="{11AAEACE-695A-44B3-A42B-D7449FB6908E}" destId="{03C87504-8F8A-4536-B080-CE25E3D92106}" srcOrd="5" destOrd="0" presId="urn:microsoft.com/office/officeart/2005/8/layout/pyramid2"/>
    <dgm:cxn modelId="{441E8AA2-7321-40F4-8232-74DA394F0BC8}" type="presParOf" srcId="{11AAEACE-695A-44B3-A42B-D7449FB6908E}" destId="{DD8651AD-50D2-446C-87EB-278AA43045A8}" srcOrd="6" destOrd="0" presId="urn:microsoft.com/office/officeart/2005/8/layout/pyramid2"/>
    <dgm:cxn modelId="{3EE6B945-DB10-42FA-9ADF-AC6B042DF961}" type="presParOf" srcId="{11AAEACE-695A-44B3-A42B-D7449FB6908E}" destId="{896CE1AD-B6C6-4B34-9BD7-F4B866138D61}"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70AC4-8D1A-4357-BACC-E20964806E0F}" type="doc">
      <dgm:prSet loTypeId="urn:microsoft.com/office/officeart/2005/8/layout/pyramid2" loCatId="list" qsTypeId="urn:microsoft.com/office/officeart/2005/8/quickstyle/simple3" qsCatId="simple" csTypeId="urn:microsoft.com/office/officeart/2005/8/colors/accent1_2" csCatId="accent1" phldr="1"/>
      <dgm:spPr/>
      <dgm:t>
        <a:bodyPr/>
        <a:lstStyle/>
        <a:p>
          <a:endParaRPr lang="zh-CN" altLang="en-US"/>
        </a:p>
      </dgm:t>
    </dgm:pt>
    <dgm:pt modelId="{635BB82D-A125-463D-B81A-FFD7664BF8D2}">
      <dgm:prSet phldrT="[文本]" custT="1"/>
      <dgm:spPr/>
      <dgm:t>
        <a:bodyPr/>
        <a:lstStyle/>
        <a:p>
          <a:pPr algn="l"/>
          <a:r>
            <a:rPr lang="en-US" altLang="zh-CN" sz="2000" dirty="0"/>
            <a:t>2.1 </a:t>
          </a:r>
          <a:r>
            <a:rPr lang="zh-CN" altLang="en-US" sz="2000" dirty="0"/>
            <a:t>递归算法的正确性</a:t>
          </a:r>
        </a:p>
      </dgm:t>
    </dgm:pt>
    <dgm:pt modelId="{0B6672E4-8706-435C-8F96-607FC0622B8A}" type="parTrans" cxnId="{5DA92F65-5934-4759-A0BC-1855C75E0382}">
      <dgm:prSet/>
      <dgm:spPr/>
      <dgm:t>
        <a:bodyPr/>
        <a:lstStyle/>
        <a:p>
          <a:endParaRPr lang="zh-CN" altLang="en-US" sz="1400">
            <a:solidFill>
              <a:schemeClr val="tx1"/>
            </a:solidFill>
          </a:endParaRPr>
        </a:p>
      </dgm:t>
    </dgm:pt>
    <dgm:pt modelId="{653441C6-3B3C-4B73-81A2-8BB6672B567D}" type="sibTrans" cxnId="{5DA92F65-5934-4759-A0BC-1855C75E0382}">
      <dgm:prSet/>
      <dgm:spPr/>
      <dgm:t>
        <a:bodyPr/>
        <a:lstStyle/>
        <a:p>
          <a:endParaRPr lang="zh-CN" altLang="en-US" sz="1400">
            <a:solidFill>
              <a:schemeClr val="tx1"/>
            </a:solidFill>
          </a:endParaRPr>
        </a:p>
      </dgm:t>
    </dgm:pt>
    <dgm:pt modelId="{91F87074-D30E-43CA-BD48-7AE2E0EEFB05}">
      <dgm:prSet phldrT="[文本]" custT="1"/>
      <dgm:spPr/>
      <dgm:t>
        <a:bodyPr/>
        <a:lstStyle/>
        <a:p>
          <a:pPr algn="l"/>
          <a:r>
            <a:rPr lang="en-US" altLang="zh-CN" sz="2000" dirty="0"/>
            <a:t>2.2 </a:t>
          </a:r>
          <a:r>
            <a:rPr lang="zh-CN" altLang="en-US" sz="2000" dirty="0"/>
            <a:t>递归算法设计的一般步骤</a:t>
          </a:r>
        </a:p>
      </dgm:t>
    </dgm:pt>
    <dgm:pt modelId="{38C59C0F-1146-4117-8945-D035734BF06F}" type="parTrans" cxnId="{B165F044-F0F8-4A46-8286-4DC41EABCD1D}">
      <dgm:prSet/>
      <dgm:spPr/>
      <dgm:t>
        <a:bodyPr/>
        <a:lstStyle/>
        <a:p>
          <a:endParaRPr lang="zh-CN" altLang="en-US" sz="1400">
            <a:solidFill>
              <a:schemeClr val="tx1"/>
            </a:solidFill>
          </a:endParaRPr>
        </a:p>
      </dgm:t>
    </dgm:pt>
    <dgm:pt modelId="{BAA4F213-4D56-4E5C-AEBF-099FCAD4E917}" type="sibTrans" cxnId="{B165F044-F0F8-4A46-8286-4DC41EABCD1D}">
      <dgm:prSet/>
      <dgm:spPr/>
      <dgm:t>
        <a:bodyPr/>
        <a:lstStyle/>
        <a:p>
          <a:endParaRPr lang="zh-CN" altLang="en-US" sz="1400">
            <a:solidFill>
              <a:schemeClr val="tx1"/>
            </a:solidFill>
          </a:endParaRPr>
        </a:p>
      </dgm:t>
    </dgm:pt>
    <dgm:pt modelId="{9E82817E-AE61-4E71-85E8-1C4A371944F2}">
      <dgm:prSet phldrT="[文本]" custT="1"/>
      <dgm:spPr/>
      <dgm:t>
        <a:bodyPr/>
        <a:lstStyle/>
        <a:p>
          <a:pPr algn="l"/>
          <a:r>
            <a:rPr lang="en-US" altLang="zh-CN" sz="2000" dirty="0"/>
            <a:t>2.3 </a:t>
          </a:r>
          <a:r>
            <a:rPr lang="zh-CN" altLang="en-US" sz="2000" dirty="0"/>
            <a:t>递归数据结构及递归算法设计</a:t>
          </a:r>
        </a:p>
      </dgm:t>
    </dgm:pt>
    <dgm:pt modelId="{E6DEB3F5-F27B-47E5-B537-D8B73A430C56}" type="parTrans" cxnId="{017AA549-E52D-4465-9D2F-BD753C1B2DCD}">
      <dgm:prSet/>
      <dgm:spPr/>
      <dgm:t>
        <a:bodyPr/>
        <a:lstStyle/>
        <a:p>
          <a:endParaRPr lang="zh-CN" altLang="en-US" sz="1400">
            <a:solidFill>
              <a:schemeClr val="tx1"/>
            </a:solidFill>
          </a:endParaRPr>
        </a:p>
      </dgm:t>
    </dgm:pt>
    <dgm:pt modelId="{00E48A5A-8AB8-4857-A86F-28A010C067E9}" type="sibTrans" cxnId="{017AA549-E52D-4465-9D2F-BD753C1B2DCD}">
      <dgm:prSet/>
      <dgm:spPr/>
      <dgm:t>
        <a:bodyPr/>
        <a:lstStyle/>
        <a:p>
          <a:endParaRPr lang="zh-CN" altLang="en-US" sz="1400">
            <a:solidFill>
              <a:schemeClr val="tx1"/>
            </a:solidFill>
          </a:endParaRPr>
        </a:p>
      </dgm:t>
    </dgm:pt>
    <dgm:pt modelId="{AEABC650-CD11-4ADB-BE46-0BA7F7364120}">
      <dgm:prSet phldrT="[文本]" custT="1"/>
      <dgm:spPr/>
      <dgm:t>
        <a:bodyPr/>
        <a:lstStyle/>
        <a:p>
          <a:pPr algn="l"/>
          <a:r>
            <a:rPr lang="en-US" altLang="zh-CN" sz="2000"/>
            <a:t>2.4 </a:t>
          </a:r>
          <a:r>
            <a:rPr lang="zh-CN" altLang="en-US" sz="2000"/>
            <a:t>基于归纳思想的递归算法设计</a:t>
          </a:r>
          <a:endParaRPr lang="zh-CN" altLang="en-US" sz="2000" dirty="0"/>
        </a:p>
      </dgm:t>
    </dgm:pt>
    <dgm:pt modelId="{47BED3C5-9A03-4962-A4BD-07C0BCB0E703}" type="parTrans" cxnId="{C848FFC3-A1EA-4958-9BD5-A9B6BEA3E1D8}">
      <dgm:prSet/>
      <dgm:spPr/>
      <dgm:t>
        <a:bodyPr/>
        <a:lstStyle/>
        <a:p>
          <a:endParaRPr lang="zh-CN" altLang="en-US" sz="1400">
            <a:solidFill>
              <a:schemeClr val="tx1"/>
            </a:solidFill>
          </a:endParaRPr>
        </a:p>
      </dgm:t>
    </dgm:pt>
    <dgm:pt modelId="{6ACE6B19-707C-441C-89C9-353A2760F30A}" type="sibTrans" cxnId="{C848FFC3-A1EA-4958-9BD5-A9B6BEA3E1D8}">
      <dgm:prSet/>
      <dgm:spPr/>
      <dgm:t>
        <a:bodyPr/>
        <a:lstStyle/>
        <a:p>
          <a:endParaRPr lang="zh-CN" altLang="en-US" sz="1400">
            <a:solidFill>
              <a:schemeClr val="tx1"/>
            </a:solidFill>
          </a:endParaRPr>
        </a:p>
      </dgm:t>
    </dgm:pt>
    <dgm:pt modelId="{B84B3DA9-668C-41A1-89C9-1873ADD77F41}" type="pres">
      <dgm:prSet presAssocID="{66E70AC4-8D1A-4357-BACC-E20964806E0F}" presName="compositeShape" presStyleCnt="0">
        <dgm:presLayoutVars>
          <dgm:dir/>
          <dgm:resizeHandles/>
        </dgm:presLayoutVars>
      </dgm:prSet>
      <dgm:spPr/>
    </dgm:pt>
    <dgm:pt modelId="{C9D709B1-B9B5-47BE-9832-A7DE3C3D1067}" type="pres">
      <dgm:prSet presAssocID="{66E70AC4-8D1A-4357-BACC-E20964806E0F}" presName="pyramid" presStyleLbl="node1" presStyleIdx="0" presStyleCnt="1" custLinFactNeighborX="-36787"/>
      <dgm:spPr/>
    </dgm:pt>
    <dgm:pt modelId="{30453816-941B-4AA1-AB50-1DEAF2FAE914}" type="pres">
      <dgm:prSet presAssocID="{66E70AC4-8D1A-4357-BACC-E20964806E0F}" presName="theList" presStyleCnt="0"/>
      <dgm:spPr/>
    </dgm:pt>
    <dgm:pt modelId="{63820201-E6C2-4643-8785-22F69CE02301}" type="pres">
      <dgm:prSet presAssocID="{635BB82D-A125-463D-B81A-FFD7664BF8D2}" presName="aNode" presStyleLbl="fgAcc1" presStyleIdx="0" presStyleCnt="4" custScaleX="221762" custLinFactY="35241" custLinFactNeighborY="100000">
        <dgm:presLayoutVars>
          <dgm:bulletEnabled val="1"/>
        </dgm:presLayoutVars>
      </dgm:prSet>
      <dgm:spPr/>
    </dgm:pt>
    <dgm:pt modelId="{0B62AE27-3F9B-4819-8022-B1C3618C0F92}" type="pres">
      <dgm:prSet presAssocID="{635BB82D-A125-463D-B81A-FFD7664BF8D2}" presName="aSpace" presStyleCnt="0"/>
      <dgm:spPr/>
    </dgm:pt>
    <dgm:pt modelId="{934B3761-3C6D-4860-8534-9C6E45828BEA}" type="pres">
      <dgm:prSet presAssocID="{91F87074-D30E-43CA-BD48-7AE2E0EEFB05}" presName="aNode" presStyleLbl="fgAcc1" presStyleIdx="1" presStyleCnt="4" custScaleX="221762" custLinFactY="35241" custLinFactNeighborY="100000">
        <dgm:presLayoutVars>
          <dgm:bulletEnabled val="1"/>
        </dgm:presLayoutVars>
      </dgm:prSet>
      <dgm:spPr/>
    </dgm:pt>
    <dgm:pt modelId="{AAFDB62E-CCF7-47F4-9460-156B62CD2378}" type="pres">
      <dgm:prSet presAssocID="{91F87074-D30E-43CA-BD48-7AE2E0EEFB05}" presName="aSpace" presStyleCnt="0"/>
      <dgm:spPr/>
    </dgm:pt>
    <dgm:pt modelId="{0E960F60-3E37-40B3-ACF3-74E0C86FA762}" type="pres">
      <dgm:prSet presAssocID="{9E82817E-AE61-4E71-85E8-1C4A371944F2}" presName="aNode" presStyleLbl="fgAcc1" presStyleIdx="2" presStyleCnt="4" custScaleX="224877" custLinFactY="35241" custLinFactNeighborY="100000">
        <dgm:presLayoutVars>
          <dgm:bulletEnabled val="1"/>
        </dgm:presLayoutVars>
      </dgm:prSet>
      <dgm:spPr/>
    </dgm:pt>
    <dgm:pt modelId="{5AFA2459-702E-44B1-B93B-324F89ECB959}" type="pres">
      <dgm:prSet presAssocID="{9E82817E-AE61-4E71-85E8-1C4A371944F2}" presName="aSpace" presStyleCnt="0"/>
      <dgm:spPr/>
    </dgm:pt>
    <dgm:pt modelId="{77FFB8E0-F8F2-434C-81EE-7E25168EE529}" type="pres">
      <dgm:prSet presAssocID="{AEABC650-CD11-4ADB-BE46-0BA7F7364120}" presName="aNode" presStyleLbl="fgAcc1" presStyleIdx="3" presStyleCnt="4" custScaleX="221762" custLinFactY="35241" custLinFactNeighborY="100000">
        <dgm:presLayoutVars>
          <dgm:bulletEnabled val="1"/>
        </dgm:presLayoutVars>
      </dgm:prSet>
      <dgm:spPr/>
    </dgm:pt>
    <dgm:pt modelId="{324A848E-8692-4E46-A6FB-6A40426414B9}" type="pres">
      <dgm:prSet presAssocID="{AEABC650-CD11-4ADB-BE46-0BA7F7364120}" presName="aSpace" presStyleCnt="0"/>
      <dgm:spPr/>
    </dgm:pt>
  </dgm:ptLst>
  <dgm:cxnLst>
    <dgm:cxn modelId="{EFAE551A-DD8F-4D03-A9A1-38081B049E17}" type="presOf" srcId="{9E82817E-AE61-4E71-85E8-1C4A371944F2}" destId="{0E960F60-3E37-40B3-ACF3-74E0C86FA762}" srcOrd="0" destOrd="0" presId="urn:microsoft.com/office/officeart/2005/8/layout/pyramid2"/>
    <dgm:cxn modelId="{B165F044-F0F8-4A46-8286-4DC41EABCD1D}" srcId="{66E70AC4-8D1A-4357-BACC-E20964806E0F}" destId="{91F87074-D30E-43CA-BD48-7AE2E0EEFB05}" srcOrd="1" destOrd="0" parTransId="{38C59C0F-1146-4117-8945-D035734BF06F}" sibTransId="{BAA4F213-4D56-4E5C-AEBF-099FCAD4E917}"/>
    <dgm:cxn modelId="{5DA92F65-5934-4759-A0BC-1855C75E0382}" srcId="{66E70AC4-8D1A-4357-BACC-E20964806E0F}" destId="{635BB82D-A125-463D-B81A-FFD7664BF8D2}" srcOrd="0" destOrd="0" parTransId="{0B6672E4-8706-435C-8F96-607FC0622B8A}" sibTransId="{653441C6-3B3C-4B73-81A2-8BB6672B567D}"/>
    <dgm:cxn modelId="{017AA549-E52D-4465-9D2F-BD753C1B2DCD}" srcId="{66E70AC4-8D1A-4357-BACC-E20964806E0F}" destId="{9E82817E-AE61-4E71-85E8-1C4A371944F2}" srcOrd="2" destOrd="0" parTransId="{E6DEB3F5-F27B-47E5-B537-D8B73A430C56}" sibTransId="{00E48A5A-8AB8-4857-A86F-28A010C067E9}"/>
    <dgm:cxn modelId="{FBE3088A-FB9C-4DF0-8FEC-854005C2D93E}" type="presOf" srcId="{91F87074-D30E-43CA-BD48-7AE2E0EEFB05}" destId="{934B3761-3C6D-4860-8534-9C6E45828BEA}" srcOrd="0" destOrd="0" presId="urn:microsoft.com/office/officeart/2005/8/layout/pyramid2"/>
    <dgm:cxn modelId="{FA51BD95-48F6-447D-BA8D-92B0A6E659BC}" type="presOf" srcId="{66E70AC4-8D1A-4357-BACC-E20964806E0F}" destId="{B84B3DA9-668C-41A1-89C9-1873ADD77F41}" srcOrd="0" destOrd="0" presId="urn:microsoft.com/office/officeart/2005/8/layout/pyramid2"/>
    <dgm:cxn modelId="{C848FFC3-A1EA-4958-9BD5-A9B6BEA3E1D8}" srcId="{66E70AC4-8D1A-4357-BACC-E20964806E0F}" destId="{AEABC650-CD11-4ADB-BE46-0BA7F7364120}" srcOrd="3" destOrd="0" parTransId="{47BED3C5-9A03-4962-A4BD-07C0BCB0E703}" sibTransId="{6ACE6B19-707C-441C-89C9-353A2760F30A}"/>
    <dgm:cxn modelId="{A07F2FD9-1564-42D0-8F1E-5FE36BB003D5}" type="presOf" srcId="{635BB82D-A125-463D-B81A-FFD7664BF8D2}" destId="{63820201-E6C2-4643-8785-22F69CE02301}" srcOrd="0" destOrd="0" presId="urn:microsoft.com/office/officeart/2005/8/layout/pyramid2"/>
    <dgm:cxn modelId="{B079B5DE-D4BE-4DFF-BA89-A27A54621F30}" type="presOf" srcId="{AEABC650-CD11-4ADB-BE46-0BA7F7364120}" destId="{77FFB8E0-F8F2-434C-81EE-7E25168EE529}" srcOrd="0" destOrd="0" presId="urn:microsoft.com/office/officeart/2005/8/layout/pyramid2"/>
    <dgm:cxn modelId="{C1F98261-EE6D-4993-99C7-E6F170674A01}" type="presParOf" srcId="{B84B3DA9-668C-41A1-89C9-1873ADD77F41}" destId="{C9D709B1-B9B5-47BE-9832-A7DE3C3D1067}" srcOrd="0" destOrd="0" presId="urn:microsoft.com/office/officeart/2005/8/layout/pyramid2"/>
    <dgm:cxn modelId="{FC60708D-CAE1-412D-AEAF-3A2D61ADDC21}" type="presParOf" srcId="{B84B3DA9-668C-41A1-89C9-1873ADD77F41}" destId="{30453816-941B-4AA1-AB50-1DEAF2FAE914}" srcOrd="1" destOrd="0" presId="urn:microsoft.com/office/officeart/2005/8/layout/pyramid2"/>
    <dgm:cxn modelId="{33A7C94F-B05B-42F9-A500-9C4AA52AAF11}" type="presParOf" srcId="{30453816-941B-4AA1-AB50-1DEAF2FAE914}" destId="{63820201-E6C2-4643-8785-22F69CE02301}" srcOrd="0" destOrd="0" presId="urn:microsoft.com/office/officeart/2005/8/layout/pyramid2"/>
    <dgm:cxn modelId="{429F776A-80AE-40EE-9C6B-E490050861B5}" type="presParOf" srcId="{30453816-941B-4AA1-AB50-1DEAF2FAE914}" destId="{0B62AE27-3F9B-4819-8022-B1C3618C0F92}" srcOrd="1" destOrd="0" presId="urn:microsoft.com/office/officeart/2005/8/layout/pyramid2"/>
    <dgm:cxn modelId="{556A23CB-40BC-4D4E-8602-B12072215C4C}" type="presParOf" srcId="{30453816-941B-4AA1-AB50-1DEAF2FAE914}" destId="{934B3761-3C6D-4860-8534-9C6E45828BEA}" srcOrd="2" destOrd="0" presId="urn:microsoft.com/office/officeart/2005/8/layout/pyramid2"/>
    <dgm:cxn modelId="{75DE7153-1AFC-47EA-BF91-A4A79ECFC74A}" type="presParOf" srcId="{30453816-941B-4AA1-AB50-1DEAF2FAE914}" destId="{AAFDB62E-CCF7-47F4-9460-156B62CD2378}" srcOrd="3" destOrd="0" presId="urn:microsoft.com/office/officeart/2005/8/layout/pyramid2"/>
    <dgm:cxn modelId="{2D7EFBE7-FDAC-4416-8D1A-8FE56205F392}" type="presParOf" srcId="{30453816-941B-4AA1-AB50-1DEAF2FAE914}" destId="{0E960F60-3E37-40B3-ACF3-74E0C86FA762}" srcOrd="4" destOrd="0" presId="urn:microsoft.com/office/officeart/2005/8/layout/pyramid2"/>
    <dgm:cxn modelId="{25B90278-CBC2-44F5-9388-AAAC0B84B05A}" type="presParOf" srcId="{30453816-941B-4AA1-AB50-1DEAF2FAE914}" destId="{5AFA2459-702E-44B1-B93B-324F89ECB959}" srcOrd="5" destOrd="0" presId="urn:microsoft.com/office/officeart/2005/8/layout/pyramid2"/>
    <dgm:cxn modelId="{2795145F-084A-4DCE-8D00-FB5A7BA37ADF}" type="presParOf" srcId="{30453816-941B-4AA1-AB50-1DEAF2FAE914}" destId="{77FFB8E0-F8F2-434C-81EE-7E25168EE529}" srcOrd="6" destOrd="0" presId="urn:microsoft.com/office/officeart/2005/8/layout/pyramid2"/>
    <dgm:cxn modelId="{CB4D03CA-4991-40C8-811B-78B22437D5A5}" type="presParOf" srcId="{30453816-941B-4AA1-AB50-1DEAF2FAE914}" destId="{324A848E-8692-4E46-A6FB-6A40426414B9}"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1911EF-ED6C-4A6B-B464-2A9AD9F61CD6}"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61683AC0-FBA3-4B04-91BB-C45B74CD3318}">
      <dgm:prSet phldrT="[文本]" custT="1"/>
      <dgm:spPr>
        <a:xfrm>
          <a:off x="1528383" y="566104"/>
          <a:ext cx="3207928" cy="3207928"/>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lIns="0" rIns="0"/>
        <a:lstStyle/>
        <a:p>
          <a:r>
            <a:rPr lang="en-US" altLang="zh-CN" sz="1200" dirty="0">
              <a:solidFill>
                <a:sysClr val="window" lastClr="FFFFFF"/>
              </a:solidFill>
              <a:latin typeface="Calibri" pitchFamily="34" charset="0"/>
              <a:ea typeface="宋体"/>
              <a:cs typeface="+mn-cs"/>
            </a:rPr>
            <a:t>Case n=k+1</a:t>
          </a:r>
          <a:endParaRPr lang="zh-CN" altLang="en-US" sz="1200" dirty="0">
            <a:solidFill>
              <a:sysClr val="window" lastClr="FFFFFF"/>
            </a:solidFill>
            <a:latin typeface="Calibri" pitchFamily="34" charset="0"/>
            <a:ea typeface="宋体"/>
            <a:cs typeface="+mn-cs"/>
          </a:endParaRPr>
        </a:p>
      </dgm:t>
    </dgm:pt>
    <dgm:pt modelId="{F7131FBB-E8EC-45BD-A4AB-216D7B7FBAFF}" type="parTrans" cxnId="{FD326325-8F19-4EB0-9C10-16308387BF3C}">
      <dgm:prSet/>
      <dgm:spPr/>
      <dgm:t>
        <a:bodyPr/>
        <a:lstStyle/>
        <a:p>
          <a:endParaRPr lang="zh-CN" altLang="en-US"/>
        </a:p>
      </dgm:t>
    </dgm:pt>
    <dgm:pt modelId="{534F4918-0577-44D4-A374-8CA78D0C812B}" type="sibTrans" cxnId="{FD326325-8F19-4EB0-9C10-16308387BF3C}">
      <dgm:prSet/>
      <dgm:spPr/>
      <dgm:t>
        <a:bodyPr/>
        <a:lstStyle/>
        <a:p>
          <a:endParaRPr lang="zh-CN" altLang="en-US"/>
        </a:p>
      </dgm:t>
    </dgm:pt>
    <dgm:pt modelId="{26A06A5A-5808-4F95-BB52-661B4E13C8D5}">
      <dgm:prSet phldrT="[文本]" custT="1"/>
      <dgm:spPr>
        <a:xfrm>
          <a:off x="2094488" y="1698314"/>
          <a:ext cx="2075718" cy="2075718"/>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a:lstStyle/>
        <a:p>
          <a:r>
            <a:rPr lang="en-US" altLang="zh-CN" sz="1600" dirty="0">
              <a:solidFill>
                <a:sysClr val="window" lastClr="FFFFFF"/>
              </a:solidFill>
              <a:latin typeface="Calibri" pitchFamily="34" charset="0"/>
              <a:ea typeface="宋体"/>
              <a:cs typeface="+mn-cs"/>
            </a:rPr>
            <a:t>…</a:t>
          </a:r>
          <a:endParaRPr lang="zh-CN" altLang="en-US" sz="1600" dirty="0">
            <a:solidFill>
              <a:sysClr val="window" lastClr="FFFFFF"/>
            </a:solidFill>
            <a:latin typeface="Calibri" pitchFamily="34" charset="0"/>
            <a:ea typeface="宋体"/>
            <a:cs typeface="+mn-cs"/>
          </a:endParaRPr>
        </a:p>
      </dgm:t>
    </dgm:pt>
    <dgm:pt modelId="{A39464A3-031B-4E23-84E1-C756C826CF0D}" type="parTrans" cxnId="{BE773A3B-FAE4-4086-9CE9-3D56CB6C952B}">
      <dgm:prSet/>
      <dgm:spPr/>
      <dgm:t>
        <a:bodyPr/>
        <a:lstStyle/>
        <a:p>
          <a:endParaRPr lang="zh-CN" altLang="en-US"/>
        </a:p>
      </dgm:t>
    </dgm:pt>
    <dgm:pt modelId="{2D0DDEB8-E26B-48AA-845E-4C0DB6DD26D2}" type="sibTrans" cxnId="{BE773A3B-FAE4-4086-9CE9-3D56CB6C952B}">
      <dgm:prSet/>
      <dgm:spPr/>
      <dgm:t>
        <a:bodyPr/>
        <a:lstStyle/>
        <a:p>
          <a:endParaRPr lang="zh-CN" altLang="en-US"/>
        </a:p>
      </dgm:t>
    </dgm:pt>
    <dgm:pt modelId="{A8F799DC-059B-4D53-A197-D3E31ED8125E}">
      <dgm:prSet phldrT="[文本]" custT="1"/>
      <dgm:spPr>
        <a:xfrm>
          <a:off x="2377541" y="2264419"/>
          <a:ext cx="1509613" cy="1509613"/>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lIns="0" rIns="0"/>
        <a:lstStyle/>
        <a:p>
          <a:r>
            <a:rPr lang="en-US" altLang="zh-CN" sz="1200" dirty="0">
              <a:solidFill>
                <a:sysClr val="window" lastClr="FFFFFF"/>
              </a:solidFill>
              <a:latin typeface="Calibri" pitchFamily="34" charset="0"/>
              <a:ea typeface="宋体"/>
              <a:cs typeface="+mn-cs"/>
            </a:rPr>
            <a:t>Case n=2</a:t>
          </a:r>
          <a:endParaRPr lang="zh-CN" altLang="en-US" sz="1200" dirty="0">
            <a:solidFill>
              <a:sysClr val="window" lastClr="FFFFFF"/>
            </a:solidFill>
            <a:latin typeface="Calibri" pitchFamily="34" charset="0"/>
            <a:ea typeface="宋体"/>
            <a:cs typeface="+mn-cs"/>
          </a:endParaRPr>
        </a:p>
      </dgm:t>
    </dgm:pt>
    <dgm:pt modelId="{18B26337-86C4-4DFD-98BF-1B4C26AAC9D8}" type="parTrans" cxnId="{29C15F8F-F758-4A13-AFE4-2F132E4CA02F}">
      <dgm:prSet/>
      <dgm:spPr/>
      <dgm:t>
        <a:bodyPr/>
        <a:lstStyle/>
        <a:p>
          <a:endParaRPr lang="zh-CN" altLang="en-US"/>
        </a:p>
      </dgm:t>
    </dgm:pt>
    <dgm:pt modelId="{FB60D4C3-7E2C-4F6E-B432-7455AAC8E3CD}" type="sibTrans" cxnId="{29C15F8F-F758-4A13-AFE4-2F132E4CA02F}">
      <dgm:prSet/>
      <dgm:spPr/>
      <dgm:t>
        <a:bodyPr/>
        <a:lstStyle/>
        <a:p>
          <a:endParaRPr lang="zh-CN" altLang="en-US"/>
        </a:p>
      </dgm:t>
    </dgm:pt>
    <dgm:pt modelId="{4E290066-4438-4A7F-A3AA-F274E04C5271}">
      <dgm:prSet phldrT="[文本]" custT="1"/>
      <dgm:spPr>
        <a:xfrm>
          <a:off x="2660593" y="2830524"/>
          <a:ext cx="943508" cy="943508"/>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lIns="0" rIns="0"/>
        <a:lstStyle/>
        <a:p>
          <a:r>
            <a:rPr lang="en-US" altLang="zh-CN" sz="900" dirty="0">
              <a:solidFill>
                <a:sysClr val="window" lastClr="FFFFFF"/>
              </a:solidFill>
              <a:latin typeface="Calibri" pitchFamily="34" charset="0"/>
              <a:ea typeface="宋体"/>
              <a:cs typeface="+mn-cs"/>
            </a:rPr>
            <a:t>Base case</a:t>
          </a:r>
        </a:p>
        <a:p>
          <a:r>
            <a:rPr lang="en-US" altLang="zh-CN" sz="900" dirty="0">
              <a:solidFill>
                <a:sysClr val="window" lastClr="FFFFFF"/>
              </a:solidFill>
              <a:latin typeface="Calibri" pitchFamily="34" charset="0"/>
              <a:ea typeface="宋体"/>
              <a:cs typeface="+mn-cs"/>
            </a:rPr>
            <a:t>n=1</a:t>
          </a:r>
          <a:endParaRPr lang="zh-CN" altLang="en-US" sz="900" dirty="0">
            <a:solidFill>
              <a:sysClr val="window" lastClr="FFFFFF"/>
            </a:solidFill>
            <a:latin typeface="Calibri" pitchFamily="34" charset="0"/>
            <a:ea typeface="宋体"/>
            <a:cs typeface="+mn-cs"/>
          </a:endParaRPr>
        </a:p>
      </dgm:t>
    </dgm:pt>
    <dgm:pt modelId="{F4C3FD2B-9C89-49A3-A75C-2216D31825C3}" type="parTrans" cxnId="{3D4C084D-E3D1-4E89-8999-3ED6A2406C79}">
      <dgm:prSet/>
      <dgm:spPr/>
      <dgm:t>
        <a:bodyPr/>
        <a:lstStyle/>
        <a:p>
          <a:endParaRPr lang="zh-CN" altLang="en-US"/>
        </a:p>
      </dgm:t>
    </dgm:pt>
    <dgm:pt modelId="{8C3AB555-62B9-49EF-A67B-39FD7398D384}" type="sibTrans" cxnId="{3D4C084D-E3D1-4E89-8999-3ED6A2406C79}">
      <dgm:prSet/>
      <dgm:spPr/>
      <dgm:t>
        <a:bodyPr/>
        <a:lstStyle/>
        <a:p>
          <a:endParaRPr lang="zh-CN" altLang="en-US"/>
        </a:p>
      </dgm:t>
    </dgm:pt>
    <dgm:pt modelId="{97B01A4F-9699-4171-B021-DB55A8F06F18}">
      <dgm:prSet phldrT="[文本]" custT="1"/>
      <dgm:spPr>
        <a:xfrm>
          <a:off x="1811436" y="1132209"/>
          <a:ext cx="2641823" cy="2641823"/>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lIns="0" rIns="0"/>
        <a:lstStyle/>
        <a:p>
          <a:r>
            <a:rPr lang="en-US" altLang="zh-CN" sz="1400" dirty="0">
              <a:solidFill>
                <a:sysClr val="window" lastClr="FFFFFF"/>
              </a:solidFill>
              <a:latin typeface="Calibri" pitchFamily="34" charset="0"/>
              <a:ea typeface="宋体"/>
              <a:cs typeface="+mn-cs"/>
            </a:rPr>
            <a:t>Case n=k</a:t>
          </a:r>
          <a:endParaRPr lang="zh-CN" altLang="en-US" sz="1400" dirty="0">
            <a:solidFill>
              <a:sysClr val="window" lastClr="FFFFFF"/>
            </a:solidFill>
            <a:latin typeface="Calibri" pitchFamily="34" charset="0"/>
            <a:ea typeface="宋体"/>
            <a:cs typeface="+mn-cs"/>
          </a:endParaRPr>
        </a:p>
      </dgm:t>
    </dgm:pt>
    <dgm:pt modelId="{0E8768F1-BEB1-4570-8EAE-F14D1F2645A4}" type="parTrans" cxnId="{095299F9-3A87-479D-87EF-E9368AF8649E}">
      <dgm:prSet/>
      <dgm:spPr/>
      <dgm:t>
        <a:bodyPr/>
        <a:lstStyle/>
        <a:p>
          <a:endParaRPr lang="zh-CN" altLang="en-US"/>
        </a:p>
      </dgm:t>
    </dgm:pt>
    <dgm:pt modelId="{1E7303A3-2323-4E90-8139-C1ECEED5D6A9}" type="sibTrans" cxnId="{095299F9-3A87-479D-87EF-E9368AF8649E}">
      <dgm:prSet/>
      <dgm:spPr/>
      <dgm:t>
        <a:bodyPr/>
        <a:lstStyle/>
        <a:p>
          <a:endParaRPr lang="zh-CN" altLang="en-US"/>
        </a:p>
      </dgm:t>
    </dgm:pt>
    <dgm:pt modelId="{25FFB985-C410-432E-9FA6-F7DCEB72866F}">
      <dgm:prSet phldrT="[文本]" custT="1"/>
      <dgm:spPr>
        <a:xfrm>
          <a:off x="1245331" y="0"/>
          <a:ext cx="3774033" cy="3774033"/>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ln>
        <a:effectLst/>
      </dgm:spPr>
      <dgm:t>
        <a:bodyPr/>
        <a:lstStyle/>
        <a:p>
          <a:r>
            <a:rPr lang="en-US" altLang="zh-CN" sz="1600" dirty="0">
              <a:solidFill>
                <a:sysClr val="window" lastClr="FFFFFF"/>
              </a:solidFill>
              <a:latin typeface="Calibri" pitchFamily="34" charset="0"/>
              <a:ea typeface="宋体"/>
              <a:cs typeface="+mn-cs"/>
            </a:rPr>
            <a:t>…</a:t>
          </a:r>
          <a:endParaRPr lang="zh-CN" altLang="en-US" sz="1600" dirty="0">
            <a:solidFill>
              <a:sysClr val="window" lastClr="FFFFFF"/>
            </a:solidFill>
            <a:latin typeface="Calibri" pitchFamily="34" charset="0"/>
            <a:ea typeface="宋体"/>
            <a:cs typeface="+mn-cs"/>
          </a:endParaRPr>
        </a:p>
      </dgm:t>
    </dgm:pt>
    <dgm:pt modelId="{7212DAB7-02C9-4D58-96D9-6B0BE0BF6930}" type="parTrans" cxnId="{A1E14D7C-8F6E-49C4-A8A3-73774C94B784}">
      <dgm:prSet/>
      <dgm:spPr/>
      <dgm:t>
        <a:bodyPr/>
        <a:lstStyle/>
        <a:p>
          <a:endParaRPr lang="zh-CN" altLang="en-US"/>
        </a:p>
      </dgm:t>
    </dgm:pt>
    <dgm:pt modelId="{5578F8CB-CF02-4B98-8A50-96E9B3442BFF}" type="sibTrans" cxnId="{A1E14D7C-8F6E-49C4-A8A3-73774C94B784}">
      <dgm:prSet/>
      <dgm:spPr/>
      <dgm:t>
        <a:bodyPr/>
        <a:lstStyle/>
        <a:p>
          <a:endParaRPr lang="zh-CN" altLang="en-US"/>
        </a:p>
      </dgm:t>
    </dgm:pt>
    <dgm:pt modelId="{147BE543-D582-46D4-973B-B603695C39D0}" type="pres">
      <dgm:prSet presAssocID="{191911EF-ED6C-4A6B-B464-2A9AD9F61CD6}" presName="Name0" presStyleCnt="0">
        <dgm:presLayoutVars>
          <dgm:chMax val="7"/>
          <dgm:resizeHandles val="exact"/>
        </dgm:presLayoutVars>
      </dgm:prSet>
      <dgm:spPr/>
    </dgm:pt>
    <dgm:pt modelId="{3375D3AF-C2C7-4FD5-9811-9488896B3858}" type="pres">
      <dgm:prSet presAssocID="{191911EF-ED6C-4A6B-B464-2A9AD9F61CD6}" presName="comp1" presStyleCnt="0"/>
      <dgm:spPr/>
    </dgm:pt>
    <dgm:pt modelId="{23C572A9-1F1A-45B8-AC46-E663FF324480}" type="pres">
      <dgm:prSet presAssocID="{191911EF-ED6C-4A6B-B464-2A9AD9F61CD6}" presName="circle1" presStyleLbl="node1" presStyleIdx="0" presStyleCnt="6"/>
      <dgm:spPr/>
    </dgm:pt>
    <dgm:pt modelId="{882F0838-7941-4246-AF8D-A108B0F0B249}" type="pres">
      <dgm:prSet presAssocID="{191911EF-ED6C-4A6B-B464-2A9AD9F61CD6}" presName="c1text" presStyleLbl="node1" presStyleIdx="0" presStyleCnt="6">
        <dgm:presLayoutVars>
          <dgm:bulletEnabled val="1"/>
        </dgm:presLayoutVars>
      </dgm:prSet>
      <dgm:spPr/>
    </dgm:pt>
    <dgm:pt modelId="{02602E83-2B5A-457D-B1DA-C649ED2D21B9}" type="pres">
      <dgm:prSet presAssocID="{191911EF-ED6C-4A6B-B464-2A9AD9F61CD6}" presName="comp2" presStyleCnt="0"/>
      <dgm:spPr/>
    </dgm:pt>
    <dgm:pt modelId="{4D42216A-7495-41A2-9619-E77F278A1748}" type="pres">
      <dgm:prSet presAssocID="{191911EF-ED6C-4A6B-B464-2A9AD9F61CD6}" presName="circle2" presStyleLbl="node1" presStyleIdx="1" presStyleCnt="6"/>
      <dgm:spPr/>
    </dgm:pt>
    <dgm:pt modelId="{B54FDC86-171F-480D-9062-0051E959EF41}" type="pres">
      <dgm:prSet presAssocID="{191911EF-ED6C-4A6B-B464-2A9AD9F61CD6}" presName="c2text" presStyleLbl="node1" presStyleIdx="1" presStyleCnt="6">
        <dgm:presLayoutVars>
          <dgm:bulletEnabled val="1"/>
        </dgm:presLayoutVars>
      </dgm:prSet>
      <dgm:spPr/>
    </dgm:pt>
    <dgm:pt modelId="{F8C4649A-D071-4F3E-A705-4FB0361E2987}" type="pres">
      <dgm:prSet presAssocID="{191911EF-ED6C-4A6B-B464-2A9AD9F61CD6}" presName="comp3" presStyleCnt="0"/>
      <dgm:spPr/>
    </dgm:pt>
    <dgm:pt modelId="{331C64B7-2A79-451B-BC32-485AB65AF642}" type="pres">
      <dgm:prSet presAssocID="{191911EF-ED6C-4A6B-B464-2A9AD9F61CD6}" presName="circle3" presStyleLbl="node1" presStyleIdx="2" presStyleCnt="6"/>
      <dgm:spPr/>
    </dgm:pt>
    <dgm:pt modelId="{970CDC7C-873E-46FE-AE9A-19E20AE248A3}" type="pres">
      <dgm:prSet presAssocID="{191911EF-ED6C-4A6B-B464-2A9AD9F61CD6}" presName="c3text" presStyleLbl="node1" presStyleIdx="2" presStyleCnt="6">
        <dgm:presLayoutVars>
          <dgm:bulletEnabled val="1"/>
        </dgm:presLayoutVars>
      </dgm:prSet>
      <dgm:spPr/>
    </dgm:pt>
    <dgm:pt modelId="{3ECCFB53-6B22-483F-8664-8D8B7CEAE415}" type="pres">
      <dgm:prSet presAssocID="{191911EF-ED6C-4A6B-B464-2A9AD9F61CD6}" presName="comp4" presStyleCnt="0"/>
      <dgm:spPr/>
    </dgm:pt>
    <dgm:pt modelId="{526D5021-4D23-4069-A413-3853E9E7CFA4}" type="pres">
      <dgm:prSet presAssocID="{191911EF-ED6C-4A6B-B464-2A9AD9F61CD6}" presName="circle4" presStyleLbl="node1" presStyleIdx="3" presStyleCnt="6"/>
      <dgm:spPr/>
    </dgm:pt>
    <dgm:pt modelId="{B54AA2E2-87C2-4F79-BD8F-22A8EC6617E7}" type="pres">
      <dgm:prSet presAssocID="{191911EF-ED6C-4A6B-B464-2A9AD9F61CD6}" presName="c4text" presStyleLbl="node1" presStyleIdx="3" presStyleCnt="6">
        <dgm:presLayoutVars>
          <dgm:bulletEnabled val="1"/>
        </dgm:presLayoutVars>
      </dgm:prSet>
      <dgm:spPr/>
    </dgm:pt>
    <dgm:pt modelId="{9A6947CA-20BB-493F-AD91-77049C8718D0}" type="pres">
      <dgm:prSet presAssocID="{191911EF-ED6C-4A6B-B464-2A9AD9F61CD6}" presName="comp5" presStyleCnt="0"/>
      <dgm:spPr/>
    </dgm:pt>
    <dgm:pt modelId="{B5642402-E11C-435D-BF46-8F9E64A7D651}" type="pres">
      <dgm:prSet presAssocID="{191911EF-ED6C-4A6B-B464-2A9AD9F61CD6}" presName="circle5" presStyleLbl="node1" presStyleIdx="4" presStyleCnt="6" custScaleX="108119"/>
      <dgm:spPr/>
    </dgm:pt>
    <dgm:pt modelId="{455EFF82-3C9A-499B-9820-98F198959227}" type="pres">
      <dgm:prSet presAssocID="{191911EF-ED6C-4A6B-B464-2A9AD9F61CD6}" presName="c5text" presStyleLbl="node1" presStyleIdx="4" presStyleCnt="6">
        <dgm:presLayoutVars>
          <dgm:bulletEnabled val="1"/>
        </dgm:presLayoutVars>
      </dgm:prSet>
      <dgm:spPr/>
    </dgm:pt>
    <dgm:pt modelId="{0AD80BB4-DBB8-4F53-BBB0-82BB53A47F22}" type="pres">
      <dgm:prSet presAssocID="{191911EF-ED6C-4A6B-B464-2A9AD9F61CD6}" presName="comp6" presStyleCnt="0"/>
      <dgm:spPr/>
    </dgm:pt>
    <dgm:pt modelId="{B9187A44-C2BB-444C-8272-82FCE31364EB}" type="pres">
      <dgm:prSet presAssocID="{191911EF-ED6C-4A6B-B464-2A9AD9F61CD6}" presName="circle6" presStyleLbl="node1" presStyleIdx="5" presStyleCnt="6" custScaleX="132287"/>
      <dgm:spPr/>
    </dgm:pt>
    <dgm:pt modelId="{C4D383C1-831B-4F81-B5CE-9027DF895FDB}" type="pres">
      <dgm:prSet presAssocID="{191911EF-ED6C-4A6B-B464-2A9AD9F61CD6}" presName="c6text" presStyleLbl="node1" presStyleIdx="5" presStyleCnt="6">
        <dgm:presLayoutVars>
          <dgm:bulletEnabled val="1"/>
        </dgm:presLayoutVars>
      </dgm:prSet>
      <dgm:spPr/>
    </dgm:pt>
  </dgm:ptLst>
  <dgm:cxnLst>
    <dgm:cxn modelId="{7B7FE400-0E56-492B-AF54-70DCEA483A9C}" type="presOf" srcId="{97B01A4F-9699-4171-B021-DB55A8F06F18}" destId="{970CDC7C-873E-46FE-AE9A-19E20AE248A3}" srcOrd="1" destOrd="0" presId="urn:microsoft.com/office/officeart/2005/8/layout/venn2"/>
    <dgm:cxn modelId="{F738C20B-CD0E-4320-877D-D8DD0E6A15F1}" type="presOf" srcId="{97B01A4F-9699-4171-B021-DB55A8F06F18}" destId="{331C64B7-2A79-451B-BC32-485AB65AF642}" srcOrd="0" destOrd="0" presId="urn:microsoft.com/office/officeart/2005/8/layout/venn2"/>
    <dgm:cxn modelId="{C0E70A15-5B52-44DA-9F17-EBD1DDA19911}" type="presOf" srcId="{25FFB985-C410-432E-9FA6-F7DCEB72866F}" destId="{23C572A9-1F1A-45B8-AC46-E663FF324480}" srcOrd="0" destOrd="0" presId="urn:microsoft.com/office/officeart/2005/8/layout/venn2"/>
    <dgm:cxn modelId="{7908C51B-4720-4A9F-97F3-FFDFD5C24C46}" type="presOf" srcId="{25FFB985-C410-432E-9FA6-F7DCEB72866F}" destId="{882F0838-7941-4246-AF8D-A108B0F0B249}" srcOrd="1" destOrd="0" presId="urn:microsoft.com/office/officeart/2005/8/layout/venn2"/>
    <dgm:cxn modelId="{FD326325-8F19-4EB0-9C10-16308387BF3C}" srcId="{191911EF-ED6C-4A6B-B464-2A9AD9F61CD6}" destId="{61683AC0-FBA3-4B04-91BB-C45B74CD3318}" srcOrd="1" destOrd="0" parTransId="{F7131FBB-E8EC-45BD-A4AB-216D7B7FBAFF}" sibTransId="{534F4918-0577-44D4-A374-8CA78D0C812B}"/>
    <dgm:cxn modelId="{BE773A3B-FAE4-4086-9CE9-3D56CB6C952B}" srcId="{191911EF-ED6C-4A6B-B464-2A9AD9F61CD6}" destId="{26A06A5A-5808-4F95-BB52-661B4E13C8D5}" srcOrd="3" destOrd="0" parTransId="{A39464A3-031B-4E23-84E1-C756C826CF0D}" sibTransId="{2D0DDEB8-E26B-48AA-845E-4C0DB6DD26D2}"/>
    <dgm:cxn modelId="{7A1FF840-9C6F-4057-B5A6-D1CE06D792E2}" type="presOf" srcId="{191911EF-ED6C-4A6B-B464-2A9AD9F61CD6}" destId="{147BE543-D582-46D4-973B-B603695C39D0}" srcOrd="0" destOrd="0" presId="urn:microsoft.com/office/officeart/2005/8/layout/venn2"/>
    <dgm:cxn modelId="{3D4C084D-E3D1-4E89-8999-3ED6A2406C79}" srcId="{191911EF-ED6C-4A6B-B464-2A9AD9F61CD6}" destId="{4E290066-4438-4A7F-A3AA-F274E04C5271}" srcOrd="5" destOrd="0" parTransId="{F4C3FD2B-9C89-49A3-A75C-2216D31825C3}" sibTransId="{8C3AB555-62B9-49EF-A67B-39FD7398D384}"/>
    <dgm:cxn modelId="{18116857-E955-4CBC-9AEE-8275CFF6A961}" type="presOf" srcId="{4E290066-4438-4A7F-A3AA-F274E04C5271}" destId="{B9187A44-C2BB-444C-8272-82FCE31364EB}" srcOrd="0" destOrd="0" presId="urn:microsoft.com/office/officeart/2005/8/layout/venn2"/>
    <dgm:cxn modelId="{A1E14D7C-8F6E-49C4-A8A3-73774C94B784}" srcId="{191911EF-ED6C-4A6B-B464-2A9AD9F61CD6}" destId="{25FFB985-C410-432E-9FA6-F7DCEB72866F}" srcOrd="0" destOrd="0" parTransId="{7212DAB7-02C9-4D58-96D9-6B0BE0BF6930}" sibTransId="{5578F8CB-CF02-4B98-8A50-96E9B3442BFF}"/>
    <dgm:cxn modelId="{29C15F8F-F758-4A13-AFE4-2F132E4CA02F}" srcId="{191911EF-ED6C-4A6B-B464-2A9AD9F61CD6}" destId="{A8F799DC-059B-4D53-A197-D3E31ED8125E}" srcOrd="4" destOrd="0" parTransId="{18B26337-86C4-4DFD-98BF-1B4C26AAC9D8}" sibTransId="{FB60D4C3-7E2C-4F6E-B432-7455AAC8E3CD}"/>
    <dgm:cxn modelId="{9BA4FFC0-A434-4C5C-AB03-5A9E4922BB99}" type="presOf" srcId="{61683AC0-FBA3-4B04-91BB-C45B74CD3318}" destId="{4D42216A-7495-41A2-9619-E77F278A1748}" srcOrd="0" destOrd="0" presId="urn:microsoft.com/office/officeart/2005/8/layout/venn2"/>
    <dgm:cxn modelId="{711741C9-BBDA-4977-BF86-3CDCD615811B}" type="presOf" srcId="{A8F799DC-059B-4D53-A197-D3E31ED8125E}" destId="{455EFF82-3C9A-499B-9820-98F198959227}" srcOrd="1" destOrd="0" presId="urn:microsoft.com/office/officeart/2005/8/layout/venn2"/>
    <dgm:cxn modelId="{0EC204DE-5251-4A79-A759-5F0BEE25B72B}" type="presOf" srcId="{26A06A5A-5808-4F95-BB52-661B4E13C8D5}" destId="{526D5021-4D23-4069-A413-3853E9E7CFA4}" srcOrd="0" destOrd="0" presId="urn:microsoft.com/office/officeart/2005/8/layout/venn2"/>
    <dgm:cxn modelId="{576F27DF-2573-4E63-8F15-55605CAAC830}" type="presOf" srcId="{26A06A5A-5808-4F95-BB52-661B4E13C8D5}" destId="{B54AA2E2-87C2-4F79-BD8F-22A8EC6617E7}" srcOrd="1" destOrd="0" presId="urn:microsoft.com/office/officeart/2005/8/layout/venn2"/>
    <dgm:cxn modelId="{ABA132E8-AC3A-429D-A2A2-7394C71B4DB1}" type="presOf" srcId="{61683AC0-FBA3-4B04-91BB-C45B74CD3318}" destId="{B54FDC86-171F-480D-9062-0051E959EF41}" srcOrd="1" destOrd="0" presId="urn:microsoft.com/office/officeart/2005/8/layout/venn2"/>
    <dgm:cxn modelId="{05E8C4F0-4AAB-41E4-948E-D6CAE171FC00}" type="presOf" srcId="{A8F799DC-059B-4D53-A197-D3E31ED8125E}" destId="{B5642402-E11C-435D-BF46-8F9E64A7D651}" srcOrd="0" destOrd="0" presId="urn:microsoft.com/office/officeart/2005/8/layout/venn2"/>
    <dgm:cxn modelId="{095299F9-3A87-479D-87EF-E9368AF8649E}" srcId="{191911EF-ED6C-4A6B-B464-2A9AD9F61CD6}" destId="{97B01A4F-9699-4171-B021-DB55A8F06F18}" srcOrd="2" destOrd="0" parTransId="{0E8768F1-BEB1-4570-8EAE-F14D1F2645A4}" sibTransId="{1E7303A3-2323-4E90-8139-C1ECEED5D6A9}"/>
    <dgm:cxn modelId="{04224AFE-C848-4A61-B91F-73C2198614AA}" type="presOf" srcId="{4E290066-4438-4A7F-A3AA-F274E04C5271}" destId="{C4D383C1-831B-4F81-B5CE-9027DF895FDB}" srcOrd="1" destOrd="0" presId="urn:microsoft.com/office/officeart/2005/8/layout/venn2"/>
    <dgm:cxn modelId="{6D541F9F-B488-4BEC-AAC1-05D931E01D3F}" type="presParOf" srcId="{147BE543-D582-46D4-973B-B603695C39D0}" destId="{3375D3AF-C2C7-4FD5-9811-9488896B3858}" srcOrd="0" destOrd="0" presId="urn:microsoft.com/office/officeart/2005/8/layout/venn2"/>
    <dgm:cxn modelId="{87BAEF29-1064-4B87-B2E0-00796194ABC3}" type="presParOf" srcId="{3375D3AF-C2C7-4FD5-9811-9488896B3858}" destId="{23C572A9-1F1A-45B8-AC46-E663FF324480}" srcOrd="0" destOrd="0" presId="urn:microsoft.com/office/officeart/2005/8/layout/venn2"/>
    <dgm:cxn modelId="{6AE154CA-667A-4407-AB21-9DB183B1D56A}" type="presParOf" srcId="{3375D3AF-C2C7-4FD5-9811-9488896B3858}" destId="{882F0838-7941-4246-AF8D-A108B0F0B249}" srcOrd="1" destOrd="0" presId="urn:microsoft.com/office/officeart/2005/8/layout/venn2"/>
    <dgm:cxn modelId="{EC1B5691-0CEA-4B6B-BCDC-F2AF458E8DB3}" type="presParOf" srcId="{147BE543-D582-46D4-973B-B603695C39D0}" destId="{02602E83-2B5A-457D-B1DA-C649ED2D21B9}" srcOrd="1" destOrd="0" presId="urn:microsoft.com/office/officeart/2005/8/layout/venn2"/>
    <dgm:cxn modelId="{188FEB2D-3529-4402-B87B-DBC02677EEC0}" type="presParOf" srcId="{02602E83-2B5A-457D-B1DA-C649ED2D21B9}" destId="{4D42216A-7495-41A2-9619-E77F278A1748}" srcOrd="0" destOrd="0" presId="urn:microsoft.com/office/officeart/2005/8/layout/venn2"/>
    <dgm:cxn modelId="{F4AF8ABE-1934-4FF2-B0C4-560A5BD9F90B}" type="presParOf" srcId="{02602E83-2B5A-457D-B1DA-C649ED2D21B9}" destId="{B54FDC86-171F-480D-9062-0051E959EF41}" srcOrd="1" destOrd="0" presId="urn:microsoft.com/office/officeart/2005/8/layout/venn2"/>
    <dgm:cxn modelId="{D1589617-9EC2-4A66-93F8-4EF85A196149}" type="presParOf" srcId="{147BE543-D582-46D4-973B-B603695C39D0}" destId="{F8C4649A-D071-4F3E-A705-4FB0361E2987}" srcOrd="2" destOrd="0" presId="urn:microsoft.com/office/officeart/2005/8/layout/venn2"/>
    <dgm:cxn modelId="{B9990972-72B9-4479-ACD0-90D82687EC3B}" type="presParOf" srcId="{F8C4649A-D071-4F3E-A705-4FB0361E2987}" destId="{331C64B7-2A79-451B-BC32-485AB65AF642}" srcOrd="0" destOrd="0" presId="urn:microsoft.com/office/officeart/2005/8/layout/venn2"/>
    <dgm:cxn modelId="{839137CB-7D72-45CC-979C-9E8EE1DCDC97}" type="presParOf" srcId="{F8C4649A-D071-4F3E-A705-4FB0361E2987}" destId="{970CDC7C-873E-46FE-AE9A-19E20AE248A3}" srcOrd="1" destOrd="0" presId="urn:microsoft.com/office/officeart/2005/8/layout/venn2"/>
    <dgm:cxn modelId="{8AFE92F4-4D2A-429D-93F0-36FE2EF38C93}" type="presParOf" srcId="{147BE543-D582-46D4-973B-B603695C39D0}" destId="{3ECCFB53-6B22-483F-8664-8D8B7CEAE415}" srcOrd="3" destOrd="0" presId="urn:microsoft.com/office/officeart/2005/8/layout/venn2"/>
    <dgm:cxn modelId="{E3B041B5-9A75-44B2-81F7-CE782F4998F8}" type="presParOf" srcId="{3ECCFB53-6B22-483F-8664-8D8B7CEAE415}" destId="{526D5021-4D23-4069-A413-3853E9E7CFA4}" srcOrd="0" destOrd="0" presId="urn:microsoft.com/office/officeart/2005/8/layout/venn2"/>
    <dgm:cxn modelId="{B2773F8E-1CDC-4447-A883-749A10230B0F}" type="presParOf" srcId="{3ECCFB53-6B22-483F-8664-8D8B7CEAE415}" destId="{B54AA2E2-87C2-4F79-BD8F-22A8EC6617E7}" srcOrd="1" destOrd="0" presId="urn:microsoft.com/office/officeart/2005/8/layout/venn2"/>
    <dgm:cxn modelId="{79BF2333-11FD-4D75-AA5D-5BEB192D1FF8}" type="presParOf" srcId="{147BE543-D582-46D4-973B-B603695C39D0}" destId="{9A6947CA-20BB-493F-AD91-77049C8718D0}" srcOrd="4" destOrd="0" presId="urn:microsoft.com/office/officeart/2005/8/layout/venn2"/>
    <dgm:cxn modelId="{0B15D210-B274-4D65-8DC2-2854FB92DE04}" type="presParOf" srcId="{9A6947CA-20BB-493F-AD91-77049C8718D0}" destId="{B5642402-E11C-435D-BF46-8F9E64A7D651}" srcOrd="0" destOrd="0" presId="urn:microsoft.com/office/officeart/2005/8/layout/venn2"/>
    <dgm:cxn modelId="{168F1C18-01DB-42B3-97DF-B774A53546EA}" type="presParOf" srcId="{9A6947CA-20BB-493F-AD91-77049C8718D0}" destId="{455EFF82-3C9A-499B-9820-98F198959227}" srcOrd="1" destOrd="0" presId="urn:microsoft.com/office/officeart/2005/8/layout/venn2"/>
    <dgm:cxn modelId="{97A69D96-F2D0-4BC9-862E-53272C7D8CC1}" type="presParOf" srcId="{147BE543-D582-46D4-973B-B603695C39D0}" destId="{0AD80BB4-DBB8-4F53-BBB0-82BB53A47F22}" srcOrd="5" destOrd="0" presId="urn:microsoft.com/office/officeart/2005/8/layout/venn2"/>
    <dgm:cxn modelId="{ECC4423F-B0EE-4526-9F68-839B02C9B696}" type="presParOf" srcId="{0AD80BB4-DBB8-4F53-BBB0-82BB53A47F22}" destId="{B9187A44-C2BB-444C-8272-82FCE31364EB}" srcOrd="0" destOrd="0" presId="urn:microsoft.com/office/officeart/2005/8/layout/venn2"/>
    <dgm:cxn modelId="{5B799752-B9FE-42D3-8264-0B7E00A02A0E}" type="presParOf" srcId="{0AD80BB4-DBB8-4F53-BBB0-82BB53A47F22}" destId="{C4D383C1-831B-4F81-B5CE-9027DF895FD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70AC4-8D1A-4357-BACC-E20964806E0F}" type="doc">
      <dgm:prSet loTypeId="urn:microsoft.com/office/officeart/2005/8/layout/pyramid2" loCatId="list" qsTypeId="urn:microsoft.com/office/officeart/2005/8/quickstyle/simple3" qsCatId="simple" csTypeId="urn:microsoft.com/office/officeart/2005/8/colors/colorful1#1" csCatId="colorful" phldr="1"/>
      <dgm:spPr/>
      <dgm:t>
        <a:bodyPr/>
        <a:lstStyle/>
        <a:p>
          <a:endParaRPr lang="zh-CN" altLang="en-US"/>
        </a:p>
      </dgm:t>
    </dgm:pt>
    <dgm:pt modelId="{635BB82D-A125-463D-B81A-FFD7664BF8D2}">
      <dgm:prSet phldrT="[文本]" custT="1"/>
      <dgm:spPr/>
      <dgm:t>
        <a:bodyPr/>
        <a:lstStyle/>
        <a:p>
          <a:pPr algn="l"/>
          <a:r>
            <a:rPr lang="en-US" altLang="zh-CN" sz="2400" dirty="0"/>
            <a:t>4.1 </a:t>
          </a:r>
          <a:r>
            <a:rPr lang="zh-CN" altLang="en-US" sz="2400" dirty="0"/>
            <a:t>时间复杂度分析</a:t>
          </a:r>
        </a:p>
      </dgm:t>
    </dgm:pt>
    <dgm:pt modelId="{0B6672E4-8706-435C-8F96-607FC0622B8A}" type="parTrans" cxnId="{5DA92F65-5934-4759-A0BC-1855C75E0382}">
      <dgm:prSet/>
      <dgm:spPr/>
      <dgm:t>
        <a:bodyPr/>
        <a:lstStyle/>
        <a:p>
          <a:endParaRPr lang="zh-CN" altLang="en-US" sz="1600">
            <a:solidFill>
              <a:schemeClr val="tx1"/>
            </a:solidFill>
          </a:endParaRPr>
        </a:p>
      </dgm:t>
    </dgm:pt>
    <dgm:pt modelId="{653441C6-3B3C-4B73-81A2-8BB6672B567D}" type="sibTrans" cxnId="{5DA92F65-5934-4759-A0BC-1855C75E0382}">
      <dgm:prSet/>
      <dgm:spPr/>
      <dgm:t>
        <a:bodyPr/>
        <a:lstStyle/>
        <a:p>
          <a:endParaRPr lang="zh-CN" altLang="en-US" sz="1600">
            <a:solidFill>
              <a:schemeClr val="tx1"/>
            </a:solidFill>
          </a:endParaRPr>
        </a:p>
      </dgm:t>
    </dgm:pt>
    <dgm:pt modelId="{91F87074-D30E-43CA-BD48-7AE2E0EEFB05}">
      <dgm:prSet phldrT="[文本]" custT="1"/>
      <dgm:spPr/>
      <dgm:t>
        <a:bodyPr/>
        <a:lstStyle/>
        <a:p>
          <a:pPr algn="l"/>
          <a:r>
            <a:rPr lang="en-US" altLang="zh-CN" sz="2400" dirty="0"/>
            <a:t>4.2 </a:t>
          </a:r>
          <a:r>
            <a:rPr lang="zh-CN" altLang="en-US" sz="2400" dirty="0"/>
            <a:t>空间复杂度分析</a:t>
          </a:r>
        </a:p>
      </dgm:t>
    </dgm:pt>
    <dgm:pt modelId="{38C59C0F-1146-4117-8945-D035734BF06F}" type="parTrans" cxnId="{B165F044-F0F8-4A46-8286-4DC41EABCD1D}">
      <dgm:prSet/>
      <dgm:spPr/>
      <dgm:t>
        <a:bodyPr/>
        <a:lstStyle/>
        <a:p>
          <a:endParaRPr lang="zh-CN" altLang="en-US" sz="1600">
            <a:solidFill>
              <a:schemeClr val="tx1"/>
            </a:solidFill>
          </a:endParaRPr>
        </a:p>
      </dgm:t>
    </dgm:pt>
    <dgm:pt modelId="{BAA4F213-4D56-4E5C-AEBF-099FCAD4E917}" type="sibTrans" cxnId="{B165F044-F0F8-4A46-8286-4DC41EABCD1D}">
      <dgm:prSet/>
      <dgm:spPr/>
      <dgm:t>
        <a:bodyPr/>
        <a:lstStyle/>
        <a:p>
          <a:endParaRPr lang="zh-CN" altLang="en-US" sz="1600">
            <a:solidFill>
              <a:schemeClr val="tx1"/>
            </a:solidFill>
          </a:endParaRPr>
        </a:p>
      </dgm:t>
    </dgm:pt>
    <dgm:pt modelId="{6CEEBEE2-F361-4302-A99E-5691FA3EF0D9}">
      <dgm:prSet phldrT="[文本]" custT="1"/>
      <dgm:spPr/>
      <dgm:t>
        <a:bodyPr/>
        <a:lstStyle/>
        <a:p>
          <a:pPr algn="l"/>
          <a:r>
            <a:rPr lang="en-US" altLang="zh-CN" sz="2400" dirty="0"/>
            <a:t>4.3 </a:t>
          </a:r>
          <a:r>
            <a:rPr lang="zh-CN" altLang="en-US" sz="2400" dirty="0"/>
            <a:t>递推方程的求解</a:t>
          </a:r>
        </a:p>
      </dgm:t>
    </dgm:pt>
    <dgm:pt modelId="{8993B943-A071-4B8A-9400-83E442FCBC5C}" type="parTrans" cxnId="{ADD2DA04-2A22-44D5-9735-2D3D218B0EAC}">
      <dgm:prSet/>
      <dgm:spPr/>
      <dgm:t>
        <a:bodyPr/>
        <a:lstStyle/>
        <a:p>
          <a:endParaRPr lang="zh-CN" altLang="en-US"/>
        </a:p>
      </dgm:t>
    </dgm:pt>
    <dgm:pt modelId="{B320FF74-E576-4B76-ABB8-8D67A78C3F4B}" type="sibTrans" cxnId="{ADD2DA04-2A22-44D5-9735-2D3D218B0EAC}">
      <dgm:prSet/>
      <dgm:spPr/>
      <dgm:t>
        <a:bodyPr/>
        <a:lstStyle/>
        <a:p>
          <a:endParaRPr lang="zh-CN" altLang="en-US"/>
        </a:p>
      </dgm:t>
    </dgm:pt>
    <dgm:pt modelId="{D71B2A3E-47A4-422F-ACEB-9B40F4165580}" type="pres">
      <dgm:prSet presAssocID="{66E70AC4-8D1A-4357-BACC-E20964806E0F}" presName="compositeShape" presStyleCnt="0">
        <dgm:presLayoutVars>
          <dgm:dir/>
          <dgm:resizeHandles/>
        </dgm:presLayoutVars>
      </dgm:prSet>
      <dgm:spPr/>
    </dgm:pt>
    <dgm:pt modelId="{52569533-BF29-49A1-9844-BC90A78FBEEB}" type="pres">
      <dgm:prSet presAssocID="{66E70AC4-8D1A-4357-BACC-E20964806E0F}" presName="pyramid" presStyleLbl="node1" presStyleIdx="0" presStyleCnt="1" custLinFactNeighborX="-76429" custLinFactNeighborY="-3571"/>
      <dgm:spPr/>
    </dgm:pt>
    <dgm:pt modelId="{92857726-24C1-4237-8C52-491C322F80FD}" type="pres">
      <dgm:prSet presAssocID="{66E70AC4-8D1A-4357-BACC-E20964806E0F}" presName="theList" presStyleCnt="0"/>
      <dgm:spPr/>
    </dgm:pt>
    <dgm:pt modelId="{54D8CE4E-86F0-49E2-B7E4-8E913782AF57}" type="pres">
      <dgm:prSet presAssocID="{635BB82D-A125-463D-B81A-FFD7664BF8D2}" presName="aNode" presStyleLbl="fgAcc1" presStyleIdx="0" presStyleCnt="3" custScaleX="346154">
        <dgm:presLayoutVars>
          <dgm:bulletEnabled val="1"/>
        </dgm:presLayoutVars>
      </dgm:prSet>
      <dgm:spPr/>
    </dgm:pt>
    <dgm:pt modelId="{177AEDEA-163F-475C-83CD-619FC7248163}" type="pres">
      <dgm:prSet presAssocID="{635BB82D-A125-463D-B81A-FFD7664BF8D2}" presName="aSpace" presStyleCnt="0"/>
      <dgm:spPr/>
    </dgm:pt>
    <dgm:pt modelId="{90165AC5-7E0D-41DB-A43A-4ECFF6C20C8F}" type="pres">
      <dgm:prSet presAssocID="{91F87074-D30E-43CA-BD48-7AE2E0EEFB05}" presName="aNode" presStyleLbl="fgAcc1" presStyleIdx="1" presStyleCnt="3" custScaleX="346154">
        <dgm:presLayoutVars>
          <dgm:bulletEnabled val="1"/>
        </dgm:presLayoutVars>
      </dgm:prSet>
      <dgm:spPr/>
    </dgm:pt>
    <dgm:pt modelId="{283C7D6B-680D-4732-A70B-F1830836A5BE}" type="pres">
      <dgm:prSet presAssocID="{91F87074-D30E-43CA-BD48-7AE2E0EEFB05}" presName="aSpace" presStyleCnt="0"/>
      <dgm:spPr/>
    </dgm:pt>
    <dgm:pt modelId="{C00C0833-4B57-4536-A53A-5AA0F8800477}" type="pres">
      <dgm:prSet presAssocID="{6CEEBEE2-F361-4302-A99E-5691FA3EF0D9}" presName="aNode" presStyleLbl="fgAcc1" presStyleIdx="2" presStyleCnt="3" custScaleX="346154">
        <dgm:presLayoutVars>
          <dgm:bulletEnabled val="1"/>
        </dgm:presLayoutVars>
      </dgm:prSet>
      <dgm:spPr/>
    </dgm:pt>
    <dgm:pt modelId="{0E2845EE-76FE-4210-8D18-C45FDE8059FC}" type="pres">
      <dgm:prSet presAssocID="{6CEEBEE2-F361-4302-A99E-5691FA3EF0D9}" presName="aSpace" presStyleCnt="0"/>
      <dgm:spPr/>
    </dgm:pt>
  </dgm:ptLst>
  <dgm:cxnLst>
    <dgm:cxn modelId="{ADD2DA04-2A22-44D5-9735-2D3D218B0EAC}" srcId="{66E70AC4-8D1A-4357-BACC-E20964806E0F}" destId="{6CEEBEE2-F361-4302-A99E-5691FA3EF0D9}" srcOrd="2" destOrd="0" parTransId="{8993B943-A071-4B8A-9400-83E442FCBC5C}" sibTransId="{B320FF74-E576-4B76-ABB8-8D67A78C3F4B}"/>
    <dgm:cxn modelId="{B165F044-F0F8-4A46-8286-4DC41EABCD1D}" srcId="{66E70AC4-8D1A-4357-BACC-E20964806E0F}" destId="{91F87074-D30E-43CA-BD48-7AE2E0EEFB05}" srcOrd="1" destOrd="0" parTransId="{38C59C0F-1146-4117-8945-D035734BF06F}" sibTransId="{BAA4F213-4D56-4E5C-AEBF-099FCAD4E917}"/>
    <dgm:cxn modelId="{5DA92F65-5934-4759-A0BC-1855C75E0382}" srcId="{66E70AC4-8D1A-4357-BACC-E20964806E0F}" destId="{635BB82D-A125-463D-B81A-FFD7664BF8D2}" srcOrd="0" destOrd="0" parTransId="{0B6672E4-8706-435C-8F96-607FC0622B8A}" sibTransId="{653441C6-3B3C-4B73-81A2-8BB6672B567D}"/>
    <dgm:cxn modelId="{8EFF4368-13B7-4C41-AD48-8545D48AEE99}" type="presOf" srcId="{91F87074-D30E-43CA-BD48-7AE2E0EEFB05}" destId="{90165AC5-7E0D-41DB-A43A-4ECFF6C20C8F}" srcOrd="0" destOrd="0" presId="urn:microsoft.com/office/officeart/2005/8/layout/pyramid2"/>
    <dgm:cxn modelId="{4F6B6CAF-DFEB-4C82-8FDD-CDDC67987BD9}" type="presOf" srcId="{66E70AC4-8D1A-4357-BACC-E20964806E0F}" destId="{D71B2A3E-47A4-422F-ACEB-9B40F4165580}" srcOrd="0" destOrd="0" presId="urn:microsoft.com/office/officeart/2005/8/layout/pyramid2"/>
    <dgm:cxn modelId="{6932D8D1-4E70-40C8-A150-503C8A3E6BB4}" type="presOf" srcId="{6CEEBEE2-F361-4302-A99E-5691FA3EF0D9}" destId="{C00C0833-4B57-4536-A53A-5AA0F8800477}" srcOrd="0" destOrd="0" presId="urn:microsoft.com/office/officeart/2005/8/layout/pyramid2"/>
    <dgm:cxn modelId="{B96F79D3-D749-4AC2-9C83-43CF2E19958D}" type="presOf" srcId="{635BB82D-A125-463D-B81A-FFD7664BF8D2}" destId="{54D8CE4E-86F0-49E2-B7E4-8E913782AF57}" srcOrd="0" destOrd="0" presId="urn:microsoft.com/office/officeart/2005/8/layout/pyramid2"/>
    <dgm:cxn modelId="{347DAB36-9EEE-46F6-85FE-BD5A0FB0D3D4}" type="presParOf" srcId="{D71B2A3E-47A4-422F-ACEB-9B40F4165580}" destId="{52569533-BF29-49A1-9844-BC90A78FBEEB}" srcOrd="0" destOrd="0" presId="urn:microsoft.com/office/officeart/2005/8/layout/pyramid2"/>
    <dgm:cxn modelId="{68DFD045-AEE3-421A-9671-8CCC01CCCC49}" type="presParOf" srcId="{D71B2A3E-47A4-422F-ACEB-9B40F4165580}" destId="{92857726-24C1-4237-8C52-491C322F80FD}" srcOrd="1" destOrd="0" presId="urn:microsoft.com/office/officeart/2005/8/layout/pyramid2"/>
    <dgm:cxn modelId="{56CFCF67-9D3D-492A-BBB4-2CF35A2FE090}" type="presParOf" srcId="{92857726-24C1-4237-8C52-491C322F80FD}" destId="{54D8CE4E-86F0-49E2-B7E4-8E913782AF57}" srcOrd="0" destOrd="0" presId="urn:microsoft.com/office/officeart/2005/8/layout/pyramid2"/>
    <dgm:cxn modelId="{61F3A7D1-7978-4D10-AF4B-770C14D3B3A1}" type="presParOf" srcId="{92857726-24C1-4237-8C52-491C322F80FD}" destId="{177AEDEA-163F-475C-83CD-619FC7248163}" srcOrd="1" destOrd="0" presId="urn:microsoft.com/office/officeart/2005/8/layout/pyramid2"/>
    <dgm:cxn modelId="{ED7AF439-CF95-4BBC-A761-2F5FCA7606CB}" type="presParOf" srcId="{92857726-24C1-4237-8C52-491C322F80FD}" destId="{90165AC5-7E0D-41DB-A43A-4ECFF6C20C8F}" srcOrd="2" destOrd="0" presId="urn:microsoft.com/office/officeart/2005/8/layout/pyramid2"/>
    <dgm:cxn modelId="{C1A6820D-E6E8-4A88-909B-9EC8C8D6FA5B}" type="presParOf" srcId="{92857726-24C1-4237-8C52-491C322F80FD}" destId="{283C7D6B-680D-4732-A70B-F1830836A5BE}" srcOrd="3" destOrd="0" presId="urn:microsoft.com/office/officeart/2005/8/layout/pyramid2"/>
    <dgm:cxn modelId="{CAE7D0D1-2511-4D40-BAD7-B99460516999}" type="presParOf" srcId="{92857726-24C1-4237-8C52-491C322F80FD}" destId="{C00C0833-4B57-4536-A53A-5AA0F8800477}" srcOrd="4" destOrd="0" presId="urn:microsoft.com/office/officeart/2005/8/layout/pyramid2"/>
    <dgm:cxn modelId="{508A4A62-999F-4C52-BDDD-8ECC092F10EC}" type="presParOf" srcId="{92857726-24C1-4237-8C52-491C322F80FD}" destId="{0E2845EE-76FE-4210-8D18-C45FDE8059F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135F7-87C6-4AC2-A771-5F1B24F1E711}">
      <dsp:nvSpPr>
        <dsp:cNvPr id="0" name=""/>
        <dsp:cNvSpPr/>
      </dsp:nvSpPr>
      <dsp:spPr>
        <a:xfrm>
          <a:off x="0" y="424"/>
          <a:ext cx="6943443" cy="917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0" kern="1200">
              <a:latin typeface="黑体" pitchFamily="49" charset="-122"/>
              <a:ea typeface="黑体" pitchFamily="49" charset="-122"/>
            </a:rPr>
            <a:t>算法设计与分析</a:t>
          </a:r>
          <a:endParaRPr lang="zh-CN" altLang="en-US" sz="3600" b="0" kern="1200" dirty="0">
            <a:latin typeface="黑体" pitchFamily="49" charset="-122"/>
            <a:ea typeface="黑体" pitchFamily="49" charset="-122"/>
          </a:endParaRPr>
        </a:p>
      </dsp:txBody>
      <dsp:txXfrm>
        <a:off x="44778" y="45202"/>
        <a:ext cx="6853887" cy="827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2D66A-6C8E-455A-85A6-F53C0747755F}">
      <dsp:nvSpPr>
        <dsp:cNvPr id="0" name=""/>
        <dsp:cNvSpPr/>
      </dsp:nvSpPr>
      <dsp:spPr>
        <a:xfrm>
          <a:off x="-3732222" y="-573344"/>
          <a:ext cx="4448688" cy="4448688"/>
        </a:xfrm>
        <a:prstGeom prst="blockArc">
          <a:avLst>
            <a:gd name="adj1" fmla="val 18900000"/>
            <a:gd name="adj2" fmla="val 2700000"/>
            <a:gd name="adj3" fmla="val 486"/>
          </a:avLst>
        </a:prstGeom>
        <a:noFill/>
        <a:ln w="12700" cap="flat" cmpd="sng" algn="ctr">
          <a:solidFill>
            <a:schemeClr val="accent3">
              <a:tint val="99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D995F0B-BF64-405E-8359-5606206F1ACF}">
      <dsp:nvSpPr>
        <dsp:cNvPr id="0" name=""/>
        <dsp:cNvSpPr/>
      </dsp:nvSpPr>
      <dsp:spPr>
        <a:xfrm>
          <a:off x="375542" y="253857"/>
          <a:ext cx="3169705" cy="507979"/>
        </a:xfrm>
        <a:prstGeom prst="rect">
          <a:avLst/>
        </a:prstGeom>
        <a:solidFill>
          <a:schemeClr val="accent3">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3209"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tx1"/>
              </a:solidFill>
            </a:rPr>
            <a:t>递归与递归模型</a:t>
          </a:r>
        </a:p>
      </dsp:txBody>
      <dsp:txXfrm>
        <a:off x="375542" y="253857"/>
        <a:ext cx="3169705" cy="507979"/>
      </dsp:txXfrm>
    </dsp:sp>
    <dsp:sp modelId="{33D8AE98-BC28-44E4-85AD-6F0393A1850B}">
      <dsp:nvSpPr>
        <dsp:cNvPr id="0" name=""/>
        <dsp:cNvSpPr/>
      </dsp:nvSpPr>
      <dsp:spPr>
        <a:xfrm>
          <a:off x="58054" y="190360"/>
          <a:ext cx="634974" cy="6349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DE19819-E183-4D49-B5EB-FD0AB854BD2A}">
      <dsp:nvSpPr>
        <dsp:cNvPr id="0" name=""/>
        <dsp:cNvSpPr/>
      </dsp:nvSpPr>
      <dsp:spPr>
        <a:xfrm>
          <a:off x="666778" y="1015959"/>
          <a:ext cx="2878469" cy="507979"/>
        </a:xfrm>
        <a:prstGeom prst="rect">
          <a:avLst/>
        </a:prstGeom>
        <a:solidFill>
          <a:schemeClr val="accent3">
            <a:shade val="80000"/>
            <a:hueOff val="0"/>
            <a:satOff val="0"/>
            <a:lumOff val="636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3209"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tx1"/>
              </a:solidFill>
            </a:rPr>
            <a:t>递归算法设计</a:t>
          </a:r>
        </a:p>
      </dsp:txBody>
      <dsp:txXfrm>
        <a:off x="666778" y="1015959"/>
        <a:ext cx="2878469" cy="507979"/>
      </dsp:txXfrm>
    </dsp:sp>
    <dsp:sp modelId="{E99DF54B-B698-4A0A-A46F-17E598878C85}">
      <dsp:nvSpPr>
        <dsp:cNvPr id="0" name=""/>
        <dsp:cNvSpPr/>
      </dsp:nvSpPr>
      <dsp:spPr>
        <a:xfrm>
          <a:off x="349291" y="952461"/>
          <a:ext cx="634974" cy="6349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52E4196-3877-4C46-A307-CC8DB83867B8}">
      <dsp:nvSpPr>
        <dsp:cNvPr id="0" name=""/>
        <dsp:cNvSpPr/>
      </dsp:nvSpPr>
      <dsp:spPr>
        <a:xfrm>
          <a:off x="666778" y="1778060"/>
          <a:ext cx="2878469" cy="507979"/>
        </a:xfrm>
        <a:prstGeom prst="rect">
          <a:avLst/>
        </a:prstGeom>
        <a:solidFill>
          <a:schemeClr val="accent3">
            <a:shade val="80000"/>
            <a:hueOff val="0"/>
            <a:satOff val="0"/>
            <a:lumOff val="127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3209"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tx1"/>
              </a:solidFill>
            </a:rPr>
            <a:t>递归转化为非递归</a:t>
          </a:r>
        </a:p>
      </dsp:txBody>
      <dsp:txXfrm>
        <a:off x="666778" y="1778060"/>
        <a:ext cx="2878469" cy="507979"/>
      </dsp:txXfrm>
    </dsp:sp>
    <dsp:sp modelId="{3942D8C1-ACE9-41FC-A424-41FC73598360}">
      <dsp:nvSpPr>
        <dsp:cNvPr id="0" name=""/>
        <dsp:cNvSpPr/>
      </dsp:nvSpPr>
      <dsp:spPr>
        <a:xfrm>
          <a:off x="349291" y="1714563"/>
          <a:ext cx="634974" cy="6349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9DBD21A-DBCB-4937-A397-EE63D53168C7}">
      <dsp:nvSpPr>
        <dsp:cNvPr id="0" name=""/>
        <dsp:cNvSpPr/>
      </dsp:nvSpPr>
      <dsp:spPr>
        <a:xfrm>
          <a:off x="375542" y="2540162"/>
          <a:ext cx="3169705" cy="507979"/>
        </a:xfrm>
        <a:prstGeom prst="rect">
          <a:avLst/>
        </a:prstGeom>
        <a:solidFill>
          <a:schemeClr val="accent3">
            <a:shade val="80000"/>
            <a:hueOff val="0"/>
            <a:satOff val="0"/>
            <a:lumOff val="1909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3209"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tx1"/>
              </a:solidFill>
            </a:rPr>
            <a:t>求解递归方程</a:t>
          </a:r>
        </a:p>
      </dsp:txBody>
      <dsp:txXfrm>
        <a:off x="375542" y="2540162"/>
        <a:ext cx="3169705" cy="507979"/>
      </dsp:txXfrm>
    </dsp:sp>
    <dsp:sp modelId="{104D7423-ACF5-4C1D-97BB-6138A416612C}">
      <dsp:nvSpPr>
        <dsp:cNvPr id="0" name=""/>
        <dsp:cNvSpPr/>
      </dsp:nvSpPr>
      <dsp:spPr>
        <a:xfrm>
          <a:off x="58054" y="2476665"/>
          <a:ext cx="634974" cy="6349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AF6C5-C5E0-4E26-9770-6355EA3A31F1}">
      <dsp:nvSpPr>
        <dsp:cNvPr id="0" name=""/>
        <dsp:cNvSpPr/>
      </dsp:nvSpPr>
      <dsp:spPr>
        <a:xfrm>
          <a:off x="1275836" y="0"/>
          <a:ext cx="3302000" cy="3302000"/>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51F2A1-E72A-4019-93A8-0A4B74884B89}">
      <dsp:nvSpPr>
        <dsp:cNvPr id="0" name=""/>
        <dsp:cNvSpPr/>
      </dsp:nvSpPr>
      <dsp:spPr>
        <a:xfrm>
          <a:off x="2831404" y="370548"/>
          <a:ext cx="4189384" cy="58687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solidFill>
                <a:schemeClr val="tx1"/>
              </a:solidFill>
            </a:rPr>
            <a:t>1.1 </a:t>
          </a:r>
          <a:r>
            <a:rPr lang="zh-CN" altLang="en-US" sz="2400" kern="1200" dirty="0">
              <a:solidFill>
                <a:schemeClr val="tx1"/>
              </a:solidFill>
            </a:rPr>
            <a:t>递归的定义</a:t>
          </a:r>
        </a:p>
      </dsp:txBody>
      <dsp:txXfrm>
        <a:off x="2860053" y="399197"/>
        <a:ext cx="4132086" cy="529580"/>
      </dsp:txXfrm>
    </dsp:sp>
    <dsp:sp modelId="{5FF33208-4F0B-46F4-90FC-32D9441543DA}">
      <dsp:nvSpPr>
        <dsp:cNvPr id="0" name=""/>
        <dsp:cNvSpPr/>
      </dsp:nvSpPr>
      <dsp:spPr>
        <a:xfrm>
          <a:off x="2831404" y="1030787"/>
          <a:ext cx="4189384" cy="58687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63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1.2 </a:t>
          </a:r>
          <a:r>
            <a:rPr lang="zh-CN" altLang="en-US" sz="2400" kern="1200" dirty="0"/>
            <a:t>使用递归的场合</a:t>
          </a:r>
        </a:p>
      </dsp:txBody>
      <dsp:txXfrm>
        <a:off x="2860053" y="1059436"/>
        <a:ext cx="4132086" cy="529580"/>
      </dsp:txXfrm>
    </dsp:sp>
    <dsp:sp modelId="{46D6BBD1-8B2B-4269-B500-0D5462D273F2}">
      <dsp:nvSpPr>
        <dsp:cNvPr id="0" name=""/>
        <dsp:cNvSpPr/>
      </dsp:nvSpPr>
      <dsp:spPr>
        <a:xfrm>
          <a:off x="2831404" y="1691025"/>
          <a:ext cx="4189384" cy="58687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27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a:t>1.3 </a:t>
          </a:r>
          <a:r>
            <a:rPr lang="zh-CN" altLang="en-US" sz="2400" kern="1200"/>
            <a:t>递归模型</a:t>
          </a:r>
          <a:endParaRPr lang="zh-CN" altLang="en-US" sz="2400" kern="1200" dirty="0"/>
        </a:p>
      </dsp:txBody>
      <dsp:txXfrm>
        <a:off x="2860053" y="1719674"/>
        <a:ext cx="4132086" cy="529580"/>
      </dsp:txXfrm>
    </dsp:sp>
    <dsp:sp modelId="{DD8651AD-50D2-446C-87EB-278AA43045A8}">
      <dsp:nvSpPr>
        <dsp:cNvPr id="0" name=""/>
        <dsp:cNvSpPr/>
      </dsp:nvSpPr>
      <dsp:spPr>
        <a:xfrm>
          <a:off x="2813440" y="2351264"/>
          <a:ext cx="4225313" cy="58687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a:t>1.4 </a:t>
          </a:r>
          <a:r>
            <a:rPr lang="zh-CN" altLang="en-US" sz="2400" kern="1200"/>
            <a:t>递归算法的执行过程</a:t>
          </a:r>
          <a:endParaRPr lang="zh-CN" altLang="en-US" sz="2400" kern="1200" dirty="0"/>
        </a:p>
      </dsp:txBody>
      <dsp:txXfrm>
        <a:off x="2842089" y="2379913"/>
        <a:ext cx="4168015" cy="52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09B1-B9B5-47BE-9832-A7DE3C3D1067}">
      <dsp:nvSpPr>
        <dsp:cNvPr id="0" name=""/>
        <dsp:cNvSpPr/>
      </dsp:nvSpPr>
      <dsp:spPr>
        <a:xfrm>
          <a:off x="624073" y="0"/>
          <a:ext cx="3302000" cy="3302000"/>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820201-E6C2-4643-8785-22F69CE02301}">
      <dsp:nvSpPr>
        <dsp:cNvPr id="0" name=""/>
        <dsp:cNvSpPr/>
      </dsp:nvSpPr>
      <dsp:spPr>
        <a:xfrm>
          <a:off x="2183091" y="610704"/>
          <a:ext cx="4759677" cy="5868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2.1 </a:t>
          </a:r>
          <a:r>
            <a:rPr lang="zh-CN" altLang="en-US" sz="2000" kern="1200" dirty="0"/>
            <a:t>递归算法的正确性</a:t>
          </a:r>
        </a:p>
      </dsp:txBody>
      <dsp:txXfrm>
        <a:off x="2211740" y="639353"/>
        <a:ext cx="4702379" cy="529580"/>
      </dsp:txXfrm>
    </dsp:sp>
    <dsp:sp modelId="{934B3761-3C6D-4860-8534-9C6E45828BEA}">
      <dsp:nvSpPr>
        <dsp:cNvPr id="0" name=""/>
        <dsp:cNvSpPr/>
      </dsp:nvSpPr>
      <dsp:spPr>
        <a:xfrm>
          <a:off x="2183091" y="1270943"/>
          <a:ext cx="4759677" cy="5868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2.2 </a:t>
          </a:r>
          <a:r>
            <a:rPr lang="zh-CN" altLang="en-US" sz="2000" kern="1200" dirty="0"/>
            <a:t>递归算法设计的一般步骤</a:t>
          </a:r>
        </a:p>
      </dsp:txBody>
      <dsp:txXfrm>
        <a:off x="2211740" y="1299592"/>
        <a:ext cx="4702379" cy="529580"/>
      </dsp:txXfrm>
    </dsp:sp>
    <dsp:sp modelId="{0E960F60-3E37-40B3-ACF3-74E0C86FA762}">
      <dsp:nvSpPr>
        <dsp:cNvPr id="0" name=""/>
        <dsp:cNvSpPr/>
      </dsp:nvSpPr>
      <dsp:spPr>
        <a:xfrm>
          <a:off x="2149663" y="1931181"/>
          <a:ext cx="4826535" cy="5868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2.3 </a:t>
          </a:r>
          <a:r>
            <a:rPr lang="zh-CN" altLang="en-US" sz="2000" kern="1200" dirty="0"/>
            <a:t>递归数据结构及递归算法设计</a:t>
          </a:r>
        </a:p>
      </dsp:txBody>
      <dsp:txXfrm>
        <a:off x="2178312" y="1959830"/>
        <a:ext cx="4769237" cy="529580"/>
      </dsp:txXfrm>
    </dsp:sp>
    <dsp:sp modelId="{77FFB8E0-F8F2-434C-81EE-7E25168EE529}">
      <dsp:nvSpPr>
        <dsp:cNvPr id="0" name=""/>
        <dsp:cNvSpPr/>
      </dsp:nvSpPr>
      <dsp:spPr>
        <a:xfrm>
          <a:off x="2183091" y="2591420"/>
          <a:ext cx="4759677" cy="5868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a:t>2.4 </a:t>
          </a:r>
          <a:r>
            <a:rPr lang="zh-CN" altLang="en-US" sz="2000" kern="1200"/>
            <a:t>基于归纳思想的递归算法设计</a:t>
          </a:r>
          <a:endParaRPr lang="zh-CN" altLang="en-US" sz="2000" kern="1200" dirty="0"/>
        </a:p>
      </dsp:txBody>
      <dsp:txXfrm>
        <a:off x="2211740" y="2620069"/>
        <a:ext cx="4702379" cy="52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572A9-1F1A-45B8-AC46-E663FF324480}">
      <dsp:nvSpPr>
        <dsp:cNvPr id="0" name=""/>
        <dsp:cNvSpPr/>
      </dsp:nvSpPr>
      <dsp:spPr>
        <a:xfrm>
          <a:off x="1860175" y="0"/>
          <a:ext cx="3066402" cy="3066402"/>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ysClr val="window" lastClr="FFFFFF"/>
              </a:solidFill>
              <a:latin typeface="Calibri" pitchFamily="34" charset="0"/>
              <a:ea typeface="宋体"/>
              <a:cs typeface="+mn-cs"/>
            </a:rPr>
            <a:t>…</a:t>
          </a:r>
          <a:endParaRPr lang="zh-CN" altLang="en-US" sz="1600" kern="1200" dirty="0">
            <a:solidFill>
              <a:sysClr val="window" lastClr="FFFFFF"/>
            </a:solidFill>
            <a:latin typeface="Calibri" pitchFamily="34" charset="0"/>
            <a:ea typeface="宋体"/>
            <a:cs typeface="+mn-cs"/>
          </a:endParaRPr>
        </a:p>
      </dsp:txBody>
      <dsp:txXfrm>
        <a:off x="2986825" y="198226"/>
        <a:ext cx="813102" cy="216828"/>
      </dsp:txXfrm>
    </dsp:sp>
    <dsp:sp modelId="{4D42216A-7495-41A2-9619-E77F278A1748}">
      <dsp:nvSpPr>
        <dsp:cNvPr id="0" name=""/>
        <dsp:cNvSpPr/>
      </dsp:nvSpPr>
      <dsp:spPr>
        <a:xfrm>
          <a:off x="2090156" y="459960"/>
          <a:ext cx="2606441" cy="2606441"/>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ysClr val="window" lastClr="FFFFFF"/>
              </a:solidFill>
              <a:latin typeface="Calibri" pitchFamily="34" charset="0"/>
              <a:ea typeface="宋体"/>
              <a:cs typeface="+mn-cs"/>
            </a:rPr>
            <a:t>Case n=k+1</a:t>
          </a:r>
          <a:endParaRPr lang="zh-CN" altLang="en-US" sz="1200" kern="1200" dirty="0">
            <a:solidFill>
              <a:sysClr val="window" lastClr="FFFFFF"/>
            </a:solidFill>
            <a:latin typeface="Calibri" pitchFamily="34" charset="0"/>
            <a:ea typeface="宋体"/>
            <a:cs typeface="+mn-cs"/>
          </a:endParaRPr>
        </a:p>
      </dsp:txBody>
      <dsp:txXfrm>
        <a:off x="2995973" y="653726"/>
        <a:ext cx="794807" cy="211948"/>
      </dsp:txXfrm>
    </dsp:sp>
    <dsp:sp modelId="{331C64B7-2A79-451B-BC32-485AB65AF642}">
      <dsp:nvSpPr>
        <dsp:cNvPr id="0" name=""/>
        <dsp:cNvSpPr/>
      </dsp:nvSpPr>
      <dsp:spPr>
        <a:xfrm>
          <a:off x="2320136" y="919920"/>
          <a:ext cx="2146481" cy="2146481"/>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99568"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ysClr val="window" lastClr="FFFFFF"/>
              </a:solidFill>
              <a:latin typeface="Calibri" pitchFamily="34" charset="0"/>
              <a:ea typeface="宋体"/>
              <a:cs typeface="+mn-cs"/>
            </a:rPr>
            <a:t>Case n=k</a:t>
          </a:r>
          <a:endParaRPr lang="zh-CN" altLang="en-US" sz="1400" kern="1200" dirty="0">
            <a:solidFill>
              <a:sysClr val="window" lastClr="FFFFFF"/>
            </a:solidFill>
            <a:latin typeface="Calibri" pitchFamily="34" charset="0"/>
            <a:ea typeface="宋体"/>
            <a:cs typeface="+mn-cs"/>
          </a:endParaRPr>
        </a:p>
      </dsp:txBody>
      <dsp:txXfrm>
        <a:off x="3000647" y="1111407"/>
        <a:ext cx="785458" cy="209454"/>
      </dsp:txXfrm>
    </dsp:sp>
    <dsp:sp modelId="{526D5021-4D23-4069-A413-3853E9E7CFA4}">
      <dsp:nvSpPr>
        <dsp:cNvPr id="0" name=""/>
        <dsp:cNvSpPr/>
      </dsp:nvSpPr>
      <dsp:spPr>
        <a:xfrm>
          <a:off x="2550116" y="1379880"/>
          <a:ext cx="1686521" cy="1686521"/>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ysClr val="window" lastClr="FFFFFF"/>
              </a:solidFill>
              <a:latin typeface="Calibri" pitchFamily="34" charset="0"/>
              <a:ea typeface="宋体"/>
              <a:cs typeface="+mn-cs"/>
            </a:rPr>
            <a:t>…</a:t>
          </a:r>
          <a:endParaRPr lang="zh-CN" altLang="en-US" sz="1600" kern="1200" dirty="0">
            <a:solidFill>
              <a:sysClr val="window" lastClr="FFFFFF"/>
            </a:solidFill>
            <a:latin typeface="Calibri" pitchFamily="34" charset="0"/>
            <a:ea typeface="宋体"/>
            <a:cs typeface="+mn-cs"/>
          </a:endParaRPr>
        </a:p>
      </dsp:txBody>
      <dsp:txXfrm>
        <a:off x="3071388" y="1576124"/>
        <a:ext cx="643977" cy="214659"/>
      </dsp:txXfrm>
    </dsp:sp>
    <dsp:sp modelId="{B5642402-E11C-435D-BF46-8F9E64A7D651}">
      <dsp:nvSpPr>
        <dsp:cNvPr id="0" name=""/>
        <dsp:cNvSpPr/>
      </dsp:nvSpPr>
      <dsp:spPr>
        <a:xfrm>
          <a:off x="2730304" y="1839841"/>
          <a:ext cx="1326145" cy="1226560"/>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ysClr val="window" lastClr="FFFFFF"/>
              </a:solidFill>
              <a:latin typeface="Calibri" pitchFamily="34" charset="0"/>
              <a:ea typeface="宋体"/>
              <a:cs typeface="+mn-cs"/>
            </a:rPr>
            <a:t>Case n=2</a:t>
          </a:r>
          <a:endParaRPr lang="zh-CN" altLang="en-US" sz="1200" kern="1200" dirty="0">
            <a:solidFill>
              <a:sysClr val="window" lastClr="FFFFFF"/>
            </a:solidFill>
            <a:latin typeface="Calibri" pitchFamily="34" charset="0"/>
            <a:ea typeface="宋体"/>
            <a:cs typeface="+mn-cs"/>
          </a:endParaRPr>
        </a:p>
      </dsp:txBody>
      <dsp:txXfrm>
        <a:off x="3088615" y="2038067"/>
        <a:ext cx="609522" cy="216828"/>
      </dsp:txXfrm>
    </dsp:sp>
    <dsp:sp modelId="{B9187A44-C2BB-444C-8272-82FCE31364EB}">
      <dsp:nvSpPr>
        <dsp:cNvPr id="0" name=""/>
        <dsp:cNvSpPr/>
      </dsp:nvSpPr>
      <dsp:spPr>
        <a:xfrm>
          <a:off x="2886320" y="2299801"/>
          <a:ext cx="1014112" cy="766600"/>
        </a:xfrm>
        <a:prstGeom prst="ellipse">
          <a:avLst/>
        </a:prstGeom>
        <a:solidFill>
          <a:srgbClr val="6076B4">
            <a:hueOff val="0"/>
            <a:satOff val="0"/>
            <a:lumOff val="0"/>
            <a:alphaOff val="0"/>
          </a:srgbClr>
        </a:solidFill>
        <a:ln w="28575"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a:solidFill>
                <a:sysClr val="window" lastClr="FFFFFF"/>
              </a:solidFill>
              <a:latin typeface="Calibri" pitchFamily="34" charset="0"/>
              <a:ea typeface="宋体"/>
              <a:cs typeface="+mn-cs"/>
            </a:rPr>
            <a:t>Base case</a:t>
          </a:r>
        </a:p>
        <a:p>
          <a:pPr marL="0" lvl="0" indent="0" algn="ctr" defTabSz="400050">
            <a:lnSpc>
              <a:spcPct val="90000"/>
            </a:lnSpc>
            <a:spcBef>
              <a:spcPct val="0"/>
            </a:spcBef>
            <a:spcAft>
              <a:spcPct val="35000"/>
            </a:spcAft>
            <a:buNone/>
          </a:pPr>
          <a:r>
            <a:rPr lang="en-US" altLang="zh-CN" sz="900" kern="1200" dirty="0">
              <a:solidFill>
                <a:sysClr val="window" lastClr="FFFFFF"/>
              </a:solidFill>
              <a:latin typeface="Calibri" pitchFamily="34" charset="0"/>
              <a:ea typeface="宋体"/>
              <a:cs typeface="+mn-cs"/>
            </a:rPr>
            <a:t>n=1</a:t>
          </a:r>
          <a:endParaRPr lang="zh-CN" altLang="en-US" sz="900" kern="1200" dirty="0">
            <a:solidFill>
              <a:sysClr val="window" lastClr="FFFFFF"/>
            </a:solidFill>
            <a:latin typeface="Calibri" pitchFamily="34" charset="0"/>
            <a:ea typeface="宋体"/>
            <a:cs typeface="+mn-cs"/>
          </a:endParaRPr>
        </a:p>
      </dsp:txBody>
      <dsp:txXfrm>
        <a:off x="3139848" y="2547584"/>
        <a:ext cx="507056" cy="271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69533-BF29-49A1-9844-BC90A78FBEEB}">
      <dsp:nvSpPr>
        <dsp:cNvPr id="0" name=""/>
        <dsp:cNvSpPr/>
      </dsp:nvSpPr>
      <dsp:spPr>
        <a:xfrm>
          <a:off x="1179874" y="0"/>
          <a:ext cx="1638182" cy="1638182"/>
        </a:xfrm>
        <a:prstGeom prst="triangl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D8CE4E-86F0-49E2-B7E4-8E913782AF57}">
      <dsp:nvSpPr>
        <dsp:cNvPr id="0" name=""/>
        <dsp:cNvSpPr/>
      </dsp:nvSpPr>
      <dsp:spPr>
        <a:xfrm>
          <a:off x="1940464" y="164698"/>
          <a:ext cx="3685911" cy="387788"/>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4.1 </a:t>
          </a:r>
          <a:r>
            <a:rPr lang="zh-CN" altLang="en-US" sz="2400" kern="1200" dirty="0"/>
            <a:t>时间复杂度分析</a:t>
          </a:r>
        </a:p>
      </dsp:txBody>
      <dsp:txXfrm>
        <a:off x="1959394" y="183628"/>
        <a:ext cx="3648051" cy="349928"/>
      </dsp:txXfrm>
    </dsp:sp>
    <dsp:sp modelId="{90165AC5-7E0D-41DB-A43A-4ECFF6C20C8F}">
      <dsp:nvSpPr>
        <dsp:cNvPr id="0" name=""/>
        <dsp:cNvSpPr/>
      </dsp:nvSpPr>
      <dsp:spPr>
        <a:xfrm>
          <a:off x="1940464" y="600960"/>
          <a:ext cx="3685911" cy="38778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4.2 </a:t>
          </a:r>
          <a:r>
            <a:rPr lang="zh-CN" altLang="en-US" sz="2400" kern="1200" dirty="0"/>
            <a:t>空间复杂度分析</a:t>
          </a:r>
        </a:p>
      </dsp:txBody>
      <dsp:txXfrm>
        <a:off x="1959394" y="619890"/>
        <a:ext cx="3648051" cy="349928"/>
      </dsp:txXfrm>
    </dsp:sp>
    <dsp:sp modelId="{C00C0833-4B57-4536-A53A-5AA0F8800477}">
      <dsp:nvSpPr>
        <dsp:cNvPr id="0" name=""/>
        <dsp:cNvSpPr/>
      </dsp:nvSpPr>
      <dsp:spPr>
        <a:xfrm>
          <a:off x="1940464" y="1037221"/>
          <a:ext cx="3685911" cy="387788"/>
        </a:xfrm>
        <a:prstGeom prst="round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4.3 </a:t>
          </a:r>
          <a:r>
            <a:rPr lang="zh-CN" altLang="en-US" sz="2400" kern="1200" dirty="0"/>
            <a:t>递推方程的求解</a:t>
          </a:r>
        </a:p>
      </dsp:txBody>
      <dsp:txXfrm>
        <a:off x="1959394" y="1056151"/>
        <a:ext cx="3648051" cy="3499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D022D52-3EC4-C78C-F001-11A92B44C4A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BDE49D2-1BBA-4A00-8291-7CE99FE55AAF}" type="slidenum">
              <a:rPr lang="zh-CN" altLang="en-US" smtClean="0"/>
              <a:t>‹#›</a:t>
            </a:fld>
            <a:endParaRPr lang="zh-CN" altLang="en-US"/>
          </a:p>
        </p:txBody>
      </p:sp>
    </p:spTree>
    <p:extLst>
      <p:ext uri="{BB962C8B-B14F-4D97-AF65-F5344CB8AC3E}">
        <p14:creationId xmlns:p14="http://schemas.microsoft.com/office/powerpoint/2010/main" val="3905460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557F55E-2405-4558-98D8-6625C213B5A4}" type="datetimeFigureOut">
              <a:rPr lang="zh-CN" altLang="en-US" smtClean="0"/>
              <a:pPr/>
              <a:t>2023/3/4</a:t>
            </a:fld>
            <a:endParaRPr lang="zh-CN" altLang="en-US"/>
          </a:p>
        </p:txBody>
      </p:sp>
      <p:sp>
        <p:nvSpPr>
          <p:cNvPr id="4" name="幻灯片图像占位符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643E1F2-4CF7-449A-9298-E350219F56F7}" type="slidenum">
              <a:rPr lang="zh-CN" altLang="en-US" smtClean="0"/>
              <a:pPr/>
              <a:t>‹#›</a:t>
            </a:fld>
            <a:endParaRPr lang="zh-CN" altLang="en-US"/>
          </a:p>
        </p:txBody>
      </p:sp>
    </p:spTree>
    <p:extLst>
      <p:ext uri="{BB962C8B-B14F-4D97-AF65-F5344CB8AC3E}">
        <p14:creationId xmlns:p14="http://schemas.microsoft.com/office/powerpoint/2010/main" val="2036770943"/>
      </p:ext>
    </p:extLst>
  </p:cSld>
  <p:clrMap bg1="lt1" tx1="dk1" bg2="lt2" tx2="dk2" accent1="accent1" accent2="accent2" accent3="accent3" accent4="accent4" accent5="accent5" accent6="accent6" hlink="hlink" folHlink="folHlink"/>
  <p:notesStyle>
    <a:lvl1pPr marL="0" algn="l" defTabSz="1072743" rtl="0" eaLnBrk="1" latinLnBrk="0" hangingPunct="1">
      <a:defRPr sz="1408" kern="1200">
        <a:solidFill>
          <a:schemeClr val="tx1"/>
        </a:solidFill>
        <a:latin typeface="+mn-lt"/>
        <a:ea typeface="+mn-ea"/>
        <a:cs typeface="+mn-cs"/>
      </a:defRPr>
    </a:lvl1pPr>
    <a:lvl2pPr marL="536372" algn="l" defTabSz="1072743" rtl="0" eaLnBrk="1" latinLnBrk="0" hangingPunct="1">
      <a:defRPr sz="1408" kern="1200">
        <a:solidFill>
          <a:schemeClr val="tx1"/>
        </a:solidFill>
        <a:latin typeface="+mn-lt"/>
        <a:ea typeface="+mn-ea"/>
        <a:cs typeface="+mn-cs"/>
      </a:defRPr>
    </a:lvl2pPr>
    <a:lvl3pPr marL="1072743" algn="l" defTabSz="1072743" rtl="0" eaLnBrk="1" latinLnBrk="0" hangingPunct="1">
      <a:defRPr sz="1408" kern="1200">
        <a:solidFill>
          <a:schemeClr val="tx1"/>
        </a:solidFill>
        <a:latin typeface="+mn-lt"/>
        <a:ea typeface="+mn-ea"/>
        <a:cs typeface="+mn-cs"/>
      </a:defRPr>
    </a:lvl3pPr>
    <a:lvl4pPr marL="1609115" algn="l" defTabSz="1072743" rtl="0" eaLnBrk="1" latinLnBrk="0" hangingPunct="1">
      <a:defRPr sz="1408" kern="1200">
        <a:solidFill>
          <a:schemeClr val="tx1"/>
        </a:solidFill>
        <a:latin typeface="+mn-lt"/>
        <a:ea typeface="+mn-ea"/>
        <a:cs typeface="+mn-cs"/>
      </a:defRPr>
    </a:lvl4pPr>
    <a:lvl5pPr marL="2145487" algn="l" defTabSz="1072743" rtl="0" eaLnBrk="1" latinLnBrk="0" hangingPunct="1">
      <a:defRPr sz="1408" kern="1200">
        <a:solidFill>
          <a:schemeClr val="tx1"/>
        </a:solidFill>
        <a:latin typeface="+mn-lt"/>
        <a:ea typeface="+mn-ea"/>
        <a:cs typeface="+mn-cs"/>
      </a:defRPr>
    </a:lvl5pPr>
    <a:lvl6pPr marL="2681859" algn="l" defTabSz="1072743" rtl="0" eaLnBrk="1" latinLnBrk="0" hangingPunct="1">
      <a:defRPr sz="1408" kern="1200">
        <a:solidFill>
          <a:schemeClr val="tx1"/>
        </a:solidFill>
        <a:latin typeface="+mn-lt"/>
        <a:ea typeface="+mn-ea"/>
        <a:cs typeface="+mn-cs"/>
      </a:defRPr>
    </a:lvl6pPr>
    <a:lvl7pPr marL="3218230" algn="l" defTabSz="1072743" rtl="0" eaLnBrk="1" latinLnBrk="0" hangingPunct="1">
      <a:defRPr sz="1408" kern="1200">
        <a:solidFill>
          <a:schemeClr val="tx1"/>
        </a:solidFill>
        <a:latin typeface="+mn-lt"/>
        <a:ea typeface="+mn-ea"/>
        <a:cs typeface="+mn-cs"/>
      </a:defRPr>
    </a:lvl7pPr>
    <a:lvl8pPr marL="3754602" algn="l" defTabSz="1072743" rtl="0" eaLnBrk="1" latinLnBrk="0" hangingPunct="1">
      <a:defRPr sz="1408" kern="1200">
        <a:solidFill>
          <a:schemeClr val="tx1"/>
        </a:solidFill>
        <a:latin typeface="+mn-lt"/>
        <a:ea typeface="+mn-ea"/>
        <a:cs typeface="+mn-cs"/>
      </a:defRPr>
    </a:lvl8pPr>
    <a:lvl9pPr marL="4290974" algn="l" defTabSz="1072743"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4625" y="514350"/>
            <a:ext cx="37147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43E1F2-4CF7-449A-9298-E350219F56F7}" type="slidenum">
              <a:rPr lang="zh-CN" altLang="en-US" smtClean="0"/>
              <a:pPr/>
              <a:t>48</a:t>
            </a:fld>
            <a:endParaRPr lang="zh-CN" altLang="en-US"/>
          </a:p>
        </p:txBody>
      </p:sp>
    </p:spTree>
    <p:extLst>
      <p:ext uri="{BB962C8B-B14F-4D97-AF65-F5344CB8AC3E}">
        <p14:creationId xmlns:p14="http://schemas.microsoft.com/office/powerpoint/2010/main" val="31300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2F5AA-239E-4E87-B8BB-2D55003C6405}" type="slidenum">
              <a:rPr lang="zh-CN" altLang="en-US"/>
              <a:pPr/>
              <a:t>78</a:t>
            </a:fld>
            <a:endParaRPr lang="en-US" altLang="zh-CN"/>
          </a:p>
        </p:txBody>
      </p:sp>
      <p:sp>
        <p:nvSpPr>
          <p:cNvPr id="197634" name="Rectangle 2"/>
          <p:cNvSpPr>
            <a:spLocks noGrp="1" noRot="1" noChangeAspect="1" noChangeArrowheads="1" noTextEdit="1"/>
          </p:cNvSpPr>
          <p:nvPr>
            <p:ph type="sldImg"/>
          </p:nvPr>
        </p:nvSpPr>
        <p:spPr>
          <a:xfrm>
            <a:off x="2714625" y="514350"/>
            <a:ext cx="3714750" cy="2571750"/>
          </a:xfrm>
          <a:ln/>
        </p:spPr>
      </p:sp>
      <p:sp>
        <p:nvSpPr>
          <p:cNvPr id="197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128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4625" y="514350"/>
            <a:ext cx="3714750" cy="25717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92</a:t>
            </a:fld>
            <a:endParaRPr lang="zh-CN" altLang="en-US"/>
          </a:p>
        </p:txBody>
      </p:sp>
    </p:spTree>
    <p:extLst>
      <p:ext uri="{BB962C8B-B14F-4D97-AF65-F5344CB8AC3E}">
        <p14:creationId xmlns:p14="http://schemas.microsoft.com/office/powerpoint/2010/main" val="204331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eaLnBrk="1" latinLnBrk="0" hangingPunct="1"/>
            <a:fld id="{BC914E0E-EF9A-448E-BCC7-0BF4E8A52357}" type="datetime1">
              <a:rPr lang="en-US" altLang="zh-CN" smtClean="0"/>
              <a:t>3/4/2023</a:t>
            </a:fld>
            <a:endParaRPr lang="en-US" dirty="0">
              <a:solidFill>
                <a:srgbClr val="FFFFFF"/>
              </a:solidFill>
            </a:endParaRPr>
          </a:p>
        </p:txBody>
      </p:sp>
      <p:sp>
        <p:nvSpPr>
          <p:cNvPr id="5" name="Footer Placeholder 4"/>
          <p:cNvSpPr>
            <a:spLocks noGrp="1"/>
          </p:cNvSpPr>
          <p:nvPr>
            <p:ph type="ftr" sz="quarter" idx="11"/>
          </p:nvPr>
        </p:nvSpPr>
        <p:spPr/>
        <p:txBody>
          <a:bodyPr/>
          <a:lstStyle/>
          <a:p>
            <a:r>
              <a:rPr kumimoji="0" lang="zh-CN" altLang="en-US">
                <a:solidFill>
                  <a:schemeClr val="accent1">
                    <a:tint val="20000"/>
                  </a:schemeClr>
                </a:solidFill>
              </a:rPr>
              <a:t>算法设计与分析讲义</a:t>
            </a:r>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2D144C32-927F-4180-9294-88B94A00587D}"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276615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6" name="Slide Number Placeholder 5"/>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28838142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6" name="Slide Number Placeholder 5"/>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318689406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eaLnBrk="1" latinLnBrk="0" hangingPunct="1"/>
            <a:fld id="{D0FED4F4-A39D-4949-A9C6-896F368C97A0}" type="datetime1">
              <a:rPr lang="en-US" altLang="zh-CN" smtClean="0"/>
              <a:t>3/4/2023</a:t>
            </a:fld>
            <a:endParaRPr lang="en-US"/>
          </a:p>
        </p:txBody>
      </p:sp>
      <p:sp>
        <p:nvSpPr>
          <p:cNvPr id="5" name="Footer Placeholder 4"/>
          <p:cNvSpPr>
            <a:spLocks noGrp="1"/>
          </p:cNvSpPr>
          <p:nvPr>
            <p:ph type="ftr" sz="quarter" idx="11"/>
          </p:nvPr>
        </p:nvSpPr>
        <p:spPr/>
        <p:txBody>
          <a:bodyPr/>
          <a:lstStyle/>
          <a:p>
            <a:r>
              <a:rPr kumimoji="0" lang="zh-CN" altLang="en-US"/>
              <a:t>算法设计与分析讲义</a:t>
            </a:r>
            <a:endParaRPr kumimoji="0" lang="en-US"/>
          </a:p>
        </p:txBody>
      </p:sp>
      <p:sp>
        <p:nvSpPr>
          <p:cNvPr id="6" name="Slide Number Placeholder 5"/>
          <p:cNvSpPr>
            <a:spLocks noGrp="1"/>
          </p:cNvSpPr>
          <p:nvPr>
            <p:ph type="sldNum" sz="quarter" idx="12"/>
          </p:nvPr>
        </p:nvSpPr>
        <p:spPr/>
        <p:txBody>
          <a:bodyPr/>
          <a:lstStyle/>
          <a:p>
            <a:fld id="{816E1AE2-1FF3-4140-B1E2-6A093B6A483C}"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266784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6" name="Slide Number Placeholder 5"/>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117733061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7" name="Slide Number Placeholder 6"/>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163323022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8" name="Footer Placeholder 7"/>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9" name="Slide Number Placeholder 8"/>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418269206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5" name="Slide Number Placeholder 4"/>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317697762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D4B57ED3-B7B5-468C-BF93-E85EA20BDE48}" type="datetime1">
              <a:rPr lang="en-US" altLang="zh-CN" smtClean="0"/>
              <a:t>3/4/2023</a:t>
            </a:fld>
            <a:endParaRPr lang="en-US"/>
          </a:p>
        </p:txBody>
      </p:sp>
      <p:sp>
        <p:nvSpPr>
          <p:cNvPr id="3" name="Footer Placeholder 2"/>
          <p:cNvSpPr>
            <a:spLocks noGrp="1"/>
          </p:cNvSpPr>
          <p:nvPr>
            <p:ph type="ftr" sz="quarter" idx="11"/>
          </p:nvPr>
        </p:nvSpPr>
        <p:spPr/>
        <p:txBody>
          <a:bodyPr/>
          <a:lstStyle/>
          <a:p>
            <a:r>
              <a:rPr kumimoji="0" lang="zh-CN" altLang="en-US"/>
              <a:t>算法设计与分析讲义</a:t>
            </a:r>
            <a:endParaRPr kumimoji="0" lang="en-US"/>
          </a:p>
        </p:txBody>
      </p:sp>
      <p:sp>
        <p:nvSpPr>
          <p:cNvPr id="4" name="Slide Number Placeholder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239615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7" name="Slide Number Placeholder 6"/>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264638066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7" name="Slide Number Placeholder 6"/>
          <p:cNvSpPr>
            <a:spLocks noGrp="1"/>
          </p:cNvSpPr>
          <p:nvPr>
            <p:ph type="sldNum" sz="quarter" idx="12"/>
          </p:nvPr>
        </p:nvSpPr>
        <p:spPr/>
        <p:txBody>
          <a:body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26529648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7507CB47-D871-470C-A091-047123789A31}" type="datetime1">
              <a:rPr lang="en-US" altLang="zh-CN" smtClean="0"/>
              <a:t>3/4/2023</a:t>
            </a:fld>
            <a:endParaRPr lang="en-US" sz="1083" dirty="0">
              <a:solidFill>
                <a:schemeClr val="tx1"/>
              </a:solidFill>
            </a:endParaRPr>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r>
              <a:rPr kumimoji="0" lang="zh-CN" altLang="en-US" sz="1083">
                <a:solidFill>
                  <a:schemeClr val="tx1"/>
                </a:solidFill>
              </a:rPr>
              <a:t>算法设计与分析讲义</a:t>
            </a:r>
            <a:endParaRPr kumimoji="0" lang="en-US" sz="1083" dirty="0">
              <a:solidFill>
                <a:schemeClr val="tx1"/>
              </a:solidFill>
            </a:endParaRP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BFC48-F0C3-4F85-995B-BDC8CBEB075E}" type="slidenum">
              <a:rPr lang="en-US" altLang="zh-CN" smtClean="0">
                <a:solidFill>
                  <a:srgbClr val="F0A22E">
                    <a:shade val="75000"/>
                  </a:srgbClr>
                </a:solidFill>
              </a:rPr>
              <a:pPr/>
              <a:t>‹#›</a:t>
            </a:fld>
            <a:endParaRPr lang="en-US" altLang="zh-CN" dirty="0">
              <a:solidFill>
                <a:srgbClr val="F0A22E">
                  <a:shade val="75000"/>
                </a:srgbClr>
              </a:solidFill>
            </a:endParaRPr>
          </a:p>
        </p:txBody>
      </p:sp>
    </p:spTree>
    <p:extLst>
      <p:ext uri="{BB962C8B-B14F-4D97-AF65-F5344CB8AC3E}">
        <p14:creationId xmlns:p14="http://schemas.microsoft.com/office/powerpoint/2010/main" val="25154396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10"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s>
</file>

<file path=ppt/slides/_rels/slide7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8.wmf"/><Relationship Id="rId18" Type="http://schemas.openxmlformats.org/officeDocument/2006/relationships/oleObject" Target="../embeddings/oleObject26.bin"/><Relationship Id="rId3" Type="http://schemas.openxmlformats.org/officeDocument/2006/relationships/image" Target="../media/image23.wmf"/><Relationship Id="rId7" Type="http://schemas.openxmlformats.org/officeDocument/2006/relationships/image" Target="../media/image25.wmf"/><Relationship Id="rId12" Type="http://schemas.openxmlformats.org/officeDocument/2006/relationships/oleObject" Target="../embeddings/oleObject22.bin"/><Relationship Id="rId17" Type="http://schemas.openxmlformats.org/officeDocument/2006/relationships/oleObject" Target="../embeddings/oleObject25.bin"/><Relationship Id="rId2" Type="http://schemas.openxmlformats.org/officeDocument/2006/relationships/oleObject" Target="../embeddings/oleObject17.bin"/><Relationship Id="rId16"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1.bin"/><Relationship Id="rId19" Type="http://schemas.openxmlformats.org/officeDocument/2006/relationships/image" Target="../media/image30.wmf"/><Relationship Id="rId4" Type="http://schemas.openxmlformats.org/officeDocument/2006/relationships/oleObject" Target="../embeddings/oleObject18.bin"/><Relationship Id="rId9" Type="http://schemas.openxmlformats.org/officeDocument/2006/relationships/image" Target="../media/image26.wmf"/><Relationship Id="rId14" Type="http://schemas.openxmlformats.org/officeDocument/2006/relationships/oleObject" Target="../embeddings/oleObject23.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7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81.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5" Type="http://schemas.openxmlformats.org/officeDocument/2006/relationships/image" Target="../media/image39.wmf"/><Relationship Id="rId4" Type="http://schemas.openxmlformats.org/officeDocument/2006/relationships/oleObject" Target="../embeddings/oleObject35.bin"/></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5.wmf"/><Relationship Id="rId12" Type="http://schemas.openxmlformats.org/officeDocument/2006/relationships/oleObject" Target="../embeddings/oleObject44.bin"/><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6.wmf"/><Relationship Id="rId14" Type="http://schemas.openxmlformats.org/officeDocument/2006/relationships/oleObject" Target="../embeddings/oleObject45.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23.wmf"/><Relationship Id="rId7" Type="http://schemas.openxmlformats.org/officeDocument/2006/relationships/image" Target="../media/image51.w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50.wmf"/><Relationship Id="rId4" Type="http://schemas.openxmlformats.org/officeDocument/2006/relationships/oleObject" Target="../embeddings/oleObject47.bin"/><Relationship Id="rId9" Type="http://schemas.openxmlformats.org/officeDocument/2006/relationships/image" Target="../media/image52.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29.wmf"/><Relationship Id="rId3" Type="http://schemas.openxmlformats.org/officeDocument/2006/relationships/image" Target="../media/image25.wmf"/><Relationship Id="rId7" Type="http://schemas.openxmlformats.org/officeDocument/2006/relationships/image" Target="../media/image26.wmf"/><Relationship Id="rId12" Type="http://schemas.openxmlformats.org/officeDocument/2006/relationships/oleObject" Target="../embeddings/oleObject55.bin"/><Relationship Id="rId17" Type="http://schemas.openxmlformats.org/officeDocument/2006/relationships/image" Target="../media/image30.wmf"/><Relationship Id="rId2" Type="http://schemas.openxmlformats.org/officeDocument/2006/relationships/oleObject" Target="../embeddings/oleObject50.bin"/><Relationship Id="rId16"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28.wmf"/><Relationship Id="rId5" Type="http://schemas.openxmlformats.org/officeDocument/2006/relationships/image" Target="../media/image53.wmf"/><Relationship Id="rId15" Type="http://schemas.openxmlformats.org/officeDocument/2006/relationships/oleObject" Target="../embeddings/oleObject57.bin"/><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27.wmf"/><Relationship Id="rId14" Type="http://schemas.openxmlformats.org/officeDocument/2006/relationships/oleObject" Target="../embeddings/oleObject56.bin"/></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107192242"/>
              </p:ext>
            </p:extLst>
          </p:nvPr>
        </p:nvGraphicFramePr>
        <p:xfrm>
          <a:off x="1360463" y="1400776"/>
          <a:ext cx="6943443" cy="917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55" name="Text Box 7"/>
          <p:cNvSpPr txBox="1">
            <a:spLocks noChangeArrowheads="1"/>
          </p:cNvSpPr>
          <p:nvPr/>
        </p:nvSpPr>
        <p:spPr bwMode="auto">
          <a:xfrm>
            <a:off x="1361136" y="4482117"/>
            <a:ext cx="6942771" cy="1426353"/>
          </a:xfrm>
          <a:prstGeom prst="rect">
            <a:avLst/>
          </a:prstGeom>
          <a:noFill/>
          <a:ln w="9525">
            <a:noFill/>
            <a:miter lim="800000"/>
            <a:headEnd/>
            <a:tailEnd/>
          </a:ln>
          <a:effectLst/>
        </p:spPr>
        <p:txBody>
          <a:bodyPr wrap="square">
            <a:spAutoFit/>
          </a:bodyPr>
          <a:lstStyle/>
          <a:p>
            <a:pPr algn="ctr">
              <a:spcBef>
                <a:spcPct val="50000"/>
              </a:spcBef>
            </a:pPr>
            <a:r>
              <a:rPr lang="zh-CN" altLang="en-US" sz="2167" dirty="0">
                <a:solidFill>
                  <a:srgbClr val="CC3300"/>
                </a:solidFill>
                <a:latin typeface="黑体" pitchFamily="49" charset="-122"/>
                <a:ea typeface="黑体" pitchFamily="49" charset="-122"/>
              </a:rPr>
              <a:t>黄金贵 </a:t>
            </a:r>
            <a:r>
              <a:rPr lang="en-US" altLang="zh-CN" sz="2167" dirty="0">
                <a:solidFill>
                  <a:srgbClr val="CC3300"/>
                </a:solidFill>
                <a:latin typeface="黑体" pitchFamily="49" charset="-122"/>
                <a:ea typeface="黑体" pitchFamily="49" charset="-122"/>
              </a:rPr>
              <a:t>(18674880696)</a:t>
            </a:r>
          </a:p>
          <a:p>
            <a:pPr algn="ctr">
              <a:spcBef>
                <a:spcPct val="50000"/>
              </a:spcBef>
            </a:pPr>
            <a:r>
              <a:rPr lang="zh-CN" altLang="en-US" sz="2167" dirty="0">
                <a:solidFill>
                  <a:srgbClr val="CC3300"/>
                </a:solidFill>
                <a:latin typeface="黑体" pitchFamily="49" charset="-122"/>
                <a:ea typeface="黑体" pitchFamily="49" charset="-122"/>
              </a:rPr>
              <a:t>信息科学与工程学院计算机系</a:t>
            </a:r>
            <a:endParaRPr lang="en-US" altLang="zh-CN" sz="2167" dirty="0">
              <a:solidFill>
                <a:srgbClr val="CC3300"/>
              </a:solidFill>
              <a:latin typeface="黑体" pitchFamily="49" charset="-122"/>
              <a:ea typeface="黑体" pitchFamily="49" charset="-122"/>
            </a:endParaRPr>
          </a:p>
          <a:p>
            <a:pPr algn="ctr">
              <a:spcBef>
                <a:spcPct val="50000"/>
              </a:spcBef>
            </a:pPr>
            <a:r>
              <a:rPr lang="en-US" altLang="zh-CN" sz="2167" dirty="0">
                <a:solidFill>
                  <a:srgbClr val="CC3300"/>
                </a:solidFill>
                <a:latin typeface="黑体" pitchFamily="49" charset="-122"/>
                <a:ea typeface="黑体" pitchFamily="49" charset="-122"/>
              </a:rPr>
              <a:t>2023</a:t>
            </a:r>
            <a:r>
              <a:rPr lang="zh-CN" altLang="en-US" sz="2167" dirty="0">
                <a:solidFill>
                  <a:srgbClr val="CC3300"/>
                </a:solidFill>
                <a:latin typeface="黑体" pitchFamily="49" charset="-122"/>
                <a:ea typeface="黑体" pitchFamily="49" charset="-122"/>
              </a:rPr>
              <a:t>年春季</a:t>
            </a:r>
            <a:endParaRPr lang="en-US" altLang="zh-CN" sz="2167" dirty="0">
              <a:solidFill>
                <a:srgbClr val="CC3300"/>
              </a:solidFill>
              <a:latin typeface="黑体" pitchFamily="49" charset="-122"/>
              <a:ea typeface="黑体" pitchFamily="49" charset="-122"/>
            </a:endParaRPr>
          </a:p>
        </p:txBody>
      </p:sp>
      <p:sp>
        <p:nvSpPr>
          <p:cNvPr id="5" name="日期占位符 4"/>
          <p:cNvSpPr>
            <a:spLocks noGrp="1"/>
          </p:cNvSpPr>
          <p:nvPr>
            <p:ph type="dt" sz="half" idx="10"/>
          </p:nvPr>
        </p:nvSpPr>
        <p:spPr/>
        <p:txBody>
          <a:bodyPr/>
          <a:lstStyle/>
          <a:p>
            <a:pPr eaLnBrk="1" latinLnBrk="0" hangingPunct="1"/>
            <a:fld id="{B3CEEBA3-3B76-49E6-BB29-61ACE837861B}"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3" name="灯片编号占位符 2"/>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a:t>
            </a:fld>
            <a:endParaRPr lang="en-US" altLang="zh-CN">
              <a:solidFill>
                <a:srgbClr val="F0A22E">
                  <a:shade val="75000"/>
                </a:srgbClr>
              </a:solidFill>
            </a:endParaRPr>
          </a:p>
        </p:txBody>
      </p: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1136" y="4482117"/>
            <a:ext cx="1212601" cy="1170130"/>
          </a:xfrm>
          <a:prstGeom prst="rect">
            <a:avLst/>
          </a:prstGeom>
        </p:spPr>
      </p:pic>
    </p:spTree>
    <p:extLst>
      <p:ext uri="{BB962C8B-B14F-4D97-AF65-F5344CB8AC3E}">
        <p14:creationId xmlns:p14="http://schemas.microsoft.com/office/powerpoint/2010/main" val="123195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70398" y="2906610"/>
            <a:ext cx="5726946" cy="373876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95000" tIns="195000" bIns="195000">
            <a:spAutoFit/>
          </a:bodyPr>
          <a:lstStyle/>
          <a:p>
            <a:pPr algn="just">
              <a:spcBef>
                <a:spcPct val="50000"/>
              </a:spcBef>
            </a:pPr>
            <a:r>
              <a:rPr kumimoji="1" lang="en-US" altLang="zh-CN" sz="2288">
                <a:solidFill>
                  <a:srgbClr val="0000FF"/>
                </a:solidFill>
                <a:latin typeface="Consolas" pitchFamily="49" charset="0"/>
                <a:ea typeface="楷体" pitchFamily="49" charset="-122"/>
                <a:cs typeface="Consolas" pitchFamily="49" charset="0"/>
              </a:rPr>
              <a:t>int </a:t>
            </a:r>
            <a:r>
              <a:rPr kumimoji="1" lang="en-US" altLang="zh-CN" sz="2288">
                <a:solidFill>
                  <a:srgbClr val="FF0000"/>
                </a:solidFill>
                <a:latin typeface="Consolas" pitchFamily="49" charset="0"/>
                <a:ea typeface="楷体" pitchFamily="49" charset="-122"/>
                <a:cs typeface="Consolas" pitchFamily="49" charset="0"/>
              </a:rPr>
              <a:t>Sum</a:t>
            </a:r>
            <a:r>
              <a:rPr kumimoji="1" lang="en-US" altLang="zh-CN" sz="2288">
                <a:solidFill>
                  <a:srgbClr val="0000FF"/>
                </a:solidFill>
                <a:latin typeface="Consolas" pitchFamily="49" charset="0"/>
                <a:ea typeface="楷体" pitchFamily="49" charset="-122"/>
                <a:cs typeface="Consolas" pitchFamily="49" charset="0"/>
              </a:rPr>
              <a:t>(LinkList *L)</a:t>
            </a:r>
          </a:p>
          <a:p>
            <a:pPr algn="just">
              <a:spcBef>
                <a:spcPct val="50000"/>
              </a:spcBef>
            </a:pPr>
            <a:r>
              <a:rPr kumimoji="1" lang="en-US" altLang="zh-CN" sz="2288">
                <a:solidFill>
                  <a:srgbClr val="0000FF"/>
                </a:solidFill>
                <a:latin typeface="Consolas" pitchFamily="49" charset="0"/>
                <a:ea typeface="楷体" pitchFamily="49" charset="-122"/>
                <a:cs typeface="Consolas" pitchFamily="49" charset="0"/>
              </a:rPr>
              <a:t>{   if (L==NULL)</a:t>
            </a:r>
          </a:p>
          <a:p>
            <a:pPr algn="just">
              <a:spcBef>
                <a:spcPct val="50000"/>
              </a:spcBef>
            </a:pPr>
            <a:r>
              <a:rPr kumimoji="1" lang="zh-CN" altLang="en-US" sz="2288">
                <a:solidFill>
                  <a:srgbClr val="0000FF"/>
                </a:solidFill>
                <a:latin typeface="Consolas" pitchFamily="49" charset="0"/>
                <a:ea typeface="楷体" pitchFamily="49" charset="-122"/>
                <a:cs typeface="Consolas" pitchFamily="49" charset="0"/>
              </a:rPr>
              <a:t>　　　　</a:t>
            </a:r>
            <a:r>
              <a:rPr kumimoji="1" lang="en-US" altLang="zh-CN" sz="2288">
                <a:solidFill>
                  <a:srgbClr val="0000FF"/>
                </a:solidFill>
                <a:latin typeface="Consolas" pitchFamily="49" charset="0"/>
                <a:ea typeface="楷体" pitchFamily="49" charset="-122"/>
                <a:cs typeface="Consolas" pitchFamily="49" charset="0"/>
              </a:rPr>
              <a:t>return 0;</a:t>
            </a:r>
          </a:p>
          <a:p>
            <a:pPr algn="just">
              <a:spcBef>
                <a:spcPct val="50000"/>
              </a:spcBef>
            </a:pPr>
            <a:r>
              <a:rPr kumimoji="1" lang="zh-CN" altLang="en-US" sz="2288">
                <a:solidFill>
                  <a:srgbClr val="0000FF"/>
                </a:solidFill>
                <a:latin typeface="Consolas" pitchFamily="49" charset="0"/>
                <a:ea typeface="楷体" pitchFamily="49" charset="-122"/>
                <a:cs typeface="Consolas" pitchFamily="49" charset="0"/>
              </a:rPr>
              <a:t>　　</a:t>
            </a:r>
            <a:r>
              <a:rPr kumimoji="1" lang="en-US" altLang="zh-CN" sz="2288">
                <a:solidFill>
                  <a:srgbClr val="0000FF"/>
                </a:solidFill>
                <a:latin typeface="Consolas" pitchFamily="49" charset="0"/>
                <a:ea typeface="楷体" pitchFamily="49" charset="-122"/>
                <a:cs typeface="Consolas" pitchFamily="49" charset="0"/>
              </a:rPr>
              <a:t>else </a:t>
            </a:r>
          </a:p>
          <a:p>
            <a:pPr algn="just">
              <a:spcBef>
                <a:spcPct val="50000"/>
              </a:spcBef>
            </a:pPr>
            <a:r>
              <a:rPr kumimoji="1" lang="zh-CN" altLang="en-US" sz="2288">
                <a:solidFill>
                  <a:srgbClr val="0000FF"/>
                </a:solidFill>
                <a:latin typeface="Consolas" pitchFamily="49" charset="0"/>
                <a:ea typeface="楷体" pitchFamily="49" charset="-122"/>
                <a:cs typeface="Consolas" pitchFamily="49" charset="0"/>
              </a:rPr>
              <a:t>　　　　</a:t>
            </a:r>
            <a:r>
              <a:rPr kumimoji="1" lang="en-US" altLang="zh-CN" sz="2288">
                <a:solidFill>
                  <a:srgbClr val="0000FF"/>
                </a:solidFill>
                <a:latin typeface="Consolas" pitchFamily="49" charset="0"/>
                <a:ea typeface="楷体" pitchFamily="49" charset="-122"/>
                <a:cs typeface="Consolas" pitchFamily="49" charset="0"/>
              </a:rPr>
              <a:t>return(L-&gt;data+</a:t>
            </a:r>
            <a:r>
              <a:rPr kumimoji="1" lang="en-US" altLang="zh-CN" sz="2288">
                <a:solidFill>
                  <a:srgbClr val="FF0000"/>
                </a:solidFill>
                <a:latin typeface="Consolas" pitchFamily="49" charset="0"/>
                <a:ea typeface="楷体" pitchFamily="49" charset="-122"/>
                <a:cs typeface="Consolas" pitchFamily="49" charset="0"/>
              </a:rPr>
              <a:t>Sum</a:t>
            </a:r>
            <a:r>
              <a:rPr kumimoji="1" lang="en-US" altLang="zh-CN" sz="2288">
                <a:solidFill>
                  <a:srgbClr val="0000FF"/>
                </a:solidFill>
                <a:latin typeface="Consolas" pitchFamily="49" charset="0"/>
                <a:ea typeface="楷体" pitchFamily="49" charset="-122"/>
                <a:cs typeface="Consolas" pitchFamily="49" charset="0"/>
              </a:rPr>
              <a:t>(L-&gt;next));</a:t>
            </a:r>
          </a:p>
          <a:p>
            <a:pPr>
              <a:spcBef>
                <a:spcPct val="50000"/>
              </a:spcBef>
            </a:pPr>
            <a:r>
              <a:rPr kumimoji="1" lang="en-US" altLang="zh-CN" sz="2288">
                <a:solidFill>
                  <a:srgbClr val="0000FF"/>
                </a:solidFill>
                <a:latin typeface="Consolas" pitchFamily="49" charset="0"/>
                <a:ea typeface="楷体" pitchFamily="49" charset="-122"/>
                <a:cs typeface="Consolas" pitchFamily="49" charset="0"/>
              </a:rPr>
              <a:t>} </a:t>
            </a:r>
          </a:p>
        </p:txBody>
      </p:sp>
      <p:sp>
        <p:nvSpPr>
          <p:cNvPr id="22531" name="Text Box 3"/>
          <p:cNvSpPr txBox="1">
            <a:spLocks noChangeArrowheads="1"/>
          </p:cNvSpPr>
          <p:nvPr/>
        </p:nvSpPr>
        <p:spPr bwMode="auto">
          <a:xfrm>
            <a:off x="471255" y="1629657"/>
            <a:ext cx="8893043" cy="1393202"/>
          </a:xfrm>
          <a:prstGeom prst="rect">
            <a:avLst/>
          </a:prstGeom>
          <a:noFill/>
          <a:ln w="9525">
            <a:noFill/>
            <a:miter lim="800000"/>
            <a:headEnd/>
            <a:tailEnd/>
          </a:ln>
        </p:spPr>
        <p:txBody>
          <a:bodyPr>
            <a:spAutoFit/>
          </a:bodyPr>
          <a:lstStyle/>
          <a:p>
            <a:pPr algn="just">
              <a:lnSpc>
                <a:spcPts val="3467"/>
              </a:lnSpc>
            </a:pPr>
            <a:r>
              <a:rPr kumimoji="1" lang="zh-CN" altLang="en-US" sz="2167" dirty="0">
                <a:solidFill>
                  <a:srgbClr val="FF3300"/>
                </a:solidFill>
                <a:latin typeface="Consolas" pitchFamily="49" charset="0"/>
                <a:ea typeface="楷体" pitchFamily="49" charset="-122"/>
                <a:cs typeface="Consolas" pitchFamily="49" charset="0"/>
              </a:rPr>
              <a:t>　  </a:t>
            </a:r>
            <a:r>
              <a:rPr kumimoji="1" lang="zh-CN" altLang="en-US" sz="2167" dirty="0">
                <a:solidFill>
                  <a:srgbClr val="0000FF"/>
                </a:solidFill>
                <a:latin typeface="Consolas" pitchFamily="49" charset="0"/>
                <a:ea typeface="楷体" pitchFamily="49" charset="-122"/>
                <a:cs typeface="Consolas" pitchFamily="49" charset="0"/>
              </a:rPr>
              <a:t>对于递归数据</a:t>
            </a:r>
            <a:r>
              <a:rPr kumimoji="1" lang="zh-CN" altLang="en-US" sz="2167">
                <a:solidFill>
                  <a:srgbClr val="0000FF"/>
                </a:solidFill>
                <a:latin typeface="Consolas" pitchFamily="49" charset="0"/>
                <a:ea typeface="楷体" pitchFamily="49" charset="-122"/>
                <a:cs typeface="Consolas" pitchFamily="49" charset="0"/>
              </a:rPr>
              <a:t>结构，采</a:t>
            </a:r>
            <a:r>
              <a:rPr kumimoji="1" lang="zh-CN" altLang="en-US" sz="2167" dirty="0">
                <a:solidFill>
                  <a:srgbClr val="0000FF"/>
                </a:solidFill>
                <a:latin typeface="Consolas" pitchFamily="49" charset="0"/>
                <a:ea typeface="楷体" pitchFamily="49" charset="-122"/>
                <a:cs typeface="Consolas" pitchFamily="49" charset="0"/>
              </a:rPr>
              <a:t>用递归的方法编写算法既方便又有效。</a:t>
            </a:r>
            <a:r>
              <a:rPr kumimoji="1" lang="zh-CN" altLang="en-US" sz="2167">
                <a:solidFill>
                  <a:srgbClr val="0000FF"/>
                </a:solidFill>
                <a:latin typeface="Consolas" pitchFamily="49" charset="0"/>
                <a:ea typeface="楷体" pitchFamily="49" charset="-122"/>
                <a:cs typeface="Consolas" pitchFamily="49" charset="0"/>
              </a:rPr>
              <a:t>例如，求</a:t>
            </a:r>
            <a:r>
              <a:rPr kumimoji="1" lang="zh-CN" altLang="en-US" sz="2167" dirty="0">
                <a:solidFill>
                  <a:srgbClr val="0000FF"/>
                </a:solidFill>
                <a:latin typeface="Consolas" pitchFamily="49" charset="0"/>
                <a:ea typeface="楷体" pitchFamily="49" charset="-122"/>
                <a:cs typeface="Consolas" pitchFamily="49" charset="0"/>
              </a:rPr>
              <a:t>一个不带头结点的单链表</a:t>
            </a:r>
            <a:r>
              <a:rPr kumimoji="1" lang="en-US" altLang="zh-CN" sz="2167" dirty="0">
                <a:solidFill>
                  <a:srgbClr val="0000FF"/>
                </a:solidFill>
                <a:latin typeface="Consolas" pitchFamily="49" charset="0"/>
                <a:ea typeface="楷体" pitchFamily="49" charset="-122"/>
                <a:cs typeface="Consolas" pitchFamily="49" charset="0"/>
              </a:rPr>
              <a:t>L</a:t>
            </a:r>
            <a:r>
              <a:rPr kumimoji="1" lang="zh-CN" altLang="en-US" sz="2167" dirty="0">
                <a:solidFill>
                  <a:srgbClr val="0000FF"/>
                </a:solidFill>
                <a:latin typeface="Consolas" pitchFamily="49" charset="0"/>
                <a:ea typeface="楷体" pitchFamily="49" charset="-122"/>
                <a:cs typeface="Consolas" pitchFamily="49" charset="0"/>
              </a:rPr>
              <a:t>的所有</a:t>
            </a:r>
            <a:r>
              <a:rPr kumimoji="1" lang="en-US" altLang="zh-CN" sz="2167" dirty="0">
                <a:solidFill>
                  <a:srgbClr val="0000FF"/>
                </a:solidFill>
                <a:latin typeface="Consolas" pitchFamily="49" charset="0"/>
                <a:ea typeface="楷体" pitchFamily="49" charset="-122"/>
                <a:cs typeface="Consolas" pitchFamily="49" charset="0"/>
              </a:rPr>
              <a:t>data</a:t>
            </a:r>
            <a:r>
              <a:rPr kumimoji="1" lang="zh-CN" altLang="en-US" sz="2167" dirty="0">
                <a:solidFill>
                  <a:srgbClr val="0000FF"/>
                </a:solidFill>
                <a:latin typeface="Consolas" pitchFamily="49" charset="0"/>
                <a:ea typeface="楷体" pitchFamily="49" charset="-122"/>
                <a:cs typeface="Consolas" pitchFamily="49" charset="0"/>
              </a:rPr>
              <a:t>域（假设为</a:t>
            </a:r>
            <a:r>
              <a:rPr kumimoji="1" lang="en-US" altLang="zh-CN" sz="2167" dirty="0" err="1">
                <a:solidFill>
                  <a:srgbClr val="0000FF"/>
                </a:solidFill>
                <a:latin typeface="Consolas" pitchFamily="49" charset="0"/>
                <a:ea typeface="楷体" pitchFamily="49" charset="-122"/>
                <a:cs typeface="Consolas" pitchFamily="49" charset="0"/>
              </a:rPr>
              <a:t>int</a:t>
            </a:r>
            <a:r>
              <a:rPr kumimoji="1" lang="zh-CN" altLang="en-US" sz="2167" dirty="0">
                <a:solidFill>
                  <a:srgbClr val="0000FF"/>
                </a:solidFill>
                <a:latin typeface="Consolas" pitchFamily="49" charset="0"/>
                <a:ea typeface="楷体" pitchFamily="49" charset="-122"/>
                <a:cs typeface="Consolas" pitchFamily="49" charset="0"/>
              </a:rPr>
              <a:t>型）之和的递归算法如下：</a:t>
            </a:r>
            <a:endParaRPr lang="zh-CN" altLang="en-US" sz="2167" dirty="0">
              <a:solidFill>
                <a:srgbClr val="0000FF"/>
              </a:solidFill>
              <a:latin typeface="Consolas" pitchFamily="49" charset="0"/>
              <a:ea typeface="楷体"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3F998D8F-5F72-481E-ADF2-EC0FF16238C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10</a:t>
            </a:fld>
            <a:endParaRPr lang="en-US" altLang="zh-CN">
              <a:solidFill>
                <a:srgbClr val="F0A22E">
                  <a:shade val="75000"/>
                </a:srgb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4516" y="854716"/>
            <a:ext cx="8435637" cy="1084208"/>
          </a:xfrm>
          <a:prstGeom prst="rect">
            <a:avLst/>
          </a:prstGeom>
          <a:noFill/>
        </p:spPr>
        <p:txBody>
          <a:bodyPr wrap="square" rtlCol="0">
            <a:spAutoFit/>
          </a:bodyPr>
          <a:lstStyle/>
          <a:p>
            <a:pPr>
              <a:lnSpc>
                <a:spcPct val="150000"/>
              </a:lnSpc>
            </a:pPr>
            <a:r>
              <a:rPr lang="zh-CN" altLang="zh-CN"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2</a:t>
            </a:r>
            <a:r>
              <a:rPr lang="zh-CN" altLang="zh-CN" sz="2383" dirty="0">
                <a:solidFill>
                  <a:srgbClr val="FF0000"/>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分析二叉树的二叉链存储结构的递归性</a:t>
            </a:r>
            <a:r>
              <a:rPr lang="zh-CN" altLang="en-US"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设计求非空二叉链</a:t>
            </a:r>
            <a:r>
              <a:rPr lang="en-US" altLang="zh-CN" sz="2167" dirty="0" err="1">
                <a:solidFill>
                  <a:srgbClr val="0000FF"/>
                </a:solidFill>
                <a:latin typeface="Consolas" pitchFamily="49" charset="0"/>
                <a:ea typeface="楷体" pitchFamily="49" charset="-122"/>
                <a:cs typeface="Consolas" pitchFamily="49" charset="0"/>
              </a:rPr>
              <a:t>bt</a:t>
            </a:r>
            <a:r>
              <a:rPr lang="zh-CN" altLang="zh-CN" sz="2167" dirty="0">
                <a:solidFill>
                  <a:srgbClr val="0000FF"/>
                </a:solidFill>
                <a:latin typeface="Consolas" pitchFamily="49" charset="0"/>
                <a:ea typeface="楷体" pitchFamily="49" charset="-122"/>
                <a:cs typeface="Consolas" pitchFamily="49" charset="0"/>
              </a:rPr>
              <a:t>中所有结点值之和的递归算法</a:t>
            </a:r>
            <a:r>
              <a:rPr lang="zh-CN" altLang="en-US"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假设二叉链的</a:t>
            </a:r>
            <a:r>
              <a:rPr lang="en-US" altLang="zh-CN" sz="2167" dirty="0">
                <a:solidFill>
                  <a:srgbClr val="0000FF"/>
                </a:solidFill>
                <a:latin typeface="Consolas" pitchFamily="49" charset="0"/>
                <a:ea typeface="楷体" pitchFamily="49" charset="-122"/>
                <a:cs typeface="Consolas" pitchFamily="49" charset="0"/>
              </a:rPr>
              <a:t>data</a:t>
            </a:r>
            <a:r>
              <a:rPr lang="zh-CN" altLang="zh-CN" sz="2167" dirty="0">
                <a:solidFill>
                  <a:srgbClr val="0000FF"/>
                </a:solidFill>
                <a:latin typeface="Consolas" pitchFamily="49" charset="0"/>
                <a:ea typeface="楷体" pitchFamily="49" charset="-122"/>
                <a:cs typeface="Consolas" pitchFamily="49" charset="0"/>
              </a:rPr>
              <a:t>域为</a:t>
            </a:r>
            <a:r>
              <a:rPr lang="en-US" altLang="zh-CN" sz="2167" dirty="0" err="1">
                <a:solidFill>
                  <a:srgbClr val="0000FF"/>
                </a:solidFill>
                <a:latin typeface="Consolas" pitchFamily="49" charset="0"/>
                <a:ea typeface="楷体" pitchFamily="49" charset="-122"/>
                <a:cs typeface="Consolas" pitchFamily="49" charset="0"/>
              </a:rPr>
              <a:t>int</a:t>
            </a:r>
            <a:r>
              <a:rPr lang="zh-CN" altLang="zh-CN" sz="2167" dirty="0">
                <a:solidFill>
                  <a:srgbClr val="0000FF"/>
                </a:solidFill>
                <a:latin typeface="Consolas" pitchFamily="49" charset="0"/>
                <a:ea typeface="楷体" pitchFamily="49" charset="-122"/>
                <a:cs typeface="Consolas" pitchFamily="49" charset="0"/>
              </a:rPr>
              <a:t>型。</a:t>
            </a:r>
          </a:p>
        </p:txBody>
      </p:sp>
      <p:grpSp>
        <p:nvGrpSpPr>
          <p:cNvPr id="3" name="组合 2"/>
          <p:cNvGrpSpPr/>
          <p:nvPr/>
        </p:nvGrpSpPr>
        <p:grpSpPr>
          <a:xfrm>
            <a:off x="2300705" y="4070916"/>
            <a:ext cx="5211278" cy="1741301"/>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88">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L</a:t>
              </a:r>
              <a:endParaRPr lang="zh-CN" altLang="en-US" sz="2288">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R</a:t>
              </a:r>
              <a:endParaRPr lang="zh-CN" altLang="en-US" sz="2288">
                <a:latin typeface="Consolas" pitchFamily="49" charset="0"/>
                <a:cs typeface="Consolas" pitchFamily="49" charset="0"/>
              </a:endParaRPr>
            </a:p>
          </p:txBody>
        </p:sp>
        <p:cxnSp>
          <p:nvCxnSpPr>
            <p:cNvPr id="7" name="直接箭头连接符 6"/>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643174" y="2786058"/>
              <a:ext cx="500066" cy="546975"/>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a:t>
              </a:r>
              <a:endParaRPr lang="zh-CN" altLang="en-US" sz="2288">
                <a:solidFill>
                  <a:srgbClr val="C00000"/>
                </a:solidFill>
                <a:latin typeface="Consolas" pitchFamily="49" charset="0"/>
                <a:cs typeface="Consolas" pitchFamily="49" charset="0"/>
              </a:endParaRPr>
            </a:p>
          </p:txBody>
        </p:sp>
        <p:cxnSp>
          <p:nvCxnSpPr>
            <p:cNvPr id="10" name="直接箭头连接符 9"/>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190350" y="3429001"/>
              <a:ext cx="1595700" cy="980308"/>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bt-&gt;lchild</a:t>
              </a:r>
              <a:endParaRPr lang="zh-CN" altLang="en-US" sz="2288">
                <a:solidFill>
                  <a:srgbClr val="C00000"/>
                </a:solidFill>
                <a:latin typeface="Consolas" pitchFamily="49" charset="0"/>
                <a:cs typeface="Consolas" pitchFamily="49" charset="0"/>
              </a:endParaRPr>
            </a:p>
          </p:txBody>
        </p:sp>
        <p:cxnSp>
          <p:nvCxnSpPr>
            <p:cNvPr id="12" name="直接箭头连接符 11"/>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429124" y="3643314"/>
              <a:ext cx="1571636" cy="980308"/>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bt-&gt;rchild</a:t>
              </a:r>
              <a:endParaRPr lang="zh-CN" altLang="en-US" sz="2288">
                <a:solidFill>
                  <a:srgbClr val="C00000"/>
                </a:solidFill>
                <a:latin typeface="Consolas" pitchFamily="49" charset="0"/>
                <a:cs typeface="Consolas" pitchFamily="49" charset="0"/>
              </a:endParaRPr>
            </a:p>
          </p:txBody>
        </p:sp>
        <p:cxnSp>
          <p:nvCxnSpPr>
            <p:cNvPr id="14" name="直接箭头连接符 13"/>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5" name="矩形 14"/>
          <p:cNvSpPr/>
          <p:nvPr/>
        </p:nvSpPr>
        <p:spPr>
          <a:xfrm>
            <a:off x="676192" y="2080317"/>
            <a:ext cx="4953000" cy="459036"/>
          </a:xfrm>
          <a:prstGeom prst="rect">
            <a:avLst/>
          </a:prstGeom>
        </p:spPr>
        <p:txBody>
          <a:bodyPr>
            <a:spAutoFit/>
          </a:bodyPr>
          <a:lstStyle/>
          <a:p>
            <a:r>
              <a:rPr lang="zh-CN" altLang="en-US" sz="2383" dirty="0">
                <a:solidFill>
                  <a:srgbClr val="FF0000"/>
                </a:solidFill>
                <a:latin typeface="Consolas" pitchFamily="49" charset="0"/>
                <a:ea typeface="楷体" pitchFamily="49" charset="-122"/>
                <a:cs typeface="Consolas" pitchFamily="49" charset="0"/>
              </a:rPr>
              <a:t>分析</a:t>
            </a:r>
            <a:r>
              <a:rPr lang="zh-CN" altLang="zh-CN" sz="2383" dirty="0">
                <a:solidFill>
                  <a:srgbClr val="FF0000"/>
                </a:solidFill>
                <a:latin typeface="Consolas" pitchFamily="49" charset="0"/>
                <a:ea typeface="楷体" pitchFamily="49" charset="-122"/>
                <a:cs typeface="Consolas" pitchFamily="49" charset="0"/>
              </a:rPr>
              <a:t>：</a:t>
            </a:r>
            <a:r>
              <a:rPr lang="zh-CN" altLang="zh-CN" sz="2383" dirty="0">
                <a:solidFill>
                  <a:srgbClr val="0000FF"/>
                </a:solidFill>
                <a:latin typeface="Consolas" pitchFamily="49" charset="0"/>
                <a:ea typeface="楷体" pitchFamily="49" charset="-122"/>
                <a:cs typeface="Consolas" pitchFamily="49" charset="0"/>
              </a:rPr>
              <a:t>结点</a:t>
            </a:r>
            <a:r>
              <a:rPr lang="zh-CN" altLang="en-US" sz="2383" dirty="0">
                <a:solidFill>
                  <a:srgbClr val="0000FF"/>
                </a:solidFill>
                <a:latin typeface="Consolas" pitchFamily="49" charset="0"/>
                <a:ea typeface="楷体" pitchFamily="49" charset="-122"/>
                <a:cs typeface="Consolas" pitchFamily="49" charset="0"/>
              </a:rPr>
              <a:t>求和递归结构</a:t>
            </a:r>
            <a:r>
              <a:rPr lang="zh-CN" altLang="zh-CN" sz="2383" dirty="0">
                <a:solidFill>
                  <a:srgbClr val="0000FF"/>
                </a:solidFill>
                <a:latin typeface="Consolas" pitchFamily="49" charset="0"/>
                <a:ea typeface="楷体" pitchFamily="49" charset="-122"/>
                <a:cs typeface="Consolas" pitchFamily="49" charset="0"/>
              </a:rPr>
              <a:t>：</a:t>
            </a:r>
            <a:endParaRPr lang="zh-CN" altLang="en-US" sz="2288" dirty="0"/>
          </a:p>
        </p:txBody>
      </p:sp>
      <p:sp>
        <p:nvSpPr>
          <p:cNvPr id="16" name="矩形 15"/>
          <p:cNvSpPr/>
          <p:nvPr/>
        </p:nvSpPr>
        <p:spPr>
          <a:xfrm>
            <a:off x="740533" y="2588675"/>
            <a:ext cx="8866091" cy="2556918"/>
          </a:xfrm>
          <a:prstGeom prst="rect">
            <a:avLst/>
          </a:prstGeom>
        </p:spPr>
        <p:txBody>
          <a:bodyPr wrap="square">
            <a:spAutoFit/>
          </a:bodyPr>
          <a:lstStyle/>
          <a:p>
            <a:pPr lvl="0"/>
            <a:r>
              <a:rPr lang="en-US" altLang="zh-CN" sz="2288" dirty="0" err="1">
                <a:solidFill>
                  <a:srgbClr val="FF0000"/>
                </a:solidFill>
                <a:latin typeface="Consolas" pitchFamily="49" charset="0"/>
                <a:ea typeface="楷体" pitchFamily="49" charset="-122"/>
                <a:cs typeface="Consolas" pitchFamily="49" charset="0"/>
              </a:rPr>
              <a:t>Sumbt</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 = </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-&gt;data              if </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lchild</a:t>
            </a:r>
            <a:r>
              <a:rPr lang="en-US" altLang="zh-CN" sz="2288" dirty="0">
                <a:solidFill>
                  <a:srgbClr val="0000FF"/>
                </a:solidFill>
                <a:latin typeface="Consolas" pitchFamily="49" charset="0"/>
                <a:ea typeface="楷体" pitchFamily="49" charset="-122"/>
                <a:cs typeface="Consolas" pitchFamily="49" charset="0"/>
              </a:rPr>
              <a:t>=NULL &amp;&amp; </a:t>
            </a:r>
          </a:p>
          <a:p>
            <a:pPr lvl="0"/>
            <a:r>
              <a:rPr lang="en-US" altLang="zh-CN" sz="2288" dirty="0">
                <a:solidFill>
                  <a:srgbClr val="0000FF"/>
                </a:solidFill>
                <a:latin typeface="Consolas" pitchFamily="49" charset="0"/>
                <a:ea typeface="楷体" pitchFamily="49" charset="-122"/>
                <a:cs typeface="Consolas" pitchFamily="49" charset="0"/>
              </a:rPr>
              <a:t>                                         </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rchild</a:t>
            </a:r>
            <a:r>
              <a:rPr lang="en-US" altLang="zh-CN" sz="2288" dirty="0">
                <a:solidFill>
                  <a:srgbClr val="0000FF"/>
                </a:solidFill>
                <a:latin typeface="Consolas" pitchFamily="49" charset="0"/>
                <a:ea typeface="楷体" pitchFamily="49" charset="-122"/>
                <a:cs typeface="Consolas" pitchFamily="49" charset="0"/>
              </a:rPr>
              <a:t>=NULL</a:t>
            </a:r>
            <a:endParaRPr lang="zh-CN" altLang="zh-CN" sz="2288" dirty="0">
              <a:solidFill>
                <a:srgbClr val="0000FF"/>
              </a:solidFill>
              <a:latin typeface="Consolas" pitchFamily="49" charset="0"/>
              <a:ea typeface="楷体" pitchFamily="49" charset="-122"/>
              <a:cs typeface="Consolas" pitchFamily="49" charset="0"/>
            </a:endParaRPr>
          </a:p>
          <a:p>
            <a:pPr lvl="0"/>
            <a:r>
              <a:rPr lang="en-US" altLang="zh-CN" sz="2288" dirty="0" err="1">
                <a:solidFill>
                  <a:srgbClr val="FF0000"/>
                </a:solidFill>
                <a:latin typeface="Consolas" pitchFamily="49" charset="0"/>
                <a:ea typeface="楷体" pitchFamily="49" charset="-122"/>
                <a:cs typeface="Consolas" pitchFamily="49" charset="0"/>
              </a:rPr>
              <a:t>Sumbt</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 = </a:t>
            </a:r>
            <a:r>
              <a:rPr lang="en-US" altLang="zh-CN" sz="2288" dirty="0" err="1">
                <a:solidFill>
                  <a:srgbClr val="FF0000"/>
                </a:solidFill>
                <a:latin typeface="Consolas" pitchFamily="49" charset="0"/>
                <a:ea typeface="楷体" pitchFamily="49" charset="-122"/>
                <a:cs typeface="Consolas" pitchFamily="49" charset="0"/>
              </a:rPr>
              <a:t>Sumbt</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lchild</a:t>
            </a:r>
            <a:r>
              <a:rPr lang="en-US" altLang="zh-CN" sz="2288" dirty="0">
                <a:solidFill>
                  <a:srgbClr val="0000FF"/>
                </a:solidFill>
                <a:latin typeface="Consolas" pitchFamily="49" charset="0"/>
                <a:ea typeface="楷体" pitchFamily="49" charset="-122"/>
                <a:cs typeface="Consolas" pitchFamily="49" charset="0"/>
              </a:rPr>
              <a:t>) + </a:t>
            </a:r>
          </a:p>
          <a:p>
            <a:pPr lvl="0"/>
            <a:r>
              <a:rPr lang="en-US" altLang="zh-CN" sz="2288" dirty="0">
                <a:solidFill>
                  <a:srgbClr val="0000FF"/>
                </a:solidFill>
                <a:latin typeface="Consolas" pitchFamily="49" charset="0"/>
                <a:ea typeface="楷体" pitchFamily="49" charset="-122"/>
                <a:cs typeface="Consolas" pitchFamily="49" charset="0"/>
              </a:rPr>
              <a:t>                </a:t>
            </a:r>
            <a:r>
              <a:rPr lang="en-US" altLang="zh-CN" sz="2288" dirty="0" err="1">
                <a:solidFill>
                  <a:srgbClr val="FF0000"/>
                </a:solidFill>
                <a:latin typeface="Consolas" pitchFamily="49" charset="0"/>
                <a:ea typeface="楷体" pitchFamily="49" charset="-122"/>
                <a:cs typeface="Consolas" pitchFamily="49" charset="0"/>
              </a:rPr>
              <a:t>Sumbt</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rchild</a:t>
            </a:r>
            <a:r>
              <a:rPr lang="en-US" altLang="zh-CN" sz="2288" dirty="0">
                <a:solidFill>
                  <a:srgbClr val="0000FF"/>
                </a:solidFill>
                <a:latin typeface="Consolas" pitchFamily="49" charset="0"/>
                <a:ea typeface="楷体" pitchFamily="49" charset="-122"/>
                <a:cs typeface="Consolas" pitchFamily="49" charset="0"/>
              </a:rPr>
              <a:t>)+</a:t>
            </a:r>
          </a:p>
          <a:p>
            <a:pPr lvl="0"/>
            <a:r>
              <a:rPr lang="en-US" altLang="zh-CN" sz="2288" dirty="0">
                <a:solidFill>
                  <a:srgbClr val="0000FF"/>
                </a:solidFill>
                <a:latin typeface="Consolas" pitchFamily="49" charset="0"/>
                <a:ea typeface="楷体" pitchFamily="49" charset="-122"/>
                <a:cs typeface="Consolas" pitchFamily="49" charset="0"/>
              </a:rPr>
              <a:t>                   </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-&gt;data)        else; </a:t>
            </a:r>
            <a:endParaRPr lang="zh-CN" altLang="en-US" sz="2288" dirty="0"/>
          </a:p>
        </p:txBody>
      </p:sp>
      <p:sp>
        <p:nvSpPr>
          <p:cNvPr id="17" name="日期占位符 16"/>
          <p:cNvSpPr>
            <a:spLocks noGrp="1"/>
          </p:cNvSpPr>
          <p:nvPr>
            <p:ph type="dt" sz="half" idx="10"/>
          </p:nvPr>
        </p:nvSpPr>
        <p:spPr/>
        <p:txBody>
          <a:bodyPr/>
          <a:lstStyle/>
          <a:p>
            <a:pPr eaLnBrk="1" latinLnBrk="0" hangingPunct="1"/>
            <a:fld id="{BB16D6BB-391D-484C-8B97-E7096C9A84D5}" type="datetime1">
              <a:rPr lang="en-US" altLang="zh-CN" smtClean="0"/>
              <a:t>3/4/2023</a:t>
            </a:fld>
            <a:endParaRPr lang="en-US"/>
          </a:p>
        </p:txBody>
      </p:sp>
      <p:sp>
        <p:nvSpPr>
          <p:cNvPr id="18" name="页脚占位符 17"/>
          <p:cNvSpPr>
            <a:spLocks noGrp="1"/>
          </p:cNvSpPr>
          <p:nvPr>
            <p:ph type="ftr" sz="quarter" idx="11"/>
          </p:nvPr>
        </p:nvSpPr>
        <p:spPr/>
        <p:txBody>
          <a:bodyPr/>
          <a:lstStyle/>
          <a:p>
            <a:r>
              <a:rPr kumimoji="0" lang="zh-CN" altLang="en-US"/>
              <a:t>算法设计与分析讲义</a:t>
            </a:r>
            <a:endParaRPr kumimoji="0" lang="en-US"/>
          </a:p>
        </p:txBody>
      </p:sp>
      <p:sp>
        <p:nvSpPr>
          <p:cNvPr id="19" name="灯片编号占位符 18"/>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11</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703" y="698697"/>
            <a:ext cx="7816508" cy="425822"/>
          </a:xfrm>
          <a:prstGeom prst="rect">
            <a:avLst/>
          </a:prstGeom>
          <a:noFill/>
        </p:spPr>
        <p:txBody>
          <a:bodyPr wrap="square" rtlCol="0">
            <a:spAutoFit/>
          </a:bodyPr>
          <a:lstStyle/>
          <a:p>
            <a:r>
              <a:rPr lang="zh-CN" altLang="zh-CN" sz="2167" dirty="0">
                <a:solidFill>
                  <a:srgbClr val="FF0000"/>
                </a:solidFill>
                <a:latin typeface="Consolas" pitchFamily="49" charset="0"/>
                <a:ea typeface="楷体" pitchFamily="49" charset="-122"/>
                <a:cs typeface="Consolas" pitchFamily="49" charset="0"/>
              </a:rPr>
              <a:t>解：</a:t>
            </a:r>
            <a:r>
              <a:rPr lang="zh-CN" altLang="zh-CN" sz="2167" dirty="0">
                <a:solidFill>
                  <a:srgbClr val="0000FF"/>
                </a:solidFill>
                <a:latin typeface="Consolas" pitchFamily="49" charset="0"/>
                <a:ea typeface="楷体" pitchFamily="49" charset="-122"/>
                <a:cs typeface="Consolas" pitchFamily="49" charset="0"/>
              </a:rPr>
              <a:t>二叉树采用二叉链存储结构</a:t>
            </a:r>
            <a:r>
              <a:rPr lang="zh-CN" altLang="en-US"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其结点类型定义如下：</a:t>
            </a:r>
          </a:p>
        </p:txBody>
      </p:sp>
      <p:sp>
        <p:nvSpPr>
          <p:cNvPr id="3" name="TextBox 2"/>
          <p:cNvSpPr txBox="1"/>
          <p:nvPr/>
        </p:nvSpPr>
        <p:spPr>
          <a:xfrm>
            <a:off x="818542" y="1110137"/>
            <a:ext cx="8814979" cy="1460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733">
                <a:solidFill>
                  <a:srgbClr val="0000FF"/>
                </a:solidFill>
                <a:latin typeface="Consolas" pitchFamily="49" charset="0"/>
                <a:ea typeface="楷体" pitchFamily="49" charset="-122"/>
                <a:cs typeface="Consolas" pitchFamily="49" charset="0"/>
              </a:rPr>
              <a:t>typedef struct BNode</a:t>
            </a:r>
            <a:endParaRPr lang="zh-CN" altLang="zh-CN" sz="1733">
              <a:solidFill>
                <a:srgbClr val="0000FF"/>
              </a:solidFill>
              <a:latin typeface="Consolas" pitchFamily="49" charset="0"/>
              <a:ea typeface="楷体" pitchFamily="49" charset="-122"/>
              <a:cs typeface="Consolas" pitchFamily="49" charset="0"/>
            </a:endParaRPr>
          </a:p>
          <a:p>
            <a:r>
              <a:rPr lang="en-US" altLang="zh-CN" sz="1733">
                <a:solidFill>
                  <a:srgbClr val="0000FF"/>
                </a:solidFill>
                <a:latin typeface="Consolas" pitchFamily="49" charset="0"/>
                <a:ea typeface="楷体" pitchFamily="49" charset="-122"/>
                <a:cs typeface="Consolas" pitchFamily="49" charset="0"/>
              </a:rPr>
              <a:t>{   int data;</a:t>
            </a:r>
            <a:endParaRPr lang="zh-CN" altLang="zh-CN" sz="1733">
              <a:solidFill>
                <a:srgbClr val="0000FF"/>
              </a:solidFill>
              <a:latin typeface="Consolas" pitchFamily="49" charset="0"/>
              <a:ea typeface="楷体" pitchFamily="49" charset="-122"/>
              <a:cs typeface="Consolas" pitchFamily="49" charset="0"/>
            </a:endParaRPr>
          </a:p>
          <a:p>
            <a:r>
              <a:rPr lang="en-US" altLang="zh-CN" sz="1733">
                <a:solidFill>
                  <a:srgbClr val="0000FF"/>
                </a:solidFill>
                <a:latin typeface="Consolas" pitchFamily="49" charset="0"/>
                <a:ea typeface="楷体" pitchFamily="49" charset="-122"/>
                <a:cs typeface="Consolas" pitchFamily="49" charset="0"/>
              </a:rPr>
              <a:t>    struct BNode *lchild</a:t>
            </a:r>
            <a:r>
              <a:rPr lang="zh-CN" altLang="en-US" sz="1733">
                <a:solidFill>
                  <a:srgbClr val="0000FF"/>
                </a:solidFill>
                <a:latin typeface="Consolas" pitchFamily="49" charset="0"/>
                <a:ea typeface="楷体" pitchFamily="49" charset="-122"/>
                <a:cs typeface="Consolas" pitchFamily="49" charset="0"/>
              </a:rPr>
              <a:t>，</a:t>
            </a:r>
            <a:r>
              <a:rPr lang="en-US" altLang="zh-CN" sz="1733">
                <a:solidFill>
                  <a:srgbClr val="0000FF"/>
                </a:solidFill>
                <a:latin typeface="Consolas" pitchFamily="49" charset="0"/>
                <a:ea typeface="楷体" pitchFamily="49" charset="-122"/>
                <a:cs typeface="Consolas" pitchFamily="49" charset="0"/>
              </a:rPr>
              <a:t>*rchild;</a:t>
            </a:r>
            <a:endParaRPr lang="zh-CN" altLang="zh-CN" sz="1733">
              <a:solidFill>
                <a:srgbClr val="0000FF"/>
              </a:solidFill>
              <a:latin typeface="Consolas" pitchFamily="49" charset="0"/>
              <a:ea typeface="楷体" pitchFamily="49" charset="-122"/>
              <a:cs typeface="Consolas" pitchFamily="49" charset="0"/>
            </a:endParaRPr>
          </a:p>
          <a:p>
            <a:r>
              <a:rPr lang="en-US" altLang="zh-CN" sz="1733">
                <a:solidFill>
                  <a:srgbClr val="0000FF"/>
                </a:solidFill>
                <a:latin typeface="Consolas" pitchFamily="49" charset="0"/>
                <a:ea typeface="楷体" pitchFamily="49" charset="-122"/>
                <a:cs typeface="Consolas" pitchFamily="49" charset="0"/>
              </a:rPr>
              <a:t>} </a:t>
            </a:r>
            <a:r>
              <a:rPr lang="en-US" altLang="zh-CN" sz="1733">
                <a:solidFill>
                  <a:srgbClr val="FF0000"/>
                </a:solidFill>
                <a:latin typeface="Consolas" pitchFamily="49" charset="0"/>
                <a:ea typeface="楷体" pitchFamily="49" charset="-122"/>
                <a:cs typeface="Consolas" pitchFamily="49" charset="0"/>
              </a:rPr>
              <a:t>BTNode</a:t>
            </a:r>
            <a:r>
              <a:rPr lang="en-US" altLang="zh-CN" sz="1733">
                <a:solidFill>
                  <a:srgbClr val="0000FF"/>
                </a:solidFill>
                <a:latin typeface="Consolas" pitchFamily="49" charset="0"/>
                <a:ea typeface="楷体" pitchFamily="49" charset="-122"/>
                <a:cs typeface="Consolas" pitchFamily="49" charset="0"/>
              </a:rPr>
              <a:t>;		</a:t>
            </a:r>
            <a:r>
              <a:rPr lang="en-US" altLang="zh-CN" sz="1733">
                <a:solidFill>
                  <a:srgbClr val="00B0F0"/>
                </a:solidFill>
                <a:latin typeface="Consolas" pitchFamily="49" charset="0"/>
                <a:ea typeface="楷体" pitchFamily="49" charset="-122"/>
                <a:cs typeface="Consolas" pitchFamily="49" charset="0"/>
              </a:rPr>
              <a:t>//</a:t>
            </a:r>
            <a:r>
              <a:rPr lang="zh-CN" altLang="zh-CN" sz="1733">
                <a:solidFill>
                  <a:srgbClr val="00B0F0"/>
                </a:solidFill>
                <a:latin typeface="Consolas" pitchFamily="49" charset="0"/>
                <a:ea typeface="楷体" pitchFamily="49" charset="-122"/>
                <a:cs typeface="Consolas" pitchFamily="49" charset="0"/>
              </a:rPr>
              <a:t>二叉链结点类型</a:t>
            </a:r>
          </a:p>
        </p:txBody>
      </p:sp>
      <p:grpSp>
        <p:nvGrpSpPr>
          <p:cNvPr id="20" name="组合 19"/>
          <p:cNvGrpSpPr/>
          <p:nvPr/>
        </p:nvGrpSpPr>
        <p:grpSpPr>
          <a:xfrm>
            <a:off x="1289546" y="2616395"/>
            <a:ext cx="5211278" cy="1741301"/>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88">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L</a:t>
              </a:r>
              <a:endParaRPr lang="zh-CN" altLang="en-US" sz="2288">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R</a:t>
              </a:r>
              <a:endParaRPr lang="zh-CN" altLang="en-US" sz="2288">
                <a:latin typeface="Consolas" pitchFamily="49" charset="0"/>
                <a:cs typeface="Consolas"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546975"/>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a:t>
              </a:r>
              <a:endParaRPr lang="zh-CN" altLang="en-US" sz="2288">
                <a:solidFill>
                  <a:srgbClr val="C00000"/>
                </a:solidFill>
                <a:latin typeface="Consolas" pitchFamily="49" charset="0"/>
                <a:cs typeface="Consolas"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1"/>
              <a:ext cx="1595700" cy="980308"/>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bt-&gt;lchild</a:t>
              </a:r>
              <a:endParaRPr lang="zh-CN" altLang="en-US" sz="2288">
                <a:solidFill>
                  <a:srgbClr val="C00000"/>
                </a:solidFill>
                <a:latin typeface="Consolas" pitchFamily="49" charset="0"/>
                <a:cs typeface="Consolas"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980308"/>
            </a:xfrm>
            <a:prstGeom prst="rect">
              <a:avLst/>
            </a:prstGeom>
            <a:noFill/>
          </p:spPr>
          <p:txBody>
            <a:bodyPr wrap="square" rtlCol="0">
              <a:spAutoFit/>
            </a:bodyPr>
            <a:lstStyle/>
            <a:p>
              <a:r>
                <a:rPr lang="en-US" altLang="zh-CN" sz="2288">
                  <a:solidFill>
                    <a:srgbClr val="C00000"/>
                  </a:solidFill>
                  <a:latin typeface="Consolas" pitchFamily="49" charset="0"/>
                  <a:cs typeface="Consolas" pitchFamily="49" charset="0"/>
                </a:rPr>
                <a:t>bt-&gt;rchild</a:t>
              </a:r>
              <a:endParaRPr lang="zh-CN" altLang="en-US" sz="2288">
                <a:solidFill>
                  <a:srgbClr val="C00000"/>
                </a:solidFill>
                <a:latin typeface="Consolas" pitchFamily="49" charset="0"/>
                <a:cs typeface="Consolas"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778817" y="4458838"/>
            <a:ext cx="8854703" cy="1959062"/>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733" dirty="0" err="1">
                <a:solidFill>
                  <a:schemeClr val="tx1"/>
                </a:solidFill>
                <a:latin typeface="Consolas" pitchFamily="49" charset="0"/>
                <a:ea typeface="楷体" pitchFamily="49" charset="-122"/>
                <a:cs typeface="Consolas" pitchFamily="49" charset="0"/>
              </a:rPr>
              <a:t>int</a:t>
            </a:r>
            <a:r>
              <a:rPr lang="en-US" altLang="zh-CN" sz="1733" dirty="0">
                <a:solidFill>
                  <a:schemeClr val="tx1"/>
                </a:solidFill>
                <a:latin typeface="Consolas" pitchFamily="49" charset="0"/>
                <a:ea typeface="楷体" pitchFamily="49" charset="-122"/>
                <a:cs typeface="Consolas" pitchFamily="49" charset="0"/>
              </a:rPr>
              <a:t> </a:t>
            </a:r>
            <a:r>
              <a:rPr lang="en-US" altLang="zh-CN" sz="1733" dirty="0" err="1">
                <a:solidFill>
                  <a:schemeClr val="tx1"/>
                </a:solidFill>
                <a:latin typeface="Consolas" pitchFamily="49" charset="0"/>
                <a:ea typeface="楷体" pitchFamily="49" charset="-122"/>
                <a:cs typeface="Consolas" pitchFamily="49" charset="0"/>
              </a:rPr>
              <a:t>Sumbt</a:t>
            </a:r>
            <a:r>
              <a:rPr lang="en-US" altLang="zh-CN" sz="1733" dirty="0">
                <a:solidFill>
                  <a:schemeClr val="tx1"/>
                </a:solidFill>
                <a:latin typeface="Consolas" pitchFamily="49" charset="0"/>
                <a:ea typeface="楷体" pitchFamily="49" charset="-122"/>
                <a:cs typeface="Consolas" pitchFamily="49" charset="0"/>
              </a:rPr>
              <a:t>(</a:t>
            </a:r>
            <a:r>
              <a:rPr lang="en-US" altLang="zh-CN" sz="1733" dirty="0" err="1">
                <a:solidFill>
                  <a:schemeClr val="tx1"/>
                </a:solidFill>
                <a:latin typeface="Consolas" pitchFamily="49" charset="0"/>
                <a:ea typeface="楷体" pitchFamily="49" charset="-122"/>
                <a:cs typeface="Consolas" pitchFamily="49" charset="0"/>
              </a:rPr>
              <a:t>BTNode</a:t>
            </a:r>
            <a:r>
              <a:rPr lang="en-US" altLang="zh-CN" sz="1733" dirty="0">
                <a:solidFill>
                  <a:schemeClr val="tx1"/>
                </a:solidFill>
                <a:latin typeface="Consolas" pitchFamily="49" charset="0"/>
                <a:ea typeface="楷体" pitchFamily="49" charset="-122"/>
                <a:cs typeface="Consolas" pitchFamily="49" charset="0"/>
              </a:rPr>
              <a:t> *</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		//</a:t>
            </a:r>
            <a:r>
              <a:rPr lang="zh-CN" altLang="zh-CN" sz="1733" dirty="0">
                <a:solidFill>
                  <a:schemeClr val="tx1"/>
                </a:solidFill>
                <a:latin typeface="Consolas" pitchFamily="49" charset="0"/>
                <a:ea typeface="楷体" pitchFamily="49" charset="-122"/>
                <a:cs typeface="Consolas" pitchFamily="49" charset="0"/>
              </a:rPr>
              <a:t>求二叉树</a:t>
            </a:r>
            <a:r>
              <a:rPr lang="en-US" altLang="zh-CN" sz="1733" dirty="0" err="1">
                <a:solidFill>
                  <a:schemeClr val="tx1"/>
                </a:solidFill>
                <a:latin typeface="Consolas" pitchFamily="49" charset="0"/>
                <a:ea typeface="楷体" pitchFamily="49" charset="-122"/>
                <a:cs typeface="Consolas" pitchFamily="49" charset="0"/>
              </a:rPr>
              <a:t>bt</a:t>
            </a:r>
            <a:r>
              <a:rPr lang="zh-CN" altLang="zh-CN" sz="1733" dirty="0">
                <a:solidFill>
                  <a:schemeClr val="tx1"/>
                </a:solidFill>
                <a:latin typeface="Consolas" pitchFamily="49" charset="0"/>
                <a:ea typeface="楷体" pitchFamily="49" charset="-122"/>
                <a:cs typeface="Consolas" pitchFamily="49" charset="0"/>
              </a:rPr>
              <a:t>中所有结点值之和</a:t>
            </a:r>
          </a:p>
          <a:p>
            <a:r>
              <a:rPr lang="en-US" altLang="zh-CN" sz="1733" dirty="0">
                <a:solidFill>
                  <a:schemeClr val="tx1"/>
                </a:solidFill>
                <a:latin typeface="Consolas" pitchFamily="49" charset="0"/>
                <a:ea typeface="楷体" pitchFamily="49" charset="-122"/>
                <a:cs typeface="Consolas" pitchFamily="49" charset="0"/>
              </a:rPr>
              <a:t>{  if (</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a:t>
            </a:r>
            <a:r>
              <a:rPr lang="en-US" altLang="zh-CN" sz="1733" dirty="0" err="1">
                <a:solidFill>
                  <a:schemeClr val="tx1"/>
                </a:solidFill>
                <a:latin typeface="Consolas" pitchFamily="49" charset="0"/>
                <a:ea typeface="楷体" pitchFamily="49" charset="-122"/>
                <a:cs typeface="Consolas" pitchFamily="49" charset="0"/>
              </a:rPr>
              <a:t>lchild</a:t>
            </a:r>
            <a:r>
              <a:rPr lang="en-US" altLang="zh-CN" sz="1733" dirty="0">
                <a:solidFill>
                  <a:schemeClr val="tx1"/>
                </a:solidFill>
                <a:latin typeface="Consolas" pitchFamily="49" charset="0"/>
                <a:ea typeface="楷体" pitchFamily="49" charset="-122"/>
                <a:cs typeface="Consolas" pitchFamily="49" charset="0"/>
              </a:rPr>
              <a:t>==NULL &amp;&amp; </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a:t>
            </a:r>
            <a:r>
              <a:rPr lang="en-US" altLang="zh-CN" sz="1733" dirty="0" err="1">
                <a:solidFill>
                  <a:schemeClr val="tx1"/>
                </a:solidFill>
                <a:latin typeface="Consolas" pitchFamily="49" charset="0"/>
                <a:ea typeface="楷体" pitchFamily="49" charset="-122"/>
                <a:cs typeface="Consolas" pitchFamily="49" charset="0"/>
              </a:rPr>
              <a:t>rchild</a:t>
            </a:r>
            <a:r>
              <a:rPr lang="en-US" altLang="zh-CN" sz="1733" dirty="0">
                <a:solidFill>
                  <a:schemeClr val="tx1"/>
                </a:solidFill>
                <a:latin typeface="Consolas" pitchFamily="49" charset="0"/>
                <a:ea typeface="楷体" pitchFamily="49" charset="-122"/>
                <a:cs typeface="Consolas" pitchFamily="49" charset="0"/>
              </a:rPr>
              <a:t>==NULL)</a:t>
            </a:r>
            <a:endParaRPr lang="zh-CN" altLang="zh-CN" sz="1733" dirty="0">
              <a:solidFill>
                <a:schemeClr val="tx1"/>
              </a:solidFill>
              <a:latin typeface="Consolas" pitchFamily="49" charset="0"/>
              <a:ea typeface="楷体" pitchFamily="49" charset="-122"/>
              <a:cs typeface="Consolas" pitchFamily="49" charset="0"/>
            </a:endParaRPr>
          </a:p>
          <a:p>
            <a:r>
              <a:rPr lang="en-US" altLang="zh-CN" sz="1733" dirty="0">
                <a:solidFill>
                  <a:schemeClr val="tx1"/>
                </a:solidFill>
                <a:latin typeface="Consolas" pitchFamily="49" charset="0"/>
                <a:ea typeface="楷体" pitchFamily="49" charset="-122"/>
                <a:cs typeface="Consolas" pitchFamily="49" charset="0"/>
              </a:rPr>
              <a:t>      return </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-&gt;data;	//</a:t>
            </a:r>
            <a:r>
              <a:rPr lang="zh-CN" altLang="zh-CN" sz="1733" dirty="0">
                <a:solidFill>
                  <a:schemeClr val="tx1"/>
                </a:solidFill>
                <a:latin typeface="Consolas" pitchFamily="49" charset="0"/>
                <a:ea typeface="楷体" pitchFamily="49" charset="-122"/>
                <a:cs typeface="Consolas" pitchFamily="49" charset="0"/>
              </a:rPr>
              <a:t>只有一个结点时返回该结点值</a:t>
            </a:r>
          </a:p>
          <a:p>
            <a:r>
              <a:rPr lang="en-US" altLang="zh-CN" sz="1733" dirty="0">
                <a:solidFill>
                  <a:schemeClr val="tx1"/>
                </a:solidFill>
                <a:latin typeface="Consolas" pitchFamily="49" charset="0"/>
                <a:ea typeface="楷体" pitchFamily="49" charset="-122"/>
                <a:cs typeface="Consolas" pitchFamily="49" charset="0"/>
              </a:rPr>
              <a:t>   else				//</a:t>
            </a:r>
            <a:r>
              <a:rPr lang="zh-CN" altLang="zh-CN" sz="1733" dirty="0">
                <a:solidFill>
                  <a:schemeClr val="tx1"/>
                </a:solidFill>
                <a:latin typeface="Consolas" pitchFamily="49" charset="0"/>
                <a:ea typeface="楷体" pitchFamily="49" charset="-122"/>
                <a:cs typeface="Consolas" pitchFamily="49" charset="0"/>
              </a:rPr>
              <a:t>否则返回左、右子树结点值之和加上根结点值</a:t>
            </a:r>
          </a:p>
          <a:p>
            <a:r>
              <a:rPr lang="en-US" altLang="zh-CN" sz="1733" dirty="0">
                <a:solidFill>
                  <a:schemeClr val="tx1"/>
                </a:solidFill>
                <a:latin typeface="Consolas" pitchFamily="49" charset="0"/>
                <a:ea typeface="楷体" pitchFamily="49" charset="-122"/>
                <a:cs typeface="Consolas" pitchFamily="49" charset="0"/>
              </a:rPr>
              <a:t>      return </a:t>
            </a:r>
            <a:r>
              <a:rPr lang="en-US" altLang="zh-CN" sz="1733" dirty="0" err="1">
                <a:solidFill>
                  <a:schemeClr val="tx1"/>
                </a:solidFill>
                <a:latin typeface="Consolas" pitchFamily="49" charset="0"/>
                <a:ea typeface="楷体" pitchFamily="49" charset="-122"/>
                <a:cs typeface="Consolas" pitchFamily="49" charset="0"/>
              </a:rPr>
              <a:t>Sumbt</a:t>
            </a:r>
            <a:r>
              <a:rPr lang="en-US" altLang="zh-CN" sz="1733" dirty="0">
                <a:solidFill>
                  <a:schemeClr val="tx1"/>
                </a:solidFill>
                <a:latin typeface="Consolas" pitchFamily="49" charset="0"/>
                <a:ea typeface="楷体" pitchFamily="49" charset="-122"/>
                <a:cs typeface="Consolas" pitchFamily="49" charset="0"/>
              </a:rPr>
              <a:t>(</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a:t>
            </a:r>
            <a:r>
              <a:rPr lang="en-US" altLang="zh-CN" sz="1733" dirty="0" err="1">
                <a:solidFill>
                  <a:schemeClr val="tx1"/>
                </a:solidFill>
                <a:latin typeface="Consolas" pitchFamily="49" charset="0"/>
                <a:ea typeface="楷体" pitchFamily="49" charset="-122"/>
                <a:cs typeface="Consolas" pitchFamily="49" charset="0"/>
              </a:rPr>
              <a:t>lchild</a:t>
            </a:r>
            <a:r>
              <a:rPr lang="en-US" altLang="zh-CN" sz="1733" dirty="0">
                <a:solidFill>
                  <a:schemeClr val="tx1"/>
                </a:solidFill>
                <a:latin typeface="Consolas" pitchFamily="49" charset="0"/>
                <a:ea typeface="楷体" pitchFamily="49" charset="-122"/>
                <a:cs typeface="Consolas" pitchFamily="49" charset="0"/>
              </a:rPr>
              <a:t>)+ </a:t>
            </a:r>
            <a:r>
              <a:rPr lang="en-US" altLang="zh-CN" sz="1733" dirty="0" err="1">
                <a:solidFill>
                  <a:schemeClr val="tx1"/>
                </a:solidFill>
                <a:latin typeface="Consolas" pitchFamily="49" charset="0"/>
                <a:ea typeface="楷体" pitchFamily="49" charset="-122"/>
                <a:cs typeface="Consolas" pitchFamily="49" charset="0"/>
              </a:rPr>
              <a:t>Sumbt</a:t>
            </a:r>
            <a:r>
              <a:rPr lang="en-US" altLang="zh-CN" sz="1733" dirty="0">
                <a:solidFill>
                  <a:schemeClr val="tx1"/>
                </a:solidFill>
                <a:latin typeface="Consolas" pitchFamily="49" charset="0"/>
                <a:ea typeface="楷体" pitchFamily="49" charset="-122"/>
                <a:cs typeface="Consolas" pitchFamily="49" charset="0"/>
              </a:rPr>
              <a:t>(</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a:t>
            </a:r>
            <a:r>
              <a:rPr lang="en-US" altLang="zh-CN" sz="1733" dirty="0" err="1">
                <a:solidFill>
                  <a:schemeClr val="tx1"/>
                </a:solidFill>
                <a:latin typeface="Consolas" pitchFamily="49" charset="0"/>
                <a:ea typeface="楷体" pitchFamily="49" charset="-122"/>
                <a:cs typeface="Consolas" pitchFamily="49" charset="0"/>
              </a:rPr>
              <a:t>rchild</a:t>
            </a:r>
            <a:r>
              <a:rPr lang="en-US" altLang="zh-CN" sz="1733" dirty="0">
                <a:solidFill>
                  <a:schemeClr val="tx1"/>
                </a:solidFill>
                <a:latin typeface="Consolas" pitchFamily="49" charset="0"/>
                <a:ea typeface="楷体" pitchFamily="49" charset="-122"/>
                <a:cs typeface="Consolas" pitchFamily="49" charset="0"/>
              </a:rPr>
              <a:t>)+</a:t>
            </a:r>
            <a:r>
              <a:rPr lang="en-US" altLang="zh-CN" sz="1733" dirty="0" err="1">
                <a:solidFill>
                  <a:schemeClr val="tx1"/>
                </a:solidFill>
                <a:latin typeface="Consolas" pitchFamily="49" charset="0"/>
                <a:ea typeface="楷体" pitchFamily="49" charset="-122"/>
                <a:cs typeface="Consolas" pitchFamily="49" charset="0"/>
              </a:rPr>
              <a:t>bt</a:t>
            </a:r>
            <a:r>
              <a:rPr lang="en-US" altLang="zh-CN" sz="1733" dirty="0">
                <a:solidFill>
                  <a:schemeClr val="tx1"/>
                </a:solidFill>
                <a:latin typeface="Consolas" pitchFamily="49" charset="0"/>
                <a:ea typeface="楷体" pitchFamily="49" charset="-122"/>
                <a:cs typeface="Consolas" pitchFamily="49" charset="0"/>
              </a:rPr>
              <a:t>-&gt;data);</a:t>
            </a:r>
            <a:endParaRPr lang="zh-CN" altLang="zh-CN" sz="1733" dirty="0">
              <a:solidFill>
                <a:schemeClr val="tx1"/>
              </a:solidFill>
              <a:latin typeface="Consolas" pitchFamily="49" charset="0"/>
              <a:ea typeface="楷体" pitchFamily="49" charset="-122"/>
              <a:cs typeface="Consolas" pitchFamily="49" charset="0"/>
            </a:endParaRPr>
          </a:p>
          <a:p>
            <a:r>
              <a:rPr lang="en-US" altLang="zh-CN" sz="1733" dirty="0">
                <a:solidFill>
                  <a:schemeClr val="tx1"/>
                </a:solidFill>
                <a:latin typeface="Consolas" pitchFamily="49" charset="0"/>
                <a:ea typeface="楷体" pitchFamily="49" charset="-122"/>
                <a:cs typeface="Consolas" pitchFamily="49" charset="0"/>
              </a:rPr>
              <a:t>}</a:t>
            </a:r>
            <a:endParaRPr lang="zh-CN" altLang="en-US" sz="1733" dirty="0">
              <a:solidFill>
                <a:schemeClr val="tx1"/>
              </a:solidFill>
              <a:latin typeface="Consolas" pitchFamily="49" charset="0"/>
              <a:ea typeface="楷体" pitchFamily="49" charset="-122"/>
              <a:cs typeface="Consolas" pitchFamily="49" charset="0"/>
            </a:endParaRPr>
          </a:p>
        </p:txBody>
      </p:sp>
      <p:sp>
        <p:nvSpPr>
          <p:cNvPr id="7" name="日期占位符 6"/>
          <p:cNvSpPr>
            <a:spLocks noGrp="1"/>
          </p:cNvSpPr>
          <p:nvPr>
            <p:ph type="dt" sz="half" idx="10"/>
          </p:nvPr>
        </p:nvSpPr>
        <p:spPr/>
        <p:txBody>
          <a:bodyPr/>
          <a:lstStyle/>
          <a:p>
            <a:pPr eaLnBrk="1" latinLnBrk="0" hangingPunct="1"/>
            <a:fld id="{F43E143C-B1BF-4173-8E70-F3B0FBDDED25}" type="datetime1">
              <a:rPr lang="en-US" altLang="zh-CN" smtClean="0"/>
              <a:t>3/4/2023</a:t>
            </a:fld>
            <a:endParaRPr lang="en-US"/>
          </a:p>
        </p:txBody>
      </p:sp>
      <p:sp>
        <p:nvSpPr>
          <p:cNvPr id="9" name="页脚占位符 8"/>
          <p:cNvSpPr>
            <a:spLocks noGrp="1"/>
          </p:cNvSpPr>
          <p:nvPr>
            <p:ph type="ftr" sz="quarter" idx="11"/>
          </p:nvPr>
        </p:nvSpPr>
        <p:spPr/>
        <p:txBody>
          <a:bodyPr/>
          <a:lstStyle/>
          <a:p>
            <a:r>
              <a:rPr kumimoji="0" lang="zh-CN" altLang="en-US"/>
              <a:t>算法设计与分析讲义</a:t>
            </a:r>
            <a:endParaRPr kumimoji="0" lang="en-US"/>
          </a:p>
        </p:txBody>
      </p:sp>
      <p:sp>
        <p:nvSpPr>
          <p:cNvPr id="12" name="灯片编号占位符 1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12</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36077" y="1745743"/>
            <a:ext cx="7467355" cy="425822"/>
          </a:xfrm>
          <a:prstGeom prst="rect">
            <a:avLst/>
          </a:prstGeom>
          <a:noFill/>
          <a:ln w="9525">
            <a:noFill/>
            <a:miter lim="800000"/>
            <a:headEnd/>
            <a:tailEnd/>
          </a:ln>
        </p:spPr>
        <p:txBody>
          <a:bodyPr wrap="square">
            <a:spAutoFit/>
          </a:bodyPr>
          <a:lstStyle/>
          <a:p>
            <a:pPr algn="just">
              <a:spcBef>
                <a:spcPct val="50000"/>
              </a:spcBef>
            </a:pPr>
            <a:r>
              <a:rPr kumimoji="1" lang="zh-CN" altLang="en-US" sz="2167" dirty="0">
                <a:solidFill>
                  <a:srgbClr val="0000FF"/>
                </a:solidFill>
                <a:latin typeface="Consolas" pitchFamily="49" charset="0"/>
                <a:ea typeface="楷体" pitchFamily="49" charset="-122"/>
                <a:cs typeface="Consolas" pitchFamily="49" charset="0"/>
              </a:rPr>
              <a:t>有些问题的解法是递归的，典型的有</a:t>
            </a:r>
            <a:r>
              <a:rPr kumimoji="1" lang="en-US" altLang="zh-CN" sz="2167" dirty="0">
                <a:solidFill>
                  <a:srgbClr val="0000FF"/>
                </a:solidFill>
                <a:latin typeface="Consolas" pitchFamily="49" charset="0"/>
                <a:ea typeface="楷体" pitchFamily="49" charset="-122"/>
                <a:cs typeface="Consolas" pitchFamily="49" charset="0"/>
              </a:rPr>
              <a:t>Hanoi</a:t>
            </a:r>
            <a:r>
              <a:rPr kumimoji="1" lang="zh-CN" altLang="en-US" sz="2167" dirty="0">
                <a:solidFill>
                  <a:srgbClr val="0000FF"/>
                </a:solidFill>
                <a:latin typeface="Consolas" pitchFamily="49" charset="0"/>
                <a:ea typeface="楷体" pitchFamily="49" charset="-122"/>
                <a:cs typeface="Consolas" pitchFamily="49" charset="0"/>
              </a:rPr>
              <a:t>问题求解。</a:t>
            </a:r>
          </a:p>
        </p:txBody>
      </p:sp>
      <p:sp>
        <p:nvSpPr>
          <p:cNvPr id="23555" name="Text Box 3"/>
          <p:cNvSpPr txBox="1">
            <a:spLocks noChangeArrowheads="1"/>
          </p:cNvSpPr>
          <p:nvPr/>
        </p:nvSpPr>
        <p:spPr bwMode="auto">
          <a:xfrm>
            <a:off x="619097" y="991179"/>
            <a:ext cx="4411297" cy="444417"/>
          </a:xfrm>
          <a:prstGeom prst="rect">
            <a:avLst/>
          </a:prstGeom>
          <a:solidFill>
            <a:srgbClr val="9900FF"/>
          </a:solidFill>
          <a:ln w="38100" algn="ctr">
            <a:noFill/>
            <a:miter lim="800000"/>
            <a:headEnd/>
            <a:tailEnd type="none" w="lg" len="lg"/>
          </a:ln>
        </p:spPr>
        <p:txBody>
          <a:bodyPr wrap="square">
            <a:spAutoFit/>
          </a:bodyPr>
          <a:lstStyle/>
          <a:p>
            <a:pPr algn="ctr">
              <a:spcBef>
                <a:spcPct val="50000"/>
              </a:spcBef>
            </a:pPr>
            <a:r>
              <a:rPr kumimoji="1" lang="en-US" altLang="zh-CN" sz="2288" dirty="0">
                <a:solidFill>
                  <a:schemeClr val="bg1"/>
                </a:solidFill>
                <a:latin typeface="Consolas" pitchFamily="49" charset="0"/>
                <a:ea typeface="楷体" pitchFamily="49" charset="-122"/>
                <a:cs typeface="Consolas" pitchFamily="49" charset="0"/>
              </a:rPr>
              <a:t>3. </a:t>
            </a:r>
            <a:r>
              <a:rPr kumimoji="1" lang="zh-CN" altLang="en-US" sz="2288" dirty="0">
                <a:solidFill>
                  <a:schemeClr val="bg1"/>
                </a:solidFill>
                <a:latin typeface="Consolas" pitchFamily="49" charset="0"/>
                <a:ea typeface="楷体" pitchFamily="49" charset="-122"/>
                <a:cs typeface="Consolas" pitchFamily="49" charset="0"/>
              </a:rPr>
              <a:t>问题的求解方法是递归的</a:t>
            </a:r>
            <a:endParaRPr lang="zh-CN" altLang="en-US" sz="2288" dirty="0">
              <a:solidFill>
                <a:schemeClr val="bg1"/>
              </a:solidFill>
              <a:latin typeface="Consolas" pitchFamily="49" charset="0"/>
              <a:ea typeface="楷体" pitchFamily="49" charset="-122"/>
              <a:cs typeface="Consolas" pitchFamily="49" charset="0"/>
            </a:endParaRPr>
          </a:p>
        </p:txBody>
      </p:sp>
      <p:pic>
        <p:nvPicPr>
          <p:cNvPr id="67585" name="Picture 1"/>
          <p:cNvPicPr>
            <a:picLocks noChangeAspect="1" noChangeArrowheads="1"/>
          </p:cNvPicPr>
          <p:nvPr/>
        </p:nvPicPr>
        <p:blipFill>
          <a:blip r:embed="rId2" cstate="print"/>
          <a:srcRect/>
          <a:stretch>
            <a:fillRect/>
          </a:stretch>
        </p:blipFill>
        <p:spPr bwMode="auto">
          <a:xfrm>
            <a:off x="2321700" y="2268134"/>
            <a:ext cx="2372910" cy="1745156"/>
          </a:xfrm>
          <a:prstGeom prst="rect">
            <a:avLst/>
          </a:prstGeom>
          <a:noFill/>
          <a:ln w="9525">
            <a:noFill/>
            <a:miter lim="800000"/>
            <a:headEnd/>
            <a:tailEnd/>
          </a:ln>
        </p:spPr>
      </p:pic>
      <p:sp>
        <p:nvSpPr>
          <p:cNvPr id="5" name="TextBox 4"/>
          <p:cNvSpPr txBox="1"/>
          <p:nvPr/>
        </p:nvSpPr>
        <p:spPr>
          <a:xfrm>
            <a:off x="309530" y="4009437"/>
            <a:ext cx="8977375" cy="2143215"/>
          </a:xfrm>
          <a:prstGeom prst="rect">
            <a:avLst/>
          </a:prstGeom>
          <a:noFill/>
        </p:spPr>
        <p:txBody>
          <a:bodyPr wrap="square" rtlCol="0">
            <a:spAutoFit/>
          </a:bodyPr>
          <a:lstStyle/>
          <a:p>
            <a:pPr algn="just">
              <a:lnSpc>
                <a:spcPct val="150000"/>
              </a:lnSpc>
            </a:pPr>
            <a:r>
              <a:rPr kumimoji="1" lang="zh-CN" altLang="en-US" sz="2288" dirty="0">
                <a:solidFill>
                  <a:srgbClr val="0000FF"/>
                </a:solidFill>
                <a:latin typeface="Consolas" pitchFamily="49" charset="0"/>
                <a:ea typeface="楷体" pitchFamily="49" charset="-122"/>
                <a:cs typeface="Consolas" pitchFamily="49" charset="0"/>
              </a:rPr>
              <a:t>　　盘片移动时必须遵守以下规则：每次只能移动一个盘片；盘片可以插在</a:t>
            </a:r>
            <a:r>
              <a:rPr kumimoji="1" lang="en-US" altLang="zh-CN" sz="2288" dirty="0">
                <a:solidFill>
                  <a:srgbClr val="0000FF"/>
                </a:solidFill>
                <a:latin typeface="Consolas" pitchFamily="49" charset="0"/>
                <a:ea typeface="楷体" pitchFamily="49" charset="-122"/>
                <a:cs typeface="Consolas" pitchFamily="49" charset="0"/>
              </a:rPr>
              <a:t>X</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dirty="0">
                <a:solidFill>
                  <a:srgbClr val="0000FF"/>
                </a:solidFill>
                <a:latin typeface="Consolas" pitchFamily="49" charset="0"/>
                <a:ea typeface="楷体" pitchFamily="49" charset="-122"/>
                <a:cs typeface="Consolas" pitchFamily="49" charset="0"/>
              </a:rPr>
              <a:t>Y</a:t>
            </a:r>
            <a:r>
              <a:rPr kumimoji="1" lang="zh-CN" altLang="en-US" sz="2288" dirty="0">
                <a:solidFill>
                  <a:srgbClr val="0000FF"/>
                </a:solidFill>
                <a:latin typeface="Consolas" pitchFamily="49" charset="0"/>
                <a:ea typeface="楷体" pitchFamily="49" charset="-122"/>
                <a:cs typeface="Consolas" pitchFamily="49" charset="0"/>
              </a:rPr>
              <a:t>和</a:t>
            </a:r>
            <a:r>
              <a:rPr kumimoji="1" lang="en-US" altLang="zh-CN" sz="2288" dirty="0">
                <a:solidFill>
                  <a:srgbClr val="0000FF"/>
                </a:solidFill>
                <a:latin typeface="Consolas" pitchFamily="49" charset="0"/>
                <a:ea typeface="楷体" pitchFamily="49" charset="-122"/>
                <a:cs typeface="Consolas" pitchFamily="49" charset="0"/>
              </a:rPr>
              <a:t>Z</a:t>
            </a:r>
            <a:r>
              <a:rPr kumimoji="1" lang="zh-CN" altLang="en-US" sz="2288" dirty="0">
                <a:solidFill>
                  <a:srgbClr val="0000FF"/>
                </a:solidFill>
                <a:latin typeface="Consolas" pitchFamily="49" charset="0"/>
                <a:ea typeface="楷体" pitchFamily="49" charset="-122"/>
                <a:cs typeface="Consolas" pitchFamily="49" charset="0"/>
              </a:rPr>
              <a:t>中任一塔座；任何时候都不能将一个较大的盘片放在较小的盘片上。</a:t>
            </a:r>
            <a:endParaRPr kumimoji="1" lang="en-US" altLang="zh-CN" sz="2288" dirty="0">
              <a:solidFill>
                <a:srgbClr val="0000FF"/>
              </a:solidFill>
              <a:latin typeface="Consolas" pitchFamily="49" charset="0"/>
              <a:ea typeface="楷体" pitchFamily="49" charset="-122"/>
              <a:cs typeface="Consolas" pitchFamily="49" charset="0"/>
            </a:endParaRPr>
          </a:p>
          <a:p>
            <a:pPr algn="just">
              <a:lnSpc>
                <a:spcPct val="150000"/>
              </a:lnSpc>
            </a:pPr>
            <a:r>
              <a:rPr kumimoji="1" lang="en-US" altLang="zh-CN" sz="2288" dirty="0">
                <a:solidFill>
                  <a:srgbClr val="0000FF"/>
                </a:solidFill>
                <a:latin typeface="Consolas" pitchFamily="49" charset="0"/>
                <a:ea typeface="楷体" pitchFamily="49" charset="-122"/>
                <a:cs typeface="Consolas" pitchFamily="49" charset="0"/>
              </a:rPr>
              <a:t>    </a:t>
            </a:r>
            <a:r>
              <a:rPr kumimoji="1" lang="zh-CN" altLang="en-US" sz="2288" dirty="0">
                <a:solidFill>
                  <a:srgbClr val="0000FF"/>
                </a:solidFill>
                <a:latin typeface="Consolas" pitchFamily="49" charset="0"/>
                <a:ea typeface="楷体" pitchFamily="49" charset="-122"/>
                <a:cs typeface="Consolas" pitchFamily="49" charset="0"/>
              </a:rPr>
              <a:t>设计递归求解算法，并将其转换为非递归算法。</a:t>
            </a:r>
          </a:p>
        </p:txBody>
      </p:sp>
      <p:sp>
        <p:nvSpPr>
          <p:cNvPr id="2" name="日期占位符 1"/>
          <p:cNvSpPr>
            <a:spLocks noGrp="1"/>
          </p:cNvSpPr>
          <p:nvPr>
            <p:ph type="dt" sz="half" idx="10"/>
          </p:nvPr>
        </p:nvSpPr>
        <p:spPr/>
        <p:txBody>
          <a:bodyPr/>
          <a:lstStyle/>
          <a:p>
            <a:pPr eaLnBrk="1" latinLnBrk="0" hangingPunct="1"/>
            <a:fld id="{0B64B167-7FCE-4949-9F39-41D5E493B2D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13</a:t>
            </a:fld>
            <a:endParaRPr lang="en-US" altLang="zh-CN">
              <a:solidFill>
                <a:srgbClr val="F0A22E">
                  <a:shade val="75000"/>
                </a:srgb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9530" y="2915650"/>
            <a:ext cx="2662238" cy="495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2288">
                <a:solidFill>
                  <a:srgbClr val="0000FF"/>
                </a:solidFill>
                <a:latin typeface="Consolas" pitchFamily="49" charset="0"/>
                <a:ea typeface="楷体" pitchFamily="49" charset="-122"/>
                <a:cs typeface="Consolas" pitchFamily="49" charset="0"/>
              </a:rPr>
              <a:t>Hanoi(n</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x</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y</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z)</a:t>
            </a:r>
          </a:p>
        </p:txBody>
      </p:sp>
      <p:sp>
        <p:nvSpPr>
          <p:cNvPr id="24579" name="Rectangle 3"/>
          <p:cNvSpPr>
            <a:spLocks noChangeArrowheads="1"/>
          </p:cNvSpPr>
          <p:nvPr/>
        </p:nvSpPr>
        <p:spPr bwMode="auto">
          <a:xfrm>
            <a:off x="4342442" y="2544174"/>
            <a:ext cx="4789681" cy="10525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2288">
                <a:solidFill>
                  <a:srgbClr val="0000FF"/>
                </a:solidFill>
                <a:latin typeface="Consolas" pitchFamily="49" charset="0"/>
                <a:ea typeface="楷体" pitchFamily="49" charset="-122"/>
                <a:cs typeface="Consolas" pitchFamily="49" charset="0"/>
              </a:rPr>
              <a:t>Hanoi(n-1</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x</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z</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y)</a:t>
            </a:r>
            <a:r>
              <a:rPr lang="zh-CN" altLang="en-US" sz="2288">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2288">
                <a:solidFill>
                  <a:srgbClr val="0000FF"/>
                </a:solidFill>
                <a:latin typeface="Consolas" pitchFamily="49" charset="0"/>
                <a:ea typeface="楷体" pitchFamily="49" charset="-122"/>
                <a:cs typeface="Consolas" pitchFamily="49" charset="0"/>
              </a:rPr>
              <a:t>move(n</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x</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z):</a:t>
            </a:r>
            <a:r>
              <a:rPr lang="zh-CN" altLang="en-US" sz="2288">
                <a:solidFill>
                  <a:srgbClr val="0000FF"/>
                </a:solidFill>
                <a:latin typeface="Consolas" pitchFamily="49" charset="0"/>
                <a:ea typeface="楷体" pitchFamily="49" charset="-122"/>
                <a:cs typeface="Consolas" pitchFamily="49" charset="0"/>
              </a:rPr>
              <a:t>将第</a:t>
            </a:r>
            <a:r>
              <a:rPr lang="en-US" altLang="zh-CN" sz="2288">
                <a:solidFill>
                  <a:srgbClr val="0000FF"/>
                </a:solidFill>
                <a:latin typeface="Consolas" pitchFamily="49" charset="0"/>
                <a:ea typeface="楷体" pitchFamily="49" charset="-122"/>
                <a:cs typeface="Consolas" pitchFamily="49" charset="0"/>
              </a:rPr>
              <a:t>n</a:t>
            </a:r>
            <a:r>
              <a:rPr lang="zh-CN" altLang="en-US" sz="2288">
                <a:solidFill>
                  <a:srgbClr val="0000FF"/>
                </a:solidFill>
                <a:latin typeface="Consolas" pitchFamily="49" charset="0"/>
                <a:ea typeface="楷体" pitchFamily="49" charset="-122"/>
                <a:cs typeface="Consolas" pitchFamily="49" charset="0"/>
              </a:rPr>
              <a:t>个圆盘从</a:t>
            </a:r>
            <a:r>
              <a:rPr lang="en-US" altLang="zh-CN" sz="2288">
                <a:solidFill>
                  <a:srgbClr val="0000FF"/>
                </a:solidFill>
                <a:latin typeface="Consolas" pitchFamily="49" charset="0"/>
                <a:ea typeface="楷体" pitchFamily="49" charset="-122"/>
                <a:cs typeface="Consolas" pitchFamily="49" charset="0"/>
              </a:rPr>
              <a:t>x</a:t>
            </a:r>
            <a:r>
              <a:rPr lang="zh-CN" altLang="en-US" sz="2288">
                <a:solidFill>
                  <a:srgbClr val="0000FF"/>
                </a:solidFill>
                <a:latin typeface="Consolas" pitchFamily="49" charset="0"/>
                <a:ea typeface="楷体" pitchFamily="49" charset="-122"/>
                <a:cs typeface="Consolas" pitchFamily="49" charset="0"/>
              </a:rPr>
              <a:t>移到</a:t>
            </a:r>
            <a:r>
              <a:rPr lang="en-US" altLang="zh-CN" sz="2288">
                <a:solidFill>
                  <a:srgbClr val="0000FF"/>
                </a:solidFill>
                <a:latin typeface="Consolas" pitchFamily="49" charset="0"/>
                <a:ea typeface="楷体" pitchFamily="49" charset="-122"/>
                <a:cs typeface="Consolas" pitchFamily="49" charset="0"/>
              </a:rPr>
              <a:t>z</a:t>
            </a:r>
            <a:r>
              <a:rPr lang="zh-CN" altLang="en-US" sz="2288">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2288">
                <a:solidFill>
                  <a:srgbClr val="0000FF"/>
                </a:solidFill>
                <a:latin typeface="Consolas" pitchFamily="49" charset="0"/>
                <a:ea typeface="楷体" pitchFamily="49" charset="-122"/>
                <a:cs typeface="Consolas" pitchFamily="49" charset="0"/>
              </a:rPr>
              <a:t>Hanoi(n-1</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y</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x</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z)</a:t>
            </a:r>
          </a:p>
        </p:txBody>
      </p:sp>
      <p:sp>
        <p:nvSpPr>
          <p:cNvPr id="24580" name="AutoShape 4"/>
          <p:cNvSpPr>
            <a:spLocks noChangeArrowheads="1"/>
          </p:cNvSpPr>
          <p:nvPr/>
        </p:nvSpPr>
        <p:spPr bwMode="auto">
          <a:xfrm>
            <a:off x="3119672" y="3014970"/>
            <a:ext cx="1014677" cy="233462"/>
          </a:xfrm>
          <a:prstGeom prst="rightArrow">
            <a:avLst>
              <a:gd name="adj1" fmla="val 50000"/>
              <a:gd name="adj2" fmla="val 81492"/>
            </a:avLst>
          </a:prstGeom>
          <a:solidFill>
            <a:schemeClr val="accent1"/>
          </a:solidFill>
          <a:ln w="9525">
            <a:solidFill>
              <a:schemeClr val="tx1"/>
            </a:solidFill>
            <a:miter lim="800000"/>
            <a:headEnd/>
            <a:tailEnd/>
          </a:ln>
        </p:spPr>
        <p:txBody>
          <a:bodyPr wrap="none" anchor="ctr"/>
          <a:lstStyle/>
          <a:p>
            <a:endParaRPr lang="zh-CN" altLang="en-US" sz="2288"/>
          </a:p>
        </p:txBody>
      </p:sp>
      <p:grpSp>
        <p:nvGrpSpPr>
          <p:cNvPr id="2" name="Group 5"/>
          <p:cNvGrpSpPr>
            <a:grpSpLocks/>
          </p:cNvGrpSpPr>
          <p:nvPr/>
        </p:nvGrpSpPr>
        <p:grpSpPr bwMode="auto">
          <a:xfrm>
            <a:off x="624255" y="2848580"/>
            <a:ext cx="6786298" cy="1759348"/>
            <a:chOff x="431" y="808"/>
            <a:chExt cx="3946" cy="1364"/>
          </a:xfrm>
        </p:grpSpPr>
        <p:sp>
          <p:nvSpPr>
            <p:cNvPr id="24582" name="Text Box 6"/>
            <p:cNvSpPr txBox="1">
              <a:spLocks noChangeArrowheads="1"/>
            </p:cNvSpPr>
            <p:nvPr/>
          </p:nvSpPr>
          <p:spPr bwMode="auto">
            <a:xfrm>
              <a:off x="431" y="1842"/>
              <a:ext cx="3946" cy="330"/>
            </a:xfrm>
            <a:prstGeom prst="rect">
              <a:avLst/>
            </a:prstGeom>
            <a:noFill/>
            <a:ln w="9525">
              <a:noFill/>
              <a:miter lim="800000"/>
              <a:headEnd/>
              <a:tailEnd/>
            </a:ln>
          </p:spPr>
          <p:txBody>
            <a:bodyPr>
              <a:spAutoFit/>
            </a:bodyPr>
            <a:lstStyle/>
            <a:p>
              <a:pPr algn="ctr">
                <a:spcBef>
                  <a:spcPct val="50000"/>
                </a:spcBef>
              </a:pP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大问题”转化为若干个“小问题”求解</a:t>
              </a:r>
            </a:p>
          </p:txBody>
        </p:sp>
        <p:sp>
          <p:nvSpPr>
            <p:cNvPr id="24583" name="Freeform 7"/>
            <p:cNvSpPr>
              <a:spLocks/>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headEnd/>
              <a:tailEnd type="stealth" w="lg" len="lg"/>
            </a:ln>
          </p:spPr>
          <p:txBody>
            <a:bodyPr wrap="none"/>
            <a:lstStyle/>
            <a:p>
              <a:endParaRPr lang="zh-CN" altLang="en-US" sz="2288">
                <a:latin typeface="Consolas" pitchFamily="49" charset="0"/>
                <a:cs typeface="Consolas" pitchFamily="49" charset="0"/>
              </a:endParaRPr>
            </a:p>
          </p:txBody>
        </p:sp>
        <p:sp>
          <p:nvSpPr>
            <p:cNvPr id="24584" name="Freeform 8"/>
            <p:cNvSpPr>
              <a:spLocks/>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headEnd/>
              <a:tailEnd type="stealth" w="lg" len="lg"/>
            </a:ln>
          </p:spPr>
          <p:txBody>
            <a:bodyPr wrap="none"/>
            <a:lstStyle/>
            <a:p>
              <a:endParaRPr lang="zh-CN" altLang="en-US" sz="2288">
                <a:latin typeface="Consolas" pitchFamily="49" charset="0"/>
                <a:cs typeface="Consolas" pitchFamily="49" charset="0"/>
              </a:endParaRPr>
            </a:p>
          </p:txBody>
        </p:sp>
        <p:sp>
          <p:nvSpPr>
            <p:cNvPr id="24585" name="Freeform 9"/>
            <p:cNvSpPr>
              <a:spLocks/>
            </p:cNvSpPr>
            <p:nvPr/>
          </p:nvSpPr>
          <p:spPr bwMode="auto">
            <a:xfrm>
              <a:off x="3304" y="1589"/>
              <a:ext cx="188" cy="291"/>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headEnd/>
              <a:tailEnd type="stealth" w="lg" len="lg"/>
            </a:ln>
          </p:spPr>
          <p:txBody>
            <a:bodyPr wrap="none"/>
            <a:lstStyle/>
            <a:p>
              <a:endParaRPr lang="zh-CN" altLang="en-US" sz="2288">
                <a:latin typeface="Consolas" pitchFamily="49" charset="0"/>
                <a:cs typeface="Consolas" pitchFamily="49" charset="0"/>
              </a:endParaRPr>
            </a:p>
          </p:txBody>
        </p:sp>
      </p:grpSp>
      <p:sp>
        <p:nvSpPr>
          <p:cNvPr id="10" name="TextBox 9"/>
          <p:cNvSpPr txBox="1"/>
          <p:nvPr/>
        </p:nvSpPr>
        <p:spPr>
          <a:xfrm>
            <a:off x="386921" y="1629656"/>
            <a:ext cx="8590420" cy="951030"/>
          </a:xfrm>
          <a:prstGeom prst="rect">
            <a:avLst/>
          </a:prstGeom>
          <a:noFill/>
        </p:spPr>
        <p:txBody>
          <a:bodyPr wrap="square" rtlCol="0">
            <a:spAutoFit/>
          </a:bodyPr>
          <a:lstStyle/>
          <a:p>
            <a:pPr>
              <a:lnSpc>
                <a:spcPts val="3467"/>
              </a:lnSpc>
            </a:pPr>
            <a:r>
              <a:rPr kumimoji="1" lang="zh-CN" altLang="en-US" sz="2383">
                <a:solidFill>
                  <a:srgbClr val="0000FF"/>
                </a:solidFill>
                <a:latin typeface="Consolas" pitchFamily="49" charset="0"/>
                <a:ea typeface="楷体" pitchFamily="49" charset="-122"/>
                <a:cs typeface="Consolas" pitchFamily="49" charset="0"/>
              </a:rPr>
              <a:t>    设</a:t>
            </a:r>
            <a:r>
              <a:rPr kumimoji="1" lang="en-US" altLang="zh-CN" sz="2383">
                <a:solidFill>
                  <a:srgbClr val="0000FF"/>
                </a:solidFill>
                <a:latin typeface="Consolas" pitchFamily="49" charset="0"/>
                <a:ea typeface="楷体" pitchFamily="49" charset="-122"/>
                <a:cs typeface="Consolas" pitchFamily="49" charset="0"/>
              </a:rPr>
              <a:t>Hanoi(</a:t>
            </a:r>
            <a:r>
              <a:rPr kumimoji="1" lang="en-US" altLang="zh-CN" sz="2383" i="1">
                <a:solidFill>
                  <a:srgbClr val="0000FF"/>
                </a:solidFill>
                <a:latin typeface="Consolas" pitchFamily="49" charset="0"/>
                <a:ea typeface="楷体" pitchFamily="49" charset="-122"/>
                <a:cs typeface="Consolas" pitchFamily="49" charset="0"/>
              </a:rPr>
              <a:t>n</a:t>
            </a:r>
            <a:r>
              <a:rPr kumimoji="1" lang="zh-CN" altLang="en-US" sz="2383">
                <a:solidFill>
                  <a:srgbClr val="0000FF"/>
                </a:solidFill>
                <a:latin typeface="Consolas" pitchFamily="49" charset="0"/>
                <a:ea typeface="楷体" pitchFamily="49" charset="-122"/>
                <a:cs typeface="Consolas" pitchFamily="49" charset="0"/>
              </a:rPr>
              <a:t>，</a:t>
            </a:r>
            <a:r>
              <a:rPr kumimoji="1" lang="en-US" altLang="zh-CN" sz="2383" i="1">
                <a:solidFill>
                  <a:srgbClr val="0000FF"/>
                </a:solidFill>
                <a:latin typeface="Consolas" pitchFamily="49" charset="0"/>
                <a:ea typeface="楷体" pitchFamily="49" charset="-122"/>
                <a:cs typeface="Consolas" pitchFamily="49" charset="0"/>
              </a:rPr>
              <a:t>x</a:t>
            </a:r>
            <a:r>
              <a:rPr kumimoji="1" lang="zh-CN" altLang="en-US" sz="2383">
                <a:solidFill>
                  <a:srgbClr val="0000FF"/>
                </a:solidFill>
                <a:latin typeface="Consolas" pitchFamily="49" charset="0"/>
                <a:ea typeface="楷体" pitchFamily="49" charset="-122"/>
                <a:cs typeface="Consolas" pitchFamily="49" charset="0"/>
              </a:rPr>
              <a:t>，</a:t>
            </a:r>
            <a:r>
              <a:rPr kumimoji="1" lang="en-US" altLang="zh-CN" sz="2383" i="1">
                <a:solidFill>
                  <a:srgbClr val="0000FF"/>
                </a:solidFill>
                <a:latin typeface="Consolas" pitchFamily="49" charset="0"/>
                <a:ea typeface="楷体" pitchFamily="49" charset="-122"/>
                <a:cs typeface="Consolas" pitchFamily="49" charset="0"/>
              </a:rPr>
              <a:t>y</a:t>
            </a:r>
            <a:r>
              <a:rPr kumimoji="1" lang="zh-CN" altLang="en-US" sz="2383">
                <a:solidFill>
                  <a:srgbClr val="0000FF"/>
                </a:solidFill>
                <a:latin typeface="Consolas" pitchFamily="49" charset="0"/>
                <a:ea typeface="楷体" pitchFamily="49" charset="-122"/>
                <a:cs typeface="Consolas" pitchFamily="49" charset="0"/>
              </a:rPr>
              <a:t>，</a:t>
            </a:r>
            <a:r>
              <a:rPr kumimoji="1" lang="en-US" altLang="zh-CN" sz="2383" i="1">
                <a:solidFill>
                  <a:srgbClr val="0000FF"/>
                </a:solidFill>
                <a:latin typeface="Consolas" pitchFamily="49" charset="0"/>
                <a:ea typeface="楷体" pitchFamily="49" charset="-122"/>
                <a:cs typeface="Consolas" pitchFamily="49" charset="0"/>
              </a:rPr>
              <a:t>z</a:t>
            </a:r>
            <a:r>
              <a:rPr kumimoji="1" lang="en-US" altLang="zh-CN" sz="2383">
                <a:solidFill>
                  <a:srgbClr val="0000FF"/>
                </a:solidFill>
                <a:latin typeface="Consolas" pitchFamily="49" charset="0"/>
                <a:ea typeface="楷体" pitchFamily="49" charset="-122"/>
                <a:cs typeface="Consolas" pitchFamily="49" charset="0"/>
              </a:rPr>
              <a:t>)</a:t>
            </a:r>
            <a:r>
              <a:rPr kumimoji="1" lang="zh-CN" altLang="en-US" sz="2383">
                <a:solidFill>
                  <a:srgbClr val="0000FF"/>
                </a:solidFill>
                <a:latin typeface="Consolas" pitchFamily="49" charset="0"/>
                <a:ea typeface="楷体" pitchFamily="49" charset="-122"/>
                <a:cs typeface="Consolas" pitchFamily="49" charset="0"/>
              </a:rPr>
              <a:t>表示将</a:t>
            </a:r>
            <a:r>
              <a:rPr kumimoji="1" lang="en-US" altLang="zh-CN" sz="2383" i="1">
                <a:solidFill>
                  <a:srgbClr val="0000FF"/>
                </a:solidFill>
                <a:latin typeface="Consolas" pitchFamily="49" charset="0"/>
                <a:ea typeface="楷体" pitchFamily="49" charset="-122"/>
                <a:cs typeface="Consolas" pitchFamily="49" charset="0"/>
              </a:rPr>
              <a:t>n</a:t>
            </a:r>
            <a:r>
              <a:rPr kumimoji="1" lang="zh-CN" altLang="en-US" sz="2383">
                <a:solidFill>
                  <a:srgbClr val="0000FF"/>
                </a:solidFill>
                <a:latin typeface="Consolas" pitchFamily="49" charset="0"/>
                <a:ea typeface="楷体" pitchFamily="49" charset="-122"/>
                <a:cs typeface="Consolas" pitchFamily="49" charset="0"/>
              </a:rPr>
              <a:t>个盘片从</a:t>
            </a:r>
            <a:r>
              <a:rPr kumimoji="1" lang="en-US" altLang="zh-CN" sz="2383" i="1">
                <a:solidFill>
                  <a:srgbClr val="0000FF"/>
                </a:solidFill>
                <a:latin typeface="Consolas" pitchFamily="49" charset="0"/>
                <a:ea typeface="楷体" pitchFamily="49" charset="-122"/>
                <a:cs typeface="Consolas" pitchFamily="49" charset="0"/>
              </a:rPr>
              <a:t>x</a:t>
            </a:r>
            <a:r>
              <a:rPr kumimoji="1" lang="zh-CN" altLang="en-US" sz="2383">
                <a:solidFill>
                  <a:srgbClr val="0000FF"/>
                </a:solidFill>
                <a:latin typeface="Consolas" pitchFamily="49" charset="0"/>
                <a:ea typeface="楷体" pitchFamily="49" charset="-122"/>
                <a:cs typeface="Consolas" pitchFamily="49" charset="0"/>
              </a:rPr>
              <a:t>通过</a:t>
            </a:r>
            <a:r>
              <a:rPr kumimoji="1" lang="en-US" altLang="zh-CN" sz="2383" i="1">
                <a:solidFill>
                  <a:srgbClr val="0000FF"/>
                </a:solidFill>
                <a:latin typeface="Consolas" pitchFamily="49" charset="0"/>
                <a:ea typeface="楷体" pitchFamily="49" charset="-122"/>
                <a:cs typeface="Consolas" pitchFamily="49" charset="0"/>
              </a:rPr>
              <a:t>y</a:t>
            </a:r>
            <a:r>
              <a:rPr kumimoji="1" lang="zh-CN" altLang="en-US" sz="2383">
                <a:solidFill>
                  <a:srgbClr val="0000FF"/>
                </a:solidFill>
                <a:latin typeface="Consolas" pitchFamily="49" charset="0"/>
                <a:ea typeface="楷体" pitchFamily="49" charset="-122"/>
                <a:cs typeface="Consolas" pitchFamily="49" charset="0"/>
              </a:rPr>
              <a:t>移动到</a:t>
            </a:r>
            <a:r>
              <a:rPr kumimoji="1" lang="en-US" altLang="zh-CN" sz="2383" i="1">
                <a:solidFill>
                  <a:srgbClr val="0000FF"/>
                </a:solidFill>
                <a:latin typeface="Consolas" pitchFamily="49" charset="0"/>
                <a:ea typeface="楷体" pitchFamily="49" charset="-122"/>
                <a:cs typeface="Consolas" pitchFamily="49" charset="0"/>
              </a:rPr>
              <a:t>z</a:t>
            </a:r>
            <a:r>
              <a:rPr kumimoji="1" lang="zh-CN" altLang="en-US" sz="2383">
                <a:solidFill>
                  <a:srgbClr val="0000FF"/>
                </a:solidFill>
                <a:latin typeface="Consolas" pitchFamily="49" charset="0"/>
                <a:ea typeface="楷体" pitchFamily="49" charset="-122"/>
                <a:cs typeface="Consolas" pitchFamily="49" charset="0"/>
              </a:rPr>
              <a:t>上，递归分解的过程是：</a:t>
            </a:r>
            <a:endParaRPr lang="zh-CN" altLang="en-US" sz="2383">
              <a:latin typeface="Consolas" pitchFamily="49" charset="0"/>
              <a:cs typeface="Consolas" pitchFamily="49" charset="0"/>
            </a:endParaRPr>
          </a:p>
        </p:txBody>
      </p:sp>
      <p:sp>
        <p:nvSpPr>
          <p:cNvPr id="3" name="日期占位符 2"/>
          <p:cNvSpPr>
            <a:spLocks noGrp="1"/>
          </p:cNvSpPr>
          <p:nvPr>
            <p:ph type="dt" sz="half" idx="10"/>
          </p:nvPr>
        </p:nvSpPr>
        <p:spPr/>
        <p:txBody>
          <a:bodyPr/>
          <a:lstStyle/>
          <a:p>
            <a:pPr eaLnBrk="1" latinLnBrk="0" hangingPunct="1"/>
            <a:fld id="{913E3A16-8381-43D7-AC9A-77AB247777C0}"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14</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47789" y="2909057"/>
            <a:ext cx="5752720" cy="1274050"/>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95000" tIns="195000" bIns="195000">
            <a:spAutoFit/>
          </a:bodyPr>
          <a:lstStyle/>
          <a:p>
            <a:pPr>
              <a:spcBef>
                <a:spcPct val="50000"/>
              </a:spcBef>
            </a:pPr>
            <a:r>
              <a:rPr kumimoji="1" lang="en-US" altLang="zh-CN" sz="2288" dirty="0">
                <a:solidFill>
                  <a:srgbClr val="0000FF"/>
                </a:solidFill>
                <a:latin typeface="Consolas" pitchFamily="49" charset="0"/>
                <a:cs typeface="Consolas" pitchFamily="49" charset="0"/>
              </a:rPr>
              <a:t>fun(1)=1                    (1)   </a:t>
            </a:r>
          </a:p>
          <a:p>
            <a:pPr>
              <a:spcBef>
                <a:spcPct val="50000"/>
              </a:spcBef>
            </a:pPr>
            <a:r>
              <a:rPr kumimoji="1" lang="en-US" altLang="zh-CN" sz="2288" dirty="0">
                <a:solidFill>
                  <a:srgbClr val="0000FF"/>
                </a:solidFill>
                <a:latin typeface="Consolas" pitchFamily="49" charset="0"/>
                <a:cs typeface="Consolas" pitchFamily="49" charset="0"/>
              </a:rPr>
              <a:t>fun(n)=n*fun(n-1)     n&gt;1   (2)      </a:t>
            </a:r>
          </a:p>
        </p:txBody>
      </p:sp>
      <p:sp>
        <p:nvSpPr>
          <p:cNvPr id="25603" name="Text Box 3" descr="信纸"/>
          <p:cNvSpPr txBox="1">
            <a:spLocks noChangeArrowheads="1"/>
          </p:cNvSpPr>
          <p:nvPr/>
        </p:nvSpPr>
        <p:spPr bwMode="auto">
          <a:xfrm>
            <a:off x="428230" y="913805"/>
            <a:ext cx="3441295" cy="559064"/>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3033" dirty="0">
                <a:solidFill>
                  <a:srgbClr val="FF3300"/>
                </a:solidFill>
                <a:latin typeface="Consolas" pitchFamily="49" charset="0"/>
                <a:ea typeface="微软雅黑" pitchFamily="34" charset="-122"/>
                <a:cs typeface="Consolas" pitchFamily="49" charset="0"/>
              </a:rPr>
              <a:t>1.3 </a:t>
            </a:r>
            <a:r>
              <a:rPr kumimoji="1" lang="zh-CN" altLang="en-US" sz="3033" dirty="0">
                <a:solidFill>
                  <a:srgbClr val="FF3300"/>
                </a:solidFill>
                <a:latin typeface="Consolas" pitchFamily="49" charset="0"/>
                <a:ea typeface="微软雅黑" pitchFamily="34" charset="-122"/>
                <a:cs typeface="Consolas" pitchFamily="49" charset="0"/>
              </a:rPr>
              <a:t>递归模型</a:t>
            </a:r>
            <a:endParaRPr lang="zh-CN" altLang="en-US" sz="3033" dirty="0">
              <a:solidFill>
                <a:srgbClr val="0000FF"/>
              </a:solidFill>
              <a:latin typeface="Consolas" pitchFamily="49" charset="0"/>
              <a:ea typeface="微软雅黑" pitchFamily="34" charset="-122"/>
              <a:cs typeface="Consolas" pitchFamily="49" charset="0"/>
            </a:endParaRPr>
          </a:p>
        </p:txBody>
      </p:sp>
      <p:sp>
        <p:nvSpPr>
          <p:cNvPr id="25604" name="Text Box 4"/>
          <p:cNvSpPr txBox="1">
            <a:spLocks noChangeArrowheads="1"/>
          </p:cNvSpPr>
          <p:nvPr/>
        </p:nvSpPr>
        <p:spPr bwMode="auto">
          <a:xfrm>
            <a:off x="662120" y="1615479"/>
            <a:ext cx="8425259" cy="1128258"/>
          </a:xfrm>
          <a:prstGeom prst="rect">
            <a:avLst/>
          </a:prstGeom>
          <a:noFill/>
          <a:ln w="38100" algn="ctr">
            <a:noFill/>
            <a:miter lim="800000"/>
            <a:headEnd/>
            <a:tailEnd type="none" w="lg" len="lg"/>
          </a:ln>
        </p:spPr>
        <p:txBody>
          <a:bodyPr>
            <a:spAutoFit/>
          </a:bodyPr>
          <a:lstStyle/>
          <a:p>
            <a:pPr>
              <a:lnSpc>
                <a:spcPct val="150000"/>
              </a:lnSpc>
              <a:spcBef>
                <a:spcPct val="50000"/>
              </a:spcBef>
            </a:pPr>
            <a:r>
              <a:rPr kumimoji="1" lang="zh-CN" altLang="en-US" sz="2383">
                <a:solidFill>
                  <a:srgbClr val="0000FF"/>
                </a:solidFill>
                <a:latin typeface="Consolas" pitchFamily="49" charset="0"/>
                <a:ea typeface="楷体" pitchFamily="49" charset="-122"/>
                <a:cs typeface="Consolas" pitchFamily="49" charset="0"/>
              </a:rPr>
              <a:t>　　递归模型是递归算法的抽象，它反映一个递归问题的递归结构。例如前面的递归算法对应的递归模型如下：</a:t>
            </a:r>
            <a:endParaRPr lang="zh-CN" altLang="en-US" sz="2383">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662120" y="4156870"/>
            <a:ext cx="8659151" cy="1259384"/>
          </a:xfrm>
          <a:prstGeom prst="rect">
            <a:avLst/>
          </a:prstGeom>
          <a:noFill/>
          <a:ln w="38100" algn="ctr">
            <a:noFill/>
            <a:miter lim="800000"/>
            <a:headEnd/>
            <a:tailEnd type="none" w="lg" len="lg"/>
          </a:ln>
        </p:spPr>
        <p:txBody>
          <a:bodyPr>
            <a:spAutoFit/>
          </a:bodyPr>
          <a:lstStyle/>
          <a:p>
            <a:pPr>
              <a:lnSpc>
                <a:spcPct val="120000"/>
              </a:lnSpc>
              <a:spcBef>
                <a:spcPct val="50000"/>
              </a:spcBef>
            </a:pPr>
            <a:r>
              <a:rPr kumimoji="1" lang="zh-CN" altLang="en-US" sz="2167" dirty="0">
                <a:solidFill>
                  <a:srgbClr val="0000FF"/>
                </a:solidFill>
                <a:latin typeface="Consolas" pitchFamily="49" charset="0"/>
                <a:ea typeface="楷体" pitchFamily="49" charset="-122"/>
                <a:cs typeface="Consolas" pitchFamily="49" charset="0"/>
              </a:rPr>
              <a:t>　　其中，第一个式子给出了递归的终止条件，第二个式子给出了</a:t>
            </a:r>
            <a:r>
              <a:rPr kumimoji="1" lang="en-US" altLang="zh-CN" sz="2167" dirty="0">
                <a:solidFill>
                  <a:srgbClr val="0000FF"/>
                </a:solidFill>
                <a:latin typeface="Consolas" pitchFamily="49" charset="0"/>
                <a:ea typeface="楷体" pitchFamily="49" charset="-122"/>
                <a:cs typeface="Consolas" pitchFamily="49" charset="0"/>
              </a:rPr>
              <a:t>fun(</a:t>
            </a:r>
            <a:r>
              <a:rPr kumimoji="1" lang="en-US" altLang="zh-CN" sz="2167" i="1" dirty="0">
                <a:solidFill>
                  <a:srgbClr val="0000FF"/>
                </a:solidFill>
                <a:latin typeface="Consolas" pitchFamily="49" charset="0"/>
                <a:ea typeface="楷体" pitchFamily="49" charset="-122"/>
                <a:cs typeface="Consolas" pitchFamily="49" charset="0"/>
              </a:rPr>
              <a:t>n</a:t>
            </a:r>
            <a:r>
              <a:rPr kumimoji="1" lang="en-US" altLang="zh-CN" sz="2167" dirty="0">
                <a:solidFill>
                  <a:srgbClr val="0000FF"/>
                </a:solidFill>
                <a:latin typeface="Consolas" pitchFamily="49" charset="0"/>
                <a:ea typeface="楷体" pitchFamily="49" charset="-122"/>
                <a:cs typeface="Consolas" pitchFamily="49" charset="0"/>
              </a:rPr>
              <a:t>)</a:t>
            </a:r>
            <a:r>
              <a:rPr kumimoji="1" lang="zh-CN" altLang="en-US" sz="2167" dirty="0">
                <a:solidFill>
                  <a:srgbClr val="0000FF"/>
                </a:solidFill>
                <a:latin typeface="Consolas" pitchFamily="49" charset="0"/>
                <a:ea typeface="楷体" pitchFamily="49" charset="-122"/>
                <a:cs typeface="Consolas" pitchFamily="49" charset="0"/>
              </a:rPr>
              <a:t>的值与</a:t>
            </a:r>
            <a:r>
              <a:rPr kumimoji="1" lang="en-US" altLang="zh-CN" sz="2167" dirty="0">
                <a:solidFill>
                  <a:srgbClr val="0000FF"/>
                </a:solidFill>
                <a:latin typeface="Consolas" pitchFamily="49" charset="0"/>
                <a:ea typeface="楷体" pitchFamily="49" charset="-122"/>
                <a:cs typeface="Consolas" pitchFamily="49" charset="0"/>
              </a:rPr>
              <a:t>fun(</a:t>
            </a:r>
            <a:r>
              <a:rPr kumimoji="1" lang="en-US" altLang="zh-CN" sz="2167" i="1" dirty="0">
                <a:solidFill>
                  <a:srgbClr val="0000FF"/>
                </a:solidFill>
                <a:latin typeface="Consolas" pitchFamily="49" charset="0"/>
                <a:ea typeface="楷体" pitchFamily="49" charset="-122"/>
                <a:cs typeface="Consolas" pitchFamily="49" charset="0"/>
              </a:rPr>
              <a:t>n</a:t>
            </a:r>
            <a:r>
              <a:rPr kumimoji="1" lang="en-US" altLang="zh-CN" sz="2167" dirty="0">
                <a:solidFill>
                  <a:srgbClr val="0000FF"/>
                </a:solidFill>
                <a:latin typeface="Consolas" pitchFamily="49" charset="0"/>
                <a:ea typeface="楷体" pitchFamily="49" charset="-122"/>
                <a:cs typeface="Consolas" pitchFamily="49" charset="0"/>
              </a:rPr>
              <a:t>-1)</a:t>
            </a:r>
            <a:r>
              <a:rPr kumimoji="1" lang="zh-CN" altLang="en-US" sz="2167" dirty="0">
                <a:solidFill>
                  <a:srgbClr val="0000FF"/>
                </a:solidFill>
                <a:latin typeface="Consolas" pitchFamily="49" charset="0"/>
                <a:ea typeface="楷体" pitchFamily="49" charset="-122"/>
                <a:cs typeface="Consolas" pitchFamily="49" charset="0"/>
              </a:rPr>
              <a:t>的值之间的关系，我们把第一个式子称为</a:t>
            </a:r>
            <a:r>
              <a:rPr kumimoji="1" lang="zh-CN" altLang="en-US" sz="2167" dirty="0">
                <a:solidFill>
                  <a:srgbClr val="FF00FF"/>
                </a:solidFill>
                <a:latin typeface="Consolas" pitchFamily="49" charset="0"/>
                <a:ea typeface="楷体" pitchFamily="49" charset="-122"/>
                <a:cs typeface="Consolas" pitchFamily="49" charset="0"/>
              </a:rPr>
              <a:t>递归出口</a:t>
            </a:r>
            <a:r>
              <a:rPr kumimoji="1" lang="zh-CN" altLang="en-US" sz="2167" dirty="0">
                <a:solidFill>
                  <a:srgbClr val="003300"/>
                </a:solidFill>
                <a:latin typeface="Consolas" pitchFamily="49" charset="0"/>
                <a:ea typeface="楷体" pitchFamily="49" charset="-122"/>
                <a:cs typeface="Consolas" pitchFamily="49" charset="0"/>
              </a:rPr>
              <a:t>，</a:t>
            </a:r>
            <a:r>
              <a:rPr kumimoji="1" lang="zh-CN" altLang="en-US" sz="2167" dirty="0">
                <a:solidFill>
                  <a:srgbClr val="0000FF"/>
                </a:solidFill>
                <a:latin typeface="Consolas" pitchFamily="49" charset="0"/>
                <a:ea typeface="楷体" pitchFamily="49" charset="-122"/>
                <a:cs typeface="Consolas" pitchFamily="49" charset="0"/>
              </a:rPr>
              <a:t>把第二个式子称为</a:t>
            </a:r>
            <a:r>
              <a:rPr kumimoji="1" lang="zh-CN" altLang="en-US" sz="2167" dirty="0">
                <a:solidFill>
                  <a:srgbClr val="FF00FF"/>
                </a:solidFill>
                <a:latin typeface="Consolas" pitchFamily="49" charset="0"/>
                <a:ea typeface="楷体" pitchFamily="49" charset="-122"/>
                <a:cs typeface="Consolas" pitchFamily="49" charset="0"/>
              </a:rPr>
              <a:t>递归体</a:t>
            </a:r>
            <a:r>
              <a:rPr kumimoji="1" lang="zh-CN" altLang="en-US" sz="2167" dirty="0">
                <a:solidFill>
                  <a:srgbClr val="0000FF"/>
                </a:solidFill>
                <a:latin typeface="Consolas" pitchFamily="49" charset="0"/>
                <a:ea typeface="楷体" pitchFamily="49" charset="-122"/>
                <a:cs typeface="Consolas" pitchFamily="49" charset="0"/>
              </a:rPr>
              <a:t>。</a:t>
            </a:r>
            <a:endParaRPr lang="zh-CN" altLang="en-US" sz="2167" dirty="0">
              <a:solidFill>
                <a:srgbClr val="0000FF"/>
              </a:solidFill>
              <a:latin typeface="Consolas" pitchFamily="49" charset="0"/>
              <a:ea typeface="楷体"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BB73FD4A-5B2C-4626-A07E-36375B06277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15</a:t>
            </a:fld>
            <a:endParaRPr lang="en-US" altLang="zh-CN">
              <a:solidFill>
                <a:srgbClr val="F0A22E">
                  <a:shade val="75000"/>
                </a:srgb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32139" y="887787"/>
            <a:ext cx="9266270" cy="948080"/>
          </a:xfrm>
          <a:prstGeom prst="rect">
            <a:avLst/>
          </a:prstGeom>
          <a:solidFill>
            <a:schemeClr val="accent1">
              <a:lumMod val="20000"/>
              <a:lumOff val="80000"/>
            </a:schemeClr>
          </a:solidFill>
          <a:ln w="9525">
            <a:noFill/>
            <a:miter lim="800000"/>
            <a:headEnd/>
            <a:tailEnd/>
          </a:ln>
        </p:spPr>
        <p:txBody>
          <a:bodyPr wrap="square">
            <a:spAutoFit/>
          </a:bodyPr>
          <a:lstStyle/>
          <a:p>
            <a:pPr>
              <a:lnSpc>
                <a:spcPts val="3467"/>
              </a:lnSpc>
            </a:pPr>
            <a:r>
              <a:rPr kumimoji="1" lang="en-US" altLang="zh-CN" sz="2288" dirty="0">
                <a:solidFill>
                  <a:srgbClr val="FF3300"/>
                </a:solidFill>
                <a:latin typeface="Consolas" pitchFamily="49" charset="0"/>
                <a:ea typeface="黑体" pitchFamily="49" charset="-122"/>
                <a:cs typeface="Consolas" pitchFamily="49" charset="0"/>
              </a:rPr>
              <a:t>    </a:t>
            </a:r>
            <a:r>
              <a:rPr kumimoji="1" lang="zh-CN" altLang="en-US" sz="2288" dirty="0">
                <a:solidFill>
                  <a:srgbClr val="0000FF"/>
                </a:solidFill>
                <a:latin typeface="Consolas" pitchFamily="49" charset="0"/>
                <a:ea typeface="黑体" pitchFamily="49" charset="-122"/>
                <a:cs typeface="Consolas" pitchFamily="49" charset="0"/>
              </a:rPr>
              <a:t>一般地</a:t>
            </a:r>
            <a:r>
              <a:rPr kumimoji="1" lang="zh-CN" altLang="en-US" sz="2288" dirty="0">
                <a:solidFill>
                  <a:srgbClr val="0000FF"/>
                </a:solidFill>
                <a:latin typeface="Consolas" pitchFamily="49" charset="0"/>
                <a:ea typeface="楷体" pitchFamily="49" charset="-122"/>
                <a:cs typeface="Consolas" pitchFamily="49" charset="0"/>
              </a:rPr>
              <a:t>，一个递归模型是由</a:t>
            </a:r>
            <a:r>
              <a:rPr kumimoji="1" lang="zh-CN" altLang="en-US" sz="2288" dirty="0">
                <a:solidFill>
                  <a:srgbClr val="FF0000"/>
                </a:solidFill>
                <a:latin typeface="Consolas" pitchFamily="49" charset="0"/>
                <a:ea typeface="楷体" pitchFamily="49" charset="-122"/>
                <a:cs typeface="Consolas" pitchFamily="49" charset="0"/>
              </a:rPr>
              <a:t>递归出口</a:t>
            </a:r>
            <a:r>
              <a:rPr kumimoji="1" lang="zh-CN" altLang="en-US" sz="2288" dirty="0">
                <a:solidFill>
                  <a:srgbClr val="0000FF"/>
                </a:solidFill>
                <a:latin typeface="Consolas" pitchFamily="49" charset="0"/>
                <a:ea typeface="楷体" pitchFamily="49" charset="-122"/>
                <a:cs typeface="Consolas" pitchFamily="49" charset="0"/>
              </a:rPr>
              <a:t>和</a:t>
            </a:r>
            <a:r>
              <a:rPr kumimoji="1" lang="zh-CN" altLang="en-US" sz="2288" dirty="0">
                <a:solidFill>
                  <a:srgbClr val="FF0000"/>
                </a:solidFill>
                <a:latin typeface="Consolas" pitchFamily="49" charset="0"/>
                <a:ea typeface="楷体" pitchFamily="49" charset="-122"/>
                <a:cs typeface="Consolas" pitchFamily="49" charset="0"/>
              </a:rPr>
              <a:t>递归体</a:t>
            </a:r>
            <a:r>
              <a:rPr kumimoji="1" lang="zh-CN" altLang="en-US" sz="2288" dirty="0">
                <a:solidFill>
                  <a:srgbClr val="0000FF"/>
                </a:solidFill>
                <a:latin typeface="Consolas" pitchFamily="49" charset="0"/>
                <a:ea typeface="楷体" pitchFamily="49" charset="-122"/>
                <a:cs typeface="Consolas" pitchFamily="49" charset="0"/>
              </a:rPr>
              <a:t>两部分组成，前者确定递归到何时结束，后者确定递归求解时的递推关系。</a:t>
            </a:r>
            <a:endParaRPr kumimoji="1" lang="en-US" altLang="zh-CN" sz="2288" dirty="0">
              <a:solidFill>
                <a:srgbClr val="0000FF"/>
              </a:solidFill>
              <a:latin typeface="Consolas" pitchFamily="49" charset="0"/>
              <a:ea typeface="楷体" pitchFamily="49" charset="-122"/>
              <a:cs typeface="Consolas" pitchFamily="49" charset="0"/>
            </a:endParaRPr>
          </a:p>
        </p:txBody>
      </p:sp>
      <p:grpSp>
        <p:nvGrpSpPr>
          <p:cNvPr id="10" name="组合 9"/>
          <p:cNvGrpSpPr/>
          <p:nvPr/>
        </p:nvGrpSpPr>
        <p:grpSpPr>
          <a:xfrm>
            <a:off x="272480" y="3568260"/>
            <a:ext cx="9169208" cy="2983459"/>
            <a:chOff x="251520" y="3600394"/>
            <a:chExt cx="8463884" cy="3671948"/>
          </a:xfrm>
        </p:grpSpPr>
        <p:sp>
          <p:nvSpPr>
            <p:cNvPr id="4" name="TextBox 3"/>
            <p:cNvSpPr txBox="1"/>
            <p:nvPr/>
          </p:nvSpPr>
          <p:spPr>
            <a:xfrm>
              <a:off x="928662" y="4218511"/>
              <a:ext cx="7786742" cy="743318"/>
            </a:xfrm>
            <a:prstGeom prst="rect">
              <a:avLst/>
            </a:prstGeom>
          </p:spPr>
          <p:style>
            <a:lnRef idx="1">
              <a:schemeClr val="accent1"/>
            </a:lnRef>
            <a:fillRef idx="2">
              <a:schemeClr val="accent1"/>
            </a:fillRef>
            <a:effectRef idx="1">
              <a:schemeClr val="accent1"/>
            </a:effectRef>
            <a:fontRef idx="minor">
              <a:schemeClr val="dk1"/>
            </a:fontRef>
          </p:style>
          <p:txBody>
            <a:bodyPr wrap="square" lIns="156000" tIns="156000" rIns="156000" bIns="156000" rtlCol="0">
              <a:spAutoFit/>
            </a:bodyPr>
            <a:lstStyle/>
            <a:p>
              <a:r>
                <a:rPr kumimoji="1" lang="zh-CN" altLang="en-US" sz="1733" dirty="0">
                  <a:solidFill>
                    <a:srgbClr val="C00000"/>
                  </a:solidFill>
                  <a:latin typeface="Consolas" pitchFamily="49" charset="0"/>
                  <a:ea typeface="楷体" pitchFamily="49" charset="-122"/>
                  <a:cs typeface="Consolas" pitchFamily="49" charset="0"/>
                </a:rPr>
                <a:t> </a:t>
              </a:r>
              <a:r>
                <a:rPr kumimoji="1" lang="en-US" altLang="zh-CN" sz="1733" i="1" dirty="0">
                  <a:solidFill>
                    <a:srgbClr val="C00000"/>
                  </a:solidFill>
                  <a:latin typeface="Consolas" pitchFamily="49" charset="0"/>
                  <a:ea typeface="楷体" pitchFamily="49" charset="-122"/>
                  <a:cs typeface="Consolas" pitchFamily="49" charset="0"/>
                </a:rPr>
                <a:t>f</a:t>
              </a:r>
              <a:r>
                <a:rPr kumimoji="1" lang="en-US" altLang="zh-CN" sz="1733" dirty="0">
                  <a:solidFill>
                    <a:srgbClr val="C00000"/>
                  </a:solidFill>
                  <a:latin typeface="Consolas" pitchFamily="49" charset="0"/>
                  <a:ea typeface="楷体" pitchFamily="49" charset="-122"/>
                  <a:cs typeface="Consolas" pitchFamily="49" charset="0"/>
                </a:rPr>
                <a:t>(s</a:t>
              </a:r>
              <a:r>
                <a:rPr kumimoji="1" lang="en-US" altLang="zh-CN" sz="1733" baseline="-30000" dirty="0">
                  <a:solidFill>
                    <a:srgbClr val="C00000"/>
                  </a:solidFill>
                  <a:latin typeface="Consolas" pitchFamily="49" charset="0"/>
                  <a:ea typeface="楷体" pitchFamily="49" charset="-122"/>
                  <a:cs typeface="Consolas" pitchFamily="49" charset="0"/>
                </a:rPr>
                <a:t>n+1</a:t>
              </a:r>
              <a:r>
                <a:rPr kumimoji="1" lang="en-US" altLang="zh-CN" sz="1733" dirty="0">
                  <a:solidFill>
                    <a:srgbClr val="C00000"/>
                  </a:solidFill>
                  <a:latin typeface="Consolas" pitchFamily="49" charset="0"/>
                  <a:ea typeface="楷体" pitchFamily="49" charset="-122"/>
                  <a:cs typeface="Consolas" pitchFamily="49" charset="0"/>
                </a:rPr>
                <a:t>)</a:t>
              </a:r>
              <a:r>
                <a:rPr kumimoji="1" lang="en-US" altLang="zh-CN"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003300"/>
                  </a:solidFill>
                  <a:latin typeface="Consolas" pitchFamily="49" charset="0"/>
                  <a:ea typeface="楷体" pitchFamily="49" charset="-122"/>
                  <a:cs typeface="Consolas" pitchFamily="49" charset="0"/>
                </a:rPr>
                <a:t>g</a:t>
              </a:r>
              <a:r>
                <a:rPr kumimoji="1" lang="en-US" altLang="zh-CN"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9900FF"/>
                  </a:solidFill>
                  <a:latin typeface="Consolas" pitchFamily="49" charset="0"/>
                  <a:ea typeface="楷体" pitchFamily="49" charset="-122"/>
                  <a:cs typeface="Consolas" pitchFamily="49" charset="0"/>
                </a:rPr>
                <a:t>f</a:t>
              </a:r>
              <a:r>
                <a:rPr kumimoji="1" lang="en-US" altLang="zh-CN" sz="1733" dirty="0">
                  <a:solidFill>
                    <a:srgbClr val="9900FF"/>
                  </a:solidFill>
                  <a:latin typeface="Consolas" pitchFamily="49" charset="0"/>
                  <a:ea typeface="楷体" pitchFamily="49" charset="-122"/>
                  <a:cs typeface="Consolas" pitchFamily="49" charset="0"/>
                </a:rPr>
                <a:t>(</a:t>
              </a:r>
              <a:r>
                <a:rPr kumimoji="1" lang="en-US" altLang="zh-CN" sz="1733" dirty="0" err="1">
                  <a:solidFill>
                    <a:srgbClr val="9900FF"/>
                  </a:solidFill>
                  <a:latin typeface="Consolas" pitchFamily="49" charset="0"/>
                  <a:ea typeface="楷体" pitchFamily="49" charset="-122"/>
                  <a:cs typeface="Consolas" pitchFamily="49" charset="0"/>
                </a:rPr>
                <a:t>s</a:t>
              </a:r>
              <a:r>
                <a:rPr kumimoji="1" lang="en-US" altLang="zh-CN" sz="1733" baseline="-30000" dirty="0" err="1">
                  <a:solidFill>
                    <a:srgbClr val="9900FF"/>
                  </a:solidFill>
                  <a:latin typeface="Consolas" pitchFamily="49" charset="0"/>
                  <a:ea typeface="楷体" pitchFamily="49" charset="-122"/>
                  <a:cs typeface="Consolas" pitchFamily="49" charset="0"/>
                </a:rPr>
                <a:t>i</a:t>
              </a:r>
              <a:r>
                <a:rPr kumimoji="1" lang="en-US" altLang="zh-CN" sz="1733" dirty="0">
                  <a:solidFill>
                    <a:srgbClr val="9900FF"/>
                  </a:solidFill>
                  <a:latin typeface="Consolas" pitchFamily="49" charset="0"/>
                  <a:ea typeface="楷体" pitchFamily="49" charset="-122"/>
                  <a:cs typeface="Consolas" pitchFamily="49" charset="0"/>
                </a:rPr>
                <a:t>)</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9900FF"/>
                  </a:solidFill>
                  <a:latin typeface="Consolas" pitchFamily="49" charset="0"/>
                  <a:ea typeface="楷体" pitchFamily="49" charset="-122"/>
                  <a:cs typeface="Consolas" pitchFamily="49" charset="0"/>
                </a:rPr>
                <a:t>f</a:t>
              </a:r>
              <a:r>
                <a:rPr kumimoji="1" lang="en-US" altLang="zh-CN" sz="1733" dirty="0">
                  <a:solidFill>
                    <a:srgbClr val="9900FF"/>
                  </a:solidFill>
                  <a:latin typeface="Consolas" pitchFamily="49" charset="0"/>
                  <a:ea typeface="楷体" pitchFamily="49" charset="-122"/>
                  <a:cs typeface="Consolas" pitchFamily="49" charset="0"/>
                </a:rPr>
                <a:t>(s</a:t>
              </a:r>
              <a:r>
                <a:rPr kumimoji="1" lang="en-US" altLang="zh-CN" sz="1733" baseline="-30000" dirty="0">
                  <a:solidFill>
                    <a:srgbClr val="9900FF"/>
                  </a:solidFill>
                  <a:latin typeface="Consolas" pitchFamily="49" charset="0"/>
                  <a:ea typeface="楷体" pitchFamily="49" charset="-122"/>
                  <a:cs typeface="Consolas" pitchFamily="49" charset="0"/>
                </a:rPr>
                <a:t>i+1</a:t>
              </a:r>
              <a:r>
                <a:rPr kumimoji="1" lang="en-US" altLang="zh-CN" sz="1733" dirty="0">
                  <a:solidFill>
                    <a:srgbClr val="9900FF"/>
                  </a:solidFill>
                  <a:latin typeface="Consolas" pitchFamily="49" charset="0"/>
                  <a:ea typeface="楷体" pitchFamily="49" charset="-122"/>
                  <a:cs typeface="Consolas" pitchFamily="49" charset="0"/>
                </a:rPr>
                <a:t>)</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dirty="0">
                  <a:solidFill>
                    <a:srgbClr val="003300"/>
                  </a:solidFill>
                  <a:latin typeface="Consolas" pitchFamily="49" charset="0"/>
                  <a:ea typeface="楷体" pitchFamily="49" charset="-122"/>
                  <a:cs typeface="Consolas" pitchFamily="49" charset="0"/>
                </a:rPr>
                <a:t>…</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9900FF"/>
                  </a:solidFill>
                  <a:latin typeface="Consolas" pitchFamily="49" charset="0"/>
                  <a:ea typeface="楷体" pitchFamily="49" charset="-122"/>
                  <a:cs typeface="Consolas" pitchFamily="49" charset="0"/>
                </a:rPr>
                <a:t>f</a:t>
              </a:r>
              <a:r>
                <a:rPr kumimoji="1" lang="en-US" altLang="zh-CN" sz="1733" dirty="0">
                  <a:solidFill>
                    <a:srgbClr val="9900FF"/>
                  </a:solidFill>
                  <a:latin typeface="Consolas" pitchFamily="49" charset="0"/>
                  <a:ea typeface="楷体" pitchFamily="49" charset="-122"/>
                  <a:cs typeface="Consolas" pitchFamily="49" charset="0"/>
                </a:rPr>
                <a:t>(</a:t>
              </a:r>
              <a:r>
                <a:rPr kumimoji="1" lang="en-US" altLang="zh-CN" sz="1733" dirty="0" err="1">
                  <a:solidFill>
                    <a:srgbClr val="9900FF"/>
                  </a:solidFill>
                  <a:latin typeface="Consolas" pitchFamily="49" charset="0"/>
                  <a:ea typeface="楷体" pitchFamily="49" charset="-122"/>
                  <a:cs typeface="Consolas" pitchFamily="49" charset="0"/>
                </a:rPr>
                <a:t>s</a:t>
              </a:r>
              <a:r>
                <a:rPr kumimoji="1" lang="en-US" altLang="zh-CN" sz="1733" baseline="-30000" dirty="0" err="1">
                  <a:solidFill>
                    <a:srgbClr val="9900FF"/>
                  </a:solidFill>
                  <a:latin typeface="Consolas" pitchFamily="49" charset="0"/>
                  <a:ea typeface="楷体" pitchFamily="49" charset="-122"/>
                  <a:cs typeface="Consolas" pitchFamily="49" charset="0"/>
                </a:rPr>
                <a:t>n</a:t>
              </a:r>
              <a:r>
                <a:rPr kumimoji="1" lang="en-US" altLang="zh-CN" sz="1733" dirty="0">
                  <a:solidFill>
                    <a:srgbClr val="9900FF"/>
                  </a:solidFill>
                  <a:latin typeface="Consolas" pitchFamily="49" charset="0"/>
                  <a:ea typeface="楷体" pitchFamily="49" charset="-122"/>
                  <a:cs typeface="Consolas" pitchFamily="49" charset="0"/>
                </a:rPr>
                <a:t>)</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i="1" dirty="0" err="1">
                  <a:solidFill>
                    <a:srgbClr val="003300"/>
                  </a:solidFill>
                  <a:latin typeface="Consolas" pitchFamily="49" charset="0"/>
                  <a:ea typeface="楷体" pitchFamily="49" charset="-122"/>
                  <a:cs typeface="Consolas" pitchFamily="49" charset="0"/>
                </a:rPr>
                <a:t>c</a:t>
              </a:r>
              <a:r>
                <a:rPr kumimoji="1" lang="en-US" altLang="zh-CN" sz="1733" i="1" baseline="-30000" dirty="0" err="1">
                  <a:solidFill>
                    <a:srgbClr val="003300"/>
                  </a:solidFill>
                  <a:latin typeface="Consolas" pitchFamily="49" charset="0"/>
                  <a:ea typeface="楷体" pitchFamily="49" charset="-122"/>
                  <a:cs typeface="Consolas" pitchFamily="49" charset="0"/>
                </a:rPr>
                <a:t>j</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003300"/>
                  </a:solidFill>
                  <a:latin typeface="Consolas" pitchFamily="49" charset="0"/>
                  <a:ea typeface="楷体" pitchFamily="49" charset="-122"/>
                  <a:cs typeface="Consolas" pitchFamily="49" charset="0"/>
                </a:rPr>
                <a:t>c</a:t>
              </a:r>
              <a:r>
                <a:rPr kumimoji="1" lang="en-US" altLang="zh-CN" sz="1733" i="1" baseline="-30000" dirty="0">
                  <a:solidFill>
                    <a:srgbClr val="003300"/>
                  </a:solidFill>
                  <a:latin typeface="Consolas" pitchFamily="49" charset="0"/>
                  <a:ea typeface="楷体" pitchFamily="49" charset="-122"/>
                  <a:cs typeface="Consolas" pitchFamily="49" charset="0"/>
                </a:rPr>
                <a:t>j</a:t>
              </a:r>
              <a:r>
                <a:rPr kumimoji="1" lang="en-US" altLang="zh-CN" sz="1733" baseline="-30000" dirty="0">
                  <a:solidFill>
                    <a:srgbClr val="003300"/>
                  </a:solidFill>
                  <a:latin typeface="Consolas" pitchFamily="49" charset="0"/>
                  <a:ea typeface="楷体" pitchFamily="49" charset="-122"/>
                  <a:cs typeface="Consolas" pitchFamily="49" charset="0"/>
                </a:rPr>
                <a:t>+1</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dirty="0">
                  <a:solidFill>
                    <a:srgbClr val="003300"/>
                  </a:solidFill>
                  <a:latin typeface="Consolas" pitchFamily="49" charset="0"/>
                  <a:ea typeface="楷体" pitchFamily="49" charset="-122"/>
                  <a:cs typeface="Consolas" pitchFamily="49" charset="0"/>
                </a:rPr>
                <a:t>…</a:t>
              </a:r>
              <a:r>
                <a:rPr kumimoji="1" lang="zh-CN" altLang="en-US" sz="1733" dirty="0">
                  <a:solidFill>
                    <a:srgbClr val="003300"/>
                  </a:solidFill>
                  <a:latin typeface="Consolas" pitchFamily="49" charset="0"/>
                  <a:ea typeface="楷体" pitchFamily="49" charset="-122"/>
                  <a:cs typeface="Consolas" pitchFamily="49" charset="0"/>
                </a:rPr>
                <a:t>，</a:t>
              </a:r>
              <a:r>
                <a:rPr kumimoji="1" lang="en-US" altLang="zh-CN" sz="1733" i="1" dirty="0">
                  <a:solidFill>
                    <a:srgbClr val="003300"/>
                  </a:solidFill>
                  <a:latin typeface="Consolas" pitchFamily="49" charset="0"/>
                  <a:ea typeface="楷体" pitchFamily="49" charset="-122"/>
                  <a:cs typeface="Consolas" pitchFamily="49" charset="0"/>
                </a:rPr>
                <a:t>c</a:t>
              </a:r>
              <a:r>
                <a:rPr kumimoji="1" lang="en-US" altLang="zh-CN" sz="1733" i="1" baseline="-30000" dirty="0">
                  <a:solidFill>
                    <a:srgbClr val="003300"/>
                  </a:solidFill>
                  <a:latin typeface="Consolas" pitchFamily="49" charset="0"/>
                  <a:ea typeface="楷体" pitchFamily="49" charset="-122"/>
                  <a:cs typeface="Consolas" pitchFamily="49" charset="0"/>
                </a:rPr>
                <a:t>m</a:t>
              </a:r>
              <a:r>
                <a:rPr kumimoji="1" lang="en-US" altLang="zh-CN" sz="1733" dirty="0">
                  <a:solidFill>
                    <a:srgbClr val="003300"/>
                  </a:solidFill>
                  <a:latin typeface="Consolas" pitchFamily="49" charset="0"/>
                  <a:ea typeface="楷体" pitchFamily="49" charset="-122"/>
                  <a:cs typeface="Consolas" pitchFamily="49" charset="0"/>
                </a:rPr>
                <a:t>)   	</a:t>
              </a:r>
              <a:endParaRPr lang="zh-CN" altLang="en-US" sz="1733" dirty="0"/>
            </a:p>
          </p:txBody>
        </p:sp>
        <p:sp>
          <p:nvSpPr>
            <p:cNvPr id="6" name="TextBox 5"/>
            <p:cNvSpPr txBox="1"/>
            <p:nvPr/>
          </p:nvSpPr>
          <p:spPr>
            <a:xfrm>
              <a:off x="642910" y="3600394"/>
              <a:ext cx="3429024" cy="546974"/>
            </a:xfrm>
            <a:prstGeom prst="rect">
              <a:avLst/>
            </a:prstGeom>
            <a:noFill/>
          </p:spPr>
          <p:txBody>
            <a:bodyPr wrap="square" rtlCol="0">
              <a:spAutoFit/>
            </a:bodyPr>
            <a:lstStyle/>
            <a:p>
              <a:r>
                <a:rPr kumimoji="1" lang="zh-CN" altLang="en-US" sz="2288">
                  <a:solidFill>
                    <a:srgbClr val="FF0000"/>
                  </a:solidFill>
                  <a:latin typeface="Consolas" pitchFamily="49" charset="0"/>
                  <a:ea typeface="楷体" pitchFamily="49" charset="-122"/>
                  <a:cs typeface="Consolas" pitchFamily="49" charset="0"/>
                </a:rPr>
                <a:t>递归体</a:t>
              </a:r>
              <a:r>
                <a:rPr kumimoji="1" lang="zh-CN" altLang="en-US" sz="2288">
                  <a:solidFill>
                    <a:srgbClr val="0000FF"/>
                  </a:solidFill>
                  <a:latin typeface="Consolas" pitchFamily="49" charset="0"/>
                  <a:ea typeface="楷体" pitchFamily="49" charset="-122"/>
                  <a:cs typeface="Consolas" pitchFamily="49" charset="0"/>
                </a:rPr>
                <a:t>的一般格式如下：</a:t>
              </a:r>
              <a:endParaRPr kumimoji="1" lang="en-US" altLang="zh-CN" sz="2288">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51520" y="5000636"/>
              <a:ext cx="8286808" cy="2271706"/>
            </a:xfrm>
            <a:prstGeom prst="rect">
              <a:avLst/>
            </a:prstGeom>
            <a:solidFill>
              <a:schemeClr val="bg1"/>
            </a:solidFill>
          </p:spPr>
          <p:txBody>
            <a:bodyPr wrap="square" rtlCol="0">
              <a:spAutoFit/>
            </a:bodyPr>
            <a:lstStyle/>
            <a:p>
              <a:pPr>
                <a:lnSpc>
                  <a:spcPts val="3467"/>
                </a:lnSpc>
              </a:pPr>
              <a:r>
                <a:rPr kumimoji="1" lang="zh-CN" altLang="en-US" sz="2288" dirty="0">
                  <a:solidFill>
                    <a:srgbClr val="0000FF"/>
                  </a:solidFill>
                  <a:latin typeface="Consolas" pitchFamily="49" charset="0"/>
                  <a:ea typeface="楷体" pitchFamily="49" charset="-122"/>
                  <a:cs typeface="Consolas" pitchFamily="49" charset="0"/>
                </a:rPr>
                <a:t>   其中，</a:t>
              </a:r>
              <a:r>
                <a:rPr kumimoji="1" lang="en-US" altLang="zh-CN" sz="2288" i="1" dirty="0">
                  <a:solidFill>
                    <a:srgbClr val="0000FF"/>
                  </a:solidFill>
                  <a:latin typeface="Consolas" pitchFamily="49" charset="0"/>
                  <a:ea typeface="楷体" pitchFamily="49" charset="-122"/>
                  <a:cs typeface="Consolas" pitchFamily="49" charset="0"/>
                </a:rPr>
                <a:t>n</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err="1">
                  <a:solidFill>
                    <a:srgbClr val="0000FF"/>
                  </a:solidFill>
                  <a:latin typeface="Consolas" pitchFamily="49" charset="0"/>
                  <a:ea typeface="楷体" pitchFamily="49" charset="-122"/>
                  <a:cs typeface="Consolas" pitchFamily="49" charset="0"/>
                </a:rPr>
                <a:t>i</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a:solidFill>
                    <a:srgbClr val="0000FF"/>
                  </a:solidFill>
                  <a:latin typeface="Consolas" pitchFamily="49" charset="0"/>
                  <a:ea typeface="楷体" pitchFamily="49" charset="-122"/>
                  <a:cs typeface="Consolas" pitchFamily="49" charset="0"/>
                </a:rPr>
                <a:t>j</a:t>
              </a:r>
              <a:r>
                <a:rPr kumimoji="1" lang="zh-CN" altLang="en-US" sz="2288" dirty="0">
                  <a:solidFill>
                    <a:srgbClr val="0000FF"/>
                  </a:solidFill>
                  <a:latin typeface="Consolas" pitchFamily="49" charset="0"/>
                  <a:ea typeface="楷体" pitchFamily="49" charset="-122"/>
                  <a:cs typeface="Consolas" pitchFamily="49" charset="0"/>
                </a:rPr>
                <a:t>和</a:t>
              </a:r>
              <a:r>
                <a:rPr kumimoji="1" lang="en-US" altLang="zh-CN" sz="2288" i="1" dirty="0">
                  <a:solidFill>
                    <a:srgbClr val="0000FF"/>
                  </a:solidFill>
                  <a:latin typeface="Consolas" pitchFamily="49" charset="0"/>
                  <a:ea typeface="楷体" pitchFamily="49" charset="-122"/>
                  <a:cs typeface="Consolas" pitchFamily="49" charset="0"/>
                </a:rPr>
                <a:t>m</a:t>
              </a:r>
              <a:r>
                <a:rPr kumimoji="1" lang="zh-CN" altLang="en-US" sz="2288" dirty="0">
                  <a:solidFill>
                    <a:srgbClr val="0000FF"/>
                  </a:solidFill>
                  <a:latin typeface="Consolas" pitchFamily="49" charset="0"/>
                  <a:ea typeface="楷体" pitchFamily="49" charset="-122"/>
                  <a:cs typeface="Consolas" pitchFamily="49" charset="0"/>
                </a:rPr>
                <a:t>均为正整数。这里的</a:t>
              </a:r>
              <a:r>
                <a:rPr kumimoji="1" lang="en-US" altLang="zh-CN" sz="2288" i="1" dirty="0">
                  <a:solidFill>
                    <a:srgbClr val="0000FF"/>
                  </a:solidFill>
                  <a:latin typeface="Consolas" pitchFamily="49" charset="0"/>
                  <a:ea typeface="楷体" pitchFamily="49" charset="-122"/>
                  <a:cs typeface="Consolas" pitchFamily="49" charset="0"/>
                </a:rPr>
                <a:t>s</a:t>
              </a:r>
              <a:r>
                <a:rPr kumimoji="1" lang="en-US" altLang="zh-CN" sz="2288" i="1" baseline="-30000" dirty="0">
                  <a:solidFill>
                    <a:srgbClr val="0000FF"/>
                  </a:solidFill>
                  <a:latin typeface="Consolas" pitchFamily="49" charset="0"/>
                  <a:ea typeface="楷体" pitchFamily="49" charset="-122"/>
                  <a:cs typeface="Consolas" pitchFamily="49" charset="0"/>
                </a:rPr>
                <a:t>n</a:t>
              </a:r>
              <a:r>
                <a:rPr kumimoji="1" lang="en-US" altLang="zh-CN" sz="2288" baseline="-30000" dirty="0">
                  <a:solidFill>
                    <a:srgbClr val="0000FF"/>
                  </a:solidFill>
                  <a:latin typeface="Consolas" pitchFamily="49" charset="0"/>
                  <a:ea typeface="楷体" pitchFamily="49" charset="-122"/>
                  <a:cs typeface="Consolas" pitchFamily="49" charset="0"/>
                </a:rPr>
                <a:t>+1</a:t>
              </a:r>
              <a:r>
                <a:rPr kumimoji="1" lang="zh-CN" altLang="en-US" sz="2288" dirty="0">
                  <a:solidFill>
                    <a:srgbClr val="0000FF"/>
                  </a:solidFill>
                  <a:latin typeface="Consolas" pitchFamily="49" charset="0"/>
                  <a:ea typeface="楷体" pitchFamily="49" charset="-122"/>
                  <a:cs typeface="Consolas" pitchFamily="49" charset="0"/>
                </a:rPr>
                <a:t>是一个递归“大问题”，</a:t>
              </a:r>
              <a:r>
                <a:rPr kumimoji="1" lang="en-US" altLang="zh-CN" sz="2288" i="1" dirty="0" err="1">
                  <a:solidFill>
                    <a:srgbClr val="0000FF"/>
                  </a:solidFill>
                  <a:latin typeface="Consolas" pitchFamily="49" charset="0"/>
                  <a:ea typeface="楷体" pitchFamily="49" charset="-122"/>
                  <a:cs typeface="Consolas" pitchFamily="49" charset="0"/>
                </a:rPr>
                <a:t>s</a:t>
              </a:r>
              <a:r>
                <a:rPr kumimoji="1" lang="en-US" altLang="zh-CN" sz="2288" i="1" baseline="-30000" dirty="0" err="1">
                  <a:solidFill>
                    <a:srgbClr val="0000FF"/>
                  </a:solidFill>
                  <a:latin typeface="Consolas" pitchFamily="49" charset="0"/>
                  <a:ea typeface="楷体" pitchFamily="49" charset="-122"/>
                  <a:cs typeface="Consolas" pitchFamily="49" charset="0"/>
                </a:rPr>
                <a:t>i</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a:solidFill>
                    <a:srgbClr val="0000FF"/>
                  </a:solidFill>
                  <a:latin typeface="Consolas" pitchFamily="49" charset="0"/>
                  <a:ea typeface="楷体" pitchFamily="49" charset="-122"/>
                  <a:cs typeface="Consolas" pitchFamily="49" charset="0"/>
                </a:rPr>
                <a:t>s</a:t>
              </a:r>
              <a:r>
                <a:rPr kumimoji="1" lang="en-US" altLang="zh-CN" sz="2288" i="1" baseline="-30000" dirty="0">
                  <a:solidFill>
                    <a:srgbClr val="0000FF"/>
                  </a:solidFill>
                  <a:latin typeface="Consolas" pitchFamily="49" charset="0"/>
                  <a:ea typeface="楷体" pitchFamily="49" charset="-122"/>
                  <a:cs typeface="Consolas" pitchFamily="49" charset="0"/>
                </a:rPr>
                <a:t>i</a:t>
              </a:r>
              <a:r>
                <a:rPr kumimoji="1" lang="en-US" altLang="zh-CN" sz="2288" baseline="-30000" dirty="0">
                  <a:solidFill>
                    <a:srgbClr val="0000FF"/>
                  </a:solidFill>
                  <a:latin typeface="Consolas" pitchFamily="49" charset="0"/>
                  <a:ea typeface="楷体" pitchFamily="49" charset="-122"/>
                  <a:cs typeface="Consolas" pitchFamily="49" charset="0"/>
                </a:rPr>
                <a:t>+1</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dirty="0">
                  <a:solidFill>
                    <a:srgbClr val="0000FF"/>
                  </a:solidFill>
                  <a:latin typeface="Consolas" pitchFamily="49" charset="0"/>
                  <a:ea typeface="楷体" pitchFamily="49" charset="-122"/>
                  <a:cs typeface="Consolas" pitchFamily="49" charset="0"/>
                </a:rPr>
                <a:t>…</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err="1">
                  <a:solidFill>
                    <a:srgbClr val="0000FF"/>
                  </a:solidFill>
                  <a:latin typeface="Consolas" pitchFamily="49" charset="0"/>
                  <a:ea typeface="楷体" pitchFamily="49" charset="-122"/>
                  <a:cs typeface="Consolas" pitchFamily="49" charset="0"/>
                </a:rPr>
                <a:t>s</a:t>
              </a:r>
              <a:r>
                <a:rPr kumimoji="1" lang="en-US" altLang="zh-CN" sz="2288" i="1" baseline="-30000" dirty="0" err="1">
                  <a:solidFill>
                    <a:srgbClr val="0000FF"/>
                  </a:solidFill>
                  <a:latin typeface="Consolas" pitchFamily="49" charset="0"/>
                  <a:ea typeface="楷体" pitchFamily="49" charset="-122"/>
                  <a:cs typeface="Consolas" pitchFamily="49" charset="0"/>
                </a:rPr>
                <a:t>n</a:t>
              </a:r>
              <a:r>
                <a:rPr kumimoji="1" lang="zh-CN" altLang="en-US" sz="2288" dirty="0">
                  <a:solidFill>
                    <a:srgbClr val="0000FF"/>
                  </a:solidFill>
                  <a:latin typeface="Consolas" pitchFamily="49" charset="0"/>
                  <a:ea typeface="楷体" pitchFamily="49" charset="-122"/>
                  <a:cs typeface="Consolas" pitchFamily="49" charset="0"/>
                </a:rPr>
                <a:t>为递归“小问题”，</a:t>
              </a:r>
              <a:r>
                <a:rPr kumimoji="1" lang="en-US" altLang="zh-CN" sz="2288" i="1" dirty="0" err="1">
                  <a:solidFill>
                    <a:srgbClr val="0000FF"/>
                  </a:solidFill>
                  <a:latin typeface="Consolas" pitchFamily="49" charset="0"/>
                  <a:ea typeface="楷体" pitchFamily="49" charset="-122"/>
                  <a:cs typeface="Consolas" pitchFamily="49" charset="0"/>
                </a:rPr>
                <a:t>c</a:t>
              </a:r>
              <a:r>
                <a:rPr kumimoji="1" lang="en-US" altLang="zh-CN" sz="2288" i="1" baseline="-30000" dirty="0" err="1">
                  <a:solidFill>
                    <a:srgbClr val="0000FF"/>
                  </a:solidFill>
                  <a:latin typeface="Consolas" pitchFamily="49" charset="0"/>
                  <a:ea typeface="楷体" pitchFamily="49" charset="-122"/>
                  <a:cs typeface="Consolas" pitchFamily="49" charset="0"/>
                </a:rPr>
                <a:t>j</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a:solidFill>
                    <a:srgbClr val="0000FF"/>
                  </a:solidFill>
                  <a:latin typeface="Consolas" pitchFamily="49" charset="0"/>
                  <a:ea typeface="楷体" pitchFamily="49" charset="-122"/>
                  <a:cs typeface="Consolas" pitchFamily="49" charset="0"/>
                </a:rPr>
                <a:t>c</a:t>
              </a:r>
              <a:r>
                <a:rPr kumimoji="1" lang="en-US" altLang="zh-CN" sz="2288" i="1" baseline="-30000" dirty="0">
                  <a:solidFill>
                    <a:srgbClr val="0000FF"/>
                  </a:solidFill>
                  <a:latin typeface="Consolas" pitchFamily="49" charset="0"/>
                  <a:ea typeface="楷体" pitchFamily="49" charset="-122"/>
                  <a:cs typeface="Consolas" pitchFamily="49" charset="0"/>
                </a:rPr>
                <a:t>j</a:t>
              </a:r>
              <a:r>
                <a:rPr kumimoji="1" lang="en-US" altLang="zh-CN" sz="2288" baseline="-30000" dirty="0">
                  <a:solidFill>
                    <a:srgbClr val="0000FF"/>
                  </a:solidFill>
                  <a:latin typeface="Consolas" pitchFamily="49" charset="0"/>
                  <a:ea typeface="楷体" pitchFamily="49" charset="-122"/>
                  <a:cs typeface="Consolas" pitchFamily="49" charset="0"/>
                </a:rPr>
                <a:t>+1</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dirty="0">
                  <a:solidFill>
                    <a:srgbClr val="0000FF"/>
                  </a:solidFill>
                  <a:latin typeface="Consolas" pitchFamily="49" charset="0"/>
                  <a:ea typeface="楷体" pitchFamily="49" charset="-122"/>
                  <a:cs typeface="Consolas" pitchFamily="49" charset="0"/>
                </a:rPr>
                <a:t>…</a:t>
              </a:r>
              <a:r>
                <a:rPr kumimoji="1" lang="zh-CN" altLang="en-US" sz="2288" dirty="0">
                  <a:solidFill>
                    <a:srgbClr val="0000FF"/>
                  </a:solidFill>
                  <a:latin typeface="Consolas" pitchFamily="49" charset="0"/>
                  <a:ea typeface="楷体" pitchFamily="49" charset="-122"/>
                  <a:cs typeface="Consolas" pitchFamily="49" charset="0"/>
                </a:rPr>
                <a:t>、</a:t>
              </a:r>
              <a:r>
                <a:rPr kumimoji="1" lang="en-US" altLang="zh-CN" sz="2288" i="1" dirty="0">
                  <a:solidFill>
                    <a:srgbClr val="0000FF"/>
                  </a:solidFill>
                  <a:latin typeface="Consolas" pitchFamily="49" charset="0"/>
                  <a:ea typeface="楷体" pitchFamily="49" charset="-122"/>
                  <a:cs typeface="Consolas" pitchFamily="49" charset="0"/>
                </a:rPr>
                <a:t>c</a:t>
              </a:r>
              <a:r>
                <a:rPr kumimoji="1" lang="en-US" altLang="zh-CN" sz="2288" i="1" baseline="-30000" dirty="0">
                  <a:solidFill>
                    <a:srgbClr val="0000FF"/>
                  </a:solidFill>
                  <a:latin typeface="Consolas" pitchFamily="49" charset="0"/>
                  <a:ea typeface="楷体" pitchFamily="49" charset="-122"/>
                  <a:cs typeface="Consolas" pitchFamily="49" charset="0"/>
                </a:rPr>
                <a:t>m</a:t>
              </a:r>
              <a:r>
                <a:rPr kumimoji="1" lang="zh-CN" altLang="en-US" sz="2288" dirty="0">
                  <a:solidFill>
                    <a:srgbClr val="0000FF"/>
                  </a:solidFill>
                  <a:latin typeface="Consolas" pitchFamily="49" charset="0"/>
                  <a:ea typeface="楷体" pitchFamily="49" charset="-122"/>
                  <a:cs typeface="Consolas" pitchFamily="49" charset="0"/>
                </a:rPr>
                <a:t>是若干个可以直接（用非递归方法）解决的问题，</a:t>
              </a:r>
              <a:r>
                <a:rPr kumimoji="1" lang="en-US" altLang="zh-CN" sz="2288" i="1" dirty="0">
                  <a:solidFill>
                    <a:srgbClr val="0000FF"/>
                  </a:solidFill>
                  <a:latin typeface="Consolas" pitchFamily="49" charset="0"/>
                  <a:ea typeface="楷体" pitchFamily="49" charset="-122"/>
                  <a:cs typeface="Consolas" pitchFamily="49" charset="0"/>
                </a:rPr>
                <a:t>g</a:t>
              </a:r>
              <a:r>
                <a:rPr kumimoji="1" lang="zh-CN" altLang="en-US" sz="2288" dirty="0">
                  <a:solidFill>
                    <a:srgbClr val="0000FF"/>
                  </a:solidFill>
                  <a:latin typeface="Consolas" pitchFamily="49" charset="0"/>
                  <a:ea typeface="楷体" pitchFamily="49" charset="-122"/>
                  <a:cs typeface="Consolas" pitchFamily="49" charset="0"/>
                </a:rPr>
                <a:t>是一个非递归函数，可以直接求值。</a:t>
              </a:r>
            </a:p>
          </p:txBody>
        </p:sp>
      </p:grpSp>
      <p:grpSp>
        <p:nvGrpSpPr>
          <p:cNvPr id="9" name="组合 8"/>
          <p:cNvGrpSpPr/>
          <p:nvPr/>
        </p:nvGrpSpPr>
        <p:grpSpPr>
          <a:xfrm>
            <a:off x="619095" y="1768914"/>
            <a:ext cx="8745202" cy="1663328"/>
            <a:chOff x="571472" y="1385816"/>
            <a:chExt cx="8072494" cy="2047174"/>
          </a:xfrm>
        </p:grpSpPr>
        <p:sp>
          <p:nvSpPr>
            <p:cNvPr id="3" name="TextBox 2"/>
            <p:cNvSpPr txBox="1"/>
            <p:nvPr/>
          </p:nvSpPr>
          <p:spPr>
            <a:xfrm>
              <a:off x="857224" y="1928803"/>
              <a:ext cx="7786742" cy="743319"/>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56000" tIns="156000" bIns="156000" rtlCol="0">
              <a:spAutoFit/>
            </a:bodyPr>
            <a:lstStyle/>
            <a:p>
              <a:r>
                <a:rPr kumimoji="1" lang="zh-CN" altLang="en-US" sz="1733" dirty="0">
                  <a:solidFill>
                    <a:srgbClr val="0000FF"/>
                  </a:solidFill>
                  <a:latin typeface="Consolas" pitchFamily="49" charset="0"/>
                  <a:ea typeface="楷体" pitchFamily="49" charset="-122"/>
                  <a:cs typeface="Consolas" pitchFamily="49" charset="0"/>
                </a:rPr>
                <a:t> </a:t>
              </a:r>
              <a:r>
                <a:rPr kumimoji="1" lang="en-US" altLang="zh-CN" sz="1733" i="1" dirty="0">
                  <a:solidFill>
                    <a:srgbClr val="0000FF"/>
                  </a:solidFill>
                  <a:latin typeface="Consolas" pitchFamily="49" charset="0"/>
                  <a:ea typeface="楷体" pitchFamily="49" charset="-122"/>
                  <a:cs typeface="Consolas" pitchFamily="49" charset="0"/>
                </a:rPr>
                <a:t>f</a:t>
              </a:r>
              <a:r>
                <a:rPr kumimoji="1" lang="en-US" altLang="zh-CN" sz="1733" dirty="0">
                  <a:solidFill>
                    <a:srgbClr val="0000FF"/>
                  </a:solidFill>
                  <a:latin typeface="Consolas" pitchFamily="49" charset="0"/>
                  <a:ea typeface="楷体" pitchFamily="49" charset="-122"/>
                  <a:cs typeface="Consolas" pitchFamily="49" charset="0"/>
                </a:rPr>
                <a:t>(s</a:t>
              </a:r>
              <a:r>
                <a:rPr kumimoji="1" lang="en-US" altLang="zh-CN" sz="1733" baseline="-30000" dirty="0">
                  <a:solidFill>
                    <a:srgbClr val="0000FF"/>
                  </a:solidFill>
                  <a:latin typeface="Consolas" pitchFamily="49" charset="0"/>
                  <a:ea typeface="楷体" pitchFamily="49" charset="-122"/>
                  <a:cs typeface="Consolas" pitchFamily="49" charset="0"/>
                </a:rPr>
                <a:t>1</a:t>
              </a:r>
              <a:r>
                <a:rPr kumimoji="1" lang="en-US" altLang="zh-CN" sz="1733" dirty="0">
                  <a:solidFill>
                    <a:srgbClr val="0000FF"/>
                  </a:solidFill>
                  <a:latin typeface="Consolas" pitchFamily="49" charset="0"/>
                  <a:ea typeface="楷体" pitchFamily="49" charset="-122"/>
                  <a:cs typeface="Consolas" pitchFamily="49" charset="0"/>
                </a:rPr>
                <a:t>)=</a:t>
              </a:r>
              <a:r>
                <a:rPr kumimoji="1" lang="en-US" altLang="zh-CN" sz="1733" i="1" dirty="0">
                  <a:solidFill>
                    <a:srgbClr val="0000FF"/>
                  </a:solidFill>
                  <a:latin typeface="Consolas" pitchFamily="49" charset="0"/>
                  <a:ea typeface="楷体" pitchFamily="49" charset="-122"/>
                  <a:cs typeface="Consolas" pitchFamily="49" charset="0"/>
                </a:rPr>
                <a:t>m</a:t>
              </a:r>
              <a:r>
                <a:rPr kumimoji="1" lang="en-US" altLang="zh-CN" sz="1733" baseline="-30000" dirty="0">
                  <a:solidFill>
                    <a:srgbClr val="0000FF"/>
                  </a:solidFill>
                  <a:latin typeface="Consolas" pitchFamily="49" charset="0"/>
                  <a:ea typeface="楷体" pitchFamily="49" charset="-122"/>
                  <a:cs typeface="Consolas" pitchFamily="49" charset="0"/>
                </a:rPr>
                <a:t>1</a:t>
              </a:r>
              <a:r>
                <a:rPr kumimoji="1" lang="en-US" altLang="zh-CN" sz="1733" dirty="0">
                  <a:solidFill>
                    <a:srgbClr val="0000FF"/>
                  </a:solidFill>
                  <a:latin typeface="Consolas" pitchFamily="49" charset="0"/>
                  <a:ea typeface="楷体" pitchFamily="49" charset="-122"/>
                  <a:cs typeface="Consolas" pitchFamily="49" charset="0"/>
                </a:rPr>
                <a:t>	     					</a:t>
              </a:r>
              <a:endParaRPr lang="zh-CN" altLang="en-US" sz="1733" dirty="0">
                <a:solidFill>
                  <a:srgbClr val="0000FF"/>
                </a:solidFill>
              </a:endParaRPr>
            </a:p>
          </p:txBody>
        </p:sp>
        <p:sp>
          <p:nvSpPr>
            <p:cNvPr id="5" name="TextBox 4"/>
            <p:cNvSpPr txBox="1"/>
            <p:nvPr/>
          </p:nvSpPr>
          <p:spPr>
            <a:xfrm>
              <a:off x="642910" y="2886015"/>
              <a:ext cx="7429552" cy="546975"/>
            </a:xfrm>
            <a:prstGeom prst="rect">
              <a:avLst/>
            </a:prstGeom>
            <a:noFill/>
          </p:spPr>
          <p:txBody>
            <a:bodyPr wrap="square" rtlCol="0">
              <a:spAutoFit/>
            </a:bodyPr>
            <a:lstStyle/>
            <a:p>
              <a:r>
                <a:rPr kumimoji="1" lang="zh-CN" altLang="en-US" sz="2288">
                  <a:solidFill>
                    <a:srgbClr val="0000FF"/>
                  </a:solidFill>
                  <a:latin typeface="Consolas" pitchFamily="49" charset="0"/>
                  <a:ea typeface="楷体" pitchFamily="49" charset="-122"/>
                  <a:cs typeface="Consolas" pitchFamily="49" charset="0"/>
                </a:rPr>
                <a:t>这里的</a:t>
              </a:r>
              <a:r>
                <a:rPr kumimoji="1" lang="en-US" altLang="zh-CN" sz="2288" i="1">
                  <a:solidFill>
                    <a:srgbClr val="0000FF"/>
                  </a:solidFill>
                  <a:latin typeface="Consolas" pitchFamily="49" charset="0"/>
                  <a:ea typeface="楷体" pitchFamily="49" charset="-122"/>
                  <a:cs typeface="Consolas" pitchFamily="49" charset="0"/>
                </a:rPr>
                <a:t>s</a:t>
              </a:r>
              <a:r>
                <a:rPr kumimoji="1" lang="en-US" altLang="zh-CN" sz="2288" baseline="-30000">
                  <a:solidFill>
                    <a:srgbClr val="0000FF"/>
                  </a:solidFill>
                  <a:latin typeface="Consolas" pitchFamily="49" charset="0"/>
                  <a:ea typeface="楷体" pitchFamily="49" charset="-122"/>
                  <a:cs typeface="Consolas" pitchFamily="49" charset="0"/>
                </a:rPr>
                <a:t>1</a:t>
              </a:r>
              <a:r>
                <a:rPr kumimoji="1" lang="zh-CN" altLang="en-US" sz="2288">
                  <a:solidFill>
                    <a:srgbClr val="0000FF"/>
                  </a:solidFill>
                  <a:latin typeface="Consolas" pitchFamily="49" charset="0"/>
                  <a:ea typeface="楷体" pitchFamily="49" charset="-122"/>
                  <a:cs typeface="Consolas" pitchFamily="49" charset="0"/>
                </a:rPr>
                <a:t>与</a:t>
              </a:r>
              <a:r>
                <a:rPr kumimoji="1" lang="en-US" altLang="zh-CN" sz="2288" i="1">
                  <a:solidFill>
                    <a:srgbClr val="0000FF"/>
                  </a:solidFill>
                  <a:latin typeface="Consolas" pitchFamily="49" charset="0"/>
                  <a:ea typeface="楷体" pitchFamily="49" charset="-122"/>
                  <a:cs typeface="Consolas" pitchFamily="49" charset="0"/>
                </a:rPr>
                <a:t>m</a:t>
              </a:r>
              <a:r>
                <a:rPr kumimoji="1" lang="en-US" altLang="zh-CN" sz="2288" baseline="-30000">
                  <a:solidFill>
                    <a:srgbClr val="0000FF"/>
                  </a:solidFill>
                  <a:latin typeface="Consolas" pitchFamily="49" charset="0"/>
                  <a:ea typeface="楷体" pitchFamily="49" charset="-122"/>
                  <a:cs typeface="Consolas" pitchFamily="49" charset="0"/>
                </a:rPr>
                <a:t>1</a:t>
              </a:r>
              <a:r>
                <a:rPr kumimoji="1" lang="zh-CN" altLang="en-US" sz="2288">
                  <a:solidFill>
                    <a:srgbClr val="0000FF"/>
                  </a:solidFill>
                  <a:latin typeface="Consolas" pitchFamily="49" charset="0"/>
                  <a:ea typeface="楷体" pitchFamily="49" charset="-122"/>
                  <a:cs typeface="Consolas" pitchFamily="49" charset="0"/>
                </a:rPr>
                <a:t>均为常量，有些递归问题可能有几个递归出口。</a:t>
              </a:r>
              <a:endParaRPr kumimoji="1" lang="en-US" altLang="zh-CN" sz="2288">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1385816"/>
              <a:ext cx="3857652" cy="546975"/>
            </a:xfrm>
            <a:prstGeom prst="rect">
              <a:avLst/>
            </a:prstGeom>
            <a:noFill/>
          </p:spPr>
          <p:txBody>
            <a:bodyPr wrap="square" rtlCol="0">
              <a:spAutoFit/>
            </a:bodyPr>
            <a:lstStyle/>
            <a:p>
              <a:r>
                <a:rPr kumimoji="1" lang="zh-CN" altLang="en-US" sz="2288">
                  <a:solidFill>
                    <a:srgbClr val="FF0000"/>
                  </a:solidFill>
                  <a:latin typeface="Consolas" pitchFamily="49" charset="0"/>
                  <a:ea typeface="楷体" pitchFamily="49" charset="-122"/>
                  <a:cs typeface="Consolas" pitchFamily="49" charset="0"/>
                </a:rPr>
                <a:t>递归出口</a:t>
              </a:r>
              <a:r>
                <a:rPr kumimoji="1" lang="zh-CN" altLang="en-US" sz="2288">
                  <a:solidFill>
                    <a:srgbClr val="0000FF"/>
                  </a:solidFill>
                  <a:latin typeface="Consolas" pitchFamily="49" charset="0"/>
                  <a:ea typeface="楷体" pitchFamily="49" charset="-122"/>
                  <a:cs typeface="Consolas" pitchFamily="49" charset="0"/>
                </a:rPr>
                <a:t>的一般格式如下：</a:t>
              </a:r>
              <a:endParaRPr kumimoji="1" lang="en-US" altLang="zh-CN" sz="2288">
                <a:solidFill>
                  <a:srgbClr val="0000FF"/>
                </a:solidFill>
                <a:latin typeface="Consolas" pitchFamily="49" charset="0"/>
                <a:ea typeface="楷体" pitchFamily="49" charset="-122"/>
                <a:cs typeface="Consolas" pitchFamily="49" charset="0"/>
              </a:endParaRPr>
            </a:p>
          </p:txBody>
        </p:sp>
      </p:grpSp>
      <p:sp>
        <p:nvSpPr>
          <p:cNvPr id="2" name="日期占位符 1"/>
          <p:cNvSpPr>
            <a:spLocks noGrp="1"/>
          </p:cNvSpPr>
          <p:nvPr>
            <p:ph type="dt" sz="half" idx="10"/>
          </p:nvPr>
        </p:nvSpPr>
        <p:spPr/>
        <p:txBody>
          <a:bodyPr/>
          <a:lstStyle/>
          <a:p>
            <a:pPr eaLnBrk="1" latinLnBrk="0" hangingPunct="1"/>
            <a:fld id="{3FFC73E4-314F-4947-8681-D94022C939BF}" type="datetime1">
              <a:rPr lang="en-US" altLang="zh-CN" smtClean="0"/>
              <a:t>3/4/2023</a:t>
            </a:fld>
            <a:endParaRPr lang="en-US"/>
          </a:p>
        </p:txBody>
      </p:sp>
      <p:sp>
        <p:nvSpPr>
          <p:cNvPr id="11" name="页脚占位符 10"/>
          <p:cNvSpPr>
            <a:spLocks noGrp="1"/>
          </p:cNvSpPr>
          <p:nvPr>
            <p:ph type="ftr" sz="quarter" idx="11"/>
          </p:nvPr>
        </p:nvSpPr>
        <p:spPr/>
        <p:txBody>
          <a:bodyPr/>
          <a:lstStyle/>
          <a:p>
            <a:r>
              <a:rPr kumimoji="0" lang="zh-CN" altLang="en-US"/>
              <a:t>算法设计与分析讲义</a:t>
            </a:r>
            <a:endParaRPr kumimoji="0" lang="en-US"/>
          </a:p>
        </p:txBody>
      </p:sp>
      <p:sp>
        <p:nvSpPr>
          <p:cNvPr id="12" name="灯片编号占位符 1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16</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28230" y="971848"/>
            <a:ext cx="4989118"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3033" dirty="0">
                <a:solidFill>
                  <a:srgbClr val="FF0000"/>
                </a:solidFill>
                <a:latin typeface="Consolas" pitchFamily="49" charset="0"/>
                <a:ea typeface="微软雅黑" pitchFamily="34" charset="-122"/>
                <a:cs typeface="Consolas" pitchFamily="49" charset="0"/>
              </a:rPr>
              <a:t>1.4 </a:t>
            </a:r>
            <a:r>
              <a:rPr lang="zh-CN" altLang="en-US" sz="3033" dirty="0">
                <a:solidFill>
                  <a:srgbClr val="FF0000"/>
                </a:solidFill>
                <a:latin typeface="Consolas" pitchFamily="49" charset="0"/>
                <a:ea typeface="微软雅黑" pitchFamily="34" charset="-122"/>
                <a:cs typeface="Consolas" pitchFamily="49" charset="0"/>
              </a:rPr>
              <a:t>递归算法的执行过程</a:t>
            </a:r>
          </a:p>
        </p:txBody>
      </p:sp>
      <p:sp>
        <p:nvSpPr>
          <p:cNvPr id="27651" name="Text Box 3"/>
          <p:cNvSpPr txBox="1">
            <a:spLocks noChangeArrowheads="1"/>
          </p:cNvSpPr>
          <p:nvPr/>
        </p:nvSpPr>
        <p:spPr bwMode="auto">
          <a:xfrm>
            <a:off x="696487" y="1919874"/>
            <a:ext cx="8745202" cy="27578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95000" tIns="156000" rIns="195000" bIns="156000">
            <a:spAutoFit/>
          </a:bodyPr>
          <a:lstStyle/>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一</a:t>
            </a:r>
            <a:r>
              <a:rPr lang="zh-CN" altLang="en-US" sz="2167" dirty="0">
                <a:solidFill>
                  <a:srgbClr val="0000FF"/>
                </a:solidFill>
                <a:latin typeface="Consolas" pitchFamily="49" charset="0"/>
                <a:ea typeface="仿宋" pitchFamily="49" charset="-122"/>
                <a:cs typeface="Consolas" pitchFamily="49" charset="0"/>
              </a:rPr>
              <a:t>个正确的递归程序虽然每次调用的是相同的子</a:t>
            </a:r>
            <a:r>
              <a:rPr lang="zh-CN" altLang="en-US" sz="2167">
                <a:solidFill>
                  <a:srgbClr val="0000FF"/>
                </a:solidFill>
                <a:latin typeface="Consolas" pitchFamily="49" charset="0"/>
                <a:ea typeface="仿宋" pitchFamily="49" charset="-122"/>
                <a:cs typeface="Consolas" pitchFamily="49" charset="0"/>
              </a:rPr>
              <a:t>程序，但</a:t>
            </a:r>
            <a:r>
              <a:rPr lang="zh-CN" altLang="en-US" sz="2167" dirty="0">
                <a:solidFill>
                  <a:srgbClr val="0000FF"/>
                </a:solidFill>
                <a:latin typeface="Consolas" pitchFamily="49" charset="0"/>
                <a:ea typeface="仿宋" pitchFamily="49" charset="-122"/>
                <a:cs typeface="Consolas" pitchFamily="49" charset="0"/>
              </a:rPr>
              <a:t>它的参量、输入数据等均有</a:t>
            </a:r>
            <a:r>
              <a:rPr lang="zh-CN" altLang="en-US" sz="2167">
                <a:solidFill>
                  <a:srgbClr val="0000FF"/>
                </a:solidFill>
                <a:latin typeface="Consolas" pitchFamily="49" charset="0"/>
                <a:ea typeface="仿宋" pitchFamily="49" charset="-122"/>
                <a:cs typeface="Consolas" pitchFamily="49" charset="0"/>
              </a:rPr>
              <a:t>变化。</a:t>
            </a:r>
            <a:endParaRPr lang="en-US" altLang="zh-CN" sz="2167">
              <a:solidFill>
                <a:srgbClr val="0000FF"/>
              </a:solidFill>
              <a:latin typeface="Consolas" pitchFamily="49" charset="0"/>
              <a:ea typeface="仿宋" pitchFamily="49" charset="-122"/>
              <a:cs typeface="Consolas" pitchFamily="49" charset="0"/>
            </a:endParaRPr>
          </a:p>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在</a:t>
            </a:r>
            <a:r>
              <a:rPr lang="zh-CN" altLang="en-US" sz="2167" dirty="0">
                <a:solidFill>
                  <a:srgbClr val="0000FF"/>
                </a:solidFill>
                <a:latin typeface="Consolas" pitchFamily="49" charset="0"/>
                <a:ea typeface="仿宋" pitchFamily="49" charset="-122"/>
                <a:cs typeface="Consolas" pitchFamily="49" charset="0"/>
              </a:rPr>
              <a:t>正常的情</a:t>
            </a:r>
            <a:r>
              <a:rPr lang="zh-CN" altLang="en-US" sz="2167">
                <a:solidFill>
                  <a:srgbClr val="0000FF"/>
                </a:solidFill>
                <a:latin typeface="Consolas" pitchFamily="49" charset="0"/>
                <a:ea typeface="仿宋" pitchFamily="49" charset="-122"/>
                <a:cs typeface="Consolas" pitchFamily="49" charset="0"/>
              </a:rPr>
              <a:t>况下，随</a:t>
            </a:r>
            <a:r>
              <a:rPr lang="zh-CN" altLang="en-US" sz="2167" dirty="0">
                <a:solidFill>
                  <a:srgbClr val="0000FF"/>
                </a:solidFill>
                <a:latin typeface="Consolas" pitchFamily="49" charset="0"/>
                <a:ea typeface="仿宋" pitchFamily="49" charset="-122"/>
                <a:cs typeface="Consolas" pitchFamily="49" charset="0"/>
              </a:rPr>
              <a:t>着调用的不断</a:t>
            </a:r>
            <a:r>
              <a:rPr lang="zh-CN" altLang="en-US" sz="2167">
                <a:solidFill>
                  <a:srgbClr val="0000FF"/>
                </a:solidFill>
                <a:latin typeface="Consolas" pitchFamily="49" charset="0"/>
                <a:ea typeface="仿宋" pitchFamily="49" charset="-122"/>
                <a:cs typeface="Consolas" pitchFamily="49" charset="0"/>
              </a:rPr>
              <a:t>深入，必</a:t>
            </a:r>
            <a:r>
              <a:rPr lang="zh-CN" altLang="en-US" sz="2167" dirty="0">
                <a:solidFill>
                  <a:srgbClr val="0000FF"/>
                </a:solidFill>
                <a:latin typeface="Consolas" pitchFamily="49" charset="0"/>
                <a:ea typeface="仿宋" pitchFamily="49" charset="-122"/>
                <a:cs typeface="Consolas" pitchFamily="49" charset="0"/>
              </a:rPr>
              <a:t>定会出现调用到某一层的函</a:t>
            </a:r>
            <a:r>
              <a:rPr lang="zh-CN" altLang="en-US" sz="2167">
                <a:solidFill>
                  <a:srgbClr val="0000FF"/>
                </a:solidFill>
                <a:latin typeface="Consolas" pitchFamily="49" charset="0"/>
                <a:ea typeface="仿宋" pitchFamily="49" charset="-122"/>
                <a:cs typeface="Consolas" pitchFamily="49" charset="0"/>
              </a:rPr>
              <a:t>数时，不</a:t>
            </a:r>
            <a:r>
              <a:rPr lang="zh-CN" altLang="en-US" sz="2167" dirty="0">
                <a:solidFill>
                  <a:srgbClr val="0000FF"/>
                </a:solidFill>
                <a:latin typeface="Consolas" pitchFamily="49" charset="0"/>
                <a:ea typeface="仿宋" pitchFamily="49" charset="-122"/>
                <a:cs typeface="Consolas" pitchFamily="49" charset="0"/>
              </a:rPr>
              <a:t>再执行递归调用而终止函数的</a:t>
            </a:r>
            <a:r>
              <a:rPr lang="zh-CN" altLang="en-US" sz="2167">
                <a:solidFill>
                  <a:srgbClr val="0000FF"/>
                </a:solidFill>
                <a:latin typeface="Consolas" pitchFamily="49" charset="0"/>
                <a:ea typeface="仿宋" pitchFamily="49" charset="-122"/>
                <a:cs typeface="Consolas" pitchFamily="49" charset="0"/>
              </a:rPr>
              <a:t>执行，遇</a:t>
            </a:r>
            <a:r>
              <a:rPr lang="zh-CN" altLang="en-US" sz="2167" dirty="0">
                <a:solidFill>
                  <a:srgbClr val="0000FF"/>
                </a:solidFill>
                <a:latin typeface="Consolas" pitchFamily="49" charset="0"/>
                <a:ea typeface="仿宋" pitchFamily="49" charset="-122"/>
                <a:cs typeface="Consolas" pitchFamily="49" charset="0"/>
              </a:rPr>
              <a:t>到递归出口便是这种情况。</a:t>
            </a:r>
          </a:p>
        </p:txBody>
      </p:sp>
      <p:sp>
        <p:nvSpPr>
          <p:cNvPr id="2" name="日期占位符 1"/>
          <p:cNvSpPr>
            <a:spLocks noGrp="1"/>
          </p:cNvSpPr>
          <p:nvPr>
            <p:ph type="dt" sz="half" idx="10"/>
          </p:nvPr>
        </p:nvSpPr>
        <p:spPr/>
        <p:txBody>
          <a:bodyPr/>
          <a:lstStyle/>
          <a:p>
            <a:pPr eaLnBrk="1" latinLnBrk="0" hangingPunct="1"/>
            <a:fld id="{215913A5-36BD-4859-B4EB-310649DD1D75}"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17</a:t>
            </a:fld>
            <a:endParaRPr lang="en-US" altLang="zh-CN">
              <a:solidFill>
                <a:srgbClr val="F0A22E">
                  <a:shade val="75000"/>
                </a:srgb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19098" y="1861829"/>
            <a:ext cx="8657431" cy="23363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95000" tIns="195000" rIns="195000" bIns="195000">
            <a:spAutoFit/>
          </a:bodyPr>
          <a:lstStyle/>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递归调用是函数嵌套调用的一种特殊情况，即它是调用自身代码。也可以把每一次递归调用理解成调用自身代码的一个复制件。</a:t>
            </a:r>
            <a:endParaRPr lang="en-US" altLang="zh-CN" sz="2167">
              <a:solidFill>
                <a:srgbClr val="0000FF"/>
              </a:solidFill>
              <a:latin typeface="Consolas" pitchFamily="49" charset="0"/>
              <a:ea typeface="仿宋" pitchFamily="49" charset="-122"/>
              <a:cs typeface="Consolas" pitchFamily="49" charset="0"/>
            </a:endParaRPr>
          </a:p>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由于每次调用时，它的参量和局部变量均不相同，因而也就保证了各个复制件执行时的独立性。</a:t>
            </a:r>
          </a:p>
        </p:txBody>
      </p:sp>
      <p:sp>
        <p:nvSpPr>
          <p:cNvPr id="2" name="日期占位符 1"/>
          <p:cNvSpPr>
            <a:spLocks noGrp="1"/>
          </p:cNvSpPr>
          <p:nvPr>
            <p:ph type="dt" sz="half" idx="10"/>
          </p:nvPr>
        </p:nvSpPr>
        <p:spPr/>
        <p:txBody>
          <a:bodyPr/>
          <a:lstStyle/>
          <a:p>
            <a:pPr eaLnBrk="1" latinLnBrk="0" hangingPunct="1"/>
            <a:fld id="{DB405CA1-0534-4AB2-B5F1-FD7D1A0D34F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18</a:t>
            </a:fld>
            <a:endParaRPr lang="en-US" altLang="zh-CN">
              <a:solidFill>
                <a:srgbClr val="F0A22E">
                  <a:shade val="75000"/>
                </a:srgb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64312" y="1977918"/>
            <a:ext cx="8822593" cy="27578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95000" tIns="156000" rIns="195000" bIns="156000">
            <a:spAutoFit/>
          </a:bodyPr>
          <a:lstStyle/>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系统</a:t>
            </a:r>
            <a:r>
              <a:rPr lang="zh-CN" altLang="en-US" sz="2167" dirty="0">
                <a:solidFill>
                  <a:srgbClr val="0000FF"/>
                </a:solidFill>
                <a:latin typeface="Consolas" pitchFamily="49" charset="0"/>
                <a:ea typeface="仿宋" pitchFamily="49" charset="-122"/>
                <a:cs typeface="Consolas" pitchFamily="49" charset="0"/>
              </a:rPr>
              <a:t>为每一次调用开辟一组存储</a:t>
            </a:r>
            <a:r>
              <a:rPr lang="zh-CN" altLang="en-US" sz="2167">
                <a:solidFill>
                  <a:srgbClr val="0000FF"/>
                </a:solidFill>
                <a:latin typeface="Consolas" pitchFamily="49" charset="0"/>
                <a:ea typeface="仿宋" pitchFamily="49" charset="-122"/>
                <a:cs typeface="Consolas" pitchFamily="49" charset="0"/>
              </a:rPr>
              <a:t>单元，用</a:t>
            </a:r>
            <a:r>
              <a:rPr lang="zh-CN" altLang="en-US" sz="2167" dirty="0">
                <a:solidFill>
                  <a:srgbClr val="0000FF"/>
                </a:solidFill>
                <a:latin typeface="Consolas" pitchFamily="49" charset="0"/>
                <a:ea typeface="仿宋" pitchFamily="49" charset="-122"/>
                <a:cs typeface="Consolas" pitchFamily="49" charset="0"/>
              </a:rPr>
              <a:t>来存放本次调用的返回地址以及被中断的函数的参量值。</a:t>
            </a:r>
          </a:p>
          <a:p>
            <a:pPr marL="495283" indent="-495283">
              <a:lnSpc>
                <a:spcPct val="150000"/>
              </a:lnSpc>
              <a:buBlip>
                <a:blip r:embed="rId2"/>
              </a:buBlip>
            </a:pPr>
            <a:r>
              <a:rPr lang="zh-CN" altLang="en-US" sz="2167">
                <a:solidFill>
                  <a:srgbClr val="0000FF"/>
                </a:solidFill>
                <a:latin typeface="Consolas" pitchFamily="49" charset="0"/>
                <a:ea typeface="仿宋" pitchFamily="49" charset="-122"/>
                <a:cs typeface="Consolas" pitchFamily="49" charset="0"/>
              </a:rPr>
              <a:t>这些</a:t>
            </a:r>
            <a:r>
              <a:rPr lang="zh-CN" altLang="en-US" sz="2167" dirty="0">
                <a:solidFill>
                  <a:srgbClr val="0000FF"/>
                </a:solidFill>
                <a:latin typeface="Consolas" pitchFamily="49" charset="0"/>
                <a:ea typeface="仿宋" pitchFamily="49" charset="-122"/>
                <a:cs typeface="Consolas" pitchFamily="49" charset="0"/>
              </a:rPr>
              <a:t>单</a:t>
            </a:r>
            <a:r>
              <a:rPr lang="zh-CN" altLang="en-US" sz="2167">
                <a:solidFill>
                  <a:srgbClr val="0000FF"/>
                </a:solidFill>
                <a:latin typeface="Consolas" pitchFamily="49" charset="0"/>
                <a:ea typeface="仿宋" pitchFamily="49" charset="-122"/>
                <a:cs typeface="Consolas" pitchFamily="49" charset="0"/>
              </a:rPr>
              <a:t>元以</a:t>
            </a:r>
            <a:r>
              <a:rPr lang="zh-CN" altLang="en-US" sz="2167">
                <a:solidFill>
                  <a:srgbClr val="FF0000"/>
                </a:solidFill>
                <a:latin typeface="Consolas" pitchFamily="49" charset="0"/>
                <a:ea typeface="仿宋" pitchFamily="49" charset="-122"/>
                <a:cs typeface="Consolas" pitchFamily="49" charset="0"/>
              </a:rPr>
              <a:t>系统栈</a:t>
            </a:r>
            <a:r>
              <a:rPr lang="zh-CN" altLang="en-US" sz="2167" dirty="0">
                <a:solidFill>
                  <a:srgbClr val="0000FF"/>
                </a:solidFill>
                <a:latin typeface="Consolas" pitchFamily="49" charset="0"/>
                <a:ea typeface="仿宋" pitchFamily="49" charset="-122"/>
                <a:cs typeface="Consolas" pitchFamily="49" charset="0"/>
              </a:rPr>
              <a:t>的形式</a:t>
            </a:r>
            <a:r>
              <a:rPr lang="zh-CN" altLang="en-US" sz="2167">
                <a:solidFill>
                  <a:srgbClr val="0000FF"/>
                </a:solidFill>
                <a:latin typeface="Consolas" pitchFamily="49" charset="0"/>
                <a:ea typeface="仿宋" pitchFamily="49" charset="-122"/>
                <a:cs typeface="Consolas" pitchFamily="49" charset="0"/>
              </a:rPr>
              <a:t>存放，每</a:t>
            </a:r>
            <a:r>
              <a:rPr lang="zh-CN" altLang="en-US" sz="2167" dirty="0">
                <a:solidFill>
                  <a:srgbClr val="0000FF"/>
                </a:solidFill>
                <a:latin typeface="Consolas" pitchFamily="49" charset="0"/>
                <a:ea typeface="仿宋" pitchFamily="49" charset="-122"/>
                <a:cs typeface="Consolas" pitchFamily="49" charset="0"/>
              </a:rPr>
              <a:t>调用一次进栈</a:t>
            </a:r>
            <a:r>
              <a:rPr lang="zh-CN" altLang="en-US" sz="2167">
                <a:solidFill>
                  <a:srgbClr val="0000FF"/>
                </a:solidFill>
                <a:latin typeface="Consolas" pitchFamily="49" charset="0"/>
                <a:ea typeface="仿宋" pitchFamily="49" charset="-122"/>
                <a:cs typeface="Consolas" pitchFamily="49" charset="0"/>
              </a:rPr>
              <a:t>一次，当</a:t>
            </a:r>
            <a:r>
              <a:rPr lang="zh-CN" altLang="en-US" sz="2167" dirty="0">
                <a:solidFill>
                  <a:srgbClr val="0000FF"/>
                </a:solidFill>
                <a:latin typeface="Consolas" pitchFamily="49" charset="0"/>
                <a:ea typeface="仿宋" pitchFamily="49" charset="-122"/>
                <a:cs typeface="Consolas" pitchFamily="49" charset="0"/>
              </a:rPr>
              <a:t>返回时执行出栈</a:t>
            </a:r>
            <a:r>
              <a:rPr lang="zh-CN" altLang="en-US" sz="2167">
                <a:solidFill>
                  <a:srgbClr val="0000FF"/>
                </a:solidFill>
                <a:latin typeface="Consolas" pitchFamily="49" charset="0"/>
                <a:ea typeface="仿宋" pitchFamily="49" charset="-122"/>
                <a:cs typeface="Consolas" pitchFamily="49" charset="0"/>
              </a:rPr>
              <a:t>操作，把</a:t>
            </a:r>
            <a:r>
              <a:rPr lang="zh-CN" altLang="en-US" sz="2167" dirty="0">
                <a:solidFill>
                  <a:srgbClr val="0000FF"/>
                </a:solidFill>
                <a:latin typeface="Consolas" pitchFamily="49" charset="0"/>
                <a:ea typeface="仿宋" pitchFamily="49" charset="-122"/>
                <a:cs typeface="Consolas" pitchFamily="49" charset="0"/>
              </a:rPr>
              <a:t>当前栈顶保留的值送回相应的参量中进行</a:t>
            </a:r>
            <a:r>
              <a:rPr lang="zh-CN" altLang="en-US" sz="2167">
                <a:solidFill>
                  <a:srgbClr val="0000FF"/>
                </a:solidFill>
                <a:latin typeface="Consolas" pitchFamily="49" charset="0"/>
                <a:ea typeface="仿宋" pitchFamily="49" charset="-122"/>
                <a:cs typeface="Consolas" pitchFamily="49" charset="0"/>
              </a:rPr>
              <a:t>恢复，并</a:t>
            </a:r>
            <a:r>
              <a:rPr lang="zh-CN" altLang="en-US" sz="2167" dirty="0">
                <a:solidFill>
                  <a:srgbClr val="0000FF"/>
                </a:solidFill>
                <a:latin typeface="Consolas" pitchFamily="49" charset="0"/>
                <a:ea typeface="仿宋" pitchFamily="49" charset="-122"/>
                <a:cs typeface="Consolas" pitchFamily="49" charset="0"/>
              </a:rPr>
              <a:t>按栈顶中的返回</a:t>
            </a:r>
            <a:r>
              <a:rPr lang="zh-CN" altLang="en-US" sz="2167">
                <a:solidFill>
                  <a:srgbClr val="0000FF"/>
                </a:solidFill>
                <a:latin typeface="Consolas" pitchFamily="49" charset="0"/>
                <a:ea typeface="仿宋" pitchFamily="49" charset="-122"/>
                <a:cs typeface="Consolas" pitchFamily="49" charset="0"/>
              </a:rPr>
              <a:t>地址，从</a:t>
            </a:r>
            <a:r>
              <a:rPr lang="zh-CN" altLang="en-US" sz="2167" dirty="0">
                <a:solidFill>
                  <a:srgbClr val="0000FF"/>
                </a:solidFill>
                <a:latin typeface="Consolas" pitchFamily="49" charset="0"/>
                <a:ea typeface="仿宋" pitchFamily="49" charset="-122"/>
                <a:cs typeface="Consolas" pitchFamily="49" charset="0"/>
              </a:rPr>
              <a:t>断点继续执行。</a:t>
            </a:r>
          </a:p>
        </p:txBody>
      </p:sp>
      <p:sp>
        <p:nvSpPr>
          <p:cNvPr id="2" name="日期占位符 1"/>
          <p:cNvSpPr>
            <a:spLocks noGrp="1"/>
          </p:cNvSpPr>
          <p:nvPr>
            <p:ph type="dt" sz="half" idx="10"/>
          </p:nvPr>
        </p:nvSpPr>
        <p:spPr/>
        <p:txBody>
          <a:bodyPr/>
          <a:lstStyle/>
          <a:p>
            <a:pPr eaLnBrk="1" latinLnBrk="0" hangingPunct="1"/>
            <a:fld id="{CBE6C422-B916-445D-A453-EF62967096F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19</a:t>
            </a:fld>
            <a:endParaRPr lang="en-US" altLang="zh-CN">
              <a:solidFill>
                <a:srgbClr val="F0A22E">
                  <a:shade val="75000"/>
                </a:srgb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0355897"/>
              </p:ext>
            </p:extLst>
          </p:nvPr>
        </p:nvGraphicFramePr>
        <p:xfrm>
          <a:off x="1130575" y="854716"/>
          <a:ext cx="3822425" cy="4638899"/>
        </p:xfrm>
        <a:graphic>
          <a:graphicData uri="http://schemas.openxmlformats.org/drawingml/2006/table">
            <a:tbl>
              <a:tblPr firstRow="1" firstCol="1" lastRow="1" lastCol="1" bandRow="1" bandCol="1">
                <a:tableStyleId>{0E3FDE45-AF77-4B5C-9715-49D594BDF05E}</a:tableStyleId>
              </a:tblPr>
              <a:tblGrid>
                <a:gridCol w="1077512">
                  <a:extLst>
                    <a:ext uri="{9D8B030D-6E8A-4147-A177-3AD203B41FA5}">
                      <a16:colId xmlns:a16="http://schemas.microsoft.com/office/drawing/2014/main" val="20000"/>
                    </a:ext>
                  </a:extLst>
                </a:gridCol>
                <a:gridCol w="2744913">
                  <a:extLst>
                    <a:ext uri="{9D8B030D-6E8A-4147-A177-3AD203B41FA5}">
                      <a16:colId xmlns:a16="http://schemas.microsoft.com/office/drawing/2014/main" val="20001"/>
                    </a:ext>
                  </a:extLst>
                </a:gridCol>
              </a:tblGrid>
              <a:tr h="373588">
                <a:tc>
                  <a:txBody>
                    <a:bodyPr/>
                    <a:lstStyle/>
                    <a:p>
                      <a:pPr algn="ctr">
                        <a:spcAft>
                          <a:spcPts val="0"/>
                        </a:spcAft>
                      </a:pPr>
                      <a:r>
                        <a:rPr lang="en-US" altLang="zh-CN" sz="2000" b="1" kern="100" dirty="0">
                          <a:solidFill>
                            <a:srgbClr val="0000FF"/>
                          </a:solidFill>
                          <a:effectLst/>
                          <a:latin typeface="+mn-lt"/>
                          <a:ea typeface="华文楷体" pitchFamily="2" charset="-122"/>
                        </a:rPr>
                        <a:t>1</a:t>
                      </a:r>
                      <a:endParaRPr lang="zh-CN" sz="2000" b="1" kern="100" dirty="0">
                        <a:solidFill>
                          <a:srgbClr val="0000FF"/>
                        </a:solidFill>
                        <a:effectLst/>
                        <a:latin typeface="+mn-lt"/>
                        <a:ea typeface="华文楷体" pitchFamily="2" charset="-122"/>
                      </a:endParaRPr>
                    </a:p>
                  </a:txBody>
                  <a:tcPr marL="74295" marR="74295" marT="0" marB="0" anchor="ctr">
                    <a:lnB w="12700" cap="flat" cmpd="sng" algn="ctr">
                      <a:solidFill>
                        <a:schemeClr val="tx1"/>
                      </a:solidFill>
                      <a:prstDash val="solid"/>
                      <a:round/>
                      <a:headEnd type="none" w="med" len="med"/>
                      <a:tailEnd type="none" w="med" len="med"/>
                    </a:lnB>
                    <a:solidFill>
                      <a:schemeClr val="bg2"/>
                    </a:solidFill>
                  </a:tcPr>
                </a:tc>
                <a:tc>
                  <a:txBody>
                    <a:bodyPr/>
                    <a:lstStyle/>
                    <a:p>
                      <a:pPr algn="just">
                        <a:spcAft>
                          <a:spcPts val="0"/>
                        </a:spcAft>
                      </a:pPr>
                      <a:r>
                        <a:rPr lang="zh-CN" sz="2000" b="1" kern="100" dirty="0">
                          <a:solidFill>
                            <a:srgbClr val="0000FF"/>
                          </a:solidFill>
                          <a:effectLst/>
                          <a:latin typeface="华文楷体" pitchFamily="2" charset="-122"/>
                          <a:ea typeface="华文楷体" pitchFamily="2" charset="-122"/>
                        </a:rPr>
                        <a:t>算法</a:t>
                      </a:r>
                      <a:r>
                        <a:rPr lang="zh-CN" altLang="en-US" sz="2000" b="1" kern="100" dirty="0">
                          <a:solidFill>
                            <a:srgbClr val="0000FF"/>
                          </a:solidFill>
                          <a:effectLst/>
                          <a:latin typeface="华文楷体" pitchFamily="2" charset="-122"/>
                          <a:ea typeface="华文楷体" pitchFamily="2" charset="-122"/>
                        </a:rPr>
                        <a:t>基础</a:t>
                      </a:r>
                      <a:endParaRPr lang="zh-CN" sz="2000" b="1" kern="100" dirty="0">
                        <a:solidFill>
                          <a:srgbClr val="0000FF"/>
                        </a:solidFill>
                        <a:effectLst/>
                        <a:latin typeface="华文楷体" pitchFamily="2" charset="-122"/>
                        <a:ea typeface="华文楷体" pitchFamily="2" charset="-122"/>
                      </a:endParaRPr>
                    </a:p>
                  </a:txBody>
                  <a:tcPr marL="74295" marR="74295" marT="0" marB="0" anchor="ct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3794">
                <a:tc>
                  <a:txBody>
                    <a:bodyPr/>
                    <a:lstStyle/>
                    <a:p>
                      <a:pPr algn="ctr">
                        <a:spcAft>
                          <a:spcPts val="0"/>
                        </a:spcAft>
                      </a:pPr>
                      <a:r>
                        <a:rPr lang="en-US" altLang="zh-CN" sz="2000" kern="100" dirty="0">
                          <a:solidFill>
                            <a:srgbClr val="FF0000"/>
                          </a:solidFill>
                          <a:effectLst/>
                          <a:latin typeface="+mj-lt"/>
                          <a:ea typeface="+mj-ea"/>
                        </a:rPr>
                        <a:t>2</a:t>
                      </a:r>
                      <a:endParaRPr lang="zh-CN" sz="2000" kern="100" dirty="0">
                        <a:solidFill>
                          <a:srgbClr val="FF0000"/>
                        </a:solidFill>
                        <a:effectLst/>
                        <a:latin typeface="+mj-lt"/>
                        <a:ea typeface="+mj-ea"/>
                      </a:endParaRPr>
                    </a:p>
                  </a:txBody>
                  <a:tcPr marL="74295" marR="74295"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pPr algn="just">
                        <a:spcAft>
                          <a:spcPts val="0"/>
                        </a:spcAft>
                      </a:pPr>
                      <a:r>
                        <a:rPr lang="zh-CN" sz="2000" kern="100" dirty="0">
                          <a:solidFill>
                            <a:srgbClr val="FF0000"/>
                          </a:solidFill>
                          <a:effectLst/>
                          <a:latin typeface="+mj-lt"/>
                          <a:ea typeface="+mj-ea"/>
                        </a:rPr>
                        <a:t>递归算法</a:t>
                      </a:r>
                    </a:p>
                  </a:txBody>
                  <a:tcPr marL="74295" marR="74295"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1"/>
                  </a:ext>
                </a:extLst>
              </a:tr>
              <a:tr h="3737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a:solidFill>
                            <a:srgbClr val="0000FF"/>
                          </a:solidFill>
                          <a:effectLst/>
                        </a:rPr>
                        <a:t>3</a:t>
                      </a:r>
                      <a:endParaRPr lang="zh-CN" sz="2000" kern="100" dirty="0">
                        <a:solidFill>
                          <a:srgbClr val="0000FF"/>
                        </a:solidFill>
                        <a:effectLst/>
                        <a:latin typeface="黑体" pitchFamily="49" charset="-122"/>
                        <a:ea typeface="黑体" pitchFamily="49" charset="-122"/>
                      </a:endParaRPr>
                    </a:p>
                  </a:txBody>
                  <a:tcPr marL="74295" marR="74295" marT="0" marB="0" anchor="ctr">
                    <a:lnT w="12700" cap="flat" cmpd="sng" algn="ctr">
                      <a:solidFill>
                        <a:schemeClr val="tx1"/>
                      </a:solidFill>
                      <a:prstDash val="solid"/>
                      <a:round/>
                      <a:headEnd type="none" w="med" len="med"/>
                      <a:tailEnd type="none" w="med" len="med"/>
                    </a:lnT>
                  </a:tcP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选择与查找</a:t>
                      </a:r>
                      <a:endParaRPr lang="zh-CN" sz="2000" kern="100" dirty="0">
                        <a:solidFill>
                          <a:srgbClr val="0000FF"/>
                        </a:solidFill>
                        <a:effectLst/>
                        <a:latin typeface="华文楷体" pitchFamily="2" charset="-122"/>
                        <a:ea typeface="华文楷体" pitchFamily="2" charset="-122"/>
                      </a:endParaRPr>
                    </a:p>
                  </a:txBody>
                  <a:tcPr marL="74295" marR="7429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3794">
                <a:tc>
                  <a:txBody>
                    <a:bodyPr/>
                    <a:lstStyle/>
                    <a:p>
                      <a:pPr algn="ctr">
                        <a:spcAft>
                          <a:spcPts val="0"/>
                        </a:spcAft>
                      </a:pPr>
                      <a:r>
                        <a:rPr lang="en-US" altLang="zh-CN" sz="2000" kern="100" dirty="0">
                          <a:solidFill>
                            <a:srgbClr val="0000FF"/>
                          </a:solidFill>
                          <a:effectLst/>
                        </a:rPr>
                        <a:t>4</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algn="just">
                        <a:spcAft>
                          <a:spcPts val="0"/>
                        </a:spcAft>
                      </a:pPr>
                      <a:r>
                        <a:rPr lang="zh-CN" sz="2000" kern="100" dirty="0">
                          <a:solidFill>
                            <a:srgbClr val="0000FF"/>
                          </a:solidFill>
                          <a:effectLst/>
                          <a:latin typeface="华文楷体" pitchFamily="2" charset="-122"/>
                          <a:ea typeface="华文楷体" pitchFamily="2" charset="-122"/>
                        </a:rPr>
                        <a:t>分治法</a:t>
                      </a:r>
                    </a:p>
                  </a:txBody>
                  <a:tcPr marL="74295" marR="74295" marT="0" marB="0" anchor="ctr"/>
                </a:tc>
                <a:extLst>
                  <a:ext uri="{0D108BD9-81ED-4DB2-BD59-A6C34878D82A}">
                    <a16:rowId xmlns:a16="http://schemas.microsoft.com/office/drawing/2014/main" val="10003"/>
                  </a:ext>
                </a:extLst>
              </a:tr>
              <a:tr h="3737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a:solidFill>
                            <a:srgbClr val="0000FF"/>
                          </a:solidFill>
                          <a:effectLst/>
                        </a:rPr>
                        <a:t>5</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图遍历</a:t>
                      </a:r>
                      <a:endParaRPr lang="zh-CN" sz="2000" kern="100" dirty="0">
                        <a:solidFill>
                          <a:srgbClr val="0000FF"/>
                        </a:solidFill>
                        <a:effectLst/>
                        <a:latin typeface="华文楷体" pitchFamily="2" charset="-122"/>
                        <a:ea typeface="华文楷体" pitchFamily="2" charset="-122"/>
                      </a:endParaRPr>
                    </a:p>
                  </a:txBody>
                  <a:tcPr marL="74295" marR="74295" marT="0" marB="0" anchor="ctr"/>
                </a:tc>
                <a:extLst>
                  <a:ext uri="{0D108BD9-81ED-4DB2-BD59-A6C34878D82A}">
                    <a16:rowId xmlns:a16="http://schemas.microsoft.com/office/drawing/2014/main" val="10004"/>
                  </a:ext>
                </a:extLst>
              </a:tr>
              <a:tr h="373794">
                <a:tc>
                  <a:txBody>
                    <a:bodyPr/>
                    <a:lstStyle/>
                    <a:p>
                      <a:pPr algn="ctr">
                        <a:spcAft>
                          <a:spcPts val="0"/>
                        </a:spcAft>
                      </a:pPr>
                      <a:r>
                        <a:rPr lang="en-US" altLang="zh-CN" sz="2000" kern="100" dirty="0">
                          <a:solidFill>
                            <a:srgbClr val="0000FF"/>
                          </a:solidFill>
                          <a:effectLst/>
                        </a:rPr>
                        <a:t>6</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回溯法</a:t>
                      </a:r>
                      <a:endParaRPr lang="zh-CN" sz="2000" kern="100" dirty="0">
                        <a:solidFill>
                          <a:srgbClr val="0000FF"/>
                        </a:solidFill>
                        <a:effectLst/>
                        <a:latin typeface="华文楷体" pitchFamily="2" charset="-122"/>
                        <a:ea typeface="华文楷体" pitchFamily="2" charset="-122"/>
                      </a:endParaRPr>
                    </a:p>
                  </a:txBody>
                  <a:tcPr marL="74295" marR="74295" marT="0" marB="0" anchor="ctr"/>
                </a:tc>
                <a:extLst>
                  <a:ext uri="{0D108BD9-81ED-4DB2-BD59-A6C34878D82A}">
                    <a16:rowId xmlns:a16="http://schemas.microsoft.com/office/drawing/2014/main" val="10005"/>
                  </a:ext>
                </a:extLst>
              </a:tr>
              <a:tr h="373794">
                <a:tc>
                  <a:txBody>
                    <a:bodyPr/>
                    <a:lstStyle/>
                    <a:p>
                      <a:pPr algn="ctr">
                        <a:spcAft>
                          <a:spcPts val="0"/>
                        </a:spcAft>
                      </a:pPr>
                      <a:r>
                        <a:rPr lang="en-US" altLang="zh-CN" sz="2000" kern="100" dirty="0">
                          <a:solidFill>
                            <a:srgbClr val="0000FF"/>
                          </a:solidFill>
                          <a:effectLst/>
                        </a:rPr>
                        <a:t>7</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kern="100" dirty="0">
                          <a:solidFill>
                            <a:srgbClr val="0000FF"/>
                          </a:solidFill>
                          <a:effectLst/>
                          <a:latin typeface="华文楷体" pitchFamily="2" charset="-122"/>
                          <a:ea typeface="华文楷体" pitchFamily="2" charset="-122"/>
                        </a:rPr>
                        <a:t>分枝限界法</a:t>
                      </a:r>
                      <a:endParaRPr lang="zh-CN" sz="2000" kern="100" dirty="0">
                        <a:solidFill>
                          <a:srgbClr val="0000FF"/>
                        </a:solidFill>
                        <a:effectLst/>
                        <a:latin typeface="华文楷体" pitchFamily="2" charset="-122"/>
                        <a:ea typeface="华文楷体" pitchFamily="2" charset="-122"/>
                      </a:endParaRPr>
                    </a:p>
                  </a:txBody>
                  <a:tcPr marL="74295" marR="74295" marT="0" marB="0" anchor="ctr"/>
                </a:tc>
                <a:extLst>
                  <a:ext uri="{0D108BD9-81ED-4DB2-BD59-A6C34878D82A}">
                    <a16:rowId xmlns:a16="http://schemas.microsoft.com/office/drawing/2014/main" val="10006"/>
                  </a:ext>
                </a:extLst>
              </a:tr>
              <a:tr h="373794">
                <a:tc>
                  <a:txBody>
                    <a:bodyPr/>
                    <a:lstStyle/>
                    <a:p>
                      <a:pPr algn="ctr">
                        <a:spcAft>
                          <a:spcPts val="0"/>
                        </a:spcAft>
                      </a:pPr>
                      <a:r>
                        <a:rPr lang="en-US" altLang="zh-CN" sz="2000" kern="100" dirty="0">
                          <a:solidFill>
                            <a:srgbClr val="0000FF"/>
                          </a:solidFill>
                          <a:effectLst/>
                        </a:rPr>
                        <a:t>8</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kern="100" dirty="0">
                          <a:solidFill>
                            <a:srgbClr val="0000FF"/>
                          </a:solidFill>
                          <a:effectLst/>
                          <a:latin typeface="华文楷体" pitchFamily="2" charset="-122"/>
                          <a:ea typeface="华文楷体" pitchFamily="2" charset="-122"/>
                        </a:rPr>
                        <a:t>图优化</a:t>
                      </a:r>
                      <a:endParaRPr lang="zh-CN" sz="2000" kern="100" dirty="0">
                        <a:solidFill>
                          <a:srgbClr val="0000FF"/>
                        </a:solidFill>
                        <a:effectLst/>
                        <a:latin typeface="华文楷体" pitchFamily="2" charset="-122"/>
                        <a:ea typeface="华文楷体" pitchFamily="2" charset="-122"/>
                      </a:endParaRPr>
                    </a:p>
                  </a:txBody>
                  <a:tcPr marL="74295" marR="74295" marT="0" marB="0" anchor="ctr"/>
                </a:tc>
                <a:extLst>
                  <a:ext uri="{0D108BD9-81ED-4DB2-BD59-A6C34878D82A}">
                    <a16:rowId xmlns:a16="http://schemas.microsoft.com/office/drawing/2014/main" val="10007"/>
                  </a:ext>
                </a:extLst>
              </a:tr>
              <a:tr h="373794">
                <a:tc>
                  <a:txBody>
                    <a:bodyPr/>
                    <a:lstStyle/>
                    <a:p>
                      <a:pPr algn="ctr">
                        <a:spcAft>
                          <a:spcPts val="0"/>
                        </a:spcAft>
                      </a:pPr>
                      <a:r>
                        <a:rPr lang="en-US" altLang="zh-CN" sz="2000" kern="100" dirty="0">
                          <a:solidFill>
                            <a:srgbClr val="0000FF"/>
                          </a:solidFill>
                          <a:effectLst/>
                        </a:rPr>
                        <a:t>9</a:t>
                      </a:r>
                      <a:endParaRPr lang="zh-CN" sz="2000" kern="100" dirty="0">
                        <a:solidFill>
                          <a:srgbClr val="0000FF"/>
                        </a:solidFill>
                        <a:effectLst/>
                        <a:latin typeface="黑体" pitchFamily="49" charset="-122"/>
                        <a:ea typeface="黑体" pitchFamily="49" charset="-122"/>
                      </a:endParaRPr>
                    </a:p>
                  </a:txBody>
                  <a:tcPr marL="74295" marR="74295" marT="0" marB="0" anchor="ctr">
                    <a:solidFill>
                      <a:schemeClr val="bg2"/>
                    </a:solidFill>
                  </a:tcP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贪心法</a:t>
                      </a:r>
                      <a:endParaRPr lang="zh-CN" sz="2000" kern="100" dirty="0">
                        <a:solidFill>
                          <a:srgbClr val="0000FF"/>
                        </a:solidFill>
                        <a:effectLst/>
                        <a:latin typeface="华文楷体" pitchFamily="2" charset="-122"/>
                        <a:ea typeface="华文楷体" pitchFamily="2" charset="-122"/>
                      </a:endParaRPr>
                    </a:p>
                  </a:txBody>
                  <a:tcPr marL="74295" marR="74295" marT="0" marB="0" anchor="ctr">
                    <a:solidFill>
                      <a:schemeClr val="bg2"/>
                    </a:solidFill>
                  </a:tcPr>
                </a:tc>
                <a:extLst>
                  <a:ext uri="{0D108BD9-81ED-4DB2-BD59-A6C34878D82A}">
                    <a16:rowId xmlns:a16="http://schemas.microsoft.com/office/drawing/2014/main" val="10008"/>
                  </a:ext>
                </a:extLst>
              </a:tr>
              <a:tr h="373794">
                <a:tc>
                  <a:txBody>
                    <a:bodyPr/>
                    <a:lstStyle/>
                    <a:p>
                      <a:pPr algn="ctr">
                        <a:spcAft>
                          <a:spcPts val="0"/>
                        </a:spcAft>
                      </a:pPr>
                      <a:r>
                        <a:rPr lang="en-US" altLang="zh-CN" sz="2000" kern="100" dirty="0">
                          <a:solidFill>
                            <a:srgbClr val="0000FF"/>
                          </a:solidFill>
                          <a:effectLst/>
                          <a:latin typeface="黑体" pitchFamily="49" charset="-122"/>
                          <a:ea typeface="黑体" pitchFamily="49" charset="-122"/>
                        </a:rPr>
                        <a:t>10</a:t>
                      </a:r>
                      <a:endParaRPr lang="zh-CN" sz="2000" kern="100" dirty="0">
                        <a:solidFill>
                          <a:srgbClr val="0000FF"/>
                        </a:solidFill>
                        <a:effectLst/>
                        <a:latin typeface="黑体" pitchFamily="49" charset="-122"/>
                        <a:ea typeface="黑体" pitchFamily="49" charset="-122"/>
                      </a:endParaRPr>
                    </a:p>
                  </a:txBody>
                  <a:tcPr marL="74295" marR="74295" marT="0" marB="0" anchor="ct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动态规划法</a:t>
                      </a:r>
                      <a:endParaRPr lang="zh-CN" sz="2000" kern="100" dirty="0">
                        <a:solidFill>
                          <a:srgbClr val="0000FF"/>
                        </a:solidFill>
                        <a:effectLst/>
                        <a:latin typeface="华文楷体" pitchFamily="2" charset="-122"/>
                        <a:ea typeface="华文楷体" pitchFamily="2" charset="-122"/>
                      </a:endParaRPr>
                    </a:p>
                  </a:txBody>
                  <a:tcPr marL="74295" marR="74295" marT="0" marB="0" anchor="ctr"/>
                </a:tc>
                <a:extLst>
                  <a:ext uri="{0D108BD9-81ED-4DB2-BD59-A6C34878D82A}">
                    <a16:rowId xmlns:a16="http://schemas.microsoft.com/office/drawing/2014/main" val="10009"/>
                  </a:ext>
                </a:extLst>
              </a:tr>
              <a:tr h="474731">
                <a:tc>
                  <a:txBody>
                    <a:bodyPr/>
                    <a:lstStyle/>
                    <a:p>
                      <a:pPr algn="ctr">
                        <a:spcAft>
                          <a:spcPts val="0"/>
                        </a:spcAft>
                      </a:pPr>
                      <a:r>
                        <a:rPr lang="en-US" altLang="zh-CN" sz="2000" kern="100" dirty="0">
                          <a:solidFill>
                            <a:srgbClr val="0000FF"/>
                          </a:solidFill>
                          <a:effectLst/>
                          <a:latin typeface="楷体" pitchFamily="49" charset="-122"/>
                          <a:ea typeface="楷体" pitchFamily="49" charset="-122"/>
                        </a:rPr>
                        <a:t>11</a:t>
                      </a:r>
                      <a:endParaRPr lang="zh-CN" sz="2000" kern="100" dirty="0">
                        <a:solidFill>
                          <a:srgbClr val="0000FF"/>
                        </a:solidFill>
                        <a:effectLst/>
                        <a:latin typeface="楷体" pitchFamily="49" charset="-122"/>
                        <a:ea typeface="楷体" pitchFamily="49" charset="-122"/>
                      </a:endParaRPr>
                    </a:p>
                  </a:txBody>
                  <a:tcPr marL="74295" marR="74295" marT="0" marB="0" anchor="ctr">
                    <a:solidFill>
                      <a:schemeClr val="bg2"/>
                    </a:solidFill>
                  </a:tcP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难解问题及其优化策略</a:t>
                      </a:r>
                      <a:endParaRPr lang="zh-CN" sz="2000" kern="100" dirty="0">
                        <a:solidFill>
                          <a:srgbClr val="0000FF"/>
                        </a:solidFill>
                        <a:effectLst/>
                        <a:latin typeface="华文楷体" pitchFamily="2" charset="-122"/>
                        <a:ea typeface="华文楷体" pitchFamily="2" charset="-122"/>
                      </a:endParaRPr>
                    </a:p>
                  </a:txBody>
                  <a:tcPr marL="74295" marR="74295" marT="0" marB="0" anchor="ctr">
                    <a:solidFill>
                      <a:schemeClr val="bg2"/>
                    </a:solidFill>
                  </a:tcPr>
                </a:tc>
                <a:extLst>
                  <a:ext uri="{0D108BD9-81ED-4DB2-BD59-A6C34878D82A}">
                    <a16:rowId xmlns:a16="http://schemas.microsoft.com/office/drawing/2014/main" val="10010"/>
                  </a:ext>
                </a:extLst>
              </a:tr>
              <a:tr h="426431">
                <a:tc>
                  <a:txBody>
                    <a:bodyPr/>
                    <a:lstStyle/>
                    <a:p>
                      <a:pPr algn="ctr">
                        <a:spcAft>
                          <a:spcPts val="0"/>
                        </a:spcAft>
                      </a:pPr>
                      <a:r>
                        <a:rPr lang="en-US" altLang="zh-CN" sz="2000" kern="100" dirty="0">
                          <a:solidFill>
                            <a:srgbClr val="0000FF"/>
                          </a:solidFill>
                          <a:effectLst/>
                          <a:latin typeface="黑体" pitchFamily="49" charset="-122"/>
                          <a:ea typeface="黑体" pitchFamily="49" charset="-122"/>
                        </a:rPr>
                        <a:t>12</a:t>
                      </a:r>
                      <a:endParaRPr lang="zh-CN" sz="2000" kern="100" dirty="0">
                        <a:solidFill>
                          <a:srgbClr val="0000FF"/>
                        </a:solidFill>
                        <a:effectLst/>
                        <a:latin typeface="黑体" pitchFamily="49" charset="-122"/>
                        <a:ea typeface="黑体" pitchFamily="49" charset="-122"/>
                      </a:endParaRPr>
                    </a:p>
                  </a:txBody>
                  <a:tcPr marL="74295" marR="74295" marT="0" marB="0" anchor="ctr">
                    <a:solidFill>
                      <a:srgbClr val="FF0000">
                        <a:alpha val="20000"/>
                      </a:srgbClr>
                    </a:solidFill>
                  </a:tcPr>
                </a:tc>
                <a:tc>
                  <a:txBody>
                    <a:bodyPr/>
                    <a:lstStyle/>
                    <a:p>
                      <a:pPr algn="just">
                        <a:spcAft>
                          <a:spcPts val="0"/>
                        </a:spcAft>
                      </a:pPr>
                      <a:r>
                        <a:rPr lang="zh-CN" altLang="en-US" sz="2000" kern="100" dirty="0">
                          <a:solidFill>
                            <a:srgbClr val="0000FF"/>
                          </a:solidFill>
                          <a:effectLst/>
                          <a:latin typeface="华文楷体" pitchFamily="2" charset="-122"/>
                          <a:ea typeface="华文楷体" pitchFamily="2" charset="-122"/>
                        </a:rPr>
                        <a:t>随机算法与近似算法</a:t>
                      </a:r>
                      <a:endParaRPr lang="zh-CN" sz="2000" kern="100" dirty="0">
                        <a:solidFill>
                          <a:srgbClr val="0000FF"/>
                        </a:solidFill>
                        <a:effectLst/>
                        <a:latin typeface="华文楷体" pitchFamily="2" charset="-122"/>
                        <a:ea typeface="华文楷体" pitchFamily="2" charset="-122"/>
                      </a:endParaRPr>
                    </a:p>
                  </a:txBody>
                  <a:tcPr marL="74295" marR="74295" marT="0" marB="0" anchor="ctr">
                    <a:solidFill>
                      <a:srgbClr val="FF0000">
                        <a:alpha val="20000"/>
                      </a:srgbClr>
                    </a:solidFill>
                  </a:tcPr>
                </a:tc>
                <a:extLst>
                  <a:ext uri="{0D108BD9-81ED-4DB2-BD59-A6C34878D82A}">
                    <a16:rowId xmlns:a16="http://schemas.microsoft.com/office/drawing/2014/main" val="10011"/>
                  </a:ext>
                </a:extLst>
              </a:tr>
            </a:tbl>
          </a:graphicData>
        </a:graphic>
      </p:graphicFrame>
      <p:sp>
        <p:nvSpPr>
          <p:cNvPr id="8" name="日期占位符 7"/>
          <p:cNvSpPr>
            <a:spLocks noGrp="1"/>
          </p:cNvSpPr>
          <p:nvPr>
            <p:ph type="dt" sz="half" idx="10"/>
          </p:nvPr>
        </p:nvSpPr>
        <p:spPr/>
        <p:txBody>
          <a:bodyPr/>
          <a:lstStyle/>
          <a:p>
            <a:pPr eaLnBrk="1" latinLnBrk="0" hangingPunct="1"/>
            <a:fld id="{96980B5B-D122-4A9D-90FD-D06B557CC8DE}" type="datetime1">
              <a:rPr lang="en-US" altLang="zh-CN" smtClean="0"/>
              <a:t>3/4/2023</a:t>
            </a:fld>
            <a:endParaRPr lang="en-US"/>
          </a:p>
        </p:txBody>
      </p:sp>
      <p:sp>
        <p:nvSpPr>
          <p:cNvPr id="9" name="页脚占位符 8"/>
          <p:cNvSpPr>
            <a:spLocks noGrp="1"/>
          </p:cNvSpPr>
          <p:nvPr>
            <p:ph type="ftr" sz="quarter" idx="11"/>
          </p:nvPr>
        </p:nvSpPr>
        <p:spPr/>
        <p:txBody>
          <a:bodyPr/>
          <a:lstStyle/>
          <a:p>
            <a:r>
              <a:rPr kumimoji="0" lang="zh-CN" altLang="en-US"/>
              <a:t>算法设计与分析讲义</a:t>
            </a:r>
            <a:endParaRPr kumimoji="0" lang="en-US"/>
          </a:p>
        </p:txBody>
      </p:sp>
      <p:sp>
        <p:nvSpPr>
          <p:cNvPr id="3" name="灯片编号占位符 2"/>
          <p:cNvSpPr>
            <a:spLocks noGrp="1"/>
          </p:cNvSpPr>
          <p:nvPr>
            <p:ph type="sldNum" sz="quarter" idx="12"/>
          </p:nvPr>
        </p:nvSpPr>
        <p:spPr/>
        <p:txBody>
          <a:bodyPr/>
          <a:lstStyle/>
          <a:p>
            <a:pPr>
              <a:defRPr/>
            </a:pPr>
            <a:fld id="{A03AE61B-DBB1-44CF-8DFE-331EA8F14237}" type="slidenum">
              <a:rPr lang="en-US" altLang="zh-CN" smtClean="0"/>
              <a:pPr>
                <a:defRPr/>
              </a:pPr>
              <a:t>2</a:t>
            </a:fld>
            <a:endParaRPr lang="en-US" altLang="zh-CN"/>
          </a:p>
        </p:txBody>
      </p:sp>
      <p:graphicFrame>
        <p:nvGraphicFramePr>
          <p:cNvPr id="7" name="图示 6"/>
          <p:cNvGraphicFramePr/>
          <p:nvPr>
            <p:extLst>
              <p:ext uri="{D42A27DB-BD31-4B8C-83A1-F6EECF244321}">
                <p14:modId xmlns:p14="http://schemas.microsoft.com/office/powerpoint/2010/main" val="4020537482"/>
              </p:ext>
            </p:extLst>
          </p:nvPr>
        </p:nvGraphicFramePr>
        <p:xfrm>
          <a:off x="5655079" y="1322766"/>
          <a:ext cx="3588399"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4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64314" y="854471"/>
            <a:ext cx="9049544" cy="759310"/>
          </a:xfrm>
          <a:prstGeom prst="rect">
            <a:avLst/>
          </a:prstGeom>
          <a:noFill/>
          <a:ln w="9525">
            <a:noFill/>
            <a:miter lim="800000"/>
            <a:headEnd/>
            <a:tailEnd/>
          </a:ln>
        </p:spPr>
        <p:txBody>
          <a:bodyPr>
            <a:spAutoFit/>
          </a:bodyPr>
          <a:lstStyle/>
          <a:p>
            <a:pPr>
              <a:spcBef>
                <a:spcPct val="50000"/>
              </a:spcBef>
            </a:pPr>
            <a:r>
              <a:rPr lang="zh-CN" altLang="en-US" sz="2167" dirty="0">
                <a:solidFill>
                  <a:srgbClr val="0000FF"/>
                </a:solidFill>
                <a:latin typeface="Consolas" pitchFamily="49" charset="0"/>
                <a:ea typeface="楷体" pitchFamily="49" charset="-122"/>
                <a:cs typeface="Consolas" pitchFamily="49" charset="0"/>
              </a:rPr>
              <a:t>　　对于例</a:t>
            </a:r>
            <a:r>
              <a:rPr lang="en-US" altLang="zh-CN" sz="2167" dirty="0">
                <a:solidFill>
                  <a:srgbClr val="0000FF"/>
                </a:solidFill>
                <a:latin typeface="Consolas" pitchFamily="49" charset="0"/>
                <a:ea typeface="楷体" pitchFamily="49" charset="-122"/>
                <a:cs typeface="Consolas" pitchFamily="49" charset="0"/>
              </a:rPr>
              <a:t>2.1</a:t>
            </a:r>
            <a:r>
              <a:rPr lang="zh-CN" altLang="en-US" sz="2167" dirty="0">
                <a:solidFill>
                  <a:srgbClr val="0000FF"/>
                </a:solidFill>
                <a:latin typeface="Consolas" pitchFamily="49" charset="0"/>
                <a:ea typeface="楷体" pitchFamily="49" charset="-122"/>
                <a:cs typeface="Consolas" pitchFamily="49" charset="0"/>
              </a:rPr>
              <a:t>的递归</a:t>
            </a:r>
            <a:r>
              <a:rPr lang="zh-CN" altLang="en-US" sz="2167">
                <a:solidFill>
                  <a:srgbClr val="0000FF"/>
                </a:solidFill>
                <a:latin typeface="Consolas" pitchFamily="49" charset="0"/>
                <a:ea typeface="楷体" pitchFamily="49" charset="-122"/>
                <a:cs typeface="Consolas" pitchFamily="49" charset="0"/>
              </a:rPr>
              <a:t>算法，求</a:t>
            </a:r>
            <a:r>
              <a:rPr lang="en-US" altLang="zh-CN" sz="2167" dirty="0">
                <a:solidFill>
                  <a:srgbClr val="0000FF"/>
                </a:solidFill>
                <a:latin typeface="Consolas" pitchFamily="49" charset="0"/>
                <a:ea typeface="楷体" pitchFamily="49" charset="-122"/>
                <a:cs typeface="Consolas" pitchFamily="49" charset="0"/>
              </a:rPr>
              <a:t>5!</a:t>
            </a:r>
            <a:r>
              <a:rPr lang="zh-CN" altLang="en-US" sz="2167" dirty="0">
                <a:solidFill>
                  <a:srgbClr val="0000FF"/>
                </a:solidFill>
                <a:latin typeface="Consolas" pitchFamily="49" charset="0"/>
                <a:ea typeface="楷体" pitchFamily="49" charset="-122"/>
                <a:cs typeface="Consolas" pitchFamily="49" charset="0"/>
              </a:rPr>
              <a:t>即执行</a:t>
            </a:r>
            <a:r>
              <a:rPr lang="en-US" altLang="zh-CN" sz="2167" dirty="0">
                <a:solidFill>
                  <a:srgbClr val="0000FF"/>
                </a:solidFill>
                <a:latin typeface="Consolas" pitchFamily="49" charset="0"/>
                <a:ea typeface="楷体" pitchFamily="49" charset="-122"/>
                <a:cs typeface="Consolas" pitchFamily="49" charset="0"/>
              </a:rPr>
              <a:t>fun(5)</a:t>
            </a:r>
            <a:r>
              <a:rPr lang="zh-CN" altLang="en-US" sz="2167" dirty="0">
                <a:solidFill>
                  <a:srgbClr val="0000FF"/>
                </a:solidFill>
                <a:latin typeface="Consolas" pitchFamily="49" charset="0"/>
                <a:ea typeface="楷体" pitchFamily="49" charset="-122"/>
                <a:cs typeface="Consolas" pitchFamily="49" charset="0"/>
              </a:rPr>
              <a:t>时内部栈的变化及求解过程如下：</a:t>
            </a:r>
          </a:p>
        </p:txBody>
      </p:sp>
      <p:sp>
        <p:nvSpPr>
          <p:cNvPr id="29699" name="Text Box 3"/>
          <p:cNvSpPr txBox="1">
            <a:spLocks noChangeArrowheads="1"/>
          </p:cNvSpPr>
          <p:nvPr/>
        </p:nvSpPr>
        <p:spPr bwMode="auto">
          <a:xfrm>
            <a:off x="1547789" y="1571612"/>
            <a:ext cx="4361398" cy="1547372"/>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56000" tIns="156000" bIns="156000">
            <a:spAutoFit/>
          </a:bodyPr>
          <a:lstStyle/>
          <a:p>
            <a:pPr>
              <a:spcBef>
                <a:spcPct val="50000"/>
              </a:spcBef>
            </a:pPr>
            <a:r>
              <a:rPr lang="en-US" altLang="zh-CN" sz="2288" dirty="0">
                <a:solidFill>
                  <a:srgbClr val="0000FF"/>
                </a:solidFill>
                <a:latin typeface="Consolas" pitchFamily="49" charset="0"/>
                <a:ea typeface="楷体" pitchFamily="49" charset="-122"/>
                <a:cs typeface="Consolas" pitchFamily="49" charset="0"/>
              </a:rPr>
              <a:t>void main()</a:t>
            </a:r>
          </a:p>
          <a:p>
            <a:pPr>
              <a:spcBef>
                <a:spcPct val="50000"/>
              </a:spcBef>
            </a:pPr>
            <a:r>
              <a:rPr lang="en-US" altLang="zh-CN" sz="2288">
                <a:solidFill>
                  <a:srgbClr val="0000FF"/>
                </a:solidFill>
                <a:latin typeface="Consolas" pitchFamily="49" charset="0"/>
                <a:ea typeface="楷体" pitchFamily="49" charset="-122"/>
                <a:cs typeface="Consolas" pitchFamily="49" charset="0"/>
              </a:rPr>
              <a:t>{  printf</a:t>
            </a:r>
            <a:r>
              <a:rPr lang="en-US" altLang="zh-CN" sz="2288" dirty="0">
                <a:solidFill>
                  <a:srgbClr val="0000FF"/>
                </a:solidFill>
                <a:latin typeface="Consolas" pitchFamily="49" charset="0"/>
                <a:ea typeface="楷体" pitchFamily="49" charset="-122"/>
                <a:cs typeface="Consolas" pitchFamily="49" charset="0"/>
              </a:rPr>
              <a:t>(“%</a:t>
            </a:r>
            <a:r>
              <a:rPr lang="en-US" altLang="zh-CN" sz="2288">
                <a:solidFill>
                  <a:srgbClr val="0000FF"/>
                </a:solidFill>
                <a:latin typeface="Consolas" pitchFamily="49" charset="0"/>
                <a:ea typeface="楷体" pitchFamily="49" charset="-122"/>
                <a:cs typeface="Consolas" pitchFamily="49" charset="0"/>
              </a:rPr>
              <a:t>d\</a:t>
            </a:r>
            <a:r>
              <a:rPr lang="en-US" altLang="zh-CN" sz="2288" err="1">
                <a:solidFill>
                  <a:srgbClr val="0000FF"/>
                </a:solidFill>
                <a:latin typeface="Consolas" pitchFamily="49" charset="0"/>
                <a:ea typeface="楷体" pitchFamily="49" charset="-122"/>
                <a:cs typeface="Consolas" pitchFamily="49" charset="0"/>
              </a:rPr>
              <a:t>n</a:t>
            </a:r>
            <a:r>
              <a:rPr lang="en-US" altLang="zh-CN" sz="2288">
                <a:solidFill>
                  <a:srgbClr val="0000FF"/>
                </a:solidFill>
                <a:latin typeface="Consolas" pitchFamily="49" charset="0"/>
                <a:ea typeface="楷体" pitchFamily="49" charset="-122"/>
                <a:cs typeface="Consolas" pitchFamily="49" charset="0"/>
              </a:rPr>
              <a:t>”</a:t>
            </a:r>
            <a:r>
              <a:rPr lang="zh-CN" altLang="en-US" sz="2288">
                <a:solidFill>
                  <a:srgbClr val="0000FF"/>
                </a:solidFill>
                <a:latin typeface="Consolas" pitchFamily="49" charset="0"/>
                <a:ea typeface="楷体" pitchFamily="49" charset="-122"/>
                <a:cs typeface="Consolas" pitchFamily="49" charset="0"/>
              </a:rPr>
              <a:t>，</a:t>
            </a:r>
            <a:r>
              <a:rPr lang="en-US" altLang="zh-CN" sz="2288">
                <a:solidFill>
                  <a:srgbClr val="C00000"/>
                </a:solidFill>
                <a:latin typeface="Consolas" pitchFamily="49" charset="0"/>
                <a:ea typeface="楷体" pitchFamily="49" charset="-122"/>
                <a:cs typeface="Consolas" pitchFamily="49" charset="0"/>
              </a:rPr>
              <a:t>fun(5)</a:t>
            </a:r>
            <a:r>
              <a:rPr lang="en-US" altLang="zh-CN" sz="2288">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a:t>
            </a:r>
          </a:p>
        </p:txBody>
      </p:sp>
      <p:sp>
        <p:nvSpPr>
          <p:cNvPr id="29700" name="Rectangle 4"/>
          <p:cNvSpPr>
            <a:spLocks noChangeArrowheads="1"/>
          </p:cNvSpPr>
          <p:nvPr/>
        </p:nvSpPr>
        <p:spPr bwMode="auto">
          <a:xfrm>
            <a:off x="3159258" y="2727328"/>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29701" name="Rectangle 5"/>
          <p:cNvSpPr>
            <a:spLocks noChangeArrowheads="1"/>
          </p:cNvSpPr>
          <p:nvPr/>
        </p:nvSpPr>
        <p:spPr bwMode="auto">
          <a:xfrm>
            <a:off x="4017433" y="2727328"/>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29702" name="AutoShape 6"/>
          <p:cNvSpPr>
            <a:spLocks noChangeArrowheads="1"/>
          </p:cNvSpPr>
          <p:nvPr/>
        </p:nvSpPr>
        <p:spPr bwMode="auto">
          <a:xfrm>
            <a:off x="3938324" y="2324887"/>
            <a:ext cx="156502" cy="233463"/>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29703" name="Text Box 7"/>
          <p:cNvSpPr txBox="1">
            <a:spLocks noChangeArrowheads="1"/>
          </p:cNvSpPr>
          <p:nvPr/>
        </p:nvSpPr>
        <p:spPr bwMode="auto">
          <a:xfrm>
            <a:off x="3314042" y="3078165"/>
            <a:ext cx="469503" cy="425822"/>
          </a:xfrm>
          <a:prstGeom prst="rect">
            <a:avLst/>
          </a:prstGeom>
          <a:noFill/>
          <a:ln w="9525">
            <a:noFill/>
            <a:miter lim="800000"/>
            <a:headEnd/>
            <a:tailEnd/>
          </a:ln>
        </p:spPr>
        <p:txBody>
          <a:bodyPr>
            <a:spAutoFit/>
          </a:bodyPr>
          <a:lstStyle/>
          <a:p>
            <a:pPr>
              <a:spcBef>
                <a:spcPct val="50000"/>
              </a:spcBef>
            </a:pPr>
            <a:r>
              <a:rPr lang="en-US" altLang="zh-CN" sz="2167" i="1">
                <a:latin typeface="Consolas" pitchFamily="49" charset="0"/>
                <a:cs typeface="Consolas" pitchFamily="49" charset="0"/>
              </a:rPr>
              <a:t>n</a:t>
            </a:r>
          </a:p>
        </p:txBody>
      </p:sp>
      <p:sp>
        <p:nvSpPr>
          <p:cNvPr id="29704" name="Text Box 8"/>
          <p:cNvSpPr txBox="1">
            <a:spLocks noChangeArrowheads="1"/>
          </p:cNvSpPr>
          <p:nvPr/>
        </p:nvSpPr>
        <p:spPr bwMode="auto">
          <a:xfrm>
            <a:off x="4172216" y="3078165"/>
            <a:ext cx="1327679" cy="425822"/>
          </a:xfrm>
          <a:prstGeom prst="rect">
            <a:avLst/>
          </a:prstGeom>
          <a:noFill/>
          <a:ln w="9525">
            <a:noFill/>
            <a:miter lim="800000"/>
            <a:headEnd/>
            <a:tailEnd/>
          </a:ln>
        </p:spPr>
        <p:txBody>
          <a:bodyPr>
            <a:spAutoFit/>
          </a:bodyPr>
          <a:lstStyle/>
          <a:p>
            <a:pPr>
              <a:spcBef>
                <a:spcPct val="50000"/>
              </a:spcBef>
            </a:pPr>
            <a:r>
              <a:rPr lang="zh-CN" altLang="en-US" sz="2167">
                <a:solidFill>
                  <a:srgbClr val="0000FF"/>
                </a:solidFill>
                <a:latin typeface="Consolas" pitchFamily="49" charset="0"/>
                <a:ea typeface="楷体" pitchFamily="49" charset="-122"/>
                <a:cs typeface="Consolas" pitchFamily="49" charset="0"/>
              </a:rPr>
              <a:t>函数值</a:t>
            </a:r>
          </a:p>
        </p:txBody>
      </p:sp>
      <p:sp>
        <p:nvSpPr>
          <p:cNvPr id="29705" name="AutoShape 9"/>
          <p:cNvSpPr>
            <a:spLocks noChangeArrowheads="1"/>
          </p:cNvSpPr>
          <p:nvPr/>
        </p:nvSpPr>
        <p:spPr bwMode="auto">
          <a:xfrm>
            <a:off x="3938324" y="3370960"/>
            <a:ext cx="156502" cy="233462"/>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29706" name="Rectangle 10"/>
          <p:cNvSpPr>
            <a:spLocks noChangeArrowheads="1"/>
          </p:cNvSpPr>
          <p:nvPr/>
        </p:nvSpPr>
        <p:spPr bwMode="auto">
          <a:xfrm>
            <a:off x="3159258" y="3779839"/>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29707" name="Rectangle 11"/>
          <p:cNvSpPr>
            <a:spLocks noChangeArrowheads="1"/>
          </p:cNvSpPr>
          <p:nvPr/>
        </p:nvSpPr>
        <p:spPr bwMode="auto">
          <a:xfrm>
            <a:off x="4017433" y="3779839"/>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29708" name="Rectangle 12"/>
          <p:cNvSpPr>
            <a:spLocks noChangeArrowheads="1"/>
          </p:cNvSpPr>
          <p:nvPr/>
        </p:nvSpPr>
        <p:spPr bwMode="auto">
          <a:xfrm>
            <a:off x="3159258" y="4072635"/>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29709" name="Rectangle 13"/>
          <p:cNvSpPr>
            <a:spLocks noChangeArrowheads="1"/>
          </p:cNvSpPr>
          <p:nvPr/>
        </p:nvSpPr>
        <p:spPr bwMode="auto">
          <a:xfrm>
            <a:off x="4017433" y="4072635"/>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29710" name="AutoShape 14"/>
          <p:cNvSpPr>
            <a:spLocks noChangeArrowheads="1"/>
          </p:cNvSpPr>
          <p:nvPr/>
        </p:nvSpPr>
        <p:spPr bwMode="auto">
          <a:xfrm>
            <a:off x="3938324" y="4484093"/>
            <a:ext cx="156502" cy="233463"/>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29711" name="Rectangle 15"/>
          <p:cNvSpPr>
            <a:spLocks noChangeArrowheads="1"/>
          </p:cNvSpPr>
          <p:nvPr/>
        </p:nvSpPr>
        <p:spPr bwMode="auto">
          <a:xfrm>
            <a:off x="3159258" y="5125148"/>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29712" name="Rectangle 16"/>
          <p:cNvSpPr>
            <a:spLocks noChangeArrowheads="1"/>
          </p:cNvSpPr>
          <p:nvPr/>
        </p:nvSpPr>
        <p:spPr bwMode="auto">
          <a:xfrm>
            <a:off x="4017433" y="5125148"/>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29713" name="Rectangle 17"/>
          <p:cNvSpPr>
            <a:spLocks noChangeArrowheads="1"/>
          </p:cNvSpPr>
          <p:nvPr/>
        </p:nvSpPr>
        <p:spPr bwMode="auto">
          <a:xfrm>
            <a:off x="3159258" y="5417940"/>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29714" name="Rectangle 18"/>
          <p:cNvSpPr>
            <a:spLocks noChangeArrowheads="1"/>
          </p:cNvSpPr>
          <p:nvPr/>
        </p:nvSpPr>
        <p:spPr bwMode="auto">
          <a:xfrm>
            <a:off x="4017433" y="5417940"/>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29715" name="Rectangle 19"/>
          <p:cNvSpPr>
            <a:spLocks noChangeArrowheads="1"/>
          </p:cNvSpPr>
          <p:nvPr/>
        </p:nvSpPr>
        <p:spPr bwMode="auto">
          <a:xfrm>
            <a:off x="3159258" y="4833642"/>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3</a:t>
            </a:r>
          </a:p>
        </p:txBody>
      </p:sp>
      <p:sp>
        <p:nvSpPr>
          <p:cNvPr id="29716" name="Rectangle 20"/>
          <p:cNvSpPr>
            <a:spLocks noChangeArrowheads="1"/>
          </p:cNvSpPr>
          <p:nvPr/>
        </p:nvSpPr>
        <p:spPr bwMode="auto">
          <a:xfrm>
            <a:off x="4017433" y="4833642"/>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fun(2)*3</a:t>
            </a:r>
          </a:p>
        </p:txBody>
      </p:sp>
      <p:sp>
        <p:nvSpPr>
          <p:cNvPr id="29717" name="Text Box 21"/>
          <p:cNvSpPr txBox="1">
            <a:spLocks noChangeArrowheads="1"/>
          </p:cNvSpPr>
          <p:nvPr/>
        </p:nvSpPr>
        <p:spPr bwMode="auto">
          <a:xfrm>
            <a:off x="464315" y="2727326"/>
            <a:ext cx="2574528" cy="796500"/>
          </a:xfrm>
          <a:prstGeom prst="rect">
            <a:avLst/>
          </a:prstGeom>
          <a:noFill/>
          <a:ln w="9525">
            <a:noFill/>
            <a:miter lim="800000"/>
            <a:headEnd/>
            <a:tailEnd/>
          </a:ln>
        </p:spPr>
        <p:txBody>
          <a:bodyPr>
            <a:spAutoFit/>
          </a:bodyPr>
          <a:lstStyle/>
          <a:p>
            <a:pPr>
              <a:spcBef>
                <a:spcPct val="50000"/>
              </a:spcBef>
            </a:pPr>
            <a:r>
              <a:rPr lang="en-US" altLang="zh-CN" sz="2288">
                <a:solidFill>
                  <a:srgbClr val="0000FF"/>
                </a:solidFill>
                <a:latin typeface="Consolas" pitchFamily="49" charset="0"/>
                <a:ea typeface="仿宋" pitchFamily="49" charset="-122"/>
                <a:cs typeface="Consolas" pitchFamily="49" charset="0"/>
              </a:rPr>
              <a:t>fun(5)</a:t>
            </a:r>
            <a:r>
              <a:rPr lang="zh-CN" altLang="en-US" sz="2288">
                <a:solidFill>
                  <a:srgbClr val="0000FF"/>
                </a:solidFill>
                <a:latin typeface="Consolas" pitchFamily="49" charset="0"/>
                <a:ea typeface="仿宋" pitchFamily="49" charset="-122"/>
                <a:cs typeface="Consolas" pitchFamily="49" charset="0"/>
              </a:rPr>
              <a:t>调用：进栈</a:t>
            </a:r>
          </a:p>
        </p:txBody>
      </p:sp>
      <p:sp>
        <p:nvSpPr>
          <p:cNvPr id="29718" name="Text Box 22"/>
          <p:cNvSpPr txBox="1">
            <a:spLocks noChangeArrowheads="1"/>
          </p:cNvSpPr>
          <p:nvPr/>
        </p:nvSpPr>
        <p:spPr bwMode="auto">
          <a:xfrm>
            <a:off x="464315" y="3779838"/>
            <a:ext cx="2574528" cy="796500"/>
          </a:xfrm>
          <a:prstGeom prst="rect">
            <a:avLst/>
          </a:prstGeom>
          <a:noFill/>
          <a:ln w="9525">
            <a:noFill/>
            <a:miter lim="800000"/>
            <a:headEnd/>
            <a:tailEnd/>
          </a:ln>
        </p:spPr>
        <p:txBody>
          <a:bodyPr>
            <a:spAutoFit/>
          </a:bodyPr>
          <a:lstStyle/>
          <a:p>
            <a:pPr>
              <a:spcBef>
                <a:spcPct val="50000"/>
              </a:spcBef>
            </a:pPr>
            <a:r>
              <a:rPr lang="en-US" altLang="zh-CN" sz="2288">
                <a:solidFill>
                  <a:srgbClr val="0000FF"/>
                </a:solidFill>
                <a:latin typeface="Consolas" pitchFamily="49" charset="0"/>
                <a:ea typeface="仿宋" pitchFamily="49" charset="-122"/>
                <a:cs typeface="Consolas" pitchFamily="49" charset="0"/>
              </a:rPr>
              <a:t>fun(4)</a:t>
            </a:r>
            <a:r>
              <a:rPr lang="zh-CN" altLang="en-US" sz="2288">
                <a:solidFill>
                  <a:srgbClr val="0000FF"/>
                </a:solidFill>
                <a:latin typeface="Consolas" pitchFamily="49" charset="0"/>
                <a:ea typeface="仿宋" pitchFamily="49" charset="-122"/>
                <a:cs typeface="Consolas" pitchFamily="49" charset="0"/>
              </a:rPr>
              <a:t>调用：进栈</a:t>
            </a:r>
          </a:p>
        </p:txBody>
      </p:sp>
      <p:sp>
        <p:nvSpPr>
          <p:cNvPr id="29719" name="Text Box 23"/>
          <p:cNvSpPr txBox="1">
            <a:spLocks noChangeArrowheads="1"/>
          </p:cNvSpPr>
          <p:nvPr/>
        </p:nvSpPr>
        <p:spPr bwMode="auto">
          <a:xfrm>
            <a:off x="428230" y="4802685"/>
            <a:ext cx="2574528" cy="796500"/>
          </a:xfrm>
          <a:prstGeom prst="rect">
            <a:avLst/>
          </a:prstGeom>
          <a:noFill/>
          <a:ln w="9525">
            <a:noFill/>
            <a:miter lim="800000"/>
            <a:headEnd/>
            <a:tailEnd/>
          </a:ln>
        </p:spPr>
        <p:txBody>
          <a:bodyPr>
            <a:spAutoFit/>
          </a:bodyPr>
          <a:lstStyle/>
          <a:p>
            <a:pPr>
              <a:spcBef>
                <a:spcPct val="50000"/>
              </a:spcBef>
            </a:pPr>
            <a:r>
              <a:rPr lang="en-US" altLang="zh-CN" sz="2288">
                <a:solidFill>
                  <a:srgbClr val="0000FF"/>
                </a:solidFill>
                <a:latin typeface="Consolas" pitchFamily="49" charset="0"/>
                <a:ea typeface="仿宋" pitchFamily="49" charset="-122"/>
                <a:cs typeface="Consolas" pitchFamily="49" charset="0"/>
              </a:rPr>
              <a:t>fun(3)</a:t>
            </a:r>
            <a:r>
              <a:rPr lang="zh-CN" altLang="en-US" sz="2288">
                <a:solidFill>
                  <a:srgbClr val="0000FF"/>
                </a:solidFill>
                <a:latin typeface="Consolas" pitchFamily="49" charset="0"/>
                <a:ea typeface="仿宋" pitchFamily="49" charset="-122"/>
                <a:cs typeface="Consolas" pitchFamily="49" charset="0"/>
              </a:rPr>
              <a:t>调用：进栈</a:t>
            </a:r>
          </a:p>
        </p:txBody>
      </p:sp>
      <p:sp>
        <p:nvSpPr>
          <p:cNvPr id="2" name="日期占位符 1"/>
          <p:cNvSpPr>
            <a:spLocks noGrp="1"/>
          </p:cNvSpPr>
          <p:nvPr>
            <p:ph type="dt" sz="half" idx="10"/>
          </p:nvPr>
        </p:nvSpPr>
        <p:spPr/>
        <p:txBody>
          <a:bodyPr/>
          <a:lstStyle/>
          <a:p>
            <a:pPr eaLnBrk="1" latinLnBrk="0" hangingPunct="1"/>
            <a:fld id="{A3E35305-3DA8-46F0-B89F-7B9D1A9360BB}"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20</a:t>
            </a:fld>
            <a:endParaRPr lang="en-US" altLang="zh-CN">
              <a:solidFill>
                <a:srgbClr val="F0A22E">
                  <a:shade val="75000"/>
                </a:srgb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186893" y="744836"/>
            <a:ext cx="156502" cy="233462"/>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30723" name="Rectangle 3"/>
          <p:cNvSpPr>
            <a:spLocks noChangeArrowheads="1"/>
          </p:cNvSpPr>
          <p:nvPr/>
        </p:nvSpPr>
        <p:spPr bwMode="auto">
          <a:xfrm>
            <a:off x="4407826" y="1676106"/>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30724" name="Rectangle 4"/>
          <p:cNvSpPr>
            <a:spLocks noChangeArrowheads="1"/>
          </p:cNvSpPr>
          <p:nvPr/>
        </p:nvSpPr>
        <p:spPr bwMode="auto">
          <a:xfrm>
            <a:off x="5266002" y="1676106"/>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30725" name="Rectangle 5"/>
          <p:cNvSpPr>
            <a:spLocks noChangeArrowheads="1"/>
          </p:cNvSpPr>
          <p:nvPr/>
        </p:nvSpPr>
        <p:spPr bwMode="auto">
          <a:xfrm>
            <a:off x="4407826" y="1968898"/>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0726" name="Rectangle 6"/>
          <p:cNvSpPr>
            <a:spLocks noChangeArrowheads="1"/>
          </p:cNvSpPr>
          <p:nvPr/>
        </p:nvSpPr>
        <p:spPr bwMode="auto">
          <a:xfrm>
            <a:off x="5266002" y="1968898"/>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30727" name="Rectangle 7"/>
          <p:cNvSpPr>
            <a:spLocks noChangeArrowheads="1"/>
          </p:cNvSpPr>
          <p:nvPr/>
        </p:nvSpPr>
        <p:spPr bwMode="auto">
          <a:xfrm>
            <a:off x="4407826" y="1384599"/>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3</a:t>
            </a:r>
          </a:p>
        </p:txBody>
      </p:sp>
      <p:sp>
        <p:nvSpPr>
          <p:cNvPr id="30728" name="Rectangle 8"/>
          <p:cNvSpPr>
            <a:spLocks noChangeArrowheads="1"/>
          </p:cNvSpPr>
          <p:nvPr/>
        </p:nvSpPr>
        <p:spPr bwMode="auto">
          <a:xfrm>
            <a:off x="5266002" y="1384599"/>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fun(2)*3</a:t>
            </a:r>
          </a:p>
        </p:txBody>
      </p:sp>
      <p:sp>
        <p:nvSpPr>
          <p:cNvPr id="30729" name="Rectangle 9"/>
          <p:cNvSpPr>
            <a:spLocks noChangeArrowheads="1"/>
          </p:cNvSpPr>
          <p:nvPr/>
        </p:nvSpPr>
        <p:spPr bwMode="auto">
          <a:xfrm>
            <a:off x="4406109" y="1093096"/>
            <a:ext cx="858177"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2</a:t>
            </a:r>
          </a:p>
        </p:txBody>
      </p:sp>
      <p:sp>
        <p:nvSpPr>
          <p:cNvPr id="30730" name="Rectangle 10"/>
          <p:cNvSpPr>
            <a:spLocks noChangeArrowheads="1"/>
          </p:cNvSpPr>
          <p:nvPr/>
        </p:nvSpPr>
        <p:spPr bwMode="auto">
          <a:xfrm>
            <a:off x="5264286" y="1093096"/>
            <a:ext cx="1246848"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fun(1)*2</a:t>
            </a:r>
          </a:p>
        </p:txBody>
      </p:sp>
      <p:sp>
        <p:nvSpPr>
          <p:cNvPr id="30731" name="AutoShape 11"/>
          <p:cNvSpPr>
            <a:spLocks noChangeArrowheads="1"/>
          </p:cNvSpPr>
          <p:nvPr/>
        </p:nvSpPr>
        <p:spPr bwMode="auto">
          <a:xfrm>
            <a:off x="5186893" y="2438401"/>
            <a:ext cx="156502" cy="233463"/>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solidFill>
                <a:srgbClr val="0000FF"/>
              </a:solidFill>
              <a:latin typeface="Consolas" pitchFamily="49" charset="0"/>
              <a:cs typeface="Consolas" pitchFamily="49" charset="0"/>
            </a:endParaRPr>
          </a:p>
        </p:txBody>
      </p:sp>
      <p:sp>
        <p:nvSpPr>
          <p:cNvPr id="30732" name="Rectangle 12"/>
          <p:cNvSpPr>
            <a:spLocks noChangeArrowheads="1"/>
          </p:cNvSpPr>
          <p:nvPr/>
        </p:nvSpPr>
        <p:spPr bwMode="auto">
          <a:xfrm>
            <a:off x="4407826" y="3665044"/>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30733" name="Rectangle 13"/>
          <p:cNvSpPr>
            <a:spLocks noChangeArrowheads="1"/>
          </p:cNvSpPr>
          <p:nvPr/>
        </p:nvSpPr>
        <p:spPr bwMode="auto">
          <a:xfrm>
            <a:off x="5266002" y="3665044"/>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30734" name="Rectangle 14"/>
          <p:cNvSpPr>
            <a:spLocks noChangeArrowheads="1"/>
          </p:cNvSpPr>
          <p:nvPr/>
        </p:nvSpPr>
        <p:spPr bwMode="auto">
          <a:xfrm>
            <a:off x="4407826" y="3957839"/>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0735" name="Rectangle 15"/>
          <p:cNvSpPr>
            <a:spLocks noChangeArrowheads="1"/>
          </p:cNvSpPr>
          <p:nvPr/>
        </p:nvSpPr>
        <p:spPr bwMode="auto">
          <a:xfrm>
            <a:off x="5266002" y="3957839"/>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30736" name="Rectangle 16"/>
          <p:cNvSpPr>
            <a:spLocks noChangeArrowheads="1"/>
          </p:cNvSpPr>
          <p:nvPr/>
        </p:nvSpPr>
        <p:spPr bwMode="auto">
          <a:xfrm>
            <a:off x="4407826" y="3373538"/>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3</a:t>
            </a:r>
          </a:p>
        </p:txBody>
      </p:sp>
      <p:sp>
        <p:nvSpPr>
          <p:cNvPr id="30737" name="Rectangle 17"/>
          <p:cNvSpPr>
            <a:spLocks noChangeArrowheads="1"/>
          </p:cNvSpPr>
          <p:nvPr/>
        </p:nvSpPr>
        <p:spPr bwMode="auto">
          <a:xfrm>
            <a:off x="5266002" y="3373538"/>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fun(2)*3</a:t>
            </a:r>
          </a:p>
        </p:txBody>
      </p:sp>
      <p:sp>
        <p:nvSpPr>
          <p:cNvPr id="30738" name="Rectangle 18"/>
          <p:cNvSpPr>
            <a:spLocks noChangeArrowheads="1"/>
          </p:cNvSpPr>
          <p:nvPr/>
        </p:nvSpPr>
        <p:spPr bwMode="auto">
          <a:xfrm>
            <a:off x="4406109" y="3082035"/>
            <a:ext cx="858177"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2</a:t>
            </a:r>
          </a:p>
        </p:txBody>
      </p:sp>
      <p:sp>
        <p:nvSpPr>
          <p:cNvPr id="30739" name="Rectangle 19"/>
          <p:cNvSpPr>
            <a:spLocks noChangeArrowheads="1"/>
          </p:cNvSpPr>
          <p:nvPr/>
        </p:nvSpPr>
        <p:spPr bwMode="auto">
          <a:xfrm>
            <a:off x="5264286" y="3082035"/>
            <a:ext cx="1246848"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fun(1)*2</a:t>
            </a:r>
          </a:p>
        </p:txBody>
      </p:sp>
      <p:sp>
        <p:nvSpPr>
          <p:cNvPr id="30740" name="Rectangle 20"/>
          <p:cNvSpPr>
            <a:spLocks noChangeArrowheads="1"/>
          </p:cNvSpPr>
          <p:nvPr/>
        </p:nvSpPr>
        <p:spPr bwMode="auto">
          <a:xfrm>
            <a:off x="4406109" y="2790531"/>
            <a:ext cx="858177"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1</a:t>
            </a:r>
          </a:p>
        </p:txBody>
      </p:sp>
      <p:sp>
        <p:nvSpPr>
          <p:cNvPr id="30741" name="Rectangle 21"/>
          <p:cNvSpPr>
            <a:spLocks noChangeArrowheads="1"/>
          </p:cNvSpPr>
          <p:nvPr/>
        </p:nvSpPr>
        <p:spPr bwMode="auto">
          <a:xfrm>
            <a:off x="5264286" y="2790531"/>
            <a:ext cx="1246848"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1</a:t>
            </a:r>
          </a:p>
        </p:txBody>
      </p:sp>
      <p:sp>
        <p:nvSpPr>
          <p:cNvPr id="30742" name="Text Box 22"/>
          <p:cNvSpPr txBox="1">
            <a:spLocks noChangeArrowheads="1"/>
          </p:cNvSpPr>
          <p:nvPr/>
        </p:nvSpPr>
        <p:spPr bwMode="auto">
          <a:xfrm>
            <a:off x="1518578" y="1062138"/>
            <a:ext cx="2574528" cy="796500"/>
          </a:xfrm>
          <a:prstGeom prst="rect">
            <a:avLst/>
          </a:prstGeom>
          <a:noFill/>
          <a:ln w="9525">
            <a:noFill/>
            <a:miter lim="800000"/>
            <a:headEnd/>
            <a:tailEnd/>
          </a:ln>
        </p:spPr>
        <p:txBody>
          <a:bodyPr>
            <a:spAutoFit/>
          </a:bodyPr>
          <a:lstStyle/>
          <a:p>
            <a:pPr>
              <a:spcBef>
                <a:spcPct val="50000"/>
              </a:spcBef>
            </a:pPr>
            <a:r>
              <a:rPr lang="en-US" altLang="zh-CN" sz="2288" dirty="0">
                <a:solidFill>
                  <a:srgbClr val="0000FF"/>
                </a:solidFill>
                <a:latin typeface="Consolas" pitchFamily="49" charset="0"/>
                <a:ea typeface="仿宋" pitchFamily="49" charset="-122"/>
                <a:cs typeface="Consolas" pitchFamily="49" charset="0"/>
              </a:rPr>
              <a:t>fun(2)</a:t>
            </a:r>
            <a:r>
              <a:rPr lang="zh-CN" altLang="en-US" sz="2288" dirty="0">
                <a:solidFill>
                  <a:srgbClr val="0000FF"/>
                </a:solidFill>
                <a:latin typeface="Consolas" pitchFamily="49" charset="0"/>
                <a:ea typeface="仿宋" pitchFamily="49" charset="-122"/>
                <a:cs typeface="Consolas" pitchFamily="49" charset="0"/>
              </a:rPr>
              <a:t>调用：进栈</a:t>
            </a:r>
          </a:p>
        </p:txBody>
      </p:sp>
      <p:sp>
        <p:nvSpPr>
          <p:cNvPr id="30743" name="Text Box 23"/>
          <p:cNvSpPr txBox="1">
            <a:spLocks noChangeArrowheads="1"/>
          </p:cNvSpPr>
          <p:nvPr/>
        </p:nvSpPr>
        <p:spPr bwMode="auto">
          <a:xfrm>
            <a:off x="619096" y="2789238"/>
            <a:ext cx="3630511" cy="444417"/>
          </a:xfrm>
          <a:prstGeom prst="rect">
            <a:avLst/>
          </a:prstGeom>
          <a:noFill/>
          <a:ln w="9525">
            <a:noFill/>
            <a:miter lim="800000"/>
            <a:headEnd/>
            <a:tailEnd/>
          </a:ln>
        </p:spPr>
        <p:txBody>
          <a:bodyPr wrap="square">
            <a:spAutoFit/>
          </a:bodyPr>
          <a:lstStyle/>
          <a:p>
            <a:pPr>
              <a:spcBef>
                <a:spcPct val="50000"/>
              </a:spcBef>
            </a:pPr>
            <a:r>
              <a:rPr lang="en-US" altLang="zh-CN" sz="2288">
                <a:solidFill>
                  <a:srgbClr val="0000FF"/>
                </a:solidFill>
                <a:latin typeface="Consolas" pitchFamily="49" charset="0"/>
                <a:ea typeface="仿宋" pitchFamily="49" charset="-122"/>
                <a:cs typeface="Consolas" pitchFamily="49" charset="0"/>
              </a:rPr>
              <a:t>fun(1)</a:t>
            </a:r>
            <a:r>
              <a:rPr lang="zh-CN" altLang="en-US" sz="2288">
                <a:solidFill>
                  <a:srgbClr val="0000FF"/>
                </a:solidFill>
                <a:latin typeface="Consolas" pitchFamily="49" charset="0"/>
                <a:ea typeface="仿宋" pitchFamily="49" charset="-122"/>
                <a:cs typeface="Consolas" pitchFamily="49" charset="0"/>
              </a:rPr>
              <a:t>调用：进栈并求值</a:t>
            </a:r>
          </a:p>
        </p:txBody>
      </p:sp>
      <p:sp>
        <p:nvSpPr>
          <p:cNvPr id="30744" name="AutoShape 24"/>
          <p:cNvSpPr>
            <a:spLocks noChangeArrowheads="1"/>
          </p:cNvSpPr>
          <p:nvPr/>
        </p:nvSpPr>
        <p:spPr bwMode="auto">
          <a:xfrm>
            <a:off x="5186893" y="4369298"/>
            <a:ext cx="156502" cy="233462"/>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solidFill>
                <a:srgbClr val="0000FF"/>
              </a:solidFill>
              <a:latin typeface="Consolas" pitchFamily="49" charset="0"/>
              <a:cs typeface="Consolas" pitchFamily="49" charset="0"/>
            </a:endParaRPr>
          </a:p>
        </p:txBody>
      </p:sp>
      <p:sp>
        <p:nvSpPr>
          <p:cNvPr id="30745" name="Rectangle 25"/>
          <p:cNvSpPr>
            <a:spLocks noChangeArrowheads="1"/>
          </p:cNvSpPr>
          <p:nvPr/>
        </p:nvSpPr>
        <p:spPr bwMode="auto">
          <a:xfrm>
            <a:off x="4407826" y="5299276"/>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30746" name="Rectangle 26"/>
          <p:cNvSpPr>
            <a:spLocks noChangeArrowheads="1"/>
          </p:cNvSpPr>
          <p:nvPr/>
        </p:nvSpPr>
        <p:spPr bwMode="auto">
          <a:xfrm>
            <a:off x="5266002" y="5299276"/>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30747" name="Rectangle 27"/>
          <p:cNvSpPr>
            <a:spLocks noChangeArrowheads="1"/>
          </p:cNvSpPr>
          <p:nvPr/>
        </p:nvSpPr>
        <p:spPr bwMode="auto">
          <a:xfrm>
            <a:off x="4407826" y="5592071"/>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0748" name="Rectangle 28"/>
          <p:cNvSpPr>
            <a:spLocks noChangeArrowheads="1"/>
          </p:cNvSpPr>
          <p:nvPr/>
        </p:nvSpPr>
        <p:spPr bwMode="auto">
          <a:xfrm>
            <a:off x="5266002" y="5592071"/>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30749" name="Rectangle 29"/>
          <p:cNvSpPr>
            <a:spLocks noChangeArrowheads="1"/>
          </p:cNvSpPr>
          <p:nvPr/>
        </p:nvSpPr>
        <p:spPr bwMode="auto">
          <a:xfrm>
            <a:off x="4407826" y="5007772"/>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3</a:t>
            </a:r>
          </a:p>
        </p:txBody>
      </p:sp>
      <p:sp>
        <p:nvSpPr>
          <p:cNvPr id="30750" name="Rectangle 30"/>
          <p:cNvSpPr>
            <a:spLocks noChangeArrowheads="1"/>
          </p:cNvSpPr>
          <p:nvPr/>
        </p:nvSpPr>
        <p:spPr bwMode="auto">
          <a:xfrm>
            <a:off x="5266002" y="5007772"/>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fun(2)*3</a:t>
            </a:r>
          </a:p>
        </p:txBody>
      </p:sp>
      <p:sp>
        <p:nvSpPr>
          <p:cNvPr id="30751" name="Rectangle 31"/>
          <p:cNvSpPr>
            <a:spLocks noChangeArrowheads="1"/>
          </p:cNvSpPr>
          <p:nvPr/>
        </p:nvSpPr>
        <p:spPr bwMode="auto">
          <a:xfrm>
            <a:off x="4406109" y="4716265"/>
            <a:ext cx="858177"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2</a:t>
            </a:r>
          </a:p>
        </p:txBody>
      </p:sp>
      <p:sp>
        <p:nvSpPr>
          <p:cNvPr id="30752" name="Rectangle 32"/>
          <p:cNvSpPr>
            <a:spLocks noChangeArrowheads="1"/>
          </p:cNvSpPr>
          <p:nvPr/>
        </p:nvSpPr>
        <p:spPr bwMode="auto">
          <a:xfrm>
            <a:off x="5264286" y="4716265"/>
            <a:ext cx="1246848"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1*2</a:t>
            </a:r>
            <a:r>
              <a:rPr lang="zh-CN" altLang="en-US" sz="2288">
                <a:solidFill>
                  <a:srgbClr val="0000FF"/>
                </a:solidFill>
                <a:latin typeface="Consolas" pitchFamily="49" charset="0"/>
                <a:cs typeface="Consolas" pitchFamily="49" charset="0"/>
              </a:rPr>
              <a:t>＝</a:t>
            </a:r>
            <a:r>
              <a:rPr lang="en-US" altLang="zh-CN" sz="2288">
                <a:solidFill>
                  <a:srgbClr val="0000FF"/>
                </a:solidFill>
                <a:latin typeface="Consolas" pitchFamily="49" charset="0"/>
                <a:cs typeface="Consolas" pitchFamily="49" charset="0"/>
              </a:rPr>
              <a:t>2</a:t>
            </a:r>
          </a:p>
        </p:txBody>
      </p:sp>
      <p:sp>
        <p:nvSpPr>
          <p:cNvPr id="30753" name="Text Box 35"/>
          <p:cNvSpPr txBox="1">
            <a:spLocks noChangeArrowheads="1"/>
          </p:cNvSpPr>
          <p:nvPr/>
        </p:nvSpPr>
        <p:spPr bwMode="auto">
          <a:xfrm>
            <a:off x="851268" y="4744642"/>
            <a:ext cx="3243556" cy="444417"/>
          </a:xfrm>
          <a:prstGeom prst="rect">
            <a:avLst/>
          </a:prstGeom>
          <a:noFill/>
          <a:ln w="9525">
            <a:noFill/>
            <a:miter lim="800000"/>
            <a:headEnd/>
            <a:tailEnd/>
          </a:ln>
        </p:spPr>
        <p:txBody>
          <a:bodyPr wrap="square">
            <a:spAutoFit/>
          </a:bodyPr>
          <a:lstStyle/>
          <a:p>
            <a:pPr>
              <a:spcBef>
                <a:spcPct val="50000"/>
              </a:spcBef>
            </a:pPr>
            <a:r>
              <a:rPr lang="zh-CN" altLang="en-US" sz="2288">
                <a:solidFill>
                  <a:srgbClr val="0000FF"/>
                </a:solidFill>
                <a:latin typeface="Consolas" pitchFamily="49" charset="0"/>
                <a:ea typeface="仿宋" pitchFamily="49" charset="-122"/>
                <a:cs typeface="Consolas" pitchFamily="49" charset="0"/>
              </a:rPr>
              <a:t>退栈</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次并求</a:t>
            </a:r>
            <a:r>
              <a:rPr lang="en-US" altLang="zh-CN" sz="2288">
                <a:solidFill>
                  <a:srgbClr val="0000FF"/>
                </a:solidFill>
                <a:latin typeface="Consolas" pitchFamily="49" charset="0"/>
                <a:ea typeface="仿宋" pitchFamily="49" charset="-122"/>
                <a:cs typeface="Consolas" pitchFamily="49" charset="0"/>
              </a:rPr>
              <a:t>fun(2)</a:t>
            </a:r>
            <a:r>
              <a:rPr lang="zh-CN" altLang="en-US" sz="2288">
                <a:solidFill>
                  <a:srgbClr val="0000FF"/>
                </a:solidFill>
                <a:latin typeface="Consolas" pitchFamily="49" charset="0"/>
                <a:ea typeface="仿宋" pitchFamily="49" charset="-122"/>
                <a:cs typeface="Consolas" pitchFamily="49" charset="0"/>
              </a:rPr>
              <a:t>值</a:t>
            </a:r>
          </a:p>
        </p:txBody>
      </p:sp>
      <p:sp>
        <p:nvSpPr>
          <p:cNvPr id="2" name="日期占位符 1"/>
          <p:cNvSpPr>
            <a:spLocks noGrp="1"/>
          </p:cNvSpPr>
          <p:nvPr>
            <p:ph type="dt" sz="half" idx="10"/>
          </p:nvPr>
        </p:nvSpPr>
        <p:spPr/>
        <p:txBody>
          <a:bodyPr/>
          <a:lstStyle/>
          <a:p>
            <a:pPr eaLnBrk="1" latinLnBrk="0" hangingPunct="1"/>
            <a:fld id="{83275FF0-11C3-4062-A9C3-8E66B2374B4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21</a:t>
            </a:fld>
            <a:endParaRPr lang="en-US" altLang="zh-CN">
              <a:solidFill>
                <a:srgbClr val="F0A22E">
                  <a:shade val="75000"/>
                </a:srgb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5186893" y="855764"/>
            <a:ext cx="156502" cy="233462"/>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31747" name="Rectangle 3"/>
          <p:cNvSpPr>
            <a:spLocks noChangeArrowheads="1"/>
          </p:cNvSpPr>
          <p:nvPr/>
        </p:nvSpPr>
        <p:spPr bwMode="auto">
          <a:xfrm>
            <a:off x="4407826" y="1550989"/>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31748" name="Rectangle 4"/>
          <p:cNvSpPr>
            <a:spLocks noChangeArrowheads="1"/>
          </p:cNvSpPr>
          <p:nvPr/>
        </p:nvSpPr>
        <p:spPr bwMode="auto">
          <a:xfrm>
            <a:off x="5266002" y="1550989"/>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fun(3)*4</a:t>
            </a:r>
          </a:p>
        </p:txBody>
      </p:sp>
      <p:sp>
        <p:nvSpPr>
          <p:cNvPr id="31749" name="Rectangle 5"/>
          <p:cNvSpPr>
            <a:spLocks noChangeArrowheads="1"/>
          </p:cNvSpPr>
          <p:nvPr/>
        </p:nvSpPr>
        <p:spPr bwMode="auto">
          <a:xfrm>
            <a:off x="4407826" y="1843785"/>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1750" name="Rectangle 6"/>
          <p:cNvSpPr>
            <a:spLocks noChangeArrowheads="1"/>
          </p:cNvSpPr>
          <p:nvPr/>
        </p:nvSpPr>
        <p:spPr bwMode="auto">
          <a:xfrm>
            <a:off x="5266002" y="1843785"/>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31751" name="Rectangle 7"/>
          <p:cNvSpPr>
            <a:spLocks noChangeArrowheads="1"/>
          </p:cNvSpPr>
          <p:nvPr/>
        </p:nvSpPr>
        <p:spPr bwMode="auto">
          <a:xfrm>
            <a:off x="4407826" y="1259485"/>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3</a:t>
            </a:r>
          </a:p>
        </p:txBody>
      </p:sp>
      <p:sp>
        <p:nvSpPr>
          <p:cNvPr id="31752" name="Rectangle 8"/>
          <p:cNvSpPr>
            <a:spLocks noChangeArrowheads="1"/>
          </p:cNvSpPr>
          <p:nvPr/>
        </p:nvSpPr>
        <p:spPr bwMode="auto">
          <a:xfrm>
            <a:off x="5266002" y="1259485"/>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2*3=6</a:t>
            </a:r>
          </a:p>
        </p:txBody>
      </p:sp>
      <p:sp>
        <p:nvSpPr>
          <p:cNvPr id="31753" name="Text Box 11"/>
          <p:cNvSpPr txBox="1">
            <a:spLocks noChangeArrowheads="1"/>
          </p:cNvSpPr>
          <p:nvPr/>
        </p:nvSpPr>
        <p:spPr bwMode="auto">
          <a:xfrm>
            <a:off x="1160833" y="1571613"/>
            <a:ext cx="3195376" cy="444417"/>
          </a:xfrm>
          <a:prstGeom prst="rect">
            <a:avLst/>
          </a:prstGeom>
          <a:noFill/>
          <a:ln w="9525">
            <a:noFill/>
            <a:miter lim="800000"/>
            <a:headEnd/>
            <a:tailEnd/>
          </a:ln>
        </p:spPr>
        <p:txBody>
          <a:bodyPr wrap="square">
            <a:spAutoFit/>
          </a:bodyPr>
          <a:lstStyle/>
          <a:p>
            <a:pPr>
              <a:spcBef>
                <a:spcPct val="50000"/>
              </a:spcBef>
            </a:pPr>
            <a:r>
              <a:rPr lang="zh-CN" altLang="en-US" sz="2288" dirty="0">
                <a:solidFill>
                  <a:srgbClr val="0000FF"/>
                </a:solidFill>
                <a:latin typeface="Consolas" pitchFamily="49" charset="0"/>
                <a:ea typeface="仿宋" pitchFamily="49" charset="-122"/>
                <a:cs typeface="Consolas" pitchFamily="49" charset="0"/>
              </a:rPr>
              <a:t>退栈</a:t>
            </a:r>
            <a:r>
              <a:rPr lang="en-US" altLang="zh-CN" sz="2288" dirty="0">
                <a:solidFill>
                  <a:srgbClr val="0000FF"/>
                </a:solidFill>
                <a:latin typeface="Consolas" pitchFamily="49" charset="0"/>
                <a:ea typeface="仿宋" pitchFamily="49" charset="-122"/>
                <a:cs typeface="Consolas" pitchFamily="49" charset="0"/>
              </a:rPr>
              <a:t>1</a:t>
            </a:r>
            <a:r>
              <a:rPr lang="zh-CN" altLang="en-US" sz="2288" dirty="0">
                <a:solidFill>
                  <a:srgbClr val="0000FF"/>
                </a:solidFill>
                <a:latin typeface="Consolas" pitchFamily="49" charset="0"/>
                <a:ea typeface="仿宋" pitchFamily="49" charset="-122"/>
                <a:cs typeface="Consolas" pitchFamily="49" charset="0"/>
              </a:rPr>
              <a:t>次并求</a:t>
            </a:r>
            <a:r>
              <a:rPr lang="en-US" altLang="zh-CN" sz="2288" dirty="0">
                <a:solidFill>
                  <a:srgbClr val="0000FF"/>
                </a:solidFill>
                <a:latin typeface="Consolas" pitchFamily="49" charset="0"/>
                <a:ea typeface="仿宋" pitchFamily="49" charset="-122"/>
                <a:cs typeface="Consolas" pitchFamily="49" charset="0"/>
              </a:rPr>
              <a:t>fun(3)</a:t>
            </a:r>
            <a:r>
              <a:rPr lang="zh-CN" altLang="en-US" sz="2288" dirty="0">
                <a:solidFill>
                  <a:srgbClr val="0000FF"/>
                </a:solidFill>
                <a:latin typeface="Consolas" pitchFamily="49" charset="0"/>
                <a:ea typeface="仿宋" pitchFamily="49" charset="-122"/>
                <a:cs typeface="Consolas" pitchFamily="49" charset="0"/>
              </a:rPr>
              <a:t>值</a:t>
            </a:r>
          </a:p>
        </p:txBody>
      </p:sp>
      <p:sp>
        <p:nvSpPr>
          <p:cNvPr id="31754" name="AutoShape 12"/>
          <p:cNvSpPr>
            <a:spLocks noChangeArrowheads="1"/>
          </p:cNvSpPr>
          <p:nvPr/>
        </p:nvSpPr>
        <p:spPr bwMode="auto">
          <a:xfrm>
            <a:off x="5186893" y="2318446"/>
            <a:ext cx="156502" cy="233462"/>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solidFill>
                <a:srgbClr val="0000FF"/>
              </a:solidFill>
              <a:latin typeface="Consolas" pitchFamily="49" charset="0"/>
              <a:cs typeface="Consolas" pitchFamily="49" charset="0"/>
            </a:endParaRPr>
          </a:p>
        </p:txBody>
      </p:sp>
      <p:sp>
        <p:nvSpPr>
          <p:cNvPr id="31755" name="Rectangle 13"/>
          <p:cNvSpPr>
            <a:spLocks noChangeArrowheads="1"/>
          </p:cNvSpPr>
          <p:nvPr/>
        </p:nvSpPr>
        <p:spPr bwMode="auto">
          <a:xfrm>
            <a:off x="4407826" y="2727328"/>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4</a:t>
            </a:r>
          </a:p>
        </p:txBody>
      </p:sp>
      <p:sp>
        <p:nvSpPr>
          <p:cNvPr id="31756" name="Rectangle 14"/>
          <p:cNvSpPr>
            <a:spLocks noChangeArrowheads="1"/>
          </p:cNvSpPr>
          <p:nvPr/>
        </p:nvSpPr>
        <p:spPr bwMode="auto">
          <a:xfrm>
            <a:off x="5266002" y="2727328"/>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6*4=24</a:t>
            </a:r>
          </a:p>
        </p:txBody>
      </p:sp>
      <p:sp>
        <p:nvSpPr>
          <p:cNvPr id="31757" name="Rectangle 15"/>
          <p:cNvSpPr>
            <a:spLocks noChangeArrowheads="1"/>
          </p:cNvSpPr>
          <p:nvPr/>
        </p:nvSpPr>
        <p:spPr bwMode="auto">
          <a:xfrm>
            <a:off x="4407826" y="3020123"/>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1758" name="Rectangle 16"/>
          <p:cNvSpPr>
            <a:spLocks noChangeArrowheads="1"/>
          </p:cNvSpPr>
          <p:nvPr/>
        </p:nvSpPr>
        <p:spPr bwMode="auto">
          <a:xfrm>
            <a:off x="5266002" y="3020123"/>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fun(4)*5</a:t>
            </a:r>
          </a:p>
        </p:txBody>
      </p:sp>
      <p:sp>
        <p:nvSpPr>
          <p:cNvPr id="31759" name="Text Box 19"/>
          <p:cNvSpPr txBox="1">
            <a:spLocks noChangeArrowheads="1"/>
          </p:cNvSpPr>
          <p:nvPr/>
        </p:nvSpPr>
        <p:spPr bwMode="auto">
          <a:xfrm>
            <a:off x="1238224" y="2906611"/>
            <a:ext cx="3117985" cy="444417"/>
          </a:xfrm>
          <a:prstGeom prst="rect">
            <a:avLst/>
          </a:prstGeom>
          <a:noFill/>
          <a:ln w="9525">
            <a:noFill/>
            <a:miter lim="800000"/>
            <a:headEnd/>
            <a:tailEnd/>
          </a:ln>
        </p:spPr>
        <p:txBody>
          <a:bodyPr wrap="square">
            <a:spAutoFit/>
          </a:bodyPr>
          <a:lstStyle/>
          <a:p>
            <a:pPr>
              <a:spcBef>
                <a:spcPct val="50000"/>
              </a:spcBef>
            </a:pPr>
            <a:r>
              <a:rPr lang="zh-CN" altLang="en-US" sz="2288">
                <a:solidFill>
                  <a:srgbClr val="0000FF"/>
                </a:solidFill>
                <a:latin typeface="Consolas" pitchFamily="49" charset="0"/>
                <a:ea typeface="仿宋" pitchFamily="49" charset="-122"/>
                <a:cs typeface="Consolas" pitchFamily="49" charset="0"/>
              </a:rPr>
              <a:t>退栈</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次并求</a:t>
            </a:r>
            <a:r>
              <a:rPr lang="en-US" altLang="zh-CN" sz="2288">
                <a:solidFill>
                  <a:srgbClr val="0000FF"/>
                </a:solidFill>
                <a:latin typeface="Consolas" pitchFamily="49" charset="0"/>
                <a:ea typeface="仿宋" pitchFamily="49" charset="-122"/>
                <a:cs typeface="Consolas" pitchFamily="49" charset="0"/>
              </a:rPr>
              <a:t>fun(4)</a:t>
            </a:r>
            <a:r>
              <a:rPr lang="zh-CN" altLang="en-US" sz="2288">
                <a:solidFill>
                  <a:srgbClr val="0000FF"/>
                </a:solidFill>
                <a:latin typeface="Consolas" pitchFamily="49" charset="0"/>
                <a:ea typeface="仿宋" pitchFamily="49" charset="-122"/>
                <a:cs typeface="Consolas" pitchFamily="49" charset="0"/>
              </a:rPr>
              <a:t>值</a:t>
            </a:r>
          </a:p>
        </p:txBody>
      </p:sp>
      <p:sp>
        <p:nvSpPr>
          <p:cNvPr id="31760" name="AutoShape 20"/>
          <p:cNvSpPr>
            <a:spLocks noChangeArrowheads="1"/>
          </p:cNvSpPr>
          <p:nvPr/>
        </p:nvSpPr>
        <p:spPr bwMode="auto">
          <a:xfrm>
            <a:off x="5186893" y="3488334"/>
            <a:ext cx="156502" cy="233463"/>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solidFill>
                <a:srgbClr val="0000FF"/>
              </a:solidFill>
              <a:latin typeface="Consolas" pitchFamily="49" charset="0"/>
              <a:cs typeface="Consolas" pitchFamily="49" charset="0"/>
            </a:endParaRPr>
          </a:p>
        </p:txBody>
      </p:sp>
      <p:sp>
        <p:nvSpPr>
          <p:cNvPr id="31761" name="Rectangle 23"/>
          <p:cNvSpPr>
            <a:spLocks noChangeArrowheads="1"/>
          </p:cNvSpPr>
          <p:nvPr/>
        </p:nvSpPr>
        <p:spPr bwMode="auto">
          <a:xfrm>
            <a:off x="4407826" y="3839171"/>
            <a:ext cx="858176"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167">
                <a:solidFill>
                  <a:srgbClr val="0000FF"/>
                </a:solidFill>
                <a:latin typeface="Consolas" pitchFamily="49" charset="0"/>
                <a:cs typeface="Consolas" pitchFamily="49" charset="0"/>
              </a:rPr>
              <a:t>5</a:t>
            </a:r>
          </a:p>
        </p:txBody>
      </p:sp>
      <p:sp>
        <p:nvSpPr>
          <p:cNvPr id="31762" name="Rectangle 24"/>
          <p:cNvSpPr>
            <a:spLocks noChangeArrowheads="1"/>
          </p:cNvSpPr>
          <p:nvPr/>
        </p:nvSpPr>
        <p:spPr bwMode="auto">
          <a:xfrm>
            <a:off x="5266002" y="3839171"/>
            <a:ext cx="1246850" cy="291504"/>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288">
                <a:solidFill>
                  <a:srgbClr val="0000FF"/>
                </a:solidFill>
                <a:latin typeface="Consolas" pitchFamily="49" charset="0"/>
                <a:cs typeface="Consolas" pitchFamily="49" charset="0"/>
              </a:rPr>
              <a:t>24*5=120</a:t>
            </a:r>
          </a:p>
        </p:txBody>
      </p:sp>
      <p:sp>
        <p:nvSpPr>
          <p:cNvPr id="31763" name="Text Box 25"/>
          <p:cNvSpPr txBox="1">
            <a:spLocks noChangeArrowheads="1"/>
          </p:cNvSpPr>
          <p:nvPr/>
        </p:nvSpPr>
        <p:spPr bwMode="auto">
          <a:xfrm>
            <a:off x="1238224" y="3835305"/>
            <a:ext cx="3117985" cy="444417"/>
          </a:xfrm>
          <a:prstGeom prst="rect">
            <a:avLst/>
          </a:prstGeom>
          <a:noFill/>
          <a:ln w="9525">
            <a:noFill/>
            <a:miter lim="800000"/>
            <a:headEnd/>
            <a:tailEnd/>
          </a:ln>
        </p:spPr>
        <p:txBody>
          <a:bodyPr wrap="square">
            <a:spAutoFit/>
          </a:bodyPr>
          <a:lstStyle/>
          <a:p>
            <a:pPr>
              <a:spcBef>
                <a:spcPct val="50000"/>
              </a:spcBef>
            </a:pPr>
            <a:r>
              <a:rPr lang="zh-CN" altLang="en-US" sz="2288">
                <a:solidFill>
                  <a:srgbClr val="0000FF"/>
                </a:solidFill>
                <a:latin typeface="Consolas" pitchFamily="49" charset="0"/>
                <a:ea typeface="仿宋" pitchFamily="49" charset="-122"/>
                <a:cs typeface="Consolas" pitchFamily="49" charset="0"/>
              </a:rPr>
              <a:t>退栈</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次并求</a:t>
            </a:r>
            <a:r>
              <a:rPr lang="en-US" altLang="zh-CN" sz="2288">
                <a:solidFill>
                  <a:srgbClr val="0000FF"/>
                </a:solidFill>
                <a:latin typeface="Consolas" pitchFamily="49" charset="0"/>
                <a:ea typeface="仿宋" pitchFamily="49" charset="-122"/>
                <a:cs typeface="Consolas" pitchFamily="49" charset="0"/>
              </a:rPr>
              <a:t>fun(5)</a:t>
            </a:r>
            <a:r>
              <a:rPr lang="zh-CN" altLang="en-US" sz="2288">
                <a:solidFill>
                  <a:srgbClr val="0000FF"/>
                </a:solidFill>
                <a:latin typeface="Consolas" pitchFamily="49" charset="0"/>
                <a:ea typeface="仿宋" pitchFamily="49" charset="-122"/>
                <a:cs typeface="Consolas" pitchFamily="49" charset="0"/>
              </a:rPr>
              <a:t>值</a:t>
            </a:r>
          </a:p>
        </p:txBody>
      </p:sp>
      <p:sp>
        <p:nvSpPr>
          <p:cNvPr id="31764" name="Text Box 26"/>
          <p:cNvSpPr txBox="1">
            <a:spLocks noChangeArrowheads="1"/>
          </p:cNvSpPr>
          <p:nvPr/>
        </p:nvSpPr>
        <p:spPr bwMode="auto">
          <a:xfrm>
            <a:off x="4017434" y="4598891"/>
            <a:ext cx="2808420" cy="425822"/>
          </a:xfrm>
          <a:prstGeom prst="rect">
            <a:avLst/>
          </a:prstGeom>
          <a:noFill/>
          <a:ln w="9525">
            <a:noFill/>
            <a:miter lim="800000"/>
            <a:headEnd/>
            <a:tailEnd/>
          </a:ln>
        </p:spPr>
        <p:txBody>
          <a:bodyPr>
            <a:spAutoFit/>
          </a:bodyPr>
          <a:lstStyle/>
          <a:p>
            <a:pPr>
              <a:spcBef>
                <a:spcPct val="50000"/>
              </a:spcBef>
            </a:pPr>
            <a:r>
              <a:rPr lang="zh-CN" altLang="en-US" sz="2167">
                <a:solidFill>
                  <a:srgbClr val="0000FF"/>
                </a:solidFill>
                <a:latin typeface="微软雅黑" pitchFamily="34" charset="-122"/>
                <a:ea typeface="微软雅黑" pitchFamily="34" charset="-122"/>
                <a:cs typeface="Consolas" pitchFamily="49" charset="0"/>
              </a:rPr>
              <a:t>退栈</a:t>
            </a:r>
            <a:r>
              <a:rPr lang="en-US" altLang="zh-CN" sz="2167">
                <a:solidFill>
                  <a:srgbClr val="0000FF"/>
                </a:solidFill>
                <a:latin typeface="微软雅黑" pitchFamily="34" charset="-122"/>
                <a:ea typeface="微软雅黑" pitchFamily="34" charset="-122"/>
                <a:cs typeface="Consolas" pitchFamily="49" charset="0"/>
              </a:rPr>
              <a:t>1</a:t>
            </a:r>
            <a:r>
              <a:rPr lang="zh-CN" altLang="en-US" sz="2167">
                <a:solidFill>
                  <a:srgbClr val="0000FF"/>
                </a:solidFill>
                <a:latin typeface="微软雅黑" pitchFamily="34" charset="-122"/>
                <a:ea typeface="微软雅黑" pitchFamily="34" charset="-122"/>
                <a:cs typeface="Consolas" pitchFamily="49" charset="0"/>
              </a:rPr>
              <a:t>次并输出</a:t>
            </a:r>
            <a:r>
              <a:rPr lang="en-US" altLang="zh-CN" sz="2167">
                <a:solidFill>
                  <a:srgbClr val="0000FF"/>
                </a:solidFill>
                <a:latin typeface="微软雅黑" pitchFamily="34" charset="-122"/>
                <a:ea typeface="微软雅黑" pitchFamily="34" charset="-122"/>
                <a:cs typeface="Consolas" pitchFamily="49" charset="0"/>
              </a:rPr>
              <a:t>120</a:t>
            </a:r>
          </a:p>
        </p:txBody>
      </p:sp>
      <p:sp>
        <p:nvSpPr>
          <p:cNvPr id="31765" name="AutoShape 27"/>
          <p:cNvSpPr>
            <a:spLocks noChangeArrowheads="1"/>
          </p:cNvSpPr>
          <p:nvPr/>
        </p:nvSpPr>
        <p:spPr bwMode="auto">
          <a:xfrm>
            <a:off x="5186893" y="4306095"/>
            <a:ext cx="156502" cy="233463"/>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2" name="日期占位符 1"/>
          <p:cNvSpPr>
            <a:spLocks noGrp="1"/>
          </p:cNvSpPr>
          <p:nvPr>
            <p:ph type="dt" sz="half" idx="10"/>
          </p:nvPr>
        </p:nvSpPr>
        <p:spPr/>
        <p:txBody>
          <a:bodyPr/>
          <a:lstStyle/>
          <a:p>
            <a:pPr eaLnBrk="1" latinLnBrk="0" hangingPunct="1"/>
            <a:fld id="{BDD9232C-6022-4588-B48C-EE71E896DDA9}"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22</a:t>
            </a:fld>
            <a:endParaRPr lang="en-US" altLang="zh-CN">
              <a:solidFill>
                <a:srgbClr val="F0A22E">
                  <a:shade val="75000"/>
                </a:srgb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73878" y="1803788"/>
            <a:ext cx="8126073" cy="459036"/>
          </a:xfrm>
          <a:prstGeom prst="rect">
            <a:avLst/>
          </a:prstGeom>
          <a:noFill/>
          <a:ln w="9525">
            <a:noFill/>
            <a:miter lim="800000"/>
            <a:headEnd/>
            <a:tailEnd/>
          </a:ln>
        </p:spPr>
        <p:txBody>
          <a:bodyPr wrap="square">
            <a:spAutoFit/>
          </a:bodyPr>
          <a:lstStyle/>
          <a:p>
            <a:pPr>
              <a:spcBef>
                <a:spcPct val="50000"/>
              </a:spcBef>
            </a:pPr>
            <a:r>
              <a:rPr lang="zh-CN" altLang="en-US" sz="2383">
                <a:solidFill>
                  <a:srgbClr val="0000FF"/>
                </a:solidFill>
                <a:latin typeface="Consolas" pitchFamily="49" charset="0"/>
                <a:ea typeface="楷体" pitchFamily="49" charset="-122"/>
                <a:cs typeface="Consolas" pitchFamily="49" charset="0"/>
              </a:rPr>
              <a:t>从</a:t>
            </a:r>
            <a:r>
              <a:rPr lang="zh-CN" altLang="en-US" sz="2383" dirty="0">
                <a:solidFill>
                  <a:srgbClr val="0000FF"/>
                </a:solidFill>
                <a:latin typeface="Consolas" pitchFamily="49" charset="0"/>
                <a:ea typeface="楷体" pitchFamily="49" charset="-122"/>
                <a:cs typeface="Consolas" pitchFamily="49" charset="0"/>
              </a:rPr>
              <a:t>以上过程可以</a:t>
            </a:r>
            <a:r>
              <a:rPr lang="zh-CN" altLang="en-US" sz="2383">
                <a:solidFill>
                  <a:srgbClr val="0000FF"/>
                </a:solidFill>
                <a:latin typeface="Consolas" pitchFamily="49" charset="0"/>
                <a:ea typeface="楷体" pitchFamily="49" charset="-122"/>
                <a:cs typeface="Consolas" pitchFamily="49" charset="0"/>
              </a:rPr>
              <a:t>得出：</a:t>
            </a:r>
            <a:endParaRPr lang="zh-CN" altLang="en-US" sz="2383"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928659" y="2360956"/>
            <a:ext cx="7893899" cy="2836657"/>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95000" rIns="195000" bIns="195000" rtlCol="0">
            <a:spAutoFit/>
          </a:bodyPr>
          <a:lstStyle/>
          <a:p>
            <a:pPr marL="495283" indent="-495283">
              <a:lnSpc>
                <a:spcPct val="150000"/>
              </a:lnSpc>
              <a:buBlip>
                <a:blip r:embed="rId2"/>
              </a:buBlip>
            </a:pPr>
            <a:r>
              <a:rPr lang="zh-CN" altLang="en-US" sz="2167" dirty="0">
                <a:solidFill>
                  <a:schemeClr val="tx1"/>
                </a:solidFill>
                <a:latin typeface="Consolas" pitchFamily="49" charset="0"/>
                <a:ea typeface="仿宋" pitchFamily="49" charset="-122"/>
                <a:cs typeface="Consolas" pitchFamily="49" charset="0"/>
              </a:rPr>
              <a:t>每递归调用一次，就需进栈一次，最多的进栈元素个数称为递归深度，当</a:t>
            </a:r>
            <a:r>
              <a:rPr lang="en-US" altLang="zh-CN" sz="2167" i="1" dirty="0">
                <a:solidFill>
                  <a:schemeClr val="tx1"/>
                </a:solidFill>
                <a:latin typeface="Consolas" pitchFamily="49" charset="0"/>
                <a:ea typeface="仿宋" pitchFamily="49" charset="-122"/>
                <a:cs typeface="Consolas" pitchFamily="49" charset="0"/>
              </a:rPr>
              <a:t>n</a:t>
            </a:r>
            <a:r>
              <a:rPr lang="zh-CN" altLang="en-US" sz="2167" dirty="0">
                <a:solidFill>
                  <a:schemeClr val="tx1"/>
                </a:solidFill>
                <a:latin typeface="Consolas" pitchFamily="49" charset="0"/>
                <a:ea typeface="仿宋" pitchFamily="49" charset="-122"/>
                <a:cs typeface="Consolas" pitchFamily="49" charset="0"/>
              </a:rPr>
              <a:t>越大，递归深度越深，开辟的栈空间也越大。</a:t>
            </a:r>
          </a:p>
          <a:p>
            <a:pPr marL="495283" indent="-495283">
              <a:lnSpc>
                <a:spcPct val="150000"/>
              </a:lnSpc>
              <a:buBlip>
                <a:blip r:embed="rId2"/>
              </a:buBlip>
            </a:pPr>
            <a:r>
              <a:rPr lang="zh-CN" altLang="en-US" sz="2167" dirty="0">
                <a:solidFill>
                  <a:schemeClr val="tx1"/>
                </a:solidFill>
                <a:latin typeface="Consolas" pitchFamily="49" charset="0"/>
                <a:ea typeface="仿宋" pitchFamily="49" charset="-122"/>
                <a:cs typeface="Consolas" pitchFamily="49" charset="0"/>
              </a:rPr>
              <a:t>每当遇到递归出口或完成本次执行时，需退栈一次，并恢复参量值，当全部执行完毕时，栈应为空。</a:t>
            </a:r>
          </a:p>
        </p:txBody>
      </p:sp>
      <p:sp>
        <p:nvSpPr>
          <p:cNvPr id="2" name="日期占位符 1"/>
          <p:cNvSpPr>
            <a:spLocks noGrp="1"/>
          </p:cNvSpPr>
          <p:nvPr>
            <p:ph type="dt" sz="half" idx="10"/>
          </p:nvPr>
        </p:nvSpPr>
        <p:spPr/>
        <p:txBody>
          <a:bodyPr/>
          <a:lstStyle/>
          <a:p>
            <a:pPr eaLnBrk="1" latinLnBrk="0" hangingPunct="1"/>
            <a:fld id="{0087F708-EF83-4868-A176-E6D37DCFD56C}"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23</a:t>
            </a:fld>
            <a:endParaRPr lang="en-US" altLang="zh-CN">
              <a:solidFill>
                <a:srgbClr val="F0A22E">
                  <a:shade val="75000"/>
                </a:srgb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86921" y="1055250"/>
            <a:ext cx="9204325" cy="2034916"/>
          </a:xfrm>
          <a:prstGeom prst="rect">
            <a:avLst/>
          </a:prstGeom>
          <a:solidFill>
            <a:schemeClr val="bg1"/>
          </a:solidFill>
          <a:ln w="9525">
            <a:noFill/>
            <a:miter lim="800000"/>
            <a:headEnd/>
            <a:tailEnd/>
          </a:ln>
        </p:spPr>
        <p:txBody>
          <a:bodyPr>
            <a:spAutoFit/>
          </a:bodyPr>
          <a:lstStyle/>
          <a:p>
            <a:pPr>
              <a:lnSpc>
                <a:spcPct val="150000"/>
              </a:lnSpc>
              <a:spcBef>
                <a:spcPct val="50000"/>
              </a:spcBef>
            </a:pPr>
            <a:r>
              <a:rPr lang="zh-CN" altLang="en-US" sz="2167" dirty="0">
                <a:solidFill>
                  <a:srgbClr val="0000FF"/>
                </a:solidFill>
                <a:latin typeface="Consolas" pitchFamily="49" charset="0"/>
                <a:ea typeface="楷体" pitchFamily="49" charset="-122"/>
                <a:cs typeface="Consolas" pitchFamily="49" charset="0"/>
              </a:rPr>
              <a:t>　　归纳起来，递归调用的实现是分两步进行的，第一步是分解过程，即用递归体将“大问题”分解成“小问题”，直到递归出口为止，然后进行第二步的求值过程，即已知“小问题”，计算“大问题”。前面的</a:t>
            </a:r>
            <a:r>
              <a:rPr lang="en-US" altLang="zh-CN" sz="2167" dirty="0">
                <a:solidFill>
                  <a:srgbClr val="0000FF"/>
                </a:solidFill>
                <a:latin typeface="Consolas" pitchFamily="49" charset="0"/>
                <a:ea typeface="楷体" pitchFamily="49" charset="-122"/>
                <a:cs typeface="Consolas" pitchFamily="49" charset="0"/>
              </a:rPr>
              <a:t>fun(5)</a:t>
            </a:r>
            <a:r>
              <a:rPr lang="zh-CN" altLang="en-US" sz="2167" dirty="0">
                <a:solidFill>
                  <a:srgbClr val="0000FF"/>
                </a:solidFill>
                <a:latin typeface="Consolas" pitchFamily="49" charset="0"/>
                <a:ea typeface="楷体" pitchFamily="49" charset="-122"/>
                <a:cs typeface="Consolas" pitchFamily="49" charset="0"/>
              </a:rPr>
              <a:t>求解过程如下所示。</a:t>
            </a:r>
          </a:p>
        </p:txBody>
      </p:sp>
      <p:sp>
        <p:nvSpPr>
          <p:cNvPr id="1028" name="Rectangle 4"/>
          <p:cNvSpPr>
            <a:spLocks noChangeArrowheads="1"/>
          </p:cNvSpPr>
          <p:nvPr/>
        </p:nvSpPr>
        <p:spPr bwMode="auto">
          <a:xfrm>
            <a:off x="2" y="2475452"/>
            <a:ext cx="184731" cy="444417"/>
          </a:xfrm>
          <a:prstGeom prst="rect">
            <a:avLst/>
          </a:prstGeom>
          <a:noFill/>
          <a:ln w="9525">
            <a:noFill/>
            <a:miter lim="800000"/>
            <a:headEnd/>
            <a:tailEnd/>
          </a:ln>
        </p:spPr>
        <p:txBody>
          <a:bodyPr wrap="none" anchor="ctr">
            <a:spAutoFit/>
          </a:bodyPr>
          <a:lstStyle/>
          <a:p>
            <a:endParaRPr lang="zh-CN" altLang="en-US" sz="2288"/>
          </a:p>
        </p:txBody>
      </p:sp>
      <p:graphicFrame>
        <p:nvGraphicFramePr>
          <p:cNvPr id="1026" name="Object 3"/>
          <p:cNvGraphicFramePr>
            <a:graphicFrameLocks noChangeAspect="1"/>
          </p:cNvGraphicFramePr>
          <p:nvPr>
            <p:extLst>
              <p:ext uri="{D42A27DB-BD31-4B8C-83A1-F6EECF244321}">
                <p14:modId xmlns:p14="http://schemas.microsoft.com/office/powerpoint/2010/main" val="2515891756"/>
              </p:ext>
            </p:extLst>
          </p:nvPr>
        </p:nvGraphicFramePr>
        <p:xfrm>
          <a:off x="2265922" y="3316267"/>
          <a:ext cx="5417382" cy="2452995"/>
        </p:xfrm>
        <a:graphic>
          <a:graphicData uri="http://schemas.openxmlformats.org/presentationml/2006/ole">
            <mc:AlternateContent xmlns:mc="http://schemas.openxmlformats.org/markup-compatibility/2006">
              <mc:Choice xmlns:v="urn:schemas-microsoft-com:vml" Requires="v">
                <p:oleObj name="图片" r:id="rId2" imgW="3311584" imgH="1997553" progId="">
                  <p:embed/>
                </p:oleObj>
              </mc:Choice>
              <mc:Fallback>
                <p:oleObj name="图片" r:id="rId2" imgW="3311584" imgH="1997553"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922" y="3316267"/>
                        <a:ext cx="5417382" cy="2452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pPr eaLnBrk="1" latinLnBrk="0" hangingPunct="1"/>
            <a:fld id="{B101B53F-C30A-43CA-B939-9D48A52F158C}"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24</a:t>
            </a:fld>
            <a:endParaRPr lang="en-US" altLang="zh-CN">
              <a:solidFill>
                <a:srgbClr val="F0A22E">
                  <a:shade val="75000"/>
                </a:srgb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217579" y="854716"/>
            <a:ext cx="5685639" cy="1994843"/>
          </a:xfrm>
          <a:prstGeom prst="rect">
            <a:avLst/>
          </a:prstGeom>
          <a:blipFill>
            <a:blip r:embed="rId2" cstate="print"/>
            <a:tile tx="0" ty="0" sx="100000" sy="100000" flip="none" algn="tl"/>
          </a:blipFill>
          <a:ln w="9525">
            <a:noFill/>
            <a:miter lim="800000"/>
            <a:headEnd/>
            <a:tailEnd/>
          </a:ln>
        </p:spPr>
        <p:txBody>
          <a:bodyPr wrap="square" lIns="195000" tIns="117000" bIns="117000">
            <a:spAutoFit/>
          </a:bodyPr>
          <a:lstStyle/>
          <a:p>
            <a:pPr>
              <a:lnSpc>
                <a:spcPts val="3467"/>
              </a:lnSpc>
            </a:pPr>
            <a:r>
              <a:rPr lang="en-US" altLang="zh-CN" sz="2167" dirty="0">
                <a:solidFill>
                  <a:srgbClr val="FF0000"/>
                </a:solidFill>
                <a:latin typeface="Consolas" pitchFamily="49" charset="0"/>
                <a:ea typeface="楷体" pitchFamily="49" charset="-122"/>
                <a:cs typeface="Consolas" pitchFamily="49" charset="0"/>
              </a:rPr>
              <a:t>【</a:t>
            </a:r>
            <a:r>
              <a:rPr lang="zh-CN" altLang="en-US" sz="2167" dirty="0">
                <a:solidFill>
                  <a:srgbClr val="FF0000"/>
                </a:solidFill>
                <a:latin typeface="Consolas" pitchFamily="49" charset="0"/>
                <a:ea typeface="楷体" pitchFamily="49" charset="-122"/>
                <a:cs typeface="Consolas" pitchFamily="49" charset="0"/>
              </a:rPr>
              <a:t>例</a:t>
            </a:r>
            <a:r>
              <a:rPr lang="en-US" altLang="zh-CN" sz="2167" dirty="0">
                <a:solidFill>
                  <a:srgbClr val="FF0000"/>
                </a:solidFill>
                <a:latin typeface="Consolas" pitchFamily="49" charset="0"/>
                <a:ea typeface="楷体" pitchFamily="49" charset="-122"/>
                <a:cs typeface="Consolas" pitchFamily="49" charset="0"/>
              </a:rPr>
              <a:t>3】 </a:t>
            </a:r>
            <a:r>
              <a:rPr lang="en-US" altLang="zh-CN" sz="2167" dirty="0">
                <a:solidFill>
                  <a:srgbClr val="0000FF"/>
                </a:solidFill>
                <a:latin typeface="Consolas" pitchFamily="49" charset="0"/>
                <a:ea typeface="楷体" pitchFamily="49" charset="-122"/>
                <a:cs typeface="Consolas" pitchFamily="49" charset="0"/>
              </a:rPr>
              <a:t>Fibonacci</a:t>
            </a:r>
            <a:r>
              <a:rPr lang="zh-CN" altLang="en-US" sz="2167" dirty="0">
                <a:solidFill>
                  <a:srgbClr val="0000FF"/>
                </a:solidFill>
                <a:latin typeface="Consolas" pitchFamily="49" charset="0"/>
                <a:ea typeface="楷体" pitchFamily="49" charset="-122"/>
                <a:cs typeface="Consolas" pitchFamily="49" charset="0"/>
              </a:rPr>
              <a:t>数列定义为：</a:t>
            </a:r>
          </a:p>
          <a:p>
            <a:pPr>
              <a:lnSpc>
                <a:spcPts val="3467"/>
              </a:lnSpc>
            </a:pPr>
            <a:r>
              <a:rPr lang="en-US" altLang="zh-CN" sz="2288" dirty="0">
                <a:solidFill>
                  <a:srgbClr val="0000FF"/>
                </a:solidFill>
                <a:latin typeface="Consolas" pitchFamily="49" charset="0"/>
                <a:ea typeface="楷体" pitchFamily="49" charset="-122"/>
                <a:cs typeface="Consolas" pitchFamily="49" charset="0"/>
              </a:rPr>
              <a:t>Fib(</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			</a:t>
            </a:r>
            <a:r>
              <a:rPr lang="en-US" altLang="zh-CN" sz="2288" i="1" dirty="0">
                <a:solidFill>
                  <a:srgbClr val="00B0F0"/>
                </a:solidFill>
                <a:latin typeface="Consolas" pitchFamily="49" charset="0"/>
                <a:ea typeface="楷体" pitchFamily="49" charset="-122"/>
                <a:cs typeface="Consolas" pitchFamily="49" charset="0"/>
              </a:rPr>
              <a:t>n</a:t>
            </a:r>
            <a:r>
              <a:rPr lang="en-US" altLang="zh-CN" sz="2288" dirty="0">
                <a:solidFill>
                  <a:srgbClr val="00B0F0"/>
                </a:solidFill>
                <a:latin typeface="Consolas" pitchFamily="49" charset="0"/>
                <a:ea typeface="楷体" pitchFamily="49" charset="-122"/>
                <a:cs typeface="Consolas" pitchFamily="49" charset="0"/>
              </a:rPr>
              <a:t>=1</a:t>
            </a:r>
          </a:p>
          <a:p>
            <a:pPr>
              <a:lnSpc>
                <a:spcPts val="3467"/>
              </a:lnSpc>
            </a:pPr>
            <a:r>
              <a:rPr lang="en-US" altLang="zh-CN" sz="2288" dirty="0">
                <a:solidFill>
                  <a:srgbClr val="0000FF"/>
                </a:solidFill>
                <a:latin typeface="Consolas" pitchFamily="49" charset="0"/>
                <a:ea typeface="楷体" pitchFamily="49" charset="-122"/>
                <a:cs typeface="Consolas" pitchFamily="49" charset="0"/>
              </a:rPr>
              <a:t>Fib(</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			</a:t>
            </a:r>
            <a:r>
              <a:rPr lang="en-US" altLang="zh-CN" sz="2288" i="1" dirty="0">
                <a:solidFill>
                  <a:srgbClr val="00B0F0"/>
                </a:solidFill>
                <a:latin typeface="Consolas" pitchFamily="49" charset="0"/>
                <a:ea typeface="楷体" pitchFamily="49" charset="-122"/>
                <a:cs typeface="Consolas" pitchFamily="49" charset="0"/>
              </a:rPr>
              <a:t>n</a:t>
            </a:r>
            <a:r>
              <a:rPr lang="en-US" altLang="zh-CN" sz="2288" dirty="0">
                <a:solidFill>
                  <a:srgbClr val="00B0F0"/>
                </a:solidFill>
                <a:latin typeface="Consolas" pitchFamily="49" charset="0"/>
                <a:ea typeface="楷体" pitchFamily="49" charset="-122"/>
                <a:cs typeface="Consolas" pitchFamily="49" charset="0"/>
              </a:rPr>
              <a:t>=2</a:t>
            </a:r>
          </a:p>
          <a:p>
            <a:pPr>
              <a:lnSpc>
                <a:spcPts val="3467"/>
              </a:lnSpc>
            </a:pPr>
            <a:r>
              <a:rPr lang="en-US" altLang="zh-CN" sz="2288" dirty="0">
                <a:solidFill>
                  <a:srgbClr val="0000FF"/>
                </a:solidFill>
                <a:latin typeface="Consolas" pitchFamily="49" charset="0"/>
                <a:ea typeface="楷体" pitchFamily="49" charset="-122"/>
                <a:cs typeface="Consolas" pitchFamily="49" charset="0"/>
              </a:rPr>
              <a:t>Fib(</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)=Fib(</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-1)+Fib(</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-2)	</a:t>
            </a:r>
            <a:r>
              <a:rPr lang="en-US" altLang="zh-CN" sz="2288" i="1" dirty="0">
                <a:solidFill>
                  <a:srgbClr val="00B0F0"/>
                </a:solidFill>
                <a:latin typeface="Consolas" pitchFamily="49" charset="0"/>
                <a:ea typeface="楷体" pitchFamily="49" charset="-122"/>
                <a:cs typeface="Consolas" pitchFamily="49" charset="0"/>
              </a:rPr>
              <a:t>n</a:t>
            </a:r>
            <a:r>
              <a:rPr lang="en-US" altLang="zh-CN" sz="2288" dirty="0">
                <a:solidFill>
                  <a:srgbClr val="00B0F0"/>
                </a:solidFill>
                <a:latin typeface="Consolas" pitchFamily="49" charset="0"/>
                <a:ea typeface="楷体" pitchFamily="49" charset="-122"/>
                <a:cs typeface="Consolas" pitchFamily="49" charset="0"/>
              </a:rPr>
              <a:t>&gt;2</a:t>
            </a:r>
          </a:p>
        </p:txBody>
      </p:sp>
      <p:sp>
        <p:nvSpPr>
          <p:cNvPr id="33795" name="Text Box 3"/>
          <p:cNvSpPr txBox="1">
            <a:spLocks noChangeArrowheads="1"/>
          </p:cNvSpPr>
          <p:nvPr/>
        </p:nvSpPr>
        <p:spPr bwMode="auto">
          <a:xfrm>
            <a:off x="584729" y="2843259"/>
            <a:ext cx="4368271" cy="444417"/>
          </a:xfrm>
          <a:prstGeom prst="rect">
            <a:avLst/>
          </a:prstGeom>
          <a:noFill/>
          <a:ln w="9525">
            <a:noFill/>
            <a:miter lim="800000"/>
            <a:headEnd/>
            <a:tailEnd/>
          </a:ln>
        </p:spPr>
        <p:txBody>
          <a:bodyPr wrap="square">
            <a:spAutoFit/>
          </a:bodyPr>
          <a:lstStyle/>
          <a:p>
            <a:pPr>
              <a:spcBef>
                <a:spcPct val="50000"/>
              </a:spcBef>
            </a:pPr>
            <a:r>
              <a:rPr lang="zh-CN" altLang="en-US" sz="2288">
                <a:solidFill>
                  <a:srgbClr val="0000FF"/>
                </a:solidFill>
                <a:ea typeface="楷体" pitchFamily="49" charset="-122"/>
                <a:cs typeface="Times New Roman" pitchFamily="18" charset="0"/>
              </a:rPr>
              <a:t>对应的递归算法如下：</a:t>
            </a:r>
          </a:p>
        </p:txBody>
      </p:sp>
      <p:sp>
        <p:nvSpPr>
          <p:cNvPr id="198660" name="Text Box 4"/>
          <p:cNvSpPr txBox="1">
            <a:spLocks noChangeArrowheads="1"/>
          </p:cNvSpPr>
          <p:nvPr/>
        </p:nvSpPr>
        <p:spPr bwMode="auto">
          <a:xfrm>
            <a:off x="1219299" y="3272983"/>
            <a:ext cx="5606528" cy="1915100"/>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95000" tIns="156000" bIns="156000">
            <a:spAutoFit/>
          </a:bodyPr>
          <a:lstStyle/>
          <a:p>
            <a:pPr>
              <a:defRPr/>
            </a:pPr>
            <a:r>
              <a:rPr lang="en-US" altLang="zh-CN" sz="1733"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733"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1733"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n)</a:t>
            </a:r>
          </a:p>
          <a:p>
            <a:pPr>
              <a:defRPr/>
            </a:pP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en-US"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if (n==1 || n==2)</a:t>
            </a:r>
          </a:p>
          <a:p>
            <a:pPr>
              <a:defRPr/>
            </a:pPr>
            <a:r>
              <a:rPr lang="zh-CN" altLang="en-US"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return 1;</a:t>
            </a:r>
          </a:p>
          <a:p>
            <a:pPr>
              <a:defRPr/>
            </a:pPr>
            <a:r>
              <a:rPr lang="zh-CN" altLang="en-US"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else</a:t>
            </a:r>
          </a:p>
          <a:p>
            <a:pPr>
              <a:defRPr/>
            </a:pP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return </a:t>
            </a:r>
            <a:r>
              <a:rPr lang="en-US" altLang="zh-CN" sz="1733"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(n-1)+</a:t>
            </a:r>
            <a:r>
              <a:rPr lang="en-US" altLang="zh-CN" sz="1733"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(n-2);</a:t>
            </a:r>
          </a:p>
          <a:p>
            <a:pPr>
              <a:defRPr/>
            </a:pPr>
            <a:r>
              <a:rPr lang="en-US" altLang="zh-CN" sz="1733"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p>
        </p:txBody>
      </p:sp>
      <p:sp>
        <p:nvSpPr>
          <p:cNvPr id="33797" name="Text Box 5"/>
          <p:cNvSpPr txBox="1">
            <a:spLocks noChangeArrowheads="1"/>
          </p:cNvSpPr>
          <p:nvPr/>
        </p:nvSpPr>
        <p:spPr bwMode="auto">
          <a:xfrm>
            <a:off x="506506" y="5457227"/>
            <a:ext cx="8580041" cy="444417"/>
          </a:xfrm>
          <a:prstGeom prst="rect">
            <a:avLst/>
          </a:prstGeom>
          <a:solidFill>
            <a:schemeClr val="bg1"/>
          </a:solidFill>
          <a:ln w="9525">
            <a:noFill/>
            <a:miter lim="800000"/>
            <a:headEnd/>
            <a:tailEnd/>
          </a:ln>
        </p:spPr>
        <p:txBody>
          <a:bodyPr>
            <a:spAutoFit/>
          </a:bodyPr>
          <a:lstStyle/>
          <a:p>
            <a:pPr>
              <a:spcBef>
                <a:spcPct val="50000"/>
              </a:spcBef>
            </a:pPr>
            <a:r>
              <a:rPr lang="zh-CN" altLang="en-US" sz="2288" dirty="0">
                <a:solidFill>
                  <a:srgbClr val="0000FF"/>
                </a:solidFill>
                <a:latin typeface="Consolas" pitchFamily="49" charset="0"/>
                <a:ea typeface="仿宋" pitchFamily="49" charset="-122"/>
                <a:cs typeface="Consolas" pitchFamily="49" charset="0"/>
              </a:rPr>
              <a:t>画出求</a:t>
            </a:r>
            <a:r>
              <a:rPr lang="en-US" altLang="zh-CN" sz="2288" dirty="0">
                <a:solidFill>
                  <a:srgbClr val="0000FF"/>
                </a:solidFill>
                <a:latin typeface="Consolas" pitchFamily="49" charset="0"/>
                <a:ea typeface="仿宋" pitchFamily="49" charset="-122"/>
                <a:cs typeface="Consolas" pitchFamily="49" charset="0"/>
              </a:rPr>
              <a:t>Fib(5)</a:t>
            </a:r>
            <a:r>
              <a:rPr lang="zh-CN" altLang="en-US" sz="2288" dirty="0">
                <a:solidFill>
                  <a:srgbClr val="0000FF"/>
                </a:solidFill>
                <a:latin typeface="Consolas" pitchFamily="49" charset="0"/>
                <a:ea typeface="仿宋" pitchFamily="49" charset="-122"/>
                <a:cs typeface="Consolas" pitchFamily="49" charset="0"/>
              </a:rPr>
              <a:t>的递归树以及递归工作栈的变化和求解过程。</a:t>
            </a:r>
          </a:p>
        </p:txBody>
      </p:sp>
      <p:sp>
        <p:nvSpPr>
          <p:cNvPr id="2" name="日期占位符 1"/>
          <p:cNvSpPr>
            <a:spLocks noGrp="1"/>
          </p:cNvSpPr>
          <p:nvPr>
            <p:ph type="dt" sz="half" idx="10"/>
          </p:nvPr>
        </p:nvSpPr>
        <p:spPr/>
        <p:txBody>
          <a:bodyPr/>
          <a:lstStyle/>
          <a:p>
            <a:pPr eaLnBrk="1" latinLnBrk="0" hangingPunct="1"/>
            <a:fld id="{535601BF-8603-440E-A5FD-EB48F471994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25</a:t>
            </a:fld>
            <a:endParaRPr lang="en-US" altLang="zh-CN">
              <a:solidFill>
                <a:srgbClr val="F0A22E">
                  <a:shade val="75000"/>
                </a:srgb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58685" y="1047387"/>
            <a:ext cx="4216925" cy="459036"/>
          </a:xfrm>
          <a:prstGeom prst="rect">
            <a:avLst/>
          </a:prstGeom>
          <a:noFill/>
          <a:ln w="9525">
            <a:noFill/>
            <a:miter lim="800000"/>
            <a:headEnd/>
            <a:tailEnd/>
          </a:ln>
        </p:spPr>
        <p:txBody>
          <a:bodyPr wrap="square">
            <a:spAutoFit/>
          </a:bodyPr>
          <a:lstStyle/>
          <a:p>
            <a:pPr>
              <a:spcBef>
                <a:spcPct val="50000"/>
              </a:spcBef>
            </a:pPr>
            <a:r>
              <a:rPr lang="zh-CN" altLang="en-US" sz="2383">
                <a:solidFill>
                  <a:srgbClr val="FF0000"/>
                </a:solidFill>
                <a:latin typeface="Consolas" pitchFamily="49" charset="0"/>
                <a:ea typeface="楷体" pitchFamily="49" charset="-122"/>
                <a:cs typeface="Consolas" pitchFamily="49" charset="0"/>
              </a:rPr>
              <a:t>解</a:t>
            </a:r>
            <a:r>
              <a:rPr lang="zh-CN" altLang="en-US" sz="2383" dirty="0">
                <a:solidFill>
                  <a:srgbClr val="FF0000"/>
                </a:solidFill>
                <a:latin typeface="Consolas" pitchFamily="49" charset="0"/>
                <a:ea typeface="楷体" pitchFamily="49" charset="-122"/>
                <a:cs typeface="Consolas" pitchFamily="49" charset="0"/>
              </a:rPr>
              <a:t>：</a:t>
            </a:r>
            <a:r>
              <a:rPr lang="zh-CN" altLang="en-US" sz="2383" dirty="0">
                <a:solidFill>
                  <a:srgbClr val="0000FF"/>
                </a:solidFill>
                <a:latin typeface="Consolas" pitchFamily="49" charset="0"/>
                <a:ea typeface="楷体" pitchFamily="49" charset="-122"/>
                <a:cs typeface="Consolas" pitchFamily="49" charset="0"/>
              </a:rPr>
              <a:t>求</a:t>
            </a:r>
            <a:r>
              <a:rPr lang="en-US" altLang="zh-CN" sz="2383" dirty="0">
                <a:solidFill>
                  <a:srgbClr val="0000FF"/>
                </a:solidFill>
                <a:latin typeface="Consolas" pitchFamily="49" charset="0"/>
                <a:ea typeface="楷体" pitchFamily="49" charset="-122"/>
                <a:cs typeface="Consolas" pitchFamily="49" charset="0"/>
              </a:rPr>
              <a:t>Fib(5)</a:t>
            </a:r>
            <a:r>
              <a:rPr lang="zh-CN" altLang="en-US" sz="2383" dirty="0">
                <a:solidFill>
                  <a:srgbClr val="0000FF"/>
                </a:solidFill>
                <a:latin typeface="Consolas" pitchFamily="49" charset="0"/>
                <a:ea typeface="楷体" pitchFamily="49" charset="-122"/>
                <a:cs typeface="Consolas" pitchFamily="49" charset="0"/>
              </a:rPr>
              <a:t>的递归</a:t>
            </a:r>
            <a:r>
              <a:rPr lang="zh-CN" altLang="en-US" sz="2383">
                <a:solidFill>
                  <a:srgbClr val="0000FF"/>
                </a:solidFill>
                <a:latin typeface="Consolas" pitchFamily="49" charset="0"/>
                <a:ea typeface="楷体" pitchFamily="49" charset="-122"/>
                <a:cs typeface="Consolas" pitchFamily="49" charset="0"/>
              </a:rPr>
              <a:t>树如下：</a:t>
            </a:r>
            <a:endParaRPr lang="zh-CN" altLang="en-US" sz="2383" dirty="0">
              <a:solidFill>
                <a:srgbClr val="0000FF"/>
              </a:solidFill>
              <a:latin typeface="Consolas" pitchFamily="49" charset="0"/>
              <a:ea typeface="楷体" pitchFamily="49" charset="-122"/>
              <a:cs typeface="Consolas" pitchFamily="49" charset="0"/>
            </a:endParaRPr>
          </a:p>
        </p:txBody>
      </p:sp>
      <p:sp>
        <p:nvSpPr>
          <p:cNvPr id="2053" name="Text Box 5"/>
          <p:cNvSpPr txBox="1">
            <a:spLocks noChangeArrowheads="1"/>
          </p:cNvSpPr>
          <p:nvPr/>
        </p:nvSpPr>
        <p:spPr bwMode="auto">
          <a:xfrm>
            <a:off x="584944" y="4612970"/>
            <a:ext cx="8736542" cy="1086901"/>
          </a:xfrm>
          <a:prstGeom prst="rect">
            <a:avLst/>
          </a:prstGeom>
          <a:noFill/>
          <a:ln w="9525">
            <a:noFill/>
            <a:miter lim="800000"/>
            <a:headEnd/>
            <a:tailEnd/>
          </a:ln>
        </p:spPr>
        <p:txBody>
          <a:bodyPr>
            <a:spAutoFit/>
          </a:bodyPr>
          <a:lstStyle/>
          <a:p>
            <a:pPr>
              <a:lnSpc>
                <a:spcPct val="150000"/>
              </a:lnSpc>
              <a:spcBef>
                <a:spcPct val="50000"/>
              </a:spcBef>
            </a:pPr>
            <a:r>
              <a:rPr lang="zh-CN" altLang="en-US" sz="2288" dirty="0">
                <a:solidFill>
                  <a:srgbClr val="0000FF"/>
                </a:solidFill>
                <a:latin typeface="Consolas" pitchFamily="49" charset="0"/>
                <a:ea typeface="楷体" pitchFamily="49" charset="-122"/>
                <a:cs typeface="Consolas" pitchFamily="49" charset="0"/>
              </a:rPr>
              <a:t>　　从上面求</a:t>
            </a:r>
            <a:r>
              <a:rPr lang="en-US" altLang="zh-CN" sz="2288" dirty="0">
                <a:solidFill>
                  <a:srgbClr val="0000FF"/>
                </a:solidFill>
                <a:latin typeface="Consolas" pitchFamily="49" charset="0"/>
                <a:ea typeface="楷体" pitchFamily="49" charset="-122"/>
                <a:cs typeface="Consolas" pitchFamily="49" charset="0"/>
              </a:rPr>
              <a:t>Fib(5)</a:t>
            </a:r>
            <a:r>
              <a:rPr lang="zh-CN" altLang="en-US" sz="2288" dirty="0">
                <a:solidFill>
                  <a:srgbClr val="0000FF"/>
                </a:solidFill>
                <a:latin typeface="Consolas" pitchFamily="49" charset="0"/>
                <a:ea typeface="楷体" pitchFamily="49" charset="-122"/>
                <a:cs typeface="Consolas" pitchFamily="49" charset="0"/>
              </a:rPr>
              <a:t>的过程看到，对于复杂的递归调用，分解和求值可能交替进行、循环反复，直到求出最终值。</a:t>
            </a:r>
          </a:p>
        </p:txBody>
      </p:sp>
      <p:sp>
        <p:nvSpPr>
          <p:cNvPr id="6" name="圆角矩形 5"/>
          <p:cNvSpPr/>
          <p:nvPr/>
        </p:nvSpPr>
        <p:spPr>
          <a:xfrm>
            <a:off x="4488653" y="1745742"/>
            <a:ext cx="1393041"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Fib(5</a:t>
            </a:r>
            <a:r>
              <a:rPr lang="zh-CN" altLang="en-US" sz="2288">
                <a:latin typeface="Consolas" pitchFamily="49" charset="0"/>
                <a:cs typeface="Consolas" pitchFamily="49" charset="0"/>
              </a:rPr>
              <a:t>）</a:t>
            </a:r>
          </a:p>
        </p:txBody>
      </p:sp>
      <p:sp>
        <p:nvSpPr>
          <p:cNvPr id="7" name="圆角矩形 6"/>
          <p:cNvSpPr/>
          <p:nvPr/>
        </p:nvSpPr>
        <p:spPr>
          <a:xfrm>
            <a:off x="2631265" y="2326175"/>
            <a:ext cx="1393041"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Fib(4</a:t>
            </a:r>
            <a:r>
              <a:rPr lang="zh-CN" altLang="en-US" sz="2288">
                <a:latin typeface="Consolas" pitchFamily="49" charset="0"/>
                <a:cs typeface="Consolas" pitchFamily="49" charset="0"/>
              </a:rPr>
              <a:t>）</a:t>
            </a:r>
          </a:p>
        </p:txBody>
      </p:sp>
      <p:sp>
        <p:nvSpPr>
          <p:cNvPr id="8" name="圆角矩形 7"/>
          <p:cNvSpPr/>
          <p:nvPr/>
        </p:nvSpPr>
        <p:spPr>
          <a:xfrm>
            <a:off x="1625181" y="3080740"/>
            <a:ext cx="1393041"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Fib(3</a:t>
            </a:r>
            <a:r>
              <a:rPr lang="zh-CN" altLang="en-US" sz="2288">
                <a:latin typeface="Consolas" pitchFamily="49" charset="0"/>
                <a:cs typeface="Consolas" pitchFamily="49" charset="0"/>
              </a:rPr>
              <a:t>）</a:t>
            </a:r>
          </a:p>
        </p:txBody>
      </p:sp>
      <p:sp>
        <p:nvSpPr>
          <p:cNvPr id="9" name="圆角矩形 8"/>
          <p:cNvSpPr/>
          <p:nvPr/>
        </p:nvSpPr>
        <p:spPr>
          <a:xfrm>
            <a:off x="3327787" y="3080740"/>
            <a:ext cx="1393041"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Fib(2</a:t>
            </a:r>
            <a:r>
              <a:rPr lang="zh-CN" altLang="en-US" sz="2288">
                <a:latin typeface="Consolas" pitchFamily="49" charset="0"/>
                <a:cs typeface="Consolas" pitchFamily="49" charset="0"/>
              </a:rPr>
              <a:t>）</a:t>
            </a:r>
          </a:p>
        </p:txBody>
      </p:sp>
      <p:sp>
        <p:nvSpPr>
          <p:cNvPr id="10" name="圆角矩形 9"/>
          <p:cNvSpPr/>
          <p:nvPr/>
        </p:nvSpPr>
        <p:spPr>
          <a:xfrm>
            <a:off x="855297" y="3835303"/>
            <a:ext cx="1079449"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Fib(2</a:t>
            </a:r>
            <a:r>
              <a:rPr lang="zh-CN" altLang="en-US" sz="2288">
                <a:latin typeface="Consolas" pitchFamily="49" charset="0"/>
                <a:cs typeface="Consolas" pitchFamily="49" charset="0"/>
              </a:rPr>
              <a:t>）</a:t>
            </a:r>
          </a:p>
        </p:txBody>
      </p:sp>
      <p:sp>
        <p:nvSpPr>
          <p:cNvPr id="11" name="圆角矩形 10"/>
          <p:cNvSpPr/>
          <p:nvPr/>
        </p:nvSpPr>
        <p:spPr>
          <a:xfrm>
            <a:off x="2480510" y="3835303"/>
            <a:ext cx="1156840"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Fib(1</a:t>
            </a:r>
            <a:r>
              <a:rPr lang="zh-CN" altLang="en-US" sz="2288">
                <a:latin typeface="Consolas" pitchFamily="49" charset="0"/>
                <a:cs typeface="Consolas" pitchFamily="49" charset="0"/>
              </a:rPr>
              <a:t>）</a:t>
            </a:r>
          </a:p>
        </p:txBody>
      </p:sp>
      <p:sp>
        <p:nvSpPr>
          <p:cNvPr id="12" name="圆角矩形 11"/>
          <p:cNvSpPr/>
          <p:nvPr/>
        </p:nvSpPr>
        <p:spPr>
          <a:xfrm>
            <a:off x="6500823" y="2326175"/>
            <a:ext cx="1393041"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Fib(3</a:t>
            </a:r>
            <a:r>
              <a:rPr lang="zh-CN" altLang="en-US" sz="2288">
                <a:latin typeface="Consolas" pitchFamily="49" charset="0"/>
                <a:cs typeface="Consolas" pitchFamily="49" charset="0"/>
              </a:rPr>
              <a:t>）</a:t>
            </a:r>
          </a:p>
        </p:txBody>
      </p:sp>
      <p:sp>
        <p:nvSpPr>
          <p:cNvPr id="13" name="圆角矩形 12"/>
          <p:cNvSpPr/>
          <p:nvPr/>
        </p:nvSpPr>
        <p:spPr>
          <a:xfrm>
            <a:off x="5653548" y="3080740"/>
            <a:ext cx="1156840"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Fib(2</a:t>
            </a:r>
            <a:r>
              <a:rPr lang="zh-CN" altLang="en-US" sz="2288">
                <a:latin typeface="Consolas" pitchFamily="49" charset="0"/>
                <a:cs typeface="Consolas" pitchFamily="49" charset="0"/>
              </a:rPr>
              <a:t>）</a:t>
            </a:r>
          </a:p>
        </p:txBody>
      </p:sp>
      <p:sp>
        <p:nvSpPr>
          <p:cNvPr id="14" name="圆角矩形 13"/>
          <p:cNvSpPr/>
          <p:nvPr/>
        </p:nvSpPr>
        <p:spPr>
          <a:xfrm>
            <a:off x="7433545" y="3080740"/>
            <a:ext cx="1156840" cy="406304"/>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88">
                <a:latin typeface="Consolas" pitchFamily="49" charset="0"/>
                <a:cs typeface="Consolas" pitchFamily="49" charset="0"/>
              </a:rPr>
              <a:t>Fib(1</a:t>
            </a:r>
            <a:r>
              <a:rPr lang="zh-CN" altLang="en-US" sz="2288">
                <a:latin typeface="Consolas" pitchFamily="49" charset="0"/>
                <a:cs typeface="Consolas" pitchFamily="49" charset="0"/>
              </a:rPr>
              <a:t>）</a:t>
            </a:r>
          </a:p>
        </p:txBody>
      </p:sp>
      <p:cxnSp>
        <p:nvCxnSpPr>
          <p:cNvPr id="16" name="直接箭头连接符 15"/>
          <p:cNvCxnSpPr/>
          <p:nvPr/>
        </p:nvCxnSpPr>
        <p:spPr>
          <a:xfrm rot="10800000" flipV="1">
            <a:off x="4024306" y="2094003"/>
            <a:ext cx="464347" cy="2321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379746" y="2674438"/>
            <a:ext cx="348260"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451052" y="3429000"/>
            <a:ext cx="348260"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601236" y="3418321"/>
            <a:ext cx="406304" cy="4276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695396" y="2751829"/>
            <a:ext cx="348260" cy="3095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6326694" y="2674438"/>
            <a:ext cx="348260"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662700" y="2731473"/>
            <a:ext cx="348260" cy="3502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804304" y="2094004"/>
            <a:ext cx="696521" cy="2902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315615" y="4251787"/>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1</a:t>
            </a:r>
            <a:endParaRPr lang="zh-CN" altLang="en-US" sz="2167">
              <a:latin typeface="Consolas" pitchFamily="49" charset="0"/>
              <a:cs typeface="Consolas" pitchFamily="49" charset="0"/>
            </a:endParaRPr>
          </a:p>
        </p:txBody>
      </p:sp>
      <p:sp>
        <p:nvSpPr>
          <p:cNvPr id="38" name="TextBox 37"/>
          <p:cNvSpPr txBox="1"/>
          <p:nvPr/>
        </p:nvSpPr>
        <p:spPr>
          <a:xfrm>
            <a:off x="2917718" y="4251787"/>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1</a:t>
            </a:r>
            <a:endParaRPr lang="zh-CN" altLang="en-US" sz="2167">
              <a:latin typeface="Consolas" pitchFamily="49" charset="0"/>
              <a:cs typeface="Consolas" pitchFamily="49" charset="0"/>
            </a:endParaRPr>
          </a:p>
        </p:txBody>
      </p:sp>
      <p:sp>
        <p:nvSpPr>
          <p:cNvPr id="39" name="TextBox 38"/>
          <p:cNvSpPr txBox="1"/>
          <p:nvPr/>
        </p:nvSpPr>
        <p:spPr>
          <a:xfrm>
            <a:off x="3983596" y="3499681"/>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1</a:t>
            </a:r>
            <a:endParaRPr lang="zh-CN" altLang="en-US" sz="2167">
              <a:latin typeface="Consolas" pitchFamily="49" charset="0"/>
              <a:cs typeface="Consolas" pitchFamily="49" charset="0"/>
            </a:endParaRPr>
          </a:p>
        </p:txBody>
      </p:sp>
      <p:sp>
        <p:nvSpPr>
          <p:cNvPr id="40" name="TextBox 39"/>
          <p:cNvSpPr txBox="1"/>
          <p:nvPr/>
        </p:nvSpPr>
        <p:spPr>
          <a:xfrm>
            <a:off x="6305331" y="3499681"/>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1</a:t>
            </a:r>
            <a:endParaRPr lang="zh-CN" altLang="en-US" sz="2167">
              <a:latin typeface="Consolas" pitchFamily="49" charset="0"/>
              <a:cs typeface="Consolas" pitchFamily="49" charset="0"/>
            </a:endParaRPr>
          </a:p>
        </p:txBody>
      </p:sp>
      <p:sp>
        <p:nvSpPr>
          <p:cNvPr id="41" name="TextBox 40"/>
          <p:cNvSpPr txBox="1"/>
          <p:nvPr/>
        </p:nvSpPr>
        <p:spPr>
          <a:xfrm>
            <a:off x="7907434" y="3499681"/>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1</a:t>
            </a:r>
            <a:endParaRPr lang="zh-CN" altLang="en-US" sz="2167">
              <a:latin typeface="Consolas" pitchFamily="49" charset="0"/>
              <a:cs typeface="Consolas" pitchFamily="49" charset="0"/>
            </a:endParaRPr>
          </a:p>
        </p:txBody>
      </p:sp>
      <p:sp>
        <p:nvSpPr>
          <p:cNvPr id="42" name="TextBox 41"/>
          <p:cNvSpPr txBox="1"/>
          <p:nvPr/>
        </p:nvSpPr>
        <p:spPr>
          <a:xfrm>
            <a:off x="3173003" y="2038421"/>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3</a:t>
            </a:r>
            <a:endParaRPr lang="zh-CN" altLang="en-US" sz="2167">
              <a:latin typeface="Consolas" pitchFamily="49" charset="0"/>
              <a:cs typeface="Consolas" pitchFamily="49" charset="0"/>
            </a:endParaRPr>
          </a:p>
        </p:txBody>
      </p:sp>
      <p:sp>
        <p:nvSpPr>
          <p:cNvPr id="43" name="TextBox 42"/>
          <p:cNvSpPr txBox="1"/>
          <p:nvPr/>
        </p:nvSpPr>
        <p:spPr>
          <a:xfrm>
            <a:off x="6965170" y="2038421"/>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2</a:t>
            </a:r>
            <a:endParaRPr lang="zh-CN" altLang="en-US" sz="2167">
              <a:latin typeface="Consolas" pitchFamily="49" charset="0"/>
              <a:cs typeface="Consolas" pitchFamily="49" charset="0"/>
            </a:endParaRPr>
          </a:p>
        </p:txBody>
      </p:sp>
      <p:sp>
        <p:nvSpPr>
          <p:cNvPr id="44" name="TextBox 43"/>
          <p:cNvSpPr txBox="1"/>
          <p:nvPr/>
        </p:nvSpPr>
        <p:spPr>
          <a:xfrm>
            <a:off x="1934744" y="2790525"/>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2</a:t>
            </a:r>
            <a:endParaRPr lang="zh-CN" altLang="en-US" sz="2167">
              <a:latin typeface="Consolas" pitchFamily="49" charset="0"/>
              <a:cs typeface="Consolas" pitchFamily="49" charset="0"/>
            </a:endParaRPr>
          </a:p>
        </p:txBody>
      </p:sp>
      <p:sp>
        <p:nvSpPr>
          <p:cNvPr id="45" name="TextBox 44"/>
          <p:cNvSpPr txBox="1"/>
          <p:nvPr/>
        </p:nvSpPr>
        <p:spPr>
          <a:xfrm>
            <a:off x="5572129" y="1455527"/>
            <a:ext cx="232174" cy="333489"/>
          </a:xfrm>
          <a:prstGeom prst="rect">
            <a:avLst/>
          </a:prstGeom>
          <a:noFill/>
        </p:spPr>
        <p:txBody>
          <a:bodyPr wrap="square" lIns="0" tIns="0" rIns="0" bIns="0" rtlCol="0">
            <a:spAutoFit/>
          </a:bodyPr>
          <a:lstStyle/>
          <a:p>
            <a:r>
              <a:rPr lang="en-US" altLang="zh-CN" sz="2167">
                <a:latin typeface="Consolas" pitchFamily="49" charset="0"/>
                <a:cs typeface="Consolas" pitchFamily="49" charset="0"/>
              </a:rPr>
              <a:t>5</a:t>
            </a:r>
            <a:endParaRPr lang="zh-CN" altLang="en-US" sz="2167">
              <a:latin typeface="Consolas" pitchFamily="49" charset="0"/>
              <a:cs typeface="Consolas" pitchFamily="49" charset="0"/>
            </a:endParaRPr>
          </a:p>
        </p:txBody>
      </p:sp>
      <p:cxnSp>
        <p:nvCxnSpPr>
          <p:cNvPr id="33" name="直接箭头连接符 32"/>
          <p:cNvCxnSpPr/>
          <p:nvPr/>
        </p:nvCxnSpPr>
        <p:spPr>
          <a:xfrm rot="5400000" flipH="1" flipV="1">
            <a:off x="1605833" y="3429000"/>
            <a:ext cx="348260" cy="464347"/>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776373" y="3438674"/>
            <a:ext cx="406304" cy="386956"/>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534527" y="2674438"/>
            <a:ext cx="348260" cy="464347"/>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835513" y="2737165"/>
            <a:ext cx="377588" cy="309565"/>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4024306" y="2142579"/>
            <a:ext cx="567808" cy="299686"/>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6481478" y="2674438"/>
            <a:ext cx="348260" cy="464347"/>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796718" y="2693580"/>
            <a:ext cx="348260" cy="386956"/>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868660" y="2007554"/>
            <a:ext cx="786946" cy="318625"/>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5291586" y="1542375"/>
            <a:ext cx="406304" cy="172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854031" y="1569382"/>
            <a:ext cx="351000" cy="17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日期占位符 1"/>
          <p:cNvSpPr>
            <a:spLocks noGrp="1"/>
          </p:cNvSpPr>
          <p:nvPr>
            <p:ph type="dt" sz="half" idx="10"/>
          </p:nvPr>
        </p:nvSpPr>
        <p:spPr/>
        <p:txBody>
          <a:bodyPr/>
          <a:lstStyle/>
          <a:p>
            <a:pPr eaLnBrk="1" latinLnBrk="0" hangingPunct="1"/>
            <a:fld id="{D84BC91A-079E-47C6-9786-9BC79C311D98}"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26</a:t>
            </a:fld>
            <a:endParaRPr lang="en-US" altLang="zh-CN">
              <a:solidFill>
                <a:srgbClr val="F0A22E">
                  <a:shade val="75000"/>
                </a:srgb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 y="1368767"/>
            <a:ext cx="184731" cy="444417"/>
          </a:xfrm>
          <a:prstGeom prst="rect">
            <a:avLst/>
          </a:prstGeom>
          <a:noFill/>
          <a:ln w="9525">
            <a:noFill/>
            <a:miter lim="800000"/>
            <a:headEnd/>
            <a:tailEnd/>
          </a:ln>
        </p:spPr>
        <p:txBody>
          <a:bodyPr wrap="none" anchor="ctr">
            <a:spAutoFit/>
          </a:bodyPr>
          <a:lstStyle/>
          <a:p>
            <a:endParaRPr lang="zh-CN" altLang="en-US" sz="2288"/>
          </a:p>
        </p:txBody>
      </p:sp>
      <p:sp>
        <p:nvSpPr>
          <p:cNvPr id="4" name="TextBox 3"/>
          <p:cNvSpPr txBox="1"/>
          <p:nvPr/>
        </p:nvSpPr>
        <p:spPr>
          <a:xfrm>
            <a:off x="309530" y="724132"/>
            <a:ext cx="6578249" cy="425822"/>
          </a:xfrm>
          <a:prstGeom prst="rect">
            <a:avLst/>
          </a:prstGeom>
          <a:noFill/>
        </p:spPr>
        <p:txBody>
          <a:bodyPr wrap="square" rtlCol="0">
            <a:spAutoFit/>
          </a:bodyPr>
          <a:lstStyle/>
          <a:p>
            <a:r>
              <a:rPr lang="zh-CN" altLang="en-US" sz="2167">
                <a:solidFill>
                  <a:srgbClr val="0000FF"/>
                </a:solidFill>
                <a:latin typeface="Consolas" pitchFamily="49" charset="0"/>
                <a:ea typeface="楷体" pitchFamily="49" charset="-122"/>
                <a:cs typeface="Consolas" pitchFamily="49" charset="0"/>
              </a:rPr>
              <a:t>执行</a:t>
            </a:r>
            <a:r>
              <a:rPr lang="en-US" altLang="zh-CN" sz="2167">
                <a:solidFill>
                  <a:srgbClr val="0000FF"/>
                </a:solidFill>
                <a:latin typeface="Consolas" pitchFamily="49" charset="0"/>
                <a:ea typeface="楷体" pitchFamily="49" charset="-122"/>
                <a:cs typeface="Consolas" pitchFamily="49" charset="0"/>
              </a:rPr>
              <a:t>Fib(5)</a:t>
            </a:r>
            <a:r>
              <a:rPr lang="zh-CN" altLang="en-US" sz="2167">
                <a:solidFill>
                  <a:srgbClr val="0000FF"/>
                </a:solidFill>
                <a:latin typeface="Consolas" pitchFamily="49" charset="0"/>
                <a:ea typeface="楷体" pitchFamily="49" charset="-122"/>
                <a:cs typeface="Consolas" pitchFamily="49" charset="0"/>
              </a:rPr>
              <a:t>时递归工作栈的变化和求解过程：</a:t>
            </a:r>
            <a:endParaRPr lang="zh-CN" altLang="en-US" sz="2167">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541705" y="1049222"/>
            <a:ext cx="8233721" cy="5049755"/>
          </a:xfrm>
          <a:prstGeom prst="rect">
            <a:avLst/>
          </a:prstGeom>
          <a:noFill/>
          <a:ln w="9525">
            <a:noFill/>
            <a:miter lim="800000"/>
            <a:headEnd/>
            <a:tailEnd/>
          </a:ln>
        </p:spPr>
      </p:pic>
      <p:sp>
        <p:nvSpPr>
          <p:cNvPr id="3" name="日期占位符 2"/>
          <p:cNvSpPr>
            <a:spLocks noGrp="1"/>
          </p:cNvSpPr>
          <p:nvPr>
            <p:ph type="dt" sz="half" idx="10"/>
          </p:nvPr>
        </p:nvSpPr>
        <p:spPr/>
        <p:txBody>
          <a:bodyPr/>
          <a:lstStyle/>
          <a:p>
            <a:pPr eaLnBrk="1" latinLnBrk="0" hangingPunct="1"/>
            <a:fld id="{CC6C954B-784E-4A77-B860-6641F53B1D3F}" type="datetime1">
              <a:rPr lang="en-US" altLang="zh-CN" smtClean="0"/>
              <a:t>3/4/2023</a:t>
            </a:fld>
            <a:endParaRPr lang="en-US"/>
          </a:p>
        </p:txBody>
      </p:sp>
      <p:sp>
        <p:nvSpPr>
          <p:cNvPr id="5" name="页脚占位符 4"/>
          <p:cNvSpPr>
            <a:spLocks noGrp="1"/>
          </p:cNvSpPr>
          <p:nvPr>
            <p:ph type="ftr" sz="quarter" idx="11"/>
          </p:nvPr>
        </p:nvSpPr>
        <p:spPr/>
        <p:txBody>
          <a:bodyPr/>
          <a:lstStyle/>
          <a:p>
            <a:r>
              <a:rPr kumimoji="0" lang="zh-CN" altLang="en-US"/>
              <a:t>算法设计与分析讲义</a:t>
            </a:r>
            <a:endParaRPr kumimoji="0" lang="en-US"/>
          </a:p>
        </p:txBody>
      </p:sp>
      <p:sp>
        <p:nvSpPr>
          <p:cNvPr id="6" name="灯片编号占位符 5"/>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27</a:t>
            </a:fld>
            <a:endParaRPr lang="en-US" altLang="zh-CN">
              <a:solidFill>
                <a:srgbClr val="F0A22E">
                  <a:shade val="75000"/>
                </a:srgb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eaLnBrk="1" latinLnBrk="0" hangingPunct="1"/>
            <a:fld id="{0C73ABB8-25C1-4B8D-80A5-96CCCDA3E2E3}"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28</a:t>
            </a:fld>
            <a:endParaRPr lang="en-US" altLang="zh-CN">
              <a:solidFill>
                <a:srgbClr val="F0A22E">
                  <a:shade val="75000"/>
                </a:srgbClr>
              </a:solidFill>
            </a:endParaRPr>
          </a:p>
        </p:txBody>
      </p:sp>
      <p:sp>
        <p:nvSpPr>
          <p:cNvPr id="3" name="TextBox 2"/>
          <p:cNvSpPr txBox="1"/>
          <p:nvPr/>
        </p:nvSpPr>
        <p:spPr>
          <a:xfrm>
            <a:off x="2166919" y="933137"/>
            <a:ext cx="5438377" cy="6258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p>
            <a:pPr algn="ctr"/>
            <a:r>
              <a:rPr lang="en-US" altLang="zh-CN" sz="3467" spc="54" dirty="0">
                <a:ln w="11430">
                  <a:noFill/>
                </a:ln>
                <a:solidFill>
                  <a:srgbClr val="FF0000"/>
                </a:solidFill>
                <a:latin typeface="Consolas" pitchFamily="49" charset="0"/>
                <a:ea typeface="叶根友毛笔行书2.0版" pitchFamily="2" charset="-122"/>
                <a:cs typeface="Consolas" pitchFamily="49" charset="0"/>
              </a:rPr>
              <a:t>2 </a:t>
            </a:r>
            <a:r>
              <a:rPr lang="zh-CN" altLang="zh-CN" sz="3467" spc="54" dirty="0">
                <a:ln w="11430">
                  <a:noFill/>
                </a:ln>
                <a:solidFill>
                  <a:srgbClr val="FF0000"/>
                </a:solidFill>
                <a:latin typeface="Consolas" pitchFamily="49" charset="0"/>
                <a:ea typeface="叶根友毛笔行书2.0版" pitchFamily="2" charset="-122"/>
                <a:cs typeface="Consolas" pitchFamily="49" charset="0"/>
              </a:rPr>
              <a:t>递归</a:t>
            </a:r>
            <a:r>
              <a:rPr lang="zh-CN" altLang="en-US" sz="3467" spc="54" dirty="0">
                <a:ln w="11430">
                  <a:noFill/>
                </a:ln>
                <a:solidFill>
                  <a:srgbClr val="FF0000"/>
                </a:solidFill>
                <a:latin typeface="Consolas" pitchFamily="49" charset="0"/>
                <a:ea typeface="叶根友毛笔行书2.0版" pitchFamily="2" charset="-122"/>
                <a:cs typeface="Consolas" pitchFamily="49" charset="0"/>
              </a:rPr>
              <a:t>算法设计</a:t>
            </a:r>
            <a:endParaRPr lang="zh-CN" altLang="zh-CN" sz="3467" spc="54" dirty="0">
              <a:ln w="11430">
                <a:noFill/>
              </a:ln>
              <a:solidFill>
                <a:srgbClr val="FF0000"/>
              </a:solidFill>
              <a:latin typeface="Consolas" pitchFamily="49" charset="0"/>
              <a:ea typeface="叶根友毛笔行书2.0版" pitchFamily="2" charset="-122"/>
              <a:cs typeface="Consolas" pitchFamily="49" charset="0"/>
            </a:endParaRPr>
          </a:p>
        </p:txBody>
      </p:sp>
      <p:graphicFrame>
        <p:nvGraphicFramePr>
          <p:cNvPr id="4" name="图示 3"/>
          <p:cNvGraphicFramePr/>
          <p:nvPr>
            <p:extLst>
              <p:ext uri="{D42A27DB-BD31-4B8C-83A1-F6EECF244321}">
                <p14:modId xmlns:p14="http://schemas.microsoft.com/office/powerpoint/2010/main" val="1536044165"/>
              </p:ext>
            </p:extLst>
          </p:nvPr>
        </p:nvGraphicFramePr>
        <p:xfrm>
          <a:off x="584516" y="1882195"/>
          <a:ext cx="8814979"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29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56503" y="780637"/>
            <a:ext cx="9555026"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pt-BR" altLang="zh-CN" sz="3033" dirty="0">
                <a:solidFill>
                  <a:srgbClr val="FF0000"/>
                </a:solidFill>
                <a:latin typeface="Consolas" pitchFamily="49" charset="0"/>
                <a:ea typeface="微软雅黑" pitchFamily="34" charset="-122"/>
                <a:cs typeface="Consolas" pitchFamily="49" charset="0"/>
              </a:rPr>
              <a:t>2.1 </a:t>
            </a:r>
            <a:r>
              <a:rPr lang="zh-CN" altLang="pt-BR" sz="3033" dirty="0">
                <a:solidFill>
                  <a:srgbClr val="FF0000"/>
                </a:solidFill>
                <a:latin typeface="Consolas" pitchFamily="49" charset="0"/>
                <a:ea typeface="微软雅黑" pitchFamily="34" charset="-122"/>
                <a:cs typeface="Consolas" pitchFamily="49" charset="0"/>
              </a:rPr>
              <a:t>递归</a:t>
            </a:r>
            <a:r>
              <a:rPr lang="zh-CN" altLang="en-US" sz="3033" dirty="0">
                <a:solidFill>
                  <a:srgbClr val="FF0000"/>
                </a:solidFill>
                <a:latin typeface="Consolas" pitchFamily="49" charset="0"/>
                <a:ea typeface="微软雅黑" pitchFamily="34" charset="-122"/>
                <a:cs typeface="Consolas" pitchFamily="49" charset="0"/>
              </a:rPr>
              <a:t>算法的正确性（</a:t>
            </a:r>
            <a:r>
              <a:rPr lang="en-US" altLang="zh-CN" sz="3033" dirty="0">
                <a:solidFill>
                  <a:srgbClr val="FF0000"/>
                </a:solidFill>
                <a:latin typeface="Comic Sans MS" pitchFamily="66" charset="0"/>
                <a:ea typeface="微软雅黑" pitchFamily="34" charset="-122"/>
                <a:cs typeface="Consolas" pitchFamily="49" charset="0"/>
              </a:rPr>
              <a:t>Correctness of Recursion</a:t>
            </a:r>
            <a:r>
              <a:rPr lang="zh-CN" altLang="en-US" sz="3033" dirty="0">
                <a:solidFill>
                  <a:srgbClr val="FF0000"/>
                </a:solidFill>
                <a:latin typeface="Comic Sans MS" pitchFamily="66" charset="0"/>
                <a:ea typeface="微软雅黑" pitchFamily="34" charset="-122"/>
                <a:cs typeface="Consolas" pitchFamily="49" charset="0"/>
              </a:rPr>
              <a:t>）</a:t>
            </a:r>
          </a:p>
        </p:txBody>
      </p:sp>
      <p:sp>
        <p:nvSpPr>
          <p:cNvPr id="52228" name="Rectangle 4"/>
          <p:cNvSpPr>
            <a:spLocks noChangeArrowheads="1"/>
          </p:cNvSpPr>
          <p:nvPr/>
        </p:nvSpPr>
        <p:spPr bwMode="auto">
          <a:xfrm>
            <a:off x="156503" y="1894086"/>
            <a:ext cx="184731" cy="444417"/>
          </a:xfrm>
          <a:prstGeom prst="rect">
            <a:avLst/>
          </a:prstGeom>
          <a:noFill/>
          <a:ln w="9525">
            <a:noFill/>
            <a:miter lim="800000"/>
            <a:headEnd/>
            <a:tailEnd/>
          </a:ln>
        </p:spPr>
        <p:txBody>
          <a:bodyPr wrap="none">
            <a:spAutoFit/>
          </a:bodyPr>
          <a:lstStyle/>
          <a:p>
            <a:pPr>
              <a:spcBef>
                <a:spcPct val="50000"/>
              </a:spcBef>
            </a:pPr>
            <a:endParaRPr lang="zh-CN" altLang="pt-BR" sz="2288"/>
          </a:p>
        </p:txBody>
      </p:sp>
      <p:graphicFrame>
        <p:nvGraphicFramePr>
          <p:cNvPr id="10" name="内容占位符 4"/>
          <p:cNvGraphicFramePr>
            <a:graphicFrameLocks/>
          </p:cNvGraphicFramePr>
          <p:nvPr>
            <p:extLst>
              <p:ext uri="{D42A27DB-BD31-4B8C-83A1-F6EECF244321}">
                <p14:modId xmlns:p14="http://schemas.microsoft.com/office/powerpoint/2010/main" val="2515241866"/>
              </p:ext>
            </p:extLst>
          </p:nvPr>
        </p:nvGraphicFramePr>
        <p:xfrm>
          <a:off x="1520619" y="1748053"/>
          <a:ext cx="6786754" cy="3066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下箭头 10"/>
          <p:cNvSpPr/>
          <p:nvPr/>
        </p:nvSpPr>
        <p:spPr>
          <a:xfrm>
            <a:off x="1429403" y="1947635"/>
            <a:ext cx="780087" cy="2398767"/>
          </a:xfrm>
          <a:prstGeom prst="downArrow">
            <a:avLst/>
          </a:prstGeom>
          <a:gradFill rotWithShape="1">
            <a:gsLst>
              <a:gs pos="0">
                <a:srgbClr val="9C5252">
                  <a:tint val="50000"/>
                  <a:satMod val="300000"/>
                </a:srgbClr>
              </a:gs>
              <a:gs pos="35000">
                <a:srgbClr val="9C5252">
                  <a:tint val="37000"/>
                  <a:satMod val="300000"/>
                </a:srgbClr>
              </a:gs>
              <a:gs pos="100000">
                <a:srgbClr val="9C5252">
                  <a:tint val="15000"/>
                  <a:satMod val="350000"/>
                </a:srgbClr>
              </a:gs>
            </a:gsLst>
            <a:lin ang="16200000" scaled="1"/>
          </a:gradFill>
          <a:ln w="9525" cap="flat" cmpd="sng" algn="ctr">
            <a:solidFill>
              <a:srgbClr val="9C525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90564">
              <a:defRPr/>
            </a:pPr>
            <a:endParaRPr lang="zh-CN" altLang="en-US" sz="1517" kern="0">
              <a:solidFill>
                <a:sysClr val="windowText" lastClr="000000"/>
              </a:solidFill>
              <a:latin typeface="Palatino Linotype"/>
              <a:ea typeface="宋体"/>
            </a:endParaRPr>
          </a:p>
        </p:txBody>
      </p:sp>
      <p:sp>
        <p:nvSpPr>
          <p:cNvPr id="12" name="下箭头 11"/>
          <p:cNvSpPr/>
          <p:nvPr/>
        </p:nvSpPr>
        <p:spPr>
          <a:xfrm flipV="1">
            <a:off x="7679466" y="1947635"/>
            <a:ext cx="780087" cy="2398767"/>
          </a:xfrm>
          <a:prstGeom prst="downArrow">
            <a:avLst/>
          </a:prstGeom>
          <a:gradFill rotWithShape="1">
            <a:gsLst>
              <a:gs pos="0">
                <a:srgbClr val="9C5252">
                  <a:tint val="50000"/>
                  <a:satMod val="300000"/>
                </a:srgbClr>
              </a:gs>
              <a:gs pos="35000">
                <a:srgbClr val="9C5252">
                  <a:tint val="37000"/>
                  <a:satMod val="300000"/>
                </a:srgbClr>
              </a:gs>
              <a:gs pos="100000">
                <a:srgbClr val="9C5252">
                  <a:tint val="15000"/>
                  <a:satMod val="350000"/>
                </a:srgbClr>
              </a:gs>
            </a:gsLst>
            <a:lin ang="16200000" scaled="1"/>
          </a:gradFill>
          <a:ln w="9525" cap="flat" cmpd="sng" algn="ctr">
            <a:solidFill>
              <a:srgbClr val="9C525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90564">
              <a:defRPr/>
            </a:pPr>
            <a:endParaRPr lang="zh-CN" altLang="en-US" sz="1517" kern="0">
              <a:solidFill>
                <a:sysClr val="windowText" lastClr="000000"/>
              </a:solidFill>
              <a:latin typeface="Palatino Linotype"/>
              <a:ea typeface="宋体"/>
            </a:endParaRPr>
          </a:p>
        </p:txBody>
      </p:sp>
      <p:sp>
        <p:nvSpPr>
          <p:cNvPr id="13" name="TextBox 12"/>
          <p:cNvSpPr txBox="1"/>
          <p:nvPr/>
        </p:nvSpPr>
        <p:spPr>
          <a:xfrm>
            <a:off x="1056600" y="1498286"/>
            <a:ext cx="1351139" cy="444417"/>
          </a:xfrm>
          <a:prstGeom prst="rect">
            <a:avLst/>
          </a:prstGeom>
          <a:noFill/>
        </p:spPr>
        <p:txBody>
          <a:bodyPr wrap="none" rtlCol="0">
            <a:spAutoFit/>
          </a:bodyPr>
          <a:lstStyle/>
          <a:p>
            <a:r>
              <a:rPr lang="en-US" altLang="zh-CN" sz="2288" dirty="0">
                <a:solidFill>
                  <a:srgbClr val="00B050"/>
                </a:solidFill>
                <a:latin typeface="Calibri" pitchFamily="34" charset="0"/>
                <a:cs typeface="Calibri" pitchFamily="34" charset="0"/>
              </a:rPr>
              <a:t>Recursion</a:t>
            </a:r>
            <a:endParaRPr lang="zh-CN" altLang="en-US" sz="2288" dirty="0">
              <a:solidFill>
                <a:srgbClr val="00B050"/>
              </a:solidFill>
              <a:latin typeface="Calibri" pitchFamily="34" charset="0"/>
              <a:cs typeface="Calibri" pitchFamily="34" charset="0"/>
            </a:endParaRPr>
          </a:p>
        </p:txBody>
      </p:sp>
      <p:sp>
        <p:nvSpPr>
          <p:cNvPr id="14" name="TextBox 13"/>
          <p:cNvSpPr txBox="1"/>
          <p:nvPr/>
        </p:nvSpPr>
        <p:spPr>
          <a:xfrm>
            <a:off x="7325208" y="4521920"/>
            <a:ext cx="1317990" cy="444417"/>
          </a:xfrm>
          <a:prstGeom prst="rect">
            <a:avLst/>
          </a:prstGeom>
          <a:noFill/>
        </p:spPr>
        <p:txBody>
          <a:bodyPr wrap="none" rtlCol="0">
            <a:spAutoFit/>
          </a:bodyPr>
          <a:lstStyle/>
          <a:p>
            <a:pPr defTabSz="990564">
              <a:defRPr/>
            </a:pPr>
            <a:r>
              <a:rPr lang="en-US" altLang="zh-CN" sz="2288" kern="0" dirty="0">
                <a:solidFill>
                  <a:srgbClr val="846648"/>
                </a:solidFill>
                <a:latin typeface="Calibri" pitchFamily="34" charset="0"/>
                <a:cs typeface="Calibri" pitchFamily="34" charset="0"/>
              </a:rPr>
              <a:t>Induction</a:t>
            </a:r>
            <a:endParaRPr lang="zh-CN" altLang="en-US" sz="2288" kern="0" dirty="0">
              <a:solidFill>
                <a:srgbClr val="846648"/>
              </a:solidFill>
              <a:latin typeface="Calibri" pitchFamily="34" charset="0"/>
              <a:cs typeface="Calibri" pitchFamily="34" charset="0"/>
            </a:endParaRPr>
          </a:p>
        </p:txBody>
      </p:sp>
      <p:sp>
        <p:nvSpPr>
          <p:cNvPr id="15" name="Text Box 2"/>
          <p:cNvSpPr txBox="1">
            <a:spLocks noChangeArrowheads="1"/>
          </p:cNvSpPr>
          <p:nvPr/>
        </p:nvSpPr>
        <p:spPr bwMode="auto">
          <a:xfrm>
            <a:off x="1130575" y="5002541"/>
            <a:ext cx="7800867" cy="1034386"/>
          </a:xfrm>
          <a:prstGeom prst="rect">
            <a:avLst/>
          </a:prstGeom>
          <a:solidFill>
            <a:schemeClr val="bg2"/>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50000"/>
              </a:lnSpc>
              <a:spcBef>
                <a:spcPct val="50000"/>
              </a:spcBef>
            </a:pPr>
            <a:r>
              <a:rPr lang="zh-CN" altLang="en-US" sz="2167" dirty="0">
                <a:solidFill>
                  <a:srgbClr val="0000FF"/>
                </a:solidFill>
                <a:latin typeface="Consolas" pitchFamily="49" charset="0"/>
                <a:ea typeface="楷体" pitchFamily="49" charset="-122"/>
                <a:cs typeface="Consolas" pitchFamily="49" charset="0"/>
              </a:rPr>
              <a:t>数学归纳法是一种论证方法，而递归是算法和程序设计的一种实现技术，数学归纳法是</a:t>
            </a:r>
            <a:r>
              <a:rPr lang="zh-CN" altLang="en-US" sz="2167" dirty="0">
                <a:solidFill>
                  <a:srgbClr val="FF0000"/>
                </a:solidFill>
                <a:latin typeface="Consolas" pitchFamily="49" charset="0"/>
                <a:ea typeface="楷体" pitchFamily="49" charset="-122"/>
                <a:cs typeface="Consolas" pitchFamily="49" charset="0"/>
              </a:rPr>
              <a:t>递归的基础</a:t>
            </a:r>
            <a:r>
              <a:rPr lang="zh-CN" altLang="en-US" sz="2167" dirty="0">
                <a:latin typeface="Consolas" pitchFamily="49" charset="0"/>
                <a:ea typeface="楷体" pitchFamily="49" charset="-122"/>
                <a:cs typeface="Consolas" pitchFamily="49" charset="0"/>
              </a:rPr>
              <a:t>。</a:t>
            </a:r>
          </a:p>
        </p:txBody>
      </p:sp>
      <p:sp>
        <p:nvSpPr>
          <p:cNvPr id="2" name="日期占位符 1"/>
          <p:cNvSpPr>
            <a:spLocks noGrp="1"/>
          </p:cNvSpPr>
          <p:nvPr>
            <p:ph type="dt" sz="half" idx="10"/>
          </p:nvPr>
        </p:nvSpPr>
        <p:spPr/>
        <p:txBody>
          <a:bodyPr/>
          <a:lstStyle/>
          <a:p>
            <a:pPr eaLnBrk="1" latinLnBrk="0" hangingPunct="1"/>
            <a:fld id="{1D471C83-83F8-423D-964A-1A36EC06BB33}"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29</a:t>
            </a:fld>
            <a:endParaRPr lang="en-US" altLang="zh-CN">
              <a:solidFill>
                <a:srgbClr val="F0A22E">
                  <a:shade val="75000"/>
                </a:srgb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eaLnBrk="1" latinLnBrk="0" hangingPunct="1"/>
            <a:fld id="{540C9ED4-FE88-44AF-92FE-A40D42728BD5}"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a:t>
            </a:fld>
            <a:endParaRPr lang="en-US" altLang="zh-CN">
              <a:solidFill>
                <a:srgbClr val="F0A22E">
                  <a:shade val="75000"/>
                </a:srgbClr>
              </a:solidFill>
            </a:endParaRPr>
          </a:p>
        </p:txBody>
      </p:sp>
      <p:sp>
        <p:nvSpPr>
          <p:cNvPr id="3" name="TextBox 2"/>
          <p:cNvSpPr txBox="1"/>
          <p:nvPr/>
        </p:nvSpPr>
        <p:spPr>
          <a:xfrm>
            <a:off x="2166919" y="933137"/>
            <a:ext cx="5438377" cy="6258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p>
            <a:pPr algn="ctr"/>
            <a:r>
              <a:rPr lang="en-US" altLang="zh-CN" sz="3467" spc="54" dirty="0">
                <a:ln w="11430">
                  <a:noFill/>
                </a:ln>
                <a:solidFill>
                  <a:srgbClr val="FF0000"/>
                </a:solidFill>
                <a:latin typeface="Consolas" pitchFamily="49" charset="0"/>
                <a:ea typeface="叶根友毛笔行书2.0版" pitchFamily="2" charset="-122"/>
                <a:cs typeface="Consolas" pitchFamily="49" charset="0"/>
              </a:rPr>
              <a:t>1 </a:t>
            </a:r>
            <a:r>
              <a:rPr lang="zh-CN" altLang="zh-CN" sz="3467" spc="54" dirty="0">
                <a:ln w="11430">
                  <a:noFill/>
                </a:ln>
                <a:solidFill>
                  <a:srgbClr val="FF0000"/>
                </a:solidFill>
                <a:latin typeface="Consolas" pitchFamily="49" charset="0"/>
                <a:ea typeface="叶根友毛笔行书2.0版" pitchFamily="2" charset="-122"/>
                <a:cs typeface="Consolas" pitchFamily="49" charset="0"/>
              </a:rPr>
              <a:t>递归</a:t>
            </a:r>
            <a:r>
              <a:rPr lang="zh-CN" altLang="en-US" sz="3467" spc="54" dirty="0">
                <a:ln w="11430">
                  <a:noFill/>
                </a:ln>
                <a:solidFill>
                  <a:srgbClr val="FF0000"/>
                </a:solidFill>
                <a:latin typeface="Consolas" pitchFamily="49" charset="0"/>
                <a:ea typeface="叶根友毛笔行书2.0版" pitchFamily="2" charset="-122"/>
                <a:cs typeface="Consolas" pitchFamily="49" charset="0"/>
              </a:rPr>
              <a:t>与递归模型</a:t>
            </a:r>
            <a:endParaRPr lang="zh-CN" altLang="zh-CN" sz="3467" spc="54" dirty="0">
              <a:ln w="11430">
                <a:noFill/>
              </a:ln>
              <a:solidFill>
                <a:srgbClr val="FF0000"/>
              </a:solidFill>
              <a:latin typeface="Consolas" pitchFamily="49" charset="0"/>
              <a:ea typeface="叶根友毛笔行书2.0版" pitchFamily="2" charset="-122"/>
              <a:cs typeface="Consolas" pitchFamily="49" charset="0"/>
            </a:endParaRPr>
          </a:p>
        </p:txBody>
      </p:sp>
      <p:graphicFrame>
        <p:nvGraphicFramePr>
          <p:cNvPr id="4" name="图示 3"/>
          <p:cNvGraphicFramePr/>
          <p:nvPr>
            <p:extLst>
              <p:ext uri="{D42A27DB-BD31-4B8C-83A1-F6EECF244321}">
                <p14:modId xmlns:p14="http://schemas.microsoft.com/office/powerpoint/2010/main" val="1587405925"/>
              </p:ext>
            </p:extLst>
          </p:nvPr>
        </p:nvGraphicFramePr>
        <p:xfrm>
          <a:off x="506507" y="1778000"/>
          <a:ext cx="8970997"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909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eaLnBrk="1" latinLnBrk="0" hangingPunct="1"/>
            <a:fld id="{05270D42-15F1-482F-9766-D41F350596FF}"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30</a:t>
            </a:fld>
            <a:endParaRPr lang="en-US" altLang="zh-CN">
              <a:solidFill>
                <a:srgbClr val="F0A22E">
                  <a:shade val="75000"/>
                </a:srgbClr>
              </a:solidFill>
            </a:endParaRPr>
          </a:p>
        </p:txBody>
      </p:sp>
      <p:sp>
        <p:nvSpPr>
          <p:cNvPr id="3" name="Text Box 5"/>
          <p:cNvSpPr txBox="1">
            <a:spLocks noChangeArrowheads="1"/>
          </p:cNvSpPr>
          <p:nvPr/>
        </p:nvSpPr>
        <p:spPr bwMode="auto">
          <a:xfrm>
            <a:off x="463123" y="776706"/>
            <a:ext cx="9126935" cy="21432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pPr>
            <a:r>
              <a:rPr lang="zh-CN" altLang="en-US" sz="2167" dirty="0">
                <a:solidFill>
                  <a:srgbClr val="C00000"/>
                </a:solidFill>
                <a:latin typeface="微软雅黑" pitchFamily="34" charset="-122"/>
                <a:ea typeface="微软雅黑" pitchFamily="34" charset="-122"/>
                <a:cs typeface="Consolas" pitchFamily="49" charset="0"/>
              </a:rPr>
              <a:t>第一数学归纳法原理</a:t>
            </a:r>
            <a:r>
              <a:rPr lang="zh-CN" altLang="en-US" sz="2167"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若</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(3)</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(4)</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宋体" pitchFamily="2"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是命题序列且满足以下两个性质，则所有命题均为真：</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）任何命题均可以从它的前一个命题推导得出。</a:t>
            </a:r>
          </a:p>
        </p:txBody>
      </p:sp>
      <p:sp>
        <p:nvSpPr>
          <p:cNvPr id="4" name="Text Box 2"/>
          <p:cNvSpPr txBox="1">
            <a:spLocks noChangeArrowheads="1"/>
          </p:cNvSpPr>
          <p:nvPr/>
        </p:nvSpPr>
        <p:spPr bwMode="auto">
          <a:xfrm>
            <a:off x="463123" y="2882940"/>
            <a:ext cx="9126934" cy="31995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pPr>
            <a:r>
              <a:rPr lang="zh-CN" altLang="en-US" sz="2167" dirty="0">
                <a:solidFill>
                  <a:srgbClr val="C00000"/>
                </a:solidFill>
                <a:latin typeface="微软雅黑" pitchFamily="34" charset="-122"/>
                <a:ea typeface="微软雅黑" pitchFamily="34" charset="-122"/>
                <a:cs typeface="Consolas" pitchFamily="49" charset="0"/>
              </a:rPr>
              <a:t>第二数学归纳法原理</a:t>
            </a:r>
            <a:r>
              <a:rPr lang="zh-CN" altLang="en-US" sz="2167" dirty="0">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若</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(3)</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(4)</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宋体" pitchFamily="2"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是满足以下两个性质的命题序列，则对于其他自然数，该命题序列均为真：</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）任何命题均可以从它的前面所有命题推导得出。</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归纳步骤（条件</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）的意思是</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可以从前面所有命题假设</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(2)</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(3)</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宋体" pitchFamily="2"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P</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推导得出。</a:t>
            </a:r>
          </a:p>
        </p:txBody>
      </p:sp>
    </p:spTree>
    <p:extLst>
      <p:ext uri="{BB962C8B-B14F-4D97-AF65-F5344CB8AC3E}">
        <p14:creationId xmlns:p14="http://schemas.microsoft.com/office/powerpoint/2010/main" val="49870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428499" y="1279988"/>
            <a:ext cx="9126935" cy="3535712"/>
          </a:xfrm>
          <a:prstGeom prst="rect">
            <a:avLst/>
          </a:prstGeom>
          <a:noFill/>
          <a:ln w="9525">
            <a:noFill/>
            <a:miter lim="800000"/>
            <a:headEnd/>
            <a:tailEnd/>
          </a:ln>
        </p:spPr>
        <p:txBody>
          <a:bodyPr>
            <a:spAutoFit/>
          </a:bodyPr>
          <a:lstStyle/>
          <a:p>
            <a:pPr>
              <a:lnSpc>
                <a:spcPct val="150000"/>
              </a:lnSpc>
            </a:pPr>
            <a:r>
              <a:rPr lang="zh-CN" altLang="en-US" sz="2167" dirty="0">
                <a:solidFill>
                  <a:srgbClr val="FF0000"/>
                </a:solidFill>
                <a:latin typeface="Consolas" pitchFamily="49" charset="0"/>
                <a:ea typeface="楷体" pitchFamily="49" charset="-122"/>
                <a:cs typeface="Consolas" pitchFamily="49" charset="0"/>
              </a:rPr>
              <a:t>例如，</a:t>
            </a:r>
            <a:r>
              <a:rPr lang="zh-CN" altLang="en-US" sz="2167" dirty="0">
                <a:solidFill>
                  <a:srgbClr val="0000FF"/>
                </a:solidFill>
                <a:latin typeface="Consolas" pitchFamily="49" charset="0"/>
                <a:ea typeface="楷体" pitchFamily="49" charset="-122"/>
                <a:cs typeface="Consolas" pitchFamily="49" charset="0"/>
              </a:rPr>
              <a:t>采用第一数学归纳法证明下式：</a:t>
            </a:r>
          </a:p>
          <a:p>
            <a:pPr>
              <a:lnSpc>
                <a:spcPct val="150000"/>
              </a:lnSpc>
            </a:pPr>
            <a:endParaRPr lang="en-US" altLang="zh-CN" sz="2167" dirty="0">
              <a:solidFill>
                <a:srgbClr val="FF0000"/>
              </a:solidFill>
              <a:latin typeface="Consolas" pitchFamily="49" charset="0"/>
              <a:ea typeface="楷体" pitchFamily="49" charset="-122"/>
              <a:cs typeface="Consolas" pitchFamily="49" charset="0"/>
            </a:endParaRPr>
          </a:p>
          <a:p>
            <a:pPr>
              <a:lnSpc>
                <a:spcPct val="150000"/>
              </a:lnSpc>
            </a:pPr>
            <a:endParaRPr lang="en-US" altLang="zh-CN" sz="2167" dirty="0">
              <a:solidFill>
                <a:srgbClr val="FF0000"/>
              </a:solidFill>
              <a:latin typeface="Consolas" pitchFamily="49" charset="0"/>
              <a:ea typeface="楷体" pitchFamily="49" charset="-122"/>
              <a:cs typeface="Consolas" pitchFamily="49" charset="0"/>
            </a:endParaRPr>
          </a:p>
          <a:p>
            <a:pPr>
              <a:lnSpc>
                <a:spcPct val="150000"/>
              </a:lnSpc>
            </a:pPr>
            <a:r>
              <a:rPr lang="zh-CN" altLang="en-US" sz="2167" dirty="0">
                <a:solidFill>
                  <a:srgbClr val="FF0000"/>
                </a:solidFill>
                <a:latin typeface="Consolas" pitchFamily="49" charset="0"/>
                <a:ea typeface="楷体" pitchFamily="49" charset="-122"/>
                <a:cs typeface="Consolas" pitchFamily="49" charset="0"/>
              </a:rPr>
              <a:t>证明：</a:t>
            </a:r>
            <a:r>
              <a:rPr lang="zh-CN" altLang="en-US" sz="2167" dirty="0">
                <a:solidFill>
                  <a:srgbClr val="0000FF"/>
                </a:solidFill>
                <a:latin typeface="Consolas" pitchFamily="49" charset="0"/>
                <a:ea typeface="楷体" pitchFamily="49" charset="-122"/>
                <a:cs typeface="Consolas" pitchFamily="49" charset="0"/>
              </a:rPr>
              <a:t>当</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时，左式</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，右式</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　　</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，左右两式相等，等式成立。</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假设当</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时等式成立，有</a:t>
            </a:r>
            <a:r>
              <a:rPr lang="en-US" altLang="zh-CN" sz="2167" dirty="0">
                <a:solidFill>
                  <a:srgbClr val="0000FF"/>
                </a:solidFill>
                <a:latin typeface="Consolas" pitchFamily="49" charset="0"/>
                <a:ea typeface="楷体" pitchFamily="49" charset="-122"/>
                <a:cs typeface="Consolas" pitchFamily="49" charset="0"/>
              </a:rPr>
              <a:t>1+2+…+(</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-1)= </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当</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zh-CN" altLang="en-US" sz="2167" dirty="0">
                <a:solidFill>
                  <a:srgbClr val="0000FF"/>
                </a:solidFill>
                <a:latin typeface="Consolas" pitchFamily="49" charset="0"/>
                <a:ea typeface="楷体" pitchFamily="49" charset="-122"/>
                <a:cs typeface="Consolas" pitchFamily="49" charset="0"/>
              </a:rPr>
              <a:t>时，左式</a:t>
            </a:r>
            <a:r>
              <a:rPr lang="en-US" altLang="zh-CN" sz="2167" dirty="0">
                <a:solidFill>
                  <a:srgbClr val="0000FF"/>
                </a:solidFill>
                <a:latin typeface="Consolas" pitchFamily="49" charset="0"/>
                <a:ea typeface="楷体" pitchFamily="49" charset="-122"/>
                <a:cs typeface="Consolas" pitchFamily="49" charset="0"/>
              </a:rPr>
              <a:t>=1+2+…+</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=1+2+…+(</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-1)+</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　　　</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　</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等式成立。即证。</a:t>
            </a:r>
          </a:p>
        </p:txBody>
      </p:sp>
      <p:sp>
        <p:nvSpPr>
          <p:cNvPr id="8200" name="Rectangle 4"/>
          <p:cNvSpPr>
            <a:spLocks noChangeArrowheads="1"/>
          </p:cNvSpPr>
          <p:nvPr/>
        </p:nvSpPr>
        <p:spPr bwMode="auto">
          <a:xfrm>
            <a:off x="2" y="3079100"/>
            <a:ext cx="184731" cy="444417"/>
          </a:xfrm>
          <a:prstGeom prst="rect">
            <a:avLst/>
          </a:prstGeom>
          <a:noFill/>
          <a:ln w="9525">
            <a:noFill/>
            <a:miter lim="800000"/>
            <a:headEnd/>
            <a:tailEnd/>
          </a:ln>
        </p:spPr>
        <p:txBody>
          <a:bodyPr wrap="none" anchor="ctr">
            <a:spAutoFit/>
          </a:bodyPr>
          <a:lstStyle/>
          <a:p>
            <a:endParaRPr lang="zh-CN" altLang="en-US" sz="2288"/>
          </a:p>
        </p:txBody>
      </p:sp>
      <p:graphicFrame>
        <p:nvGraphicFramePr>
          <p:cNvPr id="8194" name="Object 3"/>
          <p:cNvGraphicFramePr>
            <a:graphicFrameLocks noChangeAspect="1"/>
          </p:cNvGraphicFramePr>
          <p:nvPr>
            <p:extLst>
              <p:ext uri="{D42A27DB-BD31-4B8C-83A1-F6EECF244321}">
                <p14:modId xmlns:p14="http://schemas.microsoft.com/office/powerpoint/2010/main" val="559685263"/>
              </p:ext>
            </p:extLst>
          </p:nvPr>
        </p:nvGraphicFramePr>
        <p:xfrm>
          <a:off x="1830100" y="1790818"/>
          <a:ext cx="3125399" cy="675672"/>
        </p:xfrm>
        <a:graphic>
          <a:graphicData uri="http://schemas.openxmlformats.org/presentationml/2006/ole">
            <mc:AlternateContent xmlns:mc="http://schemas.openxmlformats.org/markup-compatibility/2006">
              <mc:Choice xmlns:v="urn:schemas-microsoft-com:vml" Requires="v">
                <p:oleObj name="公式" r:id="rId2" imgW="1091880" imgH="317160" progId="">
                  <p:embed/>
                </p:oleObj>
              </mc:Choice>
              <mc:Fallback>
                <p:oleObj name="公式" r:id="rId2" imgW="1091880" imgH="317160" progId="">
                  <p:embed/>
                  <p:pic>
                    <p:nvPicPr>
                      <p:cNvPr id="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00" y="1790818"/>
                        <a:ext cx="3125399" cy="675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6"/>
          <p:cNvSpPr>
            <a:spLocks noChangeArrowheads="1"/>
          </p:cNvSpPr>
          <p:nvPr/>
        </p:nvSpPr>
        <p:spPr bwMode="auto">
          <a:xfrm>
            <a:off x="2" y="3079100"/>
            <a:ext cx="184731" cy="444417"/>
          </a:xfrm>
          <a:prstGeom prst="rect">
            <a:avLst/>
          </a:prstGeom>
          <a:noFill/>
          <a:ln w="9525">
            <a:noFill/>
            <a:miter lim="800000"/>
            <a:headEnd/>
            <a:tailEnd/>
          </a:ln>
        </p:spPr>
        <p:txBody>
          <a:bodyPr wrap="none" anchor="ctr">
            <a:spAutoFit/>
          </a:bodyPr>
          <a:lstStyle/>
          <a:p>
            <a:endParaRPr lang="zh-CN" altLang="en-US" sz="2288"/>
          </a:p>
        </p:txBody>
      </p:sp>
      <p:graphicFrame>
        <p:nvGraphicFramePr>
          <p:cNvPr id="8195" name="Object 5"/>
          <p:cNvGraphicFramePr>
            <a:graphicFrameLocks noChangeAspect="1"/>
          </p:cNvGraphicFramePr>
          <p:nvPr>
            <p:extLst>
              <p:ext uri="{D42A27DB-BD31-4B8C-83A1-F6EECF244321}">
                <p14:modId xmlns:p14="http://schemas.microsoft.com/office/powerpoint/2010/main" val="1042007479"/>
              </p:ext>
            </p:extLst>
          </p:nvPr>
        </p:nvGraphicFramePr>
        <p:xfrm>
          <a:off x="4484948" y="2824737"/>
          <a:ext cx="596767" cy="526256"/>
        </p:xfrm>
        <a:graphic>
          <a:graphicData uri="http://schemas.openxmlformats.org/presentationml/2006/ole">
            <mc:AlternateContent xmlns:mc="http://schemas.openxmlformats.org/markup-compatibility/2006">
              <mc:Choice xmlns:v="urn:schemas-microsoft-com:vml" Requires="v">
                <p:oleObj name="公式" r:id="rId4" imgW="266353" imgH="317087" progId="">
                  <p:embed/>
                </p:oleObj>
              </mc:Choice>
              <mc:Fallback>
                <p:oleObj name="公式" r:id="rId4" imgW="266353" imgH="317087" progId="">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948" y="2824737"/>
                        <a:ext cx="596767" cy="526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8"/>
          <p:cNvSpPr>
            <a:spLocks noChangeArrowheads="1"/>
          </p:cNvSpPr>
          <p:nvPr/>
        </p:nvSpPr>
        <p:spPr bwMode="auto">
          <a:xfrm>
            <a:off x="2" y="3079100"/>
            <a:ext cx="184731" cy="444417"/>
          </a:xfrm>
          <a:prstGeom prst="rect">
            <a:avLst/>
          </a:prstGeom>
          <a:noFill/>
          <a:ln w="9525">
            <a:noFill/>
            <a:miter lim="800000"/>
            <a:headEnd/>
            <a:tailEnd/>
          </a:ln>
        </p:spPr>
        <p:txBody>
          <a:bodyPr wrap="none" anchor="ctr">
            <a:spAutoFit/>
          </a:bodyPr>
          <a:lstStyle/>
          <a:p>
            <a:endParaRPr lang="zh-CN" altLang="en-US" sz="2288"/>
          </a:p>
        </p:txBody>
      </p:sp>
      <p:graphicFrame>
        <p:nvGraphicFramePr>
          <p:cNvPr id="8196" name="Object 7"/>
          <p:cNvGraphicFramePr>
            <a:graphicFrameLocks noChangeAspect="1"/>
          </p:cNvGraphicFramePr>
          <p:nvPr>
            <p:extLst>
              <p:ext uri="{D42A27DB-BD31-4B8C-83A1-F6EECF244321}">
                <p14:modId xmlns:p14="http://schemas.microsoft.com/office/powerpoint/2010/main" val="3350860650"/>
              </p:ext>
            </p:extLst>
          </p:nvPr>
        </p:nvGraphicFramePr>
        <p:xfrm>
          <a:off x="6513175" y="3379206"/>
          <a:ext cx="780785" cy="439838"/>
        </p:xfrm>
        <a:graphic>
          <a:graphicData uri="http://schemas.openxmlformats.org/presentationml/2006/ole">
            <mc:AlternateContent xmlns:mc="http://schemas.openxmlformats.org/markup-compatibility/2006">
              <mc:Choice xmlns:v="urn:schemas-microsoft-com:vml" Requires="v">
                <p:oleObj name="公式" r:id="rId6" imgW="418918" imgH="317362" progId="">
                  <p:embed/>
                </p:oleObj>
              </mc:Choice>
              <mc:Fallback>
                <p:oleObj name="公式" r:id="rId6" imgW="418918" imgH="317362" progId="">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3175" y="3379206"/>
                        <a:ext cx="780785" cy="4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9"/>
          <p:cNvGraphicFramePr>
            <a:graphicFrameLocks noChangeAspect="1"/>
          </p:cNvGraphicFramePr>
          <p:nvPr>
            <p:extLst>
              <p:ext uri="{D42A27DB-BD31-4B8C-83A1-F6EECF244321}">
                <p14:modId xmlns:p14="http://schemas.microsoft.com/office/powerpoint/2010/main" val="535033099"/>
              </p:ext>
            </p:extLst>
          </p:nvPr>
        </p:nvGraphicFramePr>
        <p:xfrm>
          <a:off x="6435167" y="3897053"/>
          <a:ext cx="780785" cy="439837"/>
        </p:xfrm>
        <a:graphic>
          <a:graphicData uri="http://schemas.openxmlformats.org/presentationml/2006/ole">
            <mc:AlternateContent xmlns:mc="http://schemas.openxmlformats.org/markup-compatibility/2006">
              <mc:Choice xmlns:v="urn:schemas-microsoft-com:vml" Requires="v">
                <p:oleObj name="公式" r:id="rId8" imgW="418918" imgH="317362" progId="">
                  <p:embed/>
                </p:oleObj>
              </mc:Choice>
              <mc:Fallback>
                <p:oleObj name="公式" r:id="rId8" imgW="418918" imgH="317362" progId="">
                  <p:embed/>
                  <p:pic>
                    <p:nvPicPr>
                      <p:cNvPr id="0" name="Picture 1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5167" y="3897053"/>
                        <a:ext cx="780785" cy="4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Rectangle 11"/>
          <p:cNvSpPr>
            <a:spLocks noChangeArrowheads="1"/>
          </p:cNvSpPr>
          <p:nvPr/>
        </p:nvSpPr>
        <p:spPr bwMode="auto">
          <a:xfrm>
            <a:off x="2" y="3079100"/>
            <a:ext cx="184731" cy="444417"/>
          </a:xfrm>
          <a:prstGeom prst="rect">
            <a:avLst/>
          </a:prstGeom>
          <a:noFill/>
          <a:ln w="9525">
            <a:noFill/>
            <a:miter lim="800000"/>
            <a:headEnd/>
            <a:tailEnd/>
          </a:ln>
        </p:spPr>
        <p:txBody>
          <a:bodyPr wrap="none" anchor="ctr">
            <a:spAutoFit/>
          </a:bodyPr>
          <a:lstStyle/>
          <a:p>
            <a:endParaRPr lang="zh-CN" altLang="en-US" sz="2288"/>
          </a:p>
        </p:txBody>
      </p:sp>
      <p:graphicFrame>
        <p:nvGraphicFramePr>
          <p:cNvPr id="8198" name="Object 10"/>
          <p:cNvGraphicFramePr>
            <a:graphicFrameLocks noChangeAspect="1"/>
          </p:cNvGraphicFramePr>
          <p:nvPr>
            <p:extLst>
              <p:ext uri="{D42A27DB-BD31-4B8C-83A1-F6EECF244321}">
                <p14:modId xmlns:p14="http://schemas.microsoft.com/office/powerpoint/2010/main" val="3078056642"/>
              </p:ext>
            </p:extLst>
          </p:nvPr>
        </p:nvGraphicFramePr>
        <p:xfrm>
          <a:off x="7683305" y="3880867"/>
          <a:ext cx="859895" cy="484237"/>
        </p:xfrm>
        <a:graphic>
          <a:graphicData uri="http://schemas.openxmlformats.org/presentationml/2006/ole">
            <mc:AlternateContent xmlns:mc="http://schemas.openxmlformats.org/markup-compatibility/2006">
              <mc:Choice xmlns:v="urn:schemas-microsoft-com:vml" Requires="v">
                <p:oleObj name="公式" r:id="rId9" imgW="418918" imgH="317362" progId="">
                  <p:embed/>
                </p:oleObj>
              </mc:Choice>
              <mc:Fallback>
                <p:oleObj name="公式" r:id="rId9" imgW="418918" imgH="317362" progId="">
                  <p:embed/>
                  <p:pic>
                    <p:nvPicPr>
                      <p:cNvPr id="0" name="Picture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3305" y="3880867"/>
                        <a:ext cx="859895" cy="4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pPr eaLnBrk="1" latinLnBrk="0" hangingPunct="1"/>
            <a:fld id="{AC9F20B6-2002-4E63-85FB-EAB17744B90D}"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31</a:t>
            </a:fld>
            <a:endParaRPr lang="en-US" altLang="zh-CN">
              <a:solidFill>
                <a:srgbClr val="F0A22E">
                  <a:shade val="75000"/>
                </a:srgb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03339" y="1322766"/>
            <a:ext cx="9047825" cy="1701428"/>
          </a:xfrm>
          <a:prstGeom prst="rect">
            <a:avLst/>
          </a:prstGeom>
          <a:noFill/>
          <a:ln w="9525">
            <a:noFill/>
            <a:miter lim="800000"/>
            <a:headEnd/>
            <a:tailEnd/>
          </a:ln>
        </p:spPr>
        <p:txBody>
          <a:bodyPr>
            <a:spAutoFit/>
          </a:bodyPr>
          <a:lstStyle/>
          <a:p>
            <a:pPr>
              <a:lnSpc>
                <a:spcPct val="150000"/>
              </a:lnSpc>
              <a:spcBef>
                <a:spcPct val="50000"/>
              </a:spcBef>
            </a:pPr>
            <a:r>
              <a:rPr lang="zh-CN" altLang="en-US" sz="2167" dirty="0">
                <a:solidFill>
                  <a:srgbClr val="FF0000"/>
                </a:solidFill>
                <a:latin typeface="Consolas" pitchFamily="49" charset="0"/>
                <a:ea typeface="楷体" pitchFamily="49" charset="-122"/>
                <a:cs typeface="Consolas" pitchFamily="49" charset="0"/>
              </a:rPr>
              <a:t>例如，</a:t>
            </a:r>
            <a:r>
              <a:rPr lang="zh-CN" altLang="en-US" sz="2167" dirty="0">
                <a:solidFill>
                  <a:srgbClr val="0000FF"/>
                </a:solidFill>
                <a:latin typeface="Consolas" pitchFamily="49" charset="0"/>
                <a:ea typeface="楷体" pitchFamily="49" charset="-122"/>
                <a:cs typeface="Consolas" pitchFamily="49" charset="0"/>
              </a:rPr>
              <a:t>采用第二数学归纳法证明</a:t>
            </a:r>
            <a:r>
              <a:rPr lang="en-US" altLang="zh-CN" sz="2167"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167" dirty="0">
                <a:solidFill>
                  <a:srgbClr val="0000FF"/>
                </a:solidFill>
                <a:latin typeface="Consolas" pitchFamily="49" charset="0"/>
                <a:ea typeface="楷体" pitchFamily="49" charset="-122"/>
                <a:cs typeface="Consolas" pitchFamily="49" charset="0"/>
              </a:rPr>
              <a:t>任何含有</a:t>
            </a:r>
            <a:r>
              <a:rPr lang="en-US" altLang="zh-CN" sz="2167" i="1"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）个不同结点的二又树，都可由它的中序序列和先序序列唯一地确定。</a:t>
            </a:r>
          </a:p>
        </p:txBody>
      </p:sp>
      <p:sp>
        <p:nvSpPr>
          <p:cNvPr id="54275" name="Text Box 3"/>
          <p:cNvSpPr txBox="1">
            <a:spLocks noChangeArrowheads="1"/>
          </p:cNvSpPr>
          <p:nvPr/>
        </p:nvSpPr>
        <p:spPr bwMode="auto">
          <a:xfrm>
            <a:off x="376090" y="3136468"/>
            <a:ext cx="9126934" cy="1615058"/>
          </a:xfrm>
          <a:prstGeom prst="rect">
            <a:avLst/>
          </a:prstGeom>
          <a:noFill/>
          <a:ln w="9525">
            <a:noFill/>
            <a:miter lim="800000"/>
            <a:headEnd/>
            <a:tailEnd/>
          </a:ln>
        </p:spPr>
        <p:txBody>
          <a:bodyPr>
            <a:spAutoFit/>
          </a:bodyPr>
          <a:lstStyle/>
          <a:p>
            <a:pPr>
              <a:lnSpc>
                <a:spcPct val="150000"/>
              </a:lnSpc>
            </a:pPr>
            <a:r>
              <a:rPr lang="zh-CN" altLang="en-US" sz="2167" dirty="0">
                <a:solidFill>
                  <a:srgbClr val="FF0000"/>
                </a:solidFill>
                <a:latin typeface="微软雅黑" pitchFamily="34" charset="-122"/>
                <a:ea typeface="微软雅黑" pitchFamily="34" charset="-122"/>
                <a:cs typeface="Consolas" pitchFamily="49" charset="0"/>
              </a:rPr>
              <a:t>证明：</a:t>
            </a:r>
            <a:r>
              <a:rPr lang="zh-CN" altLang="en-US" sz="2288" dirty="0">
                <a:solidFill>
                  <a:srgbClr val="0000FF"/>
                </a:solidFill>
                <a:latin typeface="Consolas" pitchFamily="49" charset="0"/>
                <a:ea typeface="楷体" pitchFamily="49" charset="-122"/>
                <a:cs typeface="Consolas" pitchFamily="49" charset="0"/>
              </a:rPr>
              <a:t>当</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=0</a:t>
            </a:r>
            <a:r>
              <a:rPr lang="zh-CN" altLang="en-US" sz="2288" dirty="0">
                <a:solidFill>
                  <a:srgbClr val="0000FF"/>
                </a:solidFill>
                <a:latin typeface="Consolas" pitchFamily="49" charset="0"/>
                <a:ea typeface="楷体" pitchFamily="49" charset="-122"/>
                <a:cs typeface="Consolas" pitchFamily="49" charset="0"/>
              </a:rPr>
              <a:t>时，二叉树为空，结论正确。</a:t>
            </a:r>
          </a:p>
          <a:p>
            <a:pPr>
              <a:lnSpc>
                <a:spcPct val="150000"/>
              </a:lnSpc>
            </a:pPr>
            <a:r>
              <a:rPr lang="zh-CN" altLang="en-US" sz="2288" dirty="0">
                <a:solidFill>
                  <a:srgbClr val="0000FF"/>
                </a:solidFill>
                <a:latin typeface="Consolas" pitchFamily="49" charset="0"/>
                <a:ea typeface="楷体" pitchFamily="49" charset="-122"/>
                <a:cs typeface="Consolas" pitchFamily="49" charset="0"/>
              </a:rPr>
              <a:t>　　假设结点数小于</a:t>
            </a:r>
            <a:r>
              <a:rPr lang="en-US" altLang="zh-CN" sz="2288" i="1" dirty="0">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的任何二叉树（所有结点值不相同），都可以由其先序序列和中序序列唯一地确定。</a:t>
            </a:r>
          </a:p>
        </p:txBody>
      </p:sp>
      <p:sp>
        <p:nvSpPr>
          <p:cNvPr id="2" name="日期占位符 1"/>
          <p:cNvSpPr>
            <a:spLocks noGrp="1"/>
          </p:cNvSpPr>
          <p:nvPr>
            <p:ph type="dt" sz="half" idx="10"/>
          </p:nvPr>
        </p:nvSpPr>
        <p:spPr/>
        <p:txBody>
          <a:bodyPr/>
          <a:lstStyle/>
          <a:p>
            <a:pPr eaLnBrk="1" latinLnBrk="0" hangingPunct="1"/>
            <a:fld id="{514261AC-6C25-4138-91BC-377E77E85B0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32</a:t>
            </a:fld>
            <a:endParaRPr lang="en-US" altLang="zh-CN">
              <a:solidFill>
                <a:srgbClr val="F0A22E">
                  <a:shade val="75000"/>
                </a:srgb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96058" y="2317145"/>
            <a:ext cx="1482460" cy="333489"/>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167"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601125" y="2331332"/>
            <a:ext cx="3506657" cy="33348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167" i="1" err="1">
                <a:solidFill>
                  <a:srgbClr val="FF0000"/>
                </a:solidFill>
                <a:latin typeface="Consolas" pitchFamily="49" charset="0"/>
                <a:cs typeface="Consolas" pitchFamily="49" charset="0"/>
              </a:rPr>
              <a:t>a</a:t>
            </a:r>
            <a:r>
              <a:rPr lang="en-US" altLang="zh-CN" sz="2167" baseline="-25000" err="1">
                <a:solidFill>
                  <a:srgbClr val="FF0000"/>
                </a:solidFill>
                <a:latin typeface="Consolas" pitchFamily="49" charset="0"/>
                <a:cs typeface="Consolas" pitchFamily="49" charset="0"/>
              </a:rPr>
              <a:t>0</a:t>
            </a:r>
            <a:r>
              <a:rPr lang="en-US" altLang="zh-CN" sz="2167">
                <a:latin typeface="Consolas" pitchFamily="49" charset="0"/>
                <a:cs typeface="Consolas" pitchFamily="49" charset="0"/>
              </a:rPr>
              <a:t> </a:t>
            </a:r>
            <a:r>
              <a:rPr lang="en-US" altLang="zh-CN" sz="2167" i="1">
                <a:solidFill>
                  <a:srgbClr val="006600"/>
                </a:solidFill>
                <a:latin typeface="Consolas" pitchFamily="49" charset="0"/>
                <a:cs typeface="Consolas" pitchFamily="49" charset="0"/>
              </a:rPr>
              <a:t>a</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a:solidFill>
                  <a:srgbClr val="006600"/>
                </a:solidFill>
                <a:latin typeface="Consolas" pitchFamily="49" charset="0"/>
                <a:ea typeface="宋体" pitchFamily="2" charset="-122"/>
                <a:cs typeface="Consolas" pitchFamily="49" charset="0"/>
              </a:rPr>
              <a:t>… </a:t>
            </a:r>
            <a:r>
              <a:rPr lang="en-US" altLang="zh-CN" sz="2167" i="1">
                <a:solidFill>
                  <a:srgbClr val="006600"/>
                </a:solidFill>
                <a:latin typeface="Consolas" pitchFamily="49" charset="0"/>
                <a:cs typeface="Consolas" pitchFamily="49" charset="0"/>
              </a:rPr>
              <a:t>a</a:t>
            </a:r>
            <a:r>
              <a:rPr lang="en-US" altLang="zh-CN" sz="2167" i="1" baseline="-25000">
                <a:solidFill>
                  <a:srgbClr val="006600"/>
                </a:solidFill>
                <a:latin typeface="Consolas" pitchFamily="49" charset="0"/>
                <a:cs typeface="Consolas" pitchFamily="49" charset="0"/>
              </a:rPr>
              <a:t>k   </a:t>
            </a:r>
            <a:r>
              <a:rPr lang="en-US" altLang="zh-CN" sz="2167" i="1">
                <a:solidFill>
                  <a:srgbClr val="006600"/>
                </a:solidFill>
                <a:latin typeface="Consolas" pitchFamily="49" charset="0"/>
                <a:cs typeface="Consolas" pitchFamily="49" charset="0"/>
              </a:rPr>
              <a:t>a</a:t>
            </a:r>
            <a:r>
              <a:rPr lang="en-US" altLang="zh-CN" sz="2167" i="1" baseline="-25000">
                <a:solidFill>
                  <a:srgbClr val="006600"/>
                </a:solidFill>
                <a:latin typeface="Consolas" pitchFamily="49" charset="0"/>
                <a:cs typeface="Consolas" pitchFamily="49" charset="0"/>
              </a:rPr>
              <a:t>k</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dirty="0">
                <a:solidFill>
                  <a:srgbClr val="006600"/>
                </a:solidFill>
                <a:latin typeface="Consolas" pitchFamily="49" charset="0"/>
                <a:ea typeface="宋体" pitchFamily="2" charset="-122"/>
                <a:cs typeface="Consolas" pitchFamily="49" charset="0"/>
              </a:rPr>
              <a:t>…</a:t>
            </a:r>
            <a:r>
              <a:rPr lang="en-US" altLang="zh-CN" sz="2167" dirty="0">
                <a:solidFill>
                  <a:srgbClr val="006600"/>
                </a:solidFill>
                <a:latin typeface="Consolas" pitchFamily="49" charset="0"/>
                <a:cs typeface="Consolas" pitchFamily="49" charset="0"/>
              </a:rPr>
              <a:t> </a:t>
            </a:r>
            <a:r>
              <a:rPr lang="en-US" altLang="zh-CN" sz="2167" i="1" dirty="0">
                <a:solidFill>
                  <a:srgbClr val="006600"/>
                </a:solidFill>
                <a:latin typeface="Consolas" pitchFamily="49" charset="0"/>
                <a:cs typeface="Consolas" pitchFamily="49" charset="0"/>
              </a:rPr>
              <a:t>a</a:t>
            </a:r>
            <a:r>
              <a:rPr lang="en-US" altLang="zh-CN" sz="2167" i="1" baseline="-25000" dirty="0">
                <a:solidFill>
                  <a:srgbClr val="006600"/>
                </a:solidFill>
                <a:latin typeface="Consolas" pitchFamily="49" charset="0"/>
                <a:cs typeface="Consolas" pitchFamily="49" charset="0"/>
              </a:rPr>
              <a:t>n</a:t>
            </a:r>
            <a:r>
              <a:rPr lang="en-US" altLang="zh-CN" sz="2167" baseline="-25000" dirty="0">
                <a:solidFill>
                  <a:srgbClr val="006600"/>
                </a:solidFill>
                <a:latin typeface="Consolas" pitchFamily="49" charset="0"/>
                <a:cs typeface="Consolas" pitchFamily="49" charset="0"/>
              </a:rPr>
              <a:t>-1</a:t>
            </a:r>
            <a:endParaRPr lang="en-US" altLang="en-US" sz="2167" baseline="-25000" dirty="0">
              <a:solidFill>
                <a:srgbClr val="006600"/>
              </a:solidFill>
              <a:latin typeface="Consolas" pitchFamily="49" charset="0"/>
              <a:cs typeface="Consolas" pitchFamily="49" charset="0"/>
            </a:endParaRPr>
          </a:p>
        </p:txBody>
      </p:sp>
      <p:grpSp>
        <p:nvGrpSpPr>
          <p:cNvPr id="5" name="组合 4"/>
          <p:cNvGrpSpPr/>
          <p:nvPr/>
        </p:nvGrpSpPr>
        <p:grpSpPr>
          <a:xfrm>
            <a:off x="1690546" y="2673147"/>
            <a:ext cx="1482460" cy="1253006"/>
            <a:chOff x="1500166" y="3141661"/>
            <a:chExt cx="1368425" cy="1542161"/>
          </a:xfrm>
        </p:grpSpPr>
        <p:sp>
          <p:nvSpPr>
            <p:cNvPr id="6" name="Text Box 6"/>
            <p:cNvSpPr txBox="1">
              <a:spLocks noChangeArrowheads="1"/>
            </p:cNvSpPr>
            <p:nvPr/>
          </p:nvSpPr>
          <p:spPr bwMode="auto">
            <a:xfrm>
              <a:off x="1500166" y="3383821"/>
              <a:ext cx="1368425" cy="1300001"/>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楷体" pitchFamily="49" charset="-122"/>
                  <a:cs typeface="Consolas" pitchFamily="49" charset="0"/>
                </a:rPr>
                <a:t>左子树先</a:t>
              </a:r>
              <a:r>
                <a:rPr lang="zh-CN" altLang="en-US" sz="2288">
                  <a:solidFill>
                    <a:srgbClr val="0000FF"/>
                  </a:solidFill>
                  <a:latin typeface="Consolas" pitchFamily="49" charset="0"/>
                  <a:ea typeface="楷体" pitchFamily="49" charset="-122"/>
                  <a:cs typeface="Consolas" pitchFamily="49" charset="0"/>
                </a:rPr>
                <a:t>序序列，有</a:t>
              </a:r>
              <a:r>
                <a:rPr lang="en-US" altLang="zh-CN" sz="2288" i="1">
                  <a:solidFill>
                    <a:srgbClr val="0000FF"/>
                  </a:solidFill>
                  <a:latin typeface="Consolas" pitchFamily="49" charset="0"/>
                  <a:ea typeface="楷体" pitchFamily="49" charset="-122"/>
                  <a:cs typeface="Consolas" pitchFamily="49" charset="0"/>
                </a:rPr>
                <a:t>k</a:t>
              </a:r>
              <a:r>
                <a:rPr lang="zh-CN" altLang="en-US" sz="2288">
                  <a:solidFill>
                    <a:srgbClr val="0000FF"/>
                  </a:solidFill>
                  <a:latin typeface="Consolas" pitchFamily="49" charset="0"/>
                  <a:ea typeface="楷体" pitchFamily="49" charset="-122"/>
                  <a:cs typeface="Consolas" pitchFamily="49" charset="0"/>
                </a:rPr>
                <a:t>个结点</a:t>
              </a:r>
              <a:endParaRPr lang="zh-CN" altLang="en-US" sz="2288"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cs typeface="Consolas" pitchFamily="49" charset="0"/>
              </a:endParaRPr>
            </a:p>
          </p:txBody>
        </p:sp>
      </p:grpSp>
      <p:grpSp>
        <p:nvGrpSpPr>
          <p:cNvPr id="8" name="组合 7"/>
          <p:cNvGrpSpPr/>
          <p:nvPr/>
        </p:nvGrpSpPr>
        <p:grpSpPr>
          <a:xfrm>
            <a:off x="3250394" y="2673144"/>
            <a:ext cx="1559851" cy="1253006"/>
            <a:chOff x="3143240" y="3141661"/>
            <a:chExt cx="1439862" cy="1542162"/>
          </a:xfrm>
        </p:grpSpPr>
        <p:sp>
          <p:nvSpPr>
            <p:cNvPr id="9" name="Text Box 7"/>
            <p:cNvSpPr txBox="1">
              <a:spLocks noChangeArrowheads="1"/>
            </p:cNvSpPr>
            <p:nvPr/>
          </p:nvSpPr>
          <p:spPr bwMode="auto">
            <a:xfrm>
              <a:off x="3143240" y="3383821"/>
              <a:ext cx="1439862" cy="1300002"/>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楷体" pitchFamily="49" charset="-122"/>
                  <a:cs typeface="Consolas" pitchFamily="49" charset="0"/>
                </a:rPr>
                <a:t>右子树先</a:t>
              </a:r>
              <a:r>
                <a:rPr lang="zh-CN" altLang="en-US" sz="2288">
                  <a:solidFill>
                    <a:srgbClr val="0000FF"/>
                  </a:solidFill>
                  <a:latin typeface="Consolas" pitchFamily="49" charset="0"/>
                  <a:ea typeface="楷体" pitchFamily="49" charset="-122"/>
                  <a:cs typeface="Consolas" pitchFamily="49" charset="0"/>
                </a:rPr>
                <a:t>序序列，有</a:t>
              </a:r>
              <a:r>
                <a:rPr lang="en-US" altLang="zh-CN" sz="2288" i="1">
                  <a:solidFill>
                    <a:srgbClr val="0000FF"/>
                  </a:solidFill>
                  <a:latin typeface="Consolas" pitchFamily="49" charset="0"/>
                  <a:ea typeface="楷体" pitchFamily="49" charset="-122"/>
                  <a:cs typeface="Consolas" pitchFamily="49" charset="0"/>
                </a:rPr>
                <a:t>n</a:t>
              </a:r>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ea typeface="楷体" pitchFamily="49" charset="-122"/>
                  <a:cs typeface="Consolas" pitchFamily="49" charset="0"/>
                </a:rPr>
                <a:t>k</a:t>
              </a:r>
              <a:r>
                <a:rPr lang="en-US" altLang="zh-CN" sz="2288">
                  <a:solidFill>
                    <a:srgbClr val="0000FF"/>
                  </a:solidFill>
                  <a:latin typeface="Consolas" pitchFamily="49" charset="0"/>
                  <a:ea typeface="+mj-ea"/>
                  <a:cs typeface="Consolas" pitchFamily="49" charset="0"/>
                </a:rPr>
                <a:t>-</a:t>
              </a:r>
              <a:r>
                <a:rPr lang="en-US" altLang="zh-CN" sz="2288">
                  <a:solidFill>
                    <a:srgbClr val="0000FF"/>
                  </a:solidFill>
                  <a:latin typeface="Consolas" pitchFamily="49" charset="0"/>
                  <a:ea typeface="楷体" pitchFamily="49" charset="-122"/>
                  <a:cs typeface="Consolas" pitchFamily="49" charset="0"/>
                </a:rPr>
                <a:t>1</a:t>
              </a:r>
              <a:r>
                <a:rPr lang="zh-CN" altLang="en-US" sz="2288">
                  <a:solidFill>
                    <a:srgbClr val="0000FF"/>
                  </a:solidFill>
                  <a:latin typeface="Consolas" pitchFamily="49" charset="0"/>
                  <a:ea typeface="楷体" pitchFamily="49" charset="-122"/>
                  <a:cs typeface="Consolas" pitchFamily="49" charset="0"/>
                </a:rPr>
                <a:t>个结点</a:t>
              </a:r>
              <a:endParaRPr lang="zh-CN" altLang="en-US" sz="2288"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863582" y="2331331"/>
            <a:ext cx="1482460" cy="333489"/>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167">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6203288" y="2345522"/>
            <a:ext cx="3702712" cy="33348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167" i="1" dirty="0">
                <a:solidFill>
                  <a:srgbClr val="006600"/>
                </a:solidFill>
                <a:latin typeface="Consolas" pitchFamily="49" charset="0"/>
                <a:cs typeface="Consolas" pitchFamily="49" charset="0"/>
              </a:rPr>
              <a:t>b</a:t>
            </a:r>
            <a:r>
              <a:rPr lang="en-US" altLang="zh-CN" sz="2167" baseline="-25000" dirty="0">
                <a:solidFill>
                  <a:srgbClr val="006600"/>
                </a:solidFill>
                <a:latin typeface="Consolas" pitchFamily="49" charset="0"/>
                <a:cs typeface="Consolas" pitchFamily="49" charset="0"/>
              </a:rPr>
              <a:t>0</a:t>
            </a:r>
            <a:r>
              <a:rPr lang="en-US" altLang="zh-CN" sz="2167" dirty="0">
                <a:solidFill>
                  <a:srgbClr val="006600"/>
                </a:solidFill>
                <a:latin typeface="Consolas" pitchFamily="49" charset="0"/>
                <a:cs typeface="Consolas" pitchFamily="49" charset="0"/>
              </a:rPr>
              <a:t> </a:t>
            </a:r>
            <a:r>
              <a:rPr lang="en-US" altLang="zh-CN" sz="2167" i="1" dirty="0">
                <a:solidFill>
                  <a:srgbClr val="006600"/>
                </a:solidFill>
                <a:latin typeface="Consolas" pitchFamily="49" charset="0"/>
                <a:cs typeface="Consolas" pitchFamily="49" charset="0"/>
              </a:rPr>
              <a:t>b</a:t>
            </a:r>
            <a:r>
              <a:rPr lang="en-US" altLang="zh-CN" sz="2167" baseline="-25000" dirty="0">
                <a:solidFill>
                  <a:srgbClr val="006600"/>
                </a:solidFill>
                <a:latin typeface="Consolas" pitchFamily="49" charset="0"/>
                <a:cs typeface="Consolas" pitchFamily="49" charset="0"/>
              </a:rPr>
              <a:t>1</a:t>
            </a:r>
            <a:r>
              <a:rPr lang="en-US" altLang="zh-CN" sz="2167" dirty="0">
                <a:solidFill>
                  <a:srgbClr val="006600"/>
                </a:solidFill>
                <a:latin typeface="Consolas" pitchFamily="49" charset="0"/>
                <a:cs typeface="Consolas" pitchFamily="49" charset="0"/>
              </a:rPr>
              <a:t> </a:t>
            </a:r>
            <a:r>
              <a:rPr lang="en-US" altLang="zh-CN" sz="2167" dirty="0">
                <a:solidFill>
                  <a:srgbClr val="006600"/>
                </a:solidFill>
                <a:latin typeface="Consolas" pitchFamily="49" charset="0"/>
                <a:ea typeface="宋体" pitchFamily="2" charset="-122"/>
                <a:cs typeface="Consolas" pitchFamily="49" charset="0"/>
              </a:rPr>
              <a:t>… </a:t>
            </a:r>
            <a:r>
              <a:rPr lang="en-US" altLang="zh-CN" sz="2167" i="1" dirty="0">
                <a:solidFill>
                  <a:srgbClr val="006600"/>
                </a:solidFill>
                <a:latin typeface="Consolas" pitchFamily="49" charset="0"/>
                <a:ea typeface="宋体" pitchFamily="2" charset="-122"/>
                <a:cs typeface="Consolas" pitchFamily="49" charset="0"/>
              </a:rPr>
              <a:t>b</a:t>
            </a:r>
            <a:r>
              <a:rPr lang="en-US" altLang="zh-CN" sz="2167" i="1" baseline="-25000" dirty="0">
                <a:solidFill>
                  <a:srgbClr val="006600"/>
                </a:solidFill>
                <a:latin typeface="Consolas" pitchFamily="49" charset="0"/>
                <a:ea typeface="宋体" pitchFamily="2" charset="-122"/>
                <a:cs typeface="Consolas" pitchFamily="49" charset="0"/>
              </a:rPr>
              <a:t>k</a:t>
            </a:r>
            <a:r>
              <a:rPr lang="en-US" altLang="zh-CN" sz="2167" baseline="-25000" dirty="0">
                <a:solidFill>
                  <a:srgbClr val="006600"/>
                </a:solidFill>
                <a:latin typeface="Consolas" pitchFamily="49" charset="0"/>
                <a:ea typeface="宋体" pitchFamily="2" charset="-122"/>
                <a:cs typeface="Consolas" pitchFamily="49" charset="0"/>
              </a:rPr>
              <a:t>-1</a:t>
            </a:r>
            <a:r>
              <a:rPr lang="en-US" altLang="zh-CN" sz="2167" dirty="0">
                <a:latin typeface="Consolas" pitchFamily="49" charset="0"/>
                <a:cs typeface="Consolas" pitchFamily="49" charset="0"/>
              </a:rPr>
              <a:t> </a:t>
            </a:r>
            <a:r>
              <a:rPr lang="en-US" altLang="zh-CN" sz="2167" i="1" dirty="0" err="1">
                <a:solidFill>
                  <a:srgbClr val="FF0000"/>
                </a:solidFill>
                <a:latin typeface="Consolas" pitchFamily="49" charset="0"/>
                <a:cs typeface="Consolas" pitchFamily="49" charset="0"/>
              </a:rPr>
              <a:t>b</a:t>
            </a:r>
            <a:r>
              <a:rPr lang="en-US" altLang="zh-CN" sz="2167" i="1" baseline="-25000" dirty="0" err="1">
                <a:solidFill>
                  <a:srgbClr val="FF0000"/>
                </a:solidFill>
                <a:latin typeface="Consolas" pitchFamily="49" charset="0"/>
                <a:cs typeface="Consolas" pitchFamily="49" charset="0"/>
              </a:rPr>
              <a:t>k</a:t>
            </a:r>
            <a:r>
              <a:rPr lang="en-US" altLang="zh-CN" sz="2167" dirty="0">
                <a:latin typeface="Consolas" pitchFamily="49" charset="0"/>
                <a:cs typeface="Consolas" pitchFamily="49" charset="0"/>
              </a:rPr>
              <a:t> </a:t>
            </a:r>
            <a:r>
              <a:rPr lang="en-US" altLang="zh-CN" sz="2167" i="1" dirty="0">
                <a:solidFill>
                  <a:srgbClr val="006600"/>
                </a:solidFill>
                <a:latin typeface="Consolas" pitchFamily="49" charset="0"/>
                <a:cs typeface="Consolas" pitchFamily="49" charset="0"/>
              </a:rPr>
              <a:t>b</a:t>
            </a:r>
            <a:r>
              <a:rPr lang="en-US" altLang="zh-CN" sz="2167" i="1" baseline="-25000" dirty="0">
                <a:solidFill>
                  <a:srgbClr val="006600"/>
                </a:solidFill>
                <a:latin typeface="Consolas" pitchFamily="49" charset="0"/>
                <a:cs typeface="Consolas" pitchFamily="49" charset="0"/>
              </a:rPr>
              <a:t>k</a:t>
            </a:r>
            <a:r>
              <a:rPr lang="en-US" altLang="zh-CN" sz="2167" baseline="-25000" dirty="0">
                <a:solidFill>
                  <a:srgbClr val="006600"/>
                </a:solidFill>
                <a:latin typeface="Consolas" pitchFamily="49" charset="0"/>
                <a:cs typeface="Consolas" pitchFamily="49" charset="0"/>
              </a:rPr>
              <a:t>+1</a:t>
            </a:r>
            <a:r>
              <a:rPr lang="en-US" altLang="zh-CN" sz="2167" dirty="0">
                <a:solidFill>
                  <a:srgbClr val="006600"/>
                </a:solidFill>
                <a:latin typeface="Consolas" pitchFamily="49" charset="0"/>
                <a:cs typeface="Consolas" pitchFamily="49" charset="0"/>
              </a:rPr>
              <a:t> </a:t>
            </a:r>
            <a:r>
              <a:rPr lang="en-US" altLang="zh-CN" sz="2167" dirty="0">
                <a:solidFill>
                  <a:srgbClr val="006600"/>
                </a:solidFill>
                <a:latin typeface="Consolas" pitchFamily="49" charset="0"/>
                <a:ea typeface="宋体" pitchFamily="2" charset="-122"/>
                <a:cs typeface="Consolas" pitchFamily="49" charset="0"/>
              </a:rPr>
              <a:t>…</a:t>
            </a:r>
            <a:r>
              <a:rPr lang="en-US" altLang="zh-CN" sz="2167" dirty="0">
                <a:solidFill>
                  <a:srgbClr val="006600"/>
                </a:solidFill>
                <a:latin typeface="Consolas" pitchFamily="49" charset="0"/>
                <a:cs typeface="Consolas" pitchFamily="49" charset="0"/>
              </a:rPr>
              <a:t> </a:t>
            </a:r>
            <a:r>
              <a:rPr lang="en-US" altLang="zh-CN" sz="2167" i="1" dirty="0">
                <a:solidFill>
                  <a:srgbClr val="006600"/>
                </a:solidFill>
                <a:latin typeface="Consolas" pitchFamily="49" charset="0"/>
                <a:cs typeface="Consolas" pitchFamily="49" charset="0"/>
              </a:rPr>
              <a:t>b</a:t>
            </a:r>
            <a:r>
              <a:rPr lang="en-US" altLang="zh-CN" sz="2167" i="1" baseline="-25000" dirty="0">
                <a:solidFill>
                  <a:srgbClr val="006600"/>
                </a:solidFill>
                <a:latin typeface="Consolas" pitchFamily="49" charset="0"/>
                <a:cs typeface="Consolas" pitchFamily="49" charset="0"/>
              </a:rPr>
              <a:t>n</a:t>
            </a:r>
            <a:r>
              <a:rPr lang="en-US" altLang="zh-CN" sz="2167" baseline="-25000" dirty="0">
                <a:solidFill>
                  <a:srgbClr val="006600"/>
                </a:solidFill>
                <a:latin typeface="Consolas" pitchFamily="49" charset="0"/>
                <a:cs typeface="Consolas" pitchFamily="49" charset="0"/>
              </a:rPr>
              <a:t>-1</a:t>
            </a:r>
            <a:endParaRPr lang="en-US" altLang="en-US" sz="2167" baseline="-25000" dirty="0">
              <a:solidFill>
                <a:srgbClr val="006600"/>
              </a:solidFill>
              <a:latin typeface="Consolas" pitchFamily="49" charset="0"/>
              <a:cs typeface="Consolas" pitchFamily="49" charset="0"/>
            </a:endParaRPr>
          </a:p>
        </p:txBody>
      </p:sp>
      <p:grpSp>
        <p:nvGrpSpPr>
          <p:cNvPr id="13" name="组合 12"/>
          <p:cNvGrpSpPr/>
          <p:nvPr/>
        </p:nvGrpSpPr>
        <p:grpSpPr>
          <a:xfrm>
            <a:off x="6256623" y="2673147"/>
            <a:ext cx="1482460" cy="1253007"/>
            <a:chOff x="5978554" y="3141660"/>
            <a:chExt cx="1368425" cy="1542161"/>
          </a:xfrm>
        </p:grpSpPr>
        <p:sp>
          <p:nvSpPr>
            <p:cNvPr id="14" name="Text Box 12"/>
            <p:cNvSpPr txBox="1">
              <a:spLocks noChangeArrowheads="1"/>
            </p:cNvSpPr>
            <p:nvPr/>
          </p:nvSpPr>
          <p:spPr bwMode="auto">
            <a:xfrm>
              <a:off x="5978554" y="3383821"/>
              <a:ext cx="1368425" cy="1300000"/>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楷体" pitchFamily="49" charset="-122"/>
                  <a:cs typeface="Consolas" pitchFamily="49" charset="0"/>
                </a:rPr>
                <a:t>左子树中</a:t>
              </a:r>
              <a:r>
                <a:rPr lang="zh-CN" altLang="en-US" sz="2288">
                  <a:solidFill>
                    <a:srgbClr val="0000FF"/>
                  </a:solidFill>
                  <a:latin typeface="Consolas" pitchFamily="49" charset="0"/>
                  <a:ea typeface="楷体" pitchFamily="49" charset="-122"/>
                  <a:cs typeface="Consolas" pitchFamily="49" charset="0"/>
                </a:rPr>
                <a:t>序序列，有</a:t>
              </a:r>
              <a:r>
                <a:rPr lang="en-US" altLang="zh-CN" sz="2288" i="1">
                  <a:solidFill>
                    <a:srgbClr val="0000FF"/>
                  </a:solidFill>
                  <a:latin typeface="Consolas" pitchFamily="49" charset="0"/>
                  <a:ea typeface="楷体" pitchFamily="49" charset="-122"/>
                  <a:cs typeface="Consolas" pitchFamily="49" charset="0"/>
                </a:rPr>
                <a:t>k</a:t>
              </a:r>
              <a:r>
                <a:rPr lang="zh-CN" altLang="en-US" sz="2288">
                  <a:solidFill>
                    <a:srgbClr val="0000FF"/>
                  </a:solidFill>
                  <a:latin typeface="Consolas" pitchFamily="49" charset="0"/>
                  <a:ea typeface="楷体" pitchFamily="49" charset="-122"/>
                  <a:cs typeface="Consolas" pitchFamily="49" charset="0"/>
                </a:rPr>
                <a:t>个结点</a:t>
              </a:r>
              <a:endParaRPr lang="zh-CN" altLang="en-US" sz="2288"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cs typeface="Consolas" pitchFamily="49" charset="0"/>
              </a:endParaRPr>
            </a:p>
          </p:txBody>
        </p:sp>
      </p:grpSp>
      <p:grpSp>
        <p:nvGrpSpPr>
          <p:cNvPr id="16" name="组合 15"/>
          <p:cNvGrpSpPr/>
          <p:nvPr/>
        </p:nvGrpSpPr>
        <p:grpSpPr>
          <a:xfrm>
            <a:off x="8203430" y="2679413"/>
            <a:ext cx="1559851" cy="1246742"/>
            <a:chOff x="7654936" y="3149370"/>
            <a:chExt cx="1439862" cy="1534450"/>
          </a:xfrm>
        </p:grpSpPr>
        <p:sp>
          <p:nvSpPr>
            <p:cNvPr id="17" name="Text Box 13"/>
            <p:cNvSpPr txBox="1">
              <a:spLocks noChangeArrowheads="1"/>
            </p:cNvSpPr>
            <p:nvPr/>
          </p:nvSpPr>
          <p:spPr bwMode="auto">
            <a:xfrm>
              <a:off x="7654936" y="3383820"/>
              <a:ext cx="1439862" cy="1300000"/>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楷体" pitchFamily="49" charset="-122"/>
                  <a:cs typeface="Consolas" pitchFamily="49" charset="0"/>
                </a:rPr>
                <a:t>右子树中</a:t>
              </a:r>
              <a:r>
                <a:rPr lang="zh-CN" altLang="en-US" sz="2288">
                  <a:solidFill>
                    <a:srgbClr val="0000FF"/>
                  </a:solidFill>
                  <a:latin typeface="Consolas" pitchFamily="49" charset="0"/>
                  <a:ea typeface="楷体" pitchFamily="49" charset="-122"/>
                  <a:cs typeface="Consolas" pitchFamily="49" charset="0"/>
                </a:rPr>
                <a:t>序序列，有</a:t>
              </a:r>
              <a:r>
                <a:rPr lang="en-US" altLang="zh-CN" sz="2288" i="1">
                  <a:solidFill>
                    <a:srgbClr val="0000FF"/>
                  </a:solidFill>
                  <a:latin typeface="Consolas" pitchFamily="49" charset="0"/>
                  <a:ea typeface="楷体" pitchFamily="49" charset="-122"/>
                  <a:cs typeface="Consolas" pitchFamily="49" charset="0"/>
                </a:rPr>
                <a:t>n</a:t>
              </a:r>
              <a:r>
                <a:rPr lang="en-US" altLang="zh-CN" sz="2288">
                  <a:solidFill>
                    <a:srgbClr val="0000FF"/>
                  </a:solidFill>
                  <a:latin typeface="Consolas" pitchFamily="49" charset="0"/>
                  <a:ea typeface="+mj-ea"/>
                  <a:cs typeface="Consolas" pitchFamily="49" charset="0"/>
                </a:rPr>
                <a:t>-</a:t>
              </a:r>
              <a:r>
                <a:rPr lang="en-US" altLang="zh-CN" sz="2288" i="1">
                  <a:solidFill>
                    <a:srgbClr val="0000FF"/>
                  </a:solidFill>
                  <a:latin typeface="Consolas" pitchFamily="49" charset="0"/>
                  <a:ea typeface="楷体" pitchFamily="49" charset="-122"/>
                  <a:cs typeface="Consolas" pitchFamily="49" charset="0"/>
                </a:rPr>
                <a:t>k</a:t>
              </a:r>
              <a:r>
                <a:rPr lang="en-US" altLang="zh-CN" sz="2288">
                  <a:solidFill>
                    <a:srgbClr val="0000FF"/>
                  </a:solidFill>
                  <a:latin typeface="Consolas" pitchFamily="49" charset="0"/>
                  <a:ea typeface="+mj-ea"/>
                  <a:cs typeface="Consolas" pitchFamily="49" charset="0"/>
                </a:rPr>
                <a:t>-</a:t>
              </a:r>
              <a:r>
                <a:rPr lang="en-US" altLang="zh-CN" sz="2288">
                  <a:solidFill>
                    <a:srgbClr val="0000FF"/>
                  </a:solidFill>
                  <a:latin typeface="Consolas" pitchFamily="49" charset="0"/>
                  <a:ea typeface="楷体" pitchFamily="49" charset="-122"/>
                  <a:cs typeface="Consolas" pitchFamily="49" charset="0"/>
                </a:rPr>
                <a:t>1</a:t>
              </a:r>
              <a:r>
                <a:rPr lang="zh-CN" altLang="en-US" sz="2288">
                  <a:solidFill>
                    <a:srgbClr val="0000FF"/>
                  </a:solidFill>
                  <a:latin typeface="Consolas" pitchFamily="49" charset="0"/>
                  <a:ea typeface="楷体" pitchFamily="49" charset="-122"/>
                  <a:cs typeface="Consolas" pitchFamily="49" charset="0"/>
                </a:rPr>
                <a:t>个结点</a:t>
              </a:r>
              <a:endParaRPr lang="zh-CN" altLang="en-US" sz="2288"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cs typeface="Consolas" pitchFamily="49" charset="0"/>
              </a:endParaRPr>
            </a:p>
          </p:txBody>
        </p:sp>
      </p:grpSp>
      <p:grpSp>
        <p:nvGrpSpPr>
          <p:cNvPr id="19" name="组合 18"/>
          <p:cNvGrpSpPr/>
          <p:nvPr/>
        </p:nvGrpSpPr>
        <p:grpSpPr>
          <a:xfrm>
            <a:off x="1678518" y="1745745"/>
            <a:ext cx="5983175" cy="632023"/>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sz="2288">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sz="2288">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sz="2288">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410448"/>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167">
                  <a:solidFill>
                    <a:srgbClr val="0000FF"/>
                  </a:solidFill>
                  <a:latin typeface="Consolas" pitchFamily="49" charset="0"/>
                  <a:ea typeface="楷体" pitchFamily="49" charset="-122"/>
                  <a:cs typeface="Consolas" pitchFamily="49" charset="0"/>
                </a:rPr>
                <a:t>通过根结点</a:t>
              </a:r>
              <a:r>
                <a:rPr lang="en-US" altLang="zh-CN" sz="2167" i="1">
                  <a:solidFill>
                    <a:srgbClr val="FF0000"/>
                  </a:solidFill>
                  <a:latin typeface="Consolas" pitchFamily="49" charset="0"/>
                  <a:ea typeface="楷体" pitchFamily="49" charset="-122"/>
                  <a:cs typeface="Consolas" pitchFamily="49" charset="0"/>
                </a:rPr>
                <a:t>a</a:t>
              </a:r>
              <a:r>
                <a:rPr lang="en-US" altLang="zh-CN" sz="2167" baseline="-25000">
                  <a:solidFill>
                    <a:srgbClr val="FF0000"/>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在中序序列中找到</a:t>
              </a:r>
              <a:r>
                <a:rPr lang="en-US" altLang="zh-CN" sz="2167" i="1" dirty="0" err="1">
                  <a:solidFill>
                    <a:srgbClr val="FF0000"/>
                  </a:solidFill>
                  <a:latin typeface="Consolas" pitchFamily="49" charset="0"/>
                  <a:ea typeface="楷体" pitchFamily="49" charset="-122"/>
                  <a:cs typeface="Consolas" pitchFamily="49" charset="0"/>
                </a:rPr>
                <a:t>b</a:t>
              </a:r>
              <a:r>
                <a:rPr lang="en-US" altLang="zh-CN" sz="2167" i="1" baseline="-25000" dirty="0" err="1">
                  <a:solidFill>
                    <a:srgbClr val="FF0000"/>
                  </a:solidFill>
                  <a:latin typeface="Consolas" pitchFamily="49" charset="0"/>
                  <a:ea typeface="楷体" pitchFamily="49" charset="-122"/>
                  <a:cs typeface="Consolas" pitchFamily="49" charset="0"/>
                </a:rPr>
                <a:t>k</a:t>
              </a:r>
              <a:endParaRPr lang="en-US" altLang="zh-CN" sz="2167" i="1" baseline="-25000" dirty="0">
                <a:solidFill>
                  <a:srgbClr val="FF0000"/>
                </a:solidFill>
                <a:latin typeface="Consolas" pitchFamily="49" charset="0"/>
                <a:ea typeface="楷体" pitchFamily="49" charset="-122"/>
                <a:cs typeface="Consolas" pitchFamily="49" charset="0"/>
              </a:endParaRPr>
            </a:p>
          </p:txBody>
        </p:sp>
      </p:grpSp>
      <p:grpSp>
        <p:nvGrpSpPr>
          <p:cNvPr id="24" name="组合 23"/>
          <p:cNvGrpSpPr/>
          <p:nvPr/>
        </p:nvGrpSpPr>
        <p:grpSpPr>
          <a:xfrm>
            <a:off x="1779629" y="4072578"/>
            <a:ext cx="6655981" cy="2255412"/>
            <a:chOff x="1785608" y="4578278"/>
            <a:chExt cx="6143982" cy="2775888"/>
          </a:xfrm>
        </p:grpSpPr>
        <p:sp>
          <p:nvSpPr>
            <p:cNvPr id="25" name="椭圆 24"/>
            <p:cNvSpPr/>
            <p:nvPr/>
          </p:nvSpPr>
          <p:spPr>
            <a:xfrm>
              <a:off x="4368789" y="4578278"/>
              <a:ext cx="1066168" cy="636672"/>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167" i="1" dirty="0">
                  <a:solidFill>
                    <a:srgbClr val="FF0000"/>
                  </a:solidFill>
                  <a:latin typeface="Consolas" pitchFamily="49" charset="0"/>
                  <a:cs typeface="Consolas" pitchFamily="49" charset="0"/>
                </a:rPr>
                <a:t>a</a:t>
              </a:r>
              <a:r>
                <a:rPr lang="en-US" altLang="zh-CN" sz="2167" baseline="-25000" dirty="0">
                  <a:solidFill>
                    <a:srgbClr val="FF0000"/>
                  </a:solidFill>
                  <a:latin typeface="Consolas" pitchFamily="49" charset="0"/>
                  <a:cs typeface="Consolas" pitchFamily="49" charset="0"/>
                </a:rPr>
                <a:t>0</a:t>
              </a:r>
              <a:r>
                <a:rPr lang="en-US" altLang="zh-CN" sz="2167" dirty="0">
                  <a:solidFill>
                    <a:srgbClr val="FF0000"/>
                  </a:solidFill>
                  <a:latin typeface="Consolas" pitchFamily="49" charset="0"/>
                  <a:cs typeface="Consolas" pitchFamily="49" charset="0"/>
                </a:rPr>
                <a:t>=</a:t>
              </a:r>
              <a:r>
                <a:rPr lang="en-US" altLang="zh-CN" sz="2167" i="1" dirty="0">
                  <a:solidFill>
                    <a:srgbClr val="FF0000"/>
                  </a:solidFill>
                  <a:latin typeface="Consolas" pitchFamily="49" charset="0"/>
                  <a:cs typeface="Consolas" pitchFamily="49" charset="0"/>
                </a:rPr>
                <a:t> </a:t>
              </a:r>
              <a:r>
                <a:rPr lang="en-US" altLang="zh-CN" sz="2167" i="1" dirty="0" err="1">
                  <a:solidFill>
                    <a:srgbClr val="FF0000"/>
                  </a:solidFill>
                  <a:latin typeface="Consolas" pitchFamily="49" charset="0"/>
                  <a:cs typeface="Consolas" pitchFamily="49" charset="0"/>
                </a:rPr>
                <a:t>b</a:t>
              </a:r>
              <a:r>
                <a:rPr lang="en-US" altLang="zh-CN" sz="2167" i="1" baseline="-25000" dirty="0" err="1">
                  <a:solidFill>
                    <a:srgbClr val="FF0000"/>
                  </a:solidFill>
                  <a:latin typeface="Consolas" pitchFamily="49" charset="0"/>
                  <a:cs typeface="Consolas" pitchFamily="49" charset="0"/>
                </a:rPr>
                <a:t>k</a:t>
              </a:r>
              <a:endParaRPr lang="zh-CN" altLang="en-US" sz="2167" baseline="-25000" dirty="0">
                <a:solidFill>
                  <a:srgbClr val="FF0000"/>
                </a:solidFill>
                <a:latin typeface="Consolas" pitchFamily="49" charset="0"/>
                <a:cs typeface="Consolas" pitchFamily="49" charset="0"/>
              </a:endParaRPr>
            </a:p>
          </p:txBody>
        </p:sp>
        <p:sp>
          <p:nvSpPr>
            <p:cNvPr id="26" name="TextBox 25"/>
            <p:cNvSpPr txBox="1"/>
            <p:nvPr/>
          </p:nvSpPr>
          <p:spPr>
            <a:xfrm>
              <a:off x="2571736" y="5507194"/>
              <a:ext cx="2000264" cy="184697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288">
                  <a:solidFill>
                    <a:srgbClr val="3333FF"/>
                  </a:solidFill>
                  <a:latin typeface="Consolas" pitchFamily="49" charset="0"/>
                  <a:ea typeface="楷体" pitchFamily="49" charset="-122"/>
                  <a:cs typeface="Consolas" pitchFamily="49" charset="0"/>
                </a:rPr>
                <a:t>先序：</a:t>
              </a:r>
              <a:r>
                <a:rPr lang="en-US" altLang="zh-CN" sz="2288" i="1">
                  <a:solidFill>
                    <a:srgbClr val="006600"/>
                  </a:solidFill>
                  <a:latin typeface="Consolas" pitchFamily="49" charset="0"/>
                  <a:cs typeface="Consolas" pitchFamily="49" charset="0"/>
                </a:rPr>
                <a:t>a</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 </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k</a:t>
              </a:r>
            </a:p>
            <a:p>
              <a:pPr algn="l"/>
              <a:r>
                <a:rPr lang="zh-CN" altLang="en-US" sz="2288">
                  <a:solidFill>
                    <a:srgbClr val="3333FF"/>
                  </a:solidFill>
                  <a:latin typeface="Consolas" pitchFamily="49" charset="0"/>
                  <a:ea typeface="楷体" pitchFamily="49" charset="-122"/>
                  <a:cs typeface="Consolas" pitchFamily="49" charset="0"/>
                </a:rPr>
                <a:t>中序：</a:t>
              </a:r>
              <a:r>
                <a:rPr lang="en-US" altLang="zh-CN" sz="2288" i="1">
                  <a:solidFill>
                    <a:srgbClr val="3333FF"/>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baseline="-25000">
                  <a:solidFill>
                    <a:srgbClr val="006600"/>
                  </a:solidFill>
                  <a:latin typeface="Consolas" pitchFamily="49" charset="0"/>
                  <a:cs typeface="Consolas" pitchFamily="49" charset="0"/>
                </a:rPr>
                <a:t>0</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i="1">
                  <a:solidFill>
                    <a:srgbClr val="006600"/>
                  </a:solidFill>
                  <a:latin typeface="Consolas" pitchFamily="49" charset="0"/>
                  <a:ea typeface="宋体" pitchFamily="2" charset="-122"/>
                  <a:cs typeface="Consolas" pitchFamily="49" charset="0"/>
                </a:rPr>
                <a:t>b</a:t>
              </a:r>
              <a:r>
                <a:rPr lang="en-US" altLang="zh-CN" sz="2288" i="1" baseline="-25000">
                  <a:solidFill>
                    <a:srgbClr val="006600"/>
                  </a:solidFill>
                  <a:latin typeface="Consolas" pitchFamily="49" charset="0"/>
                  <a:ea typeface="宋体" pitchFamily="2" charset="-122"/>
                  <a:cs typeface="Consolas" pitchFamily="49" charset="0"/>
                </a:rPr>
                <a:t>k</a:t>
              </a:r>
              <a:r>
                <a:rPr lang="en-US" altLang="zh-CN" sz="2288" baseline="-25000">
                  <a:solidFill>
                    <a:srgbClr val="006600"/>
                  </a:solidFill>
                  <a:latin typeface="Consolas" pitchFamily="49" charset="0"/>
                  <a:ea typeface="宋体" pitchFamily="2" charset="-122"/>
                  <a:cs typeface="Consolas" pitchFamily="49" charset="0"/>
                </a:rPr>
                <a:t>-1</a:t>
              </a:r>
              <a:endParaRPr lang="zh-CN" altLang="en-US" sz="2288">
                <a:solidFill>
                  <a:srgbClr val="006600"/>
                </a:solidFill>
                <a:latin typeface="Consolas" pitchFamily="49" charset="0"/>
                <a:cs typeface="Consolas" pitchFamily="49" charset="0"/>
              </a:endParaRPr>
            </a:p>
          </p:txBody>
        </p:sp>
        <p:sp>
          <p:nvSpPr>
            <p:cNvPr id="27" name="TextBox 26"/>
            <p:cNvSpPr txBox="1"/>
            <p:nvPr/>
          </p:nvSpPr>
          <p:spPr>
            <a:xfrm>
              <a:off x="1785608" y="5357823"/>
              <a:ext cx="786132" cy="928695"/>
            </a:xfrm>
            <a:prstGeom prst="rect">
              <a:avLst/>
            </a:prstGeom>
            <a:noFill/>
          </p:spPr>
          <p:txBody>
            <a:bodyPr vert="eaVert" wrap="square" rtlCol="0">
              <a:spAutoFit/>
            </a:bodyPr>
            <a:lstStyle/>
            <a:p>
              <a:r>
                <a:rPr lang="zh-CN" altLang="en-US" sz="2167">
                  <a:solidFill>
                    <a:srgbClr val="0000FF"/>
                  </a:solidFill>
                  <a:latin typeface="Consolas" pitchFamily="49" charset="0"/>
                  <a:ea typeface="楷体" pitchFamily="49" charset="-122"/>
                  <a:cs typeface="Consolas" pitchFamily="49" charset="0"/>
                </a:rPr>
                <a:t>左子树</a:t>
              </a:r>
            </a:p>
          </p:txBody>
        </p:sp>
        <p:sp>
          <p:nvSpPr>
            <p:cNvPr id="28" name="TextBox 27"/>
            <p:cNvSpPr txBox="1"/>
            <p:nvPr/>
          </p:nvSpPr>
          <p:spPr>
            <a:xfrm>
              <a:off x="5214942" y="5507197"/>
              <a:ext cx="2206955" cy="1702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288">
                  <a:solidFill>
                    <a:srgbClr val="3333FF"/>
                  </a:solidFill>
                  <a:latin typeface="Consolas" pitchFamily="49" charset="0"/>
                  <a:ea typeface="楷体" pitchFamily="49" charset="-122"/>
                  <a:cs typeface="Consolas" pitchFamily="49" charset="0"/>
                </a:rPr>
                <a:t>先序：</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k</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n</a:t>
              </a:r>
              <a:r>
                <a:rPr lang="en-US" altLang="zh-CN" sz="2288" baseline="-25000">
                  <a:solidFill>
                    <a:srgbClr val="006600"/>
                  </a:solidFill>
                  <a:latin typeface="Consolas" pitchFamily="49" charset="0"/>
                  <a:cs typeface="Consolas" pitchFamily="49" charset="0"/>
                </a:rPr>
                <a:t>-1</a:t>
              </a:r>
              <a:endParaRPr lang="en-US" altLang="zh-CN" sz="2288" i="1" baseline="-25000">
                <a:solidFill>
                  <a:srgbClr val="006600"/>
                </a:solidFill>
                <a:latin typeface="Consolas" pitchFamily="49" charset="0"/>
                <a:cs typeface="Consolas" pitchFamily="49" charset="0"/>
              </a:endParaRPr>
            </a:p>
            <a:p>
              <a:pPr algn="l"/>
              <a:r>
                <a:rPr lang="zh-CN" altLang="en-US" sz="2288">
                  <a:solidFill>
                    <a:srgbClr val="3333FF"/>
                  </a:solidFill>
                  <a:latin typeface="Consolas" pitchFamily="49" charset="0"/>
                  <a:ea typeface="楷体" pitchFamily="49" charset="-122"/>
                  <a:cs typeface="Consolas" pitchFamily="49" charset="0"/>
                </a:rPr>
                <a:t>中序：</a:t>
              </a:r>
              <a:r>
                <a:rPr lang="en-US" altLang="zh-CN" sz="2288" i="1">
                  <a:solidFill>
                    <a:srgbClr val="3333FF"/>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i="1" baseline="-25000">
                  <a:solidFill>
                    <a:srgbClr val="006600"/>
                  </a:solidFill>
                  <a:latin typeface="Consolas" pitchFamily="49" charset="0"/>
                  <a:cs typeface="Consolas" pitchFamily="49" charset="0"/>
                </a:rPr>
                <a:t>k</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i="1" baseline="-25000">
                  <a:solidFill>
                    <a:srgbClr val="006600"/>
                  </a:solidFill>
                  <a:latin typeface="Consolas" pitchFamily="49" charset="0"/>
                  <a:cs typeface="Consolas" pitchFamily="49" charset="0"/>
                </a:rPr>
                <a:t>n</a:t>
              </a:r>
              <a:r>
                <a:rPr lang="en-US" altLang="zh-CN" sz="2288" baseline="-25000">
                  <a:solidFill>
                    <a:srgbClr val="006600"/>
                  </a:solidFill>
                  <a:latin typeface="Consolas" pitchFamily="49" charset="0"/>
                  <a:cs typeface="Consolas" pitchFamily="49" charset="0"/>
                </a:rPr>
                <a:t>-1</a:t>
              </a:r>
              <a:endParaRPr lang="en-US" altLang="en-US" sz="2288" baseline="-25000">
                <a:solidFill>
                  <a:srgbClr val="006600"/>
                </a:solidFill>
                <a:latin typeface="Consolas" pitchFamily="49" charset="0"/>
                <a:cs typeface="Consolas" pitchFamily="49" charset="0"/>
              </a:endParaRPr>
            </a:p>
          </p:txBody>
        </p:sp>
        <p:sp>
          <p:nvSpPr>
            <p:cNvPr id="29" name="TextBox 28"/>
            <p:cNvSpPr txBox="1"/>
            <p:nvPr/>
          </p:nvSpPr>
          <p:spPr>
            <a:xfrm>
              <a:off x="7143458" y="5357824"/>
              <a:ext cx="786132" cy="928693"/>
            </a:xfrm>
            <a:prstGeom prst="rect">
              <a:avLst/>
            </a:prstGeom>
            <a:noFill/>
          </p:spPr>
          <p:txBody>
            <a:bodyPr vert="eaVert" wrap="square" rtlCol="0">
              <a:spAutoFit/>
            </a:bodyPr>
            <a:lstStyle/>
            <a:p>
              <a:r>
                <a:rPr lang="zh-CN" altLang="en-US" sz="2167">
                  <a:solidFill>
                    <a:srgbClr val="0000FF"/>
                  </a:solidFill>
                  <a:latin typeface="Consolas" pitchFamily="49" charset="0"/>
                  <a:ea typeface="楷体" pitchFamily="49" charset="-122"/>
                  <a:cs typeface="Consolas" pitchFamily="49" charset="0"/>
                </a:rPr>
                <a:t>右子树</a:t>
              </a:r>
            </a:p>
          </p:txBody>
        </p:sp>
        <p:cxnSp>
          <p:nvCxnSpPr>
            <p:cNvPr id="30" name="直接连接符 29"/>
            <p:cNvCxnSpPr>
              <a:stCxn id="25" idx="2"/>
              <a:endCxn id="26" idx="0"/>
            </p:cNvCxnSpPr>
            <p:nvPr/>
          </p:nvCxnSpPr>
          <p:spPr>
            <a:xfrm flipH="1">
              <a:off x="3571869" y="4896615"/>
              <a:ext cx="796920" cy="610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434956" y="4896615"/>
              <a:ext cx="883463" cy="61058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953001" y="3545087"/>
            <a:ext cx="309565" cy="40630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288">
              <a:latin typeface="Consolas" pitchFamily="49" charset="0"/>
              <a:cs typeface="Consolas" pitchFamily="49" charset="0"/>
            </a:endParaRPr>
          </a:p>
        </p:txBody>
      </p:sp>
      <p:sp>
        <p:nvSpPr>
          <p:cNvPr id="2" name="日期占位符 1"/>
          <p:cNvSpPr>
            <a:spLocks noGrp="1"/>
          </p:cNvSpPr>
          <p:nvPr>
            <p:ph type="dt" sz="half" idx="10"/>
          </p:nvPr>
        </p:nvSpPr>
        <p:spPr/>
        <p:txBody>
          <a:bodyPr/>
          <a:lstStyle/>
          <a:p>
            <a:pPr eaLnBrk="1" latinLnBrk="0" hangingPunct="1"/>
            <a:fld id="{3C6F0C5D-169B-4A39-86A9-C6371BE3C9D8}" type="datetime1">
              <a:rPr lang="en-US" altLang="zh-CN" smtClean="0"/>
              <a:t>3/4/2023</a:t>
            </a:fld>
            <a:endParaRPr lang="en-US"/>
          </a:p>
        </p:txBody>
      </p:sp>
      <p:sp>
        <p:nvSpPr>
          <p:cNvPr id="33" name="页脚占位符 32"/>
          <p:cNvSpPr>
            <a:spLocks noGrp="1"/>
          </p:cNvSpPr>
          <p:nvPr>
            <p:ph type="ftr" sz="quarter" idx="11"/>
          </p:nvPr>
        </p:nvSpPr>
        <p:spPr/>
        <p:txBody>
          <a:bodyPr/>
          <a:lstStyle/>
          <a:p>
            <a:r>
              <a:rPr kumimoji="0" lang="zh-CN" altLang="en-US"/>
              <a:t>算法设计与分析讲义</a:t>
            </a:r>
            <a:endParaRPr kumimoji="0" lang="en-US"/>
          </a:p>
        </p:txBody>
      </p:sp>
      <p:sp>
        <p:nvSpPr>
          <p:cNvPr id="34" name="灯片编号占位符 3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33</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2" y="2812101"/>
            <a:ext cx="184731" cy="444417"/>
          </a:xfrm>
          <a:prstGeom prst="rect">
            <a:avLst/>
          </a:prstGeom>
          <a:noFill/>
          <a:ln w="9525">
            <a:noFill/>
            <a:miter lim="800000"/>
            <a:headEnd/>
            <a:tailEnd/>
          </a:ln>
        </p:spPr>
        <p:txBody>
          <a:bodyPr wrap="none" anchor="ctr">
            <a:spAutoFit/>
          </a:bodyPr>
          <a:lstStyle/>
          <a:p>
            <a:endParaRPr lang="zh-CN" altLang="en-US" sz="2288"/>
          </a:p>
        </p:txBody>
      </p:sp>
      <p:sp>
        <p:nvSpPr>
          <p:cNvPr id="9221" name="Text Box 5"/>
          <p:cNvSpPr txBox="1">
            <a:spLocks noChangeArrowheads="1"/>
          </p:cNvSpPr>
          <p:nvPr/>
        </p:nvSpPr>
        <p:spPr bwMode="auto">
          <a:xfrm>
            <a:off x="309532" y="2035961"/>
            <a:ext cx="9398661" cy="2535181"/>
          </a:xfrm>
          <a:prstGeom prst="rect">
            <a:avLst/>
          </a:prstGeom>
          <a:noFill/>
          <a:ln w="9525">
            <a:noFill/>
            <a:miter lim="800000"/>
            <a:headEnd/>
            <a:tailEnd/>
          </a:ln>
        </p:spPr>
        <p:txBody>
          <a:bodyPr>
            <a:spAutoFit/>
          </a:bodyPr>
          <a:lstStyle/>
          <a:p>
            <a:pPr>
              <a:lnSpc>
                <a:spcPct val="150000"/>
              </a:lnSpc>
            </a:pPr>
            <a:r>
              <a:rPr lang="zh-CN" altLang="en-US" sz="2167" dirty="0">
                <a:latin typeface="Consolas" pitchFamily="49" charset="0"/>
                <a:ea typeface="楷体" pitchFamily="49" charset="-122"/>
                <a:cs typeface="Consolas" pitchFamily="49" charset="0"/>
              </a:rPr>
              <a:t>　　</a:t>
            </a:r>
            <a:r>
              <a:rPr lang="zh-CN" altLang="en-US" sz="2167" dirty="0">
                <a:solidFill>
                  <a:srgbClr val="0000FF"/>
                </a:solidFill>
                <a:latin typeface="Consolas" pitchFamily="49" charset="0"/>
                <a:ea typeface="楷体" pitchFamily="49" charset="-122"/>
                <a:cs typeface="Consolas" pitchFamily="49" charset="0"/>
              </a:rPr>
              <a:t>根据归纳假设，由于子先序序列</a:t>
            </a:r>
            <a:r>
              <a:rPr lang="en-US" altLang="zh-CN" sz="2167" i="1" dirty="0">
                <a:solidFill>
                  <a:srgbClr val="0000FF"/>
                </a:solidFill>
                <a:latin typeface="Consolas" pitchFamily="49" charset="0"/>
                <a:ea typeface="楷体" pitchFamily="49" charset="-122"/>
                <a:cs typeface="Consolas" pitchFamily="49" charset="0"/>
              </a:rPr>
              <a:t>a</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a</a:t>
            </a:r>
            <a:r>
              <a:rPr lang="en-US" altLang="zh-CN" sz="2167" i="1" baseline="-25000" dirty="0" err="1">
                <a:solidFill>
                  <a:srgbClr val="0000FF"/>
                </a:solidFill>
                <a:latin typeface="Consolas" pitchFamily="49" charset="0"/>
                <a:ea typeface="楷体" pitchFamily="49" charset="-122"/>
                <a:cs typeface="Consolas" pitchFamily="49" charset="0"/>
              </a:rPr>
              <a:t>k</a:t>
            </a:r>
            <a:r>
              <a:rPr lang="zh-CN" altLang="en-US" sz="2167" dirty="0">
                <a:solidFill>
                  <a:srgbClr val="0000FF"/>
                </a:solidFill>
                <a:latin typeface="Consolas" pitchFamily="49" charset="0"/>
                <a:ea typeface="楷体" pitchFamily="49" charset="-122"/>
                <a:cs typeface="Consolas" pitchFamily="49" charset="0"/>
              </a:rPr>
              <a:t>和子中序序列</a:t>
            </a:r>
            <a:r>
              <a:rPr lang="en-US" altLang="zh-CN" sz="2167" i="1" dirty="0">
                <a:solidFill>
                  <a:srgbClr val="0000FF"/>
                </a:solidFill>
                <a:latin typeface="Consolas" pitchFamily="49" charset="0"/>
                <a:ea typeface="楷体" pitchFamily="49" charset="-122"/>
                <a:cs typeface="Consolas" pitchFamily="49" charset="0"/>
              </a:rPr>
              <a:t>b</a:t>
            </a:r>
            <a:r>
              <a:rPr lang="en-US" altLang="zh-CN" sz="2167" baseline="-25000" dirty="0">
                <a:solidFill>
                  <a:srgbClr val="0000FF"/>
                </a:solidFill>
                <a:latin typeface="Consolas" pitchFamily="49" charset="0"/>
                <a:ea typeface="楷体" pitchFamily="49" charset="-122"/>
                <a:cs typeface="Consolas" pitchFamily="49" charset="0"/>
              </a:rPr>
              <a:t>0</a:t>
            </a:r>
            <a:r>
              <a:rPr lang="en-US" altLang="zh-CN" sz="2167" i="1" dirty="0">
                <a:solidFill>
                  <a:srgbClr val="0000FF"/>
                </a:solidFill>
                <a:latin typeface="Consolas" pitchFamily="49" charset="0"/>
                <a:ea typeface="楷体" pitchFamily="49" charset="-122"/>
                <a:cs typeface="Consolas" pitchFamily="49" charset="0"/>
              </a:rPr>
              <a:t>b</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k</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可以唯一地确定根结点</a:t>
            </a:r>
            <a:r>
              <a:rPr lang="en-US" altLang="zh-CN" sz="2167" i="1" dirty="0">
                <a:solidFill>
                  <a:srgbClr val="CC3300"/>
                </a:solidFill>
                <a:latin typeface="Consolas" pitchFamily="49" charset="0"/>
                <a:ea typeface="楷体" pitchFamily="49" charset="-122"/>
                <a:cs typeface="Consolas" pitchFamily="49" charset="0"/>
              </a:rPr>
              <a:t>a</a:t>
            </a:r>
            <a:r>
              <a:rPr lang="en-US" altLang="zh-CN" sz="2167" baseline="-25000" dirty="0">
                <a:solidFill>
                  <a:srgbClr val="CC3300"/>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的左子树，而子先序序列</a:t>
            </a:r>
            <a:r>
              <a:rPr lang="en-US" altLang="zh-CN" sz="2167" i="1" dirty="0">
                <a:solidFill>
                  <a:srgbClr val="0000FF"/>
                </a:solidFill>
                <a:latin typeface="Consolas" pitchFamily="49" charset="0"/>
                <a:ea typeface="楷体" pitchFamily="49" charset="-122"/>
                <a:cs typeface="Consolas" pitchFamily="49" charset="0"/>
              </a:rPr>
              <a:t>a</a:t>
            </a:r>
            <a:r>
              <a:rPr lang="en-US" altLang="zh-CN" sz="2167" i="1" baseline="-25000" dirty="0">
                <a:solidFill>
                  <a:srgbClr val="0000FF"/>
                </a:solidFill>
                <a:latin typeface="Consolas" pitchFamily="49" charset="0"/>
                <a:ea typeface="楷体" pitchFamily="49" charset="-122"/>
                <a:cs typeface="Consolas" pitchFamily="49" charset="0"/>
              </a:rPr>
              <a:t>k</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a</a:t>
            </a:r>
            <a:r>
              <a:rPr lang="en-US" altLang="zh-CN" sz="2167" i="1" baseline="-25000" dirty="0">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和子中序序列</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k</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可以唯一地确定根结点</a:t>
            </a:r>
            <a:r>
              <a:rPr lang="en-US" altLang="zh-CN" sz="2167" i="1" dirty="0">
                <a:solidFill>
                  <a:srgbClr val="CC3300"/>
                </a:solidFill>
                <a:latin typeface="Consolas" pitchFamily="49" charset="0"/>
                <a:ea typeface="楷体" pitchFamily="49" charset="-122"/>
                <a:cs typeface="Consolas" pitchFamily="49" charset="0"/>
              </a:rPr>
              <a:t>a</a:t>
            </a:r>
            <a:r>
              <a:rPr lang="en-US" altLang="zh-CN" sz="2167" baseline="-25000" dirty="0">
                <a:solidFill>
                  <a:srgbClr val="CC3300"/>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的右子树。</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综上所述，这棵二叉树的根结点己经确定，而且其左、右子树都唯一地确定了，所以整个二叉树也就唯一地确定了。</a:t>
            </a:r>
          </a:p>
        </p:txBody>
      </p:sp>
      <p:sp>
        <p:nvSpPr>
          <p:cNvPr id="2" name="日期占位符 1"/>
          <p:cNvSpPr>
            <a:spLocks noGrp="1"/>
          </p:cNvSpPr>
          <p:nvPr>
            <p:ph type="dt" sz="half" idx="10"/>
          </p:nvPr>
        </p:nvSpPr>
        <p:spPr/>
        <p:txBody>
          <a:bodyPr/>
          <a:lstStyle/>
          <a:p>
            <a:pPr eaLnBrk="1" latinLnBrk="0" hangingPunct="1"/>
            <a:fld id="{A839CD77-767D-4164-98CE-4EFC9F071CA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34</a:t>
            </a:fld>
            <a:endParaRPr lang="en-US" altLang="zh-CN">
              <a:solidFill>
                <a:srgbClr val="F0A22E">
                  <a:shade val="75000"/>
                </a:srgb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28229" y="975703"/>
            <a:ext cx="6304768"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3033" dirty="0">
                <a:solidFill>
                  <a:srgbClr val="FF0000"/>
                </a:solidFill>
                <a:latin typeface="Consolas" pitchFamily="49" charset="0"/>
                <a:ea typeface="微软雅黑" pitchFamily="34" charset="-122"/>
                <a:cs typeface="Consolas" pitchFamily="49" charset="0"/>
              </a:rPr>
              <a:t>2.2 </a:t>
            </a:r>
            <a:r>
              <a:rPr lang="zh-CN" altLang="en-US" sz="3033" dirty="0">
                <a:solidFill>
                  <a:srgbClr val="FF0000"/>
                </a:solidFill>
                <a:latin typeface="Consolas" pitchFamily="49" charset="0"/>
                <a:ea typeface="微软雅黑" pitchFamily="34" charset="-122"/>
                <a:cs typeface="Consolas" pitchFamily="49" charset="0"/>
              </a:rPr>
              <a:t>递归算法设计的一般步骤</a:t>
            </a:r>
          </a:p>
        </p:txBody>
      </p:sp>
      <p:sp>
        <p:nvSpPr>
          <p:cNvPr id="57347" name="Text Box 3"/>
          <p:cNvSpPr txBox="1">
            <a:spLocks noChangeArrowheads="1"/>
          </p:cNvSpPr>
          <p:nvPr/>
        </p:nvSpPr>
        <p:spPr bwMode="auto">
          <a:xfrm>
            <a:off x="423151" y="1644926"/>
            <a:ext cx="8659151" cy="534121"/>
          </a:xfrm>
          <a:prstGeom prst="rect">
            <a:avLst/>
          </a:prstGeom>
          <a:noFill/>
          <a:ln w="9525">
            <a:noFill/>
            <a:miter lim="800000"/>
            <a:headEnd/>
            <a:tailEnd/>
          </a:ln>
        </p:spPr>
        <p:txBody>
          <a:bodyPr>
            <a:spAutoFit/>
          </a:bodyPr>
          <a:lstStyle/>
          <a:p>
            <a:pPr>
              <a:lnSpc>
                <a:spcPct val="150000"/>
              </a:lnSpc>
            </a:pPr>
            <a:r>
              <a:rPr lang="zh-CN" altLang="en-US" sz="2167" dirty="0">
                <a:solidFill>
                  <a:srgbClr val="0000FF"/>
                </a:solidFill>
                <a:latin typeface="Consolas" pitchFamily="49" charset="0"/>
                <a:ea typeface="楷体" pitchFamily="49" charset="-122"/>
                <a:cs typeface="Consolas" pitchFamily="49" charset="0"/>
              </a:rPr>
              <a:t>递归算法设计关键在于获取</a:t>
            </a:r>
            <a:r>
              <a:rPr lang="zh-CN" altLang="en-US" sz="2167" dirty="0">
                <a:solidFill>
                  <a:srgbClr val="FF0000"/>
                </a:solidFill>
                <a:latin typeface="Consolas" pitchFamily="49" charset="0"/>
                <a:ea typeface="黑体" pitchFamily="49" charset="-122"/>
                <a:cs typeface="Consolas" pitchFamily="49" charset="0"/>
              </a:rPr>
              <a:t>递归模型</a:t>
            </a:r>
            <a:r>
              <a:rPr lang="zh-CN" altLang="en-US" sz="2167" dirty="0">
                <a:solidFill>
                  <a:srgbClr val="0000FF"/>
                </a:solidFill>
                <a:latin typeface="Consolas" pitchFamily="49" charset="0"/>
                <a:ea typeface="楷体" pitchFamily="49" charset="-122"/>
                <a:cs typeface="Consolas" pitchFamily="49" charset="0"/>
              </a:rPr>
              <a:t>。获取</a:t>
            </a:r>
            <a:r>
              <a:rPr lang="zh-CN" altLang="en-US" sz="2167" dirty="0">
                <a:solidFill>
                  <a:srgbClr val="FF0000"/>
                </a:solidFill>
                <a:latin typeface="Consolas" pitchFamily="49" charset="0"/>
                <a:ea typeface="黑体" pitchFamily="49" charset="-122"/>
                <a:cs typeface="Consolas" pitchFamily="49" charset="0"/>
              </a:rPr>
              <a:t>递归模型的</a:t>
            </a:r>
            <a:r>
              <a:rPr lang="zh-CN" altLang="en-US" sz="2167" dirty="0">
                <a:solidFill>
                  <a:srgbClr val="0000FF"/>
                </a:solidFill>
                <a:latin typeface="Consolas" pitchFamily="49" charset="0"/>
                <a:ea typeface="楷体" pitchFamily="49" charset="-122"/>
                <a:cs typeface="Consolas" pitchFamily="49" charset="0"/>
              </a:rPr>
              <a:t>步骤如下：</a:t>
            </a:r>
          </a:p>
        </p:txBody>
      </p:sp>
      <p:sp>
        <p:nvSpPr>
          <p:cNvPr id="4" name="Text Box 2"/>
          <p:cNvSpPr txBox="1">
            <a:spLocks noChangeArrowheads="1"/>
          </p:cNvSpPr>
          <p:nvPr/>
        </p:nvSpPr>
        <p:spPr bwMode="auto">
          <a:xfrm>
            <a:off x="471258" y="2317378"/>
            <a:ext cx="9047823" cy="37584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56000" tIns="156000" rIns="156000" bIns="156000">
            <a:spAutoFit/>
          </a:bodyPr>
          <a:lstStyle/>
          <a:p>
            <a:pPr>
              <a:lnSpc>
                <a:spcPct val="150000"/>
              </a:lnSpc>
            </a:pPr>
            <a:r>
              <a:rPr lang="zh-CN" altLang="en-US" sz="2167" dirty="0">
                <a:solidFill>
                  <a:srgbClr val="0000FF"/>
                </a:solidFill>
                <a:latin typeface="Consolas" pitchFamily="49" charset="0"/>
                <a:ea typeface="楷体" pitchFamily="49" charset="-122"/>
                <a:cs typeface="Consolas" pitchFamily="49" charset="0"/>
              </a:rPr>
              <a:t>　　（</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）对原问题</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进行分析，抽象出合理的“小问题”</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（与数学归纳法中假设</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时等式成立相似）；</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a:t>
            </a:r>
            <a:r>
              <a:rPr lang="en-US" altLang="zh-CN" sz="2167" dirty="0">
                <a:solidFill>
                  <a:srgbClr val="0000FF"/>
                </a:solidFill>
                <a:latin typeface="Consolas" pitchFamily="49" charset="0"/>
                <a:ea typeface="楷体" pitchFamily="49" charset="-122"/>
                <a:cs typeface="Consolas" pitchFamily="49" charset="0"/>
              </a:rPr>
              <a:t>2</a:t>
            </a:r>
            <a:r>
              <a:rPr lang="zh-CN" altLang="en-US" sz="2167" dirty="0">
                <a:solidFill>
                  <a:srgbClr val="0000FF"/>
                </a:solidFill>
                <a:latin typeface="Consolas" pitchFamily="49" charset="0"/>
                <a:ea typeface="楷体" pitchFamily="49" charset="-122"/>
                <a:cs typeface="Consolas" pitchFamily="49" charset="0"/>
              </a:rPr>
              <a:t>）假设</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是可解的，在此基础上确定</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的解，即给出</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与</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s</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之间的关系（与数学归纳法中求证</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zh-CN" altLang="en-US" sz="2167" dirty="0">
                <a:solidFill>
                  <a:srgbClr val="0000FF"/>
                </a:solidFill>
                <a:latin typeface="Consolas" pitchFamily="49" charset="0"/>
                <a:ea typeface="楷体" pitchFamily="49" charset="-122"/>
                <a:cs typeface="Consolas" pitchFamily="49" charset="0"/>
              </a:rPr>
              <a:t>时等式成立的过程相似）；</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a:t>
            </a:r>
            <a:r>
              <a:rPr lang="en-US" altLang="zh-CN" sz="2167" dirty="0">
                <a:solidFill>
                  <a:srgbClr val="0000FF"/>
                </a:solidFill>
                <a:latin typeface="Consolas" pitchFamily="49" charset="0"/>
                <a:ea typeface="楷体" pitchFamily="49" charset="-122"/>
                <a:cs typeface="Consolas" pitchFamily="49" charset="0"/>
              </a:rPr>
              <a:t>3</a:t>
            </a:r>
            <a:r>
              <a:rPr lang="zh-CN" altLang="en-US" sz="2167" dirty="0">
                <a:solidFill>
                  <a:srgbClr val="0000FF"/>
                </a:solidFill>
                <a:latin typeface="Consolas" pitchFamily="49" charset="0"/>
                <a:ea typeface="楷体" pitchFamily="49" charset="-122"/>
                <a:cs typeface="Consolas" pitchFamily="49" charset="0"/>
              </a:rPr>
              <a:t>）确定一个特定情况（如</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或</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）的解，由此作为递归出口（与数学归纳法中求证</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或</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时等式成立相似）。</a:t>
            </a:r>
          </a:p>
        </p:txBody>
      </p:sp>
      <p:sp>
        <p:nvSpPr>
          <p:cNvPr id="2" name="日期占位符 1"/>
          <p:cNvSpPr>
            <a:spLocks noGrp="1"/>
          </p:cNvSpPr>
          <p:nvPr>
            <p:ph type="dt" sz="half" idx="10"/>
          </p:nvPr>
        </p:nvSpPr>
        <p:spPr/>
        <p:txBody>
          <a:bodyPr/>
          <a:lstStyle/>
          <a:p>
            <a:pPr eaLnBrk="1" latinLnBrk="0" hangingPunct="1"/>
            <a:fld id="{7533B891-86CC-40A2-A8A1-309AFC73AB3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35</a:t>
            </a:fld>
            <a:endParaRPr lang="en-US" altLang="zh-CN">
              <a:solidFill>
                <a:srgbClr val="F0A22E">
                  <a:shade val="75000"/>
                </a:srgb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96486" y="1107266"/>
            <a:ext cx="7233462" cy="459036"/>
          </a:xfrm>
          <a:prstGeom prst="rect">
            <a:avLst/>
          </a:prstGeom>
          <a:noFill/>
          <a:ln w="9525">
            <a:noFill/>
            <a:miter lim="800000"/>
            <a:headEnd/>
            <a:tailEnd/>
          </a:ln>
        </p:spPr>
        <p:txBody>
          <a:bodyPr wrap="square">
            <a:spAutoFit/>
          </a:bodyPr>
          <a:lstStyle/>
          <a:p>
            <a:pPr>
              <a:spcBef>
                <a:spcPct val="50000"/>
              </a:spcBef>
            </a:pPr>
            <a:r>
              <a:rPr lang="en-US" altLang="zh-CN" sz="2383" dirty="0">
                <a:solidFill>
                  <a:srgbClr val="FF0000"/>
                </a:solidFill>
                <a:latin typeface="Consolas" pitchFamily="49" charset="0"/>
                <a:ea typeface="楷体" pitchFamily="49" charset="-122"/>
                <a:cs typeface="Consolas" pitchFamily="49" charset="0"/>
              </a:rPr>
              <a:t>【</a:t>
            </a:r>
            <a:r>
              <a:rPr lang="zh-CN" altLang="en-US"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4】</a:t>
            </a:r>
            <a:r>
              <a:rPr lang="zh-CN" altLang="en-US" sz="2167" dirty="0">
                <a:solidFill>
                  <a:srgbClr val="0000FF"/>
                </a:solidFill>
                <a:latin typeface="Consolas" pitchFamily="49" charset="0"/>
                <a:ea typeface="楷体" pitchFamily="49" charset="-122"/>
                <a:cs typeface="Consolas" pitchFamily="49" charset="0"/>
              </a:rPr>
              <a:t>用递归法求一个整数数组</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的最大元素。</a:t>
            </a:r>
          </a:p>
        </p:txBody>
      </p:sp>
      <p:sp>
        <p:nvSpPr>
          <p:cNvPr id="59395" name="Text Box 3"/>
          <p:cNvSpPr txBox="1">
            <a:spLocks noChangeArrowheads="1"/>
          </p:cNvSpPr>
          <p:nvPr/>
        </p:nvSpPr>
        <p:spPr bwMode="auto">
          <a:xfrm>
            <a:off x="507342" y="1615478"/>
            <a:ext cx="9047823" cy="3252044"/>
          </a:xfrm>
          <a:prstGeom prst="rect">
            <a:avLst/>
          </a:prstGeom>
          <a:noFill/>
          <a:ln w="9525">
            <a:noFill/>
            <a:miter lim="800000"/>
            <a:headEnd/>
            <a:tailEnd/>
          </a:ln>
        </p:spPr>
        <p:txBody>
          <a:bodyPr>
            <a:spAutoFit/>
          </a:bodyPr>
          <a:lstStyle/>
          <a:p>
            <a:pPr>
              <a:lnSpc>
                <a:spcPct val="150000"/>
              </a:lnSpc>
              <a:spcBef>
                <a:spcPct val="50000"/>
              </a:spcBef>
            </a:pPr>
            <a:r>
              <a:rPr lang="zh-CN" altLang="en-US" sz="2383" dirty="0">
                <a:latin typeface="Consolas" pitchFamily="49" charset="0"/>
                <a:ea typeface="楷体" pitchFamily="49" charset="-122"/>
                <a:cs typeface="Consolas" pitchFamily="49" charset="0"/>
              </a:rPr>
              <a:t>　　</a:t>
            </a:r>
            <a:r>
              <a:rPr lang="zh-CN" altLang="en-US" sz="2383" dirty="0">
                <a:solidFill>
                  <a:srgbClr val="FF0000"/>
                </a:solidFill>
                <a:latin typeface="微软雅黑" pitchFamily="34" charset="-122"/>
                <a:ea typeface="微软雅黑" pitchFamily="34" charset="-122"/>
                <a:cs typeface="Consolas" pitchFamily="49" charset="0"/>
              </a:rPr>
              <a:t>解：</a:t>
            </a:r>
            <a:r>
              <a:rPr lang="zh-CN" altLang="en-US" sz="2167">
                <a:solidFill>
                  <a:srgbClr val="0000FF"/>
                </a:solidFill>
                <a:latin typeface="Consolas" pitchFamily="49" charset="0"/>
                <a:ea typeface="楷体" pitchFamily="49" charset="-122"/>
                <a:cs typeface="Consolas" pitchFamily="49" charset="0"/>
              </a:rPr>
              <a:t>设</a:t>
            </a:r>
            <a:r>
              <a:rPr lang="en-US" altLang="zh-CN" sz="2167" i="1">
                <a:solidFill>
                  <a:srgbClr val="CC00CC"/>
                </a:solidFill>
                <a:latin typeface="Consolas" pitchFamily="49" charset="0"/>
                <a:ea typeface="楷体" pitchFamily="49" charset="-122"/>
                <a:cs typeface="Consolas" pitchFamily="49" charset="0"/>
              </a:rPr>
              <a:t>f</a:t>
            </a:r>
            <a:r>
              <a:rPr lang="en-US" altLang="zh-CN" sz="2167">
                <a:solidFill>
                  <a:srgbClr val="CC00CC"/>
                </a:solidFill>
                <a:latin typeface="Consolas" pitchFamily="49" charset="0"/>
                <a:ea typeface="楷体" pitchFamily="49" charset="-122"/>
                <a:cs typeface="Consolas" pitchFamily="49" charset="0"/>
              </a:rPr>
              <a:t>(</a:t>
            </a:r>
            <a:r>
              <a:rPr lang="en-US" altLang="zh-CN" sz="2167" i="1">
                <a:solidFill>
                  <a:srgbClr val="CC00CC"/>
                </a:solidFill>
                <a:latin typeface="Consolas" pitchFamily="49" charset="0"/>
                <a:ea typeface="楷体" pitchFamily="49" charset="-122"/>
                <a:cs typeface="Consolas" pitchFamily="49" charset="0"/>
              </a:rPr>
              <a:t>a</a:t>
            </a:r>
            <a:r>
              <a:rPr lang="zh-CN" altLang="en-US" sz="2167">
                <a:solidFill>
                  <a:srgbClr val="CC00CC"/>
                </a:solidFill>
                <a:latin typeface="Consolas" pitchFamily="49" charset="0"/>
                <a:ea typeface="楷体" pitchFamily="49" charset="-122"/>
                <a:cs typeface="Consolas" pitchFamily="49" charset="0"/>
              </a:rPr>
              <a:t>，</a:t>
            </a:r>
            <a:r>
              <a:rPr lang="en-US" altLang="zh-CN" sz="2167" i="1">
                <a:solidFill>
                  <a:srgbClr val="CC00CC"/>
                </a:solidFill>
                <a:latin typeface="Consolas" pitchFamily="49" charset="0"/>
                <a:ea typeface="楷体" pitchFamily="49" charset="-122"/>
                <a:cs typeface="Consolas" pitchFamily="49" charset="0"/>
              </a:rPr>
              <a:t>i</a:t>
            </a:r>
            <a:r>
              <a:rPr lang="en-US" altLang="zh-CN" sz="2167" dirty="0">
                <a:solidFill>
                  <a:srgbClr val="CC00CC"/>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求解数组</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中前</a:t>
            </a:r>
            <a:r>
              <a:rPr lang="en-US" altLang="zh-CN" sz="2167" i="1" dirty="0" err="1">
                <a:solidFill>
                  <a:srgbClr val="0000FF"/>
                </a:solidFill>
                <a:latin typeface="Consolas" pitchFamily="49" charset="0"/>
                <a:ea typeface="楷体" pitchFamily="49" charset="-122"/>
                <a:cs typeface="Consolas" pitchFamily="49" charset="0"/>
              </a:rPr>
              <a:t>i</a:t>
            </a:r>
            <a:r>
              <a:rPr lang="zh-CN" altLang="en-US" sz="2167" dirty="0">
                <a:solidFill>
                  <a:srgbClr val="0000FF"/>
                </a:solidFill>
                <a:latin typeface="Consolas" pitchFamily="49" charset="0"/>
                <a:ea typeface="楷体" pitchFamily="49" charset="-122"/>
                <a:cs typeface="Consolas" pitchFamily="49" charset="0"/>
              </a:rPr>
              <a:t>个元素即</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dirty="0" err="1">
                <a:solidFill>
                  <a:srgbClr val="0000FF"/>
                </a:solidFill>
                <a:latin typeface="Consolas" pitchFamily="49" charset="0"/>
                <a:ea typeface="楷体" pitchFamily="49" charset="-122"/>
                <a:cs typeface="Consolas" pitchFamily="49" charset="0"/>
              </a:rPr>
              <a:t>0..</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中的最大</a:t>
            </a:r>
            <a:r>
              <a:rPr lang="zh-CN" altLang="en-US" sz="2167">
                <a:solidFill>
                  <a:srgbClr val="0000FF"/>
                </a:solidFill>
                <a:latin typeface="Consolas" pitchFamily="49" charset="0"/>
                <a:ea typeface="楷体" pitchFamily="49" charset="-122"/>
                <a:cs typeface="Consolas" pitchFamily="49" charset="0"/>
              </a:rPr>
              <a:t>元素，则</a:t>
            </a:r>
            <a:r>
              <a:rPr lang="en-US" altLang="zh-CN" sz="2167" i="1">
                <a:solidFill>
                  <a:srgbClr val="CC00CC"/>
                </a:solidFill>
                <a:latin typeface="Consolas" pitchFamily="49" charset="0"/>
                <a:ea typeface="楷体" pitchFamily="49" charset="-122"/>
                <a:cs typeface="Consolas" pitchFamily="49" charset="0"/>
              </a:rPr>
              <a:t>f</a:t>
            </a:r>
            <a:r>
              <a:rPr lang="en-US" altLang="zh-CN" sz="2167">
                <a:solidFill>
                  <a:srgbClr val="CC00CC"/>
                </a:solidFill>
                <a:latin typeface="Consolas" pitchFamily="49" charset="0"/>
                <a:ea typeface="楷体" pitchFamily="49" charset="-122"/>
                <a:cs typeface="Consolas" pitchFamily="49" charset="0"/>
              </a:rPr>
              <a:t>(</a:t>
            </a:r>
            <a:r>
              <a:rPr lang="en-US" altLang="zh-CN" sz="2167" i="1">
                <a:solidFill>
                  <a:srgbClr val="CC00CC"/>
                </a:solidFill>
                <a:latin typeface="Consolas" pitchFamily="49" charset="0"/>
                <a:ea typeface="楷体" pitchFamily="49" charset="-122"/>
                <a:cs typeface="Consolas" pitchFamily="49" charset="0"/>
              </a:rPr>
              <a:t>a</a:t>
            </a:r>
            <a:r>
              <a:rPr lang="zh-CN" altLang="en-US" sz="2167">
                <a:solidFill>
                  <a:srgbClr val="CC00CC"/>
                </a:solidFill>
                <a:latin typeface="Consolas" pitchFamily="49" charset="0"/>
                <a:ea typeface="楷体" pitchFamily="49" charset="-122"/>
                <a:cs typeface="Consolas" pitchFamily="49" charset="0"/>
              </a:rPr>
              <a:t>，</a:t>
            </a:r>
            <a:r>
              <a:rPr lang="en-US" altLang="zh-CN" sz="2167" i="1">
                <a:solidFill>
                  <a:srgbClr val="CC00CC"/>
                </a:solidFill>
                <a:latin typeface="Consolas" pitchFamily="49" charset="0"/>
                <a:ea typeface="楷体" pitchFamily="49" charset="-122"/>
                <a:cs typeface="Consolas" pitchFamily="49" charset="0"/>
              </a:rPr>
              <a:t>i</a:t>
            </a:r>
            <a:r>
              <a:rPr lang="en-US" altLang="zh-CN" sz="2167">
                <a:solidFill>
                  <a:srgbClr val="CC00CC"/>
                </a:solidFill>
                <a:latin typeface="Consolas" pitchFamily="49" charset="0"/>
                <a:ea typeface="楷体" pitchFamily="49" charset="-122"/>
                <a:cs typeface="Consolas" pitchFamily="49" charset="0"/>
              </a:rPr>
              <a:t>-1</a:t>
            </a:r>
            <a:r>
              <a:rPr lang="en-US" altLang="zh-CN" sz="2167" dirty="0">
                <a:solidFill>
                  <a:srgbClr val="CC00CC"/>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求解数组</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中前</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个元素即</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dirty="0" err="1">
                <a:solidFill>
                  <a:srgbClr val="0000FF"/>
                </a:solidFill>
                <a:latin typeface="Consolas" pitchFamily="49" charset="0"/>
                <a:ea typeface="楷体" pitchFamily="49" charset="-122"/>
                <a:cs typeface="Consolas" pitchFamily="49" charset="0"/>
              </a:rPr>
              <a:t>0..</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-2]</a:t>
            </a:r>
            <a:r>
              <a:rPr lang="zh-CN" altLang="en-US" sz="2167" dirty="0">
                <a:solidFill>
                  <a:srgbClr val="0000FF"/>
                </a:solidFill>
                <a:latin typeface="Consolas" pitchFamily="49" charset="0"/>
                <a:ea typeface="楷体" pitchFamily="49" charset="-122"/>
                <a:cs typeface="Consolas" pitchFamily="49" charset="0"/>
              </a:rPr>
              <a:t>中的最大</a:t>
            </a:r>
            <a:r>
              <a:rPr lang="zh-CN" altLang="en-US" sz="2167">
                <a:solidFill>
                  <a:srgbClr val="0000FF"/>
                </a:solidFill>
                <a:latin typeface="Consolas" pitchFamily="49" charset="0"/>
                <a:ea typeface="楷体" pitchFamily="49" charset="-122"/>
                <a:cs typeface="Consolas" pitchFamily="49" charset="0"/>
              </a:rPr>
              <a:t>元素，前</a:t>
            </a:r>
            <a:r>
              <a:rPr lang="zh-CN" altLang="en-US" sz="2167" dirty="0">
                <a:solidFill>
                  <a:srgbClr val="0000FF"/>
                </a:solidFill>
                <a:latin typeface="Consolas" pitchFamily="49" charset="0"/>
                <a:ea typeface="楷体" pitchFamily="49" charset="-122"/>
                <a:cs typeface="Consolas" pitchFamily="49" charset="0"/>
              </a:rPr>
              <a:t>者为“大问</a:t>
            </a:r>
            <a:r>
              <a:rPr lang="zh-CN" altLang="en-US" sz="2167">
                <a:solidFill>
                  <a:srgbClr val="0000FF"/>
                </a:solidFill>
                <a:latin typeface="Consolas" pitchFamily="49" charset="0"/>
                <a:ea typeface="楷体" pitchFamily="49" charset="-122"/>
                <a:cs typeface="Consolas" pitchFamily="49" charset="0"/>
              </a:rPr>
              <a:t>题”，后</a:t>
            </a:r>
            <a:r>
              <a:rPr lang="zh-CN" altLang="en-US" sz="2167" dirty="0">
                <a:solidFill>
                  <a:srgbClr val="0000FF"/>
                </a:solidFill>
                <a:latin typeface="Consolas" pitchFamily="49" charset="0"/>
                <a:ea typeface="楷体" pitchFamily="49" charset="-122"/>
                <a:cs typeface="Consolas" pitchFamily="49" charset="0"/>
              </a:rPr>
              <a:t>者为“小问题”。</a:t>
            </a:r>
          </a:p>
          <a:p>
            <a:pPr>
              <a:lnSpc>
                <a:spcPct val="150000"/>
              </a:lnSpc>
              <a:spcBef>
                <a:spcPct val="50000"/>
              </a:spcBef>
            </a:pPr>
            <a:r>
              <a:rPr lang="zh-CN" altLang="en-US" sz="2167" dirty="0">
                <a:solidFill>
                  <a:srgbClr val="0000FF"/>
                </a:solidFill>
                <a:latin typeface="Consolas" pitchFamily="49" charset="0"/>
                <a:ea typeface="楷体" pitchFamily="49" charset="-122"/>
                <a:cs typeface="Consolas" pitchFamily="49" charset="0"/>
              </a:rPr>
              <a:t>　　假</a:t>
            </a:r>
            <a:r>
              <a:rPr lang="zh-CN" altLang="en-US" sz="2167">
                <a:solidFill>
                  <a:srgbClr val="0000FF"/>
                </a:solidFill>
                <a:latin typeface="Consolas" pitchFamily="49" charset="0"/>
                <a:ea typeface="楷体" pitchFamily="49" charset="-122"/>
                <a:cs typeface="Consolas" pitchFamily="49" charset="0"/>
              </a:rPr>
              <a:t>设</a:t>
            </a:r>
            <a:r>
              <a:rPr lang="en-US" altLang="zh-CN" sz="2167" i="1">
                <a:solidFill>
                  <a:srgbClr val="0000FF"/>
                </a:solidFill>
                <a:latin typeface="Consolas" pitchFamily="49" charset="0"/>
                <a:ea typeface="楷体" pitchFamily="49" charset="-122"/>
                <a:cs typeface="Consolas" pitchFamily="49" charset="0"/>
              </a:rPr>
              <a:t>f</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a</a:t>
            </a:r>
            <a:r>
              <a:rPr lang="zh-CN" altLang="en-US"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i</a:t>
            </a:r>
            <a:r>
              <a:rPr lang="en-US" altLang="zh-CN" sz="2167">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已</a:t>
            </a:r>
            <a:r>
              <a:rPr lang="zh-CN" altLang="en-US" sz="2167">
                <a:solidFill>
                  <a:srgbClr val="0000FF"/>
                </a:solidFill>
                <a:latin typeface="Consolas" pitchFamily="49" charset="0"/>
                <a:ea typeface="楷体" pitchFamily="49" charset="-122"/>
                <a:cs typeface="Consolas" pitchFamily="49" charset="0"/>
              </a:rPr>
              <a:t>求出，则有</a:t>
            </a:r>
            <a:r>
              <a:rPr lang="en-US" altLang="zh-CN" sz="2167" i="1">
                <a:solidFill>
                  <a:srgbClr val="0000FF"/>
                </a:solidFill>
                <a:latin typeface="Consolas" pitchFamily="49" charset="0"/>
                <a:ea typeface="楷体" pitchFamily="49" charset="-122"/>
                <a:cs typeface="Consolas" pitchFamily="49" charset="0"/>
              </a:rPr>
              <a:t>f</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a</a:t>
            </a:r>
            <a:r>
              <a:rPr lang="zh-CN" altLang="en-US"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i</a:t>
            </a:r>
            <a:r>
              <a:rPr lang="en-US" altLang="zh-CN" sz="2167">
                <a:solidFill>
                  <a:srgbClr val="0000FF"/>
                </a:solidFill>
                <a:latin typeface="Consolas" pitchFamily="49" charset="0"/>
                <a:ea typeface="楷体" pitchFamily="49" charset="-122"/>
                <a:cs typeface="Consolas" pitchFamily="49" charset="0"/>
              </a:rPr>
              <a:t>)=MAX{</a:t>
            </a:r>
            <a:r>
              <a:rPr lang="en-US" altLang="zh-CN" sz="2167" i="1">
                <a:solidFill>
                  <a:srgbClr val="0000FF"/>
                </a:solidFill>
                <a:latin typeface="Consolas" pitchFamily="49" charset="0"/>
                <a:ea typeface="楷体" pitchFamily="49" charset="-122"/>
                <a:cs typeface="Consolas" pitchFamily="49" charset="0"/>
              </a:rPr>
              <a:t>f</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a</a:t>
            </a:r>
            <a:r>
              <a:rPr lang="zh-CN" altLang="en-US"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i</a:t>
            </a:r>
            <a:r>
              <a:rPr lang="en-US" altLang="zh-CN" sz="2167">
                <a:solidFill>
                  <a:srgbClr val="0000FF"/>
                </a:solidFill>
                <a:latin typeface="Consolas" pitchFamily="49" charset="0"/>
                <a:ea typeface="楷体" pitchFamily="49" charset="-122"/>
                <a:cs typeface="Consolas" pitchFamily="49" charset="0"/>
              </a:rPr>
              <a:t>-1)</a:t>
            </a:r>
            <a:r>
              <a:rPr lang="zh-CN" altLang="en-US"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a</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i</a:t>
            </a:r>
            <a:r>
              <a:rPr lang="en-US" altLang="zh-CN" sz="2167">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。递推方向是朝</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中元素减少的方向</a:t>
            </a:r>
            <a:r>
              <a:rPr lang="zh-CN" altLang="en-US" sz="2167">
                <a:solidFill>
                  <a:srgbClr val="0000FF"/>
                </a:solidFill>
                <a:latin typeface="Consolas" pitchFamily="49" charset="0"/>
                <a:ea typeface="楷体" pitchFamily="49" charset="-122"/>
                <a:cs typeface="Consolas" pitchFamily="49" charset="0"/>
              </a:rPr>
              <a:t>推进，当</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中只有一个元</a:t>
            </a:r>
            <a:r>
              <a:rPr lang="zh-CN" altLang="en-US" sz="2167">
                <a:solidFill>
                  <a:srgbClr val="0000FF"/>
                </a:solidFill>
                <a:latin typeface="Consolas" pitchFamily="49" charset="0"/>
                <a:ea typeface="楷体" pitchFamily="49" charset="-122"/>
                <a:cs typeface="Consolas" pitchFamily="49" charset="0"/>
              </a:rPr>
              <a:t>素时，该</a:t>
            </a:r>
            <a:r>
              <a:rPr lang="zh-CN" altLang="en-US" sz="2167" dirty="0">
                <a:solidFill>
                  <a:srgbClr val="0000FF"/>
                </a:solidFill>
                <a:latin typeface="Consolas" pitchFamily="49" charset="0"/>
                <a:ea typeface="楷体" pitchFamily="49" charset="-122"/>
                <a:cs typeface="Consolas" pitchFamily="49" charset="0"/>
              </a:rPr>
              <a:t>元素就是最大</a:t>
            </a:r>
            <a:r>
              <a:rPr lang="zh-CN" altLang="en-US" sz="2167">
                <a:solidFill>
                  <a:srgbClr val="0000FF"/>
                </a:solidFill>
                <a:latin typeface="Consolas" pitchFamily="49" charset="0"/>
                <a:ea typeface="楷体" pitchFamily="49" charset="-122"/>
                <a:cs typeface="Consolas" pitchFamily="49" charset="0"/>
              </a:rPr>
              <a:t>元素，所以</a:t>
            </a:r>
            <a:r>
              <a:rPr lang="en-US" altLang="zh-CN" sz="2167" i="1">
                <a:solidFill>
                  <a:srgbClr val="0000FF"/>
                </a:solidFill>
                <a:latin typeface="Consolas" pitchFamily="49" charset="0"/>
                <a:ea typeface="楷体" pitchFamily="49" charset="-122"/>
                <a:cs typeface="Consolas" pitchFamily="49" charset="0"/>
              </a:rPr>
              <a:t>f</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a</a:t>
            </a:r>
            <a:r>
              <a:rPr lang="zh-CN" altLang="en-US" sz="2167">
                <a:solidFill>
                  <a:srgbClr val="0000FF"/>
                </a:solidFill>
                <a:latin typeface="Consolas" pitchFamily="49" charset="0"/>
                <a:ea typeface="楷体" pitchFamily="49" charset="-122"/>
                <a:cs typeface="Consolas" pitchFamily="49" charset="0"/>
              </a:rPr>
              <a:t>，</a:t>
            </a:r>
            <a:r>
              <a:rPr lang="en-US" altLang="zh-CN" sz="2167">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 </a:t>
            </a:r>
          </a:p>
        </p:txBody>
      </p:sp>
      <p:sp>
        <p:nvSpPr>
          <p:cNvPr id="2" name="日期占位符 1"/>
          <p:cNvSpPr>
            <a:spLocks noGrp="1"/>
          </p:cNvSpPr>
          <p:nvPr>
            <p:ph type="dt" sz="half" idx="10"/>
          </p:nvPr>
        </p:nvSpPr>
        <p:spPr/>
        <p:txBody>
          <a:bodyPr/>
          <a:lstStyle/>
          <a:p>
            <a:pPr eaLnBrk="1" latinLnBrk="0" hangingPunct="1"/>
            <a:fld id="{3C16C76B-7C5A-4582-A1A6-E5EB70CC1A4C}"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36</a:t>
            </a:fld>
            <a:endParaRPr lang="en-US" altLang="zh-CN">
              <a:solidFill>
                <a:srgbClr val="F0A22E">
                  <a:shade val="75000"/>
                </a:srgb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4311" y="1687700"/>
            <a:ext cx="7352161" cy="1890905"/>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56000" tIns="117000" bIns="117000">
            <a:spAutoFit/>
          </a:bodyPr>
          <a:lstStyle/>
          <a:p>
            <a:pPr>
              <a:lnSpc>
                <a:spcPct val="120000"/>
              </a:lnSpc>
            </a:pPr>
            <a:r>
              <a:rPr lang="en-US" altLang="zh-CN" sz="2288" i="1">
                <a:solidFill>
                  <a:srgbClr val="0000FF"/>
                </a:solidFill>
                <a:latin typeface="Consolas" pitchFamily="49" charset="0"/>
                <a:ea typeface="仿宋" pitchFamily="49" charset="-122"/>
                <a:cs typeface="Consolas" pitchFamily="49" charset="0"/>
              </a:rPr>
              <a:t>f</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a</a:t>
            </a:r>
            <a:r>
              <a:rPr lang="zh-CN" altLang="en-US"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i</a:t>
            </a:r>
            <a:r>
              <a:rPr lang="en-US" altLang="zh-CN" sz="2288" dirty="0">
                <a:solidFill>
                  <a:srgbClr val="0000FF"/>
                </a:solidFill>
                <a:latin typeface="Consolas" pitchFamily="49" charset="0"/>
                <a:ea typeface="仿宋" pitchFamily="49" charset="-122"/>
                <a:cs typeface="Consolas" pitchFamily="49" charset="0"/>
              </a:rPr>
              <a:t>)=</a:t>
            </a:r>
            <a:r>
              <a:rPr lang="en-US" altLang="zh-CN" sz="2288" i="1" dirty="0">
                <a:solidFill>
                  <a:srgbClr val="0000FF"/>
                </a:solidFill>
                <a:latin typeface="Consolas" pitchFamily="49" charset="0"/>
                <a:ea typeface="仿宋" pitchFamily="49" charset="-122"/>
                <a:cs typeface="Consolas" pitchFamily="49" charset="0"/>
              </a:rPr>
              <a:t>a</a:t>
            </a:r>
            <a:r>
              <a:rPr lang="en-US" altLang="zh-CN" sz="2288" dirty="0">
                <a:solidFill>
                  <a:srgbClr val="0000FF"/>
                </a:solidFill>
                <a:latin typeface="Consolas" pitchFamily="49" charset="0"/>
                <a:ea typeface="仿宋" pitchFamily="49" charset="-122"/>
                <a:cs typeface="Consolas" pitchFamily="49" charset="0"/>
              </a:rPr>
              <a:t>[0]					</a:t>
            </a:r>
            <a:r>
              <a:rPr lang="zh-CN" altLang="en-US" sz="2288" dirty="0">
                <a:solidFill>
                  <a:srgbClr val="0000FF"/>
                </a:solidFill>
                <a:latin typeface="Consolas" pitchFamily="49" charset="0"/>
                <a:ea typeface="仿宋" pitchFamily="49" charset="-122"/>
                <a:cs typeface="Consolas" pitchFamily="49" charset="0"/>
              </a:rPr>
              <a:t>当</a:t>
            </a:r>
            <a:r>
              <a:rPr lang="en-US" altLang="zh-CN" sz="2288" i="1" dirty="0" err="1">
                <a:solidFill>
                  <a:srgbClr val="0000FF"/>
                </a:solidFill>
                <a:latin typeface="Consolas" pitchFamily="49" charset="0"/>
                <a:ea typeface="仿宋" pitchFamily="49" charset="-122"/>
                <a:cs typeface="Consolas" pitchFamily="49" charset="0"/>
              </a:rPr>
              <a:t>i</a:t>
            </a:r>
            <a:r>
              <a:rPr lang="en-US" altLang="zh-CN" sz="2288" dirty="0">
                <a:solidFill>
                  <a:srgbClr val="0000FF"/>
                </a:solidFill>
                <a:latin typeface="Consolas" pitchFamily="49" charset="0"/>
                <a:ea typeface="仿宋" pitchFamily="49" charset="-122"/>
                <a:cs typeface="Consolas" pitchFamily="49" charset="0"/>
              </a:rPr>
              <a:t>=1</a:t>
            </a:r>
            <a:r>
              <a:rPr lang="zh-CN" altLang="en-US" sz="2288" dirty="0">
                <a:solidFill>
                  <a:srgbClr val="0000FF"/>
                </a:solidFill>
                <a:latin typeface="Consolas" pitchFamily="49" charset="0"/>
                <a:ea typeface="仿宋" pitchFamily="49" charset="-122"/>
                <a:cs typeface="Consolas" pitchFamily="49" charset="0"/>
              </a:rPr>
              <a:t>时</a:t>
            </a:r>
            <a:endParaRPr lang="zh-CN" altLang="en-US" sz="2288" i="1" dirty="0">
              <a:solidFill>
                <a:srgbClr val="0000FF"/>
              </a:solidFill>
              <a:latin typeface="Consolas" pitchFamily="49" charset="0"/>
              <a:ea typeface="仿宋" pitchFamily="49" charset="-122"/>
              <a:cs typeface="Consolas" pitchFamily="49" charset="0"/>
            </a:endParaRPr>
          </a:p>
          <a:p>
            <a:pPr>
              <a:lnSpc>
                <a:spcPct val="120000"/>
              </a:lnSpc>
            </a:pPr>
            <a:r>
              <a:rPr lang="en-US" altLang="zh-CN" sz="2288" i="1">
                <a:solidFill>
                  <a:srgbClr val="0000FF"/>
                </a:solidFill>
                <a:latin typeface="Consolas" pitchFamily="49" charset="0"/>
                <a:ea typeface="仿宋" pitchFamily="49" charset="-122"/>
                <a:cs typeface="Consolas" pitchFamily="49" charset="0"/>
              </a:rPr>
              <a:t>f</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a</a:t>
            </a:r>
            <a:r>
              <a:rPr lang="zh-CN" altLang="en-US"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i</a:t>
            </a:r>
            <a:r>
              <a:rPr lang="en-US" altLang="zh-CN" sz="2288">
                <a:solidFill>
                  <a:srgbClr val="0000FF"/>
                </a:solidFill>
                <a:latin typeface="Consolas" pitchFamily="49" charset="0"/>
                <a:ea typeface="仿宋" pitchFamily="49" charset="-122"/>
                <a:cs typeface="Consolas" pitchFamily="49" charset="0"/>
              </a:rPr>
              <a:t>)=MAX{</a:t>
            </a:r>
            <a:r>
              <a:rPr lang="en-US" altLang="zh-CN" sz="2288" i="1">
                <a:solidFill>
                  <a:srgbClr val="0000FF"/>
                </a:solidFill>
                <a:latin typeface="Consolas" pitchFamily="49" charset="0"/>
                <a:ea typeface="仿宋" pitchFamily="49" charset="-122"/>
                <a:cs typeface="Consolas" pitchFamily="49" charset="0"/>
              </a:rPr>
              <a:t>f</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a</a:t>
            </a:r>
            <a:r>
              <a:rPr lang="zh-CN" altLang="en-US"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i</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a</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i</a:t>
            </a:r>
            <a:r>
              <a:rPr lang="en-US" altLang="zh-CN" sz="2288">
                <a:solidFill>
                  <a:srgbClr val="0000FF"/>
                </a:solidFill>
                <a:latin typeface="Consolas" pitchFamily="49" charset="0"/>
                <a:ea typeface="仿宋" pitchFamily="49" charset="-122"/>
                <a:cs typeface="Consolas" pitchFamily="49" charset="0"/>
              </a:rPr>
              <a:t>-1</a:t>
            </a:r>
            <a:r>
              <a:rPr lang="en-US" altLang="zh-CN" sz="2288" dirty="0">
                <a:solidFill>
                  <a:srgbClr val="0000FF"/>
                </a:solidFill>
                <a:latin typeface="Consolas" pitchFamily="49" charset="0"/>
                <a:ea typeface="仿宋" pitchFamily="49" charset="-122"/>
                <a:cs typeface="Consolas" pitchFamily="49" charset="0"/>
              </a:rPr>
              <a:t>]}	</a:t>
            </a:r>
            <a:r>
              <a:rPr lang="en-US" altLang="zh-CN" sz="2288">
                <a:solidFill>
                  <a:srgbClr val="0000FF"/>
                </a:solidFill>
                <a:latin typeface="Consolas" pitchFamily="49" charset="0"/>
                <a:ea typeface="仿宋" pitchFamily="49" charset="-122"/>
                <a:cs typeface="Consolas" pitchFamily="49" charset="0"/>
              </a:rPr>
              <a:t>	</a:t>
            </a:r>
            <a:r>
              <a:rPr lang="zh-CN" altLang="en-US" sz="2288">
                <a:solidFill>
                  <a:srgbClr val="0000FF"/>
                </a:solidFill>
                <a:latin typeface="Consolas" pitchFamily="49" charset="0"/>
                <a:ea typeface="仿宋" pitchFamily="49" charset="-122"/>
                <a:cs typeface="Consolas" pitchFamily="49" charset="0"/>
              </a:rPr>
              <a:t>当</a:t>
            </a:r>
            <a:r>
              <a:rPr lang="en-US" altLang="zh-CN" sz="2288" i="1" dirty="0" err="1">
                <a:solidFill>
                  <a:srgbClr val="0000FF"/>
                </a:solidFill>
                <a:latin typeface="Consolas" pitchFamily="49" charset="0"/>
                <a:ea typeface="仿宋" pitchFamily="49" charset="-122"/>
                <a:cs typeface="Consolas" pitchFamily="49" charset="0"/>
              </a:rPr>
              <a:t>i</a:t>
            </a:r>
            <a:r>
              <a:rPr lang="en-US" altLang="zh-CN" sz="2288" dirty="0">
                <a:solidFill>
                  <a:srgbClr val="0000FF"/>
                </a:solidFill>
                <a:latin typeface="Consolas" pitchFamily="49" charset="0"/>
                <a:ea typeface="仿宋" pitchFamily="49" charset="-122"/>
                <a:cs typeface="Consolas" pitchFamily="49" charset="0"/>
              </a:rPr>
              <a:t>&gt;1</a:t>
            </a:r>
            <a:r>
              <a:rPr lang="zh-CN" altLang="en-US" sz="2288" dirty="0">
                <a:solidFill>
                  <a:srgbClr val="0000FF"/>
                </a:solidFill>
                <a:latin typeface="Consolas" pitchFamily="49" charset="0"/>
                <a:ea typeface="仿宋" pitchFamily="49" charset="-122"/>
                <a:cs typeface="Consolas" pitchFamily="49" charset="0"/>
              </a:rPr>
              <a:t>时</a:t>
            </a:r>
          </a:p>
        </p:txBody>
      </p:sp>
      <p:sp>
        <p:nvSpPr>
          <p:cNvPr id="60419" name="Text Box 3"/>
          <p:cNvSpPr txBox="1">
            <a:spLocks noChangeArrowheads="1"/>
          </p:cNvSpPr>
          <p:nvPr/>
        </p:nvSpPr>
        <p:spPr bwMode="auto">
          <a:xfrm>
            <a:off x="505620" y="2608660"/>
            <a:ext cx="5382948" cy="425822"/>
          </a:xfrm>
          <a:prstGeom prst="rect">
            <a:avLst/>
          </a:prstGeom>
          <a:noFill/>
          <a:ln w="9525">
            <a:noFill/>
            <a:miter lim="800000"/>
            <a:headEnd/>
            <a:tailEnd/>
          </a:ln>
        </p:spPr>
        <p:txBody>
          <a:bodyPr>
            <a:spAutoFit/>
          </a:bodyPr>
          <a:lstStyle/>
          <a:p>
            <a:pPr>
              <a:spcBef>
                <a:spcPct val="50000"/>
              </a:spcBef>
            </a:pPr>
            <a:r>
              <a:rPr lang="zh-CN" altLang="en-US" sz="2167">
                <a:solidFill>
                  <a:srgbClr val="0000FF"/>
                </a:solidFill>
                <a:ea typeface="楷体" pitchFamily="49" charset="-122"/>
                <a:cs typeface="Times New Roman" pitchFamily="18" charset="0"/>
              </a:rPr>
              <a:t>对应的递归算法如下：</a:t>
            </a:r>
          </a:p>
        </p:txBody>
      </p:sp>
      <p:sp>
        <p:nvSpPr>
          <p:cNvPr id="60420" name="Text Box 4"/>
          <p:cNvSpPr txBox="1">
            <a:spLocks noChangeArrowheads="1"/>
          </p:cNvSpPr>
          <p:nvPr/>
        </p:nvSpPr>
        <p:spPr bwMode="auto">
          <a:xfrm>
            <a:off x="619096" y="3196828"/>
            <a:ext cx="5881729" cy="2858394"/>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34000" tIns="195000" bIns="195000">
            <a:spAutoFit/>
          </a:bodyPr>
          <a:lstStyle/>
          <a:p>
            <a:r>
              <a:rPr lang="en-US" altLang="zh-CN" sz="2288" dirty="0" err="1">
                <a:solidFill>
                  <a:srgbClr val="0000FF"/>
                </a:solidFill>
                <a:latin typeface="Consolas" pitchFamily="49" charset="0"/>
                <a:ea typeface="楷体" pitchFamily="49" charset="-122"/>
                <a:cs typeface="Consolas" pitchFamily="49" charset="0"/>
              </a:rPr>
              <a:t>int</a:t>
            </a:r>
            <a:r>
              <a:rPr lang="en-US" altLang="zh-CN" sz="2288" dirty="0">
                <a:solidFill>
                  <a:srgbClr val="0000FF"/>
                </a:solidFill>
                <a:latin typeface="Consolas" pitchFamily="49" charset="0"/>
                <a:ea typeface="楷体" pitchFamily="49" charset="-122"/>
                <a:cs typeface="Consolas" pitchFamily="49" charset="0"/>
              </a:rPr>
              <a:t> </a:t>
            </a:r>
            <a:r>
              <a:rPr lang="en-US" altLang="zh-CN" sz="2288" dirty="0" err="1">
                <a:solidFill>
                  <a:srgbClr val="FF0000"/>
                </a:solidFill>
                <a:latin typeface="Consolas" pitchFamily="49" charset="0"/>
                <a:ea typeface="楷体" pitchFamily="49" charset="-122"/>
                <a:cs typeface="Consolas" pitchFamily="49" charset="0"/>
              </a:rPr>
              <a:t>fmax</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int</a:t>
            </a:r>
            <a:r>
              <a:rPr lang="en-US" altLang="zh-CN" sz="2288" dirty="0">
                <a:solidFill>
                  <a:srgbClr val="0000FF"/>
                </a:solidFill>
                <a:latin typeface="Consolas" pitchFamily="49" charset="0"/>
                <a:ea typeface="楷体" pitchFamily="49" charset="-122"/>
                <a:cs typeface="Consolas" pitchFamily="49" charset="0"/>
              </a:rPr>
              <a:t> a[]</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int</a:t>
            </a:r>
            <a:r>
              <a:rPr lang="en-US" altLang="zh-CN" sz="2288" dirty="0">
                <a:solidFill>
                  <a:srgbClr val="0000FF"/>
                </a:solidFill>
                <a:latin typeface="Consolas" pitchFamily="49" charset="0"/>
                <a:ea typeface="楷体" pitchFamily="49" charset="-122"/>
                <a:cs typeface="Consolas" pitchFamily="49" charset="0"/>
              </a:rPr>
              <a:t> </a:t>
            </a:r>
            <a:r>
              <a:rPr lang="en-US" altLang="zh-CN" sz="2288" dirty="0" err="1">
                <a:solidFill>
                  <a:srgbClr val="0000FF"/>
                </a:solidFill>
                <a:latin typeface="Consolas" pitchFamily="49" charset="0"/>
                <a:ea typeface="楷体" pitchFamily="49" charset="-122"/>
                <a:cs typeface="Consolas" pitchFamily="49" charset="0"/>
              </a:rPr>
              <a:t>i</a:t>
            </a:r>
            <a:r>
              <a:rPr lang="en-US" altLang="zh-CN" sz="2288" dirty="0">
                <a:solidFill>
                  <a:srgbClr val="0000FF"/>
                </a:solidFill>
                <a:latin typeface="Consolas" pitchFamily="49" charset="0"/>
                <a:ea typeface="楷体" pitchFamily="49" charset="-122"/>
                <a:cs typeface="Consolas" pitchFamily="49" charset="0"/>
              </a:rPr>
              <a:t>)</a:t>
            </a:r>
          </a:p>
          <a:p>
            <a:r>
              <a:rPr lang="en-US" altLang="zh-CN" sz="2288" dirty="0">
                <a:solidFill>
                  <a:srgbClr val="0000FF"/>
                </a:solidFill>
                <a:latin typeface="Consolas" pitchFamily="49" charset="0"/>
                <a:ea typeface="楷体" pitchFamily="49" charset="-122"/>
                <a:cs typeface="Consolas" pitchFamily="49" charset="0"/>
              </a:rPr>
              <a:t>{   if (</a:t>
            </a:r>
            <a:r>
              <a:rPr lang="en-US" altLang="zh-CN" sz="2288" dirty="0" err="1">
                <a:solidFill>
                  <a:srgbClr val="0000FF"/>
                </a:solidFill>
                <a:latin typeface="Consolas" pitchFamily="49" charset="0"/>
                <a:ea typeface="楷体" pitchFamily="49" charset="-122"/>
                <a:cs typeface="Consolas" pitchFamily="49" charset="0"/>
              </a:rPr>
              <a:t>i</a:t>
            </a:r>
            <a:r>
              <a:rPr lang="en-US" altLang="zh-CN" sz="2288" dirty="0">
                <a:solidFill>
                  <a:srgbClr val="0000FF"/>
                </a:solidFill>
                <a:latin typeface="Consolas" pitchFamily="49" charset="0"/>
                <a:ea typeface="楷体" pitchFamily="49" charset="-122"/>
                <a:cs typeface="Consolas" pitchFamily="49" charset="0"/>
              </a:rPr>
              <a:t>==1)</a:t>
            </a:r>
          </a:p>
          <a:p>
            <a:r>
              <a:rPr lang="en-US" altLang="zh-CN" sz="2288" dirty="0">
                <a:solidFill>
                  <a:srgbClr val="0000FF"/>
                </a:solidFill>
                <a:latin typeface="Consolas" pitchFamily="49" charset="0"/>
                <a:ea typeface="楷体" pitchFamily="49" charset="-122"/>
                <a:cs typeface="Consolas" pitchFamily="49" charset="0"/>
              </a:rPr>
              <a:t>	return a[0];</a:t>
            </a:r>
          </a:p>
          <a:p>
            <a:r>
              <a:rPr lang="en-US" altLang="zh-CN" sz="2288" dirty="0">
                <a:solidFill>
                  <a:srgbClr val="0000FF"/>
                </a:solidFill>
                <a:latin typeface="Consolas" pitchFamily="49" charset="0"/>
                <a:ea typeface="楷体" pitchFamily="49" charset="-122"/>
                <a:cs typeface="Consolas" pitchFamily="49" charset="0"/>
              </a:rPr>
              <a:t>    else</a:t>
            </a:r>
          </a:p>
          <a:p>
            <a:r>
              <a:rPr lang="en-US" altLang="zh-CN" sz="2288" dirty="0">
                <a:solidFill>
                  <a:srgbClr val="0000FF"/>
                </a:solidFill>
                <a:latin typeface="Consolas" pitchFamily="49" charset="0"/>
                <a:ea typeface="楷体" pitchFamily="49" charset="-122"/>
                <a:cs typeface="Consolas" pitchFamily="49" charset="0"/>
              </a:rPr>
              <a:t>	return max(</a:t>
            </a:r>
            <a:r>
              <a:rPr lang="en-US" altLang="zh-CN" sz="2288" dirty="0" err="1">
                <a:solidFill>
                  <a:srgbClr val="FF0000"/>
                </a:solidFill>
                <a:latin typeface="Consolas" pitchFamily="49" charset="0"/>
                <a:ea typeface="楷体" pitchFamily="49" charset="-122"/>
                <a:cs typeface="Consolas" pitchFamily="49" charset="0"/>
              </a:rPr>
              <a:t>fmax</a:t>
            </a:r>
            <a:r>
              <a:rPr lang="en-US" altLang="zh-CN" sz="2288" dirty="0">
                <a:solidFill>
                  <a:srgbClr val="0000FF"/>
                </a:solidFill>
                <a:latin typeface="Consolas" pitchFamily="49" charset="0"/>
                <a:ea typeface="楷体" pitchFamily="49" charset="-122"/>
                <a:cs typeface="Consolas" pitchFamily="49" charset="0"/>
              </a:rPr>
              <a:t>(a</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i-1)</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a[i-1]);</a:t>
            </a:r>
          </a:p>
          <a:p>
            <a:r>
              <a:rPr lang="en-US" altLang="zh-CN" sz="2288"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619095" y="1107265"/>
            <a:ext cx="5262599" cy="425822"/>
          </a:xfrm>
          <a:prstGeom prst="rect">
            <a:avLst/>
          </a:prstGeom>
          <a:noFill/>
        </p:spPr>
        <p:txBody>
          <a:bodyPr wrap="square" rtlCol="0">
            <a:spAutoFit/>
          </a:bodyPr>
          <a:lstStyle/>
          <a:p>
            <a:r>
              <a:rPr lang="zh-CN" altLang="en-US" sz="2167">
                <a:solidFill>
                  <a:srgbClr val="0000FF"/>
                </a:solidFill>
                <a:ea typeface="楷体" pitchFamily="49" charset="-122"/>
                <a:cs typeface="Times New Roman" pitchFamily="18" charset="0"/>
              </a:rPr>
              <a:t>由此得到递归模型如下：</a:t>
            </a:r>
            <a:endParaRPr lang="zh-CN" altLang="en-US" sz="2167">
              <a:solidFill>
                <a:srgbClr val="0000FF"/>
              </a:solidFill>
            </a:endParaRPr>
          </a:p>
        </p:txBody>
      </p:sp>
      <p:sp>
        <p:nvSpPr>
          <p:cNvPr id="2" name="日期占位符 1"/>
          <p:cNvSpPr>
            <a:spLocks noGrp="1"/>
          </p:cNvSpPr>
          <p:nvPr>
            <p:ph type="dt" sz="half" idx="10"/>
          </p:nvPr>
        </p:nvSpPr>
        <p:spPr/>
        <p:txBody>
          <a:bodyPr/>
          <a:lstStyle/>
          <a:p>
            <a:pPr eaLnBrk="1" latinLnBrk="0" hangingPunct="1"/>
            <a:fld id="{6A77FB57-71D6-4FFE-A0AB-1569E4D6B10E}"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37</a:t>
            </a:fld>
            <a:endParaRPr lang="en-US" altLang="zh-CN">
              <a:solidFill>
                <a:srgbClr val="F0A22E">
                  <a:shade val="75000"/>
                </a:srgb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052" y="991178"/>
            <a:ext cx="6965205" cy="5590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3033" dirty="0">
                <a:solidFill>
                  <a:srgbClr val="FF0000"/>
                </a:solidFill>
                <a:latin typeface="Consolas" pitchFamily="49" charset="0"/>
                <a:ea typeface="微软雅黑" pitchFamily="34" charset="-122"/>
                <a:cs typeface="Consolas" pitchFamily="49" charset="0"/>
              </a:rPr>
              <a:t>2.3 </a:t>
            </a:r>
            <a:r>
              <a:rPr lang="zh-CN" altLang="zh-CN" sz="3033" dirty="0">
                <a:solidFill>
                  <a:srgbClr val="FF0000"/>
                </a:solidFill>
                <a:latin typeface="Consolas" pitchFamily="49" charset="0"/>
                <a:ea typeface="微软雅黑" pitchFamily="34" charset="-122"/>
                <a:cs typeface="Consolas" pitchFamily="49" charset="0"/>
              </a:rPr>
              <a:t>递归数据结构</a:t>
            </a:r>
            <a:r>
              <a:rPr lang="zh-CN" altLang="en-US" sz="3033" dirty="0">
                <a:solidFill>
                  <a:srgbClr val="FF0000"/>
                </a:solidFill>
                <a:latin typeface="Consolas" pitchFamily="49" charset="0"/>
                <a:ea typeface="微软雅黑" pitchFamily="34" charset="-122"/>
                <a:cs typeface="Consolas" pitchFamily="49" charset="0"/>
              </a:rPr>
              <a:t>及其</a:t>
            </a:r>
            <a:r>
              <a:rPr lang="zh-CN" altLang="zh-CN" sz="3033" dirty="0">
                <a:solidFill>
                  <a:srgbClr val="FF0000"/>
                </a:solidFill>
                <a:latin typeface="Consolas" pitchFamily="49" charset="0"/>
                <a:ea typeface="微软雅黑" pitchFamily="34" charset="-122"/>
                <a:cs typeface="Consolas" pitchFamily="49" charset="0"/>
              </a:rPr>
              <a:t>递归算法设计</a:t>
            </a:r>
          </a:p>
        </p:txBody>
      </p:sp>
      <p:sp>
        <p:nvSpPr>
          <p:cNvPr id="3" name="TextBox 2"/>
          <p:cNvSpPr txBox="1"/>
          <p:nvPr/>
        </p:nvSpPr>
        <p:spPr>
          <a:xfrm>
            <a:off x="1162069" y="1712811"/>
            <a:ext cx="4024341" cy="444417"/>
          </a:xfrm>
          <a:prstGeom prst="rect">
            <a:avLst/>
          </a:prstGeom>
          <a:noFill/>
        </p:spPr>
        <p:txBody>
          <a:bodyPr wrap="square" rtlCol="0">
            <a:spAutoFit/>
          </a:bodyPr>
          <a:lstStyle/>
          <a:p>
            <a:r>
              <a:rPr lang="en-US" altLang="zh-CN" sz="2288" dirty="0">
                <a:solidFill>
                  <a:srgbClr val="FF0000"/>
                </a:solidFill>
                <a:latin typeface="Consolas" pitchFamily="49" charset="0"/>
                <a:ea typeface="微软雅黑" pitchFamily="34" charset="-122"/>
                <a:cs typeface="Consolas" pitchFamily="49" charset="0"/>
              </a:rPr>
              <a:t>1. </a:t>
            </a:r>
            <a:r>
              <a:rPr lang="zh-CN" altLang="zh-CN" sz="2288" dirty="0">
                <a:solidFill>
                  <a:srgbClr val="FF0000"/>
                </a:solidFill>
                <a:latin typeface="Consolas" pitchFamily="49" charset="0"/>
                <a:ea typeface="微软雅黑" pitchFamily="34" charset="-122"/>
                <a:cs typeface="Consolas" pitchFamily="49" charset="0"/>
              </a:rPr>
              <a:t>递归数据结构的定义</a:t>
            </a:r>
          </a:p>
        </p:txBody>
      </p:sp>
      <p:sp>
        <p:nvSpPr>
          <p:cNvPr id="4" name="TextBox 3"/>
          <p:cNvSpPr txBox="1"/>
          <p:nvPr/>
        </p:nvSpPr>
        <p:spPr>
          <a:xfrm>
            <a:off x="1052568" y="2226260"/>
            <a:ext cx="8048681" cy="847348"/>
          </a:xfrm>
          <a:prstGeom prst="rect">
            <a:avLst/>
          </a:prstGeom>
          <a:noFill/>
        </p:spPr>
        <p:txBody>
          <a:bodyPr wrap="square" rtlCol="0">
            <a:spAutoFit/>
          </a:bodyPr>
          <a:lstStyle/>
          <a:p>
            <a:pPr>
              <a:lnSpc>
                <a:spcPct val="150000"/>
              </a:lnSpc>
            </a:pPr>
            <a:r>
              <a:rPr lang="en-US" altLang="zh-CN" sz="1733" dirty="0">
                <a:ea typeface="楷体" pitchFamily="49" charset="-122"/>
                <a:cs typeface="Times New Roman" pitchFamily="18" charset="0"/>
              </a:rPr>
              <a:t>        </a:t>
            </a:r>
            <a:r>
              <a:rPr lang="zh-CN" altLang="zh-CN" sz="1733" dirty="0">
                <a:ea typeface="楷体" pitchFamily="49" charset="-122"/>
                <a:cs typeface="Times New Roman" pitchFamily="18" charset="0"/>
              </a:rPr>
              <a:t>采用递归方式定义的数据结构称为</a:t>
            </a:r>
            <a:r>
              <a:rPr lang="zh-CN" altLang="zh-CN" sz="1733" dirty="0">
                <a:latin typeface="黑体" pitchFamily="49" charset="-122"/>
                <a:ea typeface="黑体" pitchFamily="49" charset="-122"/>
                <a:cs typeface="Times New Roman" pitchFamily="18" charset="0"/>
              </a:rPr>
              <a:t>递归数据结构</a:t>
            </a:r>
            <a:r>
              <a:rPr lang="zh-CN" altLang="zh-CN" sz="1733" dirty="0">
                <a:ea typeface="楷体" pitchFamily="49" charset="-122"/>
                <a:cs typeface="Times New Roman" pitchFamily="18" charset="0"/>
              </a:rPr>
              <a:t>。在递归数据结构定义中包含的递归运算称为</a:t>
            </a:r>
            <a:r>
              <a:rPr lang="zh-CN" altLang="zh-CN" sz="1733" dirty="0">
                <a:latin typeface="黑体" pitchFamily="49" charset="-122"/>
                <a:ea typeface="黑体" pitchFamily="49" charset="-122"/>
                <a:cs typeface="Times New Roman" pitchFamily="18" charset="0"/>
              </a:rPr>
              <a:t>基本递归运算</a:t>
            </a:r>
            <a:r>
              <a:rPr lang="zh-CN" altLang="zh-CN" sz="1733" dirty="0">
                <a:ea typeface="楷体" pitchFamily="49" charset="-122"/>
                <a:cs typeface="Times New Roman" pitchFamily="18" charset="0"/>
              </a:rPr>
              <a:t>。</a:t>
            </a:r>
          </a:p>
        </p:txBody>
      </p:sp>
      <p:sp>
        <p:nvSpPr>
          <p:cNvPr id="5" name="TextBox 4"/>
          <p:cNvSpPr txBox="1"/>
          <p:nvPr/>
        </p:nvSpPr>
        <p:spPr>
          <a:xfrm>
            <a:off x="887083" y="3104460"/>
            <a:ext cx="8590420" cy="2445862"/>
          </a:xfrm>
          <a:prstGeom prst="rect">
            <a:avLst/>
          </a:prstGeom>
          <a:noFill/>
        </p:spPr>
        <p:txBody>
          <a:bodyPr wrap="square" rtlCol="0">
            <a:spAutoFit/>
          </a:bodyPr>
          <a:lstStyle/>
          <a:p>
            <a:pPr>
              <a:lnSpc>
                <a:spcPct val="150000"/>
              </a:lnSpc>
            </a:pPr>
            <a:r>
              <a:rPr lang="en-US" altLang="zh-CN" sz="1733" dirty="0">
                <a:latin typeface="Consolas" pitchFamily="49" charset="0"/>
                <a:ea typeface="楷体" pitchFamily="49" charset="-122"/>
                <a:cs typeface="Consolas" pitchFamily="49" charset="0"/>
              </a:rPr>
              <a:t>     </a:t>
            </a:r>
            <a:r>
              <a:rPr lang="zh-CN" altLang="en-US" sz="1733" dirty="0">
                <a:latin typeface="Consolas" pitchFamily="49" charset="0"/>
                <a:ea typeface="楷体" pitchFamily="49" charset="-122"/>
                <a:cs typeface="Consolas" pitchFamily="49" charset="0"/>
              </a:rPr>
              <a:t>例如：</a:t>
            </a:r>
            <a:r>
              <a:rPr lang="zh-CN" altLang="zh-CN" sz="1733" dirty="0">
                <a:latin typeface="Consolas" pitchFamily="49" charset="0"/>
                <a:ea typeface="楷体" pitchFamily="49" charset="-122"/>
                <a:cs typeface="Consolas" pitchFamily="49" charset="0"/>
              </a:rPr>
              <a:t>二叉树的定义中，</a:t>
            </a:r>
            <a:r>
              <a:rPr lang="en-US" altLang="zh-CN" sz="1733" i="1" dirty="0">
                <a:latin typeface="Consolas" pitchFamily="49" charset="0"/>
                <a:ea typeface="楷体" pitchFamily="49" charset="-122"/>
                <a:cs typeface="Consolas" pitchFamily="49" charset="0"/>
              </a:rPr>
              <a:t>D</a:t>
            </a:r>
            <a:r>
              <a:rPr lang="zh-CN" altLang="zh-CN" sz="1733" dirty="0">
                <a:latin typeface="Consolas" pitchFamily="49" charset="0"/>
                <a:ea typeface="楷体" pitchFamily="49" charset="-122"/>
                <a:cs typeface="Consolas" pitchFamily="49" charset="0"/>
              </a:rPr>
              <a:t>是给定二叉树及其子树的集合（对于一棵给定的二叉树，其子树的个数是有限的），</a:t>
            </a:r>
            <a:r>
              <a:rPr lang="en-US" altLang="zh-CN" sz="1733" dirty="0">
                <a:latin typeface="Consolas" pitchFamily="49" charset="0"/>
                <a:ea typeface="楷体" pitchFamily="49" charset="-122"/>
                <a:cs typeface="Consolas" pitchFamily="49" charset="0"/>
              </a:rPr>
              <a:t>Op={op</a:t>
            </a:r>
            <a:r>
              <a:rPr lang="en-US" altLang="zh-CN" sz="1733" baseline="-25000" dirty="0">
                <a:latin typeface="Consolas" pitchFamily="49" charset="0"/>
                <a:ea typeface="楷体" pitchFamily="49" charset="-122"/>
                <a:cs typeface="Consolas" pitchFamily="49" charset="0"/>
              </a:rPr>
              <a:t>1</a:t>
            </a:r>
            <a:r>
              <a:rPr lang="zh-CN" altLang="zh-CN" sz="1733" dirty="0">
                <a:latin typeface="Consolas" pitchFamily="49" charset="0"/>
                <a:ea typeface="楷体" pitchFamily="49" charset="-122"/>
                <a:cs typeface="Consolas" pitchFamily="49" charset="0"/>
              </a:rPr>
              <a:t>，</a:t>
            </a:r>
            <a:r>
              <a:rPr lang="en-US" altLang="zh-CN" sz="1733" dirty="0">
                <a:latin typeface="Consolas" pitchFamily="49" charset="0"/>
                <a:ea typeface="楷体" pitchFamily="49" charset="-122"/>
                <a:cs typeface="Consolas" pitchFamily="49" charset="0"/>
              </a:rPr>
              <a:t>op</a:t>
            </a:r>
            <a:r>
              <a:rPr lang="en-US" altLang="zh-CN" sz="1733" baseline="-25000" dirty="0">
                <a:latin typeface="Consolas" pitchFamily="49" charset="0"/>
                <a:ea typeface="楷体" pitchFamily="49" charset="-122"/>
                <a:cs typeface="Consolas" pitchFamily="49" charset="0"/>
              </a:rPr>
              <a:t>2</a:t>
            </a:r>
            <a:r>
              <a:rPr lang="en-US" altLang="zh-CN" sz="1733" dirty="0">
                <a:latin typeface="Consolas" pitchFamily="49" charset="0"/>
                <a:ea typeface="楷体" pitchFamily="49" charset="-122"/>
                <a:cs typeface="Consolas" pitchFamily="49" charset="0"/>
              </a:rPr>
              <a:t>}</a:t>
            </a:r>
            <a:r>
              <a:rPr lang="zh-CN" altLang="zh-CN" sz="1733" dirty="0">
                <a:latin typeface="Consolas" pitchFamily="49" charset="0"/>
                <a:ea typeface="楷体" pitchFamily="49" charset="-122"/>
                <a:cs typeface="Consolas" pitchFamily="49" charset="0"/>
              </a:rPr>
              <a:t>由基本递归运算符构成，它们的定义如下：</a:t>
            </a:r>
          </a:p>
          <a:p>
            <a:pPr>
              <a:lnSpc>
                <a:spcPct val="150000"/>
              </a:lnSpc>
            </a:pPr>
            <a:r>
              <a:rPr lang="en-US" altLang="zh-CN" sz="1733" dirty="0">
                <a:latin typeface="Consolas" pitchFamily="49" charset="0"/>
                <a:ea typeface="楷体" pitchFamily="49" charset="-122"/>
                <a:cs typeface="Consolas" pitchFamily="49" charset="0"/>
              </a:rPr>
              <a:t>     op1(p) = p-&gt;</a:t>
            </a:r>
            <a:r>
              <a:rPr lang="en-US" altLang="zh-CN" sz="1733" dirty="0" err="1">
                <a:latin typeface="Consolas" pitchFamily="49" charset="0"/>
                <a:ea typeface="楷体" pitchFamily="49" charset="-122"/>
                <a:cs typeface="Consolas" pitchFamily="49" charset="0"/>
              </a:rPr>
              <a:t>lchild</a:t>
            </a:r>
            <a:endParaRPr lang="zh-CN" altLang="zh-CN" sz="1733" dirty="0">
              <a:latin typeface="Consolas" pitchFamily="49" charset="0"/>
              <a:ea typeface="楷体" pitchFamily="49" charset="-122"/>
              <a:cs typeface="Consolas" pitchFamily="49" charset="0"/>
            </a:endParaRPr>
          </a:p>
          <a:p>
            <a:pPr>
              <a:lnSpc>
                <a:spcPct val="150000"/>
              </a:lnSpc>
            </a:pPr>
            <a:r>
              <a:rPr lang="en-US" altLang="zh-CN" sz="1733" dirty="0">
                <a:latin typeface="Consolas" pitchFamily="49" charset="0"/>
                <a:ea typeface="楷体" pitchFamily="49" charset="-122"/>
                <a:cs typeface="Consolas" pitchFamily="49" charset="0"/>
              </a:rPr>
              <a:t>     op2(p) = p-&gt;</a:t>
            </a:r>
            <a:r>
              <a:rPr lang="en-US" altLang="zh-CN" sz="1733" dirty="0" err="1">
                <a:latin typeface="Consolas" pitchFamily="49" charset="0"/>
                <a:ea typeface="楷体" pitchFamily="49" charset="-122"/>
                <a:cs typeface="Consolas" pitchFamily="49" charset="0"/>
              </a:rPr>
              <a:t>rchild</a:t>
            </a:r>
            <a:endParaRPr lang="zh-CN" altLang="zh-CN" sz="1733" dirty="0">
              <a:latin typeface="Consolas" pitchFamily="49" charset="0"/>
              <a:ea typeface="楷体" pitchFamily="49" charset="-122"/>
              <a:cs typeface="Consolas" pitchFamily="49" charset="0"/>
            </a:endParaRPr>
          </a:p>
          <a:p>
            <a:pPr>
              <a:lnSpc>
                <a:spcPct val="150000"/>
              </a:lnSpc>
            </a:pPr>
            <a:r>
              <a:rPr lang="zh-CN" altLang="zh-CN" sz="1733" dirty="0">
                <a:latin typeface="Consolas" pitchFamily="49" charset="0"/>
                <a:ea typeface="楷体" pitchFamily="49" charset="-122"/>
                <a:cs typeface="Consolas" pitchFamily="49" charset="0"/>
              </a:rPr>
              <a:t>其中，</a:t>
            </a:r>
            <a:r>
              <a:rPr lang="en-US" altLang="zh-CN" sz="1733" dirty="0">
                <a:latin typeface="Consolas" pitchFamily="49" charset="0"/>
                <a:ea typeface="楷体" pitchFamily="49" charset="-122"/>
                <a:cs typeface="Consolas" pitchFamily="49" charset="0"/>
              </a:rPr>
              <a:t>p</a:t>
            </a:r>
            <a:r>
              <a:rPr lang="zh-CN" altLang="zh-CN" sz="1733" dirty="0">
                <a:latin typeface="Consolas" pitchFamily="49" charset="0"/>
                <a:ea typeface="楷体" pitchFamily="49" charset="-122"/>
                <a:cs typeface="Consolas" pitchFamily="49" charset="0"/>
              </a:rPr>
              <a:t>指向二叉树中的一个非空结点。</a:t>
            </a:r>
          </a:p>
        </p:txBody>
      </p:sp>
      <p:sp>
        <p:nvSpPr>
          <p:cNvPr id="6" name="日期占位符 5"/>
          <p:cNvSpPr>
            <a:spLocks noGrp="1"/>
          </p:cNvSpPr>
          <p:nvPr>
            <p:ph type="dt" sz="half" idx="10"/>
          </p:nvPr>
        </p:nvSpPr>
        <p:spPr/>
        <p:txBody>
          <a:bodyPr/>
          <a:lstStyle/>
          <a:p>
            <a:pPr eaLnBrk="1" latinLnBrk="0" hangingPunct="1"/>
            <a:fld id="{9858AAE6-83DC-4A82-ABB6-172B721FB911}"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38</a:t>
            </a:fld>
            <a:endParaRPr lang="en-US" altLang="zh-CN">
              <a:solidFill>
                <a:srgbClr val="F0A22E">
                  <a:shade val="75000"/>
                </a:srgb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050" y="1687699"/>
            <a:ext cx="4488688" cy="444417"/>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z="2288">
                <a:solidFill>
                  <a:srgbClr val="FF0000"/>
                </a:solidFill>
                <a:latin typeface="Consolas" pitchFamily="49" charset="0"/>
                <a:ea typeface="微软雅黑" pitchFamily="34" charset="-122"/>
                <a:cs typeface="Consolas" pitchFamily="49" charset="0"/>
              </a:rPr>
              <a:t>1</a:t>
            </a:r>
            <a:r>
              <a:rPr lang="zh-CN" altLang="zh-CN" sz="2288">
                <a:solidFill>
                  <a:srgbClr val="FF0000"/>
                </a:solidFill>
                <a:latin typeface="Consolas" pitchFamily="49" charset="0"/>
                <a:ea typeface="微软雅黑" pitchFamily="34" charset="-122"/>
                <a:cs typeface="Consolas" pitchFamily="49" charset="0"/>
              </a:rPr>
              <a:t>）单链表的递归算法设计</a:t>
            </a:r>
          </a:p>
        </p:txBody>
      </p:sp>
      <p:sp>
        <p:nvSpPr>
          <p:cNvPr id="3" name="TextBox 2"/>
          <p:cNvSpPr txBox="1"/>
          <p:nvPr/>
        </p:nvSpPr>
        <p:spPr>
          <a:xfrm>
            <a:off x="851268" y="991179"/>
            <a:ext cx="6036511" cy="444417"/>
          </a:xfrm>
          <a:prstGeom prst="rect">
            <a:avLst/>
          </a:prstGeom>
          <a:noFill/>
        </p:spPr>
        <p:txBody>
          <a:bodyPr wrap="square" rtlCol="0">
            <a:spAutoFit/>
          </a:bodyPr>
          <a:lstStyle/>
          <a:p>
            <a:r>
              <a:rPr lang="en-US" altLang="zh-CN" sz="2288">
                <a:solidFill>
                  <a:srgbClr val="FF0000"/>
                </a:solidFill>
                <a:latin typeface="Consolas" pitchFamily="49" charset="0"/>
                <a:ea typeface="微软雅黑" pitchFamily="34" charset="-122"/>
                <a:cs typeface="Consolas" pitchFamily="49" charset="0"/>
              </a:rPr>
              <a:t>2. </a:t>
            </a:r>
            <a:r>
              <a:rPr lang="zh-CN" altLang="zh-CN" sz="2288">
                <a:solidFill>
                  <a:srgbClr val="FF0000"/>
                </a:solidFill>
                <a:latin typeface="Consolas" pitchFamily="49" charset="0"/>
                <a:ea typeface="微软雅黑" pitchFamily="34" charset="-122"/>
                <a:cs typeface="Consolas" pitchFamily="49" charset="0"/>
              </a:rPr>
              <a:t>基于递归数据结构的递归算法设计</a:t>
            </a:r>
          </a:p>
        </p:txBody>
      </p:sp>
      <p:sp>
        <p:nvSpPr>
          <p:cNvPr id="4" name="TextBox 3"/>
          <p:cNvSpPr txBox="1"/>
          <p:nvPr/>
        </p:nvSpPr>
        <p:spPr>
          <a:xfrm>
            <a:off x="541704" y="2152047"/>
            <a:ext cx="8899984" cy="3749616"/>
          </a:xfrm>
          <a:prstGeom prst="rect">
            <a:avLst/>
          </a:prstGeom>
          <a:noFill/>
        </p:spPr>
        <p:txBody>
          <a:bodyPr wrap="square" rtlCol="0">
            <a:spAutoFit/>
          </a:bodyPr>
          <a:lstStyle/>
          <a:p>
            <a:pPr>
              <a:lnSpc>
                <a:spcPct val="150000"/>
              </a:lnSpc>
            </a:pPr>
            <a:r>
              <a:rPr lang="zh-CN" altLang="zh-CN" sz="2383" dirty="0">
                <a:latin typeface="Consolas" pitchFamily="49" charset="0"/>
                <a:ea typeface="楷体" pitchFamily="49" charset="-122"/>
                <a:cs typeface="Consolas" pitchFamily="49" charset="0"/>
              </a:rPr>
              <a:t>在设计不带头结点的单链表的递归算法时</a:t>
            </a:r>
            <a:r>
              <a:rPr lang="zh-CN" altLang="en-US" sz="2383" dirty="0">
                <a:latin typeface="Consolas" pitchFamily="49" charset="0"/>
                <a:ea typeface="楷体" pitchFamily="49" charset="-122"/>
                <a:cs typeface="Consolas" pitchFamily="49" charset="0"/>
              </a:rPr>
              <a:t>：</a:t>
            </a:r>
            <a:endParaRPr lang="en-US" altLang="zh-CN" sz="2383" dirty="0">
              <a:latin typeface="Consolas" pitchFamily="49" charset="0"/>
              <a:ea typeface="楷体"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设求解以</a:t>
            </a:r>
            <a:r>
              <a:rPr lang="en-US" altLang="zh-CN" sz="2288" dirty="0">
                <a:latin typeface="Consolas" pitchFamily="49" charset="0"/>
                <a:ea typeface="仿宋" pitchFamily="49" charset="-122"/>
                <a:cs typeface="Consolas" pitchFamily="49" charset="0"/>
              </a:rPr>
              <a:t>L</a:t>
            </a:r>
            <a:r>
              <a:rPr lang="zh-CN" altLang="zh-CN" sz="2288" dirty="0">
                <a:latin typeface="Consolas" pitchFamily="49" charset="0"/>
                <a:ea typeface="仿宋" pitchFamily="49" charset="-122"/>
                <a:cs typeface="Consolas" pitchFamily="49" charset="0"/>
              </a:rPr>
              <a:t>为首结点指针的整个单链表的某功能为“大问题”</a:t>
            </a:r>
            <a:r>
              <a:rPr lang="zh-CN" altLang="en-US" sz="2288" dirty="0">
                <a:latin typeface="Consolas" pitchFamily="49" charset="0"/>
                <a:ea typeface="仿宋" pitchFamily="49" charset="-122"/>
                <a:cs typeface="Consolas" pitchFamily="49" charset="0"/>
              </a:rPr>
              <a:t>。</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而求解除首结点外余下结点构成的单链表（由</a:t>
            </a:r>
            <a:r>
              <a:rPr lang="en-US" altLang="zh-CN" sz="2288" dirty="0">
                <a:latin typeface="Consolas" pitchFamily="49" charset="0"/>
                <a:ea typeface="仿宋" pitchFamily="49" charset="-122"/>
                <a:cs typeface="Consolas" pitchFamily="49" charset="0"/>
              </a:rPr>
              <a:t>L-&gt;next</a:t>
            </a:r>
            <a:r>
              <a:rPr lang="zh-CN" altLang="zh-CN" sz="2288" dirty="0">
                <a:latin typeface="Consolas" pitchFamily="49" charset="0"/>
                <a:ea typeface="仿宋" pitchFamily="49" charset="-122"/>
                <a:cs typeface="Consolas" pitchFamily="49" charset="0"/>
              </a:rPr>
              <a:t>标识，而该运算为递归运算）的相同功能为“小问题”</a:t>
            </a:r>
            <a:r>
              <a:rPr lang="zh-CN" altLang="en-US" sz="2288" dirty="0">
                <a:latin typeface="Consolas" pitchFamily="49" charset="0"/>
                <a:ea typeface="仿宋" pitchFamily="49" charset="-122"/>
                <a:cs typeface="Consolas" pitchFamily="49" charset="0"/>
              </a:rPr>
              <a:t>。</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由大小问题之间的解关系得到递归体。</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再考虑特殊情况，通常是单链表为空或者只有一个结点时，这时很容易求解，从而得到递归出口。</a:t>
            </a:r>
            <a:endParaRPr lang="zh-CN" altLang="en-US" sz="2288" dirty="0">
              <a:latin typeface="Consolas" pitchFamily="49" charset="0"/>
              <a:ea typeface="仿宋" pitchFamily="49" charset="-122"/>
              <a:cs typeface="Consolas" pitchFamily="49" charset="0"/>
            </a:endParaRPr>
          </a:p>
        </p:txBody>
      </p:sp>
      <p:sp>
        <p:nvSpPr>
          <p:cNvPr id="5" name="日期占位符 4"/>
          <p:cNvSpPr>
            <a:spLocks noGrp="1"/>
          </p:cNvSpPr>
          <p:nvPr>
            <p:ph type="dt" sz="half" idx="10"/>
          </p:nvPr>
        </p:nvSpPr>
        <p:spPr/>
        <p:txBody>
          <a:bodyPr/>
          <a:lstStyle/>
          <a:p>
            <a:pPr eaLnBrk="1" latinLnBrk="0" hangingPunct="1"/>
            <a:fld id="{E1819B9A-32C3-46C3-A39B-17433B784A5B}"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39</a:t>
            </a:fld>
            <a:endParaRPr lang="en-US" altLang="zh-CN">
              <a:solidFill>
                <a:srgbClr val="F0A22E">
                  <a:shade val="75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974559" y="1147246"/>
            <a:ext cx="4290477"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zh-CN" sz="3033" dirty="0">
                <a:solidFill>
                  <a:srgbClr val="FF0000"/>
                </a:solidFill>
                <a:latin typeface="Consolas" pitchFamily="49" charset="0"/>
                <a:ea typeface="微软雅黑" pitchFamily="34" charset="-122"/>
                <a:cs typeface="Consolas" pitchFamily="49" charset="0"/>
              </a:rPr>
              <a:t>1.1 </a:t>
            </a:r>
            <a:r>
              <a:rPr lang="zh-CN" altLang="en-US" sz="3033" dirty="0">
                <a:solidFill>
                  <a:srgbClr val="FF0000"/>
                </a:solidFill>
                <a:latin typeface="Consolas" pitchFamily="49" charset="0"/>
                <a:ea typeface="微软雅黑" pitchFamily="34" charset="-122"/>
                <a:cs typeface="Consolas" pitchFamily="49" charset="0"/>
              </a:rPr>
              <a:t>递归的定义</a:t>
            </a:r>
          </a:p>
        </p:txBody>
      </p:sp>
      <p:sp>
        <p:nvSpPr>
          <p:cNvPr id="16389" name="Text Box 8"/>
          <p:cNvSpPr txBox="1">
            <a:spLocks noChangeArrowheads="1"/>
          </p:cNvSpPr>
          <p:nvPr/>
        </p:nvSpPr>
        <p:spPr bwMode="auto">
          <a:xfrm>
            <a:off x="626451" y="2317376"/>
            <a:ext cx="8502650" cy="3035446"/>
          </a:xfrm>
          <a:prstGeom prst="rect">
            <a:avLst/>
          </a:prstGeom>
          <a:noFill/>
          <a:ln w="9525">
            <a:noFill/>
            <a:miter lim="800000"/>
            <a:headEnd/>
            <a:tailEnd/>
          </a:ln>
        </p:spPr>
        <p:txBody>
          <a:bodyPr>
            <a:spAutoFit/>
          </a:bodyPr>
          <a:lstStyle/>
          <a:p>
            <a:pPr>
              <a:lnSpc>
                <a:spcPct val="150000"/>
              </a:lnSpc>
            </a:pPr>
            <a:r>
              <a:rPr lang="zh-CN" altLang="en-US" sz="2167" dirty="0">
                <a:latin typeface="Consolas" pitchFamily="49" charset="0"/>
                <a:ea typeface="楷体" pitchFamily="49" charset="-122"/>
                <a:cs typeface="Consolas" pitchFamily="49" charset="0"/>
              </a:rPr>
              <a:t>　　在定义一个过程或函数时出现调用本过程或本函数的成分，称之为递归。若调用自身，称之为</a:t>
            </a:r>
            <a:r>
              <a:rPr lang="zh-CN" altLang="en-US" sz="2167" dirty="0">
                <a:latin typeface="微软雅黑" pitchFamily="34" charset="-122"/>
                <a:ea typeface="微软雅黑" pitchFamily="34" charset="-122"/>
                <a:cs typeface="Consolas" pitchFamily="49" charset="0"/>
              </a:rPr>
              <a:t>直接递归</a:t>
            </a:r>
            <a:r>
              <a:rPr lang="zh-CN" altLang="en-US" sz="2167" dirty="0">
                <a:latin typeface="Consolas" pitchFamily="49" charset="0"/>
                <a:ea typeface="楷体" pitchFamily="49" charset="-122"/>
                <a:cs typeface="Consolas" pitchFamily="49" charset="0"/>
              </a:rPr>
              <a:t>。若过程或函数</a:t>
            </a:r>
            <a:r>
              <a:rPr lang="en-US" altLang="zh-CN" sz="2167" dirty="0">
                <a:latin typeface="Consolas" pitchFamily="49" charset="0"/>
                <a:ea typeface="楷体" pitchFamily="49" charset="-122"/>
                <a:cs typeface="Consolas" pitchFamily="49" charset="0"/>
              </a:rPr>
              <a:t>p</a:t>
            </a:r>
            <a:r>
              <a:rPr lang="zh-CN" altLang="en-US" sz="2167" dirty="0">
                <a:latin typeface="Consolas" pitchFamily="49" charset="0"/>
                <a:ea typeface="楷体" pitchFamily="49" charset="-122"/>
                <a:cs typeface="Consolas" pitchFamily="49" charset="0"/>
              </a:rPr>
              <a:t>调用过程或函数</a:t>
            </a:r>
            <a:r>
              <a:rPr lang="en-US" altLang="zh-CN" sz="2167" dirty="0">
                <a:latin typeface="Consolas" pitchFamily="49" charset="0"/>
                <a:ea typeface="楷体" pitchFamily="49" charset="-122"/>
                <a:cs typeface="Consolas" pitchFamily="49" charset="0"/>
              </a:rPr>
              <a:t>q</a:t>
            </a:r>
            <a:r>
              <a:rPr lang="zh-CN" altLang="en-US" sz="2167" dirty="0">
                <a:latin typeface="Consolas" pitchFamily="49" charset="0"/>
                <a:ea typeface="楷体" pitchFamily="49" charset="-122"/>
                <a:cs typeface="Consolas" pitchFamily="49" charset="0"/>
              </a:rPr>
              <a:t>，而</a:t>
            </a:r>
            <a:r>
              <a:rPr lang="en-US" altLang="zh-CN" sz="2167" dirty="0">
                <a:latin typeface="Consolas" pitchFamily="49" charset="0"/>
                <a:ea typeface="楷体" pitchFamily="49" charset="-122"/>
                <a:cs typeface="Consolas" pitchFamily="49" charset="0"/>
              </a:rPr>
              <a:t>q</a:t>
            </a:r>
            <a:r>
              <a:rPr lang="zh-CN" altLang="en-US" sz="2167" dirty="0">
                <a:latin typeface="Consolas" pitchFamily="49" charset="0"/>
                <a:ea typeface="楷体" pitchFamily="49" charset="-122"/>
                <a:cs typeface="Consolas" pitchFamily="49" charset="0"/>
              </a:rPr>
              <a:t>又调用</a:t>
            </a:r>
            <a:r>
              <a:rPr lang="en-US" altLang="zh-CN" sz="2167" dirty="0">
                <a:latin typeface="Consolas" pitchFamily="49" charset="0"/>
                <a:ea typeface="楷体" pitchFamily="49" charset="-122"/>
                <a:cs typeface="Consolas" pitchFamily="49" charset="0"/>
              </a:rPr>
              <a:t>p</a:t>
            </a:r>
            <a:r>
              <a:rPr lang="zh-CN" altLang="en-US" sz="2167" dirty="0">
                <a:latin typeface="Consolas" pitchFamily="49" charset="0"/>
                <a:ea typeface="楷体" pitchFamily="49" charset="-122"/>
                <a:cs typeface="Consolas" pitchFamily="49" charset="0"/>
              </a:rPr>
              <a:t>，称之为</a:t>
            </a:r>
            <a:r>
              <a:rPr lang="zh-CN" altLang="en-US" sz="2167" dirty="0">
                <a:latin typeface="微软雅黑" pitchFamily="34" charset="-122"/>
                <a:ea typeface="微软雅黑" pitchFamily="34" charset="-122"/>
                <a:cs typeface="Consolas" pitchFamily="49" charset="0"/>
              </a:rPr>
              <a:t>间接递归</a:t>
            </a:r>
            <a:r>
              <a:rPr lang="zh-CN" altLang="en-US" sz="2167" dirty="0">
                <a:latin typeface="Consolas" pitchFamily="49" charset="0"/>
                <a:ea typeface="楷体" pitchFamily="49" charset="-122"/>
                <a:cs typeface="Consolas" pitchFamily="49" charset="0"/>
              </a:rPr>
              <a:t>。</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任何间接递归都可以等价地转换为直接递归。</a:t>
            </a:r>
          </a:p>
          <a:p>
            <a:pPr>
              <a:lnSpc>
                <a:spcPct val="150000"/>
              </a:lnSpc>
            </a:pPr>
            <a:r>
              <a:rPr lang="zh-CN" altLang="en-US" sz="2167" dirty="0">
                <a:latin typeface="Consolas" pitchFamily="49" charset="0"/>
                <a:ea typeface="楷体" pitchFamily="49" charset="-122"/>
                <a:cs typeface="Consolas" pitchFamily="49" charset="0"/>
              </a:rPr>
              <a:t>　  如果一个递归过程或递归函数中递归调用语句是最后一条执行语句，则称这种递归调用为尾递归。</a:t>
            </a:r>
          </a:p>
        </p:txBody>
      </p:sp>
      <p:sp>
        <p:nvSpPr>
          <p:cNvPr id="2" name="日期占位符 1"/>
          <p:cNvSpPr>
            <a:spLocks noGrp="1"/>
          </p:cNvSpPr>
          <p:nvPr>
            <p:ph type="dt" sz="half" idx="10"/>
          </p:nvPr>
        </p:nvSpPr>
        <p:spPr/>
        <p:txBody>
          <a:bodyPr/>
          <a:lstStyle/>
          <a:p>
            <a:pPr eaLnBrk="1" latinLnBrk="0" hangingPunct="1"/>
            <a:fld id="{D0C15D2C-AF1B-4DE6-9EE7-FE0B4B9DF76E}"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a:t>
            </a:fld>
            <a:endParaRPr lang="en-US" altLang="zh-CN">
              <a:solidFill>
                <a:srgbClr val="F0A22E">
                  <a:shade val="75000"/>
                </a:srgb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497" y="796207"/>
            <a:ext cx="9091199" cy="578172"/>
          </a:xfrm>
          <a:prstGeom prst="rect">
            <a:avLst/>
          </a:prstGeom>
          <a:solidFill>
            <a:schemeClr val="accent2">
              <a:lumMod val="20000"/>
              <a:lumOff val="80000"/>
            </a:schemeClr>
          </a:solidFill>
        </p:spPr>
        <p:txBody>
          <a:bodyPr wrap="square" rtlCol="0">
            <a:spAutoFit/>
          </a:bodyPr>
          <a:lstStyle/>
          <a:p>
            <a:pPr>
              <a:lnSpc>
                <a:spcPct val="150000"/>
              </a:lnSpc>
            </a:pPr>
            <a:r>
              <a:rPr lang="zh-CN" altLang="zh-CN"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5</a:t>
            </a:r>
            <a:r>
              <a:rPr lang="zh-CN" altLang="zh-CN" sz="2383" dirty="0">
                <a:solidFill>
                  <a:srgbClr val="FF0000"/>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有一个不带头结点的单链表</a:t>
            </a:r>
            <a:r>
              <a:rPr lang="en-US" altLang="zh-CN" sz="2167" dirty="0">
                <a:solidFill>
                  <a:srgbClr val="0000FF"/>
                </a:solidFill>
                <a:latin typeface="Consolas" pitchFamily="49" charset="0"/>
                <a:ea typeface="楷体" pitchFamily="49" charset="-122"/>
                <a:cs typeface="Consolas" pitchFamily="49" charset="0"/>
              </a:rPr>
              <a:t>L</a:t>
            </a:r>
            <a:r>
              <a:rPr lang="zh-CN" altLang="zh-CN" sz="2167" dirty="0">
                <a:solidFill>
                  <a:srgbClr val="0000FF"/>
                </a:solidFill>
                <a:latin typeface="Consolas" pitchFamily="49" charset="0"/>
                <a:ea typeface="楷体" pitchFamily="49" charset="-122"/>
                <a:cs typeface="Consolas" pitchFamily="49" charset="0"/>
              </a:rPr>
              <a:t>，设计一个算法释放其中所有结点。</a:t>
            </a:r>
          </a:p>
        </p:txBody>
      </p:sp>
      <p:sp>
        <p:nvSpPr>
          <p:cNvPr id="3" name="TextBox 2"/>
          <p:cNvSpPr txBox="1"/>
          <p:nvPr/>
        </p:nvSpPr>
        <p:spPr>
          <a:xfrm>
            <a:off x="464314" y="1455527"/>
            <a:ext cx="8977375" cy="2671372"/>
          </a:xfrm>
          <a:prstGeom prst="rect">
            <a:avLst/>
          </a:prstGeom>
          <a:noFill/>
        </p:spPr>
        <p:txBody>
          <a:bodyPr wrap="square" rtlCol="0">
            <a:spAutoFit/>
          </a:bodyPr>
          <a:lstStyle/>
          <a:p>
            <a:pPr>
              <a:lnSpc>
                <a:spcPct val="150000"/>
              </a:lnSpc>
            </a:pPr>
            <a:r>
              <a:rPr lang="en-US" altLang="zh-CN" sz="2167" dirty="0">
                <a:solidFill>
                  <a:srgbClr val="FF0000"/>
                </a:solidFill>
                <a:latin typeface="Consolas" pitchFamily="49" charset="0"/>
                <a:ea typeface="楷体" pitchFamily="49" charset="-122"/>
                <a:cs typeface="Consolas" pitchFamily="49" charset="0"/>
              </a:rPr>
              <a:t>    </a:t>
            </a:r>
            <a:r>
              <a:rPr lang="zh-CN" altLang="zh-CN" sz="2167" dirty="0">
                <a:solidFill>
                  <a:srgbClr val="FF0000"/>
                </a:solidFill>
                <a:latin typeface="微软雅黑" pitchFamily="34" charset="-122"/>
                <a:ea typeface="微软雅黑" pitchFamily="34" charset="-122"/>
                <a:cs typeface="Consolas" pitchFamily="49" charset="0"/>
              </a:rPr>
              <a:t>解：</a:t>
            </a:r>
            <a:r>
              <a:rPr lang="zh-CN" altLang="zh-CN" sz="2288" dirty="0">
                <a:solidFill>
                  <a:srgbClr val="0000FF"/>
                </a:solidFill>
                <a:latin typeface="Consolas" pitchFamily="49" charset="0"/>
                <a:ea typeface="楷体" pitchFamily="49" charset="-122"/>
                <a:cs typeface="Consolas" pitchFamily="49" charset="0"/>
              </a:rPr>
              <a:t>设</a:t>
            </a:r>
            <a:r>
              <a:rPr lang="en-US" altLang="zh-CN" sz="2288" dirty="0">
                <a:solidFill>
                  <a:srgbClr val="0000FF"/>
                </a:solidFill>
                <a:latin typeface="Consolas" pitchFamily="49" charset="0"/>
                <a:ea typeface="楷体" pitchFamily="49" charset="-122"/>
                <a:cs typeface="Consolas" pitchFamily="49" charset="0"/>
              </a:rPr>
              <a:t>L={</a:t>
            </a:r>
            <a:r>
              <a:rPr lang="en-US" altLang="zh-CN" sz="2288" i="1" dirty="0">
                <a:solidFill>
                  <a:srgbClr val="0000FF"/>
                </a:solidFill>
                <a:latin typeface="Consolas" pitchFamily="49" charset="0"/>
                <a:ea typeface="楷体" pitchFamily="49" charset="-122"/>
                <a:cs typeface="Consolas" pitchFamily="49" charset="0"/>
              </a:rPr>
              <a:t>a</a:t>
            </a:r>
            <a:r>
              <a:rPr lang="en-US" altLang="zh-CN" sz="2288" baseline="-25000" dirty="0">
                <a:solidFill>
                  <a:srgbClr val="0000FF"/>
                </a:solidFill>
                <a:latin typeface="Consolas" pitchFamily="49" charset="0"/>
                <a:ea typeface="楷体" pitchFamily="49" charset="-122"/>
                <a:cs typeface="Consolas" pitchFamily="49" charset="0"/>
              </a:rPr>
              <a:t>1</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a</a:t>
            </a:r>
            <a:r>
              <a:rPr lang="en-US" altLang="zh-CN" sz="2288" baseline="-25000" dirty="0">
                <a:solidFill>
                  <a:srgbClr val="0000FF"/>
                </a:solidFill>
                <a:latin typeface="Consolas" pitchFamily="49" charset="0"/>
                <a:ea typeface="楷体" pitchFamily="49" charset="-122"/>
                <a:cs typeface="Consolas" pitchFamily="49" charset="0"/>
              </a:rPr>
              <a:t>2</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a</a:t>
            </a:r>
            <a:r>
              <a:rPr lang="en-US" altLang="zh-CN" sz="2288" i="1" baseline="-25000"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CC00CC"/>
                </a:solidFill>
                <a:latin typeface="Consolas" pitchFamily="49" charset="0"/>
                <a:ea typeface="楷体" pitchFamily="49" charset="-122"/>
                <a:cs typeface="Consolas" pitchFamily="49" charset="0"/>
              </a:rPr>
              <a:t>f</a:t>
            </a:r>
            <a:r>
              <a:rPr lang="en-US" altLang="zh-CN" sz="2288" dirty="0">
                <a:solidFill>
                  <a:srgbClr val="CC00CC"/>
                </a:solidFill>
                <a:latin typeface="Consolas" pitchFamily="49" charset="0"/>
                <a:ea typeface="楷体" pitchFamily="49" charset="-122"/>
                <a:cs typeface="Consolas" pitchFamily="49" charset="0"/>
              </a:rPr>
              <a:t>(L)</a:t>
            </a:r>
            <a:r>
              <a:rPr lang="zh-CN" altLang="zh-CN" sz="2288" dirty="0">
                <a:solidFill>
                  <a:srgbClr val="0000FF"/>
                </a:solidFill>
                <a:latin typeface="Consolas" pitchFamily="49" charset="0"/>
                <a:ea typeface="楷体" pitchFamily="49" charset="-122"/>
                <a:cs typeface="Consolas" pitchFamily="49" charset="0"/>
              </a:rPr>
              <a:t>的功能是释放</a:t>
            </a:r>
            <a:r>
              <a:rPr lang="en-US" altLang="zh-CN" sz="2288" i="1" dirty="0">
                <a:solidFill>
                  <a:srgbClr val="0000FF"/>
                </a:solidFill>
                <a:latin typeface="Consolas" pitchFamily="49" charset="0"/>
                <a:ea typeface="楷体" pitchFamily="49" charset="-122"/>
                <a:cs typeface="Consolas" pitchFamily="49" charset="0"/>
              </a:rPr>
              <a:t>a</a:t>
            </a:r>
            <a:r>
              <a:rPr lang="en-US" altLang="zh-CN" sz="2288" baseline="-25000" dirty="0">
                <a:solidFill>
                  <a:srgbClr val="0000FF"/>
                </a:solidFill>
                <a:latin typeface="Consolas" pitchFamily="49" charset="0"/>
                <a:ea typeface="楷体" pitchFamily="49" charset="-122"/>
                <a:cs typeface="Consolas" pitchFamily="49" charset="0"/>
              </a:rPr>
              <a:t>1</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a</a:t>
            </a:r>
            <a:r>
              <a:rPr lang="en-US" altLang="zh-CN" sz="2288" i="1" baseline="-25000" dirty="0">
                <a:solidFill>
                  <a:srgbClr val="0000FF"/>
                </a:solidFill>
                <a:latin typeface="Consolas" pitchFamily="49" charset="0"/>
                <a:ea typeface="楷体" pitchFamily="49" charset="-122"/>
                <a:cs typeface="Consolas" pitchFamily="49" charset="0"/>
              </a:rPr>
              <a:t>n</a:t>
            </a:r>
            <a:r>
              <a:rPr lang="zh-CN" altLang="zh-CN" sz="2288" dirty="0">
                <a:solidFill>
                  <a:srgbClr val="0000FF"/>
                </a:solidFill>
                <a:latin typeface="Consolas" pitchFamily="49" charset="0"/>
                <a:ea typeface="楷体" pitchFamily="49" charset="-122"/>
                <a:cs typeface="Consolas" pitchFamily="49" charset="0"/>
              </a:rPr>
              <a:t>的所有结点，则</a:t>
            </a:r>
            <a:r>
              <a:rPr lang="en-US" altLang="zh-CN" sz="2288" i="1" dirty="0">
                <a:solidFill>
                  <a:srgbClr val="CC00CC"/>
                </a:solidFill>
                <a:latin typeface="Consolas" pitchFamily="49" charset="0"/>
                <a:ea typeface="楷体" pitchFamily="49" charset="-122"/>
                <a:cs typeface="Consolas" pitchFamily="49" charset="0"/>
              </a:rPr>
              <a:t>f</a:t>
            </a:r>
            <a:r>
              <a:rPr lang="en-US" altLang="zh-CN" sz="2288" dirty="0">
                <a:solidFill>
                  <a:srgbClr val="CC00CC"/>
                </a:solidFill>
                <a:latin typeface="Consolas" pitchFamily="49" charset="0"/>
                <a:ea typeface="楷体" pitchFamily="49" charset="-122"/>
                <a:cs typeface="Consolas" pitchFamily="49" charset="0"/>
              </a:rPr>
              <a:t>(L-&gt;next)</a:t>
            </a:r>
            <a:r>
              <a:rPr lang="zh-CN" altLang="zh-CN" sz="2288" dirty="0">
                <a:solidFill>
                  <a:srgbClr val="0000FF"/>
                </a:solidFill>
                <a:latin typeface="Consolas" pitchFamily="49" charset="0"/>
                <a:ea typeface="楷体" pitchFamily="49" charset="-122"/>
                <a:cs typeface="Consolas" pitchFamily="49" charset="0"/>
              </a:rPr>
              <a:t>的功能是释放</a:t>
            </a:r>
            <a:r>
              <a:rPr lang="en-US" altLang="zh-CN" sz="2288" i="1" dirty="0">
                <a:solidFill>
                  <a:srgbClr val="0000FF"/>
                </a:solidFill>
                <a:latin typeface="Consolas" pitchFamily="49" charset="0"/>
                <a:ea typeface="楷体" pitchFamily="49" charset="-122"/>
                <a:cs typeface="Consolas" pitchFamily="49" charset="0"/>
              </a:rPr>
              <a:t>a</a:t>
            </a:r>
            <a:r>
              <a:rPr lang="en-US" altLang="zh-CN" sz="2288" baseline="-25000" dirty="0">
                <a:solidFill>
                  <a:srgbClr val="0000FF"/>
                </a:solidFill>
                <a:latin typeface="Consolas" pitchFamily="49" charset="0"/>
                <a:ea typeface="楷体" pitchFamily="49" charset="-122"/>
                <a:cs typeface="Consolas" pitchFamily="49" charset="0"/>
              </a:rPr>
              <a:t>2</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a</a:t>
            </a:r>
            <a:r>
              <a:rPr lang="en-US" altLang="zh-CN" sz="2288" i="1" baseline="-25000" dirty="0">
                <a:solidFill>
                  <a:srgbClr val="0000FF"/>
                </a:solidFill>
                <a:latin typeface="Consolas" pitchFamily="49" charset="0"/>
                <a:ea typeface="楷体" pitchFamily="49" charset="-122"/>
                <a:cs typeface="Consolas" pitchFamily="49" charset="0"/>
              </a:rPr>
              <a:t>n</a:t>
            </a:r>
            <a:r>
              <a:rPr lang="zh-CN" altLang="zh-CN" sz="2288" dirty="0">
                <a:solidFill>
                  <a:srgbClr val="0000FF"/>
                </a:solidFill>
                <a:latin typeface="Consolas" pitchFamily="49" charset="0"/>
                <a:ea typeface="楷体" pitchFamily="49" charset="-122"/>
                <a:cs typeface="Consolas" pitchFamily="49" charset="0"/>
              </a:rPr>
              <a:t>的所有结点，前者是“大问题”，后者是“小问题”。</a:t>
            </a:r>
            <a:endParaRPr lang="en-US" altLang="zh-CN" sz="2288" dirty="0">
              <a:solidFill>
                <a:srgbClr val="0000FF"/>
              </a:solidFill>
              <a:latin typeface="Consolas" pitchFamily="49" charset="0"/>
              <a:ea typeface="楷体" pitchFamily="49" charset="-122"/>
              <a:cs typeface="Consolas" pitchFamily="49" charset="0"/>
            </a:endParaRPr>
          </a:p>
          <a:p>
            <a:pPr>
              <a:lnSpc>
                <a:spcPct val="150000"/>
              </a:lnSpc>
            </a:pPr>
            <a:r>
              <a:rPr lang="en-US" altLang="zh-CN" sz="2288" dirty="0">
                <a:solidFill>
                  <a:srgbClr val="0000FF"/>
                </a:solidFill>
                <a:latin typeface="Consolas" pitchFamily="49" charset="0"/>
                <a:ea typeface="楷体" pitchFamily="49" charset="-122"/>
                <a:cs typeface="Consolas" pitchFamily="49" charset="0"/>
              </a:rPr>
              <a:t>    </a:t>
            </a:r>
            <a:r>
              <a:rPr lang="zh-CN" altLang="zh-CN" sz="2288" dirty="0">
                <a:solidFill>
                  <a:srgbClr val="0000FF"/>
                </a:solidFill>
                <a:latin typeface="Consolas" pitchFamily="49" charset="0"/>
                <a:ea typeface="楷体" pitchFamily="49" charset="-122"/>
                <a:cs typeface="Consolas" pitchFamily="49" charset="0"/>
              </a:rPr>
              <a:t>假设</a:t>
            </a:r>
            <a:r>
              <a:rPr lang="en-US" altLang="zh-CN" sz="2288" i="1" dirty="0">
                <a:solidFill>
                  <a:srgbClr val="0000FF"/>
                </a:solidFill>
                <a:latin typeface="Consolas" pitchFamily="49" charset="0"/>
                <a:ea typeface="楷体" pitchFamily="49" charset="-122"/>
                <a:cs typeface="Consolas" pitchFamily="49" charset="0"/>
              </a:rPr>
              <a:t>f</a:t>
            </a:r>
            <a:r>
              <a:rPr lang="en-US" altLang="zh-CN" sz="2288" dirty="0">
                <a:solidFill>
                  <a:srgbClr val="0000FF"/>
                </a:solidFill>
                <a:latin typeface="Consolas" pitchFamily="49" charset="0"/>
                <a:ea typeface="楷体" pitchFamily="49" charset="-122"/>
                <a:cs typeface="Consolas" pitchFamily="49" charset="0"/>
              </a:rPr>
              <a:t>(L-&gt;next)</a:t>
            </a:r>
            <a:r>
              <a:rPr lang="zh-CN" altLang="zh-CN" sz="2288" dirty="0">
                <a:solidFill>
                  <a:srgbClr val="0000FF"/>
                </a:solidFill>
                <a:latin typeface="Consolas" pitchFamily="49" charset="0"/>
                <a:ea typeface="楷体" pitchFamily="49" charset="-122"/>
                <a:cs typeface="Consolas" pitchFamily="49" charset="0"/>
              </a:rPr>
              <a:t>是已实现，则</a:t>
            </a:r>
            <a:r>
              <a:rPr lang="pt-BR" altLang="zh-CN" sz="2288" i="1" dirty="0">
                <a:solidFill>
                  <a:srgbClr val="0000FF"/>
                </a:solidFill>
                <a:latin typeface="Consolas" pitchFamily="49" charset="0"/>
                <a:ea typeface="楷体" pitchFamily="49" charset="-122"/>
                <a:cs typeface="Consolas" pitchFamily="49" charset="0"/>
              </a:rPr>
              <a:t>f</a:t>
            </a:r>
            <a:r>
              <a:rPr lang="pt-BR" altLang="zh-CN" sz="2288" dirty="0">
                <a:solidFill>
                  <a:srgbClr val="0000FF"/>
                </a:solidFill>
                <a:latin typeface="Consolas" pitchFamily="49" charset="0"/>
                <a:ea typeface="楷体" pitchFamily="49" charset="-122"/>
                <a:cs typeface="Consolas" pitchFamily="49" charset="0"/>
              </a:rPr>
              <a:t>(L)</a:t>
            </a:r>
            <a:r>
              <a:rPr lang="zh-CN" altLang="zh-CN" sz="2288" dirty="0">
                <a:solidFill>
                  <a:srgbClr val="0000FF"/>
                </a:solidFill>
                <a:latin typeface="Consolas" pitchFamily="49" charset="0"/>
                <a:ea typeface="楷体" pitchFamily="49" charset="-122"/>
                <a:cs typeface="Consolas" pitchFamily="49" charset="0"/>
              </a:rPr>
              <a:t>就可以采用先调用</a:t>
            </a:r>
            <a:r>
              <a:rPr lang="pt-BR" altLang="zh-CN" sz="2288" i="1" dirty="0">
                <a:solidFill>
                  <a:srgbClr val="0000FF"/>
                </a:solidFill>
                <a:latin typeface="Consolas" pitchFamily="49" charset="0"/>
                <a:ea typeface="楷体" pitchFamily="49" charset="-122"/>
                <a:cs typeface="Consolas" pitchFamily="49" charset="0"/>
              </a:rPr>
              <a:t>f</a:t>
            </a:r>
            <a:r>
              <a:rPr lang="pt-BR" altLang="zh-CN" sz="2288" dirty="0">
                <a:solidFill>
                  <a:srgbClr val="0000FF"/>
                </a:solidFill>
                <a:latin typeface="Consolas" pitchFamily="49" charset="0"/>
                <a:ea typeface="楷体" pitchFamily="49" charset="-122"/>
                <a:cs typeface="Consolas" pitchFamily="49" charset="0"/>
              </a:rPr>
              <a:t>(L-&gt;next)</a:t>
            </a:r>
            <a:r>
              <a:rPr lang="zh-CN" altLang="zh-CN" sz="2288" dirty="0">
                <a:solidFill>
                  <a:srgbClr val="0000FF"/>
                </a:solidFill>
                <a:latin typeface="Consolas" pitchFamily="49" charset="0"/>
                <a:ea typeface="楷体" pitchFamily="49" charset="-122"/>
                <a:cs typeface="Consolas" pitchFamily="49" charset="0"/>
              </a:rPr>
              <a:t>，然后释放</a:t>
            </a:r>
            <a:r>
              <a:rPr lang="pt-BR" altLang="zh-CN" sz="2288" dirty="0">
                <a:solidFill>
                  <a:srgbClr val="0000FF"/>
                </a:solidFill>
                <a:latin typeface="Consolas" pitchFamily="49" charset="0"/>
                <a:ea typeface="楷体" pitchFamily="49" charset="-122"/>
                <a:cs typeface="Consolas" pitchFamily="49" charset="0"/>
              </a:rPr>
              <a:t>L</a:t>
            </a:r>
            <a:r>
              <a:rPr lang="zh-CN" altLang="zh-CN" sz="2288" dirty="0">
                <a:solidFill>
                  <a:srgbClr val="0000FF"/>
                </a:solidFill>
                <a:latin typeface="Consolas" pitchFamily="49" charset="0"/>
                <a:ea typeface="楷体" pitchFamily="49" charset="-122"/>
                <a:cs typeface="Consolas" pitchFamily="49" charset="0"/>
              </a:rPr>
              <a:t>所指结点来求解。</a:t>
            </a:r>
          </a:p>
        </p:txBody>
      </p:sp>
      <p:sp>
        <p:nvSpPr>
          <p:cNvPr id="5" name="Rectangle 2"/>
          <p:cNvSpPr>
            <a:spLocks noChangeArrowheads="1"/>
          </p:cNvSpPr>
          <p:nvPr/>
        </p:nvSpPr>
        <p:spPr bwMode="auto">
          <a:xfrm>
            <a:off x="1952742"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baseline="-25000">
                <a:solidFill>
                  <a:srgbClr val="3333FF"/>
                </a:solidFill>
                <a:latin typeface="Consolas" pitchFamily="49" charset="0"/>
                <a:cs typeface="Consolas" pitchFamily="49" charset="0"/>
              </a:rPr>
              <a:t>1</a:t>
            </a:r>
          </a:p>
        </p:txBody>
      </p:sp>
      <p:sp>
        <p:nvSpPr>
          <p:cNvPr id="6" name="Rectangle 3"/>
          <p:cNvSpPr>
            <a:spLocks noChangeArrowheads="1"/>
          </p:cNvSpPr>
          <p:nvPr/>
        </p:nvSpPr>
        <p:spPr bwMode="auto">
          <a:xfrm>
            <a:off x="2539190"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167" baseline="-25000">
              <a:solidFill>
                <a:srgbClr val="3333FF"/>
              </a:solidFill>
              <a:latin typeface="Consolas" pitchFamily="49" charset="0"/>
              <a:cs typeface="Consolas" pitchFamily="49" charset="0"/>
            </a:endParaRPr>
          </a:p>
        </p:txBody>
      </p:sp>
      <p:sp>
        <p:nvSpPr>
          <p:cNvPr id="7" name="Rectangle 4"/>
          <p:cNvSpPr>
            <a:spLocks noChangeArrowheads="1"/>
          </p:cNvSpPr>
          <p:nvPr/>
        </p:nvSpPr>
        <p:spPr bwMode="auto">
          <a:xfrm>
            <a:off x="3510872"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baseline="-25000">
                <a:solidFill>
                  <a:srgbClr val="3333FF"/>
                </a:solidFill>
                <a:latin typeface="Consolas" pitchFamily="49" charset="0"/>
                <a:cs typeface="Consolas" pitchFamily="49" charset="0"/>
              </a:rPr>
              <a:t>2</a:t>
            </a:r>
          </a:p>
        </p:txBody>
      </p:sp>
      <p:sp>
        <p:nvSpPr>
          <p:cNvPr id="8" name="Rectangle 5"/>
          <p:cNvSpPr>
            <a:spLocks noChangeArrowheads="1"/>
          </p:cNvSpPr>
          <p:nvPr/>
        </p:nvSpPr>
        <p:spPr bwMode="auto">
          <a:xfrm>
            <a:off x="4097323"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167" baseline="-25000">
              <a:solidFill>
                <a:srgbClr val="3333FF"/>
              </a:solidFill>
              <a:latin typeface="Consolas" pitchFamily="49" charset="0"/>
              <a:cs typeface="Consolas" pitchFamily="49" charset="0"/>
            </a:endParaRPr>
          </a:p>
        </p:txBody>
      </p:sp>
      <p:sp>
        <p:nvSpPr>
          <p:cNvPr id="9" name="Rectangle 6"/>
          <p:cNvSpPr>
            <a:spLocks noChangeArrowheads="1"/>
          </p:cNvSpPr>
          <p:nvPr/>
        </p:nvSpPr>
        <p:spPr bwMode="auto">
          <a:xfrm>
            <a:off x="6632296"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i="1" baseline="-25000">
                <a:solidFill>
                  <a:srgbClr val="3333FF"/>
                </a:solidFill>
                <a:latin typeface="Consolas" pitchFamily="49" charset="0"/>
                <a:cs typeface="Consolas" pitchFamily="49" charset="0"/>
              </a:rPr>
              <a:t>n</a:t>
            </a:r>
          </a:p>
        </p:txBody>
      </p:sp>
      <p:sp>
        <p:nvSpPr>
          <p:cNvPr id="10" name="Rectangle 7"/>
          <p:cNvSpPr>
            <a:spLocks noChangeArrowheads="1"/>
          </p:cNvSpPr>
          <p:nvPr/>
        </p:nvSpPr>
        <p:spPr bwMode="auto">
          <a:xfrm>
            <a:off x="7218743" y="4752635"/>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a:solidFill>
                  <a:srgbClr val="0000FF"/>
                </a:solidFill>
                <a:latin typeface="Consolas" pitchFamily="49" charset="0"/>
                <a:cs typeface="Consolas" pitchFamily="49" charset="0"/>
              </a:rPr>
              <a:t>∧</a:t>
            </a:r>
          </a:p>
        </p:txBody>
      </p:sp>
      <p:sp>
        <p:nvSpPr>
          <p:cNvPr id="11" name="Text Box 8"/>
          <p:cNvSpPr txBox="1">
            <a:spLocks noChangeArrowheads="1"/>
          </p:cNvSpPr>
          <p:nvPr/>
        </p:nvSpPr>
        <p:spPr bwMode="auto">
          <a:xfrm>
            <a:off x="5228944" y="4752637"/>
            <a:ext cx="624284" cy="444417"/>
          </a:xfrm>
          <a:prstGeom prst="rect">
            <a:avLst/>
          </a:prstGeom>
          <a:noFill/>
          <a:ln w="38100" algn="ctr">
            <a:noFill/>
            <a:miter lim="800000"/>
            <a:headEnd/>
            <a:tailEnd/>
          </a:ln>
        </p:spPr>
        <p:txBody>
          <a:bodyPr>
            <a:spAutoFit/>
          </a:bodyPr>
          <a:lstStyle/>
          <a:p>
            <a:pPr algn="ctr">
              <a:spcBef>
                <a:spcPct val="50000"/>
              </a:spcBef>
            </a:pPr>
            <a:r>
              <a:rPr kumimoji="1" lang="en-US" altLang="zh-CN" sz="2288">
                <a:solidFill>
                  <a:srgbClr val="3333FF"/>
                </a:solidFill>
                <a:latin typeface="Consolas" pitchFamily="49" charset="0"/>
                <a:ea typeface="宋体" pitchFamily="2" charset="-122"/>
                <a:cs typeface="Consolas" pitchFamily="49" charset="0"/>
              </a:rPr>
              <a:t>…</a:t>
            </a:r>
          </a:p>
        </p:txBody>
      </p:sp>
      <p:sp>
        <p:nvSpPr>
          <p:cNvPr id="12" name="Arc 9"/>
          <p:cNvSpPr>
            <a:spLocks/>
          </p:cNvSpPr>
          <p:nvPr/>
        </p:nvSpPr>
        <p:spPr bwMode="auto">
          <a:xfrm>
            <a:off x="2030132" y="4461131"/>
            <a:ext cx="390392" cy="291504"/>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sz="2288">
              <a:latin typeface="Consolas" pitchFamily="49" charset="0"/>
              <a:cs typeface="Consolas" pitchFamily="49" charset="0"/>
            </a:endParaRPr>
          </a:p>
        </p:txBody>
      </p:sp>
      <p:sp>
        <p:nvSpPr>
          <p:cNvPr id="13" name="Text Box 10"/>
          <p:cNvSpPr txBox="1">
            <a:spLocks noChangeArrowheads="1"/>
          </p:cNvSpPr>
          <p:nvPr/>
        </p:nvSpPr>
        <p:spPr bwMode="auto">
          <a:xfrm>
            <a:off x="1754915" y="4243686"/>
            <a:ext cx="467783" cy="425822"/>
          </a:xfrm>
          <a:prstGeom prst="rect">
            <a:avLst/>
          </a:prstGeom>
          <a:noFill/>
          <a:ln w="9525">
            <a:noFill/>
            <a:miter lim="800000"/>
            <a:headEnd/>
            <a:tailEnd/>
          </a:ln>
        </p:spPr>
        <p:txBody>
          <a:bodyPr>
            <a:spAutoFit/>
          </a:bodyPr>
          <a:lstStyle/>
          <a:p>
            <a:pPr>
              <a:spcBef>
                <a:spcPct val="50000"/>
              </a:spcBef>
            </a:pPr>
            <a:r>
              <a:rPr lang="en-US" altLang="zh-CN" sz="2167" dirty="0">
                <a:solidFill>
                  <a:srgbClr val="0000FF"/>
                </a:solidFill>
                <a:latin typeface="Consolas" pitchFamily="49" charset="0"/>
                <a:cs typeface="Consolas" pitchFamily="49" charset="0"/>
              </a:rPr>
              <a:t>L</a:t>
            </a:r>
          </a:p>
        </p:txBody>
      </p:sp>
      <p:sp>
        <p:nvSpPr>
          <p:cNvPr id="14" name="Line 11"/>
          <p:cNvSpPr>
            <a:spLocks noChangeShapeType="1"/>
          </p:cNvSpPr>
          <p:nvPr/>
        </p:nvSpPr>
        <p:spPr bwMode="auto">
          <a:xfrm>
            <a:off x="2888310" y="4928054"/>
            <a:ext cx="624285"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sp>
        <p:nvSpPr>
          <p:cNvPr id="15" name="Line 12"/>
          <p:cNvSpPr>
            <a:spLocks noChangeShapeType="1"/>
          </p:cNvSpPr>
          <p:nvPr/>
        </p:nvSpPr>
        <p:spPr bwMode="auto">
          <a:xfrm>
            <a:off x="4449881" y="4928054"/>
            <a:ext cx="624285"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sp>
        <p:nvSpPr>
          <p:cNvPr id="16" name="Line 13"/>
          <p:cNvSpPr>
            <a:spLocks noChangeShapeType="1"/>
          </p:cNvSpPr>
          <p:nvPr/>
        </p:nvSpPr>
        <p:spPr bwMode="auto">
          <a:xfrm>
            <a:off x="6009730" y="4928054"/>
            <a:ext cx="624284"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grpSp>
        <p:nvGrpSpPr>
          <p:cNvPr id="17" name="Group 15"/>
          <p:cNvGrpSpPr>
            <a:grpSpLocks/>
          </p:cNvGrpSpPr>
          <p:nvPr/>
        </p:nvGrpSpPr>
        <p:grpSpPr bwMode="auto">
          <a:xfrm>
            <a:off x="2594225" y="4016981"/>
            <a:ext cx="5713148" cy="1875434"/>
            <a:chOff x="1439" y="437"/>
            <a:chExt cx="3322" cy="1454"/>
          </a:xfrm>
        </p:grpSpPr>
        <p:sp>
          <p:nvSpPr>
            <p:cNvPr id="18" name="Text Box 16"/>
            <p:cNvSpPr txBox="1">
              <a:spLocks noChangeArrowheads="1"/>
            </p:cNvSpPr>
            <p:nvPr/>
          </p:nvSpPr>
          <p:spPr bwMode="auto">
            <a:xfrm>
              <a:off x="1687" y="437"/>
              <a:ext cx="2449" cy="345"/>
            </a:xfrm>
            <a:prstGeom prst="rect">
              <a:avLst/>
            </a:prstGeom>
            <a:noFill/>
            <a:ln w="9525">
              <a:noFill/>
              <a:miter lim="800000"/>
              <a:headEnd/>
              <a:tailEnd/>
            </a:ln>
          </p:spPr>
          <p:txBody>
            <a:bodyPr>
              <a:spAutoFit/>
            </a:bodyPr>
            <a:lstStyle/>
            <a:p>
              <a:pPr algn="ctr">
                <a:spcBef>
                  <a:spcPct val="50000"/>
                </a:spcBef>
              </a:pPr>
              <a:r>
                <a:rPr kumimoji="1" lang="zh-CN" altLang="en-US" sz="2288">
                  <a:solidFill>
                    <a:srgbClr val="0000FF"/>
                  </a:solidFill>
                  <a:latin typeface="Consolas" pitchFamily="49" charset="0"/>
                  <a:ea typeface="仿宋" pitchFamily="49" charset="-122"/>
                  <a:cs typeface="Consolas" pitchFamily="49" charset="0"/>
                </a:rPr>
                <a:t>释放以</a:t>
              </a:r>
              <a:r>
                <a:rPr kumimoji="1" lang="en-US" altLang="zh-CN" sz="2288" dirty="0">
                  <a:solidFill>
                    <a:srgbClr val="0000FF"/>
                  </a:solidFill>
                  <a:latin typeface="Consolas" pitchFamily="49" charset="0"/>
                  <a:ea typeface="仿宋" pitchFamily="49" charset="-122"/>
                  <a:cs typeface="Consolas" pitchFamily="49" charset="0"/>
                </a:rPr>
                <a:t>L</a:t>
              </a:r>
              <a:r>
                <a:rPr kumimoji="1" lang="zh-CN" altLang="en-US" sz="2288" dirty="0">
                  <a:solidFill>
                    <a:srgbClr val="0000FF"/>
                  </a:solidFill>
                  <a:latin typeface="Consolas" pitchFamily="49" charset="0"/>
                  <a:ea typeface="仿宋" pitchFamily="49" charset="-122"/>
                  <a:cs typeface="Consolas" pitchFamily="49" charset="0"/>
                </a:rPr>
                <a:t>为首结点指针的单链表</a:t>
              </a:r>
            </a:p>
          </p:txBody>
        </p:sp>
        <p:sp>
          <p:nvSpPr>
            <p:cNvPr id="19"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167">
                <a:latin typeface="Consolas" pitchFamily="49" charset="0"/>
                <a:ea typeface="楷体" pitchFamily="49" charset="-122"/>
                <a:cs typeface="Consolas" pitchFamily="49" charset="0"/>
              </a:endParaRPr>
            </a:p>
          </p:txBody>
        </p:sp>
        <p:sp>
          <p:nvSpPr>
            <p:cNvPr id="20"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167">
                <a:latin typeface="Consolas" pitchFamily="49" charset="0"/>
                <a:ea typeface="楷体" pitchFamily="49" charset="-122"/>
                <a:cs typeface="Consolas" pitchFamily="49" charset="0"/>
              </a:endParaRPr>
            </a:p>
          </p:txBody>
        </p:sp>
        <p:sp>
          <p:nvSpPr>
            <p:cNvPr id="21" name="Text Box 19"/>
            <p:cNvSpPr txBox="1">
              <a:spLocks noChangeArrowheads="1"/>
            </p:cNvSpPr>
            <p:nvPr/>
          </p:nvSpPr>
          <p:spPr bwMode="auto">
            <a:xfrm>
              <a:off x="1631" y="1546"/>
              <a:ext cx="3130" cy="345"/>
            </a:xfrm>
            <a:prstGeom prst="rect">
              <a:avLst/>
            </a:prstGeom>
            <a:noFill/>
            <a:ln w="9525">
              <a:noFill/>
              <a:miter lim="800000"/>
              <a:headEnd/>
              <a:tailEnd/>
            </a:ln>
          </p:spPr>
          <p:txBody>
            <a:bodyPr>
              <a:spAutoFit/>
            </a:bodyPr>
            <a:lstStyle/>
            <a:p>
              <a:pPr algn="ctr">
                <a:spcBef>
                  <a:spcPct val="50000"/>
                </a:spcBef>
              </a:pPr>
              <a:r>
                <a:rPr kumimoji="1" lang="zh-CN" altLang="en-US" sz="2288">
                  <a:solidFill>
                    <a:srgbClr val="0000FF"/>
                  </a:solidFill>
                  <a:latin typeface="Consolas" pitchFamily="49" charset="0"/>
                  <a:ea typeface="仿宋" pitchFamily="49" charset="-122"/>
                  <a:cs typeface="Consolas" pitchFamily="49" charset="0"/>
                </a:rPr>
                <a:t>释放以</a:t>
              </a:r>
              <a:r>
                <a:rPr kumimoji="1" lang="en-US" altLang="zh-CN" sz="2288" dirty="0">
                  <a:solidFill>
                    <a:srgbClr val="0000FF"/>
                  </a:solidFill>
                  <a:latin typeface="Consolas" pitchFamily="49" charset="0"/>
                  <a:ea typeface="仿宋" pitchFamily="49" charset="-122"/>
                  <a:cs typeface="Consolas" pitchFamily="49" charset="0"/>
                </a:rPr>
                <a:t>L-&gt;next</a:t>
              </a:r>
              <a:r>
                <a:rPr kumimoji="1" lang="zh-CN" altLang="en-US" sz="2288" dirty="0">
                  <a:solidFill>
                    <a:srgbClr val="0000FF"/>
                  </a:solidFill>
                  <a:latin typeface="Consolas" pitchFamily="49" charset="0"/>
                  <a:ea typeface="仿宋" pitchFamily="49" charset="-122"/>
                  <a:cs typeface="Consolas" pitchFamily="49" charset="0"/>
                </a:rPr>
                <a:t>为首结点指针的单链表</a:t>
              </a:r>
            </a:p>
          </p:txBody>
        </p:sp>
      </p:grpSp>
      <p:sp>
        <p:nvSpPr>
          <p:cNvPr id="4" name="日期占位符 3"/>
          <p:cNvSpPr>
            <a:spLocks noGrp="1"/>
          </p:cNvSpPr>
          <p:nvPr>
            <p:ph type="dt" sz="half" idx="10"/>
          </p:nvPr>
        </p:nvSpPr>
        <p:spPr/>
        <p:txBody>
          <a:bodyPr/>
          <a:lstStyle/>
          <a:p>
            <a:pPr eaLnBrk="1" latinLnBrk="0" hangingPunct="1"/>
            <a:fld id="{9CC48AE2-F6D5-4C46-891D-3AD2719D7F40}" type="datetime1">
              <a:rPr lang="en-US" altLang="zh-CN" smtClean="0"/>
              <a:t>3/4/2023</a:t>
            </a:fld>
            <a:endParaRPr lang="en-US"/>
          </a:p>
        </p:txBody>
      </p:sp>
      <p:sp>
        <p:nvSpPr>
          <p:cNvPr id="22" name="页脚占位符 21"/>
          <p:cNvSpPr>
            <a:spLocks noGrp="1"/>
          </p:cNvSpPr>
          <p:nvPr>
            <p:ph type="ftr" sz="quarter" idx="11"/>
          </p:nvPr>
        </p:nvSpPr>
        <p:spPr/>
        <p:txBody>
          <a:bodyPr/>
          <a:lstStyle/>
          <a:p>
            <a:r>
              <a:rPr kumimoji="0" lang="zh-CN" altLang="en-US"/>
              <a:t>算法设计与分析讲义</a:t>
            </a:r>
            <a:endParaRPr kumimoji="0" lang="en-US"/>
          </a:p>
        </p:txBody>
      </p:sp>
      <p:sp>
        <p:nvSpPr>
          <p:cNvPr id="23" name="灯片编号占位符 22"/>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40</a:t>
            </a:fld>
            <a:endParaRPr lang="en-US" altLang="zh-CN">
              <a:solidFill>
                <a:srgbClr val="F0A22E">
                  <a:shade val="75000"/>
                </a:srgb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3441" y="1433622"/>
            <a:ext cx="6733032" cy="1723381"/>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95000" tIns="156000" bIns="156000" rtlCol="0">
            <a:spAutoFit/>
          </a:bodyPr>
          <a:lstStyle/>
          <a:p>
            <a:r>
              <a:rPr lang="en-US" altLang="zh-CN" sz="2288" i="1" dirty="0">
                <a:solidFill>
                  <a:schemeClr val="tx1"/>
                </a:solidFill>
                <a:latin typeface="Consolas" pitchFamily="49" charset="0"/>
                <a:ea typeface="仿宋" pitchFamily="49" charset="-122"/>
                <a:cs typeface="Consolas" pitchFamily="49" charset="0"/>
              </a:rPr>
              <a:t>f</a:t>
            </a:r>
            <a:r>
              <a:rPr lang="en-US" altLang="zh-CN" sz="2288" dirty="0">
                <a:solidFill>
                  <a:schemeClr val="tx1"/>
                </a:solidFill>
                <a:latin typeface="Consolas" pitchFamily="49" charset="0"/>
                <a:ea typeface="仿宋" pitchFamily="49" charset="-122"/>
                <a:cs typeface="Consolas" pitchFamily="49" charset="0"/>
              </a:rPr>
              <a:t>(L) </a:t>
            </a:r>
            <a:r>
              <a:rPr lang="zh-CN" altLang="zh-CN" sz="2288" dirty="0">
                <a:solidFill>
                  <a:schemeClr val="tx1"/>
                </a:solidFill>
                <a:latin typeface="Consolas" pitchFamily="49" charset="0"/>
                <a:ea typeface="仿宋" pitchFamily="49" charset="-122"/>
                <a:cs typeface="Consolas" pitchFamily="49" charset="0"/>
              </a:rPr>
              <a:t>≡不做任何事件</a:t>
            </a:r>
            <a:r>
              <a:rPr lang="en-US" altLang="zh-CN" sz="2288" dirty="0">
                <a:solidFill>
                  <a:schemeClr val="tx1"/>
                </a:solidFill>
                <a:latin typeface="Consolas" pitchFamily="49" charset="0"/>
                <a:ea typeface="仿宋" pitchFamily="49" charset="-122"/>
                <a:cs typeface="Consolas" pitchFamily="49" charset="0"/>
              </a:rPr>
              <a:t>		    </a:t>
            </a:r>
            <a:r>
              <a:rPr lang="zh-CN" altLang="zh-CN" sz="2288" dirty="0">
                <a:solidFill>
                  <a:schemeClr val="tx1"/>
                </a:solidFill>
                <a:latin typeface="Consolas" pitchFamily="49" charset="0"/>
                <a:ea typeface="仿宋" pitchFamily="49" charset="-122"/>
                <a:cs typeface="Consolas" pitchFamily="49" charset="0"/>
              </a:rPr>
              <a:t>当</a:t>
            </a:r>
            <a:r>
              <a:rPr lang="en-US" altLang="zh-CN" sz="2288" dirty="0">
                <a:solidFill>
                  <a:schemeClr val="tx1"/>
                </a:solidFill>
                <a:latin typeface="Consolas" pitchFamily="49" charset="0"/>
                <a:ea typeface="仿宋" pitchFamily="49" charset="-122"/>
                <a:cs typeface="Consolas" pitchFamily="49" charset="0"/>
              </a:rPr>
              <a:t>L=NULL</a:t>
            </a:r>
            <a:r>
              <a:rPr lang="zh-CN" altLang="zh-CN" sz="2288" dirty="0">
                <a:solidFill>
                  <a:schemeClr val="tx1"/>
                </a:solidFill>
                <a:latin typeface="Consolas" pitchFamily="49" charset="0"/>
                <a:ea typeface="仿宋" pitchFamily="49" charset="-122"/>
                <a:cs typeface="Consolas" pitchFamily="49" charset="0"/>
              </a:rPr>
              <a:t>时</a:t>
            </a:r>
          </a:p>
          <a:p>
            <a:r>
              <a:rPr lang="en-US" altLang="zh-CN" sz="2288" i="1" dirty="0">
                <a:solidFill>
                  <a:schemeClr val="tx1"/>
                </a:solidFill>
                <a:latin typeface="Consolas" pitchFamily="49" charset="0"/>
                <a:ea typeface="仿宋" pitchFamily="49" charset="-122"/>
                <a:cs typeface="Consolas" pitchFamily="49" charset="0"/>
              </a:rPr>
              <a:t>f</a:t>
            </a:r>
            <a:r>
              <a:rPr lang="en-US" altLang="zh-CN" sz="2288" dirty="0">
                <a:solidFill>
                  <a:schemeClr val="tx1"/>
                </a:solidFill>
                <a:latin typeface="Consolas" pitchFamily="49" charset="0"/>
                <a:ea typeface="仿宋" pitchFamily="49" charset="-122"/>
                <a:cs typeface="Consolas" pitchFamily="49" charset="0"/>
              </a:rPr>
              <a:t>(L) </a:t>
            </a:r>
            <a:r>
              <a:rPr lang="zh-CN" altLang="zh-CN" sz="2288" dirty="0">
                <a:solidFill>
                  <a:schemeClr val="tx1"/>
                </a:solidFill>
                <a:latin typeface="Consolas" pitchFamily="49" charset="0"/>
                <a:ea typeface="仿宋" pitchFamily="49" charset="-122"/>
                <a:cs typeface="Consolas" pitchFamily="49" charset="0"/>
              </a:rPr>
              <a:t>≡ </a:t>
            </a:r>
            <a:r>
              <a:rPr lang="en-US" altLang="zh-CN" sz="2288" i="1" dirty="0">
                <a:solidFill>
                  <a:schemeClr val="tx1"/>
                </a:solidFill>
                <a:latin typeface="Consolas" pitchFamily="49" charset="0"/>
                <a:ea typeface="仿宋" pitchFamily="49" charset="-122"/>
                <a:cs typeface="Consolas" pitchFamily="49" charset="0"/>
              </a:rPr>
              <a:t>f</a:t>
            </a:r>
            <a:r>
              <a:rPr lang="en-US" altLang="zh-CN" sz="2288" dirty="0">
                <a:solidFill>
                  <a:schemeClr val="tx1"/>
                </a:solidFill>
                <a:latin typeface="Consolas" pitchFamily="49" charset="0"/>
                <a:ea typeface="仿宋" pitchFamily="49" charset="-122"/>
                <a:cs typeface="Consolas" pitchFamily="49" charset="0"/>
              </a:rPr>
              <a:t>(L-&gt;next); </a:t>
            </a:r>
          </a:p>
          <a:p>
            <a:r>
              <a:rPr lang="en-US" altLang="zh-CN" sz="2288" dirty="0">
                <a:solidFill>
                  <a:schemeClr val="tx1"/>
                </a:solidFill>
                <a:latin typeface="Consolas" pitchFamily="49" charset="0"/>
                <a:ea typeface="仿宋" pitchFamily="49" charset="-122"/>
                <a:cs typeface="Consolas" pitchFamily="49" charset="0"/>
              </a:rPr>
              <a:t>       </a:t>
            </a:r>
            <a:r>
              <a:rPr lang="zh-CN" altLang="zh-CN" sz="2288" dirty="0">
                <a:solidFill>
                  <a:schemeClr val="tx1"/>
                </a:solidFill>
                <a:latin typeface="Consolas" pitchFamily="49" charset="0"/>
                <a:ea typeface="仿宋" pitchFamily="49" charset="-122"/>
                <a:cs typeface="Consolas" pitchFamily="49" charset="0"/>
              </a:rPr>
              <a:t>释放</a:t>
            </a:r>
            <a:r>
              <a:rPr lang="en-US" altLang="zh-CN" sz="2288" dirty="0">
                <a:solidFill>
                  <a:schemeClr val="tx1"/>
                </a:solidFill>
                <a:latin typeface="Consolas" pitchFamily="49" charset="0"/>
                <a:ea typeface="仿宋" pitchFamily="49" charset="-122"/>
                <a:cs typeface="Consolas" pitchFamily="49" charset="0"/>
              </a:rPr>
              <a:t>*L</a:t>
            </a:r>
            <a:r>
              <a:rPr lang="zh-CN" altLang="zh-CN" sz="2288" dirty="0">
                <a:solidFill>
                  <a:schemeClr val="tx1"/>
                </a:solidFill>
                <a:latin typeface="Consolas" pitchFamily="49" charset="0"/>
                <a:ea typeface="仿宋" pitchFamily="49" charset="-122"/>
                <a:cs typeface="Consolas" pitchFamily="49" charset="0"/>
              </a:rPr>
              <a:t>结点</a:t>
            </a:r>
            <a:r>
              <a:rPr lang="en-US" altLang="zh-CN" sz="2288" dirty="0">
                <a:solidFill>
                  <a:schemeClr val="tx1"/>
                </a:solidFill>
                <a:latin typeface="Consolas" pitchFamily="49" charset="0"/>
                <a:ea typeface="仿宋" pitchFamily="49" charset="-122"/>
                <a:cs typeface="Consolas" pitchFamily="49" charset="0"/>
              </a:rPr>
              <a:t>	           </a:t>
            </a:r>
            <a:r>
              <a:rPr lang="zh-CN" altLang="zh-CN" sz="2288" dirty="0">
                <a:solidFill>
                  <a:schemeClr val="tx1"/>
                </a:solidFill>
                <a:latin typeface="Consolas" pitchFamily="49" charset="0"/>
                <a:ea typeface="仿宋" pitchFamily="49" charset="-122"/>
                <a:cs typeface="Consolas" pitchFamily="49" charset="0"/>
              </a:rPr>
              <a:t>其他情况</a:t>
            </a:r>
          </a:p>
        </p:txBody>
      </p:sp>
      <p:sp>
        <p:nvSpPr>
          <p:cNvPr id="3" name="TextBox 2"/>
          <p:cNvSpPr txBox="1"/>
          <p:nvPr/>
        </p:nvSpPr>
        <p:spPr>
          <a:xfrm>
            <a:off x="1083441" y="3312914"/>
            <a:ext cx="6733032" cy="289777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95000" tIns="234000" bIns="195000" rtlCol="0">
            <a:spAutoFit/>
          </a:bodyPr>
          <a:lstStyle/>
          <a:p>
            <a:r>
              <a:rPr lang="en-US" altLang="zh-CN" sz="2288" dirty="0">
                <a:solidFill>
                  <a:schemeClr val="tx1"/>
                </a:solidFill>
                <a:latin typeface="Consolas" pitchFamily="49" charset="0"/>
                <a:ea typeface="仿宋" pitchFamily="49" charset="-122"/>
                <a:cs typeface="Consolas" pitchFamily="49" charset="0"/>
              </a:rPr>
              <a:t>void </a:t>
            </a:r>
            <a:r>
              <a:rPr lang="en-US" altLang="zh-CN" sz="2288" dirty="0" err="1">
                <a:solidFill>
                  <a:schemeClr val="tx1"/>
                </a:solidFill>
                <a:latin typeface="Consolas" pitchFamily="49" charset="0"/>
                <a:ea typeface="仿宋" pitchFamily="49" charset="-122"/>
                <a:cs typeface="Consolas" pitchFamily="49" charset="0"/>
              </a:rPr>
              <a:t>DestroyList</a:t>
            </a:r>
            <a:r>
              <a:rPr lang="en-US" altLang="zh-CN" sz="2288" dirty="0">
                <a:solidFill>
                  <a:schemeClr val="tx1"/>
                </a:solidFill>
                <a:latin typeface="Consolas" pitchFamily="49" charset="0"/>
                <a:ea typeface="仿宋" pitchFamily="49" charset="-122"/>
                <a:cs typeface="Consolas" pitchFamily="49" charset="0"/>
              </a:rPr>
              <a:t>(</a:t>
            </a:r>
            <a:r>
              <a:rPr lang="en-US" altLang="zh-CN" sz="2288" dirty="0" err="1">
                <a:solidFill>
                  <a:schemeClr val="tx1"/>
                </a:solidFill>
                <a:latin typeface="Consolas" pitchFamily="49" charset="0"/>
                <a:ea typeface="仿宋" pitchFamily="49" charset="-122"/>
                <a:cs typeface="Consolas" pitchFamily="49" charset="0"/>
              </a:rPr>
              <a:t>LinkNode</a:t>
            </a:r>
            <a:r>
              <a:rPr lang="en-US" altLang="zh-CN" sz="2288" dirty="0">
                <a:solidFill>
                  <a:schemeClr val="tx1"/>
                </a:solidFill>
                <a:latin typeface="Consolas" pitchFamily="49" charset="0"/>
                <a:ea typeface="仿宋" pitchFamily="49" charset="-122"/>
                <a:cs typeface="Consolas" pitchFamily="49" charset="0"/>
              </a:rPr>
              <a:t> *&amp;L)</a:t>
            </a:r>
          </a:p>
          <a:p>
            <a:r>
              <a:rPr lang="en-US" altLang="zh-CN" sz="2288" dirty="0">
                <a:solidFill>
                  <a:schemeClr val="tx1"/>
                </a:solidFill>
                <a:latin typeface="Consolas" pitchFamily="49" charset="0"/>
                <a:ea typeface="仿宋" pitchFamily="49" charset="-122"/>
                <a:cs typeface="Consolas" pitchFamily="49" charset="0"/>
              </a:rPr>
              <a:t>//</a:t>
            </a:r>
            <a:r>
              <a:rPr lang="zh-CN" altLang="zh-CN" sz="2288" dirty="0">
                <a:solidFill>
                  <a:schemeClr val="tx1"/>
                </a:solidFill>
                <a:latin typeface="Consolas" pitchFamily="49" charset="0"/>
                <a:ea typeface="仿宋" pitchFamily="49" charset="-122"/>
                <a:cs typeface="Consolas" pitchFamily="49" charset="0"/>
              </a:rPr>
              <a:t>释放单链表</a:t>
            </a:r>
            <a:r>
              <a:rPr lang="en-US" altLang="zh-CN" sz="2288" dirty="0">
                <a:solidFill>
                  <a:schemeClr val="tx1"/>
                </a:solidFill>
                <a:latin typeface="Consolas" pitchFamily="49" charset="0"/>
                <a:ea typeface="仿宋" pitchFamily="49" charset="-122"/>
                <a:cs typeface="Consolas" pitchFamily="49" charset="0"/>
              </a:rPr>
              <a:t>L</a:t>
            </a:r>
            <a:r>
              <a:rPr lang="zh-CN" altLang="zh-CN" sz="2288" dirty="0">
                <a:solidFill>
                  <a:schemeClr val="tx1"/>
                </a:solidFill>
                <a:latin typeface="Consolas" pitchFamily="49" charset="0"/>
                <a:ea typeface="仿宋" pitchFamily="49" charset="-122"/>
                <a:cs typeface="Consolas" pitchFamily="49" charset="0"/>
              </a:rPr>
              <a:t>中所有结点</a:t>
            </a:r>
          </a:p>
          <a:p>
            <a:r>
              <a:rPr lang="en-US" altLang="zh-CN" sz="2288" dirty="0">
                <a:solidFill>
                  <a:schemeClr val="tx1"/>
                </a:solidFill>
                <a:latin typeface="Consolas" pitchFamily="49" charset="0"/>
                <a:ea typeface="仿宋" pitchFamily="49" charset="-122"/>
                <a:cs typeface="Consolas" pitchFamily="49" charset="0"/>
              </a:rPr>
              <a:t>{  if (L!=NULL)</a:t>
            </a:r>
            <a:endParaRPr lang="zh-CN" altLang="zh-CN" sz="2288" dirty="0">
              <a:solidFill>
                <a:schemeClr val="tx1"/>
              </a:solidFill>
              <a:latin typeface="Consolas" pitchFamily="49" charset="0"/>
              <a:ea typeface="仿宋" pitchFamily="49" charset="-122"/>
              <a:cs typeface="Consolas" pitchFamily="49" charset="0"/>
            </a:endParaRPr>
          </a:p>
          <a:p>
            <a:r>
              <a:rPr lang="en-US" altLang="zh-CN" sz="2288" dirty="0">
                <a:solidFill>
                  <a:schemeClr val="tx1"/>
                </a:solidFill>
                <a:latin typeface="Consolas" pitchFamily="49" charset="0"/>
                <a:ea typeface="仿宋" pitchFamily="49" charset="-122"/>
                <a:cs typeface="Consolas" pitchFamily="49" charset="0"/>
              </a:rPr>
              <a:t>   {	</a:t>
            </a:r>
            <a:r>
              <a:rPr lang="en-US" altLang="zh-CN" sz="2288" dirty="0" err="1">
                <a:solidFill>
                  <a:schemeClr val="tx1"/>
                </a:solidFill>
                <a:latin typeface="Consolas" pitchFamily="49" charset="0"/>
                <a:ea typeface="仿宋" pitchFamily="49" charset="-122"/>
                <a:cs typeface="Consolas" pitchFamily="49" charset="0"/>
              </a:rPr>
              <a:t>DestroyList</a:t>
            </a:r>
            <a:r>
              <a:rPr lang="en-US" altLang="zh-CN" sz="2288" dirty="0">
                <a:solidFill>
                  <a:schemeClr val="tx1"/>
                </a:solidFill>
                <a:latin typeface="Consolas" pitchFamily="49" charset="0"/>
                <a:ea typeface="仿宋" pitchFamily="49" charset="-122"/>
                <a:cs typeface="Consolas" pitchFamily="49" charset="0"/>
              </a:rPr>
              <a:t>(L-&gt;next);</a:t>
            </a:r>
            <a:endParaRPr lang="zh-CN" altLang="zh-CN" sz="2288" dirty="0">
              <a:solidFill>
                <a:schemeClr val="tx1"/>
              </a:solidFill>
              <a:latin typeface="Consolas" pitchFamily="49" charset="0"/>
              <a:ea typeface="仿宋" pitchFamily="49" charset="-122"/>
              <a:cs typeface="Consolas" pitchFamily="49" charset="0"/>
            </a:endParaRPr>
          </a:p>
          <a:p>
            <a:r>
              <a:rPr lang="en-US" altLang="zh-CN" sz="2288" dirty="0">
                <a:solidFill>
                  <a:schemeClr val="tx1"/>
                </a:solidFill>
                <a:latin typeface="Consolas" pitchFamily="49" charset="0"/>
                <a:ea typeface="仿宋" pitchFamily="49" charset="-122"/>
                <a:cs typeface="Consolas" pitchFamily="49" charset="0"/>
              </a:rPr>
              <a:t>	free(L);</a:t>
            </a:r>
            <a:endParaRPr lang="zh-CN" altLang="zh-CN" sz="2288" dirty="0">
              <a:solidFill>
                <a:schemeClr val="tx1"/>
              </a:solidFill>
              <a:latin typeface="Consolas" pitchFamily="49" charset="0"/>
              <a:ea typeface="仿宋" pitchFamily="49" charset="-122"/>
              <a:cs typeface="Consolas" pitchFamily="49" charset="0"/>
            </a:endParaRPr>
          </a:p>
          <a:p>
            <a:r>
              <a:rPr lang="en-US" altLang="zh-CN" sz="2288" dirty="0">
                <a:solidFill>
                  <a:schemeClr val="tx1"/>
                </a:solidFill>
                <a:latin typeface="Consolas" pitchFamily="49" charset="0"/>
                <a:ea typeface="仿宋" pitchFamily="49" charset="-122"/>
                <a:cs typeface="Consolas" pitchFamily="49" charset="0"/>
              </a:rPr>
              <a:t>   }</a:t>
            </a:r>
            <a:endParaRPr lang="zh-CN" altLang="zh-CN" sz="2288" dirty="0">
              <a:solidFill>
                <a:schemeClr val="tx1"/>
              </a:solidFill>
              <a:latin typeface="Consolas" pitchFamily="49" charset="0"/>
              <a:ea typeface="仿宋" pitchFamily="49" charset="-122"/>
              <a:cs typeface="Consolas" pitchFamily="49" charset="0"/>
            </a:endParaRPr>
          </a:p>
          <a:p>
            <a:r>
              <a:rPr lang="en-US" altLang="zh-CN" sz="2288" dirty="0">
                <a:solidFill>
                  <a:schemeClr val="tx1"/>
                </a:solidFill>
                <a:latin typeface="Consolas" pitchFamily="49" charset="0"/>
                <a:ea typeface="仿宋" pitchFamily="49" charset="-122"/>
                <a:cs typeface="Consolas" pitchFamily="49" charset="0"/>
              </a:rPr>
              <a:t>}</a:t>
            </a:r>
            <a:endParaRPr lang="zh-CN" altLang="zh-CN" sz="2288" dirty="0">
              <a:solidFill>
                <a:schemeClr val="tx1"/>
              </a:solidFill>
              <a:latin typeface="Consolas" pitchFamily="49" charset="0"/>
              <a:ea typeface="仿宋" pitchFamily="49" charset="-122"/>
              <a:cs typeface="Consolas" pitchFamily="49" charset="0"/>
            </a:endParaRPr>
          </a:p>
        </p:txBody>
      </p:sp>
      <p:sp>
        <p:nvSpPr>
          <p:cNvPr id="4" name="下箭头 3"/>
          <p:cNvSpPr/>
          <p:nvPr/>
        </p:nvSpPr>
        <p:spPr>
          <a:xfrm>
            <a:off x="4024306" y="2750593"/>
            <a:ext cx="386956" cy="522391"/>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sz="2288"/>
          </a:p>
        </p:txBody>
      </p:sp>
      <p:sp>
        <p:nvSpPr>
          <p:cNvPr id="5" name="TextBox 4"/>
          <p:cNvSpPr txBox="1"/>
          <p:nvPr/>
        </p:nvSpPr>
        <p:spPr>
          <a:xfrm>
            <a:off x="928659" y="933134"/>
            <a:ext cx="3792167" cy="425822"/>
          </a:xfrm>
          <a:prstGeom prst="rect">
            <a:avLst/>
          </a:prstGeom>
          <a:noFill/>
        </p:spPr>
        <p:txBody>
          <a:bodyPr wrap="square" rtlCol="0">
            <a:spAutoFit/>
          </a:bodyPr>
          <a:lstStyle/>
          <a:p>
            <a:r>
              <a:rPr lang="zh-CN" altLang="zh-CN" sz="2167">
                <a:solidFill>
                  <a:srgbClr val="0000FF"/>
                </a:solidFill>
                <a:ea typeface="楷体" pitchFamily="49" charset="-122"/>
                <a:cs typeface="Times New Roman" pitchFamily="18" charset="0"/>
              </a:rPr>
              <a:t>对应的递归模型如下：</a:t>
            </a:r>
            <a:endParaRPr lang="zh-CN" altLang="en-US" sz="2167">
              <a:solidFill>
                <a:srgbClr val="0000FF"/>
              </a:solidFill>
            </a:endParaRPr>
          </a:p>
        </p:txBody>
      </p:sp>
      <p:sp>
        <p:nvSpPr>
          <p:cNvPr id="6" name="日期占位符 5"/>
          <p:cNvSpPr>
            <a:spLocks noGrp="1"/>
          </p:cNvSpPr>
          <p:nvPr>
            <p:ph type="dt" sz="half" idx="10"/>
          </p:nvPr>
        </p:nvSpPr>
        <p:spPr/>
        <p:txBody>
          <a:bodyPr/>
          <a:lstStyle/>
          <a:p>
            <a:pPr eaLnBrk="1" latinLnBrk="0" hangingPunct="1"/>
            <a:fld id="{0E24025A-D482-4B9C-B36C-6AFA5463A233}"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41</a:t>
            </a:fld>
            <a:endParaRPr lang="en-US" altLang="zh-CN">
              <a:solidFill>
                <a:srgbClr val="F0A22E">
                  <a:shade val="75000"/>
                </a:srgb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486" y="1687699"/>
            <a:ext cx="8590420" cy="3771545"/>
          </a:xfrm>
          <a:prstGeom prst="rect">
            <a:avLst/>
          </a:prstGeom>
          <a:noFill/>
        </p:spPr>
        <p:txBody>
          <a:bodyPr wrap="square" rtlCol="0">
            <a:spAutoFit/>
          </a:bodyPr>
          <a:lstStyle/>
          <a:p>
            <a:pPr>
              <a:lnSpc>
                <a:spcPct val="150000"/>
              </a:lnSpc>
            </a:pPr>
            <a:r>
              <a:rPr lang="en-US" altLang="zh-CN" sz="2383" dirty="0">
                <a:latin typeface="Consolas" pitchFamily="49" charset="0"/>
                <a:ea typeface="楷体" pitchFamily="49" charset="-122"/>
                <a:cs typeface="Consolas" pitchFamily="49" charset="0"/>
              </a:rPr>
              <a:t>    </a:t>
            </a:r>
            <a:r>
              <a:rPr lang="zh-CN" altLang="zh-CN" sz="2383" dirty="0">
                <a:latin typeface="Consolas" pitchFamily="49" charset="0"/>
                <a:ea typeface="楷体" pitchFamily="49" charset="-122"/>
                <a:cs typeface="Consolas" pitchFamily="49" charset="0"/>
              </a:rPr>
              <a:t>二叉树是一种典型的递归数据结构，当一棵二叉树采用二叉链</a:t>
            </a:r>
            <a:r>
              <a:rPr lang="pt-BR" altLang="zh-CN" sz="2383" i="1" dirty="0">
                <a:latin typeface="Consolas" pitchFamily="49" charset="0"/>
                <a:ea typeface="楷体" pitchFamily="49" charset="-122"/>
                <a:cs typeface="Consolas" pitchFamily="49" charset="0"/>
              </a:rPr>
              <a:t>b</a:t>
            </a:r>
            <a:r>
              <a:rPr lang="zh-CN" altLang="zh-CN" sz="2383" dirty="0">
                <a:latin typeface="Consolas" pitchFamily="49" charset="0"/>
                <a:ea typeface="楷体" pitchFamily="49" charset="-122"/>
                <a:cs typeface="Consolas" pitchFamily="49" charset="0"/>
              </a:rPr>
              <a:t>存储时</a:t>
            </a:r>
            <a:r>
              <a:rPr lang="zh-CN" altLang="en-US" sz="2383" dirty="0">
                <a:latin typeface="Consolas" pitchFamily="49" charset="0"/>
                <a:ea typeface="楷体" pitchFamily="49" charset="-122"/>
                <a:cs typeface="Consolas" pitchFamily="49" charset="0"/>
              </a:rPr>
              <a:t>：</a:t>
            </a:r>
            <a:endParaRPr lang="en-US" altLang="zh-CN" sz="2383" dirty="0">
              <a:latin typeface="Consolas" pitchFamily="49" charset="0"/>
              <a:ea typeface="楷体"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设求解以</a:t>
            </a:r>
            <a:r>
              <a:rPr lang="en-US" altLang="zh-CN" sz="2288" i="1" dirty="0">
                <a:latin typeface="Consolas" pitchFamily="49" charset="0"/>
                <a:ea typeface="仿宋" pitchFamily="49" charset="-122"/>
                <a:cs typeface="Consolas" pitchFamily="49" charset="0"/>
              </a:rPr>
              <a:t>b</a:t>
            </a:r>
            <a:r>
              <a:rPr lang="zh-CN" altLang="zh-CN" sz="2288" dirty="0">
                <a:latin typeface="Consolas" pitchFamily="49" charset="0"/>
                <a:ea typeface="仿宋" pitchFamily="49" charset="-122"/>
                <a:cs typeface="Consolas" pitchFamily="49" charset="0"/>
              </a:rPr>
              <a:t>为根结点的整个二叉树的某功能为“大问题”</a:t>
            </a:r>
            <a:r>
              <a:rPr lang="zh-CN" altLang="en-US" sz="2288" dirty="0">
                <a:latin typeface="Consolas" pitchFamily="49" charset="0"/>
                <a:ea typeface="仿宋" pitchFamily="49" charset="-122"/>
                <a:cs typeface="Consolas" pitchFamily="49" charset="0"/>
              </a:rPr>
              <a:t>。</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求解其左、右子树的相同功能为“小问题”</a:t>
            </a:r>
            <a:r>
              <a:rPr lang="zh-CN" altLang="en-US" sz="2288" dirty="0">
                <a:latin typeface="Consolas" pitchFamily="49" charset="0"/>
                <a:ea typeface="仿宋" pitchFamily="49" charset="-122"/>
                <a:cs typeface="Consolas" pitchFamily="49" charset="0"/>
              </a:rPr>
              <a:t>。</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由大小问题之间的解关系得到递归体。</a:t>
            </a:r>
            <a:endParaRPr lang="en-US" altLang="zh-CN" sz="2288" dirty="0">
              <a:latin typeface="Consolas" pitchFamily="49" charset="0"/>
              <a:ea typeface="仿宋" pitchFamily="49" charset="-122"/>
              <a:cs typeface="Consolas" pitchFamily="49" charset="0"/>
            </a:endParaRPr>
          </a:p>
          <a:p>
            <a:pPr>
              <a:lnSpc>
                <a:spcPct val="150000"/>
              </a:lnSpc>
            </a:pPr>
            <a:r>
              <a:rPr lang="en-US" altLang="zh-CN" sz="2288" dirty="0">
                <a:latin typeface="Consolas" pitchFamily="49" charset="0"/>
                <a:ea typeface="仿宋" pitchFamily="49" charset="-122"/>
                <a:cs typeface="Consolas" pitchFamily="49" charset="0"/>
              </a:rPr>
              <a:t>    </a:t>
            </a:r>
            <a:r>
              <a:rPr lang="zh-CN" altLang="zh-CN" sz="2288" dirty="0">
                <a:latin typeface="Consolas" pitchFamily="49" charset="0"/>
                <a:ea typeface="仿宋" pitchFamily="49" charset="-122"/>
                <a:cs typeface="Consolas" pitchFamily="49" charset="0"/>
              </a:rPr>
              <a:t>再考虑特殊情况，通常是二叉树为空或者只有一个结点时，这时很容易求解，从而得到递归出口。</a:t>
            </a:r>
          </a:p>
        </p:txBody>
      </p:sp>
      <p:sp>
        <p:nvSpPr>
          <p:cNvPr id="3" name="TextBox 2"/>
          <p:cNvSpPr txBox="1"/>
          <p:nvPr/>
        </p:nvSpPr>
        <p:spPr>
          <a:xfrm>
            <a:off x="773877" y="991179"/>
            <a:ext cx="4333905" cy="444417"/>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z="2288">
                <a:solidFill>
                  <a:srgbClr val="FF0000"/>
                </a:solidFill>
                <a:latin typeface="Consolas" pitchFamily="49" charset="0"/>
                <a:ea typeface="微软雅黑" pitchFamily="34" charset="-122"/>
                <a:cs typeface="Consolas" pitchFamily="49" charset="0"/>
              </a:rPr>
              <a:t>2</a:t>
            </a:r>
            <a:r>
              <a:rPr lang="zh-CN" altLang="zh-CN" sz="2288">
                <a:solidFill>
                  <a:srgbClr val="FF0000"/>
                </a:solidFill>
                <a:latin typeface="Consolas" pitchFamily="49" charset="0"/>
                <a:ea typeface="微软雅黑" pitchFamily="34" charset="-122"/>
                <a:cs typeface="Consolas" pitchFamily="49" charset="0"/>
              </a:rPr>
              <a:t>）二叉树的递归算法设计</a:t>
            </a:r>
          </a:p>
        </p:txBody>
      </p:sp>
      <p:sp>
        <p:nvSpPr>
          <p:cNvPr id="4" name="日期占位符 3"/>
          <p:cNvSpPr>
            <a:spLocks noGrp="1"/>
          </p:cNvSpPr>
          <p:nvPr>
            <p:ph type="dt" sz="half" idx="10"/>
          </p:nvPr>
        </p:nvSpPr>
        <p:spPr/>
        <p:txBody>
          <a:bodyPr/>
          <a:lstStyle/>
          <a:p>
            <a:pPr eaLnBrk="1" latinLnBrk="0" hangingPunct="1"/>
            <a:fld id="{F84BA66E-1CC6-484C-81C9-C1D677A78613}" type="datetime1">
              <a:rPr lang="en-US" altLang="zh-CN" smtClean="0"/>
              <a:t>3/4/2023</a:t>
            </a:fld>
            <a:endParaRPr lang="en-US"/>
          </a:p>
        </p:txBody>
      </p:sp>
      <p:sp>
        <p:nvSpPr>
          <p:cNvPr id="5" name="页脚占位符 4"/>
          <p:cNvSpPr>
            <a:spLocks noGrp="1"/>
          </p:cNvSpPr>
          <p:nvPr>
            <p:ph type="ftr" sz="quarter" idx="11"/>
          </p:nvPr>
        </p:nvSpPr>
        <p:spPr/>
        <p:txBody>
          <a:bodyPr/>
          <a:lstStyle/>
          <a:p>
            <a:r>
              <a:rPr kumimoji="0" lang="zh-CN" altLang="en-US"/>
              <a:t>算法设计与分析讲义</a:t>
            </a:r>
            <a:endParaRPr kumimoji="0" lang="en-US"/>
          </a:p>
        </p:txBody>
      </p:sp>
      <p:sp>
        <p:nvSpPr>
          <p:cNvPr id="6" name="灯片编号占位符 5"/>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42</a:t>
            </a:fld>
            <a:endParaRPr lang="en-US" altLang="zh-CN">
              <a:solidFill>
                <a:srgbClr val="F0A22E">
                  <a:shade val="75000"/>
                </a:srgb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96058" y="2317145"/>
            <a:ext cx="1482460" cy="333489"/>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167"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601125" y="2331332"/>
            <a:ext cx="3506657" cy="33348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167" i="1" err="1">
                <a:solidFill>
                  <a:srgbClr val="FF0000"/>
                </a:solidFill>
                <a:latin typeface="Consolas" pitchFamily="49" charset="0"/>
                <a:cs typeface="Consolas" pitchFamily="49" charset="0"/>
              </a:rPr>
              <a:t>a</a:t>
            </a:r>
            <a:r>
              <a:rPr lang="en-US" altLang="zh-CN" sz="2167" baseline="-25000" err="1">
                <a:solidFill>
                  <a:srgbClr val="FF0000"/>
                </a:solidFill>
                <a:latin typeface="Consolas" pitchFamily="49" charset="0"/>
                <a:cs typeface="Consolas" pitchFamily="49" charset="0"/>
              </a:rPr>
              <a:t>0</a:t>
            </a:r>
            <a:r>
              <a:rPr lang="en-US" altLang="zh-CN" sz="2167">
                <a:latin typeface="Consolas" pitchFamily="49" charset="0"/>
                <a:cs typeface="Consolas" pitchFamily="49" charset="0"/>
              </a:rPr>
              <a:t> </a:t>
            </a:r>
            <a:r>
              <a:rPr lang="en-US" altLang="zh-CN" sz="2167" i="1">
                <a:solidFill>
                  <a:srgbClr val="006600"/>
                </a:solidFill>
                <a:latin typeface="Consolas" pitchFamily="49" charset="0"/>
                <a:cs typeface="Consolas" pitchFamily="49" charset="0"/>
              </a:rPr>
              <a:t>a</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a:solidFill>
                  <a:srgbClr val="006600"/>
                </a:solidFill>
                <a:latin typeface="Consolas" pitchFamily="49" charset="0"/>
                <a:ea typeface="宋体" pitchFamily="2" charset="-122"/>
                <a:cs typeface="Consolas" pitchFamily="49" charset="0"/>
              </a:rPr>
              <a:t>… </a:t>
            </a:r>
            <a:r>
              <a:rPr lang="en-US" altLang="zh-CN" sz="2167" i="1">
                <a:solidFill>
                  <a:srgbClr val="006600"/>
                </a:solidFill>
                <a:latin typeface="Consolas" pitchFamily="49" charset="0"/>
                <a:cs typeface="Consolas" pitchFamily="49" charset="0"/>
              </a:rPr>
              <a:t>a</a:t>
            </a:r>
            <a:r>
              <a:rPr lang="en-US" altLang="zh-CN" sz="2167" i="1" baseline="-25000">
                <a:solidFill>
                  <a:srgbClr val="006600"/>
                </a:solidFill>
                <a:latin typeface="Consolas" pitchFamily="49" charset="0"/>
                <a:cs typeface="Consolas" pitchFamily="49" charset="0"/>
              </a:rPr>
              <a:t>k   </a:t>
            </a:r>
            <a:r>
              <a:rPr lang="en-US" altLang="zh-CN" sz="2167" i="1">
                <a:solidFill>
                  <a:srgbClr val="006600"/>
                </a:solidFill>
                <a:latin typeface="Consolas" pitchFamily="49" charset="0"/>
                <a:cs typeface="Consolas" pitchFamily="49" charset="0"/>
              </a:rPr>
              <a:t>a</a:t>
            </a:r>
            <a:r>
              <a:rPr lang="en-US" altLang="zh-CN" sz="2167" i="1" baseline="-25000">
                <a:solidFill>
                  <a:srgbClr val="006600"/>
                </a:solidFill>
                <a:latin typeface="Consolas" pitchFamily="49" charset="0"/>
                <a:cs typeface="Consolas" pitchFamily="49" charset="0"/>
              </a:rPr>
              <a:t>k</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dirty="0">
                <a:solidFill>
                  <a:srgbClr val="006600"/>
                </a:solidFill>
                <a:latin typeface="Consolas" pitchFamily="49" charset="0"/>
                <a:ea typeface="宋体" pitchFamily="2" charset="-122"/>
                <a:cs typeface="Consolas" pitchFamily="49" charset="0"/>
              </a:rPr>
              <a:t>…</a:t>
            </a:r>
            <a:r>
              <a:rPr lang="en-US" altLang="zh-CN" sz="2167" dirty="0">
                <a:solidFill>
                  <a:srgbClr val="006600"/>
                </a:solidFill>
                <a:latin typeface="Consolas" pitchFamily="49" charset="0"/>
                <a:cs typeface="Consolas" pitchFamily="49" charset="0"/>
              </a:rPr>
              <a:t> </a:t>
            </a:r>
            <a:r>
              <a:rPr lang="en-US" altLang="zh-CN" sz="2167" i="1" dirty="0">
                <a:solidFill>
                  <a:srgbClr val="006600"/>
                </a:solidFill>
                <a:latin typeface="Consolas" pitchFamily="49" charset="0"/>
                <a:cs typeface="Consolas" pitchFamily="49" charset="0"/>
              </a:rPr>
              <a:t>a</a:t>
            </a:r>
            <a:r>
              <a:rPr lang="en-US" altLang="zh-CN" sz="2167" i="1" baseline="-25000" dirty="0">
                <a:solidFill>
                  <a:srgbClr val="006600"/>
                </a:solidFill>
                <a:latin typeface="Consolas" pitchFamily="49" charset="0"/>
                <a:cs typeface="Consolas" pitchFamily="49" charset="0"/>
              </a:rPr>
              <a:t>n</a:t>
            </a:r>
            <a:r>
              <a:rPr lang="en-US" altLang="zh-CN" sz="2167" baseline="-25000" dirty="0">
                <a:solidFill>
                  <a:srgbClr val="006600"/>
                </a:solidFill>
                <a:latin typeface="Consolas" pitchFamily="49" charset="0"/>
                <a:cs typeface="Consolas" pitchFamily="49" charset="0"/>
              </a:rPr>
              <a:t>-1</a:t>
            </a:r>
            <a:endParaRPr lang="en-US" altLang="en-US" sz="2167" baseline="-25000" dirty="0">
              <a:solidFill>
                <a:srgbClr val="006600"/>
              </a:solidFill>
              <a:latin typeface="Consolas" pitchFamily="49" charset="0"/>
              <a:cs typeface="Consolas" pitchFamily="49" charset="0"/>
            </a:endParaRPr>
          </a:p>
        </p:txBody>
      </p:sp>
      <p:grpSp>
        <p:nvGrpSpPr>
          <p:cNvPr id="2" name="组合 4"/>
          <p:cNvGrpSpPr/>
          <p:nvPr/>
        </p:nvGrpSpPr>
        <p:grpSpPr>
          <a:xfrm>
            <a:off x="1690546" y="2673147"/>
            <a:ext cx="1482460" cy="1253006"/>
            <a:chOff x="1500166" y="3141661"/>
            <a:chExt cx="1368425" cy="1542161"/>
          </a:xfrm>
        </p:grpSpPr>
        <p:sp>
          <p:nvSpPr>
            <p:cNvPr id="6" name="Text Box 6"/>
            <p:cNvSpPr txBox="1">
              <a:spLocks noChangeArrowheads="1"/>
            </p:cNvSpPr>
            <p:nvPr/>
          </p:nvSpPr>
          <p:spPr bwMode="auto">
            <a:xfrm>
              <a:off x="1500166" y="3383821"/>
              <a:ext cx="1368425" cy="1300001"/>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仿宋" pitchFamily="49" charset="-122"/>
                  <a:cs typeface="Consolas" pitchFamily="49" charset="0"/>
                </a:rPr>
                <a:t>左子树先</a:t>
              </a:r>
              <a:r>
                <a:rPr lang="zh-CN" altLang="en-US" sz="2288">
                  <a:solidFill>
                    <a:srgbClr val="0000FF"/>
                  </a:solidFill>
                  <a:latin typeface="Consolas" pitchFamily="49" charset="0"/>
                  <a:ea typeface="仿宋" pitchFamily="49" charset="-122"/>
                  <a:cs typeface="Consolas" pitchFamily="49" charset="0"/>
                </a:rPr>
                <a:t>序序列，有</a:t>
              </a:r>
              <a:r>
                <a:rPr lang="en-US" altLang="zh-CN" sz="2288" i="1">
                  <a:solidFill>
                    <a:srgbClr val="0000FF"/>
                  </a:solidFill>
                  <a:latin typeface="Consolas" pitchFamily="49" charset="0"/>
                  <a:ea typeface="仿宋" pitchFamily="49" charset="-122"/>
                  <a:cs typeface="Consolas" pitchFamily="49" charset="0"/>
                </a:rPr>
                <a:t>k</a:t>
              </a:r>
              <a:r>
                <a:rPr lang="zh-CN" altLang="en-US" sz="2288">
                  <a:solidFill>
                    <a:srgbClr val="0000FF"/>
                  </a:solidFill>
                  <a:latin typeface="Consolas" pitchFamily="49" charset="0"/>
                  <a:ea typeface="仿宋" pitchFamily="49" charset="-122"/>
                  <a:cs typeface="Consolas" pitchFamily="49" charset="0"/>
                </a:rPr>
                <a:t>个结点</a:t>
              </a:r>
              <a:endParaRPr lang="zh-CN" altLang="en-US" sz="2288" dirty="0">
                <a:solidFill>
                  <a:srgbClr val="0000FF"/>
                </a:solidFill>
                <a:latin typeface="Consolas" pitchFamily="49" charset="0"/>
                <a:ea typeface="仿宋"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ea typeface="仿宋" pitchFamily="49" charset="-122"/>
                <a:cs typeface="Consolas" pitchFamily="49" charset="0"/>
              </a:endParaRPr>
            </a:p>
          </p:txBody>
        </p:sp>
      </p:grpSp>
      <p:grpSp>
        <p:nvGrpSpPr>
          <p:cNvPr id="5" name="组合 7"/>
          <p:cNvGrpSpPr/>
          <p:nvPr/>
        </p:nvGrpSpPr>
        <p:grpSpPr>
          <a:xfrm>
            <a:off x="3250394" y="2673144"/>
            <a:ext cx="1559851" cy="1253006"/>
            <a:chOff x="3143240" y="3141661"/>
            <a:chExt cx="1439862" cy="1542162"/>
          </a:xfrm>
        </p:grpSpPr>
        <p:sp>
          <p:nvSpPr>
            <p:cNvPr id="9" name="Text Box 7"/>
            <p:cNvSpPr txBox="1">
              <a:spLocks noChangeArrowheads="1"/>
            </p:cNvSpPr>
            <p:nvPr/>
          </p:nvSpPr>
          <p:spPr bwMode="auto">
            <a:xfrm>
              <a:off x="3143240" y="3383821"/>
              <a:ext cx="1439862" cy="1300002"/>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仿宋" pitchFamily="49" charset="-122"/>
                  <a:cs typeface="Consolas" pitchFamily="49" charset="0"/>
                </a:rPr>
                <a:t>右子树先</a:t>
              </a:r>
              <a:r>
                <a:rPr lang="zh-CN" altLang="en-US" sz="2288">
                  <a:solidFill>
                    <a:srgbClr val="0000FF"/>
                  </a:solidFill>
                  <a:latin typeface="Consolas" pitchFamily="49" charset="0"/>
                  <a:ea typeface="仿宋" pitchFamily="49" charset="-122"/>
                  <a:cs typeface="Consolas" pitchFamily="49" charset="0"/>
                </a:rPr>
                <a:t>序序列，有</a:t>
              </a:r>
              <a:r>
                <a:rPr lang="en-US" altLang="zh-CN" sz="2288" i="1">
                  <a:solidFill>
                    <a:srgbClr val="0000FF"/>
                  </a:solidFill>
                  <a:latin typeface="Consolas" pitchFamily="49" charset="0"/>
                  <a:ea typeface="仿宋" pitchFamily="49" charset="-122"/>
                  <a:cs typeface="Consolas" pitchFamily="49" charset="0"/>
                </a:rPr>
                <a:t>n</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k</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个结点</a:t>
              </a:r>
              <a:endParaRPr lang="zh-CN" altLang="en-US" sz="2288" dirty="0">
                <a:solidFill>
                  <a:srgbClr val="0000FF"/>
                </a:solidFill>
                <a:latin typeface="Consolas" pitchFamily="49" charset="0"/>
                <a:ea typeface="仿宋"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ea typeface="仿宋" pitchFamily="49" charset="-122"/>
                <a:cs typeface="Consolas" pitchFamily="49" charset="0"/>
              </a:endParaRPr>
            </a:p>
          </p:txBody>
        </p:sp>
      </p:grpSp>
      <p:sp>
        <p:nvSpPr>
          <p:cNvPr id="11" name="Text Box 14"/>
          <p:cNvSpPr txBox="1">
            <a:spLocks noChangeArrowheads="1"/>
          </p:cNvSpPr>
          <p:nvPr/>
        </p:nvSpPr>
        <p:spPr bwMode="auto">
          <a:xfrm>
            <a:off x="4863582" y="2331331"/>
            <a:ext cx="1482460" cy="333489"/>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167">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6203288" y="2345522"/>
            <a:ext cx="3702712" cy="33348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167" i="1" err="1">
                <a:solidFill>
                  <a:srgbClr val="006600"/>
                </a:solidFill>
                <a:latin typeface="Consolas" pitchFamily="49" charset="0"/>
                <a:cs typeface="Consolas" pitchFamily="49" charset="0"/>
              </a:rPr>
              <a:t>b</a:t>
            </a:r>
            <a:r>
              <a:rPr lang="en-US" altLang="zh-CN" sz="2167" baseline="-25000" err="1">
                <a:solidFill>
                  <a:srgbClr val="006600"/>
                </a:solidFill>
                <a:latin typeface="Consolas" pitchFamily="49" charset="0"/>
                <a:cs typeface="Consolas" pitchFamily="49" charset="0"/>
              </a:rPr>
              <a:t>0</a:t>
            </a:r>
            <a:r>
              <a:rPr lang="en-US" altLang="zh-CN" sz="2167">
                <a:solidFill>
                  <a:srgbClr val="006600"/>
                </a:solidFill>
                <a:latin typeface="Consolas" pitchFamily="49" charset="0"/>
                <a:cs typeface="Consolas" pitchFamily="49" charset="0"/>
              </a:rPr>
              <a:t> </a:t>
            </a:r>
            <a:r>
              <a:rPr lang="en-US" altLang="zh-CN" sz="2167" i="1">
                <a:solidFill>
                  <a:srgbClr val="006600"/>
                </a:solidFill>
                <a:latin typeface="Consolas" pitchFamily="49" charset="0"/>
                <a:cs typeface="Consolas" pitchFamily="49" charset="0"/>
              </a:rPr>
              <a:t>b</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a:solidFill>
                  <a:srgbClr val="006600"/>
                </a:solidFill>
                <a:latin typeface="Consolas" pitchFamily="49" charset="0"/>
                <a:ea typeface="宋体" pitchFamily="2" charset="-122"/>
                <a:cs typeface="Consolas" pitchFamily="49" charset="0"/>
              </a:rPr>
              <a:t>… </a:t>
            </a:r>
            <a:r>
              <a:rPr lang="en-US" altLang="zh-CN" sz="2167" i="1">
                <a:solidFill>
                  <a:srgbClr val="006600"/>
                </a:solidFill>
                <a:latin typeface="Consolas" pitchFamily="49" charset="0"/>
                <a:ea typeface="宋体" pitchFamily="2" charset="-122"/>
                <a:cs typeface="Consolas" pitchFamily="49" charset="0"/>
              </a:rPr>
              <a:t>b</a:t>
            </a:r>
            <a:r>
              <a:rPr lang="en-US" altLang="zh-CN" sz="2167" i="1" baseline="-25000">
                <a:solidFill>
                  <a:srgbClr val="006600"/>
                </a:solidFill>
                <a:latin typeface="Consolas" pitchFamily="49" charset="0"/>
                <a:ea typeface="宋体" pitchFamily="2" charset="-122"/>
                <a:cs typeface="Consolas" pitchFamily="49" charset="0"/>
              </a:rPr>
              <a:t>k</a:t>
            </a:r>
            <a:r>
              <a:rPr lang="en-US" altLang="zh-CN" sz="2167" baseline="-25000">
                <a:solidFill>
                  <a:srgbClr val="006600"/>
                </a:solidFill>
                <a:latin typeface="Consolas" pitchFamily="49" charset="0"/>
                <a:ea typeface="宋体" pitchFamily="2" charset="-122"/>
                <a:cs typeface="Consolas" pitchFamily="49" charset="0"/>
              </a:rPr>
              <a:t>-1</a:t>
            </a:r>
            <a:r>
              <a:rPr lang="en-US" altLang="zh-CN" sz="2167">
                <a:latin typeface="Consolas" pitchFamily="49" charset="0"/>
                <a:cs typeface="Consolas" pitchFamily="49" charset="0"/>
              </a:rPr>
              <a:t> </a:t>
            </a:r>
            <a:r>
              <a:rPr lang="en-US" altLang="zh-CN" sz="2167" i="1" err="1">
                <a:solidFill>
                  <a:srgbClr val="FF0000"/>
                </a:solidFill>
                <a:latin typeface="Consolas" pitchFamily="49" charset="0"/>
                <a:cs typeface="Consolas" pitchFamily="49" charset="0"/>
              </a:rPr>
              <a:t>b</a:t>
            </a:r>
            <a:r>
              <a:rPr lang="en-US" altLang="zh-CN" sz="2167" i="1" baseline="-25000" err="1">
                <a:solidFill>
                  <a:srgbClr val="FF0000"/>
                </a:solidFill>
                <a:latin typeface="Consolas" pitchFamily="49" charset="0"/>
                <a:cs typeface="Consolas" pitchFamily="49" charset="0"/>
              </a:rPr>
              <a:t>k</a:t>
            </a:r>
            <a:r>
              <a:rPr lang="en-US" altLang="zh-CN" sz="2167">
                <a:latin typeface="Consolas" pitchFamily="49" charset="0"/>
                <a:cs typeface="Consolas" pitchFamily="49" charset="0"/>
              </a:rPr>
              <a:t> </a:t>
            </a:r>
            <a:r>
              <a:rPr lang="en-US" altLang="zh-CN" sz="2167" i="1">
                <a:solidFill>
                  <a:srgbClr val="006600"/>
                </a:solidFill>
                <a:latin typeface="Consolas" pitchFamily="49" charset="0"/>
                <a:cs typeface="Consolas" pitchFamily="49" charset="0"/>
              </a:rPr>
              <a:t>b</a:t>
            </a:r>
            <a:r>
              <a:rPr lang="en-US" altLang="zh-CN" sz="2167" i="1" baseline="-25000">
                <a:solidFill>
                  <a:srgbClr val="006600"/>
                </a:solidFill>
                <a:latin typeface="Consolas" pitchFamily="49" charset="0"/>
                <a:cs typeface="Consolas" pitchFamily="49" charset="0"/>
              </a:rPr>
              <a:t>k</a:t>
            </a:r>
            <a:r>
              <a:rPr lang="en-US" altLang="zh-CN" sz="2167" baseline="-25000">
                <a:solidFill>
                  <a:srgbClr val="006600"/>
                </a:solidFill>
                <a:latin typeface="Consolas" pitchFamily="49" charset="0"/>
                <a:cs typeface="Consolas" pitchFamily="49" charset="0"/>
              </a:rPr>
              <a:t>+1</a:t>
            </a:r>
            <a:r>
              <a:rPr lang="en-US" altLang="zh-CN" sz="2167">
                <a:solidFill>
                  <a:srgbClr val="006600"/>
                </a:solidFill>
                <a:latin typeface="Consolas" pitchFamily="49" charset="0"/>
                <a:cs typeface="Consolas" pitchFamily="49" charset="0"/>
              </a:rPr>
              <a:t> </a:t>
            </a:r>
            <a:r>
              <a:rPr lang="en-US" altLang="zh-CN" sz="2167" dirty="0">
                <a:solidFill>
                  <a:srgbClr val="006600"/>
                </a:solidFill>
                <a:latin typeface="Consolas" pitchFamily="49" charset="0"/>
                <a:ea typeface="宋体" pitchFamily="2" charset="-122"/>
                <a:cs typeface="Consolas" pitchFamily="49" charset="0"/>
              </a:rPr>
              <a:t>…</a:t>
            </a:r>
            <a:r>
              <a:rPr lang="en-US" altLang="zh-CN" sz="2167" dirty="0">
                <a:solidFill>
                  <a:srgbClr val="006600"/>
                </a:solidFill>
                <a:latin typeface="Consolas" pitchFamily="49" charset="0"/>
                <a:cs typeface="Consolas" pitchFamily="49" charset="0"/>
              </a:rPr>
              <a:t> </a:t>
            </a:r>
            <a:r>
              <a:rPr lang="en-US" altLang="zh-CN" sz="2167" i="1" dirty="0" err="1">
                <a:solidFill>
                  <a:srgbClr val="006600"/>
                </a:solidFill>
                <a:latin typeface="Consolas" pitchFamily="49" charset="0"/>
                <a:cs typeface="Consolas" pitchFamily="49" charset="0"/>
              </a:rPr>
              <a:t>b</a:t>
            </a:r>
            <a:r>
              <a:rPr lang="en-US" altLang="zh-CN" sz="2167" i="1" baseline="-25000" dirty="0" err="1">
                <a:solidFill>
                  <a:srgbClr val="006600"/>
                </a:solidFill>
                <a:latin typeface="Consolas" pitchFamily="49" charset="0"/>
                <a:cs typeface="Consolas" pitchFamily="49" charset="0"/>
              </a:rPr>
              <a:t>n</a:t>
            </a:r>
            <a:r>
              <a:rPr lang="en-US" altLang="zh-CN" sz="2167" baseline="-25000" dirty="0">
                <a:solidFill>
                  <a:srgbClr val="006600"/>
                </a:solidFill>
                <a:latin typeface="Consolas" pitchFamily="49" charset="0"/>
                <a:cs typeface="Consolas" pitchFamily="49" charset="0"/>
              </a:rPr>
              <a:t>-1</a:t>
            </a:r>
            <a:endParaRPr lang="en-US" altLang="en-US" sz="2167" baseline="-25000" dirty="0">
              <a:solidFill>
                <a:srgbClr val="006600"/>
              </a:solidFill>
              <a:latin typeface="Consolas" pitchFamily="49" charset="0"/>
              <a:cs typeface="Consolas" pitchFamily="49" charset="0"/>
            </a:endParaRPr>
          </a:p>
        </p:txBody>
      </p:sp>
      <p:grpSp>
        <p:nvGrpSpPr>
          <p:cNvPr id="8" name="组合 12"/>
          <p:cNvGrpSpPr/>
          <p:nvPr/>
        </p:nvGrpSpPr>
        <p:grpSpPr>
          <a:xfrm>
            <a:off x="6256623" y="2673147"/>
            <a:ext cx="1482460" cy="1253007"/>
            <a:chOff x="5978554" y="3141660"/>
            <a:chExt cx="1368425" cy="1542161"/>
          </a:xfrm>
        </p:grpSpPr>
        <p:sp>
          <p:nvSpPr>
            <p:cNvPr id="14" name="Text Box 12"/>
            <p:cNvSpPr txBox="1">
              <a:spLocks noChangeArrowheads="1"/>
            </p:cNvSpPr>
            <p:nvPr/>
          </p:nvSpPr>
          <p:spPr bwMode="auto">
            <a:xfrm>
              <a:off x="5978554" y="3383821"/>
              <a:ext cx="1368425" cy="1300000"/>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仿宋" pitchFamily="49" charset="-122"/>
                  <a:cs typeface="Consolas" pitchFamily="49" charset="0"/>
                </a:rPr>
                <a:t>左子树中</a:t>
              </a:r>
              <a:r>
                <a:rPr lang="zh-CN" altLang="en-US" sz="2288">
                  <a:solidFill>
                    <a:srgbClr val="0000FF"/>
                  </a:solidFill>
                  <a:latin typeface="Consolas" pitchFamily="49" charset="0"/>
                  <a:ea typeface="仿宋" pitchFamily="49" charset="-122"/>
                  <a:cs typeface="Consolas" pitchFamily="49" charset="0"/>
                </a:rPr>
                <a:t>序序列，有</a:t>
              </a:r>
              <a:r>
                <a:rPr lang="en-US" altLang="zh-CN" sz="2288" i="1">
                  <a:solidFill>
                    <a:srgbClr val="0000FF"/>
                  </a:solidFill>
                  <a:latin typeface="Consolas" pitchFamily="49" charset="0"/>
                  <a:ea typeface="仿宋" pitchFamily="49" charset="-122"/>
                  <a:cs typeface="Consolas" pitchFamily="49" charset="0"/>
                </a:rPr>
                <a:t>k</a:t>
              </a:r>
              <a:r>
                <a:rPr lang="zh-CN" altLang="en-US" sz="2288">
                  <a:solidFill>
                    <a:srgbClr val="0000FF"/>
                  </a:solidFill>
                  <a:latin typeface="Consolas" pitchFamily="49" charset="0"/>
                  <a:ea typeface="仿宋" pitchFamily="49" charset="-122"/>
                  <a:cs typeface="Consolas" pitchFamily="49" charset="0"/>
                </a:rPr>
                <a:t>个结点</a:t>
              </a:r>
              <a:endParaRPr lang="zh-CN" altLang="en-US" sz="2288" dirty="0">
                <a:solidFill>
                  <a:srgbClr val="0000FF"/>
                </a:solidFill>
                <a:latin typeface="Consolas" pitchFamily="49" charset="0"/>
                <a:ea typeface="仿宋"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ea typeface="仿宋" pitchFamily="49" charset="-122"/>
                <a:cs typeface="Consolas" pitchFamily="49" charset="0"/>
              </a:endParaRPr>
            </a:p>
          </p:txBody>
        </p:sp>
      </p:grpSp>
      <p:grpSp>
        <p:nvGrpSpPr>
          <p:cNvPr id="13" name="组合 15"/>
          <p:cNvGrpSpPr/>
          <p:nvPr/>
        </p:nvGrpSpPr>
        <p:grpSpPr>
          <a:xfrm>
            <a:off x="8203430" y="2732476"/>
            <a:ext cx="1559851" cy="1193674"/>
            <a:chOff x="7654936" y="3214685"/>
            <a:chExt cx="1439862" cy="1469138"/>
          </a:xfrm>
        </p:grpSpPr>
        <p:sp>
          <p:nvSpPr>
            <p:cNvPr id="17" name="Text Box 13"/>
            <p:cNvSpPr txBox="1">
              <a:spLocks noChangeArrowheads="1"/>
            </p:cNvSpPr>
            <p:nvPr/>
          </p:nvSpPr>
          <p:spPr bwMode="auto">
            <a:xfrm>
              <a:off x="7654936" y="3383821"/>
              <a:ext cx="1439862" cy="1300002"/>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2288" dirty="0">
                  <a:solidFill>
                    <a:srgbClr val="0000FF"/>
                  </a:solidFill>
                  <a:latin typeface="Consolas" pitchFamily="49" charset="0"/>
                  <a:ea typeface="仿宋" pitchFamily="49" charset="-122"/>
                  <a:cs typeface="Consolas" pitchFamily="49" charset="0"/>
                </a:rPr>
                <a:t>右子树中</a:t>
              </a:r>
              <a:r>
                <a:rPr lang="zh-CN" altLang="en-US" sz="2288">
                  <a:solidFill>
                    <a:srgbClr val="0000FF"/>
                  </a:solidFill>
                  <a:latin typeface="Consolas" pitchFamily="49" charset="0"/>
                  <a:ea typeface="仿宋" pitchFamily="49" charset="-122"/>
                  <a:cs typeface="Consolas" pitchFamily="49" charset="0"/>
                </a:rPr>
                <a:t>序序列，有</a:t>
              </a:r>
              <a:r>
                <a:rPr lang="en-US" altLang="zh-CN" sz="2288" i="1">
                  <a:solidFill>
                    <a:srgbClr val="0000FF"/>
                  </a:solidFill>
                  <a:latin typeface="Consolas" pitchFamily="49" charset="0"/>
                  <a:ea typeface="仿宋" pitchFamily="49" charset="-122"/>
                  <a:cs typeface="Consolas" pitchFamily="49" charset="0"/>
                </a:rPr>
                <a:t>n</a:t>
              </a:r>
              <a:r>
                <a:rPr lang="en-US" altLang="zh-CN" sz="2288">
                  <a:solidFill>
                    <a:srgbClr val="0000FF"/>
                  </a:solidFill>
                  <a:latin typeface="Consolas" pitchFamily="49" charset="0"/>
                  <a:ea typeface="仿宋" pitchFamily="49" charset="-122"/>
                  <a:cs typeface="Consolas" pitchFamily="49" charset="0"/>
                </a:rPr>
                <a:t>-</a:t>
              </a:r>
              <a:r>
                <a:rPr lang="en-US" altLang="zh-CN" sz="2288" i="1">
                  <a:solidFill>
                    <a:srgbClr val="0000FF"/>
                  </a:solidFill>
                  <a:latin typeface="Consolas" pitchFamily="49" charset="0"/>
                  <a:ea typeface="仿宋" pitchFamily="49" charset="-122"/>
                  <a:cs typeface="Consolas" pitchFamily="49" charset="0"/>
                </a:rPr>
                <a:t>k</a:t>
              </a:r>
              <a:r>
                <a:rPr lang="en-US" altLang="zh-CN" sz="2288">
                  <a:solidFill>
                    <a:srgbClr val="0000FF"/>
                  </a:solidFill>
                  <a:latin typeface="Consolas" pitchFamily="49" charset="0"/>
                  <a:ea typeface="仿宋" pitchFamily="49" charset="-122"/>
                  <a:cs typeface="Consolas" pitchFamily="49" charset="0"/>
                </a:rPr>
                <a:t>-1</a:t>
              </a:r>
              <a:r>
                <a:rPr lang="zh-CN" altLang="en-US" sz="2288">
                  <a:solidFill>
                    <a:srgbClr val="0000FF"/>
                  </a:solidFill>
                  <a:latin typeface="Consolas" pitchFamily="49" charset="0"/>
                  <a:ea typeface="仿宋" pitchFamily="49" charset="-122"/>
                  <a:cs typeface="Consolas" pitchFamily="49" charset="0"/>
                </a:rPr>
                <a:t>个结点</a:t>
              </a:r>
              <a:endParaRPr lang="zh-CN" altLang="en-US" sz="2288" dirty="0">
                <a:solidFill>
                  <a:srgbClr val="0000FF"/>
                </a:solidFill>
                <a:latin typeface="Consolas" pitchFamily="49" charset="0"/>
                <a:ea typeface="仿宋" pitchFamily="49" charset="-122"/>
                <a:cs typeface="Consolas" pitchFamily="49" charset="0"/>
              </a:endParaRPr>
            </a:p>
          </p:txBody>
        </p:sp>
        <p:sp>
          <p:nvSpPr>
            <p:cNvPr id="18" name="AutoShape 17"/>
            <p:cNvSpPr>
              <a:spLocks/>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2288">
                <a:solidFill>
                  <a:srgbClr val="0000FF"/>
                </a:solidFill>
                <a:latin typeface="Consolas" pitchFamily="49" charset="0"/>
                <a:ea typeface="仿宋" pitchFamily="49" charset="-122"/>
                <a:cs typeface="Consolas" pitchFamily="49" charset="0"/>
              </a:endParaRPr>
            </a:p>
          </p:txBody>
        </p:sp>
      </p:grpSp>
      <p:grpSp>
        <p:nvGrpSpPr>
          <p:cNvPr id="16" name="组合 18"/>
          <p:cNvGrpSpPr/>
          <p:nvPr/>
        </p:nvGrpSpPr>
        <p:grpSpPr>
          <a:xfrm>
            <a:off x="1678518" y="1745745"/>
            <a:ext cx="5983175" cy="632023"/>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sz="2288">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sz="2288">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sz="2288">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410448"/>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167" dirty="0">
                  <a:solidFill>
                    <a:srgbClr val="0000FF"/>
                  </a:solidFill>
                  <a:latin typeface="Consolas" pitchFamily="49" charset="0"/>
                  <a:ea typeface="楷体" pitchFamily="49" charset="-122"/>
                  <a:cs typeface="Consolas" pitchFamily="49" charset="0"/>
                </a:rPr>
                <a:t>通过根结点</a:t>
              </a:r>
              <a:r>
                <a:rPr lang="en-US" altLang="zh-CN" sz="2167" i="1" dirty="0">
                  <a:solidFill>
                    <a:srgbClr val="FF0000"/>
                  </a:solidFill>
                  <a:latin typeface="Consolas" pitchFamily="49" charset="0"/>
                  <a:ea typeface="楷体" pitchFamily="49" charset="-122"/>
                  <a:cs typeface="Consolas" pitchFamily="49" charset="0"/>
                </a:rPr>
                <a:t>a</a:t>
              </a:r>
              <a:r>
                <a:rPr lang="en-US" altLang="zh-CN" sz="2167" baseline="-25000" dirty="0">
                  <a:solidFill>
                    <a:srgbClr val="FF0000"/>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在中序序列中找到</a:t>
              </a:r>
              <a:r>
                <a:rPr lang="en-US" altLang="zh-CN" sz="2167" i="1" dirty="0" err="1">
                  <a:solidFill>
                    <a:srgbClr val="FF0000"/>
                  </a:solidFill>
                  <a:latin typeface="Consolas" pitchFamily="49" charset="0"/>
                  <a:ea typeface="楷体" pitchFamily="49" charset="-122"/>
                  <a:cs typeface="Consolas" pitchFamily="49" charset="0"/>
                </a:rPr>
                <a:t>b</a:t>
              </a:r>
              <a:r>
                <a:rPr lang="en-US" altLang="zh-CN" sz="2167" i="1" baseline="-25000" dirty="0" err="1">
                  <a:solidFill>
                    <a:srgbClr val="FF0000"/>
                  </a:solidFill>
                  <a:latin typeface="Consolas" pitchFamily="49" charset="0"/>
                  <a:ea typeface="楷体" pitchFamily="49" charset="-122"/>
                  <a:cs typeface="Consolas" pitchFamily="49" charset="0"/>
                </a:rPr>
                <a:t>k</a:t>
              </a:r>
              <a:endParaRPr lang="en-US" altLang="zh-CN" sz="2167" i="1" baseline="-25000" dirty="0">
                <a:solidFill>
                  <a:srgbClr val="FF0000"/>
                </a:solidFill>
                <a:latin typeface="Consolas" pitchFamily="49" charset="0"/>
                <a:ea typeface="楷体" pitchFamily="49" charset="-122"/>
                <a:cs typeface="Consolas" pitchFamily="49" charset="0"/>
              </a:endParaRPr>
            </a:p>
          </p:txBody>
        </p:sp>
      </p:grpSp>
      <p:grpSp>
        <p:nvGrpSpPr>
          <p:cNvPr id="19" name="组合 23"/>
          <p:cNvGrpSpPr/>
          <p:nvPr/>
        </p:nvGrpSpPr>
        <p:grpSpPr>
          <a:xfrm>
            <a:off x="1779629" y="4121874"/>
            <a:ext cx="6655981" cy="2206116"/>
            <a:chOff x="1785608" y="4638950"/>
            <a:chExt cx="6143982" cy="2715216"/>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167" i="1">
                  <a:solidFill>
                    <a:srgbClr val="FF0000"/>
                  </a:solidFill>
                  <a:latin typeface="Consolas" pitchFamily="49" charset="0"/>
                  <a:cs typeface="Consolas" pitchFamily="49" charset="0"/>
                </a:rPr>
                <a:t>a</a:t>
              </a:r>
              <a:r>
                <a:rPr lang="en-US" altLang="zh-CN" sz="2167" baseline="-25000">
                  <a:solidFill>
                    <a:srgbClr val="FF0000"/>
                  </a:solidFill>
                  <a:latin typeface="Consolas" pitchFamily="49" charset="0"/>
                  <a:cs typeface="Consolas" pitchFamily="49" charset="0"/>
                </a:rPr>
                <a:t>0</a:t>
              </a:r>
              <a:endParaRPr lang="zh-CN" altLang="en-US" sz="2167" baseline="-25000">
                <a:solidFill>
                  <a:srgbClr val="FF0000"/>
                </a:solidFill>
                <a:latin typeface="Consolas" pitchFamily="49" charset="0"/>
                <a:cs typeface="Consolas" pitchFamily="49" charset="0"/>
              </a:endParaRPr>
            </a:p>
          </p:txBody>
        </p:sp>
        <p:sp>
          <p:nvSpPr>
            <p:cNvPr id="26" name="TextBox 25"/>
            <p:cNvSpPr txBox="1"/>
            <p:nvPr/>
          </p:nvSpPr>
          <p:spPr>
            <a:xfrm>
              <a:off x="2571736" y="5507194"/>
              <a:ext cx="2000264" cy="184697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288">
                  <a:solidFill>
                    <a:srgbClr val="3333FF"/>
                  </a:solidFill>
                  <a:latin typeface="Consolas" pitchFamily="49" charset="0"/>
                  <a:ea typeface="楷体" pitchFamily="49" charset="-122"/>
                  <a:cs typeface="Consolas" pitchFamily="49" charset="0"/>
                </a:rPr>
                <a:t>先序：</a:t>
              </a:r>
              <a:r>
                <a:rPr lang="en-US" altLang="zh-CN" sz="2288" i="1">
                  <a:solidFill>
                    <a:srgbClr val="006600"/>
                  </a:solidFill>
                  <a:latin typeface="Consolas" pitchFamily="49" charset="0"/>
                  <a:cs typeface="Consolas" pitchFamily="49" charset="0"/>
                </a:rPr>
                <a:t>a</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 </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k</a:t>
              </a:r>
            </a:p>
            <a:p>
              <a:pPr algn="l"/>
              <a:r>
                <a:rPr lang="zh-CN" altLang="en-US" sz="2288">
                  <a:solidFill>
                    <a:srgbClr val="3333FF"/>
                  </a:solidFill>
                  <a:latin typeface="Consolas" pitchFamily="49" charset="0"/>
                  <a:ea typeface="楷体" pitchFamily="49" charset="-122"/>
                  <a:cs typeface="Consolas" pitchFamily="49" charset="0"/>
                </a:rPr>
                <a:t>中序：</a:t>
              </a:r>
              <a:r>
                <a:rPr lang="en-US" altLang="zh-CN" sz="2288" i="1">
                  <a:solidFill>
                    <a:srgbClr val="3333FF"/>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baseline="-25000">
                  <a:solidFill>
                    <a:srgbClr val="006600"/>
                  </a:solidFill>
                  <a:latin typeface="Consolas" pitchFamily="49" charset="0"/>
                  <a:cs typeface="Consolas" pitchFamily="49" charset="0"/>
                </a:rPr>
                <a:t>0</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i="1">
                  <a:solidFill>
                    <a:srgbClr val="006600"/>
                  </a:solidFill>
                  <a:latin typeface="Consolas" pitchFamily="49" charset="0"/>
                  <a:ea typeface="宋体" pitchFamily="2" charset="-122"/>
                  <a:cs typeface="Consolas" pitchFamily="49" charset="0"/>
                </a:rPr>
                <a:t>b</a:t>
              </a:r>
              <a:r>
                <a:rPr lang="en-US" altLang="zh-CN" sz="2288" i="1" baseline="-25000">
                  <a:solidFill>
                    <a:srgbClr val="006600"/>
                  </a:solidFill>
                  <a:latin typeface="Consolas" pitchFamily="49" charset="0"/>
                  <a:ea typeface="宋体" pitchFamily="2" charset="-122"/>
                  <a:cs typeface="Consolas" pitchFamily="49" charset="0"/>
                </a:rPr>
                <a:t>k</a:t>
              </a:r>
              <a:r>
                <a:rPr lang="en-US" altLang="zh-CN" sz="2288" baseline="-25000">
                  <a:solidFill>
                    <a:srgbClr val="006600"/>
                  </a:solidFill>
                  <a:latin typeface="Consolas" pitchFamily="49" charset="0"/>
                  <a:ea typeface="宋体" pitchFamily="2" charset="-122"/>
                  <a:cs typeface="Consolas" pitchFamily="49" charset="0"/>
                </a:rPr>
                <a:t>-1</a:t>
              </a:r>
              <a:endParaRPr lang="zh-CN" altLang="en-US" sz="2288">
                <a:solidFill>
                  <a:srgbClr val="006600"/>
                </a:solidFill>
                <a:latin typeface="Consolas" pitchFamily="49" charset="0"/>
                <a:cs typeface="Consolas" pitchFamily="49" charset="0"/>
              </a:endParaRPr>
            </a:p>
          </p:txBody>
        </p:sp>
        <p:sp>
          <p:nvSpPr>
            <p:cNvPr id="27" name="TextBox 26"/>
            <p:cNvSpPr txBox="1"/>
            <p:nvPr/>
          </p:nvSpPr>
          <p:spPr>
            <a:xfrm>
              <a:off x="1785608" y="5357823"/>
              <a:ext cx="786132" cy="928694"/>
            </a:xfrm>
            <a:prstGeom prst="rect">
              <a:avLst/>
            </a:prstGeom>
            <a:noFill/>
          </p:spPr>
          <p:txBody>
            <a:bodyPr vert="eaVert" wrap="square" rtlCol="0">
              <a:spAutoFit/>
            </a:bodyPr>
            <a:lstStyle/>
            <a:p>
              <a:r>
                <a:rPr lang="zh-CN" altLang="en-US" sz="2167">
                  <a:solidFill>
                    <a:srgbClr val="0000FF"/>
                  </a:solidFill>
                  <a:latin typeface="Consolas" pitchFamily="49" charset="0"/>
                  <a:ea typeface="楷体" pitchFamily="49" charset="-122"/>
                  <a:cs typeface="Consolas" pitchFamily="49" charset="0"/>
                </a:rPr>
                <a:t>左子树</a:t>
              </a:r>
            </a:p>
          </p:txBody>
        </p:sp>
        <p:sp>
          <p:nvSpPr>
            <p:cNvPr id="28" name="TextBox 27"/>
            <p:cNvSpPr txBox="1"/>
            <p:nvPr/>
          </p:nvSpPr>
          <p:spPr>
            <a:xfrm>
              <a:off x="5214942" y="5507197"/>
              <a:ext cx="2206955" cy="1702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288">
                  <a:solidFill>
                    <a:srgbClr val="3333FF"/>
                  </a:solidFill>
                  <a:latin typeface="Consolas" pitchFamily="49" charset="0"/>
                  <a:ea typeface="楷体" pitchFamily="49" charset="-122"/>
                  <a:cs typeface="Consolas" pitchFamily="49" charset="0"/>
                </a:rPr>
                <a:t>先序：</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k</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a</a:t>
              </a:r>
              <a:r>
                <a:rPr lang="en-US" altLang="zh-CN" sz="2288" i="1" baseline="-25000">
                  <a:solidFill>
                    <a:srgbClr val="006600"/>
                  </a:solidFill>
                  <a:latin typeface="Consolas" pitchFamily="49" charset="0"/>
                  <a:cs typeface="Consolas" pitchFamily="49" charset="0"/>
                </a:rPr>
                <a:t>n</a:t>
              </a:r>
              <a:r>
                <a:rPr lang="en-US" altLang="zh-CN" sz="2288" baseline="-25000">
                  <a:solidFill>
                    <a:srgbClr val="006600"/>
                  </a:solidFill>
                  <a:latin typeface="Consolas" pitchFamily="49" charset="0"/>
                  <a:cs typeface="Consolas" pitchFamily="49" charset="0"/>
                </a:rPr>
                <a:t>-1</a:t>
              </a:r>
              <a:endParaRPr lang="en-US" altLang="zh-CN" sz="2288" i="1" baseline="-25000">
                <a:solidFill>
                  <a:srgbClr val="006600"/>
                </a:solidFill>
                <a:latin typeface="Consolas" pitchFamily="49" charset="0"/>
                <a:cs typeface="Consolas" pitchFamily="49" charset="0"/>
              </a:endParaRPr>
            </a:p>
            <a:p>
              <a:pPr algn="l"/>
              <a:r>
                <a:rPr lang="zh-CN" altLang="en-US" sz="2288">
                  <a:solidFill>
                    <a:srgbClr val="3333FF"/>
                  </a:solidFill>
                  <a:latin typeface="Consolas" pitchFamily="49" charset="0"/>
                  <a:ea typeface="楷体" pitchFamily="49" charset="-122"/>
                  <a:cs typeface="Consolas" pitchFamily="49" charset="0"/>
                </a:rPr>
                <a:t>中序：</a:t>
              </a:r>
              <a:r>
                <a:rPr lang="en-US" altLang="zh-CN" sz="2288" i="1">
                  <a:solidFill>
                    <a:srgbClr val="3333FF"/>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i="1" baseline="-25000">
                  <a:solidFill>
                    <a:srgbClr val="006600"/>
                  </a:solidFill>
                  <a:latin typeface="Consolas" pitchFamily="49" charset="0"/>
                  <a:cs typeface="Consolas" pitchFamily="49" charset="0"/>
                </a:rPr>
                <a:t>k</a:t>
              </a:r>
              <a:r>
                <a:rPr lang="en-US" altLang="zh-CN" sz="2288" baseline="-25000">
                  <a:solidFill>
                    <a:srgbClr val="006600"/>
                  </a:solidFill>
                  <a:latin typeface="Consolas" pitchFamily="49" charset="0"/>
                  <a:cs typeface="Consolas" pitchFamily="49" charset="0"/>
                </a:rPr>
                <a:t>+1</a:t>
              </a:r>
              <a:r>
                <a:rPr lang="en-US" altLang="zh-CN" sz="2288">
                  <a:solidFill>
                    <a:srgbClr val="006600"/>
                  </a:solidFill>
                  <a:latin typeface="Consolas" pitchFamily="49" charset="0"/>
                  <a:cs typeface="Consolas" pitchFamily="49" charset="0"/>
                </a:rPr>
                <a:t> </a:t>
              </a:r>
              <a:r>
                <a:rPr lang="en-US" altLang="zh-CN" sz="2288">
                  <a:solidFill>
                    <a:srgbClr val="006600"/>
                  </a:solidFill>
                  <a:latin typeface="Consolas" pitchFamily="49" charset="0"/>
                  <a:ea typeface="宋体" pitchFamily="2" charset="-122"/>
                  <a:cs typeface="Consolas" pitchFamily="49" charset="0"/>
                </a:rPr>
                <a:t>…</a:t>
              </a:r>
              <a:r>
                <a:rPr lang="en-US" altLang="zh-CN" sz="2288">
                  <a:solidFill>
                    <a:srgbClr val="006600"/>
                  </a:solidFill>
                  <a:latin typeface="Consolas" pitchFamily="49" charset="0"/>
                  <a:cs typeface="Consolas" pitchFamily="49" charset="0"/>
                </a:rPr>
                <a:t> </a:t>
              </a:r>
              <a:r>
                <a:rPr lang="en-US" altLang="zh-CN" sz="2288" i="1">
                  <a:solidFill>
                    <a:srgbClr val="006600"/>
                  </a:solidFill>
                  <a:latin typeface="Consolas" pitchFamily="49" charset="0"/>
                  <a:cs typeface="Consolas" pitchFamily="49" charset="0"/>
                </a:rPr>
                <a:t>b</a:t>
              </a:r>
              <a:r>
                <a:rPr lang="en-US" altLang="zh-CN" sz="2288" i="1" baseline="-25000">
                  <a:solidFill>
                    <a:srgbClr val="006600"/>
                  </a:solidFill>
                  <a:latin typeface="Consolas" pitchFamily="49" charset="0"/>
                  <a:cs typeface="Consolas" pitchFamily="49" charset="0"/>
                </a:rPr>
                <a:t>n</a:t>
              </a:r>
              <a:r>
                <a:rPr lang="en-US" altLang="zh-CN" sz="2288" baseline="-25000">
                  <a:solidFill>
                    <a:srgbClr val="006600"/>
                  </a:solidFill>
                  <a:latin typeface="Consolas" pitchFamily="49" charset="0"/>
                  <a:cs typeface="Consolas" pitchFamily="49" charset="0"/>
                </a:rPr>
                <a:t>-1</a:t>
              </a:r>
              <a:endParaRPr lang="en-US" altLang="en-US" sz="2288" baseline="-25000">
                <a:solidFill>
                  <a:srgbClr val="006600"/>
                </a:solidFill>
                <a:latin typeface="Consolas" pitchFamily="49" charset="0"/>
                <a:cs typeface="Consolas" pitchFamily="49" charset="0"/>
              </a:endParaRPr>
            </a:p>
          </p:txBody>
        </p:sp>
        <p:sp>
          <p:nvSpPr>
            <p:cNvPr id="29" name="TextBox 28"/>
            <p:cNvSpPr txBox="1"/>
            <p:nvPr/>
          </p:nvSpPr>
          <p:spPr>
            <a:xfrm>
              <a:off x="7143458" y="5357824"/>
              <a:ext cx="786132" cy="928693"/>
            </a:xfrm>
            <a:prstGeom prst="rect">
              <a:avLst/>
            </a:prstGeom>
            <a:noFill/>
          </p:spPr>
          <p:txBody>
            <a:bodyPr vert="eaVert" wrap="square" rtlCol="0">
              <a:spAutoFit/>
            </a:bodyPr>
            <a:lstStyle/>
            <a:p>
              <a:r>
                <a:rPr lang="zh-CN" altLang="en-US" sz="2167">
                  <a:solidFill>
                    <a:srgbClr val="0000FF"/>
                  </a:solidFill>
                  <a:latin typeface="Consolas" pitchFamily="49" charset="0"/>
                  <a:ea typeface="楷体" pitchFamily="49" charset="-122"/>
                  <a:cs typeface="Consolas" pitchFamily="49" charset="0"/>
                </a:rPr>
                <a:t>右子树</a:t>
              </a:r>
            </a:p>
          </p:txBody>
        </p:sp>
        <p:cxnSp>
          <p:nvCxnSpPr>
            <p:cNvPr id="30" name="直接连接符 29"/>
            <p:cNvCxnSpPr>
              <a:stCxn id="25" idx="2"/>
              <a:endCxn id="26" idx="0"/>
            </p:cNvCxnSpPr>
            <p:nvPr/>
          </p:nvCxnSpPr>
          <p:spPr>
            <a:xfrm flipH="1">
              <a:off x="3571869" y="4926951"/>
              <a:ext cx="995635" cy="58024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1"/>
              <a:ext cx="1174915" cy="58024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953001" y="3545087"/>
            <a:ext cx="309565" cy="40630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288">
              <a:latin typeface="Consolas" pitchFamily="49" charset="0"/>
              <a:cs typeface="Consolas" pitchFamily="49" charset="0"/>
            </a:endParaRPr>
          </a:p>
        </p:txBody>
      </p:sp>
      <p:sp>
        <p:nvSpPr>
          <p:cNvPr id="33" name="TextBox 32"/>
          <p:cNvSpPr txBox="1"/>
          <p:nvPr/>
        </p:nvSpPr>
        <p:spPr>
          <a:xfrm>
            <a:off x="350489" y="679196"/>
            <a:ext cx="9127014" cy="1086901"/>
          </a:xfrm>
          <a:prstGeom prst="rect">
            <a:avLst/>
          </a:prstGeom>
          <a:solidFill>
            <a:schemeClr val="accent2">
              <a:lumMod val="20000"/>
              <a:lumOff val="80000"/>
            </a:schemeClr>
          </a:solidFill>
        </p:spPr>
        <p:txBody>
          <a:bodyPr wrap="square" rtlCol="0">
            <a:spAutoFit/>
          </a:bodyPr>
          <a:lstStyle/>
          <a:p>
            <a:pPr>
              <a:lnSpc>
                <a:spcPct val="150000"/>
              </a:lnSpc>
            </a:pPr>
            <a:r>
              <a:rPr lang="zh-CN" altLang="zh-CN" sz="2167" dirty="0">
                <a:solidFill>
                  <a:srgbClr val="FF0000"/>
                </a:solidFill>
                <a:latin typeface="Consolas" pitchFamily="49" charset="0"/>
                <a:ea typeface="楷体" pitchFamily="49" charset="-122"/>
                <a:cs typeface="Consolas" pitchFamily="49" charset="0"/>
              </a:rPr>
              <a:t>【例</a:t>
            </a:r>
            <a:r>
              <a:rPr lang="en-US" altLang="zh-CN" sz="2167" dirty="0">
                <a:solidFill>
                  <a:srgbClr val="FF0000"/>
                </a:solidFill>
                <a:latin typeface="Consolas" pitchFamily="49" charset="0"/>
                <a:ea typeface="楷体" pitchFamily="49" charset="-122"/>
                <a:cs typeface="Consolas" pitchFamily="49" charset="0"/>
              </a:rPr>
              <a:t>6</a:t>
            </a:r>
            <a:r>
              <a:rPr lang="zh-CN" altLang="zh-CN" sz="2167" dirty="0">
                <a:solidFill>
                  <a:srgbClr val="FF0000"/>
                </a:solidFill>
                <a:latin typeface="Consolas" pitchFamily="49" charset="0"/>
                <a:ea typeface="楷体" pitchFamily="49" charset="-122"/>
                <a:cs typeface="Consolas" pitchFamily="49" charset="0"/>
              </a:rPr>
              <a:t>】</a:t>
            </a:r>
            <a:r>
              <a:rPr lang="zh-CN" altLang="zh-CN" sz="2288" dirty="0">
                <a:solidFill>
                  <a:srgbClr val="0000FF"/>
                </a:solidFill>
                <a:latin typeface="Consolas" pitchFamily="49" charset="0"/>
                <a:ea typeface="楷体" pitchFamily="49" charset="-122"/>
                <a:cs typeface="Consolas" pitchFamily="49" charset="0"/>
              </a:rPr>
              <a:t>对于含</a:t>
            </a:r>
            <a:r>
              <a:rPr lang="en-US" altLang="zh-CN" sz="2288" i="1" dirty="0">
                <a:solidFill>
                  <a:srgbClr val="0000FF"/>
                </a:solidFill>
                <a:latin typeface="Consolas" pitchFamily="49" charset="0"/>
                <a:ea typeface="楷体" pitchFamily="49" charset="-122"/>
                <a:cs typeface="Consolas" pitchFamily="49" charset="0"/>
              </a:rPr>
              <a:t>n</a:t>
            </a:r>
            <a:r>
              <a:rPr lang="zh-CN"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&gt;0</a:t>
            </a:r>
            <a:r>
              <a:rPr lang="zh-CN" altLang="zh-CN" sz="2288" dirty="0">
                <a:solidFill>
                  <a:srgbClr val="0000FF"/>
                </a:solidFill>
                <a:latin typeface="Consolas" pitchFamily="49" charset="0"/>
                <a:ea typeface="楷体" pitchFamily="49" charset="-122"/>
                <a:cs typeface="Consolas" pitchFamily="49" charset="0"/>
              </a:rPr>
              <a:t>）个结点的二叉树，所有结点值为</a:t>
            </a:r>
            <a:r>
              <a:rPr lang="en-US" altLang="zh-CN" sz="2288" dirty="0" err="1">
                <a:solidFill>
                  <a:srgbClr val="0000FF"/>
                </a:solidFill>
                <a:latin typeface="Consolas" pitchFamily="49" charset="0"/>
                <a:ea typeface="楷体" pitchFamily="49" charset="-122"/>
                <a:cs typeface="Consolas" pitchFamily="49" charset="0"/>
              </a:rPr>
              <a:t>int</a:t>
            </a:r>
            <a:r>
              <a:rPr lang="zh-CN" altLang="zh-CN" sz="2288" dirty="0">
                <a:solidFill>
                  <a:srgbClr val="0000FF"/>
                </a:solidFill>
                <a:latin typeface="Consolas" pitchFamily="49" charset="0"/>
                <a:ea typeface="楷体" pitchFamily="49" charset="-122"/>
                <a:cs typeface="Consolas" pitchFamily="49" charset="0"/>
              </a:rPr>
              <a:t>类型，设计一个算法由其先序序列</a:t>
            </a:r>
            <a:r>
              <a:rPr lang="en-US" altLang="zh-CN" sz="2288" i="1" dirty="0">
                <a:solidFill>
                  <a:srgbClr val="0000FF"/>
                </a:solidFill>
                <a:latin typeface="Consolas" pitchFamily="49" charset="0"/>
                <a:ea typeface="楷体" pitchFamily="49" charset="-122"/>
                <a:cs typeface="Consolas" pitchFamily="49" charset="0"/>
              </a:rPr>
              <a:t>a</a:t>
            </a:r>
            <a:r>
              <a:rPr lang="zh-CN" altLang="zh-CN" sz="2288" dirty="0">
                <a:solidFill>
                  <a:srgbClr val="0000FF"/>
                </a:solidFill>
                <a:latin typeface="Consolas" pitchFamily="49" charset="0"/>
                <a:ea typeface="楷体" pitchFamily="49" charset="-122"/>
                <a:cs typeface="Consolas" pitchFamily="49" charset="0"/>
              </a:rPr>
              <a:t>和中序序列</a:t>
            </a:r>
            <a:r>
              <a:rPr lang="en-US" altLang="zh-CN" sz="2288" i="1" dirty="0">
                <a:solidFill>
                  <a:srgbClr val="0000FF"/>
                </a:solidFill>
                <a:latin typeface="Consolas" pitchFamily="49" charset="0"/>
                <a:ea typeface="楷体" pitchFamily="49" charset="-122"/>
                <a:cs typeface="Consolas" pitchFamily="49" charset="0"/>
              </a:rPr>
              <a:t>b</a:t>
            </a:r>
            <a:r>
              <a:rPr lang="zh-CN" altLang="zh-CN" sz="2288" dirty="0">
                <a:solidFill>
                  <a:srgbClr val="0000FF"/>
                </a:solidFill>
                <a:latin typeface="Consolas" pitchFamily="49" charset="0"/>
                <a:ea typeface="楷体" pitchFamily="49" charset="-122"/>
                <a:cs typeface="Consolas" pitchFamily="49" charset="0"/>
              </a:rPr>
              <a:t>创建对应的二叉链存储结构。</a:t>
            </a:r>
          </a:p>
        </p:txBody>
      </p:sp>
      <p:sp>
        <p:nvSpPr>
          <p:cNvPr id="24" name="日期占位符 23"/>
          <p:cNvSpPr>
            <a:spLocks noGrp="1"/>
          </p:cNvSpPr>
          <p:nvPr>
            <p:ph type="dt" sz="half" idx="10"/>
          </p:nvPr>
        </p:nvSpPr>
        <p:spPr/>
        <p:txBody>
          <a:bodyPr/>
          <a:lstStyle/>
          <a:p>
            <a:pPr eaLnBrk="1" latinLnBrk="0" hangingPunct="1"/>
            <a:fld id="{17FF8FC8-25EA-4C45-9536-9B1DD8170117}" type="datetime1">
              <a:rPr lang="en-US" altLang="zh-CN" smtClean="0"/>
              <a:t>3/4/2023</a:t>
            </a:fld>
            <a:endParaRPr lang="en-US"/>
          </a:p>
        </p:txBody>
      </p:sp>
      <p:sp>
        <p:nvSpPr>
          <p:cNvPr id="34" name="页脚占位符 33"/>
          <p:cNvSpPr>
            <a:spLocks noGrp="1"/>
          </p:cNvSpPr>
          <p:nvPr>
            <p:ph type="ftr" sz="quarter" idx="11"/>
          </p:nvPr>
        </p:nvSpPr>
        <p:spPr/>
        <p:txBody>
          <a:bodyPr/>
          <a:lstStyle/>
          <a:p>
            <a:r>
              <a:rPr kumimoji="0" lang="zh-CN" altLang="en-US"/>
              <a:t>算法设计与分析讲义</a:t>
            </a:r>
            <a:endParaRPr kumimoji="0" lang="en-US"/>
          </a:p>
        </p:txBody>
      </p:sp>
      <p:sp>
        <p:nvSpPr>
          <p:cNvPr id="35" name="灯片编号占位符 3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43</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81" y="698697"/>
            <a:ext cx="9439049" cy="5950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234000" bIns="195000" rtlCol="0">
            <a:spAutoFit/>
          </a:bodyPr>
          <a:lstStyle/>
          <a:p>
            <a:pPr>
              <a:lnSpc>
                <a:spcPts val="2817"/>
              </a:lnSpc>
            </a:pPr>
            <a:r>
              <a:rPr lang="en-US" altLang="zh-CN" sz="1733" dirty="0" err="1">
                <a:solidFill>
                  <a:schemeClr val="tx1"/>
                </a:solidFill>
                <a:latin typeface="Consolas" pitchFamily="49" charset="0"/>
                <a:ea typeface="仿宋" pitchFamily="49" charset="-122"/>
                <a:cs typeface="Consolas" pitchFamily="49" charset="0"/>
              </a:rPr>
              <a:t>BTNode</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CreateBTree</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ElemType</a:t>
            </a:r>
            <a:r>
              <a:rPr lang="en-US" altLang="zh-CN" sz="1733" dirty="0">
                <a:solidFill>
                  <a:schemeClr val="tx1"/>
                </a:solidFill>
                <a:latin typeface="Consolas" pitchFamily="49" charset="0"/>
                <a:ea typeface="仿宋" pitchFamily="49" charset="-122"/>
                <a:cs typeface="Consolas" pitchFamily="49" charset="0"/>
              </a:rPr>
              <a:t> a[],</a:t>
            </a:r>
            <a:r>
              <a:rPr lang="en-US" altLang="zh-CN" sz="1733" dirty="0" err="1">
                <a:solidFill>
                  <a:schemeClr val="tx1"/>
                </a:solidFill>
                <a:latin typeface="Consolas" pitchFamily="49" charset="0"/>
                <a:ea typeface="仿宋" pitchFamily="49" charset="-122"/>
                <a:cs typeface="Consolas" pitchFamily="49" charset="0"/>
              </a:rPr>
              <a:t>ElemType</a:t>
            </a:r>
            <a:r>
              <a:rPr lang="en-US" altLang="zh-CN" sz="1733" dirty="0">
                <a:solidFill>
                  <a:schemeClr val="tx1"/>
                </a:solidFill>
                <a:latin typeface="Consolas" pitchFamily="49" charset="0"/>
                <a:ea typeface="仿宋" pitchFamily="49" charset="-122"/>
                <a:cs typeface="Consolas" pitchFamily="49" charset="0"/>
              </a:rPr>
              <a:t> b[],</a:t>
            </a:r>
            <a:r>
              <a:rPr lang="en-US" altLang="zh-CN" sz="1733" dirty="0" err="1">
                <a:solidFill>
                  <a:schemeClr val="tx1"/>
                </a:solidFill>
                <a:latin typeface="Consolas" pitchFamily="49" charset="0"/>
                <a:ea typeface="仿宋" pitchFamily="49" charset="-122"/>
                <a:cs typeface="Consolas" pitchFamily="49" charset="0"/>
              </a:rPr>
              <a:t>int</a:t>
            </a:r>
            <a:r>
              <a:rPr lang="en-US" altLang="zh-CN" sz="1733" dirty="0">
                <a:solidFill>
                  <a:schemeClr val="tx1"/>
                </a:solidFill>
                <a:latin typeface="Consolas" pitchFamily="49" charset="0"/>
                <a:ea typeface="仿宋" pitchFamily="49" charset="-122"/>
                <a:cs typeface="Consolas" pitchFamily="49" charset="0"/>
              </a:rPr>
              <a:t> n) </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a:t>
            </a:r>
            <a:r>
              <a:rPr lang="zh-CN" altLang="zh-CN" sz="1733" dirty="0">
                <a:solidFill>
                  <a:schemeClr val="tx1"/>
                </a:solidFill>
                <a:latin typeface="Consolas" pitchFamily="49" charset="0"/>
                <a:ea typeface="仿宋" pitchFamily="49" charset="-122"/>
                <a:cs typeface="Consolas" pitchFamily="49" charset="0"/>
              </a:rPr>
              <a:t>由先序序列</a:t>
            </a:r>
            <a:r>
              <a:rPr lang="en-US" altLang="zh-CN" sz="1733" dirty="0">
                <a:solidFill>
                  <a:schemeClr val="tx1"/>
                </a:solidFill>
                <a:latin typeface="Consolas" pitchFamily="49" charset="0"/>
                <a:ea typeface="仿宋" pitchFamily="49" charset="-122"/>
                <a:cs typeface="Consolas" pitchFamily="49" charset="0"/>
              </a:rPr>
              <a:t>a[0..n-1]</a:t>
            </a:r>
            <a:r>
              <a:rPr lang="zh-CN" altLang="zh-CN" sz="1733" dirty="0">
                <a:solidFill>
                  <a:schemeClr val="tx1"/>
                </a:solidFill>
                <a:latin typeface="Consolas" pitchFamily="49" charset="0"/>
                <a:ea typeface="仿宋" pitchFamily="49" charset="-122"/>
                <a:cs typeface="Consolas" pitchFamily="49" charset="0"/>
              </a:rPr>
              <a:t>和中序序列</a:t>
            </a:r>
            <a:r>
              <a:rPr lang="en-US" altLang="zh-CN" sz="1733" dirty="0">
                <a:solidFill>
                  <a:schemeClr val="tx1"/>
                </a:solidFill>
                <a:latin typeface="Consolas" pitchFamily="49" charset="0"/>
                <a:ea typeface="仿宋" pitchFamily="49" charset="-122"/>
                <a:cs typeface="Consolas" pitchFamily="49" charset="0"/>
              </a:rPr>
              <a:t>b[0..n-1]</a:t>
            </a:r>
            <a:r>
              <a:rPr lang="zh-CN" altLang="zh-CN" sz="1733" dirty="0">
                <a:solidFill>
                  <a:schemeClr val="tx1"/>
                </a:solidFill>
                <a:latin typeface="Consolas" pitchFamily="49" charset="0"/>
                <a:ea typeface="仿宋" pitchFamily="49" charset="-122"/>
                <a:cs typeface="Consolas" pitchFamily="49" charset="0"/>
              </a:rPr>
              <a:t>建立二叉链存储结构</a:t>
            </a:r>
            <a:r>
              <a:rPr lang="en-US" altLang="zh-CN" sz="1733" dirty="0" err="1">
                <a:solidFill>
                  <a:schemeClr val="tx1"/>
                </a:solidFill>
                <a:latin typeface="Consolas" pitchFamily="49" charset="0"/>
                <a:ea typeface="仿宋" pitchFamily="49" charset="-122"/>
                <a:cs typeface="Consolas" pitchFamily="49" charset="0"/>
              </a:rPr>
              <a:t>bt</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int</a:t>
            </a:r>
            <a:r>
              <a:rPr lang="en-US" altLang="zh-CN" sz="1733" dirty="0">
                <a:solidFill>
                  <a:schemeClr val="tx1"/>
                </a:solidFill>
                <a:latin typeface="Consolas" pitchFamily="49" charset="0"/>
                <a:ea typeface="仿宋" pitchFamily="49" charset="-122"/>
                <a:cs typeface="Consolas" pitchFamily="49" charset="0"/>
              </a:rPr>
              <a:t> k;</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    if (n&lt;=0) return NULL;</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ElemType</a:t>
            </a:r>
            <a:r>
              <a:rPr lang="en-US" altLang="zh-CN" sz="1733" dirty="0">
                <a:solidFill>
                  <a:schemeClr val="tx1"/>
                </a:solidFill>
                <a:latin typeface="Consolas" pitchFamily="49" charset="0"/>
                <a:ea typeface="仿宋" pitchFamily="49" charset="-122"/>
                <a:cs typeface="Consolas" pitchFamily="49" charset="0"/>
              </a:rPr>
              <a:t> root=a[0];				//</a:t>
            </a:r>
            <a:r>
              <a:rPr lang="zh-CN" altLang="zh-CN" sz="1733" dirty="0">
                <a:solidFill>
                  <a:schemeClr val="tx1"/>
                </a:solidFill>
                <a:latin typeface="Consolas" pitchFamily="49" charset="0"/>
                <a:ea typeface="仿宋" pitchFamily="49" charset="-122"/>
                <a:cs typeface="Consolas" pitchFamily="49" charset="0"/>
              </a:rPr>
              <a:t>根结点值</a:t>
            </a:r>
          </a:p>
          <a:p>
            <a:pPr>
              <a:lnSpc>
                <a:spcPts val="2817"/>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BTNode</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bt</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BTNode</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malloc</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sizeof</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BTNode</a:t>
            </a:r>
            <a:r>
              <a:rPr lang="en-US" altLang="zh-CN" sz="1733" dirty="0">
                <a:solidFill>
                  <a:schemeClr val="tx1"/>
                </a:solidFill>
                <a:latin typeface="Consolas" pitchFamily="49" charset="0"/>
                <a:ea typeface="仿宋" pitchFamily="49" charset="-122"/>
                <a:cs typeface="Consolas" pitchFamily="49" charset="0"/>
              </a:rPr>
              <a:t>));</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bt</a:t>
            </a:r>
            <a:r>
              <a:rPr lang="en-US" altLang="zh-CN" sz="1733" dirty="0">
                <a:solidFill>
                  <a:schemeClr val="tx1"/>
                </a:solidFill>
                <a:latin typeface="Consolas" pitchFamily="49" charset="0"/>
                <a:ea typeface="仿宋" pitchFamily="49" charset="-122"/>
                <a:cs typeface="Consolas" pitchFamily="49" charset="0"/>
              </a:rPr>
              <a:t>-&gt;data=root;</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    for (k=0;k&lt;</a:t>
            </a:r>
            <a:r>
              <a:rPr lang="en-US" altLang="zh-CN" sz="1733" dirty="0" err="1">
                <a:solidFill>
                  <a:schemeClr val="tx1"/>
                </a:solidFill>
                <a:latin typeface="Consolas" pitchFamily="49" charset="0"/>
                <a:ea typeface="仿宋" pitchFamily="49" charset="-122"/>
                <a:cs typeface="Consolas" pitchFamily="49" charset="0"/>
              </a:rPr>
              <a:t>n;k</a:t>
            </a:r>
            <a:r>
              <a:rPr lang="en-US" altLang="zh-CN" sz="1733" dirty="0">
                <a:solidFill>
                  <a:schemeClr val="tx1"/>
                </a:solidFill>
                <a:latin typeface="Consolas" pitchFamily="49" charset="0"/>
                <a:ea typeface="仿宋" pitchFamily="49" charset="-122"/>
                <a:cs typeface="Consolas" pitchFamily="49" charset="0"/>
              </a:rPr>
              <a:t>++)			//</a:t>
            </a:r>
            <a:r>
              <a:rPr lang="zh-CN" altLang="zh-CN" sz="1733" dirty="0">
                <a:solidFill>
                  <a:schemeClr val="tx1"/>
                </a:solidFill>
                <a:latin typeface="Consolas" pitchFamily="49" charset="0"/>
                <a:ea typeface="仿宋" pitchFamily="49" charset="-122"/>
                <a:cs typeface="Consolas" pitchFamily="49" charset="0"/>
              </a:rPr>
              <a:t>在</a:t>
            </a:r>
            <a:r>
              <a:rPr lang="en-US" altLang="zh-CN" sz="1733" dirty="0">
                <a:solidFill>
                  <a:schemeClr val="tx1"/>
                </a:solidFill>
                <a:latin typeface="Consolas" pitchFamily="49" charset="0"/>
                <a:ea typeface="仿宋" pitchFamily="49" charset="-122"/>
                <a:cs typeface="Consolas" pitchFamily="49" charset="0"/>
              </a:rPr>
              <a:t>b</a:t>
            </a:r>
            <a:r>
              <a:rPr lang="zh-CN" altLang="zh-CN" sz="1733" dirty="0">
                <a:solidFill>
                  <a:schemeClr val="tx1"/>
                </a:solidFill>
                <a:latin typeface="Consolas" pitchFamily="49" charset="0"/>
                <a:ea typeface="仿宋" pitchFamily="49" charset="-122"/>
                <a:cs typeface="Consolas" pitchFamily="49" charset="0"/>
              </a:rPr>
              <a:t>中查找</a:t>
            </a:r>
            <a:r>
              <a:rPr lang="en-US" altLang="zh-CN" sz="1733" dirty="0">
                <a:solidFill>
                  <a:schemeClr val="tx1"/>
                </a:solidFill>
                <a:latin typeface="Consolas" pitchFamily="49" charset="0"/>
                <a:ea typeface="仿宋" pitchFamily="49" charset="-122"/>
                <a:cs typeface="Consolas" pitchFamily="49" charset="0"/>
              </a:rPr>
              <a:t>b[k]=root</a:t>
            </a:r>
            <a:r>
              <a:rPr lang="zh-CN" altLang="zh-CN" sz="1733" dirty="0">
                <a:solidFill>
                  <a:schemeClr val="tx1"/>
                </a:solidFill>
                <a:latin typeface="Consolas" pitchFamily="49" charset="0"/>
                <a:ea typeface="仿宋" pitchFamily="49" charset="-122"/>
                <a:cs typeface="Consolas" pitchFamily="49" charset="0"/>
              </a:rPr>
              <a:t>的根结点</a:t>
            </a:r>
          </a:p>
          <a:p>
            <a:pPr>
              <a:lnSpc>
                <a:spcPts val="2817"/>
              </a:lnSpc>
            </a:pPr>
            <a:r>
              <a:rPr lang="en-US" altLang="zh-CN" sz="1733" dirty="0">
                <a:solidFill>
                  <a:schemeClr val="tx1"/>
                </a:solidFill>
                <a:latin typeface="Consolas" pitchFamily="49" charset="0"/>
                <a:ea typeface="仿宋" pitchFamily="49" charset="-122"/>
                <a:cs typeface="Consolas" pitchFamily="49" charset="0"/>
              </a:rPr>
              <a:t>       if (b[k]==root) break;</a:t>
            </a:r>
            <a:endParaRPr lang="zh-CN" altLang="zh-CN" sz="1733" dirty="0">
              <a:solidFill>
                <a:schemeClr val="tx1"/>
              </a:solidFill>
              <a:latin typeface="Consolas" pitchFamily="49" charset="0"/>
              <a:ea typeface="仿宋" pitchFamily="49" charset="-122"/>
              <a:cs typeface="Consolas" pitchFamily="49" charset="0"/>
            </a:endParaRPr>
          </a:p>
          <a:p>
            <a:pPr>
              <a:lnSpc>
                <a:spcPct val="20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bt</a:t>
            </a:r>
            <a:r>
              <a:rPr lang="en-US" altLang="zh-CN" sz="1733" dirty="0">
                <a:solidFill>
                  <a:schemeClr val="tx1"/>
                </a:solidFill>
                <a:latin typeface="Consolas" pitchFamily="49" charset="0"/>
                <a:ea typeface="仿宋" pitchFamily="49" charset="-122"/>
                <a:cs typeface="Consolas" pitchFamily="49" charset="0"/>
              </a:rPr>
              <a:t>-&gt;</a:t>
            </a:r>
            <a:r>
              <a:rPr lang="en-US" altLang="zh-CN" sz="1733" dirty="0" err="1">
                <a:solidFill>
                  <a:schemeClr val="tx1"/>
                </a:solidFill>
                <a:latin typeface="Consolas" pitchFamily="49" charset="0"/>
                <a:ea typeface="仿宋" pitchFamily="49" charset="-122"/>
                <a:cs typeface="Consolas" pitchFamily="49" charset="0"/>
              </a:rPr>
              <a:t>lchild</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CreateBTree</a:t>
            </a:r>
            <a:r>
              <a:rPr lang="en-US" altLang="zh-CN" sz="1733" dirty="0">
                <a:solidFill>
                  <a:schemeClr val="tx1"/>
                </a:solidFill>
                <a:latin typeface="Consolas" pitchFamily="49" charset="0"/>
                <a:ea typeface="仿宋" pitchFamily="49" charset="-122"/>
                <a:cs typeface="Consolas" pitchFamily="49" charset="0"/>
              </a:rPr>
              <a:t>(a+1,b,k);			//</a:t>
            </a:r>
            <a:r>
              <a:rPr lang="zh-CN" altLang="zh-CN" sz="1733" dirty="0">
                <a:solidFill>
                  <a:schemeClr val="tx1"/>
                </a:solidFill>
                <a:latin typeface="Consolas" pitchFamily="49" charset="0"/>
                <a:ea typeface="仿宋" pitchFamily="49" charset="-122"/>
                <a:cs typeface="Consolas" pitchFamily="49" charset="0"/>
              </a:rPr>
              <a:t>递归创建左子树</a:t>
            </a:r>
          </a:p>
          <a:p>
            <a:pPr>
              <a:lnSpc>
                <a:spcPts val="2817"/>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bt</a:t>
            </a:r>
            <a:r>
              <a:rPr lang="en-US" altLang="zh-CN" sz="1733" dirty="0">
                <a:solidFill>
                  <a:schemeClr val="tx1"/>
                </a:solidFill>
                <a:latin typeface="Consolas" pitchFamily="49" charset="0"/>
                <a:ea typeface="仿宋" pitchFamily="49" charset="-122"/>
                <a:cs typeface="Consolas" pitchFamily="49" charset="0"/>
              </a:rPr>
              <a:t>-&gt;</a:t>
            </a:r>
            <a:r>
              <a:rPr lang="en-US" altLang="zh-CN" sz="1733" dirty="0" err="1">
                <a:solidFill>
                  <a:schemeClr val="tx1"/>
                </a:solidFill>
                <a:latin typeface="Consolas" pitchFamily="49" charset="0"/>
                <a:ea typeface="仿宋" pitchFamily="49" charset="-122"/>
                <a:cs typeface="Consolas" pitchFamily="49" charset="0"/>
              </a:rPr>
              <a:t>rchild</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CreateBTree</a:t>
            </a:r>
            <a:r>
              <a:rPr lang="en-US" altLang="zh-CN" sz="1733" dirty="0">
                <a:solidFill>
                  <a:schemeClr val="tx1"/>
                </a:solidFill>
                <a:latin typeface="Consolas" pitchFamily="49" charset="0"/>
                <a:ea typeface="仿宋" pitchFamily="49" charset="-122"/>
                <a:cs typeface="Consolas" pitchFamily="49" charset="0"/>
              </a:rPr>
              <a:t>(a+k+1,b+k+1,n-k-1);	//</a:t>
            </a:r>
            <a:r>
              <a:rPr lang="zh-CN" altLang="zh-CN" sz="1733" dirty="0">
                <a:solidFill>
                  <a:schemeClr val="tx1"/>
                </a:solidFill>
                <a:latin typeface="Consolas" pitchFamily="49" charset="0"/>
                <a:ea typeface="仿宋" pitchFamily="49" charset="-122"/>
                <a:cs typeface="Consolas" pitchFamily="49" charset="0"/>
              </a:rPr>
              <a:t>递归创建右子树</a:t>
            </a:r>
          </a:p>
          <a:p>
            <a:pPr>
              <a:lnSpc>
                <a:spcPct val="200000"/>
              </a:lnSpc>
            </a:pPr>
            <a:r>
              <a:rPr lang="en-US" altLang="zh-CN" sz="1733" dirty="0">
                <a:solidFill>
                  <a:schemeClr val="tx1"/>
                </a:solidFill>
                <a:latin typeface="Consolas" pitchFamily="49" charset="0"/>
                <a:ea typeface="仿宋" pitchFamily="49" charset="-122"/>
                <a:cs typeface="Consolas" pitchFamily="49" charset="0"/>
              </a:rPr>
              <a:t>    return </a:t>
            </a:r>
            <a:r>
              <a:rPr lang="en-US" altLang="zh-CN" sz="1733" dirty="0" err="1">
                <a:solidFill>
                  <a:schemeClr val="tx1"/>
                </a:solidFill>
                <a:latin typeface="Consolas" pitchFamily="49" charset="0"/>
                <a:ea typeface="仿宋" pitchFamily="49" charset="-122"/>
                <a:cs typeface="Consolas" pitchFamily="49" charset="0"/>
              </a:rPr>
              <a:t>bt</a:t>
            </a:r>
            <a:r>
              <a:rPr lang="en-US" altLang="zh-CN" sz="1733" dirty="0">
                <a:solidFill>
                  <a:schemeClr val="tx1"/>
                </a:solidFill>
                <a:latin typeface="Consolas" pitchFamily="49" charset="0"/>
                <a:ea typeface="仿宋" pitchFamily="49" charset="-122"/>
                <a:cs typeface="Consolas" pitchFamily="49" charset="0"/>
              </a:rPr>
              <a:t>;</a:t>
            </a:r>
            <a:endParaRPr lang="zh-CN" altLang="zh-CN" sz="1733" dirty="0">
              <a:solidFill>
                <a:schemeClr val="tx1"/>
              </a:solidFill>
              <a:latin typeface="Consolas" pitchFamily="49" charset="0"/>
              <a:ea typeface="仿宋" pitchFamily="49" charset="-122"/>
              <a:cs typeface="Consolas" pitchFamily="49" charset="0"/>
            </a:endParaRPr>
          </a:p>
          <a:p>
            <a:pPr>
              <a:lnSpc>
                <a:spcPts val="2817"/>
              </a:lnSpc>
            </a:pPr>
            <a:r>
              <a:rPr lang="en-US" altLang="zh-CN" sz="1733" dirty="0">
                <a:solidFill>
                  <a:schemeClr val="tx1"/>
                </a:solidFill>
                <a:latin typeface="Consolas" pitchFamily="49" charset="0"/>
                <a:ea typeface="仿宋" pitchFamily="49" charset="-122"/>
                <a:cs typeface="Consolas" pitchFamily="49" charset="0"/>
              </a:rPr>
              <a:t>}</a:t>
            </a:r>
            <a:endParaRPr lang="zh-CN" altLang="zh-CN" sz="1733" dirty="0">
              <a:solidFill>
                <a:schemeClr val="tx1"/>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995987AC-9C3E-4F7C-98BB-A191A511414A}"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44</a:t>
            </a:fld>
            <a:endParaRPr lang="en-US" altLang="zh-CN">
              <a:solidFill>
                <a:srgbClr val="F0A22E">
                  <a:shade val="75000"/>
                </a:srgb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490" y="1357726"/>
            <a:ext cx="9209549" cy="1379865"/>
          </a:xfrm>
          <a:prstGeom prst="rect">
            <a:avLst/>
          </a:prstGeom>
          <a:solidFill>
            <a:schemeClr val="accent3">
              <a:lumMod val="20000"/>
              <a:lumOff val="80000"/>
            </a:schemeClr>
          </a:solidFill>
        </p:spPr>
        <p:txBody>
          <a:bodyPr wrap="square" rtlCol="0">
            <a:spAutoFit/>
          </a:bodyPr>
          <a:lstStyle/>
          <a:p>
            <a:pPr>
              <a:lnSpc>
                <a:spcPts val="3467"/>
              </a:lnSpc>
            </a:pPr>
            <a:r>
              <a:rPr lang="zh-CN" altLang="zh-CN" sz="2288" dirty="0">
                <a:solidFill>
                  <a:srgbClr val="FF0000"/>
                </a:solidFill>
                <a:latin typeface="微软雅黑" pitchFamily="34" charset="-122"/>
                <a:ea typeface="微软雅黑" pitchFamily="34" charset="-122"/>
                <a:cs typeface="Consolas" pitchFamily="49" charset="0"/>
              </a:rPr>
              <a:t>解：</a:t>
            </a:r>
            <a:r>
              <a:rPr lang="zh-CN" altLang="zh-CN" sz="1733" dirty="0">
                <a:solidFill>
                  <a:srgbClr val="0000FF"/>
                </a:solidFill>
                <a:latin typeface="Consolas" pitchFamily="49" charset="0"/>
                <a:ea typeface="楷体" pitchFamily="49" charset="-122"/>
                <a:cs typeface="Consolas" pitchFamily="49" charset="0"/>
              </a:rPr>
              <a:t>设</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dirty="0" err="1">
                <a:solidFill>
                  <a:srgbClr val="C00000"/>
                </a:solidFill>
                <a:latin typeface="Consolas" pitchFamily="49" charset="0"/>
                <a:ea typeface="楷体" pitchFamily="49" charset="-122"/>
                <a:cs typeface="Consolas" pitchFamily="49" charset="0"/>
              </a:rPr>
              <a:t>bt</a:t>
            </a:r>
            <a:r>
              <a:rPr lang="zh-CN" altLang="zh-CN" sz="1733" dirty="0">
                <a:solidFill>
                  <a:srgbClr val="C00000"/>
                </a:solidFill>
                <a:latin typeface="Consolas" pitchFamily="49" charset="0"/>
                <a:ea typeface="楷体" pitchFamily="49" charset="-122"/>
                <a:cs typeface="Consolas" pitchFamily="49" charset="0"/>
              </a:rPr>
              <a:t>，</a:t>
            </a:r>
            <a:r>
              <a:rPr lang="en-US" altLang="zh-CN" sz="1733" dirty="0">
                <a:solidFill>
                  <a:srgbClr val="C00000"/>
                </a:solidFill>
                <a:latin typeface="Consolas" pitchFamily="49" charset="0"/>
                <a:ea typeface="楷体" pitchFamily="49" charset="-122"/>
                <a:cs typeface="Consolas" pitchFamily="49" charset="0"/>
              </a:rPr>
              <a:t>bt1)</a:t>
            </a:r>
            <a:r>
              <a:rPr lang="zh-CN" altLang="zh-CN" sz="1733" dirty="0">
                <a:solidFill>
                  <a:srgbClr val="0000FF"/>
                </a:solidFill>
                <a:latin typeface="Consolas" pitchFamily="49" charset="0"/>
                <a:ea typeface="楷体" pitchFamily="49" charset="-122"/>
                <a:cs typeface="Consolas" pitchFamily="49" charset="0"/>
              </a:rPr>
              <a:t>的功能是由二叉树</a:t>
            </a:r>
            <a:r>
              <a:rPr lang="en-US" altLang="zh-CN" sz="1733" dirty="0" err="1">
                <a:solidFill>
                  <a:srgbClr val="0000FF"/>
                </a:solidFill>
                <a:latin typeface="Consolas" pitchFamily="49" charset="0"/>
                <a:ea typeface="楷体" pitchFamily="49" charset="-122"/>
                <a:cs typeface="Consolas" pitchFamily="49" charset="0"/>
              </a:rPr>
              <a:t>bt</a:t>
            </a:r>
            <a:r>
              <a:rPr lang="zh-CN" altLang="zh-CN" sz="1733" dirty="0">
                <a:solidFill>
                  <a:srgbClr val="0000FF"/>
                </a:solidFill>
                <a:latin typeface="Consolas" pitchFamily="49" charset="0"/>
                <a:ea typeface="楷体" pitchFamily="49" charset="-122"/>
                <a:cs typeface="Consolas" pitchFamily="49" charset="0"/>
              </a:rPr>
              <a:t>复制产生另一棵二叉树</a:t>
            </a:r>
            <a:r>
              <a:rPr lang="en-US" altLang="zh-CN" sz="1733" dirty="0">
                <a:solidFill>
                  <a:srgbClr val="0000FF"/>
                </a:solidFill>
                <a:latin typeface="Consolas" pitchFamily="49" charset="0"/>
                <a:ea typeface="楷体" pitchFamily="49" charset="-122"/>
                <a:cs typeface="Consolas" pitchFamily="49" charset="0"/>
              </a:rPr>
              <a:t>bt1</a:t>
            </a:r>
            <a:r>
              <a:rPr lang="zh-CN" altLang="zh-CN" sz="1733" dirty="0">
                <a:solidFill>
                  <a:srgbClr val="0000FF"/>
                </a:solidFill>
                <a:latin typeface="Consolas" pitchFamily="49" charset="0"/>
                <a:ea typeface="楷体" pitchFamily="49" charset="-122"/>
                <a:cs typeface="Consolas" pitchFamily="49" charset="0"/>
              </a:rPr>
              <a:t>，它是“大问题”，</a:t>
            </a:r>
            <a:r>
              <a:rPr lang="zh-CN" altLang="en-US" sz="1733" dirty="0">
                <a:solidFill>
                  <a:srgbClr val="0000FF"/>
                </a:solidFill>
                <a:latin typeface="Consolas" pitchFamily="49" charset="0"/>
                <a:ea typeface="楷体" pitchFamily="49" charset="-122"/>
                <a:cs typeface="Consolas" pitchFamily="49" charset="0"/>
              </a:rPr>
              <a:t>则</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dirty="0" err="1">
                <a:solidFill>
                  <a:srgbClr val="C00000"/>
                </a:solidFill>
                <a:latin typeface="Consolas" pitchFamily="49" charset="0"/>
                <a:ea typeface="楷体" pitchFamily="49" charset="-122"/>
                <a:cs typeface="Consolas" pitchFamily="49" charset="0"/>
              </a:rPr>
              <a:t>bt</a:t>
            </a:r>
            <a:r>
              <a:rPr lang="en-US" altLang="zh-CN" sz="1733" dirty="0">
                <a:solidFill>
                  <a:srgbClr val="C00000"/>
                </a:solidFill>
                <a:latin typeface="Consolas" pitchFamily="49" charset="0"/>
                <a:ea typeface="楷体" pitchFamily="49" charset="-122"/>
                <a:cs typeface="Consolas" pitchFamily="49" charset="0"/>
              </a:rPr>
              <a:t>-&gt;</a:t>
            </a:r>
            <a:r>
              <a:rPr lang="en-US" altLang="zh-CN" sz="1733" dirty="0" err="1">
                <a:solidFill>
                  <a:srgbClr val="C00000"/>
                </a:solidFill>
                <a:latin typeface="Consolas" pitchFamily="49" charset="0"/>
                <a:ea typeface="楷体" pitchFamily="49" charset="-122"/>
                <a:cs typeface="Consolas" pitchFamily="49" charset="0"/>
              </a:rPr>
              <a:t>lchild</a:t>
            </a:r>
            <a:r>
              <a:rPr lang="zh-CN" altLang="zh-CN" sz="1733" dirty="0">
                <a:solidFill>
                  <a:srgbClr val="C00000"/>
                </a:solidFill>
                <a:latin typeface="Consolas" pitchFamily="49" charset="0"/>
                <a:ea typeface="楷体" pitchFamily="49" charset="-122"/>
                <a:cs typeface="Consolas" pitchFamily="49" charset="0"/>
              </a:rPr>
              <a:t>，</a:t>
            </a:r>
            <a:r>
              <a:rPr lang="en-US" altLang="zh-CN" sz="1733" dirty="0">
                <a:solidFill>
                  <a:srgbClr val="C00000"/>
                </a:solidFill>
                <a:latin typeface="Consolas" pitchFamily="49" charset="0"/>
                <a:ea typeface="楷体" pitchFamily="49" charset="-122"/>
                <a:cs typeface="Consolas" pitchFamily="49" charset="0"/>
              </a:rPr>
              <a:t>bt1-&gt;</a:t>
            </a:r>
            <a:r>
              <a:rPr lang="en-US" altLang="zh-CN" sz="1733" dirty="0" err="1">
                <a:solidFill>
                  <a:srgbClr val="C00000"/>
                </a:solidFill>
                <a:latin typeface="Consolas" pitchFamily="49" charset="0"/>
                <a:ea typeface="楷体" pitchFamily="49" charset="-122"/>
                <a:cs typeface="Consolas" pitchFamily="49" charset="0"/>
              </a:rPr>
              <a:t>lchild</a:t>
            </a:r>
            <a:r>
              <a:rPr lang="en-US" altLang="zh-CN" sz="1733" dirty="0">
                <a:solidFill>
                  <a:srgbClr val="C00000"/>
                </a:solidFill>
                <a:latin typeface="Consolas" pitchFamily="49" charset="0"/>
                <a:ea typeface="楷体" pitchFamily="49" charset="-122"/>
                <a:cs typeface="Consolas" pitchFamily="49" charset="0"/>
              </a:rPr>
              <a:t>) </a:t>
            </a:r>
            <a:r>
              <a:rPr lang="zh-CN" altLang="zh-CN" sz="1733" dirty="0">
                <a:solidFill>
                  <a:srgbClr val="0000FF"/>
                </a:solidFill>
                <a:latin typeface="Consolas" pitchFamily="49" charset="0"/>
                <a:ea typeface="楷体" pitchFamily="49" charset="-122"/>
                <a:cs typeface="Consolas" pitchFamily="49" charset="0"/>
              </a:rPr>
              <a:t>的功能是由</a:t>
            </a:r>
            <a:r>
              <a:rPr lang="en-US" altLang="zh-CN" sz="1733" dirty="0" err="1">
                <a:solidFill>
                  <a:srgbClr val="0000FF"/>
                </a:solidFill>
                <a:latin typeface="Consolas" pitchFamily="49" charset="0"/>
                <a:ea typeface="楷体" pitchFamily="49" charset="-122"/>
                <a:cs typeface="Consolas" pitchFamily="49" charset="0"/>
              </a:rPr>
              <a:t>bt</a:t>
            </a:r>
            <a:r>
              <a:rPr lang="zh-CN" altLang="zh-CN" sz="1733" dirty="0">
                <a:solidFill>
                  <a:srgbClr val="0000FF"/>
                </a:solidFill>
                <a:latin typeface="Consolas" pitchFamily="49" charset="0"/>
                <a:ea typeface="楷体" pitchFamily="49" charset="-122"/>
                <a:cs typeface="Consolas" pitchFamily="49" charset="0"/>
              </a:rPr>
              <a:t>的左子树复制产生</a:t>
            </a:r>
            <a:r>
              <a:rPr lang="en-US" altLang="zh-CN" sz="1733" dirty="0">
                <a:solidFill>
                  <a:srgbClr val="0000FF"/>
                </a:solidFill>
                <a:latin typeface="Consolas" pitchFamily="49" charset="0"/>
                <a:ea typeface="楷体" pitchFamily="49" charset="-122"/>
                <a:cs typeface="Consolas" pitchFamily="49" charset="0"/>
              </a:rPr>
              <a:t>bt1</a:t>
            </a:r>
            <a:r>
              <a:rPr lang="zh-CN" altLang="zh-CN" sz="1733" dirty="0">
                <a:solidFill>
                  <a:srgbClr val="0000FF"/>
                </a:solidFill>
                <a:latin typeface="Consolas" pitchFamily="49" charset="0"/>
                <a:ea typeface="楷体" pitchFamily="49" charset="-122"/>
                <a:cs typeface="Consolas" pitchFamily="49" charset="0"/>
              </a:rPr>
              <a:t>的左子树，</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dirty="0" err="1">
                <a:solidFill>
                  <a:srgbClr val="C00000"/>
                </a:solidFill>
                <a:latin typeface="Consolas" pitchFamily="49" charset="0"/>
                <a:ea typeface="楷体" pitchFamily="49" charset="-122"/>
                <a:cs typeface="Consolas" pitchFamily="49" charset="0"/>
              </a:rPr>
              <a:t>bt</a:t>
            </a:r>
            <a:r>
              <a:rPr lang="en-US" altLang="zh-CN" sz="1733" dirty="0">
                <a:solidFill>
                  <a:srgbClr val="C00000"/>
                </a:solidFill>
                <a:latin typeface="Consolas" pitchFamily="49" charset="0"/>
                <a:ea typeface="楷体" pitchFamily="49" charset="-122"/>
                <a:cs typeface="Consolas" pitchFamily="49" charset="0"/>
              </a:rPr>
              <a:t>-&gt;</a:t>
            </a:r>
            <a:r>
              <a:rPr lang="en-US" altLang="zh-CN" sz="1733" dirty="0" err="1">
                <a:solidFill>
                  <a:srgbClr val="C00000"/>
                </a:solidFill>
                <a:latin typeface="Consolas" pitchFamily="49" charset="0"/>
                <a:ea typeface="楷体" pitchFamily="49" charset="-122"/>
                <a:cs typeface="Consolas" pitchFamily="49" charset="0"/>
              </a:rPr>
              <a:t>rchild</a:t>
            </a:r>
            <a:r>
              <a:rPr lang="zh-CN" altLang="zh-CN" sz="1733" dirty="0">
                <a:solidFill>
                  <a:srgbClr val="C00000"/>
                </a:solidFill>
                <a:latin typeface="Consolas" pitchFamily="49" charset="0"/>
                <a:ea typeface="楷体" pitchFamily="49" charset="-122"/>
                <a:cs typeface="Consolas" pitchFamily="49" charset="0"/>
              </a:rPr>
              <a:t>，</a:t>
            </a:r>
            <a:r>
              <a:rPr lang="en-US" altLang="zh-CN" sz="1733" dirty="0">
                <a:solidFill>
                  <a:srgbClr val="C00000"/>
                </a:solidFill>
                <a:latin typeface="Consolas" pitchFamily="49" charset="0"/>
                <a:ea typeface="楷体" pitchFamily="49" charset="-122"/>
                <a:cs typeface="Consolas" pitchFamily="49" charset="0"/>
              </a:rPr>
              <a:t>bt1-&gt;</a:t>
            </a:r>
            <a:r>
              <a:rPr lang="en-US" altLang="zh-CN" sz="1733" dirty="0" err="1">
                <a:solidFill>
                  <a:srgbClr val="C00000"/>
                </a:solidFill>
                <a:latin typeface="Consolas" pitchFamily="49" charset="0"/>
                <a:ea typeface="楷体" pitchFamily="49" charset="-122"/>
                <a:cs typeface="Consolas" pitchFamily="49" charset="0"/>
              </a:rPr>
              <a:t>rchild</a:t>
            </a:r>
            <a:r>
              <a:rPr lang="en-US" altLang="zh-CN" sz="1733" dirty="0">
                <a:solidFill>
                  <a:srgbClr val="C00000"/>
                </a:solidFill>
                <a:latin typeface="Consolas" pitchFamily="49" charset="0"/>
                <a:ea typeface="楷体" pitchFamily="49" charset="-122"/>
                <a:cs typeface="Consolas" pitchFamily="49" charset="0"/>
              </a:rPr>
              <a:t>)</a:t>
            </a:r>
            <a:r>
              <a:rPr lang="zh-CN" altLang="zh-CN" sz="1733" dirty="0">
                <a:solidFill>
                  <a:srgbClr val="0000FF"/>
                </a:solidFill>
                <a:latin typeface="Consolas" pitchFamily="49" charset="0"/>
                <a:ea typeface="楷体" pitchFamily="49" charset="-122"/>
                <a:cs typeface="Consolas" pitchFamily="49" charset="0"/>
              </a:rPr>
              <a:t>的功能是由</a:t>
            </a:r>
            <a:r>
              <a:rPr lang="en-US" altLang="zh-CN" sz="1733" dirty="0" err="1">
                <a:solidFill>
                  <a:srgbClr val="0000FF"/>
                </a:solidFill>
                <a:latin typeface="Consolas" pitchFamily="49" charset="0"/>
                <a:ea typeface="楷体" pitchFamily="49" charset="-122"/>
                <a:cs typeface="Consolas" pitchFamily="49" charset="0"/>
              </a:rPr>
              <a:t>bt</a:t>
            </a:r>
            <a:r>
              <a:rPr lang="zh-CN" altLang="zh-CN" sz="1733" dirty="0">
                <a:solidFill>
                  <a:srgbClr val="0000FF"/>
                </a:solidFill>
                <a:latin typeface="Consolas" pitchFamily="49" charset="0"/>
                <a:ea typeface="楷体" pitchFamily="49" charset="-122"/>
                <a:cs typeface="Consolas" pitchFamily="49" charset="0"/>
              </a:rPr>
              <a:t>的右子树复制产生</a:t>
            </a:r>
            <a:r>
              <a:rPr lang="en-US" altLang="zh-CN" sz="1733" dirty="0">
                <a:solidFill>
                  <a:srgbClr val="0000FF"/>
                </a:solidFill>
                <a:latin typeface="Consolas" pitchFamily="49" charset="0"/>
                <a:ea typeface="楷体" pitchFamily="49" charset="-122"/>
                <a:cs typeface="Consolas" pitchFamily="49" charset="0"/>
              </a:rPr>
              <a:t>bt1</a:t>
            </a:r>
            <a:r>
              <a:rPr lang="zh-CN" altLang="zh-CN" sz="1733" dirty="0">
                <a:solidFill>
                  <a:srgbClr val="0000FF"/>
                </a:solidFill>
                <a:latin typeface="Consolas" pitchFamily="49" charset="0"/>
                <a:ea typeface="楷体" pitchFamily="49" charset="-122"/>
                <a:cs typeface="Consolas" pitchFamily="49" charset="0"/>
              </a:rPr>
              <a:t>的右子树，它们是“小问题”</a:t>
            </a:r>
            <a:r>
              <a:rPr lang="zh-CN" altLang="en-US" sz="1733" dirty="0">
                <a:solidFill>
                  <a:srgbClr val="0000FF"/>
                </a:solidFill>
                <a:latin typeface="Consolas" pitchFamily="49" charset="0"/>
                <a:ea typeface="楷体" pitchFamily="49" charset="-122"/>
                <a:cs typeface="Consolas" pitchFamily="49" charset="0"/>
              </a:rPr>
              <a:t>。</a:t>
            </a:r>
          </a:p>
        </p:txBody>
      </p:sp>
      <p:sp>
        <p:nvSpPr>
          <p:cNvPr id="3" name="Oval 5"/>
          <p:cNvSpPr>
            <a:spLocks noChangeArrowheads="1"/>
          </p:cNvSpPr>
          <p:nvPr/>
        </p:nvSpPr>
        <p:spPr bwMode="auto">
          <a:xfrm>
            <a:off x="1867046" y="3090124"/>
            <a:ext cx="624284" cy="350838"/>
          </a:xfrm>
          <a:prstGeom prst="ellipse">
            <a:avLst/>
          </a:prstGeom>
          <a:solidFill>
            <a:schemeClr val="accent1"/>
          </a:solidFill>
          <a:ln w="9525">
            <a:solidFill>
              <a:schemeClr val="tx1"/>
            </a:solidFill>
            <a:round/>
            <a:headEnd/>
            <a:tailEnd/>
          </a:ln>
        </p:spPr>
        <p:txBody>
          <a:bodyPr wrap="none" anchor="ctr"/>
          <a:lstStyle/>
          <a:p>
            <a:endParaRPr lang="zh-CN" altLang="en-US" sz="2288">
              <a:latin typeface="Consolas" pitchFamily="49" charset="0"/>
              <a:cs typeface="Consolas" pitchFamily="49" charset="0"/>
            </a:endParaRPr>
          </a:p>
        </p:txBody>
      </p:sp>
      <p:sp>
        <p:nvSpPr>
          <p:cNvPr id="4" name="Line 6"/>
          <p:cNvSpPr>
            <a:spLocks noChangeShapeType="1"/>
          </p:cNvSpPr>
          <p:nvPr/>
        </p:nvSpPr>
        <p:spPr bwMode="auto">
          <a:xfrm flipH="1">
            <a:off x="2413942" y="2914707"/>
            <a:ext cx="388673" cy="233462"/>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5" name="Text Box 7"/>
          <p:cNvSpPr txBox="1">
            <a:spLocks noChangeArrowheads="1"/>
          </p:cNvSpPr>
          <p:nvPr/>
        </p:nvSpPr>
        <p:spPr bwMode="auto">
          <a:xfrm>
            <a:off x="2881726" y="2855376"/>
            <a:ext cx="311282" cy="333489"/>
          </a:xfrm>
          <a:prstGeom prst="rect">
            <a:avLst/>
          </a:prstGeom>
          <a:noFill/>
          <a:ln w="9525">
            <a:noFill/>
            <a:miter lim="800000"/>
            <a:headEnd/>
            <a:tailEnd/>
          </a:ln>
        </p:spPr>
        <p:txBody>
          <a:bodyPr lIns="0" tIns="0" rIns="0" bIns="0">
            <a:spAutoFit/>
          </a:bodyPr>
          <a:lstStyle/>
          <a:p>
            <a:pPr>
              <a:spcBef>
                <a:spcPct val="50000"/>
              </a:spcBef>
            </a:pPr>
            <a:r>
              <a:rPr lang="en-US" altLang="zh-CN" sz="2167">
                <a:solidFill>
                  <a:srgbClr val="0000FF"/>
                </a:solidFill>
                <a:latin typeface="Consolas" pitchFamily="49" charset="0"/>
                <a:cs typeface="Consolas" pitchFamily="49" charset="0"/>
              </a:rPr>
              <a:t>bt</a:t>
            </a:r>
          </a:p>
        </p:txBody>
      </p:sp>
      <p:sp>
        <p:nvSpPr>
          <p:cNvPr id="6" name="AutoShape 8"/>
          <p:cNvSpPr>
            <a:spLocks noChangeArrowheads="1"/>
          </p:cNvSpPr>
          <p:nvPr/>
        </p:nvSpPr>
        <p:spPr bwMode="auto">
          <a:xfrm>
            <a:off x="541086" y="3674426"/>
            <a:ext cx="1403350" cy="81905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7" name="AutoShape 9"/>
          <p:cNvSpPr>
            <a:spLocks noChangeArrowheads="1"/>
          </p:cNvSpPr>
          <p:nvPr/>
        </p:nvSpPr>
        <p:spPr bwMode="auto">
          <a:xfrm>
            <a:off x="2336549" y="3674426"/>
            <a:ext cx="1403350" cy="81905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8" name="Line 10"/>
          <p:cNvSpPr>
            <a:spLocks noChangeShapeType="1"/>
          </p:cNvSpPr>
          <p:nvPr/>
        </p:nvSpPr>
        <p:spPr bwMode="auto">
          <a:xfrm flipH="1">
            <a:off x="1321874" y="3381630"/>
            <a:ext cx="622565" cy="352127"/>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9" name="Line 11"/>
          <p:cNvSpPr>
            <a:spLocks noChangeShapeType="1"/>
          </p:cNvSpPr>
          <p:nvPr/>
        </p:nvSpPr>
        <p:spPr bwMode="auto">
          <a:xfrm>
            <a:off x="2413943" y="3381632"/>
            <a:ext cx="545173" cy="410171"/>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10" name="Text Box 12"/>
          <p:cNvSpPr txBox="1">
            <a:spLocks noChangeArrowheads="1"/>
          </p:cNvSpPr>
          <p:nvPr/>
        </p:nvSpPr>
        <p:spPr bwMode="auto">
          <a:xfrm>
            <a:off x="618477" y="4609562"/>
            <a:ext cx="1547823" cy="704167"/>
          </a:xfrm>
          <a:prstGeom prst="rect">
            <a:avLst/>
          </a:prstGeom>
          <a:noFill/>
          <a:ln w="9525">
            <a:noFill/>
            <a:miter lim="800000"/>
            <a:headEnd/>
            <a:tailEnd/>
          </a:ln>
        </p:spPr>
        <p:txBody>
          <a:bodyPr wrap="square" lIns="0" tIns="0" rIns="0" bIns="0">
            <a:spAutoFit/>
          </a:bodyPr>
          <a:lstStyle/>
          <a:p>
            <a:pPr>
              <a:spcBef>
                <a:spcPct val="50000"/>
              </a:spcBef>
            </a:pPr>
            <a:r>
              <a:rPr lang="en-US" altLang="zh-CN" sz="2288" dirty="0" err="1">
                <a:solidFill>
                  <a:srgbClr val="0000FF"/>
                </a:solidFill>
                <a:latin typeface="Consolas" pitchFamily="49" charset="0"/>
                <a:cs typeface="Consolas" pitchFamily="49" charset="0"/>
              </a:rPr>
              <a:t>bt</a:t>
            </a:r>
            <a:r>
              <a:rPr lang="en-US" altLang="zh-CN" sz="2288" dirty="0">
                <a:solidFill>
                  <a:srgbClr val="0000FF"/>
                </a:solidFill>
                <a:latin typeface="Consolas" pitchFamily="49" charset="0"/>
                <a:ea typeface="宋体" pitchFamily="2" charset="-122"/>
                <a:cs typeface="Consolas" pitchFamily="49" charset="0"/>
              </a:rPr>
              <a:t>-</a:t>
            </a:r>
            <a:r>
              <a:rPr lang="en-US" altLang="zh-CN" sz="2288" dirty="0">
                <a:solidFill>
                  <a:srgbClr val="0000FF"/>
                </a:solidFill>
                <a:latin typeface="Consolas" pitchFamily="49" charset="0"/>
                <a:cs typeface="Consolas" pitchFamily="49" charset="0"/>
              </a:rPr>
              <a:t>&gt;</a:t>
            </a:r>
            <a:r>
              <a:rPr lang="en-US" altLang="zh-CN" sz="2288" dirty="0" err="1">
                <a:solidFill>
                  <a:srgbClr val="0000FF"/>
                </a:solidFill>
                <a:latin typeface="Consolas" pitchFamily="49" charset="0"/>
                <a:cs typeface="Consolas" pitchFamily="49" charset="0"/>
              </a:rPr>
              <a:t>lchild</a:t>
            </a:r>
            <a:endParaRPr lang="en-US" altLang="zh-CN" sz="2288" dirty="0">
              <a:solidFill>
                <a:srgbClr val="0000FF"/>
              </a:solidFill>
              <a:latin typeface="Consolas" pitchFamily="49" charset="0"/>
              <a:cs typeface="Consolas" pitchFamily="49" charset="0"/>
            </a:endParaRPr>
          </a:p>
        </p:txBody>
      </p:sp>
      <p:sp>
        <p:nvSpPr>
          <p:cNvPr id="11" name="Text Box 13"/>
          <p:cNvSpPr txBox="1">
            <a:spLocks noChangeArrowheads="1"/>
          </p:cNvSpPr>
          <p:nvPr/>
        </p:nvSpPr>
        <p:spPr bwMode="auto">
          <a:xfrm>
            <a:off x="2522287" y="4568287"/>
            <a:ext cx="1501403" cy="704167"/>
          </a:xfrm>
          <a:prstGeom prst="rect">
            <a:avLst/>
          </a:prstGeom>
          <a:noFill/>
          <a:ln w="9525">
            <a:noFill/>
            <a:miter lim="800000"/>
            <a:headEnd/>
            <a:tailEnd/>
          </a:ln>
        </p:spPr>
        <p:txBody>
          <a:bodyPr wrap="square" lIns="0" tIns="0" rIns="0" bIns="0">
            <a:spAutoFit/>
          </a:bodyPr>
          <a:lstStyle/>
          <a:p>
            <a:pPr>
              <a:spcBef>
                <a:spcPct val="50000"/>
              </a:spcBef>
            </a:pPr>
            <a:r>
              <a:rPr lang="en-US" altLang="zh-CN" sz="2288">
                <a:solidFill>
                  <a:srgbClr val="0000FF"/>
                </a:solidFill>
                <a:latin typeface="Consolas" pitchFamily="49" charset="0"/>
                <a:cs typeface="Consolas" pitchFamily="49" charset="0"/>
              </a:rPr>
              <a:t>bt</a:t>
            </a:r>
            <a:r>
              <a:rPr lang="en-US" altLang="zh-CN" sz="2288">
                <a:solidFill>
                  <a:srgbClr val="0000FF"/>
                </a:solidFill>
                <a:latin typeface="Consolas" pitchFamily="49" charset="0"/>
                <a:ea typeface="宋体" pitchFamily="2" charset="-122"/>
                <a:cs typeface="Consolas" pitchFamily="49" charset="0"/>
              </a:rPr>
              <a:t>-</a:t>
            </a:r>
            <a:r>
              <a:rPr lang="en-US" altLang="zh-CN" sz="2288">
                <a:solidFill>
                  <a:srgbClr val="0000FF"/>
                </a:solidFill>
                <a:latin typeface="Consolas" pitchFamily="49" charset="0"/>
                <a:cs typeface="Consolas" pitchFamily="49" charset="0"/>
              </a:rPr>
              <a:t>&gt;rchild</a:t>
            </a:r>
          </a:p>
        </p:txBody>
      </p:sp>
      <p:sp>
        <p:nvSpPr>
          <p:cNvPr id="12" name="Oval 5"/>
          <p:cNvSpPr>
            <a:spLocks noChangeArrowheads="1"/>
          </p:cNvSpPr>
          <p:nvPr/>
        </p:nvSpPr>
        <p:spPr bwMode="auto">
          <a:xfrm>
            <a:off x="6376394" y="3061762"/>
            <a:ext cx="624284" cy="350838"/>
          </a:xfrm>
          <a:prstGeom prst="ellipse">
            <a:avLst/>
          </a:prstGeom>
          <a:solidFill>
            <a:srgbClr val="00B0F0"/>
          </a:solidFill>
          <a:ln w="9525">
            <a:solidFill>
              <a:schemeClr val="tx1"/>
            </a:solidFill>
            <a:round/>
            <a:headEnd/>
            <a:tailEnd/>
          </a:ln>
        </p:spPr>
        <p:txBody>
          <a:bodyPr wrap="none" anchor="ctr"/>
          <a:lstStyle/>
          <a:p>
            <a:endParaRPr lang="zh-CN" altLang="en-US" sz="2288">
              <a:latin typeface="Consolas" pitchFamily="49" charset="0"/>
              <a:cs typeface="Consolas" pitchFamily="49" charset="0"/>
            </a:endParaRPr>
          </a:p>
        </p:txBody>
      </p:sp>
      <p:sp>
        <p:nvSpPr>
          <p:cNvPr id="13" name="Line 6"/>
          <p:cNvSpPr>
            <a:spLocks noChangeShapeType="1"/>
          </p:cNvSpPr>
          <p:nvPr/>
        </p:nvSpPr>
        <p:spPr bwMode="auto">
          <a:xfrm flipH="1">
            <a:off x="6923290" y="2886346"/>
            <a:ext cx="388673" cy="233462"/>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14" name="Text Box 7"/>
          <p:cNvSpPr txBox="1">
            <a:spLocks noChangeArrowheads="1"/>
          </p:cNvSpPr>
          <p:nvPr/>
        </p:nvSpPr>
        <p:spPr bwMode="auto">
          <a:xfrm>
            <a:off x="7391074" y="2827013"/>
            <a:ext cx="656958" cy="333489"/>
          </a:xfrm>
          <a:prstGeom prst="rect">
            <a:avLst/>
          </a:prstGeom>
          <a:noFill/>
          <a:ln w="9525">
            <a:noFill/>
            <a:miter lim="800000"/>
            <a:headEnd/>
            <a:tailEnd/>
          </a:ln>
        </p:spPr>
        <p:txBody>
          <a:bodyPr wrap="square" lIns="0" tIns="0" rIns="0" bIns="0">
            <a:spAutoFit/>
          </a:bodyPr>
          <a:lstStyle/>
          <a:p>
            <a:pPr>
              <a:spcBef>
                <a:spcPct val="50000"/>
              </a:spcBef>
            </a:pPr>
            <a:r>
              <a:rPr lang="en-US" altLang="zh-CN" sz="2167">
                <a:solidFill>
                  <a:srgbClr val="0000FF"/>
                </a:solidFill>
                <a:latin typeface="Consolas" pitchFamily="49" charset="0"/>
                <a:cs typeface="Consolas" pitchFamily="49" charset="0"/>
              </a:rPr>
              <a:t>bt1</a:t>
            </a:r>
          </a:p>
        </p:txBody>
      </p:sp>
      <p:sp>
        <p:nvSpPr>
          <p:cNvPr id="15" name="AutoShape 8"/>
          <p:cNvSpPr>
            <a:spLocks noChangeArrowheads="1"/>
          </p:cNvSpPr>
          <p:nvPr/>
        </p:nvSpPr>
        <p:spPr bwMode="auto">
          <a:xfrm>
            <a:off x="5050434" y="3646064"/>
            <a:ext cx="1403350" cy="819051"/>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16" name="AutoShape 9"/>
          <p:cNvSpPr>
            <a:spLocks noChangeArrowheads="1"/>
          </p:cNvSpPr>
          <p:nvPr/>
        </p:nvSpPr>
        <p:spPr bwMode="auto">
          <a:xfrm>
            <a:off x="6845896" y="3627980"/>
            <a:ext cx="1403350" cy="819051"/>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sz="2288">
              <a:latin typeface="Consolas" pitchFamily="49" charset="0"/>
              <a:cs typeface="Consolas" pitchFamily="49" charset="0"/>
            </a:endParaRPr>
          </a:p>
        </p:txBody>
      </p:sp>
      <p:sp>
        <p:nvSpPr>
          <p:cNvPr id="17" name="Line 10"/>
          <p:cNvSpPr>
            <a:spLocks noChangeShapeType="1"/>
          </p:cNvSpPr>
          <p:nvPr/>
        </p:nvSpPr>
        <p:spPr bwMode="auto">
          <a:xfrm flipH="1">
            <a:off x="5831222" y="3353267"/>
            <a:ext cx="622565" cy="352127"/>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18" name="Line 11"/>
          <p:cNvSpPr>
            <a:spLocks noChangeShapeType="1"/>
          </p:cNvSpPr>
          <p:nvPr/>
        </p:nvSpPr>
        <p:spPr bwMode="auto">
          <a:xfrm>
            <a:off x="6923291" y="3353269"/>
            <a:ext cx="545173" cy="410171"/>
          </a:xfrm>
          <a:prstGeom prst="line">
            <a:avLst/>
          </a:prstGeom>
          <a:noFill/>
          <a:ln w="28575">
            <a:solidFill>
              <a:schemeClr val="tx1"/>
            </a:solidFill>
            <a:round/>
            <a:headEnd/>
            <a:tailEnd type="triangle" w="med" len="med"/>
          </a:ln>
        </p:spPr>
        <p:txBody>
          <a:bodyPr/>
          <a:lstStyle/>
          <a:p>
            <a:endParaRPr lang="zh-CN" altLang="en-US" sz="2288">
              <a:latin typeface="Consolas" pitchFamily="49" charset="0"/>
              <a:cs typeface="Consolas" pitchFamily="49" charset="0"/>
            </a:endParaRPr>
          </a:p>
        </p:txBody>
      </p:sp>
      <p:sp>
        <p:nvSpPr>
          <p:cNvPr id="19" name="Text Box 12"/>
          <p:cNvSpPr txBox="1">
            <a:spLocks noChangeArrowheads="1"/>
          </p:cNvSpPr>
          <p:nvPr/>
        </p:nvSpPr>
        <p:spPr bwMode="auto">
          <a:xfrm>
            <a:off x="5029777" y="4581200"/>
            <a:ext cx="1625213" cy="704167"/>
          </a:xfrm>
          <a:prstGeom prst="rect">
            <a:avLst/>
          </a:prstGeom>
          <a:noFill/>
          <a:ln w="9525">
            <a:noFill/>
            <a:miter lim="800000"/>
            <a:headEnd/>
            <a:tailEnd/>
          </a:ln>
        </p:spPr>
        <p:txBody>
          <a:bodyPr wrap="square" lIns="0" tIns="0" rIns="0" bIns="0">
            <a:spAutoFit/>
          </a:bodyPr>
          <a:lstStyle/>
          <a:p>
            <a:pPr>
              <a:spcBef>
                <a:spcPct val="50000"/>
              </a:spcBef>
            </a:pPr>
            <a:r>
              <a:rPr lang="en-US" altLang="zh-CN" sz="2288">
                <a:solidFill>
                  <a:srgbClr val="0000FF"/>
                </a:solidFill>
                <a:latin typeface="Consolas" pitchFamily="49" charset="0"/>
                <a:cs typeface="Consolas" pitchFamily="49" charset="0"/>
              </a:rPr>
              <a:t>bt1</a:t>
            </a:r>
            <a:r>
              <a:rPr lang="en-US" altLang="zh-CN" sz="2288">
                <a:solidFill>
                  <a:srgbClr val="0000FF"/>
                </a:solidFill>
                <a:latin typeface="Consolas" pitchFamily="49" charset="0"/>
                <a:ea typeface="宋体" pitchFamily="2" charset="-122"/>
                <a:cs typeface="Consolas" pitchFamily="49" charset="0"/>
              </a:rPr>
              <a:t>-</a:t>
            </a:r>
            <a:r>
              <a:rPr lang="en-US" altLang="zh-CN" sz="2288">
                <a:solidFill>
                  <a:srgbClr val="0000FF"/>
                </a:solidFill>
                <a:latin typeface="Consolas" pitchFamily="49" charset="0"/>
                <a:cs typeface="Consolas" pitchFamily="49" charset="0"/>
              </a:rPr>
              <a:t>&gt;lchild</a:t>
            </a:r>
          </a:p>
        </p:txBody>
      </p:sp>
      <p:sp>
        <p:nvSpPr>
          <p:cNvPr id="20" name="Text Box 13"/>
          <p:cNvSpPr txBox="1">
            <a:spLocks noChangeArrowheads="1"/>
          </p:cNvSpPr>
          <p:nvPr/>
        </p:nvSpPr>
        <p:spPr bwMode="auto">
          <a:xfrm>
            <a:off x="7031635" y="4539925"/>
            <a:ext cx="1712916" cy="704167"/>
          </a:xfrm>
          <a:prstGeom prst="rect">
            <a:avLst/>
          </a:prstGeom>
          <a:noFill/>
          <a:ln w="9525">
            <a:noFill/>
            <a:miter lim="800000"/>
            <a:headEnd/>
            <a:tailEnd/>
          </a:ln>
        </p:spPr>
        <p:txBody>
          <a:bodyPr wrap="square" lIns="0" tIns="0" rIns="0" bIns="0">
            <a:spAutoFit/>
          </a:bodyPr>
          <a:lstStyle/>
          <a:p>
            <a:pPr>
              <a:spcBef>
                <a:spcPct val="50000"/>
              </a:spcBef>
            </a:pPr>
            <a:r>
              <a:rPr lang="en-US" altLang="zh-CN" sz="2288">
                <a:solidFill>
                  <a:srgbClr val="0000FF"/>
                </a:solidFill>
                <a:latin typeface="Consolas" pitchFamily="49" charset="0"/>
                <a:cs typeface="Consolas" pitchFamily="49" charset="0"/>
              </a:rPr>
              <a:t>bt1</a:t>
            </a:r>
            <a:r>
              <a:rPr lang="en-US" altLang="zh-CN" sz="2288">
                <a:solidFill>
                  <a:srgbClr val="0000FF"/>
                </a:solidFill>
                <a:latin typeface="Consolas" pitchFamily="49" charset="0"/>
                <a:ea typeface="宋体" pitchFamily="2" charset="-122"/>
                <a:cs typeface="Consolas" pitchFamily="49" charset="0"/>
              </a:rPr>
              <a:t>-</a:t>
            </a:r>
            <a:r>
              <a:rPr lang="en-US" altLang="zh-CN" sz="2288">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2630647" y="3261679"/>
            <a:ext cx="3637385" cy="58044"/>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5433" y="4447028"/>
            <a:ext cx="4073106" cy="1584624"/>
            <a:chOff x="1000100" y="4459266"/>
            <a:chExt cx="3759790" cy="1950305"/>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288">
                <a:solidFill>
                  <a:srgbClr val="0000FF"/>
                </a:solidFill>
                <a:latin typeface="Consolas" pitchFamily="49" charset="0"/>
                <a:cs typeface="Consolas" pitchFamily="49" charset="0"/>
              </a:endParaRPr>
            </a:p>
          </p:txBody>
        </p:sp>
        <p:sp>
          <p:nvSpPr>
            <p:cNvPr id="24" name="TextBox 23"/>
            <p:cNvSpPr txBox="1"/>
            <p:nvPr/>
          </p:nvSpPr>
          <p:spPr>
            <a:xfrm>
              <a:off x="1000100" y="5429264"/>
              <a:ext cx="3500462" cy="980307"/>
            </a:xfrm>
            <a:prstGeom prst="rect">
              <a:avLst/>
            </a:prstGeom>
            <a:noFill/>
          </p:spPr>
          <p:txBody>
            <a:bodyPr wrap="square" rtlCol="0">
              <a:spAutoFit/>
            </a:bodyPr>
            <a:lstStyle/>
            <a:p>
              <a:r>
                <a:rPr lang="en-US" altLang="zh-CN" sz="2288" i="1" dirty="0">
                  <a:solidFill>
                    <a:srgbClr val="0000FF"/>
                  </a:solidFill>
                  <a:latin typeface="Consolas" pitchFamily="49" charset="0"/>
                  <a:ea typeface="楷体" pitchFamily="49" charset="-122"/>
                  <a:cs typeface="Consolas" pitchFamily="49" charset="0"/>
                </a:rPr>
                <a:t>f</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lchild</a:t>
              </a:r>
              <a:r>
                <a:rPr lang="zh-CN" altLang="zh-CN"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bt1-&gt;</a:t>
              </a:r>
              <a:r>
                <a:rPr lang="en-US" altLang="zh-CN" sz="2288" dirty="0" err="1">
                  <a:solidFill>
                    <a:srgbClr val="0000FF"/>
                  </a:solidFill>
                  <a:latin typeface="Consolas" pitchFamily="49" charset="0"/>
                  <a:ea typeface="楷体" pitchFamily="49" charset="-122"/>
                  <a:cs typeface="Consolas" pitchFamily="49" charset="0"/>
                </a:rPr>
                <a:t>lchild</a:t>
              </a:r>
              <a:r>
                <a:rPr lang="en-US" altLang="zh-CN" sz="2288" dirty="0">
                  <a:solidFill>
                    <a:srgbClr val="0000FF"/>
                  </a:solidFill>
                  <a:latin typeface="Consolas" pitchFamily="49" charset="0"/>
                  <a:ea typeface="楷体" pitchFamily="49" charset="-122"/>
                  <a:cs typeface="Consolas" pitchFamily="49" charset="0"/>
                </a:rPr>
                <a:t>)</a:t>
              </a:r>
              <a:endParaRPr lang="zh-CN" altLang="en-US" sz="2288" dirty="0">
                <a:solidFill>
                  <a:srgbClr val="0000FF"/>
                </a:solidFill>
                <a:latin typeface="Consolas" pitchFamily="49" charset="0"/>
                <a:cs typeface="Consolas" pitchFamily="49" charset="0"/>
              </a:endParaRPr>
            </a:p>
          </p:txBody>
        </p:sp>
      </p:grpSp>
      <p:grpSp>
        <p:nvGrpSpPr>
          <p:cNvPr id="28" name="组合 27"/>
          <p:cNvGrpSpPr/>
          <p:nvPr/>
        </p:nvGrpSpPr>
        <p:grpSpPr>
          <a:xfrm>
            <a:off x="3479560" y="4487738"/>
            <a:ext cx="5961513" cy="1543914"/>
            <a:chOff x="3283907" y="4509370"/>
            <a:chExt cx="5502935" cy="1900201"/>
          </a:xfrm>
        </p:grpSpPr>
        <p:sp>
          <p:nvSpPr>
            <p:cNvPr id="25" name="TextBox 24"/>
            <p:cNvSpPr txBox="1"/>
            <p:nvPr/>
          </p:nvSpPr>
          <p:spPr>
            <a:xfrm>
              <a:off x="5357818" y="5429264"/>
              <a:ext cx="3429024" cy="980307"/>
            </a:xfrm>
            <a:prstGeom prst="rect">
              <a:avLst/>
            </a:prstGeom>
            <a:noFill/>
          </p:spPr>
          <p:txBody>
            <a:bodyPr wrap="square" rtlCol="0">
              <a:spAutoFit/>
            </a:bodyPr>
            <a:lstStyle/>
            <a:p>
              <a:r>
                <a:rPr lang="en-US" altLang="zh-CN" sz="2288" i="1" dirty="0">
                  <a:solidFill>
                    <a:srgbClr val="0000FF"/>
                  </a:solidFill>
                  <a:latin typeface="Consolas" pitchFamily="49" charset="0"/>
                  <a:ea typeface="楷体" pitchFamily="49" charset="-122"/>
                  <a:cs typeface="Consolas" pitchFamily="49" charset="0"/>
                </a:rPr>
                <a:t>f</a:t>
              </a:r>
              <a:r>
                <a:rPr lang="en-US" altLang="zh-CN" sz="2288" dirty="0">
                  <a:solidFill>
                    <a:srgbClr val="0000FF"/>
                  </a:solidFill>
                  <a:latin typeface="Consolas" pitchFamily="49" charset="0"/>
                  <a:ea typeface="楷体" pitchFamily="49" charset="-122"/>
                  <a:cs typeface="Consolas" pitchFamily="49" charset="0"/>
                </a:rPr>
                <a:t>(</a:t>
              </a:r>
              <a:r>
                <a:rPr lang="en-US" altLang="zh-CN" sz="2288" dirty="0" err="1">
                  <a:solidFill>
                    <a:srgbClr val="0000FF"/>
                  </a:solidFill>
                  <a:latin typeface="Consolas" pitchFamily="49" charset="0"/>
                  <a:ea typeface="楷体" pitchFamily="49" charset="-122"/>
                  <a:cs typeface="Consolas" pitchFamily="49" charset="0"/>
                </a:rPr>
                <a:t>bt</a:t>
              </a:r>
              <a:r>
                <a:rPr lang="en-US" altLang="zh-CN" sz="2288" dirty="0">
                  <a:solidFill>
                    <a:srgbClr val="0000FF"/>
                  </a:solidFill>
                  <a:latin typeface="Consolas" pitchFamily="49" charset="0"/>
                  <a:ea typeface="楷体" pitchFamily="49" charset="-122"/>
                  <a:cs typeface="Consolas" pitchFamily="49" charset="0"/>
                </a:rPr>
                <a:t>-&gt;</a:t>
              </a:r>
              <a:r>
                <a:rPr lang="en-US" altLang="zh-CN" sz="2288" dirty="0" err="1">
                  <a:solidFill>
                    <a:srgbClr val="0000FF"/>
                  </a:solidFill>
                  <a:latin typeface="Consolas" pitchFamily="49" charset="0"/>
                  <a:ea typeface="楷体" pitchFamily="49" charset="-122"/>
                  <a:cs typeface="Consolas" pitchFamily="49" charset="0"/>
                </a:rPr>
                <a:t>rchild</a:t>
              </a:r>
              <a:r>
                <a:rPr lang="zh-CN" altLang="zh-CN"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bt1-&gt;</a:t>
              </a:r>
              <a:r>
                <a:rPr lang="en-US" altLang="zh-CN" sz="2288" dirty="0" err="1">
                  <a:solidFill>
                    <a:srgbClr val="0000FF"/>
                  </a:solidFill>
                  <a:latin typeface="Consolas" pitchFamily="49" charset="0"/>
                  <a:ea typeface="楷体" pitchFamily="49" charset="-122"/>
                  <a:cs typeface="Consolas" pitchFamily="49" charset="0"/>
                </a:rPr>
                <a:t>rchild</a:t>
              </a:r>
              <a:r>
                <a:rPr lang="en-US" altLang="zh-CN" sz="2288" dirty="0">
                  <a:solidFill>
                    <a:srgbClr val="0000FF"/>
                  </a:solidFill>
                  <a:latin typeface="Consolas" pitchFamily="49" charset="0"/>
                  <a:ea typeface="楷体" pitchFamily="49" charset="-122"/>
                  <a:cs typeface="Consolas" pitchFamily="49" charset="0"/>
                </a:rPr>
                <a:t>)</a:t>
              </a:r>
              <a:endParaRPr lang="zh-CN" altLang="en-US" sz="2288" dirty="0">
                <a:solidFill>
                  <a:srgbClr val="0000FF"/>
                </a:solidFill>
                <a:latin typeface="Consolas" pitchFamily="49" charset="0"/>
                <a:cs typeface="Consolas"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288">
                <a:solidFill>
                  <a:srgbClr val="0000FF"/>
                </a:solidFill>
                <a:latin typeface="Consolas" pitchFamily="49" charset="0"/>
                <a:cs typeface="Consolas" pitchFamily="49" charset="0"/>
              </a:endParaRPr>
            </a:p>
          </p:txBody>
        </p:sp>
      </p:grpSp>
      <p:sp>
        <p:nvSpPr>
          <p:cNvPr id="29" name="TextBox 28"/>
          <p:cNvSpPr txBox="1"/>
          <p:nvPr/>
        </p:nvSpPr>
        <p:spPr>
          <a:xfrm>
            <a:off x="267955" y="667241"/>
            <a:ext cx="9443575" cy="796500"/>
          </a:xfrm>
          <a:prstGeom prst="rect">
            <a:avLst/>
          </a:prstGeom>
          <a:noFill/>
        </p:spPr>
        <p:txBody>
          <a:bodyPr wrap="square" rtlCol="0">
            <a:spAutoFit/>
          </a:bodyPr>
          <a:lstStyle/>
          <a:p>
            <a:r>
              <a:rPr lang="zh-CN" altLang="zh-CN" sz="2167" dirty="0">
                <a:solidFill>
                  <a:srgbClr val="FF0000"/>
                </a:solidFill>
                <a:latin typeface="Consolas" pitchFamily="49" charset="0"/>
                <a:ea typeface="楷体" pitchFamily="49" charset="-122"/>
                <a:cs typeface="Consolas" pitchFamily="49" charset="0"/>
              </a:rPr>
              <a:t>【例</a:t>
            </a:r>
            <a:r>
              <a:rPr lang="en-US" altLang="zh-CN" sz="2167" dirty="0">
                <a:solidFill>
                  <a:srgbClr val="FF0000"/>
                </a:solidFill>
                <a:latin typeface="Consolas" pitchFamily="49" charset="0"/>
                <a:ea typeface="楷体" pitchFamily="49" charset="-122"/>
                <a:cs typeface="Consolas" pitchFamily="49" charset="0"/>
              </a:rPr>
              <a:t>7</a:t>
            </a:r>
            <a:r>
              <a:rPr lang="zh-CN" altLang="zh-CN" sz="2167" dirty="0">
                <a:solidFill>
                  <a:srgbClr val="FF0000"/>
                </a:solidFill>
                <a:latin typeface="Consolas" pitchFamily="49" charset="0"/>
                <a:ea typeface="楷体" pitchFamily="49" charset="-122"/>
                <a:cs typeface="Consolas" pitchFamily="49" charset="0"/>
              </a:rPr>
              <a:t>】</a:t>
            </a:r>
            <a:r>
              <a:rPr lang="zh-CN" altLang="zh-CN" sz="2288" dirty="0">
                <a:solidFill>
                  <a:srgbClr val="0000FF"/>
                </a:solidFill>
                <a:latin typeface="Consolas" pitchFamily="49" charset="0"/>
                <a:ea typeface="楷体" pitchFamily="49" charset="-122"/>
                <a:cs typeface="Consolas" pitchFamily="49" charset="0"/>
              </a:rPr>
              <a:t>假设二叉树采用二叉链存储结构，设计一个递归算法由二叉树</a:t>
            </a:r>
            <a:r>
              <a:rPr lang="en-US" altLang="zh-CN" sz="2288" dirty="0" err="1">
                <a:solidFill>
                  <a:srgbClr val="0000FF"/>
                </a:solidFill>
                <a:latin typeface="Consolas" pitchFamily="49" charset="0"/>
                <a:ea typeface="楷体" pitchFamily="49" charset="-122"/>
                <a:cs typeface="Consolas" pitchFamily="49" charset="0"/>
              </a:rPr>
              <a:t>bt</a:t>
            </a:r>
            <a:r>
              <a:rPr lang="zh-CN" altLang="zh-CN" sz="2288" dirty="0">
                <a:solidFill>
                  <a:srgbClr val="0000FF"/>
                </a:solidFill>
                <a:latin typeface="Consolas" pitchFamily="49" charset="0"/>
                <a:ea typeface="楷体" pitchFamily="49" charset="-122"/>
                <a:cs typeface="Consolas" pitchFamily="49" charset="0"/>
              </a:rPr>
              <a:t>复制产生另一棵二叉树</a:t>
            </a:r>
            <a:r>
              <a:rPr lang="en-US" altLang="zh-CN" sz="2288" dirty="0">
                <a:solidFill>
                  <a:srgbClr val="0000FF"/>
                </a:solidFill>
                <a:latin typeface="Consolas" pitchFamily="49" charset="0"/>
                <a:ea typeface="楷体" pitchFamily="49" charset="-122"/>
                <a:cs typeface="Consolas" pitchFamily="49" charset="0"/>
              </a:rPr>
              <a:t>bt1</a:t>
            </a:r>
            <a:r>
              <a:rPr lang="zh-CN" altLang="zh-CN" sz="2288" dirty="0">
                <a:solidFill>
                  <a:srgbClr val="0000FF"/>
                </a:solidFill>
                <a:latin typeface="Consolas" pitchFamily="49" charset="0"/>
                <a:ea typeface="楷体" pitchFamily="49" charset="-122"/>
                <a:cs typeface="Consolas" pitchFamily="49" charset="0"/>
              </a:rPr>
              <a:t>。</a:t>
            </a:r>
          </a:p>
        </p:txBody>
      </p:sp>
      <p:sp>
        <p:nvSpPr>
          <p:cNvPr id="21" name="日期占位符 20"/>
          <p:cNvSpPr>
            <a:spLocks noGrp="1"/>
          </p:cNvSpPr>
          <p:nvPr>
            <p:ph type="dt" sz="half" idx="10"/>
          </p:nvPr>
        </p:nvSpPr>
        <p:spPr/>
        <p:txBody>
          <a:bodyPr/>
          <a:lstStyle/>
          <a:p>
            <a:pPr eaLnBrk="1" latinLnBrk="0" hangingPunct="1"/>
            <a:fld id="{94780B61-EFFC-4049-9F24-F797A38563E2}" type="datetime1">
              <a:rPr lang="en-US" altLang="zh-CN" smtClean="0"/>
              <a:t>3/4/2023</a:t>
            </a:fld>
            <a:endParaRPr lang="en-US"/>
          </a:p>
        </p:txBody>
      </p:sp>
      <p:sp>
        <p:nvSpPr>
          <p:cNvPr id="30" name="页脚占位符 29"/>
          <p:cNvSpPr>
            <a:spLocks noGrp="1"/>
          </p:cNvSpPr>
          <p:nvPr>
            <p:ph type="ftr" sz="quarter" idx="11"/>
          </p:nvPr>
        </p:nvSpPr>
        <p:spPr/>
        <p:txBody>
          <a:bodyPr/>
          <a:lstStyle/>
          <a:p>
            <a:r>
              <a:rPr kumimoji="0" lang="zh-CN" altLang="en-US"/>
              <a:t>算法设计与分析讲义</a:t>
            </a:r>
            <a:endParaRPr kumimoji="0" lang="en-US"/>
          </a:p>
        </p:txBody>
      </p:sp>
      <p:sp>
        <p:nvSpPr>
          <p:cNvPr id="31" name="灯片编号占位符 30"/>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45</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487" y="1319063"/>
            <a:ext cx="7893899" cy="1381749"/>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95000" tIns="156000" bIns="156000" rtlCol="0">
            <a:spAutoFit/>
          </a:bodyPr>
          <a:lstStyle/>
          <a:p>
            <a:r>
              <a:rPr lang="en-US" altLang="zh-CN" sz="1733" i="1" dirty="0">
                <a:solidFill>
                  <a:srgbClr val="0000FF"/>
                </a:solidFill>
                <a:latin typeface="Consolas" pitchFamily="49" charset="0"/>
                <a:ea typeface="仿宋" pitchFamily="49" charset="-122"/>
                <a:cs typeface="Consolas" pitchFamily="49" charset="0"/>
              </a:rPr>
              <a:t>f</a:t>
            </a:r>
            <a:r>
              <a:rPr lang="en-US" altLang="zh-CN" sz="1733" dirty="0">
                <a:solidFill>
                  <a:srgbClr val="0000FF"/>
                </a:solidFill>
                <a:latin typeface="Consolas" pitchFamily="49" charset="0"/>
                <a:ea typeface="仿宋" pitchFamily="49" charset="-122"/>
                <a:cs typeface="Consolas" pitchFamily="49" charset="0"/>
              </a:rPr>
              <a:t>(</a:t>
            </a:r>
            <a:r>
              <a:rPr lang="en-US" altLang="zh-CN" sz="1733" dirty="0" err="1">
                <a:solidFill>
                  <a:srgbClr val="0000FF"/>
                </a:solidFill>
                <a:latin typeface="Consolas" pitchFamily="49" charset="0"/>
                <a:ea typeface="仿宋" pitchFamily="49" charset="-122"/>
                <a:cs typeface="Consolas" pitchFamily="49" charset="0"/>
              </a:rPr>
              <a:t>bt</a:t>
            </a:r>
            <a:r>
              <a:rPr lang="zh-CN" altLang="zh-CN" sz="1733" dirty="0">
                <a:solidFill>
                  <a:srgbClr val="0000FF"/>
                </a:solidFill>
                <a:latin typeface="Consolas" pitchFamily="49" charset="0"/>
                <a:ea typeface="仿宋" pitchFamily="49" charset="-122"/>
                <a:cs typeface="Consolas" pitchFamily="49" charset="0"/>
              </a:rPr>
              <a:t>，</a:t>
            </a:r>
            <a:r>
              <a:rPr lang="en-US" altLang="zh-CN" sz="1733" dirty="0">
                <a:solidFill>
                  <a:srgbClr val="0000FF"/>
                </a:solidFill>
                <a:latin typeface="Consolas" pitchFamily="49" charset="0"/>
                <a:ea typeface="仿宋" pitchFamily="49" charset="-122"/>
                <a:cs typeface="Consolas" pitchFamily="49" charset="0"/>
              </a:rPr>
              <a:t>bt1) </a:t>
            </a:r>
            <a:r>
              <a:rPr lang="en-US" altLang="zh-CN" sz="1733" dirty="0">
                <a:solidFill>
                  <a:srgbClr val="0000FF"/>
                </a:solidFill>
                <a:latin typeface="Consolas" pitchFamily="49" charset="0"/>
                <a:ea typeface="仿宋" pitchFamily="49" charset="-122"/>
                <a:cs typeface="Consolas" pitchFamily="49" charset="0"/>
                <a:sym typeface="Symbol"/>
              </a:rPr>
              <a:t></a:t>
            </a:r>
            <a:r>
              <a:rPr lang="en-US" altLang="zh-CN" sz="1733" dirty="0">
                <a:solidFill>
                  <a:srgbClr val="0000FF"/>
                </a:solidFill>
                <a:latin typeface="Consolas" pitchFamily="49" charset="0"/>
                <a:ea typeface="仿宋" pitchFamily="49" charset="-122"/>
                <a:cs typeface="Consolas" pitchFamily="49" charset="0"/>
              </a:rPr>
              <a:t> bt1=NULL				</a:t>
            </a:r>
            <a:r>
              <a:rPr lang="zh-CN" altLang="zh-CN" sz="1733" dirty="0">
                <a:solidFill>
                  <a:srgbClr val="00B0F0"/>
                </a:solidFill>
                <a:latin typeface="Consolas" pitchFamily="49" charset="0"/>
                <a:ea typeface="仿宋" pitchFamily="49" charset="-122"/>
                <a:cs typeface="Consolas" pitchFamily="49" charset="0"/>
              </a:rPr>
              <a:t>当</a:t>
            </a:r>
            <a:r>
              <a:rPr lang="en-US" altLang="zh-CN" sz="1733" dirty="0">
                <a:solidFill>
                  <a:srgbClr val="00B0F0"/>
                </a:solidFill>
                <a:latin typeface="Consolas" pitchFamily="49" charset="0"/>
                <a:ea typeface="仿宋" pitchFamily="49" charset="-122"/>
                <a:cs typeface="Consolas" pitchFamily="49" charset="0"/>
              </a:rPr>
              <a:t>b=NULL</a:t>
            </a:r>
            <a:r>
              <a:rPr lang="zh-CN" altLang="zh-CN" sz="1733" dirty="0">
                <a:solidFill>
                  <a:srgbClr val="00B0F0"/>
                </a:solidFill>
                <a:latin typeface="Consolas" pitchFamily="49" charset="0"/>
                <a:ea typeface="仿宋" pitchFamily="49" charset="-122"/>
                <a:cs typeface="Consolas" pitchFamily="49" charset="0"/>
              </a:rPr>
              <a:t>时</a:t>
            </a:r>
          </a:p>
          <a:p>
            <a:r>
              <a:rPr lang="en-US" altLang="zh-CN" sz="1733" i="1" dirty="0">
                <a:solidFill>
                  <a:srgbClr val="0000FF"/>
                </a:solidFill>
                <a:latin typeface="Consolas" pitchFamily="49" charset="0"/>
                <a:ea typeface="仿宋" pitchFamily="49" charset="-122"/>
                <a:cs typeface="Consolas" pitchFamily="49" charset="0"/>
              </a:rPr>
              <a:t>f</a:t>
            </a:r>
            <a:r>
              <a:rPr lang="en-US" altLang="zh-CN" sz="1733" dirty="0">
                <a:solidFill>
                  <a:srgbClr val="0000FF"/>
                </a:solidFill>
                <a:latin typeface="Consolas" pitchFamily="49" charset="0"/>
                <a:ea typeface="仿宋" pitchFamily="49" charset="-122"/>
                <a:cs typeface="Consolas" pitchFamily="49" charset="0"/>
              </a:rPr>
              <a:t>(</a:t>
            </a:r>
            <a:r>
              <a:rPr lang="en-US" altLang="zh-CN" sz="1733" dirty="0" err="1">
                <a:solidFill>
                  <a:srgbClr val="0000FF"/>
                </a:solidFill>
                <a:latin typeface="Consolas" pitchFamily="49" charset="0"/>
                <a:ea typeface="仿宋" pitchFamily="49" charset="-122"/>
                <a:cs typeface="Consolas" pitchFamily="49" charset="0"/>
              </a:rPr>
              <a:t>bt</a:t>
            </a:r>
            <a:r>
              <a:rPr lang="zh-CN" altLang="zh-CN" sz="1733" dirty="0">
                <a:solidFill>
                  <a:srgbClr val="0000FF"/>
                </a:solidFill>
                <a:latin typeface="Consolas" pitchFamily="49" charset="0"/>
                <a:ea typeface="仿宋" pitchFamily="49" charset="-122"/>
                <a:cs typeface="Consolas" pitchFamily="49" charset="0"/>
              </a:rPr>
              <a:t>，</a:t>
            </a:r>
            <a:r>
              <a:rPr lang="en-US" altLang="zh-CN" sz="1733" dirty="0">
                <a:solidFill>
                  <a:srgbClr val="0000FF"/>
                </a:solidFill>
                <a:latin typeface="Consolas" pitchFamily="49" charset="0"/>
                <a:ea typeface="仿宋" pitchFamily="49" charset="-122"/>
                <a:cs typeface="Consolas" pitchFamily="49" charset="0"/>
              </a:rPr>
              <a:t>bt1) </a:t>
            </a:r>
            <a:r>
              <a:rPr lang="en-US" altLang="zh-CN" sz="1733" dirty="0">
                <a:solidFill>
                  <a:srgbClr val="0000FF"/>
                </a:solidFill>
                <a:latin typeface="Consolas" pitchFamily="49" charset="0"/>
                <a:ea typeface="仿宋" pitchFamily="49" charset="-122"/>
                <a:cs typeface="Consolas" pitchFamily="49" charset="0"/>
                <a:sym typeface="Symbol"/>
              </a:rPr>
              <a:t></a:t>
            </a: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00FF"/>
                </a:solidFill>
                <a:latin typeface="Consolas" pitchFamily="49" charset="0"/>
                <a:ea typeface="仿宋" pitchFamily="49" charset="-122"/>
                <a:cs typeface="Consolas" pitchFamily="49" charset="0"/>
              </a:rPr>
              <a:t>由</a:t>
            </a:r>
            <a:r>
              <a:rPr lang="en-US" altLang="zh-CN" sz="1733" dirty="0" err="1">
                <a:solidFill>
                  <a:srgbClr val="0000FF"/>
                </a:solidFill>
                <a:latin typeface="Consolas" pitchFamily="49" charset="0"/>
                <a:ea typeface="仿宋" pitchFamily="49" charset="-122"/>
                <a:cs typeface="Consolas" pitchFamily="49" charset="0"/>
              </a:rPr>
              <a:t>bt</a:t>
            </a:r>
            <a:r>
              <a:rPr lang="zh-CN" altLang="zh-CN" sz="1733" dirty="0">
                <a:solidFill>
                  <a:srgbClr val="0000FF"/>
                </a:solidFill>
                <a:latin typeface="Consolas" pitchFamily="49" charset="0"/>
                <a:ea typeface="仿宋" pitchFamily="49" charset="-122"/>
                <a:cs typeface="Consolas" pitchFamily="49" charset="0"/>
              </a:rPr>
              <a:t>结点复制产生</a:t>
            </a:r>
            <a:r>
              <a:rPr lang="en-US" altLang="zh-CN" sz="1733" dirty="0">
                <a:solidFill>
                  <a:srgbClr val="0000FF"/>
                </a:solidFill>
                <a:latin typeface="Consolas" pitchFamily="49" charset="0"/>
                <a:ea typeface="仿宋" pitchFamily="49" charset="-122"/>
                <a:cs typeface="Consolas" pitchFamily="49" charset="0"/>
              </a:rPr>
              <a:t>bt1</a:t>
            </a:r>
            <a:r>
              <a:rPr lang="zh-CN" altLang="zh-CN" sz="1733" dirty="0">
                <a:solidFill>
                  <a:srgbClr val="0000FF"/>
                </a:solidFill>
                <a:latin typeface="Consolas" pitchFamily="49" charset="0"/>
                <a:ea typeface="仿宋" pitchFamily="49" charset="-122"/>
                <a:cs typeface="Consolas" pitchFamily="49" charset="0"/>
              </a:rPr>
              <a:t>结点</a:t>
            </a: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B0F0"/>
                </a:solidFill>
                <a:latin typeface="Consolas" pitchFamily="49" charset="0"/>
                <a:ea typeface="仿宋" pitchFamily="49" charset="-122"/>
                <a:cs typeface="Consolas" pitchFamily="49" charset="0"/>
              </a:rPr>
              <a:t>其他情况</a:t>
            </a:r>
          </a:p>
          <a:p>
            <a:r>
              <a:rPr lang="en-US" altLang="zh-CN" sz="1733" dirty="0">
                <a:solidFill>
                  <a:srgbClr val="0000FF"/>
                </a:solidFill>
                <a:latin typeface="Consolas" pitchFamily="49" charset="0"/>
                <a:ea typeface="仿宋" pitchFamily="49" charset="-122"/>
                <a:cs typeface="Consolas" pitchFamily="49" charset="0"/>
              </a:rPr>
              <a:t>		</a:t>
            </a:r>
            <a:r>
              <a:rPr lang="en-US" altLang="zh-CN" sz="1733" i="1" dirty="0">
                <a:solidFill>
                  <a:srgbClr val="0000FF"/>
                </a:solidFill>
                <a:latin typeface="Consolas" pitchFamily="49" charset="0"/>
                <a:ea typeface="仿宋" pitchFamily="49" charset="-122"/>
                <a:cs typeface="Consolas" pitchFamily="49" charset="0"/>
              </a:rPr>
              <a:t>f</a:t>
            </a:r>
            <a:r>
              <a:rPr lang="en-US" altLang="zh-CN" sz="1733" dirty="0">
                <a:solidFill>
                  <a:srgbClr val="0000FF"/>
                </a:solidFill>
                <a:latin typeface="Consolas" pitchFamily="49" charset="0"/>
                <a:ea typeface="仿宋" pitchFamily="49" charset="-122"/>
                <a:cs typeface="Consolas" pitchFamily="49" charset="0"/>
              </a:rPr>
              <a:t>(</a:t>
            </a:r>
            <a:r>
              <a:rPr lang="en-US" altLang="zh-CN" sz="1733" dirty="0" err="1">
                <a:solidFill>
                  <a:srgbClr val="0000FF"/>
                </a:solidFill>
                <a:latin typeface="Consolas" pitchFamily="49" charset="0"/>
                <a:ea typeface="仿宋" pitchFamily="49" charset="-122"/>
                <a:cs typeface="Consolas" pitchFamily="49" charset="0"/>
              </a:rPr>
              <a:t>bt</a:t>
            </a:r>
            <a:r>
              <a:rPr lang="en-US" altLang="zh-CN" sz="1733" dirty="0">
                <a:solidFill>
                  <a:srgbClr val="0000FF"/>
                </a:solidFill>
                <a:latin typeface="Consolas" pitchFamily="49" charset="0"/>
                <a:ea typeface="仿宋" pitchFamily="49" charset="-122"/>
                <a:cs typeface="Consolas" pitchFamily="49" charset="0"/>
              </a:rPr>
              <a:t>-&gt;</a:t>
            </a:r>
            <a:r>
              <a:rPr lang="en-US" altLang="zh-CN" sz="1733" dirty="0" err="1">
                <a:solidFill>
                  <a:srgbClr val="0000FF"/>
                </a:solidFill>
                <a:latin typeface="Consolas" pitchFamily="49" charset="0"/>
                <a:ea typeface="仿宋" pitchFamily="49" charset="-122"/>
                <a:cs typeface="Consolas" pitchFamily="49" charset="0"/>
              </a:rPr>
              <a:t>lchild</a:t>
            </a:r>
            <a:r>
              <a:rPr lang="zh-CN" altLang="zh-CN" sz="1733" dirty="0">
                <a:solidFill>
                  <a:srgbClr val="0000FF"/>
                </a:solidFill>
                <a:latin typeface="Consolas" pitchFamily="49" charset="0"/>
                <a:ea typeface="仿宋" pitchFamily="49" charset="-122"/>
                <a:cs typeface="Consolas" pitchFamily="49" charset="0"/>
              </a:rPr>
              <a:t>，</a:t>
            </a:r>
            <a:r>
              <a:rPr lang="en-US" altLang="zh-CN" sz="1733" dirty="0">
                <a:solidFill>
                  <a:srgbClr val="0000FF"/>
                </a:solidFill>
                <a:latin typeface="Consolas" pitchFamily="49" charset="0"/>
                <a:ea typeface="仿宋" pitchFamily="49" charset="-122"/>
                <a:cs typeface="Consolas" pitchFamily="49" charset="0"/>
              </a:rPr>
              <a:t>bt1-&gt;</a:t>
            </a:r>
            <a:r>
              <a:rPr lang="en-US" altLang="zh-CN" sz="1733" dirty="0" err="1">
                <a:solidFill>
                  <a:srgbClr val="0000FF"/>
                </a:solidFill>
                <a:latin typeface="Consolas" pitchFamily="49" charset="0"/>
                <a:ea typeface="仿宋" pitchFamily="49" charset="-122"/>
                <a:cs typeface="Consolas" pitchFamily="49" charset="0"/>
              </a:rPr>
              <a:t>lchild</a:t>
            </a:r>
            <a:r>
              <a:rPr lang="en-US" altLang="zh-CN" sz="1733" dirty="0">
                <a:solidFill>
                  <a:srgbClr val="0000FF"/>
                </a:solidFill>
                <a:latin typeface="Consolas" pitchFamily="49" charset="0"/>
                <a:ea typeface="仿宋" pitchFamily="49" charset="-122"/>
                <a:cs typeface="Consolas" pitchFamily="49" charset="0"/>
              </a:rPr>
              <a:t>);</a:t>
            </a:r>
          </a:p>
          <a:p>
            <a:r>
              <a:rPr lang="en-US" altLang="zh-CN" sz="1733" i="1" dirty="0">
                <a:solidFill>
                  <a:srgbClr val="0000FF"/>
                </a:solidFill>
                <a:latin typeface="Consolas" pitchFamily="49" charset="0"/>
                <a:ea typeface="仿宋" pitchFamily="49" charset="-122"/>
                <a:cs typeface="Consolas" pitchFamily="49" charset="0"/>
              </a:rPr>
              <a:t> 		f</a:t>
            </a:r>
            <a:r>
              <a:rPr lang="en-US" altLang="zh-CN" sz="1733" dirty="0">
                <a:solidFill>
                  <a:srgbClr val="0000FF"/>
                </a:solidFill>
                <a:latin typeface="Consolas" pitchFamily="49" charset="0"/>
                <a:ea typeface="仿宋" pitchFamily="49" charset="-122"/>
                <a:cs typeface="Consolas" pitchFamily="49" charset="0"/>
              </a:rPr>
              <a:t>(</a:t>
            </a:r>
            <a:r>
              <a:rPr lang="en-US" altLang="zh-CN" sz="1733" dirty="0" err="1">
                <a:solidFill>
                  <a:srgbClr val="0000FF"/>
                </a:solidFill>
                <a:latin typeface="Consolas" pitchFamily="49" charset="0"/>
                <a:ea typeface="仿宋" pitchFamily="49" charset="-122"/>
                <a:cs typeface="Consolas" pitchFamily="49" charset="0"/>
              </a:rPr>
              <a:t>bt</a:t>
            </a:r>
            <a:r>
              <a:rPr lang="en-US" altLang="zh-CN" sz="1733" dirty="0">
                <a:solidFill>
                  <a:srgbClr val="0000FF"/>
                </a:solidFill>
                <a:latin typeface="Consolas" pitchFamily="49" charset="0"/>
                <a:ea typeface="仿宋" pitchFamily="49" charset="-122"/>
                <a:cs typeface="Consolas" pitchFamily="49" charset="0"/>
              </a:rPr>
              <a:t>-&gt;</a:t>
            </a:r>
            <a:r>
              <a:rPr lang="en-US" altLang="zh-CN" sz="1733" dirty="0" err="1">
                <a:solidFill>
                  <a:srgbClr val="0000FF"/>
                </a:solidFill>
                <a:latin typeface="Consolas" pitchFamily="49" charset="0"/>
                <a:ea typeface="仿宋" pitchFamily="49" charset="-122"/>
                <a:cs typeface="Consolas" pitchFamily="49" charset="0"/>
              </a:rPr>
              <a:t>rchild</a:t>
            </a:r>
            <a:r>
              <a:rPr lang="zh-CN" altLang="zh-CN" sz="1733" dirty="0">
                <a:solidFill>
                  <a:srgbClr val="0000FF"/>
                </a:solidFill>
                <a:latin typeface="Consolas" pitchFamily="49" charset="0"/>
                <a:ea typeface="仿宋" pitchFamily="49" charset="-122"/>
                <a:cs typeface="Consolas" pitchFamily="49" charset="0"/>
              </a:rPr>
              <a:t>，</a:t>
            </a:r>
            <a:r>
              <a:rPr lang="en-US" altLang="zh-CN" sz="1733" dirty="0">
                <a:solidFill>
                  <a:srgbClr val="0000FF"/>
                </a:solidFill>
                <a:latin typeface="Consolas" pitchFamily="49" charset="0"/>
                <a:ea typeface="仿宋" pitchFamily="49" charset="-122"/>
                <a:cs typeface="Consolas" pitchFamily="49" charset="0"/>
              </a:rPr>
              <a:t>bt1-&gt;</a:t>
            </a:r>
            <a:r>
              <a:rPr lang="en-US" altLang="zh-CN" sz="1733" dirty="0" err="1">
                <a:solidFill>
                  <a:srgbClr val="0000FF"/>
                </a:solidFill>
                <a:latin typeface="Consolas" pitchFamily="49" charset="0"/>
                <a:ea typeface="仿宋" pitchFamily="49" charset="-122"/>
                <a:cs typeface="Consolas" pitchFamily="49" charset="0"/>
              </a:rPr>
              <a:t>rchild</a:t>
            </a:r>
            <a:r>
              <a:rPr lang="en-US" altLang="zh-CN" sz="1733" dirty="0">
                <a:solidFill>
                  <a:srgbClr val="0000FF"/>
                </a:solidFill>
                <a:latin typeface="Consolas" pitchFamily="49" charset="0"/>
                <a:ea typeface="仿宋" pitchFamily="49" charset="-122"/>
                <a:cs typeface="Consolas" pitchFamily="49" charset="0"/>
              </a:rPr>
              <a:t>) </a:t>
            </a:r>
            <a:endParaRPr lang="zh-CN" altLang="zh-CN" sz="1733"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928659" y="854714"/>
            <a:ext cx="3792167" cy="425822"/>
          </a:xfrm>
          <a:prstGeom prst="rect">
            <a:avLst/>
          </a:prstGeom>
          <a:noFill/>
        </p:spPr>
        <p:txBody>
          <a:bodyPr wrap="square" rtlCol="0">
            <a:spAutoFit/>
          </a:bodyPr>
          <a:lstStyle/>
          <a:p>
            <a:r>
              <a:rPr lang="zh-CN" altLang="zh-CN" sz="2167" dirty="0">
                <a:solidFill>
                  <a:srgbClr val="0000FF"/>
                </a:solidFill>
                <a:ea typeface="楷体" pitchFamily="49" charset="-122"/>
                <a:cs typeface="Times New Roman" pitchFamily="18" charset="0"/>
              </a:rPr>
              <a:t>对应的递归模型如下：</a:t>
            </a:r>
            <a:endParaRPr lang="zh-CN" altLang="en-US" sz="2167" dirty="0">
              <a:solidFill>
                <a:srgbClr val="0000FF"/>
              </a:solidFill>
            </a:endParaRPr>
          </a:p>
        </p:txBody>
      </p:sp>
      <p:sp>
        <p:nvSpPr>
          <p:cNvPr id="4" name="TextBox 3"/>
          <p:cNvSpPr txBox="1"/>
          <p:nvPr/>
        </p:nvSpPr>
        <p:spPr>
          <a:xfrm>
            <a:off x="662523" y="3194974"/>
            <a:ext cx="7739117" cy="2883122"/>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1">
            <a:schemeClr val="accent5"/>
          </a:lnRef>
          <a:fillRef idx="2">
            <a:schemeClr val="accent5"/>
          </a:fillRef>
          <a:effectRef idx="1">
            <a:schemeClr val="accent5"/>
          </a:effectRef>
          <a:fontRef idx="minor">
            <a:schemeClr val="dk1"/>
          </a:fontRef>
        </p:style>
        <p:txBody>
          <a:bodyPr wrap="square" lIns="234000" tIns="156000" bIns="156000" rtlCol="0">
            <a:spAutoFit/>
          </a:bodyPr>
          <a:lstStyle/>
          <a:p>
            <a:r>
              <a:rPr lang="en-US" altLang="zh-CN" sz="1517" dirty="0">
                <a:solidFill>
                  <a:schemeClr val="tx1"/>
                </a:solidFill>
                <a:latin typeface="Consolas" pitchFamily="49" charset="0"/>
                <a:ea typeface="仿宋" pitchFamily="49" charset="-122"/>
                <a:cs typeface="Consolas" pitchFamily="49" charset="0"/>
              </a:rPr>
              <a:t>void </a:t>
            </a:r>
            <a:r>
              <a:rPr lang="en-US" altLang="zh-CN" sz="1517" dirty="0" err="1">
                <a:solidFill>
                  <a:schemeClr val="tx1"/>
                </a:solidFill>
                <a:latin typeface="Consolas" pitchFamily="49" charset="0"/>
                <a:ea typeface="仿宋" pitchFamily="49" charset="-122"/>
                <a:cs typeface="Consolas" pitchFamily="49" charset="0"/>
              </a:rPr>
              <a:t>CopyBTree</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BTNode</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bt,BTNode</a:t>
            </a:r>
            <a:r>
              <a:rPr lang="en-US" altLang="zh-CN" sz="1517" dirty="0">
                <a:solidFill>
                  <a:schemeClr val="tx1"/>
                </a:solidFill>
                <a:latin typeface="Consolas" pitchFamily="49" charset="0"/>
                <a:ea typeface="仿宋" pitchFamily="49" charset="-122"/>
                <a:cs typeface="Consolas" pitchFamily="49" charset="0"/>
              </a:rPr>
              <a:t> *&amp;bt1)</a:t>
            </a:r>
          </a:p>
          <a:p>
            <a:r>
              <a:rPr lang="en-US" altLang="zh-CN" sz="1517" dirty="0">
                <a:solidFill>
                  <a:schemeClr val="tx1"/>
                </a:solidFill>
                <a:latin typeface="Consolas" pitchFamily="49" charset="0"/>
                <a:ea typeface="仿宋" pitchFamily="49" charset="-122"/>
                <a:cs typeface="Consolas" pitchFamily="49" charset="0"/>
              </a:rPr>
              <a:t>//</a:t>
            </a:r>
            <a:r>
              <a:rPr lang="zh-CN" altLang="zh-CN" sz="1517" dirty="0">
                <a:solidFill>
                  <a:schemeClr val="tx1"/>
                </a:solidFill>
                <a:latin typeface="Consolas" pitchFamily="49" charset="0"/>
                <a:ea typeface="仿宋" pitchFamily="49" charset="-122"/>
                <a:cs typeface="Consolas" pitchFamily="49" charset="0"/>
              </a:rPr>
              <a:t>由二叉树</a:t>
            </a:r>
            <a:r>
              <a:rPr lang="en-US" altLang="zh-CN" sz="1517" dirty="0" err="1">
                <a:solidFill>
                  <a:schemeClr val="tx1"/>
                </a:solidFill>
                <a:latin typeface="Consolas" pitchFamily="49" charset="0"/>
                <a:ea typeface="仿宋" pitchFamily="49" charset="-122"/>
                <a:cs typeface="Consolas" pitchFamily="49" charset="0"/>
              </a:rPr>
              <a:t>bt</a:t>
            </a:r>
            <a:r>
              <a:rPr lang="zh-CN" altLang="zh-CN" sz="1517" dirty="0">
                <a:solidFill>
                  <a:schemeClr val="tx1"/>
                </a:solidFill>
                <a:latin typeface="Consolas" pitchFamily="49" charset="0"/>
                <a:ea typeface="仿宋" pitchFamily="49" charset="-122"/>
                <a:cs typeface="Consolas" pitchFamily="49" charset="0"/>
              </a:rPr>
              <a:t>复制产生</a:t>
            </a:r>
            <a:r>
              <a:rPr lang="en-US" altLang="zh-CN" sz="1517" dirty="0">
                <a:solidFill>
                  <a:schemeClr val="tx1"/>
                </a:solidFill>
                <a:latin typeface="Consolas" pitchFamily="49" charset="0"/>
                <a:ea typeface="仿宋" pitchFamily="49" charset="-122"/>
                <a:cs typeface="Consolas" pitchFamily="49" charset="0"/>
              </a:rPr>
              <a:t>bt1</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if (</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==NULL)</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bt1=NULL;</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else</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	bt1=(</a:t>
            </a:r>
            <a:r>
              <a:rPr lang="en-US" altLang="zh-CN" sz="1517" dirty="0" err="1">
                <a:solidFill>
                  <a:schemeClr val="tx1"/>
                </a:solidFill>
                <a:latin typeface="Consolas" pitchFamily="49" charset="0"/>
                <a:ea typeface="仿宋" pitchFamily="49" charset="-122"/>
                <a:cs typeface="Consolas" pitchFamily="49" charset="0"/>
              </a:rPr>
              <a:t>BTNode</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malloc</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sizeof</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BTNode</a:t>
            </a:r>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bt1-&gt;data=</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-&gt;data;</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CopyBTree</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-&gt;lchild,bt1-&gt;</a:t>
            </a:r>
            <a:r>
              <a:rPr lang="en-US" altLang="zh-CN" sz="1517" dirty="0" err="1">
                <a:solidFill>
                  <a:schemeClr val="tx1"/>
                </a:solidFill>
                <a:latin typeface="Consolas" pitchFamily="49" charset="0"/>
                <a:ea typeface="仿宋" pitchFamily="49" charset="-122"/>
                <a:cs typeface="Consolas" pitchFamily="49" charset="0"/>
              </a:rPr>
              <a:t>lchild</a:t>
            </a:r>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CopyBTree</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-&gt;rchild,bt1-&gt;</a:t>
            </a:r>
            <a:r>
              <a:rPr lang="en-US" altLang="zh-CN" sz="1517" dirty="0" err="1">
                <a:solidFill>
                  <a:schemeClr val="tx1"/>
                </a:solidFill>
                <a:latin typeface="Consolas" pitchFamily="49" charset="0"/>
                <a:ea typeface="仿宋" pitchFamily="49" charset="-122"/>
                <a:cs typeface="Consolas" pitchFamily="49" charset="0"/>
              </a:rPr>
              <a:t>rchild</a:t>
            </a:r>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   }</a:t>
            </a:r>
            <a:endParaRPr lang="zh-CN" altLang="zh-CN" sz="1517" dirty="0">
              <a:solidFill>
                <a:schemeClr val="tx1"/>
              </a:solidFill>
              <a:latin typeface="Consolas" pitchFamily="49" charset="0"/>
              <a:ea typeface="仿宋" pitchFamily="49" charset="-122"/>
              <a:cs typeface="Consolas" pitchFamily="49" charset="0"/>
            </a:endParaRPr>
          </a:p>
          <a:p>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p:txBody>
      </p:sp>
      <p:sp>
        <p:nvSpPr>
          <p:cNvPr id="5" name="下箭头 4"/>
          <p:cNvSpPr/>
          <p:nvPr/>
        </p:nvSpPr>
        <p:spPr>
          <a:xfrm>
            <a:off x="3782870" y="2804931"/>
            <a:ext cx="473610" cy="406304"/>
          </a:xfrm>
          <a:prstGeom prst="downArrow">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sz="2288"/>
          </a:p>
        </p:txBody>
      </p:sp>
      <p:sp>
        <p:nvSpPr>
          <p:cNvPr id="6" name="日期占位符 5"/>
          <p:cNvSpPr>
            <a:spLocks noGrp="1"/>
          </p:cNvSpPr>
          <p:nvPr>
            <p:ph type="dt" sz="half" idx="10"/>
          </p:nvPr>
        </p:nvSpPr>
        <p:spPr/>
        <p:txBody>
          <a:bodyPr/>
          <a:lstStyle/>
          <a:p>
            <a:pPr eaLnBrk="1" latinLnBrk="0" hangingPunct="1"/>
            <a:fld id="{FC0B6E99-7045-4163-A356-67FF70ECFCA8}"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46</a:t>
            </a:fld>
            <a:endParaRPr lang="en-US" altLang="zh-CN">
              <a:solidFill>
                <a:srgbClr val="F0A22E">
                  <a:shade val="75000"/>
                </a:srgb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99" y="1673806"/>
            <a:ext cx="9364331" cy="297401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88" dirty="0">
                <a:latin typeface="Consolas" pitchFamily="49" charset="0"/>
                <a:ea typeface="楷体" pitchFamily="49" charset="-122"/>
                <a:cs typeface="Consolas" pitchFamily="49" charset="0"/>
              </a:rPr>
              <a:t>  </a:t>
            </a:r>
            <a:r>
              <a:rPr lang="zh-CN" altLang="zh-CN" sz="2288" dirty="0">
                <a:solidFill>
                  <a:srgbClr val="FF0000"/>
                </a:solidFill>
                <a:latin typeface="微软雅黑" pitchFamily="34" charset="-122"/>
                <a:ea typeface="微软雅黑" pitchFamily="34" charset="-122"/>
                <a:cs typeface="Consolas" pitchFamily="49" charset="0"/>
              </a:rPr>
              <a:t>解</a:t>
            </a:r>
            <a:r>
              <a:rPr lang="zh-CN" altLang="zh-CN" sz="2288" dirty="0">
                <a:solidFill>
                  <a:srgbClr val="FF0000"/>
                </a:solidFill>
                <a:latin typeface="Consolas" pitchFamily="49" charset="0"/>
                <a:ea typeface="楷体" pitchFamily="49" charset="-122"/>
                <a:cs typeface="Consolas" pitchFamily="49" charset="0"/>
              </a:rPr>
              <a:t>：</a:t>
            </a:r>
            <a:r>
              <a:rPr lang="zh-CN" altLang="zh-CN" sz="1733" dirty="0">
                <a:solidFill>
                  <a:srgbClr val="0000FF"/>
                </a:solidFill>
                <a:latin typeface="Consolas" pitchFamily="49" charset="0"/>
                <a:ea typeface="仿宋" pitchFamily="49" charset="-122"/>
                <a:cs typeface="Consolas" pitchFamily="49" charset="0"/>
              </a:rPr>
              <a:t>用</a:t>
            </a:r>
            <a:r>
              <a:rPr lang="en-US" altLang="zh-CN" sz="1733" dirty="0">
                <a:solidFill>
                  <a:srgbClr val="0000FF"/>
                </a:solidFill>
                <a:latin typeface="Consolas" pitchFamily="49" charset="0"/>
                <a:ea typeface="仿宋" pitchFamily="49" charset="-122"/>
                <a:cs typeface="Consolas" pitchFamily="49" charset="0"/>
              </a:rPr>
              <a:t>vector&lt;</a:t>
            </a:r>
            <a:r>
              <a:rPr lang="en-US" altLang="zh-CN" sz="1733" dirty="0" err="1">
                <a:solidFill>
                  <a:srgbClr val="0000FF"/>
                </a:solidFill>
                <a:latin typeface="Consolas" pitchFamily="49" charset="0"/>
                <a:ea typeface="仿宋" pitchFamily="49" charset="-122"/>
                <a:cs typeface="Consolas" pitchFamily="49" charset="0"/>
              </a:rPr>
              <a:t>int</a:t>
            </a:r>
            <a:r>
              <a:rPr lang="en-US" altLang="zh-CN" sz="1733" dirty="0">
                <a:solidFill>
                  <a:srgbClr val="0000FF"/>
                </a:solidFill>
                <a:latin typeface="Consolas" pitchFamily="49" charset="0"/>
                <a:ea typeface="仿宋" pitchFamily="49" charset="-122"/>
                <a:cs typeface="Consolas" pitchFamily="49" charset="0"/>
              </a:rPr>
              <a:t>&gt;</a:t>
            </a:r>
            <a:r>
              <a:rPr lang="zh-CN" altLang="zh-CN" sz="1733" dirty="0">
                <a:solidFill>
                  <a:srgbClr val="0000FF"/>
                </a:solidFill>
                <a:latin typeface="Consolas" pitchFamily="49" charset="0"/>
                <a:ea typeface="仿宋" pitchFamily="49" charset="-122"/>
                <a:cs typeface="Consolas" pitchFamily="49" charset="0"/>
              </a:rPr>
              <a:t>向量</a:t>
            </a:r>
            <a:r>
              <a:rPr lang="en-US" altLang="zh-CN" sz="1733" dirty="0">
                <a:solidFill>
                  <a:srgbClr val="0000FF"/>
                </a:solidFill>
                <a:latin typeface="Consolas" pitchFamily="49" charset="0"/>
                <a:ea typeface="仿宋" pitchFamily="49" charset="-122"/>
                <a:cs typeface="Consolas" pitchFamily="49" charset="0"/>
              </a:rPr>
              <a:t>path</a:t>
            </a:r>
            <a:r>
              <a:rPr lang="zh-CN" altLang="zh-CN" sz="1733" dirty="0">
                <a:solidFill>
                  <a:srgbClr val="0000FF"/>
                </a:solidFill>
                <a:latin typeface="Consolas" pitchFamily="49" charset="0"/>
                <a:ea typeface="仿宋" pitchFamily="49" charset="-122"/>
                <a:cs typeface="Consolas" pitchFamily="49" charset="0"/>
              </a:rPr>
              <a:t>存放从根结点到</a:t>
            </a:r>
            <a:r>
              <a:rPr lang="en-US" altLang="zh-CN" sz="1733" i="1" dirty="0">
                <a:solidFill>
                  <a:srgbClr val="0000FF"/>
                </a:solidFill>
                <a:latin typeface="Consolas" pitchFamily="49" charset="0"/>
                <a:ea typeface="仿宋" pitchFamily="49" charset="-122"/>
                <a:cs typeface="Consolas" pitchFamily="49" charset="0"/>
              </a:rPr>
              <a:t>x</a:t>
            </a:r>
            <a:r>
              <a:rPr lang="zh-CN" altLang="zh-CN" sz="1733" dirty="0">
                <a:solidFill>
                  <a:srgbClr val="0000FF"/>
                </a:solidFill>
                <a:latin typeface="Consolas" pitchFamily="49" charset="0"/>
                <a:ea typeface="仿宋" pitchFamily="49" charset="-122"/>
                <a:cs typeface="Consolas" pitchFamily="49" charset="0"/>
              </a:rPr>
              <a:t>结点的正向路径。</a:t>
            </a:r>
          </a:p>
          <a:p>
            <a:pPr>
              <a:lnSpc>
                <a:spcPct val="150000"/>
              </a:lnSpc>
            </a:pPr>
            <a:r>
              <a:rPr lang="en-US" altLang="zh-CN" sz="1733" i="1" dirty="0">
                <a:solidFill>
                  <a:srgbClr val="0000FF"/>
                </a:solidFill>
                <a:latin typeface="Consolas" pitchFamily="49" charset="0"/>
                <a:ea typeface="仿宋" pitchFamily="49" charset="-122"/>
                <a:cs typeface="Consolas" pitchFamily="49" charset="0"/>
              </a:rPr>
              <a:t>     </a:t>
            </a:r>
            <a:r>
              <a:rPr lang="en-US" altLang="zh-CN" sz="1733" i="1" dirty="0">
                <a:solidFill>
                  <a:srgbClr val="C00000"/>
                </a:solidFill>
                <a:latin typeface="Consolas" pitchFamily="49" charset="0"/>
                <a:ea typeface="仿宋" pitchFamily="49" charset="-122"/>
                <a:cs typeface="Consolas" pitchFamily="49" charset="0"/>
              </a:rPr>
              <a:t>f</a:t>
            </a:r>
            <a:r>
              <a:rPr lang="en-US" altLang="zh-CN" sz="1733" dirty="0">
                <a:solidFill>
                  <a:srgbClr val="C00000"/>
                </a:solidFill>
                <a:latin typeface="Consolas" pitchFamily="49" charset="0"/>
                <a:ea typeface="仿宋" pitchFamily="49" charset="-122"/>
                <a:cs typeface="Consolas" pitchFamily="49" charset="0"/>
              </a:rPr>
              <a:t>(</a:t>
            </a:r>
            <a:r>
              <a:rPr lang="en-US" altLang="zh-CN" sz="1733" i="1" dirty="0">
                <a:solidFill>
                  <a:srgbClr val="C00000"/>
                </a:solidFill>
                <a:latin typeface="Consolas" pitchFamily="49" charset="0"/>
                <a:ea typeface="仿宋" pitchFamily="49" charset="-122"/>
                <a:cs typeface="Consolas" pitchFamily="49" charset="0"/>
              </a:rPr>
              <a:t>b</a:t>
            </a:r>
            <a:r>
              <a:rPr lang="zh-CN" altLang="zh-CN" sz="1733" dirty="0">
                <a:solidFill>
                  <a:srgbClr val="C00000"/>
                </a:solidFill>
                <a:latin typeface="Consolas" pitchFamily="49" charset="0"/>
                <a:ea typeface="仿宋" pitchFamily="49" charset="-122"/>
                <a:cs typeface="Consolas" pitchFamily="49" charset="0"/>
              </a:rPr>
              <a:t>，</a:t>
            </a:r>
            <a:r>
              <a:rPr lang="en-US" altLang="zh-CN" sz="1733" i="1" dirty="0">
                <a:solidFill>
                  <a:srgbClr val="C00000"/>
                </a:solidFill>
                <a:latin typeface="Consolas" pitchFamily="49" charset="0"/>
                <a:ea typeface="仿宋" pitchFamily="49" charset="-122"/>
                <a:cs typeface="Consolas" pitchFamily="49" charset="0"/>
              </a:rPr>
              <a:t>x</a:t>
            </a:r>
            <a:r>
              <a:rPr lang="zh-CN" altLang="zh-CN" sz="1733" dirty="0">
                <a:solidFill>
                  <a:srgbClr val="C00000"/>
                </a:solidFill>
                <a:latin typeface="Consolas" pitchFamily="49" charset="0"/>
                <a:ea typeface="仿宋" pitchFamily="49" charset="-122"/>
                <a:cs typeface="Consolas" pitchFamily="49" charset="0"/>
              </a:rPr>
              <a:t>，</a:t>
            </a:r>
            <a:r>
              <a:rPr lang="en-US" altLang="zh-CN" sz="1733" dirty="0">
                <a:solidFill>
                  <a:srgbClr val="C00000"/>
                </a:solidFill>
                <a:latin typeface="Consolas" pitchFamily="49" charset="0"/>
                <a:ea typeface="仿宋" pitchFamily="49" charset="-122"/>
                <a:cs typeface="Consolas" pitchFamily="49" charset="0"/>
              </a:rPr>
              <a:t>path)</a:t>
            </a:r>
            <a:r>
              <a:rPr lang="zh-CN" altLang="zh-CN" sz="1733" dirty="0">
                <a:solidFill>
                  <a:srgbClr val="0000FF"/>
                </a:solidFill>
                <a:latin typeface="Consolas" pitchFamily="49" charset="0"/>
                <a:ea typeface="仿宋" pitchFamily="49" charset="-122"/>
                <a:cs typeface="Consolas" pitchFamily="49" charset="0"/>
              </a:rPr>
              <a:t>的求解过程是：</a:t>
            </a:r>
            <a:endParaRPr lang="en-US" altLang="zh-CN" sz="1733" dirty="0">
              <a:solidFill>
                <a:srgbClr val="0000FF"/>
              </a:solidFill>
              <a:latin typeface="Consolas" pitchFamily="49" charset="0"/>
              <a:ea typeface="仿宋" pitchFamily="49" charset="-122"/>
              <a:cs typeface="Consolas" pitchFamily="49" charset="0"/>
            </a:endParaRPr>
          </a:p>
          <a:p>
            <a:pPr>
              <a:lnSpc>
                <a:spcPct val="150000"/>
              </a:lnSpc>
            </a:pP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00FF"/>
                </a:solidFill>
                <a:latin typeface="Consolas" pitchFamily="49" charset="0"/>
                <a:ea typeface="仿宋" pitchFamily="49" charset="-122"/>
                <a:cs typeface="Consolas" pitchFamily="49" charset="0"/>
              </a:rPr>
              <a:t>若</a:t>
            </a:r>
            <a:r>
              <a:rPr lang="en-US" altLang="zh-CN" sz="1733" i="1" dirty="0">
                <a:solidFill>
                  <a:srgbClr val="0000FF"/>
                </a:solidFill>
                <a:latin typeface="Consolas" pitchFamily="49" charset="0"/>
                <a:ea typeface="仿宋" pitchFamily="49" charset="-122"/>
                <a:cs typeface="Consolas" pitchFamily="49" charset="0"/>
              </a:rPr>
              <a:t>b</a:t>
            </a:r>
            <a:r>
              <a:rPr lang="zh-CN" altLang="zh-CN" sz="1733" dirty="0">
                <a:solidFill>
                  <a:srgbClr val="0000FF"/>
                </a:solidFill>
                <a:latin typeface="Consolas" pitchFamily="49" charset="0"/>
                <a:ea typeface="仿宋" pitchFamily="49" charset="-122"/>
                <a:cs typeface="Consolas" pitchFamily="49" charset="0"/>
              </a:rPr>
              <a:t>为空树，返回</a:t>
            </a:r>
            <a:r>
              <a:rPr lang="en-US" altLang="zh-CN" sz="1733" dirty="0">
                <a:solidFill>
                  <a:srgbClr val="0000FF"/>
                </a:solidFill>
                <a:latin typeface="Consolas" pitchFamily="49" charset="0"/>
                <a:ea typeface="仿宋" pitchFamily="49" charset="-122"/>
                <a:cs typeface="Consolas" pitchFamily="49" charset="0"/>
              </a:rPr>
              <a:t>false</a:t>
            </a:r>
            <a:r>
              <a:rPr lang="zh-CN" altLang="zh-CN" sz="1733" dirty="0">
                <a:solidFill>
                  <a:srgbClr val="0000FF"/>
                </a:solidFill>
                <a:latin typeface="Consolas" pitchFamily="49" charset="0"/>
                <a:ea typeface="仿宋" pitchFamily="49" charset="-122"/>
                <a:cs typeface="Consolas" pitchFamily="49" charset="0"/>
              </a:rPr>
              <a:t>；</a:t>
            </a:r>
            <a:endParaRPr lang="en-US" altLang="zh-CN" sz="1733" dirty="0">
              <a:solidFill>
                <a:srgbClr val="0000FF"/>
              </a:solidFill>
              <a:latin typeface="Consolas" pitchFamily="49" charset="0"/>
              <a:ea typeface="仿宋" pitchFamily="49" charset="-122"/>
              <a:cs typeface="Consolas" pitchFamily="49" charset="0"/>
            </a:endParaRPr>
          </a:p>
          <a:p>
            <a:pPr>
              <a:lnSpc>
                <a:spcPct val="150000"/>
              </a:lnSpc>
            </a:pP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00FF"/>
                </a:solidFill>
                <a:latin typeface="Consolas" pitchFamily="49" charset="0"/>
                <a:ea typeface="仿宋" pitchFamily="49" charset="-122"/>
                <a:cs typeface="Consolas" pitchFamily="49" charset="0"/>
              </a:rPr>
              <a:t>否则将</a:t>
            </a:r>
            <a:r>
              <a:rPr lang="en-US" altLang="zh-CN" sz="1733" i="1" dirty="0">
                <a:solidFill>
                  <a:srgbClr val="0000FF"/>
                </a:solidFill>
                <a:latin typeface="Consolas" pitchFamily="49" charset="0"/>
                <a:ea typeface="仿宋" pitchFamily="49" charset="-122"/>
                <a:cs typeface="Consolas" pitchFamily="49" charset="0"/>
              </a:rPr>
              <a:t>b</a:t>
            </a:r>
            <a:r>
              <a:rPr lang="zh-CN" altLang="zh-CN" sz="1733" dirty="0">
                <a:solidFill>
                  <a:srgbClr val="0000FF"/>
                </a:solidFill>
                <a:latin typeface="Consolas" pitchFamily="49" charset="0"/>
                <a:ea typeface="仿宋" pitchFamily="49" charset="-122"/>
                <a:cs typeface="Consolas" pitchFamily="49" charset="0"/>
              </a:rPr>
              <a:t>结点值加入到</a:t>
            </a:r>
            <a:r>
              <a:rPr lang="en-US" altLang="zh-CN" sz="1733" dirty="0">
                <a:solidFill>
                  <a:srgbClr val="0000FF"/>
                </a:solidFill>
                <a:latin typeface="Consolas" pitchFamily="49" charset="0"/>
                <a:ea typeface="仿宋" pitchFamily="49" charset="-122"/>
                <a:cs typeface="Consolas" pitchFamily="49" charset="0"/>
              </a:rPr>
              <a:t>path</a:t>
            </a:r>
            <a:r>
              <a:rPr lang="zh-CN" altLang="zh-CN" sz="1733" dirty="0">
                <a:solidFill>
                  <a:srgbClr val="0000FF"/>
                </a:solidFill>
                <a:latin typeface="Consolas" pitchFamily="49" charset="0"/>
                <a:ea typeface="仿宋" pitchFamily="49" charset="-122"/>
                <a:cs typeface="Consolas" pitchFamily="49" charset="0"/>
              </a:rPr>
              <a:t>中，如果</a:t>
            </a:r>
            <a:r>
              <a:rPr lang="en-US" altLang="zh-CN" sz="1733" dirty="0">
                <a:solidFill>
                  <a:srgbClr val="0000FF"/>
                </a:solidFill>
                <a:latin typeface="Consolas" pitchFamily="49" charset="0"/>
                <a:ea typeface="仿宋" pitchFamily="49" charset="-122"/>
                <a:cs typeface="Consolas" pitchFamily="49" charset="0"/>
              </a:rPr>
              <a:t>b-&gt;data=</a:t>
            </a:r>
            <a:r>
              <a:rPr lang="en-US" altLang="zh-CN" sz="1733" i="1" dirty="0">
                <a:solidFill>
                  <a:srgbClr val="0000FF"/>
                </a:solidFill>
                <a:latin typeface="Consolas" pitchFamily="49" charset="0"/>
                <a:ea typeface="仿宋" pitchFamily="49" charset="-122"/>
                <a:cs typeface="Consolas" pitchFamily="49" charset="0"/>
              </a:rPr>
              <a:t>x</a:t>
            </a:r>
            <a:r>
              <a:rPr lang="zh-CN" altLang="zh-CN" sz="1733" dirty="0">
                <a:solidFill>
                  <a:srgbClr val="0000FF"/>
                </a:solidFill>
                <a:latin typeface="Consolas" pitchFamily="49" charset="0"/>
                <a:ea typeface="仿宋" pitchFamily="49" charset="-122"/>
                <a:cs typeface="Consolas" pitchFamily="49" charset="0"/>
              </a:rPr>
              <a:t>，查找成功返回</a:t>
            </a:r>
            <a:r>
              <a:rPr lang="en-US" altLang="zh-CN" sz="1733" dirty="0">
                <a:solidFill>
                  <a:srgbClr val="0000FF"/>
                </a:solidFill>
                <a:latin typeface="Consolas" pitchFamily="49" charset="0"/>
                <a:ea typeface="仿宋" pitchFamily="49" charset="-122"/>
                <a:cs typeface="Consolas" pitchFamily="49" charset="0"/>
              </a:rPr>
              <a:t>true</a:t>
            </a:r>
            <a:r>
              <a:rPr lang="zh-CN" altLang="zh-CN" sz="1733" dirty="0">
                <a:solidFill>
                  <a:srgbClr val="0000FF"/>
                </a:solidFill>
                <a:latin typeface="Consolas" pitchFamily="49" charset="0"/>
                <a:ea typeface="仿宋" pitchFamily="49" charset="-122"/>
                <a:cs typeface="Consolas" pitchFamily="49" charset="0"/>
              </a:rPr>
              <a:t>；</a:t>
            </a:r>
            <a:endParaRPr lang="en-US" altLang="zh-CN" sz="1733" dirty="0">
              <a:solidFill>
                <a:srgbClr val="0000FF"/>
              </a:solidFill>
              <a:latin typeface="Consolas" pitchFamily="49" charset="0"/>
              <a:ea typeface="仿宋" pitchFamily="49" charset="-122"/>
              <a:cs typeface="Consolas" pitchFamily="49" charset="0"/>
            </a:endParaRPr>
          </a:p>
          <a:p>
            <a:pPr>
              <a:lnSpc>
                <a:spcPct val="150000"/>
              </a:lnSpc>
            </a:pP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00FF"/>
                </a:solidFill>
                <a:latin typeface="Consolas" pitchFamily="49" charset="0"/>
                <a:ea typeface="仿宋" pitchFamily="49" charset="-122"/>
                <a:cs typeface="Consolas" pitchFamily="49" charset="0"/>
              </a:rPr>
              <a:t>如果</a:t>
            </a:r>
            <a:r>
              <a:rPr lang="en-US" altLang="zh-CN" sz="1733" dirty="0">
                <a:solidFill>
                  <a:srgbClr val="0000FF"/>
                </a:solidFill>
                <a:latin typeface="Consolas" pitchFamily="49" charset="0"/>
                <a:ea typeface="仿宋" pitchFamily="49" charset="-122"/>
                <a:cs typeface="Consolas" pitchFamily="49" charset="0"/>
              </a:rPr>
              <a:t>b-&gt;data</a:t>
            </a:r>
            <a:r>
              <a:rPr lang="zh-CN" altLang="zh-CN" sz="1733" dirty="0">
                <a:solidFill>
                  <a:srgbClr val="0000FF"/>
                </a:solidFill>
                <a:latin typeface="Consolas" pitchFamily="49" charset="0"/>
                <a:ea typeface="仿宋" pitchFamily="49" charset="-122"/>
                <a:cs typeface="Consolas" pitchFamily="49" charset="0"/>
              </a:rPr>
              <a:t>≠</a:t>
            </a:r>
            <a:r>
              <a:rPr lang="en-US" altLang="zh-CN" sz="1733" i="1" dirty="0">
                <a:solidFill>
                  <a:srgbClr val="0000FF"/>
                </a:solidFill>
                <a:latin typeface="Consolas" pitchFamily="49" charset="0"/>
                <a:ea typeface="仿宋" pitchFamily="49" charset="-122"/>
                <a:cs typeface="Consolas" pitchFamily="49" charset="0"/>
              </a:rPr>
              <a:t>x</a:t>
            </a:r>
            <a:r>
              <a:rPr lang="zh-CN" altLang="zh-CN" sz="1733" dirty="0">
                <a:solidFill>
                  <a:srgbClr val="0000FF"/>
                </a:solidFill>
                <a:latin typeface="Consolas" pitchFamily="49" charset="0"/>
                <a:ea typeface="仿宋" pitchFamily="49" charset="-122"/>
                <a:cs typeface="Consolas" pitchFamily="49" charset="0"/>
              </a:rPr>
              <a:t>，在左子树中查找，若在左子树找到值为</a:t>
            </a:r>
            <a:r>
              <a:rPr lang="en-US" altLang="zh-CN" sz="1733" i="1" dirty="0">
                <a:solidFill>
                  <a:srgbClr val="0000FF"/>
                </a:solidFill>
                <a:latin typeface="Consolas" pitchFamily="49" charset="0"/>
                <a:ea typeface="仿宋" pitchFamily="49" charset="-122"/>
                <a:cs typeface="Consolas" pitchFamily="49" charset="0"/>
              </a:rPr>
              <a:t>x</a:t>
            </a:r>
            <a:r>
              <a:rPr lang="zh-CN" altLang="zh-CN" sz="1733" dirty="0">
                <a:solidFill>
                  <a:srgbClr val="0000FF"/>
                </a:solidFill>
                <a:latin typeface="Consolas" pitchFamily="49" charset="0"/>
                <a:ea typeface="仿宋" pitchFamily="49" charset="-122"/>
                <a:cs typeface="Consolas" pitchFamily="49" charset="0"/>
              </a:rPr>
              <a:t>的结点，返回</a:t>
            </a:r>
            <a:r>
              <a:rPr lang="en-US" altLang="zh-CN" sz="1733" dirty="0">
                <a:solidFill>
                  <a:srgbClr val="0000FF"/>
                </a:solidFill>
                <a:latin typeface="Consolas" pitchFamily="49" charset="0"/>
                <a:ea typeface="仿宋" pitchFamily="49" charset="-122"/>
                <a:cs typeface="Consolas" pitchFamily="49" charset="0"/>
              </a:rPr>
              <a:t>true</a:t>
            </a:r>
            <a:r>
              <a:rPr lang="zh-CN" altLang="zh-CN" sz="1733" dirty="0">
                <a:solidFill>
                  <a:srgbClr val="0000FF"/>
                </a:solidFill>
                <a:latin typeface="Consolas" pitchFamily="49" charset="0"/>
                <a:ea typeface="仿宋" pitchFamily="49" charset="-122"/>
                <a:cs typeface="Consolas" pitchFamily="49" charset="0"/>
              </a:rPr>
              <a:t>，若在左子树没有找到值为</a:t>
            </a:r>
            <a:r>
              <a:rPr lang="en-US" altLang="zh-CN" sz="1733" dirty="0">
                <a:solidFill>
                  <a:srgbClr val="0000FF"/>
                </a:solidFill>
                <a:latin typeface="Consolas" pitchFamily="49" charset="0"/>
                <a:ea typeface="仿宋" pitchFamily="49" charset="-122"/>
                <a:cs typeface="Consolas" pitchFamily="49" charset="0"/>
              </a:rPr>
              <a:t>x</a:t>
            </a:r>
            <a:r>
              <a:rPr lang="zh-CN" altLang="zh-CN" sz="1733" dirty="0">
                <a:solidFill>
                  <a:srgbClr val="0000FF"/>
                </a:solidFill>
                <a:latin typeface="Consolas" pitchFamily="49" charset="0"/>
                <a:ea typeface="仿宋" pitchFamily="49" charset="-122"/>
                <a:cs typeface="Consolas" pitchFamily="49" charset="0"/>
              </a:rPr>
              <a:t>的结点，返回在右子树中的查找结果。</a:t>
            </a:r>
            <a:endParaRPr lang="en-US" altLang="zh-CN" sz="1733" dirty="0">
              <a:solidFill>
                <a:srgbClr val="0000FF"/>
              </a:solidFill>
              <a:latin typeface="Consolas" pitchFamily="49" charset="0"/>
              <a:ea typeface="仿宋" pitchFamily="49" charset="-122"/>
              <a:cs typeface="Consolas" pitchFamily="49" charset="0"/>
            </a:endParaRPr>
          </a:p>
          <a:p>
            <a:pPr>
              <a:lnSpc>
                <a:spcPct val="150000"/>
              </a:lnSpc>
            </a:pPr>
            <a:r>
              <a:rPr lang="en-US" altLang="zh-CN" sz="1733" dirty="0">
                <a:solidFill>
                  <a:srgbClr val="0000FF"/>
                </a:solidFill>
                <a:latin typeface="Consolas" pitchFamily="49" charset="0"/>
                <a:ea typeface="仿宋" pitchFamily="49" charset="-122"/>
                <a:cs typeface="Consolas" pitchFamily="49" charset="0"/>
              </a:rPr>
              <a:t>     </a:t>
            </a:r>
            <a:r>
              <a:rPr lang="zh-CN" altLang="zh-CN" sz="1733" dirty="0">
                <a:solidFill>
                  <a:srgbClr val="0000FF"/>
                </a:solidFill>
                <a:latin typeface="Consolas" pitchFamily="49" charset="0"/>
                <a:ea typeface="仿宋" pitchFamily="49" charset="-122"/>
                <a:cs typeface="Consolas" pitchFamily="49" charset="0"/>
              </a:rPr>
              <a:t>左、右子树中查找都是“小问题”。</a:t>
            </a:r>
            <a:endParaRPr lang="zh-CN" altLang="en-US" sz="1733"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428115" y="4677139"/>
            <a:ext cx="8977375" cy="146051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733" i="1" dirty="0">
                <a:solidFill>
                  <a:schemeClr val="tx1"/>
                </a:solidFill>
                <a:latin typeface="Consolas" pitchFamily="49" charset="0"/>
                <a:ea typeface="仿宋" pitchFamily="49" charset="-122"/>
                <a:cs typeface="Consolas" pitchFamily="49" charset="0"/>
              </a:rPr>
              <a:t>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path)=false				</a:t>
            </a:r>
            <a:r>
              <a:rPr lang="zh-CN" altLang="zh-CN" sz="1733" dirty="0">
                <a:solidFill>
                  <a:schemeClr val="tx1"/>
                </a:solidFill>
                <a:latin typeface="Consolas" pitchFamily="49" charset="0"/>
                <a:ea typeface="仿宋" pitchFamily="49" charset="-122"/>
                <a:cs typeface="Consolas" pitchFamily="49" charset="0"/>
              </a:rPr>
              <a:t>当</a:t>
            </a:r>
            <a:r>
              <a:rPr lang="en-US" altLang="zh-CN" sz="1733" i="1" dirty="0">
                <a:solidFill>
                  <a:schemeClr val="tx1"/>
                </a:solidFill>
                <a:latin typeface="Consolas" pitchFamily="49" charset="0"/>
                <a:ea typeface="仿宋" pitchFamily="49" charset="-122"/>
                <a:cs typeface="Consolas" pitchFamily="49" charset="0"/>
              </a:rPr>
              <a:t>b</a:t>
            </a:r>
            <a:r>
              <a:rPr lang="en-US" altLang="zh-CN" sz="1733" dirty="0">
                <a:solidFill>
                  <a:schemeClr val="tx1"/>
                </a:solidFill>
                <a:latin typeface="Consolas" pitchFamily="49" charset="0"/>
                <a:ea typeface="仿宋" pitchFamily="49" charset="-122"/>
                <a:cs typeface="Consolas" pitchFamily="49" charset="0"/>
              </a:rPr>
              <a:t>=NULL</a:t>
            </a:r>
            <a:endParaRPr lang="zh-CN" altLang="zh-CN" sz="1733" dirty="0">
              <a:solidFill>
                <a:schemeClr val="tx1"/>
              </a:solidFill>
              <a:latin typeface="Consolas" pitchFamily="49" charset="0"/>
              <a:ea typeface="仿宋" pitchFamily="49" charset="-122"/>
              <a:cs typeface="Consolas" pitchFamily="49" charset="0"/>
            </a:endParaRPr>
          </a:p>
          <a:p>
            <a:r>
              <a:rPr lang="en-US" altLang="zh-CN" sz="1733" i="1" dirty="0">
                <a:solidFill>
                  <a:schemeClr val="tx1"/>
                </a:solidFill>
                <a:latin typeface="Consolas" pitchFamily="49" charset="0"/>
                <a:ea typeface="仿宋" pitchFamily="49" charset="-122"/>
                <a:cs typeface="Consolas" pitchFamily="49" charset="0"/>
              </a:rPr>
              <a:t>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path)=true</a:t>
            </a:r>
            <a:r>
              <a:rPr lang="zh-CN" altLang="zh-CN" sz="1733" dirty="0">
                <a:solidFill>
                  <a:schemeClr val="tx1"/>
                </a:solidFill>
                <a:latin typeface="Consolas" pitchFamily="49" charset="0"/>
                <a:ea typeface="仿宋" pitchFamily="49" charset="-122"/>
                <a:cs typeface="Consolas" pitchFamily="49" charset="0"/>
              </a:rPr>
              <a:t>（将</a:t>
            </a:r>
            <a:r>
              <a:rPr lang="en-US" altLang="zh-CN" sz="1733" dirty="0">
                <a:solidFill>
                  <a:schemeClr val="tx1"/>
                </a:solidFill>
                <a:latin typeface="Consolas" pitchFamily="49" charset="0"/>
                <a:ea typeface="仿宋" pitchFamily="49" charset="-122"/>
                <a:cs typeface="Consolas" pitchFamily="49" charset="0"/>
              </a:rPr>
              <a:t>b-&gt;data</a:t>
            </a:r>
            <a:r>
              <a:rPr lang="zh-CN" altLang="zh-CN" sz="1733" dirty="0">
                <a:solidFill>
                  <a:schemeClr val="tx1"/>
                </a:solidFill>
                <a:latin typeface="Consolas" pitchFamily="49" charset="0"/>
                <a:ea typeface="仿宋" pitchFamily="49" charset="-122"/>
                <a:cs typeface="Consolas" pitchFamily="49" charset="0"/>
              </a:rPr>
              <a:t>加入到</a:t>
            </a:r>
            <a:r>
              <a:rPr lang="en-US" altLang="zh-CN" sz="1733" dirty="0">
                <a:solidFill>
                  <a:schemeClr val="tx1"/>
                </a:solidFill>
                <a:latin typeface="Consolas" pitchFamily="49" charset="0"/>
                <a:ea typeface="仿宋" pitchFamily="49" charset="-122"/>
                <a:cs typeface="Consolas" pitchFamily="49" charset="0"/>
              </a:rPr>
              <a:t>path</a:t>
            </a:r>
            <a:r>
              <a:rPr lang="zh-CN" altLang="zh-CN" sz="1733" dirty="0">
                <a:solidFill>
                  <a:schemeClr val="tx1"/>
                </a:solidFill>
                <a:latin typeface="Consolas" pitchFamily="49" charset="0"/>
                <a:ea typeface="仿宋" pitchFamily="49" charset="-122"/>
                <a:cs typeface="Consolas" pitchFamily="49" charset="0"/>
              </a:rPr>
              <a:t>中）</a:t>
            </a:r>
            <a:r>
              <a:rPr lang="en-US" altLang="zh-CN" sz="1733" dirty="0">
                <a:solidFill>
                  <a:schemeClr val="tx1"/>
                </a:solidFill>
                <a:latin typeface="Consolas" pitchFamily="49" charset="0"/>
                <a:ea typeface="仿宋" pitchFamily="49" charset="-122"/>
                <a:cs typeface="Consolas" pitchFamily="49" charset="0"/>
              </a:rPr>
              <a:t>	</a:t>
            </a:r>
            <a:r>
              <a:rPr lang="zh-CN" altLang="zh-CN" sz="1733" dirty="0">
                <a:solidFill>
                  <a:schemeClr val="tx1"/>
                </a:solidFill>
                <a:latin typeface="Consolas" pitchFamily="49" charset="0"/>
                <a:ea typeface="仿宋" pitchFamily="49" charset="-122"/>
                <a:cs typeface="Consolas" pitchFamily="49" charset="0"/>
              </a:rPr>
              <a:t>当</a:t>
            </a:r>
            <a:r>
              <a:rPr lang="en-US" altLang="zh-CN" sz="1733" i="1" dirty="0">
                <a:solidFill>
                  <a:schemeClr val="tx1"/>
                </a:solidFill>
                <a:latin typeface="Consolas" pitchFamily="49" charset="0"/>
                <a:ea typeface="仿宋" pitchFamily="49" charset="-122"/>
                <a:cs typeface="Consolas" pitchFamily="49" charset="0"/>
              </a:rPr>
              <a:t>b</a:t>
            </a:r>
            <a:r>
              <a:rPr lang="en-US" altLang="zh-CN" sz="1733" dirty="0">
                <a:solidFill>
                  <a:schemeClr val="tx1"/>
                </a:solidFill>
                <a:latin typeface="Consolas" pitchFamily="49" charset="0"/>
                <a:ea typeface="仿宋" pitchFamily="49" charset="-122"/>
                <a:cs typeface="Consolas" pitchFamily="49" charset="0"/>
              </a:rPr>
              <a:t>-&gt;data=</a:t>
            </a:r>
            <a:r>
              <a:rPr lang="en-US" altLang="zh-CN" sz="1733" i="1" dirty="0">
                <a:solidFill>
                  <a:schemeClr val="tx1"/>
                </a:solidFill>
                <a:latin typeface="Consolas" pitchFamily="49" charset="0"/>
                <a:ea typeface="仿宋" pitchFamily="49" charset="-122"/>
                <a:cs typeface="Consolas" pitchFamily="49" charset="0"/>
              </a:rPr>
              <a:t>x</a:t>
            </a:r>
            <a:endParaRPr lang="zh-CN" altLang="zh-CN" sz="1733" dirty="0">
              <a:solidFill>
                <a:schemeClr val="tx1"/>
              </a:solidFill>
              <a:latin typeface="Consolas" pitchFamily="49" charset="0"/>
              <a:ea typeface="仿宋" pitchFamily="49" charset="-122"/>
              <a:cs typeface="Consolas" pitchFamily="49" charset="0"/>
            </a:endParaRPr>
          </a:p>
          <a:p>
            <a:r>
              <a:rPr lang="en-US" altLang="zh-CN" sz="1733" i="1" dirty="0">
                <a:solidFill>
                  <a:schemeClr val="tx1"/>
                </a:solidFill>
                <a:latin typeface="Consolas" pitchFamily="49" charset="0"/>
                <a:ea typeface="仿宋" pitchFamily="49" charset="-122"/>
                <a:cs typeface="Consolas" pitchFamily="49" charset="0"/>
              </a:rPr>
              <a:t>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path)=true			</a:t>
            </a:r>
            <a:r>
              <a:rPr lang="en-US" altLang="zh-CN" sz="1733" i="1" dirty="0">
                <a:solidFill>
                  <a:schemeClr val="tx1"/>
                </a:solidFill>
                <a:latin typeface="Consolas" pitchFamily="49" charset="0"/>
                <a:ea typeface="仿宋" pitchFamily="49" charset="-122"/>
                <a:cs typeface="Consolas" pitchFamily="49" charset="0"/>
              </a:rPr>
              <a:t>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en-US" altLang="zh-CN" sz="1733" dirty="0">
                <a:solidFill>
                  <a:schemeClr val="tx1"/>
                </a:solidFill>
                <a:latin typeface="Consolas" pitchFamily="49" charset="0"/>
                <a:ea typeface="仿宋" pitchFamily="49" charset="-122"/>
                <a:cs typeface="Consolas" pitchFamily="49" charset="0"/>
              </a:rPr>
              <a:t>-&gt;</a:t>
            </a:r>
            <a:r>
              <a:rPr lang="en-US" altLang="zh-CN" sz="1733" dirty="0" err="1">
                <a:solidFill>
                  <a:schemeClr val="tx1"/>
                </a:solidFill>
                <a:latin typeface="Consolas" pitchFamily="49" charset="0"/>
                <a:ea typeface="仿宋" pitchFamily="49" charset="-122"/>
                <a:cs typeface="Consolas" pitchFamily="49" charset="0"/>
              </a:rPr>
              <a:t>lchild</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path)=true</a:t>
            </a:r>
            <a:endParaRPr lang="zh-CN" altLang="zh-CN" sz="1733" dirty="0">
              <a:solidFill>
                <a:schemeClr val="tx1"/>
              </a:solidFill>
              <a:latin typeface="Consolas" pitchFamily="49" charset="0"/>
              <a:ea typeface="仿宋" pitchFamily="49" charset="-122"/>
              <a:cs typeface="Consolas" pitchFamily="49" charset="0"/>
            </a:endParaRPr>
          </a:p>
          <a:p>
            <a:r>
              <a:rPr lang="en-US" altLang="zh-CN" sz="1733" i="1" dirty="0">
                <a:solidFill>
                  <a:schemeClr val="tx1"/>
                </a:solidFill>
                <a:latin typeface="Consolas" pitchFamily="49" charset="0"/>
                <a:ea typeface="仿宋" pitchFamily="49" charset="-122"/>
                <a:cs typeface="Consolas" pitchFamily="49" charset="0"/>
              </a:rPr>
              <a:t>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a:t>
            </a:r>
            <a:r>
              <a:rPr lang="en-US" altLang="zh-CN" sz="1733" i="1" dirty="0">
                <a:solidFill>
                  <a:schemeClr val="tx1"/>
                </a:solidFill>
                <a:latin typeface="Consolas" pitchFamily="49" charset="0"/>
                <a:ea typeface="仿宋" pitchFamily="49" charset="-122"/>
                <a:cs typeface="Consolas" pitchFamily="49" charset="0"/>
              </a:rPr>
              <a:t> f</a:t>
            </a:r>
            <a:r>
              <a:rPr lang="en-US"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b</a:t>
            </a:r>
            <a:r>
              <a:rPr lang="en-US" altLang="zh-CN" sz="1733" dirty="0">
                <a:solidFill>
                  <a:schemeClr val="tx1"/>
                </a:solidFill>
                <a:latin typeface="Consolas" pitchFamily="49" charset="0"/>
                <a:ea typeface="仿宋" pitchFamily="49" charset="-122"/>
                <a:cs typeface="Consolas" pitchFamily="49" charset="0"/>
              </a:rPr>
              <a:t>-&gt;</a:t>
            </a:r>
            <a:r>
              <a:rPr lang="en-US" altLang="zh-CN" sz="1733" dirty="0" err="1">
                <a:solidFill>
                  <a:schemeClr val="tx1"/>
                </a:solidFill>
                <a:latin typeface="Consolas" pitchFamily="49" charset="0"/>
                <a:ea typeface="仿宋" pitchFamily="49" charset="-122"/>
                <a:cs typeface="Consolas" pitchFamily="49" charset="0"/>
              </a:rPr>
              <a:t>rchild</a:t>
            </a:r>
            <a:r>
              <a:rPr lang="zh-CN" altLang="zh-CN" sz="1733" dirty="0">
                <a:solidFill>
                  <a:schemeClr val="tx1"/>
                </a:solidFill>
                <a:latin typeface="Consolas" pitchFamily="49" charset="0"/>
                <a:ea typeface="仿宋" pitchFamily="49" charset="-122"/>
                <a:cs typeface="Consolas" pitchFamily="49" charset="0"/>
              </a:rPr>
              <a:t>，</a:t>
            </a:r>
            <a:r>
              <a:rPr lang="en-US" altLang="zh-CN" sz="1733" i="1" dirty="0">
                <a:solidFill>
                  <a:schemeClr val="tx1"/>
                </a:solidFill>
                <a:latin typeface="Consolas" pitchFamily="49" charset="0"/>
                <a:ea typeface="仿宋" pitchFamily="49" charset="-122"/>
                <a:cs typeface="Consolas" pitchFamily="49" charset="0"/>
              </a:rPr>
              <a:t>x</a:t>
            </a:r>
            <a:r>
              <a:rPr lang="zh-CN" altLang="zh-CN" sz="1733" dirty="0">
                <a:solidFill>
                  <a:schemeClr val="tx1"/>
                </a:solidFill>
                <a:latin typeface="Consolas" pitchFamily="49" charset="0"/>
                <a:ea typeface="仿宋" pitchFamily="49" charset="-122"/>
                <a:cs typeface="Consolas" pitchFamily="49" charset="0"/>
              </a:rPr>
              <a:t>，</a:t>
            </a:r>
            <a:r>
              <a:rPr lang="en-US" altLang="zh-CN" sz="1733" dirty="0">
                <a:solidFill>
                  <a:schemeClr val="tx1"/>
                </a:solidFill>
                <a:latin typeface="Consolas" pitchFamily="49" charset="0"/>
                <a:ea typeface="仿宋" pitchFamily="49" charset="-122"/>
                <a:cs typeface="Consolas" pitchFamily="49" charset="0"/>
              </a:rPr>
              <a:t>path)		</a:t>
            </a:r>
            <a:r>
              <a:rPr lang="zh-CN" altLang="zh-CN" sz="1733" dirty="0">
                <a:solidFill>
                  <a:schemeClr val="tx1"/>
                </a:solidFill>
                <a:latin typeface="Consolas" pitchFamily="49" charset="0"/>
                <a:ea typeface="仿宋" pitchFamily="49" charset="-122"/>
                <a:cs typeface="Consolas" pitchFamily="49" charset="0"/>
              </a:rPr>
              <a:t>其他情况</a:t>
            </a:r>
            <a:endParaRPr lang="zh-CN" altLang="en-US" sz="1733" dirty="0">
              <a:solidFill>
                <a:schemeClr val="tx1"/>
              </a:solidFill>
              <a:latin typeface="Consolas" pitchFamily="49" charset="0"/>
              <a:ea typeface="仿宋" pitchFamily="49" charset="-122"/>
              <a:cs typeface="Consolas" pitchFamily="49" charset="0"/>
            </a:endParaRPr>
          </a:p>
        </p:txBody>
      </p:sp>
      <p:sp>
        <p:nvSpPr>
          <p:cNvPr id="4" name="下箭头 3"/>
          <p:cNvSpPr/>
          <p:nvPr/>
        </p:nvSpPr>
        <p:spPr>
          <a:xfrm>
            <a:off x="4762020" y="4314247"/>
            <a:ext cx="309565" cy="4063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p>
        </p:txBody>
      </p:sp>
      <p:sp>
        <p:nvSpPr>
          <p:cNvPr id="5" name="TextBox 4"/>
          <p:cNvSpPr txBox="1"/>
          <p:nvPr/>
        </p:nvSpPr>
        <p:spPr>
          <a:xfrm>
            <a:off x="350106" y="694058"/>
            <a:ext cx="9364323" cy="1086901"/>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rtlCol="0">
            <a:spAutoFit/>
          </a:bodyPr>
          <a:lstStyle/>
          <a:p>
            <a:pPr>
              <a:lnSpc>
                <a:spcPct val="150000"/>
              </a:lnSpc>
            </a:pPr>
            <a:r>
              <a:rPr lang="zh-CN" altLang="zh-CN" sz="2167" dirty="0">
                <a:solidFill>
                  <a:srgbClr val="FF0000"/>
                </a:solidFill>
                <a:latin typeface="Consolas" pitchFamily="49" charset="0"/>
                <a:ea typeface="楷体" pitchFamily="49" charset="-122"/>
                <a:cs typeface="Consolas" pitchFamily="49" charset="0"/>
              </a:rPr>
              <a:t>【例</a:t>
            </a:r>
            <a:r>
              <a:rPr lang="en-US" altLang="zh-CN" sz="2167" dirty="0">
                <a:solidFill>
                  <a:srgbClr val="FF0000"/>
                </a:solidFill>
                <a:latin typeface="Consolas" pitchFamily="49" charset="0"/>
                <a:ea typeface="楷体" pitchFamily="49" charset="-122"/>
                <a:cs typeface="Consolas" pitchFamily="49" charset="0"/>
              </a:rPr>
              <a:t>8</a:t>
            </a:r>
            <a:r>
              <a:rPr lang="zh-CN" altLang="zh-CN" sz="2167" dirty="0">
                <a:solidFill>
                  <a:srgbClr val="FF0000"/>
                </a:solidFill>
                <a:latin typeface="Consolas" pitchFamily="49" charset="0"/>
                <a:ea typeface="楷体" pitchFamily="49" charset="-122"/>
                <a:cs typeface="Consolas" pitchFamily="49" charset="0"/>
              </a:rPr>
              <a:t>】</a:t>
            </a:r>
            <a:r>
              <a:rPr lang="zh-CN" altLang="zh-CN" sz="2288" dirty="0">
                <a:solidFill>
                  <a:srgbClr val="0000FF"/>
                </a:solidFill>
                <a:latin typeface="Consolas" pitchFamily="49" charset="0"/>
                <a:ea typeface="楷体" pitchFamily="49" charset="-122"/>
                <a:cs typeface="Consolas" pitchFamily="49" charset="0"/>
              </a:rPr>
              <a:t>假设二叉树采用二叉链存储结构，设计一个递归算法输出从根结点到值为</a:t>
            </a:r>
            <a:r>
              <a:rPr lang="en-US" altLang="zh-CN" sz="2288" i="1" dirty="0">
                <a:solidFill>
                  <a:srgbClr val="0000FF"/>
                </a:solidFill>
                <a:latin typeface="Consolas" pitchFamily="49" charset="0"/>
                <a:ea typeface="楷体" pitchFamily="49" charset="-122"/>
                <a:cs typeface="Consolas" pitchFamily="49" charset="0"/>
              </a:rPr>
              <a:t>x</a:t>
            </a:r>
            <a:r>
              <a:rPr lang="zh-CN" altLang="zh-CN" sz="2288" dirty="0">
                <a:solidFill>
                  <a:srgbClr val="0000FF"/>
                </a:solidFill>
                <a:latin typeface="Consolas" pitchFamily="49" charset="0"/>
                <a:ea typeface="楷体" pitchFamily="49" charset="-122"/>
                <a:cs typeface="Consolas" pitchFamily="49" charset="0"/>
              </a:rPr>
              <a:t>的结点的路径，假设二叉树中所有结点值不同。</a:t>
            </a:r>
            <a:endParaRPr lang="zh-CN" altLang="en-US" sz="2288" dirty="0">
              <a:solidFill>
                <a:srgbClr val="0000FF"/>
              </a:solidFill>
              <a:latin typeface="Consolas" pitchFamily="49" charset="0"/>
              <a:ea typeface="楷体" pitchFamily="49" charset="-122"/>
              <a:cs typeface="Consolas" pitchFamily="49" charset="0"/>
            </a:endParaRPr>
          </a:p>
        </p:txBody>
      </p:sp>
      <p:sp>
        <p:nvSpPr>
          <p:cNvPr id="6" name="日期占位符 5"/>
          <p:cNvSpPr>
            <a:spLocks noGrp="1"/>
          </p:cNvSpPr>
          <p:nvPr>
            <p:ph type="dt" sz="half" idx="10"/>
          </p:nvPr>
        </p:nvSpPr>
        <p:spPr/>
        <p:txBody>
          <a:bodyPr/>
          <a:lstStyle/>
          <a:p>
            <a:pPr eaLnBrk="1" latinLnBrk="0" hangingPunct="1"/>
            <a:fld id="{9F713C26-08FB-414E-84E3-7CB31302C426}"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47</a:t>
            </a:fld>
            <a:endParaRPr lang="en-US" altLang="zh-CN">
              <a:solidFill>
                <a:srgbClr val="F0A22E">
                  <a:shade val="75000"/>
                </a:srgb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76" y="698698"/>
            <a:ext cx="9673861" cy="530542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0" bIns="0" rtlCol="0">
            <a:spAutoFit/>
          </a:bodyPr>
          <a:lstStyle/>
          <a:p>
            <a:pPr>
              <a:lnSpc>
                <a:spcPts val="3033"/>
              </a:lnSpc>
            </a:pPr>
            <a:r>
              <a:rPr lang="en-US" altLang="zh-CN" sz="1517" dirty="0" err="1">
                <a:solidFill>
                  <a:schemeClr val="tx1"/>
                </a:solidFill>
                <a:latin typeface="Consolas" pitchFamily="49" charset="0"/>
                <a:ea typeface="仿宋" pitchFamily="49" charset="-122"/>
                <a:cs typeface="Consolas" pitchFamily="49" charset="0"/>
              </a:rPr>
              <a:t>bool</a:t>
            </a:r>
            <a:r>
              <a:rPr lang="en-US" altLang="zh-CN" sz="1517" dirty="0">
                <a:solidFill>
                  <a:schemeClr val="tx1"/>
                </a:solidFill>
                <a:latin typeface="Consolas" pitchFamily="49" charset="0"/>
                <a:ea typeface="仿宋" pitchFamily="49" charset="-122"/>
                <a:cs typeface="Consolas" pitchFamily="49" charset="0"/>
              </a:rPr>
              <a:t> Findxpath2(</a:t>
            </a:r>
            <a:r>
              <a:rPr lang="en-US" altLang="zh-CN" sz="1517" dirty="0" err="1">
                <a:solidFill>
                  <a:schemeClr val="tx1"/>
                </a:solidFill>
                <a:latin typeface="Consolas" pitchFamily="49" charset="0"/>
                <a:ea typeface="仿宋" pitchFamily="49" charset="-122"/>
                <a:cs typeface="Consolas" pitchFamily="49" charset="0"/>
              </a:rPr>
              <a:t>BTNode</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bt,int</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x,vector</a:t>
            </a:r>
            <a:r>
              <a:rPr lang="en-US" altLang="zh-CN" sz="1517" dirty="0">
                <a:solidFill>
                  <a:schemeClr val="tx1"/>
                </a:solidFill>
                <a:latin typeface="Consolas" pitchFamily="49" charset="0"/>
                <a:ea typeface="仿宋" pitchFamily="49" charset="-122"/>
                <a:cs typeface="Consolas" pitchFamily="49" charset="0"/>
              </a:rPr>
              <a:t>&lt;</a:t>
            </a:r>
            <a:r>
              <a:rPr lang="en-US" altLang="zh-CN" sz="1517" dirty="0" err="1">
                <a:solidFill>
                  <a:schemeClr val="tx1"/>
                </a:solidFill>
                <a:latin typeface="Consolas" pitchFamily="49" charset="0"/>
                <a:ea typeface="仿宋" pitchFamily="49" charset="-122"/>
                <a:cs typeface="Consolas" pitchFamily="49" charset="0"/>
              </a:rPr>
              <a:t>int</a:t>
            </a:r>
            <a:r>
              <a:rPr lang="en-US" altLang="zh-CN" sz="1517" dirty="0">
                <a:solidFill>
                  <a:schemeClr val="tx1"/>
                </a:solidFill>
                <a:latin typeface="Consolas" pitchFamily="49" charset="0"/>
                <a:ea typeface="仿宋" pitchFamily="49" charset="-122"/>
                <a:cs typeface="Consolas" pitchFamily="49" charset="0"/>
              </a:rPr>
              <a:t>&gt; </a:t>
            </a:r>
            <a:r>
              <a:rPr lang="en-US" altLang="zh-CN" sz="1517" dirty="0" err="1">
                <a:solidFill>
                  <a:schemeClr val="tx1"/>
                </a:solidFill>
                <a:latin typeface="Consolas" pitchFamily="49" charset="0"/>
                <a:ea typeface="仿宋" pitchFamily="49" charset="-122"/>
                <a:cs typeface="Consolas" pitchFamily="49" charset="0"/>
              </a:rPr>
              <a:t>tmppath</a:t>
            </a:r>
            <a:r>
              <a:rPr lang="en-US" altLang="zh-CN" sz="1517" dirty="0">
                <a:solidFill>
                  <a:schemeClr val="tx1"/>
                </a:solidFill>
                <a:latin typeface="Consolas" pitchFamily="49" charset="0"/>
                <a:ea typeface="仿宋" pitchFamily="49" charset="-122"/>
                <a:cs typeface="Consolas" pitchFamily="49" charset="0"/>
              </a:rPr>
              <a:t>,</a:t>
            </a:r>
          </a:p>
          <a:p>
            <a:pPr>
              <a:lnSpc>
                <a:spcPts val="3033"/>
              </a:lnSpc>
            </a:pPr>
            <a:r>
              <a:rPr lang="en-US" altLang="zh-CN" sz="1517" dirty="0">
                <a:solidFill>
                  <a:schemeClr val="tx1"/>
                </a:solidFill>
                <a:latin typeface="Consolas" pitchFamily="49" charset="0"/>
                <a:ea typeface="仿宋" pitchFamily="49" charset="-122"/>
                <a:cs typeface="Consolas" pitchFamily="49" charset="0"/>
              </a:rPr>
              <a:t>    vector&lt;</a:t>
            </a:r>
            <a:r>
              <a:rPr lang="en-US" altLang="zh-CN" sz="1517" dirty="0" err="1">
                <a:solidFill>
                  <a:schemeClr val="tx1"/>
                </a:solidFill>
                <a:latin typeface="Consolas" pitchFamily="49" charset="0"/>
                <a:ea typeface="仿宋" pitchFamily="49" charset="-122"/>
                <a:cs typeface="Consolas" pitchFamily="49" charset="0"/>
              </a:rPr>
              <a:t>int</a:t>
            </a:r>
            <a:r>
              <a:rPr lang="en-US" altLang="zh-CN" sz="1517" dirty="0">
                <a:solidFill>
                  <a:schemeClr val="tx1"/>
                </a:solidFill>
                <a:latin typeface="Consolas" pitchFamily="49" charset="0"/>
                <a:ea typeface="仿宋" pitchFamily="49" charset="-122"/>
                <a:cs typeface="Consolas" pitchFamily="49" charset="0"/>
              </a:rPr>
              <a:t>&gt; &amp;path) 		//</a:t>
            </a:r>
            <a:r>
              <a:rPr lang="zh-CN" altLang="zh-CN" sz="1517" dirty="0">
                <a:solidFill>
                  <a:schemeClr val="tx1"/>
                </a:solidFill>
                <a:latin typeface="Consolas" pitchFamily="49" charset="0"/>
                <a:ea typeface="仿宋" pitchFamily="49" charset="-122"/>
                <a:cs typeface="Consolas" pitchFamily="49" charset="0"/>
              </a:rPr>
              <a:t>求根结点到</a:t>
            </a:r>
            <a:r>
              <a:rPr lang="en-US" altLang="zh-CN" sz="1517" dirty="0">
                <a:solidFill>
                  <a:schemeClr val="tx1"/>
                </a:solidFill>
                <a:latin typeface="Consolas" pitchFamily="49" charset="0"/>
                <a:ea typeface="仿宋" pitchFamily="49" charset="-122"/>
                <a:cs typeface="Consolas" pitchFamily="49" charset="0"/>
              </a:rPr>
              <a:t>x</a:t>
            </a:r>
            <a:r>
              <a:rPr lang="zh-CN" altLang="zh-CN" sz="1517" dirty="0">
                <a:solidFill>
                  <a:schemeClr val="tx1"/>
                </a:solidFill>
                <a:latin typeface="Consolas" pitchFamily="49" charset="0"/>
                <a:ea typeface="仿宋" pitchFamily="49" charset="-122"/>
                <a:cs typeface="Consolas" pitchFamily="49" charset="0"/>
              </a:rPr>
              <a:t>结点的（正向）路径</a:t>
            </a:r>
          </a:p>
          <a:p>
            <a:pPr>
              <a:lnSpc>
                <a:spcPts val="3033"/>
              </a:lnSpc>
            </a:pPr>
            <a:r>
              <a:rPr lang="en-US" altLang="zh-CN" sz="1517" dirty="0">
                <a:solidFill>
                  <a:schemeClr val="tx1"/>
                </a:solidFill>
                <a:latin typeface="Consolas" pitchFamily="49" charset="0"/>
                <a:ea typeface="仿宋" pitchFamily="49" charset="-122"/>
                <a:cs typeface="Consolas" pitchFamily="49" charset="0"/>
              </a:rPr>
              <a:t>{   if (</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==NULL)			//</a:t>
            </a:r>
            <a:r>
              <a:rPr lang="zh-CN" altLang="zh-CN" sz="1517" dirty="0">
                <a:solidFill>
                  <a:schemeClr val="tx1"/>
                </a:solidFill>
                <a:latin typeface="Consolas" pitchFamily="49" charset="0"/>
                <a:ea typeface="仿宋" pitchFamily="49" charset="-122"/>
                <a:cs typeface="Consolas" pitchFamily="49" charset="0"/>
              </a:rPr>
              <a:t>空树返回</a:t>
            </a:r>
            <a:r>
              <a:rPr lang="en-US" altLang="zh-CN" sz="1517" dirty="0">
                <a:solidFill>
                  <a:schemeClr val="tx1"/>
                </a:solidFill>
                <a:latin typeface="Consolas" pitchFamily="49" charset="0"/>
                <a:ea typeface="仿宋" pitchFamily="49" charset="-122"/>
                <a:cs typeface="Consolas" pitchFamily="49" charset="0"/>
              </a:rPr>
              <a:t>false</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	return false;</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tmppath.push_back</a:t>
            </a:r>
            <a:r>
              <a:rPr lang="en-US" altLang="zh-CN" sz="1517" dirty="0">
                <a:solidFill>
                  <a:schemeClr val="tx1"/>
                </a:solidFill>
                <a:latin typeface="Consolas" pitchFamily="49" charset="0"/>
                <a:ea typeface="仿宋" pitchFamily="49" charset="-122"/>
                <a:cs typeface="Consolas" pitchFamily="49" charset="0"/>
              </a:rPr>
              <a:t>(</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-&gt;data);	//</a:t>
            </a:r>
            <a:r>
              <a:rPr lang="zh-CN" altLang="zh-CN" sz="1517" dirty="0">
                <a:solidFill>
                  <a:schemeClr val="tx1"/>
                </a:solidFill>
                <a:latin typeface="Consolas" pitchFamily="49" charset="0"/>
                <a:ea typeface="仿宋" pitchFamily="49" charset="-122"/>
                <a:cs typeface="Consolas" pitchFamily="49" charset="0"/>
              </a:rPr>
              <a:t>当前结点加入</a:t>
            </a:r>
            <a:r>
              <a:rPr lang="en-US" altLang="zh-CN" sz="1517" dirty="0">
                <a:solidFill>
                  <a:schemeClr val="tx1"/>
                </a:solidFill>
                <a:latin typeface="Consolas" pitchFamily="49" charset="0"/>
                <a:ea typeface="仿宋" pitchFamily="49" charset="-122"/>
                <a:cs typeface="Consolas" pitchFamily="49" charset="0"/>
              </a:rPr>
              <a:t>path</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    if (</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-&gt;data==x)			//</a:t>
            </a:r>
            <a:r>
              <a:rPr lang="zh-CN" altLang="zh-CN" sz="1517" dirty="0">
                <a:solidFill>
                  <a:schemeClr val="tx1"/>
                </a:solidFill>
                <a:latin typeface="Consolas" pitchFamily="49" charset="0"/>
                <a:ea typeface="仿宋" pitchFamily="49" charset="-122"/>
                <a:cs typeface="Consolas" pitchFamily="49" charset="0"/>
              </a:rPr>
              <a:t>当前结点值为</a:t>
            </a:r>
            <a:r>
              <a:rPr lang="en-US" altLang="zh-CN" sz="1517" dirty="0">
                <a:solidFill>
                  <a:schemeClr val="tx1"/>
                </a:solidFill>
                <a:latin typeface="Consolas" pitchFamily="49" charset="0"/>
                <a:ea typeface="仿宋" pitchFamily="49" charset="-122"/>
                <a:cs typeface="Consolas" pitchFamily="49" charset="0"/>
              </a:rPr>
              <a:t>x</a:t>
            </a:r>
            <a:r>
              <a:rPr lang="zh-CN" altLang="zh-CN" sz="1517" dirty="0">
                <a:solidFill>
                  <a:schemeClr val="tx1"/>
                </a:solidFill>
                <a:latin typeface="Consolas" pitchFamily="49" charset="0"/>
                <a:ea typeface="仿宋" pitchFamily="49" charset="-122"/>
                <a:cs typeface="Consolas" pitchFamily="49" charset="0"/>
              </a:rPr>
              <a:t>，返回</a:t>
            </a:r>
            <a:r>
              <a:rPr lang="en-US" altLang="zh-CN" sz="1517" dirty="0">
                <a:solidFill>
                  <a:schemeClr val="tx1"/>
                </a:solidFill>
                <a:latin typeface="Consolas" pitchFamily="49" charset="0"/>
                <a:ea typeface="仿宋" pitchFamily="49" charset="-122"/>
                <a:cs typeface="Consolas" pitchFamily="49" charset="0"/>
              </a:rPr>
              <a:t>true</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    {	path=</a:t>
            </a:r>
            <a:r>
              <a:rPr lang="en-US" altLang="zh-CN" sz="1517" dirty="0" err="1">
                <a:solidFill>
                  <a:schemeClr val="tx1"/>
                </a:solidFill>
                <a:latin typeface="Consolas" pitchFamily="49" charset="0"/>
                <a:ea typeface="仿宋" pitchFamily="49" charset="-122"/>
                <a:cs typeface="Consolas" pitchFamily="49" charset="0"/>
              </a:rPr>
              <a:t>tmppath</a:t>
            </a:r>
            <a:r>
              <a:rPr lang="en-US" altLang="zh-CN" sz="1517" dirty="0">
                <a:solidFill>
                  <a:schemeClr val="tx1"/>
                </a:solidFill>
                <a:latin typeface="Consolas" pitchFamily="49" charset="0"/>
                <a:ea typeface="仿宋" pitchFamily="49" charset="-122"/>
                <a:cs typeface="Consolas" pitchFamily="49" charset="0"/>
              </a:rPr>
              <a:t>;			//</a:t>
            </a:r>
            <a:r>
              <a:rPr lang="zh-CN" altLang="zh-CN" sz="1517" dirty="0">
                <a:solidFill>
                  <a:schemeClr val="tx1"/>
                </a:solidFill>
                <a:latin typeface="Consolas" pitchFamily="49" charset="0"/>
                <a:ea typeface="仿宋" pitchFamily="49" charset="-122"/>
                <a:cs typeface="Consolas" pitchFamily="49" charset="0"/>
              </a:rPr>
              <a:t>路径复制</a:t>
            </a:r>
          </a:p>
          <a:p>
            <a:pPr>
              <a:lnSpc>
                <a:spcPts val="3033"/>
              </a:lnSpc>
            </a:pPr>
            <a:r>
              <a:rPr lang="en-US" altLang="zh-CN" sz="1517" dirty="0">
                <a:solidFill>
                  <a:schemeClr val="tx1"/>
                </a:solidFill>
                <a:latin typeface="Consolas" pitchFamily="49" charset="0"/>
                <a:ea typeface="仿宋" pitchFamily="49" charset="-122"/>
                <a:cs typeface="Consolas" pitchFamily="49" charset="0"/>
              </a:rPr>
              <a:t>	return true;</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    }</a:t>
            </a:r>
            <a:endParaRPr lang="zh-CN" altLang="zh-CN" sz="1517" dirty="0">
              <a:solidFill>
                <a:schemeClr val="tx1"/>
              </a:solidFill>
              <a:latin typeface="Consolas" pitchFamily="49" charset="0"/>
              <a:ea typeface="仿宋" pitchFamily="49" charset="-122"/>
              <a:cs typeface="Consolas" pitchFamily="49" charset="0"/>
            </a:endParaRPr>
          </a:p>
          <a:p>
            <a:pPr>
              <a:lnSpc>
                <a:spcPct val="150000"/>
              </a:lnSpc>
            </a:pPr>
            <a:r>
              <a:rPr lang="en-US" altLang="zh-CN" sz="1517" dirty="0">
                <a:solidFill>
                  <a:schemeClr val="tx1"/>
                </a:solidFill>
                <a:latin typeface="Consolas" pitchFamily="49" charset="0"/>
                <a:ea typeface="仿宋" pitchFamily="49" charset="-122"/>
                <a:cs typeface="Consolas" pitchFamily="49" charset="0"/>
              </a:rPr>
              <a:t>    </a:t>
            </a:r>
            <a:r>
              <a:rPr lang="en-US" altLang="zh-CN" sz="1517" dirty="0" err="1">
                <a:solidFill>
                  <a:schemeClr val="tx1"/>
                </a:solidFill>
                <a:latin typeface="Consolas" pitchFamily="49" charset="0"/>
                <a:ea typeface="仿宋" pitchFamily="49" charset="-122"/>
                <a:cs typeface="Consolas" pitchFamily="49" charset="0"/>
              </a:rPr>
              <a:t>bool</a:t>
            </a:r>
            <a:r>
              <a:rPr lang="en-US" altLang="zh-CN" sz="1517" dirty="0">
                <a:solidFill>
                  <a:schemeClr val="tx1"/>
                </a:solidFill>
                <a:latin typeface="Consolas" pitchFamily="49" charset="0"/>
                <a:ea typeface="仿宋" pitchFamily="49" charset="-122"/>
                <a:cs typeface="Consolas" pitchFamily="49" charset="0"/>
              </a:rPr>
              <a:t> find=Findxpath2(</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a:t>
            </a:r>
            <a:r>
              <a:rPr lang="en-US" altLang="zh-CN" sz="1517" dirty="0" err="1">
                <a:solidFill>
                  <a:schemeClr val="tx1"/>
                </a:solidFill>
                <a:latin typeface="Consolas" pitchFamily="49" charset="0"/>
                <a:ea typeface="仿宋" pitchFamily="49" charset="-122"/>
                <a:cs typeface="Consolas" pitchFamily="49" charset="0"/>
              </a:rPr>
              <a:t>lchild,x,tmppath,path</a:t>
            </a:r>
            <a:r>
              <a:rPr lang="en-US" altLang="zh-CN" sz="1517" dirty="0">
                <a:solidFill>
                  <a:schemeClr val="tx1"/>
                </a:solidFill>
                <a:latin typeface="Consolas" pitchFamily="49" charset="0"/>
                <a:ea typeface="仿宋" pitchFamily="49" charset="-122"/>
                <a:cs typeface="Consolas" pitchFamily="49" charset="0"/>
              </a:rPr>
              <a:t>); //</a:t>
            </a:r>
            <a:r>
              <a:rPr lang="zh-CN" altLang="zh-CN" sz="1517" dirty="0">
                <a:solidFill>
                  <a:schemeClr val="tx1"/>
                </a:solidFill>
                <a:latin typeface="Consolas" pitchFamily="49" charset="0"/>
                <a:ea typeface="仿宋" pitchFamily="49" charset="-122"/>
                <a:cs typeface="Consolas" pitchFamily="49" charset="0"/>
              </a:rPr>
              <a:t>在左子树中查找</a:t>
            </a:r>
          </a:p>
          <a:p>
            <a:pPr>
              <a:lnSpc>
                <a:spcPts val="3033"/>
              </a:lnSpc>
            </a:pPr>
            <a:r>
              <a:rPr lang="en-US" altLang="zh-CN" sz="1517" dirty="0">
                <a:solidFill>
                  <a:schemeClr val="tx1"/>
                </a:solidFill>
                <a:latin typeface="Consolas" pitchFamily="49" charset="0"/>
                <a:ea typeface="仿宋" pitchFamily="49" charset="-122"/>
                <a:cs typeface="Consolas" pitchFamily="49" charset="0"/>
              </a:rPr>
              <a:t>    if (find)  return true;		//</a:t>
            </a:r>
            <a:r>
              <a:rPr lang="zh-CN" altLang="zh-CN" sz="1517" dirty="0">
                <a:solidFill>
                  <a:schemeClr val="tx1"/>
                </a:solidFill>
                <a:latin typeface="Consolas" pitchFamily="49" charset="0"/>
                <a:ea typeface="仿宋" pitchFamily="49" charset="-122"/>
                <a:cs typeface="Consolas" pitchFamily="49" charset="0"/>
              </a:rPr>
              <a:t>左子树中成功找到</a:t>
            </a:r>
          </a:p>
          <a:p>
            <a:pPr>
              <a:lnSpc>
                <a:spcPts val="3033"/>
              </a:lnSpc>
            </a:pPr>
            <a:r>
              <a:rPr lang="en-US" altLang="zh-CN" sz="1517" dirty="0">
                <a:solidFill>
                  <a:schemeClr val="tx1"/>
                </a:solidFill>
                <a:latin typeface="Consolas" pitchFamily="49" charset="0"/>
                <a:ea typeface="仿宋" pitchFamily="49" charset="-122"/>
                <a:cs typeface="Consolas" pitchFamily="49" charset="0"/>
              </a:rPr>
              <a:t>    else				//</a:t>
            </a:r>
            <a:r>
              <a:rPr lang="zh-CN" altLang="zh-CN" sz="1517" dirty="0">
                <a:solidFill>
                  <a:schemeClr val="tx1"/>
                </a:solidFill>
                <a:latin typeface="Consolas" pitchFamily="49" charset="0"/>
                <a:ea typeface="仿宋" pitchFamily="49" charset="-122"/>
                <a:cs typeface="Consolas" pitchFamily="49" charset="0"/>
              </a:rPr>
              <a:t>左子树中没有找到，在右子树中查找</a:t>
            </a:r>
          </a:p>
          <a:p>
            <a:pPr>
              <a:lnSpc>
                <a:spcPts val="3033"/>
              </a:lnSpc>
            </a:pPr>
            <a:r>
              <a:rPr lang="en-US" altLang="zh-CN" sz="1517" dirty="0">
                <a:solidFill>
                  <a:schemeClr val="tx1"/>
                </a:solidFill>
                <a:latin typeface="Consolas" pitchFamily="49" charset="0"/>
                <a:ea typeface="仿宋" pitchFamily="49" charset="-122"/>
                <a:cs typeface="Consolas" pitchFamily="49" charset="0"/>
              </a:rPr>
              <a:t>	return Findxpath2(</a:t>
            </a:r>
            <a:r>
              <a:rPr lang="en-US" altLang="zh-CN" sz="1517" dirty="0" err="1">
                <a:solidFill>
                  <a:schemeClr val="tx1"/>
                </a:solidFill>
                <a:latin typeface="Consolas" pitchFamily="49" charset="0"/>
                <a:ea typeface="仿宋" pitchFamily="49" charset="-122"/>
                <a:cs typeface="Consolas" pitchFamily="49" charset="0"/>
              </a:rPr>
              <a:t>bt</a:t>
            </a:r>
            <a:r>
              <a:rPr lang="en-US" altLang="zh-CN" sz="1517" dirty="0">
                <a:solidFill>
                  <a:schemeClr val="tx1"/>
                </a:solidFill>
                <a:latin typeface="Consolas" pitchFamily="49" charset="0"/>
                <a:ea typeface="仿宋" pitchFamily="49" charset="-122"/>
                <a:cs typeface="Consolas" pitchFamily="49" charset="0"/>
              </a:rPr>
              <a:t>-&gt;</a:t>
            </a:r>
            <a:r>
              <a:rPr lang="en-US" altLang="zh-CN" sz="1517" dirty="0" err="1">
                <a:solidFill>
                  <a:schemeClr val="tx1"/>
                </a:solidFill>
                <a:latin typeface="Consolas" pitchFamily="49" charset="0"/>
                <a:ea typeface="仿宋" pitchFamily="49" charset="-122"/>
                <a:cs typeface="Consolas" pitchFamily="49" charset="0"/>
              </a:rPr>
              <a:t>rchild,x,tmppath,path</a:t>
            </a:r>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a:p>
            <a:pPr>
              <a:lnSpc>
                <a:spcPts val="3033"/>
              </a:lnSpc>
            </a:pPr>
            <a:r>
              <a:rPr lang="en-US" altLang="zh-CN" sz="1517" dirty="0">
                <a:solidFill>
                  <a:schemeClr val="tx1"/>
                </a:solidFill>
                <a:latin typeface="Consolas" pitchFamily="49" charset="0"/>
                <a:ea typeface="仿宋" pitchFamily="49" charset="-122"/>
                <a:cs typeface="Consolas" pitchFamily="49" charset="0"/>
              </a:rPr>
              <a:t>}</a:t>
            </a:r>
            <a:endParaRPr lang="zh-CN" altLang="zh-CN" sz="1517" dirty="0">
              <a:solidFill>
                <a:schemeClr val="tx1"/>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30971018-3FD5-49B8-962B-F9237136C090}"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48</a:t>
            </a:fld>
            <a:endParaRPr lang="en-US" altLang="zh-CN">
              <a:solidFill>
                <a:srgbClr val="F0A22E">
                  <a:shade val="75000"/>
                </a:srgb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312" y="1687700"/>
            <a:ext cx="8590420" cy="2515497"/>
          </a:xfrm>
          <a:prstGeom prst="rect">
            <a:avLst/>
          </a:prstGeom>
          <a:noFill/>
        </p:spPr>
        <p:txBody>
          <a:bodyPr wrap="square" rtlCol="0">
            <a:spAutoFit/>
          </a:bodyPr>
          <a:lstStyle/>
          <a:p>
            <a:pPr>
              <a:lnSpc>
                <a:spcPct val="150000"/>
              </a:lnSpc>
            </a:pPr>
            <a:r>
              <a:rPr lang="en-US" altLang="zh-CN" sz="2167" dirty="0">
                <a:solidFill>
                  <a:srgbClr val="0000FF"/>
                </a:solidFill>
                <a:latin typeface="楷体" pitchFamily="49" charset="-122"/>
                <a:ea typeface="楷体" pitchFamily="49" charset="-122"/>
              </a:rPr>
              <a:t>    </a:t>
            </a:r>
            <a:r>
              <a:rPr lang="zh-CN" altLang="zh-CN" sz="2167" dirty="0">
                <a:solidFill>
                  <a:srgbClr val="0000FF"/>
                </a:solidFill>
                <a:latin typeface="楷体" pitchFamily="49" charset="-122"/>
                <a:ea typeface="楷体"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167" dirty="0">
              <a:solidFill>
                <a:srgbClr val="0000FF"/>
              </a:solidFill>
              <a:latin typeface="楷体" pitchFamily="49" charset="-122"/>
              <a:ea typeface="楷体" pitchFamily="49" charset="-122"/>
            </a:endParaRPr>
          </a:p>
          <a:p>
            <a:pPr>
              <a:lnSpc>
                <a:spcPct val="150000"/>
              </a:lnSpc>
            </a:pPr>
            <a:r>
              <a:rPr lang="en-US" altLang="zh-CN" sz="2167" dirty="0">
                <a:solidFill>
                  <a:srgbClr val="0000FF"/>
                </a:solidFill>
                <a:latin typeface="楷体" pitchFamily="49" charset="-122"/>
                <a:ea typeface="楷体" pitchFamily="49" charset="-122"/>
              </a:rPr>
              <a:t>     </a:t>
            </a:r>
            <a:r>
              <a:rPr lang="zh-CN" altLang="zh-CN" sz="2167" dirty="0">
                <a:solidFill>
                  <a:srgbClr val="0000FF"/>
                </a:solidFill>
                <a:latin typeface="楷体" pitchFamily="49" charset="-122"/>
                <a:ea typeface="楷体" pitchFamily="49" charset="-122"/>
              </a:rPr>
              <a:t>但现实世界中的许多问题的求解都隐含这种相似性，并体现计算思维的特性。</a:t>
            </a:r>
            <a:endParaRPr lang="zh-CN" altLang="en-US" sz="2167" dirty="0">
              <a:solidFill>
                <a:srgbClr val="0000FF"/>
              </a:solidFill>
              <a:latin typeface="楷体" pitchFamily="49" charset="-122"/>
              <a:ea typeface="楷体" pitchFamily="49" charset="-122"/>
            </a:endParaRPr>
          </a:p>
        </p:txBody>
      </p:sp>
      <p:sp>
        <p:nvSpPr>
          <p:cNvPr id="5" name="TextBox 4"/>
          <p:cNvSpPr txBox="1"/>
          <p:nvPr/>
        </p:nvSpPr>
        <p:spPr>
          <a:xfrm>
            <a:off x="696486" y="991178"/>
            <a:ext cx="6733032" cy="5590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3033" dirty="0">
                <a:solidFill>
                  <a:srgbClr val="FF0000"/>
                </a:solidFill>
                <a:latin typeface="Consolas" pitchFamily="49" charset="0"/>
                <a:ea typeface="微软雅黑" pitchFamily="34" charset="-122"/>
                <a:cs typeface="Consolas" pitchFamily="49" charset="0"/>
              </a:rPr>
              <a:t>2.4 </a:t>
            </a:r>
            <a:r>
              <a:rPr lang="zh-CN" altLang="zh-CN" sz="3033" dirty="0">
                <a:solidFill>
                  <a:srgbClr val="FF0000"/>
                </a:solidFill>
                <a:latin typeface="Consolas" pitchFamily="49" charset="0"/>
                <a:ea typeface="微软雅黑" pitchFamily="34" charset="-122"/>
                <a:cs typeface="Consolas" pitchFamily="49" charset="0"/>
              </a:rPr>
              <a:t>基于归纳思想的递归算法设计</a:t>
            </a:r>
          </a:p>
        </p:txBody>
      </p:sp>
      <p:sp>
        <p:nvSpPr>
          <p:cNvPr id="2" name="日期占位符 1"/>
          <p:cNvSpPr>
            <a:spLocks noGrp="1"/>
          </p:cNvSpPr>
          <p:nvPr>
            <p:ph type="dt" sz="half" idx="10"/>
          </p:nvPr>
        </p:nvSpPr>
        <p:spPr/>
        <p:txBody>
          <a:bodyPr/>
          <a:lstStyle/>
          <a:p>
            <a:pPr eaLnBrk="1" latinLnBrk="0" hangingPunct="1"/>
            <a:fld id="{04AC88EF-D4AA-4208-A132-98A9798F6A64}"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6" name="灯片编号占位符 5"/>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49</a:t>
            </a:fld>
            <a:endParaRPr lang="en-US" altLang="zh-CN">
              <a:solidFill>
                <a:srgbClr val="F0A22E">
                  <a:shade val="75000"/>
                </a:srgb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50839" y="971848"/>
            <a:ext cx="8970433" cy="459036"/>
          </a:xfrm>
          <a:prstGeom prst="rect">
            <a:avLst/>
          </a:prstGeom>
          <a:noFill/>
          <a:ln w="9525">
            <a:noFill/>
            <a:miter lim="800000"/>
            <a:headEnd/>
            <a:tailEnd/>
          </a:ln>
        </p:spPr>
        <p:txBody>
          <a:bodyPr>
            <a:spAutoFit/>
          </a:bodyPr>
          <a:lstStyle/>
          <a:p>
            <a:pPr>
              <a:spcBef>
                <a:spcPct val="50000"/>
              </a:spcBef>
            </a:pPr>
            <a:r>
              <a:rPr lang="en-US" altLang="zh-CN" sz="2383" dirty="0">
                <a:solidFill>
                  <a:srgbClr val="FF0000"/>
                </a:solidFill>
                <a:latin typeface="Consolas" pitchFamily="49" charset="0"/>
                <a:ea typeface="楷体" pitchFamily="49" charset="-122"/>
                <a:cs typeface="Consolas" pitchFamily="49" charset="0"/>
              </a:rPr>
              <a:t>【</a:t>
            </a:r>
            <a:r>
              <a:rPr lang="zh-CN" altLang="en-US"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1】</a:t>
            </a:r>
            <a:r>
              <a:rPr lang="zh-CN" altLang="en-US" sz="2383" dirty="0">
                <a:solidFill>
                  <a:srgbClr val="0000FF"/>
                </a:solidFill>
                <a:latin typeface="Consolas" pitchFamily="49" charset="0"/>
                <a:ea typeface="楷体" pitchFamily="49" charset="-122"/>
                <a:cs typeface="Consolas" pitchFamily="49" charset="0"/>
              </a:rPr>
              <a:t>设计求</a:t>
            </a:r>
            <a:r>
              <a:rPr lang="en-US" altLang="zh-CN" sz="2383" i="1" dirty="0">
                <a:solidFill>
                  <a:srgbClr val="0000FF"/>
                </a:solidFill>
                <a:latin typeface="Consolas" pitchFamily="49" charset="0"/>
                <a:ea typeface="楷体" pitchFamily="49" charset="-122"/>
                <a:cs typeface="Consolas" pitchFamily="49" charset="0"/>
              </a:rPr>
              <a:t>n</a:t>
            </a:r>
            <a:r>
              <a:rPr lang="en-US" altLang="zh-CN" sz="2383" dirty="0">
                <a:solidFill>
                  <a:srgbClr val="0000FF"/>
                </a:solidFill>
                <a:latin typeface="Consolas" pitchFamily="49" charset="0"/>
                <a:ea typeface="楷体" pitchFamily="49" charset="-122"/>
                <a:cs typeface="Consolas" pitchFamily="49" charset="0"/>
              </a:rPr>
              <a:t>!</a:t>
            </a:r>
            <a:r>
              <a:rPr lang="zh-CN" altLang="en-US" sz="2383" dirty="0">
                <a:solidFill>
                  <a:srgbClr val="0000FF"/>
                </a:solidFill>
                <a:latin typeface="Consolas" pitchFamily="49" charset="0"/>
                <a:ea typeface="楷体" pitchFamily="49" charset="-122"/>
                <a:cs typeface="Consolas" pitchFamily="49" charset="0"/>
              </a:rPr>
              <a:t>（</a:t>
            </a:r>
            <a:r>
              <a:rPr lang="en-US" altLang="zh-CN" sz="2383" i="1" dirty="0">
                <a:solidFill>
                  <a:srgbClr val="0000FF"/>
                </a:solidFill>
                <a:latin typeface="Consolas" pitchFamily="49" charset="0"/>
                <a:ea typeface="楷体" pitchFamily="49" charset="-122"/>
                <a:cs typeface="Consolas" pitchFamily="49" charset="0"/>
              </a:rPr>
              <a:t>n</a:t>
            </a:r>
            <a:r>
              <a:rPr lang="zh-CN" altLang="en-US" sz="2383" dirty="0">
                <a:solidFill>
                  <a:srgbClr val="0000FF"/>
                </a:solidFill>
                <a:latin typeface="Consolas" pitchFamily="49" charset="0"/>
                <a:ea typeface="楷体" pitchFamily="49" charset="-122"/>
                <a:cs typeface="Consolas" pitchFamily="49" charset="0"/>
              </a:rPr>
              <a:t>为正整数）的递归算法。</a:t>
            </a:r>
          </a:p>
        </p:txBody>
      </p:sp>
      <p:sp>
        <p:nvSpPr>
          <p:cNvPr id="17411" name="Text Box 5"/>
          <p:cNvSpPr txBox="1">
            <a:spLocks noChangeArrowheads="1"/>
          </p:cNvSpPr>
          <p:nvPr/>
        </p:nvSpPr>
        <p:spPr bwMode="auto">
          <a:xfrm>
            <a:off x="584731" y="1498106"/>
            <a:ext cx="7254081" cy="459036"/>
          </a:xfrm>
          <a:prstGeom prst="rect">
            <a:avLst/>
          </a:prstGeom>
          <a:noFill/>
          <a:ln w="9525">
            <a:noFill/>
            <a:miter lim="800000"/>
            <a:headEnd/>
            <a:tailEnd/>
          </a:ln>
        </p:spPr>
        <p:txBody>
          <a:bodyPr>
            <a:spAutoFit/>
          </a:bodyPr>
          <a:lstStyle/>
          <a:p>
            <a:pPr>
              <a:spcBef>
                <a:spcPct val="50000"/>
              </a:spcBef>
            </a:pPr>
            <a:r>
              <a:rPr lang="zh-CN" altLang="en-US" sz="2383" dirty="0">
                <a:solidFill>
                  <a:srgbClr val="FF0000"/>
                </a:solidFill>
                <a:ea typeface="楷体" pitchFamily="49" charset="-122"/>
                <a:cs typeface="Times New Roman" pitchFamily="18" charset="0"/>
              </a:rPr>
              <a:t>解：</a:t>
            </a:r>
            <a:r>
              <a:rPr lang="zh-CN" altLang="en-US" sz="2167" dirty="0">
                <a:solidFill>
                  <a:srgbClr val="0000FF"/>
                </a:solidFill>
                <a:ea typeface="楷体" pitchFamily="49" charset="-122"/>
                <a:cs typeface="Times New Roman" pitchFamily="18" charset="0"/>
              </a:rPr>
              <a:t>对应的递归函数如下：</a:t>
            </a:r>
          </a:p>
        </p:txBody>
      </p:sp>
      <p:sp>
        <p:nvSpPr>
          <p:cNvPr id="150534" name="Text Box 6"/>
          <p:cNvSpPr txBox="1">
            <a:spLocks noChangeArrowheads="1"/>
          </p:cNvSpPr>
          <p:nvPr/>
        </p:nvSpPr>
        <p:spPr bwMode="auto">
          <a:xfrm>
            <a:off x="1532567" y="1946837"/>
            <a:ext cx="5838703" cy="2858394"/>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95000" tIns="195000" bIns="195000">
            <a:spAutoFit/>
          </a:bodyPr>
          <a:lstStyle/>
          <a:p>
            <a:pPr>
              <a:defRPr/>
            </a:pPr>
            <a:r>
              <a:rPr lang="en-US" altLang="zh-CN" sz="2288" dirty="0" err="1">
                <a:latin typeface="Consolas" pitchFamily="49" charset="0"/>
                <a:ea typeface="楷体" pitchFamily="49" charset="-122"/>
                <a:cs typeface="Consolas" pitchFamily="49" charset="0"/>
              </a:rPr>
              <a:t>int</a:t>
            </a:r>
            <a:r>
              <a:rPr lang="en-US" altLang="zh-CN" sz="2288" dirty="0">
                <a:latin typeface="Consolas" pitchFamily="49" charset="0"/>
                <a:ea typeface="楷体" pitchFamily="49" charset="-122"/>
                <a:cs typeface="Consolas" pitchFamily="49" charset="0"/>
              </a:rPr>
              <a:t> fun(</a:t>
            </a:r>
            <a:r>
              <a:rPr lang="en-US" altLang="zh-CN" sz="2288" dirty="0" err="1">
                <a:latin typeface="Consolas" pitchFamily="49" charset="0"/>
                <a:ea typeface="楷体" pitchFamily="49" charset="-122"/>
                <a:cs typeface="Consolas" pitchFamily="49" charset="0"/>
              </a:rPr>
              <a:t>int</a:t>
            </a:r>
            <a:r>
              <a:rPr lang="en-US" altLang="zh-CN" sz="2288" dirty="0">
                <a:latin typeface="Consolas" pitchFamily="49" charset="0"/>
                <a:ea typeface="楷体" pitchFamily="49" charset="-122"/>
                <a:cs typeface="Consolas" pitchFamily="49" charset="0"/>
              </a:rPr>
              <a:t> n)</a:t>
            </a:r>
          </a:p>
          <a:p>
            <a:pPr>
              <a:defRPr/>
            </a:pPr>
            <a:r>
              <a:rPr lang="en-US" altLang="zh-CN" sz="2288" dirty="0">
                <a:latin typeface="Consolas" pitchFamily="49" charset="0"/>
                <a:ea typeface="楷体" pitchFamily="49" charset="-122"/>
                <a:cs typeface="Consolas" pitchFamily="49" charset="0"/>
              </a:rPr>
              <a:t>{  if (n==1)			//</a:t>
            </a:r>
            <a:r>
              <a:rPr lang="zh-CN" altLang="en-US" sz="2288" dirty="0">
                <a:latin typeface="Consolas" pitchFamily="49" charset="0"/>
                <a:ea typeface="楷体" pitchFamily="49" charset="-122"/>
                <a:cs typeface="Consolas" pitchFamily="49" charset="0"/>
              </a:rPr>
              <a:t>语句</a:t>
            </a:r>
            <a:r>
              <a:rPr lang="en-US" altLang="zh-CN" sz="2288" dirty="0">
                <a:latin typeface="Consolas" pitchFamily="49" charset="0"/>
                <a:ea typeface="楷体" pitchFamily="49" charset="-122"/>
                <a:cs typeface="Consolas" pitchFamily="49" charset="0"/>
              </a:rPr>
              <a:t>1</a:t>
            </a:r>
          </a:p>
          <a:p>
            <a:pPr>
              <a:defRPr/>
            </a:pPr>
            <a:r>
              <a:rPr lang="zh-CN" altLang="en-US" sz="2288" dirty="0">
                <a:latin typeface="Consolas" pitchFamily="49" charset="0"/>
                <a:ea typeface="楷体" pitchFamily="49" charset="-122"/>
                <a:cs typeface="Consolas" pitchFamily="49" charset="0"/>
              </a:rPr>
              <a:t>　　　</a:t>
            </a:r>
            <a:r>
              <a:rPr lang="en-US" altLang="zh-CN" sz="2288" dirty="0">
                <a:latin typeface="Consolas" pitchFamily="49" charset="0"/>
                <a:ea typeface="楷体" pitchFamily="49" charset="-122"/>
                <a:cs typeface="Consolas" pitchFamily="49" charset="0"/>
              </a:rPr>
              <a:t>return(1);		//</a:t>
            </a:r>
            <a:r>
              <a:rPr lang="zh-CN" altLang="en-US" sz="2288" dirty="0">
                <a:latin typeface="Consolas" pitchFamily="49" charset="0"/>
                <a:ea typeface="楷体" pitchFamily="49" charset="-122"/>
                <a:cs typeface="Consolas" pitchFamily="49" charset="0"/>
              </a:rPr>
              <a:t>语句</a:t>
            </a:r>
            <a:r>
              <a:rPr lang="en-US" altLang="zh-CN" sz="2288" dirty="0">
                <a:latin typeface="Consolas" pitchFamily="49" charset="0"/>
                <a:ea typeface="楷体" pitchFamily="49" charset="-122"/>
                <a:cs typeface="Consolas" pitchFamily="49" charset="0"/>
              </a:rPr>
              <a:t>2</a:t>
            </a:r>
          </a:p>
          <a:p>
            <a:pPr>
              <a:defRPr/>
            </a:pPr>
            <a:r>
              <a:rPr lang="zh-CN" altLang="en-US" sz="2288" dirty="0">
                <a:latin typeface="Consolas" pitchFamily="49" charset="0"/>
                <a:ea typeface="楷体" pitchFamily="49" charset="-122"/>
                <a:cs typeface="Consolas" pitchFamily="49" charset="0"/>
              </a:rPr>
              <a:t>　 </a:t>
            </a:r>
            <a:r>
              <a:rPr lang="en-US" altLang="zh-CN" sz="2288" dirty="0">
                <a:latin typeface="Consolas" pitchFamily="49" charset="0"/>
                <a:ea typeface="楷体" pitchFamily="49" charset="-122"/>
                <a:cs typeface="Consolas" pitchFamily="49" charset="0"/>
              </a:rPr>
              <a:t>else				//</a:t>
            </a:r>
            <a:r>
              <a:rPr lang="zh-CN" altLang="en-US" sz="2288" dirty="0">
                <a:latin typeface="Consolas" pitchFamily="49" charset="0"/>
                <a:ea typeface="楷体" pitchFamily="49" charset="-122"/>
                <a:cs typeface="Consolas" pitchFamily="49" charset="0"/>
              </a:rPr>
              <a:t>语句</a:t>
            </a:r>
            <a:r>
              <a:rPr lang="en-US" altLang="zh-CN" sz="2288" dirty="0">
                <a:latin typeface="Consolas" pitchFamily="49" charset="0"/>
                <a:ea typeface="楷体" pitchFamily="49" charset="-122"/>
                <a:cs typeface="Consolas" pitchFamily="49" charset="0"/>
              </a:rPr>
              <a:t>3</a:t>
            </a:r>
          </a:p>
          <a:p>
            <a:pPr>
              <a:defRPr/>
            </a:pPr>
            <a:r>
              <a:rPr lang="zh-CN" altLang="en-US" sz="2288" dirty="0">
                <a:latin typeface="Consolas" pitchFamily="49" charset="0"/>
                <a:ea typeface="楷体" pitchFamily="49" charset="-122"/>
                <a:cs typeface="Consolas" pitchFamily="49" charset="0"/>
              </a:rPr>
              <a:t>　　　</a:t>
            </a:r>
            <a:r>
              <a:rPr lang="en-US" altLang="zh-CN" sz="2288" dirty="0">
                <a:latin typeface="Consolas" pitchFamily="49" charset="0"/>
                <a:ea typeface="楷体" pitchFamily="49" charset="-122"/>
                <a:cs typeface="Consolas" pitchFamily="49" charset="0"/>
              </a:rPr>
              <a:t>return(fun(n-1)*n);	//</a:t>
            </a:r>
            <a:r>
              <a:rPr lang="zh-CN" altLang="en-US" sz="2288" dirty="0">
                <a:latin typeface="Consolas" pitchFamily="49" charset="0"/>
                <a:ea typeface="楷体" pitchFamily="49" charset="-122"/>
                <a:cs typeface="Consolas" pitchFamily="49" charset="0"/>
              </a:rPr>
              <a:t>语句</a:t>
            </a:r>
            <a:r>
              <a:rPr lang="en-US" altLang="zh-CN" sz="2288" dirty="0">
                <a:latin typeface="Consolas" pitchFamily="49" charset="0"/>
                <a:ea typeface="楷体" pitchFamily="49" charset="-122"/>
                <a:cs typeface="Consolas" pitchFamily="49" charset="0"/>
              </a:rPr>
              <a:t>4</a:t>
            </a:r>
          </a:p>
          <a:p>
            <a:pPr>
              <a:defRPr/>
            </a:pPr>
            <a:r>
              <a:rPr lang="en-US" altLang="zh-CN" sz="2288" dirty="0">
                <a:latin typeface="Consolas" pitchFamily="49" charset="0"/>
                <a:ea typeface="楷体" pitchFamily="49" charset="-122"/>
                <a:cs typeface="Consolas" pitchFamily="49" charset="0"/>
              </a:rPr>
              <a:t>}</a:t>
            </a:r>
          </a:p>
        </p:txBody>
      </p:sp>
      <p:sp>
        <p:nvSpPr>
          <p:cNvPr id="17413" name="Text Box 7"/>
          <p:cNvSpPr txBox="1">
            <a:spLocks noChangeArrowheads="1"/>
          </p:cNvSpPr>
          <p:nvPr/>
        </p:nvSpPr>
        <p:spPr bwMode="auto">
          <a:xfrm>
            <a:off x="620545" y="4131078"/>
            <a:ext cx="8856959" cy="1534651"/>
          </a:xfrm>
          <a:prstGeom prst="rect">
            <a:avLst/>
          </a:prstGeom>
          <a:noFill/>
          <a:ln w="9525">
            <a:noFill/>
            <a:miter lim="800000"/>
            <a:headEnd/>
            <a:tailEnd/>
          </a:ln>
        </p:spPr>
        <p:txBody>
          <a:bodyPr wrap="square">
            <a:spAutoFit/>
          </a:bodyPr>
          <a:lstStyle/>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　</a:t>
            </a:r>
            <a:r>
              <a:rPr lang="zh-CN" altLang="en-US" sz="2167" dirty="0">
                <a:solidFill>
                  <a:srgbClr val="0000FF"/>
                </a:solidFill>
                <a:latin typeface="Consolas" pitchFamily="49" charset="0"/>
                <a:ea typeface="楷体" pitchFamily="49" charset="-122"/>
                <a:cs typeface="Consolas" pitchFamily="49" charset="0"/>
              </a:rPr>
              <a:t>在该函数</a:t>
            </a:r>
            <a:r>
              <a:rPr lang="en-US" altLang="zh-CN" sz="2167" dirty="0">
                <a:solidFill>
                  <a:srgbClr val="0000FF"/>
                </a:solidFill>
                <a:latin typeface="Consolas" pitchFamily="49" charset="0"/>
                <a:ea typeface="楷体" pitchFamily="49" charset="-122"/>
                <a:cs typeface="Consolas" pitchFamily="49" charset="0"/>
              </a:rPr>
              <a:t>fun(</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求解过程中，直接调用</a:t>
            </a:r>
            <a:r>
              <a:rPr lang="en-US" altLang="zh-CN" sz="2167" dirty="0">
                <a:solidFill>
                  <a:srgbClr val="0000FF"/>
                </a:solidFill>
                <a:latin typeface="Consolas" pitchFamily="49" charset="0"/>
                <a:ea typeface="楷体" pitchFamily="49" charset="-122"/>
                <a:cs typeface="Consolas" pitchFamily="49" charset="0"/>
              </a:rPr>
              <a:t>fun(</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（语句</a:t>
            </a:r>
            <a:r>
              <a:rPr lang="en-US" altLang="zh-CN" sz="2167" dirty="0">
                <a:solidFill>
                  <a:srgbClr val="0000FF"/>
                </a:solidFill>
                <a:latin typeface="Consolas" pitchFamily="49" charset="0"/>
                <a:ea typeface="楷体" pitchFamily="49" charset="-122"/>
                <a:cs typeface="Consolas" pitchFamily="49" charset="0"/>
              </a:rPr>
              <a:t>4</a:t>
            </a:r>
            <a:r>
              <a:rPr lang="zh-CN" altLang="en-US" sz="2167" dirty="0">
                <a:solidFill>
                  <a:srgbClr val="0000FF"/>
                </a:solidFill>
                <a:latin typeface="Consolas" pitchFamily="49" charset="0"/>
                <a:ea typeface="楷体" pitchFamily="49" charset="-122"/>
                <a:cs typeface="Consolas" pitchFamily="49" charset="0"/>
              </a:rPr>
              <a:t>）自身，所以它是一个直接递归函数。又由于递归调用是最后一条语句，所以它又属于尾递归。</a:t>
            </a:r>
          </a:p>
        </p:txBody>
      </p:sp>
      <p:sp>
        <p:nvSpPr>
          <p:cNvPr id="2" name="日期占位符 1"/>
          <p:cNvSpPr>
            <a:spLocks noGrp="1"/>
          </p:cNvSpPr>
          <p:nvPr>
            <p:ph type="dt" sz="half" idx="10"/>
          </p:nvPr>
        </p:nvSpPr>
        <p:spPr/>
        <p:txBody>
          <a:bodyPr/>
          <a:lstStyle/>
          <a:p>
            <a:pPr eaLnBrk="1" latinLnBrk="0" hangingPunct="1"/>
            <a:fld id="{82804E9A-4F4F-4E84-AA36-FE93DBD29F2E}"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a:t>
            </a:fld>
            <a:endParaRPr lang="en-US" altLang="zh-CN">
              <a:solidFill>
                <a:srgbClr val="F0A22E">
                  <a:shade val="75000"/>
                </a:srgb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32142" y="933137"/>
            <a:ext cx="9283435" cy="108690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en-US" altLang="zh-CN" sz="2288" dirty="0">
                <a:solidFill>
                  <a:srgbClr val="FF3300"/>
                </a:solidFill>
                <a:latin typeface="Consolas" pitchFamily="49" charset="0"/>
                <a:ea typeface="楷体" pitchFamily="49" charset="-122"/>
                <a:cs typeface="Consolas" pitchFamily="49" charset="0"/>
              </a:rPr>
              <a:t>【</a:t>
            </a:r>
            <a:r>
              <a:rPr lang="zh-CN" altLang="en-US" sz="2288" dirty="0">
                <a:solidFill>
                  <a:srgbClr val="FF3300"/>
                </a:solidFill>
                <a:latin typeface="Consolas" pitchFamily="49" charset="0"/>
                <a:ea typeface="楷体" pitchFamily="49" charset="-122"/>
                <a:cs typeface="Consolas" pitchFamily="49" charset="0"/>
              </a:rPr>
              <a:t>例</a:t>
            </a:r>
            <a:r>
              <a:rPr lang="en-US" altLang="zh-CN" sz="2288" dirty="0">
                <a:solidFill>
                  <a:srgbClr val="FF3300"/>
                </a:solidFill>
                <a:latin typeface="Consolas" pitchFamily="49" charset="0"/>
                <a:ea typeface="楷体" pitchFamily="49" charset="-122"/>
                <a:cs typeface="Consolas" pitchFamily="49" charset="0"/>
              </a:rPr>
              <a:t>9】</a:t>
            </a:r>
            <a:r>
              <a:rPr lang="zh-CN" altLang="en-US" sz="2288" dirty="0">
                <a:solidFill>
                  <a:srgbClr val="0000FF"/>
                </a:solidFill>
                <a:latin typeface="Consolas" pitchFamily="49" charset="0"/>
                <a:ea typeface="楷体" pitchFamily="49" charset="-122"/>
                <a:cs typeface="Consolas" pitchFamily="49" charset="0"/>
              </a:rPr>
              <a:t>设计一个递归算法，输出一个大于零的十进制数</a:t>
            </a:r>
            <a:r>
              <a:rPr lang="en-US" altLang="zh-CN" sz="2288" i="1" dirty="0">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的各数字位，如</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=123</a:t>
            </a:r>
            <a:r>
              <a:rPr lang="zh-CN" altLang="en-US" sz="2288" dirty="0">
                <a:solidFill>
                  <a:srgbClr val="0000FF"/>
                </a:solidFill>
                <a:latin typeface="Consolas" pitchFamily="49" charset="0"/>
                <a:ea typeface="楷体" pitchFamily="49" charset="-122"/>
                <a:cs typeface="Consolas" pitchFamily="49" charset="0"/>
              </a:rPr>
              <a:t>，输出各数字位为</a:t>
            </a:r>
            <a:r>
              <a:rPr lang="en-US" altLang="zh-CN" sz="2288" dirty="0">
                <a:solidFill>
                  <a:srgbClr val="0000FF"/>
                </a:solidFill>
                <a:latin typeface="Consolas" pitchFamily="49" charset="0"/>
                <a:ea typeface="楷体" pitchFamily="49" charset="-122"/>
                <a:cs typeface="Consolas" pitchFamily="49" charset="0"/>
              </a:rPr>
              <a:t>123</a:t>
            </a:r>
            <a:r>
              <a:rPr lang="zh-CN" altLang="en-US" sz="2288" dirty="0">
                <a:solidFill>
                  <a:srgbClr val="0000FF"/>
                </a:solidFill>
                <a:latin typeface="Consolas" pitchFamily="49" charset="0"/>
                <a:ea typeface="楷体" pitchFamily="49" charset="-122"/>
                <a:cs typeface="Consolas" pitchFamily="49" charset="0"/>
              </a:rPr>
              <a:t>。</a:t>
            </a:r>
          </a:p>
        </p:txBody>
      </p:sp>
      <p:sp>
        <p:nvSpPr>
          <p:cNvPr id="67587" name="Text Box 3"/>
          <p:cNvSpPr txBox="1">
            <a:spLocks noChangeArrowheads="1"/>
          </p:cNvSpPr>
          <p:nvPr/>
        </p:nvSpPr>
        <p:spPr bwMode="auto">
          <a:xfrm>
            <a:off x="232140" y="1919873"/>
            <a:ext cx="9673861" cy="2316468"/>
          </a:xfrm>
          <a:prstGeom prst="rect">
            <a:avLst/>
          </a:prstGeom>
          <a:noFill/>
          <a:ln w="9525">
            <a:noFill/>
            <a:miter lim="800000"/>
            <a:headEnd/>
            <a:tailEnd/>
          </a:ln>
        </p:spPr>
        <p:txBody>
          <a:bodyPr wrap="square">
            <a:spAutoFit/>
          </a:bodyPr>
          <a:lstStyle/>
          <a:p>
            <a:pPr>
              <a:lnSpc>
                <a:spcPct val="200000"/>
              </a:lnSpc>
            </a:pPr>
            <a:r>
              <a:rPr lang="zh-CN" altLang="en-US" sz="2288" dirty="0">
                <a:latin typeface="Consolas" pitchFamily="49" charset="0"/>
                <a:ea typeface="楷体" pitchFamily="49" charset="-122"/>
                <a:cs typeface="Consolas" pitchFamily="49" charset="0"/>
              </a:rPr>
              <a:t>　　</a:t>
            </a:r>
            <a:r>
              <a:rPr lang="zh-CN" altLang="en-US" sz="2288" dirty="0">
                <a:solidFill>
                  <a:srgbClr val="FF3300"/>
                </a:solidFill>
                <a:latin typeface="微软雅黑" pitchFamily="34" charset="-122"/>
                <a:ea typeface="微软雅黑" pitchFamily="34" charset="-122"/>
                <a:cs typeface="Consolas" pitchFamily="49" charset="0"/>
              </a:rPr>
              <a:t>解：</a:t>
            </a:r>
            <a:r>
              <a:rPr lang="zh-CN" altLang="en-US" sz="1733" dirty="0">
                <a:solidFill>
                  <a:srgbClr val="0000FF"/>
                </a:solidFill>
                <a:latin typeface="Consolas" pitchFamily="49" charset="0"/>
                <a:ea typeface="楷体" pitchFamily="49" charset="-122"/>
                <a:cs typeface="Consolas" pitchFamily="49" charset="0"/>
              </a:rPr>
              <a:t>设</a:t>
            </a:r>
            <a:r>
              <a:rPr lang="en-US" altLang="zh-CN" sz="1733" i="1" dirty="0">
                <a:solidFill>
                  <a:srgbClr val="0000FF"/>
                </a:solidFill>
                <a:latin typeface="Consolas" pitchFamily="49" charset="0"/>
                <a:ea typeface="楷体" pitchFamily="49" charset="-122"/>
                <a:cs typeface="Consolas" pitchFamily="49" charset="0"/>
              </a:rPr>
              <a:t>n</a:t>
            </a:r>
            <a:r>
              <a:rPr lang="zh-CN" altLang="en-US" sz="1733" dirty="0">
                <a:solidFill>
                  <a:srgbClr val="0000FF"/>
                </a:solidFill>
                <a:latin typeface="Consolas" pitchFamily="49" charset="0"/>
                <a:ea typeface="楷体" pitchFamily="49" charset="-122"/>
                <a:cs typeface="Consolas" pitchFamily="49" charset="0"/>
              </a:rPr>
              <a:t>为</a:t>
            </a:r>
            <a:r>
              <a:rPr lang="en-US" altLang="zh-CN" sz="1733" i="1" dirty="0">
                <a:solidFill>
                  <a:srgbClr val="0000FF"/>
                </a:solidFill>
                <a:latin typeface="Consolas" pitchFamily="49" charset="0"/>
                <a:ea typeface="楷体" pitchFamily="49" charset="-122"/>
                <a:cs typeface="Consolas" pitchFamily="49" charset="0"/>
              </a:rPr>
              <a:t>m</a:t>
            </a:r>
            <a:r>
              <a:rPr lang="zh-CN" altLang="en-US" sz="1733" dirty="0">
                <a:solidFill>
                  <a:srgbClr val="0000FF"/>
                </a:solidFill>
                <a:latin typeface="Consolas" pitchFamily="49" charset="0"/>
                <a:ea typeface="楷体" pitchFamily="49" charset="-122"/>
                <a:cs typeface="Consolas" pitchFamily="49" charset="0"/>
              </a:rPr>
              <a:t>位十进制数</a:t>
            </a:r>
            <a:r>
              <a:rPr lang="en-US" altLang="zh-CN" sz="1733" i="1" dirty="0">
                <a:solidFill>
                  <a:srgbClr val="0000FF"/>
                </a:solidFill>
                <a:latin typeface="Consolas" pitchFamily="49" charset="0"/>
                <a:ea typeface="楷体" pitchFamily="49" charset="-122"/>
                <a:cs typeface="Consolas" pitchFamily="49" charset="0"/>
              </a:rPr>
              <a:t>a</a:t>
            </a:r>
            <a:r>
              <a:rPr lang="en-US" altLang="zh-CN" sz="1733" i="1" baseline="-25000" dirty="0">
                <a:solidFill>
                  <a:srgbClr val="0000FF"/>
                </a:solidFill>
                <a:latin typeface="Consolas" pitchFamily="49" charset="0"/>
                <a:ea typeface="楷体" pitchFamily="49" charset="-122"/>
                <a:cs typeface="Consolas" pitchFamily="49" charset="0"/>
              </a:rPr>
              <a:t>m</a:t>
            </a:r>
            <a:r>
              <a:rPr lang="en-US" altLang="zh-CN" sz="1733" baseline="-25000" dirty="0">
                <a:solidFill>
                  <a:srgbClr val="0000FF"/>
                </a:solidFill>
                <a:latin typeface="Consolas" pitchFamily="49" charset="0"/>
                <a:ea typeface="楷体" pitchFamily="49" charset="-122"/>
                <a:cs typeface="Consolas" pitchFamily="49" charset="0"/>
              </a:rPr>
              <a:t>-</a:t>
            </a:r>
            <a:r>
              <a:rPr lang="en-US" altLang="zh-CN" sz="1733" baseline="-25000" dirty="0" err="1">
                <a:solidFill>
                  <a:srgbClr val="0000FF"/>
                </a:solidFill>
                <a:latin typeface="Consolas" pitchFamily="49" charset="0"/>
                <a:ea typeface="楷体" pitchFamily="49" charset="-122"/>
                <a:cs typeface="Consolas" pitchFamily="49" charset="0"/>
              </a:rPr>
              <a:t>1</a:t>
            </a:r>
            <a:r>
              <a:rPr lang="en-US" altLang="zh-CN" sz="1733" i="1" dirty="0" err="1">
                <a:solidFill>
                  <a:srgbClr val="0000FF"/>
                </a:solidFill>
                <a:latin typeface="Consolas" pitchFamily="49" charset="0"/>
                <a:ea typeface="楷体" pitchFamily="49" charset="-122"/>
                <a:cs typeface="Consolas" pitchFamily="49" charset="0"/>
              </a:rPr>
              <a:t>a</a:t>
            </a:r>
            <a:r>
              <a:rPr lang="en-US" altLang="zh-CN" sz="1733" i="1" baseline="-25000" dirty="0" err="1">
                <a:solidFill>
                  <a:srgbClr val="0000FF"/>
                </a:solidFill>
                <a:latin typeface="Consolas" pitchFamily="49" charset="0"/>
                <a:ea typeface="楷体" pitchFamily="49" charset="-122"/>
                <a:cs typeface="Consolas" pitchFamily="49" charset="0"/>
              </a:rPr>
              <a:t>m</a:t>
            </a:r>
            <a:r>
              <a:rPr lang="en-US" altLang="zh-CN" sz="1733" baseline="-25000" dirty="0">
                <a:solidFill>
                  <a:srgbClr val="0000FF"/>
                </a:solidFill>
                <a:latin typeface="Consolas" pitchFamily="49" charset="0"/>
                <a:ea typeface="楷体" pitchFamily="49" charset="-122"/>
                <a:cs typeface="Consolas" pitchFamily="49" charset="0"/>
              </a:rPr>
              <a:t>-2</a:t>
            </a:r>
            <a:r>
              <a:rPr lang="en-US" altLang="zh-CN" sz="1733" dirty="0">
                <a:solidFill>
                  <a:srgbClr val="0000FF"/>
                </a:solidFill>
                <a:latin typeface="Consolas" pitchFamily="49" charset="0"/>
                <a:ea typeface="楷体" pitchFamily="49" charset="-122"/>
                <a:cs typeface="Consolas" pitchFamily="49" charset="0"/>
              </a:rPr>
              <a:t>…</a:t>
            </a:r>
            <a:r>
              <a:rPr lang="en-US" altLang="zh-CN" sz="1733" i="1" dirty="0" err="1">
                <a:solidFill>
                  <a:srgbClr val="0000FF"/>
                </a:solidFill>
                <a:latin typeface="Consolas" pitchFamily="49" charset="0"/>
                <a:ea typeface="楷体" pitchFamily="49" charset="-122"/>
                <a:cs typeface="Consolas" pitchFamily="49" charset="0"/>
              </a:rPr>
              <a:t>a</a:t>
            </a:r>
            <a:r>
              <a:rPr lang="en-US" altLang="zh-CN" sz="1733" baseline="-25000" dirty="0" err="1">
                <a:solidFill>
                  <a:srgbClr val="0000FF"/>
                </a:solidFill>
                <a:latin typeface="Consolas" pitchFamily="49" charset="0"/>
                <a:ea typeface="楷体" pitchFamily="49" charset="-122"/>
                <a:cs typeface="Consolas" pitchFamily="49" charset="0"/>
              </a:rPr>
              <a:t>1</a:t>
            </a:r>
            <a:r>
              <a:rPr lang="en-US" altLang="zh-CN" sz="1733" i="1" dirty="0" err="1">
                <a:solidFill>
                  <a:srgbClr val="0000FF"/>
                </a:solidFill>
                <a:latin typeface="Consolas" pitchFamily="49" charset="0"/>
                <a:ea typeface="楷体" pitchFamily="49" charset="-122"/>
                <a:cs typeface="Consolas" pitchFamily="49" charset="0"/>
              </a:rPr>
              <a:t>a</a:t>
            </a:r>
            <a:r>
              <a:rPr lang="en-US" altLang="zh-CN" sz="1733" baseline="-25000" dirty="0" err="1">
                <a:solidFill>
                  <a:srgbClr val="0000FF"/>
                </a:solidFill>
                <a:latin typeface="Consolas" pitchFamily="49" charset="0"/>
                <a:ea typeface="楷体" pitchFamily="49" charset="-122"/>
                <a:cs typeface="Consolas" pitchFamily="49" charset="0"/>
              </a:rPr>
              <a:t>0</a:t>
            </a:r>
            <a:r>
              <a:rPr lang="zh-CN" altLang="en-US" sz="1733" dirty="0">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m</a:t>
            </a:r>
            <a:r>
              <a:rPr lang="en-US" altLang="zh-CN" sz="1733">
                <a:solidFill>
                  <a:srgbClr val="0000FF"/>
                </a:solidFill>
                <a:latin typeface="Consolas" pitchFamily="49" charset="0"/>
                <a:ea typeface="楷体" pitchFamily="49" charset="-122"/>
                <a:cs typeface="Consolas" pitchFamily="49" charset="0"/>
              </a:rPr>
              <a:t>&gt;0</a:t>
            </a:r>
            <a:r>
              <a:rPr lang="zh-CN" altLang="en-US" sz="1733">
                <a:solidFill>
                  <a:srgbClr val="0000FF"/>
                </a:solidFill>
                <a:latin typeface="Consolas" pitchFamily="49" charset="0"/>
                <a:ea typeface="楷体" pitchFamily="49" charset="-122"/>
                <a:cs typeface="Consolas" pitchFamily="49" charset="0"/>
              </a:rPr>
              <a:t>），则有</a:t>
            </a:r>
            <a:r>
              <a:rPr lang="en-US" altLang="zh-CN" sz="1733">
                <a:solidFill>
                  <a:srgbClr val="0000FF"/>
                </a:solidFill>
                <a:latin typeface="Consolas" pitchFamily="49" charset="0"/>
                <a:ea typeface="楷体" pitchFamily="49" charset="-122"/>
                <a:cs typeface="Consolas" pitchFamily="49" charset="0"/>
              </a:rPr>
              <a:t>:</a:t>
            </a:r>
          </a:p>
          <a:p>
            <a:pPr>
              <a:lnSpc>
                <a:spcPct val="200000"/>
              </a:lnSpc>
            </a:pPr>
            <a:r>
              <a:rPr lang="en-US" altLang="zh-CN" sz="1733" i="1">
                <a:solidFill>
                  <a:srgbClr val="0000FF"/>
                </a:solidFill>
                <a:latin typeface="Consolas" pitchFamily="49" charset="0"/>
                <a:ea typeface="楷体" pitchFamily="49" charset="-122"/>
                <a:cs typeface="Consolas" pitchFamily="49" charset="0"/>
              </a:rPr>
              <a:t>          n</a:t>
            </a:r>
            <a:r>
              <a:rPr lang="en-US" altLang="zh-CN" sz="1733">
                <a:solidFill>
                  <a:srgbClr val="0000FF"/>
                </a:solidFill>
                <a:latin typeface="Consolas" pitchFamily="49" charset="0"/>
                <a:ea typeface="楷体" pitchFamily="49" charset="-122"/>
                <a:cs typeface="Consolas" pitchFamily="49" charset="0"/>
              </a:rPr>
              <a:t>%10=</a:t>
            </a:r>
            <a:r>
              <a:rPr lang="en-US" altLang="zh-CN" sz="1733" i="1">
                <a:solidFill>
                  <a:srgbClr val="0000FF"/>
                </a:solidFill>
                <a:latin typeface="Consolas" pitchFamily="49" charset="0"/>
                <a:ea typeface="楷体" pitchFamily="49" charset="-122"/>
                <a:cs typeface="Consolas" pitchFamily="49" charset="0"/>
              </a:rPr>
              <a:t>a</a:t>
            </a:r>
            <a:r>
              <a:rPr lang="en-US" altLang="zh-CN" sz="1733" baseline="-25000">
                <a:solidFill>
                  <a:srgbClr val="0000FF"/>
                </a:solidFill>
                <a:latin typeface="Consolas" pitchFamily="49" charset="0"/>
                <a:ea typeface="楷体" pitchFamily="49" charset="-122"/>
                <a:cs typeface="Consolas" pitchFamily="49" charset="0"/>
              </a:rPr>
              <a:t>0</a:t>
            </a:r>
            <a:r>
              <a:rPr lang="zh-CN" altLang="en-US"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/10=</a:t>
            </a:r>
            <a:r>
              <a:rPr lang="en-US" altLang="zh-CN" sz="1733" i="1">
                <a:solidFill>
                  <a:srgbClr val="0000FF"/>
                </a:solidFill>
                <a:latin typeface="Consolas" pitchFamily="49" charset="0"/>
                <a:ea typeface="楷体" pitchFamily="49" charset="-122"/>
                <a:cs typeface="Consolas" pitchFamily="49" charset="0"/>
              </a:rPr>
              <a:t>a</a:t>
            </a:r>
            <a:r>
              <a:rPr lang="en-US" altLang="zh-CN" sz="1733" i="1" baseline="-25000">
                <a:solidFill>
                  <a:srgbClr val="0000FF"/>
                </a:solidFill>
                <a:latin typeface="Consolas" pitchFamily="49" charset="0"/>
                <a:ea typeface="楷体" pitchFamily="49" charset="-122"/>
                <a:cs typeface="Consolas" pitchFamily="49" charset="0"/>
              </a:rPr>
              <a:t>m</a:t>
            </a:r>
            <a:r>
              <a:rPr lang="en-US" altLang="zh-CN" sz="1733" baseline="-25000">
                <a:solidFill>
                  <a:srgbClr val="0000FF"/>
                </a:solidFill>
                <a:latin typeface="Consolas" pitchFamily="49" charset="0"/>
                <a:ea typeface="楷体" pitchFamily="49" charset="-122"/>
                <a:cs typeface="Consolas" pitchFamily="49" charset="0"/>
              </a:rPr>
              <a:t>-1</a:t>
            </a:r>
            <a:r>
              <a:rPr lang="en-US" altLang="zh-CN" sz="1733" i="1">
                <a:solidFill>
                  <a:srgbClr val="0000FF"/>
                </a:solidFill>
                <a:latin typeface="Consolas" pitchFamily="49" charset="0"/>
                <a:ea typeface="楷体" pitchFamily="49" charset="-122"/>
                <a:cs typeface="Consolas" pitchFamily="49" charset="0"/>
              </a:rPr>
              <a:t>a</a:t>
            </a:r>
            <a:r>
              <a:rPr lang="en-US" altLang="zh-CN" sz="1733" i="1" baseline="-25000">
                <a:solidFill>
                  <a:srgbClr val="0000FF"/>
                </a:solidFill>
                <a:latin typeface="Consolas" pitchFamily="49" charset="0"/>
                <a:ea typeface="楷体" pitchFamily="49" charset="-122"/>
                <a:cs typeface="Consolas" pitchFamily="49" charset="0"/>
              </a:rPr>
              <a:t>m</a:t>
            </a:r>
            <a:r>
              <a:rPr lang="en-US" altLang="zh-CN" sz="1733" baseline="-25000">
                <a:solidFill>
                  <a:srgbClr val="0000FF"/>
                </a:solidFill>
                <a:latin typeface="Consolas" pitchFamily="49" charset="0"/>
                <a:ea typeface="楷体" pitchFamily="49" charset="-122"/>
                <a:cs typeface="Consolas" pitchFamily="49" charset="0"/>
              </a:rPr>
              <a:t>-2</a:t>
            </a:r>
            <a:r>
              <a:rPr lang="en-US" altLang="zh-CN"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a</a:t>
            </a:r>
            <a:r>
              <a:rPr lang="en-US" altLang="zh-CN" sz="1733" baseline="-2500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p>
          <a:p>
            <a:pPr>
              <a:lnSpc>
                <a:spcPct val="200000"/>
              </a:lnSpc>
            </a:pPr>
            <a:r>
              <a:rPr lang="zh-CN" altLang="en-US" sz="1733" dirty="0">
                <a:solidFill>
                  <a:srgbClr val="0000FF"/>
                </a:solidFill>
                <a:latin typeface="Consolas" pitchFamily="49" charset="0"/>
                <a:ea typeface="楷体" pitchFamily="49" charset="-122"/>
                <a:cs typeface="Consolas" pitchFamily="49" charset="0"/>
              </a:rPr>
              <a:t>　　设</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的功能是输出十进制数</a:t>
            </a:r>
            <a:r>
              <a:rPr lang="en-US" altLang="zh-CN" sz="1733" i="1" dirty="0">
                <a:solidFill>
                  <a:srgbClr val="0000FF"/>
                </a:solidFill>
                <a:latin typeface="Consolas" pitchFamily="49" charset="0"/>
                <a:ea typeface="楷体" pitchFamily="49" charset="-122"/>
                <a:cs typeface="Consolas" pitchFamily="49" charset="0"/>
              </a:rPr>
              <a:t>n</a:t>
            </a:r>
            <a:r>
              <a:rPr lang="zh-CN" altLang="en-US" sz="1733" dirty="0">
                <a:solidFill>
                  <a:srgbClr val="0000FF"/>
                </a:solidFill>
                <a:latin typeface="Consolas" pitchFamily="49" charset="0"/>
                <a:ea typeface="楷体" pitchFamily="49" charset="-122"/>
                <a:cs typeface="Consolas" pitchFamily="49" charset="0"/>
              </a:rPr>
              <a:t>的各数</a:t>
            </a:r>
            <a:r>
              <a:rPr lang="zh-CN" altLang="en-US" sz="1733">
                <a:solidFill>
                  <a:srgbClr val="0000FF"/>
                </a:solidFill>
                <a:latin typeface="Consolas" pitchFamily="49" charset="0"/>
                <a:ea typeface="楷体" pitchFamily="49" charset="-122"/>
                <a:cs typeface="Consolas" pitchFamily="49" charset="0"/>
              </a:rPr>
              <a:t>字位，则</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/10)</a:t>
            </a:r>
            <a:r>
              <a:rPr lang="zh-CN" altLang="en-US" sz="1733" dirty="0">
                <a:solidFill>
                  <a:srgbClr val="0000FF"/>
                </a:solidFill>
                <a:latin typeface="Consolas" pitchFamily="49" charset="0"/>
                <a:ea typeface="楷体" pitchFamily="49" charset="-122"/>
                <a:cs typeface="Consolas" pitchFamily="49" charset="0"/>
              </a:rPr>
              <a:t>的功能是输出除</a:t>
            </a:r>
            <a:r>
              <a:rPr lang="en-US" altLang="zh-CN" sz="1733" i="1" dirty="0" err="1">
                <a:solidFill>
                  <a:srgbClr val="0000FF"/>
                </a:solidFill>
                <a:latin typeface="Consolas" pitchFamily="49" charset="0"/>
                <a:ea typeface="楷体" pitchFamily="49" charset="-122"/>
                <a:cs typeface="Consolas" pitchFamily="49" charset="0"/>
              </a:rPr>
              <a:t>a</a:t>
            </a:r>
            <a:r>
              <a:rPr lang="en-US" altLang="zh-CN" sz="1733" baseline="-25000" dirty="0" err="1">
                <a:solidFill>
                  <a:srgbClr val="0000FF"/>
                </a:solidFill>
                <a:latin typeface="Consolas" pitchFamily="49" charset="0"/>
                <a:ea typeface="楷体" pitchFamily="49" charset="-122"/>
                <a:cs typeface="Consolas" pitchFamily="49" charset="0"/>
              </a:rPr>
              <a:t>0</a:t>
            </a:r>
            <a:r>
              <a:rPr lang="zh-CN" altLang="en-US" sz="1733" dirty="0">
                <a:solidFill>
                  <a:srgbClr val="0000FF"/>
                </a:solidFill>
                <a:latin typeface="Consolas" pitchFamily="49" charset="0"/>
                <a:ea typeface="楷体" pitchFamily="49" charset="-122"/>
                <a:cs typeface="Consolas" pitchFamily="49" charset="0"/>
              </a:rPr>
              <a:t>（即</a:t>
            </a:r>
            <a:r>
              <a:rPr lang="en-US" altLang="zh-CN" sz="1733" i="1" dirty="0" err="1">
                <a:solidFill>
                  <a:srgbClr val="0000FF"/>
                </a:solidFill>
                <a:latin typeface="Consolas" pitchFamily="49" charset="0"/>
                <a:ea typeface="楷体" pitchFamily="49" charset="-122"/>
                <a:cs typeface="Consolas" pitchFamily="49" charset="0"/>
              </a:rPr>
              <a:t>n</a:t>
            </a:r>
            <a:r>
              <a:rPr lang="en-US" altLang="zh-CN" sz="1733" dirty="0" err="1">
                <a:solidFill>
                  <a:srgbClr val="0000FF"/>
                </a:solidFill>
                <a:latin typeface="Consolas" pitchFamily="49" charset="0"/>
                <a:ea typeface="楷体" pitchFamily="49" charset="-122"/>
                <a:cs typeface="Consolas" pitchFamily="49" charset="0"/>
              </a:rPr>
              <a:t>%10</a:t>
            </a:r>
            <a:r>
              <a:rPr lang="zh-CN" altLang="en-US" sz="1733" dirty="0">
                <a:solidFill>
                  <a:srgbClr val="0000FF"/>
                </a:solidFill>
                <a:latin typeface="Consolas" pitchFamily="49" charset="0"/>
                <a:ea typeface="楷体" pitchFamily="49" charset="-122"/>
                <a:cs typeface="Consolas" pitchFamily="49" charset="0"/>
              </a:rPr>
              <a:t>）外的各数</a:t>
            </a:r>
            <a:r>
              <a:rPr lang="zh-CN" altLang="en-US" sz="1733">
                <a:solidFill>
                  <a:srgbClr val="0000FF"/>
                </a:solidFill>
                <a:latin typeface="Consolas" pitchFamily="49" charset="0"/>
                <a:ea typeface="楷体" pitchFamily="49" charset="-122"/>
                <a:cs typeface="Consolas" pitchFamily="49" charset="0"/>
              </a:rPr>
              <a:t>字位，前</a:t>
            </a:r>
            <a:r>
              <a:rPr lang="zh-CN" altLang="en-US" sz="1733" dirty="0">
                <a:solidFill>
                  <a:srgbClr val="0000FF"/>
                </a:solidFill>
                <a:latin typeface="Consolas" pitchFamily="49" charset="0"/>
                <a:ea typeface="楷体" pitchFamily="49" charset="-122"/>
                <a:cs typeface="Consolas" pitchFamily="49" charset="0"/>
              </a:rPr>
              <a:t>者是“大问</a:t>
            </a:r>
            <a:r>
              <a:rPr lang="zh-CN" altLang="en-US" sz="1733">
                <a:solidFill>
                  <a:srgbClr val="0000FF"/>
                </a:solidFill>
                <a:latin typeface="Consolas" pitchFamily="49" charset="0"/>
                <a:ea typeface="楷体" pitchFamily="49" charset="-122"/>
                <a:cs typeface="Consolas" pitchFamily="49" charset="0"/>
              </a:rPr>
              <a:t>题”，后</a:t>
            </a:r>
            <a:r>
              <a:rPr lang="zh-CN" altLang="en-US" sz="1733" dirty="0">
                <a:solidFill>
                  <a:srgbClr val="0000FF"/>
                </a:solidFill>
                <a:latin typeface="Consolas" pitchFamily="49" charset="0"/>
                <a:ea typeface="楷体" pitchFamily="49" charset="-122"/>
                <a:cs typeface="Consolas" pitchFamily="49" charset="0"/>
              </a:rPr>
              <a:t>者是“小问题”。 </a:t>
            </a:r>
          </a:p>
        </p:txBody>
      </p:sp>
      <p:sp>
        <p:nvSpPr>
          <p:cNvPr id="67589" name="Text Box 5"/>
          <p:cNvSpPr txBox="1">
            <a:spLocks noChangeArrowheads="1"/>
          </p:cNvSpPr>
          <p:nvPr/>
        </p:nvSpPr>
        <p:spPr bwMode="auto">
          <a:xfrm>
            <a:off x="232140" y="4365104"/>
            <a:ext cx="5304589" cy="93068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95000" tIns="195000" bIns="195000">
            <a:spAutoFit/>
          </a:bodyPr>
          <a:lstStyle/>
          <a:p>
            <a:pPr>
              <a:lnSpc>
                <a:spcPct val="120000"/>
              </a:lnSpc>
            </a:pPr>
            <a:r>
              <a:rPr lang="en-US" altLang="zh-CN" sz="1517" i="1" dirty="0">
                <a:solidFill>
                  <a:schemeClr val="tx1"/>
                </a:solidFill>
                <a:latin typeface="Consolas" pitchFamily="49" charset="0"/>
                <a:ea typeface="仿宋" pitchFamily="49" charset="-122"/>
                <a:cs typeface="Consolas" pitchFamily="49" charset="0"/>
              </a:rPr>
              <a:t>f</a:t>
            </a:r>
            <a:r>
              <a:rPr lang="en-US" altLang="zh-CN" sz="1517" dirty="0">
                <a:solidFill>
                  <a:schemeClr val="tx1"/>
                </a:solidFill>
                <a:latin typeface="Consolas" pitchFamily="49" charset="0"/>
                <a:ea typeface="仿宋" pitchFamily="49" charset="-122"/>
                <a:cs typeface="Consolas" pitchFamily="49" charset="0"/>
              </a:rPr>
              <a:t>(</a:t>
            </a:r>
            <a:r>
              <a:rPr lang="en-US" altLang="zh-CN" sz="1517" i="1" dirty="0">
                <a:solidFill>
                  <a:schemeClr val="tx1"/>
                </a:solidFill>
                <a:latin typeface="Consolas" pitchFamily="49" charset="0"/>
                <a:ea typeface="仿宋" pitchFamily="49" charset="-122"/>
                <a:cs typeface="Consolas" pitchFamily="49" charset="0"/>
              </a:rPr>
              <a:t>n</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a:solidFill>
                  <a:schemeClr val="tx1"/>
                </a:solidFill>
                <a:latin typeface="Consolas" pitchFamily="49" charset="0"/>
                <a:ea typeface="仿宋" pitchFamily="49" charset="-122"/>
                <a:cs typeface="Consolas" pitchFamily="49" charset="0"/>
                <a:sym typeface="Symbol" pitchFamily="18" charset="2"/>
              </a:rPr>
              <a:t></a:t>
            </a:r>
            <a:r>
              <a:rPr lang="en-US" altLang="zh-CN" sz="1517" dirty="0">
                <a:solidFill>
                  <a:schemeClr val="tx1"/>
                </a:solidFill>
                <a:latin typeface="Consolas" pitchFamily="49" charset="0"/>
                <a:ea typeface="仿宋" pitchFamily="49" charset="-122"/>
                <a:cs typeface="Consolas" pitchFamily="49" charset="0"/>
              </a:rPr>
              <a:t> </a:t>
            </a:r>
            <a:r>
              <a:rPr lang="zh-CN" altLang="en-US" sz="1517" dirty="0">
                <a:solidFill>
                  <a:schemeClr val="tx1"/>
                </a:solidFill>
                <a:latin typeface="Consolas" pitchFamily="49" charset="0"/>
                <a:ea typeface="仿宋" pitchFamily="49" charset="-122"/>
                <a:cs typeface="Consolas" pitchFamily="49" charset="0"/>
              </a:rPr>
              <a:t>不做任何事件		当</a:t>
            </a:r>
            <a:r>
              <a:rPr lang="en-US" altLang="zh-CN" sz="1517" i="1" dirty="0">
                <a:solidFill>
                  <a:schemeClr val="tx1"/>
                </a:solidFill>
                <a:latin typeface="Consolas" pitchFamily="49" charset="0"/>
                <a:ea typeface="仿宋" pitchFamily="49" charset="-122"/>
                <a:cs typeface="Consolas" pitchFamily="49" charset="0"/>
              </a:rPr>
              <a:t>n</a:t>
            </a:r>
            <a:r>
              <a:rPr lang="en-US" altLang="zh-CN" sz="1517" dirty="0">
                <a:solidFill>
                  <a:schemeClr val="tx1"/>
                </a:solidFill>
                <a:latin typeface="Consolas" pitchFamily="49" charset="0"/>
                <a:ea typeface="仿宋" pitchFamily="49" charset="-122"/>
                <a:cs typeface="Consolas" pitchFamily="49" charset="0"/>
              </a:rPr>
              <a:t>=0</a:t>
            </a:r>
            <a:r>
              <a:rPr lang="zh-CN" altLang="en-US" sz="1517" dirty="0">
                <a:solidFill>
                  <a:schemeClr val="tx1"/>
                </a:solidFill>
                <a:latin typeface="Consolas" pitchFamily="49" charset="0"/>
                <a:ea typeface="仿宋" pitchFamily="49" charset="-122"/>
                <a:cs typeface="Consolas" pitchFamily="49" charset="0"/>
              </a:rPr>
              <a:t>时</a:t>
            </a:r>
            <a:endParaRPr lang="zh-CN" altLang="en-US" sz="1517" i="1" dirty="0">
              <a:solidFill>
                <a:schemeClr val="tx1"/>
              </a:solidFill>
              <a:latin typeface="Consolas" pitchFamily="49" charset="0"/>
              <a:ea typeface="仿宋" pitchFamily="49" charset="-122"/>
              <a:cs typeface="Consolas" pitchFamily="49" charset="0"/>
            </a:endParaRPr>
          </a:p>
          <a:p>
            <a:pPr>
              <a:lnSpc>
                <a:spcPct val="120000"/>
              </a:lnSpc>
            </a:pPr>
            <a:r>
              <a:rPr lang="en-US" altLang="zh-CN" sz="1517" i="1" dirty="0">
                <a:solidFill>
                  <a:schemeClr val="tx1"/>
                </a:solidFill>
                <a:latin typeface="Consolas" pitchFamily="49" charset="0"/>
                <a:ea typeface="仿宋" pitchFamily="49" charset="-122"/>
                <a:cs typeface="Consolas" pitchFamily="49" charset="0"/>
              </a:rPr>
              <a:t>f</a:t>
            </a:r>
            <a:r>
              <a:rPr lang="en-US" altLang="zh-CN" sz="1517" dirty="0">
                <a:solidFill>
                  <a:schemeClr val="tx1"/>
                </a:solidFill>
                <a:latin typeface="Consolas" pitchFamily="49" charset="0"/>
                <a:ea typeface="仿宋" pitchFamily="49" charset="-122"/>
                <a:cs typeface="Consolas" pitchFamily="49" charset="0"/>
              </a:rPr>
              <a:t>(</a:t>
            </a:r>
            <a:r>
              <a:rPr lang="en-US" altLang="zh-CN" sz="1517" i="1" dirty="0">
                <a:solidFill>
                  <a:schemeClr val="tx1"/>
                </a:solidFill>
                <a:latin typeface="Consolas" pitchFamily="49" charset="0"/>
                <a:ea typeface="仿宋" pitchFamily="49" charset="-122"/>
                <a:cs typeface="Consolas" pitchFamily="49" charset="0"/>
              </a:rPr>
              <a:t>n</a:t>
            </a:r>
            <a:r>
              <a:rPr lang="en-US" altLang="zh-CN" sz="1517" dirty="0">
                <a:solidFill>
                  <a:schemeClr val="tx1"/>
                </a:solidFill>
                <a:latin typeface="Consolas" pitchFamily="49" charset="0"/>
                <a:ea typeface="仿宋" pitchFamily="49" charset="-122"/>
                <a:cs typeface="Consolas" pitchFamily="49" charset="0"/>
              </a:rPr>
              <a:t>) </a:t>
            </a:r>
            <a:r>
              <a:rPr lang="en-US" altLang="zh-CN" sz="1517" dirty="0">
                <a:solidFill>
                  <a:schemeClr val="tx1"/>
                </a:solidFill>
                <a:latin typeface="Consolas" pitchFamily="49" charset="0"/>
                <a:ea typeface="仿宋" pitchFamily="49" charset="-122"/>
                <a:cs typeface="Consolas" pitchFamily="49" charset="0"/>
                <a:sym typeface="Symbol" pitchFamily="18" charset="2"/>
              </a:rPr>
              <a:t></a:t>
            </a:r>
            <a:r>
              <a:rPr lang="en-US" altLang="zh-CN" sz="1517" dirty="0">
                <a:solidFill>
                  <a:schemeClr val="tx1"/>
                </a:solidFill>
                <a:latin typeface="Consolas" pitchFamily="49" charset="0"/>
                <a:ea typeface="仿宋" pitchFamily="49" charset="-122"/>
                <a:cs typeface="Consolas" pitchFamily="49" charset="0"/>
              </a:rPr>
              <a:t> </a:t>
            </a:r>
            <a:r>
              <a:rPr lang="en-US" altLang="zh-CN" sz="1517" i="1" dirty="0">
                <a:solidFill>
                  <a:schemeClr val="tx1"/>
                </a:solidFill>
                <a:latin typeface="Consolas" pitchFamily="49" charset="0"/>
                <a:ea typeface="仿宋" pitchFamily="49" charset="-122"/>
                <a:cs typeface="Consolas" pitchFamily="49" charset="0"/>
              </a:rPr>
              <a:t>f</a:t>
            </a:r>
            <a:r>
              <a:rPr lang="en-US" altLang="zh-CN" sz="1517" dirty="0">
                <a:solidFill>
                  <a:schemeClr val="tx1"/>
                </a:solidFill>
                <a:latin typeface="Consolas" pitchFamily="49" charset="0"/>
                <a:ea typeface="仿宋" pitchFamily="49" charset="-122"/>
                <a:cs typeface="Consolas" pitchFamily="49" charset="0"/>
              </a:rPr>
              <a:t>(</a:t>
            </a:r>
            <a:r>
              <a:rPr lang="en-US" altLang="zh-CN" sz="1517" i="1" dirty="0">
                <a:solidFill>
                  <a:schemeClr val="tx1"/>
                </a:solidFill>
                <a:latin typeface="Consolas" pitchFamily="49" charset="0"/>
                <a:ea typeface="仿宋" pitchFamily="49" charset="-122"/>
                <a:cs typeface="Consolas" pitchFamily="49" charset="0"/>
              </a:rPr>
              <a:t>n</a:t>
            </a:r>
            <a:r>
              <a:rPr lang="en-US" altLang="zh-CN" sz="1517" dirty="0">
                <a:solidFill>
                  <a:schemeClr val="tx1"/>
                </a:solidFill>
                <a:latin typeface="Consolas" pitchFamily="49" charset="0"/>
                <a:ea typeface="仿宋" pitchFamily="49" charset="-122"/>
                <a:cs typeface="Consolas" pitchFamily="49" charset="0"/>
              </a:rPr>
              <a:t>/10); </a:t>
            </a:r>
            <a:r>
              <a:rPr lang="zh-CN" altLang="en-US" sz="1517" dirty="0">
                <a:solidFill>
                  <a:schemeClr val="tx1"/>
                </a:solidFill>
                <a:latin typeface="Consolas" pitchFamily="49" charset="0"/>
                <a:ea typeface="仿宋" pitchFamily="49" charset="-122"/>
                <a:cs typeface="Consolas" pitchFamily="49" charset="0"/>
              </a:rPr>
              <a:t>输出</a:t>
            </a:r>
            <a:r>
              <a:rPr lang="en-US" altLang="zh-CN" sz="1517" i="1" dirty="0">
                <a:solidFill>
                  <a:schemeClr val="tx1"/>
                </a:solidFill>
                <a:latin typeface="Consolas" pitchFamily="49" charset="0"/>
                <a:ea typeface="仿宋" pitchFamily="49" charset="-122"/>
                <a:cs typeface="Consolas" pitchFamily="49" charset="0"/>
              </a:rPr>
              <a:t>n</a:t>
            </a:r>
            <a:r>
              <a:rPr lang="zh-CN" altLang="en-US" sz="1517" dirty="0">
                <a:solidFill>
                  <a:schemeClr val="tx1"/>
                </a:solidFill>
                <a:latin typeface="Consolas" pitchFamily="49" charset="0"/>
                <a:ea typeface="仿宋" pitchFamily="49" charset="-122"/>
                <a:cs typeface="Consolas" pitchFamily="49" charset="0"/>
              </a:rPr>
              <a:t>％</a:t>
            </a:r>
            <a:r>
              <a:rPr lang="en-US" altLang="zh-CN" sz="1517" dirty="0">
                <a:solidFill>
                  <a:schemeClr val="tx1"/>
                </a:solidFill>
                <a:latin typeface="Consolas" pitchFamily="49" charset="0"/>
                <a:ea typeface="仿宋" pitchFamily="49" charset="-122"/>
                <a:cs typeface="Consolas" pitchFamily="49" charset="0"/>
              </a:rPr>
              <a:t>10	</a:t>
            </a:r>
            <a:r>
              <a:rPr lang="zh-CN" altLang="en-US" sz="1517" dirty="0">
                <a:solidFill>
                  <a:schemeClr val="tx1"/>
                </a:solidFill>
                <a:latin typeface="Consolas" pitchFamily="49" charset="0"/>
                <a:ea typeface="仿宋" pitchFamily="49" charset="-122"/>
                <a:cs typeface="Consolas" pitchFamily="49" charset="0"/>
              </a:rPr>
              <a:t>其他情况</a:t>
            </a:r>
          </a:p>
        </p:txBody>
      </p:sp>
      <p:sp>
        <p:nvSpPr>
          <p:cNvPr id="5" name="Text Box 3"/>
          <p:cNvSpPr txBox="1">
            <a:spLocks noChangeArrowheads="1"/>
          </p:cNvSpPr>
          <p:nvPr/>
        </p:nvSpPr>
        <p:spPr bwMode="auto">
          <a:xfrm>
            <a:off x="5728966" y="4095890"/>
            <a:ext cx="3786610" cy="179457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95000" tIns="195000" bIns="195000">
            <a:spAutoFit/>
          </a:bodyPr>
          <a:lstStyle/>
          <a:p>
            <a:pPr>
              <a:defRPr/>
            </a:pPr>
            <a:r>
              <a:rPr lang="en-US" altLang="zh-CN" sz="1517" dirty="0">
                <a:solidFill>
                  <a:srgbClr val="0000FF"/>
                </a:solidFill>
                <a:latin typeface="Consolas" pitchFamily="49" charset="0"/>
                <a:ea typeface="楷体" pitchFamily="49" charset="-122"/>
                <a:cs typeface="Consolas" pitchFamily="49" charset="0"/>
              </a:rPr>
              <a:t>void </a:t>
            </a:r>
            <a:r>
              <a:rPr lang="en-US" altLang="zh-CN" sz="1517"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n)</a:t>
            </a:r>
          </a:p>
          <a:p>
            <a:pPr>
              <a:defRPr/>
            </a:pPr>
            <a:r>
              <a:rPr lang="en-US" altLang="zh-CN" sz="1517" dirty="0">
                <a:solidFill>
                  <a:srgbClr val="0000FF"/>
                </a:solidFill>
                <a:latin typeface="Consolas" pitchFamily="49" charset="0"/>
                <a:ea typeface="楷体" pitchFamily="49" charset="-122"/>
                <a:cs typeface="Consolas" pitchFamily="49" charset="0"/>
              </a:rPr>
              <a:t>{  if (n!=0)</a:t>
            </a:r>
          </a:p>
          <a:p>
            <a:pPr>
              <a:defRPr/>
            </a:pPr>
            <a:r>
              <a:rPr lang="en-US" altLang="zh-CN" sz="1517" dirty="0">
                <a:solidFill>
                  <a:srgbClr val="0000FF"/>
                </a:solidFill>
                <a:latin typeface="Consolas" pitchFamily="49" charset="0"/>
                <a:ea typeface="楷体" pitchFamily="49" charset="-122"/>
                <a:cs typeface="Consolas" pitchFamily="49" charset="0"/>
              </a:rPr>
              <a:t>   {	</a:t>
            </a:r>
            <a:r>
              <a:rPr lang="en-US" altLang="zh-CN" sz="1517"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517" dirty="0">
                <a:solidFill>
                  <a:srgbClr val="0000FF"/>
                </a:solidFill>
                <a:latin typeface="Consolas" pitchFamily="49" charset="0"/>
                <a:ea typeface="楷体" pitchFamily="49" charset="-122"/>
                <a:cs typeface="Consolas" pitchFamily="49" charset="0"/>
              </a:rPr>
              <a:t>(n/10);</a:t>
            </a:r>
          </a:p>
          <a:p>
            <a:pPr>
              <a:defRPr/>
            </a:pPr>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printf</a:t>
            </a:r>
            <a:r>
              <a:rPr lang="en-US" altLang="zh-CN" sz="1517" dirty="0">
                <a:solidFill>
                  <a:srgbClr val="0000FF"/>
                </a:solidFill>
                <a:latin typeface="Consolas" pitchFamily="49" charset="0"/>
                <a:ea typeface="楷体" pitchFamily="49" charset="-122"/>
                <a:cs typeface="Consolas" pitchFamily="49" charset="0"/>
              </a:rPr>
              <a:t>("%d"</a:t>
            </a:r>
            <a:r>
              <a:rPr lang="zh-CN" altLang="en-US" sz="1517" dirty="0">
                <a:solidFill>
                  <a:srgbClr val="0000FF"/>
                </a:solidFill>
                <a:latin typeface="Consolas" pitchFamily="49" charset="0"/>
                <a:ea typeface="楷体" pitchFamily="49" charset="-122"/>
                <a:cs typeface="Consolas" pitchFamily="49" charset="0"/>
              </a:rPr>
              <a:t>，</a:t>
            </a:r>
            <a:r>
              <a:rPr lang="en-US" altLang="zh-CN" sz="1517" dirty="0">
                <a:solidFill>
                  <a:srgbClr val="0000FF"/>
                </a:solidFill>
                <a:latin typeface="Consolas" pitchFamily="49" charset="0"/>
                <a:ea typeface="楷体" pitchFamily="49" charset="-122"/>
                <a:cs typeface="Consolas" pitchFamily="49" charset="0"/>
              </a:rPr>
              <a:t>n%10);</a:t>
            </a:r>
          </a:p>
          <a:p>
            <a:pPr>
              <a:defRPr/>
            </a:pPr>
            <a:r>
              <a:rPr lang="en-US" altLang="zh-CN" sz="1517" dirty="0">
                <a:solidFill>
                  <a:srgbClr val="0000FF"/>
                </a:solidFill>
                <a:latin typeface="Consolas" pitchFamily="49" charset="0"/>
                <a:ea typeface="楷体" pitchFamily="49" charset="-122"/>
                <a:cs typeface="Consolas" pitchFamily="49" charset="0"/>
              </a:rPr>
              <a:t>   }</a:t>
            </a:r>
          </a:p>
          <a:p>
            <a:pPr>
              <a:defRPr/>
            </a:pPr>
            <a:r>
              <a:rPr lang="en-US" altLang="zh-CN" sz="1517" dirty="0">
                <a:solidFill>
                  <a:srgbClr val="0000FF"/>
                </a:solidFill>
                <a:latin typeface="Consolas" pitchFamily="49" charset="0"/>
                <a:ea typeface="楷体" pitchFamily="49" charset="-122"/>
                <a:cs typeface="Consolas" pitchFamily="49" charset="0"/>
              </a:rPr>
              <a:t>}</a:t>
            </a:r>
          </a:p>
        </p:txBody>
      </p:sp>
      <p:sp>
        <p:nvSpPr>
          <p:cNvPr id="2" name="日期占位符 1"/>
          <p:cNvSpPr>
            <a:spLocks noGrp="1"/>
          </p:cNvSpPr>
          <p:nvPr>
            <p:ph type="dt" sz="half" idx="10"/>
          </p:nvPr>
        </p:nvSpPr>
        <p:spPr/>
        <p:txBody>
          <a:bodyPr/>
          <a:lstStyle/>
          <a:p>
            <a:pPr eaLnBrk="1" latinLnBrk="0" hangingPunct="1"/>
            <a:fld id="{50A7A3C5-D888-418F-8705-E472FF19390F}"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50</a:t>
            </a:fld>
            <a:endParaRPr lang="en-US" altLang="zh-CN">
              <a:solidFill>
                <a:srgbClr val="F0A22E">
                  <a:shade val="75000"/>
                </a:srgb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eaLnBrk="1" latinLnBrk="0" hangingPunct="1"/>
            <a:fld id="{215C7DBC-BC76-41C3-BE8C-E434E50011A4}"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51</a:t>
            </a:fld>
            <a:endParaRPr lang="en-US" altLang="zh-CN">
              <a:solidFill>
                <a:srgbClr val="F0A22E">
                  <a:shade val="75000"/>
                </a:srgbClr>
              </a:solidFill>
            </a:endParaRPr>
          </a:p>
        </p:txBody>
      </p:sp>
      <p:sp>
        <p:nvSpPr>
          <p:cNvPr id="3" name="TextBox 2"/>
          <p:cNvSpPr txBox="1"/>
          <p:nvPr/>
        </p:nvSpPr>
        <p:spPr>
          <a:xfrm>
            <a:off x="1286594" y="933137"/>
            <a:ext cx="5672403" cy="6258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p>
            <a:pPr algn="ctr"/>
            <a:r>
              <a:rPr lang="en-US" altLang="zh-CN" sz="3467" spc="54" dirty="0">
                <a:ln w="11430">
                  <a:noFill/>
                </a:ln>
                <a:solidFill>
                  <a:srgbClr val="FF0000"/>
                </a:solidFill>
                <a:latin typeface="Consolas" pitchFamily="49" charset="0"/>
                <a:ea typeface="叶根友毛笔行书2.0版" pitchFamily="2" charset="-122"/>
                <a:cs typeface="Consolas" pitchFamily="49" charset="0"/>
              </a:rPr>
              <a:t>3 </a:t>
            </a:r>
            <a:r>
              <a:rPr lang="zh-CN" altLang="zh-CN" sz="3467" spc="54" dirty="0">
                <a:ln w="11430">
                  <a:noFill/>
                </a:ln>
                <a:solidFill>
                  <a:srgbClr val="FF0000"/>
                </a:solidFill>
                <a:latin typeface="Consolas" pitchFamily="49" charset="0"/>
                <a:ea typeface="叶根友毛笔行书2.0版" pitchFamily="2" charset="-122"/>
                <a:cs typeface="Consolas" pitchFamily="49" charset="0"/>
              </a:rPr>
              <a:t>递归</a:t>
            </a:r>
            <a:r>
              <a:rPr lang="zh-CN" altLang="en-US" sz="3467" spc="54" dirty="0">
                <a:ln w="11430">
                  <a:noFill/>
                </a:ln>
                <a:solidFill>
                  <a:srgbClr val="FF0000"/>
                </a:solidFill>
                <a:latin typeface="Consolas" pitchFamily="49" charset="0"/>
                <a:ea typeface="叶根友毛笔行书2.0版" pitchFamily="2" charset="-122"/>
                <a:cs typeface="Consolas" pitchFamily="49" charset="0"/>
              </a:rPr>
              <a:t>到非递归的转化</a:t>
            </a:r>
            <a:endParaRPr lang="zh-CN" altLang="zh-CN" sz="3467" spc="54" dirty="0">
              <a:ln w="11430">
                <a:noFill/>
              </a:ln>
              <a:solidFill>
                <a:srgbClr val="FF0000"/>
              </a:solidFill>
              <a:latin typeface="Consolas" pitchFamily="49" charset="0"/>
              <a:ea typeface="叶根友毛笔行书2.0版" pitchFamily="2" charset="-122"/>
              <a:cs typeface="Consolas" pitchFamily="49" charset="0"/>
            </a:endParaRPr>
          </a:p>
        </p:txBody>
      </p:sp>
      <p:sp>
        <p:nvSpPr>
          <p:cNvPr id="5" name="Text Box 3"/>
          <p:cNvSpPr txBox="1">
            <a:spLocks noChangeArrowheads="1"/>
          </p:cNvSpPr>
          <p:nvPr/>
        </p:nvSpPr>
        <p:spPr bwMode="auto">
          <a:xfrm>
            <a:off x="428228" y="2024846"/>
            <a:ext cx="8815652" cy="3585533"/>
          </a:xfrm>
          <a:prstGeom prst="rect">
            <a:avLst/>
          </a:prstGeom>
          <a:noFill/>
          <a:ln w="9525">
            <a:noFill/>
            <a:miter lim="800000"/>
            <a:headEnd/>
            <a:tailEnd/>
          </a:ln>
        </p:spPr>
        <p:txBody>
          <a:bodyPr>
            <a:spAutoFit/>
          </a:bodyPr>
          <a:lstStyle/>
          <a:p>
            <a:pPr>
              <a:lnSpc>
                <a:spcPct val="150000"/>
              </a:lnSpc>
            </a:pPr>
            <a:r>
              <a:rPr lang="zh-CN" altLang="en-US" sz="2383" dirty="0">
                <a:latin typeface="Consolas" pitchFamily="49" charset="0"/>
                <a:ea typeface="楷体" pitchFamily="49" charset="-122"/>
                <a:cs typeface="Consolas" pitchFamily="49" charset="0"/>
              </a:rPr>
              <a:t>　　把递归算法转化为非递归算法有如下两种基本方法：</a:t>
            </a:r>
          </a:p>
          <a:p>
            <a:pPr>
              <a:lnSpc>
                <a:spcPct val="150000"/>
              </a:lnSpc>
            </a:pPr>
            <a:r>
              <a:rPr lang="zh-CN" altLang="en-US" sz="2167" dirty="0">
                <a:latin typeface="Consolas" pitchFamily="49" charset="0"/>
                <a:ea typeface="楷体" pitchFamily="49" charset="-122"/>
                <a:cs typeface="Consolas" pitchFamily="49" charset="0"/>
              </a:rPr>
              <a:t>　　（</a:t>
            </a:r>
            <a:r>
              <a:rPr lang="en-US" altLang="zh-CN" sz="2167" dirty="0">
                <a:latin typeface="Consolas" pitchFamily="49" charset="0"/>
                <a:ea typeface="楷体" pitchFamily="49" charset="-122"/>
                <a:cs typeface="Consolas" pitchFamily="49" charset="0"/>
              </a:rPr>
              <a:t>1</a:t>
            </a:r>
            <a:r>
              <a:rPr lang="zh-CN" altLang="en-US" sz="2167" dirty="0">
                <a:latin typeface="Consolas" pitchFamily="49" charset="0"/>
                <a:ea typeface="楷体" pitchFamily="49" charset="-122"/>
                <a:cs typeface="Consolas" pitchFamily="49" charset="0"/>
              </a:rPr>
              <a:t>）直接用循环结构的算法替代递归算法。</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如：求阶乘、求数组最大元素、求斐波那契数等。</a:t>
            </a:r>
          </a:p>
          <a:p>
            <a:pPr>
              <a:lnSpc>
                <a:spcPct val="150000"/>
              </a:lnSpc>
            </a:pPr>
            <a:r>
              <a:rPr lang="zh-CN" altLang="en-US" sz="2167" dirty="0">
                <a:latin typeface="Consolas" pitchFamily="49" charset="0"/>
                <a:ea typeface="楷体" pitchFamily="49" charset="-122"/>
                <a:cs typeface="Consolas" pitchFamily="49" charset="0"/>
              </a:rPr>
              <a:t>　　</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2</a:t>
            </a:r>
            <a:r>
              <a:rPr lang="zh-CN" altLang="en-US" sz="2167" dirty="0">
                <a:latin typeface="Consolas" pitchFamily="49" charset="0"/>
                <a:ea typeface="楷体" pitchFamily="49" charset="-122"/>
                <a:cs typeface="Consolas" pitchFamily="49" charset="0"/>
              </a:rPr>
              <a:t>）用栈模拟系统的运行过程，通过分析只保存必须保存的信息，从而用非递归算法替代递归算法。　</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如：汉诺塔问题、图遍历问题等。</a:t>
            </a:r>
          </a:p>
        </p:txBody>
      </p:sp>
    </p:spTree>
    <p:extLst>
      <p:ext uri="{BB962C8B-B14F-4D97-AF65-F5344CB8AC3E}">
        <p14:creationId xmlns:p14="http://schemas.microsoft.com/office/powerpoint/2010/main" val="1125291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28229" y="913804"/>
            <a:ext cx="5917812"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3033" dirty="0">
                <a:solidFill>
                  <a:srgbClr val="FF3300"/>
                </a:solidFill>
                <a:latin typeface="Consolas" pitchFamily="49" charset="0"/>
                <a:ea typeface="微软雅黑" pitchFamily="34" charset="-122"/>
                <a:cs typeface="Consolas" pitchFamily="49" charset="0"/>
              </a:rPr>
              <a:t>3.1 </a:t>
            </a:r>
            <a:r>
              <a:rPr lang="zh-CN" altLang="en-US" sz="3033" dirty="0">
                <a:solidFill>
                  <a:srgbClr val="FF3300"/>
                </a:solidFill>
                <a:latin typeface="Consolas" pitchFamily="49" charset="0"/>
                <a:ea typeface="微软雅黑" pitchFamily="34" charset="-122"/>
                <a:cs typeface="Consolas" pitchFamily="49" charset="0"/>
              </a:rPr>
              <a:t>用循环结构替代递归过程</a:t>
            </a:r>
          </a:p>
        </p:txBody>
      </p:sp>
      <p:sp>
        <p:nvSpPr>
          <p:cNvPr id="81923" name="Text Box 3"/>
          <p:cNvSpPr txBox="1">
            <a:spLocks noChangeArrowheads="1"/>
          </p:cNvSpPr>
          <p:nvPr/>
        </p:nvSpPr>
        <p:spPr bwMode="auto">
          <a:xfrm>
            <a:off x="619095" y="1439782"/>
            <a:ext cx="8580040" cy="514436"/>
          </a:xfrm>
          <a:prstGeom prst="rect">
            <a:avLst/>
          </a:prstGeom>
          <a:noFill/>
          <a:ln w="9525">
            <a:noFill/>
            <a:miter lim="800000"/>
            <a:headEnd/>
            <a:tailEnd/>
          </a:ln>
        </p:spPr>
        <p:txBody>
          <a:bodyPr>
            <a:spAutoFit/>
          </a:bodyPr>
          <a:lstStyle/>
          <a:p>
            <a:pPr>
              <a:lnSpc>
                <a:spcPct val="150000"/>
              </a:lnSpc>
              <a:spcBef>
                <a:spcPct val="50000"/>
              </a:spcBef>
            </a:pPr>
            <a:r>
              <a:rPr lang="zh-CN" altLang="en-US" sz="2167" dirty="0">
                <a:solidFill>
                  <a:srgbClr val="0000FF"/>
                </a:solidFill>
                <a:latin typeface="楷体" pitchFamily="49" charset="-122"/>
                <a:ea typeface="楷体" pitchFamily="49" charset="-122"/>
              </a:rPr>
              <a:t>　　直接转化法没有通用的转换算法，具体问题分析对应的递归结构。</a:t>
            </a:r>
          </a:p>
        </p:txBody>
      </p:sp>
      <p:sp>
        <p:nvSpPr>
          <p:cNvPr id="4" name="Text Box 2"/>
          <p:cNvSpPr txBox="1">
            <a:spLocks noChangeArrowheads="1"/>
          </p:cNvSpPr>
          <p:nvPr/>
        </p:nvSpPr>
        <p:spPr bwMode="auto">
          <a:xfrm>
            <a:off x="1125636" y="3070087"/>
            <a:ext cx="8268758" cy="425822"/>
          </a:xfrm>
          <a:prstGeom prst="rect">
            <a:avLst/>
          </a:prstGeom>
          <a:noFill/>
          <a:ln w="9525">
            <a:noFill/>
            <a:miter lim="800000"/>
            <a:headEnd/>
            <a:tailEnd/>
          </a:ln>
        </p:spPr>
        <p:txBody>
          <a:bodyPr>
            <a:spAutoFit/>
          </a:bodyPr>
          <a:lstStyle/>
          <a:p>
            <a:pPr>
              <a:spcBef>
                <a:spcPct val="50000"/>
              </a:spcBef>
            </a:pPr>
            <a:r>
              <a:rPr lang="zh-CN" altLang="en-US" sz="2167">
                <a:solidFill>
                  <a:srgbClr val="0000FF"/>
                </a:solidFill>
                <a:latin typeface="Consolas" pitchFamily="49" charset="0"/>
                <a:ea typeface="楷体" pitchFamily="49" charset="-122"/>
                <a:cs typeface="Consolas" pitchFamily="49" charset="0"/>
              </a:rPr>
              <a:t>例如，采</a:t>
            </a:r>
            <a:r>
              <a:rPr lang="zh-CN" altLang="en-US" sz="2167" dirty="0">
                <a:solidFill>
                  <a:srgbClr val="0000FF"/>
                </a:solidFill>
                <a:latin typeface="Consolas" pitchFamily="49" charset="0"/>
                <a:ea typeface="楷体" pitchFamily="49" charset="-122"/>
                <a:cs typeface="Consolas" pitchFamily="49" charset="0"/>
              </a:rPr>
              <a:t>用循环结构求</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的非递归算法</a:t>
            </a:r>
            <a:r>
              <a:rPr lang="en-US" altLang="zh-CN" sz="2167" dirty="0" err="1">
                <a:solidFill>
                  <a:srgbClr val="0000FF"/>
                </a:solidFill>
                <a:latin typeface="Consolas" pitchFamily="49" charset="0"/>
                <a:ea typeface="楷体" pitchFamily="49" charset="-122"/>
                <a:cs typeface="Consolas" pitchFamily="49" charset="0"/>
              </a:rPr>
              <a:t>fun1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如下：</a:t>
            </a:r>
          </a:p>
        </p:txBody>
      </p:sp>
      <p:sp>
        <p:nvSpPr>
          <p:cNvPr id="5" name="Text Box 3"/>
          <p:cNvSpPr txBox="1">
            <a:spLocks noChangeArrowheads="1"/>
          </p:cNvSpPr>
          <p:nvPr/>
        </p:nvSpPr>
        <p:spPr bwMode="auto">
          <a:xfrm>
            <a:off x="2724980" y="3710492"/>
            <a:ext cx="4368271" cy="2506310"/>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95000" tIns="195000" bIns="195000">
            <a:spAutoFit/>
          </a:bodyPr>
          <a:lstStyle/>
          <a:p>
            <a:r>
              <a:rPr lang="nb-NO" altLang="zh-CN" sz="2288" dirty="0">
                <a:solidFill>
                  <a:srgbClr val="0000FF"/>
                </a:solidFill>
                <a:latin typeface="Consolas" pitchFamily="49" charset="0"/>
                <a:ea typeface="楷体" pitchFamily="49" charset="-122"/>
                <a:cs typeface="Consolas" pitchFamily="49" charset="0"/>
              </a:rPr>
              <a:t>int fun1(int n)</a:t>
            </a:r>
          </a:p>
          <a:p>
            <a:r>
              <a:rPr lang="nb-NO" altLang="zh-CN" sz="2288" dirty="0">
                <a:solidFill>
                  <a:srgbClr val="0000FF"/>
                </a:solidFill>
                <a:latin typeface="Consolas" pitchFamily="49" charset="0"/>
                <a:ea typeface="楷体" pitchFamily="49" charset="-122"/>
                <a:cs typeface="Consolas" pitchFamily="49" charset="0"/>
              </a:rPr>
              <a:t>{</a:t>
            </a:r>
            <a:r>
              <a:rPr lang="zh-CN" altLang="nb-NO" sz="2288" dirty="0">
                <a:solidFill>
                  <a:srgbClr val="0000FF"/>
                </a:solidFill>
                <a:latin typeface="Consolas" pitchFamily="49" charset="0"/>
                <a:ea typeface="楷体" pitchFamily="49" charset="-122"/>
                <a:cs typeface="Consolas" pitchFamily="49" charset="0"/>
              </a:rPr>
              <a:t>　 </a:t>
            </a:r>
            <a:r>
              <a:rPr lang="nb-NO" altLang="zh-CN" sz="2288">
                <a:solidFill>
                  <a:srgbClr val="0000FF"/>
                </a:solidFill>
                <a:latin typeface="Consolas" pitchFamily="49" charset="0"/>
                <a:ea typeface="楷体" pitchFamily="49" charset="-122"/>
                <a:cs typeface="Consolas" pitchFamily="49" charset="0"/>
              </a:rPr>
              <a:t>int f=1</a:t>
            </a:r>
            <a:r>
              <a:rPr lang="zh-CN" altLang="nb-NO" sz="2288">
                <a:solidFill>
                  <a:srgbClr val="0000FF"/>
                </a:solidFill>
                <a:latin typeface="Consolas" pitchFamily="49" charset="0"/>
                <a:ea typeface="楷体" pitchFamily="49" charset="-122"/>
                <a:cs typeface="Consolas" pitchFamily="49" charset="0"/>
              </a:rPr>
              <a:t>，</a:t>
            </a:r>
            <a:r>
              <a:rPr lang="nb-NO" altLang="zh-CN" sz="2288">
                <a:solidFill>
                  <a:srgbClr val="0000FF"/>
                </a:solidFill>
                <a:latin typeface="Consolas" pitchFamily="49" charset="0"/>
                <a:ea typeface="楷体" pitchFamily="49" charset="-122"/>
                <a:cs typeface="Consolas" pitchFamily="49" charset="0"/>
              </a:rPr>
              <a:t>i</a:t>
            </a:r>
            <a:r>
              <a:rPr lang="nb-NO" altLang="zh-CN" sz="2288" dirty="0">
                <a:solidFill>
                  <a:srgbClr val="0000FF"/>
                </a:solidFill>
                <a:latin typeface="Consolas" pitchFamily="49" charset="0"/>
                <a:ea typeface="楷体" pitchFamily="49" charset="-122"/>
                <a:cs typeface="Consolas" pitchFamily="49" charset="0"/>
              </a:rPr>
              <a:t>;</a:t>
            </a:r>
          </a:p>
          <a:p>
            <a:r>
              <a:rPr lang="zh-CN" altLang="nb-NO" sz="2288" dirty="0">
                <a:solidFill>
                  <a:srgbClr val="0000FF"/>
                </a:solidFill>
                <a:latin typeface="Consolas" pitchFamily="49" charset="0"/>
                <a:ea typeface="楷体" pitchFamily="49" charset="-122"/>
                <a:cs typeface="Consolas" pitchFamily="49" charset="0"/>
              </a:rPr>
              <a:t>　　</a:t>
            </a:r>
            <a:r>
              <a:rPr lang="nb-NO" altLang="zh-CN" sz="2288" dirty="0">
                <a:solidFill>
                  <a:srgbClr val="0000FF"/>
                </a:solidFill>
                <a:latin typeface="Consolas" pitchFamily="49" charset="0"/>
                <a:ea typeface="楷体" pitchFamily="49" charset="-122"/>
                <a:cs typeface="Consolas" pitchFamily="49" charset="0"/>
              </a:rPr>
              <a:t>for (i=2;i&lt;=n;i++)</a:t>
            </a:r>
            <a:endParaRPr lang="en-US" altLang="zh-CN" sz="2288" dirty="0">
              <a:solidFill>
                <a:srgbClr val="0000FF"/>
              </a:solidFill>
              <a:latin typeface="Consolas" pitchFamily="49" charset="0"/>
              <a:ea typeface="楷体" pitchFamily="49" charset="-122"/>
              <a:cs typeface="Consolas" pitchFamily="49" charset="0"/>
            </a:endParaRPr>
          </a:p>
          <a:p>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f=f*</a:t>
            </a:r>
            <a:r>
              <a:rPr lang="en-US" altLang="zh-CN" sz="2288" dirty="0" err="1">
                <a:solidFill>
                  <a:srgbClr val="0000FF"/>
                </a:solidFill>
                <a:latin typeface="Consolas" pitchFamily="49" charset="0"/>
                <a:ea typeface="楷体" pitchFamily="49" charset="-122"/>
                <a:cs typeface="Consolas" pitchFamily="49" charset="0"/>
              </a:rPr>
              <a:t>i</a:t>
            </a:r>
            <a:r>
              <a:rPr lang="en-US" altLang="zh-CN" sz="2288" dirty="0">
                <a:solidFill>
                  <a:srgbClr val="0000FF"/>
                </a:solidFill>
                <a:latin typeface="Consolas" pitchFamily="49" charset="0"/>
                <a:ea typeface="楷体" pitchFamily="49" charset="-122"/>
                <a:cs typeface="Consolas" pitchFamily="49" charset="0"/>
              </a:rPr>
              <a:t>;</a:t>
            </a:r>
          </a:p>
          <a:p>
            <a:r>
              <a:rPr lang="zh-CN" altLang="en-US" sz="2288" dirty="0">
                <a:solidFill>
                  <a:srgbClr val="0000FF"/>
                </a:solidFill>
                <a:latin typeface="Consolas" pitchFamily="49" charset="0"/>
                <a:ea typeface="楷体" pitchFamily="49" charset="-122"/>
                <a:cs typeface="Consolas" pitchFamily="49" charset="0"/>
              </a:rPr>
              <a:t>　　</a:t>
            </a:r>
            <a:r>
              <a:rPr lang="en-US" altLang="zh-CN" sz="2288" dirty="0">
                <a:solidFill>
                  <a:srgbClr val="0000FF"/>
                </a:solidFill>
                <a:latin typeface="Consolas" pitchFamily="49" charset="0"/>
                <a:ea typeface="楷体" pitchFamily="49" charset="-122"/>
                <a:cs typeface="Consolas" pitchFamily="49" charset="0"/>
              </a:rPr>
              <a:t>return(f);</a:t>
            </a:r>
            <a:endParaRPr lang="nb-NO" altLang="zh-CN" sz="2288" dirty="0">
              <a:solidFill>
                <a:srgbClr val="0000FF"/>
              </a:solidFill>
              <a:latin typeface="Consolas" pitchFamily="49" charset="0"/>
              <a:ea typeface="楷体" pitchFamily="49" charset="-122"/>
              <a:cs typeface="Consolas" pitchFamily="49" charset="0"/>
            </a:endParaRPr>
          </a:p>
          <a:p>
            <a:r>
              <a:rPr lang="nb-NO" altLang="zh-CN" sz="2288" dirty="0">
                <a:solidFill>
                  <a:srgbClr val="0000FF"/>
                </a:solidFill>
                <a:latin typeface="Consolas" pitchFamily="49" charset="0"/>
                <a:ea typeface="楷体" pitchFamily="49" charset="-122"/>
                <a:cs typeface="Consolas" pitchFamily="49" charset="0"/>
              </a:rPr>
              <a:t>}</a:t>
            </a:r>
            <a:endParaRPr lang="en-US" altLang="zh-CN" sz="2288" dirty="0">
              <a:solidFill>
                <a:srgbClr val="0000FF"/>
              </a:solidFill>
              <a:latin typeface="Consolas" pitchFamily="49" charset="0"/>
              <a:ea typeface="楷体" pitchFamily="49" charset="-122"/>
              <a:cs typeface="Consolas" pitchFamily="49" charset="0"/>
            </a:endParaRPr>
          </a:p>
        </p:txBody>
      </p:sp>
      <p:sp>
        <p:nvSpPr>
          <p:cNvPr id="6" name="Text Box 4"/>
          <p:cNvSpPr txBox="1">
            <a:spLocks noChangeArrowheads="1"/>
          </p:cNvSpPr>
          <p:nvPr/>
        </p:nvSpPr>
        <p:spPr bwMode="auto">
          <a:xfrm>
            <a:off x="506506" y="2083350"/>
            <a:ext cx="8736542" cy="951030"/>
          </a:xfrm>
          <a:prstGeom prst="rect">
            <a:avLst/>
          </a:prstGeom>
          <a:solidFill>
            <a:schemeClr val="accent6">
              <a:lumMod val="40000"/>
              <a:lumOff val="60000"/>
            </a:schemeClr>
          </a:solidFill>
          <a:ln w="9525">
            <a:noFill/>
            <a:miter lim="800000"/>
            <a:headEnd/>
            <a:tailEnd/>
          </a:ln>
        </p:spPr>
        <p:txBody>
          <a:bodyPr>
            <a:spAutoFit/>
          </a:bodyPr>
          <a:lstStyle/>
          <a:p>
            <a:pPr>
              <a:lnSpc>
                <a:spcPts val="3467"/>
              </a:lnSpc>
              <a:spcBef>
                <a:spcPct val="50000"/>
              </a:spcBef>
            </a:pPr>
            <a:r>
              <a:rPr lang="zh-CN" altLang="en-US" sz="2383" dirty="0">
                <a:solidFill>
                  <a:srgbClr val="0000FF"/>
                </a:solidFill>
                <a:latin typeface="Consolas" pitchFamily="49" charset="0"/>
                <a:ea typeface="楷体" pitchFamily="49" charset="-122"/>
                <a:cs typeface="Consolas" pitchFamily="49" charset="0"/>
              </a:rPr>
              <a:t>　　直接转化法特别适合于尾递归。尾递归只有一个递归调用语句，而且是处于算法的最后。 </a:t>
            </a:r>
          </a:p>
        </p:txBody>
      </p:sp>
      <p:sp>
        <p:nvSpPr>
          <p:cNvPr id="2" name="日期占位符 1"/>
          <p:cNvSpPr>
            <a:spLocks noGrp="1"/>
          </p:cNvSpPr>
          <p:nvPr>
            <p:ph type="dt" sz="half" idx="10"/>
          </p:nvPr>
        </p:nvSpPr>
        <p:spPr/>
        <p:txBody>
          <a:bodyPr/>
          <a:lstStyle/>
          <a:p>
            <a:pPr eaLnBrk="1" latinLnBrk="0" hangingPunct="1"/>
            <a:fld id="{B375365B-BF2F-4F69-B808-9C8F99984439}"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52</a:t>
            </a:fld>
            <a:endParaRPr lang="en-US" altLang="zh-CN">
              <a:solidFill>
                <a:srgbClr val="F0A22E">
                  <a:shade val="75000"/>
                </a:srgb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10746" y="854715"/>
            <a:ext cx="9126935" cy="1647439"/>
          </a:xfrm>
          <a:prstGeom prst="rect">
            <a:avLst/>
          </a:prstGeom>
          <a:noFill/>
          <a:ln w="9525">
            <a:noFill/>
            <a:miter lim="800000"/>
            <a:headEnd/>
            <a:tailEnd/>
          </a:ln>
        </p:spPr>
        <p:txBody>
          <a:bodyPr>
            <a:spAutoFit/>
          </a:bodyPr>
          <a:lstStyle/>
          <a:p>
            <a:pPr>
              <a:lnSpc>
                <a:spcPct val="150000"/>
              </a:lnSpc>
            </a:pPr>
            <a:r>
              <a:rPr lang="zh-CN" altLang="en-US" sz="1733" dirty="0">
                <a:solidFill>
                  <a:srgbClr val="0000FF"/>
                </a:solidFill>
                <a:ea typeface="楷体" pitchFamily="49" charset="-122"/>
                <a:cs typeface="Times New Roman" pitchFamily="18" charset="0"/>
              </a:rPr>
              <a:t>　　除尾递归外，直接转化法也适合于</a:t>
            </a:r>
            <a:r>
              <a:rPr lang="zh-CN" altLang="en-US" sz="1733" dirty="0">
                <a:solidFill>
                  <a:srgbClr val="C00000"/>
                </a:solidFill>
                <a:ea typeface="楷体" pitchFamily="49" charset="-122"/>
                <a:cs typeface="Times New Roman" pitchFamily="18" charset="0"/>
              </a:rPr>
              <a:t>单向递归</a:t>
            </a:r>
            <a:r>
              <a:rPr lang="zh-CN" altLang="en-US" sz="1733" dirty="0">
                <a:solidFill>
                  <a:srgbClr val="0000FF"/>
                </a:solidFill>
                <a:ea typeface="楷体" pitchFamily="49" charset="-122"/>
                <a:cs typeface="Times New Roman" pitchFamily="18" charset="0"/>
              </a:rPr>
              <a:t>。</a:t>
            </a:r>
          </a:p>
          <a:p>
            <a:pPr>
              <a:lnSpc>
                <a:spcPct val="150000"/>
              </a:lnSpc>
            </a:pPr>
            <a:r>
              <a:rPr lang="zh-CN" altLang="en-US" sz="1733" dirty="0">
                <a:solidFill>
                  <a:srgbClr val="0000FF"/>
                </a:solidFill>
                <a:ea typeface="楷体" pitchFamily="49" charset="-122"/>
                <a:cs typeface="Times New Roman" pitchFamily="18" charset="0"/>
              </a:rPr>
              <a:t>　　单向递归是指递归函数中虽然有一处以上的递归调用语句，但各次递归调用语句的参数只和主调用函数有关，相互之间参数无关，并且这些递归调用语句也和尾递归一样处于算法的最后。 </a:t>
            </a:r>
          </a:p>
        </p:txBody>
      </p:sp>
      <p:sp>
        <p:nvSpPr>
          <p:cNvPr id="3" name="Text Box 2"/>
          <p:cNvSpPr txBox="1">
            <a:spLocks noChangeArrowheads="1"/>
          </p:cNvSpPr>
          <p:nvPr/>
        </p:nvSpPr>
        <p:spPr bwMode="auto">
          <a:xfrm>
            <a:off x="819587" y="2484664"/>
            <a:ext cx="8813933" cy="425822"/>
          </a:xfrm>
          <a:prstGeom prst="rect">
            <a:avLst/>
          </a:prstGeom>
          <a:noFill/>
          <a:ln w="9525">
            <a:noFill/>
            <a:miter lim="800000"/>
            <a:headEnd/>
            <a:tailEnd/>
          </a:ln>
        </p:spPr>
        <p:txBody>
          <a:bodyPr>
            <a:spAutoFit/>
          </a:bodyPr>
          <a:lstStyle/>
          <a:p>
            <a:pPr>
              <a:spcBef>
                <a:spcPct val="50000"/>
              </a:spcBef>
            </a:pPr>
            <a:r>
              <a:rPr lang="zh-CN" altLang="en-US" sz="2167" dirty="0">
                <a:solidFill>
                  <a:srgbClr val="0000FF"/>
                </a:solidFill>
                <a:latin typeface="Consolas" pitchFamily="49" charset="0"/>
                <a:ea typeface="楷体" pitchFamily="49" charset="-122"/>
                <a:cs typeface="Consolas" pitchFamily="49" charset="0"/>
              </a:rPr>
              <a:t>采用循环结构求解</a:t>
            </a:r>
            <a:r>
              <a:rPr lang="en-US" altLang="zh-CN" sz="2167" dirty="0">
                <a:solidFill>
                  <a:srgbClr val="0000FF"/>
                </a:solidFill>
                <a:latin typeface="Consolas" pitchFamily="49" charset="0"/>
                <a:ea typeface="楷体" pitchFamily="49" charset="-122"/>
                <a:cs typeface="Consolas" pitchFamily="49" charset="0"/>
              </a:rPr>
              <a:t>Fibonacci</a:t>
            </a:r>
            <a:r>
              <a:rPr lang="zh-CN" altLang="en-US" sz="2167" dirty="0">
                <a:solidFill>
                  <a:srgbClr val="0000FF"/>
                </a:solidFill>
                <a:latin typeface="Consolas" pitchFamily="49" charset="0"/>
                <a:ea typeface="楷体" pitchFamily="49" charset="-122"/>
                <a:cs typeface="Consolas" pitchFamily="49" charset="0"/>
              </a:rPr>
              <a:t>数列的非递归算法如下：</a:t>
            </a:r>
          </a:p>
        </p:txBody>
      </p:sp>
      <p:sp>
        <p:nvSpPr>
          <p:cNvPr id="4" name="Text Box 3"/>
          <p:cNvSpPr txBox="1">
            <a:spLocks noChangeArrowheads="1"/>
          </p:cNvSpPr>
          <p:nvPr/>
        </p:nvSpPr>
        <p:spPr bwMode="auto">
          <a:xfrm>
            <a:off x="4718974" y="2931263"/>
            <a:ext cx="4796714" cy="319534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95000" tIns="195000" bIns="195000">
            <a:spAutoFit/>
          </a:bodyPr>
          <a:lstStyle/>
          <a:p>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Fib1</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n)</a:t>
            </a:r>
          </a:p>
          <a:p>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i</a:t>
            </a:r>
            <a:r>
              <a:rPr lang="zh-CN" altLang="en-US" sz="1517" dirty="0">
                <a:solidFill>
                  <a:srgbClr val="0000FF"/>
                </a:solidFill>
                <a:latin typeface="Consolas" pitchFamily="49" charset="0"/>
                <a:ea typeface="楷体" pitchFamily="49" charset="-122"/>
                <a:cs typeface="Consolas" pitchFamily="49" charset="0"/>
              </a:rPr>
              <a:t>，</a:t>
            </a:r>
            <a:r>
              <a:rPr lang="en-US" altLang="zh-CN" sz="1517" dirty="0">
                <a:solidFill>
                  <a:srgbClr val="0000FF"/>
                </a:solidFill>
                <a:latin typeface="Consolas" pitchFamily="49" charset="0"/>
                <a:ea typeface="楷体" pitchFamily="49" charset="-122"/>
                <a:cs typeface="Consolas" pitchFamily="49" charset="0"/>
              </a:rPr>
              <a:t>f1</a:t>
            </a:r>
            <a:r>
              <a:rPr lang="zh-CN" altLang="en-US" sz="1517" dirty="0">
                <a:solidFill>
                  <a:srgbClr val="0000FF"/>
                </a:solidFill>
                <a:latin typeface="Consolas" pitchFamily="49" charset="0"/>
                <a:ea typeface="楷体" pitchFamily="49" charset="-122"/>
                <a:cs typeface="Consolas" pitchFamily="49" charset="0"/>
              </a:rPr>
              <a:t>，</a:t>
            </a:r>
            <a:r>
              <a:rPr lang="en-US" altLang="zh-CN" sz="1517" dirty="0">
                <a:solidFill>
                  <a:srgbClr val="0000FF"/>
                </a:solidFill>
                <a:latin typeface="Consolas" pitchFamily="49" charset="0"/>
                <a:ea typeface="楷体" pitchFamily="49" charset="-122"/>
                <a:cs typeface="Consolas" pitchFamily="49" charset="0"/>
              </a:rPr>
              <a:t>f2</a:t>
            </a:r>
            <a:r>
              <a:rPr lang="zh-CN" altLang="en-US" sz="1517" dirty="0">
                <a:solidFill>
                  <a:srgbClr val="0000FF"/>
                </a:solidFill>
                <a:latin typeface="Consolas" pitchFamily="49" charset="0"/>
                <a:ea typeface="楷体" pitchFamily="49" charset="-122"/>
                <a:cs typeface="Consolas" pitchFamily="49" charset="0"/>
              </a:rPr>
              <a:t>，</a:t>
            </a:r>
            <a:r>
              <a:rPr lang="en-US" altLang="zh-CN" sz="1517" dirty="0">
                <a:solidFill>
                  <a:srgbClr val="0000FF"/>
                </a:solidFill>
                <a:latin typeface="Consolas" pitchFamily="49" charset="0"/>
                <a:ea typeface="楷体" pitchFamily="49" charset="-122"/>
                <a:cs typeface="Consolas" pitchFamily="49" charset="0"/>
              </a:rPr>
              <a:t>f3;</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if (n==1 || n==2)</a:t>
            </a:r>
          </a:p>
          <a:p>
            <a:r>
              <a:rPr lang="en-US" altLang="zh-CN" sz="1517" dirty="0">
                <a:solidFill>
                  <a:srgbClr val="0000FF"/>
                </a:solidFill>
                <a:latin typeface="Consolas" pitchFamily="49" charset="0"/>
                <a:ea typeface="楷体" pitchFamily="49" charset="-122"/>
                <a:cs typeface="Consolas" pitchFamily="49" charset="0"/>
              </a:rPr>
              <a:t>	return(1);</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f1</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1;f2</a:t>
            </a:r>
            <a:r>
              <a:rPr lang="en-US" altLang="zh-CN" sz="1517" dirty="0">
                <a:solidFill>
                  <a:srgbClr val="0000FF"/>
                </a:solidFill>
                <a:latin typeface="Consolas" pitchFamily="49" charset="0"/>
                <a:ea typeface="楷体" pitchFamily="49" charset="-122"/>
                <a:cs typeface="Consolas" pitchFamily="49" charset="0"/>
              </a:rPr>
              <a:t>=1;</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for (</a:t>
            </a:r>
            <a:r>
              <a:rPr lang="en-US" altLang="zh-CN" sz="1517" dirty="0" err="1">
                <a:solidFill>
                  <a:srgbClr val="0000FF"/>
                </a:solidFill>
                <a:latin typeface="Consolas" pitchFamily="49" charset="0"/>
                <a:ea typeface="楷体" pitchFamily="49" charset="-122"/>
                <a:cs typeface="Consolas" pitchFamily="49" charset="0"/>
              </a:rPr>
              <a:t>i</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3;i</a:t>
            </a:r>
            <a:r>
              <a:rPr lang="en-US" altLang="zh-CN" sz="1517" dirty="0">
                <a:solidFill>
                  <a:srgbClr val="0000FF"/>
                </a:solidFill>
                <a:latin typeface="Consolas" pitchFamily="49" charset="0"/>
                <a:ea typeface="楷体" pitchFamily="49" charset="-122"/>
                <a:cs typeface="Consolas" pitchFamily="49" charset="0"/>
              </a:rPr>
              <a:t>&lt;=</a:t>
            </a:r>
            <a:r>
              <a:rPr lang="en-US" altLang="zh-CN" sz="1517" dirty="0" err="1">
                <a:solidFill>
                  <a:srgbClr val="0000FF"/>
                </a:solidFill>
                <a:latin typeface="Consolas" pitchFamily="49" charset="0"/>
                <a:ea typeface="楷体" pitchFamily="49" charset="-122"/>
                <a:cs typeface="Consolas" pitchFamily="49" charset="0"/>
              </a:rPr>
              <a:t>n;i</a:t>
            </a:r>
            <a:r>
              <a:rPr lang="en-US" altLang="zh-CN" sz="1517" dirty="0">
                <a:solidFill>
                  <a:srgbClr val="0000FF"/>
                </a:solidFill>
                <a:latin typeface="Consolas" pitchFamily="49" charset="0"/>
                <a:ea typeface="楷体" pitchFamily="49" charset="-122"/>
                <a:cs typeface="Consolas" pitchFamily="49" charset="0"/>
              </a:rPr>
              <a:t>++)</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f3</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f1+f2</a:t>
            </a:r>
            <a:r>
              <a:rPr lang="en-US" altLang="zh-CN" sz="1517" dirty="0">
                <a:solidFill>
                  <a:srgbClr val="0000FF"/>
                </a:solidFill>
                <a:latin typeface="Consolas" pitchFamily="49" charset="0"/>
                <a:ea typeface="楷体" pitchFamily="49" charset="-122"/>
                <a:cs typeface="Consolas" pitchFamily="49" charset="0"/>
              </a:rPr>
              <a:t>;</a:t>
            </a:r>
          </a:p>
          <a:p>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f1</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f2</a:t>
            </a:r>
            <a:r>
              <a:rPr lang="en-US" altLang="zh-CN" sz="1517" dirty="0">
                <a:solidFill>
                  <a:srgbClr val="0000FF"/>
                </a:solidFill>
                <a:latin typeface="Consolas" pitchFamily="49" charset="0"/>
                <a:ea typeface="楷体" pitchFamily="49" charset="-122"/>
                <a:cs typeface="Consolas" pitchFamily="49" charset="0"/>
              </a:rPr>
              <a:t>;</a:t>
            </a:r>
          </a:p>
          <a:p>
            <a:r>
              <a:rPr lang="en-US" altLang="zh-CN" sz="1517" dirty="0">
                <a:solidFill>
                  <a:srgbClr val="0000FF"/>
                </a:solidFill>
                <a:latin typeface="Consolas" pitchFamily="49" charset="0"/>
                <a:ea typeface="楷体" pitchFamily="49" charset="-122"/>
                <a:cs typeface="Consolas" pitchFamily="49" charset="0"/>
              </a:rPr>
              <a:t>	</a:t>
            </a:r>
            <a:r>
              <a:rPr lang="en-US" altLang="zh-CN" sz="1517" dirty="0" err="1">
                <a:solidFill>
                  <a:srgbClr val="0000FF"/>
                </a:solidFill>
                <a:latin typeface="Consolas" pitchFamily="49" charset="0"/>
                <a:ea typeface="楷体" pitchFamily="49" charset="-122"/>
                <a:cs typeface="Consolas" pitchFamily="49" charset="0"/>
              </a:rPr>
              <a:t>f2</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f3</a:t>
            </a:r>
            <a:r>
              <a:rPr lang="en-US" altLang="zh-CN" sz="1517" dirty="0">
                <a:solidFill>
                  <a:srgbClr val="0000FF"/>
                </a:solidFill>
                <a:latin typeface="Consolas" pitchFamily="49" charset="0"/>
                <a:ea typeface="楷体" pitchFamily="49" charset="-122"/>
                <a:cs typeface="Consolas" pitchFamily="49" charset="0"/>
              </a:rPr>
              <a:t>;</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a:t>
            </a:r>
          </a:p>
          <a:p>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return(</a:t>
            </a:r>
            <a:r>
              <a:rPr lang="en-US" altLang="zh-CN" sz="1517" dirty="0" err="1">
                <a:solidFill>
                  <a:srgbClr val="0000FF"/>
                </a:solidFill>
                <a:latin typeface="Consolas" pitchFamily="49" charset="0"/>
                <a:ea typeface="楷体" pitchFamily="49" charset="-122"/>
                <a:cs typeface="Consolas" pitchFamily="49" charset="0"/>
              </a:rPr>
              <a:t>f3</a:t>
            </a:r>
            <a:r>
              <a:rPr lang="en-US" altLang="zh-CN" sz="1517" dirty="0">
                <a:solidFill>
                  <a:srgbClr val="0000FF"/>
                </a:solidFill>
                <a:latin typeface="Consolas" pitchFamily="49" charset="0"/>
                <a:ea typeface="楷体" pitchFamily="49" charset="-122"/>
                <a:cs typeface="Consolas" pitchFamily="49" charset="0"/>
              </a:rPr>
              <a:t>);</a:t>
            </a:r>
          </a:p>
          <a:p>
            <a:r>
              <a:rPr lang="en-US" altLang="zh-CN" sz="1517" dirty="0">
                <a:solidFill>
                  <a:srgbClr val="0000FF"/>
                </a:solidFill>
                <a:latin typeface="Consolas" pitchFamily="49" charset="0"/>
                <a:ea typeface="楷体" pitchFamily="49" charset="-122"/>
                <a:cs typeface="Consolas" pitchFamily="49" charset="0"/>
              </a:rPr>
              <a:t>}</a:t>
            </a:r>
          </a:p>
        </p:txBody>
      </p:sp>
      <p:sp>
        <p:nvSpPr>
          <p:cNvPr id="5" name="Text Box 4"/>
          <p:cNvSpPr txBox="1">
            <a:spLocks noChangeArrowheads="1"/>
          </p:cNvSpPr>
          <p:nvPr/>
        </p:nvSpPr>
        <p:spPr bwMode="auto">
          <a:xfrm>
            <a:off x="662525" y="3272983"/>
            <a:ext cx="3510389" cy="1715815"/>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95000" tIns="156000" bIns="156000">
            <a:spAutoFit/>
          </a:bodyPr>
          <a:lstStyle/>
          <a:p>
            <a:pPr>
              <a:defRPr/>
            </a:pPr>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a:t>
            </a:r>
            <a:r>
              <a:rPr lang="en-US" altLang="zh-CN" sz="1517" dirty="0">
                <a:solidFill>
                  <a:srgbClr val="FF0000"/>
                </a:solidFill>
                <a:latin typeface="Consolas" pitchFamily="49" charset="0"/>
                <a:ea typeface="楷体" pitchFamily="49" charset="-122"/>
                <a:cs typeface="Consolas" pitchFamily="49" charset="0"/>
              </a:rPr>
              <a:t>Fib</a:t>
            </a:r>
            <a:r>
              <a:rPr lang="en-US" altLang="zh-CN" sz="1517" dirty="0">
                <a:solidFill>
                  <a:srgbClr val="0000FF"/>
                </a:solidFill>
                <a:latin typeface="Consolas" pitchFamily="49" charset="0"/>
                <a:ea typeface="楷体" pitchFamily="49" charset="-122"/>
                <a:cs typeface="Consolas" pitchFamily="49" charset="0"/>
              </a:rPr>
              <a:t>(</a:t>
            </a:r>
            <a:r>
              <a:rPr lang="en-US" altLang="zh-CN" sz="1517" dirty="0" err="1">
                <a:solidFill>
                  <a:srgbClr val="0000FF"/>
                </a:solidFill>
                <a:latin typeface="Consolas" pitchFamily="49" charset="0"/>
                <a:ea typeface="楷体" pitchFamily="49" charset="-122"/>
                <a:cs typeface="Consolas" pitchFamily="49" charset="0"/>
              </a:rPr>
              <a:t>int</a:t>
            </a:r>
            <a:r>
              <a:rPr lang="en-US" altLang="zh-CN" sz="1517" dirty="0">
                <a:solidFill>
                  <a:srgbClr val="0000FF"/>
                </a:solidFill>
                <a:latin typeface="Consolas" pitchFamily="49" charset="0"/>
                <a:ea typeface="楷体" pitchFamily="49" charset="-122"/>
                <a:cs typeface="Consolas" pitchFamily="49" charset="0"/>
              </a:rPr>
              <a:t> n)</a:t>
            </a:r>
          </a:p>
          <a:p>
            <a:pPr>
              <a:defRPr/>
            </a:pPr>
            <a:r>
              <a:rPr lang="en-US" altLang="zh-CN" sz="1517" dirty="0">
                <a:solidFill>
                  <a:srgbClr val="0000FF"/>
                </a:solidFill>
                <a:latin typeface="Consolas" pitchFamily="49" charset="0"/>
                <a:ea typeface="楷体" pitchFamily="49" charset="-122"/>
                <a:cs typeface="Consolas" pitchFamily="49" charset="0"/>
              </a:rPr>
              <a:t>{</a:t>
            </a:r>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if (n==1 || n==2)</a:t>
            </a:r>
          </a:p>
          <a:p>
            <a:pPr>
              <a:defRPr/>
            </a:pPr>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return 1;</a:t>
            </a:r>
          </a:p>
          <a:p>
            <a:pPr>
              <a:defRPr/>
            </a:pPr>
            <a:r>
              <a:rPr lang="zh-CN" altLang="en-US" sz="1517" dirty="0">
                <a:solidFill>
                  <a:srgbClr val="0000FF"/>
                </a:solidFill>
                <a:latin typeface="Consolas" pitchFamily="49" charset="0"/>
                <a:ea typeface="楷体" pitchFamily="49" charset="-122"/>
                <a:cs typeface="Consolas" pitchFamily="49" charset="0"/>
              </a:rPr>
              <a:t>　</a:t>
            </a:r>
            <a:r>
              <a:rPr lang="en-US" altLang="zh-CN" sz="1517" dirty="0">
                <a:solidFill>
                  <a:srgbClr val="0000FF"/>
                </a:solidFill>
                <a:latin typeface="Consolas" pitchFamily="49" charset="0"/>
                <a:ea typeface="楷体" pitchFamily="49" charset="-122"/>
                <a:cs typeface="Consolas" pitchFamily="49" charset="0"/>
              </a:rPr>
              <a:t>else</a:t>
            </a:r>
          </a:p>
          <a:p>
            <a:pPr>
              <a:defRPr/>
            </a:pPr>
            <a:r>
              <a:rPr lang="en-US" altLang="zh-CN" sz="1517" dirty="0">
                <a:solidFill>
                  <a:srgbClr val="0000FF"/>
                </a:solidFill>
                <a:latin typeface="Consolas" pitchFamily="49" charset="0"/>
                <a:ea typeface="楷体" pitchFamily="49" charset="-122"/>
                <a:cs typeface="Consolas" pitchFamily="49" charset="0"/>
              </a:rPr>
              <a:t>     return </a:t>
            </a:r>
            <a:r>
              <a:rPr lang="en-US" altLang="zh-CN" sz="1517" dirty="0">
                <a:solidFill>
                  <a:srgbClr val="FF0000"/>
                </a:solidFill>
                <a:latin typeface="Consolas" pitchFamily="49" charset="0"/>
                <a:ea typeface="楷体" pitchFamily="49" charset="-122"/>
                <a:cs typeface="Consolas" pitchFamily="49" charset="0"/>
              </a:rPr>
              <a:t>Fib</a:t>
            </a:r>
            <a:r>
              <a:rPr lang="en-US" altLang="zh-CN" sz="1517" dirty="0">
                <a:solidFill>
                  <a:srgbClr val="0000FF"/>
                </a:solidFill>
                <a:latin typeface="Consolas" pitchFamily="49" charset="0"/>
                <a:ea typeface="楷体" pitchFamily="49" charset="-122"/>
                <a:cs typeface="Consolas" pitchFamily="49" charset="0"/>
              </a:rPr>
              <a:t>(n-1)+</a:t>
            </a:r>
            <a:r>
              <a:rPr lang="en-US" altLang="zh-CN" sz="1517" dirty="0">
                <a:solidFill>
                  <a:srgbClr val="FF0000"/>
                </a:solidFill>
                <a:latin typeface="Consolas" pitchFamily="49" charset="0"/>
                <a:ea typeface="楷体" pitchFamily="49" charset="-122"/>
                <a:cs typeface="Consolas" pitchFamily="49" charset="0"/>
              </a:rPr>
              <a:t>Fib</a:t>
            </a:r>
            <a:r>
              <a:rPr lang="en-US" altLang="zh-CN" sz="1517" dirty="0">
                <a:solidFill>
                  <a:srgbClr val="0000FF"/>
                </a:solidFill>
                <a:latin typeface="Consolas" pitchFamily="49" charset="0"/>
                <a:ea typeface="楷体" pitchFamily="49" charset="-122"/>
                <a:cs typeface="Consolas" pitchFamily="49" charset="0"/>
              </a:rPr>
              <a:t>(n-2);</a:t>
            </a:r>
          </a:p>
          <a:p>
            <a:pPr>
              <a:defRPr/>
            </a:pPr>
            <a:r>
              <a:rPr lang="en-US" altLang="zh-CN" sz="1517" dirty="0">
                <a:solidFill>
                  <a:srgbClr val="0000FF"/>
                </a:solidFill>
                <a:latin typeface="Consolas" pitchFamily="49" charset="0"/>
                <a:ea typeface="楷体" pitchFamily="49" charset="-122"/>
                <a:cs typeface="Consolas" pitchFamily="49" charset="0"/>
              </a:rPr>
              <a:t>}</a:t>
            </a:r>
          </a:p>
        </p:txBody>
      </p:sp>
      <p:sp>
        <p:nvSpPr>
          <p:cNvPr id="2" name="燕尾形箭头 1"/>
          <p:cNvSpPr/>
          <p:nvPr/>
        </p:nvSpPr>
        <p:spPr>
          <a:xfrm>
            <a:off x="4328932" y="3897052"/>
            <a:ext cx="312035" cy="23364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88"/>
          </a:p>
        </p:txBody>
      </p:sp>
      <p:sp>
        <p:nvSpPr>
          <p:cNvPr id="6" name="日期占位符 5"/>
          <p:cNvSpPr>
            <a:spLocks noGrp="1"/>
          </p:cNvSpPr>
          <p:nvPr>
            <p:ph type="dt" sz="half" idx="10"/>
          </p:nvPr>
        </p:nvSpPr>
        <p:spPr/>
        <p:txBody>
          <a:bodyPr/>
          <a:lstStyle/>
          <a:p>
            <a:pPr eaLnBrk="1" latinLnBrk="0" hangingPunct="1"/>
            <a:fld id="{58BA949B-23E0-4154-BE48-6C84D5330C5F}"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53</a:t>
            </a:fld>
            <a:endParaRPr lang="en-US" altLang="zh-CN">
              <a:solidFill>
                <a:srgbClr val="F0A22E">
                  <a:shade val="75000"/>
                </a:srgb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7342" y="913805"/>
            <a:ext cx="4756944"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3033" dirty="0">
                <a:solidFill>
                  <a:srgbClr val="FF3300"/>
                </a:solidFill>
                <a:latin typeface="Consolas" pitchFamily="49" charset="0"/>
                <a:ea typeface="微软雅黑" pitchFamily="34" charset="-122"/>
                <a:cs typeface="Consolas" pitchFamily="49" charset="0"/>
              </a:rPr>
              <a:t>4.2 </a:t>
            </a:r>
            <a:r>
              <a:rPr lang="zh-CN" altLang="en-US" sz="3033" dirty="0">
                <a:solidFill>
                  <a:srgbClr val="FF3300"/>
                </a:solidFill>
                <a:latin typeface="Consolas" pitchFamily="49" charset="0"/>
                <a:ea typeface="微软雅黑" pitchFamily="34" charset="-122"/>
                <a:cs typeface="Consolas" pitchFamily="49" charset="0"/>
              </a:rPr>
              <a:t>用栈消除递归过程</a:t>
            </a:r>
          </a:p>
        </p:txBody>
      </p:sp>
      <p:sp>
        <p:nvSpPr>
          <p:cNvPr id="86019" name="Text Box 3"/>
          <p:cNvSpPr txBox="1">
            <a:spLocks noChangeArrowheads="1"/>
          </p:cNvSpPr>
          <p:nvPr/>
        </p:nvSpPr>
        <p:spPr bwMode="auto">
          <a:xfrm>
            <a:off x="464314" y="1745744"/>
            <a:ext cx="8970433" cy="3635354"/>
          </a:xfrm>
          <a:prstGeom prst="rect">
            <a:avLst/>
          </a:prstGeom>
          <a:noFill/>
          <a:ln w="9525">
            <a:noFill/>
            <a:miter lim="800000"/>
            <a:headEnd/>
            <a:tailEnd/>
          </a:ln>
        </p:spPr>
        <p:txBody>
          <a:bodyPr>
            <a:spAutoFit/>
          </a:bodyPr>
          <a:lstStyle/>
          <a:p>
            <a:pPr>
              <a:lnSpc>
                <a:spcPct val="150000"/>
              </a:lnSpc>
            </a:pPr>
            <a:r>
              <a:rPr lang="zh-CN" altLang="en-US" sz="2383" dirty="0">
                <a:solidFill>
                  <a:srgbClr val="0000FF"/>
                </a:solidFill>
                <a:latin typeface="Consolas" pitchFamily="49" charset="0"/>
                <a:ea typeface="楷体" pitchFamily="49" charset="-122"/>
                <a:cs typeface="Consolas" pitchFamily="49" charset="0"/>
              </a:rPr>
              <a:t>　　通常使用栈保存中间</a:t>
            </a:r>
            <a:r>
              <a:rPr lang="zh-CN" altLang="en-US" sz="2383">
                <a:solidFill>
                  <a:srgbClr val="0000FF"/>
                </a:solidFill>
                <a:latin typeface="Consolas" pitchFamily="49" charset="0"/>
                <a:ea typeface="楷体" pitchFamily="49" charset="-122"/>
                <a:cs typeface="Consolas" pitchFamily="49" charset="0"/>
              </a:rPr>
              <a:t>结果，从</a:t>
            </a:r>
            <a:r>
              <a:rPr lang="zh-CN" altLang="en-US" sz="2383" dirty="0">
                <a:solidFill>
                  <a:srgbClr val="0000FF"/>
                </a:solidFill>
                <a:latin typeface="Consolas" pitchFamily="49" charset="0"/>
                <a:ea typeface="楷体" pitchFamily="49" charset="-122"/>
                <a:cs typeface="Consolas" pitchFamily="49" charset="0"/>
              </a:rPr>
              <a:t>而将递归算法转化为非递归算法的过程。</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在设计</a:t>
            </a:r>
            <a:r>
              <a:rPr lang="zh-CN" altLang="en-US" sz="2167">
                <a:solidFill>
                  <a:srgbClr val="0000FF"/>
                </a:solidFill>
                <a:latin typeface="Consolas" pitchFamily="49" charset="0"/>
                <a:ea typeface="楷体" pitchFamily="49" charset="-122"/>
                <a:cs typeface="Consolas" pitchFamily="49" charset="0"/>
              </a:rPr>
              <a:t>栈时，除</a:t>
            </a:r>
            <a:r>
              <a:rPr lang="zh-CN" altLang="en-US" sz="2167" dirty="0">
                <a:solidFill>
                  <a:srgbClr val="0000FF"/>
                </a:solidFill>
                <a:latin typeface="Consolas" pitchFamily="49" charset="0"/>
                <a:ea typeface="楷体" pitchFamily="49" charset="-122"/>
                <a:cs typeface="Consolas" pitchFamily="49" charset="0"/>
              </a:rPr>
              <a:t>了保存递归函数的参数</a:t>
            </a:r>
            <a:r>
              <a:rPr lang="zh-CN" altLang="en-US" sz="2167">
                <a:solidFill>
                  <a:srgbClr val="0000FF"/>
                </a:solidFill>
                <a:latin typeface="Consolas" pitchFamily="49" charset="0"/>
                <a:ea typeface="楷体" pitchFamily="49" charset="-122"/>
                <a:cs typeface="Consolas" pitchFamily="49" charset="0"/>
              </a:rPr>
              <a:t>等外，还</a:t>
            </a:r>
            <a:r>
              <a:rPr lang="zh-CN" altLang="en-US" sz="2167" dirty="0">
                <a:solidFill>
                  <a:srgbClr val="0000FF"/>
                </a:solidFill>
                <a:latin typeface="Consolas" pitchFamily="49" charset="0"/>
                <a:ea typeface="楷体" pitchFamily="49" charset="-122"/>
                <a:cs typeface="Consolas" pitchFamily="49" charset="0"/>
              </a:rPr>
              <a:t>增加一个标志成员（</a:t>
            </a:r>
            <a:r>
              <a:rPr lang="en-US" altLang="zh-CN" sz="2167">
                <a:solidFill>
                  <a:srgbClr val="0000FF"/>
                </a:solidFill>
                <a:latin typeface="Consolas" pitchFamily="49" charset="0"/>
                <a:ea typeface="楷体" pitchFamily="49" charset="-122"/>
                <a:cs typeface="Consolas" pitchFamily="49" charset="0"/>
              </a:rPr>
              <a:t>tag</a:t>
            </a:r>
            <a:r>
              <a:rPr lang="zh-CN" altLang="en-US" sz="2167">
                <a:solidFill>
                  <a:srgbClr val="0000FF"/>
                </a:solidFill>
                <a:latin typeface="Consolas" pitchFamily="49" charset="0"/>
                <a:ea typeface="楷体" pitchFamily="49" charset="-122"/>
                <a:cs typeface="Consolas" pitchFamily="49" charset="0"/>
              </a:rPr>
              <a:t>），对</a:t>
            </a:r>
            <a:r>
              <a:rPr lang="zh-CN" altLang="en-US" sz="2167" dirty="0">
                <a:solidFill>
                  <a:srgbClr val="0000FF"/>
                </a:solidFill>
                <a:latin typeface="Consolas" pitchFamily="49" charset="0"/>
                <a:ea typeface="楷体" pitchFamily="49" charset="-122"/>
                <a:cs typeface="Consolas" pitchFamily="49" charset="0"/>
              </a:rPr>
              <a:t>于某个递归小问题</a:t>
            </a:r>
            <a:r>
              <a:rPr lang="en-US" altLang="zh-CN" sz="2167" i="1">
                <a:solidFill>
                  <a:srgbClr val="0000FF"/>
                </a:solidFill>
                <a:latin typeface="Consolas" pitchFamily="49" charset="0"/>
                <a:ea typeface="楷体" pitchFamily="49" charset="-122"/>
                <a:cs typeface="Consolas" pitchFamily="49" charset="0"/>
              </a:rPr>
              <a:t>f</a:t>
            </a:r>
            <a:r>
              <a:rPr lang="en-US" altLang="zh-CN" sz="2167">
                <a:solidFill>
                  <a:srgbClr val="0000FF"/>
                </a:solidFill>
                <a:latin typeface="Consolas" pitchFamily="49" charset="0"/>
                <a:ea typeface="楷体" pitchFamily="49" charset="-122"/>
                <a:cs typeface="Consolas" pitchFamily="49" charset="0"/>
              </a:rPr>
              <a:t>(s')</a:t>
            </a:r>
            <a:r>
              <a:rPr lang="zh-CN" altLang="en-US" sz="2167">
                <a:solidFill>
                  <a:srgbClr val="0000FF"/>
                </a:solidFill>
                <a:latin typeface="Consolas" pitchFamily="49" charset="0"/>
                <a:ea typeface="楷体" pitchFamily="49" charset="-122"/>
                <a:cs typeface="Consolas" pitchFamily="49" charset="0"/>
              </a:rPr>
              <a:t>，其</a:t>
            </a:r>
            <a:r>
              <a:rPr lang="zh-CN" altLang="en-US" sz="2167" dirty="0">
                <a:solidFill>
                  <a:srgbClr val="0000FF"/>
                </a:solidFill>
                <a:latin typeface="Consolas" pitchFamily="49" charset="0"/>
                <a:ea typeface="楷体" pitchFamily="49" charset="-122"/>
                <a:cs typeface="Consolas" pitchFamily="49" charset="0"/>
              </a:rPr>
              <a:t>值为</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表示对应递归问题尚未</a:t>
            </a:r>
            <a:r>
              <a:rPr lang="zh-CN" altLang="en-US" sz="2167">
                <a:solidFill>
                  <a:srgbClr val="0000FF"/>
                </a:solidFill>
                <a:latin typeface="Consolas" pitchFamily="49" charset="0"/>
                <a:ea typeface="楷体" pitchFamily="49" charset="-122"/>
                <a:cs typeface="Consolas" pitchFamily="49" charset="0"/>
              </a:rPr>
              <a:t>求出，需</a:t>
            </a:r>
            <a:r>
              <a:rPr lang="zh-CN" altLang="en-US" sz="2167" dirty="0">
                <a:solidFill>
                  <a:srgbClr val="0000FF"/>
                </a:solidFill>
                <a:latin typeface="Consolas" pitchFamily="49" charset="0"/>
                <a:ea typeface="楷体" pitchFamily="49" charset="-122"/>
                <a:cs typeface="Consolas" pitchFamily="49" charset="0"/>
              </a:rPr>
              <a:t>进一步分解</a:t>
            </a:r>
            <a:r>
              <a:rPr lang="zh-CN" altLang="en-US" sz="2167">
                <a:solidFill>
                  <a:srgbClr val="0000FF"/>
                </a:solidFill>
                <a:latin typeface="Consolas" pitchFamily="49" charset="0"/>
                <a:ea typeface="楷体" pitchFamily="49" charset="-122"/>
                <a:cs typeface="Consolas" pitchFamily="49" charset="0"/>
              </a:rPr>
              <a:t>转换，为</a:t>
            </a:r>
            <a:r>
              <a:rPr lang="en-US" altLang="zh-CN" sz="2167"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表示对应递归问题已</a:t>
            </a:r>
            <a:r>
              <a:rPr lang="zh-CN" altLang="en-US" sz="2167">
                <a:solidFill>
                  <a:srgbClr val="0000FF"/>
                </a:solidFill>
                <a:latin typeface="Consolas" pitchFamily="49" charset="0"/>
                <a:ea typeface="楷体" pitchFamily="49" charset="-122"/>
                <a:cs typeface="Consolas" pitchFamily="49" charset="0"/>
              </a:rPr>
              <a:t>求出，需</a:t>
            </a:r>
            <a:r>
              <a:rPr lang="zh-CN" altLang="en-US" sz="2167" dirty="0">
                <a:solidFill>
                  <a:srgbClr val="0000FF"/>
                </a:solidFill>
                <a:latin typeface="Consolas" pitchFamily="49" charset="0"/>
                <a:ea typeface="楷体" pitchFamily="49" charset="-122"/>
                <a:cs typeface="Consolas" pitchFamily="49" charset="0"/>
              </a:rPr>
              <a:t>通过该结果求解大问题</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(s)</a:t>
            </a:r>
            <a:r>
              <a:rPr lang="zh-CN" altLang="en-US" sz="2167" dirty="0">
                <a:solidFill>
                  <a:srgbClr val="0000FF"/>
                </a:solidFill>
                <a:latin typeface="Consolas" pitchFamily="49" charset="0"/>
                <a:ea typeface="楷体" pitchFamily="49" charset="-122"/>
                <a:cs typeface="Consolas" pitchFamily="49" charset="0"/>
              </a:rPr>
              <a:t>。</a:t>
            </a:r>
          </a:p>
          <a:p>
            <a:pPr>
              <a:lnSpc>
                <a:spcPct val="150000"/>
              </a:lnSpc>
            </a:pPr>
            <a:r>
              <a:rPr lang="zh-CN" altLang="en-US" sz="2167" dirty="0">
                <a:solidFill>
                  <a:srgbClr val="0000FF"/>
                </a:solidFill>
                <a:latin typeface="Consolas" pitchFamily="49" charset="0"/>
                <a:ea typeface="楷体" pitchFamily="49" charset="-122"/>
                <a:cs typeface="Consolas" pitchFamily="49" charset="0"/>
              </a:rPr>
              <a:t>　　为了方便</a:t>
            </a:r>
            <a:r>
              <a:rPr lang="zh-CN" altLang="en-US" sz="2167">
                <a:solidFill>
                  <a:srgbClr val="0000FF"/>
                </a:solidFill>
                <a:latin typeface="Consolas" pitchFamily="49" charset="0"/>
                <a:ea typeface="楷体" pitchFamily="49" charset="-122"/>
                <a:cs typeface="Consolas" pitchFamily="49" charset="0"/>
              </a:rPr>
              <a:t>讨论，将</a:t>
            </a:r>
            <a:r>
              <a:rPr lang="zh-CN" altLang="en-US" sz="2167" dirty="0">
                <a:solidFill>
                  <a:srgbClr val="0000FF"/>
                </a:solidFill>
                <a:latin typeface="Consolas" pitchFamily="49" charset="0"/>
                <a:ea typeface="楷体" pitchFamily="49" charset="-122"/>
                <a:cs typeface="Consolas" pitchFamily="49" charset="0"/>
              </a:rPr>
              <a:t>递归模型分为等值关系和等价关系两种。</a:t>
            </a:r>
          </a:p>
        </p:txBody>
      </p:sp>
      <p:sp>
        <p:nvSpPr>
          <p:cNvPr id="2" name="日期占位符 1"/>
          <p:cNvSpPr>
            <a:spLocks noGrp="1"/>
          </p:cNvSpPr>
          <p:nvPr>
            <p:ph type="dt" sz="half" idx="10"/>
          </p:nvPr>
        </p:nvSpPr>
        <p:spPr/>
        <p:txBody>
          <a:bodyPr/>
          <a:lstStyle/>
          <a:p>
            <a:pPr eaLnBrk="1" latinLnBrk="0" hangingPunct="1"/>
            <a:fld id="{42503FDF-4025-4F9E-ACDE-82F4AFCD1E8F}"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54</a:t>
            </a:fld>
            <a:endParaRPr lang="en-US" altLang="zh-CN">
              <a:solidFill>
                <a:srgbClr val="F0A22E">
                  <a:shade val="75000"/>
                </a:srgb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2357" y="844154"/>
            <a:ext cx="2357819" cy="444417"/>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sz="2288">
                <a:solidFill>
                  <a:schemeClr val="bg1"/>
                </a:solidFill>
                <a:latin typeface="Consolas" pitchFamily="49" charset="0"/>
                <a:ea typeface="楷体" pitchFamily="49" charset="-122"/>
                <a:cs typeface="Consolas" pitchFamily="49" charset="0"/>
              </a:rPr>
              <a:t>1</a:t>
            </a:r>
            <a:r>
              <a:rPr lang="zh-CN" altLang="en-US" sz="2288">
                <a:solidFill>
                  <a:schemeClr val="bg1"/>
                </a:solidFill>
                <a:latin typeface="Consolas" pitchFamily="49" charset="0"/>
                <a:ea typeface="楷体" pitchFamily="49" charset="-122"/>
                <a:cs typeface="Consolas" pitchFamily="49" charset="0"/>
              </a:rPr>
              <a:t>．等值关系</a:t>
            </a:r>
          </a:p>
        </p:txBody>
      </p:sp>
      <p:sp>
        <p:nvSpPr>
          <p:cNvPr id="87043" name="Text Box 3"/>
          <p:cNvSpPr txBox="1">
            <a:spLocks noChangeArrowheads="1"/>
          </p:cNvSpPr>
          <p:nvPr/>
        </p:nvSpPr>
        <p:spPr bwMode="auto">
          <a:xfrm>
            <a:off x="2924776" y="787260"/>
            <a:ext cx="6942771" cy="1615058"/>
          </a:xfrm>
          <a:prstGeom prst="rect">
            <a:avLst/>
          </a:prstGeom>
          <a:noFill/>
          <a:ln w="9525">
            <a:noFill/>
            <a:miter lim="800000"/>
            <a:headEnd/>
            <a:tailEnd/>
          </a:ln>
        </p:spPr>
        <p:txBody>
          <a:bodyPr wrap="square">
            <a:spAutoFit/>
          </a:bodyPr>
          <a:lstStyle/>
          <a:p>
            <a:pPr>
              <a:lnSpc>
                <a:spcPct val="150000"/>
              </a:lnSpc>
            </a:pPr>
            <a:r>
              <a:rPr lang="zh-CN" altLang="en-US" sz="2288" dirty="0">
                <a:solidFill>
                  <a:srgbClr val="0000FF"/>
                </a:solidFill>
                <a:latin typeface="Consolas" pitchFamily="49" charset="0"/>
                <a:ea typeface="楷体" pitchFamily="49" charset="-122"/>
                <a:cs typeface="Consolas" pitchFamily="49" charset="0"/>
              </a:rPr>
              <a:t>　　</a:t>
            </a:r>
            <a:r>
              <a:rPr lang="zh-CN" altLang="en-US" sz="2288" dirty="0">
                <a:solidFill>
                  <a:srgbClr val="FF0000"/>
                </a:solidFill>
                <a:latin typeface="微软雅黑" pitchFamily="34" charset="-122"/>
                <a:ea typeface="微软雅黑" pitchFamily="34" charset="-122"/>
                <a:cs typeface="Consolas" pitchFamily="49" charset="0"/>
              </a:rPr>
              <a:t>等值关系</a:t>
            </a:r>
            <a:r>
              <a:rPr lang="zh-CN" altLang="en-US" sz="2288" dirty="0">
                <a:solidFill>
                  <a:srgbClr val="0000FF"/>
                </a:solidFill>
                <a:latin typeface="Consolas" pitchFamily="49" charset="0"/>
                <a:ea typeface="楷体" pitchFamily="49" charset="-122"/>
                <a:cs typeface="Consolas" pitchFamily="49" charset="0"/>
              </a:rPr>
              <a:t>是指“大问题”的函数值等于“小问题”的函数值的某种运算结果。例如求</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对应的递归模型就是等值关系。</a:t>
            </a:r>
          </a:p>
        </p:txBody>
      </p:sp>
      <p:sp>
        <p:nvSpPr>
          <p:cNvPr id="5" name="Text Box 3"/>
          <p:cNvSpPr txBox="1">
            <a:spLocks noChangeArrowheads="1"/>
          </p:cNvSpPr>
          <p:nvPr/>
        </p:nvSpPr>
        <p:spPr bwMode="auto">
          <a:xfrm>
            <a:off x="692687" y="4254410"/>
            <a:ext cx="8624785" cy="1561116"/>
          </a:xfrm>
          <a:prstGeom prst="rect">
            <a:avLst/>
          </a:prstGeom>
          <a:solidFill>
            <a:schemeClr val="accent5">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95000" tIns="195000" bIns="195000">
            <a:spAutoFit/>
          </a:bodyPr>
          <a:lstStyle/>
          <a:p>
            <a:r>
              <a:rPr lang="en-US" altLang="zh-CN" sz="1517" dirty="0" err="1">
                <a:solidFill>
                  <a:srgbClr val="0000FF"/>
                </a:solidFill>
                <a:latin typeface="Consolas" pitchFamily="49" charset="0"/>
                <a:ea typeface="仿宋" pitchFamily="49" charset="-122"/>
                <a:cs typeface="Consolas" pitchFamily="49" charset="0"/>
              </a:rPr>
              <a:t>typedef</a:t>
            </a:r>
            <a:r>
              <a:rPr lang="en-US" altLang="zh-CN" sz="1517" dirty="0">
                <a:solidFill>
                  <a:srgbClr val="0000FF"/>
                </a:solidFill>
                <a:latin typeface="Consolas" pitchFamily="49" charset="0"/>
                <a:ea typeface="仿宋" pitchFamily="49" charset="-122"/>
                <a:cs typeface="Consolas" pitchFamily="49" charset="0"/>
              </a:rPr>
              <a:t> </a:t>
            </a:r>
            <a:r>
              <a:rPr lang="en-US" altLang="zh-CN" sz="1517" dirty="0" err="1">
                <a:solidFill>
                  <a:srgbClr val="0000FF"/>
                </a:solidFill>
                <a:latin typeface="Consolas" pitchFamily="49" charset="0"/>
                <a:ea typeface="仿宋" pitchFamily="49" charset="-122"/>
                <a:cs typeface="Consolas" pitchFamily="49" charset="0"/>
              </a:rPr>
              <a:t>struct</a:t>
            </a:r>
            <a:endParaRPr lang="zh-CN" altLang="zh-CN" sz="1517" dirty="0">
              <a:solidFill>
                <a:srgbClr val="0000FF"/>
              </a:solidFill>
              <a:latin typeface="Consolas" pitchFamily="49" charset="0"/>
              <a:ea typeface="仿宋" pitchFamily="49" charset="-122"/>
              <a:cs typeface="Consolas" pitchFamily="49" charset="0"/>
            </a:endParaRPr>
          </a:p>
          <a:p>
            <a:r>
              <a:rPr lang="en-US" altLang="zh-CN" sz="1517" dirty="0">
                <a:solidFill>
                  <a:srgbClr val="0000FF"/>
                </a:solidFill>
                <a:latin typeface="Consolas" pitchFamily="49" charset="0"/>
                <a:ea typeface="仿宋" pitchFamily="49" charset="-122"/>
                <a:cs typeface="Consolas" pitchFamily="49" charset="0"/>
              </a:rPr>
              <a:t>{   </a:t>
            </a:r>
            <a:r>
              <a:rPr lang="en-US" altLang="zh-CN" sz="1517" dirty="0" err="1">
                <a:solidFill>
                  <a:srgbClr val="0000FF"/>
                </a:solidFill>
                <a:latin typeface="Consolas" pitchFamily="49" charset="0"/>
                <a:ea typeface="仿宋" pitchFamily="49" charset="-122"/>
                <a:cs typeface="Consolas" pitchFamily="49" charset="0"/>
              </a:rPr>
              <a:t>int</a:t>
            </a:r>
            <a:r>
              <a:rPr lang="en-US" altLang="zh-CN" sz="1517" dirty="0">
                <a:solidFill>
                  <a:srgbClr val="0000FF"/>
                </a:solidFill>
                <a:latin typeface="Consolas" pitchFamily="49" charset="0"/>
                <a:ea typeface="仿宋" pitchFamily="49" charset="-122"/>
                <a:cs typeface="Consolas" pitchFamily="49" charset="0"/>
              </a:rPr>
              <a:t> n;		//</a:t>
            </a:r>
            <a:r>
              <a:rPr lang="zh-CN" altLang="zh-CN" sz="1517" dirty="0">
                <a:solidFill>
                  <a:srgbClr val="0000FF"/>
                </a:solidFill>
                <a:latin typeface="Consolas" pitchFamily="49" charset="0"/>
                <a:ea typeface="仿宋" pitchFamily="49" charset="-122"/>
                <a:cs typeface="Consolas" pitchFamily="49" charset="0"/>
              </a:rPr>
              <a:t>保存</a:t>
            </a:r>
            <a:r>
              <a:rPr lang="en-US" altLang="zh-CN" sz="1517" dirty="0">
                <a:solidFill>
                  <a:srgbClr val="0000FF"/>
                </a:solidFill>
                <a:latin typeface="Consolas" pitchFamily="49" charset="0"/>
                <a:ea typeface="仿宋" pitchFamily="49" charset="-122"/>
                <a:cs typeface="Consolas" pitchFamily="49" charset="0"/>
              </a:rPr>
              <a:t>n</a:t>
            </a:r>
            <a:r>
              <a:rPr lang="zh-CN" altLang="zh-CN" sz="1517" dirty="0">
                <a:solidFill>
                  <a:srgbClr val="0000FF"/>
                </a:solidFill>
                <a:latin typeface="Consolas" pitchFamily="49" charset="0"/>
                <a:ea typeface="仿宋" pitchFamily="49" charset="-122"/>
                <a:cs typeface="Consolas" pitchFamily="49" charset="0"/>
              </a:rPr>
              <a:t>值</a:t>
            </a:r>
          </a:p>
          <a:p>
            <a:r>
              <a:rPr lang="en-US" altLang="zh-CN" sz="1517" dirty="0">
                <a:solidFill>
                  <a:srgbClr val="0000FF"/>
                </a:solidFill>
                <a:latin typeface="Consolas" pitchFamily="49" charset="0"/>
                <a:ea typeface="仿宋" pitchFamily="49" charset="-122"/>
                <a:cs typeface="Consolas" pitchFamily="49" charset="0"/>
              </a:rPr>
              <a:t>    </a:t>
            </a:r>
            <a:r>
              <a:rPr lang="en-US" altLang="zh-CN" sz="1517" dirty="0" err="1">
                <a:solidFill>
                  <a:srgbClr val="0000FF"/>
                </a:solidFill>
                <a:latin typeface="Consolas" pitchFamily="49" charset="0"/>
                <a:ea typeface="仿宋" pitchFamily="49" charset="-122"/>
                <a:cs typeface="Consolas" pitchFamily="49" charset="0"/>
              </a:rPr>
              <a:t>int</a:t>
            </a:r>
            <a:r>
              <a:rPr lang="en-US" altLang="zh-CN" sz="1517" dirty="0">
                <a:solidFill>
                  <a:srgbClr val="0000FF"/>
                </a:solidFill>
                <a:latin typeface="Consolas" pitchFamily="49" charset="0"/>
                <a:ea typeface="仿宋" pitchFamily="49" charset="-122"/>
                <a:cs typeface="Consolas" pitchFamily="49" charset="0"/>
              </a:rPr>
              <a:t> f;		//</a:t>
            </a:r>
            <a:r>
              <a:rPr lang="zh-CN" altLang="zh-CN" sz="1517" dirty="0">
                <a:solidFill>
                  <a:srgbClr val="0000FF"/>
                </a:solidFill>
                <a:latin typeface="Consolas" pitchFamily="49" charset="0"/>
                <a:ea typeface="仿宋" pitchFamily="49" charset="-122"/>
                <a:cs typeface="Consolas" pitchFamily="49" charset="0"/>
              </a:rPr>
              <a:t>保存</a:t>
            </a:r>
            <a:r>
              <a:rPr lang="en-US" altLang="zh-CN" sz="1517" dirty="0">
                <a:solidFill>
                  <a:srgbClr val="0000FF"/>
                </a:solidFill>
                <a:latin typeface="Consolas" pitchFamily="49" charset="0"/>
                <a:ea typeface="仿宋" pitchFamily="49" charset="-122"/>
                <a:cs typeface="Consolas" pitchFamily="49" charset="0"/>
              </a:rPr>
              <a:t>f(n)</a:t>
            </a:r>
            <a:r>
              <a:rPr lang="zh-CN" altLang="zh-CN" sz="1517" dirty="0">
                <a:solidFill>
                  <a:srgbClr val="0000FF"/>
                </a:solidFill>
                <a:latin typeface="Consolas" pitchFamily="49" charset="0"/>
                <a:ea typeface="仿宋" pitchFamily="49" charset="-122"/>
                <a:cs typeface="Consolas" pitchFamily="49" charset="0"/>
              </a:rPr>
              <a:t>值</a:t>
            </a:r>
          </a:p>
          <a:p>
            <a:r>
              <a:rPr lang="en-US" altLang="zh-CN" sz="1517" dirty="0">
                <a:solidFill>
                  <a:srgbClr val="0000FF"/>
                </a:solidFill>
                <a:latin typeface="Consolas" pitchFamily="49" charset="0"/>
                <a:ea typeface="仿宋" pitchFamily="49" charset="-122"/>
                <a:cs typeface="Consolas" pitchFamily="49" charset="0"/>
              </a:rPr>
              <a:t>    </a:t>
            </a:r>
            <a:r>
              <a:rPr lang="en-US" altLang="zh-CN" sz="1517" dirty="0" err="1">
                <a:solidFill>
                  <a:srgbClr val="0000FF"/>
                </a:solidFill>
                <a:latin typeface="Consolas" pitchFamily="49" charset="0"/>
                <a:ea typeface="仿宋" pitchFamily="49" charset="-122"/>
                <a:cs typeface="Consolas" pitchFamily="49" charset="0"/>
              </a:rPr>
              <a:t>int</a:t>
            </a:r>
            <a:r>
              <a:rPr lang="en-US" altLang="zh-CN" sz="1517" dirty="0">
                <a:solidFill>
                  <a:srgbClr val="0000FF"/>
                </a:solidFill>
                <a:latin typeface="Consolas" pitchFamily="49" charset="0"/>
                <a:ea typeface="仿宋" pitchFamily="49" charset="-122"/>
                <a:cs typeface="Consolas" pitchFamily="49" charset="0"/>
              </a:rPr>
              <a:t> tag;		//</a:t>
            </a:r>
            <a:r>
              <a:rPr lang="zh-CN" altLang="zh-CN" sz="1517" dirty="0">
                <a:solidFill>
                  <a:srgbClr val="0000FF"/>
                </a:solidFill>
                <a:latin typeface="Consolas" pitchFamily="49" charset="0"/>
                <a:ea typeface="仿宋" pitchFamily="49" charset="-122"/>
                <a:cs typeface="Consolas" pitchFamily="49" charset="0"/>
              </a:rPr>
              <a:t>标识是否求出</a:t>
            </a:r>
            <a:r>
              <a:rPr lang="en-US" altLang="zh-CN" sz="1517" dirty="0">
                <a:solidFill>
                  <a:srgbClr val="0000FF"/>
                </a:solidFill>
                <a:latin typeface="Consolas" pitchFamily="49" charset="0"/>
                <a:ea typeface="仿宋" pitchFamily="49" charset="-122"/>
                <a:cs typeface="Consolas" pitchFamily="49" charset="0"/>
              </a:rPr>
              <a:t>f(n)</a:t>
            </a:r>
            <a:r>
              <a:rPr lang="zh-CN" altLang="zh-CN" sz="1517" dirty="0">
                <a:solidFill>
                  <a:srgbClr val="0000FF"/>
                </a:solidFill>
                <a:latin typeface="Consolas" pitchFamily="49" charset="0"/>
                <a:ea typeface="仿宋" pitchFamily="49" charset="-122"/>
                <a:cs typeface="Consolas" pitchFamily="49" charset="0"/>
              </a:rPr>
              <a:t>值</a:t>
            </a:r>
            <a:r>
              <a:rPr lang="en-US" altLang="zh-CN" sz="1517" dirty="0">
                <a:solidFill>
                  <a:srgbClr val="0000FF"/>
                </a:solidFill>
                <a:latin typeface="Consolas" pitchFamily="49" charset="0"/>
                <a:ea typeface="仿宋" pitchFamily="49" charset="-122"/>
                <a:cs typeface="Consolas" pitchFamily="49" charset="0"/>
              </a:rPr>
              <a:t>,1:</a:t>
            </a:r>
            <a:r>
              <a:rPr lang="zh-CN" altLang="zh-CN" sz="1517" dirty="0">
                <a:solidFill>
                  <a:srgbClr val="0000FF"/>
                </a:solidFill>
                <a:latin typeface="Consolas" pitchFamily="49" charset="0"/>
                <a:ea typeface="仿宋" pitchFamily="49" charset="-122"/>
                <a:cs typeface="Consolas" pitchFamily="49" charset="0"/>
              </a:rPr>
              <a:t>未求出</a:t>
            </a:r>
            <a:r>
              <a:rPr lang="en-US" altLang="zh-CN" sz="1517" dirty="0">
                <a:solidFill>
                  <a:srgbClr val="0000FF"/>
                </a:solidFill>
                <a:latin typeface="Consolas" pitchFamily="49" charset="0"/>
                <a:ea typeface="仿宋" pitchFamily="49" charset="-122"/>
                <a:cs typeface="Consolas" pitchFamily="49" charset="0"/>
              </a:rPr>
              <a:t>,0:</a:t>
            </a:r>
            <a:r>
              <a:rPr lang="zh-CN" altLang="zh-CN" sz="1517" dirty="0">
                <a:solidFill>
                  <a:srgbClr val="0000FF"/>
                </a:solidFill>
                <a:latin typeface="Consolas" pitchFamily="49" charset="0"/>
                <a:ea typeface="仿宋" pitchFamily="49" charset="-122"/>
                <a:cs typeface="Consolas" pitchFamily="49" charset="0"/>
              </a:rPr>
              <a:t>已求出</a:t>
            </a:r>
          </a:p>
          <a:p>
            <a:r>
              <a:rPr lang="en-US" altLang="zh-CN" sz="1517" dirty="0">
                <a:solidFill>
                  <a:srgbClr val="0000FF"/>
                </a:solidFill>
                <a:latin typeface="Consolas" pitchFamily="49" charset="0"/>
                <a:ea typeface="仿宋" pitchFamily="49" charset="-122"/>
                <a:cs typeface="Consolas" pitchFamily="49" charset="0"/>
              </a:rPr>
              <a:t>} </a:t>
            </a:r>
            <a:r>
              <a:rPr lang="en-US" altLang="zh-CN" sz="1517" dirty="0" err="1">
                <a:solidFill>
                  <a:srgbClr val="FF0000"/>
                </a:solidFill>
                <a:latin typeface="Consolas" pitchFamily="49" charset="0"/>
                <a:ea typeface="仿宋" pitchFamily="49" charset="-122"/>
                <a:cs typeface="Consolas" pitchFamily="49" charset="0"/>
              </a:rPr>
              <a:t>NodeType</a:t>
            </a:r>
            <a:r>
              <a:rPr lang="en-US" altLang="zh-CN" sz="1517" dirty="0">
                <a:solidFill>
                  <a:srgbClr val="0000FF"/>
                </a:solidFill>
                <a:latin typeface="Consolas" pitchFamily="49" charset="0"/>
                <a:ea typeface="仿宋" pitchFamily="49" charset="-122"/>
                <a:cs typeface="Consolas" pitchFamily="49" charset="0"/>
              </a:rPr>
              <a:t>;		//</a:t>
            </a:r>
            <a:r>
              <a:rPr lang="zh-CN" altLang="zh-CN" sz="1517" dirty="0">
                <a:solidFill>
                  <a:srgbClr val="0000FF"/>
                </a:solidFill>
                <a:latin typeface="Consolas" pitchFamily="49" charset="0"/>
                <a:ea typeface="仿宋" pitchFamily="49" charset="-122"/>
                <a:cs typeface="Consolas" pitchFamily="49" charset="0"/>
              </a:rPr>
              <a:t>栈元素类型</a:t>
            </a:r>
          </a:p>
        </p:txBody>
      </p:sp>
      <p:sp>
        <p:nvSpPr>
          <p:cNvPr id="6" name="Text Box 2"/>
          <p:cNvSpPr txBox="1">
            <a:spLocks noChangeArrowheads="1"/>
          </p:cNvSpPr>
          <p:nvPr/>
        </p:nvSpPr>
        <p:spPr bwMode="auto">
          <a:xfrm>
            <a:off x="4172915" y="1906236"/>
            <a:ext cx="4293617" cy="1060530"/>
          </a:xfrm>
          <a:prstGeom prst="rect">
            <a:avLst/>
          </a:prstGeom>
          <a:blipFill>
            <a:blip r:embed="rId2" cstate="print"/>
            <a:tile tx="0" ty="0" sx="100000" sy="100000" flip="none" algn="tl"/>
          </a:blipFill>
          <a:ln w="9525">
            <a:noFill/>
            <a:miter lim="800000"/>
            <a:headEnd/>
            <a:tailEnd/>
          </a:ln>
        </p:spPr>
        <p:txBody>
          <a:bodyPr wrap="square" lIns="195000" tIns="195000" bIns="195000">
            <a:spAutoFit/>
          </a:bodyPr>
          <a:lstStyle/>
          <a:p>
            <a:pPr>
              <a:spcBef>
                <a:spcPct val="50000"/>
              </a:spcBef>
            </a:pPr>
            <a:r>
              <a:rPr kumimoji="1" lang="en-US" altLang="zh-CN" sz="1733" dirty="0">
                <a:solidFill>
                  <a:srgbClr val="0000FF"/>
                </a:solidFill>
                <a:latin typeface="Consolas" pitchFamily="49" charset="0"/>
                <a:cs typeface="Consolas" pitchFamily="49" charset="0"/>
              </a:rPr>
              <a:t>fun(1)=1                    (1)   </a:t>
            </a:r>
          </a:p>
          <a:p>
            <a:pPr>
              <a:spcBef>
                <a:spcPct val="50000"/>
              </a:spcBef>
            </a:pPr>
            <a:r>
              <a:rPr kumimoji="1" lang="en-US" altLang="zh-CN" sz="1733" dirty="0">
                <a:solidFill>
                  <a:srgbClr val="0000FF"/>
                </a:solidFill>
                <a:latin typeface="Consolas" pitchFamily="49" charset="0"/>
                <a:cs typeface="Consolas" pitchFamily="49" charset="0"/>
              </a:rPr>
              <a:t>fun(n)=n*fun(n-1)     n&gt;1   (2)      </a:t>
            </a:r>
          </a:p>
        </p:txBody>
      </p:sp>
      <p:sp>
        <p:nvSpPr>
          <p:cNvPr id="2" name="矩形 1"/>
          <p:cNvSpPr/>
          <p:nvPr/>
        </p:nvSpPr>
        <p:spPr>
          <a:xfrm>
            <a:off x="662523" y="3074816"/>
            <a:ext cx="8647927" cy="1159035"/>
          </a:xfrm>
          <a:prstGeom prst="rect">
            <a:avLst/>
          </a:prstGeom>
        </p:spPr>
        <p:txBody>
          <a:bodyPr wrap="square">
            <a:spAutoFit/>
          </a:bodyPr>
          <a:lstStyle/>
          <a:p>
            <a:r>
              <a:rPr lang="zh-CN" altLang="en-US" sz="1733" dirty="0">
                <a:solidFill>
                  <a:srgbClr val="0000FF"/>
                </a:solidFill>
                <a:latin typeface="Consolas" pitchFamily="49" charset="0"/>
                <a:ea typeface="楷体" pitchFamily="49" charset="-122"/>
                <a:cs typeface="Consolas" pitchFamily="49" charset="0"/>
              </a:rPr>
              <a:t>以上（</a:t>
            </a:r>
            <a:r>
              <a:rPr lang="en-US" altLang="zh-CN" sz="1733" dirty="0">
                <a:solidFill>
                  <a:srgbClr val="0000FF"/>
                </a:solidFill>
                <a:latin typeface="Consolas" pitchFamily="49" charset="0"/>
                <a:ea typeface="楷体" pitchFamily="49" charset="-122"/>
                <a:cs typeface="Consolas" pitchFamily="49" charset="0"/>
              </a:rPr>
              <a:t>2</a:t>
            </a:r>
            <a:r>
              <a:rPr lang="zh-CN" altLang="en-US" sz="1733" dirty="0">
                <a:solidFill>
                  <a:srgbClr val="0000FF"/>
                </a:solidFill>
                <a:latin typeface="Consolas" pitchFamily="49" charset="0"/>
                <a:ea typeface="楷体" pitchFamily="49" charset="-122"/>
                <a:cs typeface="Consolas" pitchFamily="49" charset="0"/>
              </a:rPr>
              <a:t>）式中有一次分解过程：</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 </a:t>
            </a:r>
            <a:r>
              <a:rPr lang="en-US" altLang="zh-CN" sz="1733" dirty="0">
                <a:solidFill>
                  <a:srgbClr val="C00000"/>
                </a:solidFill>
                <a:latin typeface="Consolas" pitchFamily="49" charset="0"/>
                <a:ea typeface="楷体" pitchFamily="49" charset="-122"/>
                <a:cs typeface="Consolas" pitchFamily="49" charset="0"/>
                <a:sym typeface="Symbol" pitchFamily="18" charset="2"/>
              </a:rPr>
              <a:t></a:t>
            </a:r>
            <a:r>
              <a:rPr lang="en-US" altLang="zh-CN" sz="1733" dirty="0">
                <a:solidFill>
                  <a:srgbClr val="C00000"/>
                </a:solidFill>
                <a:latin typeface="Consolas" pitchFamily="49" charset="0"/>
                <a:ea typeface="楷体" pitchFamily="49" charset="-122"/>
                <a:cs typeface="Consolas" pitchFamily="49" charset="0"/>
              </a:rPr>
              <a:t> </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，对应的求值过程是：</a:t>
            </a:r>
            <a:endParaRPr lang="en-US" altLang="zh-CN" sz="1733" dirty="0">
              <a:solidFill>
                <a:srgbClr val="0000FF"/>
              </a:solidFill>
              <a:latin typeface="Consolas" pitchFamily="49" charset="0"/>
              <a:ea typeface="楷体" pitchFamily="49" charset="-122"/>
              <a:cs typeface="Consolas" pitchFamily="49" charset="0"/>
            </a:endParaRPr>
          </a:p>
          <a:p>
            <a:r>
              <a:rPr lang="en-US" altLang="zh-CN" sz="1733" i="1" dirty="0">
                <a:solidFill>
                  <a:srgbClr val="0000FF"/>
                </a:solidFill>
                <a:latin typeface="Consolas" pitchFamily="49" charset="0"/>
                <a:ea typeface="楷体" pitchFamily="49" charset="-122"/>
                <a:cs typeface="Consolas" pitchFamily="49" charset="0"/>
              </a:rPr>
              <a:t>    </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-1) </a:t>
            </a:r>
            <a:r>
              <a:rPr lang="en-US" altLang="zh-CN" sz="1733" dirty="0">
                <a:solidFill>
                  <a:srgbClr val="C00000"/>
                </a:solidFill>
                <a:latin typeface="Consolas" pitchFamily="49" charset="0"/>
                <a:ea typeface="楷体" pitchFamily="49" charset="-122"/>
                <a:cs typeface="Consolas" pitchFamily="49" charset="0"/>
                <a:sym typeface="Symbol" pitchFamily="18" charset="2"/>
              </a:rPr>
              <a:t></a:t>
            </a:r>
            <a:r>
              <a:rPr lang="en-US" altLang="zh-CN" sz="1733" dirty="0">
                <a:solidFill>
                  <a:srgbClr val="C00000"/>
                </a:solidFill>
                <a:latin typeface="Consolas" pitchFamily="49" charset="0"/>
                <a:ea typeface="楷体" pitchFamily="49" charset="-122"/>
                <a:cs typeface="Consolas" pitchFamily="49" charset="0"/>
              </a:rPr>
              <a:t> </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f</a:t>
            </a:r>
            <a:r>
              <a:rPr lang="en-US" altLang="zh-CN" sz="1733" dirty="0">
                <a:solidFill>
                  <a:srgbClr val="C00000"/>
                </a:solidFill>
                <a:latin typeface="Consolas" pitchFamily="49" charset="0"/>
                <a:ea typeface="楷体" pitchFamily="49" charset="-122"/>
                <a:cs typeface="Consolas" pitchFamily="49" charset="0"/>
              </a:rPr>
              <a:t>(</a:t>
            </a:r>
            <a:r>
              <a:rPr lang="en-US" altLang="zh-CN" sz="1733" i="1" dirty="0">
                <a:solidFill>
                  <a:srgbClr val="C00000"/>
                </a:solidFill>
                <a:latin typeface="Consolas" pitchFamily="49" charset="0"/>
                <a:ea typeface="楷体" pitchFamily="49" charset="-122"/>
                <a:cs typeface="Consolas" pitchFamily="49" charset="0"/>
              </a:rPr>
              <a:t>n</a:t>
            </a:r>
            <a:r>
              <a:rPr lang="en-US" altLang="zh-CN" sz="1733" dirty="0">
                <a:solidFill>
                  <a:srgbClr val="C00000"/>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p>
          <a:p>
            <a:endParaRPr lang="en-US" altLang="zh-CN" sz="1733" dirty="0">
              <a:solidFill>
                <a:srgbClr val="0000FF"/>
              </a:solidFill>
              <a:latin typeface="Consolas" pitchFamily="49" charset="0"/>
              <a:ea typeface="楷体" pitchFamily="49" charset="-122"/>
              <a:cs typeface="Consolas" pitchFamily="49" charset="0"/>
            </a:endParaRPr>
          </a:p>
          <a:p>
            <a:r>
              <a:rPr lang="zh-CN" altLang="en-US" sz="1733" dirty="0">
                <a:solidFill>
                  <a:srgbClr val="0000FF"/>
                </a:solidFill>
                <a:latin typeface="Consolas" pitchFamily="49" charset="0"/>
                <a:ea typeface="楷体" pitchFamily="49" charset="-122"/>
                <a:cs typeface="Consolas" pitchFamily="49" charset="0"/>
              </a:rPr>
              <a:t>设计一个栈</a:t>
            </a:r>
            <a:r>
              <a:rPr lang="en-US" altLang="zh-CN" sz="1733" dirty="0">
                <a:solidFill>
                  <a:srgbClr val="0000FF"/>
                </a:solidFill>
                <a:latin typeface="Consolas" pitchFamily="49" charset="0"/>
                <a:ea typeface="楷体" pitchFamily="49" charset="-122"/>
                <a:cs typeface="Consolas" pitchFamily="49" charset="0"/>
              </a:rPr>
              <a:t>St</a:t>
            </a:r>
            <a:r>
              <a:rPr lang="zh-CN" altLang="en-US" sz="1733" dirty="0">
                <a:solidFill>
                  <a:srgbClr val="0000FF"/>
                </a:solidFill>
                <a:latin typeface="Consolas" pitchFamily="49" charset="0"/>
                <a:ea typeface="楷体" pitchFamily="49" charset="-122"/>
                <a:cs typeface="Consolas" pitchFamily="49" charset="0"/>
              </a:rPr>
              <a:t>，其结构如下：</a:t>
            </a:r>
          </a:p>
        </p:txBody>
      </p:sp>
      <p:sp>
        <p:nvSpPr>
          <p:cNvPr id="3" name="矩形 2"/>
          <p:cNvSpPr/>
          <p:nvPr/>
        </p:nvSpPr>
        <p:spPr>
          <a:xfrm>
            <a:off x="662523" y="1986441"/>
            <a:ext cx="3276364" cy="796500"/>
          </a:xfrm>
          <a:prstGeom prst="rect">
            <a:avLst/>
          </a:prstGeom>
        </p:spPr>
        <p:txBody>
          <a:bodyPr wrap="square">
            <a:spAutoFit/>
          </a:bodyPr>
          <a:lstStyle/>
          <a:p>
            <a:r>
              <a:rPr lang="zh-CN" altLang="en-US" sz="2288" dirty="0">
                <a:solidFill>
                  <a:srgbClr val="0000FF"/>
                </a:solidFill>
                <a:latin typeface="Consolas" pitchFamily="49" charset="0"/>
                <a:ea typeface="楷体" pitchFamily="49" charset="-122"/>
                <a:cs typeface="Consolas" pitchFamily="49" charset="0"/>
              </a:rPr>
              <a:t>例如求</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对应的递归模型就是等值关系。</a:t>
            </a:r>
            <a:endParaRPr lang="zh-CN" altLang="en-US" sz="2288" dirty="0"/>
          </a:p>
        </p:txBody>
      </p:sp>
      <p:sp>
        <p:nvSpPr>
          <p:cNvPr id="4" name="日期占位符 3"/>
          <p:cNvSpPr>
            <a:spLocks noGrp="1"/>
          </p:cNvSpPr>
          <p:nvPr>
            <p:ph type="dt" sz="half" idx="10"/>
          </p:nvPr>
        </p:nvSpPr>
        <p:spPr/>
        <p:txBody>
          <a:bodyPr/>
          <a:lstStyle/>
          <a:p>
            <a:pPr eaLnBrk="1" latinLnBrk="0" hangingPunct="1"/>
            <a:fld id="{36368DA3-0A68-4957-AA3A-51A67BA28F6E}" type="datetime1">
              <a:rPr lang="en-US" altLang="zh-CN" smtClean="0"/>
              <a:t>3/4/2023</a:t>
            </a:fld>
            <a:endParaRPr lang="en-US"/>
          </a:p>
        </p:txBody>
      </p:sp>
      <p:sp>
        <p:nvSpPr>
          <p:cNvPr id="7" name="页脚占位符 6"/>
          <p:cNvSpPr>
            <a:spLocks noGrp="1"/>
          </p:cNvSpPr>
          <p:nvPr>
            <p:ph type="ftr" sz="quarter" idx="11"/>
          </p:nvPr>
        </p:nvSpPr>
        <p:spPr/>
        <p:txBody>
          <a:bodyPr/>
          <a:lstStyle/>
          <a:p>
            <a:r>
              <a:rPr kumimoji="0" lang="zh-CN" altLang="en-US"/>
              <a:t>算法设计与分析讲义</a:t>
            </a:r>
            <a:endParaRPr kumimoji="0" lang="en-US"/>
          </a:p>
        </p:txBody>
      </p:sp>
      <p:sp>
        <p:nvSpPr>
          <p:cNvPr id="8" name="灯片编号占位符 7"/>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55</a:t>
            </a:fld>
            <a:endParaRPr lang="en-US" altLang="zh-CN">
              <a:solidFill>
                <a:srgbClr val="F0A22E">
                  <a:shade val="75000"/>
                </a:srgb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87403" y="933137"/>
            <a:ext cx="8659151" cy="425822"/>
          </a:xfrm>
          <a:prstGeom prst="rect">
            <a:avLst/>
          </a:prstGeom>
          <a:noFill/>
          <a:ln w="9525">
            <a:noFill/>
            <a:miter lim="800000"/>
            <a:headEnd/>
            <a:tailEnd/>
          </a:ln>
        </p:spPr>
        <p:txBody>
          <a:bodyPr>
            <a:spAutoFit/>
          </a:bodyPr>
          <a:lstStyle/>
          <a:p>
            <a:pPr>
              <a:spcBef>
                <a:spcPct val="50000"/>
              </a:spcBef>
            </a:pPr>
            <a:r>
              <a:rPr lang="zh-CN" altLang="en-US" sz="2167">
                <a:solidFill>
                  <a:srgbClr val="0000FF"/>
                </a:solidFill>
                <a:latin typeface="Consolas" pitchFamily="49" charset="0"/>
                <a:ea typeface="楷体" pitchFamily="49" charset="-122"/>
                <a:cs typeface="Consolas" pitchFamily="49" charset="0"/>
              </a:rPr>
              <a:t>设</a:t>
            </a:r>
            <a:r>
              <a:rPr lang="zh-CN" altLang="en-US" sz="2167" dirty="0">
                <a:solidFill>
                  <a:srgbClr val="0000FF"/>
                </a:solidFill>
                <a:latin typeface="Consolas" pitchFamily="49" charset="0"/>
                <a:ea typeface="楷体" pitchFamily="49" charset="-122"/>
                <a:cs typeface="Consolas" pitchFamily="49" charset="0"/>
              </a:rPr>
              <a:t>求</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的非递归算法为</a:t>
            </a:r>
            <a:r>
              <a:rPr lang="en-US" altLang="zh-CN" sz="2167" dirty="0" err="1">
                <a:solidFill>
                  <a:srgbClr val="0000FF"/>
                </a:solidFill>
                <a:latin typeface="Consolas" pitchFamily="49" charset="0"/>
                <a:ea typeface="楷体" pitchFamily="49" charset="-122"/>
                <a:cs typeface="Consolas" pitchFamily="49" charset="0"/>
              </a:rPr>
              <a:t>fun2</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n</a:t>
            </a:r>
            <a:r>
              <a:rPr lang="en-US" altLang="zh-CN" sz="2167" dirty="0" err="1">
                <a:solidFill>
                  <a:srgbClr val="0000FF"/>
                </a:solidFill>
                <a:latin typeface="Consolas" pitchFamily="49" charset="0"/>
                <a:ea typeface="宋体" pitchFamily="2" charset="-122"/>
                <a:cs typeface="Consolas" pitchFamily="49" charset="0"/>
              </a:rPr>
              <a:t>≥</a:t>
            </a:r>
            <a:r>
              <a:rPr lang="en-US" altLang="zh-CN" sz="2167" err="1">
                <a:solidFill>
                  <a:srgbClr val="0000FF"/>
                </a:solidFill>
                <a:latin typeface="Consolas" pitchFamily="49" charset="0"/>
                <a:ea typeface="楷体" pitchFamily="49" charset="-122"/>
                <a:cs typeface="Consolas" pitchFamily="49" charset="0"/>
              </a:rPr>
              <a:t>1</a:t>
            </a:r>
            <a:r>
              <a:rPr lang="zh-CN" altLang="en-US" sz="2167">
                <a:solidFill>
                  <a:srgbClr val="0000FF"/>
                </a:solidFill>
                <a:latin typeface="Consolas" pitchFamily="49" charset="0"/>
                <a:ea typeface="楷体" pitchFamily="49" charset="-122"/>
                <a:cs typeface="Consolas" pitchFamily="49" charset="0"/>
              </a:rPr>
              <a:t>）值</a:t>
            </a:r>
            <a:r>
              <a:rPr lang="zh-CN" altLang="en-US" sz="2167" dirty="0">
                <a:solidFill>
                  <a:srgbClr val="0000FF"/>
                </a:solidFill>
                <a:latin typeface="Consolas" pitchFamily="49" charset="0"/>
                <a:ea typeface="楷体" pitchFamily="49" charset="-122"/>
                <a:cs typeface="Consolas" pitchFamily="49" charset="0"/>
              </a:rPr>
              <a:t>的过程如下：</a:t>
            </a:r>
          </a:p>
        </p:txBody>
      </p:sp>
      <p:sp>
        <p:nvSpPr>
          <p:cNvPr id="89091" name="Text Box 3"/>
          <p:cNvSpPr txBox="1">
            <a:spLocks noChangeArrowheads="1"/>
          </p:cNvSpPr>
          <p:nvPr/>
        </p:nvSpPr>
        <p:spPr bwMode="auto">
          <a:xfrm>
            <a:off x="466647" y="1556793"/>
            <a:ext cx="9244882" cy="4045788"/>
          </a:xfrm>
          <a:prstGeom prst="rect">
            <a:avLst/>
          </a:prstGeom>
          <a:solidFill>
            <a:schemeClr val="bg1">
              <a:lumMod val="95000"/>
            </a:schemeClr>
          </a:solidFill>
          <a:ln w="9525">
            <a:noFill/>
            <a:miter lim="800000"/>
            <a:headEnd/>
            <a:tailEnd/>
          </a:ln>
        </p:spPr>
        <p:txBody>
          <a:bodyPr wrap="square">
            <a:spAutoFit/>
          </a:bodyPr>
          <a:lstStyle/>
          <a:p>
            <a:r>
              <a:rPr lang="zh-CN" altLang="zh-CN" sz="1733" dirty="0">
                <a:latin typeface="Consolas" pitchFamily="49" charset="0"/>
                <a:ea typeface="仿宋" pitchFamily="49" charset="-122"/>
                <a:cs typeface="Consolas" pitchFamily="49" charset="0"/>
              </a:rPr>
              <a:t>将</a:t>
            </a:r>
            <a:r>
              <a:rPr lang="en-US" altLang="zh-CN" sz="1733" dirty="0">
                <a:latin typeface="Consolas" pitchFamily="49" charset="0"/>
                <a:ea typeface="仿宋" pitchFamily="49" charset="-122"/>
                <a:cs typeface="Consolas" pitchFamily="49" charset="0"/>
              </a:rPr>
              <a:t>(n</a:t>
            </a:r>
            <a:r>
              <a:rPr lang="zh-CN" altLang="zh-CN" sz="1733" dirty="0">
                <a:latin typeface="Consolas" pitchFamily="49" charset="0"/>
                <a:ea typeface="仿宋" pitchFamily="49" charset="-122"/>
                <a:cs typeface="Consolas" pitchFamily="49" charset="0"/>
              </a:rPr>
              <a:t>，</a:t>
            </a:r>
            <a:r>
              <a:rPr lang="en-US" altLang="zh-CN" sz="1733" dirty="0">
                <a:latin typeface="Consolas" pitchFamily="49" charset="0"/>
                <a:ea typeface="仿宋" pitchFamily="49" charset="-122"/>
                <a:cs typeface="Consolas" pitchFamily="49" charset="0"/>
              </a:rPr>
              <a:t>*</a:t>
            </a:r>
            <a:r>
              <a:rPr lang="zh-CN" altLang="zh-CN" sz="1733" dirty="0">
                <a:latin typeface="Consolas" pitchFamily="49" charset="0"/>
                <a:ea typeface="仿宋" pitchFamily="49" charset="-122"/>
                <a:cs typeface="Consolas" pitchFamily="49" charset="0"/>
              </a:rPr>
              <a:t>，</a:t>
            </a:r>
            <a:r>
              <a:rPr lang="en-US" altLang="zh-CN" sz="1733" dirty="0">
                <a:latin typeface="Consolas" pitchFamily="49" charset="0"/>
                <a:ea typeface="仿宋" pitchFamily="49" charset="-122"/>
                <a:cs typeface="Consolas" pitchFamily="49" charset="0"/>
              </a:rPr>
              <a:t>1)</a:t>
            </a:r>
            <a:r>
              <a:rPr lang="zh-CN" altLang="zh-CN" sz="1733" dirty="0">
                <a:latin typeface="Consolas" pitchFamily="49" charset="0"/>
                <a:ea typeface="仿宋" pitchFamily="49" charset="-122"/>
                <a:cs typeface="Consolas" pitchFamily="49" charset="0"/>
              </a:rPr>
              <a:t>进栈</a:t>
            </a:r>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其中</a:t>
            </a:r>
            <a:r>
              <a:rPr lang="en-US" altLang="zh-CN" sz="1733" dirty="0">
                <a:latin typeface="Consolas" pitchFamily="49" charset="0"/>
                <a:ea typeface="仿宋" pitchFamily="49" charset="-122"/>
                <a:cs typeface="Consolas" pitchFamily="49" charset="0"/>
              </a:rPr>
              <a:t>*</a:t>
            </a:r>
            <a:r>
              <a:rPr lang="zh-CN" altLang="zh-CN" sz="1733" dirty="0">
                <a:latin typeface="Consolas" pitchFamily="49" charset="0"/>
                <a:ea typeface="仿宋" pitchFamily="49" charset="-122"/>
                <a:cs typeface="Consolas" pitchFamily="49" charset="0"/>
              </a:rPr>
              <a:t>表示没有设定值</a:t>
            </a:r>
          </a:p>
          <a:p>
            <a:pPr>
              <a:lnSpc>
                <a:spcPct val="150000"/>
              </a:lnSpc>
            </a:pPr>
            <a:r>
              <a:rPr lang="en-US" altLang="zh-CN" sz="1733" dirty="0">
                <a:latin typeface="Consolas" pitchFamily="49" charset="0"/>
                <a:ea typeface="仿宋" pitchFamily="49" charset="-122"/>
                <a:cs typeface="Consolas" pitchFamily="49" charset="0"/>
              </a:rPr>
              <a:t>while (</a:t>
            </a:r>
            <a:r>
              <a:rPr lang="zh-CN" altLang="zh-CN" sz="1733" dirty="0">
                <a:latin typeface="Consolas" pitchFamily="49" charset="0"/>
                <a:ea typeface="仿宋" pitchFamily="49" charset="-122"/>
                <a:cs typeface="Consolas" pitchFamily="49" charset="0"/>
              </a:rPr>
              <a:t>栈不空</a:t>
            </a:r>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if (</a:t>
            </a:r>
            <a:r>
              <a:rPr lang="zh-CN" altLang="zh-CN" sz="1733" dirty="0">
                <a:latin typeface="Consolas" pitchFamily="49" charset="0"/>
                <a:ea typeface="仿宋" pitchFamily="49" charset="-122"/>
                <a:cs typeface="Consolas" pitchFamily="49" charset="0"/>
              </a:rPr>
              <a:t>栈顶元素未计算出</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值即</a:t>
            </a:r>
            <a:r>
              <a:rPr lang="en-US" altLang="zh-CN" sz="1733" dirty="0" err="1">
                <a:latin typeface="Consolas" pitchFamily="49" charset="0"/>
                <a:ea typeface="仿宋" pitchFamily="49" charset="-122"/>
                <a:cs typeface="Consolas" pitchFamily="49" charset="0"/>
              </a:rPr>
              <a:t>st.top</a:t>
            </a:r>
            <a:r>
              <a:rPr lang="en-US" altLang="zh-CN" sz="1733" dirty="0">
                <a:latin typeface="Consolas" pitchFamily="49" charset="0"/>
                <a:ea typeface="仿宋" pitchFamily="49" charset="-122"/>
                <a:cs typeface="Consolas" pitchFamily="49" charset="0"/>
              </a:rPr>
              <a:t>().tag==1)</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  if (</a:t>
            </a:r>
            <a:r>
              <a:rPr lang="zh-CN" altLang="zh-CN" sz="1733" dirty="0">
                <a:latin typeface="Consolas" pitchFamily="49" charset="0"/>
                <a:ea typeface="仿宋" pitchFamily="49" charset="-122"/>
                <a:cs typeface="Consolas" pitchFamily="49" charset="0"/>
              </a:rPr>
              <a:t>栈顶元素满足</a:t>
            </a:r>
            <a:r>
              <a:rPr lang="en-US" altLang="zh-CN" sz="1733" dirty="0">
                <a:latin typeface="Consolas" pitchFamily="49" charset="0"/>
                <a:ea typeface="仿宋" pitchFamily="49" charset="-122"/>
                <a:cs typeface="Consolas" pitchFamily="49" charset="0"/>
              </a:rPr>
              <a:t>(1)</a:t>
            </a:r>
            <a:r>
              <a:rPr lang="zh-CN" altLang="zh-CN" sz="1733" dirty="0">
                <a:latin typeface="Consolas" pitchFamily="49" charset="0"/>
                <a:ea typeface="仿宋" pitchFamily="49" charset="-122"/>
                <a:cs typeface="Consolas" pitchFamily="49" charset="0"/>
              </a:rPr>
              <a:t>式，即</a:t>
            </a:r>
            <a:r>
              <a:rPr lang="en-US" altLang="zh-CN" sz="1733" dirty="0" err="1">
                <a:latin typeface="Consolas" pitchFamily="49" charset="0"/>
                <a:ea typeface="仿宋" pitchFamily="49" charset="-122"/>
                <a:cs typeface="Consolas" pitchFamily="49" charset="0"/>
              </a:rPr>
              <a:t>st.top</a:t>
            </a:r>
            <a:r>
              <a:rPr lang="en-US" altLang="zh-CN" sz="1733" dirty="0">
                <a:latin typeface="Consolas" pitchFamily="49" charset="0"/>
                <a:ea typeface="仿宋" pitchFamily="49" charset="-122"/>
                <a:cs typeface="Consolas" pitchFamily="49" charset="0"/>
              </a:rPr>
              <a:t>().n=1)</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求出栈顶元素的</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值为</a:t>
            </a:r>
            <a:r>
              <a:rPr lang="en-US" altLang="zh-CN" sz="1733" dirty="0">
                <a:latin typeface="Consolas" pitchFamily="49" charset="0"/>
                <a:ea typeface="仿宋" pitchFamily="49" charset="-122"/>
                <a:cs typeface="Consolas" pitchFamily="49" charset="0"/>
              </a:rPr>
              <a:t>1</a:t>
            </a:r>
            <a:r>
              <a:rPr lang="zh-CN" altLang="zh-CN" sz="1733" dirty="0">
                <a:latin typeface="Consolas" pitchFamily="49" charset="0"/>
                <a:ea typeface="仿宋" pitchFamily="49" charset="-122"/>
                <a:cs typeface="Consolas" pitchFamily="49" charset="0"/>
              </a:rPr>
              <a:t>，并置栈顶元素的</a:t>
            </a:r>
            <a:r>
              <a:rPr lang="en-US" altLang="zh-CN" sz="1733" dirty="0">
                <a:latin typeface="Consolas" pitchFamily="49" charset="0"/>
                <a:ea typeface="仿宋" pitchFamily="49" charset="-122"/>
                <a:cs typeface="Consolas" pitchFamily="49" charset="0"/>
              </a:rPr>
              <a:t>tag=0</a:t>
            </a:r>
            <a:r>
              <a:rPr lang="zh-CN" altLang="zh-CN" sz="1733" dirty="0">
                <a:latin typeface="Consolas" pitchFamily="49" charset="0"/>
                <a:ea typeface="仿宋" pitchFamily="49" charset="-122"/>
                <a:cs typeface="Consolas" pitchFamily="49" charset="0"/>
              </a:rPr>
              <a:t>表示已求出对应的函数值</a:t>
            </a:r>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else			//</a:t>
            </a:r>
            <a:r>
              <a:rPr lang="zh-CN" altLang="zh-CN" sz="1733" dirty="0">
                <a:latin typeface="Consolas" pitchFamily="49" charset="0"/>
                <a:ea typeface="仿宋" pitchFamily="49" charset="-122"/>
                <a:cs typeface="Consolas" pitchFamily="49" charset="0"/>
              </a:rPr>
              <a:t>栈顶元素满足</a:t>
            </a:r>
            <a:r>
              <a:rPr lang="en-US" altLang="zh-CN" sz="1733" dirty="0">
                <a:latin typeface="Consolas" pitchFamily="49" charset="0"/>
                <a:ea typeface="仿宋" pitchFamily="49" charset="-122"/>
                <a:cs typeface="Consolas" pitchFamily="49" charset="0"/>
              </a:rPr>
              <a:t>(2)</a:t>
            </a:r>
            <a:r>
              <a:rPr lang="zh-CN" altLang="zh-CN" sz="1733" dirty="0">
                <a:latin typeface="Consolas" pitchFamily="49" charset="0"/>
                <a:ea typeface="仿宋" pitchFamily="49" charset="-122"/>
                <a:cs typeface="Consolas" pitchFamily="49" charset="0"/>
              </a:rPr>
              <a:t>式</a:t>
            </a:r>
          </a:p>
          <a:p>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将子任务</a:t>
            </a:r>
            <a:r>
              <a:rPr lang="en-US" altLang="zh-CN" sz="1733" dirty="0">
                <a:latin typeface="Consolas" pitchFamily="49" charset="0"/>
                <a:ea typeface="仿宋" pitchFamily="49" charset="-122"/>
                <a:cs typeface="Consolas" pitchFamily="49" charset="0"/>
              </a:rPr>
              <a:t>(</a:t>
            </a:r>
            <a:r>
              <a:rPr lang="en-US" altLang="zh-CN" sz="1733" dirty="0" err="1">
                <a:latin typeface="Consolas" pitchFamily="49" charset="0"/>
                <a:ea typeface="仿宋" pitchFamily="49" charset="-122"/>
                <a:cs typeface="Consolas" pitchFamily="49" charset="0"/>
              </a:rPr>
              <a:t>st.top</a:t>
            </a:r>
            <a:r>
              <a:rPr lang="en-US" altLang="zh-CN" sz="1733" dirty="0">
                <a:latin typeface="Consolas" pitchFamily="49" charset="0"/>
                <a:ea typeface="仿宋" pitchFamily="49" charset="-122"/>
                <a:cs typeface="Consolas" pitchFamily="49" charset="0"/>
              </a:rPr>
              <a:t>().n-1</a:t>
            </a:r>
            <a:r>
              <a:rPr lang="zh-CN" altLang="zh-CN" sz="1733" dirty="0">
                <a:latin typeface="Consolas" pitchFamily="49" charset="0"/>
                <a:ea typeface="仿宋" pitchFamily="49" charset="-122"/>
                <a:cs typeface="Consolas" pitchFamily="49" charset="0"/>
              </a:rPr>
              <a:t>，</a:t>
            </a:r>
            <a:r>
              <a:rPr lang="en-US" altLang="zh-CN" sz="1733" dirty="0">
                <a:latin typeface="Consolas" pitchFamily="49" charset="0"/>
                <a:ea typeface="仿宋" pitchFamily="49" charset="-122"/>
                <a:cs typeface="Consolas" pitchFamily="49" charset="0"/>
              </a:rPr>
              <a:t>*</a:t>
            </a:r>
            <a:r>
              <a:rPr lang="zh-CN" altLang="zh-CN" sz="1733" dirty="0">
                <a:latin typeface="Consolas" pitchFamily="49" charset="0"/>
                <a:ea typeface="仿宋" pitchFamily="49" charset="-122"/>
                <a:cs typeface="Consolas" pitchFamily="49" charset="0"/>
              </a:rPr>
              <a:t>，</a:t>
            </a:r>
            <a:r>
              <a:rPr lang="en-US" altLang="zh-CN" sz="1733" dirty="0">
                <a:latin typeface="Consolas" pitchFamily="49" charset="0"/>
                <a:ea typeface="仿宋" pitchFamily="49" charset="-122"/>
                <a:cs typeface="Consolas" pitchFamily="49" charset="0"/>
              </a:rPr>
              <a:t>1)</a:t>
            </a:r>
            <a:r>
              <a:rPr lang="zh-CN" altLang="zh-CN" sz="1733" dirty="0">
                <a:latin typeface="Consolas" pitchFamily="49" charset="0"/>
                <a:ea typeface="仿宋" pitchFamily="49" charset="-122"/>
                <a:cs typeface="Consolas" pitchFamily="49" charset="0"/>
              </a:rPr>
              <a:t>进栈</a:t>
            </a:r>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分解过程</a:t>
            </a:r>
          </a:p>
          <a:p>
            <a:r>
              <a:rPr lang="en-US" altLang="zh-CN" sz="1733" dirty="0">
                <a:latin typeface="Consolas" pitchFamily="49" charset="0"/>
                <a:ea typeface="仿宋" pitchFamily="49" charset="-122"/>
                <a:cs typeface="Consolas" pitchFamily="49" charset="0"/>
              </a:rPr>
              <a:t>   }</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else				//</a:t>
            </a:r>
            <a:r>
              <a:rPr lang="zh-CN" altLang="zh-CN" sz="1733" dirty="0">
                <a:latin typeface="Consolas" pitchFamily="49" charset="0"/>
                <a:ea typeface="仿宋" pitchFamily="49" charset="-122"/>
                <a:cs typeface="Consolas" pitchFamily="49" charset="0"/>
              </a:rPr>
              <a:t>栈顶元素</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值已求出即</a:t>
            </a:r>
            <a:r>
              <a:rPr lang="en-US" altLang="zh-CN" sz="1733" dirty="0" err="1">
                <a:latin typeface="Consolas" pitchFamily="49" charset="0"/>
                <a:ea typeface="仿宋" pitchFamily="49" charset="-122"/>
                <a:cs typeface="Consolas" pitchFamily="49" charset="0"/>
              </a:rPr>
              <a:t>st.top</a:t>
            </a:r>
            <a:r>
              <a:rPr lang="en-US" altLang="zh-CN" sz="1733" dirty="0">
                <a:latin typeface="Consolas" pitchFamily="49" charset="0"/>
                <a:ea typeface="仿宋" pitchFamily="49" charset="-122"/>
                <a:cs typeface="Consolas" pitchFamily="49" charset="0"/>
              </a:rPr>
              <a:t>().tag=0</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退栈栈顶元素</a:t>
            </a:r>
            <a:r>
              <a:rPr lang="en-US" altLang="zh-CN" sz="1733" dirty="0">
                <a:latin typeface="Consolas" pitchFamily="49" charset="0"/>
                <a:ea typeface="仿宋" pitchFamily="49" charset="-122"/>
                <a:cs typeface="Consolas" pitchFamily="49" charset="0"/>
              </a:rPr>
              <a:t>,</a:t>
            </a:r>
            <a:r>
              <a:rPr lang="zh-CN" altLang="zh-CN" sz="1733" dirty="0">
                <a:latin typeface="Consolas" pitchFamily="49" charset="0"/>
                <a:ea typeface="仿宋" pitchFamily="49" charset="-122"/>
                <a:cs typeface="Consolas" pitchFamily="49" charset="0"/>
              </a:rPr>
              <a:t>由其</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值计算出新栈顶元素的</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a:t>
            </a:r>
            <a:r>
              <a:rPr lang="en-US" altLang="zh-CN" sz="1733" dirty="0">
                <a:latin typeface="Consolas" pitchFamily="49" charset="0"/>
                <a:ea typeface="仿宋" pitchFamily="49" charset="-122"/>
                <a:cs typeface="Consolas" pitchFamily="49" charset="0"/>
              </a:rPr>
              <a:t>;//</a:t>
            </a:r>
            <a:r>
              <a:rPr lang="zh-CN" altLang="zh-CN" sz="1733" dirty="0">
                <a:latin typeface="Consolas" pitchFamily="49" charset="0"/>
                <a:ea typeface="仿宋" pitchFamily="49" charset="-122"/>
                <a:cs typeface="Consolas" pitchFamily="49" charset="0"/>
              </a:rPr>
              <a:t>求值过程</a:t>
            </a:r>
          </a:p>
          <a:p>
            <a:r>
              <a:rPr lang="en-US" altLang="zh-CN" sz="1733" dirty="0">
                <a:latin typeface="Consolas" pitchFamily="49" charset="0"/>
                <a:ea typeface="仿宋" pitchFamily="49" charset="-122"/>
                <a:cs typeface="Consolas" pitchFamily="49" charset="0"/>
              </a:rPr>
              <a:t>   if (</a:t>
            </a:r>
            <a:r>
              <a:rPr lang="zh-CN" altLang="zh-CN" sz="1733" dirty="0">
                <a:latin typeface="Consolas" pitchFamily="49" charset="0"/>
                <a:ea typeface="仿宋" pitchFamily="49" charset="-122"/>
                <a:cs typeface="Consolas" pitchFamily="49" charset="0"/>
              </a:rPr>
              <a:t>栈中只有一个已求出</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值的元素</a:t>
            </a:r>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      </a:t>
            </a:r>
            <a:r>
              <a:rPr lang="zh-CN" altLang="zh-CN" sz="1733" dirty="0">
                <a:latin typeface="Consolas" pitchFamily="49" charset="0"/>
                <a:ea typeface="仿宋" pitchFamily="49" charset="-122"/>
                <a:cs typeface="Consolas" pitchFamily="49" charset="0"/>
              </a:rPr>
              <a:t>退出循环</a:t>
            </a:r>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a:p>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a:p>
            <a:pPr>
              <a:lnSpc>
                <a:spcPct val="150000"/>
              </a:lnSpc>
            </a:pPr>
            <a:r>
              <a:rPr lang="en-US" altLang="zh-CN" sz="1733" dirty="0" err="1">
                <a:latin typeface="Consolas" pitchFamily="49" charset="0"/>
                <a:ea typeface="仿宋" pitchFamily="49" charset="-122"/>
                <a:cs typeface="Consolas" pitchFamily="49" charset="0"/>
              </a:rPr>
              <a:t>st.top</a:t>
            </a:r>
            <a:r>
              <a:rPr lang="en-US" altLang="zh-CN" sz="1733" dirty="0">
                <a:latin typeface="Consolas" pitchFamily="49" charset="0"/>
                <a:ea typeface="仿宋" pitchFamily="49" charset="-122"/>
                <a:cs typeface="Consolas" pitchFamily="49" charset="0"/>
              </a:rPr>
              <a:t>()f</a:t>
            </a:r>
            <a:r>
              <a:rPr lang="zh-CN" altLang="zh-CN" sz="1733" dirty="0">
                <a:latin typeface="Consolas" pitchFamily="49" charset="0"/>
                <a:ea typeface="仿宋" pitchFamily="49" charset="-122"/>
                <a:cs typeface="Consolas" pitchFamily="49" charset="0"/>
              </a:rPr>
              <a:t>即为所求的</a:t>
            </a:r>
            <a:r>
              <a:rPr lang="en-US" altLang="zh-CN" sz="1733" dirty="0">
                <a:latin typeface="Consolas" pitchFamily="49" charset="0"/>
                <a:ea typeface="仿宋" pitchFamily="49" charset="-122"/>
                <a:cs typeface="Consolas" pitchFamily="49" charset="0"/>
              </a:rPr>
              <a:t>fun2(n)</a:t>
            </a:r>
            <a:r>
              <a:rPr lang="zh-CN" altLang="zh-CN" sz="1733" dirty="0">
                <a:latin typeface="Consolas" pitchFamily="49" charset="0"/>
                <a:ea typeface="仿宋" pitchFamily="49" charset="-122"/>
                <a:cs typeface="Consolas" pitchFamily="49" charset="0"/>
              </a:rPr>
              <a:t>值</a:t>
            </a:r>
            <a:r>
              <a:rPr lang="en-US" altLang="zh-CN" sz="1733" dirty="0">
                <a:latin typeface="Consolas" pitchFamily="49" charset="0"/>
                <a:ea typeface="仿宋" pitchFamily="49" charset="-122"/>
                <a:cs typeface="Consolas" pitchFamily="49" charset="0"/>
              </a:rPr>
              <a:t>;</a:t>
            </a:r>
            <a:endParaRPr lang="zh-CN" altLang="zh-CN" sz="1733" dirty="0">
              <a:latin typeface="Consolas" pitchFamily="49" charset="0"/>
              <a:ea typeface="仿宋"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6A43E4E6-970B-479F-B70C-A502D50280A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56</a:t>
            </a:fld>
            <a:endParaRPr lang="en-US" altLang="zh-CN">
              <a:solidFill>
                <a:srgbClr val="F0A22E">
                  <a:shade val="75000"/>
                </a:srgb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921" y="776707"/>
            <a:ext cx="9132158" cy="524857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56000" bIns="156000" rtlCol="0">
            <a:spAutoFit/>
          </a:bodyPr>
          <a:lstStyle/>
          <a:p>
            <a:r>
              <a:rPr lang="nb-NO" altLang="zh-CN" sz="1733" dirty="0">
                <a:solidFill>
                  <a:srgbClr val="0000FF"/>
                </a:solidFill>
                <a:latin typeface="Consolas" pitchFamily="49" charset="0"/>
                <a:ea typeface="仿宋" pitchFamily="49" charset="-122"/>
                <a:cs typeface="Consolas" pitchFamily="49" charset="0"/>
              </a:rPr>
              <a:t>int fun2(int n)	</a:t>
            </a:r>
            <a:r>
              <a:rPr lang="nb-NO" altLang="zh-CN" sz="1733" dirty="0">
                <a:solidFill>
                  <a:srgbClr val="00B0F0"/>
                </a:solidFill>
                <a:latin typeface="Consolas" pitchFamily="49" charset="0"/>
                <a:ea typeface="仿宋" pitchFamily="49" charset="-122"/>
                <a:cs typeface="Consolas" pitchFamily="49" charset="0"/>
              </a:rPr>
              <a:t>//</a:t>
            </a:r>
            <a:r>
              <a:rPr lang="zh-CN" altLang="zh-CN" sz="1733" dirty="0">
                <a:solidFill>
                  <a:srgbClr val="00B0F0"/>
                </a:solidFill>
                <a:latin typeface="Consolas" pitchFamily="49" charset="0"/>
                <a:ea typeface="仿宋" pitchFamily="49" charset="-122"/>
                <a:cs typeface="Consolas" pitchFamily="49" charset="0"/>
              </a:rPr>
              <a:t>求</a:t>
            </a:r>
            <a:r>
              <a:rPr lang="nb-NO" altLang="zh-CN" sz="1733" dirty="0">
                <a:solidFill>
                  <a:srgbClr val="00B0F0"/>
                </a:solidFill>
                <a:latin typeface="Consolas" pitchFamily="49" charset="0"/>
                <a:ea typeface="仿宋" pitchFamily="49" charset="-122"/>
                <a:cs typeface="Consolas" pitchFamily="49" charset="0"/>
              </a:rPr>
              <a:t>n!</a:t>
            </a:r>
            <a:r>
              <a:rPr lang="zh-CN" altLang="zh-CN" sz="1733" dirty="0">
                <a:solidFill>
                  <a:srgbClr val="00B0F0"/>
                </a:solidFill>
                <a:latin typeface="Consolas" pitchFamily="49" charset="0"/>
                <a:ea typeface="仿宋" pitchFamily="49" charset="-122"/>
                <a:cs typeface="Consolas" pitchFamily="49" charset="0"/>
              </a:rPr>
              <a:t>的递归算法转换成的非递归算法</a:t>
            </a:r>
          </a:p>
          <a:p>
            <a:r>
              <a:rPr lang="nb-NO" altLang="zh-CN" sz="1733" dirty="0">
                <a:solidFill>
                  <a:srgbClr val="0000FF"/>
                </a:solidFill>
                <a:latin typeface="Consolas" pitchFamily="49" charset="0"/>
                <a:ea typeface="仿宋" pitchFamily="49" charset="-122"/>
                <a:cs typeface="Consolas" pitchFamily="49" charset="0"/>
              </a:rPr>
              <a:t>{  NodeType e,e1,e2;</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stack&lt;NodeType&gt; st;</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e.n=n;</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e.tag=1;</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st.push(e);				</a:t>
            </a:r>
            <a:r>
              <a:rPr lang="nb-NO" altLang="zh-CN" sz="1733" dirty="0">
                <a:solidFill>
                  <a:srgbClr val="00B0F0"/>
                </a:solidFill>
                <a:latin typeface="Consolas" pitchFamily="49" charset="0"/>
                <a:ea typeface="仿宋" pitchFamily="49" charset="-122"/>
                <a:cs typeface="Consolas" pitchFamily="49" charset="0"/>
              </a:rPr>
              <a:t>//</a:t>
            </a:r>
            <a:r>
              <a:rPr lang="zh-CN" altLang="zh-CN" sz="1733" dirty="0">
                <a:solidFill>
                  <a:srgbClr val="00B0F0"/>
                </a:solidFill>
                <a:latin typeface="Consolas" pitchFamily="49" charset="0"/>
                <a:ea typeface="仿宋" pitchFamily="49" charset="-122"/>
                <a:cs typeface="Consolas" pitchFamily="49" charset="0"/>
              </a:rPr>
              <a:t>初值进栈</a:t>
            </a:r>
          </a:p>
          <a:p>
            <a:pPr>
              <a:lnSpc>
                <a:spcPct val="150000"/>
              </a:lnSpc>
            </a:pPr>
            <a:r>
              <a:rPr lang="nb-NO" altLang="zh-CN" sz="1733" dirty="0">
                <a:solidFill>
                  <a:srgbClr val="9900FF"/>
                </a:solidFill>
                <a:latin typeface="Consolas" pitchFamily="49" charset="0"/>
                <a:ea typeface="仿宋" pitchFamily="49" charset="-122"/>
                <a:cs typeface="Consolas" pitchFamily="49" charset="0"/>
              </a:rPr>
              <a:t>   while (!st.empty())		</a:t>
            </a:r>
            <a:r>
              <a:rPr lang="nb-NO" altLang="zh-CN" sz="1733" dirty="0">
                <a:solidFill>
                  <a:srgbClr val="00B0F0"/>
                </a:solidFill>
                <a:latin typeface="Consolas" pitchFamily="49" charset="0"/>
                <a:ea typeface="仿宋" pitchFamily="49" charset="-122"/>
                <a:cs typeface="Consolas" pitchFamily="49" charset="0"/>
              </a:rPr>
              <a:t>//</a:t>
            </a:r>
            <a:r>
              <a:rPr lang="zh-CN" altLang="zh-CN" sz="1733" dirty="0">
                <a:solidFill>
                  <a:srgbClr val="00B0F0"/>
                </a:solidFill>
                <a:latin typeface="Consolas" pitchFamily="49" charset="0"/>
                <a:ea typeface="仿宋" pitchFamily="49" charset="-122"/>
                <a:cs typeface="Consolas" pitchFamily="49" charset="0"/>
              </a:rPr>
              <a:t>栈不空时循环</a:t>
            </a:r>
          </a:p>
          <a:p>
            <a:r>
              <a:rPr lang="nb-NO" altLang="zh-CN" sz="1733" dirty="0">
                <a:solidFill>
                  <a:srgbClr val="0000FF"/>
                </a:solidFill>
                <a:latin typeface="Consolas" pitchFamily="49" charset="0"/>
                <a:ea typeface="仿宋" pitchFamily="49" charset="-122"/>
                <a:cs typeface="Consolas" pitchFamily="49" charset="0"/>
              </a:rPr>
              <a:t>   {  if (st.top().tag==1)		</a:t>
            </a:r>
            <a:r>
              <a:rPr lang="nb-NO" altLang="zh-CN" sz="1733" dirty="0">
                <a:solidFill>
                  <a:srgbClr val="00B0F0"/>
                </a:solidFill>
                <a:latin typeface="Consolas" pitchFamily="49" charset="0"/>
                <a:ea typeface="仿宋" pitchFamily="49" charset="-122"/>
                <a:cs typeface="Consolas" pitchFamily="49" charset="0"/>
              </a:rPr>
              <a:t>//</a:t>
            </a:r>
            <a:r>
              <a:rPr lang="zh-CN" altLang="zh-CN" sz="1733" dirty="0">
                <a:solidFill>
                  <a:srgbClr val="00B0F0"/>
                </a:solidFill>
                <a:latin typeface="Consolas" pitchFamily="49" charset="0"/>
                <a:ea typeface="仿宋" pitchFamily="49" charset="-122"/>
                <a:cs typeface="Consolas" pitchFamily="49" charset="0"/>
              </a:rPr>
              <a:t>未计算出栈顶元素的</a:t>
            </a:r>
            <a:r>
              <a:rPr lang="nb-NO" altLang="zh-CN" sz="1733" dirty="0">
                <a:solidFill>
                  <a:srgbClr val="00B0F0"/>
                </a:solidFill>
                <a:latin typeface="Consolas" pitchFamily="49" charset="0"/>
                <a:ea typeface="仿宋" pitchFamily="49" charset="-122"/>
                <a:cs typeface="Consolas" pitchFamily="49" charset="0"/>
              </a:rPr>
              <a:t>f</a:t>
            </a:r>
            <a:r>
              <a:rPr lang="zh-CN" altLang="zh-CN" sz="1733" dirty="0">
                <a:solidFill>
                  <a:srgbClr val="00B0F0"/>
                </a:solidFill>
                <a:latin typeface="Consolas" pitchFamily="49" charset="0"/>
                <a:ea typeface="仿宋" pitchFamily="49" charset="-122"/>
                <a:cs typeface="Consolas" pitchFamily="49" charset="0"/>
              </a:rPr>
              <a:t>值</a:t>
            </a:r>
          </a:p>
          <a:p>
            <a:r>
              <a:rPr lang="nb-NO" altLang="zh-CN" sz="1733" dirty="0">
                <a:solidFill>
                  <a:srgbClr val="0000FF"/>
                </a:solidFill>
                <a:latin typeface="Consolas" pitchFamily="49" charset="0"/>
                <a:ea typeface="仿宋" pitchFamily="49" charset="-122"/>
                <a:cs typeface="Consolas" pitchFamily="49" charset="0"/>
              </a:rPr>
              <a:t>      {	  if (st.top().n==1)		</a:t>
            </a:r>
            <a:r>
              <a:rPr lang="nb-NO" altLang="zh-CN" sz="1733" dirty="0">
                <a:solidFill>
                  <a:srgbClr val="00B0F0"/>
                </a:solidFill>
                <a:latin typeface="Consolas" pitchFamily="49" charset="0"/>
                <a:ea typeface="仿宋" pitchFamily="49" charset="-122"/>
                <a:cs typeface="Consolas" pitchFamily="49" charset="0"/>
              </a:rPr>
              <a:t>//(1)</a:t>
            </a:r>
            <a:r>
              <a:rPr lang="zh-CN" altLang="zh-CN" sz="1733" dirty="0">
                <a:solidFill>
                  <a:srgbClr val="00B0F0"/>
                </a:solidFill>
                <a:latin typeface="Consolas" pitchFamily="49" charset="0"/>
                <a:ea typeface="仿宋" pitchFamily="49" charset="-122"/>
                <a:cs typeface="Consolas" pitchFamily="49" charset="0"/>
              </a:rPr>
              <a:t>式即递归出口</a:t>
            </a:r>
          </a:p>
          <a:p>
            <a:r>
              <a:rPr lang="nb-NO" altLang="zh-CN" sz="1733" dirty="0">
                <a:solidFill>
                  <a:srgbClr val="0000FF"/>
                </a:solidFill>
                <a:latin typeface="Consolas" pitchFamily="49" charset="0"/>
                <a:ea typeface="仿宋" pitchFamily="49" charset="-122"/>
                <a:cs typeface="Consolas" pitchFamily="49" charset="0"/>
              </a:rPr>
              <a:t>	  {  st.top().f=1;</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st.top().tag=0;</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else				</a:t>
            </a:r>
            <a:r>
              <a:rPr lang="nb-NO" altLang="zh-CN" sz="1733" dirty="0">
                <a:solidFill>
                  <a:srgbClr val="00B0F0"/>
                </a:solidFill>
                <a:latin typeface="Consolas" pitchFamily="49" charset="0"/>
                <a:ea typeface="仿宋" pitchFamily="49" charset="-122"/>
                <a:cs typeface="Consolas" pitchFamily="49" charset="0"/>
              </a:rPr>
              <a:t>//(2)</a:t>
            </a:r>
            <a:r>
              <a:rPr lang="zh-CN" altLang="zh-CN" sz="1733" dirty="0">
                <a:solidFill>
                  <a:srgbClr val="00B0F0"/>
                </a:solidFill>
                <a:latin typeface="Consolas" pitchFamily="49" charset="0"/>
                <a:ea typeface="仿宋" pitchFamily="49" charset="-122"/>
                <a:cs typeface="Consolas" pitchFamily="49" charset="0"/>
              </a:rPr>
              <a:t>式分解过程</a:t>
            </a:r>
          </a:p>
          <a:p>
            <a:r>
              <a:rPr lang="nb-NO" altLang="zh-CN" sz="1733" dirty="0">
                <a:solidFill>
                  <a:srgbClr val="0000FF"/>
                </a:solidFill>
                <a:latin typeface="Consolas" pitchFamily="49" charset="0"/>
                <a:ea typeface="仿宋" pitchFamily="49" charset="-122"/>
                <a:cs typeface="Consolas" pitchFamily="49" charset="0"/>
              </a:rPr>
              <a:t>	  {   e1.n=st.top().n-1;</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e1.tag=1;</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st.push(e1);		</a:t>
            </a:r>
            <a:r>
              <a:rPr lang="nb-NO" altLang="zh-CN" sz="1733" dirty="0">
                <a:solidFill>
                  <a:srgbClr val="00B0F0"/>
                </a:solidFill>
                <a:latin typeface="Consolas" pitchFamily="49" charset="0"/>
                <a:ea typeface="仿宋" pitchFamily="49" charset="-122"/>
                <a:cs typeface="Consolas" pitchFamily="49" charset="0"/>
              </a:rPr>
              <a:t>//</a:t>
            </a:r>
            <a:r>
              <a:rPr lang="zh-CN" altLang="zh-CN" sz="1733" dirty="0">
                <a:solidFill>
                  <a:srgbClr val="00B0F0"/>
                </a:solidFill>
                <a:latin typeface="Consolas" pitchFamily="49" charset="0"/>
                <a:ea typeface="仿宋" pitchFamily="49" charset="-122"/>
                <a:cs typeface="Consolas" pitchFamily="49" charset="0"/>
              </a:rPr>
              <a:t>子任务</a:t>
            </a:r>
            <a:r>
              <a:rPr lang="nb-NO" altLang="zh-CN" sz="1733" dirty="0">
                <a:solidFill>
                  <a:srgbClr val="00B0F0"/>
                </a:solidFill>
                <a:latin typeface="Consolas" pitchFamily="49" charset="0"/>
                <a:ea typeface="仿宋" pitchFamily="49" charset="-122"/>
                <a:cs typeface="Consolas" pitchFamily="49" charset="0"/>
              </a:rPr>
              <a:t>(n-1)!</a:t>
            </a:r>
            <a:r>
              <a:rPr lang="zh-CN" altLang="zh-CN" sz="1733" dirty="0">
                <a:solidFill>
                  <a:srgbClr val="00B0F0"/>
                </a:solidFill>
                <a:latin typeface="Consolas" pitchFamily="49" charset="0"/>
                <a:ea typeface="仿宋" pitchFamily="49" charset="-122"/>
                <a:cs typeface="Consolas" pitchFamily="49" charset="0"/>
              </a:rPr>
              <a:t>进栈</a:t>
            </a:r>
          </a:p>
          <a:p>
            <a:r>
              <a:rPr lang="nb-NO" altLang="zh-CN" sz="1733" dirty="0">
                <a:solidFill>
                  <a:srgbClr val="0000FF"/>
                </a:solidFill>
                <a:latin typeface="Consolas" pitchFamily="49" charset="0"/>
                <a:ea typeface="仿宋" pitchFamily="49" charset="-122"/>
                <a:cs typeface="Consolas" pitchFamily="49" charset="0"/>
              </a:rPr>
              <a:t>	  }</a:t>
            </a:r>
            <a:endParaRPr lang="zh-CN" altLang="zh-CN" sz="1733" dirty="0">
              <a:solidFill>
                <a:srgbClr val="0000FF"/>
              </a:solidFill>
              <a:latin typeface="Consolas" pitchFamily="49" charset="0"/>
              <a:ea typeface="仿宋" pitchFamily="49" charset="-122"/>
              <a:cs typeface="Consolas" pitchFamily="49" charset="0"/>
            </a:endParaRPr>
          </a:p>
          <a:p>
            <a:r>
              <a:rPr lang="nb-NO" altLang="zh-CN" sz="1733" dirty="0">
                <a:solidFill>
                  <a:srgbClr val="0000FF"/>
                </a:solidFill>
                <a:latin typeface="Consolas" pitchFamily="49" charset="0"/>
                <a:ea typeface="仿宋" pitchFamily="49" charset="-122"/>
                <a:cs typeface="Consolas" pitchFamily="49" charset="0"/>
              </a:rPr>
              <a:t>      }</a:t>
            </a:r>
            <a:endParaRPr lang="zh-CN" altLang="zh-CN" sz="1733" dirty="0">
              <a:solidFill>
                <a:srgbClr val="0000FF"/>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CFF28EA5-B588-40D6-9C15-ACE232E540EE}"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57</a:t>
            </a:fld>
            <a:endParaRPr lang="en-US" altLang="zh-CN">
              <a:solidFill>
                <a:srgbClr val="F0A22E">
                  <a:shade val="75000"/>
                </a:srgb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506" y="932725"/>
            <a:ext cx="8977375" cy="491438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56000" bIns="156000" rtlCol="0">
            <a:spAutoFit/>
          </a:bodyPr>
          <a:lstStyle/>
          <a:p>
            <a:pPr>
              <a:lnSpc>
                <a:spcPts val="3250"/>
              </a:lnSpc>
            </a:pPr>
            <a:r>
              <a:rPr lang="nb-NO" altLang="zh-CN" sz="1517" dirty="0">
                <a:solidFill>
                  <a:srgbClr val="0000FF"/>
                </a:solidFill>
                <a:latin typeface="Consolas" pitchFamily="49" charset="0"/>
                <a:ea typeface="仿宋" pitchFamily="49" charset="-122"/>
                <a:cs typeface="Consolas" pitchFamily="49" charset="0"/>
              </a:rPr>
              <a:t>       else			</a:t>
            </a:r>
            <a:r>
              <a:rPr lang="nb-NO" altLang="zh-CN" sz="1517" dirty="0">
                <a:solidFill>
                  <a:srgbClr val="00B0F0"/>
                </a:solidFill>
                <a:latin typeface="Consolas" pitchFamily="49" charset="0"/>
                <a:ea typeface="仿宋" pitchFamily="49" charset="-122"/>
                <a:cs typeface="Consolas" pitchFamily="49" charset="0"/>
              </a:rPr>
              <a:t>//st.top().tag=0</a:t>
            </a:r>
            <a:r>
              <a:rPr lang="zh-CN" altLang="zh-CN" sz="1517" dirty="0">
                <a:solidFill>
                  <a:srgbClr val="00B0F0"/>
                </a:solidFill>
                <a:latin typeface="Consolas" pitchFamily="49" charset="0"/>
                <a:ea typeface="仿宋" pitchFamily="49" charset="-122"/>
                <a:cs typeface="Consolas" pitchFamily="49" charset="0"/>
              </a:rPr>
              <a:t>即已计算出</a:t>
            </a:r>
            <a:r>
              <a:rPr lang="nb-NO" altLang="zh-CN" sz="1517" dirty="0">
                <a:solidFill>
                  <a:srgbClr val="00B0F0"/>
                </a:solidFill>
                <a:latin typeface="Consolas" pitchFamily="49" charset="0"/>
                <a:ea typeface="仿宋" pitchFamily="49" charset="-122"/>
                <a:cs typeface="Consolas" pitchFamily="49" charset="0"/>
              </a:rPr>
              <a:t>f</a:t>
            </a:r>
            <a:r>
              <a:rPr lang="zh-CN" altLang="zh-CN" sz="1517" dirty="0">
                <a:solidFill>
                  <a:srgbClr val="00B0F0"/>
                </a:solidFill>
                <a:latin typeface="Consolas" pitchFamily="49" charset="0"/>
                <a:ea typeface="仿宋" pitchFamily="49" charset="-122"/>
                <a:cs typeface="Consolas" pitchFamily="49" charset="0"/>
              </a:rPr>
              <a:t>值</a:t>
            </a:r>
          </a:p>
          <a:p>
            <a:pPr>
              <a:lnSpc>
                <a:spcPts val="3250"/>
              </a:lnSpc>
            </a:pPr>
            <a:r>
              <a:rPr lang="nb-NO" altLang="zh-CN" sz="1517" dirty="0">
                <a:solidFill>
                  <a:srgbClr val="0000FF"/>
                </a:solidFill>
                <a:latin typeface="Consolas" pitchFamily="49" charset="0"/>
                <a:ea typeface="仿宋" pitchFamily="49" charset="-122"/>
                <a:cs typeface="Consolas" pitchFamily="49" charset="0"/>
              </a:rPr>
              <a:t>	{   e2=st.top();</a:t>
            </a:r>
            <a:endParaRPr lang="zh-CN" altLang="zh-CN" sz="1517" dirty="0">
              <a:solidFill>
                <a:srgbClr val="0000FF"/>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	    st.pop();		</a:t>
            </a:r>
            <a:r>
              <a:rPr lang="nb-NO" altLang="zh-CN" sz="1517" dirty="0">
                <a:solidFill>
                  <a:srgbClr val="00B0F0"/>
                </a:solidFill>
                <a:latin typeface="Consolas" pitchFamily="49" charset="0"/>
                <a:ea typeface="仿宋" pitchFamily="49" charset="-122"/>
                <a:cs typeface="Consolas" pitchFamily="49" charset="0"/>
              </a:rPr>
              <a:t>//</a:t>
            </a:r>
            <a:r>
              <a:rPr lang="zh-CN" altLang="zh-CN" sz="1517" dirty="0">
                <a:solidFill>
                  <a:srgbClr val="00B0F0"/>
                </a:solidFill>
                <a:latin typeface="Consolas" pitchFamily="49" charset="0"/>
                <a:ea typeface="仿宋" pitchFamily="49" charset="-122"/>
                <a:cs typeface="Consolas" pitchFamily="49" charset="0"/>
              </a:rPr>
              <a:t>退栈</a:t>
            </a:r>
            <a:r>
              <a:rPr lang="nb-NO" altLang="zh-CN" sz="1517" dirty="0">
                <a:solidFill>
                  <a:srgbClr val="00B0F0"/>
                </a:solidFill>
                <a:latin typeface="Consolas" pitchFamily="49" charset="0"/>
                <a:ea typeface="仿宋" pitchFamily="49" charset="-122"/>
                <a:cs typeface="Consolas" pitchFamily="49" charset="0"/>
              </a:rPr>
              <a:t>e2</a:t>
            </a:r>
            <a:endParaRPr lang="zh-CN" altLang="zh-CN" sz="1517" dirty="0">
              <a:solidFill>
                <a:srgbClr val="00B0F0"/>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	    st.top().f=st.top().n*e2.f;	</a:t>
            </a:r>
            <a:r>
              <a:rPr lang="nb-NO" altLang="zh-CN" sz="1517" dirty="0">
                <a:solidFill>
                  <a:srgbClr val="00B0F0"/>
                </a:solidFill>
                <a:latin typeface="Consolas" pitchFamily="49" charset="0"/>
                <a:ea typeface="仿宋" pitchFamily="49" charset="-122"/>
                <a:cs typeface="Consolas" pitchFamily="49" charset="0"/>
              </a:rPr>
              <a:t>//(2)</a:t>
            </a:r>
            <a:r>
              <a:rPr lang="zh-CN" altLang="zh-CN" sz="1517" dirty="0">
                <a:solidFill>
                  <a:srgbClr val="00B0F0"/>
                </a:solidFill>
                <a:latin typeface="Consolas" pitchFamily="49" charset="0"/>
                <a:ea typeface="仿宋" pitchFamily="49" charset="-122"/>
                <a:cs typeface="Consolas" pitchFamily="49" charset="0"/>
              </a:rPr>
              <a:t>式求值过程</a:t>
            </a:r>
          </a:p>
          <a:p>
            <a:pPr>
              <a:lnSpc>
                <a:spcPts val="3250"/>
              </a:lnSpc>
            </a:pPr>
            <a:r>
              <a:rPr lang="nb-NO" altLang="zh-CN" sz="1517" dirty="0">
                <a:solidFill>
                  <a:srgbClr val="0000FF"/>
                </a:solidFill>
                <a:latin typeface="Consolas" pitchFamily="49" charset="0"/>
                <a:ea typeface="仿宋" pitchFamily="49" charset="-122"/>
                <a:cs typeface="Consolas" pitchFamily="49" charset="0"/>
              </a:rPr>
              <a:t>	    st.top().tag=0;	</a:t>
            </a:r>
            <a:r>
              <a:rPr lang="nb-NO" altLang="zh-CN" sz="1517" dirty="0">
                <a:solidFill>
                  <a:srgbClr val="00B0F0"/>
                </a:solidFill>
                <a:latin typeface="Consolas" pitchFamily="49" charset="0"/>
                <a:ea typeface="仿宋" pitchFamily="49" charset="-122"/>
                <a:cs typeface="Consolas" pitchFamily="49" charset="0"/>
              </a:rPr>
              <a:t>//</a:t>
            </a:r>
            <a:r>
              <a:rPr lang="zh-CN" altLang="zh-CN" sz="1517" dirty="0">
                <a:solidFill>
                  <a:srgbClr val="00B0F0"/>
                </a:solidFill>
                <a:latin typeface="Consolas" pitchFamily="49" charset="0"/>
                <a:ea typeface="仿宋" pitchFamily="49" charset="-122"/>
                <a:cs typeface="Consolas" pitchFamily="49" charset="0"/>
              </a:rPr>
              <a:t>表示栈顶元素的</a:t>
            </a:r>
            <a:r>
              <a:rPr lang="nb-NO" altLang="zh-CN" sz="1517" dirty="0">
                <a:solidFill>
                  <a:srgbClr val="00B0F0"/>
                </a:solidFill>
                <a:latin typeface="Consolas" pitchFamily="49" charset="0"/>
                <a:ea typeface="仿宋" pitchFamily="49" charset="-122"/>
                <a:cs typeface="Consolas" pitchFamily="49" charset="0"/>
              </a:rPr>
              <a:t>f</a:t>
            </a:r>
            <a:r>
              <a:rPr lang="zh-CN" altLang="zh-CN" sz="1517" dirty="0">
                <a:solidFill>
                  <a:srgbClr val="00B0F0"/>
                </a:solidFill>
                <a:latin typeface="Consolas" pitchFamily="49" charset="0"/>
                <a:ea typeface="仿宋" pitchFamily="49" charset="-122"/>
                <a:cs typeface="Consolas" pitchFamily="49" charset="0"/>
              </a:rPr>
              <a:t>值已求出</a:t>
            </a:r>
          </a:p>
          <a:p>
            <a:pPr>
              <a:lnSpc>
                <a:spcPts val="3250"/>
              </a:lnSpc>
            </a:pPr>
            <a:r>
              <a:rPr lang="nb-NO" altLang="zh-CN" sz="1517" dirty="0">
                <a:solidFill>
                  <a:srgbClr val="0000FF"/>
                </a:solidFill>
                <a:latin typeface="Consolas" pitchFamily="49" charset="0"/>
                <a:ea typeface="仿宋" pitchFamily="49" charset="-122"/>
                <a:cs typeface="Consolas" pitchFamily="49" charset="0"/>
              </a:rPr>
              <a:t>	}</a:t>
            </a:r>
            <a:endParaRPr lang="zh-CN" altLang="zh-CN" sz="1517" dirty="0">
              <a:solidFill>
                <a:srgbClr val="0000FF"/>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	if (st.size()==1 &amp;&amp; st.top().tag==0) </a:t>
            </a:r>
            <a:r>
              <a:rPr lang="nb-NO" altLang="zh-CN" sz="1517" dirty="0">
                <a:solidFill>
                  <a:srgbClr val="00B0F0"/>
                </a:solidFill>
                <a:latin typeface="Consolas" pitchFamily="49" charset="0"/>
                <a:ea typeface="仿宋" pitchFamily="49" charset="-122"/>
                <a:cs typeface="Consolas" pitchFamily="49" charset="0"/>
              </a:rPr>
              <a:t>//</a:t>
            </a:r>
            <a:r>
              <a:rPr lang="zh-CN" altLang="zh-CN" sz="1517" dirty="0">
                <a:solidFill>
                  <a:srgbClr val="00B0F0"/>
                </a:solidFill>
                <a:latin typeface="Consolas" pitchFamily="49" charset="0"/>
                <a:ea typeface="仿宋" pitchFamily="49" charset="-122"/>
                <a:cs typeface="Consolas" pitchFamily="49" charset="0"/>
              </a:rPr>
              <a:t>栈中只有一个已求出</a:t>
            </a:r>
            <a:r>
              <a:rPr lang="nb-NO" altLang="zh-CN" sz="1517" dirty="0">
                <a:solidFill>
                  <a:srgbClr val="00B0F0"/>
                </a:solidFill>
                <a:latin typeface="Consolas" pitchFamily="49" charset="0"/>
                <a:ea typeface="仿宋" pitchFamily="49" charset="-122"/>
                <a:cs typeface="Consolas" pitchFamily="49" charset="0"/>
              </a:rPr>
              <a:t>f</a:t>
            </a:r>
            <a:r>
              <a:rPr lang="zh-CN" altLang="zh-CN" sz="1517" dirty="0">
                <a:solidFill>
                  <a:srgbClr val="00B0F0"/>
                </a:solidFill>
                <a:latin typeface="Consolas" pitchFamily="49" charset="0"/>
                <a:ea typeface="仿宋" pitchFamily="49" charset="-122"/>
                <a:cs typeface="Consolas" pitchFamily="49" charset="0"/>
              </a:rPr>
              <a:t>的元素时退出循环</a:t>
            </a:r>
          </a:p>
          <a:p>
            <a:pPr>
              <a:lnSpc>
                <a:spcPts val="3250"/>
              </a:lnSpc>
            </a:pPr>
            <a:r>
              <a:rPr lang="nb-NO" altLang="zh-CN" sz="1517" dirty="0">
                <a:solidFill>
                  <a:srgbClr val="0000FF"/>
                </a:solidFill>
                <a:latin typeface="Consolas" pitchFamily="49" charset="0"/>
                <a:ea typeface="仿宋" pitchFamily="49" charset="-122"/>
                <a:cs typeface="Consolas" pitchFamily="49" charset="0"/>
              </a:rPr>
              <a:t>	    break;</a:t>
            </a:r>
            <a:endParaRPr lang="zh-CN" altLang="zh-CN" sz="1517" dirty="0">
              <a:solidFill>
                <a:srgbClr val="0000FF"/>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   }</a:t>
            </a:r>
            <a:endParaRPr lang="zh-CN" altLang="zh-CN" sz="1517" dirty="0">
              <a:solidFill>
                <a:srgbClr val="0000FF"/>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   return(st.top().f);</a:t>
            </a:r>
            <a:endParaRPr lang="zh-CN" altLang="zh-CN" sz="1517" dirty="0">
              <a:solidFill>
                <a:srgbClr val="0000FF"/>
              </a:solidFill>
              <a:latin typeface="Consolas" pitchFamily="49" charset="0"/>
              <a:ea typeface="仿宋" pitchFamily="49" charset="-122"/>
              <a:cs typeface="Consolas" pitchFamily="49" charset="0"/>
            </a:endParaRPr>
          </a:p>
          <a:p>
            <a:pPr>
              <a:lnSpc>
                <a:spcPts val="3250"/>
              </a:lnSpc>
            </a:pPr>
            <a:r>
              <a:rPr lang="nb-NO" altLang="zh-CN" sz="1517" dirty="0">
                <a:solidFill>
                  <a:srgbClr val="0000FF"/>
                </a:solidFill>
                <a:latin typeface="Consolas" pitchFamily="49" charset="0"/>
                <a:ea typeface="仿宋" pitchFamily="49" charset="-122"/>
                <a:cs typeface="Consolas" pitchFamily="49" charset="0"/>
              </a:rPr>
              <a:t>}</a:t>
            </a:r>
            <a:endParaRPr lang="zh-CN" altLang="en-US" sz="1517" dirty="0">
              <a:solidFill>
                <a:srgbClr val="0000FF"/>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421A0E42-4A98-4B25-B12D-6AC7308EDF54}"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58</a:t>
            </a:fld>
            <a:endParaRPr lang="en-US" altLang="zh-CN">
              <a:solidFill>
                <a:srgbClr val="F0A22E">
                  <a:shade val="75000"/>
                </a:srgb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28231" y="823875"/>
            <a:ext cx="2357819" cy="444417"/>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sz="2288" dirty="0">
                <a:solidFill>
                  <a:schemeClr val="bg1"/>
                </a:solidFill>
                <a:latin typeface="Consolas" pitchFamily="49" charset="0"/>
                <a:ea typeface="楷体" pitchFamily="49" charset="-122"/>
                <a:cs typeface="Consolas" pitchFamily="49" charset="0"/>
              </a:rPr>
              <a:t>2</a:t>
            </a:r>
            <a:r>
              <a:rPr lang="zh-CN" altLang="en-US" sz="2288" dirty="0">
                <a:solidFill>
                  <a:schemeClr val="bg1"/>
                </a:solidFill>
                <a:latin typeface="Consolas" pitchFamily="49" charset="0"/>
                <a:ea typeface="楷体" pitchFamily="49" charset="-122"/>
                <a:cs typeface="Consolas" pitchFamily="49" charset="0"/>
              </a:rPr>
              <a:t>．等价关系</a:t>
            </a:r>
          </a:p>
        </p:txBody>
      </p:sp>
      <p:sp>
        <p:nvSpPr>
          <p:cNvPr id="90115" name="Text Box 3"/>
          <p:cNvSpPr txBox="1">
            <a:spLocks noChangeArrowheads="1"/>
          </p:cNvSpPr>
          <p:nvPr/>
        </p:nvSpPr>
        <p:spPr bwMode="auto">
          <a:xfrm>
            <a:off x="449449" y="1322766"/>
            <a:ext cx="8580041" cy="1089081"/>
          </a:xfrm>
          <a:prstGeom prst="rect">
            <a:avLst/>
          </a:prstGeom>
          <a:noFill/>
          <a:ln w="9525">
            <a:noFill/>
            <a:miter lim="800000"/>
            <a:headEnd/>
            <a:tailEnd/>
          </a:ln>
        </p:spPr>
        <p:txBody>
          <a:bodyPr>
            <a:spAutoFit/>
          </a:bodyPr>
          <a:lstStyle/>
          <a:p>
            <a:pPr>
              <a:lnSpc>
                <a:spcPct val="150000"/>
              </a:lnSpc>
              <a:spcBef>
                <a:spcPct val="50000"/>
              </a:spcBef>
            </a:pPr>
            <a:r>
              <a:rPr lang="zh-CN" altLang="en-US" sz="2288" dirty="0">
                <a:solidFill>
                  <a:srgbClr val="0000FF"/>
                </a:solidFill>
                <a:ea typeface="楷体" pitchFamily="49" charset="-122"/>
                <a:cs typeface="Times New Roman" pitchFamily="18" charset="0"/>
              </a:rPr>
              <a:t>　　</a:t>
            </a:r>
            <a:r>
              <a:rPr lang="zh-CN" altLang="en-US" sz="2288" dirty="0">
                <a:solidFill>
                  <a:srgbClr val="FF0000"/>
                </a:solidFill>
                <a:latin typeface="微软雅黑" pitchFamily="34" charset="-122"/>
                <a:ea typeface="微软雅黑" pitchFamily="34" charset="-122"/>
                <a:cs typeface="Times New Roman" pitchFamily="18" charset="0"/>
              </a:rPr>
              <a:t>等价关系</a:t>
            </a:r>
            <a:r>
              <a:rPr lang="zh-CN" altLang="en-US" sz="2288" dirty="0">
                <a:solidFill>
                  <a:srgbClr val="0000FF"/>
                </a:solidFill>
                <a:ea typeface="楷体" pitchFamily="49" charset="-122"/>
                <a:cs typeface="Times New Roman" pitchFamily="18" charset="0"/>
              </a:rPr>
              <a:t>是指“大问题”的求解过程转化为“小问题”求解而得到的，它们之间不是值的相等关系，而是解的等价关系。</a:t>
            </a:r>
          </a:p>
        </p:txBody>
      </p:sp>
      <p:sp>
        <p:nvSpPr>
          <p:cNvPr id="4" name="Text Box 2"/>
          <p:cNvSpPr txBox="1">
            <a:spLocks noChangeArrowheads="1"/>
          </p:cNvSpPr>
          <p:nvPr/>
        </p:nvSpPr>
        <p:spPr bwMode="auto">
          <a:xfrm>
            <a:off x="506507" y="2428728"/>
            <a:ext cx="9205023" cy="1615058"/>
          </a:xfrm>
          <a:prstGeom prst="rect">
            <a:avLst/>
          </a:prstGeom>
          <a:solidFill>
            <a:schemeClr val="accent6">
              <a:lumMod val="40000"/>
              <a:lumOff val="60000"/>
            </a:schemeClr>
          </a:solidFill>
          <a:ln w="9525">
            <a:noFill/>
            <a:miter lim="800000"/>
            <a:headEnd/>
            <a:tailEnd/>
          </a:ln>
        </p:spPr>
        <p:txBody>
          <a:bodyPr wrap="square">
            <a:spAutoFit/>
          </a:bodyPr>
          <a:lstStyle/>
          <a:p>
            <a:pPr>
              <a:lnSpc>
                <a:spcPct val="150000"/>
              </a:lnSpc>
            </a:pPr>
            <a:r>
              <a:rPr lang="zh-CN" altLang="en-US" sz="2288" dirty="0">
                <a:solidFill>
                  <a:srgbClr val="0000FF"/>
                </a:solidFill>
                <a:latin typeface="Consolas" pitchFamily="49" charset="0"/>
                <a:ea typeface="楷体" pitchFamily="49" charset="-122"/>
                <a:cs typeface="Consolas" pitchFamily="49" charset="0"/>
              </a:rPr>
              <a:t>例如，求梵塔问题对应的递归模型就是等价关系，也就是说，</a:t>
            </a:r>
            <a:r>
              <a:rPr lang="en-US" altLang="zh-CN" sz="2288" dirty="0">
                <a:solidFill>
                  <a:srgbClr val="0000FF"/>
                </a:solidFill>
                <a:latin typeface="Consolas" pitchFamily="49" charset="0"/>
                <a:ea typeface="楷体" pitchFamily="49" charset="-122"/>
                <a:cs typeface="Consolas" pitchFamily="49" charset="0"/>
              </a:rPr>
              <a:t>Hanoi(</a:t>
            </a:r>
            <a:r>
              <a:rPr lang="en-US" altLang="zh-CN" sz="2288" i="1" dirty="0">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x</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y</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z</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与</a:t>
            </a:r>
            <a:r>
              <a:rPr lang="en-US" altLang="zh-CN" sz="2288" dirty="0">
                <a:solidFill>
                  <a:srgbClr val="0000FF"/>
                </a:solidFill>
                <a:latin typeface="Consolas" pitchFamily="49" charset="0"/>
                <a:ea typeface="楷体" pitchFamily="49" charset="-122"/>
                <a:cs typeface="Consolas" pitchFamily="49" charset="0"/>
              </a:rPr>
              <a:t>Hanoi(</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x</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z</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y</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move(</a:t>
            </a:r>
            <a:r>
              <a:rPr lang="en-US" altLang="zh-CN" sz="2288" i="1" dirty="0">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x</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z</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和</a:t>
            </a:r>
            <a:r>
              <a:rPr lang="en-US" altLang="zh-CN" sz="2288" dirty="0">
                <a:solidFill>
                  <a:srgbClr val="0000FF"/>
                </a:solidFill>
                <a:latin typeface="Consolas" pitchFamily="49" charset="0"/>
                <a:ea typeface="楷体" pitchFamily="49" charset="-122"/>
                <a:cs typeface="Consolas" pitchFamily="49" charset="0"/>
              </a:rPr>
              <a:t>Hanoi(</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y</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x</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z</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是等价的。</a:t>
            </a:r>
          </a:p>
        </p:txBody>
      </p:sp>
      <p:sp>
        <p:nvSpPr>
          <p:cNvPr id="5" name="Text Box 3"/>
          <p:cNvSpPr txBox="1">
            <a:spLocks noChangeArrowheads="1"/>
          </p:cNvSpPr>
          <p:nvPr/>
        </p:nvSpPr>
        <p:spPr bwMode="auto">
          <a:xfrm>
            <a:off x="661289" y="3429002"/>
            <a:ext cx="5226446" cy="444417"/>
          </a:xfrm>
          <a:prstGeom prst="rect">
            <a:avLst/>
          </a:prstGeom>
          <a:noFill/>
          <a:ln w="9525">
            <a:noFill/>
            <a:miter lim="800000"/>
            <a:headEnd/>
            <a:tailEnd/>
          </a:ln>
        </p:spPr>
        <p:txBody>
          <a:bodyPr>
            <a:spAutoFit/>
          </a:bodyPr>
          <a:lstStyle/>
          <a:p>
            <a:pPr>
              <a:spcBef>
                <a:spcPct val="50000"/>
              </a:spcBef>
            </a:pPr>
            <a:r>
              <a:rPr lang="zh-CN" altLang="en-US" sz="2288" dirty="0">
                <a:solidFill>
                  <a:srgbClr val="0000FF"/>
                </a:solidFill>
                <a:latin typeface="Consolas" pitchFamily="49" charset="0"/>
                <a:ea typeface="楷体" pitchFamily="49" charset="-122"/>
                <a:cs typeface="Consolas" pitchFamily="49" charset="0"/>
              </a:rPr>
              <a:t>设计一个栈</a:t>
            </a:r>
            <a:r>
              <a:rPr lang="en-US" altLang="zh-CN" sz="2288" dirty="0">
                <a:solidFill>
                  <a:srgbClr val="0000FF"/>
                </a:solidFill>
                <a:latin typeface="Consolas" pitchFamily="49" charset="0"/>
                <a:ea typeface="楷体" pitchFamily="49" charset="-122"/>
                <a:cs typeface="Consolas" pitchFamily="49" charset="0"/>
              </a:rPr>
              <a:t>St</a:t>
            </a:r>
            <a:r>
              <a:rPr lang="zh-CN" altLang="en-US" sz="2288" dirty="0">
                <a:solidFill>
                  <a:srgbClr val="0000FF"/>
                </a:solidFill>
                <a:latin typeface="Consolas" pitchFamily="49" charset="0"/>
                <a:ea typeface="楷体" pitchFamily="49" charset="-122"/>
                <a:cs typeface="Consolas" pitchFamily="49" charset="0"/>
              </a:rPr>
              <a:t>，其结构如下：</a:t>
            </a:r>
          </a:p>
        </p:txBody>
      </p:sp>
      <p:sp>
        <p:nvSpPr>
          <p:cNvPr id="6" name="Text Box 4"/>
          <p:cNvSpPr txBox="1">
            <a:spLocks noChangeArrowheads="1"/>
          </p:cNvSpPr>
          <p:nvPr/>
        </p:nvSpPr>
        <p:spPr bwMode="auto">
          <a:xfrm>
            <a:off x="653057" y="3763512"/>
            <a:ext cx="8590420" cy="1845330"/>
          </a:xfrm>
          <a:prstGeom prst="rect">
            <a:avLst/>
          </a:prstGeom>
          <a:solidFill>
            <a:schemeClr val="bg1">
              <a:lumMod val="9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95000" tIns="312000" bIns="195000">
            <a:spAutoFit/>
          </a:bodyPr>
          <a:lstStyle/>
          <a:p>
            <a:r>
              <a:rPr lang="en-US" altLang="zh-CN" sz="1733">
                <a:solidFill>
                  <a:srgbClr val="0000FF"/>
                </a:solidFill>
                <a:latin typeface="Consolas" pitchFamily="49" charset="0"/>
                <a:ea typeface="仿宋" pitchFamily="49" charset="-122"/>
                <a:cs typeface="Consolas" pitchFamily="49" charset="0"/>
              </a:rPr>
              <a:t>typedef struct</a:t>
            </a:r>
            <a:endParaRPr lang="zh-CN" altLang="zh-CN" sz="1733">
              <a:solidFill>
                <a:srgbClr val="0000FF"/>
              </a:solidFill>
              <a:latin typeface="Consolas" pitchFamily="49" charset="0"/>
              <a:ea typeface="仿宋" pitchFamily="49" charset="-122"/>
              <a:cs typeface="Consolas" pitchFamily="49" charset="0"/>
            </a:endParaRPr>
          </a:p>
          <a:p>
            <a:r>
              <a:rPr lang="en-US" altLang="zh-CN" sz="1733">
                <a:solidFill>
                  <a:srgbClr val="0000FF"/>
                </a:solidFill>
                <a:latin typeface="Consolas" pitchFamily="49" charset="0"/>
                <a:ea typeface="仿宋" pitchFamily="49" charset="-122"/>
                <a:cs typeface="Consolas" pitchFamily="49" charset="0"/>
              </a:rPr>
              <a:t>{  int n;		</a:t>
            </a:r>
            <a:r>
              <a:rPr lang="en-US" altLang="zh-CN" sz="1733">
                <a:solidFill>
                  <a:srgbClr val="00B0F0"/>
                </a:solidFill>
                <a:latin typeface="Consolas" pitchFamily="49" charset="0"/>
                <a:ea typeface="仿宋" pitchFamily="49" charset="-122"/>
                <a:cs typeface="Consolas" pitchFamily="49" charset="0"/>
              </a:rPr>
              <a:t>//</a:t>
            </a:r>
            <a:r>
              <a:rPr lang="zh-CN" altLang="zh-CN" sz="1733">
                <a:solidFill>
                  <a:srgbClr val="00B0F0"/>
                </a:solidFill>
                <a:latin typeface="Consolas" pitchFamily="49" charset="0"/>
                <a:ea typeface="仿宋" pitchFamily="49" charset="-122"/>
                <a:cs typeface="Consolas" pitchFamily="49" charset="0"/>
              </a:rPr>
              <a:t>保存</a:t>
            </a:r>
            <a:r>
              <a:rPr lang="en-US" altLang="zh-CN" sz="1733">
                <a:solidFill>
                  <a:srgbClr val="00B0F0"/>
                </a:solidFill>
                <a:latin typeface="Consolas" pitchFamily="49" charset="0"/>
                <a:ea typeface="仿宋" pitchFamily="49" charset="-122"/>
                <a:cs typeface="Consolas" pitchFamily="49" charset="0"/>
              </a:rPr>
              <a:t>n</a:t>
            </a:r>
            <a:r>
              <a:rPr lang="zh-CN" altLang="zh-CN" sz="1733">
                <a:solidFill>
                  <a:srgbClr val="00B0F0"/>
                </a:solidFill>
                <a:latin typeface="Consolas" pitchFamily="49" charset="0"/>
                <a:ea typeface="仿宋" pitchFamily="49" charset="-122"/>
                <a:cs typeface="Consolas" pitchFamily="49" charset="0"/>
              </a:rPr>
              <a:t>值</a:t>
            </a:r>
          </a:p>
          <a:p>
            <a:r>
              <a:rPr lang="pt-BR" altLang="zh-CN" sz="1733">
                <a:solidFill>
                  <a:srgbClr val="0000FF"/>
                </a:solidFill>
                <a:latin typeface="Consolas" pitchFamily="49" charset="0"/>
                <a:ea typeface="仿宋" pitchFamily="49" charset="-122"/>
                <a:cs typeface="Consolas" pitchFamily="49" charset="0"/>
              </a:rPr>
              <a:t>   char x,y,z;		</a:t>
            </a:r>
            <a:r>
              <a:rPr lang="pt-BR" altLang="zh-CN" sz="1733">
                <a:solidFill>
                  <a:srgbClr val="00B0F0"/>
                </a:solidFill>
                <a:latin typeface="Consolas" pitchFamily="49" charset="0"/>
                <a:ea typeface="仿宋" pitchFamily="49" charset="-122"/>
                <a:cs typeface="Consolas" pitchFamily="49" charset="0"/>
              </a:rPr>
              <a:t>//</a:t>
            </a:r>
            <a:r>
              <a:rPr lang="zh-CN" altLang="zh-CN" sz="1733">
                <a:solidFill>
                  <a:srgbClr val="00B0F0"/>
                </a:solidFill>
                <a:latin typeface="Consolas" pitchFamily="49" charset="0"/>
                <a:ea typeface="仿宋" pitchFamily="49" charset="-122"/>
                <a:cs typeface="Consolas" pitchFamily="49" charset="0"/>
              </a:rPr>
              <a:t>保存</a:t>
            </a:r>
            <a:r>
              <a:rPr lang="pt-BR" altLang="zh-CN" sz="1733">
                <a:solidFill>
                  <a:srgbClr val="00B0F0"/>
                </a:solidFill>
                <a:latin typeface="Consolas" pitchFamily="49" charset="0"/>
                <a:ea typeface="仿宋" pitchFamily="49" charset="-122"/>
                <a:cs typeface="Consolas" pitchFamily="49" charset="0"/>
              </a:rPr>
              <a:t>f(n)</a:t>
            </a:r>
            <a:r>
              <a:rPr lang="zh-CN" altLang="zh-CN" sz="1733">
                <a:solidFill>
                  <a:srgbClr val="00B0F0"/>
                </a:solidFill>
                <a:latin typeface="Consolas" pitchFamily="49" charset="0"/>
                <a:ea typeface="仿宋" pitchFamily="49" charset="-122"/>
                <a:cs typeface="Consolas" pitchFamily="49" charset="0"/>
              </a:rPr>
              <a:t>值</a:t>
            </a:r>
          </a:p>
          <a:p>
            <a:r>
              <a:rPr lang="pt-BR" altLang="zh-CN" sz="1733">
                <a:solidFill>
                  <a:srgbClr val="0000FF"/>
                </a:solidFill>
                <a:latin typeface="Consolas" pitchFamily="49" charset="0"/>
                <a:ea typeface="仿宋" pitchFamily="49" charset="-122"/>
                <a:cs typeface="Consolas" pitchFamily="49" charset="0"/>
              </a:rPr>
              <a:t>   int tag;		</a:t>
            </a:r>
            <a:r>
              <a:rPr lang="pt-BR" altLang="zh-CN" sz="1733">
                <a:solidFill>
                  <a:srgbClr val="00B0F0"/>
                </a:solidFill>
                <a:latin typeface="Consolas" pitchFamily="49" charset="0"/>
                <a:ea typeface="仿宋" pitchFamily="49" charset="-122"/>
                <a:cs typeface="Consolas" pitchFamily="49" charset="0"/>
              </a:rPr>
              <a:t>//</a:t>
            </a:r>
            <a:r>
              <a:rPr lang="zh-CN" altLang="zh-CN" sz="1733">
                <a:solidFill>
                  <a:srgbClr val="00B0F0"/>
                </a:solidFill>
                <a:latin typeface="Consolas" pitchFamily="49" charset="0"/>
                <a:ea typeface="仿宋" pitchFamily="49" charset="-122"/>
                <a:cs typeface="Consolas" pitchFamily="49" charset="0"/>
              </a:rPr>
              <a:t>标识是否求出</a:t>
            </a:r>
            <a:r>
              <a:rPr lang="pt-BR" altLang="zh-CN" sz="1733">
                <a:solidFill>
                  <a:srgbClr val="00B0F0"/>
                </a:solidFill>
                <a:latin typeface="Consolas" pitchFamily="49" charset="0"/>
                <a:ea typeface="仿宋" pitchFamily="49" charset="-122"/>
                <a:cs typeface="Consolas" pitchFamily="49" charset="0"/>
              </a:rPr>
              <a:t>f(n)</a:t>
            </a:r>
            <a:r>
              <a:rPr lang="zh-CN" altLang="zh-CN" sz="1733">
                <a:solidFill>
                  <a:srgbClr val="00B0F0"/>
                </a:solidFill>
                <a:latin typeface="Consolas" pitchFamily="49" charset="0"/>
                <a:ea typeface="仿宋" pitchFamily="49" charset="-122"/>
                <a:cs typeface="Consolas" pitchFamily="49" charset="0"/>
              </a:rPr>
              <a:t>值</a:t>
            </a:r>
            <a:r>
              <a:rPr lang="pt-BR" altLang="zh-CN" sz="1733">
                <a:solidFill>
                  <a:srgbClr val="00B0F0"/>
                </a:solidFill>
                <a:latin typeface="Consolas" pitchFamily="49" charset="0"/>
                <a:ea typeface="仿宋" pitchFamily="49" charset="-122"/>
                <a:cs typeface="Consolas" pitchFamily="49" charset="0"/>
              </a:rPr>
              <a:t>,1:</a:t>
            </a:r>
            <a:r>
              <a:rPr lang="zh-CN" altLang="zh-CN" sz="1733">
                <a:solidFill>
                  <a:srgbClr val="00B0F0"/>
                </a:solidFill>
                <a:latin typeface="Consolas" pitchFamily="49" charset="0"/>
                <a:ea typeface="仿宋" pitchFamily="49" charset="-122"/>
                <a:cs typeface="Consolas" pitchFamily="49" charset="0"/>
              </a:rPr>
              <a:t>未求出</a:t>
            </a:r>
            <a:r>
              <a:rPr lang="pt-BR" altLang="zh-CN" sz="1733">
                <a:solidFill>
                  <a:srgbClr val="00B0F0"/>
                </a:solidFill>
                <a:latin typeface="Consolas" pitchFamily="49" charset="0"/>
                <a:ea typeface="仿宋" pitchFamily="49" charset="-122"/>
                <a:cs typeface="Consolas" pitchFamily="49" charset="0"/>
              </a:rPr>
              <a:t>,0:</a:t>
            </a:r>
            <a:r>
              <a:rPr lang="zh-CN" altLang="zh-CN" sz="1733">
                <a:solidFill>
                  <a:srgbClr val="00B0F0"/>
                </a:solidFill>
                <a:latin typeface="Consolas" pitchFamily="49" charset="0"/>
                <a:ea typeface="仿宋" pitchFamily="49" charset="-122"/>
                <a:cs typeface="Consolas" pitchFamily="49" charset="0"/>
              </a:rPr>
              <a:t>已求出</a:t>
            </a:r>
          </a:p>
          <a:p>
            <a:r>
              <a:rPr lang="pt-BR" altLang="zh-CN" sz="1733">
                <a:solidFill>
                  <a:srgbClr val="0000FF"/>
                </a:solidFill>
                <a:latin typeface="Consolas" pitchFamily="49" charset="0"/>
                <a:ea typeface="仿宋" pitchFamily="49" charset="-122"/>
                <a:cs typeface="Consolas" pitchFamily="49" charset="0"/>
              </a:rPr>
              <a:t>} </a:t>
            </a:r>
            <a:r>
              <a:rPr lang="en-US" altLang="zh-CN" sz="1733">
                <a:solidFill>
                  <a:srgbClr val="FF0000"/>
                </a:solidFill>
                <a:latin typeface="Consolas" pitchFamily="49" charset="0"/>
                <a:ea typeface="仿宋" pitchFamily="49" charset="-122"/>
                <a:cs typeface="Consolas" pitchFamily="49" charset="0"/>
              </a:rPr>
              <a:t>NodeType</a:t>
            </a:r>
            <a:r>
              <a:rPr lang="pt-BR" altLang="zh-CN" sz="1733">
                <a:solidFill>
                  <a:srgbClr val="0000FF"/>
                </a:solidFill>
                <a:latin typeface="Consolas" pitchFamily="49" charset="0"/>
                <a:ea typeface="仿宋" pitchFamily="49" charset="-122"/>
                <a:cs typeface="Consolas" pitchFamily="49" charset="0"/>
              </a:rPr>
              <a:t>;</a:t>
            </a:r>
            <a:endParaRPr lang="zh-CN" altLang="zh-CN" sz="1733">
              <a:solidFill>
                <a:srgbClr val="0000FF"/>
              </a:solidFill>
              <a:latin typeface="Consolas" pitchFamily="49" charset="0"/>
              <a:ea typeface="仿宋"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BDADA560-3A38-4D65-95F6-4A0E7F455D79}"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59</a:t>
            </a:fld>
            <a:endParaRPr lang="en-US" altLang="zh-CN">
              <a:solidFill>
                <a:srgbClr val="F0A22E">
                  <a:shade val="75000"/>
                </a:srgb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41704" y="1687701"/>
            <a:ext cx="8513028" cy="459036"/>
          </a:xfrm>
          <a:prstGeom prst="rect">
            <a:avLst/>
          </a:prstGeom>
          <a:noFill/>
          <a:ln w="9525">
            <a:noFill/>
            <a:miter lim="800000"/>
            <a:headEnd/>
            <a:tailEnd/>
          </a:ln>
        </p:spPr>
        <p:txBody>
          <a:bodyPr wrap="square">
            <a:spAutoFit/>
          </a:bodyPr>
          <a:lstStyle/>
          <a:p>
            <a:r>
              <a:rPr lang="zh-CN" altLang="en-US" sz="2383">
                <a:solidFill>
                  <a:srgbClr val="0000FF"/>
                </a:solidFill>
                <a:latin typeface="Consolas" pitchFamily="49" charset="0"/>
                <a:ea typeface="楷体" pitchFamily="49" charset="-122"/>
                <a:cs typeface="Consolas" pitchFamily="49" charset="0"/>
              </a:rPr>
              <a:t>一般来说，能</a:t>
            </a:r>
            <a:r>
              <a:rPr lang="zh-CN" altLang="en-US" sz="2383" dirty="0">
                <a:solidFill>
                  <a:srgbClr val="0000FF"/>
                </a:solidFill>
                <a:latin typeface="Consolas" pitchFamily="49" charset="0"/>
                <a:ea typeface="楷体" pitchFamily="49" charset="-122"/>
                <a:cs typeface="Consolas" pitchFamily="49" charset="0"/>
              </a:rPr>
              <a:t>够用递归解决的问题应该满足以下三个</a:t>
            </a:r>
            <a:r>
              <a:rPr lang="zh-CN" altLang="en-US" sz="2383">
                <a:solidFill>
                  <a:srgbClr val="0000FF"/>
                </a:solidFill>
                <a:latin typeface="Consolas" pitchFamily="49" charset="0"/>
                <a:ea typeface="楷体" pitchFamily="49" charset="-122"/>
                <a:cs typeface="Consolas" pitchFamily="49" charset="0"/>
              </a:rPr>
              <a:t>条件：</a:t>
            </a:r>
            <a:endParaRPr lang="zh-CN" altLang="en-US" sz="2383"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73877" y="2244869"/>
            <a:ext cx="7816508" cy="2836657"/>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95000" rIns="195000" bIns="195000" rtlCol="0">
            <a:spAutoFit/>
          </a:bodyPr>
          <a:lstStyle/>
          <a:p>
            <a:pPr marL="495283" indent="-495283">
              <a:lnSpc>
                <a:spcPct val="150000"/>
              </a:lnSpc>
              <a:buBlip>
                <a:blip r:embed="rId2"/>
              </a:buBlip>
            </a:pPr>
            <a:r>
              <a:rPr lang="zh-CN" altLang="en-US" sz="2167" dirty="0">
                <a:solidFill>
                  <a:schemeClr val="tx1"/>
                </a:solidFill>
                <a:latin typeface="Consolas" pitchFamily="49" charset="0"/>
                <a:ea typeface="楷体" pitchFamily="49" charset="-122"/>
                <a:cs typeface="Consolas" pitchFamily="49" charset="0"/>
              </a:rPr>
              <a:t>需要解决的问题可以转化为一个或多个子问题来求解，而这些子问题的求解方法与原问题完全相同，只是在数量规模上不同。</a:t>
            </a:r>
          </a:p>
          <a:p>
            <a:pPr marL="495283" indent="-495283">
              <a:lnSpc>
                <a:spcPct val="150000"/>
              </a:lnSpc>
              <a:buBlip>
                <a:blip r:embed="rId2"/>
              </a:buBlip>
            </a:pPr>
            <a:r>
              <a:rPr lang="zh-CN" altLang="en-US" sz="2167" dirty="0">
                <a:solidFill>
                  <a:schemeClr val="tx1"/>
                </a:solidFill>
                <a:latin typeface="Consolas" pitchFamily="49" charset="0"/>
                <a:ea typeface="楷体" pitchFamily="49" charset="-122"/>
                <a:cs typeface="Consolas" pitchFamily="49" charset="0"/>
              </a:rPr>
              <a:t>递归调用的次数必须是有限的。</a:t>
            </a:r>
          </a:p>
          <a:p>
            <a:pPr marL="495283" indent="-495283">
              <a:lnSpc>
                <a:spcPct val="150000"/>
              </a:lnSpc>
              <a:buBlip>
                <a:blip r:embed="rId2"/>
              </a:buBlip>
            </a:pPr>
            <a:r>
              <a:rPr lang="zh-CN" altLang="en-US" sz="2167" dirty="0">
                <a:solidFill>
                  <a:schemeClr val="tx1"/>
                </a:solidFill>
                <a:latin typeface="Consolas" pitchFamily="49" charset="0"/>
                <a:ea typeface="楷体" pitchFamily="49" charset="-122"/>
                <a:cs typeface="Consolas" pitchFamily="49" charset="0"/>
              </a:rPr>
              <a:t>必须有结束递归的条件来终止递归。</a:t>
            </a:r>
          </a:p>
        </p:txBody>
      </p:sp>
      <p:sp>
        <p:nvSpPr>
          <p:cNvPr id="2" name="日期占位符 1"/>
          <p:cNvSpPr>
            <a:spLocks noGrp="1"/>
          </p:cNvSpPr>
          <p:nvPr>
            <p:ph type="dt" sz="half" idx="10"/>
          </p:nvPr>
        </p:nvSpPr>
        <p:spPr/>
        <p:txBody>
          <a:bodyPr/>
          <a:lstStyle/>
          <a:p>
            <a:pPr eaLnBrk="1" latinLnBrk="0" hangingPunct="1"/>
            <a:fld id="{3977748E-4FE2-4045-8398-34BD2D774EFE}"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a:t>
            </a:fld>
            <a:endParaRPr lang="en-US" altLang="zh-CN">
              <a:solidFill>
                <a:srgbClr val="F0A22E">
                  <a:shade val="75000"/>
                </a:srgb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50837" y="669435"/>
            <a:ext cx="8112258" cy="425822"/>
          </a:xfrm>
          <a:prstGeom prst="rect">
            <a:avLst/>
          </a:prstGeom>
          <a:noFill/>
          <a:ln w="9525">
            <a:noFill/>
            <a:miter lim="800000"/>
            <a:headEnd/>
            <a:tailEnd/>
          </a:ln>
        </p:spPr>
        <p:txBody>
          <a:bodyPr>
            <a:spAutoFit/>
          </a:bodyPr>
          <a:lstStyle/>
          <a:p>
            <a:pPr>
              <a:spcBef>
                <a:spcPct val="50000"/>
              </a:spcBef>
            </a:pPr>
            <a:r>
              <a:rPr lang="zh-CN" altLang="en-US" sz="2167" dirty="0">
                <a:solidFill>
                  <a:srgbClr val="0000FF"/>
                </a:solidFill>
                <a:latin typeface="Consolas" pitchFamily="49" charset="0"/>
                <a:ea typeface="楷体" pitchFamily="49" charset="-122"/>
                <a:cs typeface="Consolas" pitchFamily="49" charset="0"/>
              </a:rPr>
              <a:t>对应的非递归求解过程如下：</a:t>
            </a:r>
          </a:p>
        </p:txBody>
      </p:sp>
      <p:sp>
        <p:nvSpPr>
          <p:cNvPr id="92163" name="Text Box 3"/>
          <p:cNvSpPr txBox="1">
            <a:spLocks noChangeArrowheads="1"/>
          </p:cNvSpPr>
          <p:nvPr/>
        </p:nvSpPr>
        <p:spPr bwMode="auto">
          <a:xfrm>
            <a:off x="428229" y="1088740"/>
            <a:ext cx="8549112" cy="4260636"/>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square" lIns="195000" tIns="195000" bIns="195000">
            <a:spAutoFit/>
          </a:bodyPr>
          <a:lstStyle/>
          <a:p>
            <a:r>
              <a:rPr lang="zh-CN" altLang="en-US" sz="1733" dirty="0">
                <a:latin typeface="Consolas" pitchFamily="49" charset="0"/>
                <a:ea typeface="仿宋" pitchFamily="49" charset="-122"/>
                <a:cs typeface="Consolas" pitchFamily="49" charset="0"/>
              </a:rPr>
              <a:t>定义一个栈</a:t>
            </a:r>
            <a:r>
              <a:rPr lang="en-US" altLang="zh-CN" sz="1733" dirty="0">
                <a:latin typeface="Consolas" pitchFamily="49" charset="0"/>
                <a:ea typeface="仿宋" pitchFamily="49" charset="-122"/>
                <a:cs typeface="Consolas" pitchFamily="49" charset="0"/>
              </a:rPr>
              <a:t>;</a:t>
            </a:r>
          </a:p>
          <a:p>
            <a:r>
              <a:rPr lang="zh-CN" altLang="en-US" sz="1733" dirty="0">
                <a:latin typeface="Consolas" pitchFamily="49" charset="0"/>
                <a:ea typeface="仿宋" pitchFamily="49" charset="-122"/>
                <a:cs typeface="Consolas" pitchFamily="49" charset="0"/>
              </a:rPr>
              <a:t>将初始问题进栈</a:t>
            </a:r>
            <a:r>
              <a:rPr lang="en-US" altLang="zh-CN" sz="1733" dirty="0">
                <a:latin typeface="Consolas" pitchFamily="49" charset="0"/>
                <a:ea typeface="仿宋" pitchFamily="49" charset="-122"/>
                <a:cs typeface="Consolas" pitchFamily="49" charset="0"/>
              </a:rPr>
              <a:t>;</a:t>
            </a:r>
          </a:p>
          <a:p>
            <a:pPr>
              <a:lnSpc>
                <a:spcPct val="150000"/>
              </a:lnSpc>
            </a:pPr>
            <a:r>
              <a:rPr lang="en-US" altLang="zh-CN" sz="1733" dirty="0">
                <a:latin typeface="Consolas" pitchFamily="49" charset="0"/>
                <a:ea typeface="仿宋" pitchFamily="49" charset="-122"/>
                <a:cs typeface="Consolas" pitchFamily="49" charset="0"/>
              </a:rPr>
              <a:t>while (</a:t>
            </a:r>
            <a:r>
              <a:rPr lang="zh-CN" altLang="en-US" sz="1733" dirty="0">
                <a:latin typeface="Consolas" pitchFamily="49" charset="0"/>
                <a:ea typeface="仿宋" pitchFamily="49" charset="-122"/>
                <a:cs typeface="Consolas" pitchFamily="49" charset="0"/>
              </a:rPr>
              <a:t>栈不空</a:t>
            </a:r>
            <a:r>
              <a:rPr lang="en-US" altLang="zh-CN" sz="1733" dirty="0">
                <a:latin typeface="Consolas" pitchFamily="49" charset="0"/>
                <a:ea typeface="仿宋" pitchFamily="49" charset="-122"/>
                <a:cs typeface="Consolas" pitchFamily="49" charset="0"/>
              </a:rPr>
              <a:t>)</a:t>
            </a:r>
          </a:p>
          <a:p>
            <a:r>
              <a:rPr lang="en-US" altLang="zh-CN" sz="1733" dirty="0">
                <a:latin typeface="Consolas" pitchFamily="49" charset="0"/>
                <a:ea typeface="仿宋" pitchFamily="49" charset="-122"/>
                <a:cs typeface="Consolas" pitchFamily="49" charset="0"/>
              </a:rPr>
              <a:t>{  if (</a:t>
            </a:r>
            <a:r>
              <a:rPr lang="zh-CN" altLang="en-US" sz="1733" dirty="0">
                <a:latin typeface="Consolas" pitchFamily="49" charset="0"/>
                <a:ea typeface="仿宋" pitchFamily="49" charset="-122"/>
                <a:cs typeface="Consolas" pitchFamily="49" charset="0"/>
              </a:rPr>
              <a:t>栈顶元素的</a:t>
            </a:r>
            <a:r>
              <a:rPr lang="en-US" altLang="zh-CN" sz="1733" dirty="0">
                <a:latin typeface="Consolas" pitchFamily="49" charset="0"/>
                <a:ea typeface="仿宋" pitchFamily="49" charset="-122"/>
                <a:cs typeface="Consolas" pitchFamily="49" charset="0"/>
              </a:rPr>
              <a:t>tag==1)		//</a:t>
            </a:r>
            <a:r>
              <a:rPr lang="zh-CN" altLang="en-US" sz="1733" dirty="0">
                <a:latin typeface="Consolas" pitchFamily="49" charset="0"/>
                <a:ea typeface="仿宋" pitchFamily="49" charset="-122"/>
                <a:cs typeface="Consolas" pitchFamily="49" charset="0"/>
              </a:rPr>
              <a:t>不能直接操作</a:t>
            </a:r>
          </a:p>
          <a:p>
            <a:r>
              <a:rPr lang="zh-CN" altLang="en-US" sz="1733" dirty="0">
                <a:latin typeface="Consolas" pitchFamily="49" charset="0"/>
                <a:ea typeface="仿宋" pitchFamily="49" charset="-122"/>
                <a:cs typeface="Consolas" pitchFamily="49" charset="0"/>
              </a:rPr>
              <a:t>   </a:t>
            </a:r>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出栈一个元素</a:t>
            </a:r>
            <a:r>
              <a:rPr lang="en-US" altLang="zh-CN" sz="1733" dirty="0">
                <a:latin typeface="Consolas" pitchFamily="49" charset="0"/>
                <a:ea typeface="仿宋" pitchFamily="49" charset="-122"/>
                <a:cs typeface="Consolas" pitchFamily="49" charset="0"/>
              </a:rPr>
              <a:t>;</a:t>
            </a:r>
          </a:p>
          <a:p>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将</a:t>
            </a:r>
            <a:r>
              <a:rPr lang="en-US" altLang="zh-CN" sz="1733" dirty="0">
                <a:latin typeface="Consolas" pitchFamily="49" charset="0"/>
                <a:ea typeface="仿宋" pitchFamily="49" charset="-122"/>
                <a:cs typeface="Consolas" pitchFamily="49" charset="0"/>
              </a:rPr>
              <a:t>Hanoi(</a:t>
            </a:r>
            <a:r>
              <a:rPr lang="en-US" altLang="zh-CN" sz="1733" i="1" dirty="0">
                <a:latin typeface="Consolas" pitchFamily="49" charset="0"/>
                <a:ea typeface="仿宋" pitchFamily="49" charset="-122"/>
                <a:cs typeface="Consolas" pitchFamily="49" charset="0"/>
              </a:rPr>
              <a:t>n</a:t>
            </a:r>
            <a:r>
              <a:rPr lang="en-US" altLang="zh-CN" sz="1733" dirty="0">
                <a:latin typeface="Consolas" pitchFamily="49" charset="0"/>
                <a:ea typeface="仿宋" pitchFamily="49" charset="-122"/>
                <a:cs typeface="Consolas" pitchFamily="49" charset="0"/>
              </a:rPr>
              <a:t>-1</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y</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x</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z</a:t>
            </a:r>
            <a:r>
              <a:rPr lang="en-US" altLang="zh-CN" sz="1733" dirty="0">
                <a:latin typeface="Consolas" pitchFamily="49" charset="0"/>
                <a:ea typeface="仿宋" pitchFamily="49" charset="-122"/>
                <a:cs typeface="Consolas" pitchFamily="49" charset="0"/>
              </a:rPr>
              <a:t>)</a:t>
            </a:r>
            <a:r>
              <a:rPr lang="zh-CN" altLang="en-US" sz="1733" dirty="0">
                <a:latin typeface="Consolas" pitchFamily="49" charset="0"/>
                <a:ea typeface="仿宋" pitchFamily="49" charset="-122"/>
                <a:cs typeface="Consolas" pitchFamily="49" charset="0"/>
              </a:rPr>
              <a:t>进栈</a:t>
            </a:r>
            <a:r>
              <a:rPr lang="en-US" altLang="zh-CN" sz="1733" dirty="0">
                <a:latin typeface="Consolas" pitchFamily="49" charset="0"/>
                <a:ea typeface="仿宋" pitchFamily="49" charset="-122"/>
                <a:cs typeface="Consolas" pitchFamily="49" charset="0"/>
              </a:rPr>
              <a:t>(</a:t>
            </a:r>
            <a:r>
              <a:rPr lang="zh-CN" altLang="en-US" sz="1733" dirty="0">
                <a:latin typeface="Consolas" pitchFamily="49" charset="0"/>
                <a:ea typeface="仿宋" pitchFamily="49" charset="-122"/>
                <a:cs typeface="Consolas" pitchFamily="49" charset="0"/>
              </a:rPr>
              <a:t>若满足递归出口条件则将</a:t>
            </a:r>
            <a:r>
              <a:rPr lang="en-US" altLang="zh-CN" sz="1733" dirty="0">
                <a:latin typeface="Consolas" pitchFamily="49" charset="0"/>
                <a:ea typeface="仿宋" pitchFamily="49" charset="-122"/>
                <a:cs typeface="Consolas" pitchFamily="49" charset="0"/>
              </a:rPr>
              <a:t>tag</a:t>
            </a:r>
            <a:r>
              <a:rPr lang="zh-CN" altLang="en-US" sz="1733" dirty="0">
                <a:latin typeface="Consolas" pitchFamily="49" charset="0"/>
                <a:ea typeface="仿宋" pitchFamily="49" charset="-122"/>
                <a:cs typeface="Consolas" pitchFamily="49" charset="0"/>
              </a:rPr>
              <a:t>置为</a:t>
            </a:r>
            <a:r>
              <a:rPr lang="en-US" altLang="zh-CN" sz="1733" dirty="0">
                <a:latin typeface="Consolas" pitchFamily="49" charset="0"/>
                <a:ea typeface="仿宋" pitchFamily="49" charset="-122"/>
                <a:cs typeface="Consolas" pitchFamily="49" charset="0"/>
              </a:rPr>
              <a:t>0;</a:t>
            </a:r>
          </a:p>
          <a:p>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否则置为</a:t>
            </a:r>
            <a:r>
              <a:rPr lang="en-US" altLang="zh-CN" sz="1733" dirty="0">
                <a:latin typeface="Consolas" pitchFamily="49" charset="0"/>
                <a:ea typeface="仿宋" pitchFamily="49" charset="-122"/>
                <a:cs typeface="Consolas" pitchFamily="49" charset="0"/>
              </a:rPr>
              <a:t>1);</a:t>
            </a:r>
          </a:p>
          <a:p>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将“将第</a:t>
            </a:r>
            <a:r>
              <a:rPr lang="en-US" altLang="zh-CN" sz="1733" i="1" dirty="0">
                <a:latin typeface="Consolas" pitchFamily="49" charset="0"/>
                <a:ea typeface="仿宋" pitchFamily="49" charset="-122"/>
                <a:cs typeface="Consolas" pitchFamily="49" charset="0"/>
              </a:rPr>
              <a:t>n</a:t>
            </a:r>
            <a:r>
              <a:rPr lang="zh-CN" altLang="en-US" sz="1733" dirty="0">
                <a:latin typeface="Consolas" pitchFamily="49" charset="0"/>
                <a:ea typeface="仿宋" pitchFamily="49" charset="-122"/>
                <a:cs typeface="Consolas" pitchFamily="49" charset="0"/>
              </a:rPr>
              <a:t>个圆盘从</a:t>
            </a:r>
            <a:r>
              <a:rPr lang="en-US" altLang="zh-CN" sz="1733" i="1" dirty="0">
                <a:latin typeface="Consolas" pitchFamily="49" charset="0"/>
                <a:ea typeface="仿宋" pitchFamily="49" charset="-122"/>
                <a:cs typeface="Consolas" pitchFamily="49" charset="0"/>
              </a:rPr>
              <a:t>x</a:t>
            </a:r>
            <a:r>
              <a:rPr lang="zh-CN" altLang="en-US" sz="1733" dirty="0">
                <a:latin typeface="Consolas" pitchFamily="49" charset="0"/>
                <a:ea typeface="仿宋" pitchFamily="49" charset="-122"/>
                <a:cs typeface="Consolas" pitchFamily="49" charset="0"/>
              </a:rPr>
              <a:t>移动到</a:t>
            </a:r>
            <a:r>
              <a:rPr lang="en-US" altLang="zh-CN" sz="1733" i="1" dirty="0">
                <a:latin typeface="Consolas" pitchFamily="49" charset="0"/>
                <a:ea typeface="仿宋" pitchFamily="49" charset="-122"/>
                <a:cs typeface="Consolas" pitchFamily="49" charset="0"/>
              </a:rPr>
              <a:t>z</a:t>
            </a:r>
            <a:r>
              <a:rPr lang="zh-CN" altLang="en-US" sz="1733" dirty="0">
                <a:latin typeface="Consolas" pitchFamily="49" charset="0"/>
                <a:ea typeface="仿宋" pitchFamily="49" charset="-122"/>
                <a:cs typeface="Consolas" pitchFamily="49" charset="0"/>
              </a:rPr>
              <a:t>上”操作进栈</a:t>
            </a:r>
            <a:r>
              <a:rPr lang="en-US" altLang="zh-CN" sz="1733" dirty="0">
                <a:latin typeface="Consolas" pitchFamily="49" charset="0"/>
                <a:ea typeface="仿宋" pitchFamily="49" charset="-122"/>
                <a:cs typeface="Consolas" pitchFamily="49" charset="0"/>
              </a:rPr>
              <a:t>(</a:t>
            </a:r>
            <a:r>
              <a:rPr lang="zh-CN" altLang="en-US" sz="1733" dirty="0">
                <a:latin typeface="Consolas" pitchFamily="49" charset="0"/>
                <a:ea typeface="仿宋" pitchFamily="49" charset="-122"/>
                <a:cs typeface="Consolas" pitchFamily="49" charset="0"/>
              </a:rPr>
              <a:t>将</a:t>
            </a:r>
            <a:r>
              <a:rPr lang="en-US" altLang="zh-CN" sz="1733" dirty="0">
                <a:latin typeface="Consolas" pitchFamily="49" charset="0"/>
                <a:ea typeface="仿宋" pitchFamily="49" charset="-122"/>
                <a:cs typeface="Consolas" pitchFamily="49" charset="0"/>
              </a:rPr>
              <a:t>tag</a:t>
            </a:r>
            <a:r>
              <a:rPr lang="zh-CN" altLang="en-US" sz="1733" dirty="0">
                <a:latin typeface="Consolas" pitchFamily="49" charset="0"/>
                <a:ea typeface="仿宋" pitchFamily="49" charset="-122"/>
                <a:cs typeface="Consolas" pitchFamily="49" charset="0"/>
              </a:rPr>
              <a:t>置为</a:t>
            </a:r>
            <a:r>
              <a:rPr lang="en-US" altLang="zh-CN" sz="1733" dirty="0">
                <a:latin typeface="Consolas" pitchFamily="49" charset="0"/>
                <a:ea typeface="仿宋" pitchFamily="49" charset="-122"/>
                <a:cs typeface="Consolas" pitchFamily="49" charset="0"/>
              </a:rPr>
              <a:t>0);</a:t>
            </a:r>
          </a:p>
          <a:p>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将</a:t>
            </a:r>
            <a:r>
              <a:rPr lang="en-US" altLang="zh-CN" sz="1733" dirty="0">
                <a:latin typeface="Consolas" pitchFamily="49" charset="0"/>
                <a:ea typeface="仿宋" pitchFamily="49" charset="-122"/>
                <a:cs typeface="Consolas" pitchFamily="49" charset="0"/>
              </a:rPr>
              <a:t>Hanoi(</a:t>
            </a:r>
            <a:r>
              <a:rPr lang="en-US" altLang="zh-CN" sz="1733" i="1" dirty="0">
                <a:latin typeface="Consolas" pitchFamily="49" charset="0"/>
                <a:ea typeface="仿宋" pitchFamily="49" charset="-122"/>
                <a:cs typeface="Consolas" pitchFamily="49" charset="0"/>
              </a:rPr>
              <a:t>n</a:t>
            </a:r>
            <a:r>
              <a:rPr lang="en-US" altLang="zh-CN" sz="1733" dirty="0">
                <a:latin typeface="Consolas" pitchFamily="49" charset="0"/>
                <a:ea typeface="仿宋" pitchFamily="49" charset="-122"/>
                <a:cs typeface="Consolas" pitchFamily="49" charset="0"/>
              </a:rPr>
              <a:t>-1</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x</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z</a:t>
            </a:r>
            <a:r>
              <a:rPr lang="zh-CN" altLang="en-US" sz="1733" dirty="0">
                <a:latin typeface="Consolas" pitchFamily="49" charset="0"/>
                <a:ea typeface="仿宋" pitchFamily="49" charset="-122"/>
                <a:cs typeface="Consolas" pitchFamily="49" charset="0"/>
              </a:rPr>
              <a:t>，</a:t>
            </a:r>
            <a:r>
              <a:rPr lang="en-US" altLang="zh-CN" sz="1733" i="1" dirty="0">
                <a:latin typeface="Consolas" pitchFamily="49" charset="0"/>
                <a:ea typeface="仿宋" pitchFamily="49" charset="-122"/>
                <a:cs typeface="Consolas" pitchFamily="49" charset="0"/>
              </a:rPr>
              <a:t>y</a:t>
            </a:r>
            <a:r>
              <a:rPr lang="en-US" altLang="zh-CN" sz="1733" dirty="0">
                <a:latin typeface="Consolas" pitchFamily="49" charset="0"/>
                <a:ea typeface="仿宋" pitchFamily="49" charset="-122"/>
                <a:cs typeface="Consolas" pitchFamily="49" charset="0"/>
              </a:rPr>
              <a:t>)</a:t>
            </a:r>
            <a:r>
              <a:rPr lang="zh-CN" altLang="en-US" sz="1733" dirty="0">
                <a:latin typeface="Consolas" pitchFamily="49" charset="0"/>
                <a:ea typeface="仿宋" pitchFamily="49" charset="-122"/>
                <a:cs typeface="Consolas" pitchFamily="49" charset="0"/>
              </a:rPr>
              <a:t>进栈</a:t>
            </a:r>
            <a:r>
              <a:rPr lang="en-US" altLang="zh-CN" sz="1733" dirty="0">
                <a:latin typeface="Consolas" pitchFamily="49" charset="0"/>
                <a:ea typeface="仿宋" pitchFamily="49" charset="-122"/>
                <a:cs typeface="Consolas" pitchFamily="49" charset="0"/>
              </a:rPr>
              <a:t>(</a:t>
            </a:r>
            <a:r>
              <a:rPr lang="zh-CN" altLang="en-US" sz="1733" dirty="0">
                <a:latin typeface="Consolas" pitchFamily="49" charset="0"/>
                <a:ea typeface="仿宋" pitchFamily="49" charset="-122"/>
                <a:cs typeface="Consolas" pitchFamily="49" charset="0"/>
              </a:rPr>
              <a:t>若满足递归出口条件则将</a:t>
            </a:r>
            <a:r>
              <a:rPr lang="en-US" altLang="zh-CN" sz="1733" dirty="0">
                <a:latin typeface="Consolas" pitchFamily="49" charset="0"/>
                <a:ea typeface="仿宋" pitchFamily="49" charset="-122"/>
                <a:cs typeface="Consolas" pitchFamily="49" charset="0"/>
              </a:rPr>
              <a:t>tag</a:t>
            </a:r>
            <a:r>
              <a:rPr lang="zh-CN" altLang="en-US" sz="1733" dirty="0">
                <a:latin typeface="Consolas" pitchFamily="49" charset="0"/>
                <a:ea typeface="仿宋" pitchFamily="49" charset="-122"/>
                <a:cs typeface="Consolas" pitchFamily="49" charset="0"/>
              </a:rPr>
              <a:t>置为</a:t>
            </a:r>
            <a:r>
              <a:rPr lang="en-US" altLang="zh-CN" sz="1733" dirty="0">
                <a:latin typeface="Consolas" pitchFamily="49" charset="0"/>
                <a:ea typeface="仿宋" pitchFamily="49" charset="-122"/>
                <a:cs typeface="Consolas" pitchFamily="49" charset="0"/>
              </a:rPr>
              <a:t>0;</a:t>
            </a:r>
          </a:p>
          <a:p>
            <a:r>
              <a:rPr lang="en-US" altLang="zh-CN" sz="1733" dirty="0">
                <a:latin typeface="Consolas" pitchFamily="49" charset="0"/>
                <a:ea typeface="仿宋" pitchFamily="49" charset="-122"/>
                <a:cs typeface="Consolas" pitchFamily="49" charset="0"/>
              </a:rPr>
              <a:t>		</a:t>
            </a:r>
            <a:r>
              <a:rPr lang="zh-CN" altLang="en-US" sz="1733" dirty="0">
                <a:latin typeface="Consolas" pitchFamily="49" charset="0"/>
                <a:ea typeface="仿宋" pitchFamily="49" charset="-122"/>
                <a:cs typeface="Consolas" pitchFamily="49" charset="0"/>
              </a:rPr>
              <a:t>否则置为</a:t>
            </a:r>
            <a:r>
              <a:rPr lang="en-US" altLang="zh-CN" sz="1733" dirty="0">
                <a:latin typeface="Consolas" pitchFamily="49" charset="0"/>
                <a:ea typeface="仿宋" pitchFamily="49" charset="-122"/>
                <a:cs typeface="Consolas" pitchFamily="49" charset="0"/>
              </a:rPr>
              <a:t>1);</a:t>
            </a:r>
          </a:p>
          <a:p>
            <a:r>
              <a:rPr lang="zh-CN" altLang="en-US" sz="1733" dirty="0">
                <a:latin typeface="Consolas" pitchFamily="49" charset="0"/>
                <a:ea typeface="仿宋" pitchFamily="49" charset="-122"/>
                <a:cs typeface="Consolas" pitchFamily="49" charset="0"/>
              </a:rPr>
              <a:t>　　</a:t>
            </a:r>
            <a:r>
              <a:rPr lang="en-US" altLang="zh-CN" sz="1733" dirty="0">
                <a:latin typeface="Consolas" pitchFamily="49" charset="0"/>
                <a:ea typeface="仿宋" pitchFamily="49" charset="-122"/>
                <a:cs typeface="Consolas" pitchFamily="49" charset="0"/>
              </a:rPr>
              <a:t>}</a:t>
            </a:r>
          </a:p>
          <a:p>
            <a:r>
              <a:rPr lang="zh-CN" altLang="en-US" sz="1733" dirty="0">
                <a:latin typeface="Consolas" pitchFamily="49" charset="0"/>
                <a:ea typeface="仿宋" pitchFamily="49" charset="-122"/>
                <a:cs typeface="Consolas" pitchFamily="49" charset="0"/>
              </a:rPr>
              <a:t>　　</a:t>
            </a:r>
            <a:r>
              <a:rPr lang="en-US" altLang="zh-CN" sz="1733" dirty="0">
                <a:latin typeface="Consolas" pitchFamily="49" charset="0"/>
                <a:ea typeface="仿宋" pitchFamily="49" charset="-122"/>
                <a:cs typeface="Consolas" pitchFamily="49" charset="0"/>
              </a:rPr>
              <a:t>if (</a:t>
            </a:r>
            <a:r>
              <a:rPr lang="zh-CN" altLang="en-US" sz="1733" dirty="0">
                <a:latin typeface="Consolas" pitchFamily="49" charset="0"/>
                <a:ea typeface="仿宋" pitchFamily="49" charset="-122"/>
                <a:cs typeface="Consolas" pitchFamily="49" charset="0"/>
              </a:rPr>
              <a:t>栈顶元素满足递归出口条件</a:t>
            </a:r>
            <a:r>
              <a:rPr lang="en-US" altLang="zh-CN" sz="1733" dirty="0">
                <a:latin typeface="Consolas" pitchFamily="49" charset="0"/>
                <a:ea typeface="仿宋" pitchFamily="49" charset="-122"/>
                <a:cs typeface="Consolas" pitchFamily="49" charset="0"/>
              </a:rPr>
              <a:t>) </a:t>
            </a:r>
          </a:p>
          <a:p>
            <a:r>
              <a:rPr lang="zh-CN" altLang="en-US" sz="1733" dirty="0">
                <a:latin typeface="Consolas" pitchFamily="49" charset="0"/>
                <a:ea typeface="仿宋" pitchFamily="49" charset="-122"/>
                <a:cs typeface="Consolas" pitchFamily="49" charset="0"/>
              </a:rPr>
              <a:t>　　　  直接操作并置</a:t>
            </a:r>
            <a:r>
              <a:rPr lang="en-US" altLang="zh-CN" sz="1733" dirty="0">
                <a:latin typeface="Consolas" pitchFamily="49" charset="0"/>
                <a:ea typeface="仿宋" pitchFamily="49" charset="-122"/>
                <a:cs typeface="Consolas" pitchFamily="49" charset="0"/>
              </a:rPr>
              <a:t>tag=0;</a:t>
            </a:r>
          </a:p>
          <a:p>
            <a:r>
              <a:rPr lang="en-US" altLang="zh-CN" sz="1733" dirty="0">
                <a:latin typeface="Consolas" pitchFamily="49" charset="0"/>
                <a:ea typeface="仿宋" pitchFamily="49" charset="-122"/>
                <a:cs typeface="Consolas" pitchFamily="49" charset="0"/>
              </a:rPr>
              <a:t>} </a:t>
            </a:r>
          </a:p>
        </p:txBody>
      </p:sp>
      <p:sp>
        <p:nvSpPr>
          <p:cNvPr id="92164" name="Text Box 4"/>
          <p:cNvSpPr txBox="1">
            <a:spLocks noChangeArrowheads="1"/>
          </p:cNvSpPr>
          <p:nvPr/>
        </p:nvSpPr>
        <p:spPr bwMode="auto">
          <a:xfrm>
            <a:off x="350490" y="5161671"/>
            <a:ext cx="8891323" cy="1086901"/>
          </a:xfrm>
          <a:prstGeom prst="rect">
            <a:avLst/>
          </a:prstGeom>
          <a:solidFill>
            <a:schemeClr val="bg1"/>
          </a:solidFill>
          <a:ln w="9525">
            <a:noFill/>
            <a:miter lim="800000"/>
            <a:headEnd/>
            <a:tailEnd/>
          </a:ln>
        </p:spPr>
        <p:txBody>
          <a:bodyPr>
            <a:spAutoFit/>
          </a:bodyPr>
          <a:lstStyle/>
          <a:p>
            <a:pPr>
              <a:lnSpc>
                <a:spcPct val="150000"/>
              </a:lnSpc>
            </a:pPr>
            <a:r>
              <a:rPr lang="zh-CN" altLang="en-US" sz="2167" dirty="0">
                <a:solidFill>
                  <a:srgbClr val="FF0000"/>
                </a:solidFill>
                <a:latin typeface="Consolas" pitchFamily="49" charset="0"/>
                <a:ea typeface="黑体" pitchFamily="49" charset="-122"/>
                <a:cs typeface="Consolas" pitchFamily="49" charset="0"/>
              </a:rPr>
              <a:t>注意：</a:t>
            </a:r>
            <a:r>
              <a:rPr lang="zh-CN" altLang="en-US" sz="2288" dirty="0">
                <a:solidFill>
                  <a:srgbClr val="0000FF"/>
                </a:solidFill>
                <a:latin typeface="Consolas" pitchFamily="49" charset="0"/>
                <a:ea typeface="楷体" pitchFamily="49" charset="-122"/>
                <a:cs typeface="Consolas" pitchFamily="49" charset="0"/>
              </a:rPr>
              <a:t>上述过程中进栈的次序与递归体中三步的求解次序正好相反，这是由于梵塔问题和栈的特点决定的。</a:t>
            </a:r>
          </a:p>
        </p:txBody>
      </p:sp>
      <p:sp>
        <p:nvSpPr>
          <p:cNvPr id="2" name="日期占位符 1"/>
          <p:cNvSpPr>
            <a:spLocks noGrp="1"/>
          </p:cNvSpPr>
          <p:nvPr>
            <p:ph type="dt" sz="half" idx="10"/>
          </p:nvPr>
        </p:nvSpPr>
        <p:spPr/>
        <p:txBody>
          <a:bodyPr/>
          <a:lstStyle/>
          <a:p>
            <a:pPr eaLnBrk="1" latinLnBrk="0" hangingPunct="1"/>
            <a:fld id="{41CEAC6D-DA5F-46A3-959D-AEBC1E405A63}"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60</a:t>
            </a:fld>
            <a:endParaRPr lang="en-US" altLang="zh-CN">
              <a:solidFill>
                <a:srgbClr val="F0A22E">
                  <a:shade val="75000"/>
                </a:srgbClr>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3877" y="776707"/>
            <a:ext cx="7816508" cy="514761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pPr>
              <a:lnSpc>
                <a:spcPct val="150000"/>
              </a:lnSpc>
            </a:pPr>
            <a:r>
              <a:rPr lang="en-US" altLang="zh-CN" sz="1733" dirty="0">
                <a:solidFill>
                  <a:schemeClr val="tx1"/>
                </a:solidFill>
                <a:latin typeface="Consolas" pitchFamily="49" charset="0"/>
                <a:ea typeface="仿宋" pitchFamily="49" charset="-122"/>
                <a:cs typeface="Consolas" pitchFamily="49" charset="0"/>
              </a:rPr>
              <a:t>void Hanoi1(</a:t>
            </a:r>
            <a:r>
              <a:rPr lang="en-US" altLang="zh-CN" sz="1733" dirty="0" err="1">
                <a:solidFill>
                  <a:schemeClr val="tx1"/>
                </a:solidFill>
                <a:latin typeface="Consolas" pitchFamily="49" charset="0"/>
                <a:ea typeface="仿宋" pitchFamily="49" charset="-122"/>
                <a:cs typeface="Consolas" pitchFamily="49" charset="0"/>
              </a:rPr>
              <a:t>int</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n,char</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x,char</a:t>
            </a: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y,char</a:t>
            </a:r>
            <a:r>
              <a:rPr lang="en-US" altLang="zh-CN" sz="1733" dirty="0">
                <a:solidFill>
                  <a:schemeClr val="tx1"/>
                </a:solidFill>
                <a:latin typeface="Consolas" pitchFamily="49" charset="0"/>
                <a:ea typeface="仿宋" pitchFamily="49" charset="-122"/>
                <a:cs typeface="Consolas" pitchFamily="49" charset="0"/>
              </a:rPr>
              <a:t> z)</a:t>
            </a:r>
          </a:p>
          <a:p>
            <a:pPr>
              <a:lnSpc>
                <a:spcPct val="150000"/>
              </a:lnSpc>
            </a:pPr>
            <a:r>
              <a:rPr lang="nb-NO" altLang="zh-CN" sz="1733" dirty="0">
                <a:solidFill>
                  <a:schemeClr val="tx1"/>
                </a:solidFill>
                <a:latin typeface="Consolas" pitchFamily="49" charset="0"/>
                <a:ea typeface="仿宋" pitchFamily="49" charset="-122"/>
                <a:cs typeface="Consolas" pitchFamily="49" charset="0"/>
              </a:rPr>
              <a:t>//</a:t>
            </a:r>
            <a:r>
              <a:rPr lang="zh-CN" altLang="zh-CN" sz="1733" dirty="0">
                <a:solidFill>
                  <a:schemeClr val="tx1"/>
                </a:solidFill>
                <a:latin typeface="Consolas" pitchFamily="49" charset="0"/>
                <a:ea typeface="仿宋" pitchFamily="49" charset="-122"/>
                <a:cs typeface="Consolas" pitchFamily="49" charset="0"/>
              </a:rPr>
              <a:t>求</a:t>
            </a:r>
            <a:r>
              <a:rPr lang="nb-NO" altLang="zh-CN" sz="1733" dirty="0">
                <a:solidFill>
                  <a:schemeClr val="tx1"/>
                </a:solidFill>
                <a:latin typeface="Consolas" pitchFamily="49" charset="0"/>
                <a:ea typeface="仿宋" pitchFamily="49" charset="-122"/>
                <a:cs typeface="Consolas" pitchFamily="49" charset="0"/>
              </a:rPr>
              <a:t>Hanoi</a:t>
            </a:r>
            <a:r>
              <a:rPr lang="zh-CN" altLang="zh-CN" sz="1733" dirty="0">
                <a:solidFill>
                  <a:schemeClr val="tx1"/>
                </a:solidFill>
                <a:latin typeface="Consolas" pitchFamily="49" charset="0"/>
                <a:ea typeface="仿宋" pitchFamily="49" charset="-122"/>
                <a:cs typeface="Consolas" pitchFamily="49" charset="0"/>
              </a:rPr>
              <a:t>递归算法转换成的非递归算法</a:t>
            </a: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NodeType</a:t>
            </a:r>
            <a:r>
              <a:rPr lang="en-US" altLang="zh-CN" sz="1733" dirty="0">
                <a:solidFill>
                  <a:schemeClr val="tx1"/>
                </a:solidFill>
                <a:latin typeface="Consolas" pitchFamily="49" charset="0"/>
                <a:ea typeface="仿宋" pitchFamily="49" charset="-122"/>
                <a:cs typeface="Consolas" pitchFamily="49" charset="0"/>
              </a:rPr>
              <a:t> e,e1,e2,e3;</a:t>
            </a:r>
            <a:endParaRPr lang="zh-CN" altLang="zh-CN" sz="1733" dirty="0">
              <a:solidFill>
                <a:schemeClr val="tx1"/>
              </a:solidFill>
              <a:latin typeface="Consolas" pitchFamily="49" charset="0"/>
              <a:ea typeface="仿宋" pitchFamily="49" charset="-122"/>
              <a:cs typeface="Consolas" pitchFamily="49" charset="0"/>
            </a:endParaRPr>
          </a:p>
          <a:p>
            <a:pPr>
              <a:lnSpc>
                <a:spcPct val="150000"/>
              </a:lnSpc>
            </a:pPr>
            <a:r>
              <a:rPr lang="en-US" altLang="zh-CN" sz="1733" dirty="0">
                <a:solidFill>
                  <a:schemeClr val="tx1"/>
                </a:solidFill>
                <a:latin typeface="Consolas" pitchFamily="49" charset="0"/>
                <a:ea typeface="仿宋" pitchFamily="49" charset="-122"/>
                <a:cs typeface="Consolas" pitchFamily="49" charset="0"/>
              </a:rPr>
              <a:t>   stack&lt;</a:t>
            </a:r>
            <a:r>
              <a:rPr lang="en-US" altLang="zh-CN" sz="1733" dirty="0" err="1">
                <a:solidFill>
                  <a:schemeClr val="tx1"/>
                </a:solidFill>
                <a:latin typeface="Consolas" pitchFamily="49" charset="0"/>
                <a:ea typeface="仿宋" pitchFamily="49" charset="-122"/>
                <a:cs typeface="Consolas" pitchFamily="49" charset="0"/>
              </a:rPr>
              <a:t>NodeType</a:t>
            </a:r>
            <a:r>
              <a:rPr lang="en-US" altLang="zh-CN" sz="1733" dirty="0">
                <a:solidFill>
                  <a:schemeClr val="tx1"/>
                </a:solidFill>
                <a:latin typeface="Consolas" pitchFamily="49" charset="0"/>
                <a:ea typeface="仿宋" pitchFamily="49" charset="-122"/>
                <a:cs typeface="Consolas" pitchFamily="49" charset="0"/>
              </a:rPr>
              <a:t>&gt; </a:t>
            </a:r>
            <a:r>
              <a:rPr lang="en-US" altLang="zh-CN" sz="1733" dirty="0" err="1">
                <a:solidFill>
                  <a:schemeClr val="tx1"/>
                </a:solidFill>
                <a:latin typeface="Consolas" pitchFamily="49" charset="0"/>
                <a:ea typeface="仿宋" pitchFamily="49" charset="-122"/>
                <a:cs typeface="Consolas" pitchFamily="49" charset="0"/>
              </a:rPr>
              <a:t>st</a:t>
            </a:r>
            <a:r>
              <a:rPr lang="en-US" altLang="zh-CN" sz="1733" dirty="0">
                <a:solidFill>
                  <a:schemeClr val="tx1"/>
                </a:solidFill>
                <a:latin typeface="Consolas" pitchFamily="49" charset="0"/>
                <a:ea typeface="仿宋" pitchFamily="49" charset="-122"/>
                <a:cs typeface="Consolas" pitchFamily="49" charset="0"/>
              </a:rPr>
              <a:t>;</a:t>
            </a:r>
            <a:endParaRPr lang="zh-CN" altLang="zh-CN" sz="1733" dirty="0">
              <a:solidFill>
                <a:schemeClr val="tx1"/>
              </a:solidFill>
              <a:latin typeface="Consolas" pitchFamily="49" charset="0"/>
              <a:ea typeface="仿宋" pitchFamily="49" charset="-122"/>
              <a:cs typeface="Consolas" pitchFamily="49" charset="0"/>
            </a:endParaRP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e.n</a:t>
            </a:r>
            <a:r>
              <a:rPr lang="en-US" altLang="zh-CN" sz="1733" dirty="0">
                <a:solidFill>
                  <a:schemeClr val="tx1"/>
                </a:solidFill>
                <a:latin typeface="Consolas" pitchFamily="49" charset="0"/>
                <a:ea typeface="仿宋" pitchFamily="49" charset="-122"/>
                <a:cs typeface="Consolas" pitchFamily="49" charset="0"/>
              </a:rPr>
              <a:t>=n;</a:t>
            </a:r>
            <a:endParaRPr lang="zh-CN" altLang="zh-CN" sz="1733" dirty="0">
              <a:solidFill>
                <a:schemeClr val="tx1"/>
              </a:solidFill>
              <a:latin typeface="Consolas" pitchFamily="49" charset="0"/>
              <a:ea typeface="仿宋" pitchFamily="49" charset="-122"/>
              <a:cs typeface="Consolas" pitchFamily="49" charset="0"/>
            </a:endParaRP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e.x</a:t>
            </a:r>
            <a:r>
              <a:rPr lang="en-US" altLang="zh-CN" sz="1733" dirty="0">
                <a:solidFill>
                  <a:schemeClr val="tx1"/>
                </a:solidFill>
                <a:latin typeface="Consolas" pitchFamily="49" charset="0"/>
                <a:ea typeface="仿宋" pitchFamily="49" charset="-122"/>
                <a:cs typeface="Consolas" pitchFamily="49" charset="0"/>
              </a:rPr>
              <a:t>=x; </a:t>
            </a:r>
            <a:r>
              <a:rPr lang="en-US" altLang="zh-CN" sz="1733" dirty="0" err="1">
                <a:solidFill>
                  <a:schemeClr val="tx1"/>
                </a:solidFill>
                <a:latin typeface="Consolas" pitchFamily="49" charset="0"/>
                <a:ea typeface="仿宋" pitchFamily="49" charset="-122"/>
                <a:cs typeface="Consolas" pitchFamily="49" charset="0"/>
              </a:rPr>
              <a:t>e.y</a:t>
            </a:r>
            <a:r>
              <a:rPr lang="en-US" altLang="zh-CN" sz="1733" dirty="0">
                <a:solidFill>
                  <a:schemeClr val="tx1"/>
                </a:solidFill>
                <a:latin typeface="Consolas" pitchFamily="49" charset="0"/>
                <a:ea typeface="仿宋" pitchFamily="49" charset="-122"/>
                <a:cs typeface="Consolas" pitchFamily="49" charset="0"/>
              </a:rPr>
              <a:t>=y; </a:t>
            </a:r>
            <a:r>
              <a:rPr lang="en-US" altLang="zh-CN" sz="1733" dirty="0" err="1">
                <a:solidFill>
                  <a:schemeClr val="tx1"/>
                </a:solidFill>
                <a:latin typeface="Consolas" pitchFamily="49" charset="0"/>
                <a:ea typeface="仿宋" pitchFamily="49" charset="-122"/>
                <a:cs typeface="Consolas" pitchFamily="49" charset="0"/>
              </a:rPr>
              <a:t>e.z</a:t>
            </a:r>
            <a:r>
              <a:rPr lang="en-US" altLang="zh-CN" sz="1733" dirty="0">
                <a:solidFill>
                  <a:schemeClr val="tx1"/>
                </a:solidFill>
                <a:latin typeface="Consolas" pitchFamily="49" charset="0"/>
                <a:ea typeface="仿宋" pitchFamily="49" charset="-122"/>
                <a:cs typeface="Consolas" pitchFamily="49" charset="0"/>
              </a:rPr>
              <a:t>=z;</a:t>
            </a:r>
            <a:endParaRPr lang="zh-CN" altLang="zh-CN" sz="1733" dirty="0">
              <a:solidFill>
                <a:schemeClr val="tx1"/>
              </a:solidFill>
              <a:latin typeface="Consolas" pitchFamily="49" charset="0"/>
              <a:ea typeface="仿宋" pitchFamily="49" charset="-122"/>
              <a:cs typeface="Consolas" pitchFamily="49" charset="0"/>
            </a:endParaRP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e.tag</a:t>
            </a:r>
            <a:r>
              <a:rPr lang="en-US" altLang="zh-CN" sz="1733" dirty="0">
                <a:solidFill>
                  <a:schemeClr val="tx1"/>
                </a:solidFill>
                <a:latin typeface="Consolas" pitchFamily="49" charset="0"/>
                <a:ea typeface="仿宋" pitchFamily="49" charset="-122"/>
                <a:cs typeface="Consolas" pitchFamily="49" charset="0"/>
              </a:rPr>
              <a:t>=1;</a:t>
            </a:r>
            <a:endParaRPr lang="zh-CN" altLang="zh-CN" sz="1733" dirty="0">
              <a:solidFill>
                <a:schemeClr val="tx1"/>
              </a:solidFill>
              <a:latin typeface="Consolas" pitchFamily="49" charset="0"/>
              <a:ea typeface="仿宋" pitchFamily="49" charset="-122"/>
              <a:cs typeface="Consolas" pitchFamily="49" charset="0"/>
            </a:endParaRP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st.push</a:t>
            </a:r>
            <a:r>
              <a:rPr lang="en-US" altLang="zh-CN" sz="1733" dirty="0">
                <a:solidFill>
                  <a:schemeClr val="tx1"/>
                </a:solidFill>
                <a:latin typeface="Consolas" pitchFamily="49" charset="0"/>
                <a:ea typeface="仿宋" pitchFamily="49" charset="-122"/>
                <a:cs typeface="Consolas" pitchFamily="49" charset="0"/>
              </a:rPr>
              <a:t>(e);			//</a:t>
            </a:r>
            <a:r>
              <a:rPr lang="zh-CN" altLang="zh-CN" sz="1733" dirty="0">
                <a:solidFill>
                  <a:schemeClr val="tx1"/>
                </a:solidFill>
                <a:latin typeface="Consolas" pitchFamily="49" charset="0"/>
                <a:ea typeface="仿宋" pitchFamily="49" charset="-122"/>
                <a:cs typeface="Consolas" pitchFamily="49" charset="0"/>
              </a:rPr>
              <a:t>初值进栈</a:t>
            </a:r>
          </a:p>
          <a:p>
            <a:pPr>
              <a:lnSpc>
                <a:spcPct val="150000"/>
              </a:lnSpc>
            </a:pPr>
            <a:r>
              <a:rPr lang="en-US" altLang="zh-CN" sz="1733" dirty="0">
                <a:solidFill>
                  <a:schemeClr val="tx1"/>
                </a:solidFill>
                <a:latin typeface="Consolas" pitchFamily="49" charset="0"/>
                <a:ea typeface="仿宋" pitchFamily="49" charset="-122"/>
                <a:cs typeface="Consolas" pitchFamily="49" charset="0"/>
              </a:rPr>
              <a:t>   while (!</a:t>
            </a:r>
            <a:r>
              <a:rPr lang="en-US" altLang="zh-CN" sz="1733" dirty="0" err="1">
                <a:solidFill>
                  <a:schemeClr val="tx1"/>
                </a:solidFill>
                <a:latin typeface="Consolas" pitchFamily="49" charset="0"/>
                <a:ea typeface="仿宋" pitchFamily="49" charset="-122"/>
                <a:cs typeface="Consolas" pitchFamily="49" charset="0"/>
              </a:rPr>
              <a:t>st.empty</a:t>
            </a:r>
            <a:r>
              <a:rPr lang="en-US" altLang="zh-CN" sz="1733" dirty="0">
                <a:solidFill>
                  <a:schemeClr val="tx1"/>
                </a:solidFill>
                <a:latin typeface="Consolas" pitchFamily="49" charset="0"/>
                <a:ea typeface="仿宋" pitchFamily="49" charset="-122"/>
                <a:cs typeface="Consolas" pitchFamily="49" charset="0"/>
              </a:rPr>
              <a:t>())	//</a:t>
            </a:r>
            <a:r>
              <a:rPr lang="zh-CN" altLang="zh-CN" sz="1733" dirty="0">
                <a:solidFill>
                  <a:schemeClr val="tx1"/>
                </a:solidFill>
                <a:latin typeface="Consolas" pitchFamily="49" charset="0"/>
                <a:ea typeface="仿宋" pitchFamily="49" charset="-122"/>
                <a:cs typeface="Consolas" pitchFamily="49" charset="0"/>
              </a:rPr>
              <a:t>栈不空循环</a:t>
            </a:r>
          </a:p>
          <a:p>
            <a:pPr>
              <a:lnSpc>
                <a:spcPct val="150000"/>
              </a:lnSpc>
            </a:pPr>
            <a:r>
              <a:rPr lang="en-US" altLang="zh-CN" sz="1733" dirty="0">
                <a:solidFill>
                  <a:schemeClr val="tx1"/>
                </a:solidFill>
                <a:latin typeface="Consolas" pitchFamily="49" charset="0"/>
                <a:ea typeface="仿宋" pitchFamily="49" charset="-122"/>
                <a:cs typeface="Consolas" pitchFamily="49" charset="0"/>
              </a:rPr>
              <a:t>   {  if (</a:t>
            </a:r>
            <a:r>
              <a:rPr lang="en-US" altLang="zh-CN" sz="1733" dirty="0" err="1">
                <a:solidFill>
                  <a:schemeClr val="tx1"/>
                </a:solidFill>
                <a:latin typeface="Consolas" pitchFamily="49" charset="0"/>
                <a:ea typeface="仿宋" pitchFamily="49" charset="-122"/>
                <a:cs typeface="Consolas" pitchFamily="49" charset="0"/>
              </a:rPr>
              <a:t>st.top</a:t>
            </a:r>
            <a:r>
              <a:rPr lang="en-US" altLang="zh-CN" sz="1733" dirty="0">
                <a:solidFill>
                  <a:schemeClr val="tx1"/>
                </a:solidFill>
                <a:latin typeface="Consolas" pitchFamily="49" charset="0"/>
                <a:ea typeface="仿宋" pitchFamily="49" charset="-122"/>
                <a:cs typeface="Consolas" pitchFamily="49" charset="0"/>
              </a:rPr>
              <a:t>().tag==1)	//</a:t>
            </a:r>
            <a:r>
              <a:rPr lang="zh-CN" altLang="zh-CN" sz="1733" dirty="0">
                <a:solidFill>
                  <a:schemeClr val="tx1"/>
                </a:solidFill>
                <a:latin typeface="Consolas" pitchFamily="49" charset="0"/>
                <a:ea typeface="仿宋" pitchFamily="49" charset="-122"/>
                <a:cs typeface="Consolas" pitchFamily="49" charset="0"/>
              </a:rPr>
              <a:t>当不能直接操作时</a:t>
            </a:r>
          </a:p>
          <a:p>
            <a:pPr>
              <a:lnSpc>
                <a:spcPct val="150000"/>
              </a:lnSpc>
            </a:pPr>
            <a:r>
              <a:rPr lang="en-US" altLang="zh-CN" sz="1733" dirty="0">
                <a:solidFill>
                  <a:schemeClr val="tx1"/>
                </a:solidFill>
                <a:latin typeface="Consolas" pitchFamily="49" charset="0"/>
                <a:ea typeface="仿宋" pitchFamily="49" charset="-122"/>
                <a:cs typeface="Consolas" pitchFamily="49" charset="0"/>
              </a:rPr>
              <a:t>      {   e=</a:t>
            </a:r>
            <a:r>
              <a:rPr lang="en-US" altLang="zh-CN" sz="1733" dirty="0" err="1">
                <a:solidFill>
                  <a:schemeClr val="tx1"/>
                </a:solidFill>
                <a:latin typeface="Consolas" pitchFamily="49" charset="0"/>
                <a:ea typeface="仿宋" pitchFamily="49" charset="-122"/>
                <a:cs typeface="Consolas" pitchFamily="49" charset="0"/>
              </a:rPr>
              <a:t>st.top</a:t>
            </a:r>
            <a:r>
              <a:rPr lang="en-US" altLang="zh-CN" sz="1733" dirty="0">
                <a:solidFill>
                  <a:schemeClr val="tx1"/>
                </a:solidFill>
                <a:latin typeface="Consolas" pitchFamily="49" charset="0"/>
                <a:ea typeface="仿宋" pitchFamily="49" charset="-122"/>
                <a:cs typeface="Consolas" pitchFamily="49" charset="0"/>
              </a:rPr>
              <a:t>();</a:t>
            </a:r>
          </a:p>
          <a:p>
            <a:pPr>
              <a:lnSpc>
                <a:spcPct val="150000"/>
              </a:lnSpc>
            </a:pPr>
            <a:r>
              <a:rPr lang="en-US" altLang="zh-CN" sz="1733" dirty="0">
                <a:solidFill>
                  <a:schemeClr val="tx1"/>
                </a:solidFill>
                <a:latin typeface="Consolas" pitchFamily="49" charset="0"/>
                <a:ea typeface="仿宋" pitchFamily="49" charset="-122"/>
                <a:cs typeface="Consolas" pitchFamily="49" charset="0"/>
              </a:rPr>
              <a:t>          </a:t>
            </a:r>
            <a:r>
              <a:rPr lang="en-US" altLang="zh-CN" sz="1733" dirty="0" err="1">
                <a:solidFill>
                  <a:schemeClr val="tx1"/>
                </a:solidFill>
                <a:latin typeface="Consolas" pitchFamily="49" charset="0"/>
                <a:ea typeface="仿宋" pitchFamily="49" charset="-122"/>
                <a:cs typeface="Consolas" pitchFamily="49" charset="0"/>
              </a:rPr>
              <a:t>st.pop</a:t>
            </a:r>
            <a:r>
              <a:rPr lang="en-US" altLang="zh-CN" sz="1733" dirty="0">
                <a:solidFill>
                  <a:schemeClr val="tx1"/>
                </a:solidFill>
                <a:latin typeface="Consolas" pitchFamily="49" charset="0"/>
                <a:ea typeface="仿宋" pitchFamily="49" charset="-122"/>
                <a:cs typeface="Consolas" pitchFamily="49" charset="0"/>
              </a:rPr>
              <a:t>();		//</a:t>
            </a:r>
            <a:r>
              <a:rPr lang="zh-CN" altLang="zh-CN" sz="1733" dirty="0">
                <a:solidFill>
                  <a:schemeClr val="tx1"/>
                </a:solidFill>
                <a:latin typeface="Consolas" pitchFamily="49" charset="0"/>
                <a:ea typeface="仿宋" pitchFamily="49" charset="-122"/>
                <a:cs typeface="Consolas" pitchFamily="49" charset="0"/>
              </a:rPr>
              <a:t>退栈</a:t>
            </a:r>
            <a:r>
              <a:rPr lang="en-US" altLang="zh-CN" sz="1733" dirty="0" err="1">
                <a:solidFill>
                  <a:schemeClr val="tx1"/>
                </a:solidFill>
                <a:latin typeface="Consolas" pitchFamily="49" charset="0"/>
                <a:ea typeface="仿宋" pitchFamily="49" charset="-122"/>
                <a:cs typeface="Consolas" pitchFamily="49" charset="0"/>
              </a:rPr>
              <a:t>hanoi</a:t>
            </a:r>
            <a:r>
              <a:rPr lang="en-US" altLang="zh-CN" sz="1733" dirty="0">
                <a:solidFill>
                  <a:schemeClr val="tx1"/>
                </a:solidFill>
                <a:latin typeface="Consolas" pitchFamily="49" charset="0"/>
                <a:ea typeface="仿宋" pitchFamily="49" charset="-122"/>
                <a:cs typeface="Consolas" pitchFamily="49" charset="0"/>
              </a:rPr>
              <a:t>(</a:t>
            </a:r>
            <a:r>
              <a:rPr lang="en-US" altLang="zh-CN" sz="1733" dirty="0" err="1">
                <a:solidFill>
                  <a:schemeClr val="tx1"/>
                </a:solidFill>
                <a:latin typeface="Consolas" pitchFamily="49" charset="0"/>
                <a:ea typeface="仿宋" pitchFamily="49" charset="-122"/>
                <a:cs typeface="Consolas" pitchFamily="49" charset="0"/>
              </a:rPr>
              <a:t>n,x,y,z</a:t>
            </a:r>
            <a:r>
              <a:rPr lang="en-US" altLang="zh-CN" sz="1733" dirty="0">
                <a:solidFill>
                  <a:schemeClr val="tx1"/>
                </a:solidFill>
                <a:latin typeface="Consolas" pitchFamily="49" charset="0"/>
                <a:ea typeface="仿宋" pitchFamily="49" charset="-122"/>
                <a:cs typeface="Consolas" pitchFamily="49" charset="0"/>
              </a:rPr>
              <a:t>)</a:t>
            </a:r>
            <a:endParaRPr lang="zh-CN" altLang="zh-CN" sz="1733" dirty="0">
              <a:solidFill>
                <a:schemeClr val="tx1"/>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CF441AF4-80B9-4D2F-95D9-9C91DC87AC73}"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61</a:t>
            </a:fld>
            <a:endParaRPr lang="en-US" altLang="zh-CN">
              <a:solidFill>
                <a:srgbClr val="F0A22E">
                  <a:shade val="75000"/>
                </a:srgbClr>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136" y="776707"/>
            <a:ext cx="8977375" cy="529375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300" dirty="0">
                <a:solidFill>
                  <a:schemeClr val="tx1"/>
                </a:solidFill>
                <a:latin typeface="Consolas" pitchFamily="49" charset="0"/>
                <a:ea typeface="仿宋" pitchFamily="49" charset="-122"/>
                <a:cs typeface="Consolas" pitchFamily="49" charset="0"/>
              </a:rPr>
              <a:t>       e1.n=e.n-1;		//</a:t>
            </a:r>
            <a:r>
              <a:rPr lang="zh-CN" altLang="zh-CN" sz="1300" dirty="0">
                <a:solidFill>
                  <a:schemeClr val="tx1"/>
                </a:solidFill>
                <a:latin typeface="Consolas" pitchFamily="49" charset="0"/>
                <a:ea typeface="仿宋" pitchFamily="49" charset="-122"/>
                <a:cs typeface="Consolas" pitchFamily="49" charset="0"/>
              </a:rPr>
              <a:t>产生子任务</a:t>
            </a:r>
            <a:r>
              <a:rPr lang="en-US" altLang="zh-CN" sz="1300" dirty="0">
                <a:solidFill>
                  <a:schemeClr val="tx1"/>
                </a:solidFill>
                <a:latin typeface="Consolas" pitchFamily="49" charset="0"/>
                <a:ea typeface="仿宋" pitchFamily="49" charset="-122"/>
                <a:cs typeface="Consolas" pitchFamily="49" charset="0"/>
              </a:rPr>
              <a:t>3</a:t>
            </a:r>
            <a:r>
              <a:rPr lang="zh-CN" altLang="zh-CN" sz="1300" dirty="0">
                <a:solidFill>
                  <a:schemeClr val="tx1"/>
                </a:solidFill>
                <a:latin typeface="Consolas" pitchFamily="49" charset="0"/>
                <a:ea typeface="仿宋" pitchFamily="49" charset="-122"/>
                <a:cs typeface="Consolas" pitchFamily="49" charset="0"/>
              </a:rPr>
              <a:t>：</a:t>
            </a:r>
            <a:r>
              <a:rPr lang="en-US" altLang="zh-CN" sz="1300" dirty="0">
                <a:solidFill>
                  <a:schemeClr val="tx1"/>
                </a:solidFill>
                <a:latin typeface="Consolas" pitchFamily="49" charset="0"/>
                <a:ea typeface="仿宋" pitchFamily="49" charset="-122"/>
                <a:cs typeface="Consolas" pitchFamily="49" charset="0"/>
              </a:rPr>
              <a:t>Hanoi(n-1,y,x,z)</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e1.x=</a:t>
            </a:r>
            <a:r>
              <a:rPr lang="en-US" altLang="zh-CN" sz="1300" dirty="0" err="1">
                <a:solidFill>
                  <a:schemeClr val="tx1"/>
                </a:solidFill>
                <a:latin typeface="Consolas" pitchFamily="49" charset="0"/>
                <a:ea typeface="仿宋" pitchFamily="49" charset="-122"/>
                <a:cs typeface="Consolas" pitchFamily="49" charset="0"/>
              </a:rPr>
              <a:t>e.y</a:t>
            </a:r>
            <a:r>
              <a:rPr lang="en-US" altLang="zh-CN" sz="1300" dirty="0">
                <a:solidFill>
                  <a:schemeClr val="tx1"/>
                </a:solidFill>
                <a:latin typeface="Consolas" pitchFamily="49" charset="0"/>
                <a:ea typeface="仿宋" pitchFamily="49" charset="-122"/>
                <a:cs typeface="Consolas" pitchFamily="49" charset="0"/>
              </a:rPr>
              <a:t>; e1.y=</a:t>
            </a:r>
            <a:r>
              <a:rPr lang="en-US" altLang="zh-CN" sz="1300" dirty="0" err="1">
                <a:solidFill>
                  <a:schemeClr val="tx1"/>
                </a:solidFill>
                <a:latin typeface="Consolas" pitchFamily="49" charset="0"/>
                <a:ea typeface="仿宋" pitchFamily="49" charset="-122"/>
                <a:cs typeface="Consolas" pitchFamily="49" charset="0"/>
              </a:rPr>
              <a:t>e.x</a:t>
            </a:r>
            <a:r>
              <a:rPr lang="en-US" altLang="zh-CN" sz="1300" dirty="0">
                <a:solidFill>
                  <a:schemeClr val="tx1"/>
                </a:solidFill>
                <a:latin typeface="Consolas" pitchFamily="49" charset="0"/>
                <a:ea typeface="仿宋" pitchFamily="49" charset="-122"/>
                <a:cs typeface="Consolas" pitchFamily="49" charset="0"/>
              </a:rPr>
              <a:t>; e1.z=</a:t>
            </a:r>
            <a:r>
              <a:rPr lang="en-US" altLang="zh-CN" sz="1300" dirty="0" err="1">
                <a:solidFill>
                  <a:schemeClr val="tx1"/>
                </a:solidFill>
                <a:latin typeface="Consolas" pitchFamily="49" charset="0"/>
                <a:ea typeface="仿宋" pitchFamily="49" charset="-122"/>
                <a:cs typeface="Consolas" pitchFamily="49" charset="0"/>
              </a:rPr>
              <a:t>e.z</a:t>
            </a:r>
            <a:r>
              <a:rPr lang="en-US" altLang="zh-CN" sz="1300" dirty="0">
                <a:solidFill>
                  <a:schemeClr val="tx1"/>
                </a:solidFill>
                <a:latin typeface="Consolas" pitchFamily="49" charset="0"/>
                <a:ea typeface="仿宋" pitchFamily="49" charset="-122"/>
                <a:cs typeface="Consolas" pitchFamily="49" charset="0"/>
              </a:rPr>
              <a:t>;</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if (e1.n==1)		//</a:t>
            </a:r>
            <a:r>
              <a:rPr lang="zh-CN" altLang="zh-CN" sz="1300" dirty="0">
                <a:solidFill>
                  <a:schemeClr val="tx1"/>
                </a:solidFill>
                <a:latin typeface="Consolas" pitchFamily="49" charset="0"/>
                <a:ea typeface="仿宋" pitchFamily="49" charset="-122"/>
                <a:cs typeface="Consolas" pitchFamily="49" charset="0"/>
              </a:rPr>
              <a:t>只有一个盘片时直接操作</a:t>
            </a:r>
          </a:p>
          <a:p>
            <a:r>
              <a:rPr lang="en-US" altLang="zh-CN" sz="1300" dirty="0">
                <a:solidFill>
                  <a:schemeClr val="tx1"/>
                </a:solidFill>
                <a:latin typeface="Consolas" pitchFamily="49" charset="0"/>
                <a:ea typeface="仿宋" pitchFamily="49" charset="-122"/>
                <a:cs typeface="Consolas" pitchFamily="49" charset="0"/>
              </a:rPr>
              <a:t>	   e1.tag=0;</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else			//</a:t>
            </a:r>
            <a:r>
              <a:rPr lang="zh-CN" altLang="zh-CN" sz="1300" dirty="0">
                <a:solidFill>
                  <a:schemeClr val="tx1"/>
                </a:solidFill>
                <a:latin typeface="Consolas" pitchFamily="49" charset="0"/>
                <a:ea typeface="仿宋" pitchFamily="49" charset="-122"/>
                <a:cs typeface="Consolas" pitchFamily="49" charset="0"/>
              </a:rPr>
              <a:t>否则需要继续分解</a:t>
            </a:r>
          </a:p>
          <a:p>
            <a:r>
              <a:rPr lang="en-US" altLang="zh-CN" sz="1300" dirty="0">
                <a:solidFill>
                  <a:schemeClr val="tx1"/>
                </a:solidFill>
                <a:latin typeface="Consolas" pitchFamily="49" charset="0"/>
                <a:ea typeface="仿宋" pitchFamily="49" charset="-122"/>
                <a:cs typeface="Consolas" pitchFamily="49" charset="0"/>
              </a:rPr>
              <a:t>	   e1.tag=1;</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a:t>
            </a:r>
            <a:r>
              <a:rPr lang="en-US" altLang="zh-CN" sz="1300" dirty="0" err="1">
                <a:solidFill>
                  <a:schemeClr val="tx1"/>
                </a:solidFill>
                <a:latin typeface="Consolas" pitchFamily="49" charset="0"/>
                <a:ea typeface="仿宋" pitchFamily="49" charset="-122"/>
                <a:cs typeface="Consolas" pitchFamily="49" charset="0"/>
              </a:rPr>
              <a:t>st.push</a:t>
            </a:r>
            <a:r>
              <a:rPr lang="en-US" altLang="zh-CN" sz="1300" dirty="0">
                <a:solidFill>
                  <a:schemeClr val="tx1"/>
                </a:solidFill>
                <a:latin typeface="Consolas" pitchFamily="49" charset="0"/>
                <a:ea typeface="仿宋" pitchFamily="49" charset="-122"/>
                <a:cs typeface="Consolas" pitchFamily="49" charset="0"/>
              </a:rPr>
              <a:t>(e1);		//</a:t>
            </a:r>
            <a:r>
              <a:rPr lang="zh-CN" altLang="zh-CN" sz="1300" dirty="0">
                <a:solidFill>
                  <a:schemeClr val="tx1"/>
                </a:solidFill>
                <a:latin typeface="Consolas" pitchFamily="49" charset="0"/>
                <a:ea typeface="仿宋" pitchFamily="49" charset="-122"/>
                <a:cs typeface="Consolas" pitchFamily="49" charset="0"/>
              </a:rPr>
              <a:t>子任务</a:t>
            </a:r>
            <a:r>
              <a:rPr lang="en-US" altLang="zh-CN" sz="1300" dirty="0">
                <a:solidFill>
                  <a:schemeClr val="tx1"/>
                </a:solidFill>
                <a:latin typeface="Consolas" pitchFamily="49" charset="0"/>
                <a:ea typeface="仿宋" pitchFamily="49" charset="-122"/>
                <a:cs typeface="Consolas" pitchFamily="49" charset="0"/>
              </a:rPr>
              <a:t>3</a:t>
            </a:r>
            <a:r>
              <a:rPr lang="zh-CN" altLang="zh-CN" sz="1300" dirty="0">
                <a:solidFill>
                  <a:schemeClr val="tx1"/>
                </a:solidFill>
                <a:latin typeface="Consolas" pitchFamily="49" charset="0"/>
                <a:ea typeface="仿宋" pitchFamily="49" charset="-122"/>
                <a:cs typeface="Consolas" pitchFamily="49" charset="0"/>
              </a:rPr>
              <a:t>进栈</a:t>
            </a:r>
          </a:p>
          <a:p>
            <a:r>
              <a:rPr lang="en-US" altLang="zh-CN" sz="1300" dirty="0">
                <a:solidFill>
                  <a:schemeClr val="tx1"/>
                </a:solidFill>
                <a:latin typeface="Consolas" pitchFamily="49" charset="0"/>
                <a:ea typeface="仿宋" pitchFamily="49" charset="-122"/>
                <a:cs typeface="Consolas" pitchFamily="49" charset="0"/>
              </a:rPr>
              <a:t>       e2.n=</a:t>
            </a:r>
            <a:r>
              <a:rPr lang="en-US" altLang="zh-CN" sz="1300" dirty="0" err="1">
                <a:solidFill>
                  <a:schemeClr val="tx1"/>
                </a:solidFill>
                <a:latin typeface="Consolas" pitchFamily="49" charset="0"/>
                <a:ea typeface="仿宋" pitchFamily="49" charset="-122"/>
                <a:cs typeface="Consolas" pitchFamily="49" charset="0"/>
              </a:rPr>
              <a:t>e.n</a:t>
            </a:r>
            <a:r>
              <a:rPr lang="en-US" altLang="zh-CN" sz="1300" dirty="0">
                <a:solidFill>
                  <a:schemeClr val="tx1"/>
                </a:solidFill>
                <a:latin typeface="Consolas" pitchFamily="49" charset="0"/>
                <a:ea typeface="仿宋" pitchFamily="49" charset="-122"/>
                <a:cs typeface="Consolas" pitchFamily="49" charset="0"/>
              </a:rPr>
              <a:t>;		//</a:t>
            </a:r>
            <a:r>
              <a:rPr lang="zh-CN" altLang="zh-CN" sz="1300" dirty="0">
                <a:solidFill>
                  <a:schemeClr val="tx1"/>
                </a:solidFill>
                <a:latin typeface="Consolas" pitchFamily="49" charset="0"/>
                <a:ea typeface="仿宋" pitchFamily="49" charset="-122"/>
                <a:cs typeface="Consolas" pitchFamily="49" charset="0"/>
              </a:rPr>
              <a:t>产生子任务</a:t>
            </a:r>
            <a:r>
              <a:rPr lang="en-US" altLang="zh-CN" sz="1300" dirty="0">
                <a:solidFill>
                  <a:schemeClr val="tx1"/>
                </a:solidFill>
                <a:latin typeface="Consolas" pitchFamily="49" charset="0"/>
                <a:ea typeface="仿宋" pitchFamily="49" charset="-122"/>
                <a:cs typeface="Consolas" pitchFamily="49" charset="0"/>
              </a:rPr>
              <a:t>2</a:t>
            </a:r>
            <a:r>
              <a:rPr lang="zh-CN" altLang="zh-CN" sz="1300" dirty="0">
                <a:solidFill>
                  <a:schemeClr val="tx1"/>
                </a:solidFill>
                <a:latin typeface="Consolas" pitchFamily="49" charset="0"/>
                <a:ea typeface="仿宋" pitchFamily="49" charset="-122"/>
                <a:cs typeface="Consolas" pitchFamily="49" charset="0"/>
              </a:rPr>
              <a:t>：</a:t>
            </a:r>
            <a:r>
              <a:rPr lang="en-US" altLang="zh-CN" sz="1300" dirty="0">
                <a:solidFill>
                  <a:schemeClr val="tx1"/>
                </a:solidFill>
                <a:latin typeface="Consolas" pitchFamily="49" charset="0"/>
                <a:ea typeface="仿宋" pitchFamily="49" charset="-122"/>
                <a:cs typeface="Consolas" pitchFamily="49" charset="0"/>
              </a:rPr>
              <a:t>move(</a:t>
            </a:r>
            <a:r>
              <a:rPr lang="en-US" altLang="zh-CN" sz="1300" dirty="0" err="1">
                <a:solidFill>
                  <a:schemeClr val="tx1"/>
                </a:solidFill>
                <a:latin typeface="Consolas" pitchFamily="49" charset="0"/>
                <a:ea typeface="仿宋" pitchFamily="49" charset="-122"/>
                <a:cs typeface="Consolas" pitchFamily="49" charset="0"/>
              </a:rPr>
              <a:t>n,x,z</a:t>
            </a:r>
            <a:r>
              <a:rPr lang="en-US" altLang="zh-CN" sz="1300" dirty="0">
                <a:solidFill>
                  <a:schemeClr val="tx1"/>
                </a:solidFill>
                <a:latin typeface="Consolas" pitchFamily="49" charset="0"/>
                <a:ea typeface="仿宋" pitchFamily="49" charset="-122"/>
                <a:cs typeface="Consolas" pitchFamily="49" charset="0"/>
              </a:rPr>
              <a:t>)</a:t>
            </a:r>
            <a:r>
              <a:rPr lang="zh-CN" altLang="zh-CN" sz="1300" dirty="0">
                <a:solidFill>
                  <a:schemeClr val="tx1"/>
                </a:solidFill>
                <a:latin typeface="Consolas" pitchFamily="49" charset="0"/>
                <a:ea typeface="仿宋" pitchFamily="49" charset="-122"/>
                <a:cs typeface="Consolas" pitchFamily="49" charset="0"/>
              </a:rPr>
              <a:t>进栈</a:t>
            </a:r>
          </a:p>
          <a:p>
            <a:r>
              <a:rPr lang="en-US" altLang="zh-CN" sz="1300" dirty="0">
                <a:solidFill>
                  <a:schemeClr val="tx1"/>
                </a:solidFill>
                <a:latin typeface="Consolas" pitchFamily="49" charset="0"/>
                <a:ea typeface="仿宋" pitchFamily="49" charset="-122"/>
                <a:cs typeface="Consolas" pitchFamily="49" charset="0"/>
              </a:rPr>
              <a:t>       e2.x=</a:t>
            </a:r>
            <a:r>
              <a:rPr lang="en-US" altLang="zh-CN" sz="1300" dirty="0" err="1">
                <a:solidFill>
                  <a:schemeClr val="tx1"/>
                </a:solidFill>
                <a:latin typeface="Consolas" pitchFamily="49" charset="0"/>
                <a:ea typeface="仿宋" pitchFamily="49" charset="-122"/>
                <a:cs typeface="Consolas" pitchFamily="49" charset="0"/>
              </a:rPr>
              <a:t>e.x</a:t>
            </a:r>
            <a:r>
              <a:rPr lang="en-US" altLang="zh-CN" sz="1300" dirty="0">
                <a:solidFill>
                  <a:schemeClr val="tx1"/>
                </a:solidFill>
                <a:latin typeface="Consolas" pitchFamily="49" charset="0"/>
                <a:ea typeface="仿宋" pitchFamily="49" charset="-122"/>
                <a:cs typeface="Consolas" pitchFamily="49" charset="0"/>
              </a:rPr>
              <a:t>; e2.z=</a:t>
            </a:r>
            <a:r>
              <a:rPr lang="en-US" altLang="zh-CN" sz="1300" dirty="0" err="1">
                <a:solidFill>
                  <a:schemeClr val="tx1"/>
                </a:solidFill>
                <a:latin typeface="Consolas" pitchFamily="49" charset="0"/>
                <a:ea typeface="仿宋" pitchFamily="49" charset="-122"/>
                <a:cs typeface="Consolas" pitchFamily="49" charset="0"/>
              </a:rPr>
              <a:t>e.z</a:t>
            </a:r>
            <a:r>
              <a:rPr lang="en-US" altLang="zh-CN" sz="1300" dirty="0">
                <a:solidFill>
                  <a:schemeClr val="tx1"/>
                </a:solidFill>
                <a:latin typeface="Consolas" pitchFamily="49" charset="0"/>
                <a:ea typeface="仿宋" pitchFamily="49" charset="-122"/>
                <a:cs typeface="Consolas" pitchFamily="49" charset="0"/>
              </a:rPr>
              <a:t>;</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e2.tag=0;</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a:t>
            </a:r>
            <a:r>
              <a:rPr lang="en-US" altLang="zh-CN" sz="1300" dirty="0" err="1">
                <a:solidFill>
                  <a:schemeClr val="tx1"/>
                </a:solidFill>
                <a:latin typeface="Consolas" pitchFamily="49" charset="0"/>
                <a:ea typeface="仿宋" pitchFamily="49" charset="-122"/>
                <a:cs typeface="Consolas" pitchFamily="49" charset="0"/>
              </a:rPr>
              <a:t>st.push</a:t>
            </a:r>
            <a:r>
              <a:rPr lang="en-US" altLang="zh-CN" sz="1300" dirty="0">
                <a:solidFill>
                  <a:schemeClr val="tx1"/>
                </a:solidFill>
                <a:latin typeface="Consolas" pitchFamily="49" charset="0"/>
                <a:ea typeface="仿宋" pitchFamily="49" charset="-122"/>
                <a:cs typeface="Consolas" pitchFamily="49" charset="0"/>
              </a:rPr>
              <a:t>(e2);		//</a:t>
            </a:r>
            <a:r>
              <a:rPr lang="zh-CN" altLang="zh-CN" sz="1300" dirty="0">
                <a:solidFill>
                  <a:schemeClr val="tx1"/>
                </a:solidFill>
                <a:latin typeface="Consolas" pitchFamily="49" charset="0"/>
                <a:ea typeface="仿宋" pitchFamily="49" charset="-122"/>
                <a:cs typeface="Consolas" pitchFamily="49" charset="0"/>
              </a:rPr>
              <a:t>子任务</a:t>
            </a:r>
            <a:r>
              <a:rPr lang="en-US" altLang="zh-CN" sz="1300" dirty="0">
                <a:solidFill>
                  <a:schemeClr val="tx1"/>
                </a:solidFill>
                <a:latin typeface="Consolas" pitchFamily="49" charset="0"/>
                <a:ea typeface="仿宋" pitchFamily="49" charset="-122"/>
                <a:cs typeface="Consolas" pitchFamily="49" charset="0"/>
              </a:rPr>
              <a:t>2</a:t>
            </a:r>
            <a:r>
              <a:rPr lang="zh-CN" altLang="zh-CN" sz="1300" dirty="0">
                <a:solidFill>
                  <a:schemeClr val="tx1"/>
                </a:solidFill>
                <a:latin typeface="Consolas" pitchFamily="49" charset="0"/>
                <a:ea typeface="仿宋" pitchFamily="49" charset="-122"/>
                <a:cs typeface="Consolas" pitchFamily="49" charset="0"/>
              </a:rPr>
              <a:t>进栈</a:t>
            </a:r>
          </a:p>
          <a:p>
            <a:r>
              <a:rPr lang="en-US" altLang="zh-CN" sz="1300" dirty="0">
                <a:solidFill>
                  <a:schemeClr val="tx1"/>
                </a:solidFill>
                <a:latin typeface="Consolas" pitchFamily="49" charset="0"/>
                <a:ea typeface="仿宋" pitchFamily="49" charset="-122"/>
                <a:cs typeface="Consolas" pitchFamily="49" charset="0"/>
              </a:rPr>
              <a:t>       e3.n=e.n-1;		//</a:t>
            </a:r>
            <a:r>
              <a:rPr lang="zh-CN" altLang="zh-CN" sz="1300" dirty="0">
                <a:solidFill>
                  <a:schemeClr val="tx1"/>
                </a:solidFill>
                <a:latin typeface="Consolas" pitchFamily="49" charset="0"/>
                <a:ea typeface="仿宋" pitchFamily="49" charset="-122"/>
                <a:cs typeface="Consolas" pitchFamily="49" charset="0"/>
              </a:rPr>
              <a:t>产生子任务</a:t>
            </a:r>
            <a:r>
              <a:rPr lang="en-US" altLang="zh-CN" sz="1300" dirty="0">
                <a:solidFill>
                  <a:schemeClr val="tx1"/>
                </a:solidFill>
                <a:latin typeface="Consolas" pitchFamily="49" charset="0"/>
                <a:ea typeface="仿宋" pitchFamily="49" charset="-122"/>
                <a:cs typeface="Consolas" pitchFamily="49" charset="0"/>
              </a:rPr>
              <a:t>1</a:t>
            </a:r>
            <a:r>
              <a:rPr lang="zh-CN" altLang="zh-CN" sz="1300" dirty="0">
                <a:solidFill>
                  <a:schemeClr val="tx1"/>
                </a:solidFill>
                <a:latin typeface="Consolas" pitchFamily="49" charset="0"/>
                <a:ea typeface="仿宋" pitchFamily="49" charset="-122"/>
                <a:cs typeface="Consolas" pitchFamily="49" charset="0"/>
              </a:rPr>
              <a:t>：</a:t>
            </a:r>
            <a:r>
              <a:rPr lang="en-US" altLang="zh-CN" sz="1300" dirty="0">
                <a:solidFill>
                  <a:schemeClr val="tx1"/>
                </a:solidFill>
                <a:latin typeface="Consolas" pitchFamily="49" charset="0"/>
                <a:ea typeface="仿宋" pitchFamily="49" charset="-122"/>
                <a:cs typeface="Consolas" pitchFamily="49" charset="0"/>
              </a:rPr>
              <a:t>Hanoi(n-1,x,z,y)</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e3.x=</a:t>
            </a:r>
            <a:r>
              <a:rPr lang="en-US" altLang="zh-CN" sz="1300" dirty="0" err="1">
                <a:solidFill>
                  <a:schemeClr val="tx1"/>
                </a:solidFill>
                <a:latin typeface="Consolas" pitchFamily="49" charset="0"/>
                <a:ea typeface="仿宋" pitchFamily="49" charset="-122"/>
                <a:cs typeface="Consolas" pitchFamily="49" charset="0"/>
              </a:rPr>
              <a:t>e.x</a:t>
            </a:r>
            <a:r>
              <a:rPr lang="en-US" altLang="zh-CN" sz="1300" dirty="0">
                <a:solidFill>
                  <a:schemeClr val="tx1"/>
                </a:solidFill>
                <a:latin typeface="Consolas" pitchFamily="49" charset="0"/>
                <a:ea typeface="仿宋" pitchFamily="49" charset="-122"/>
                <a:cs typeface="Consolas" pitchFamily="49" charset="0"/>
              </a:rPr>
              <a:t>; e3.y=</a:t>
            </a:r>
            <a:r>
              <a:rPr lang="en-US" altLang="zh-CN" sz="1300" dirty="0" err="1">
                <a:solidFill>
                  <a:schemeClr val="tx1"/>
                </a:solidFill>
                <a:latin typeface="Consolas" pitchFamily="49" charset="0"/>
                <a:ea typeface="仿宋" pitchFamily="49" charset="-122"/>
                <a:cs typeface="Consolas" pitchFamily="49" charset="0"/>
              </a:rPr>
              <a:t>e.z</a:t>
            </a:r>
            <a:r>
              <a:rPr lang="en-US" altLang="zh-CN" sz="1300" dirty="0">
                <a:solidFill>
                  <a:schemeClr val="tx1"/>
                </a:solidFill>
                <a:latin typeface="Consolas" pitchFamily="49" charset="0"/>
                <a:ea typeface="仿宋" pitchFamily="49" charset="-122"/>
                <a:cs typeface="Consolas" pitchFamily="49" charset="0"/>
              </a:rPr>
              <a:t>; e3.z=</a:t>
            </a:r>
            <a:r>
              <a:rPr lang="en-US" altLang="zh-CN" sz="1300" dirty="0" err="1">
                <a:solidFill>
                  <a:schemeClr val="tx1"/>
                </a:solidFill>
                <a:latin typeface="Consolas" pitchFamily="49" charset="0"/>
                <a:ea typeface="仿宋" pitchFamily="49" charset="-122"/>
                <a:cs typeface="Consolas" pitchFamily="49" charset="0"/>
              </a:rPr>
              <a:t>e.y</a:t>
            </a:r>
            <a:r>
              <a:rPr lang="en-US" altLang="zh-CN" sz="1300" dirty="0">
                <a:solidFill>
                  <a:schemeClr val="tx1"/>
                </a:solidFill>
                <a:latin typeface="Consolas" pitchFamily="49" charset="0"/>
                <a:ea typeface="仿宋" pitchFamily="49" charset="-122"/>
                <a:cs typeface="Consolas" pitchFamily="49" charset="0"/>
              </a:rPr>
              <a:t>;</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if (e3.n==1)		//</a:t>
            </a:r>
            <a:r>
              <a:rPr lang="zh-CN" altLang="zh-CN" sz="1300" dirty="0">
                <a:solidFill>
                  <a:schemeClr val="tx1"/>
                </a:solidFill>
                <a:latin typeface="Consolas" pitchFamily="49" charset="0"/>
                <a:ea typeface="仿宋" pitchFamily="49" charset="-122"/>
                <a:cs typeface="Consolas" pitchFamily="49" charset="0"/>
              </a:rPr>
              <a:t>只有一个盘片时直接操作</a:t>
            </a:r>
          </a:p>
          <a:p>
            <a:r>
              <a:rPr lang="en-US" altLang="zh-CN" sz="1300" dirty="0">
                <a:solidFill>
                  <a:schemeClr val="tx1"/>
                </a:solidFill>
                <a:latin typeface="Consolas" pitchFamily="49" charset="0"/>
                <a:ea typeface="仿宋" pitchFamily="49" charset="-122"/>
                <a:cs typeface="Consolas" pitchFamily="49" charset="0"/>
              </a:rPr>
              <a:t>	   e3.tag=0;</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else			//</a:t>
            </a:r>
            <a:r>
              <a:rPr lang="zh-CN" altLang="zh-CN" sz="1300" dirty="0">
                <a:solidFill>
                  <a:schemeClr val="tx1"/>
                </a:solidFill>
                <a:latin typeface="Consolas" pitchFamily="49" charset="0"/>
                <a:ea typeface="仿宋" pitchFamily="49" charset="-122"/>
                <a:cs typeface="Consolas" pitchFamily="49" charset="0"/>
              </a:rPr>
              <a:t>否则需要继续分解</a:t>
            </a:r>
          </a:p>
          <a:p>
            <a:r>
              <a:rPr lang="en-US" altLang="zh-CN" sz="1300" dirty="0">
                <a:solidFill>
                  <a:schemeClr val="tx1"/>
                </a:solidFill>
                <a:latin typeface="Consolas" pitchFamily="49" charset="0"/>
                <a:ea typeface="仿宋" pitchFamily="49" charset="-122"/>
                <a:cs typeface="Consolas" pitchFamily="49" charset="0"/>
              </a:rPr>
              <a:t>	   e3.tag=1;</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a:t>
            </a:r>
            <a:r>
              <a:rPr lang="en-US" altLang="zh-CN" sz="1300" dirty="0" err="1">
                <a:solidFill>
                  <a:schemeClr val="tx1"/>
                </a:solidFill>
                <a:latin typeface="Consolas" pitchFamily="49" charset="0"/>
                <a:ea typeface="仿宋" pitchFamily="49" charset="-122"/>
                <a:cs typeface="Consolas" pitchFamily="49" charset="0"/>
              </a:rPr>
              <a:t>st.push</a:t>
            </a:r>
            <a:r>
              <a:rPr lang="en-US" altLang="zh-CN" sz="1300" dirty="0">
                <a:solidFill>
                  <a:schemeClr val="tx1"/>
                </a:solidFill>
                <a:latin typeface="Consolas" pitchFamily="49" charset="0"/>
                <a:ea typeface="仿宋" pitchFamily="49" charset="-122"/>
                <a:cs typeface="Consolas" pitchFamily="49" charset="0"/>
              </a:rPr>
              <a:t>(e3);		//</a:t>
            </a:r>
            <a:r>
              <a:rPr lang="zh-CN" altLang="zh-CN" sz="1300" dirty="0">
                <a:solidFill>
                  <a:schemeClr val="tx1"/>
                </a:solidFill>
                <a:latin typeface="Consolas" pitchFamily="49" charset="0"/>
                <a:ea typeface="仿宋" pitchFamily="49" charset="-122"/>
                <a:cs typeface="Consolas" pitchFamily="49" charset="0"/>
              </a:rPr>
              <a:t>子任务</a:t>
            </a:r>
            <a:r>
              <a:rPr lang="en-US" altLang="zh-CN" sz="1300" dirty="0">
                <a:solidFill>
                  <a:schemeClr val="tx1"/>
                </a:solidFill>
                <a:latin typeface="Consolas" pitchFamily="49" charset="0"/>
                <a:ea typeface="仿宋" pitchFamily="49" charset="-122"/>
                <a:cs typeface="Consolas" pitchFamily="49" charset="0"/>
              </a:rPr>
              <a:t>1</a:t>
            </a:r>
            <a:r>
              <a:rPr lang="zh-CN" altLang="zh-CN" sz="1300" dirty="0">
                <a:solidFill>
                  <a:schemeClr val="tx1"/>
                </a:solidFill>
                <a:latin typeface="Consolas" pitchFamily="49" charset="0"/>
                <a:ea typeface="仿宋" pitchFamily="49" charset="-122"/>
                <a:cs typeface="Consolas" pitchFamily="49" charset="0"/>
              </a:rPr>
              <a:t>进栈</a:t>
            </a:r>
          </a:p>
          <a:p>
            <a:r>
              <a:rPr lang="en-US" altLang="zh-CN" sz="1300" dirty="0">
                <a:solidFill>
                  <a:schemeClr val="tx1"/>
                </a:solidFill>
                <a:latin typeface="Consolas" pitchFamily="49" charset="0"/>
                <a:ea typeface="仿宋" pitchFamily="49" charset="-122"/>
                <a:cs typeface="Consolas" pitchFamily="49" charset="0"/>
              </a:rPr>
              <a:t>    }</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else if (</a:t>
            </a:r>
            <a:r>
              <a:rPr lang="en-US" altLang="zh-CN" sz="1300" dirty="0" err="1">
                <a:solidFill>
                  <a:schemeClr val="tx1"/>
                </a:solidFill>
                <a:latin typeface="Consolas" pitchFamily="49" charset="0"/>
                <a:ea typeface="仿宋" pitchFamily="49" charset="-122"/>
                <a:cs typeface="Consolas" pitchFamily="49" charset="0"/>
              </a:rPr>
              <a:t>st.top</a:t>
            </a:r>
            <a:r>
              <a:rPr lang="en-US" altLang="zh-CN" sz="1300" dirty="0">
                <a:solidFill>
                  <a:schemeClr val="tx1"/>
                </a:solidFill>
                <a:latin typeface="Consolas" pitchFamily="49" charset="0"/>
                <a:ea typeface="仿宋" pitchFamily="49" charset="-122"/>
                <a:cs typeface="Consolas" pitchFamily="49" charset="0"/>
              </a:rPr>
              <a:t>().tag==0)	//</a:t>
            </a:r>
            <a:r>
              <a:rPr lang="zh-CN" altLang="zh-CN" sz="1300" dirty="0">
                <a:solidFill>
                  <a:schemeClr val="tx1"/>
                </a:solidFill>
                <a:latin typeface="Consolas" pitchFamily="49" charset="0"/>
                <a:ea typeface="仿宋" pitchFamily="49" charset="-122"/>
                <a:cs typeface="Consolas" pitchFamily="49" charset="0"/>
              </a:rPr>
              <a:t>当可以直接操作时</a:t>
            </a:r>
          </a:p>
          <a:p>
            <a:r>
              <a:rPr lang="en-US" altLang="zh-CN" sz="1300" dirty="0">
                <a:solidFill>
                  <a:schemeClr val="tx1"/>
                </a:solidFill>
                <a:latin typeface="Consolas" pitchFamily="49" charset="0"/>
                <a:ea typeface="仿宋" pitchFamily="49" charset="-122"/>
                <a:cs typeface="Consolas" pitchFamily="49" charset="0"/>
              </a:rPr>
              <a:t>    {	</a:t>
            </a:r>
            <a:r>
              <a:rPr lang="en-US" altLang="zh-CN" sz="1300" dirty="0" err="1">
                <a:solidFill>
                  <a:schemeClr val="tx1"/>
                </a:solidFill>
                <a:latin typeface="Consolas" pitchFamily="49" charset="0"/>
                <a:ea typeface="仿宋" pitchFamily="49" charset="-122"/>
                <a:cs typeface="Consolas" pitchFamily="49" charset="0"/>
              </a:rPr>
              <a:t>printf</a:t>
            </a:r>
            <a:r>
              <a:rPr lang="en-US" altLang="zh-CN" sz="1300" dirty="0">
                <a:solidFill>
                  <a:schemeClr val="tx1"/>
                </a:solidFill>
                <a:latin typeface="Consolas" pitchFamily="49" charset="0"/>
                <a:ea typeface="仿宋" pitchFamily="49" charset="-122"/>
                <a:cs typeface="Consolas" pitchFamily="49" charset="0"/>
              </a:rPr>
              <a:t>("\t</a:t>
            </a:r>
            <a:r>
              <a:rPr lang="zh-CN" altLang="zh-CN" sz="1300" dirty="0">
                <a:solidFill>
                  <a:schemeClr val="tx1"/>
                </a:solidFill>
                <a:latin typeface="Consolas" pitchFamily="49" charset="0"/>
                <a:ea typeface="仿宋" pitchFamily="49" charset="-122"/>
                <a:cs typeface="Consolas" pitchFamily="49" charset="0"/>
              </a:rPr>
              <a:t>将第</a:t>
            </a:r>
            <a:r>
              <a:rPr lang="en-US" altLang="zh-CN" sz="1300" dirty="0">
                <a:solidFill>
                  <a:schemeClr val="tx1"/>
                </a:solidFill>
                <a:latin typeface="Consolas" pitchFamily="49" charset="0"/>
                <a:ea typeface="仿宋" pitchFamily="49" charset="-122"/>
                <a:cs typeface="Consolas" pitchFamily="49" charset="0"/>
              </a:rPr>
              <a:t>%d</a:t>
            </a:r>
            <a:r>
              <a:rPr lang="zh-CN" altLang="zh-CN" sz="1300" dirty="0">
                <a:solidFill>
                  <a:schemeClr val="tx1"/>
                </a:solidFill>
                <a:latin typeface="Consolas" pitchFamily="49" charset="0"/>
                <a:ea typeface="仿宋" pitchFamily="49" charset="-122"/>
                <a:cs typeface="Consolas" pitchFamily="49" charset="0"/>
              </a:rPr>
              <a:t>个盘片从</a:t>
            </a:r>
            <a:r>
              <a:rPr lang="en-US" altLang="zh-CN" sz="1300" dirty="0">
                <a:solidFill>
                  <a:schemeClr val="tx1"/>
                </a:solidFill>
                <a:latin typeface="Consolas" pitchFamily="49" charset="0"/>
                <a:ea typeface="仿宋" pitchFamily="49" charset="-122"/>
                <a:cs typeface="Consolas" pitchFamily="49" charset="0"/>
              </a:rPr>
              <a:t>%c</a:t>
            </a:r>
            <a:r>
              <a:rPr lang="zh-CN" altLang="zh-CN" sz="1300" dirty="0">
                <a:solidFill>
                  <a:schemeClr val="tx1"/>
                </a:solidFill>
                <a:latin typeface="Consolas" pitchFamily="49" charset="0"/>
                <a:ea typeface="仿宋" pitchFamily="49" charset="-122"/>
                <a:cs typeface="Consolas" pitchFamily="49" charset="0"/>
              </a:rPr>
              <a:t>移动到</a:t>
            </a:r>
            <a:r>
              <a:rPr lang="en-US" altLang="zh-CN" sz="1300" dirty="0">
                <a:solidFill>
                  <a:schemeClr val="tx1"/>
                </a:solidFill>
                <a:latin typeface="Consolas" pitchFamily="49" charset="0"/>
                <a:ea typeface="仿宋" pitchFamily="49" charset="-122"/>
                <a:cs typeface="Consolas" pitchFamily="49" charset="0"/>
              </a:rPr>
              <a:t>%c\n",</a:t>
            </a:r>
          </a:p>
          <a:p>
            <a:r>
              <a:rPr lang="en-US" altLang="zh-CN" sz="1300" dirty="0">
                <a:solidFill>
                  <a:schemeClr val="tx1"/>
                </a:solidFill>
                <a:latin typeface="Consolas" pitchFamily="49" charset="0"/>
                <a:ea typeface="仿宋" pitchFamily="49" charset="-122"/>
                <a:cs typeface="Consolas" pitchFamily="49" charset="0"/>
              </a:rPr>
              <a:t>		</a:t>
            </a:r>
            <a:r>
              <a:rPr lang="en-US" altLang="zh-CN" sz="1300" dirty="0" err="1">
                <a:solidFill>
                  <a:schemeClr val="tx1"/>
                </a:solidFill>
                <a:latin typeface="Consolas" pitchFamily="49" charset="0"/>
                <a:ea typeface="仿宋" pitchFamily="49" charset="-122"/>
                <a:cs typeface="Consolas" pitchFamily="49" charset="0"/>
              </a:rPr>
              <a:t>st.top</a:t>
            </a:r>
            <a:r>
              <a:rPr lang="en-US" altLang="zh-CN" sz="1300" dirty="0">
                <a:solidFill>
                  <a:schemeClr val="tx1"/>
                </a:solidFill>
                <a:latin typeface="Consolas" pitchFamily="49" charset="0"/>
                <a:ea typeface="仿宋" pitchFamily="49" charset="-122"/>
                <a:cs typeface="Consolas" pitchFamily="49" charset="0"/>
              </a:rPr>
              <a:t>().</a:t>
            </a:r>
            <a:r>
              <a:rPr lang="en-US" altLang="zh-CN" sz="1300" dirty="0" err="1">
                <a:solidFill>
                  <a:schemeClr val="tx1"/>
                </a:solidFill>
                <a:latin typeface="Consolas" pitchFamily="49" charset="0"/>
                <a:ea typeface="仿宋" pitchFamily="49" charset="-122"/>
                <a:cs typeface="Consolas" pitchFamily="49" charset="0"/>
              </a:rPr>
              <a:t>n,st.top</a:t>
            </a:r>
            <a:r>
              <a:rPr lang="en-US" altLang="zh-CN" sz="1300" dirty="0">
                <a:solidFill>
                  <a:schemeClr val="tx1"/>
                </a:solidFill>
                <a:latin typeface="Consolas" pitchFamily="49" charset="0"/>
                <a:ea typeface="仿宋" pitchFamily="49" charset="-122"/>
                <a:cs typeface="Consolas" pitchFamily="49" charset="0"/>
              </a:rPr>
              <a:t>().</a:t>
            </a:r>
            <a:r>
              <a:rPr lang="en-US" altLang="zh-CN" sz="1300" dirty="0" err="1">
                <a:solidFill>
                  <a:schemeClr val="tx1"/>
                </a:solidFill>
                <a:latin typeface="Consolas" pitchFamily="49" charset="0"/>
                <a:ea typeface="仿宋" pitchFamily="49" charset="-122"/>
                <a:cs typeface="Consolas" pitchFamily="49" charset="0"/>
              </a:rPr>
              <a:t>x,st.top</a:t>
            </a:r>
            <a:r>
              <a:rPr lang="en-US" altLang="zh-CN" sz="1300" dirty="0">
                <a:solidFill>
                  <a:schemeClr val="tx1"/>
                </a:solidFill>
                <a:latin typeface="Consolas" pitchFamily="49" charset="0"/>
                <a:ea typeface="仿宋" pitchFamily="49" charset="-122"/>
                <a:cs typeface="Consolas" pitchFamily="49" charset="0"/>
              </a:rPr>
              <a:t>().z);</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a:t>
            </a:r>
            <a:r>
              <a:rPr lang="en-US" altLang="zh-CN" sz="1300" dirty="0" err="1">
                <a:solidFill>
                  <a:schemeClr val="tx1"/>
                </a:solidFill>
                <a:latin typeface="Consolas" pitchFamily="49" charset="0"/>
                <a:ea typeface="仿宋" pitchFamily="49" charset="-122"/>
                <a:cs typeface="Consolas" pitchFamily="49" charset="0"/>
              </a:rPr>
              <a:t>st.pop</a:t>
            </a:r>
            <a:r>
              <a:rPr lang="en-US" altLang="zh-CN" sz="1300" dirty="0">
                <a:solidFill>
                  <a:schemeClr val="tx1"/>
                </a:solidFill>
                <a:latin typeface="Consolas" pitchFamily="49" charset="0"/>
                <a:ea typeface="仿宋" pitchFamily="49" charset="-122"/>
                <a:cs typeface="Consolas" pitchFamily="49" charset="0"/>
              </a:rPr>
              <a:t>();		//</a:t>
            </a:r>
            <a:r>
              <a:rPr lang="zh-CN" altLang="zh-CN" sz="1300" dirty="0">
                <a:solidFill>
                  <a:schemeClr val="tx1"/>
                </a:solidFill>
                <a:latin typeface="Consolas" pitchFamily="49" charset="0"/>
                <a:ea typeface="仿宋" pitchFamily="49" charset="-122"/>
                <a:cs typeface="Consolas" pitchFamily="49" charset="0"/>
              </a:rPr>
              <a:t>移动盘片后退栈</a:t>
            </a:r>
          </a:p>
          <a:p>
            <a:r>
              <a:rPr lang="en-US" altLang="zh-CN" sz="1300" dirty="0">
                <a:solidFill>
                  <a:schemeClr val="tx1"/>
                </a:solidFill>
                <a:latin typeface="Consolas" pitchFamily="49" charset="0"/>
                <a:ea typeface="仿宋" pitchFamily="49" charset="-122"/>
                <a:cs typeface="Consolas" pitchFamily="49" charset="0"/>
              </a:rPr>
              <a:t>    }</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  }</a:t>
            </a:r>
            <a:endParaRPr lang="zh-CN" altLang="zh-CN" sz="1300" dirty="0">
              <a:solidFill>
                <a:schemeClr val="tx1"/>
              </a:solidFill>
              <a:latin typeface="Consolas" pitchFamily="49" charset="0"/>
              <a:ea typeface="仿宋" pitchFamily="49" charset="-122"/>
              <a:cs typeface="Consolas" pitchFamily="49" charset="0"/>
            </a:endParaRPr>
          </a:p>
          <a:p>
            <a:r>
              <a:rPr lang="en-US" altLang="zh-CN" sz="1300" dirty="0">
                <a:solidFill>
                  <a:schemeClr val="tx1"/>
                </a:solidFill>
                <a:latin typeface="Consolas" pitchFamily="49" charset="0"/>
                <a:ea typeface="仿宋" pitchFamily="49" charset="-122"/>
                <a:cs typeface="Consolas" pitchFamily="49" charset="0"/>
              </a:rPr>
              <a:t>}</a:t>
            </a:r>
            <a:endParaRPr lang="zh-CN" altLang="zh-CN" sz="1300" dirty="0">
              <a:solidFill>
                <a:schemeClr val="tx1"/>
              </a:solidFill>
              <a:latin typeface="Consolas" pitchFamily="49" charset="0"/>
              <a:ea typeface="仿宋" pitchFamily="49" charset="-122"/>
              <a:cs typeface="Consolas" pitchFamily="49" charset="0"/>
            </a:endParaRPr>
          </a:p>
        </p:txBody>
      </p:sp>
      <p:sp>
        <p:nvSpPr>
          <p:cNvPr id="3" name="日期占位符 2"/>
          <p:cNvSpPr>
            <a:spLocks noGrp="1"/>
          </p:cNvSpPr>
          <p:nvPr>
            <p:ph type="dt" sz="half" idx="10"/>
          </p:nvPr>
        </p:nvSpPr>
        <p:spPr/>
        <p:txBody>
          <a:bodyPr/>
          <a:lstStyle/>
          <a:p>
            <a:pPr eaLnBrk="1" latinLnBrk="0" hangingPunct="1"/>
            <a:fld id="{D7A17625-EA27-475E-8BA4-0B1D9F7176C4}"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62</a:t>
            </a:fld>
            <a:endParaRPr lang="en-US" altLang="zh-CN">
              <a:solidFill>
                <a:srgbClr val="F0A22E">
                  <a:shade val="75000"/>
                </a:srgbClr>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61CE03A8-3B30-4E34-9A1B-E73698794921}"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63</a:t>
            </a:fld>
            <a:endParaRPr lang="en-US" altLang="zh-CN">
              <a:solidFill>
                <a:srgbClr val="F0A22E">
                  <a:shade val="75000"/>
                </a:srgbClr>
              </a:solidFill>
            </a:endParaRPr>
          </a:p>
        </p:txBody>
      </p:sp>
      <p:sp>
        <p:nvSpPr>
          <p:cNvPr id="5" name="TextBox 4"/>
          <p:cNvSpPr txBox="1"/>
          <p:nvPr/>
        </p:nvSpPr>
        <p:spPr>
          <a:xfrm>
            <a:off x="2166918" y="1576710"/>
            <a:ext cx="5282359" cy="6258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3467" spc="54" dirty="0">
                <a:ln w="11430"/>
                <a:solidFill>
                  <a:srgbClr val="FF0000"/>
                </a:solidFill>
                <a:latin typeface="+mn-ea"/>
                <a:cs typeface="Consolas" pitchFamily="49" charset="0"/>
              </a:rPr>
              <a:t>4 </a:t>
            </a:r>
            <a:r>
              <a:rPr lang="zh-CN" altLang="zh-CN" sz="3467" spc="54" dirty="0">
                <a:ln w="11430"/>
                <a:solidFill>
                  <a:srgbClr val="FF0000"/>
                </a:solidFill>
                <a:latin typeface="+mn-ea"/>
                <a:cs typeface="Consolas" pitchFamily="49" charset="0"/>
              </a:rPr>
              <a:t>递归算法</a:t>
            </a:r>
            <a:r>
              <a:rPr lang="zh-CN" altLang="en-US" sz="3467" spc="54" dirty="0">
                <a:ln w="11430"/>
                <a:solidFill>
                  <a:srgbClr val="FF0000"/>
                </a:solidFill>
                <a:latin typeface="+mn-ea"/>
                <a:cs typeface="Consolas" pitchFamily="49" charset="0"/>
              </a:rPr>
              <a:t>复杂度分析</a:t>
            </a:r>
            <a:endParaRPr lang="zh-CN" altLang="zh-CN" sz="3467" spc="54" dirty="0">
              <a:ln w="11430"/>
              <a:solidFill>
                <a:srgbClr val="FF0000"/>
              </a:solidFill>
              <a:latin typeface="+mn-ea"/>
              <a:cs typeface="Consolas" pitchFamily="49" charset="0"/>
            </a:endParaRPr>
          </a:p>
        </p:txBody>
      </p:sp>
      <p:graphicFrame>
        <p:nvGraphicFramePr>
          <p:cNvPr id="6" name="图示 5"/>
          <p:cNvGraphicFramePr/>
          <p:nvPr>
            <p:extLst>
              <p:ext uri="{D42A27DB-BD31-4B8C-83A1-F6EECF244321}">
                <p14:modId xmlns:p14="http://schemas.microsoft.com/office/powerpoint/2010/main" val="3748431824"/>
              </p:ext>
            </p:extLst>
          </p:nvPr>
        </p:nvGraphicFramePr>
        <p:xfrm>
          <a:off x="1442611" y="2668416"/>
          <a:ext cx="7566841" cy="1638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357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618209" y="1302332"/>
            <a:ext cx="6909079" cy="444417"/>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en-US" altLang="zh-CN" sz="2288" dirty="0">
                <a:solidFill>
                  <a:prstClr val="white"/>
                </a:solidFill>
                <a:latin typeface="Consolas" pitchFamily="49" charset="0"/>
                <a:ea typeface="华文中宋" pitchFamily="2" charset="-122"/>
                <a:cs typeface="Consolas" pitchFamily="49" charset="0"/>
              </a:rPr>
              <a:t>4.</a:t>
            </a:r>
            <a:r>
              <a:rPr lang="pt-BR" altLang="zh-CN" sz="2288" dirty="0">
                <a:solidFill>
                  <a:prstClr val="white"/>
                </a:solidFill>
                <a:latin typeface="Consolas" pitchFamily="49" charset="0"/>
                <a:ea typeface="华文中宋" pitchFamily="2" charset="-122"/>
                <a:cs typeface="Consolas" pitchFamily="49" charset="0"/>
              </a:rPr>
              <a:t>1 </a:t>
            </a:r>
            <a:r>
              <a:rPr lang="zh-CN" altLang="pt-BR" sz="2288" dirty="0">
                <a:solidFill>
                  <a:prstClr val="white"/>
                </a:solidFill>
                <a:latin typeface="Consolas" pitchFamily="49" charset="0"/>
                <a:ea typeface="华文中宋" pitchFamily="2" charset="-122"/>
                <a:cs typeface="Consolas" pitchFamily="49" charset="0"/>
              </a:rPr>
              <a:t>递归算法的时间复杂度分析</a:t>
            </a:r>
            <a:endParaRPr lang="zh-CN" altLang="en-US" sz="2288" dirty="0">
              <a:solidFill>
                <a:prstClr val="white"/>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96219" y="2395503"/>
            <a:ext cx="8781287" cy="2703945"/>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167" dirty="0">
                <a:solidFill>
                  <a:srgbClr val="0000FF"/>
                </a:solidFill>
                <a:ea typeface="楷体" pitchFamily="49" charset="-122"/>
                <a:cs typeface="Times New Roman" pitchFamily="18" charset="0"/>
              </a:rPr>
              <a:t>　　递归算法是采用一种分而治之的方法，把一个“大问题”分解为若干个相似的“小问题”来求解。</a:t>
            </a:r>
          </a:p>
          <a:p>
            <a:pPr>
              <a:lnSpc>
                <a:spcPct val="150000"/>
              </a:lnSpc>
              <a:spcBef>
                <a:spcPct val="50000"/>
              </a:spcBef>
            </a:pPr>
            <a:r>
              <a:rPr lang="zh-CN" altLang="pt-BR" sz="2167" dirty="0">
                <a:solidFill>
                  <a:srgbClr val="0000FF"/>
                </a:solidFill>
                <a:ea typeface="楷体" pitchFamily="49" charset="-122"/>
                <a:cs typeface="Times New Roman" pitchFamily="18" charset="0"/>
              </a:rPr>
              <a:t>　　对递归算法时间复杂度的分析，关键是根据递归过程建立递推关系式，然后求解这个递推关系式，得到一个表示算法执行时间的表达式，最后用渐进符号来表示这个表达式即得到算法的时间复杂度。</a:t>
            </a:r>
            <a:endParaRPr lang="zh-CN" altLang="en-US" sz="2167" dirty="0">
              <a:solidFill>
                <a:srgbClr val="0000FF"/>
              </a:solidFill>
              <a:ea typeface="楷体" pitchFamily="49" charset="-122"/>
              <a:cs typeface="Times New Roman" pitchFamily="18" charset="0"/>
            </a:endParaRPr>
          </a:p>
        </p:txBody>
      </p:sp>
      <p:sp>
        <p:nvSpPr>
          <p:cNvPr id="3" name="日期占位符 2"/>
          <p:cNvSpPr>
            <a:spLocks noGrp="1"/>
          </p:cNvSpPr>
          <p:nvPr>
            <p:ph type="dt" sz="half" idx="10"/>
          </p:nvPr>
        </p:nvSpPr>
        <p:spPr/>
        <p:txBody>
          <a:bodyPr/>
          <a:lstStyle/>
          <a:p>
            <a:pPr eaLnBrk="1" latinLnBrk="0" hangingPunct="1"/>
            <a:fld id="{A4D0F1C4-5AA7-4C8F-95CC-9BDC636D5FCA}"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64</a:t>
            </a:fld>
            <a:endParaRPr lang="en-US" altLang="zh-CN">
              <a:solidFill>
                <a:srgbClr val="F0A22E">
                  <a:shade val="75000"/>
                </a:srgbClr>
              </a:solidFill>
            </a:endParaRPr>
          </a:p>
        </p:txBody>
      </p:sp>
    </p:spTree>
    <p:extLst>
      <p:ext uri="{BB962C8B-B14F-4D97-AF65-F5344CB8AC3E}">
        <p14:creationId xmlns:p14="http://schemas.microsoft.com/office/powerpoint/2010/main" val="1808660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58686" y="759006"/>
            <a:ext cx="5145620" cy="459036"/>
          </a:xfrm>
          <a:prstGeom prst="rect">
            <a:avLst/>
          </a:prstGeom>
          <a:noFill/>
          <a:ln w="9525">
            <a:noFill/>
            <a:miter lim="800000"/>
            <a:headEnd/>
            <a:tailEnd/>
          </a:ln>
          <a:effectLst/>
        </p:spPr>
        <p:txBody>
          <a:bodyPr wrap="square">
            <a:spAutoFit/>
          </a:bodyPr>
          <a:lstStyle/>
          <a:p>
            <a:pPr>
              <a:spcBef>
                <a:spcPct val="50000"/>
              </a:spcBef>
            </a:pPr>
            <a:r>
              <a:rPr lang="en-US" altLang="zh-CN" sz="2383" dirty="0">
                <a:solidFill>
                  <a:srgbClr val="FF0000"/>
                </a:solidFill>
                <a:latin typeface="Consolas" pitchFamily="49" charset="0"/>
                <a:ea typeface="楷体" pitchFamily="49" charset="-122"/>
                <a:cs typeface="Consolas" pitchFamily="49" charset="0"/>
              </a:rPr>
              <a:t>【</a:t>
            </a:r>
            <a:r>
              <a:rPr lang="zh-CN" altLang="en-US"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10】</a:t>
            </a:r>
            <a:r>
              <a:rPr lang="zh-CN" altLang="en-US" sz="2383" dirty="0">
                <a:solidFill>
                  <a:srgbClr val="0000FF"/>
                </a:solidFill>
                <a:latin typeface="Consolas" pitchFamily="49" charset="0"/>
                <a:ea typeface="楷体" pitchFamily="49" charset="-122"/>
                <a:cs typeface="Consolas" pitchFamily="49" charset="0"/>
              </a:rPr>
              <a:t>有以下递归算法</a:t>
            </a:r>
            <a:r>
              <a:rPr lang="zh-CN" altLang="en-US" sz="2383" dirty="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971689" y="1223352"/>
            <a:ext cx="5993484" cy="2793889"/>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95000" tIns="195000" bIns="195000">
            <a:spAutoFit/>
          </a:bodyPr>
          <a:lstStyle/>
          <a:p>
            <a:r>
              <a:rPr lang="nb-NO" altLang="zh-CN" sz="1733" dirty="0">
                <a:solidFill>
                  <a:srgbClr val="0000FF"/>
                </a:solidFill>
                <a:latin typeface="Consolas" pitchFamily="49" charset="0"/>
                <a:ea typeface="楷体" pitchFamily="49" charset="-122"/>
                <a:cs typeface="Consolas" pitchFamily="49" charset="0"/>
              </a:rPr>
              <a:t>void </a:t>
            </a:r>
            <a:r>
              <a:rPr lang="nb-NO" altLang="zh-CN" sz="1733" dirty="0">
                <a:solidFill>
                  <a:srgbClr val="FF0000"/>
                </a:solidFill>
                <a:latin typeface="Consolas" pitchFamily="49" charset="0"/>
                <a:ea typeface="楷体" pitchFamily="49" charset="-122"/>
                <a:cs typeface="Consolas" pitchFamily="49" charset="0"/>
              </a:rPr>
              <a:t>mergesort</a:t>
            </a:r>
            <a:r>
              <a:rPr lang="nb-NO" altLang="zh-CN" sz="1733" dirty="0">
                <a:solidFill>
                  <a:srgbClr val="0000FF"/>
                </a:solidFill>
                <a:latin typeface="Consolas" pitchFamily="49" charset="0"/>
                <a:ea typeface="楷体" pitchFamily="49" charset="-122"/>
                <a:cs typeface="Consolas" pitchFamily="49" charset="0"/>
              </a:rPr>
              <a:t>(int a[],int i,int j)</a:t>
            </a:r>
          </a:p>
          <a:p>
            <a:r>
              <a:rPr lang="nb-NO" altLang="zh-CN" sz="1733" dirty="0">
                <a:solidFill>
                  <a:srgbClr val="0000FF"/>
                </a:solidFill>
                <a:latin typeface="Consolas" pitchFamily="49" charset="0"/>
                <a:ea typeface="楷体" pitchFamily="49" charset="-122"/>
                <a:cs typeface="Consolas" pitchFamily="49" charset="0"/>
              </a:rPr>
              <a:t>{   int m;</a:t>
            </a:r>
          </a:p>
          <a:p>
            <a:r>
              <a:rPr lang="nb-NO" altLang="zh-CN" sz="1733" dirty="0">
                <a:solidFill>
                  <a:srgbClr val="0000FF"/>
                </a:solidFill>
                <a:latin typeface="Consolas" pitchFamily="49" charset="0"/>
                <a:ea typeface="楷体" pitchFamily="49" charset="-122"/>
                <a:cs typeface="Consolas" pitchFamily="49" charset="0"/>
              </a:rPr>
              <a:t>    if (i!=j)</a:t>
            </a:r>
          </a:p>
          <a:p>
            <a:r>
              <a:rPr lang="nb-NO" altLang="zh-CN" sz="1733" dirty="0">
                <a:solidFill>
                  <a:srgbClr val="0000FF"/>
                </a:solidFill>
                <a:latin typeface="Consolas" pitchFamily="49" charset="0"/>
                <a:ea typeface="楷体" pitchFamily="49" charset="-122"/>
                <a:cs typeface="Consolas" pitchFamily="49" charset="0"/>
              </a:rPr>
              <a:t>    {	 m=(i+j)/2;</a:t>
            </a:r>
          </a:p>
          <a:p>
            <a:r>
              <a:rPr lang="nb-NO" altLang="zh-CN" sz="1733" dirty="0">
                <a:solidFill>
                  <a:srgbClr val="0000FF"/>
                </a:solidFill>
                <a:latin typeface="Consolas" pitchFamily="49" charset="0"/>
                <a:ea typeface="楷体" pitchFamily="49" charset="-122"/>
                <a:cs typeface="Consolas" pitchFamily="49" charset="0"/>
              </a:rPr>
              <a:t>        </a:t>
            </a:r>
            <a:r>
              <a:rPr lang="nb-NO" altLang="zh-CN" sz="1733" dirty="0">
                <a:solidFill>
                  <a:srgbClr val="FF0000"/>
                </a:solidFill>
                <a:latin typeface="Consolas" pitchFamily="49" charset="0"/>
                <a:ea typeface="楷体" pitchFamily="49" charset="-122"/>
                <a:cs typeface="Consolas" pitchFamily="49" charset="0"/>
              </a:rPr>
              <a:t>mergesort</a:t>
            </a:r>
            <a:r>
              <a:rPr lang="nb-NO" altLang="zh-CN" sz="1733" dirty="0">
                <a:solidFill>
                  <a:srgbClr val="0000FF"/>
                </a:solidFill>
                <a:latin typeface="Consolas" pitchFamily="49" charset="0"/>
                <a:ea typeface="楷体" pitchFamily="49" charset="-122"/>
                <a:cs typeface="Consolas" pitchFamily="49" charset="0"/>
              </a:rPr>
              <a:t>(a,i,m);</a:t>
            </a:r>
          </a:p>
          <a:p>
            <a:r>
              <a:rPr lang="nb-NO" altLang="zh-CN" sz="1733" dirty="0">
                <a:solidFill>
                  <a:srgbClr val="0000FF"/>
                </a:solidFill>
                <a:latin typeface="Consolas" pitchFamily="49" charset="0"/>
                <a:ea typeface="楷体" pitchFamily="49" charset="-122"/>
                <a:cs typeface="Consolas" pitchFamily="49" charset="0"/>
              </a:rPr>
              <a:t>        </a:t>
            </a:r>
            <a:r>
              <a:rPr lang="nb-NO" altLang="zh-CN" sz="1733" dirty="0">
                <a:solidFill>
                  <a:srgbClr val="FF0000"/>
                </a:solidFill>
                <a:latin typeface="Consolas" pitchFamily="49" charset="0"/>
                <a:ea typeface="楷体" pitchFamily="49" charset="-122"/>
                <a:cs typeface="Consolas" pitchFamily="49" charset="0"/>
              </a:rPr>
              <a:t>mergesort</a:t>
            </a:r>
            <a:r>
              <a:rPr lang="nb-NO" altLang="zh-CN" sz="1733" dirty="0">
                <a:solidFill>
                  <a:srgbClr val="0000FF"/>
                </a:solidFill>
                <a:latin typeface="Consolas" pitchFamily="49" charset="0"/>
                <a:ea typeface="楷体" pitchFamily="49" charset="-122"/>
                <a:cs typeface="Consolas" pitchFamily="49" charset="0"/>
              </a:rPr>
              <a:t>(a,m+1,j);</a:t>
            </a:r>
          </a:p>
          <a:p>
            <a:r>
              <a:rPr lang="nb-NO" altLang="zh-CN" sz="1733" dirty="0">
                <a:solidFill>
                  <a:srgbClr val="0000FF"/>
                </a:solidFill>
                <a:latin typeface="Consolas" pitchFamily="49" charset="0"/>
                <a:ea typeface="楷体" pitchFamily="49" charset="-122"/>
                <a:cs typeface="Consolas" pitchFamily="49" charset="0"/>
              </a:rPr>
              <a:t>        merge(a,i,j,m);</a:t>
            </a:r>
          </a:p>
          <a:p>
            <a:r>
              <a:rPr lang="nb-NO" altLang="zh-CN" sz="1733" dirty="0">
                <a:solidFill>
                  <a:srgbClr val="0000FF"/>
                </a:solidFill>
                <a:latin typeface="Consolas" pitchFamily="49" charset="0"/>
                <a:ea typeface="楷体" pitchFamily="49" charset="-122"/>
                <a:cs typeface="Consolas" pitchFamily="49" charset="0"/>
              </a:rPr>
              <a:t>    }</a:t>
            </a:r>
          </a:p>
          <a:p>
            <a:r>
              <a:rPr lang="nb-NO" altLang="zh-CN" sz="1733" dirty="0">
                <a:solidFill>
                  <a:srgbClr val="0000FF"/>
                </a:solidFill>
                <a:latin typeface="Consolas" pitchFamily="49" charset="0"/>
                <a:ea typeface="楷体" pitchFamily="49" charset="-122"/>
                <a:cs typeface="Consolas" pitchFamily="49" charset="0"/>
              </a:rPr>
              <a:t>}</a:t>
            </a:r>
            <a:endParaRPr lang="en-US" altLang="zh-CN" sz="1733" dirty="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72480" y="4027468"/>
            <a:ext cx="9441722" cy="2045816"/>
          </a:xfrm>
          <a:prstGeom prst="rect">
            <a:avLst/>
          </a:prstGeom>
          <a:solidFill>
            <a:schemeClr val="bg1"/>
          </a:solidFill>
          <a:ln w="9525">
            <a:noFill/>
            <a:miter lim="800000"/>
            <a:headEnd/>
            <a:tailEnd/>
          </a:ln>
          <a:effectLst/>
        </p:spPr>
        <p:txBody>
          <a:bodyPr wrap="square">
            <a:spAutoFit/>
          </a:bodyPr>
          <a:lstStyle/>
          <a:p>
            <a:pPr>
              <a:lnSpc>
                <a:spcPct val="150000"/>
              </a:lnSpc>
            </a:pPr>
            <a:r>
              <a:rPr lang="zh-CN" altLang="en-US" sz="1733" dirty="0">
                <a:latin typeface="Consolas" pitchFamily="49" charset="0"/>
                <a:ea typeface="楷体" pitchFamily="49" charset="-122"/>
                <a:cs typeface="Consolas" pitchFamily="49" charset="0"/>
              </a:rPr>
              <a:t>    其中</a:t>
            </a:r>
            <a:r>
              <a:rPr lang="zh-CN" altLang="nb-NO" sz="1733" dirty="0">
                <a:latin typeface="Consolas" pitchFamily="49" charset="0"/>
                <a:ea typeface="楷体" pitchFamily="49" charset="-122"/>
                <a:cs typeface="Consolas" pitchFamily="49" charset="0"/>
              </a:rPr>
              <a:t>，</a:t>
            </a:r>
            <a:r>
              <a:rPr lang="nb-NO" altLang="zh-CN" sz="1733" dirty="0">
                <a:latin typeface="Consolas" pitchFamily="49" charset="0"/>
                <a:ea typeface="楷体" pitchFamily="49" charset="-122"/>
                <a:cs typeface="Consolas" pitchFamily="49" charset="0"/>
              </a:rPr>
              <a:t>mergesort()</a:t>
            </a:r>
            <a:r>
              <a:rPr lang="zh-CN" altLang="nb-NO" sz="1733" dirty="0">
                <a:latin typeface="Consolas" pitchFamily="49" charset="0"/>
                <a:ea typeface="楷体" pitchFamily="49" charset="-122"/>
                <a:cs typeface="Consolas" pitchFamily="49" charset="0"/>
              </a:rPr>
              <a:t>用于数组</a:t>
            </a:r>
            <a:r>
              <a:rPr lang="nb-NO" altLang="zh-CN" sz="1733" i="1" dirty="0">
                <a:latin typeface="Consolas" pitchFamily="49" charset="0"/>
                <a:ea typeface="楷体" pitchFamily="49" charset="-122"/>
                <a:cs typeface="Consolas" pitchFamily="49" charset="0"/>
              </a:rPr>
              <a:t>a</a:t>
            </a:r>
            <a:r>
              <a:rPr lang="nb-NO" altLang="zh-CN" sz="1733" dirty="0">
                <a:latin typeface="Consolas" pitchFamily="49" charset="0"/>
                <a:ea typeface="楷体" pitchFamily="49" charset="-122"/>
                <a:cs typeface="Consolas" pitchFamily="49" charset="0"/>
              </a:rPr>
              <a:t>[0..</a:t>
            </a:r>
            <a:r>
              <a:rPr lang="nb-NO" altLang="zh-CN" sz="1733" i="1" dirty="0">
                <a:latin typeface="Consolas" pitchFamily="49" charset="0"/>
                <a:ea typeface="楷体" pitchFamily="49" charset="-122"/>
                <a:cs typeface="Consolas" pitchFamily="49" charset="0"/>
              </a:rPr>
              <a:t>n</a:t>
            </a:r>
            <a:r>
              <a:rPr lang="nb-NO" altLang="zh-CN" sz="1733" dirty="0">
                <a:latin typeface="Consolas" pitchFamily="49" charset="0"/>
                <a:ea typeface="楷体" pitchFamily="49" charset="-122"/>
                <a:cs typeface="Consolas" pitchFamily="49" charset="0"/>
              </a:rPr>
              <a:t>-1]</a:t>
            </a:r>
            <a:r>
              <a:rPr lang="zh-CN" altLang="nb-NO" sz="1733" dirty="0">
                <a:latin typeface="Consolas" pitchFamily="49" charset="0"/>
                <a:ea typeface="楷体" pitchFamily="49" charset="-122"/>
                <a:cs typeface="Consolas" pitchFamily="49" charset="0"/>
              </a:rPr>
              <a:t>（设</a:t>
            </a:r>
            <a:r>
              <a:rPr lang="nb-NO" altLang="zh-CN" sz="1733" i="1" dirty="0">
                <a:latin typeface="Consolas" pitchFamily="49" charset="0"/>
                <a:ea typeface="楷体" pitchFamily="49" charset="-122"/>
                <a:cs typeface="Consolas" pitchFamily="49" charset="0"/>
              </a:rPr>
              <a:t>n</a:t>
            </a:r>
            <a:r>
              <a:rPr lang="nb-NO" altLang="zh-CN" sz="1733" dirty="0">
                <a:latin typeface="Consolas" pitchFamily="49" charset="0"/>
                <a:ea typeface="楷体" pitchFamily="49" charset="-122"/>
                <a:cs typeface="Consolas" pitchFamily="49" charset="0"/>
              </a:rPr>
              <a:t>=2</a:t>
            </a:r>
            <a:r>
              <a:rPr lang="nb-NO" altLang="zh-CN" sz="1733" i="1" baseline="30000" dirty="0">
                <a:latin typeface="Consolas" pitchFamily="49" charset="0"/>
                <a:ea typeface="楷体" pitchFamily="49" charset="-122"/>
                <a:cs typeface="Consolas" pitchFamily="49" charset="0"/>
              </a:rPr>
              <a:t>k</a:t>
            </a:r>
            <a:r>
              <a:rPr lang="zh-CN" altLang="nb-NO" sz="1733" dirty="0">
                <a:latin typeface="Consolas" pitchFamily="49" charset="0"/>
                <a:ea typeface="楷体" pitchFamily="49" charset="-122"/>
                <a:cs typeface="Consolas" pitchFamily="49" charset="0"/>
              </a:rPr>
              <a:t>，这里的</a:t>
            </a:r>
            <a:r>
              <a:rPr lang="nb-NO" altLang="zh-CN" sz="1733" i="1" dirty="0">
                <a:latin typeface="Consolas" pitchFamily="49" charset="0"/>
                <a:ea typeface="楷体" pitchFamily="49" charset="-122"/>
                <a:cs typeface="Consolas" pitchFamily="49" charset="0"/>
              </a:rPr>
              <a:t>k</a:t>
            </a:r>
            <a:r>
              <a:rPr lang="zh-CN" altLang="nb-NO" sz="1733" dirty="0">
                <a:latin typeface="Consolas" pitchFamily="49" charset="0"/>
                <a:ea typeface="楷体" pitchFamily="49" charset="-122"/>
                <a:cs typeface="Consolas" pitchFamily="49" charset="0"/>
              </a:rPr>
              <a:t>为正整数）的归并排序，调用该算法的方式为</a:t>
            </a:r>
            <a:r>
              <a:rPr lang="zh-CN" altLang="en-US" sz="1733" dirty="0">
                <a:latin typeface="Consolas" pitchFamily="49" charset="0"/>
                <a:ea typeface="楷体" pitchFamily="49" charset="-122"/>
                <a:cs typeface="Consolas" pitchFamily="49" charset="0"/>
              </a:rPr>
              <a:t>：</a:t>
            </a:r>
            <a:endParaRPr lang="en-US" altLang="zh-CN" sz="1733" dirty="0">
              <a:latin typeface="Consolas" pitchFamily="49" charset="0"/>
              <a:ea typeface="楷体" pitchFamily="49" charset="-122"/>
              <a:cs typeface="Consolas" pitchFamily="49" charset="0"/>
            </a:endParaRPr>
          </a:p>
          <a:p>
            <a:pPr>
              <a:lnSpc>
                <a:spcPct val="150000"/>
              </a:lnSpc>
            </a:pPr>
            <a:r>
              <a:rPr lang="en-US" altLang="zh-CN" sz="1733" dirty="0">
                <a:latin typeface="Consolas" pitchFamily="49" charset="0"/>
                <a:ea typeface="楷体" pitchFamily="49" charset="-122"/>
                <a:cs typeface="Consolas" pitchFamily="49" charset="0"/>
              </a:rPr>
              <a:t>      </a:t>
            </a:r>
            <a:r>
              <a:rPr lang="nb-NO" altLang="zh-CN" sz="1733" dirty="0">
                <a:latin typeface="Consolas" pitchFamily="49" charset="0"/>
                <a:ea typeface="楷体" pitchFamily="49" charset="-122"/>
                <a:cs typeface="Consolas" pitchFamily="49" charset="0"/>
              </a:rPr>
              <a:t>mergesort(</a:t>
            </a:r>
            <a:r>
              <a:rPr lang="nb-NO" altLang="zh-CN" sz="1733" i="1" dirty="0">
                <a:latin typeface="Consolas" pitchFamily="49" charset="0"/>
                <a:ea typeface="楷体" pitchFamily="49" charset="-122"/>
                <a:cs typeface="Consolas" pitchFamily="49" charset="0"/>
              </a:rPr>
              <a:t>a</a:t>
            </a:r>
            <a:r>
              <a:rPr lang="zh-CN" altLang="en-US" sz="1733" dirty="0">
                <a:latin typeface="Consolas" pitchFamily="49" charset="0"/>
                <a:ea typeface="楷体" pitchFamily="49" charset="-122"/>
                <a:cs typeface="Consolas" pitchFamily="49" charset="0"/>
              </a:rPr>
              <a:t>，</a:t>
            </a:r>
            <a:r>
              <a:rPr lang="nb-NO" altLang="zh-CN" sz="1733" dirty="0">
                <a:latin typeface="Consolas" pitchFamily="49" charset="0"/>
                <a:ea typeface="楷体" pitchFamily="49" charset="-122"/>
                <a:cs typeface="Consolas" pitchFamily="49" charset="0"/>
              </a:rPr>
              <a:t>0</a:t>
            </a:r>
            <a:r>
              <a:rPr lang="zh-CN" altLang="en-US"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n</a:t>
            </a:r>
            <a:r>
              <a:rPr lang="nb-NO" altLang="zh-CN" sz="1733" dirty="0">
                <a:latin typeface="Consolas" pitchFamily="49" charset="0"/>
                <a:ea typeface="楷体" pitchFamily="49" charset="-122"/>
                <a:cs typeface="Consolas" pitchFamily="49" charset="0"/>
              </a:rPr>
              <a:t>-1)</a:t>
            </a:r>
            <a:r>
              <a:rPr lang="zh-CN" altLang="nb-NO" sz="1733" dirty="0">
                <a:latin typeface="Consolas" pitchFamily="49" charset="0"/>
                <a:ea typeface="楷体" pitchFamily="49" charset="-122"/>
                <a:cs typeface="Consolas" pitchFamily="49" charset="0"/>
              </a:rPr>
              <a:t>；</a:t>
            </a:r>
            <a:endParaRPr lang="en-US" altLang="zh-CN" sz="1733" dirty="0">
              <a:latin typeface="Consolas" pitchFamily="49" charset="0"/>
              <a:ea typeface="楷体" pitchFamily="49" charset="-122"/>
              <a:cs typeface="Consolas" pitchFamily="49" charset="0"/>
            </a:endParaRPr>
          </a:p>
          <a:p>
            <a:pPr>
              <a:lnSpc>
                <a:spcPct val="150000"/>
              </a:lnSpc>
            </a:pPr>
            <a:r>
              <a:rPr lang="en-US" altLang="zh-CN" sz="1733" dirty="0">
                <a:latin typeface="Consolas" pitchFamily="49" charset="0"/>
                <a:ea typeface="楷体" pitchFamily="49" charset="-122"/>
                <a:cs typeface="Consolas" pitchFamily="49" charset="0"/>
              </a:rPr>
              <a:t>    </a:t>
            </a:r>
            <a:r>
              <a:rPr lang="zh-CN" altLang="nb-NO" sz="1733" dirty="0">
                <a:latin typeface="Consolas" pitchFamily="49" charset="0"/>
                <a:ea typeface="楷体" pitchFamily="49" charset="-122"/>
                <a:cs typeface="Consolas" pitchFamily="49" charset="0"/>
              </a:rPr>
              <a:t>另外</a:t>
            </a:r>
            <a:r>
              <a:rPr lang="nb-NO" altLang="zh-CN" sz="1733" dirty="0">
                <a:latin typeface="Consolas" pitchFamily="49" charset="0"/>
                <a:ea typeface="楷体" pitchFamily="49" charset="-122"/>
                <a:cs typeface="Consolas" pitchFamily="49" charset="0"/>
              </a:rPr>
              <a:t>merge(</a:t>
            </a:r>
            <a:r>
              <a:rPr lang="nb-NO" altLang="zh-CN" sz="1733" i="1" dirty="0">
                <a:latin typeface="Consolas" pitchFamily="49" charset="0"/>
                <a:ea typeface="楷体" pitchFamily="49" charset="-122"/>
                <a:cs typeface="Consolas" pitchFamily="49" charset="0"/>
              </a:rPr>
              <a:t>a</a:t>
            </a:r>
            <a:r>
              <a:rPr lang="zh-CN" altLang="en-US"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i</a:t>
            </a:r>
            <a:r>
              <a:rPr lang="zh-CN" altLang="en-US"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j</a:t>
            </a:r>
            <a:r>
              <a:rPr lang="zh-CN" altLang="en-US"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m</a:t>
            </a:r>
            <a:r>
              <a:rPr lang="nb-NO" altLang="zh-CN" sz="1733" dirty="0">
                <a:latin typeface="Consolas" pitchFamily="49" charset="0"/>
                <a:ea typeface="楷体" pitchFamily="49" charset="-122"/>
                <a:cs typeface="Consolas" pitchFamily="49" charset="0"/>
              </a:rPr>
              <a:t>)</a:t>
            </a:r>
            <a:r>
              <a:rPr lang="zh-CN" altLang="nb-NO" sz="1733" dirty="0">
                <a:latin typeface="Consolas" pitchFamily="49" charset="0"/>
                <a:ea typeface="楷体" pitchFamily="49" charset="-122"/>
                <a:cs typeface="Consolas" pitchFamily="49" charset="0"/>
              </a:rPr>
              <a:t>用于两个有序子序列</a:t>
            </a:r>
            <a:r>
              <a:rPr lang="nb-NO" altLang="zh-CN" sz="1733" i="1" dirty="0">
                <a:latin typeface="Consolas" pitchFamily="49" charset="0"/>
                <a:ea typeface="楷体" pitchFamily="49" charset="-122"/>
                <a:cs typeface="Consolas" pitchFamily="49" charset="0"/>
              </a:rPr>
              <a:t>a</a:t>
            </a:r>
            <a:r>
              <a:rPr lang="nb-NO" altLang="zh-CN"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i</a:t>
            </a:r>
            <a:r>
              <a:rPr lang="nb-NO" altLang="zh-CN"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j</a:t>
            </a:r>
            <a:r>
              <a:rPr lang="nb-NO" altLang="zh-CN" sz="1733" dirty="0">
                <a:latin typeface="Consolas" pitchFamily="49" charset="0"/>
                <a:ea typeface="楷体" pitchFamily="49" charset="-122"/>
                <a:cs typeface="Consolas" pitchFamily="49" charset="0"/>
              </a:rPr>
              <a:t>]</a:t>
            </a:r>
            <a:r>
              <a:rPr lang="zh-CN" altLang="nb-NO" sz="1733" dirty="0">
                <a:latin typeface="Consolas" pitchFamily="49" charset="0"/>
                <a:ea typeface="楷体" pitchFamily="49" charset="-122"/>
                <a:cs typeface="Consolas" pitchFamily="49" charset="0"/>
              </a:rPr>
              <a:t>和</a:t>
            </a:r>
            <a:r>
              <a:rPr lang="nb-NO" altLang="zh-CN" sz="1733" i="1" dirty="0">
                <a:latin typeface="Consolas" pitchFamily="49" charset="0"/>
                <a:ea typeface="楷体" pitchFamily="49" charset="-122"/>
                <a:cs typeface="Consolas" pitchFamily="49" charset="0"/>
              </a:rPr>
              <a:t>a</a:t>
            </a:r>
            <a:r>
              <a:rPr lang="nb-NO" altLang="zh-CN"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j</a:t>
            </a:r>
            <a:r>
              <a:rPr lang="nb-NO" altLang="zh-CN" sz="1733" dirty="0">
                <a:latin typeface="Consolas" pitchFamily="49" charset="0"/>
                <a:ea typeface="楷体" pitchFamily="49" charset="-122"/>
                <a:cs typeface="Consolas" pitchFamily="49" charset="0"/>
              </a:rPr>
              <a:t>+1..</a:t>
            </a:r>
            <a:r>
              <a:rPr lang="nb-NO" altLang="zh-CN" sz="1733" i="1" dirty="0">
                <a:latin typeface="Consolas" pitchFamily="49" charset="0"/>
                <a:ea typeface="楷体" pitchFamily="49" charset="-122"/>
                <a:cs typeface="Consolas" pitchFamily="49" charset="0"/>
              </a:rPr>
              <a:t>m</a:t>
            </a:r>
            <a:r>
              <a:rPr lang="nb-NO" altLang="zh-CN" sz="1733" dirty="0">
                <a:latin typeface="Consolas" pitchFamily="49" charset="0"/>
                <a:ea typeface="楷体" pitchFamily="49" charset="-122"/>
                <a:cs typeface="Consolas" pitchFamily="49" charset="0"/>
              </a:rPr>
              <a:t>]</a:t>
            </a:r>
            <a:r>
              <a:rPr lang="zh-CN" altLang="nb-NO" sz="1733" dirty="0">
                <a:latin typeface="Consolas" pitchFamily="49" charset="0"/>
                <a:ea typeface="楷体" pitchFamily="49" charset="-122"/>
                <a:cs typeface="Consolas" pitchFamily="49" charset="0"/>
              </a:rPr>
              <a:t>的有序合并，是非递归函数，它的时间复杂度为</a:t>
            </a:r>
            <a:r>
              <a:rPr lang="nb-NO" altLang="zh-CN" sz="1733" dirty="0">
                <a:latin typeface="Consolas" pitchFamily="49" charset="0"/>
                <a:ea typeface="楷体" pitchFamily="49" charset="-122"/>
                <a:cs typeface="Consolas" pitchFamily="49" charset="0"/>
              </a:rPr>
              <a:t>O(</a:t>
            </a:r>
            <a:r>
              <a:rPr lang="nb-NO" altLang="zh-CN" sz="1733" i="1" dirty="0">
                <a:latin typeface="Consolas" pitchFamily="49" charset="0"/>
                <a:ea typeface="楷体" pitchFamily="49" charset="-122"/>
                <a:cs typeface="Consolas" pitchFamily="49" charset="0"/>
              </a:rPr>
              <a:t>n</a:t>
            </a:r>
            <a:r>
              <a:rPr lang="nb-NO" altLang="zh-CN" sz="1733" dirty="0">
                <a:latin typeface="Consolas" pitchFamily="49" charset="0"/>
                <a:ea typeface="楷体" pitchFamily="49" charset="-122"/>
                <a:cs typeface="Consolas" pitchFamily="49" charset="0"/>
              </a:rPr>
              <a:t>)</a:t>
            </a:r>
            <a:r>
              <a:rPr lang="zh-CN" altLang="nb-NO" sz="1733" dirty="0">
                <a:latin typeface="Consolas" pitchFamily="49" charset="0"/>
                <a:ea typeface="楷体" pitchFamily="49" charset="-122"/>
                <a:cs typeface="Consolas" pitchFamily="49" charset="0"/>
              </a:rPr>
              <a:t>（这里</a:t>
            </a:r>
            <a:r>
              <a:rPr lang="nb-NO" altLang="zh-CN" sz="1733" i="1" dirty="0">
                <a:latin typeface="Consolas" pitchFamily="49" charset="0"/>
                <a:ea typeface="楷体" pitchFamily="49" charset="-122"/>
                <a:cs typeface="Consolas" pitchFamily="49" charset="0"/>
              </a:rPr>
              <a:t>n</a:t>
            </a:r>
            <a:r>
              <a:rPr lang="nb-NO" altLang="zh-CN"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j</a:t>
            </a:r>
            <a:r>
              <a:rPr lang="nb-NO" altLang="zh-CN" sz="1733" dirty="0">
                <a:latin typeface="Consolas" pitchFamily="49" charset="0"/>
                <a:ea typeface="楷体" pitchFamily="49" charset="-122"/>
                <a:cs typeface="Consolas" pitchFamily="49" charset="0"/>
              </a:rPr>
              <a:t>-</a:t>
            </a:r>
            <a:r>
              <a:rPr lang="nb-NO" altLang="zh-CN" sz="1733" i="1" dirty="0">
                <a:latin typeface="Consolas" pitchFamily="49" charset="0"/>
                <a:ea typeface="楷体" pitchFamily="49" charset="-122"/>
                <a:cs typeface="Consolas" pitchFamily="49" charset="0"/>
              </a:rPr>
              <a:t>i</a:t>
            </a:r>
            <a:r>
              <a:rPr lang="nb-NO" altLang="zh-CN" sz="1733" dirty="0">
                <a:latin typeface="Consolas" pitchFamily="49" charset="0"/>
                <a:ea typeface="楷体" pitchFamily="49" charset="-122"/>
                <a:cs typeface="Consolas" pitchFamily="49" charset="0"/>
              </a:rPr>
              <a:t>+1</a:t>
            </a:r>
            <a:r>
              <a:rPr lang="zh-CN" altLang="nb-NO" sz="1733" dirty="0">
                <a:latin typeface="Consolas" pitchFamily="49" charset="0"/>
                <a:ea typeface="楷体" pitchFamily="49" charset="-122"/>
                <a:cs typeface="Consolas" pitchFamily="49" charset="0"/>
              </a:rPr>
              <a:t>）。分析</a:t>
            </a:r>
            <a:r>
              <a:rPr lang="zh-CN" altLang="en-US" sz="1733" dirty="0">
                <a:latin typeface="Consolas" pitchFamily="49" charset="0"/>
                <a:ea typeface="楷体" pitchFamily="49" charset="-122"/>
                <a:cs typeface="Consolas" pitchFamily="49" charset="0"/>
              </a:rPr>
              <a:t>上述</a:t>
            </a:r>
            <a:r>
              <a:rPr lang="zh-CN" altLang="nb-NO" sz="1733" dirty="0">
                <a:latin typeface="Consolas" pitchFamily="49" charset="0"/>
                <a:ea typeface="楷体" pitchFamily="49" charset="-122"/>
                <a:cs typeface="Consolas" pitchFamily="49" charset="0"/>
              </a:rPr>
              <a:t>调用</a:t>
            </a:r>
            <a:r>
              <a:rPr lang="zh-CN" altLang="en-US" sz="1733" dirty="0">
                <a:latin typeface="Consolas" pitchFamily="49" charset="0"/>
                <a:ea typeface="楷体" pitchFamily="49" charset="-122"/>
                <a:cs typeface="Consolas" pitchFamily="49" charset="0"/>
              </a:rPr>
              <a:t>的时间复杂度。</a:t>
            </a:r>
          </a:p>
        </p:txBody>
      </p:sp>
      <p:sp>
        <p:nvSpPr>
          <p:cNvPr id="3" name="日期占位符 2"/>
          <p:cNvSpPr>
            <a:spLocks noGrp="1"/>
          </p:cNvSpPr>
          <p:nvPr>
            <p:ph type="dt" sz="half" idx="10"/>
          </p:nvPr>
        </p:nvSpPr>
        <p:spPr/>
        <p:txBody>
          <a:bodyPr/>
          <a:lstStyle/>
          <a:p>
            <a:pPr eaLnBrk="1" latinLnBrk="0" hangingPunct="1"/>
            <a:fld id="{27E4170C-B172-4F35-9CFA-B77ED792D916}"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65</a:t>
            </a:fld>
            <a:endParaRPr lang="en-US" altLang="zh-CN">
              <a:solidFill>
                <a:srgbClr val="F0A22E">
                  <a:shade val="75000"/>
                </a:srgbClr>
              </a:solidFill>
            </a:endParaRPr>
          </a:p>
        </p:txBody>
      </p:sp>
    </p:spTree>
    <p:extLst>
      <p:ext uri="{BB962C8B-B14F-4D97-AF65-F5344CB8AC3E}">
        <p14:creationId xmlns:p14="http://schemas.microsoft.com/office/powerpoint/2010/main" val="680998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54748" y="759006"/>
            <a:ext cx="9441722" cy="1086901"/>
          </a:xfrm>
          <a:prstGeom prst="rect">
            <a:avLst/>
          </a:prstGeom>
          <a:solidFill>
            <a:schemeClr val="accent1">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sz="2167" dirty="0">
                <a:solidFill>
                  <a:srgbClr val="0033CC"/>
                </a:solidFill>
                <a:latin typeface="Consolas" pitchFamily="49" charset="0"/>
                <a:ea typeface="楷体" pitchFamily="49" charset="-122"/>
                <a:cs typeface="Consolas" pitchFamily="49" charset="0"/>
              </a:rPr>
              <a:t>　　</a:t>
            </a:r>
            <a:r>
              <a:rPr lang="zh-CN" altLang="en-US" sz="2167" dirty="0">
                <a:solidFill>
                  <a:srgbClr val="FF0000"/>
                </a:solidFill>
                <a:latin typeface="Consolas" pitchFamily="49" charset="0"/>
                <a:ea typeface="楷体" pitchFamily="49" charset="-122"/>
                <a:cs typeface="Consolas" pitchFamily="49" charset="0"/>
              </a:rPr>
              <a:t>解：</a:t>
            </a:r>
            <a:r>
              <a:rPr lang="zh-CN" altLang="en-US" sz="2288" dirty="0">
                <a:solidFill>
                  <a:srgbClr val="0000FF"/>
                </a:solidFill>
                <a:latin typeface="Consolas" pitchFamily="49" charset="0"/>
                <a:ea typeface="楷体" pitchFamily="49" charset="-122"/>
                <a:cs typeface="Consolas" pitchFamily="49" charset="0"/>
              </a:rPr>
              <a:t>设调用</a:t>
            </a:r>
            <a:r>
              <a:rPr lang="en-US" altLang="zh-CN" sz="2288" dirty="0" err="1">
                <a:solidFill>
                  <a:srgbClr val="0000FF"/>
                </a:solidFill>
                <a:latin typeface="Consolas" pitchFamily="49" charset="0"/>
                <a:ea typeface="楷体" pitchFamily="49" charset="-122"/>
                <a:cs typeface="Consolas" pitchFamily="49" charset="0"/>
              </a:rPr>
              <a:t>mergesort</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a</a:t>
            </a:r>
            <a:r>
              <a:rPr lang="zh-CN" altLang="en-US" sz="2288" dirty="0">
                <a:solidFill>
                  <a:srgbClr val="0000FF"/>
                </a:solidFill>
                <a:latin typeface="Consolas" pitchFamily="49" charset="0"/>
                <a:ea typeface="楷体" pitchFamily="49" charset="-122"/>
                <a:cs typeface="Consolas" pitchFamily="49" charset="0"/>
              </a:rPr>
              <a:t>，</a:t>
            </a:r>
            <a:r>
              <a:rPr lang="en-US" altLang="zh-CN" sz="2288" dirty="0">
                <a:solidFill>
                  <a:srgbClr val="0000FF"/>
                </a:solidFill>
                <a:latin typeface="Consolas" pitchFamily="49" charset="0"/>
                <a:ea typeface="楷体" pitchFamily="49" charset="-122"/>
                <a:cs typeface="Consolas" pitchFamily="49" charset="0"/>
              </a:rPr>
              <a:t>0</a:t>
            </a:r>
            <a:r>
              <a:rPr lang="zh-CN" altLang="en-US"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-1)</a:t>
            </a:r>
            <a:r>
              <a:rPr lang="zh-CN" altLang="en-US" sz="2288" dirty="0">
                <a:solidFill>
                  <a:srgbClr val="0000FF"/>
                </a:solidFill>
                <a:latin typeface="Consolas" pitchFamily="49" charset="0"/>
                <a:ea typeface="楷体" pitchFamily="49" charset="-122"/>
                <a:cs typeface="Consolas" pitchFamily="49" charset="0"/>
              </a:rPr>
              <a:t>的执行时间为</a:t>
            </a:r>
            <a:r>
              <a:rPr lang="en-US" altLang="zh-CN" sz="2288" i="1" dirty="0">
                <a:solidFill>
                  <a:srgbClr val="0000FF"/>
                </a:solidFill>
                <a:latin typeface="Consolas" pitchFamily="49" charset="0"/>
                <a:ea typeface="楷体" pitchFamily="49" charset="-122"/>
                <a:cs typeface="Consolas" pitchFamily="49" charset="0"/>
              </a:rPr>
              <a:t>T</a:t>
            </a:r>
            <a:r>
              <a:rPr lang="en-US" altLang="zh-CN" sz="2288" dirty="0">
                <a:solidFill>
                  <a:srgbClr val="0000FF"/>
                </a:solidFill>
                <a:latin typeface="Consolas" pitchFamily="49" charset="0"/>
                <a:ea typeface="楷体" pitchFamily="49" charset="-122"/>
                <a:cs typeface="Consolas" pitchFamily="49" charset="0"/>
              </a:rPr>
              <a:t>(</a:t>
            </a:r>
            <a:r>
              <a:rPr lang="en-US" altLang="zh-CN" sz="2288" i="1" dirty="0">
                <a:solidFill>
                  <a:srgbClr val="0000FF"/>
                </a:solidFill>
                <a:latin typeface="Consolas" pitchFamily="49" charset="0"/>
                <a:ea typeface="楷体" pitchFamily="49" charset="-122"/>
                <a:cs typeface="Consolas" pitchFamily="49" charset="0"/>
              </a:rPr>
              <a:t>n</a:t>
            </a:r>
            <a:r>
              <a:rPr lang="en-US" altLang="zh-CN" sz="2288" dirty="0">
                <a:solidFill>
                  <a:srgbClr val="0000FF"/>
                </a:solidFill>
                <a:latin typeface="Consolas" pitchFamily="49" charset="0"/>
                <a:ea typeface="楷体" pitchFamily="49"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，由其执行过程得到以下求执行时间的递归关系（</a:t>
            </a:r>
            <a:r>
              <a:rPr lang="zh-CN" altLang="pt-BR" sz="2288" dirty="0">
                <a:solidFill>
                  <a:srgbClr val="0000FF"/>
                </a:solidFill>
                <a:latin typeface="Consolas" pitchFamily="49" charset="0"/>
                <a:ea typeface="楷体" pitchFamily="49" charset="-122"/>
                <a:cs typeface="Consolas" pitchFamily="49" charset="0"/>
              </a:rPr>
              <a:t>递推关系式）：</a:t>
            </a:r>
            <a:endParaRPr lang="zh-CN" altLang="en-US" sz="2288"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54749" y="1977915"/>
            <a:ext cx="4179123" cy="781970"/>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56000" bIns="156000" rtlCol="0">
            <a:spAutoFit/>
          </a:bodyPr>
          <a:lstStyle/>
          <a:p>
            <a:r>
              <a:rPr lang="en-US" sz="1517" i="1">
                <a:solidFill>
                  <a:srgbClr val="0000FF"/>
                </a:solidFill>
                <a:latin typeface="Consolas" pitchFamily="49" charset="0"/>
                <a:cs typeface="Consolas" pitchFamily="49" charset="0"/>
              </a:rPr>
              <a:t>T</a:t>
            </a:r>
            <a:r>
              <a:rPr lang="en-US" sz="1517">
                <a:solidFill>
                  <a:srgbClr val="0000FF"/>
                </a:solidFill>
                <a:latin typeface="Consolas" pitchFamily="49" charset="0"/>
                <a:cs typeface="Consolas" pitchFamily="49" charset="0"/>
              </a:rPr>
              <a:t>(</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)=O(1)		</a:t>
            </a:r>
            <a:r>
              <a:rPr lang="zh-CN" altLang="en-US" sz="1517">
                <a:solidFill>
                  <a:srgbClr val="0000FF"/>
                </a:solidFill>
                <a:latin typeface="Consolas" pitchFamily="49" charset="0"/>
                <a:cs typeface="Consolas" pitchFamily="49" charset="0"/>
              </a:rPr>
              <a:t>当</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=1</a:t>
            </a:r>
            <a:endParaRPr lang="zh-CN" altLang="en-US" sz="1517">
              <a:solidFill>
                <a:srgbClr val="0000FF"/>
              </a:solidFill>
              <a:latin typeface="Consolas" pitchFamily="49" charset="0"/>
              <a:cs typeface="Consolas" pitchFamily="49" charset="0"/>
            </a:endParaRPr>
          </a:p>
          <a:p>
            <a:r>
              <a:rPr lang="en-US" sz="1517" i="1">
                <a:solidFill>
                  <a:srgbClr val="0000FF"/>
                </a:solidFill>
                <a:latin typeface="Consolas" pitchFamily="49" charset="0"/>
                <a:cs typeface="Consolas" pitchFamily="49" charset="0"/>
              </a:rPr>
              <a:t>T</a:t>
            </a:r>
            <a:r>
              <a:rPr lang="en-US" sz="1517">
                <a:solidFill>
                  <a:srgbClr val="0000FF"/>
                </a:solidFill>
                <a:latin typeface="Consolas" pitchFamily="49" charset="0"/>
                <a:cs typeface="Consolas" pitchFamily="49" charset="0"/>
              </a:rPr>
              <a:t>(</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)=2</a:t>
            </a:r>
            <a:r>
              <a:rPr lang="en-US" sz="1517" i="1">
                <a:solidFill>
                  <a:srgbClr val="0000FF"/>
                </a:solidFill>
                <a:latin typeface="Consolas" pitchFamily="49" charset="0"/>
                <a:cs typeface="Consolas" pitchFamily="49" charset="0"/>
              </a:rPr>
              <a:t>T</a:t>
            </a:r>
            <a:r>
              <a:rPr lang="en-US" sz="1517">
                <a:solidFill>
                  <a:srgbClr val="0000FF"/>
                </a:solidFill>
                <a:latin typeface="Consolas" pitchFamily="49" charset="0"/>
                <a:cs typeface="Consolas" pitchFamily="49" charset="0"/>
              </a:rPr>
              <a:t>(</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/2)+O(</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	</a:t>
            </a:r>
            <a:r>
              <a:rPr lang="zh-CN" altLang="en-US" sz="1517">
                <a:solidFill>
                  <a:srgbClr val="0000FF"/>
                </a:solidFill>
                <a:latin typeface="Consolas" pitchFamily="49" charset="0"/>
                <a:cs typeface="Consolas" pitchFamily="49" charset="0"/>
              </a:rPr>
              <a:t>当</a:t>
            </a:r>
            <a:r>
              <a:rPr lang="en-US" sz="1517" i="1">
                <a:solidFill>
                  <a:srgbClr val="0000FF"/>
                </a:solidFill>
                <a:latin typeface="Consolas" pitchFamily="49" charset="0"/>
                <a:cs typeface="Consolas" pitchFamily="49" charset="0"/>
              </a:rPr>
              <a:t>n</a:t>
            </a:r>
            <a:r>
              <a:rPr lang="en-US" sz="1517">
                <a:solidFill>
                  <a:srgbClr val="0000FF"/>
                </a:solidFill>
                <a:latin typeface="Consolas" pitchFamily="49" charset="0"/>
                <a:cs typeface="Consolas" pitchFamily="49" charset="0"/>
              </a:rPr>
              <a:t>&gt;1</a:t>
            </a:r>
            <a:endParaRPr lang="zh-CN" altLang="en-US" sz="1517">
              <a:solidFill>
                <a:srgbClr val="0000FF"/>
              </a:solidFill>
              <a:latin typeface="Consolas" pitchFamily="49" charset="0"/>
              <a:cs typeface="Consolas" pitchFamily="49" charset="0"/>
            </a:endParaRPr>
          </a:p>
        </p:txBody>
      </p:sp>
      <p:sp>
        <p:nvSpPr>
          <p:cNvPr id="5" name="TextBox 4"/>
          <p:cNvSpPr txBox="1"/>
          <p:nvPr/>
        </p:nvSpPr>
        <p:spPr>
          <a:xfrm>
            <a:off x="116464" y="2906611"/>
            <a:ext cx="5118936" cy="445635"/>
          </a:xfrm>
          <a:prstGeom prst="rect">
            <a:avLst/>
          </a:prstGeom>
          <a:noFill/>
        </p:spPr>
        <p:txBody>
          <a:bodyPr wrap="square" rtlCol="0">
            <a:spAutoFit/>
          </a:bodyPr>
          <a:lstStyle/>
          <a:p>
            <a:pPr>
              <a:lnSpc>
                <a:spcPct val="150000"/>
              </a:lnSpc>
            </a:pPr>
            <a:r>
              <a:rPr lang="zh-CN" altLang="en-US" sz="1733" dirty="0">
                <a:solidFill>
                  <a:srgbClr val="0000FF"/>
                </a:solidFill>
                <a:latin typeface="Consolas" pitchFamily="49" charset="0"/>
                <a:ea typeface="楷体" pitchFamily="49" charset="-122"/>
                <a:cs typeface="Consolas" pitchFamily="49" charset="0"/>
              </a:rPr>
              <a:t>其中</a:t>
            </a:r>
            <a:r>
              <a:rPr lang="en-US" sz="1733" dirty="0">
                <a:solidFill>
                  <a:srgbClr val="0000FF"/>
                </a:solidFill>
                <a:latin typeface="Consolas" pitchFamily="49" charset="0"/>
                <a:ea typeface="楷体" pitchFamily="49" charset="-122"/>
                <a:cs typeface="Consolas" pitchFamily="49" charset="0"/>
              </a:rPr>
              <a:t>O(</a:t>
            </a:r>
            <a:r>
              <a:rPr lang="en-US" sz="1733" i="1" dirty="0">
                <a:solidFill>
                  <a:srgbClr val="0000FF"/>
                </a:solidFill>
                <a:latin typeface="Consolas" pitchFamily="49" charset="0"/>
                <a:ea typeface="楷体" pitchFamily="49" charset="-122"/>
                <a:cs typeface="Consolas" pitchFamily="49" charset="0"/>
              </a:rPr>
              <a:t>n</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为</a:t>
            </a:r>
            <a:r>
              <a:rPr lang="en-US" sz="1733" dirty="0">
                <a:solidFill>
                  <a:srgbClr val="0000FF"/>
                </a:solidFill>
                <a:latin typeface="Consolas" pitchFamily="49" charset="0"/>
                <a:ea typeface="楷体" pitchFamily="49" charset="-122"/>
                <a:cs typeface="Consolas" pitchFamily="49" charset="0"/>
              </a:rPr>
              <a:t>merge()</a:t>
            </a:r>
            <a:r>
              <a:rPr lang="zh-CN" altLang="en-US" sz="1733" dirty="0">
                <a:solidFill>
                  <a:srgbClr val="0000FF"/>
                </a:solidFill>
                <a:latin typeface="Consolas" pitchFamily="49" charset="0"/>
                <a:ea typeface="楷体" pitchFamily="49" charset="-122"/>
                <a:cs typeface="Consolas" pitchFamily="49" charset="0"/>
              </a:rPr>
              <a:t>所需的时间，设为</a:t>
            </a:r>
            <a:r>
              <a:rPr lang="en-US" sz="1733" i="1" dirty="0" err="1">
                <a:solidFill>
                  <a:srgbClr val="0000FF"/>
                </a:solidFill>
                <a:latin typeface="Consolas" pitchFamily="49" charset="0"/>
                <a:ea typeface="楷体" pitchFamily="49" charset="-122"/>
                <a:cs typeface="Consolas" pitchFamily="49" charset="0"/>
              </a:rPr>
              <a:t>cn</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c</a:t>
            </a:r>
            <a:r>
              <a:rPr lang="en-US" altLang="zh-CN" sz="1733" dirty="0">
                <a:solidFill>
                  <a:srgbClr val="0000FF"/>
                </a:solidFill>
                <a:latin typeface="Consolas" pitchFamily="49" charset="0"/>
                <a:ea typeface="楷体" pitchFamily="49" charset="-122"/>
                <a:cs typeface="Consolas" pitchFamily="49" charset="0"/>
              </a:rPr>
              <a:t>&gt;0</a:t>
            </a:r>
            <a:r>
              <a:rPr lang="zh-CN" altLang="en-US" sz="1733" dirty="0">
                <a:solidFill>
                  <a:srgbClr val="0000FF"/>
                </a:solidFill>
                <a:latin typeface="Consolas" pitchFamily="49" charset="0"/>
                <a:ea typeface="楷体" pitchFamily="49" charset="-122"/>
                <a:cs typeface="Consolas" pitchFamily="49" charset="0"/>
              </a:rPr>
              <a:t>）。</a:t>
            </a:r>
          </a:p>
        </p:txBody>
      </p:sp>
      <p:sp>
        <p:nvSpPr>
          <p:cNvPr id="6" name="TextBox 5"/>
          <p:cNvSpPr txBox="1"/>
          <p:nvPr/>
        </p:nvSpPr>
        <p:spPr>
          <a:xfrm>
            <a:off x="116464" y="3429000"/>
            <a:ext cx="6827713" cy="258288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250"/>
              </a:lnSpc>
            </a:pPr>
            <a:r>
              <a:rPr lang="en-US" sz="1517" i="1" dirty="0">
                <a:solidFill>
                  <a:srgbClr val="0000FF"/>
                </a:solidFill>
                <a:latin typeface="Consolas" pitchFamily="49" charset="0"/>
                <a:ea typeface="楷体" pitchFamily="49" charset="-122"/>
                <a:cs typeface="Consolas" pitchFamily="49" charset="0"/>
              </a:rPr>
              <a:t>T</a:t>
            </a:r>
            <a:r>
              <a:rPr lang="en-US" sz="1517" dirty="0">
                <a:solidFill>
                  <a:srgbClr val="0000FF"/>
                </a:solidFill>
                <a:latin typeface="Consolas" pitchFamily="49" charset="0"/>
                <a:ea typeface="楷体" pitchFamily="49" charset="-122"/>
                <a:cs typeface="Consolas" pitchFamily="49" charset="0"/>
              </a:rPr>
              <a:t>(</a:t>
            </a:r>
            <a:r>
              <a:rPr lang="en-US" sz="1517" i="1" dirty="0">
                <a:solidFill>
                  <a:srgbClr val="0000FF"/>
                </a:solidFill>
                <a:latin typeface="Consolas" pitchFamily="49" charset="0"/>
                <a:ea typeface="楷体" pitchFamily="49" charset="-122"/>
                <a:cs typeface="Consolas" pitchFamily="49" charset="0"/>
              </a:rPr>
              <a:t>n</a:t>
            </a:r>
            <a:r>
              <a:rPr lang="en-US" sz="1517" dirty="0">
                <a:solidFill>
                  <a:srgbClr val="0000FF"/>
                </a:solidFill>
                <a:latin typeface="Consolas" pitchFamily="49" charset="0"/>
                <a:ea typeface="楷体" pitchFamily="49" charset="-122"/>
                <a:cs typeface="Consolas" pitchFamily="49" charset="0"/>
              </a:rPr>
              <a:t>) = 2</a:t>
            </a:r>
            <a:r>
              <a:rPr lang="en-US" sz="1517" i="1" dirty="0">
                <a:solidFill>
                  <a:srgbClr val="0000FF"/>
                </a:solidFill>
                <a:latin typeface="Consolas" pitchFamily="49" charset="0"/>
                <a:ea typeface="楷体" pitchFamily="49" charset="-122"/>
                <a:cs typeface="Consolas" pitchFamily="49" charset="0"/>
              </a:rPr>
              <a:t>T</a:t>
            </a:r>
            <a:r>
              <a:rPr lang="en-US" sz="1517" dirty="0">
                <a:solidFill>
                  <a:srgbClr val="0000FF"/>
                </a:solidFill>
                <a:latin typeface="Consolas" pitchFamily="49" charset="0"/>
                <a:ea typeface="楷体" pitchFamily="49" charset="-122"/>
                <a:cs typeface="Consolas" pitchFamily="49" charset="0"/>
              </a:rPr>
              <a:t>(</a:t>
            </a:r>
            <a:r>
              <a:rPr lang="en-US" sz="1517" i="1" dirty="0">
                <a:solidFill>
                  <a:srgbClr val="0000FF"/>
                </a:solidFill>
                <a:latin typeface="Consolas" pitchFamily="49" charset="0"/>
                <a:ea typeface="楷体" pitchFamily="49" charset="-122"/>
                <a:cs typeface="Consolas" pitchFamily="49" charset="0"/>
              </a:rPr>
              <a:t>n</a:t>
            </a:r>
            <a:r>
              <a:rPr lang="en-US" sz="1517" dirty="0">
                <a:solidFill>
                  <a:srgbClr val="0000FF"/>
                </a:solidFill>
                <a:latin typeface="Consolas" pitchFamily="49" charset="0"/>
                <a:ea typeface="楷体" pitchFamily="49" charset="-122"/>
                <a:cs typeface="Consolas" pitchFamily="49" charset="0"/>
              </a:rPr>
              <a:t>/2)+</a:t>
            </a:r>
            <a:r>
              <a:rPr lang="en-US" sz="1517" i="1" dirty="0" err="1">
                <a:solidFill>
                  <a:srgbClr val="0000FF"/>
                </a:solidFill>
                <a:latin typeface="Consolas" pitchFamily="49" charset="0"/>
                <a:ea typeface="楷体" pitchFamily="49" charset="-122"/>
                <a:cs typeface="Consolas" pitchFamily="49" charset="0"/>
              </a:rPr>
              <a:t>cn</a:t>
            </a:r>
            <a:r>
              <a:rPr lang="en-US" sz="1517" dirty="0">
                <a:solidFill>
                  <a:srgbClr val="0000FF"/>
                </a:solidFill>
                <a:latin typeface="Consolas" pitchFamily="49" charset="0"/>
                <a:ea typeface="楷体" pitchFamily="49" charset="-122"/>
                <a:cs typeface="Consolas" pitchFamily="49" charset="0"/>
              </a:rPr>
              <a:t>=2[2</a:t>
            </a:r>
            <a:r>
              <a:rPr lang="en-US" sz="1517" i="1" dirty="0">
                <a:solidFill>
                  <a:srgbClr val="0000FF"/>
                </a:solidFill>
                <a:latin typeface="Consolas" pitchFamily="49" charset="0"/>
                <a:ea typeface="楷体" pitchFamily="49" charset="-122"/>
                <a:cs typeface="Consolas" pitchFamily="49" charset="0"/>
              </a:rPr>
              <a:t>T</a:t>
            </a:r>
            <a:r>
              <a:rPr lang="en-US" sz="1517" dirty="0">
                <a:solidFill>
                  <a:srgbClr val="0000FF"/>
                </a:solidFill>
                <a:latin typeface="Consolas" pitchFamily="49" charset="0"/>
                <a:ea typeface="楷体" pitchFamily="49" charset="-122"/>
                <a:cs typeface="Consolas" pitchFamily="49" charset="0"/>
              </a:rPr>
              <a:t>(</a:t>
            </a:r>
            <a:r>
              <a:rPr lang="en-US" sz="1517" i="1" dirty="0">
                <a:solidFill>
                  <a:srgbClr val="0000FF"/>
                </a:solidFill>
                <a:latin typeface="Consolas" pitchFamily="49" charset="0"/>
                <a:ea typeface="楷体" pitchFamily="49" charset="-122"/>
                <a:cs typeface="Consolas" pitchFamily="49" charset="0"/>
              </a:rPr>
              <a:t>n</a:t>
            </a:r>
            <a:r>
              <a:rPr lang="en-US" sz="1517" dirty="0">
                <a:solidFill>
                  <a:srgbClr val="0000FF"/>
                </a:solidFill>
                <a:latin typeface="Consolas" pitchFamily="49" charset="0"/>
                <a:ea typeface="楷体" pitchFamily="49" charset="-122"/>
                <a:cs typeface="Consolas" pitchFamily="49" charset="0"/>
              </a:rPr>
              <a:t>/2</a:t>
            </a:r>
            <a:r>
              <a:rPr lang="en-US" sz="1517" baseline="30000" dirty="0">
                <a:solidFill>
                  <a:srgbClr val="0000FF"/>
                </a:solidFill>
                <a:latin typeface="Consolas" pitchFamily="49" charset="0"/>
                <a:ea typeface="楷体" pitchFamily="49" charset="-122"/>
                <a:cs typeface="Consolas" pitchFamily="49" charset="0"/>
              </a:rPr>
              <a:t>2</a:t>
            </a:r>
            <a:r>
              <a:rPr lang="en-US" sz="1517" dirty="0">
                <a:solidFill>
                  <a:srgbClr val="0000FF"/>
                </a:solidFill>
                <a:latin typeface="Consolas" pitchFamily="49" charset="0"/>
                <a:ea typeface="楷体" pitchFamily="49" charset="-122"/>
                <a:cs typeface="Consolas" pitchFamily="49" charset="0"/>
              </a:rPr>
              <a:t>)+</a:t>
            </a:r>
            <a:r>
              <a:rPr lang="en-US" sz="1517" i="1" dirty="0" err="1">
                <a:solidFill>
                  <a:srgbClr val="0000FF"/>
                </a:solidFill>
                <a:latin typeface="Consolas" pitchFamily="49" charset="0"/>
                <a:ea typeface="楷体" pitchFamily="49" charset="-122"/>
                <a:cs typeface="Consolas" pitchFamily="49" charset="0"/>
              </a:rPr>
              <a:t>cn</a:t>
            </a:r>
            <a:r>
              <a:rPr lang="en-US" sz="1517" dirty="0">
                <a:solidFill>
                  <a:srgbClr val="0000FF"/>
                </a:solidFill>
                <a:latin typeface="Consolas" pitchFamily="49" charset="0"/>
                <a:ea typeface="楷体" pitchFamily="49" charset="-122"/>
                <a:cs typeface="Consolas" pitchFamily="49" charset="0"/>
              </a:rPr>
              <a:t>/2]+</a:t>
            </a:r>
            <a:r>
              <a:rPr lang="en-US" sz="1517" i="1" dirty="0" err="1">
                <a:solidFill>
                  <a:srgbClr val="0000FF"/>
                </a:solidFill>
                <a:latin typeface="Consolas" pitchFamily="49" charset="0"/>
                <a:ea typeface="楷体" pitchFamily="49" charset="-122"/>
                <a:cs typeface="Consolas" pitchFamily="49" charset="0"/>
              </a:rPr>
              <a:t>cn</a:t>
            </a:r>
            <a:r>
              <a:rPr lang="en-US" sz="1517" dirty="0">
                <a:solidFill>
                  <a:srgbClr val="0000FF"/>
                </a:solidFill>
                <a:latin typeface="Consolas" pitchFamily="49" charset="0"/>
                <a:ea typeface="楷体" pitchFamily="49" charset="-122"/>
                <a:cs typeface="Consolas" pitchFamily="49" charset="0"/>
              </a:rPr>
              <a:t>=2</a:t>
            </a:r>
            <a:r>
              <a:rPr lang="en-US" sz="1517" baseline="30000" dirty="0">
                <a:solidFill>
                  <a:srgbClr val="0000FF"/>
                </a:solidFill>
                <a:latin typeface="Consolas" pitchFamily="49" charset="0"/>
                <a:ea typeface="楷体" pitchFamily="49" charset="-122"/>
                <a:cs typeface="Consolas" pitchFamily="49" charset="0"/>
              </a:rPr>
              <a:t>2</a:t>
            </a:r>
            <a:r>
              <a:rPr lang="en-US" sz="1517" i="1" dirty="0">
                <a:solidFill>
                  <a:srgbClr val="0000FF"/>
                </a:solidFill>
                <a:latin typeface="Consolas" pitchFamily="49" charset="0"/>
                <a:ea typeface="楷体" pitchFamily="49" charset="-122"/>
                <a:cs typeface="Consolas" pitchFamily="49" charset="0"/>
              </a:rPr>
              <a:t>T</a:t>
            </a:r>
            <a:r>
              <a:rPr lang="en-US" sz="1517" dirty="0">
                <a:solidFill>
                  <a:srgbClr val="0000FF"/>
                </a:solidFill>
                <a:latin typeface="Consolas" pitchFamily="49" charset="0"/>
                <a:ea typeface="楷体" pitchFamily="49" charset="-122"/>
                <a:cs typeface="Consolas" pitchFamily="49" charset="0"/>
              </a:rPr>
              <a:t>(</a:t>
            </a:r>
            <a:r>
              <a:rPr lang="en-US" sz="1517" i="1" dirty="0">
                <a:solidFill>
                  <a:srgbClr val="0000FF"/>
                </a:solidFill>
                <a:latin typeface="Consolas" pitchFamily="49" charset="0"/>
                <a:ea typeface="楷体" pitchFamily="49" charset="-122"/>
                <a:cs typeface="Consolas" pitchFamily="49" charset="0"/>
              </a:rPr>
              <a:t>n</a:t>
            </a:r>
            <a:r>
              <a:rPr lang="en-US" sz="1517" dirty="0">
                <a:solidFill>
                  <a:srgbClr val="0000FF"/>
                </a:solidFill>
                <a:latin typeface="Consolas" pitchFamily="49" charset="0"/>
                <a:ea typeface="楷体" pitchFamily="49" charset="-122"/>
                <a:cs typeface="Consolas" pitchFamily="49" charset="0"/>
              </a:rPr>
              <a:t>/2</a:t>
            </a:r>
            <a:r>
              <a:rPr lang="en-US" sz="1517" baseline="30000" dirty="0">
                <a:solidFill>
                  <a:srgbClr val="0000FF"/>
                </a:solidFill>
                <a:latin typeface="Consolas" pitchFamily="49" charset="0"/>
                <a:ea typeface="楷体" pitchFamily="49" charset="-122"/>
                <a:cs typeface="Consolas" pitchFamily="49" charset="0"/>
              </a:rPr>
              <a:t>2</a:t>
            </a:r>
            <a:r>
              <a:rPr lang="en-US" sz="1517" dirty="0">
                <a:solidFill>
                  <a:srgbClr val="0000FF"/>
                </a:solidFill>
                <a:latin typeface="Consolas" pitchFamily="49" charset="0"/>
                <a:ea typeface="楷体" pitchFamily="49" charset="-122"/>
                <a:cs typeface="Consolas" pitchFamily="49" charset="0"/>
              </a:rPr>
              <a:t>)+2</a:t>
            </a:r>
            <a:r>
              <a:rPr lang="en-US" sz="1517" i="1" dirty="0">
                <a:solidFill>
                  <a:srgbClr val="0000FF"/>
                </a:solidFill>
                <a:latin typeface="Consolas" pitchFamily="49" charset="0"/>
                <a:ea typeface="楷体" pitchFamily="49" charset="-122"/>
                <a:cs typeface="Consolas" pitchFamily="49" charset="0"/>
              </a:rPr>
              <a:t>cn</a:t>
            </a:r>
            <a:endParaRPr lang="zh-CN" altLang="en-US" sz="1517" dirty="0">
              <a:solidFill>
                <a:srgbClr val="0000FF"/>
              </a:solidFill>
              <a:latin typeface="Consolas" pitchFamily="49" charset="0"/>
              <a:ea typeface="楷体" pitchFamily="49" charset="-122"/>
              <a:cs typeface="Consolas" pitchFamily="49" charset="0"/>
            </a:endParaRPr>
          </a:p>
          <a:p>
            <a:pPr>
              <a:lnSpc>
                <a:spcPts val="3250"/>
              </a:lnSpc>
            </a:pPr>
            <a:r>
              <a:rPr lang="pt-BR" sz="1517" dirty="0">
                <a:solidFill>
                  <a:srgbClr val="0000FF"/>
                </a:solidFill>
                <a:latin typeface="Consolas" pitchFamily="49" charset="0"/>
                <a:ea typeface="楷体" pitchFamily="49" charset="-122"/>
                <a:cs typeface="Consolas" pitchFamily="49" charset="0"/>
              </a:rPr>
              <a:t>     = 2</a:t>
            </a:r>
            <a:r>
              <a:rPr lang="pt-BR" sz="1517" baseline="30000" dirty="0">
                <a:solidFill>
                  <a:srgbClr val="0000FF"/>
                </a:solidFill>
                <a:latin typeface="Consolas" pitchFamily="49" charset="0"/>
                <a:ea typeface="楷体" pitchFamily="49" charset="-122"/>
                <a:cs typeface="Consolas" pitchFamily="49" charset="0"/>
              </a:rPr>
              <a:t>3</a:t>
            </a:r>
            <a:r>
              <a:rPr lang="pt-BR" sz="1517" i="1" dirty="0">
                <a:solidFill>
                  <a:srgbClr val="0000FF"/>
                </a:solidFill>
                <a:latin typeface="Consolas" pitchFamily="49" charset="0"/>
                <a:ea typeface="楷体" pitchFamily="49" charset="-122"/>
                <a:cs typeface="Consolas" pitchFamily="49" charset="0"/>
              </a:rPr>
              <a:t>T</a:t>
            </a:r>
            <a:r>
              <a:rPr lang="pt-BR" sz="1517" dirty="0">
                <a:solidFill>
                  <a:srgbClr val="0000FF"/>
                </a:solidFill>
                <a:latin typeface="Consolas" pitchFamily="49" charset="0"/>
                <a:ea typeface="楷体" pitchFamily="49" charset="-122"/>
                <a:cs typeface="Consolas" pitchFamily="49" charset="0"/>
              </a:rPr>
              <a:t>(</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/2</a:t>
            </a:r>
            <a:r>
              <a:rPr lang="pt-BR" sz="1517" baseline="30000" dirty="0">
                <a:solidFill>
                  <a:srgbClr val="0000FF"/>
                </a:solidFill>
                <a:latin typeface="Consolas" pitchFamily="49" charset="0"/>
                <a:ea typeface="楷体" pitchFamily="49" charset="-122"/>
                <a:cs typeface="Consolas" pitchFamily="49" charset="0"/>
              </a:rPr>
              <a:t>3</a:t>
            </a:r>
            <a:r>
              <a:rPr lang="pt-BR" sz="1517" dirty="0">
                <a:solidFill>
                  <a:srgbClr val="0000FF"/>
                </a:solidFill>
                <a:latin typeface="Consolas" pitchFamily="49" charset="0"/>
                <a:ea typeface="楷体" pitchFamily="49" charset="-122"/>
                <a:cs typeface="Consolas" pitchFamily="49" charset="0"/>
              </a:rPr>
              <a:t>)+3</a:t>
            </a:r>
            <a:r>
              <a:rPr lang="pt-BR" sz="1517" i="1" dirty="0">
                <a:solidFill>
                  <a:srgbClr val="0000FF"/>
                </a:solidFill>
                <a:latin typeface="Consolas" pitchFamily="49" charset="0"/>
                <a:ea typeface="楷体" pitchFamily="49" charset="-122"/>
                <a:cs typeface="Consolas" pitchFamily="49" charset="0"/>
              </a:rPr>
              <a:t>cn</a:t>
            </a:r>
            <a:endParaRPr lang="zh-CN" altLang="en-US" sz="1517" dirty="0">
              <a:solidFill>
                <a:srgbClr val="0000FF"/>
              </a:solidFill>
              <a:latin typeface="Consolas" pitchFamily="49" charset="0"/>
              <a:ea typeface="楷体" pitchFamily="49" charset="-122"/>
              <a:cs typeface="Consolas" pitchFamily="49" charset="0"/>
            </a:endParaRPr>
          </a:p>
          <a:p>
            <a:pPr>
              <a:lnSpc>
                <a:spcPts val="3250"/>
              </a:lnSpc>
            </a:pPr>
            <a:r>
              <a:rPr lang="pt-BR" sz="1517" dirty="0">
                <a:solidFill>
                  <a:srgbClr val="0000FF"/>
                </a:solidFill>
                <a:latin typeface="Consolas" pitchFamily="49" charset="0"/>
                <a:ea typeface="楷体" pitchFamily="49" charset="-122"/>
                <a:cs typeface="Consolas" pitchFamily="49" charset="0"/>
              </a:rPr>
              <a:t>     = </a:t>
            </a:r>
            <a:r>
              <a:rPr lang="en-US" altLang="zh-CN" sz="1517" dirty="0">
                <a:solidFill>
                  <a:srgbClr val="0000FF"/>
                </a:solidFill>
                <a:latin typeface="Consolas" pitchFamily="49" charset="0"/>
                <a:ea typeface="楷体" pitchFamily="49" charset="-122"/>
                <a:cs typeface="Consolas" pitchFamily="49" charset="0"/>
              </a:rPr>
              <a:t>…</a:t>
            </a:r>
          </a:p>
          <a:p>
            <a:pPr>
              <a:lnSpc>
                <a:spcPts val="3250"/>
              </a:lnSpc>
            </a:pPr>
            <a:r>
              <a:rPr lang="pt-BR" sz="1517" dirty="0">
                <a:solidFill>
                  <a:srgbClr val="0000FF"/>
                </a:solidFill>
                <a:latin typeface="Consolas" pitchFamily="49" charset="0"/>
                <a:ea typeface="楷体" pitchFamily="49" charset="-122"/>
                <a:cs typeface="Consolas" pitchFamily="49" charset="0"/>
              </a:rPr>
              <a:t>     = 2</a:t>
            </a:r>
            <a:r>
              <a:rPr lang="pt-BR" sz="1517" baseline="30000" dirty="0">
                <a:solidFill>
                  <a:srgbClr val="0000FF"/>
                </a:solidFill>
                <a:latin typeface="Consolas" pitchFamily="49" charset="0"/>
                <a:ea typeface="楷体" pitchFamily="49" charset="-122"/>
                <a:cs typeface="Consolas" pitchFamily="49" charset="0"/>
              </a:rPr>
              <a:t>k</a:t>
            </a:r>
            <a:r>
              <a:rPr lang="pt-BR" sz="1517" i="1" dirty="0">
                <a:solidFill>
                  <a:srgbClr val="0000FF"/>
                </a:solidFill>
                <a:latin typeface="Consolas" pitchFamily="49" charset="0"/>
                <a:ea typeface="楷体" pitchFamily="49" charset="-122"/>
                <a:cs typeface="Consolas" pitchFamily="49" charset="0"/>
              </a:rPr>
              <a:t>T</a:t>
            </a:r>
            <a:r>
              <a:rPr lang="pt-BR" sz="1517" dirty="0">
                <a:solidFill>
                  <a:srgbClr val="0000FF"/>
                </a:solidFill>
                <a:latin typeface="Consolas" pitchFamily="49" charset="0"/>
                <a:ea typeface="楷体" pitchFamily="49" charset="-122"/>
                <a:cs typeface="Consolas" pitchFamily="49" charset="0"/>
              </a:rPr>
              <a:t>(</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/2</a:t>
            </a:r>
            <a:r>
              <a:rPr lang="pt-BR" sz="1517" i="1" baseline="30000" dirty="0">
                <a:solidFill>
                  <a:srgbClr val="0000FF"/>
                </a:solidFill>
                <a:latin typeface="Consolas" pitchFamily="49" charset="0"/>
                <a:ea typeface="楷体" pitchFamily="49" charset="-122"/>
                <a:cs typeface="Consolas" pitchFamily="49" charset="0"/>
              </a:rPr>
              <a:t>k</a:t>
            </a:r>
            <a:r>
              <a:rPr lang="pt-BR" sz="1517" dirty="0">
                <a:solidFill>
                  <a:srgbClr val="0000FF"/>
                </a:solidFill>
                <a:latin typeface="Consolas" pitchFamily="49" charset="0"/>
                <a:ea typeface="楷体" pitchFamily="49" charset="-122"/>
                <a:cs typeface="Consolas" pitchFamily="49" charset="0"/>
              </a:rPr>
              <a:t>)+</a:t>
            </a:r>
            <a:r>
              <a:rPr lang="pt-BR" sz="1517" i="1" dirty="0">
                <a:solidFill>
                  <a:srgbClr val="0000FF"/>
                </a:solidFill>
                <a:latin typeface="Consolas" pitchFamily="49" charset="0"/>
                <a:ea typeface="楷体" pitchFamily="49" charset="-122"/>
                <a:cs typeface="Consolas" pitchFamily="49" charset="0"/>
              </a:rPr>
              <a:t>kcn</a:t>
            </a:r>
            <a:endParaRPr lang="zh-CN" altLang="en-US" sz="1517" dirty="0">
              <a:solidFill>
                <a:srgbClr val="0000FF"/>
              </a:solidFill>
              <a:latin typeface="Consolas" pitchFamily="49" charset="0"/>
              <a:ea typeface="楷体" pitchFamily="49" charset="-122"/>
              <a:cs typeface="Consolas" pitchFamily="49" charset="0"/>
            </a:endParaRPr>
          </a:p>
          <a:p>
            <a:pPr>
              <a:lnSpc>
                <a:spcPts val="3250"/>
              </a:lnSpc>
            </a:pPr>
            <a:r>
              <a:rPr lang="pt-BR" sz="1517" dirty="0">
                <a:solidFill>
                  <a:srgbClr val="0000FF"/>
                </a:solidFill>
                <a:latin typeface="Consolas" pitchFamily="49" charset="0"/>
                <a:ea typeface="楷体" pitchFamily="49" charset="-122"/>
                <a:cs typeface="Consolas" pitchFamily="49" charset="0"/>
              </a:rPr>
              <a:t>     = </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O(1)+</a:t>
            </a:r>
            <a:r>
              <a:rPr lang="pt-BR" sz="1517" i="1" dirty="0">
                <a:solidFill>
                  <a:srgbClr val="0000FF"/>
                </a:solidFill>
                <a:latin typeface="Consolas" pitchFamily="49" charset="0"/>
                <a:ea typeface="楷体" pitchFamily="49" charset="-122"/>
                <a:cs typeface="Consolas" pitchFamily="49" charset="0"/>
              </a:rPr>
              <a:t>cn</a:t>
            </a:r>
            <a:r>
              <a:rPr lang="pt-BR" sz="1517" dirty="0">
                <a:solidFill>
                  <a:srgbClr val="0000FF"/>
                </a:solidFill>
                <a:latin typeface="Consolas" pitchFamily="49" charset="0"/>
                <a:ea typeface="楷体" pitchFamily="49" charset="-122"/>
                <a:cs typeface="Consolas" pitchFamily="49" charset="0"/>
              </a:rPr>
              <a:t>log</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a:t>
            </a:r>
            <a:r>
              <a:rPr lang="pt-BR" sz="1517" i="1" dirty="0">
                <a:solidFill>
                  <a:srgbClr val="0000FF"/>
                </a:solidFill>
                <a:latin typeface="Consolas" pitchFamily="49" charset="0"/>
                <a:ea typeface="楷体" pitchFamily="49" charset="-122"/>
                <a:cs typeface="Consolas" pitchFamily="49" charset="0"/>
              </a:rPr>
              <a:t>cn</a:t>
            </a:r>
            <a:r>
              <a:rPr lang="pt-BR" sz="1517" dirty="0">
                <a:solidFill>
                  <a:srgbClr val="0000FF"/>
                </a:solidFill>
                <a:latin typeface="Consolas" pitchFamily="49" charset="0"/>
                <a:ea typeface="楷体" pitchFamily="49" charset="-122"/>
                <a:cs typeface="Consolas" pitchFamily="49" charset="0"/>
              </a:rPr>
              <a:t>log</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	//</a:t>
            </a:r>
            <a:r>
              <a:rPr lang="zh-CN" altLang="en-US" sz="1517" dirty="0">
                <a:solidFill>
                  <a:srgbClr val="0000FF"/>
                </a:solidFill>
                <a:latin typeface="Consolas" pitchFamily="49" charset="0"/>
                <a:ea typeface="楷体" pitchFamily="49" charset="-122"/>
                <a:cs typeface="Consolas" pitchFamily="49" charset="0"/>
              </a:rPr>
              <a:t>这里假设</a:t>
            </a:r>
            <a:r>
              <a:rPr lang="pt-BR" sz="1517" i="1" dirty="0">
                <a:solidFill>
                  <a:srgbClr val="0000FF"/>
                </a:solidFill>
                <a:latin typeface="Consolas" pitchFamily="49" charset="0"/>
                <a:ea typeface="楷体" pitchFamily="49" charset="-122"/>
                <a:cs typeface="Consolas" pitchFamily="49" charset="0"/>
              </a:rPr>
              <a:t>n</a:t>
            </a:r>
            <a:r>
              <a:rPr lang="pt-BR" sz="1517" dirty="0">
                <a:solidFill>
                  <a:srgbClr val="0000FF"/>
                </a:solidFill>
                <a:latin typeface="Consolas" pitchFamily="49" charset="0"/>
                <a:ea typeface="楷体" pitchFamily="49" charset="-122"/>
                <a:cs typeface="Consolas" pitchFamily="49" charset="0"/>
              </a:rPr>
              <a:t>=2</a:t>
            </a:r>
            <a:r>
              <a:rPr lang="pt-BR" sz="1517" i="1" baseline="30000" dirty="0">
                <a:solidFill>
                  <a:srgbClr val="0000FF"/>
                </a:solidFill>
                <a:latin typeface="Consolas" pitchFamily="49" charset="0"/>
                <a:ea typeface="楷体" pitchFamily="49" charset="-122"/>
                <a:cs typeface="Consolas" pitchFamily="49" charset="0"/>
              </a:rPr>
              <a:t>k</a:t>
            </a:r>
            <a:r>
              <a:rPr lang="zh-CN" altLang="en-US" sz="1517" dirty="0">
                <a:solidFill>
                  <a:srgbClr val="0000FF"/>
                </a:solidFill>
                <a:latin typeface="Consolas" pitchFamily="49" charset="0"/>
                <a:ea typeface="楷体" pitchFamily="49" charset="-122"/>
                <a:cs typeface="Consolas" pitchFamily="49" charset="0"/>
              </a:rPr>
              <a:t>，则</a:t>
            </a:r>
            <a:r>
              <a:rPr lang="pt-BR" sz="1517" i="1" dirty="0">
                <a:solidFill>
                  <a:srgbClr val="0000FF"/>
                </a:solidFill>
                <a:latin typeface="Consolas" pitchFamily="49" charset="0"/>
                <a:ea typeface="楷体" pitchFamily="49" charset="-122"/>
                <a:cs typeface="Consolas" pitchFamily="49" charset="0"/>
              </a:rPr>
              <a:t>k</a:t>
            </a:r>
            <a:r>
              <a:rPr lang="pt-BR" sz="1517" dirty="0">
                <a:solidFill>
                  <a:srgbClr val="0000FF"/>
                </a:solidFill>
                <a:latin typeface="Consolas" pitchFamily="49" charset="0"/>
                <a:ea typeface="楷体" pitchFamily="49" charset="-122"/>
                <a:cs typeface="Consolas" pitchFamily="49" charset="0"/>
              </a:rPr>
              <a:t>=log</a:t>
            </a:r>
            <a:r>
              <a:rPr lang="pt-BR" sz="1517" i="1" dirty="0">
                <a:solidFill>
                  <a:srgbClr val="0000FF"/>
                </a:solidFill>
                <a:latin typeface="Consolas" pitchFamily="49" charset="0"/>
                <a:ea typeface="楷体" pitchFamily="49" charset="-122"/>
                <a:cs typeface="Consolas" pitchFamily="49" charset="0"/>
              </a:rPr>
              <a:t>n</a:t>
            </a:r>
            <a:endParaRPr lang="zh-CN" altLang="en-US" sz="1517" dirty="0">
              <a:solidFill>
                <a:srgbClr val="0000FF"/>
              </a:solidFill>
              <a:latin typeface="Consolas" pitchFamily="49" charset="0"/>
              <a:ea typeface="楷体" pitchFamily="49" charset="-122"/>
              <a:cs typeface="Consolas" pitchFamily="49" charset="0"/>
            </a:endParaRPr>
          </a:p>
          <a:p>
            <a:pPr>
              <a:lnSpc>
                <a:spcPts val="3250"/>
              </a:lnSpc>
            </a:pPr>
            <a:r>
              <a:rPr lang="pt-BR" sz="1517" dirty="0">
                <a:solidFill>
                  <a:srgbClr val="0000FF"/>
                </a:solidFill>
                <a:latin typeface="Consolas" pitchFamily="49" charset="0"/>
                <a:ea typeface="楷体" pitchFamily="49" charset="-122"/>
                <a:cs typeface="Consolas" pitchFamily="49" charset="0"/>
              </a:rPr>
              <a:t>     = </a:t>
            </a:r>
            <a:r>
              <a:rPr lang="pt-BR" sz="1733" dirty="0">
                <a:solidFill>
                  <a:srgbClr val="FF0000"/>
                </a:solidFill>
                <a:latin typeface="Consolas" pitchFamily="49" charset="0"/>
                <a:ea typeface="楷体" pitchFamily="49" charset="-122"/>
                <a:cs typeface="Consolas" pitchFamily="49" charset="0"/>
              </a:rPr>
              <a:t>O(</a:t>
            </a:r>
            <a:r>
              <a:rPr lang="pt-BR" sz="1733" i="1" dirty="0">
                <a:solidFill>
                  <a:srgbClr val="FF0000"/>
                </a:solidFill>
                <a:latin typeface="Consolas" pitchFamily="49" charset="0"/>
                <a:ea typeface="楷体" pitchFamily="49" charset="-122"/>
                <a:cs typeface="Consolas" pitchFamily="49" charset="0"/>
              </a:rPr>
              <a:t>n</a:t>
            </a:r>
            <a:r>
              <a:rPr lang="pt-BR" sz="1733" dirty="0">
                <a:solidFill>
                  <a:srgbClr val="FF0000"/>
                </a:solidFill>
                <a:latin typeface="Consolas" pitchFamily="49" charset="0"/>
                <a:ea typeface="楷体" pitchFamily="49" charset="-122"/>
                <a:cs typeface="Consolas" pitchFamily="49" charset="0"/>
              </a:rPr>
              <a:t>log</a:t>
            </a:r>
            <a:r>
              <a:rPr lang="pt-BR" sz="1733" i="1" dirty="0">
                <a:solidFill>
                  <a:srgbClr val="FF0000"/>
                </a:solidFill>
                <a:latin typeface="Consolas" pitchFamily="49" charset="0"/>
                <a:ea typeface="楷体" pitchFamily="49" charset="-122"/>
                <a:cs typeface="Consolas" pitchFamily="49" charset="0"/>
              </a:rPr>
              <a:t>n</a:t>
            </a:r>
            <a:r>
              <a:rPr lang="pt-BR" sz="1733" dirty="0">
                <a:solidFill>
                  <a:srgbClr val="FF0000"/>
                </a:solidFill>
                <a:latin typeface="Consolas" pitchFamily="49" charset="0"/>
                <a:ea typeface="楷体" pitchFamily="49" charset="-122"/>
                <a:cs typeface="Consolas" pitchFamily="49" charset="0"/>
              </a:rPr>
              <a:t>)</a:t>
            </a:r>
            <a:endParaRPr lang="zh-CN" altLang="en-US" sz="1733" dirty="0">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5733088" y="1419694"/>
            <a:ext cx="4008077" cy="2494961"/>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95000" tIns="195000" bIns="195000">
            <a:spAutoFit/>
          </a:bodyPr>
          <a:lstStyle/>
          <a:p>
            <a:r>
              <a:rPr lang="nb-NO" altLang="zh-CN" sz="1517" dirty="0">
                <a:solidFill>
                  <a:srgbClr val="0000FF"/>
                </a:solidFill>
                <a:latin typeface="Consolas" pitchFamily="49" charset="0"/>
                <a:ea typeface="楷体" pitchFamily="49" charset="-122"/>
                <a:cs typeface="Consolas" pitchFamily="49" charset="0"/>
              </a:rPr>
              <a:t>void </a:t>
            </a:r>
            <a:r>
              <a:rPr lang="nb-NO" altLang="zh-CN" sz="1517" dirty="0">
                <a:solidFill>
                  <a:srgbClr val="FF0000"/>
                </a:solidFill>
                <a:latin typeface="Consolas" pitchFamily="49" charset="0"/>
                <a:ea typeface="楷体" pitchFamily="49" charset="-122"/>
                <a:cs typeface="Consolas" pitchFamily="49" charset="0"/>
              </a:rPr>
              <a:t>mergesort</a:t>
            </a:r>
            <a:r>
              <a:rPr lang="nb-NO" altLang="zh-CN" sz="1517" dirty="0">
                <a:solidFill>
                  <a:srgbClr val="0000FF"/>
                </a:solidFill>
                <a:latin typeface="Consolas" pitchFamily="49" charset="0"/>
                <a:ea typeface="楷体" pitchFamily="49" charset="-122"/>
                <a:cs typeface="Consolas" pitchFamily="49" charset="0"/>
              </a:rPr>
              <a:t>(int a[],int i,int j)</a:t>
            </a:r>
          </a:p>
          <a:p>
            <a:r>
              <a:rPr lang="nb-NO" altLang="zh-CN" sz="1517" dirty="0">
                <a:solidFill>
                  <a:srgbClr val="0000FF"/>
                </a:solidFill>
                <a:latin typeface="Consolas" pitchFamily="49" charset="0"/>
                <a:ea typeface="楷体" pitchFamily="49" charset="-122"/>
                <a:cs typeface="Consolas" pitchFamily="49" charset="0"/>
              </a:rPr>
              <a:t>{   int m;</a:t>
            </a:r>
          </a:p>
          <a:p>
            <a:r>
              <a:rPr lang="nb-NO" altLang="zh-CN" sz="1517" dirty="0">
                <a:solidFill>
                  <a:srgbClr val="0000FF"/>
                </a:solidFill>
                <a:latin typeface="Consolas" pitchFamily="49" charset="0"/>
                <a:ea typeface="楷体" pitchFamily="49" charset="-122"/>
                <a:cs typeface="Consolas" pitchFamily="49" charset="0"/>
              </a:rPr>
              <a:t>    if (i!=j)</a:t>
            </a:r>
          </a:p>
          <a:p>
            <a:r>
              <a:rPr lang="nb-NO" altLang="zh-CN" sz="1517" dirty="0">
                <a:solidFill>
                  <a:srgbClr val="0000FF"/>
                </a:solidFill>
                <a:latin typeface="Consolas" pitchFamily="49" charset="0"/>
                <a:ea typeface="楷体" pitchFamily="49" charset="-122"/>
                <a:cs typeface="Consolas" pitchFamily="49" charset="0"/>
              </a:rPr>
              <a:t>    {   m=(i+j)/2;</a:t>
            </a:r>
          </a:p>
          <a:p>
            <a:r>
              <a:rPr lang="nb-NO" altLang="zh-CN" sz="1517" dirty="0">
                <a:solidFill>
                  <a:srgbClr val="0000FF"/>
                </a:solidFill>
                <a:latin typeface="Consolas" pitchFamily="49" charset="0"/>
                <a:ea typeface="楷体" pitchFamily="49" charset="-122"/>
                <a:cs typeface="Consolas" pitchFamily="49" charset="0"/>
              </a:rPr>
              <a:t>        </a:t>
            </a:r>
            <a:r>
              <a:rPr lang="nb-NO" altLang="zh-CN" sz="1517" dirty="0">
                <a:solidFill>
                  <a:srgbClr val="FF0000"/>
                </a:solidFill>
                <a:latin typeface="Consolas" pitchFamily="49" charset="0"/>
                <a:ea typeface="楷体" pitchFamily="49" charset="-122"/>
                <a:cs typeface="Consolas" pitchFamily="49" charset="0"/>
              </a:rPr>
              <a:t>mergesort</a:t>
            </a:r>
            <a:r>
              <a:rPr lang="nb-NO" altLang="zh-CN" sz="1517" dirty="0">
                <a:solidFill>
                  <a:srgbClr val="0000FF"/>
                </a:solidFill>
                <a:latin typeface="Consolas" pitchFamily="49" charset="0"/>
                <a:ea typeface="楷体" pitchFamily="49" charset="-122"/>
                <a:cs typeface="Consolas" pitchFamily="49" charset="0"/>
              </a:rPr>
              <a:t>(a,i,m);</a:t>
            </a:r>
          </a:p>
          <a:p>
            <a:r>
              <a:rPr lang="nb-NO" altLang="zh-CN" sz="1517" dirty="0">
                <a:solidFill>
                  <a:srgbClr val="0000FF"/>
                </a:solidFill>
                <a:latin typeface="Consolas" pitchFamily="49" charset="0"/>
                <a:ea typeface="楷体" pitchFamily="49" charset="-122"/>
                <a:cs typeface="Consolas" pitchFamily="49" charset="0"/>
              </a:rPr>
              <a:t>        </a:t>
            </a:r>
            <a:r>
              <a:rPr lang="nb-NO" altLang="zh-CN" sz="1517" dirty="0">
                <a:solidFill>
                  <a:srgbClr val="FF0000"/>
                </a:solidFill>
                <a:latin typeface="Consolas" pitchFamily="49" charset="0"/>
                <a:ea typeface="楷体" pitchFamily="49" charset="-122"/>
                <a:cs typeface="Consolas" pitchFamily="49" charset="0"/>
              </a:rPr>
              <a:t>mergesort</a:t>
            </a:r>
            <a:r>
              <a:rPr lang="nb-NO" altLang="zh-CN" sz="1517" dirty="0">
                <a:solidFill>
                  <a:srgbClr val="0000FF"/>
                </a:solidFill>
                <a:latin typeface="Consolas" pitchFamily="49" charset="0"/>
                <a:ea typeface="楷体" pitchFamily="49" charset="-122"/>
                <a:cs typeface="Consolas" pitchFamily="49" charset="0"/>
              </a:rPr>
              <a:t>(a,m+1,j);</a:t>
            </a:r>
          </a:p>
          <a:p>
            <a:r>
              <a:rPr lang="nb-NO" altLang="zh-CN" sz="1517" dirty="0">
                <a:solidFill>
                  <a:srgbClr val="0000FF"/>
                </a:solidFill>
                <a:latin typeface="Consolas" pitchFamily="49" charset="0"/>
                <a:ea typeface="楷体" pitchFamily="49" charset="-122"/>
                <a:cs typeface="Consolas" pitchFamily="49" charset="0"/>
              </a:rPr>
              <a:t>        merge(a,i,j,m);</a:t>
            </a:r>
          </a:p>
          <a:p>
            <a:r>
              <a:rPr lang="nb-NO" altLang="zh-CN" sz="1517" dirty="0">
                <a:solidFill>
                  <a:srgbClr val="0000FF"/>
                </a:solidFill>
                <a:latin typeface="Consolas" pitchFamily="49" charset="0"/>
                <a:ea typeface="楷体" pitchFamily="49" charset="-122"/>
                <a:cs typeface="Consolas" pitchFamily="49" charset="0"/>
              </a:rPr>
              <a:t>    }</a:t>
            </a:r>
          </a:p>
          <a:p>
            <a:r>
              <a:rPr lang="nb-NO" altLang="zh-CN" sz="1517" dirty="0">
                <a:solidFill>
                  <a:srgbClr val="0000FF"/>
                </a:solidFill>
                <a:latin typeface="Consolas" pitchFamily="49" charset="0"/>
                <a:ea typeface="楷体" pitchFamily="49" charset="-122"/>
                <a:cs typeface="Consolas" pitchFamily="49" charset="0"/>
              </a:rPr>
              <a:t>}</a:t>
            </a:r>
            <a:endParaRPr lang="en-US" altLang="zh-CN" sz="1517" dirty="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878696" y="2210089"/>
            <a:ext cx="464347" cy="23217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solidFill>
                <a:prstClr val="white"/>
              </a:solidFill>
            </a:endParaRPr>
          </a:p>
        </p:txBody>
      </p:sp>
      <p:cxnSp>
        <p:nvCxnSpPr>
          <p:cNvPr id="10" name="直接箭头连接符 9"/>
          <p:cNvCxnSpPr/>
          <p:nvPr/>
        </p:nvCxnSpPr>
        <p:spPr>
          <a:xfrm rot="5400000" flipH="1" flipV="1">
            <a:off x="2060507" y="2787489"/>
            <a:ext cx="522391" cy="17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 name="日期占位符 2"/>
          <p:cNvSpPr>
            <a:spLocks noGrp="1"/>
          </p:cNvSpPr>
          <p:nvPr>
            <p:ph type="dt" sz="half" idx="10"/>
          </p:nvPr>
        </p:nvSpPr>
        <p:spPr/>
        <p:txBody>
          <a:bodyPr/>
          <a:lstStyle/>
          <a:p>
            <a:pPr eaLnBrk="1" latinLnBrk="0" hangingPunct="1"/>
            <a:fld id="{9E41615D-A2DC-4C21-B7E1-FC9EFDC6A80E}" type="datetime1">
              <a:rPr lang="en-US" altLang="zh-CN" smtClean="0"/>
              <a:t>3/4/2023</a:t>
            </a:fld>
            <a:endParaRPr lang="en-US"/>
          </a:p>
        </p:txBody>
      </p:sp>
      <p:sp>
        <p:nvSpPr>
          <p:cNvPr id="9" name="页脚占位符 8"/>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66</a:t>
            </a:fld>
            <a:endParaRPr lang="en-US" altLang="zh-CN">
              <a:solidFill>
                <a:srgbClr val="F0A22E">
                  <a:shade val="75000"/>
                </a:srgbClr>
              </a:solidFill>
            </a:endParaRPr>
          </a:p>
        </p:txBody>
      </p:sp>
    </p:spTree>
    <p:extLst>
      <p:ext uri="{BB962C8B-B14F-4D97-AF65-F5344CB8AC3E}">
        <p14:creationId xmlns:p14="http://schemas.microsoft.com/office/powerpoint/2010/main" val="116528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71727" y="1723834"/>
            <a:ext cx="9206045" cy="459036"/>
          </a:xfrm>
          <a:prstGeom prst="rect">
            <a:avLst/>
          </a:prstGeom>
          <a:noFill/>
          <a:ln w="9525">
            <a:noFill/>
            <a:miter lim="800000"/>
            <a:headEnd/>
            <a:tailEnd/>
          </a:ln>
          <a:effectLst/>
        </p:spPr>
        <p:txBody>
          <a:bodyPr>
            <a:spAutoFit/>
          </a:bodyPr>
          <a:lstStyle/>
          <a:p>
            <a:pPr>
              <a:spcBef>
                <a:spcPct val="50000"/>
              </a:spcBef>
            </a:pPr>
            <a:r>
              <a:rPr lang="en-US" altLang="zh-CN" sz="2383" dirty="0">
                <a:solidFill>
                  <a:srgbClr val="FF0000"/>
                </a:solidFill>
                <a:latin typeface="Consolas" pitchFamily="49" charset="0"/>
                <a:ea typeface="楷体" pitchFamily="49" charset="-122"/>
                <a:cs typeface="Consolas" pitchFamily="49" charset="0"/>
              </a:rPr>
              <a:t>【</a:t>
            </a:r>
            <a:r>
              <a:rPr lang="zh-CN" altLang="en-US"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11】</a:t>
            </a:r>
            <a:r>
              <a:rPr lang="zh-CN" altLang="en-US" sz="2383" dirty="0">
                <a:solidFill>
                  <a:srgbClr val="0000FF"/>
                </a:solidFill>
                <a:latin typeface="Consolas" pitchFamily="49" charset="0"/>
                <a:ea typeface="楷体" pitchFamily="49" charset="-122"/>
                <a:cs typeface="Consolas" pitchFamily="49" charset="0"/>
              </a:rPr>
              <a:t>求解梵塔问题的递归算法如下，分析其时间复杂度。</a:t>
            </a:r>
          </a:p>
        </p:txBody>
      </p:sp>
      <p:sp>
        <p:nvSpPr>
          <p:cNvPr id="177155" name="Text Box 3"/>
          <p:cNvSpPr txBox="1">
            <a:spLocks noChangeArrowheads="1"/>
          </p:cNvSpPr>
          <p:nvPr/>
        </p:nvSpPr>
        <p:spPr bwMode="auto">
          <a:xfrm>
            <a:off x="619096" y="2326178"/>
            <a:ext cx="6767396" cy="3879506"/>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95000" tIns="195000" bIns="195000">
            <a:spAutoFit/>
          </a:bodyPr>
          <a:lstStyle/>
          <a:p>
            <a:pPr>
              <a:lnSpc>
                <a:spcPct val="90000"/>
              </a:lnSpc>
            </a:pPr>
            <a:r>
              <a:rPr lang="en-US" altLang="zh-CN" sz="2288" dirty="0">
                <a:latin typeface="Consolas" pitchFamily="49" charset="0"/>
                <a:ea typeface="楷体" pitchFamily="49" charset="-122"/>
                <a:cs typeface="Consolas" pitchFamily="49" charset="0"/>
              </a:rPr>
              <a:t>void Hanoi(int </a:t>
            </a:r>
            <a:r>
              <a:rPr lang="en-US" altLang="zh-CN" sz="2288" dirty="0" err="1">
                <a:latin typeface="Consolas" pitchFamily="49" charset="0"/>
                <a:ea typeface="楷体" pitchFamily="49" charset="-122"/>
                <a:cs typeface="Consolas" pitchFamily="49" charset="0"/>
              </a:rPr>
              <a:t>n,char</a:t>
            </a:r>
            <a:r>
              <a:rPr lang="en-US" altLang="zh-CN" sz="2288" dirty="0">
                <a:latin typeface="Consolas" pitchFamily="49" charset="0"/>
                <a:ea typeface="楷体" pitchFamily="49" charset="-122"/>
                <a:cs typeface="Consolas" pitchFamily="49" charset="0"/>
              </a:rPr>
              <a:t> </a:t>
            </a:r>
            <a:r>
              <a:rPr lang="en-US" altLang="zh-CN" sz="2288" dirty="0" err="1">
                <a:latin typeface="Consolas" pitchFamily="49" charset="0"/>
                <a:ea typeface="楷体" pitchFamily="49" charset="-122"/>
                <a:cs typeface="Consolas" pitchFamily="49" charset="0"/>
              </a:rPr>
              <a:t>x,char</a:t>
            </a:r>
            <a:r>
              <a:rPr lang="en-US" altLang="zh-CN" sz="2288" dirty="0">
                <a:latin typeface="Consolas" pitchFamily="49" charset="0"/>
                <a:ea typeface="楷体" pitchFamily="49" charset="-122"/>
                <a:cs typeface="Consolas" pitchFamily="49" charset="0"/>
              </a:rPr>
              <a:t> </a:t>
            </a:r>
            <a:r>
              <a:rPr lang="en-US" altLang="zh-CN" sz="2288" dirty="0" err="1">
                <a:latin typeface="Consolas" pitchFamily="49" charset="0"/>
                <a:ea typeface="楷体" pitchFamily="49" charset="-122"/>
                <a:cs typeface="Consolas" pitchFamily="49" charset="0"/>
              </a:rPr>
              <a:t>y,char</a:t>
            </a:r>
            <a:r>
              <a:rPr lang="en-US" altLang="zh-CN" sz="2288" dirty="0">
                <a:latin typeface="Consolas" pitchFamily="49" charset="0"/>
                <a:ea typeface="楷体" pitchFamily="49" charset="-122"/>
                <a:cs typeface="Consolas" pitchFamily="49" charset="0"/>
              </a:rPr>
              <a:t> z)</a:t>
            </a:r>
          </a:p>
          <a:p>
            <a:pPr>
              <a:lnSpc>
                <a:spcPct val="90000"/>
              </a:lnSpc>
            </a:pPr>
            <a:r>
              <a:rPr lang="en-US" altLang="zh-CN" sz="2288" dirty="0">
                <a:latin typeface="Consolas" pitchFamily="49" charset="0"/>
                <a:ea typeface="楷体" pitchFamily="49" charset="-122"/>
                <a:cs typeface="Consolas" pitchFamily="49" charset="0"/>
              </a:rPr>
              <a:t>{  if (n==1)</a:t>
            </a:r>
          </a:p>
          <a:p>
            <a:pPr>
              <a:lnSpc>
                <a:spcPct val="90000"/>
              </a:lnSpc>
            </a:pPr>
            <a:r>
              <a:rPr lang="en-US" altLang="zh-CN" sz="2288" dirty="0">
                <a:latin typeface="Consolas" pitchFamily="49" charset="0"/>
                <a:ea typeface="楷体" pitchFamily="49" charset="-122"/>
                <a:cs typeface="Consolas" pitchFamily="49" charset="0"/>
              </a:rPr>
              <a:t>      </a:t>
            </a:r>
            <a:r>
              <a:rPr lang="en-US" altLang="zh-CN" sz="2288" dirty="0" err="1">
                <a:latin typeface="Consolas" pitchFamily="49" charset="0"/>
                <a:ea typeface="楷体" pitchFamily="49" charset="-122"/>
                <a:cs typeface="Consolas" pitchFamily="49" charset="0"/>
              </a:rPr>
              <a:t>printf</a:t>
            </a:r>
            <a:r>
              <a:rPr lang="en-US" altLang="zh-CN" sz="2288" dirty="0">
                <a:latin typeface="Consolas" pitchFamily="49" charset="0"/>
                <a:ea typeface="楷体" pitchFamily="49" charset="-122"/>
                <a:cs typeface="Consolas" pitchFamily="49" charset="0"/>
              </a:rPr>
              <a:t>("</a:t>
            </a:r>
            <a:r>
              <a:rPr lang="zh-CN" altLang="en-US" sz="2288" dirty="0">
                <a:latin typeface="Consolas" pitchFamily="49" charset="0"/>
                <a:ea typeface="楷体" pitchFamily="49" charset="-122"/>
                <a:cs typeface="Consolas" pitchFamily="49" charset="0"/>
              </a:rPr>
              <a:t>将盘片</a:t>
            </a:r>
            <a:r>
              <a:rPr lang="en-US" altLang="zh-CN" sz="2288" dirty="0">
                <a:latin typeface="Consolas" pitchFamily="49" charset="0"/>
                <a:ea typeface="楷体" pitchFamily="49" charset="-122"/>
                <a:cs typeface="Consolas" pitchFamily="49" charset="0"/>
              </a:rPr>
              <a:t>%d</a:t>
            </a:r>
            <a:r>
              <a:rPr lang="zh-CN" altLang="en-US" sz="2288" dirty="0">
                <a:latin typeface="Consolas" pitchFamily="49" charset="0"/>
                <a:ea typeface="楷体" pitchFamily="49" charset="-122"/>
                <a:cs typeface="Consolas" pitchFamily="49" charset="0"/>
              </a:rPr>
              <a:t>从</a:t>
            </a:r>
            <a:r>
              <a:rPr lang="en-US" altLang="zh-CN" sz="2288" dirty="0">
                <a:latin typeface="Consolas" pitchFamily="49" charset="0"/>
                <a:ea typeface="楷体" pitchFamily="49" charset="-122"/>
                <a:cs typeface="Consolas" pitchFamily="49" charset="0"/>
              </a:rPr>
              <a:t>%c</a:t>
            </a:r>
            <a:r>
              <a:rPr lang="zh-CN" altLang="en-US" sz="2288" dirty="0">
                <a:latin typeface="Consolas" pitchFamily="49" charset="0"/>
                <a:ea typeface="楷体" pitchFamily="49" charset="-122"/>
                <a:cs typeface="Consolas" pitchFamily="49" charset="0"/>
              </a:rPr>
              <a:t>搬到</a:t>
            </a:r>
            <a:r>
              <a:rPr lang="en-US" altLang="zh-CN" sz="2288" dirty="0">
                <a:latin typeface="Consolas" pitchFamily="49" charset="0"/>
                <a:ea typeface="楷体" pitchFamily="49" charset="-122"/>
                <a:cs typeface="Consolas" pitchFamily="49" charset="0"/>
              </a:rPr>
              <a:t>%c\n",</a:t>
            </a:r>
            <a:r>
              <a:rPr lang="en-US" altLang="zh-CN" sz="2288" dirty="0" err="1">
                <a:latin typeface="Consolas" pitchFamily="49" charset="0"/>
                <a:ea typeface="楷体" pitchFamily="49" charset="-122"/>
                <a:cs typeface="Consolas" pitchFamily="49" charset="0"/>
              </a:rPr>
              <a:t>n,x,z</a:t>
            </a:r>
            <a:r>
              <a:rPr lang="en-US" altLang="zh-CN" sz="2288" dirty="0">
                <a:latin typeface="Consolas" pitchFamily="49" charset="0"/>
                <a:ea typeface="楷体" pitchFamily="49" charset="-122"/>
                <a:cs typeface="Consolas" pitchFamily="49" charset="0"/>
              </a:rPr>
              <a:t>);</a:t>
            </a:r>
          </a:p>
          <a:p>
            <a:pPr>
              <a:lnSpc>
                <a:spcPct val="90000"/>
              </a:lnSpc>
            </a:pPr>
            <a:r>
              <a:rPr lang="en-US" altLang="zh-CN" sz="2288" dirty="0">
                <a:latin typeface="Consolas" pitchFamily="49" charset="0"/>
                <a:ea typeface="楷体" pitchFamily="49" charset="-122"/>
                <a:cs typeface="Consolas" pitchFamily="49" charset="0"/>
              </a:rPr>
              <a:t>   else</a:t>
            </a:r>
          </a:p>
          <a:p>
            <a:pPr>
              <a:lnSpc>
                <a:spcPct val="90000"/>
              </a:lnSpc>
            </a:pPr>
            <a:r>
              <a:rPr lang="en-US" altLang="zh-CN" sz="2288" dirty="0">
                <a:latin typeface="Consolas" pitchFamily="49" charset="0"/>
                <a:ea typeface="楷体" pitchFamily="49" charset="-122"/>
                <a:cs typeface="Consolas" pitchFamily="49" charset="0"/>
              </a:rPr>
              <a:t>   {   Hanoi(n-1,x,z,y);</a:t>
            </a:r>
          </a:p>
          <a:p>
            <a:pPr>
              <a:lnSpc>
                <a:spcPct val="90000"/>
              </a:lnSpc>
            </a:pPr>
            <a:r>
              <a:rPr lang="en-US" altLang="zh-CN" sz="2288" dirty="0">
                <a:latin typeface="Consolas" pitchFamily="49" charset="0"/>
                <a:ea typeface="楷体" pitchFamily="49" charset="-122"/>
                <a:cs typeface="Consolas" pitchFamily="49" charset="0"/>
              </a:rPr>
              <a:t>       </a:t>
            </a:r>
            <a:r>
              <a:rPr lang="en-US" altLang="zh-CN" sz="2288" dirty="0" err="1">
                <a:latin typeface="Consolas" pitchFamily="49" charset="0"/>
                <a:ea typeface="楷体" pitchFamily="49" charset="-122"/>
                <a:cs typeface="Consolas" pitchFamily="49" charset="0"/>
              </a:rPr>
              <a:t>printf</a:t>
            </a:r>
            <a:r>
              <a:rPr lang="en-US" altLang="zh-CN" sz="2288" dirty="0">
                <a:latin typeface="Consolas" pitchFamily="49" charset="0"/>
                <a:ea typeface="楷体" pitchFamily="49" charset="-122"/>
                <a:cs typeface="Consolas" pitchFamily="49" charset="0"/>
              </a:rPr>
              <a:t>("</a:t>
            </a:r>
            <a:r>
              <a:rPr lang="zh-CN" altLang="en-US" sz="2288" dirty="0">
                <a:latin typeface="Consolas" pitchFamily="49" charset="0"/>
                <a:ea typeface="楷体" pitchFamily="49" charset="-122"/>
                <a:cs typeface="Consolas" pitchFamily="49" charset="0"/>
              </a:rPr>
              <a:t>将盘片</a:t>
            </a:r>
            <a:r>
              <a:rPr lang="en-US" altLang="zh-CN" sz="2288" dirty="0">
                <a:latin typeface="Consolas" pitchFamily="49" charset="0"/>
                <a:ea typeface="楷体" pitchFamily="49" charset="-122"/>
                <a:cs typeface="Consolas" pitchFamily="49" charset="0"/>
              </a:rPr>
              <a:t>%d</a:t>
            </a:r>
            <a:r>
              <a:rPr lang="zh-CN" altLang="en-US" sz="2288" dirty="0">
                <a:latin typeface="Consolas" pitchFamily="49" charset="0"/>
                <a:ea typeface="楷体" pitchFamily="49" charset="-122"/>
                <a:cs typeface="Consolas" pitchFamily="49" charset="0"/>
              </a:rPr>
              <a:t>从</a:t>
            </a:r>
            <a:r>
              <a:rPr lang="en-US" altLang="zh-CN" sz="2288" dirty="0">
                <a:latin typeface="Consolas" pitchFamily="49" charset="0"/>
                <a:ea typeface="楷体" pitchFamily="49" charset="-122"/>
                <a:cs typeface="Consolas" pitchFamily="49" charset="0"/>
              </a:rPr>
              <a:t>%c</a:t>
            </a:r>
            <a:r>
              <a:rPr lang="zh-CN" altLang="en-US" sz="2288" dirty="0">
                <a:latin typeface="Consolas" pitchFamily="49" charset="0"/>
                <a:ea typeface="楷体" pitchFamily="49" charset="-122"/>
                <a:cs typeface="Consolas" pitchFamily="49" charset="0"/>
              </a:rPr>
              <a:t>搬到</a:t>
            </a:r>
            <a:r>
              <a:rPr lang="en-US" altLang="zh-CN" sz="2288" dirty="0">
                <a:latin typeface="Consolas" pitchFamily="49" charset="0"/>
                <a:ea typeface="楷体" pitchFamily="49" charset="-122"/>
                <a:cs typeface="Consolas" pitchFamily="49" charset="0"/>
              </a:rPr>
              <a:t>%c\n",</a:t>
            </a:r>
            <a:r>
              <a:rPr lang="en-US" altLang="zh-CN" sz="2288" dirty="0" err="1">
                <a:latin typeface="Consolas" pitchFamily="49" charset="0"/>
                <a:ea typeface="楷体" pitchFamily="49" charset="-122"/>
                <a:cs typeface="Consolas" pitchFamily="49" charset="0"/>
              </a:rPr>
              <a:t>n,x,z</a:t>
            </a:r>
            <a:r>
              <a:rPr lang="en-US" altLang="zh-CN" sz="2288" dirty="0">
                <a:latin typeface="Consolas" pitchFamily="49" charset="0"/>
                <a:ea typeface="楷体" pitchFamily="49" charset="-122"/>
                <a:cs typeface="Consolas" pitchFamily="49" charset="0"/>
              </a:rPr>
              <a:t>);</a:t>
            </a:r>
          </a:p>
          <a:p>
            <a:pPr>
              <a:lnSpc>
                <a:spcPct val="90000"/>
              </a:lnSpc>
            </a:pPr>
            <a:r>
              <a:rPr lang="en-US" altLang="zh-CN" sz="2288" dirty="0">
                <a:latin typeface="Consolas" pitchFamily="49" charset="0"/>
                <a:ea typeface="楷体" pitchFamily="49" charset="-122"/>
                <a:cs typeface="Consolas" pitchFamily="49" charset="0"/>
              </a:rPr>
              <a:t>	Hanoi(n-1,y,x,z);</a:t>
            </a:r>
          </a:p>
          <a:p>
            <a:pPr>
              <a:lnSpc>
                <a:spcPct val="90000"/>
              </a:lnSpc>
            </a:pPr>
            <a:r>
              <a:rPr lang="en-US" altLang="zh-CN" sz="2288" dirty="0">
                <a:latin typeface="Consolas" pitchFamily="49" charset="0"/>
                <a:ea typeface="楷体" pitchFamily="49" charset="-122"/>
                <a:cs typeface="Consolas" pitchFamily="49" charset="0"/>
              </a:rPr>
              <a:t>   }</a:t>
            </a:r>
          </a:p>
          <a:p>
            <a:pPr>
              <a:lnSpc>
                <a:spcPct val="90000"/>
              </a:lnSpc>
            </a:pPr>
            <a:r>
              <a:rPr lang="en-US" altLang="zh-CN" sz="2288" dirty="0">
                <a:latin typeface="Consolas" pitchFamily="49" charset="0"/>
                <a:ea typeface="楷体" pitchFamily="49" charset="-122"/>
                <a:cs typeface="Consolas" pitchFamily="49" charset="0"/>
              </a:rPr>
              <a:t>}</a:t>
            </a:r>
          </a:p>
        </p:txBody>
      </p:sp>
      <p:sp>
        <p:nvSpPr>
          <p:cNvPr id="3" name="日期占位符 2"/>
          <p:cNvSpPr>
            <a:spLocks noGrp="1"/>
          </p:cNvSpPr>
          <p:nvPr>
            <p:ph type="dt" sz="half" idx="10"/>
          </p:nvPr>
        </p:nvSpPr>
        <p:spPr/>
        <p:txBody>
          <a:bodyPr/>
          <a:lstStyle/>
          <a:p>
            <a:pPr eaLnBrk="1" latinLnBrk="0" hangingPunct="1"/>
            <a:fld id="{69936B2E-48D6-4B69-B59F-19DD1BA2F7B5}"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67</a:t>
            </a:fld>
            <a:endParaRPr lang="en-US" altLang="zh-CN">
              <a:solidFill>
                <a:srgbClr val="F0A22E">
                  <a:shade val="75000"/>
                </a:srgbClr>
              </a:solidFill>
            </a:endParaRPr>
          </a:p>
        </p:txBody>
      </p:sp>
    </p:spTree>
    <p:extLst>
      <p:ext uri="{BB962C8B-B14F-4D97-AF65-F5344CB8AC3E}">
        <p14:creationId xmlns:p14="http://schemas.microsoft.com/office/powerpoint/2010/main" val="31423902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946918" y="1687700"/>
            <a:ext cx="5606528" cy="2252348"/>
          </a:xfrm>
          <a:prstGeom prst="rect">
            <a:avLst/>
          </a:prstGeom>
          <a:solidFill>
            <a:schemeClr val="bg1">
              <a:lumMod val="95000"/>
            </a:schemeClr>
          </a:solidFill>
          <a:ln w="9525">
            <a:noFill/>
            <a:miter lim="800000"/>
            <a:headEnd/>
            <a:tailEnd/>
          </a:ln>
          <a:effectLst>
            <a:outerShdw blurRad="107950" dist="12700" dir="5400000" algn="ctr">
              <a:srgbClr val="000000"/>
            </a:outerShdw>
          </a:effectLst>
        </p:spPr>
        <p:txBody>
          <a:bodyPr wrap="square">
            <a:spAutoFit/>
          </a:bodyPr>
          <a:lstStyle/>
          <a:p>
            <a:pPr>
              <a:lnSpc>
                <a:spcPct val="90000"/>
              </a:lnSpc>
            </a:pPr>
            <a:r>
              <a:rPr lang="en-US" altLang="zh-CN" sz="1733" dirty="0">
                <a:latin typeface="Consolas" pitchFamily="49" charset="0"/>
                <a:ea typeface="楷体" pitchFamily="49" charset="-122"/>
                <a:cs typeface="Consolas" pitchFamily="49" charset="0"/>
              </a:rPr>
              <a:t>void Hanoi(int </a:t>
            </a:r>
            <a:r>
              <a:rPr lang="en-US" altLang="zh-CN" sz="1733" dirty="0" err="1">
                <a:latin typeface="Consolas" pitchFamily="49" charset="0"/>
                <a:ea typeface="楷体" pitchFamily="49" charset="-122"/>
                <a:cs typeface="Consolas" pitchFamily="49" charset="0"/>
              </a:rPr>
              <a:t>n,char</a:t>
            </a:r>
            <a:r>
              <a:rPr lang="en-US" altLang="zh-CN" sz="1733" dirty="0">
                <a:latin typeface="Consolas" pitchFamily="49" charset="0"/>
                <a:ea typeface="楷体" pitchFamily="49" charset="-122"/>
                <a:cs typeface="Consolas" pitchFamily="49" charset="0"/>
              </a:rPr>
              <a:t> </a:t>
            </a:r>
            <a:r>
              <a:rPr lang="en-US" altLang="zh-CN" sz="1733" dirty="0" err="1">
                <a:latin typeface="Consolas" pitchFamily="49" charset="0"/>
                <a:ea typeface="楷体" pitchFamily="49" charset="-122"/>
                <a:cs typeface="Consolas" pitchFamily="49" charset="0"/>
              </a:rPr>
              <a:t>x,char</a:t>
            </a:r>
            <a:r>
              <a:rPr lang="en-US" altLang="zh-CN" sz="1733" dirty="0">
                <a:latin typeface="Consolas" pitchFamily="49" charset="0"/>
                <a:ea typeface="楷体" pitchFamily="49" charset="-122"/>
                <a:cs typeface="Consolas" pitchFamily="49" charset="0"/>
              </a:rPr>
              <a:t> </a:t>
            </a:r>
            <a:r>
              <a:rPr lang="en-US" altLang="zh-CN" sz="1733" dirty="0" err="1">
                <a:latin typeface="Consolas" pitchFamily="49" charset="0"/>
                <a:ea typeface="楷体" pitchFamily="49" charset="-122"/>
                <a:cs typeface="Consolas" pitchFamily="49" charset="0"/>
              </a:rPr>
              <a:t>y,char</a:t>
            </a:r>
            <a:r>
              <a:rPr lang="en-US" altLang="zh-CN" sz="1733" dirty="0">
                <a:latin typeface="Consolas" pitchFamily="49" charset="0"/>
                <a:ea typeface="楷体" pitchFamily="49" charset="-122"/>
                <a:cs typeface="Consolas" pitchFamily="49" charset="0"/>
              </a:rPr>
              <a:t> z)</a:t>
            </a:r>
          </a:p>
          <a:p>
            <a:pPr>
              <a:lnSpc>
                <a:spcPct val="90000"/>
              </a:lnSpc>
            </a:pPr>
            <a:r>
              <a:rPr lang="en-US" altLang="zh-CN" sz="1733" dirty="0">
                <a:latin typeface="Consolas" pitchFamily="49" charset="0"/>
                <a:ea typeface="楷体" pitchFamily="49" charset="-122"/>
                <a:cs typeface="Consolas" pitchFamily="49" charset="0"/>
              </a:rPr>
              <a:t>{  if (n==1)</a:t>
            </a:r>
          </a:p>
          <a:p>
            <a:pPr>
              <a:lnSpc>
                <a:spcPct val="90000"/>
              </a:lnSpc>
            </a:pPr>
            <a:r>
              <a:rPr lang="en-US" altLang="zh-CN" sz="1733" dirty="0">
                <a:latin typeface="Consolas" pitchFamily="49" charset="0"/>
                <a:ea typeface="楷体" pitchFamily="49" charset="-122"/>
                <a:cs typeface="Consolas" pitchFamily="49" charset="0"/>
              </a:rPr>
              <a:t>      </a:t>
            </a:r>
            <a:r>
              <a:rPr lang="en-US" altLang="zh-CN" sz="1733" dirty="0" err="1">
                <a:latin typeface="Consolas" pitchFamily="49" charset="0"/>
                <a:ea typeface="楷体" pitchFamily="49" charset="-122"/>
                <a:cs typeface="Consolas" pitchFamily="49" charset="0"/>
              </a:rPr>
              <a:t>printf</a:t>
            </a:r>
            <a:r>
              <a:rPr lang="en-US" altLang="zh-CN" sz="1733" dirty="0">
                <a:latin typeface="Consolas" pitchFamily="49" charset="0"/>
                <a:ea typeface="楷体" pitchFamily="49" charset="-122"/>
                <a:cs typeface="Consolas" pitchFamily="49" charset="0"/>
              </a:rPr>
              <a:t>("</a:t>
            </a:r>
            <a:r>
              <a:rPr lang="zh-CN" altLang="en-US" sz="1733" dirty="0">
                <a:latin typeface="Consolas" pitchFamily="49" charset="0"/>
                <a:ea typeface="楷体" pitchFamily="49" charset="-122"/>
                <a:cs typeface="Consolas" pitchFamily="49" charset="0"/>
              </a:rPr>
              <a:t>将盘片</a:t>
            </a:r>
            <a:r>
              <a:rPr lang="en-US" altLang="zh-CN" sz="1733" dirty="0">
                <a:latin typeface="Consolas" pitchFamily="49" charset="0"/>
                <a:ea typeface="楷体" pitchFamily="49" charset="-122"/>
                <a:cs typeface="Consolas" pitchFamily="49" charset="0"/>
              </a:rPr>
              <a:t>%d</a:t>
            </a:r>
            <a:r>
              <a:rPr lang="zh-CN" altLang="en-US" sz="1733" dirty="0">
                <a:latin typeface="Consolas" pitchFamily="49" charset="0"/>
                <a:ea typeface="楷体" pitchFamily="49" charset="-122"/>
                <a:cs typeface="Consolas" pitchFamily="49" charset="0"/>
              </a:rPr>
              <a:t>从</a:t>
            </a:r>
            <a:r>
              <a:rPr lang="en-US" altLang="zh-CN" sz="1733" dirty="0">
                <a:latin typeface="Consolas" pitchFamily="49" charset="0"/>
                <a:ea typeface="楷体" pitchFamily="49" charset="-122"/>
                <a:cs typeface="Consolas" pitchFamily="49" charset="0"/>
              </a:rPr>
              <a:t>%c</a:t>
            </a:r>
            <a:r>
              <a:rPr lang="zh-CN" altLang="en-US" sz="1733" dirty="0">
                <a:latin typeface="Consolas" pitchFamily="49" charset="0"/>
                <a:ea typeface="楷体" pitchFamily="49" charset="-122"/>
                <a:cs typeface="Consolas" pitchFamily="49" charset="0"/>
              </a:rPr>
              <a:t>搬到</a:t>
            </a:r>
            <a:r>
              <a:rPr lang="en-US" altLang="zh-CN" sz="1733" dirty="0">
                <a:latin typeface="Consolas" pitchFamily="49" charset="0"/>
                <a:ea typeface="楷体" pitchFamily="49" charset="-122"/>
                <a:cs typeface="Consolas" pitchFamily="49" charset="0"/>
              </a:rPr>
              <a:t>%c\n",</a:t>
            </a:r>
            <a:r>
              <a:rPr lang="en-US" altLang="zh-CN" sz="1733" dirty="0" err="1">
                <a:latin typeface="Consolas" pitchFamily="49" charset="0"/>
                <a:ea typeface="楷体" pitchFamily="49" charset="-122"/>
                <a:cs typeface="Consolas" pitchFamily="49" charset="0"/>
              </a:rPr>
              <a:t>n,x,z</a:t>
            </a:r>
            <a:r>
              <a:rPr lang="en-US" altLang="zh-CN" sz="1733" dirty="0">
                <a:latin typeface="Consolas" pitchFamily="49" charset="0"/>
                <a:ea typeface="楷体" pitchFamily="49" charset="-122"/>
                <a:cs typeface="Consolas" pitchFamily="49" charset="0"/>
              </a:rPr>
              <a:t>);</a:t>
            </a:r>
          </a:p>
          <a:p>
            <a:pPr>
              <a:lnSpc>
                <a:spcPct val="90000"/>
              </a:lnSpc>
            </a:pPr>
            <a:r>
              <a:rPr lang="en-US" altLang="zh-CN" sz="1733" dirty="0">
                <a:latin typeface="Consolas" pitchFamily="49" charset="0"/>
                <a:ea typeface="楷体" pitchFamily="49" charset="-122"/>
                <a:cs typeface="Consolas" pitchFamily="49" charset="0"/>
              </a:rPr>
              <a:t>   else</a:t>
            </a:r>
          </a:p>
          <a:p>
            <a:pPr>
              <a:lnSpc>
                <a:spcPct val="90000"/>
              </a:lnSpc>
            </a:pPr>
            <a:r>
              <a:rPr lang="en-US" altLang="zh-CN" sz="1733" dirty="0">
                <a:latin typeface="Consolas" pitchFamily="49" charset="0"/>
                <a:ea typeface="楷体" pitchFamily="49" charset="-122"/>
                <a:cs typeface="Consolas" pitchFamily="49" charset="0"/>
              </a:rPr>
              <a:t>   {   Hanoi(n-1,x,z,y);</a:t>
            </a:r>
          </a:p>
          <a:p>
            <a:pPr>
              <a:lnSpc>
                <a:spcPct val="90000"/>
              </a:lnSpc>
            </a:pPr>
            <a:r>
              <a:rPr lang="en-US" altLang="zh-CN" sz="1733" dirty="0">
                <a:latin typeface="Consolas" pitchFamily="49" charset="0"/>
                <a:ea typeface="楷体" pitchFamily="49" charset="-122"/>
                <a:cs typeface="Consolas" pitchFamily="49" charset="0"/>
              </a:rPr>
              <a:t>       </a:t>
            </a:r>
            <a:r>
              <a:rPr lang="en-US" altLang="zh-CN" sz="1733" dirty="0" err="1">
                <a:latin typeface="Consolas" pitchFamily="49" charset="0"/>
                <a:ea typeface="楷体" pitchFamily="49" charset="-122"/>
                <a:cs typeface="Consolas" pitchFamily="49" charset="0"/>
              </a:rPr>
              <a:t>printf</a:t>
            </a:r>
            <a:r>
              <a:rPr lang="en-US" altLang="zh-CN" sz="1733" dirty="0">
                <a:latin typeface="Consolas" pitchFamily="49" charset="0"/>
                <a:ea typeface="楷体" pitchFamily="49" charset="-122"/>
                <a:cs typeface="Consolas" pitchFamily="49" charset="0"/>
              </a:rPr>
              <a:t>("</a:t>
            </a:r>
            <a:r>
              <a:rPr lang="zh-CN" altLang="en-US" sz="1733" dirty="0">
                <a:latin typeface="Consolas" pitchFamily="49" charset="0"/>
                <a:ea typeface="楷体" pitchFamily="49" charset="-122"/>
                <a:cs typeface="Consolas" pitchFamily="49" charset="0"/>
              </a:rPr>
              <a:t>将盘片</a:t>
            </a:r>
            <a:r>
              <a:rPr lang="en-US" altLang="zh-CN" sz="1733" dirty="0">
                <a:latin typeface="Consolas" pitchFamily="49" charset="0"/>
                <a:ea typeface="楷体" pitchFamily="49" charset="-122"/>
                <a:cs typeface="Consolas" pitchFamily="49" charset="0"/>
              </a:rPr>
              <a:t>%d</a:t>
            </a:r>
            <a:r>
              <a:rPr lang="zh-CN" altLang="en-US" sz="1733" dirty="0">
                <a:latin typeface="Consolas" pitchFamily="49" charset="0"/>
                <a:ea typeface="楷体" pitchFamily="49" charset="-122"/>
                <a:cs typeface="Consolas" pitchFamily="49" charset="0"/>
              </a:rPr>
              <a:t>从</a:t>
            </a:r>
            <a:r>
              <a:rPr lang="en-US" altLang="zh-CN" sz="1733" dirty="0">
                <a:latin typeface="Consolas" pitchFamily="49" charset="0"/>
                <a:ea typeface="楷体" pitchFamily="49" charset="-122"/>
                <a:cs typeface="Consolas" pitchFamily="49" charset="0"/>
              </a:rPr>
              <a:t>%c</a:t>
            </a:r>
            <a:r>
              <a:rPr lang="zh-CN" altLang="en-US" sz="1733" dirty="0">
                <a:latin typeface="Consolas" pitchFamily="49" charset="0"/>
                <a:ea typeface="楷体" pitchFamily="49" charset="-122"/>
                <a:cs typeface="Consolas" pitchFamily="49" charset="0"/>
              </a:rPr>
              <a:t>搬到</a:t>
            </a:r>
            <a:r>
              <a:rPr lang="en-US" altLang="zh-CN" sz="1733" dirty="0">
                <a:latin typeface="Consolas" pitchFamily="49" charset="0"/>
                <a:ea typeface="楷体" pitchFamily="49" charset="-122"/>
                <a:cs typeface="Consolas" pitchFamily="49" charset="0"/>
              </a:rPr>
              <a:t>%c\n",</a:t>
            </a:r>
            <a:r>
              <a:rPr lang="en-US" altLang="zh-CN" sz="1733" dirty="0" err="1">
                <a:latin typeface="Consolas" pitchFamily="49" charset="0"/>
                <a:ea typeface="楷体" pitchFamily="49" charset="-122"/>
                <a:cs typeface="Consolas" pitchFamily="49" charset="0"/>
              </a:rPr>
              <a:t>n,x,z</a:t>
            </a:r>
            <a:r>
              <a:rPr lang="en-US" altLang="zh-CN" sz="1733" dirty="0">
                <a:latin typeface="Consolas" pitchFamily="49" charset="0"/>
                <a:ea typeface="楷体" pitchFamily="49" charset="-122"/>
                <a:cs typeface="Consolas" pitchFamily="49" charset="0"/>
              </a:rPr>
              <a:t>);</a:t>
            </a:r>
          </a:p>
          <a:p>
            <a:pPr>
              <a:lnSpc>
                <a:spcPct val="90000"/>
              </a:lnSpc>
            </a:pPr>
            <a:r>
              <a:rPr lang="en-US" altLang="zh-CN" sz="1733" dirty="0">
                <a:latin typeface="Consolas" pitchFamily="49" charset="0"/>
                <a:ea typeface="楷体" pitchFamily="49" charset="-122"/>
                <a:cs typeface="Consolas" pitchFamily="49" charset="0"/>
              </a:rPr>
              <a:t>	Hanoi(n-1,y,x,z);</a:t>
            </a:r>
          </a:p>
          <a:p>
            <a:pPr>
              <a:lnSpc>
                <a:spcPct val="90000"/>
              </a:lnSpc>
            </a:pPr>
            <a:r>
              <a:rPr lang="en-US" altLang="zh-CN" sz="1733" dirty="0">
                <a:latin typeface="Consolas" pitchFamily="49" charset="0"/>
                <a:ea typeface="楷体" pitchFamily="49" charset="-122"/>
                <a:cs typeface="Consolas" pitchFamily="49" charset="0"/>
              </a:rPr>
              <a:t>   }</a:t>
            </a:r>
          </a:p>
          <a:p>
            <a:pPr>
              <a:lnSpc>
                <a:spcPct val="90000"/>
              </a:lnSpc>
            </a:pPr>
            <a:r>
              <a:rPr lang="en-US" altLang="zh-CN" sz="1733" dirty="0">
                <a:latin typeface="Consolas" pitchFamily="49" charset="0"/>
                <a:ea typeface="楷体" pitchFamily="49" charset="-122"/>
                <a:cs typeface="Consolas" pitchFamily="49" charset="0"/>
              </a:rPr>
              <a:t>}</a:t>
            </a:r>
          </a:p>
        </p:txBody>
      </p:sp>
      <p:sp>
        <p:nvSpPr>
          <p:cNvPr id="3" name="TextBox 2"/>
          <p:cNvSpPr txBox="1"/>
          <p:nvPr/>
        </p:nvSpPr>
        <p:spPr>
          <a:xfrm>
            <a:off x="541705" y="759007"/>
            <a:ext cx="8977375" cy="973793"/>
          </a:xfrm>
          <a:prstGeom prst="rect">
            <a:avLst/>
          </a:prstGeom>
          <a:solidFill>
            <a:schemeClr val="accent1">
              <a:lumMod val="20000"/>
              <a:lumOff val="80000"/>
            </a:schemeClr>
          </a:solidFill>
        </p:spPr>
        <p:txBody>
          <a:bodyPr wrap="square" rtlCol="0">
            <a:spAutoFit/>
          </a:bodyPr>
          <a:lstStyle/>
          <a:p>
            <a:pPr>
              <a:lnSpc>
                <a:spcPct val="150000"/>
              </a:lnSpc>
            </a:pPr>
            <a:r>
              <a:rPr lang="zh-CN" altLang="en-US" sz="2288" dirty="0">
                <a:solidFill>
                  <a:srgbClr val="FF0000"/>
                </a:solidFill>
                <a:latin typeface="Consolas" pitchFamily="49" charset="0"/>
                <a:ea typeface="楷体" pitchFamily="49" charset="-122"/>
                <a:cs typeface="Consolas" pitchFamily="49" charset="0"/>
              </a:rPr>
              <a:t>   解：</a:t>
            </a:r>
            <a:r>
              <a:rPr lang="zh-CN" altLang="en-US" sz="1733" dirty="0">
                <a:solidFill>
                  <a:srgbClr val="0000FF"/>
                </a:solidFill>
                <a:latin typeface="Consolas" pitchFamily="49" charset="0"/>
                <a:ea typeface="楷体" pitchFamily="49" charset="-122"/>
                <a:cs typeface="Consolas" pitchFamily="49" charset="0"/>
              </a:rPr>
              <a:t>设调用</a:t>
            </a:r>
            <a:r>
              <a:rPr lang="en-US" sz="1733" dirty="0">
                <a:solidFill>
                  <a:srgbClr val="0000FF"/>
                </a:solidFill>
                <a:latin typeface="Consolas" pitchFamily="49" charset="0"/>
                <a:ea typeface="楷体" pitchFamily="49" charset="-122"/>
                <a:cs typeface="Consolas" pitchFamily="49" charset="0"/>
              </a:rPr>
              <a:t>Hanoi(</a:t>
            </a:r>
            <a:r>
              <a:rPr lang="en-US" sz="1733" i="1" dirty="0">
                <a:solidFill>
                  <a:srgbClr val="0000FF"/>
                </a:solidFill>
                <a:latin typeface="Consolas" pitchFamily="49" charset="0"/>
                <a:ea typeface="楷体" pitchFamily="49" charset="-122"/>
                <a:cs typeface="Consolas" pitchFamily="49" charset="0"/>
              </a:rPr>
              <a:t>n</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x</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y</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z</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的执行时间为</a:t>
            </a:r>
            <a:r>
              <a:rPr lang="en-US" sz="1733" i="1" dirty="0">
                <a:solidFill>
                  <a:srgbClr val="0000FF"/>
                </a:solidFill>
                <a:latin typeface="Consolas" pitchFamily="49" charset="0"/>
                <a:ea typeface="楷体" pitchFamily="49" charset="-122"/>
                <a:cs typeface="Consolas" pitchFamily="49" charset="0"/>
              </a:rPr>
              <a:t>T</a:t>
            </a:r>
            <a:r>
              <a:rPr 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n</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，由其执行过程得到以下求执行时间的递归关系（递推关系式）：</a:t>
            </a:r>
          </a:p>
        </p:txBody>
      </p:sp>
      <p:sp>
        <p:nvSpPr>
          <p:cNvPr id="4" name="TextBox 3"/>
          <p:cNvSpPr txBox="1"/>
          <p:nvPr/>
        </p:nvSpPr>
        <p:spPr>
          <a:xfrm>
            <a:off x="386921" y="2384221"/>
            <a:ext cx="3327820" cy="848398"/>
          </a:xfrm>
          <a:prstGeom prst="rect">
            <a:avLst/>
          </a:prstGeom>
        </p:spPr>
        <p:style>
          <a:lnRef idx="2">
            <a:schemeClr val="accent2"/>
          </a:lnRef>
          <a:fillRef idx="1">
            <a:schemeClr val="lt1"/>
          </a:fillRef>
          <a:effectRef idx="0">
            <a:schemeClr val="accent2"/>
          </a:effectRef>
          <a:fontRef idx="minor">
            <a:schemeClr val="dk1"/>
          </a:fontRef>
        </p:style>
        <p:txBody>
          <a:bodyPr wrap="square" tIns="156000" bIns="156000" rtlCol="0">
            <a:spAutoFit/>
          </a:bodyPr>
          <a:lstStyle/>
          <a:p>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)=O(1)	  </a:t>
            </a:r>
            <a:r>
              <a:rPr lang="zh-CN" altLang="en-US" sz="1733" dirty="0">
                <a:solidFill>
                  <a:srgbClr val="0000FF"/>
                </a:solidFill>
                <a:latin typeface="Consolas" pitchFamily="49" charset="0"/>
                <a:cs typeface="Consolas" pitchFamily="49" charset="0"/>
              </a:rPr>
              <a:t>当</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=1</a:t>
            </a:r>
            <a:endParaRPr lang="zh-CN" altLang="en-US" sz="1733" dirty="0">
              <a:solidFill>
                <a:srgbClr val="0000FF"/>
              </a:solidFill>
              <a:latin typeface="Consolas" pitchFamily="49" charset="0"/>
              <a:cs typeface="Consolas" pitchFamily="49" charset="0"/>
            </a:endParaRPr>
          </a:p>
          <a:p>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)=2T(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-1)+1	  </a:t>
            </a:r>
            <a:r>
              <a:rPr lang="zh-CN" altLang="en-US" sz="1733" dirty="0">
                <a:solidFill>
                  <a:srgbClr val="0000FF"/>
                </a:solidFill>
                <a:latin typeface="Consolas" pitchFamily="49" charset="0"/>
                <a:cs typeface="Consolas" pitchFamily="49" charset="0"/>
              </a:rPr>
              <a:t>当</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&gt;1</a:t>
            </a:r>
            <a:endParaRPr lang="zh-CN" altLang="en-US" sz="1733" dirty="0">
              <a:solidFill>
                <a:srgbClr val="0000FF"/>
              </a:solidFill>
              <a:latin typeface="Consolas" pitchFamily="49" charset="0"/>
              <a:cs typeface="Consolas" pitchFamily="49" charset="0"/>
            </a:endParaRPr>
          </a:p>
        </p:txBody>
      </p:sp>
      <p:sp>
        <p:nvSpPr>
          <p:cNvPr id="5" name="下弧形箭头 4"/>
          <p:cNvSpPr/>
          <p:nvPr/>
        </p:nvSpPr>
        <p:spPr>
          <a:xfrm rot="9000000">
            <a:off x="2863439" y="1803786"/>
            <a:ext cx="928694" cy="3482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88">
              <a:solidFill>
                <a:prstClr val="black"/>
              </a:solidFill>
            </a:endParaRPr>
          </a:p>
        </p:txBody>
      </p:sp>
      <p:sp>
        <p:nvSpPr>
          <p:cNvPr id="6" name="TextBox 5"/>
          <p:cNvSpPr txBox="1"/>
          <p:nvPr/>
        </p:nvSpPr>
        <p:spPr>
          <a:xfrm>
            <a:off x="272481" y="3897052"/>
            <a:ext cx="4879349" cy="2164054"/>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 = 2[2</a:t>
            </a:r>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-2)+1]+1=2</a:t>
            </a:r>
            <a:r>
              <a:rPr lang="en-US" sz="1733" baseline="30000" dirty="0">
                <a:solidFill>
                  <a:srgbClr val="0000FF"/>
                </a:solidFill>
                <a:latin typeface="Consolas" pitchFamily="49" charset="0"/>
                <a:cs typeface="Consolas" pitchFamily="49" charset="0"/>
              </a:rPr>
              <a:t>2</a:t>
            </a:r>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-2)+1+2</a:t>
            </a:r>
            <a:r>
              <a:rPr lang="en-US" sz="1733" baseline="30000" dirty="0">
                <a:solidFill>
                  <a:srgbClr val="0000FF"/>
                </a:solidFill>
                <a:latin typeface="Consolas" pitchFamily="49" charset="0"/>
                <a:cs typeface="Consolas" pitchFamily="49" charset="0"/>
              </a:rPr>
              <a:t>1</a:t>
            </a:r>
            <a:endParaRPr lang="zh-CN" altLang="en-US" sz="1733" dirty="0">
              <a:solidFill>
                <a:srgbClr val="0000FF"/>
              </a:solidFill>
              <a:latin typeface="Consolas" pitchFamily="49" charset="0"/>
              <a:cs typeface="Consolas" pitchFamily="49" charset="0"/>
            </a:endParaRPr>
          </a:p>
          <a:p>
            <a:pPr>
              <a:lnSpc>
                <a:spcPct val="150000"/>
              </a:lnSpc>
            </a:pPr>
            <a:r>
              <a:rPr lang="en-US" sz="1733" dirty="0">
                <a:solidFill>
                  <a:srgbClr val="0000FF"/>
                </a:solidFill>
                <a:latin typeface="Consolas" pitchFamily="49" charset="0"/>
                <a:cs typeface="Consolas" pitchFamily="49" charset="0"/>
              </a:rPr>
              <a:t>     = 2</a:t>
            </a:r>
            <a:r>
              <a:rPr lang="en-US" sz="1733" baseline="30000" dirty="0">
                <a:solidFill>
                  <a:srgbClr val="0000FF"/>
                </a:solidFill>
                <a:latin typeface="Consolas" pitchFamily="49" charset="0"/>
                <a:cs typeface="Consolas" pitchFamily="49" charset="0"/>
              </a:rPr>
              <a:t>3</a:t>
            </a:r>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a:t>
            </a:r>
            <a:r>
              <a:rPr lang="en-US" sz="1733" i="1"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-3)+1+2</a:t>
            </a:r>
            <a:r>
              <a:rPr lang="en-US" sz="1733" baseline="30000" dirty="0">
                <a:solidFill>
                  <a:srgbClr val="0000FF"/>
                </a:solidFill>
                <a:latin typeface="Consolas" pitchFamily="49" charset="0"/>
                <a:cs typeface="Consolas" pitchFamily="49" charset="0"/>
              </a:rPr>
              <a:t>1</a:t>
            </a:r>
            <a:r>
              <a:rPr lang="en-US" sz="1733" dirty="0">
                <a:solidFill>
                  <a:srgbClr val="0000FF"/>
                </a:solidFill>
                <a:latin typeface="Consolas" pitchFamily="49" charset="0"/>
                <a:cs typeface="Consolas" pitchFamily="49" charset="0"/>
              </a:rPr>
              <a:t>+2</a:t>
            </a:r>
            <a:r>
              <a:rPr lang="en-US" sz="1733" baseline="30000" dirty="0">
                <a:solidFill>
                  <a:srgbClr val="0000FF"/>
                </a:solidFill>
                <a:latin typeface="Consolas" pitchFamily="49" charset="0"/>
                <a:cs typeface="Consolas" pitchFamily="49" charset="0"/>
              </a:rPr>
              <a:t>2</a:t>
            </a:r>
            <a:endParaRPr lang="zh-CN" altLang="en-US" sz="1733" dirty="0">
              <a:solidFill>
                <a:srgbClr val="0000FF"/>
              </a:solidFill>
              <a:latin typeface="Consolas" pitchFamily="49" charset="0"/>
              <a:cs typeface="Consolas" pitchFamily="49" charset="0"/>
            </a:endParaRPr>
          </a:p>
          <a:p>
            <a:pPr>
              <a:lnSpc>
                <a:spcPct val="150000"/>
              </a:lnSpc>
            </a:pPr>
            <a:r>
              <a:rPr lang="en-US" sz="1733" dirty="0">
                <a:solidFill>
                  <a:srgbClr val="0000FF"/>
                </a:solidFill>
                <a:latin typeface="Consolas" pitchFamily="49" charset="0"/>
                <a:cs typeface="Consolas" pitchFamily="49" charset="0"/>
              </a:rPr>
              <a:t>     = </a:t>
            </a:r>
            <a:r>
              <a:rPr lang="en-US" altLang="zh-CN" sz="1733" dirty="0">
                <a:solidFill>
                  <a:srgbClr val="0000FF"/>
                </a:solidFill>
                <a:latin typeface="Consolas" pitchFamily="49" charset="0"/>
                <a:cs typeface="Consolas" pitchFamily="49" charset="0"/>
              </a:rPr>
              <a:t>…</a:t>
            </a:r>
          </a:p>
          <a:p>
            <a:pPr>
              <a:lnSpc>
                <a:spcPct val="150000"/>
              </a:lnSpc>
            </a:pPr>
            <a:r>
              <a:rPr lang="en-US" sz="1733" dirty="0">
                <a:solidFill>
                  <a:srgbClr val="0000FF"/>
                </a:solidFill>
                <a:latin typeface="Consolas" pitchFamily="49" charset="0"/>
                <a:cs typeface="Consolas" pitchFamily="49" charset="0"/>
              </a:rPr>
              <a:t>     = 2</a:t>
            </a:r>
            <a:r>
              <a:rPr lang="en-US" sz="1733" i="1" baseline="30000" dirty="0">
                <a:solidFill>
                  <a:srgbClr val="0000FF"/>
                </a:solidFill>
                <a:latin typeface="Consolas" pitchFamily="49" charset="0"/>
                <a:cs typeface="Consolas" pitchFamily="49" charset="0"/>
              </a:rPr>
              <a:t>n</a:t>
            </a:r>
            <a:r>
              <a:rPr lang="en-US" sz="1733" baseline="30000" dirty="0">
                <a:solidFill>
                  <a:srgbClr val="0000FF"/>
                </a:solidFill>
                <a:latin typeface="Consolas" pitchFamily="49" charset="0"/>
                <a:cs typeface="Consolas" pitchFamily="49" charset="0"/>
              </a:rPr>
              <a:t>-1</a:t>
            </a:r>
            <a:r>
              <a:rPr lang="en-US" sz="1733" i="1" dirty="0">
                <a:solidFill>
                  <a:srgbClr val="0000FF"/>
                </a:solidFill>
                <a:latin typeface="Consolas" pitchFamily="49" charset="0"/>
                <a:cs typeface="Consolas" pitchFamily="49" charset="0"/>
              </a:rPr>
              <a:t>T</a:t>
            </a:r>
            <a:r>
              <a:rPr lang="en-US" sz="1733" dirty="0">
                <a:solidFill>
                  <a:srgbClr val="0000FF"/>
                </a:solidFill>
                <a:latin typeface="Consolas" pitchFamily="49" charset="0"/>
                <a:cs typeface="Consolas" pitchFamily="49" charset="0"/>
              </a:rPr>
              <a:t>(1)+1+2</a:t>
            </a:r>
            <a:r>
              <a:rPr lang="en-US" sz="1733" baseline="30000" dirty="0">
                <a:solidFill>
                  <a:srgbClr val="0000FF"/>
                </a:solidFill>
                <a:latin typeface="Consolas" pitchFamily="49" charset="0"/>
                <a:cs typeface="Consolas" pitchFamily="49" charset="0"/>
              </a:rPr>
              <a:t>1</a:t>
            </a:r>
            <a:r>
              <a:rPr lang="en-US" sz="1733" dirty="0">
                <a:solidFill>
                  <a:srgbClr val="0000FF"/>
                </a:solidFill>
                <a:latin typeface="Consolas" pitchFamily="49" charset="0"/>
                <a:cs typeface="Consolas" pitchFamily="49" charset="0"/>
              </a:rPr>
              <a:t>+2</a:t>
            </a:r>
            <a:r>
              <a:rPr lang="en-US" sz="1733" baseline="30000" dirty="0">
                <a:solidFill>
                  <a:srgbClr val="0000FF"/>
                </a:solidFill>
                <a:latin typeface="Consolas" pitchFamily="49" charset="0"/>
                <a:cs typeface="Consolas" pitchFamily="49" charset="0"/>
              </a:rPr>
              <a:t>2</a:t>
            </a:r>
            <a:r>
              <a:rPr lang="en-US" sz="1733" dirty="0">
                <a:solidFill>
                  <a:srgbClr val="0000FF"/>
                </a:solidFill>
                <a:latin typeface="Consolas" pitchFamily="49" charset="0"/>
                <a:cs typeface="Consolas" pitchFamily="49" charset="0"/>
              </a:rPr>
              <a:t>+</a:t>
            </a:r>
            <a:r>
              <a:rPr lang="en-US" altLang="zh-CN" sz="1733" dirty="0">
                <a:solidFill>
                  <a:srgbClr val="0000FF"/>
                </a:solidFill>
                <a:latin typeface="Consolas" pitchFamily="49" charset="0"/>
                <a:cs typeface="Consolas" pitchFamily="49" charset="0"/>
              </a:rPr>
              <a:t>…</a:t>
            </a:r>
            <a:r>
              <a:rPr lang="en-US" sz="1733" dirty="0">
                <a:solidFill>
                  <a:srgbClr val="0000FF"/>
                </a:solidFill>
                <a:latin typeface="Consolas" pitchFamily="49" charset="0"/>
                <a:cs typeface="Consolas" pitchFamily="49" charset="0"/>
              </a:rPr>
              <a:t>+2</a:t>
            </a:r>
            <a:r>
              <a:rPr lang="en-US" sz="1733" i="1" baseline="30000" dirty="0">
                <a:solidFill>
                  <a:srgbClr val="0000FF"/>
                </a:solidFill>
                <a:latin typeface="Consolas" pitchFamily="49" charset="0"/>
                <a:cs typeface="Consolas" pitchFamily="49" charset="0"/>
              </a:rPr>
              <a:t>n</a:t>
            </a:r>
            <a:r>
              <a:rPr lang="en-US" sz="1733" baseline="30000" dirty="0">
                <a:solidFill>
                  <a:srgbClr val="0000FF"/>
                </a:solidFill>
                <a:latin typeface="Consolas" pitchFamily="49" charset="0"/>
                <a:cs typeface="Consolas" pitchFamily="49" charset="0"/>
              </a:rPr>
              <a:t>-2</a:t>
            </a:r>
            <a:endParaRPr lang="zh-CN" altLang="en-US" sz="1733" dirty="0">
              <a:solidFill>
                <a:srgbClr val="0000FF"/>
              </a:solidFill>
              <a:latin typeface="Consolas" pitchFamily="49" charset="0"/>
              <a:cs typeface="Consolas" pitchFamily="49" charset="0"/>
            </a:endParaRPr>
          </a:p>
          <a:p>
            <a:pPr>
              <a:lnSpc>
                <a:spcPct val="150000"/>
              </a:lnSpc>
            </a:pPr>
            <a:r>
              <a:rPr lang="en-US" sz="1733" dirty="0">
                <a:solidFill>
                  <a:srgbClr val="0000FF"/>
                </a:solidFill>
                <a:latin typeface="Consolas" pitchFamily="49" charset="0"/>
                <a:cs typeface="Consolas" pitchFamily="49" charset="0"/>
              </a:rPr>
              <a:t>     = 2</a:t>
            </a:r>
            <a:r>
              <a:rPr lang="en-US" sz="1733" i="1" baseline="30000" dirty="0">
                <a:solidFill>
                  <a:srgbClr val="0000FF"/>
                </a:solidFill>
                <a:latin typeface="Consolas" pitchFamily="49" charset="0"/>
                <a:cs typeface="Consolas" pitchFamily="49" charset="0"/>
              </a:rPr>
              <a:t>n</a:t>
            </a:r>
            <a:r>
              <a:rPr lang="en-US" sz="1733" dirty="0">
                <a:solidFill>
                  <a:srgbClr val="0000FF"/>
                </a:solidFill>
                <a:latin typeface="Consolas" pitchFamily="49" charset="0"/>
                <a:cs typeface="Consolas" pitchFamily="49" charset="0"/>
              </a:rPr>
              <a:t>-1 = </a:t>
            </a:r>
            <a:r>
              <a:rPr lang="en-US" sz="2288" dirty="0">
                <a:solidFill>
                  <a:srgbClr val="FF0000"/>
                </a:solidFill>
                <a:latin typeface="Consolas" pitchFamily="49" charset="0"/>
                <a:cs typeface="Consolas" pitchFamily="49" charset="0"/>
              </a:rPr>
              <a:t>O(2</a:t>
            </a:r>
            <a:r>
              <a:rPr lang="en-US" sz="2288" i="1" baseline="30000" dirty="0">
                <a:solidFill>
                  <a:srgbClr val="FF0000"/>
                </a:solidFill>
                <a:latin typeface="Consolas" pitchFamily="49" charset="0"/>
                <a:cs typeface="Consolas" pitchFamily="49" charset="0"/>
              </a:rPr>
              <a:t>n</a:t>
            </a:r>
            <a:r>
              <a:rPr lang="en-US" sz="2288" dirty="0">
                <a:solidFill>
                  <a:srgbClr val="FF0000"/>
                </a:solidFill>
                <a:latin typeface="Consolas" pitchFamily="49" charset="0"/>
                <a:cs typeface="Consolas" pitchFamily="49" charset="0"/>
              </a:rPr>
              <a:t>)</a:t>
            </a:r>
            <a:endParaRPr lang="zh-CN" altLang="en-US" sz="2288" dirty="0">
              <a:solidFill>
                <a:srgbClr val="FF0000"/>
              </a:solidFill>
              <a:latin typeface="Consolas" pitchFamily="49" charset="0"/>
              <a:cs typeface="Consolas" pitchFamily="49" charset="0"/>
            </a:endParaRPr>
          </a:p>
        </p:txBody>
      </p:sp>
      <p:sp>
        <p:nvSpPr>
          <p:cNvPr id="8" name="日期占位符 7"/>
          <p:cNvSpPr>
            <a:spLocks noGrp="1"/>
          </p:cNvSpPr>
          <p:nvPr>
            <p:ph type="dt" sz="half" idx="10"/>
          </p:nvPr>
        </p:nvSpPr>
        <p:spPr/>
        <p:txBody>
          <a:bodyPr/>
          <a:lstStyle/>
          <a:p>
            <a:pPr eaLnBrk="1" latinLnBrk="0" hangingPunct="1"/>
            <a:fld id="{CD6219AB-B0EF-4F25-A670-594DB8941B40}" type="datetime1">
              <a:rPr lang="en-US" altLang="zh-CN" smtClean="0"/>
              <a:t>3/4/2023</a:t>
            </a:fld>
            <a:endParaRPr lang="en-US"/>
          </a:p>
        </p:txBody>
      </p:sp>
      <p:sp>
        <p:nvSpPr>
          <p:cNvPr id="9" name="页脚占位符 8"/>
          <p:cNvSpPr>
            <a:spLocks noGrp="1"/>
          </p:cNvSpPr>
          <p:nvPr>
            <p:ph type="ftr" sz="quarter" idx="11"/>
          </p:nvPr>
        </p:nvSpPr>
        <p:spPr/>
        <p:txBody>
          <a:bodyPr/>
          <a:lstStyle/>
          <a:p>
            <a:r>
              <a:rPr kumimoji="0" lang="zh-CN" altLang="en-US"/>
              <a:t>算法设计与分析讲义</a:t>
            </a:r>
            <a:endParaRPr kumimoji="0" lang="en-US"/>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68</a:t>
            </a:fld>
            <a:endParaRPr lang="en-US" altLang="zh-CN">
              <a:solidFill>
                <a:srgbClr val="F0A22E">
                  <a:shade val="75000"/>
                </a:srgbClr>
              </a:solidFill>
            </a:endParaRPr>
          </a:p>
        </p:txBody>
      </p:sp>
    </p:spTree>
    <p:extLst>
      <p:ext uri="{BB962C8B-B14F-4D97-AF65-F5344CB8AC3E}">
        <p14:creationId xmlns:p14="http://schemas.microsoft.com/office/powerpoint/2010/main" val="165537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68994" y="1966337"/>
            <a:ext cx="8970433" cy="578172"/>
          </a:xfrm>
          <a:prstGeom prst="rect">
            <a:avLst/>
          </a:prstGeom>
          <a:solidFill>
            <a:srgbClr val="DDDDDD"/>
          </a:solidFill>
          <a:ln w="9525">
            <a:noFill/>
            <a:miter lim="800000"/>
            <a:headEnd/>
            <a:tailEnd/>
          </a:ln>
          <a:effectLst/>
        </p:spPr>
        <p:txBody>
          <a:bodyPr>
            <a:spAutoFit/>
          </a:bodyPr>
          <a:lstStyle/>
          <a:p>
            <a:pPr>
              <a:lnSpc>
                <a:spcPct val="150000"/>
              </a:lnSpc>
            </a:pPr>
            <a:r>
              <a:rPr lang="en-US" altLang="zh-CN" sz="2383" dirty="0">
                <a:solidFill>
                  <a:srgbClr val="FF0000"/>
                </a:solidFill>
                <a:latin typeface="Consolas" pitchFamily="49" charset="0"/>
                <a:ea typeface="楷体" pitchFamily="49" charset="-122"/>
                <a:cs typeface="Consolas" pitchFamily="49" charset="0"/>
              </a:rPr>
              <a:t>【</a:t>
            </a:r>
            <a:r>
              <a:rPr lang="zh-CN" altLang="en-US" sz="2383" dirty="0">
                <a:solidFill>
                  <a:srgbClr val="FF0000"/>
                </a:solidFill>
                <a:latin typeface="Consolas" pitchFamily="49" charset="0"/>
                <a:ea typeface="楷体" pitchFamily="49" charset="-122"/>
                <a:cs typeface="Consolas" pitchFamily="49" charset="0"/>
              </a:rPr>
              <a:t>例</a:t>
            </a:r>
            <a:r>
              <a:rPr lang="en-US" altLang="zh-CN" sz="2383" dirty="0">
                <a:solidFill>
                  <a:srgbClr val="FF0000"/>
                </a:solidFill>
                <a:latin typeface="Consolas" pitchFamily="49" charset="0"/>
                <a:ea typeface="楷体" pitchFamily="49" charset="-122"/>
                <a:cs typeface="Consolas" pitchFamily="49" charset="0"/>
              </a:rPr>
              <a:t>12】</a:t>
            </a:r>
            <a:r>
              <a:rPr lang="zh-CN" altLang="en-US" sz="2383" dirty="0">
                <a:solidFill>
                  <a:srgbClr val="0000FF"/>
                </a:solidFill>
                <a:latin typeface="Consolas" pitchFamily="49" charset="0"/>
                <a:ea typeface="楷体" pitchFamily="49" charset="-122"/>
                <a:cs typeface="Consolas" pitchFamily="49" charset="0"/>
              </a:rPr>
              <a:t>分析调用递归算法</a:t>
            </a:r>
            <a:r>
              <a:rPr lang="en-US" sz="2383" dirty="0" err="1">
                <a:solidFill>
                  <a:srgbClr val="9900FF"/>
                </a:solidFill>
                <a:latin typeface="Consolas" pitchFamily="49" charset="0"/>
                <a:ea typeface="楷体" pitchFamily="49" charset="-122"/>
                <a:cs typeface="Consolas" pitchFamily="49" charset="0"/>
              </a:rPr>
              <a:t>maxelem</a:t>
            </a:r>
            <a:r>
              <a:rPr lang="en-US" sz="2383" dirty="0">
                <a:solidFill>
                  <a:srgbClr val="9900FF"/>
                </a:solidFill>
                <a:latin typeface="Consolas" pitchFamily="49" charset="0"/>
                <a:ea typeface="楷体" pitchFamily="49" charset="-122"/>
                <a:cs typeface="Consolas" pitchFamily="49" charset="0"/>
              </a:rPr>
              <a:t>(</a:t>
            </a:r>
            <a:r>
              <a:rPr lang="en-US" sz="2383" i="1" dirty="0">
                <a:solidFill>
                  <a:srgbClr val="9900FF"/>
                </a:solidFill>
                <a:latin typeface="Consolas" pitchFamily="49" charset="0"/>
                <a:ea typeface="楷体" pitchFamily="49" charset="-122"/>
                <a:cs typeface="Consolas" pitchFamily="49" charset="0"/>
              </a:rPr>
              <a:t>a</a:t>
            </a:r>
            <a:r>
              <a:rPr lang="zh-CN" altLang="en-US" sz="2383" dirty="0">
                <a:solidFill>
                  <a:srgbClr val="9900FF"/>
                </a:solidFill>
                <a:latin typeface="Consolas" pitchFamily="49" charset="0"/>
                <a:ea typeface="楷体" pitchFamily="49" charset="-122"/>
                <a:cs typeface="Consolas" pitchFamily="49" charset="0"/>
              </a:rPr>
              <a:t>，</a:t>
            </a:r>
            <a:r>
              <a:rPr lang="en-US" sz="2383" dirty="0">
                <a:solidFill>
                  <a:srgbClr val="9900FF"/>
                </a:solidFill>
                <a:latin typeface="Consolas" pitchFamily="49" charset="0"/>
                <a:ea typeface="楷体" pitchFamily="49" charset="-122"/>
                <a:cs typeface="Consolas" pitchFamily="49" charset="0"/>
              </a:rPr>
              <a:t>0</a:t>
            </a:r>
            <a:r>
              <a:rPr lang="zh-CN" altLang="en-US" sz="2383" dirty="0">
                <a:solidFill>
                  <a:srgbClr val="9900FF"/>
                </a:solidFill>
                <a:latin typeface="Consolas" pitchFamily="49" charset="0"/>
                <a:ea typeface="楷体" pitchFamily="49" charset="-122"/>
                <a:cs typeface="Consolas" pitchFamily="49" charset="0"/>
              </a:rPr>
              <a:t>，</a:t>
            </a:r>
            <a:r>
              <a:rPr lang="en-US" sz="2383" i="1" dirty="0">
                <a:solidFill>
                  <a:srgbClr val="9900FF"/>
                </a:solidFill>
                <a:latin typeface="Consolas" pitchFamily="49" charset="0"/>
                <a:ea typeface="楷体" pitchFamily="49" charset="-122"/>
                <a:cs typeface="Consolas" pitchFamily="49" charset="0"/>
              </a:rPr>
              <a:t>n</a:t>
            </a:r>
            <a:r>
              <a:rPr lang="en-US" sz="2383" dirty="0">
                <a:solidFill>
                  <a:srgbClr val="9900FF"/>
                </a:solidFill>
                <a:latin typeface="Consolas" pitchFamily="49" charset="0"/>
                <a:ea typeface="楷体" pitchFamily="49" charset="-122"/>
                <a:cs typeface="Consolas" pitchFamily="49" charset="0"/>
              </a:rPr>
              <a:t>-1)</a:t>
            </a:r>
            <a:r>
              <a:rPr lang="zh-CN" altLang="en-US" sz="2383" dirty="0">
                <a:solidFill>
                  <a:srgbClr val="0000FF"/>
                </a:solidFill>
                <a:latin typeface="Consolas" pitchFamily="49" charset="0"/>
                <a:ea typeface="楷体" pitchFamily="49" charset="-122"/>
                <a:cs typeface="Consolas" pitchFamily="49" charset="0"/>
              </a:rPr>
              <a:t>的空间复杂度。</a:t>
            </a:r>
          </a:p>
        </p:txBody>
      </p:sp>
      <p:sp>
        <p:nvSpPr>
          <p:cNvPr id="4" name="TextBox 3"/>
          <p:cNvSpPr txBox="1"/>
          <p:nvPr/>
        </p:nvSpPr>
        <p:spPr>
          <a:xfrm>
            <a:off x="662523" y="2785429"/>
            <a:ext cx="8424936" cy="356256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sz="2288" dirty="0" err="1">
                <a:solidFill>
                  <a:srgbClr val="0000FF"/>
                </a:solidFill>
                <a:latin typeface="Consolas" pitchFamily="49" charset="0"/>
                <a:cs typeface="Consolas" pitchFamily="49" charset="0"/>
              </a:rPr>
              <a:t>int</a:t>
            </a:r>
            <a:r>
              <a:rPr lang="en-US" sz="2288" dirty="0">
                <a:solidFill>
                  <a:srgbClr val="0000FF"/>
                </a:solidFill>
                <a:latin typeface="Consolas" pitchFamily="49" charset="0"/>
                <a:cs typeface="Consolas" pitchFamily="49" charset="0"/>
              </a:rPr>
              <a:t> </a:t>
            </a:r>
            <a:r>
              <a:rPr lang="en-US" sz="2288" dirty="0" err="1">
                <a:solidFill>
                  <a:srgbClr val="FF0000"/>
                </a:solidFill>
                <a:latin typeface="Consolas" pitchFamily="49" charset="0"/>
                <a:cs typeface="Consolas" pitchFamily="49" charset="0"/>
              </a:rPr>
              <a:t>maxelem</a:t>
            </a:r>
            <a:r>
              <a:rPr lang="en-US" sz="2288" dirty="0">
                <a:solidFill>
                  <a:srgbClr val="0000FF"/>
                </a:solidFill>
                <a:latin typeface="Consolas" pitchFamily="49" charset="0"/>
                <a:cs typeface="Consolas" pitchFamily="49" charset="0"/>
              </a:rPr>
              <a:t>(</a:t>
            </a:r>
            <a:r>
              <a:rPr lang="en-US" sz="2288" dirty="0" err="1">
                <a:solidFill>
                  <a:srgbClr val="0000FF"/>
                </a:solidFill>
                <a:latin typeface="Consolas" pitchFamily="49" charset="0"/>
                <a:cs typeface="Consolas" pitchFamily="49" charset="0"/>
              </a:rPr>
              <a:t>int</a:t>
            </a:r>
            <a:r>
              <a:rPr lang="en-US" sz="2288" dirty="0">
                <a:solidFill>
                  <a:srgbClr val="0000FF"/>
                </a:solidFill>
                <a:latin typeface="Consolas" pitchFamily="49" charset="0"/>
                <a:cs typeface="Consolas" pitchFamily="49" charset="0"/>
              </a:rPr>
              <a:t> a[],</a:t>
            </a:r>
            <a:r>
              <a:rPr lang="en-US" sz="2288" dirty="0" err="1">
                <a:solidFill>
                  <a:srgbClr val="0000FF"/>
                </a:solidFill>
                <a:latin typeface="Consolas" pitchFamily="49" charset="0"/>
                <a:cs typeface="Consolas" pitchFamily="49" charset="0"/>
              </a:rPr>
              <a:t>int</a:t>
            </a:r>
            <a:r>
              <a:rPr lang="en-US" sz="2288" dirty="0">
                <a:solidFill>
                  <a:srgbClr val="0000FF"/>
                </a:solidFill>
                <a:latin typeface="Consolas" pitchFamily="49" charset="0"/>
                <a:cs typeface="Consolas" pitchFamily="49" charset="0"/>
              </a:rPr>
              <a:t> </a:t>
            </a:r>
            <a:r>
              <a:rPr lang="en-US" sz="2288" dirty="0" err="1">
                <a:solidFill>
                  <a:srgbClr val="0000FF"/>
                </a:solidFill>
                <a:latin typeface="Consolas" pitchFamily="49" charset="0"/>
                <a:cs typeface="Consolas" pitchFamily="49" charset="0"/>
              </a:rPr>
              <a:t>i,int</a:t>
            </a:r>
            <a:r>
              <a:rPr lang="en-US" sz="2288" dirty="0">
                <a:solidFill>
                  <a:srgbClr val="0000FF"/>
                </a:solidFill>
                <a:latin typeface="Consolas" pitchFamily="49" charset="0"/>
                <a:cs typeface="Consolas" pitchFamily="49" charset="0"/>
              </a:rPr>
              <a:t> j)</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a:t>
            </a:r>
            <a:r>
              <a:rPr lang="en-US" sz="2288" dirty="0" err="1">
                <a:solidFill>
                  <a:srgbClr val="0000FF"/>
                </a:solidFill>
                <a:latin typeface="Consolas" pitchFamily="49" charset="0"/>
                <a:cs typeface="Consolas" pitchFamily="49" charset="0"/>
              </a:rPr>
              <a:t>int</a:t>
            </a:r>
            <a:r>
              <a:rPr lang="en-US" sz="2288" dirty="0">
                <a:solidFill>
                  <a:srgbClr val="0000FF"/>
                </a:solidFill>
                <a:latin typeface="Consolas" pitchFamily="49" charset="0"/>
                <a:cs typeface="Consolas" pitchFamily="49" charset="0"/>
              </a:rPr>
              <a:t> mid=(</a:t>
            </a:r>
            <a:r>
              <a:rPr lang="en-US" sz="2288" dirty="0" err="1">
                <a:solidFill>
                  <a:srgbClr val="0000FF"/>
                </a:solidFill>
                <a:latin typeface="Consolas" pitchFamily="49" charset="0"/>
                <a:cs typeface="Consolas" pitchFamily="49" charset="0"/>
              </a:rPr>
              <a:t>i+j</a:t>
            </a:r>
            <a:r>
              <a:rPr lang="en-US" sz="2288" dirty="0">
                <a:solidFill>
                  <a:srgbClr val="0000FF"/>
                </a:solidFill>
                <a:latin typeface="Consolas" pitchFamily="49" charset="0"/>
                <a:cs typeface="Consolas" pitchFamily="49" charset="0"/>
              </a:rPr>
              <a:t>)/2,max1,max2;</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if (</a:t>
            </a:r>
            <a:r>
              <a:rPr lang="en-US" sz="2288" dirty="0" err="1">
                <a:solidFill>
                  <a:srgbClr val="0000FF"/>
                </a:solidFill>
                <a:latin typeface="Consolas" pitchFamily="49" charset="0"/>
                <a:cs typeface="Consolas" pitchFamily="49" charset="0"/>
              </a:rPr>
              <a:t>i</a:t>
            </a:r>
            <a:r>
              <a:rPr lang="en-US" sz="2288" dirty="0">
                <a:solidFill>
                  <a:srgbClr val="0000FF"/>
                </a:solidFill>
                <a:latin typeface="Consolas" pitchFamily="49" charset="0"/>
                <a:cs typeface="Consolas" pitchFamily="49" charset="0"/>
              </a:rPr>
              <a:t>&lt;j)</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	max1=</a:t>
            </a:r>
            <a:r>
              <a:rPr lang="en-US" sz="2288" dirty="0" err="1">
                <a:solidFill>
                  <a:srgbClr val="FF0000"/>
                </a:solidFill>
                <a:latin typeface="Consolas" pitchFamily="49" charset="0"/>
                <a:cs typeface="Consolas" pitchFamily="49" charset="0"/>
              </a:rPr>
              <a:t>maxelem</a:t>
            </a:r>
            <a:r>
              <a:rPr lang="en-US" sz="2288" dirty="0">
                <a:solidFill>
                  <a:srgbClr val="0000FF"/>
                </a:solidFill>
                <a:latin typeface="Consolas" pitchFamily="49" charset="0"/>
                <a:cs typeface="Consolas" pitchFamily="49" charset="0"/>
              </a:rPr>
              <a:t>(</a:t>
            </a:r>
            <a:r>
              <a:rPr lang="en-US" sz="2288" dirty="0" err="1">
                <a:solidFill>
                  <a:srgbClr val="0000FF"/>
                </a:solidFill>
                <a:latin typeface="Consolas" pitchFamily="49" charset="0"/>
                <a:cs typeface="Consolas" pitchFamily="49" charset="0"/>
              </a:rPr>
              <a:t>a,i,mid</a:t>
            </a:r>
            <a:r>
              <a:rPr lang="en-US" sz="2288" dirty="0">
                <a:solidFill>
                  <a:srgbClr val="0000FF"/>
                </a:solidFill>
                <a:latin typeface="Consolas" pitchFamily="49" charset="0"/>
                <a:cs typeface="Consolas" pitchFamily="49" charset="0"/>
              </a:rPr>
              <a:t>);</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max2=</a:t>
            </a:r>
            <a:r>
              <a:rPr lang="en-US" sz="2288" dirty="0" err="1">
                <a:solidFill>
                  <a:srgbClr val="FF0000"/>
                </a:solidFill>
                <a:latin typeface="Consolas" pitchFamily="49" charset="0"/>
                <a:cs typeface="Consolas" pitchFamily="49" charset="0"/>
              </a:rPr>
              <a:t>maxelem</a:t>
            </a:r>
            <a:r>
              <a:rPr lang="en-US" sz="2288" dirty="0">
                <a:solidFill>
                  <a:srgbClr val="0000FF"/>
                </a:solidFill>
                <a:latin typeface="Consolas" pitchFamily="49" charset="0"/>
                <a:cs typeface="Consolas" pitchFamily="49" charset="0"/>
              </a:rPr>
              <a:t>(a,mid+1,j);</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return (max1&gt;max2)?max1:max2;</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    else return a[</a:t>
            </a:r>
            <a:r>
              <a:rPr lang="en-US" sz="2288" dirty="0" err="1">
                <a:solidFill>
                  <a:srgbClr val="0000FF"/>
                </a:solidFill>
                <a:latin typeface="Consolas" pitchFamily="49" charset="0"/>
                <a:cs typeface="Consolas" pitchFamily="49" charset="0"/>
              </a:rPr>
              <a:t>i</a:t>
            </a:r>
            <a:r>
              <a:rPr lang="en-US" sz="2288" dirty="0">
                <a:solidFill>
                  <a:srgbClr val="0000FF"/>
                </a:solidFill>
                <a:latin typeface="Consolas" pitchFamily="49" charset="0"/>
                <a:cs typeface="Consolas" pitchFamily="49" charset="0"/>
              </a:rPr>
              <a:t>];</a:t>
            </a:r>
            <a:endParaRPr lang="zh-CN" altLang="en-US" sz="2288" dirty="0">
              <a:solidFill>
                <a:srgbClr val="0000FF"/>
              </a:solidFill>
              <a:latin typeface="Consolas" pitchFamily="49" charset="0"/>
              <a:cs typeface="Consolas" pitchFamily="49" charset="0"/>
            </a:endParaRPr>
          </a:p>
          <a:p>
            <a:r>
              <a:rPr lang="en-US" sz="2288" dirty="0">
                <a:solidFill>
                  <a:srgbClr val="0000FF"/>
                </a:solidFill>
                <a:latin typeface="Consolas" pitchFamily="49" charset="0"/>
                <a:cs typeface="Consolas" pitchFamily="49" charset="0"/>
              </a:rPr>
              <a:t>}</a:t>
            </a:r>
            <a:endParaRPr lang="zh-CN" altLang="en-US" sz="2288" dirty="0">
              <a:solidFill>
                <a:srgbClr val="0000FF"/>
              </a:solidFill>
              <a:latin typeface="Consolas" pitchFamily="49" charset="0"/>
              <a:cs typeface="Consolas" pitchFamily="49" charset="0"/>
            </a:endParaRPr>
          </a:p>
        </p:txBody>
      </p:sp>
      <p:sp>
        <p:nvSpPr>
          <p:cNvPr id="3" name="日期占位符 2"/>
          <p:cNvSpPr>
            <a:spLocks noGrp="1"/>
          </p:cNvSpPr>
          <p:nvPr>
            <p:ph type="dt" sz="half" idx="10"/>
          </p:nvPr>
        </p:nvSpPr>
        <p:spPr/>
        <p:txBody>
          <a:bodyPr/>
          <a:lstStyle/>
          <a:p>
            <a:pPr eaLnBrk="1" latinLnBrk="0" hangingPunct="1"/>
            <a:fld id="{9BE6CF63-7084-4C69-AE37-F67C28EE2085}"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69</a:t>
            </a:fld>
            <a:endParaRPr lang="en-US" altLang="zh-CN">
              <a:solidFill>
                <a:srgbClr val="F0A22E">
                  <a:shade val="75000"/>
                </a:srgbClr>
              </a:solidFill>
            </a:endParaRPr>
          </a:p>
        </p:txBody>
      </p:sp>
      <p:sp>
        <p:nvSpPr>
          <p:cNvPr id="5" name="Text Box 2"/>
          <p:cNvSpPr txBox="1">
            <a:spLocks noChangeArrowheads="1"/>
          </p:cNvSpPr>
          <p:nvPr/>
        </p:nvSpPr>
        <p:spPr bwMode="auto">
          <a:xfrm>
            <a:off x="429061" y="1210443"/>
            <a:ext cx="7644286" cy="444417"/>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en-US" altLang="zh-CN" sz="2288" dirty="0">
                <a:solidFill>
                  <a:prstClr val="white"/>
                </a:solidFill>
                <a:latin typeface="Consolas" pitchFamily="49" charset="0"/>
                <a:ea typeface="华文中宋" pitchFamily="2" charset="-122"/>
                <a:cs typeface="Consolas" pitchFamily="49" charset="0"/>
              </a:rPr>
              <a:t>4.2</a:t>
            </a:r>
            <a:r>
              <a:rPr lang="pt-BR" altLang="zh-CN" sz="2288" dirty="0">
                <a:solidFill>
                  <a:prstClr val="white"/>
                </a:solidFill>
                <a:latin typeface="Consolas" pitchFamily="49" charset="0"/>
                <a:ea typeface="华文中宋" pitchFamily="2" charset="-122"/>
                <a:cs typeface="Consolas" pitchFamily="49" charset="0"/>
              </a:rPr>
              <a:t> </a:t>
            </a:r>
            <a:r>
              <a:rPr lang="zh-CN" altLang="pt-BR" sz="2288" dirty="0">
                <a:solidFill>
                  <a:prstClr val="white"/>
                </a:solidFill>
                <a:latin typeface="Consolas" pitchFamily="49" charset="0"/>
                <a:ea typeface="华文中宋" pitchFamily="2" charset="-122"/>
                <a:cs typeface="Consolas" pitchFamily="49" charset="0"/>
              </a:rPr>
              <a:t>递归算法的</a:t>
            </a:r>
            <a:r>
              <a:rPr lang="zh-CN" altLang="en-US" sz="2288" dirty="0">
                <a:solidFill>
                  <a:prstClr val="white"/>
                </a:solidFill>
                <a:latin typeface="Consolas" pitchFamily="49" charset="0"/>
                <a:ea typeface="华文中宋" pitchFamily="2" charset="-122"/>
                <a:cs typeface="Consolas" pitchFamily="49" charset="0"/>
              </a:rPr>
              <a:t>空间</a:t>
            </a:r>
            <a:r>
              <a:rPr lang="zh-CN" altLang="pt-BR" sz="2288" dirty="0">
                <a:solidFill>
                  <a:prstClr val="white"/>
                </a:solidFill>
                <a:latin typeface="Consolas" pitchFamily="49" charset="0"/>
                <a:ea typeface="华文中宋" pitchFamily="2" charset="-122"/>
                <a:cs typeface="Consolas" pitchFamily="49" charset="0"/>
              </a:rPr>
              <a:t>复杂度分析</a:t>
            </a:r>
            <a:endParaRPr lang="zh-CN" altLang="en-US" sz="2288" dirty="0">
              <a:solidFill>
                <a:prstClr val="white"/>
              </a:solidFill>
              <a:latin typeface="Consolas" pitchFamily="49" charset="0"/>
              <a:ea typeface="华文中宋" pitchFamily="2" charset="-122"/>
              <a:cs typeface="Consolas" pitchFamily="49" charset="0"/>
            </a:endParaRPr>
          </a:p>
        </p:txBody>
      </p:sp>
    </p:spTree>
    <p:extLst>
      <p:ext uri="{BB962C8B-B14F-4D97-AF65-F5344CB8AC3E}">
        <p14:creationId xmlns:p14="http://schemas.microsoft.com/office/powerpoint/2010/main" val="1788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62124" y="975703"/>
            <a:ext cx="4758931" cy="5590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zh-CN" sz="3033" dirty="0">
                <a:solidFill>
                  <a:srgbClr val="FF0000"/>
                </a:solidFill>
                <a:latin typeface="Consolas" pitchFamily="49" charset="0"/>
                <a:ea typeface="微软雅黑" pitchFamily="34" charset="-122"/>
                <a:cs typeface="Consolas" pitchFamily="49" charset="0"/>
              </a:rPr>
              <a:t>1.2 </a:t>
            </a:r>
            <a:r>
              <a:rPr lang="zh-CN" altLang="en-US" sz="3033" dirty="0">
                <a:solidFill>
                  <a:srgbClr val="FF0000"/>
                </a:solidFill>
                <a:latin typeface="Consolas" pitchFamily="49" charset="0"/>
                <a:ea typeface="微软雅黑" pitchFamily="34" charset="-122"/>
                <a:cs typeface="Consolas" pitchFamily="49" charset="0"/>
              </a:rPr>
              <a:t>何时使用递归</a:t>
            </a:r>
          </a:p>
        </p:txBody>
      </p:sp>
      <p:sp>
        <p:nvSpPr>
          <p:cNvPr id="19459" name="Text Box 3"/>
          <p:cNvSpPr txBox="1">
            <a:spLocks noChangeArrowheads="1"/>
          </p:cNvSpPr>
          <p:nvPr/>
        </p:nvSpPr>
        <p:spPr bwMode="auto">
          <a:xfrm>
            <a:off x="584729" y="2779098"/>
            <a:ext cx="9080500" cy="1577483"/>
          </a:xfrm>
          <a:prstGeom prst="rect">
            <a:avLst/>
          </a:prstGeom>
          <a:noFill/>
          <a:ln w="9525">
            <a:noFill/>
            <a:miter lim="800000"/>
            <a:headEnd/>
            <a:tailEnd/>
          </a:ln>
        </p:spPr>
        <p:txBody>
          <a:bodyPr>
            <a:spAutoFit/>
          </a:bodyPr>
          <a:lstStyle/>
          <a:p>
            <a:pPr>
              <a:lnSpc>
                <a:spcPct val="140000"/>
              </a:lnSpc>
              <a:spcBef>
                <a:spcPct val="50000"/>
              </a:spcBef>
            </a:pPr>
            <a:r>
              <a:rPr kumimoji="1" lang="en-US" altLang="zh-CN" sz="2383" dirty="0">
                <a:solidFill>
                  <a:srgbClr val="0000FF"/>
                </a:solidFill>
                <a:latin typeface="Consolas" pitchFamily="49" charset="0"/>
                <a:ea typeface="楷体" pitchFamily="49" charset="-122"/>
                <a:cs typeface="Consolas" pitchFamily="49" charset="0"/>
              </a:rPr>
              <a:t>    </a:t>
            </a:r>
            <a:r>
              <a:rPr kumimoji="1" lang="zh-CN" altLang="en-US" sz="2383" dirty="0">
                <a:solidFill>
                  <a:srgbClr val="0000FF"/>
                </a:solidFill>
                <a:latin typeface="Consolas" pitchFamily="49" charset="0"/>
                <a:ea typeface="楷体" pitchFamily="49" charset="-122"/>
                <a:cs typeface="Consolas" pitchFamily="49" charset="0"/>
              </a:rPr>
              <a:t>有许多数学公式、数列等的定义是递归的。例如，求</a:t>
            </a:r>
            <a:r>
              <a:rPr kumimoji="1" lang="en-US" altLang="zh-CN" sz="2383" dirty="0">
                <a:solidFill>
                  <a:srgbClr val="0000FF"/>
                </a:solidFill>
                <a:latin typeface="Consolas" pitchFamily="49" charset="0"/>
                <a:ea typeface="楷体" pitchFamily="49" charset="-122"/>
                <a:cs typeface="Consolas" pitchFamily="49" charset="0"/>
              </a:rPr>
              <a:t>n!</a:t>
            </a:r>
            <a:r>
              <a:rPr kumimoji="1" lang="zh-CN" altLang="en-US" sz="2383" dirty="0">
                <a:solidFill>
                  <a:srgbClr val="0000FF"/>
                </a:solidFill>
                <a:latin typeface="Consolas" pitchFamily="49" charset="0"/>
                <a:ea typeface="楷体" pitchFamily="49" charset="-122"/>
                <a:cs typeface="Consolas" pitchFamily="49" charset="0"/>
              </a:rPr>
              <a:t>和</a:t>
            </a:r>
            <a:r>
              <a:rPr kumimoji="1" lang="en-US" altLang="zh-CN" sz="2383" dirty="0">
                <a:solidFill>
                  <a:srgbClr val="0000FF"/>
                </a:solidFill>
                <a:latin typeface="Consolas" pitchFamily="49" charset="0"/>
                <a:ea typeface="楷体" pitchFamily="49" charset="-122"/>
                <a:cs typeface="Consolas" pitchFamily="49" charset="0"/>
              </a:rPr>
              <a:t>Fibonacci</a:t>
            </a:r>
            <a:r>
              <a:rPr kumimoji="1" lang="zh-CN" altLang="en-US" sz="2383" dirty="0">
                <a:solidFill>
                  <a:srgbClr val="0000FF"/>
                </a:solidFill>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9460" name="Text Box 4"/>
          <p:cNvSpPr txBox="1">
            <a:spLocks noChangeArrowheads="1"/>
          </p:cNvSpPr>
          <p:nvPr/>
        </p:nvSpPr>
        <p:spPr bwMode="auto">
          <a:xfrm>
            <a:off x="662121" y="1738924"/>
            <a:ext cx="6865408" cy="459036"/>
          </a:xfrm>
          <a:prstGeom prst="rect">
            <a:avLst/>
          </a:prstGeom>
          <a:noFill/>
          <a:ln w="9525">
            <a:noFill/>
            <a:miter lim="800000"/>
            <a:headEnd/>
            <a:tailEnd/>
          </a:ln>
        </p:spPr>
        <p:txBody>
          <a:bodyPr>
            <a:spAutoFit/>
          </a:bodyPr>
          <a:lstStyle/>
          <a:p>
            <a:pPr>
              <a:spcBef>
                <a:spcPct val="50000"/>
              </a:spcBef>
            </a:pPr>
            <a:r>
              <a:rPr kumimoji="1" lang="zh-CN" altLang="en-US" sz="2383" dirty="0">
                <a:solidFill>
                  <a:srgbClr val="0000FF"/>
                </a:solidFill>
                <a:ea typeface="楷体" pitchFamily="49" charset="-122"/>
                <a:cs typeface="Times New Roman" pitchFamily="18" charset="0"/>
              </a:rPr>
              <a:t>在以下三种情</a:t>
            </a:r>
            <a:r>
              <a:rPr kumimoji="1" lang="zh-CN" altLang="en-US" sz="2383">
                <a:solidFill>
                  <a:srgbClr val="0000FF"/>
                </a:solidFill>
                <a:ea typeface="楷体" pitchFamily="49" charset="-122"/>
                <a:cs typeface="Times New Roman" pitchFamily="18" charset="0"/>
              </a:rPr>
              <a:t>况下，常</a:t>
            </a:r>
            <a:r>
              <a:rPr kumimoji="1" lang="zh-CN" altLang="en-US" sz="2383" dirty="0">
                <a:solidFill>
                  <a:srgbClr val="0000FF"/>
                </a:solidFill>
                <a:ea typeface="楷体" pitchFamily="49" charset="-122"/>
                <a:cs typeface="Times New Roman" pitchFamily="18" charset="0"/>
              </a:rPr>
              <a:t>常要用到递归的方法。</a:t>
            </a:r>
          </a:p>
        </p:txBody>
      </p:sp>
      <p:sp>
        <p:nvSpPr>
          <p:cNvPr id="19461" name="Text Box 5"/>
          <p:cNvSpPr txBox="1">
            <a:spLocks noChangeArrowheads="1"/>
          </p:cNvSpPr>
          <p:nvPr/>
        </p:nvSpPr>
        <p:spPr bwMode="auto">
          <a:xfrm>
            <a:off x="818623" y="2252842"/>
            <a:ext cx="2885810" cy="453073"/>
          </a:xfrm>
          <a:prstGeom prst="rect">
            <a:avLst/>
          </a:prstGeom>
          <a:solidFill>
            <a:srgbClr val="9900FF"/>
          </a:solidFill>
          <a:ln w="9525">
            <a:noFill/>
            <a:miter lim="800000"/>
            <a:headEnd/>
            <a:tailEnd/>
          </a:ln>
        </p:spPr>
        <p:txBody>
          <a:bodyPr>
            <a:spAutoFit/>
          </a:bodyPr>
          <a:lstStyle/>
          <a:p>
            <a:pPr algn="ctr">
              <a:lnSpc>
                <a:spcPct val="110000"/>
              </a:lnSpc>
              <a:spcBef>
                <a:spcPct val="50000"/>
              </a:spcBef>
            </a:pPr>
            <a:r>
              <a:rPr kumimoji="1" lang="en-US" altLang="zh-CN" sz="2288">
                <a:solidFill>
                  <a:schemeClr val="bg1"/>
                </a:solidFill>
                <a:latin typeface="Consolas" pitchFamily="49" charset="0"/>
                <a:ea typeface="楷体" pitchFamily="49" charset="-122"/>
                <a:cs typeface="Consolas" pitchFamily="49" charset="0"/>
              </a:rPr>
              <a:t>1. </a:t>
            </a:r>
            <a:r>
              <a:rPr kumimoji="1" lang="zh-CN" altLang="en-US" sz="2288">
                <a:solidFill>
                  <a:schemeClr val="bg1"/>
                </a:solidFill>
                <a:latin typeface="Consolas" pitchFamily="49" charset="0"/>
                <a:ea typeface="楷体" pitchFamily="49" charset="-122"/>
                <a:cs typeface="Consolas" pitchFamily="49" charset="0"/>
              </a:rPr>
              <a:t>定义是递归的</a:t>
            </a:r>
            <a:endParaRPr lang="zh-CN" altLang="en-US" sz="2288">
              <a:solidFill>
                <a:schemeClr val="bg1"/>
              </a:solidFill>
              <a:latin typeface="Consolas" pitchFamily="49" charset="0"/>
              <a:ea typeface="楷体"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38E9E3A9-6C3A-4D88-A7D5-942E5759B521}"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7</a:t>
            </a:fld>
            <a:endParaRPr lang="en-US" altLang="zh-CN">
              <a:solidFill>
                <a:srgbClr val="F0A22E">
                  <a:shade val="75000"/>
                </a:srgb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48" y="759005"/>
            <a:ext cx="5030426" cy="1645772"/>
          </a:xfrm>
          <a:prstGeom prst="rect">
            <a:avLst/>
          </a:prstGeom>
          <a:solidFill>
            <a:schemeClr val="accent1">
              <a:lumMod val="20000"/>
              <a:lumOff val="80000"/>
            </a:schemeClr>
          </a:solidFill>
        </p:spPr>
        <p:txBody>
          <a:bodyPr wrap="square" rtlCol="0">
            <a:spAutoFit/>
          </a:bodyPr>
          <a:lstStyle/>
          <a:p>
            <a:pPr>
              <a:lnSpc>
                <a:spcPct val="150000"/>
              </a:lnSpc>
            </a:pPr>
            <a:r>
              <a:rPr lang="zh-CN" altLang="en-US" sz="1733" dirty="0">
                <a:solidFill>
                  <a:srgbClr val="FF0000"/>
                </a:solidFill>
                <a:latin typeface="Consolas" pitchFamily="49" charset="0"/>
                <a:ea typeface="楷体" pitchFamily="49" charset="-122"/>
                <a:cs typeface="Consolas" pitchFamily="49" charset="0"/>
              </a:rPr>
              <a:t>   </a:t>
            </a:r>
            <a:r>
              <a:rPr lang="zh-CN" altLang="en-US" sz="1733" dirty="0">
                <a:solidFill>
                  <a:srgbClr val="FF0000"/>
                </a:solidFill>
                <a:latin typeface="微软雅黑" pitchFamily="34" charset="-122"/>
                <a:ea typeface="微软雅黑" pitchFamily="34" charset="-122"/>
                <a:cs typeface="Consolas" pitchFamily="49" charset="0"/>
              </a:rPr>
              <a:t>解：</a:t>
            </a:r>
            <a:r>
              <a:rPr lang="zh-CN" altLang="en-US" sz="1733" dirty="0">
                <a:solidFill>
                  <a:srgbClr val="0000FF"/>
                </a:solidFill>
                <a:latin typeface="Consolas" pitchFamily="49" charset="0"/>
                <a:ea typeface="楷体" pitchFamily="49" charset="-122"/>
                <a:cs typeface="Consolas" pitchFamily="49" charset="0"/>
              </a:rPr>
              <a:t>执行该递归算法需要多次调用自身，每次调用只临时分配</a:t>
            </a:r>
            <a:r>
              <a:rPr lang="en-US" sz="1733" dirty="0">
                <a:solidFill>
                  <a:srgbClr val="0000FF"/>
                </a:solidFill>
                <a:latin typeface="Consolas" pitchFamily="49" charset="0"/>
                <a:ea typeface="楷体" pitchFamily="49" charset="-122"/>
                <a:cs typeface="Consolas" pitchFamily="49" charset="0"/>
              </a:rPr>
              <a:t>3</a:t>
            </a:r>
            <a:r>
              <a:rPr lang="zh-CN" altLang="en-US" sz="1733" dirty="0">
                <a:solidFill>
                  <a:srgbClr val="0000FF"/>
                </a:solidFill>
                <a:latin typeface="Consolas" pitchFamily="49" charset="0"/>
                <a:ea typeface="楷体" pitchFamily="49" charset="-122"/>
                <a:cs typeface="Consolas" pitchFamily="49" charset="0"/>
              </a:rPr>
              <a:t>个整型变量的空间（</a:t>
            </a:r>
            <a:r>
              <a:rPr lang="en-US" sz="1733" dirty="0">
                <a:solidFill>
                  <a:srgbClr val="0000FF"/>
                </a:solidFill>
                <a:latin typeface="Consolas" pitchFamily="49" charset="0"/>
                <a:ea typeface="楷体" pitchFamily="49" charset="-122"/>
                <a:cs typeface="Consolas" pitchFamily="49" charset="0"/>
              </a:rPr>
              <a:t>O(1)</a:t>
            </a:r>
            <a:r>
              <a:rPr lang="zh-CN" altLang="en-US" sz="1733" dirty="0">
                <a:solidFill>
                  <a:srgbClr val="0000FF"/>
                </a:solidFill>
                <a:latin typeface="Consolas" pitchFamily="49" charset="0"/>
                <a:ea typeface="楷体" pitchFamily="49" charset="-122"/>
                <a:cs typeface="Consolas" pitchFamily="49" charset="0"/>
              </a:rPr>
              <a:t>）。</a:t>
            </a:r>
            <a:endParaRPr lang="en-US" altLang="zh-CN" sz="1733" dirty="0">
              <a:solidFill>
                <a:srgbClr val="0000FF"/>
              </a:solidFill>
              <a:latin typeface="Consolas" pitchFamily="49" charset="0"/>
              <a:ea typeface="楷体" pitchFamily="49" charset="-122"/>
              <a:cs typeface="Consolas" pitchFamily="49" charset="0"/>
            </a:endParaRPr>
          </a:p>
          <a:p>
            <a:pPr>
              <a:lnSpc>
                <a:spcPct val="150000"/>
              </a:lnSpc>
            </a:pPr>
            <a:r>
              <a:rPr lang="zh-CN" altLang="en-US" sz="1733" dirty="0">
                <a:latin typeface="Consolas" pitchFamily="49" charset="0"/>
                <a:ea typeface="楷体" pitchFamily="49" charset="-122"/>
                <a:cs typeface="Consolas" pitchFamily="49" charset="0"/>
              </a:rPr>
              <a:t>   </a:t>
            </a:r>
            <a:r>
              <a:rPr lang="zh-CN" altLang="en-US" sz="1733" dirty="0">
                <a:solidFill>
                  <a:srgbClr val="0000FF"/>
                </a:solidFill>
                <a:latin typeface="Consolas" pitchFamily="49" charset="0"/>
                <a:ea typeface="楷体" pitchFamily="49" charset="-122"/>
                <a:cs typeface="Consolas" pitchFamily="49" charset="0"/>
              </a:rPr>
              <a:t>设调用</a:t>
            </a:r>
            <a:r>
              <a:rPr lang="en-US" sz="1733" dirty="0" err="1">
                <a:solidFill>
                  <a:srgbClr val="9900FF"/>
                </a:solidFill>
                <a:latin typeface="Consolas" pitchFamily="49" charset="0"/>
                <a:ea typeface="楷体" pitchFamily="49" charset="-122"/>
                <a:cs typeface="Consolas" pitchFamily="49" charset="0"/>
              </a:rPr>
              <a:t>maxelem</a:t>
            </a:r>
            <a:r>
              <a:rPr lang="en-US" sz="1733" dirty="0">
                <a:solidFill>
                  <a:srgbClr val="9900FF"/>
                </a:solidFill>
                <a:latin typeface="Consolas" pitchFamily="49" charset="0"/>
                <a:ea typeface="楷体" pitchFamily="49" charset="-122"/>
                <a:cs typeface="Consolas" pitchFamily="49" charset="0"/>
              </a:rPr>
              <a:t>(</a:t>
            </a:r>
            <a:r>
              <a:rPr lang="en-US" sz="1733" i="1" dirty="0">
                <a:solidFill>
                  <a:srgbClr val="9900FF"/>
                </a:solidFill>
                <a:latin typeface="Consolas" pitchFamily="49" charset="0"/>
                <a:ea typeface="楷体" pitchFamily="49" charset="-122"/>
                <a:cs typeface="Consolas" pitchFamily="49" charset="0"/>
              </a:rPr>
              <a:t>a</a:t>
            </a:r>
            <a:r>
              <a:rPr lang="zh-CN" altLang="en-US" sz="1733" dirty="0">
                <a:solidFill>
                  <a:srgbClr val="9900FF"/>
                </a:solidFill>
                <a:latin typeface="Consolas" pitchFamily="49" charset="0"/>
                <a:ea typeface="楷体" pitchFamily="49" charset="-122"/>
                <a:cs typeface="Consolas" pitchFamily="49" charset="0"/>
              </a:rPr>
              <a:t>，</a:t>
            </a:r>
            <a:r>
              <a:rPr lang="en-US" sz="1733" dirty="0">
                <a:solidFill>
                  <a:srgbClr val="9900FF"/>
                </a:solidFill>
                <a:latin typeface="Consolas" pitchFamily="49" charset="0"/>
                <a:ea typeface="楷体" pitchFamily="49" charset="-122"/>
                <a:cs typeface="Consolas" pitchFamily="49" charset="0"/>
              </a:rPr>
              <a:t>0</a:t>
            </a:r>
            <a:r>
              <a:rPr lang="zh-CN" altLang="en-US" sz="1733" dirty="0">
                <a:solidFill>
                  <a:srgbClr val="9900FF"/>
                </a:solidFill>
                <a:latin typeface="Consolas" pitchFamily="49" charset="0"/>
                <a:ea typeface="楷体" pitchFamily="49" charset="-122"/>
                <a:cs typeface="Consolas" pitchFamily="49" charset="0"/>
              </a:rPr>
              <a:t>，</a:t>
            </a:r>
            <a:r>
              <a:rPr lang="en-US" sz="1733" i="1" dirty="0">
                <a:solidFill>
                  <a:srgbClr val="9900FF"/>
                </a:solidFill>
                <a:latin typeface="Consolas" pitchFamily="49" charset="0"/>
                <a:ea typeface="楷体" pitchFamily="49" charset="-122"/>
                <a:cs typeface="Consolas" pitchFamily="49" charset="0"/>
              </a:rPr>
              <a:t>n</a:t>
            </a:r>
            <a:r>
              <a:rPr lang="en-US" sz="1733" dirty="0">
                <a:solidFill>
                  <a:srgbClr val="99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的空间为</a:t>
            </a:r>
            <a:r>
              <a:rPr lang="en-US" sz="1733" i="1" dirty="0">
                <a:solidFill>
                  <a:srgbClr val="0000FF"/>
                </a:solidFill>
                <a:latin typeface="Consolas" pitchFamily="49" charset="0"/>
                <a:ea typeface="楷体" pitchFamily="49" charset="-122"/>
                <a:cs typeface="Consolas" pitchFamily="49" charset="0"/>
              </a:rPr>
              <a:t>S</a:t>
            </a:r>
            <a:r>
              <a:rPr 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n</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，有</a:t>
            </a:r>
            <a:r>
              <a:rPr lang="zh-CN" altLang="en-US" sz="1733" dirty="0">
                <a:latin typeface="Consolas" pitchFamily="49" charset="0"/>
                <a:ea typeface="楷体" pitchFamily="49" charset="-122"/>
                <a:cs typeface="Consolas" pitchFamily="49" charset="0"/>
              </a:rPr>
              <a:t>：</a:t>
            </a:r>
          </a:p>
        </p:txBody>
      </p:sp>
      <p:sp>
        <p:nvSpPr>
          <p:cNvPr id="4" name="TextBox 3"/>
          <p:cNvSpPr txBox="1"/>
          <p:nvPr/>
        </p:nvSpPr>
        <p:spPr>
          <a:xfrm>
            <a:off x="154748" y="2803177"/>
            <a:ext cx="5030426" cy="781970"/>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56000" bIns="156000" rtlCol="0">
            <a:spAutoFit/>
          </a:bodyPr>
          <a:lstStyle/>
          <a:p>
            <a:r>
              <a:rPr lang="en-US" altLang="zh-CN" sz="1517" i="1">
                <a:solidFill>
                  <a:srgbClr val="0000FF"/>
                </a:solidFill>
                <a:latin typeface="Consolas" pitchFamily="49" charset="0"/>
                <a:ea typeface="楷体" pitchFamily="49" charset="-122"/>
                <a:cs typeface="Consolas" pitchFamily="49" charset="0"/>
              </a:rPr>
              <a:t>S</a:t>
            </a:r>
            <a:r>
              <a:rPr lang="en-US" altLang="zh-CN" sz="1517">
                <a:solidFill>
                  <a:srgbClr val="0000FF"/>
                </a:solidFill>
                <a:latin typeface="Consolas" pitchFamily="49" charset="0"/>
                <a:ea typeface="楷体" pitchFamily="49" charset="-122"/>
                <a:cs typeface="Consolas" pitchFamily="49" charset="0"/>
              </a:rPr>
              <a:t>(</a:t>
            </a:r>
            <a:r>
              <a:rPr lang="en-US" altLang="zh-CN" sz="1517" i="1">
                <a:solidFill>
                  <a:srgbClr val="0000FF"/>
                </a:solidFill>
                <a:latin typeface="Consolas" pitchFamily="49" charset="0"/>
                <a:ea typeface="楷体" pitchFamily="49" charset="-122"/>
                <a:cs typeface="Consolas" pitchFamily="49" charset="0"/>
              </a:rPr>
              <a:t>n</a:t>
            </a:r>
            <a:r>
              <a:rPr lang="en-US" altLang="zh-CN" sz="1517">
                <a:solidFill>
                  <a:srgbClr val="0000FF"/>
                </a:solidFill>
                <a:latin typeface="Consolas" pitchFamily="49" charset="0"/>
                <a:ea typeface="楷体" pitchFamily="49" charset="-122"/>
                <a:cs typeface="Consolas" pitchFamily="49" charset="0"/>
              </a:rPr>
              <a:t>)=O(1)			</a:t>
            </a:r>
            <a:r>
              <a:rPr lang="zh-CN" altLang="en-US" sz="1517">
                <a:solidFill>
                  <a:srgbClr val="0000FF"/>
                </a:solidFill>
                <a:latin typeface="Consolas" pitchFamily="49" charset="0"/>
                <a:ea typeface="楷体" pitchFamily="49" charset="-122"/>
                <a:cs typeface="Consolas" pitchFamily="49" charset="0"/>
              </a:rPr>
              <a:t>当</a:t>
            </a:r>
            <a:r>
              <a:rPr lang="en-US" altLang="zh-CN" sz="1517" i="1">
                <a:solidFill>
                  <a:srgbClr val="0000FF"/>
                </a:solidFill>
                <a:latin typeface="Consolas" pitchFamily="49" charset="0"/>
                <a:ea typeface="楷体" pitchFamily="49" charset="-122"/>
                <a:cs typeface="Consolas" pitchFamily="49" charset="0"/>
              </a:rPr>
              <a:t>n</a:t>
            </a:r>
            <a:r>
              <a:rPr lang="en-US" altLang="zh-CN" sz="1517">
                <a:solidFill>
                  <a:srgbClr val="0000FF"/>
                </a:solidFill>
                <a:latin typeface="Consolas" pitchFamily="49" charset="0"/>
                <a:ea typeface="楷体" pitchFamily="49" charset="-122"/>
                <a:cs typeface="Consolas" pitchFamily="49" charset="0"/>
              </a:rPr>
              <a:t>=1</a:t>
            </a:r>
          </a:p>
          <a:p>
            <a:r>
              <a:rPr lang="en-US" altLang="zh-CN" sz="1517" i="1">
                <a:solidFill>
                  <a:srgbClr val="0000FF"/>
                </a:solidFill>
                <a:latin typeface="Consolas" pitchFamily="49" charset="0"/>
                <a:ea typeface="楷体" pitchFamily="49" charset="-122"/>
                <a:cs typeface="Consolas" pitchFamily="49" charset="0"/>
              </a:rPr>
              <a:t>S</a:t>
            </a:r>
            <a:r>
              <a:rPr lang="en-US" altLang="zh-CN" sz="1517">
                <a:solidFill>
                  <a:srgbClr val="0000FF"/>
                </a:solidFill>
                <a:latin typeface="Consolas" pitchFamily="49" charset="0"/>
                <a:ea typeface="楷体" pitchFamily="49" charset="-122"/>
                <a:cs typeface="Consolas" pitchFamily="49" charset="0"/>
              </a:rPr>
              <a:t>(</a:t>
            </a:r>
            <a:r>
              <a:rPr lang="en-US" altLang="zh-CN" sz="1517" i="1">
                <a:solidFill>
                  <a:srgbClr val="0000FF"/>
                </a:solidFill>
                <a:latin typeface="Consolas" pitchFamily="49" charset="0"/>
                <a:ea typeface="楷体" pitchFamily="49" charset="-122"/>
                <a:cs typeface="Consolas" pitchFamily="49" charset="0"/>
              </a:rPr>
              <a:t>n</a:t>
            </a:r>
            <a:r>
              <a:rPr lang="en-US" altLang="zh-CN" sz="1517">
                <a:solidFill>
                  <a:srgbClr val="0000FF"/>
                </a:solidFill>
                <a:latin typeface="Consolas" pitchFamily="49" charset="0"/>
                <a:ea typeface="楷体" pitchFamily="49" charset="-122"/>
                <a:cs typeface="Consolas" pitchFamily="49" charset="0"/>
              </a:rPr>
              <a:t>)=2</a:t>
            </a:r>
            <a:r>
              <a:rPr lang="en-US" altLang="zh-CN" sz="1517" i="1">
                <a:solidFill>
                  <a:srgbClr val="0000FF"/>
                </a:solidFill>
                <a:latin typeface="Consolas" pitchFamily="49" charset="0"/>
                <a:ea typeface="楷体" pitchFamily="49" charset="-122"/>
                <a:cs typeface="Consolas" pitchFamily="49" charset="0"/>
              </a:rPr>
              <a:t>S</a:t>
            </a:r>
            <a:r>
              <a:rPr lang="en-US" altLang="zh-CN" sz="1517">
                <a:solidFill>
                  <a:srgbClr val="0000FF"/>
                </a:solidFill>
                <a:latin typeface="Consolas" pitchFamily="49" charset="0"/>
                <a:ea typeface="楷体" pitchFamily="49" charset="-122"/>
                <a:cs typeface="Consolas" pitchFamily="49" charset="0"/>
              </a:rPr>
              <a:t>(</a:t>
            </a:r>
            <a:r>
              <a:rPr lang="en-US" altLang="zh-CN" sz="1517" i="1">
                <a:solidFill>
                  <a:srgbClr val="0000FF"/>
                </a:solidFill>
                <a:latin typeface="Consolas" pitchFamily="49" charset="0"/>
                <a:ea typeface="楷体" pitchFamily="49" charset="-122"/>
                <a:cs typeface="Consolas" pitchFamily="49" charset="0"/>
              </a:rPr>
              <a:t>n</a:t>
            </a:r>
            <a:r>
              <a:rPr lang="en-US" altLang="zh-CN" sz="1517">
                <a:solidFill>
                  <a:srgbClr val="0000FF"/>
                </a:solidFill>
                <a:latin typeface="Consolas" pitchFamily="49" charset="0"/>
                <a:ea typeface="楷体" pitchFamily="49" charset="-122"/>
                <a:cs typeface="Consolas" pitchFamily="49" charset="0"/>
              </a:rPr>
              <a:t>/2)+O(1)		</a:t>
            </a:r>
            <a:r>
              <a:rPr lang="zh-CN" altLang="en-US" sz="1517">
                <a:solidFill>
                  <a:srgbClr val="0000FF"/>
                </a:solidFill>
                <a:latin typeface="Consolas" pitchFamily="49" charset="0"/>
                <a:ea typeface="楷体" pitchFamily="49" charset="-122"/>
                <a:cs typeface="Consolas" pitchFamily="49" charset="0"/>
              </a:rPr>
              <a:t>当</a:t>
            </a:r>
            <a:r>
              <a:rPr lang="en-US" altLang="zh-CN" sz="1517" i="1">
                <a:solidFill>
                  <a:srgbClr val="0000FF"/>
                </a:solidFill>
                <a:latin typeface="Consolas" pitchFamily="49" charset="0"/>
                <a:ea typeface="楷体" pitchFamily="49" charset="-122"/>
                <a:cs typeface="Consolas" pitchFamily="49" charset="0"/>
              </a:rPr>
              <a:t>n</a:t>
            </a:r>
            <a:r>
              <a:rPr lang="en-US" altLang="zh-CN" sz="1517">
                <a:solidFill>
                  <a:srgbClr val="0000FF"/>
                </a:solidFill>
                <a:latin typeface="Consolas" pitchFamily="49" charset="0"/>
                <a:ea typeface="楷体" pitchFamily="49" charset="-122"/>
                <a:cs typeface="Consolas" pitchFamily="49" charset="0"/>
              </a:rPr>
              <a:t>&gt;1</a:t>
            </a:r>
            <a:endParaRPr lang="zh-CN" altLang="en-US" sz="1517">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41705" y="3750419"/>
            <a:ext cx="8435637" cy="444417"/>
          </a:xfrm>
          <a:prstGeom prst="rect">
            <a:avLst/>
          </a:prstGeom>
          <a:noFill/>
        </p:spPr>
        <p:txBody>
          <a:bodyPr wrap="square" rtlCol="0">
            <a:spAutoFit/>
          </a:bodyPr>
          <a:lstStyle/>
          <a:p>
            <a:r>
              <a:rPr lang="zh-CN" altLang="en-US" sz="2288" dirty="0">
                <a:solidFill>
                  <a:srgbClr val="0000FF"/>
                </a:solidFill>
                <a:latin typeface="Consolas" pitchFamily="49" charset="0"/>
                <a:ea typeface="楷体" pitchFamily="49" charset="-122"/>
                <a:cs typeface="Consolas" pitchFamily="49" charset="0"/>
              </a:rPr>
              <a:t>则：</a:t>
            </a:r>
            <a:r>
              <a:rPr lang="en-US" altLang="zh-CN" sz="1733" i="1" dirty="0">
                <a:solidFill>
                  <a:srgbClr val="0000FF"/>
                </a:solidFill>
                <a:latin typeface="Consolas" pitchFamily="49" charset="0"/>
                <a:ea typeface="楷体" pitchFamily="49" charset="-122"/>
                <a:cs typeface="Consolas" pitchFamily="49" charset="0"/>
              </a:rPr>
              <a:t>S</a:t>
            </a:r>
            <a:r>
              <a:rPr lang="en-US" altLang="zh-CN" sz="1733" dirty="0">
                <a:solidFill>
                  <a:srgbClr val="0000FF"/>
                </a:solidFill>
                <a:latin typeface="Consolas" pitchFamily="49" charset="0"/>
                <a:ea typeface="楷体" pitchFamily="49" charset="-122"/>
                <a:cs typeface="Consolas" pitchFamily="49" charset="0"/>
              </a:rPr>
              <a:t>(</a:t>
            </a:r>
            <a:r>
              <a:rPr lang="en-US" altLang="zh-CN" sz="1733" i="1" dirty="0">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 = 2</a:t>
            </a:r>
            <a:r>
              <a:rPr lang="en-US" altLang="zh-CN" sz="1733" i="1" dirty="0">
                <a:solidFill>
                  <a:srgbClr val="0000FF"/>
                </a:solidFill>
                <a:latin typeface="Consolas" pitchFamily="49" charset="0"/>
                <a:ea typeface="楷体" pitchFamily="49" charset="-122"/>
                <a:cs typeface="Consolas" pitchFamily="49" charset="0"/>
              </a:rPr>
              <a:t>S</a:t>
            </a:r>
            <a:r>
              <a:rPr lang="en-US" altLang="zh-CN" sz="1733" dirty="0">
                <a:solidFill>
                  <a:srgbClr val="0000FF"/>
                </a:solidFill>
                <a:latin typeface="Consolas" pitchFamily="49" charset="0"/>
                <a:ea typeface="楷体" pitchFamily="49" charset="-122"/>
                <a:cs typeface="Consolas" pitchFamily="49" charset="0"/>
              </a:rPr>
              <a:t>(</a:t>
            </a:r>
            <a:r>
              <a:rPr lang="en-US" altLang="zh-CN" sz="1733" i="1" dirty="0">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/2)+1=2[2</a:t>
            </a:r>
            <a:r>
              <a:rPr lang="en-US" altLang="zh-CN" sz="1733" i="1" dirty="0">
                <a:solidFill>
                  <a:srgbClr val="0000FF"/>
                </a:solidFill>
                <a:latin typeface="Consolas" pitchFamily="49" charset="0"/>
                <a:ea typeface="楷体" pitchFamily="49" charset="-122"/>
                <a:cs typeface="Consolas" pitchFamily="49" charset="0"/>
              </a:rPr>
              <a:t>S</a:t>
            </a:r>
            <a:r>
              <a:rPr lang="en-US" altLang="zh-CN" sz="1733" dirty="0">
                <a:solidFill>
                  <a:srgbClr val="0000FF"/>
                </a:solidFill>
                <a:latin typeface="Consolas" pitchFamily="49" charset="0"/>
                <a:ea typeface="楷体" pitchFamily="49" charset="-122"/>
                <a:cs typeface="Consolas" pitchFamily="49" charset="0"/>
              </a:rPr>
              <a:t>(</a:t>
            </a:r>
            <a:r>
              <a:rPr lang="en-US" altLang="zh-CN" sz="1733" i="1" dirty="0">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/2</a:t>
            </a:r>
            <a:r>
              <a:rPr lang="en-US" altLang="zh-CN" sz="1733" baseline="30000" dirty="0">
                <a:solidFill>
                  <a:srgbClr val="0000FF"/>
                </a:solidFill>
                <a:latin typeface="Consolas" pitchFamily="49" charset="0"/>
                <a:ea typeface="楷体" pitchFamily="49" charset="-122"/>
                <a:cs typeface="Consolas" pitchFamily="49" charset="0"/>
              </a:rPr>
              <a:t>2</a:t>
            </a:r>
            <a:r>
              <a:rPr lang="en-US" altLang="zh-CN" sz="1733" dirty="0">
                <a:solidFill>
                  <a:srgbClr val="0000FF"/>
                </a:solidFill>
                <a:latin typeface="Consolas" pitchFamily="49" charset="0"/>
                <a:ea typeface="楷体" pitchFamily="49" charset="-122"/>
                <a:cs typeface="Consolas" pitchFamily="49" charset="0"/>
              </a:rPr>
              <a:t>)+1]+1=2</a:t>
            </a:r>
            <a:r>
              <a:rPr lang="en-US" altLang="zh-CN" sz="1733" baseline="30000" dirty="0">
                <a:solidFill>
                  <a:srgbClr val="0000FF"/>
                </a:solidFill>
                <a:latin typeface="Consolas" pitchFamily="49" charset="0"/>
                <a:ea typeface="楷体" pitchFamily="49" charset="-122"/>
                <a:cs typeface="Consolas" pitchFamily="49" charset="0"/>
              </a:rPr>
              <a:t>2</a:t>
            </a:r>
            <a:r>
              <a:rPr lang="en-US" altLang="zh-CN" sz="1733" i="1" dirty="0">
                <a:solidFill>
                  <a:srgbClr val="0000FF"/>
                </a:solidFill>
                <a:latin typeface="Consolas" pitchFamily="49" charset="0"/>
                <a:ea typeface="楷体" pitchFamily="49" charset="-122"/>
                <a:cs typeface="Consolas" pitchFamily="49" charset="0"/>
              </a:rPr>
              <a:t>S</a:t>
            </a:r>
            <a:r>
              <a:rPr lang="en-US" altLang="zh-CN" sz="1733" dirty="0">
                <a:solidFill>
                  <a:srgbClr val="0000FF"/>
                </a:solidFill>
                <a:latin typeface="Consolas" pitchFamily="49" charset="0"/>
                <a:ea typeface="楷体" pitchFamily="49" charset="-122"/>
                <a:cs typeface="Consolas" pitchFamily="49" charset="0"/>
              </a:rPr>
              <a:t>(</a:t>
            </a:r>
            <a:r>
              <a:rPr lang="en-US" altLang="zh-CN" sz="1733" i="1" dirty="0">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/2</a:t>
            </a:r>
            <a:r>
              <a:rPr lang="en-US" altLang="zh-CN" sz="1733" baseline="30000" dirty="0">
                <a:solidFill>
                  <a:srgbClr val="0000FF"/>
                </a:solidFill>
                <a:latin typeface="Consolas" pitchFamily="49" charset="0"/>
                <a:ea typeface="楷体" pitchFamily="49" charset="-122"/>
                <a:cs typeface="Consolas" pitchFamily="49" charset="0"/>
              </a:rPr>
              <a:t>2</a:t>
            </a:r>
            <a:r>
              <a:rPr lang="en-US" altLang="zh-CN" sz="1733" dirty="0">
                <a:solidFill>
                  <a:srgbClr val="0000FF"/>
                </a:solidFill>
                <a:latin typeface="Consolas" pitchFamily="49" charset="0"/>
                <a:ea typeface="楷体" pitchFamily="49" charset="-122"/>
                <a:cs typeface="Consolas" pitchFamily="49" charset="0"/>
              </a:rPr>
              <a:t>)+1+2</a:t>
            </a:r>
            <a:r>
              <a:rPr lang="en-US" altLang="zh-CN" sz="1733" baseline="30000" dirty="0">
                <a:solidFill>
                  <a:srgbClr val="0000FF"/>
                </a:solidFill>
                <a:latin typeface="Consolas" pitchFamily="49" charset="0"/>
                <a:ea typeface="楷体" pitchFamily="49" charset="-122"/>
                <a:cs typeface="Consolas" pitchFamily="49" charset="0"/>
              </a:rPr>
              <a:t>1</a:t>
            </a:r>
            <a:endParaRPr lang="zh-CN" altLang="en-US" sz="1733" baseline="30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885656" y="4121851"/>
            <a:ext cx="3173038" cy="359009"/>
          </a:xfrm>
          <a:prstGeom prst="rect">
            <a:avLst/>
          </a:prstGeom>
          <a:noFill/>
        </p:spPr>
        <p:txBody>
          <a:bodyPr wrap="square" rtlCol="0">
            <a:spAutoFit/>
          </a:bodyPr>
          <a:lstStyle/>
          <a:p>
            <a:r>
              <a:rPr lang="en-US" altLang="zh-CN" sz="1733">
                <a:solidFill>
                  <a:srgbClr val="0000FF"/>
                </a:solidFill>
                <a:latin typeface="Consolas" pitchFamily="49" charset="0"/>
                <a:ea typeface="楷体" pitchFamily="49" charset="-122"/>
                <a:cs typeface="Consolas" pitchFamily="49" charset="0"/>
              </a:rPr>
              <a:t>= 2</a:t>
            </a:r>
            <a:r>
              <a:rPr lang="en-US" altLang="zh-CN" sz="1733" baseline="30000">
                <a:solidFill>
                  <a:srgbClr val="0000FF"/>
                </a:solidFill>
                <a:latin typeface="Consolas" pitchFamily="49" charset="0"/>
                <a:ea typeface="楷体" pitchFamily="49" charset="-122"/>
                <a:cs typeface="Consolas" pitchFamily="49" charset="0"/>
              </a:rPr>
              <a:t>3</a:t>
            </a:r>
            <a:r>
              <a:rPr lang="en-US" altLang="zh-CN" sz="1733" i="1">
                <a:solidFill>
                  <a:srgbClr val="0000FF"/>
                </a:solidFill>
                <a:latin typeface="Consolas" pitchFamily="49" charset="0"/>
                <a:ea typeface="楷体" pitchFamily="49" charset="-122"/>
                <a:cs typeface="Consolas" pitchFamily="49" charset="0"/>
              </a:rPr>
              <a:t>S</a:t>
            </a:r>
            <a:r>
              <a:rPr lang="en-US" altLang="zh-CN"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/2</a:t>
            </a:r>
            <a:r>
              <a:rPr lang="en-US" altLang="zh-CN" sz="1733" baseline="30000">
                <a:solidFill>
                  <a:srgbClr val="0000FF"/>
                </a:solidFill>
                <a:latin typeface="Consolas" pitchFamily="49" charset="0"/>
                <a:ea typeface="楷体" pitchFamily="49" charset="-122"/>
                <a:cs typeface="Consolas" pitchFamily="49" charset="0"/>
              </a:rPr>
              <a:t>3</a:t>
            </a:r>
            <a:r>
              <a:rPr lang="en-US" altLang="zh-CN" sz="1733">
                <a:solidFill>
                  <a:srgbClr val="0000FF"/>
                </a:solidFill>
                <a:latin typeface="Consolas" pitchFamily="49" charset="0"/>
                <a:ea typeface="楷体" pitchFamily="49" charset="-122"/>
                <a:cs typeface="Consolas" pitchFamily="49" charset="0"/>
              </a:rPr>
              <a:t>)+1+2</a:t>
            </a:r>
            <a:r>
              <a:rPr lang="en-US" altLang="zh-CN" sz="1733" baseline="30000">
                <a:solidFill>
                  <a:srgbClr val="0000FF"/>
                </a:solidFill>
                <a:latin typeface="Consolas" pitchFamily="49" charset="0"/>
                <a:ea typeface="楷体" pitchFamily="49" charset="-122"/>
                <a:cs typeface="Consolas" pitchFamily="49" charset="0"/>
              </a:rPr>
              <a:t>1</a:t>
            </a:r>
            <a:r>
              <a:rPr lang="en-US" altLang="zh-CN" sz="1733">
                <a:solidFill>
                  <a:srgbClr val="0000FF"/>
                </a:solidFill>
                <a:latin typeface="Consolas" pitchFamily="49" charset="0"/>
                <a:ea typeface="楷体" pitchFamily="49" charset="-122"/>
                <a:cs typeface="Consolas" pitchFamily="49" charset="0"/>
              </a:rPr>
              <a:t>+2</a:t>
            </a:r>
            <a:r>
              <a:rPr lang="en-US" altLang="zh-CN" sz="1733" baseline="30000">
                <a:solidFill>
                  <a:srgbClr val="0000FF"/>
                </a:solidFill>
                <a:latin typeface="Consolas" pitchFamily="49" charset="0"/>
                <a:ea typeface="楷体" pitchFamily="49" charset="-122"/>
                <a:cs typeface="Consolas" pitchFamily="49" charset="0"/>
              </a:rPr>
              <a:t>2</a:t>
            </a:r>
            <a:endParaRPr lang="zh-CN" altLang="en-US" sz="1733" baseline="30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892290" y="4504984"/>
            <a:ext cx="1315650" cy="359009"/>
          </a:xfrm>
          <a:prstGeom prst="rect">
            <a:avLst/>
          </a:prstGeom>
          <a:noFill/>
        </p:spPr>
        <p:txBody>
          <a:bodyPr wrap="square" rtlCol="0">
            <a:spAutoFit/>
          </a:bodyPr>
          <a:lstStyle/>
          <a:p>
            <a:r>
              <a:rPr lang="en-US" altLang="zh-CN" sz="1733">
                <a:solidFill>
                  <a:srgbClr val="0000FF"/>
                </a:solidFill>
                <a:latin typeface="Consolas" pitchFamily="49" charset="0"/>
                <a:ea typeface="楷体" pitchFamily="49" charset="-122"/>
                <a:cs typeface="Consolas" pitchFamily="49" charset="0"/>
              </a:rPr>
              <a:t>= …</a:t>
            </a:r>
            <a:endParaRPr lang="zh-CN" altLang="en-US" sz="1733">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899810" y="4911287"/>
            <a:ext cx="6922750" cy="359009"/>
          </a:xfrm>
          <a:prstGeom prst="rect">
            <a:avLst/>
          </a:prstGeom>
          <a:noFill/>
        </p:spPr>
        <p:txBody>
          <a:bodyPr wrap="square" rtlCol="0">
            <a:spAutoFit/>
          </a:bodyPr>
          <a:lstStyle/>
          <a:p>
            <a:r>
              <a:rPr lang="en-US" altLang="zh-CN" sz="1733">
                <a:solidFill>
                  <a:srgbClr val="0000FF"/>
                </a:solidFill>
                <a:latin typeface="Consolas" pitchFamily="49" charset="0"/>
                <a:ea typeface="楷体" pitchFamily="49" charset="-122"/>
                <a:cs typeface="Consolas" pitchFamily="49" charset="0"/>
              </a:rPr>
              <a:t>= 2</a:t>
            </a:r>
            <a:r>
              <a:rPr lang="en-US" altLang="zh-CN" sz="1733" i="1" baseline="30000">
                <a:solidFill>
                  <a:srgbClr val="0000FF"/>
                </a:solidFill>
                <a:latin typeface="Consolas" pitchFamily="49" charset="0"/>
                <a:ea typeface="楷体" pitchFamily="49" charset="-122"/>
                <a:cs typeface="Consolas" pitchFamily="49" charset="0"/>
              </a:rPr>
              <a:t>k</a:t>
            </a:r>
            <a:r>
              <a:rPr lang="en-US" altLang="zh-CN" sz="1733" i="1">
                <a:solidFill>
                  <a:srgbClr val="0000FF"/>
                </a:solidFill>
                <a:latin typeface="Consolas" pitchFamily="49" charset="0"/>
                <a:ea typeface="楷体" pitchFamily="49" charset="-122"/>
                <a:cs typeface="Consolas" pitchFamily="49" charset="0"/>
              </a:rPr>
              <a:t>S</a:t>
            </a:r>
            <a:r>
              <a:rPr lang="en-US" altLang="zh-CN"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/2</a:t>
            </a:r>
            <a:r>
              <a:rPr lang="en-US" altLang="zh-CN" sz="1733" i="1" baseline="30000">
                <a:solidFill>
                  <a:srgbClr val="0000FF"/>
                </a:solidFill>
                <a:latin typeface="Consolas" pitchFamily="49" charset="0"/>
                <a:ea typeface="楷体" pitchFamily="49" charset="-122"/>
                <a:cs typeface="Consolas" pitchFamily="49" charset="0"/>
              </a:rPr>
              <a:t>k</a:t>
            </a:r>
            <a:r>
              <a:rPr lang="en-US" altLang="zh-CN" sz="1733">
                <a:solidFill>
                  <a:srgbClr val="0000FF"/>
                </a:solidFill>
                <a:latin typeface="Consolas" pitchFamily="49" charset="0"/>
                <a:ea typeface="楷体" pitchFamily="49" charset="-122"/>
                <a:cs typeface="Consolas" pitchFamily="49" charset="0"/>
              </a:rPr>
              <a:t>)+1+2</a:t>
            </a:r>
            <a:r>
              <a:rPr lang="en-US" altLang="zh-CN" sz="1733" baseline="30000">
                <a:solidFill>
                  <a:srgbClr val="0000FF"/>
                </a:solidFill>
                <a:latin typeface="Consolas" pitchFamily="49" charset="0"/>
                <a:ea typeface="楷体" pitchFamily="49" charset="-122"/>
                <a:cs typeface="Consolas" pitchFamily="49" charset="0"/>
              </a:rPr>
              <a:t>1</a:t>
            </a:r>
            <a:r>
              <a:rPr lang="en-US" altLang="zh-CN" sz="1733">
                <a:solidFill>
                  <a:srgbClr val="0000FF"/>
                </a:solidFill>
                <a:latin typeface="Consolas" pitchFamily="49" charset="0"/>
                <a:ea typeface="楷体" pitchFamily="49" charset="-122"/>
                <a:cs typeface="Consolas" pitchFamily="49" charset="0"/>
              </a:rPr>
              <a:t>+2</a:t>
            </a:r>
            <a:r>
              <a:rPr lang="en-US" altLang="zh-CN" sz="1733" baseline="30000">
                <a:solidFill>
                  <a:srgbClr val="0000FF"/>
                </a:solidFill>
                <a:latin typeface="Consolas" pitchFamily="49" charset="0"/>
                <a:ea typeface="楷体" pitchFamily="49" charset="-122"/>
                <a:cs typeface="Consolas" pitchFamily="49" charset="0"/>
              </a:rPr>
              <a:t>2</a:t>
            </a:r>
            <a:r>
              <a:rPr lang="en-US" altLang="zh-CN" sz="1733">
                <a:solidFill>
                  <a:srgbClr val="0000FF"/>
                </a:solidFill>
                <a:latin typeface="Consolas" pitchFamily="49" charset="0"/>
                <a:ea typeface="楷体" pitchFamily="49" charset="-122"/>
                <a:cs typeface="Consolas" pitchFamily="49" charset="0"/>
              </a:rPr>
              <a:t>+…+2</a:t>
            </a:r>
            <a:r>
              <a:rPr lang="en-US" altLang="zh-CN" sz="1733" i="1" baseline="30000">
                <a:solidFill>
                  <a:srgbClr val="0000FF"/>
                </a:solidFill>
                <a:latin typeface="Consolas" pitchFamily="49" charset="0"/>
                <a:ea typeface="楷体" pitchFamily="49" charset="-122"/>
                <a:cs typeface="Consolas" pitchFamily="49" charset="0"/>
              </a:rPr>
              <a:t>k</a:t>
            </a:r>
            <a:r>
              <a:rPr lang="en-US" altLang="zh-CN" sz="1733" baseline="30000">
                <a:solidFill>
                  <a:srgbClr val="0000FF"/>
                </a:solidFill>
                <a:latin typeface="Consolas" pitchFamily="49" charset="0"/>
                <a:ea typeface="楷体" pitchFamily="49" charset="-122"/>
                <a:cs typeface="Consolas" pitchFamily="49" charset="0"/>
              </a:rPr>
              <a:t>-1</a:t>
            </a:r>
            <a:r>
              <a:rPr lang="zh-CN" altLang="en-US" sz="1733">
                <a:solidFill>
                  <a:srgbClr val="0000FF"/>
                </a:solidFill>
                <a:latin typeface="Consolas" pitchFamily="49" charset="0"/>
                <a:ea typeface="楷体" pitchFamily="49" charset="-122"/>
                <a:cs typeface="Consolas" pitchFamily="49" charset="0"/>
              </a:rPr>
              <a:t>（设</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=2</a:t>
            </a:r>
            <a:r>
              <a:rPr lang="en-US" altLang="zh-CN" sz="1733" i="1" baseline="30000">
                <a:solidFill>
                  <a:srgbClr val="0000FF"/>
                </a:solidFill>
                <a:latin typeface="Consolas" pitchFamily="49" charset="0"/>
                <a:ea typeface="楷体" pitchFamily="49" charset="-122"/>
                <a:cs typeface="Consolas" pitchFamily="49" charset="0"/>
              </a:rPr>
              <a:t>k</a:t>
            </a:r>
            <a:r>
              <a:rPr lang="zh-CN" altLang="en-US" sz="1733">
                <a:solidFill>
                  <a:srgbClr val="0000FF"/>
                </a:solidFill>
                <a:latin typeface="Consolas" pitchFamily="49" charset="0"/>
                <a:ea typeface="楷体" pitchFamily="49" charset="-122"/>
                <a:cs typeface="Consolas" pitchFamily="49" charset="0"/>
              </a:rPr>
              <a:t>，即</a:t>
            </a:r>
            <a:r>
              <a:rPr lang="en-US" altLang="zh-CN" sz="1733" i="1">
                <a:solidFill>
                  <a:srgbClr val="0000FF"/>
                </a:solidFill>
                <a:latin typeface="Consolas" pitchFamily="49" charset="0"/>
                <a:ea typeface="楷体" pitchFamily="49" charset="-122"/>
                <a:cs typeface="Consolas" pitchFamily="49" charset="0"/>
              </a:rPr>
              <a:t>k</a:t>
            </a:r>
            <a:r>
              <a:rPr lang="en-US" altLang="zh-CN" sz="1733">
                <a:solidFill>
                  <a:srgbClr val="0000FF"/>
                </a:solidFill>
                <a:latin typeface="Consolas" pitchFamily="49" charset="0"/>
                <a:ea typeface="楷体" pitchFamily="49" charset="-122"/>
                <a:cs typeface="Consolas" pitchFamily="49" charset="0"/>
              </a:rPr>
              <a:t>=log</a:t>
            </a:r>
            <a:r>
              <a:rPr lang="en-US" altLang="zh-CN" sz="1733" baseline="-25000">
                <a:solidFill>
                  <a:srgbClr val="0000FF"/>
                </a:solidFill>
                <a:latin typeface="Consolas" pitchFamily="49" charset="0"/>
                <a:ea typeface="楷体" pitchFamily="49" charset="-122"/>
                <a:cs typeface="Consolas" pitchFamily="49" charset="0"/>
              </a:rPr>
              <a:t>2</a:t>
            </a:r>
            <a:r>
              <a:rPr lang="en-US" altLang="zh-CN" sz="1733" i="1">
                <a:solidFill>
                  <a:srgbClr val="0000FF"/>
                </a:solidFill>
                <a:latin typeface="Consolas" pitchFamily="49" charset="0"/>
                <a:ea typeface="楷体" pitchFamily="49" charset="-122"/>
                <a:cs typeface="Consolas" pitchFamily="49" charset="0"/>
              </a:rPr>
              <a:t>n</a:t>
            </a:r>
            <a:r>
              <a:rPr lang="zh-CN" altLang="en-US" sz="1733">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1934746" y="5317591"/>
            <a:ext cx="3792167" cy="444417"/>
          </a:xfrm>
          <a:prstGeom prst="rect">
            <a:avLst/>
          </a:prstGeom>
          <a:noFill/>
        </p:spPr>
        <p:txBody>
          <a:bodyPr wrap="square" rtlCol="0">
            <a:spAutoFit/>
          </a:bodyPr>
          <a:lstStyle/>
          <a:p>
            <a:r>
              <a:rPr lang="en-US" altLang="zh-CN" sz="1733">
                <a:solidFill>
                  <a:srgbClr val="0000FF"/>
                </a:solidFill>
                <a:latin typeface="Consolas" pitchFamily="49" charset="0"/>
                <a:ea typeface="楷体" pitchFamily="49" charset="-122"/>
                <a:cs typeface="Consolas" pitchFamily="49" charset="0"/>
              </a:rPr>
              <a:t>= </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*1+2</a:t>
            </a:r>
            <a:r>
              <a:rPr lang="en-US" altLang="zh-CN" sz="1733" i="1" baseline="30000">
                <a:solidFill>
                  <a:srgbClr val="0000FF"/>
                </a:solidFill>
                <a:latin typeface="Consolas" pitchFamily="49" charset="0"/>
                <a:ea typeface="楷体" pitchFamily="49" charset="-122"/>
                <a:cs typeface="Consolas" pitchFamily="49" charset="0"/>
              </a:rPr>
              <a:t>k</a:t>
            </a:r>
            <a:r>
              <a:rPr lang="en-US" altLang="zh-CN" sz="1733">
                <a:solidFill>
                  <a:srgbClr val="0000FF"/>
                </a:solidFill>
                <a:latin typeface="Consolas" pitchFamily="49" charset="0"/>
                <a:ea typeface="楷体" pitchFamily="49" charset="-122"/>
                <a:cs typeface="Consolas" pitchFamily="49" charset="0"/>
              </a:rPr>
              <a:t>-1 = 2</a:t>
            </a:r>
            <a:r>
              <a:rPr lang="en-US" altLang="zh-CN" sz="1733" i="1">
                <a:solidFill>
                  <a:srgbClr val="0000FF"/>
                </a:solidFill>
                <a:latin typeface="Consolas" pitchFamily="49" charset="0"/>
                <a:ea typeface="楷体" pitchFamily="49" charset="-122"/>
                <a:cs typeface="Consolas" pitchFamily="49" charset="0"/>
              </a:rPr>
              <a:t>n</a:t>
            </a:r>
            <a:r>
              <a:rPr lang="en-US" altLang="zh-CN" sz="1733">
                <a:solidFill>
                  <a:srgbClr val="0000FF"/>
                </a:solidFill>
                <a:latin typeface="Consolas" pitchFamily="49" charset="0"/>
                <a:ea typeface="楷体" pitchFamily="49" charset="-122"/>
                <a:cs typeface="Consolas" pitchFamily="49" charset="0"/>
              </a:rPr>
              <a:t>-1 = </a:t>
            </a:r>
            <a:r>
              <a:rPr lang="en-US" altLang="zh-CN" sz="2288">
                <a:solidFill>
                  <a:srgbClr val="FF0000"/>
                </a:solidFill>
                <a:latin typeface="Consolas" pitchFamily="49" charset="0"/>
                <a:ea typeface="楷体" pitchFamily="49" charset="-122"/>
                <a:cs typeface="Consolas" pitchFamily="49" charset="0"/>
              </a:rPr>
              <a:t>O(</a:t>
            </a:r>
            <a:r>
              <a:rPr lang="en-US" altLang="zh-CN" sz="2288" i="1">
                <a:solidFill>
                  <a:srgbClr val="FF0000"/>
                </a:solidFill>
                <a:latin typeface="Consolas" pitchFamily="49" charset="0"/>
                <a:ea typeface="楷体" pitchFamily="49" charset="-122"/>
                <a:cs typeface="Consolas" pitchFamily="49" charset="0"/>
              </a:rPr>
              <a:t>n</a:t>
            </a:r>
            <a:r>
              <a:rPr lang="en-US" altLang="zh-CN" sz="2288">
                <a:solidFill>
                  <a:srgbClr val="FF0000"/>
                </a:solidFill>
                <a:latin typeface="Consolas" pitchFamily="49" charset="0"/>
                <a:ea typeface="楷体" pitchFamily="49" charset="-122"/>
                <a:cs typeface="Consolas" pitchFamily="49" charset="0"/>
              </a:rPr>
              <a:t>)</a:t>
            </a:r>
            <a:endParaRPr lang="zh-CN" altLang="en-US" sz="2288">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5272882" y="687563"/>
            <a:ext cx="4555761" cy="2494961"/>
          </a:xfrm>
          <a:prstGeom prst="rect">
            <a:avLst/>
          </a:prstGeom>
          <a:solidFill>
            <a:schemeClr val="bg1">
              <a:lumMod val="95000"/>
            </a:schemeClr>
          </a:solidFill>
          <a:ln>
            <a:noFill/>
          </a:ln>
          <a:effectLst>
            <a:outerShdw blurRad="44450" dist="27940" dir="5400000" algn="ctr">
              <a:srgbClr val="000000">
                <a:alpha val="32000"/>
              </a:srgbClr>
            </a:outerShdw>
          </a:effectLst>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sz="1517">
                <a:solidFill>
                  <a:srgbClr val="0000FF"/>
                </a:solidFill>
                <a:latin typeface="Consolas" pitchFamily="49" charset="0"/>
                <a:cs typeface="Consolas" pitchFamily="49" charset="0"/>
              </a:rPr>
              <a:t>int </a:t>
            </a:r>
            <a:r>
              <a:rPr lang="en-US" sz="1517">
                <a:solidFill>
                  <a:srgbClr val="FF0000"/>
                </a:solidFill>
                <a:latin typeface="Consolas" pitchFamily="49" charset="0"/>
                <a:cs typeface="Consolas" pitchFamily="49" charset="0"/>
              </a:rPr>
              <a:t>maxelem</a:t>
            </a:r>
            <a:r>
              <a:rPr lang="en-US" sz="1517">
                <a:solidFill>
                  <a:srgbClr val="0000FF"/>
                </a:solidFill>
                <a:latin typeface="Consolas" pitchFamily="49" charset="0"/>
                <a:cs typeface="Consolas" pitchFamily="49" charset="0"/>
              </a:rPr>
              <a:t>(int a[],int i,int j)</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int mid=(i+j)/2,max1,max2;</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if (i&lt;j)</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	max1=</a:t>
            </a:r>
            <a:r>
              <a:rPr lang="en-US" sz="1517">
                <a:solidFill>
                  <a:srgbClr val="FF0000"/>
                </a:solidFill>
                <a:latin typeface="Consolas" pitchFamily="49" charset="0"/>
                <a:cs typeface="Consolas" pitchFamily="49" charset="0"/>
              </a:rPr>
              <a:t>maxelem</a:t>
            </a:r>
            <a:r>
              <a:rPr lang="en-US" sz="1517">
                <a:solidFill>
                  <a:srgbClr val="0000FF"/>
                </a:solidFill>
                <a:latin typeface="Consolas" pitchFamily="49" charset="0"/>
                <a:cs typeface="Consolas" pitchFamily="49" charset="0"/>
              </a:rPr>
              <a:t>(a,i,mid);</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max2=</a:t>
            </a:r>
            <a:r>
              <a:rPr lang="en-US" sz="1517">
                <a:solidFill>
                  <a:srgbClr val="FF0000"/>
                </a:solidFill>
                <a:latin typeface="Consolas" pitchFamily="49" charset="0"/>
                <a:cs typeface="Consolas" pitchFamily="49" charset="0"/>
              </a:rPr>
              <a:t>maxelem</a:t>
            </a:r>
            <a:r>
              <a:rPr lang="en-US" sz="1517">
                <a:solidFill>
                  <a:srgbClr val="0000FF"/>
                </a:solidFill>
                <a:latin typeface="Consolas" pitchFamily="49" charset="0"/>
                <a:cs typeface="Consolas" pitchFamily="49" charset="0"/>
              </a:rPr>
              <a:t>(a,mid+1,j);</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return (max1&gt;max2)?max1:max2;</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    else return a[i];</a:t>
            </a:r>
            <a:endParaRPr lang="zh-CN" altLang="en-US" sz="1517">
              <a:solidFill>
                <a:srgbClr val="0000FF"/>
              </a:solidFill>
              <a:latin typeface="Consolas" pitchFamily="49" charset="0"/>
              <a:cs typeface="Consolas" pitchFamily="49" charset="0"/>
            </a:endParaRPr>
          </a:p>
          <a:p>
            <a:r>
              <a:rPr lang="en-US" sz="1517">
                <a:solidFill>
                  <a:srgbClr val="0000FF"/>
                </a:solidFill>
                <a:latin typeface="Consolas" pitchFamily="49" charset="0"/>
                <a:cs typeface="Consolas" pitchFamily="49" charset="0"/>
              </a:rPr>
              <a:t>}</a:t>
            </a:r>
            <a:endParaRPr lang="zh-CN" altLang="en-US" sz="1517">
              <a:solidFill>
                <a:srgbClr val="0000FF"/>
              </a:solidFill>
              <a:latin typeface="Consolas" pitchFamily="49" charset="0"/>
              <a:cs typeface="Consolas" pitchFamily="49" charset="0"/>
            </a:endParaRPr>
          </a:p>
        </p:txBody>
      </p:sp>
      <p:sp>
        <p:nvSpPr>
          <p:cNvPr id="12" name="右弧形箭头 11"/>
          <p:cNvSpPr/>
          <p:nvPr/>
        </p:nvSpPr>
        <p:spPr>
          <a:xfrm>
            <a:off x="5741010" y="2894131"/>
            <a:ext cx="386956" cy="522391"/>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solidFill>
                <a:prstClr val="black"/>
              </a:solidFill>
            </a:endParaRPr>
          </a:p>
        </p:txBody>
      </p:sp>
      <p:sp>
        <p:nvSpPr>
          <p:cNvPr id="10" name="日期占位符 9"/>
          <p:cNvSpPr>
            <a:spLocks noGrp="1"/>
          </p:cNvSpPr>
          <p:nvPr>
            <p:ph type="dt" sz="half" idx="10"/>
          </p:nvPr>
        </p:nvSpPr>
        <p:spPr/>
        <p:txBody>
          <a:bodyPr/>
          <a:lstStyle/>
          <a:p>
            <a:pPr eaLnBrk="1" latinLnBrk="0" hangingPunct="1"/>
            <a:fld id="{3B3966CF-BDB7-4C65-9EB4-9E9A409D178A}" type="datetime1">
              <a:rPr lang="en-US" altLang="zh-CN" smtClean="0"/>
              <a:t>3/4/2023</a:t>
            </a:fld>
            <a:endParaRPr lang="en-US"/>
          </a:p>
        </p:txBody>
      </p:sp>
      <p:sp>
        <p:nvSpPr>
          <p:cNvPr id="13" name="页脚占位符 12"/>
          <p:cNvSpPr>
            <a:spLocks noGrp="1"/>
          </p:cNvSpPr>
          <p:nvPr>
            <p:ph type="ftr" sz="quarter" idx="11"/>
          </p:nvPr>
        </p:nvSpPr>
        <p:spPr/>
        <p:txBody>
          <a:bodyPr/>
          <a:lstStyle/>
          <a:p>
            <a:r>
              <a:rPr kumimoji="0" lang="zh-CN" altLang="en-US"/>
              <a:t>算法设计与分析讲义</a:t>
            </a:r>
            <a:endParaRPr kumimoji="0" lang="en-US"/>
          </a:p>
        </p:txBody>
      </p:sp>
      <p:sp>
        <p:nvSpPr>
          <p:cNvPr id="3" name="灯片编号占位符 2"/>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70</a:t>
            </a:fld>
            <a:endParaRPr lang="en-US" altLang="zh-CN">
              <a:solidFill>
                <a:srgbClr val="F0A22E">
                  <a:shade val="75000"/>
                </a:srgbClr>
              </a:solidFill>
            </a:endParaRPr>
          </a:p>
        </p:txBody>
      </p:sp>
    </p:spTree>
    <p:extLst>
      <p:ext uri="{BB962C8B-B14F-4D97-AF65-F5344CB8AC3E}">
        <p14:creationId xmlns:p14="http://schemas.microsoft.com/office/powerpoint/2010/main" val="164960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eaLnBrk="1" latinLnBrk="0" hangingPunct="1"/>
            <a:fld id="{202FC59C-A70E-47B3-9DA5-BE3F3BC74D7B}"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71</a:t>
            </a:fld>
            <a:endParaRPr lang="en-US" altLang="zh-CN">
              <a:solidFill>
                <a:srgbClr val="F0A22E">
                  <a:shade val="75000"/>
                </a:srgbClr>
              </a:solidFill>
            </a:endParaRPr>
          </a:p>
        </p:txBody>
      </p:sp>
      <p:sp>
        <p:nvSpPr>
          <p:cNvPr id="3" name="Text Box 2"/>
          <p:cNvSpPr txBox="1">
            <a:spLocks noChangeArrowheads="1"/>
          </p:cNvSpPr>
          <p:nvPr/>
        </p:nvSpPr>
        <p:spPr bwMode="auto">
          <a:xfrm>
            <a:off x="663087" y="1030234"/>
            <a:ext cx="7644286" cy="444417"/>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en-US" altLang="zh-CN" sz="2288" dirty="0">
                <a:solidFill>
                  <a:prstClr val="white"/>
                </a:solidFill>
                <a:latin typeface="Consolas" pitchFamily="49" charset="0"/>
                <a:ea typeface="华文中宋" pitchFamily="2" charset="-122"/>
                <a:cs typeface="Consolas" pitchFamily="49" charset="0"/>
              </a:rPr>
              <a:t>4.3</a:t>
            </a:r>
            <a:r>
              <a:rPr lang="pt-BR" altLang="zh-CN" sz="2288" dirty="0">
                <a:solidFill>
                  <a:prstClr val="white"/>
                </a:solidFill>
                <a:latin typeface="Consolas" pitchFamily="49" charset="0"/>
                <a:ea typeface="华文中宋" pitchFamily="2" charset="-122"/>
                <a:cs typeface="Consolas" pitchFamily="49" charset="0"/>
              </a:rPr>
              <a:t> </a:t>
            </a:r>
            <a:r>
              <a:rPr lang="zh-CN" altLang="en-US" sz="2288" dirty="0">
                <a:solidFill>
                  <a:prstClr val="white"/>
                </a:solidFill>
                <a:latin typeface="Consolas" pitchFamily="49" charset="0"/>
                <a:ea typeface="华文中宋" pitchFamily="2" charset="-122"/>
                <a:cs typeface="Consolas" pitchFamily="49" charset="0"/>
              </a:rPr>
              <a:t>递推方程的求解</a:t>
            </a:r>
          </a:p>
        </p:txBody>
      </p:sp>
      <p:sp>
        <p:nvSpPr>
          <p:cNvPr id="4" name="内容占位符 2"/>
          <p:cNvSpPr txBox="1">
            <a:spLocks/>
          </p:cNvSpPr>
          <p:nvPr/>
        </p:nvSpPr>
        <p:spPr>
          <a:xfrm>
            <a:off x="663088" y="1801519"/>
            <a:ext cx="8424373" cy="4026247"/>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en-US" sz="2167" b="1" dirty="0">
                <a:solidFill>
                  <a:srgbClr val="0000FF"/>
                </a:solidFill>
                <a:latin typeface="Times New Roman" pitchFamily="18" charset="0"/>
                <a:cs typeface="Times New Roman" pitchFamily="18" charset="0"/>
              </a:rPr>
              <a:t>设序列</a:t>
            </a:r>
            <a:r>
              <a:rPr lang="en-US" altLang="zh-CN" sz="2167" b="1" i="1" dirty="0">
                <a:solidFill>
                  <a:srgbClr val="0000FF"/>
                </a:solidFill>
                <a:latin typeface="Times New Roman" pitchFamily="18" charset="0"/>
                <a:cs typeface="Times New Roman" pitchFamily="18" charset="0"/>
              </a:rPr>
              <a:t>a</a:t>
            </a:r>
            <a:r>
              <a:rPr lang="en-US" altLang="zh-CN" sz="2167" b="1" baseline="-25000" dirty="0">
                <a:solidFill>
                  <a:srgbClr val="0000FF"/>
                </a:solidFill>
                <a:latin typeface="Times New Roman" pitchFamily="18" charset="0"/>
                <a:cs typeface="Times New Roman" pitchFamily="18" charset="0"/>
              </a:rPr>
              <a:t>0</a:t>
            </a:r>
            <a:r>
              <a:rPr lang="en-US" altLang="zh-CN" sz="2167" b="1" dirty="0">
                <a:solidFill>
                  <a:srgbClr val="0000FF"/>
                </a:solidFill>
                <a:latin typeface="Times New Roman" pitchFamily="18" charset="0"/>
                <a:cs typeface="Times New Roman" pitchFamily="18" charset="0"/>
              </a:rPr>
              <a:t>, </a:t>
            </a:r>
            <a:r>
              <a:rPr lang="en-US" altLang="zh-CN" sz="2167" b="1" i="1" dirty="0">
                <a:solidFill>
                  <a:srgbClr val="0000FF"/>
                </a:solidFill>
                <a:latin typeface="Times New Roman" pitchFamily="18" charset="0"/>
                <a:cs typeface="Times New Roman" pitchFamily="18" charset="0"/>
              </a:rPr>
              <a:t>a</a:t>
            </a:r>
            <a:r>
              <a:rPr lang="en-US" altLang="zh-CN" sz="2167" b="1" baseline="-25000" dirty="0">
                <a:solidFill>
                  <a:srgbClr val="0000FF"/>
                </a:solidFill>
                <a:latin typeface="Times New Roman" pitchFamily="18" charset="0"/>
                <a:cs typeface="Times New Roman" pitchFamily="18" charset="0"/>
              </a:rPr>
              <a:t>1</a:t>
            </a:r>
            <a:r>
              <a:rPr lang="en-US" altLang="zh-CN" sz="2167" b="1" dirty="0">
                <a:solidFill>
                  <a:srgbClr val="0000FF"/>
                </a:solidFill>
                <a:latin typeface="Times New Roman" pitchFamily="18" charset="0"/>
                <a:cs typeface="Times New Roman" pitchFamily="18" charset="0"/>
              </a:rPr>
              <a:t>, …, </a:t>
            </a:r>
            <a:r>
              <a:rPr lang="en-US" altLang="zh-CN" sz="2167" b="1" i="1" dirty="0">
                <a:solidFill>
                  <a:srgbClr val="0000FF"/>
                </a:solidFill>
                <a:latin typeface="Times New Roman" pitchFamily="18" charset="0"/>
                <a:cs typeface="Times New Roman" pitchFamily="18" charset="0"/>
              </a:rPr>
              <a:t>a</a:t>
            </a:r>
            <a:r>
              <a:rPr lang="en-US" altLang="zh-CN" sz="2167" b="1" i="1" baseline="-25000" dirty="0">
                <a:solidFill>
                  <a:srgbClr val="0000FF"/>
                </a:solidFill>
                <a:latin typeface="Times New Roman" pitchFamily="18" charset="0"/>
                <a:cs typeface="Times New Roman" pitchFamily="18" charset="0"/>
              </a:rPr>
              <a:t>n</a:t>
            </a:r>
            <a:r>
              <a:rPr lang="en-US" altLang="zh-CN" sz="2167" b="1" dirty="0">
                <a:solidFill>
                  <a:srgbClr val="0000FF"/>
                </a:solidFill>
                <a:latin typeface="Times New Roman" pitchFamily="18" charset="0"/>
                <a:cs typeface="Times New Roman" pitchFamily="18" charset="0"/>
              </a:rPr>
              <a:t>, …, </a:t>
            </a:r>
            <a:r>
              <a:rPr lang="zh-CN" altLang="en-US" sz="2167" b="1" dirty="0">
                <a:solidFill>
                  <a:srgbClr val="0000FF"/>
                </a:solidFill>
                <a:latin typeface="Times New Roman" pitchFamily="18" charset="0"/>
                <a:cs typeface="Times New Roman" pitchFamily="18" charset="0"/>
              </a:rPr>
              <a:t>简记为</a:t>
            </a:r>
            <a:r>
              <a:rPr lang="en-US" altLang="zh-CN" sz="2167" b="1" dirty="0">
                <a:solidFill>
                  <a:srgbClr val="0000FF"/>
                </a:solidFill>
                <a:latin typeface="Times New Roman" pitchFamily="18" charset="0"/>
                <a:cs typeface="Times New Roman" pitchFamily="18" charset="0"/>
              </a:rPr>
              <a:t>{</a:t>
            </a:r>
            <a:r>
              <a:rPr lang="en-US" altLang="zh-CN" sz="2167" b="1" i="1" dirty="0">
                <a:solidFill>
                  <a:srgbClr val="0000FF"/>
                </a:solidFill>
                <a:latin typeface="Times New Roman" pitchFamily="18" charset="0"/>
                <a:cs typeface="Times New Roman" pitchFamily="18" charset="0"/>
              </a:rPr>
              <a:t>a</a:t>
            </a:r>
            <a:r>
              <a:rPr lang="en-US" altLang="zh-CN" sz="2167" b="1" i="1" baseline="-25000" dirty="0">
                <a:solidFill>
                  <a:srgbClr val="0000FF"/>
                </a:solidFill>
                <a:latin typeface="Times New Roman" pitchFamily="18" charset="0"/>
                <a:cs typeface="Times New Roman" pitchFamily="18" charset="0"/>
              </a:rPr>
              <a:t>n</a:t>
            </a:r>
            <a:r>
              <a:rPr lang="en-US" altLang="zh-CN" sz="2167" b="1" dirty="0">
                <a:solidFill>
                  <a:srgbClr val="0000FF"/>
                </a:solidFill>
                <a:latin typeface="Times New Roman" pitchFamily="18" charset="0"/>
                <a:cs typeface="Times New Roman" pitchFamily="18" charset="0"/>
              </a:rPr>
              <a:t>},  </a:t>
            </a:r>
            <a:r>
              <a:rPr lang="zh-CN" altLang="en-US" sz="2167" b="1" dirty="0">
                <a:solidFill>
                  <a:srgbClr val="0000FF"/>
                </a:solidFill>
                <a:latin typeface="Times New Roman" pitchFamily="18" charset="0"/>
                <a:cs typeface="Times New Roman" pitchFamily="18" charset="0"/>
              </a:rPr>
              <a:t>一个把</a:t>
            </a:r>
            <a:r>
              <a:rPr lang="en-US" altLang="zh-CN" sz="2167" b="1" i="1" dirty="0">
                <a:solidFill>
                  <a:srgbClr val="0000FF"/>
                </a:solidFill>
                <a:latin typeface="Times New Roman" pitchFamily="18" charset="0"/>
                <a:cs typeface="Times New Roman" pitchFamily="18" charset="0"/>
              </a:rPr>
              <a:t>a</a:t>
            </a:r>
            <a:r>
              <a:rPr lang="en-US" altLang="zh-CN" sz="2167" b="1" i="1" baseline="-25000" dirty="0">
                <a:solidFill>
                  <a:srgbClr val="0000FF"/>
                </a:solidFill>
                <a:latin typeface="Times New Roman" pitchFamily="18" charset="0"/>
                <a:cs typeface="Times New Roman" pitchFamily="18" charset="0"/>
              </a:rPr>
              <a:t>n</a:t>
            </a:r>
            <a:r>
              <a:rPr lang="zh-CN" altLang="en-US" sz="2167" b="1" dirty="0">
                <a:solidFill>
                  <a:srgbClr val="0000FF"/>
                </a:solidFill>
                <a:latin typeface="Times New Roman" pitchFamily="18" charset="0"/>
                <a:cs typeface="Times New Roman" pitchFamily="18" charset="0"/>
              </a:rPr>
              <a:t>与某些个</a:t>
            </a:r>
            <a:r>
              <a:rPr lang="en-US" altLang="zh-CN" sz="2167" b="1" i="1" dirty="0" err="1">
                <a:solidFill>
                  <a:srgbClr val="0000FF"/>
                </a:solidFill>
                <a:latin typeface="Times New Roman" pitchFamily="18" charset="0"/>
                <a:cs typeface="Times New Roman" pitchFamily="18" charset="0"/>
              </a:rPr>
              <a:t>a</a:t>
            </a:r>
            <a:r>
              <a:rPr lang="en-US" altLang="zh-CN" sz="2167" b="1" i="1" baseline="-25000" dirty="0" err="1">
                <a:solidFill>
                  <a:srgbClr val="0000FF"/>
                </a:solidFill>
                <a:latin typeface="Times New Roman" pitchFamily="18" charset="0"/>
                <a:cs typeface="Times New Roman" pitchFamily="18" charset="0"/>
              </a:rPr>
              <a:t>i</a:t>
            </a:r>
            <a:r>
              <a:rPr lang="en-US" altLang="zh-CN" sz="2167" b="1" dirty="0">
                <a:solidFill>
                  <a:srgbClr val="0000FF"/>
                </a:solidFill>
                <a:latin typeface="Times New Roman" pitchFamily="18" charset="0"/>
                <a:cs typeface="Times New Roman" pitchFamily="18" charset="0"/>
              </a:rPr>
              <a:t>(</a:t>
            </a:r>
            <a:r>
              <a:rPr lang="en-US" altLang="zh-CN" sz="2167" b="1" i="1" dirty="0" err="1">
                <a:solidFill>
                  <a:srgbClr val="0000FF"/>
                </a:solidFill>
                <a:latin typeface="Times New Roman" pitchFamily="18" charset="0"/>
                <a:cs typeface="Times New Roman" pitchFamily="18" charset="0"/>
              </a:rPr>
              <a:t>i</a:t>
            </a:r>
            <a:r>
              <a:rPr lang="en-US" altLang="zh-CN" sz="2167" b="1" dirty="0">
                <a:solidFill>
                  <a:srgbClr val="0000FF"/>
                </a:solidFill>
                <a:latin typeface="Times New Roman" pitchFamily="18" charset="0"/>
                <a:cs typeface="Times New Roman" pitchFamily="18" charset="0"/>
              </a:rPr>
              <a:t>&lt;</a:t>
            </a:r>
            <a:r>
              <a:rPr lang="en-US" altLang="zh-CN" sz="2167" b="1" i="1" dirty="0">
                <a:solidFill>
                  <a:srgbClr val="0000FF"/>
                </a:solidFill>
                <a:latin typeface="Times New Roman" pitchFamily="18" charset="0"/>
                <a:cs typeface="Times New Roman" pitchFamily="18" charset="0"/>
              </a:rPr>
              <a:t>n</a:t>
            </a:r>
            <a:r>
              <a:rPr lang="en-US" altLang="zh-CN" sz="2167" b="1" dirty="0">
                <a:solidFill>
                  <a:srgbClr val="0000FF"/>
                </a:solidFill>
                <a:latin typeface="Times New Roman" pitchFamily="18" charset="0"/>
                <a:cs typeface="Times New Roman" pitchFamily="18" charset="0"/>
              </a:rPr>
              <a:t>)</a:t>
            </a:r>
            <a:r>
              <a:rPr lang="zh-CN" altLang="en-US" sz="2167" b="1" dirty="0">
                <a:solidFill>
                  <a:srgbClr val="0000FF"/>
                </a:solidFill>
                <a:latin typeface="Times New Roman" pitchFamily="18" charset="0"/>
                <a:cs typeface="Times New Roman" pitchFamily="18" charset="0"/>
              </a:rPr>
              <a:t>联系起来的等式叫做关于序列 </a:t>
            </a:r>
            <a:r>
              <a:rPr lang="en-US" altLang="zh-CN" sz="2167" b="1" dirty="0">
                <a:solidFill>
                  <a:srgbClr val="0000FF"/>
                </a:solidFill>
                <a:latin typeface="Times New Roman" pitchFamily="18" charset="0"/>
                <a:cs typeface="Times New Roman" pitchFamily="18" charset="0"/>
              </a:rPr>
              <a:t>{</a:t>
            </a:r>
            <a:r>
              <a:rPr lang="en-US" altLang="zh-CN" sz="2167" b="1" i="1" dirty="0">
                <a:solidFill>
                  <a:srgbClr val="0000FF"/>
                </a:solidFill>
                <a:latin typeface="Times New Roman" pitchFamily="18" charset="0"/>
                <a:cs typeface="Times New Roman" pitchFamily="18" charset="0"/>
              </a:rPr>
              <a:t>a</a:t>
            </a:r>
            <a:r>
              <a:rPr lang="en-US" altLang="zh-CN" sz="2167" b="1" i="1" baseline="-25000" dirty="0">
                <a:solidFill>
                  <a:srgbClr val="0000FF"/>
                </a:solidFill>
                <a:latin typeface="Times New Roman" pitchFamily="18" charset="0"/>
                <a:cs typeface="Times New Roman" pitchFamily="18" charset="0"/>
              </a:rPr>
              <a:t>n</a:t>
            </a:r>
            <a:r>
              <a:rPr lang="en-US" altLang="zh-CN" sz="2167" b="1" dirty="0">
                <a:solidFill>
                  <a:srgbClr val="0000FF"/>
                </a:solidFill>
                <a:latin typeface="Times New Roman" pitchFamily="18" charset="0"/>
                <a:cs typeface="Times New Roman" pitchFamily="18" charset="0"/>
              </a:rPr>
              <a:t>} </a:t>
            </a:r>
            <a:r>
              <a:rPr lang="zh-CN" altLang="en-US" sz="2167" b="1" dirty="0">
                <a:solidFill>
                  <a:srgbClr val="0000FF"/>
                </a:solidFill>
                <a:latin typeface="Times New Roman" pitchFamily="18" charset="0"/>
                <a:cs typeface="Times New Roman" pitchFamily="18" charset="0"/>
              </a:rPr>
              <a:t>的</a:t>
            </a:r>
            <a:r>
              <a:rPr lang="zh-CN" altLang="en-US" sz="2167" b="1" dirty="0">
                <a:solidFill>
                  <a:srgbClr val="FF0000"/>
                </a:solidFill>
                <a:latin typeface="Times New Roman" pitchFamily="18" charset="0"/>
                <a:cs typeface="Times New Roman" pitchFamily="18" charset="0"/>
              </a:rPr>
              <a:t>递推方程</a:t>
            </a:r>
            <a:r>
              <a:rPr lang="zh-CN" altLang="en-US" sz="2167" dirty="0">
                <a:latin typeface="Times New Roman" pitchFamily="18" charset="0"/>
                <a:cs typeface="Times New Roman" pitchFamily="18" charset="0"/>
              </a:rPr>
              <a:t>。</a:t>
            </a:r>
            <a:endParaRPr lang="en-US" altLang="zh-CN" sz="2167" dirty="0">
              <a:latin typeface="Times New Roman" pitchFamily="18" charset="0"/>
              <a:cs typeface="Times New Roman" pitchFamily="18" charset="0"/>
            </a:endParaRPr>
          </a:p>
          <a:p>
            <a:pPr marL="118867" indent="0">
              <a:buNone/>
            </a:pPr>
            <a:r>
              <a:rPr lang="zh-CN" altLang="en-US" sz="2167" dirty="0">
                <a:latin typeface="Times New Roman" pitchFamily="18" charset="0"/>
                <a:cs typeface="Times New Roman" pitchFamily="18" charset="0"/>
              </a:rPr>
              <a:t> </a:t>
            </a:r>
            <a:endParaRPr lang="en-US" altLang="zh-CN" sz="2167" dirty="0">
              <a:latin typeface="Times New Roman" pitchFamily="18" charset="0"/>
              <a:cs typeface="Times New Roman" pitchFamily="18" charset="0"/>
            </a:endParaRPr>
          </a:p>
          <a:p>
            <a:r>
              <a:rPr lang="zh-CN" altLang="en-US" sz="2167" b="1" dirty="0">
                <a:solidFill>
                  <a:srgbClr val="0000FF"/>
                </a:solidFill>
                <a:latin typeface="Times New Roman" pitchFamily="18" charset="0"/>
                <a:cs typeface="Times New Roman" pitchFamily="18" charset="0"/>
              </a:rPr>
              <a:t>求解方法：</a:t>
            </a:r>
            <a:endParaRPr lang="en-US" altLang="zh-CN" sz="2167" b="1" dirty="0">
              <a:solidFill>
                <a:srgbClr val="0000FF"/>
              </a:solidFill>
              <a:latin typeface="Times New Roman" pitchFamily="18" charset="0"/>
              <a:cs typeface="Times New Roman" pitchFamily="18" charset="0"/>
            </a:endParaRPr>
          </a:p>
          <a:p>
            <a:pPr lvl="1"/>
            <a:r>
              <a:rPr lang="zh-CN" altLang="en-US" sz="1950" b="1" dirty="0">
                <a:solidFill>
                  <a:srgbClr val="0000FF"/>
                </a:solidFill>
                <a:latin typeface="Times New Roman" pitchFamily="18" charset="0"/>
                <a:cs typeface="Times New Roman" pitchFamily="18" charset="0"/>
              </a:rPr>
              <a:t>直接迭代</a:t>
            </a:r>
            <a:endParaRPr lang="en-US" altLang="zh-CN" sz="1950" b="1" dirty="0">
              <a:solidFill>
                <a:srgbClr val="0000FF"/>
              </a:solidFill>
              <a:latin typeface="Times New Roman" pitchFamily="18" charset="0"/>
              <a:cs typeface="Times New Roman" pitchFamily="18" charset="0"/>
            </a:endParaRPr>
          </a:p>
          <a:p>
            <a:pPr lvl="1"/>
            <a:r>
              <a:rPr lang="zh-CN" altLang="en-US" sz="1950" b="1" dirty="0">
                <a:solidFill>
                  <a:srgbClr val="0000FF"/>
                </a:solidFill>
                <a:latin typeface="Times New Roman" pitchFamily="18" charset="0"/>
                <a:cs typeface="Times New Roman" pitchFamily="18" charset="0"/>
              </a:rPr>
              <a:t>换元迭代</a:t>
            </a:r>
            <a:endParaRPr lang="en-US" altLang="zh-CN" sz="1950" b="1" dirty="0">
              <a:solidFill>
                <a:srgbClr val="0000FF"/>
              </a:solidFill>
              <a:latin typeface="Times New Roman" pitchFamily="18" charset="0"/>
              <a:cs typeface="Times New Roman" pitchFamily="18" charset="0"/>
            </a:endParaRPr>
          </a:p>
          <a:p>
            <a:pPr lvl="1"/>
            <a:r>
              <a:rPr lang="zh-CN" altLang="en-US" sz="1950" b="1" dirty="0">
                <a:solidFill>
                  <a:srgbClr val="0000FF"/>
                </a:solidFill>
                <a:latin typeface="Times New Roman" pitchFamily="18" charset="0"/>
                <a:cs typeface="Times New Roman" pitchFamily="18" charset="0"/>
              </a:rPr>
              <a:t>差消迭代</a:t>
            </a:r>
            <a:endParaRPr lang="en-US" altLang="zh-CN" sz="1950" b="1" dirty="0">
              <a:solidFill>
                <a:srgbClr val="0000FF"/>
              </a:solidFill>
              <a:latin typeface="Times New Roman" pitchFamily="18" charset="0"/>
              <a:cs typeface="Times New Roman" pitchFamily="18" charset="0"/>
            </a:endParaRPr>
          </a:p>
          <a:p>
            <a:pPr lvl="1"/>
            <a:r>
              <a:rPr lang="zh-CN" altLang="en-US" sz="1950" b="1" dirty="0">
                <a:solidFill>
                  <a:srgbClr val="0000FF"/>
                </a:solidFill>
                <a:latin typeface="Times New Roman" pitchFamily="18" charset="0"/>
                <a:cs typeface="Times New Roman" pitchFamily="18" charset="0"/>
              </a:rPr>
              <a:t>递推树</a:t>
            </a:r>
            <a:endParaRPr lang="en-US" altLang="zh-CN" sz="1950" b="1" dirty="0">
              <a:solidFill>
                <a:srgbClr val="0000FF"/>
              </a:solidFill>
              <a:latin typeface="Times New Roman" pitchFamily="18" charset="0"/>
              <a:cs typeface="Times New Roman" pitchFamily="18" charset="0"/>
            </a:endParaRPr>
          </a:p>
          <a:p>
            <a:pPr lvl="1"/>
            <a:r>
              <a:rPr lang="zh-CN" altLang="en-US" sz="1950" b="1" dirty="0">
                <a:solidFill>
                  <a:srgbClr val="0000FF"/>
                </a:solidFill>
                <a:latin typeface="Times New Roman" pitchFamily="18" charset="0"/>
                <a:cs typeface="Times New Roman" pitchFamily="18" charset="0"/>
              </a:rPr>
              <a:t>主定理</a:t>
            </a:r>
          </a:p>
        </p:txBody>
      </p:sp>
    </p:spTree>
    <p:extLst>
      <p:ext uri="{BB962C8B-B14F-4D97-AF65-F5344CB8AC3E}">
        <p14:creationId xmlns:p14="http://schemas.microsoft.com/office/powerpoint/2010/main" val="3531563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690561"/>
            <a:ext cx="8915400" cy="690712"/>
          </a:xfrm>
        </p:spPr>
        <p:txBody>
          <a:bodyPr>
            <a:normAutofit/>
          </a:bodyPr>
          <a:lstStyle/>
          <a:p>
            <a:r>
              <a:rPr lang="zh-CN" altLang="en-US" sz="3900" dirty="0">
                <a:solidFill>
                  <a:srgbClr val="FF0000"/>
                </a:solidFill>
              </a:rPr>
              <a:t>直接迭代：</a:t>
            </a:r>
          </a:p>
        </p:txBody>
      </p:sp>
      <p:sp>
        <p:nvSpPr>
          <p:cNvPr id="3" name="内容占位符 2"/>
          <p:cNvSpPr>
            <a:spLocks noGrp="1"/>
          </p:cNvSpPr>
          <p:nvPr>
            <p:ph idx="1"/>
          </p:nvPr>
        </p:nvSpPr>
        <p:spPr>
          <a:xfrm>
            <a:off x="330200" y="1556792"/>
            <a:ext cx="9410700" cy="4563507"/>
          </a:xfrm>
          <a:solidFill>
            <a:schemeClr val="bg1"/>
          </a:solidFill>
        </p:spPr>
        <p:txBody>
          <a:bodyPr>
            <a:noAutofit/>
          </a:bodyPr>
          <a:lstStyle/>
          <a:p>
            <a:pPr marL="0" indent="0">
              <a:buNone/>
            </a:pPr>
            <a:r>
              <a:rPr lang="zh-CN" altLang="en-US" sz="2167" dirty="0">
                <a:solidFill>
                  <a:srgbClr val="FF0000"/>
                </a:solidFill>
              </a:rPr>
              <a:t>例</a:t>
            </a:r>
            <a:r>
              <a:rPr lang="en-US" altLang="zh-CN" sz="2167" dirty="0">
                <a:solidFill>
                  <a:srgbClr val="FF0000"/>
                </a:solidFill>
              </a:rPr>
              <a:t>13 </a:t>
            </a:r>
          </a:p>
          <a:p>
            <a:pPr marL="0" indent="0">
              <a:buNone/>
            </a:pPr>
            <a:endParaRPr lang="en-US" altLang="zh-CN" sz="2167" dirty="0">
              <a:solidFill>
                <a:srgbClr val="FF0000"/>
              </a:solidFill>
            </a:endParaRPr>
          </a:p>
          <a:p>
            <a:pPr marL="0" indent="0">
              <a:buNone/>
            </a:pPr>
            <a:endParaRPr lang="en-US" altLang="zh-CN" sz="2167" dirty="0">
              <a:solidFill>
                <a:srgbClr val="FF0000"/>
              </a:solidFill>
            </a:endParaRPr>
          </a:p>
          <a:p>
            <a:pPr marL="0" indent="0">
              <a:buNone/>
            </a:pPr>
            <a:endParaRPr lang="en-US" altLang="zh-CN" sz="2167" dirty="0">
              <a:solidFill>
                <a:srgbClr val="FF0000"/>
              </a:solidFill>
            </a:endParaRPr>
          </a:p>
          <a:p>
            <a:pPr marL="0" indent="0">
              <a:buNone/>
            </a:pPr>
            <a:endParaRPr lang="en-US" altLang="zh-CN" sz="2167" dirty="0">
              <a:solidFill>
                <a:srgbClr val="FF0000"/>
              </a:solidFill>
            </a:endParaRPr>
          </a:p>
          <a:p>
            <a:pPr marL="0" indent="0">
              <a:buNone/>
            </a:pPr>
            <a:endParaRPr lang="en-US" altLang="zh-CN" sz="2167" dirty="0">
              <a:solidFill>
                <a:srgbClr val="FF0000"/>
              </a:solidFill>
            </a:endParaRPr>
          </a:p>
          <a:p>
            <a:pPr marL="0" indent="0">
              <a:buNone/>
            </a:pPr>
            <a:endParaRPr lang="en-US" altLang="zh-CN" sz="2167" dirty="0">
              <a:solidFill>
                <a:srgbClr val="FF0000"/>
              </a:solidFill>
            </a:endParaRPr>
          </a:p>
          <a:p>
            <a:pPr marL="0" indent="0">
              <a:buNone/>
            </a:pPr>
            <a:r>
              <a:rPr lang="zh-CN" altLang="en-US" sz="2167" dirty="0">
                <a:solidFill>
                  <a:srgbClr val="FF0000"/>
                </a:solidFill>
              </a:rPr>
              <a:t>例</a:t>
            </a:r>
            <a:r>
              <a:rPr lang="en-US" altLang="zh-CN" sz="2167" dirty="0">
                <a:solidFill>
                  <a:srgbClr val="FF0000"/>
                </a:solidFill>
              </a:rPr>
              <a:t>14</a:t>
            </a:r>
          </a:p>
          <a:p>
            <a:pPr marL="0" indent="0">
              <a:buNone/>
            </a:pPr>
            <a:r>
              <a:rPr lang="en-US" altLang="zh-CN" sz="2167" dirty="0">
                <a:solidFill>
                  <a:srgbClr val="FF0000"/>
                </a:solidFill>
              </a:rPr>
              <a:t>         </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a:t>
            </a:r>
            <a:r>
              <a:rPr lang="en-US" altLang="zh-CN" sz="2167" b="1" dirty="0">
                <a:solidFill>
                  <a:srgbClr val="000000"/>
                </a:solidFill>
                <a:latin typeface="Times New Roman" panose="02020603050405020304" pitchFamily="18" charset="0"/>
              </a:rPr>
              <a:t>) = 2</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 – </a:t>
            </a:r>
            <a:r>
              <a:rPr lang="en-US" altLang="zh-CN" sz="2167" b="1" dirty="0">
                <a:solidFill>
                  <a:srgbClr val="000000"/>
                </a:solidFill>
                <a:latin typeface="Times New Roman" panose="02020603050405020304" pitchFamily="18" charset="0"/>
              </a:rPr>
              <a:t>1)+1=2(2</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 – </a:t>
            </a:r>
            <a:r>
              <a:rPr lang="en-US" altLang="zh-CN" sz="2167" b="1" dirty="0">
                <a:solidFill>
                  <a:srgbClr val="000000"/>
                </a:solidFill>
                <a:latin typeface="Times New Roman" panose="02020603050405020304" pitchFamily="18" charset="0"/>
              </a:rPr>
              <a:t>2)+1)+1</a:t>
            </a:r>
          </a:p>
          <a:p>
            <a:pPr marL="0" indent="0">
              <a:buNone/>
            </a:pPr>
            <a:r>
              <a:rPr lang="en-US" altLang="zh-CN" sz="2167" b="1" dirty="0">
                <a:solidFill>
                  <a:srgbClr val="000000"/>
                </a:solidFill>
                <a:latin typeface="Times New Roman" panose="02020603050405020304" pitchFamily="18" charset="0"/>
              </a:rPr>
              <a:t>                    =2</a:t>
            </a:r>
            <a:r>
              <a:rPr lang="en-US" altLang="zh-CN" sz="2167" b="1" baseline="30000" dirty="0">
                <a:solidFill>
                  <a:srgbClr val="000000"/>
                </a:solidFill>
                <a:latin typeface="Times New Roman" panose="02020603050405020304" pitchFamily="18" charset="0"/>
              </a:rPr>
              <a:t>2</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 – </a:t>
            </a:r>
            <a:r>
              <a:rPr lang="en-US" altLang="zh-CN" sz="2167" b="1" dirty="0">
                <a:solidFill>
                  <a:srgbClr val="000000"/>
                </a:solidFill>
                <a:latin typeface="Times New Roman" panose="02020603050405020304" pitchFamily="18" charset="0"/>
              </a:rPr>
              <a:t>2)+2+1</a:t>
            </a:r>
          </a:p>
          <a:p>
            <a:pPr marL="0" indent="0">
              <a:buNone/>
            </a:pPr>
            <a:r>
              <a:rPr lang="en-US" altLang="zh-CN" sz="2167" b="1" i="1" dirty="0">
                <a:solidFill>
                  <a:srgbClr val="000000"/>
                </a:solidFill>
                <a:latin typeface="Times New Roman" panose="02020603050405020304" pitchFamily="18" charset="0"/>
              </a:rPr>
              <a:t>                    = </a:t>
            </a:r>
            <a:r>
              <a:rPr lang="en-US" altLang="zh-CN" sz="2167" b="1" dirty="0">
                <a:solidFill>
                  <a:srgbClr val="000000"/>
                </a:solidFill>
                <a:latin typeface="Times New Roman" panose="02020603050405020304" pitchFamily="18" charset="0"/>
              </a:rPr>
              <a:t>2</a:t>
            </a:r>
            <a:r>
              <a:rPr lang="en-US" altLang="zh-CN" sz="2167" b="1" baseline="30000" dirty="0">
                <a:solidFill>
                  <a:srgbClr val="000000"/>
                </a:solidFill>
                <a:latin typeface="Times New Roman" panose="02020603050405020304" pitchFamily="18" charset="0"/>
              </a:rPr>
              <a:t>3</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 – </a:t>
            </a:r>
            <a:r>
              <a:rPr lang="en-US" altLang="zh-CN" sz="2167" b="1" dirty="0">
                <a:solidFill>
                  <a:srgbClr val="000000"/>
                </a:solidFill>
                <a:latin typeface="Times New Roman" panose="02020603050405020304" pitchFamily="18" charset="0"/>
              </a:rPr>
              <a:t>3)+4+2+1</a:t>
            </a:r>
          </a:p>
          <a:p>
            <a:pPr marL="0" indent="0">
              <a:buNone/>
            </a:pPr>
            <a:r>
              <a:rPr lang="en-US" altLang="zh-CN" sz="2167" b="1" i="1" dirty="0">
                <a:solidFill>
                  <a:srgbClr val="000000"/>
                </a:solidFill>
                <a:latin typeface="Times New Roman" panose="02020603050405020304" pitchFamily="18" charset="0"/>
              </a:rPr>
              <a:t>                    = … = 2</a:t>
            </a:r>
            <a:r>
              <a:rPr lang="en-US" altLang="zh-CN" sz="2167" b="1" i="1" baseline="30000" dirty="0">
                <a:solidFill>
                  <a:srgbClr val="000000"/>
                </a:solidFill>
                <a:latin typeface="Times New Roman" panose="02020603050405020304" pitchFamily="18" charset="0"/>
              </a:rPr>
              <a:t>n</a:t>
            </a:r>
            <a:r>
              <a:rPr lang="en-US" altLang="zh-CN" sz="2167" b="1" dirty="0">
                <a:solidFill>
                  <a:srgbClr val="000000"/>
                </a:solidFill>
                <a:latin typeface="Times New Roman" panose="02020603050405020304" pitchFamily="18" charset="0"/>
              </a:rPr>
              <a:t> </a:t>
            </a:r>
            <a:r>
              <a:rPr lang="en-US" altLang="zh-CN" sz="2167" b="1" dirty="0">
                <a:solidFill>
                  <a:srgbClr val="000000"/>
                </a:solidFill>
                <a:latin typeface="Times New Roman" panose="02020603050405020304" pitchFamily="18" charset="0"/>
                <a:sym typeface="Symbol" panose="05050102010706020507" pitchFamily="18" charset="2"/>
              </a:rPr>
              <a:t></a:t>
            </a:r>
            <a:r>
              <a:rPr lang="en-US" altLang="zh-CN" sz="2167" b="1" dirty="0">
                <a:solidFill>
                  <a:srgbClr val="000000"/>
                </a:solidFill>
                <a:latin typeface="Times New Roman" panose="02020603050405020304" pitchFamily="18" charset="0"/>
              </a:rPr>
              <a:t>1</a:t>
            </a:r>
            <a:endParaRPr lang="en-US" altLang="zh-CN" sz="2167" dirty="0">
              <a:solidFill>
                <a:srgbClr val="FF0000"/>
              </a:solidFill>
            </a:endParaRPr>
          </a:p>
        </p:txBody>
      </p:sp>
      <p:sp>
        <p:nvSpPr>
          <p:cNvPr id="8" name="日期占位符 7"/>
          <p:cNvSpPr>
            <a:spLocks noGrp="1"/>
          </p:cNvSpPr>
          <p:nvPr>
            <p:ph type="dt" sz="half" idx="10"/>
          </p:nvPr>
        </p:nvSpPr>
        <p:spPr/>
        <p:txBody>
          <a:bodyPr/>
          <a:lstStyle/>
          <a:p>
            <a:pPr eaLnBrk="1" latinLnBrk="0" hangingPunct="1"/>
            <a:fld id="{BC8556A7-836F-40ED-8B70-C16BB157A1EF}" type="datetime1">
              <a:rPr lang="en-US" altLang="zh-CN" smtClean="0"/>
              <a:t>3/4/2023</a:t>
            </a:fld>
            <a:endParaRPr lang="en-US"/>
          </a:p>
        </p:txBody>
      </p:sp>
      <p:sp>
        <p:nvSpPr>
          <p:cNvPr id="9" name="页脚占位符 8"/>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72</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72635141"/>
              </p:ext>
            </p:extLst>
          </p:nvPr>
        </p:nvGraphicFramePr>
        <p:xfrm>
          <a:off x="1313922" y="1439782"/>
          <a:ext cx="3639079" cy="775195"/>
        </p:xfrm>
        <a:graphic>
          <a:graphicData uri="http://schemas.openxmlformats.org/presentationml/2006/ole">
            <mc:AlternateContent xmlns:mc="http://schemas.openxmlformats.org/markup-compatibility/2006">
              <mc:Choice xmlns:v="urn:schemas-microsoft-com:vml" Requires="v">
                <p:oleObj name="公式" r:id="rId2" imgW="1638300" imgH="469900" progId="">
                  <p:embed/>
                </p:oleObj>
              </mc:Choice>
              <mc:Fallback>
                <p:oleObj name="公式" r:id="rId2" imgW="1638300" imgH="4699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922" y="1439782"/>
                        <a:ext cx="3639079" cy="775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052567" y="2274669"/>
            <a:ext cx="8736542" cy="142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i="1" dirty="0">
                <a:latin typeface="Times New Roman" panose="02020603050405020304" pitchFamily="18" charset="0"/>
                <a:cs typeface="Times New Roman" panose="02020603050405020304" pitchFamily="18" charset="0"/>
              </a:rPr>
              <a:t>W</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W</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zh-CN" altLang="en-US" sz="2167"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3)+</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3]+(</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167" b="1" dirty="0">
              <a:sym typeface="Symbol" panose="05050102010706020507" pitchFamily="18" charset="2"/>
            </a:endParaRPr>
          </a:p>
          <a:p>
            <a:pPr>
              <a:spcBef>
                <a:spcPct val="0"/>
              </a:spcBef>
              <a:buFontTx/>
              <a:buNone/>
            </a:pP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(1)+1+2+…+(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167" b="1" dirty="0">
              <a:sym typeface="Symbol" panose="05050102010706020507" pitchFamily="18" charset="2"/>
            </a:endParaRPr>
          </a:p>
          <a:p>
            <a:pPr>
              <a:spcBef>
                <a:spcPct val="0"/>
              </a:spcBef>
              <a:buFontTx/>
              <a:buNone/>
            </a:pP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=1+2+…+(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2)+(</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67" b="1" dirty="0">
                <a:latin typeface="Times New Roman" panose="02020603050405020304" pitchFamily="18" charset="0"/>
                <a:cs typeface="Times New Roman" panose="02020603050405020304" pitchFamily="18" charset="0"/>
              </a:rPr>
              <a:t>1)/2</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7" name="Rectangle 2"/>
          <p:cNvSpPr>
            <a:spLocks noChangeArrowheads="1"/>
          </p:cNvSpPr>
          <p:nvPr/>
        </p:nvSpPr>
        <p:spPr bwMode="auto">
          <a:xfrm>
            <a:off x="1052567" y="4247501"/>
            <a:ext cx="5304456" cy="42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indent="1143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75" dirty="0">
                <a:solidFill>
                  <a:srgbClr val="000000"/>
                </a:solidFill>
              </a:rPr>
              <a:t>  </a:t>
            </a:r>
            <a:r>
              <a:rPr lang="en-US" altLang="zh-CN" sz="975" b="1" dirty="0">
                <a:solidFill>
                  <a:srgbClr val="000000"/>
                </a:solidFill>
              </a:rPr>
              <a:t> </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a:t>
            </a:r>
            <a:r>
              <a:rPr lang="en-US" altLang="zh-CN" sz="2167" b="1" dirty="0">
                <a:solidFill>
                  <a:srgbClr val="000000"/>
                </a:solidFill>
                <a:latin typeface="Times New Roman" panose="02020603050405020304" pitchFamily="18" charset="0"/>
              </a:rPr>
              <a:t>) = 2 </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n</a:t>
            </a:r>
            <a:r>
              <a:rPr lang="en-US" altLang="zh-CN" sz="2167" b="1" dirty="0">
                <a:solidFill>
                  <a:srgbClr val="000000"/>
                </a:solidFill>
                <a:latin typeface="Times New Roman" panose="02020603050405020304" pitchFamily="18" charset="0"/>
                <a:sym typeface="Symbol" panose="05050102010706020507" pitchFamily="18" charset="2"/>
              </a:rPr>
              <a:t></a:t>
            </a:r>
            <a:r>
              <a:rPr lang="en-US" altLang="zh-CN" sz="2167" b="1" dirty="0">
                <a:solidFill>
                  <a:srgbClr val="000000"/>
                </a:solidFill>
                <a:latin typeface="Times New Roman" panose="02020603050405020304" pitchFamily="18" charset="0"/>
              </a:rPr>
              <a:t>1) + 1</a:t>
            </a:r>
            <a:r>
              <a:rPr lang="zh-CN" altLang="en-US" sz="2167" b="1" dirty="0">
                <a:solidFill>
                  <a:srgbClr val="000000"/>
                </a:solidFill>
                <a:latin typeface="Times New Roman" panose="02020603050405020304" pitchFamily="18" charset="0"/>
              </a:rPr>
              <a:t>，</a:t>
            </a:r>
            <a:r>
              <a:rPr lang="en-US" altLang="zh-CN" sz="2167" b="1" i="1" dirty="0">
                <a:solidFill>
                  <a:srgbClr val="000000"/>
                </a:solidFill>
                <a:latin typeface="Times New Roman" panose="02020603050405020304" pitchFamily="18" charset="0"/>
              </a:rPr>
              <a:t>T</a:t>
            </a:r>
            <a:r>
              <a:rPr lang="en-US" altLang="zh-CN" sz="2167" b="1" dirty="0">
                <a:solidFill>
                  <a:srgbClr val="000000"/>
                </a:solidFill>
                <a:latin typeface="Times New Roman" panose="02020603050405020304" pitchFamily="18" charset="0"/>
              </a:rPr>
              <a:t>(1) = 1</a:t>
            </a:r>
            <a:r>
              <a:rPr lang="zh-CN" altLang="en-US" sz="2167" b="1" dirty="0">
                <a:solidFill>
                  <a:srgbClr val="000000"/>
                </a:solidFill>
                <a:latin typeface="Times New Roman" panose="02020603050405020304" pitchFamily="18" charset="0"/>
              </a:rPr>
              <a:t>，</a:t>
            </a:r>
            <a:endParaRPr lang="zh-CN" altLang="en-US" sz="2167" b="1" dirty="0">
              <a:solidFill>
                <a:srgbClr val="000000"/>
              </a:solidFill>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0629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737701"/>
            <a:ext cx="8915400" cy="632205"/>
          </a:xfrm>
        </p:spPr>
        <p:txBody>
          <a:bodyPr>
            <a:normAutofit fontScale="90000"/>
          </a:bodyPr>
          <a:lstStyle/>
          <a:p>
            <a:r>
              <a:rPr lang="zh-CN" altLang="en-US" dirty="0">
                <a:solidFill>
                  <a:srgbClr val="FF0000"/>
                </a:solidFill>
              </a:rPr>
              <a:t>换元迭代：</a:t>
            </a:r>
          </a:p>
        </p:txBody>
      </p:sp>
      <p:sp>
        <p:nvSpPr>
          <p:cNvPr id="3" name="内容占位符 2"/>
          <p:cNvSpPr>
            <a:spLocks noGrp="1"/>
          </p:cNvSpPr>
          <p:nvPr>
            <p:ph idx="1"/>
          </p:nvPr>
        </p:nvSpPr>
        <p:spPr>
          <a:xfrm>
            <a:off x="718120" y="1623863"/>
            <a:ext cx="8915400" cy="3677345"/>
          </a:xfrm>
        </p:spPr>
        <p:txBody>
          <a:bodyPr>
            <a:normAutofit/>
          </a:bodyPr>
          <a:lstStyle/>
          <a:p>
            <a:r>
              <a:rPr lang="zh-CN" altLang="en-US" sz="1950" b="1" dirty="0">
                <a:solidFill>
                  <a:srgbClr val="FF0000"/>
                </a:solidFill>
              </a:rPr>
              <a:t>例</a:t>
            </a:r>
            <a:r>
              <a:rPr lang="en-US" altLang="zh-CN" sz="1950" b="1" dirty="0">
                <a:solidFill>
                  <a:srgbClr val="FF0000"/>
                </a:solidFill>
              </a:rPr>
              <a:t>15 </a:t>
            </a:r>
            <a:endParaRPr lang="zh-CN" altLang="en-US" sz="1950" b="1" dirty="0">
              <a:solidFill>
                <a:srgbClr val="FF0000"/>
              </a:solidFill>
            </a:endParaRPr>
          </a:p>
        </p:txBody>
      </p:sp>
      <p:sp>
        <p:nvSpPr>
          <p:cNvPr id="7" name="日期占位符 6"/>
          <p:cNvSpPr>
            <a:spLocks noGrp="1"/>
          </p:cNvSpPr>
          <p:nvPr>
            <p:ph type="dt" sz="half" idx="10"/>
          </p:nvPr>
        </p:nvSpPr>
        <p:spPr/>
        <p:txBody>
          <a:bodyPr/>
          <a:lstStyle/>
          <a:p>
            <a:pPr eaLnBrk="1" latinLnBrk="0" hangingPunct="1"/>
            <a:fld id="{7B5CC8C1-6A98-4B82-8C70-66EB1C9627E7}" type="datetime1">
              <a:rPr lang="en-US" altLang="zh-CN" smtClean="0"/>
              <a:t>3/4/2023</a:t>
            </a:fld>
            <a:endParaRPr lang="en-US"/>
          </a:p>
        </p:txBody>
      </p:sp>
      <p:sp>
        <p:nvSpPr>
          <p:cNvPr id="8" name="页脚占位符 7"/>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73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031831681"/>
              </p:ext>
            </p:extLst>
          </p:nvPr>
        </p:nvGraphicFramePr>
        <p:xfrm>
          <a:off x="2066679" y="1463039"/>
          <a:ext cx="4815417" cy="795833"/>
        </p:xfrm>
        <a:graphic>
          <a:graphicData uri="http://schemas.openxmlformats.org/presentationml/2006/ole">
            <mc:AlternateContent xmlns:mc="http://schemas.openxmlformats.org/markup-compatibility/2006">
              <mc:Choice xmlns:v="urn:schemas-microsoft-com:vml" Requires="v">
                <p:oleObj name="公式" r:id="rId2" imgW="2171700" imgH="482600" progId="">
                  <p:embed/>
                </p:oleObj>
              </mc:Choice>
              <mc:Fallback>
                <p:oleObj name="公式" r:id="rId2" imgW="2171700" imgH="48260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679" y="1463039"/>
                        <a:ext cx="4815417" cy="795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6090942"/>
              </p:ext>
            </p:extLst>
          </p:nvPr>
        </p:nvGraphicFramePr>
        <p:xfrm>
          <a:off x="1237794" y="2564053"/>
          <a:ext cx="6913563" cy="3049191"/>
        </p:xfrm>
        <a:graphic>
          <a:graphicData uri="http://schemas.openxmlformats.org/presentationml/2006/ole">
            <mc:AlternateContent xmlns:mc="http://schemas.openxmlformats.org/markup-compatibility/2006">
              <mc:Choice xmlns:v="urn:schemas-microsoft-com:vml" Requires="v">
                <p:oleObj name="公式" r:id="rId4" imgW="3073400" imgH="1803400" progId="">
                  <p:embed/>
                </p:oleObj>
              </mc:Choice>
              <mc:Fallback>
                <p:oleObj name="公式" r:id="rId4" imgW="3073400" imgH="18034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794" y="2564053"/>
                        <a:ext cx="6913563" cy="3049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7543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497" y="679196"/>
            <a:ext cx="8915400" cy="632205"/>
          </a:xfrm>
        </p:spPr>
        <p:txBody>
          <a:bodyPr>
            <a:noAutofit/>
          </a:bodyPr>
          <a:lstStyle/>
          <a:p>
            <a:r>
              <a:rPr lang="zh-CN" altLang="en-US" sz="3467" dirty="0">
                <a:solidFill>
                  <a:srgbClr val="FF0000"/>
                </a:solidFill>
              </a:rPr>
              <a:t>差消化简后迭代：</a:t>
            </a:r>
          </a:p>
        </p:txBody>
      </p:sp>
      <p:sp>
        <p:nvSpPr>
          <p:cNvPr id="3" name="内容占位符 2"/>
          <p:cNvSpPr>
            <a:spLocks noGrp="1"/>
          </p:cNvSpPr>
          <p:nvPr>
            <p:ph idx="1"/>
          </p:nvPr>
        </p:nvSpPr>
        <p:spPr>
          <a:xfrm>
            <a:off x="584516" y="1556792"/>
            <a:ext cx="1727397" cy="468052"/>
          </a:xfrm>
        </p:spPr>
        <p:txBody>
          <a:bodyPr>
            <a:normAutofit/>
          </a:bodyPr>
          <a:lstStyle/>
          <a:p>
            <a:r>
              <a:rPr lang="zh-CN" altLang="en-US" sz="2167" b="1" dirty="0">
                <a:solidFill>
                  <a:srgbClr val="FF0000"/>
                </a:solidFill>
              </a:rPr>
              <a:t>例</a:t>
            </a:r>
            <a:r>
              <a:rPr lang="en-US" altLang="zh-CN" sz="2167" b="1" dirty="0">
                <a:solidFill>
                  <a:srgbClr val="FF0000"/>
                </a:solidFill>
              </a:rPr>
              <a:t>16 </a:t>
            </a:r>
            <a:endParaRPr lang="zh-CN" altLang="en-US" sz="2167" b="1" dirty="0">
              <a:solidFill>
                <a:srgbClr val="FF0000"/>
              </a:solidFill>
            </a:endParaRPr>
          </a:p>
          <a:p>
            <a:endParaRPr lang="zh-CN" altLang="en-US" sz="2167" dirty="0"/>
          </a:p>
        </p:txBody>
      </p:sp>
      <p:sp>
        <p:nvSpPr>
          <p:cNvPr id="10" name="日期占位符 9"/>
          <p:cNvSpPr>
            <a:spLocks noGrp="1"/>
          </p:cNvSpPr>
          <p:nvPr>
            <p:ph type="dt" sz="half" idx="10"/>
          </p:nvPr>
        </p:nvSpPr>
        <p:spPr/>
        <p:txBody>
          <a:bodyPr/>
          <a:lstStyle/>
          <a:p>
            <a:pPr eaLnBrk="1" latinLnBrk="0" hangingPunct="1"/>
            <a:fld id="{3784528B-F72C-4407-84E9-39211FE18EF1}" type="datetime1">
              <a:rPr lang="en-US" altLang="zh-CN" smtClean="0"/>
              <a:t>3/4/2023</a:t>
            </a:fld>
            <a:endParaRPr lang="en-US"/>
          </a:p>
        </p:txBody>
      </p:sp>
      <p:sp>
        <p:nvSpPr>
          <p:cNvPr id="11" name="页脚占位符 10"/>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74</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019140415"/>
              </p:ext>
            </p:extLst>
          </p:nvPr>
        </p:nvGraphicFramePr>
        <p:xfrm>
          <a:off x="2144688" y="1365007"/>
          <a:ext cx="4005395" cy="893863"/>
        </p:xfrm>
        <a:graphic>
          <a:graphicData uri="http://schemas.openxmlformats.org/presentationml/2006/ole">
            <mc:AlternateContent xmlns:mc="http://schemas.openxmlformats.org/markup-compatibility/2006">
              <mc:Choice xmlns:v="urn:schemas-microsoft-com:vml" Requires="v">
                <p:oleObj name="公式" r:id="rId2" imgW="2184400" imgH="647700" progId="">
                  <p:embed/>
                </p:oleObj>
              </mc:Choice>
              <mc:Fallback>
                <p:oleObj name="公式" r:id="rId2" imgW="2184400" imgH="64770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688" y="1365007"/>
                        <a:ext cx="4005395" cy="89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05265336"/>
              </p:ext>
            </p:extLst>
          </p:nvPr>
        </p:nvGraphicFramePr>
        <p:xfrm>
          <a:off x="1527553" y="2317376"/>
          <a:ext cx="5554927" cy="1176338"/>
        </p:xfrm>
        <a:graphic>
          <a:graphicData uri="http://schemas.openxmlformats.org/presentationml/2006/ole">
            <mc:AlternateContent xmlns:mc="http://schemas.openxmlformats.org/markup-compatibility/2006">
              <mc:Choice xmlns:v="urn:schemas-microsoft-com:vml" Requires="v">
                <p:oleObj name="公式" r:id="rId4" imgW="2984500" imgH="838200" progId="">
                  <p:embed/>
                </p:oleObj>
              </mc:Choice>
              <mc:Fallback>
                <p:oleObj name="公式" r:id="rId4" imgW="2984500" imgH="83820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553" y="2317376"/>
                        <a:ext cx="5554927"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89400296"/>
              </p:ext>
            </p:extLst>
          </p:nvPr>
        </p:nvGraphicFramePr>
        <p:xfrm>
          <a:off x="1558562" y="3611353"/>
          <a:ext cx="4390628" cy="292795"/>
        </p:xfrm>
        <a:graphic>
          <a:graphicData uri="http://schemas.openxmlformats.org/presentationml/2006/ole">
            <mc:AlternateContent xmlns:mc="http://schemas.openxmlformats.org/markup-compatibility/2006">
              <mc:Choice xmlns:v="urn:schemas-microsoft-com:vml" Requires="v">
                <p:oleObj name="公式" r:id="rId6" imgW="2247900" imgH="203200" progId="">
                  <p:embed/>
                </p:oleObj>
              </mc:Choice>
              <mc:Fallback>
                <p:oleObj name="公式" r:id="rId6" imgW="2247900" imgH="203200" progId="">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8562" y="3611353"/>
                        <a:ext cx="4390628" cy="292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341456981"/>
              </p:ext>
            </p:extLst>
          </p:nvPr>
        </p:nvGraphicFramePr>
        <p:xfrm>
          <a:off x="1527551" y="4049659"/>
          <a:ext cx="6077744" cy="1239540"/>
        </p:xfrm>
        <a:graphic>
          <a:graphicData uri="http://schemas.openxmlformats.org/presentationml/2006/ole">
            <mc:AlternateContent xmlns:mc="http://schemas.openxmlformats.org/markup-compatibility/2006">
              <mc:Choice xmlns:v="urn:schemas-microsoft-com:vml" Requires="v">
                <p:oleObj name="公式" r:id="rId8" imgW="3314700" imgH="901700" progId="">
                  <p:embed/>
                </p:oleObj>
              </mc:Choice>
              <mc:Fallback>
                <p:oleObj name="公式" r:id="rId8" imgW="3314700" imgH="901700" progId="">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7551" y="4049659"/>
                        <a:ext cx="6077744" cy="1239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51642359"/>
              </p:ext>
            </p:extLst>
          </p:nvPr>
        </p:nvGraphicFramePr>
        <p:xfrm>
          <a:off x="1651375" y="5453008"/>
          <a:ext cx="2574528" cy="322461"/>
        </p:xfrm>
        <a:graphic>
          <a:graphicData uri="http://schemas.openxmlformats.org/presentationml/2006/ole">
            <mc:AlternateContent xmlns:mc="http://schemas.openxmlformats.org/markup-compatibility/2006">
              <mc:Choice xmlns:v="urn:schemas-microsoft-com:vml" Requires="v">
                <p:oleObj name="公式" r:id="rId10" imgW="1218671" imgH="203112" progId="">
                  <p:embed/>
                </p:oleObj>
              </mc:Choice>
              <mc:Fallback>
                <p:oleObj name="公式" r:id="rId10" imgW="1218671" imgH="203112" progId="">
                  <p:embed/>
                  <p:pic>
                    <p:nvPicPr>
                      <p:cNvPr id="0"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1375" y="5453008"/>
                        <a:ext cx="2574528" cy="322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2108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737702"/>
            <a:ext cx="8915400" cy="573699"/>
          </a:xfrm>
        </p:spPr>
        <p:txBody>
          <a:bodyPr>
            <a:noAutofit/>
          </a:bodyPr>
          <a:lstStyle/>
          <a:p>
            <a:r>
              <a:rPr lang="zh-CN" altLang="en-US" sz="3467" dirty="0">
                <a:solidFill>
                  <a:srgbClr val="FF0000"/>
                </a:solidFill>
              </a:rPr>
              <a:t>递推树</a:t>
            </a:r>
          </a:p>
        </p:txBody>
      </p:sp>
      <p:sp>
        <p:nvSpPr>
          <p:cNvPr id="42" name="日期占位符 41"/>
          <p:cNvSpPr>
            <a:spLocks noGrp="1"/>
          </p:cNvSpPr>
          <p:nvPr>
            <p:ph type="dt" sz="half" idx="10"/>
          </p:nvPr>
        </p:nvSpPr>
        <p:spPr/>
        <p:txBody>
          <a:bodyPr/>
          <a:lstStyle/>
          <a:p>
            <a:pPr eaLnBrk="1" latinLnBrk="0" hangingPunct="1"/>
            <a:fld id="{B3554C9A-5076-481B-83AA-1A07B38E1B0D}" type="datetime1">
              <a:rPr lang="en-US" altLang="zh-CN" smtClean="0"/>
              <a:t>3/4/2023</a:t>
            </a:fld>
            <a:endParaRPr lang="en-US"/>
          </a:p>
        </p:txBody>
      </p:sp>
      <p:sp>
        <p:nvSpPr>
          <p:cNvPr id="53" name="页脚占位符 5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75</a:t>
            </a:fld>
            <a:endParaRPr lang="en-US" altLang="zh-CN"/>
          </a:p>
        </p:txBody>
      </p:sp>
      <p:grpSp>
        <p:nvGrpSpPr>
          <p:cNvPr id="5" name="组合 24"/>
          <p:cNvGrpSpPr>
            <a:grpSpLocks/>
          </p:cNvGrpSpPr>
          <p:nvPr/>
        </p:nvGrpSpPr>
        <p:grpSpPr bwMode="auto">
          <a:xfrm>
            <a:off x="1494314" y="1634801"/>
            <a:ext cx="713657" cy="464962"/>
            <a:chOff x="755576" y="1955327"/>
            <a:chExt cx="657665" cy="573561"/>
          </a:xfrm>
        </p:grpSpPr>
        <p:sp>
          <p:nvSpPr>
            <p:cNvPr id="6" name="TextBox 6"/>
            <p:cNvSpPr txBox="1">
              <a:spLocks noChangeArrowheads="1"/>
            </p:cNvSpPr>
            <p:nvPr/>
          </p:nvSpPr>
          <p:spPr bwMode="auto">
            <a:xfrm>
              <a:off x="755576" y="1955327"/>
              <a:ext cx="657665" cy="4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dirty="0">
                  <a:solidFill>
                    <a:srgbClr val="C00000"/>
                  </a:solidFill>
                  <a:latin typeface="Times New Roman" panose="02020603050405020304" pitchFamily="18" charset="0"/>
                  <a:cs typeface="Times New Roman" panose="02020603050405020304" pitchFamily="18" charset="0"/>
                </a:rPr>
                <a:t>W</a:t>
              </a:r>
              <a:r>
                <a:rPr lang="en-US" altLang="zh-CN" sz="1950" b="1" dirty="0">
                  <a:solidFill>
                    <a:srgbClr val="C00000"/>
                  </a:solidFill>
                  <a:latin typeface="Times New Roman" panose="02020603050405020304" pitchFamily="18" charset="0"/>
                  <a:cs typeface="Times New Roman" panose="02020603050405020304" pitchFamily="18" charset="0"/>
                </a:rPr>
                <a:t>(</a:t>
              </a:r>
              <a:r>
                <a:rPr lang="en-US" altLang="zh-CN" sz="1950" b="1" i="1" dirty="0">
                  <a:solidFill>
                    <a:srgbClr val="C00000"/>
                  </a:solidFill>
                  <a:latin typeface="Times New Roman" panose="02020603050405020304" pitchFamily="18" charset="0"/>
                  <a:cs typeface="Times New Roman" panose="02020603050405020304" pitchFamily="18" charset="0"/>
                </a:rPr>
                <a:t>n</a:t>
              </a:r>
              <a:r>
                <a:rPr lang="en-US" altLang="zh-CN" sz="1950" b="1" dirty="0">
                  <a:solidFill>
                    <a:srgbClr val="C00000"/>
                  </a:solidFill>
                  <a:latin typeface="Times New Roman" panose="02020603050405020304" pitchFamily="18" charset="0"/>
                  <a:cs typeface="Times New Roman" panose="02020603050405020304" pitchFamily="18" charset="0"/>
                </a:rPr>
                <a:t>)</a:t>
              </a:r>
              <a:endParaRPr lang="zh-CN" altLang="en-US" sz="1950" b="1" dirty="0">
                <a:solidFill>
                  <a:srgbClr val="C00000"/>
                </a:solidFill>
              </a:endParaRPr>
            </a:p>
          </p:txBody>
        </p:sp>
        <p:sp>
          <p:nvSpPr>
            <p:cNvPr id="7" name="椭圆 6"/>
            <p:cNvSpPr/>
            <p:nvPr/>
          </p:nvSpPr>
          <p:spPr>
            <a:xfrm>
              <a:off x="971116" y="2420693"/>
              <a:ext cx="107770" cy="10819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grpSp>
      <p:grpSp>
        <p:nvGrpSpPr>
          <p:cNvPr id="8" name="组合 23"/>
          <p:cNvGrpSpPr>
            <a:grpSpLocks/>
          </p:cNvGrpSpPr>
          <p:nvPr/>
        </p:nvGrpSpPr>
        <p:grpSpPr bwMode="auto">
          <a:xfrm>
            <a:off x="911302" y="2570908"/>
            <a:ext cx="1843120" cy="1075402"/>
            <a:chOff x="1619672" y="1940211"/>
            <a:chExt cx="1702442" cy="1323756"/>
          </a:xfrm>
        </p:grpSpPr>
        <p:cxnSp>
          <p:nvCxnSpPr>
            <p:cNvPr id="9" name="直接连接符 8"/>
            <p:cNvCxnSpPr/>
            <p:nvPr/>
          </p:nvCxnSpPr>
          <p:spPr>
            <a:xfrm rot="10800000">
              <a:off x="2471123" y="2410381"/>
              <a:ext cx="360596" cy="28737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p:nvSpPr>
          <p:spPr bwMode="auto">
            <a:xfrm>
              <a:off x="2267744" y="1940211"/>
              <a:ext cx="474105" cy="48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i="1" dirty="0">
                  <a:latin typeface="Times New Roman" panose="02020603050405020304" pitchFamily="18" charset="0"/>
                  <a:cs typeface="Times New Roman" panose="02020603050405020304" pitchFamily="18" charset="0"/>
                </a:rPr>
                <a:t>n</a:t>
              </a:r>
              <a:r>
                <a:rPr lang="en-US" altLang="zh-CN" sz="1950" dirty="0"/>
                <a:t>-1</a:t>
              </a:r>
              <a:endParaRPr lang="zh-CN" altLang="en-US" sz="1950" dirty="0"/>
            </a:p>
          </p:txBody>
        </p:sp>
        <p:sp>
          <p:nvSpPr>
            <p:cNvPr id="11" name="椭圆 10"/>
            <p:cNvSpPr/>
            <p:nvPr/>
          </p:nvSpPr>
          <p:spPr>
            <a:xfrm>
              <a:off x="2412347" y="2348461"/>
              <a:ext cx="108020" cy="1079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12" name="椭圆 11"/>
            <p:cNvSpPr/>
            <p:nvPr/>
          </p:nvSpPr>
          <p:spPr>
            <a:xfrm>
              <a:off x="2051752" y="2672356"/>
              <a:ext cx="108020" cy="1079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13" name="椭圆 12"/>
            <p:cNvSpPr/>
            <p:nvPr/>
          </p:nvSpPr>
          <p:spPr>
            <a:xfrm>
              <a:off x="2807891" y="2672356"/>
              <a:ext cx="108020" cy="1079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cxnSp>
          <p:nvCxnSpPr>
            <p:cNvPr id="14" name="直接连接符 13"/>
            <p:cNvCxnSpPr/>
            <p:nvPr/>
          </p:nvCxnSpPr>
          <p:spPr>
            <a:xfrm rot="5400000">
              <a:off x="2150305" y="2429356"/>
              <a:ext cx="252447" cy="306587"/>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extBox 20"/>
            <p:cNvSpPr txBox="1">
              <a:spLocks noChangeArrowheads="1"/>
            </p:cNvSpPr>
            <p:nvPr/>
          </p:nvSpPr>
          <p:spPr bwMode="auto">
            <a:xfrm>
              <a:off x="1619672" y="2780927"/>
              <a:ext cx="838346" cy="48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2)</a:t>
              </a:r>
              <a:endParaRPr lang="zh-CN" altLang="en-US" sz="1950" b="1">
                <a:solidFill>
                  <a:srgbClr val="C00000"/>
                </a:solidFill>
              </a:endParaRPr>
            </a:p>
          </p:txBody>
        </p:sp>
        <p:sp>
          <p:nvSpPr>
            <p:cNvPr id="16" name="TextBox 21"/>
            <p:cNvSpPr txBox="1">
              <a:spLocks noChangeArrowheads="1"/>
            </p:cNvSpPr>
            <p:nvPr/>
          </p:nvSpPr>
          <p:spPr bwMode="auto">
            <a:xfrm>
              <a:off x="2483768" y="2771635"/>
              <a:ext cx="838346" cy="48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2)</a:t>
              </a:r>
              <a:endParaRPr lang="zh-CN" altLang="en-US" sz="1950" b="1">
                <a:solidFill>
                  <a:srgbClr val="C00000"/>
                </a:solidFill>
              </a:endParaRPr>
            </a:p>
          </p:txBody>
        </p:sp>
      </p:grpSp>
      <p:sp>
        <p:nvSpPr>
          <p:cNvPr id="17" name="右箭头 16"/>
          <p:cNvSpPr/>
          <p:nvPr/>
        </p:nvSpPr>
        <p:spPr>
          <a:xfrm rot="5400000">
            <a:off x="1657047" y="2407909"/>
            <a:ext cx="352127" cy="154781"/>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18" name="右箭头 17"/>
          <p:cNvSpPr/>
          <p:nvPr/>
        </p:nvSpPr>
        <p:spPr>
          <a:xfrm rot="5400000">
            <a:off x="1657692" y="3811904"/>
            <a:ext cx="350838" cy="154781"/>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grpSp>
        <p:nvGrpSpPr>
          <p:cNvPr id="19" name="组合 57"/>
          <p:cNvGrpSpPr>
            <a:grpSpLocks/>
          </p:cNvGrpSpPr>
          <p:nvPr/>
        </p:nvGrpSpPr>
        <p:grpSpPr bwMode="auto">
          <a:xfrm>
            <a:off x="272481" y="4053071"/>
            <a:ext cx="3183827" cy="1398990"/>
            <a:chOff x="3491880" y="1686026"/>
            <a:chExt cx="2938497" cy="1721913"/>
          </a:xfrm>
        </p:grpSpPr>
        <p:grpSp>
          <p:nvGrpSpPr>
            <p:cNvPr id="20" name="组合 37"/>
            <p:cNvGrpSpPr>
              <a:grpSpLocks/>
            </p:cNvGrpSpPr>
            <p:nvPr/>
          </p:nvGrpSpPr>
          <p:grpSpPr bwMode="auto">
            <a:xfrm>
              <a:off x="3851920" y="1686026"/>
              <a:ext cx="2145939" cy="1046696"/>
              <a:chOff x="3851920" y="1686026"/>
              <a:chExt cx="2145939" cy="1046696"/>
            </a:xfrm>
          </p:grpSpPr>
          <p:sp>
            <p:nvSpPr>
              <p:cNvPr id="33" name="TextBox 32"/>
              <p:cNvSpPr txBox="1">
                <a:spLocks noChangeArrowheads="1"/>
              </p:cNvSpPr>
              <p:nvPr/>
            </p:nvSpPr>
            <p:spPr bwMode="auto">
              <a:xfrm>
                <a:off x="3851920" y="2166101"/>
                <a:ext cx="670502" cy="48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dirty="0">
                    <a:latin typeface="Times New Roman" panose="02020603050405020304" pitchFamily="18" charset="0"/>
                    <a:cs typeface="Times New Roman" panose="02020603050405020304" pitchFamily="18" charset="0"/>
                  </a:rPr>
                  <a:t>n/</a:t>
                </a:r>
                <a:r>
                  <a:rPr lang="en-US" altLang="zh-CN" sz="1950" b="1" dirty="0">
                    <a:latin typeface="Times New Roman" panose="02020603050405020304" pitchFamily="18" charset="0"/>
                    <a:cs typeface="Times New Roman" panose="02020603050405020304" pitchFamily="18" charset="0"/>
                  </a:rPr>
                  <a:t>2-1</a:t>
                </a:r>
                <a:endParaRPr lang="zh-CN" altLang="en-US" sz="1950" b="1" dirty="0"/>
              </a:p>
            </p:txBody>
          </p:sp>
          <p:sp>
            <p:nvSpPr>
              <p:cNvPr id="34" name="TextBox 26"/>
              <p:cNvSpPr txBox="1">
                <a:spLocks noChangeArrowheads="1"/>
              </p:cNvSpPr>
              <p:nvPr/>
            </p:nvSpPr>
            <p:spPr bwMode="auto">
              <a:xfrm>
                <a:off x="4643844" y="1686026"/>
                <a:ext cx="473731" cy="48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i="1" dirty="0">
                    <a:latin typeface="Times New Roman" panose="02020603050405020304" pitchFamily="18" charset="0"/>
                    <a:cs typeface="Times New Roman" panose="02020603050405020304" pitchFamily="18" charset="0"/>
                  </a:rPr>
                  <a:t>n</a:t>
                </a:r>
                <a:r>
                  <a:rPr lang="en-US" altLang="zh-CN" sz="1950" dirty="0"/>
                  <a:t>-1</a:t>
                </a:r>
                <a:endParaRPr lang="zh-CN" altLang="en-US" sz="1950" dirty="0"/>
              </a:p>
            </p:txBody>
          </p:sp>
          <p:grpSp>
            <p:nvGrpSpPr>
              <p:cNvPr id="35" name="组合 36"/>
              <p:cNvGrpSpPr>
                <a:grpSpLocks/>
              </p:cNvGrpSpPr>
              <p:nvPr/>
            </p:nvGrpSpPr>
            <p:grpSpPr bwMode="auto">
              <a:xfrm>
                <a:off x="4475990" y="2205202"/>
                <a:ext cx="1521869" cy="527520"/>
                <a:chOff x="4296697" y="2205202"/>
                <a:chExt cx="1521869" cy="527520"/>
              </a:xfrm>
            </p:grpSpPr>
            <p:cxnSp>
              <p:nvCxnSpPr>
                <p:cNvPr id="36" name="直接连接符 35"/>
                <p:cNvCxnSpPr/>
                <p:nvPr/>
              </p:nvCxnSpPr>
              <p:spPr>
                <a:xfrm rot="5400000">
                  <a:off x="4395878" y="2285404"/>
                  <a:ext cx="250836" cy="306343"/>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a:off x="4728435" y="2276643"/>
                  <a:ext cx="360311" cy="28735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8" name="TextBox 33"/>
                <p:cNvSpPr txBox="1">
                  <a:spLocks noChangeArrowheads="1"/>
                </p:cNvSpPr>
                <p:nvPr/>
              </p:nvSpPr>
              <p:spPr bwMode="auto">
                <a:xfrm>
                  <a:off x="5148064" y="2249727"/>
                  <a:ext cx="670502" cy="48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dirty="0">
                      <a:latin typeface="Times New Roman" panose="02020603050405020304" pitchFamily="18" charset="0"/>
                      <a:cs typeface="Times New Roman" panose="02020603050405020304" pitchFamily="18" charset="0"/>
                    </a:rPr>
                    <a:t>n/</a:t>
                  </a:r>
                  <a:r>
                    <a:rPr lang="en-US" altLang="zh-CN" sz="1950" b="1" dirty="0">
                      <a:latin typeface="Times New Roman" panose="02020603050405020304" pitchFamily="18" charset="0"/>
                      <a:cs typeface="Times New Roman" panose="02020603050405020304" pitchFamily="18" charset="0"/>
                    </a:rPr>
                    <a:t>2-1</a:t>
                  </a:r>
                  <a:endParaRPr lang="zh-CN" altLang="en-US" sz="1950" b="1" dirty="0"/>
                </a:p>
              </p:txBody>
            </p:sp>
            <p:sp>
              <p:nvSpPr>
                <p:cNvPr id="39" name="椭圆 38"/>
                <p:cNvSpPr/>
                <p:nvPr/>
              </p:nvSpPr>
              <p:spPr>
                <a:xfrm>
                  <a:off x="4657008" y="2205202"/>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40" name="椭圆 39"/>
                <p:cNvSpPr/>
                <p:nvPr/>
              </p:nvSpPr>
              <p:spPr>
                <a:xfrm>
                  <a:off x="4296697" y="2529067"/>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41" name="椭圆 40"/>
                <p:cNvSpPr/>
                <p:nvPr/>
              </p:nvSpPr>
              <p:spPr>
                <a:xfrm>
                  <a:off x="5052239" y="2529067"/>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grpSp>
        </p:grpSp>
        <p:cxnSp>
          <p:nvCxnSpPr>
            <p:cNvPr id="21" name="直接连接符 20"/>
            <p:cNvCxnSpPr/>
            <p:nvPr/>
          </p:nvCxnSpPr>
          <p:spPr>
            <a:xfrm rot="16200000" flipV="1">
              <a:off x="4464058" y="2744189"/>
              <a:ext cx="287351" cy="73015"/>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40" idx="3"/>
            </p:cNvCxnSpPr>
            <p:nvPr/>
          </p:nvCxnSpPr>
          <p:spPr>
            <a:xfrm flipV="1">
              <a:off x="4068061" y="2621146"/>
              <a:ext cx="423801" cy="303227"/>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5364862" y="2637022"/>
              <a:ext cx="358724" cy="287351"/>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5112459" y="2744983"/>
              <a:ext cx="287351" cy="71427"/>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TextBox 49"/>
            <p:cNvSpPr txBox="1">
              <a:spLocks noChangeArrowheads="1"/>
            </p:cNvSpPr>
            <p:nvPr/>
          </p:nvSpPr>
          <p:spPr bwMode="auto">
            <a:xfrm>
              <a:off x="3491880" y="2915654"/>
              <a:ext cx="837684" cy="48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4)</a:t>
              </a:r>
              <a:endParaRPr lang="zh-CN" altLang="en-US" sz="1950" b="1">
                <a:solidFill>
                  <a:srgbClr val="C00000"/>
                </a:solidFill>
              </a:endParaRPr>
            </a:p>
          </p:txBody>
        </p:sp>
        <p:sp>
          <p:nvSpPr>
            <p:cNvPr id="26" name="TextBox 50"/>
            <p:cNvSpPr txBox="1">
              <a:spLocks noChangeArrowheads="1"/>
            </p:cNvSpPr>
            <p:nvPr/>
          </p:nvSpPr>
          <p:spPr bwMode="auto">
            <a:xfrm>
              <a:off x="4152533" y="2924945"/>
              <a:ext cx="837684" cy="48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4)</a:t>
              </a:r>
              <a:endParaRPr lang="zh-CN" altLang="en-US" sz="1950" b="1">
                <a:solidFill>
                  <a:srgbClr val="C00000"/>
                </a:solidFill>
              </a:endParaRPr>
            </a:p>
          </p:txBody>
        </p:sp>
        <p:sp>
          <p:nvSpPr>
            <p:cNvPr id="27" name="TextBox 51"/>
            <p:cNvSpPr txBox="1">
              <a:spLocks noChangeArrowheads="1"/>
            </p:cNvSpPr>
            <p:nvPr/>
          </p:nvSpPr>
          <p:spPr bwMode="auto">
            <a:xfrm>
              <a:off x="4860032" y="2924944"/>
              <a:ext cx="837684" cy="48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4)</a:t>
              </a:r>
              <a:endParaRPr lang="zh-CN" altLang="en-US" sz="1950" b="1">
                <a:solidFill>
                  <a:srgbClr val="C00000"/>
                </a:solidFill>
              </a:endParaRPr>
            </a:p>
          </p:txBody>
        </p:sp>
        <p:sp>
          <p:nvSpPr>
            <p:cNvPr id="28" name="TextBox 52"/>
            <p:cNvSpPr txBox="1">
              <a:spLocks noChangeArrowheads="1"/>
            </p:cNvSpPr>
            <p:nvPr/>
          </p:nvSpPr>
          <p:spPr bwMode="auto">
            <a:xfrm>
              <a:off x="5592693" y="2915653"/>
              <a:ext cx="837684" cy="48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i="1">
                  <a:solidFill>
                    <a:srgbClr val="C00000"/>
                  </a:solidFill>
                  <a:latin typeface="Times New Roman" panose="02020603050405020304" pitchFamily="18" charset="0"/>
                  <a:cs typeface="Times New Roman" panose="02020603050405020304" pitchFamily="18" charset="0"/>
                </a:rPr>
                <a:t>W</a:t>
              </a:r>
              <a:r>
                <a:rPr lang="en-US" altLang="zh-CN" sz="1950" b="1">
                  <a:solidFill>
                    <a:srgbClr val="C00000"/>
                  </a:solidFill>
                  <a:latin typeface="Times New Roman" panose="02020603050405020304" pitchFamily="18" charset="0"/>
                  <a:cs typeface="Times New Roman" panose="02020603050405020304" pitchFamily="18" charset="0"/>
                </a:rPr>
                <a:t>(</a:t>
              </a:r>
              <a:r>
                <a:rPr lang="en-US" altLang="zh-CN" sz="1950" b="1" i="1">
                  <a:solidFill>
                    <a:srgbClr val="C00000"/>
                  </a:solidFill>
                  <a:latin typeface="Times New Roman" panose="02020603050405020304" pitchFamily="18" charset="0"/>
                  <a:cs typeface="Times New Roman" panose="02020603050405020304" pitchFamily="18" charset="0"/>
                </a:rPr>
                <a:t>n/</a:t>
              </a:r>
              <a:r>
                <a:rPr lang="en-US" altLang="zh-CN" sz="1950" b="1">
                  <a:solidFill>
                    <a:srgbClr val="C00000"/>
                  </a:solidFill>
                  <a:latin typeface="Times New Roman" panose="02020603050405020304" pitchFamily="18" charset="0"/>
                  <a:cs typeface="Times New Roman" panose="02020603050405020304" pitchFamily="18" charset="0"/>
                </a:rPr>
                <a:t>4)</a:t>
              </a:r>
              <a:endParaRPr lang="zh-CN" altLang="en-US" sz="1950" b="1">
                <a:solidFill>
                  <a:srgbClr val="C00000"/>
                </a:solidFill>
              </a:endParaRPr>
            </a:p>
          </p:txBody>
        </p:sp>
        <p:sp>
          <p:nvSpPr>
            <p:cNvPr id="29" name="椭圆 28"/>
            <p:cNvSpPr/>
            <p:nvPr/>
          </p:nvSpPr>
          <p:spPr>
            <a:xfrm>
              <a:off x="4068061" y="2852931"/>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30" name="椭圆 29"/>
            <p:cNvSpPr/>
            <p:nvPr/>
          </p:nvSpPr>
          <p:spPr>
            <a:xfrm>
              <a:off x="4571226" y="2852931"/>
              <a:ext cx="109522"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31" name="椭圆 30"/>
            <p:cNvSpPr/>
            <p:nvPr/>
          </p:nvSpPr>
          <p:spPr>
            <a:xfrm>
              <a:off x="5147406" y="2852931"/>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sp>
          <p:nvSpPr>
            <p:cNvPr id="32" name="椭圆 31"/>
            <p:cNvSpPr/>
            <p:nvPr/>
          </p:nvSpPr>
          <p:spPr>
            <a:xfrm>
              <a:off x="5652159" y="2852931"/>
              <a:ext cx="107935" cy="1079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88"/>
            </a:p>
          </p:txBody>
        </p:sp>
      </p:grpSp>
      <p:cxnSp>
        <p:nvCxnSpPr>
          <p:cNvPr id="43" name="直接连接符 42"/>
          <p:cNvCxnSpPr/>
          <p:nvPr/>
        </p:nvCxnSpPr>
        <p:spPr>
          <a:xfrm rot="5400000">
            <a:off x="5296717" y="1952002"/>
            <a:ext cx="292795" cy="390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a:off x="5793093" y="2000802"/>
            <a:ext cx="459185" cy="286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359431" y="2771054"/>
            <a:ext cx="292795" cy="390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a:off x="4857526" y="2819853"/>
            <a:ext cx="459185" cy="286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6232282" y="2771053"/>
            <a:ext cx="292795" cy="390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0800000">
            <a:off x="6885160" y="2819851"/>
            <a:ext cx="467783" cy="2927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1"/>
          <p:cNvSpPr txBox="1">
            <a:spLocks noChangeArrowheads="1"/>
          </p:cNvSpPr>
          <p:nvPr/>
        </p:nvSpPr>
        <p:spPr bwMode="auto">
          <a:xfrm>
            <a:off x="3860879" y="4443114"/>
            <a:ext cx="5332806" cy="167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1 + </a:t>
            </a: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2 + ... + </a:t>
            </a: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383" b="1" i="1" baseline="30000"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2383" b="1" baseline="30000" dirty="0">
                <a:latin typeface="Times New Roman" panose="02020603050405020304" pitchFamily="18" charset="0"/>
                <a:cs typeface="Times New Roman" panose="02020603050405020304" pitchFamily="18" charset="0"/>
                <a:sym typeface="Symbol" panose="05050102010706020507" pitchFamily="18" charset="2"/>
              </a:rPr>
              <a:t>1</a:t>
            </a:r>
          </a:p>
          <a:p>
            <a:pPr>
              <a:lnSpc>
                <a:spcPct val="150000"/>
              </a:lnSpc>
              <a:spcBef>
                <a:spcPct val="0"/>
              </a:spcBef>
              <a:buFontTx/>
              <a:buNone/>
            </a:pP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383" b="1" i="1" dirty="0" err="1">
                <a:latin typeface="Times New Roman" panose="02020603050405020304" pitchFamily="18" charset="0"/>
                <a:cs typeface="Times New Roman" panose="02020603050405020304" pitchFamily="18" charset="0"/>
                <a:sym typeface="Symbol" panose="05050102010706020507" pitchFamily="18" charset="2"/>
              </a:rPr>
              <a:t>kn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 (2</a:t>
            </a:r>
            <a:r>
              <a:rPr lang="en-US" altLang="zh-CN" sz="2383" b="1" i="1" baseline="30000"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1) </a:t>
            </a:r>
          </a:p>
          <a:p>
            <a:pPr>
              <a:lnSpc>
                <a:spcPct val="150000"/>
              </a:lnSpc>
              <a:spcBef>
                <a:spcPct val="0"/>
              </a:spcBef>
              <a:buFontTx/>
              <a:buNone/>
            </a:pPr>
            <a:r>
              <a:rPr lang="en-US" altLang="zh-CN" sz="2383"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383" b="1" i="1"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err="1">
                <a:latin typeface="Times New Roman" panose="02020603050405020304" pitchFamily="18" charset="0"/>
                <a:cs typeface="Times New Roman" panose="02020603050405020304" pitchFamily="18" charset="0"/>
                <a:sym typeface="Symbol" panose="05050102010706020507" pitchFamily="18" charset="2"/>
              </a:rPr>
              <a:t>log</a:t>
            </a:r>
            <a:r>
              <a:rPr lang="en-US" altLang="zh-CN" sz="2383" b="1" i="1"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38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383" b="1" dirty="0">
                <a:latin typeface="Times New Roman" panose="02020603050405020304" pitchFamily="18" charset="0"/>
                <a:cs typeface="Times New Roman" panose="02020603050405020304" pitchFamily="18" charset="0"/>
                <a:sym typeface="Symbol" panose="05050102010706020507" pitchFamily="18" charset="2"/>
              </a:rPr>
              <a:t> + 1  </a:t>
            </a:r>
            <a:endParaRPr lang="zh-CN" altLang="en-US" sz="2383" b="1" dirty="0">
              <a:latin typeface="Times New Roman" panose="02020603050405020304" pitchFamily="18" charset="0"/>
              <a:cs typeface="Times New Roman" panose="02020603050405020304" pitchFamily="18" charset="0"/>
            </a:endParaRPr>
          </a:p>
        </p:txBody>
      </p:sp>
      <p:grpSp>
        <p:nvGrpSpPr>
          <p:cNvPr id="50" name="组合 5"/>
          <p:cNvGrpSpPr>
            <a:grpSpLocks/>
          </p:cNvGrpSpPr>
          <p:nvPr/>
        </p:nvGrpSpPr>
        <p:grpSpPr bwMode="auto">
          <a:xfrm>
            <a:off x="3454175" y="1767339"/>
            <a:ext cx="5929278" cy="2393950"/>
            <a:chOff x="3276600" y="1196975"/>
            <a:chExt cx="5473114" cy="2946400"/>
          </a:xfrm>
        </p:grpSpPr>
        <p:graphicFrame>
          <p:nvGraphicFramePr>
            <p:cNvPr id="51" name="Object 3"/>
            <p:cNvGraphicFramePr>
              <a:graphicFrameLocks noChangeAspect="1"/>
            </p:cNvGraphicFramePr>
            <p:nvPr/>
          </p:nvGraphicFramePr>
          <p:xfrm>
            <a:off x="3276600" y="1196975"/>
            <a:ext cx="5384800" cy="2946400"/>
          </p:xfrm>
          <a:graphic>
            <a:graphicData uri="http://schemas.openxmlformats.org/presentationml/2006/ole">
              <mc:AlternateContent xmlns:mc="http://schemas.openxmlformats.org/markup-compatibility/2006">
                <mc:Choice xmlns:v="urn:schemas-microsoft-com:vml" Requires="v">
                  <p:oleObj name="Microsoft 公式 3.0" r:id="rId2" imgW="3581400" imgH="1955800" progId="">
                    <p:embed/>
                  </p:oleObj>
                </mc:Choice>
                <mc:Fallback>
                  <p:oleObj name="Microsoft 公式 3.0" r:id="rId2" imgW="3581400" imgH="19558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96975"/>
                          <a:ext cx="5384800" cy="294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文本框 4"/>
            <p:cNvSpPr txBox="1">
              <a:spLocks noChangeArrowheads="1"/>
            </p:cNvSpPr>
            <p:nvPr/>
          </p:nvSpPr>
          <p:spPr bwMode="auto">
            <a:xfrm>
              <a:off x="8417970" y="3728264"/>
              <a:ext cx="331744" cy="35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300" b="1">
                  <a:latin typeface="Times New Roman" panose="02020603050405020304" pitchFamily="18" charset="0"/>
                  <a:cs typeface="Times New Roman" panose="02020603050405020304" pitchFamily="18" charset="0"/>
                  <a:sym typeface="Symbol" panose="05050102010706020507" pitchFamily="18" charset="2"/>
                </a:rPr>
                <a:t></a:t>
              </a:r>
              <a:r>
                <a:rPr lang="en-US" altLang="zh-CN" sz="1300" b="1">
                  <a:latin typeface="Times New Roman" panose="02020603050405020304" pitchFamily="18" charset="0"/>
                  <a:cs typeface="Times New Roman" panose="02020603050405020304" pitchFamily="18" charset="0"/>
                </a:rPr>
                <a:t>1</a:t>
              </a:r>
              <a:endParaRPr lang="zh-CN" altLang="en-US" sz="1300" b="1">
                <a:latin typeface="Times New Roman" panose="02020603050405020304" pitchFamily="18" charset="0"/>
                <a:cs typeface="Times New Roman" panose="02020603050405020304" pitchFamily="18" charset="0"/>
              </a:endParaRPr>
            </a:p>
          </p:txBody>
        </p:sp>
      </p:grpSp>
      <p:sp>
        <p:nvSpPr>
          <p:cNvPr id="3" name="矩形 2"/>
          <p:cNvSpPr/>
          <p:nvPr/>
        </p:nvSpPr>
        <p:spPr>
          <a:xfrm>
            <a:off x="3276365" y="737702"/>
            <a:ext cx="5265035" cy="5386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a:spAutoFit/>
          </a:bodyPr>
          <a:lstStyle/>
          <a:p>
            <a:pPr>
              <a:lnSpc>
                <a:spcPct val="150000"/>
              </a:lnSpc>
            </a:pPr>
            <a:r>
              <a:rPr lang="en-US" altLang="zh-CN" sz="2167" i="1" dirty="0">
                <a:cs typeface="Times New Roman" panose="02020603050405020304" pitchFamily="18" charset="0"/>
              </a:rPr>
              <a:t>W</a:t>
            </a:r>
            <a:r>
              <a:rPr lang="en-US" altLang="zh-CN" sz="2167" dirty="0">
                <a:cs typeface="Times New Roman" panose="02020603050405020304" pitchFamily="18" charset="0"/>
              </a:rPr>
              <a:t>(</a:t>
            </a:r>
            <a:r>
              <a:rPr lang="en-US" altLang="zh-CN" sz="2167" i="1" dirty="0">
                <a:cs typeface="Times New Roman" panose="02020603050405020304" pitchFamily="18" charset="0"/>
              </a:rPr>
              <a:t>n</a:t>
            </a:r>
            <a:r>
              <a:rPr lang="en-US" altLang="zh-CN" sz="2167" dirty="0">
                <a:cs typeface="Times New Roman" panose="02020603050405020304" pitchFamily="18" charset="0"/>
              </a:rPr>
              <a:t>) = 2</a:t>
            </a:r>
            <a:r>
              <a:rPr lang="en-US" altLang="zh-CN" sz="2167" i="1" dirty="0">
                <a:cs typeface="Times New Roman" panose="02020603050405020304" pitchFamily="18" charset="0"/>
              </a:rPr>
              <a:t>W</a:t>
            </a:r>
            <a:r>
              <a:rPr lang="en-US" altLang="zh-CN" sz="2167" dirty="0">
                <a:cs typeface="Times New Roman" panose="02020603050405020304" pitchFamily="18" charset="0"/>
              </a:rPr>
              <a:t>(</a:t>
            </a:r>
            <a:r>
              <a:rPr lang="en-US" altLang="zh-CN" sz="2167" i="1" dirty="0">
                <a:cs typeface="Times New Roman" panose="02020603050405020304" pitchFamily="18" charset="0"/>
              </a:rPr>
              <a:t>n</a:t>
            </a:r>
            <a:r>
              <a:rPr lang="en-US" altLang="zh-CN" sz="2167" dirty="0">
                <a:cs typeface="Times New Roman" panose="02020603050405020304" pitchFamily="18" charset="0"/>
              </a:rPr>
              <a:t>/2) + </a:t>
            </a:r>
            <a:r>
              <a:rPr lang="en-US" altLang="zh-CN" sz="2167" i="1" dirty="0">
                <a:cs typeface="Times New Roman" panose="02020603050405020304" pitchFamily="18" charset="0"/>
              </a:rPr>
              <a:t>n</a:t>
            </a:r>
            <a:r>
              <a:rPr lang="en-US" altLang="zh-CN" sz="2167" dirty="0">
                <a:cs typeface="Times New Roman" panose="02020603050405020304" pitchFamily="18" charset="0"/>
                <a:sym typeface="Symbol" panose="05050102010706020507" pitchFamily="18" charset="2"/>
              </a:rPr>
              <a:t>1</a:t>
            </a:r>
            <a:r>
              <a:rPr lang="zh-CN" altLang="en-US" sz="2167" dirty="0">
                <a:cs typeface="Times New Roman" panose="02020603050405020304" pitchFamily="18" charset="0"/>
                <a:sym typeface="Symbol" panose="05050102010706020507" pitchFamily="18" charset="2"/>
              </a:rPr>
              <a:t>，</a:t>
            </a:r>
            <a:r>
              <a:rPr lang="en-US" altLang="zh-CN" sz="2167" i="1" dirty="0">
                <a:cs typeface="Times New Roman" panose="02020603050405020304" pitchFamily="18" charset="0"/>
                <a:sym typeface="Symbol" panose="05050102010706020507" pitchFamily="18" charset="2"/>
              </a:rPr>
              <a:t>n</a:t>
            </a:r>
            <a:r>
              <a:rPr lang="en-US" altLang="zh-CN" sz="2167" dirty="0">
                <a:cs typeface="Times New Roman" panose="02020603050405020304" pitchFamily="18" charset="0"/>
                <a:sym typeface="Symbol" panose="05050102010706020507" pitchFamily="18" charset="2"/>
              </a:rPr>
              <a:t>=2</a:t>
            </a:r>
            <a:r>
              <a:rPr lang="en-US" altLang="zh-CN" sz="2167" i="1" baseline="30000" dirty="0">
                <a:cs typeface="Times New Roman" panose="02020603050405020304" pitchFamily="18" charset="0"/>
                <a:sym typeface="Symbol" panose="05050102010706020507" pitchFamily="18" charset="2"/>
              </a:rPr>
              <a:t>k</a:t>
            </a:r>
            <a:r>
              <a:rPr lang="zh-CN" altLang="en-US" sz="2167" dirty="0">
                <a:cs typeface="Times New Roman" panose="02020603050405020304" pitchFamily="18" charset="0"/>
                <a:sym typeface="Symbol" panose="05050102010706020507" pitchFamily="18" charset="2"/>
              </a:rPr>
              <a:t>，</a:t>
            </a:r>
            <a:r>
              <a:rPr lang="en-US" altLang="zh-CN" sz="2167" i="1" dirty="0">
                <a:cs typeface="Times New Roman" panose="02020603050405020304" pitchFamily="18" charset="0"/>
                <a:sym typeface="Symbol" panose="05050102010706020507" pitchFamily="18" charset="2"/>
              </a:rPr>
              <a:t>W</a:t>
            </a:r>
            <a:r>
              <a:rPr lang="en-US" altLang="zh-CN" sz="2167" dirty="0">
                <a:cs typeface="Times New Roman" panose="02020603050405020304" pitchFamily="18" charset="0"/>
                <a:sym typeface="Symbol" panose="05050102010706020507" pitchFamily="18" charset="2"/>
              </a:rPr>
              <a:t>(2)=1.  </a:t>
            </a:r>
          </a:p>
        </p:txBody>
      </p:sp>
    </p:spTree>
    <p:extLst>
      <p:ext uri="{BB962C8B-B14F-4D97-AF65-F5344CB8AC3E}">
        <p14:creationId xmlns:p14="http://schemas.microsoft.com/office/powerpoint/2010/main" val="181914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118" y="737701"/>
            <a:ext cx="8915400" cy="632205"/>
          </a:xfrm>
        </p:spPr>
        <p:txBody>
          <a:bodyPr>
            <a:normAutofit/>
          </a:bodyPr>
          <a:lstStyle/>
          <a:p>
            <a:r>
              <a:rPr lang="zh-CN" altLang="en-US" sz="3900" dirty="0">
                <a:solidFill>
                  <a:srgbClr val="FF0000"/>
                </a:solidFill>
              </a:rPr>
              <a:t>递推树</a:t>
            </a:r>
          </a:p>
        </p:txBody>
      </p:sp>
      <p:sp>
        <p:nvSpPr>
          <p:cNvPr id="3" name="日期占位符 2"/>
          <p:cNvSpPr>
            <a:spLocks noGrp="1"/>
          </p:cNvSpPr>
          <p:nvPr>
            <p:ph type="dt" sz="half" idx="10"/>
          </p:nvPr>
        </p:nvSpPr>
        <p:spPr/>
        <p:txBody>
          <a:bodyPr/>
          <a:lstStyle/>
          <a:p>
            <a:pPr eaLnBrk="1" latinLnBrk="0" hangingPunct="1"/>
            <a:fld id="{05CC108A-C20F-46AF-930C-1240094D75A8}" type="datetime1">
              <a:rPr lang="en-US" altLang="zh-CN" smtClean="0"/>
              <a:t>3/4/2023</a:t>
            </a:fld>
            <a:endParaRPr lang="en-US"/>
          </a:p>
        </p:txBody>
      </p:sp>
      <p:sp>
        <p:nvSpPr>
          <p:cNvPr id="15" name="页脚占位符 14"/>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76</a:t>
            </a:fld>
            <a:endParaRPr lang="en-US" altLang="zh-CN"/>
          </a:p>
        </p:txBody>
      </p:sp>
      <p:sp>
        <p:nvSpPr>
          <p:cNvPr id="5" name="矩形 36"/>
          <p:cNvSpPr>
            <a:spLocks noChangeArrowheads="1"/>
          </p:cNvSpPr>
          <p:nvPr/>
        </p:nvSpPr>
        <p:spPr bwMode="auto">
          <a:xfrm>
            <a:off x="644427" y="1471678"/>
            <a:ext cx="6726845" cy="492443"/>
          </a:xfrm>
          <a:prstGeom prst="rect">
            <a:avLst/>
          </a:prstGeom>
          <a:solidFill>
            <a:schemeClr val="bg2">
              <a:lumMod val="90000"/>
            </a:schemeClr>
          </a:solidFill>
          <a:ln>
            <a:noFill/>
          </a:ln>
          <a:effectLst>
            <a:outerShdw blurRad="50800" dist="38100" dir="2700000" algn="tl" rotWithShape="0">
              <a:prstClr val="black">
                <a:alpha val="40000"/>
              </a:prstClr>
            </a:outerShdw>
          </a:effec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dirty="0">
                <a:solidFill>
                  <a:srgbClr val="FF0000"/>
                </a:solidFill>
              </a:rPr>
              <a:t>例</a:t>
            </a:r>
            <a:r>
              <a:rPr lang="en-US" altLang="zh-CN" sz="2600" dirty="0">
                <a:solidFill>
                  <a:srgbClr val="FF0000"/>
                </a:solidFill>
              </a:rPr>
              <a:t>17  </a:t>
            </a:r>
            <a:r>
              <a:rPr lang="zh-CN" altLang="en-US" sz="2600" b="1" dirty="0">
                <a:latin typeface="Times New Roman" panose="02020603050405020304" pitchFamily="18" charset="0"/>
                <a:cs typeface="Times New Roman" panose="02020603050405020304" pitchFamily="18" charset="0"/>
              </a:rPr>
              <a:t>求解</a:t>
            </a:r>
            <a:r>
              <a:rPr lang="en-US" altLang="zh-CN" sz="2600" b="1" i="1" dirty="0">
                <a:latin typeface="Times New Roman" panose="02020603050405020304" pitchFamily="18" charset="0"/>
                <a:cs typeface="Times New Roman" panose="02020603050405020304" pitchFamily="18" charset="0"/>
              </a:rPr>
              <a:t>T</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n</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T</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n</a:t>
            </a:r>
            <a:r>
              <a:rPr lang="en-US" altLang="zh-CN" sz="2600" b="1" dirty="0">
                <a:latin typeface="Times New Roman" panose="02020603050405020304" pitchFamily="18" charset="0"/>
                <a:cs typeface="Times New Roman" panose="02020603050405020304" pitchFamily="18" charset="0"/>
              </a:rPr>
              <a:t>/3)+</a:t>
            </a:r>
            <a:r>
              <a:rPr lang="en-US" altLang="zh-CN" sz="2600" b="1" i="1" dirty="0">
                <a:latin typeface="Times New Roman" panose="02020603050405020304" pitchFamily="18" charset="0"/>
                <a:cs typeface="Times New Roman" panose="02020603050405020304" pitchFamily="18" charset="0"/>
              </a:rPr>
              <a:t>T</a:t>
            </a:r>
            <a:r>
              <a:rPr lang="en-US" altLang="zh-CN" sz="2600" b="1" dirty="0">
                <a:latin typeface="Times New Roman" panose="02020603050405020304" pitchFamily="18" charset="0"/>
                <a:cs typeface="Times New Roman" panose="02020603050405020304" pitchFamily="18" charset="0"/>
              </a:rPr>
              <a:t>(2</a:t>
            </a:r>
            <a:r>
              <a:rPr lang="en-US" altLang="zh-CN" sz="2600" b="1" i="1" dirty="0">
                <a:latin typeface="Times New Roman" panose="02020603050405020304" pitchFamily="18" charset="0"/>
                <a:cs typeface="Times New Roman" panose="02020603050405020304" pitchFamily="18" charset="0"/>
              </a:rPr>
              <a:t>n</a:t>
            </a:r>
            <a:r>
              <a:rPr lang="en-US" altLang="zh-CN" sz="2600" b="1" dirty="0">
                <a:latin typeface="Times New Roman" panose="02020603050405020304" pitchFamily="18" charset="0"/>
                <a:cs typeface="Times New Roman" panose="02020603050405020304" pitchFamily="18" charset="0"/>
              </a:rPr>
              <a:t>/3)+</a:t>
            </a:r>
            <a:r>
              <a:rPr lang="en-US" altLang="zh-CN" sz="2600" b="1" i="1" dirty="0">
                <a:latin typeface="Times New Roman" panose="02020603050405020304" pitchFamily="18" charset="0"/>
                <a:cs typeface="Times New Roman" panose="02020603050405020304" pitchFamily="18" charset="0"/>
              </a:rPr>
              <a:t>n</a:t>
            </a:r>
            <a:endParaRPr lang="zh-CN" altLang="en-US" sz="2600" b="1" dirty="0">
              <a:latin typeface="Times New Roman" panose="02020603050405020304" pitchFamily="18" charset="0"/>
              <a:cs typeface="Times New Roman" panose="02020603050405020304" pitchFamily="18" charset="0"/>
            </a:endParaRPr>
          </a:p>
        </p:txBody>
      </p:sp>
      <p:grpSp>
        <p:nvGrpSpPr>
          <p:cNvPr id="6" name="组合 45"/>
          <p:cNvGrpSpPr>
            <a:grpSpLocks/>
          </p:cNvGrpSpPr>
          <p:nvPr/>
        </p:nvGrpSpPr>
        <p:grpSpPr bwMode="auto">
          <a:xfrm>
            <a:off x="1598630" y="2322070"/>
            <a:ext cx="5616840" cy="2574529"/>
            <a:chOff x="1763688" y="2060848"/>
            <a:chExt cx="4813300" cy="2890838"/>
          </a:xfrm>
        </p:grpSpPr>
        <p:graphicFrame>
          <p:nvGraphicFramePr>
            <p:cNvPr id="7" name="Object 3"/>
            <p:cNvGraphicFramePr>
              <a:graphicFrameLocks noChangeAspect="1"/>
            </p:cNvGraphicFramePr>
            <p:nvPr/>
          </p:nvGraphicFramePr>
          <p:xfrm>
            <a:off x="1763688" y="2060848"/>
            <a:ext cx="4813300" cy="2890838"/>
          </p:xfrm>
          <a:graphic>
            <a:graphicData uri="http://schemas.openxmlformats.org/presentationml/2006/ole">
              <mc:AlternateContent xmlns:mc="http://schemas.openxmlformats.org/markup-compatibility/2006">
                <mc:Choice xmlns:v="urn:schemas-microsoft-com:vml" Requires="v">
                  <p:oleObj name="公式" r:id="rId2" imgW="3200400" imgH="1917700" progId="">
                    <p:embed/>
                  </p:oleObj>
                </mc:Choice>
                <mc:Fallback>
                  <p:oleObj name="公式" r:id="rId2" imgW="3200400" imgH="19177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0848"/>
                          <a:ext cx="4813300" cy="289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rot="5400000">
              <a:off x="3212614" y="2348842"/>
              <a:ext cx="360631" cy="361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3716419" y="2349062"/>
              <a:ext cx="424443" cy="351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411626" y="3285191"/>
              <a:ext cx="360631" cy="359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0800000">
              <a:off x="2997225" y="3284674"/>
              <a:ext cx="422970" cy="351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140346" y="3285191"/>
              <a:ext cx="360631" cy="359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4644888" y="3284674"/>
              <a:ext cx="431812" cy="360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矩形 46"/>
          <p:cNvSpPr>
            <a:spLocks noChangeArrowheads="1"/>
          </p:cNvSpPr>
          <p:nvPr/>
        </p:nvSpPr>
        <p:spPr bwMode="auto">
          <a:xfrm>
            <a:off x="3158802" y="4989174"/>
            <a:ext cx="5688425" cy="992579"/>
          </a:xfrm>
          <a:prstGeom prst="rect">
            <a:avLst/>
          </a:prstGeom>
          <a:solidFill>
            <a:schemeClr val="accent3">
              <a:lumMod val="20000"/>
              <a:lumOff val="80000"/>
            </a:schemeClr>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950" b="1" dirty="0">
                <a:latin typeface="Times New Roman" panose="02020603050405020304" pitchFamily="18" charset="0"/>
                <a:cs typeface="Times New Roman" panose="02020603050405020304" pitchFamily="18" charset="0"/>
              </a:rPr>
              <a:t>层数 </a:t>
            </a:r>
            <a:r>
              <a:rPr lang="en-US" altLang="zh-CN" sz="1950" b="1" i="1" dirty="0">
                <a:latin typeface="Times New Roman" panose="02020603050405020304" pitchFamily="18" charset="0"/>
                <a:cs typeface="Times New Roman" panose="02020603050405020304" pitchFamily="18" charset="0"/>
              </a:rPr>
              <a:t>k:         </a:t>
            </a:r>
          </a:p>
          <a:p>
            <a:pPr eaLnBrk="1" hangingPunct="1">
              <a:spcBef>
                <a:spcPct val="0"/>
              </a:spcBef>
              <a:buFontTx/>
              <a:buNone/>
            </a:pPr>
            <a:r>
              <a:rPr lang="en-US" altLang="zh-CN" sz="1950" i="1" dirty="0">
                <a:latin typeface="Times New Roman" panose="02020603050405020304" pitchFamily="18" charset="0"/>
                <a:cs typeface="Times New Roman" panose="02020603050405020304" pitchFamily="18" charset="0"/>
              </a:rPr>
              <a:t>  </a:t>
            </a:r>
            <a:r>
              <a:rPr lang="en-US" altLang="zh-CN" sz="1950" b="1" i="1" dirty="0">
                <a:latin typeface="Times New Roman" panose="02020603050405020304" pitchFamily="18" charset="0"/>
                <a:cs typeface="Times New Roman" panose="02020603050405020304" pitchFamily="18" charset="0"/>
              </a:rPr>
              <a:t>n</a:t>
            </a:r>
            <a:r>
              <a:rPr lang="en-US" altLang="zh-CN" sz="1950" b="1" dirty="0">
                <a:latin typeface="Times New Roman" panose="02020603050405020304" pitchFamily="18" charset="0"/>
                <a:cs typeface="Times New Roman" panose="02020603050405020304" pitchFamily="18" charset="0"/>
              </a:rPr>
              <a:t>(2/3)</a:t>
            </a:r>
            <a:r>
              <a:rPr lang="en-US" altLang="zh-CN" sz="1950" b="1" i="1" baseline="30000" dirty="0">
                <a:latin typeface="Times New Roman" panose="02020603050405020304" pitchFamily="18" charset="0"/>
                <a:cs typeface="Times New Roman" panose="02020603050405020304" pitchFamily="18" charset="0"/>
              </a:rPr>
              <a:t>k</a:t>
            </a:r>
            <a:r>
              <a:rPr lang="en-US" altLang="zh-CN" sz="1950" b="1" i="1" dirty="0">
                <a:latin typeface="Times New Roman" panose="02020603050405020304" pitchFamily="18" charset="0"/>
                <a:cs typeface="Times New Roman" panose="02020603050405020304" pitchFamily="18" charset="0"/>
              </a:rPr>
              <a:t> =</a:t>
            </a:r>
            <a:r>
              <a:rPr lang="en-US" altLang="zh-CN" sz="1950" b="1" dirty="0">
                <a:latin typeface="Times New Roman" panose="02020603050405020304" pitchFamily="18" charset="0"/>
                <a:cs typeface="Times New Roman" panose="02020603050405020304" pitchFamily="18" charset="0"/>
              </a:rPr>
              <a:t>1 </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 (3/2)</a:t>
            </a:r>
            <a:r>
              <a:rPr lang="en-US" altLang="zh-CN" sz="1950" b="1" i="1" baseline="30000"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95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950"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950" b="1"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(log</a:t>
            </a:r>
            <a:r>
              <a:rPr lang="en-US" altLang="zh-CN" sz="1950" b="1" baseline="-25000" dirty="0">
                <a:latin typeface="Times New Roman" panose="02020603050405020304" pitchFamily="18" charset="0"/>
                <a:cs typeface="Times New Roman" panose="02020603050405020304" pitchFamily="18" charset="0"/>
                <a:sym typeface="Symbol" panose="05050102010706020507" pitchFamily="18" charset="2"/>
              </a:rPr>
              <a:t>3/2</a:t>
            </a:r>
            <a:r>
              <a:rPr lang="en-US" altLang="zh-CN" sz="195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195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95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1950" b="1" i="1" dirty="0">
                <a:latin typeface="Times New Roman" panose="02020603050405020304" pitchFamily="18" charset="0"/>
                <a:cs typeface="Times New Roman" panose="02020603050405020304" pitchFamily="18" charset="0"/>
              </a:rPr>
              <a:t>  T</a:t>
            </a:r>
            <a:r>
              <a:rPr lang="en-US" altLang="zh-CN" sz="1950" b="1" dirty="0">
                <a:latin typeface="Times New Roman" panose="02020603050405020304" pitchFamily="18" charset="0"/>
                <a:cs typeface="Times New Roman" panose="02020603050405020304" pitchFamily="18" charset="0"/>
              </a:rPr>
              <a:t>(</a:t>
            </a:r>
            <a:r>
              <a:rPr lang="en-US" altLang="zh-CN" sz="1950" b="1" i="1" dirty="0">
                <a:latin typeface="Times New Roman" panose="02020603050405020304" pitchFamily="18" charset="0"/>
                <a:cs typeface="Times New Roman" panose="02020603050405020304" pitchFamily="18" charset="0"/>
              </a:rPr>
              <a:t>n</a:t>
            </a:r>
            <a:r>
              <a:rPr lang="en-US" altLang="zh-CN" sz="1950" b="1" dirty="0">
                <a:latin typeface="Times New Roman" panose="02020603050405020304" pitchFamily="18" charset="0"/>
                <a:cs typeface="Times New Roman" panose="02020603050405020304" pitchFamily="18" charset="0"/>
              </a:rPr>
              <a:t>)=</a:t>
            </a:r>
            <a:r>
              <a:rPr lang="en-US" altLang="zh-CN" sz="1950" b="1" i="1" dirty="0">
                <a:latin typeface="Times New Roman" panose="02020603050405020304" pitchFamily="18" charset="0"/>
                <a:cs typeface="Times New Roman" panose="02020603050405020304" pitchFamily="18" charset="0"/>
              </a:rPr>
              <a:t>O</a:t>
            </a:r>
            <a:r>
              <a:rPr lang="en-US" altLang="zh-CN" sz="1950" b="1" dirty="0">
                <a:latin typeface="Times New Roman" panose="02020603050405020304" pitchFamily="18" charset="0"/>
                <a:cs typeface="Times New Roman" panose="02020603050405020304" pitchFamily="18" charset="0"/>
              </a:rPr>
              <a:t>(</a:t>
            </a:r>
            <a:r>
              <a:rPr lang="en-US" altLang="zh-CN" sz="1950" b="1" i="1" dirty="0" err="1">
                <a:latin typeface="Times New Roman" panose="02020603050405020304" pitchFamily="18" charset="0"/>
                <a:cs typeface="Times New Roman" panose="02020603050405020304" pitchFamily="18" charset="0"/>
              </a:rPr>
              <a:t>n</a:t>
            </a:r>
            <a:r>
              <a:rPr lang="en-US" altLang="zh-CN" sz="1950" b="1" dirty="0" err="1">
                <a:latin typeface="Times New Roman" panose="02020603050405020304" pitchFamily="18" charset="0"/>
                <a:cs typeface="Times New Roman" panose="02020603050405020304" pitchFamily="18" charset="0"/>
              </a:rPr>
              <a:t>log</a:t>
            </a:r>
            <a:r>
              <a:rPr lang="en-US" altLang="zh-CN" sz="1950" b="1" i="1" dirty="0" err="1">
                <a:latin typeface="Times New Roman" panose="02020603050405020304" pitchFamily="18" charset="0"/>
                <a:cs typeface="Times New Roman" panose="02020603050405020304" pitchFamily="18" charset="0"/>
              </a:rPr>
              <a:t>n</a:t>
            </a:r>
            <a:r>
              <a:rPr lang="en-US" altLang="zh-CN" sz="1950" b="1" dirty="0">
                <a:latin typeface="Times New Roman" panose="02020603050405020304" pitchFamily="18" charset="0"/>
                <a:cs typeface="Times New Roman" panose="02020603050405020304" pitchFamily="18" charset="0"/>
              </a:rPr>
              <a:t>)</a:t>
            </a:r>
            <a:endParaRPr lang="zh-CN" altLang="en-US" sz="1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95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a:spLocks noGrp="1"/>
          </p:cNvSpPr>
          <p:nvPr>
            <p:ph type="title"/>
          </p:nvPr>
        </p:nvSpPr>
        <p:spPr>
          <a:xfrm>
            <a:off x="503118" y="737701"/>
            <a:ext cx="8915400" cy="632205"/>
          </a:xfrm>
        </p:spPr>
        <p:txBody>
          <a:bodyPr>
            <a:normAutofit/>
          </a:bodyPr>
          <a:lstStyle/>
          <a:p>
            <a:r>
              <a:rPr lang="zh-CN" altLang="en-US" sz="3033" dirty="0">
                <a:solidFill>
                  <a:srgbClr val="FF0000"/>
                </a:solidFill>
              </a:rPr>
              <a:t>递推树</a:t>
            </a:r>
          </a:p>
        </p:txBody>
      </p:sp>
      <p:sp>
        <p:nvSpPr>
          <p:cNvPr id="3" name="内容占位符 2"/>
          <p:cNvSpPr>
            <a:spLocks noGrp="1"/>
          </p:cNvSpPr>
          <p:nvPr>
            <p:ph idx="1"/>
          </p:nvPr>
        </p:nvSpPr>
        <p:spPr>
          <a:xfrm>
            <a:off x="495300" y="1322767"/>
            <a:ext cx="8915400" cy="4201095"/>
          </a:xfrm>
        </p:spPr>
        <p:txBody>
          <a:bodyPr>
            <a:normAutofit/>
          </a:bodyPr>
          <a:lstStyle/>
          <a:p>
            <a:r>
              <a:rPr lang="zh-CN" altLang="en-US" sz="2167" b="1" dirty="0">
                <a:solidFill>
                  <a:srgbClr val="C00000"/>
                </a:solidFill>
              </a:rPr>
              <a:t>例</a:t>
            </a:r>
            <a:r>
              <a:rPr lang="en-US" altLang="zh-CN" sz="2167" b="1" dirty="0">
                <a:solidFill>
                  <a:srgbClr val="C00000"/>
                </a:solidFill>
                <a:latin typeface="Times New Roman" panose="02020603050405020304" pitchFamily="18" charset="0"/>
                <a:cs typeface="Times New Roman" panose="02020603050405020304" pitchFamily="18" charset="0"/>
              </a:rPr>
              <a:t>18 </a:t>
            </a:r>
            <a:r>
              <a:rPr lang="zh-CN" altLang="en-US" sz="2167" b="1" dirty="0"/>
              <a:t>求解递推方程</a:t>
            </a:r>
            <a:r>
              <a:rPr lang="en-US" altLang="zh-CN" sz="2167" b="1" dirty="0"/>
              <a:t> </a:t>
            </a:r>
          </a:p>
          <a:p>
            <a:endParaRPr lang="en-US" altLang="zh-CN" sz="2167" b="1" dirty="0"/>
          </a:p>
          <a:p>
            <a:r>
              <a:rPr lang="zh-CN" altLang="en-US" sz="2167" b="1" dirty="0">
                <a:solidFill>
                  <a:srgbClr val="C00000"/>
                </a:solidFill>
              </a:rPr>
              <a:t>例</a:t>
            </a:r>
            <a:r>
              <a:rPr lang="en-US" altLang="zh-CN" sz="2167" b="1" dirty="0">
                <a:solidFill>
                  <a:srgbClr val="C00000"/>
                </a:solidFill>
                <a:latin typeface="Times New Roman" pitchFamily="18" charset="0"/>
                <a:cs typeface="Times New Roman" pitchFamily="18" charset="0"/>
              </a:rPr>
              <a:t>19</a:t>
            </a:r>
            <a:r>
              <a:rPr lang="en-US" altLang="zh-CN" sz="3033" b="1" dirty="0">
                <a:solidFill>
                  <a:srgbClr val="C00000"/>
                </a:solidFill>
              </a:rPr>
              <a:t>  </a:t>
            </a:r>
            <a:r>
              <a:rPr lang="zh-CN" altLang="en-US" sz="2167" b="1" dirty="0"/>
              <a:t>求解</a:t>
            </a:r>
            <a:endParaRPr lang="zh-CN" altLang="en-US" sz="2167" dirty="0"/>
          </a:p>
        </p:txBody>
      </p:sp>
      <p:sp>
        <p:nvSpPr>
          <p:cNvPr id="2" name="日期占位符 1"/>
          <p:cNvSpPr>
            <a:spLocks noGrp="1"/>
          </p:cNvSpPr>
          <p:nvPr>
            <p:ph type="dt" sz="half" idx="10"/>
          </p:nvPr>
        </p:nvSpPr>
        <p:spPr/>
        <p:txBody>
          <a:bodyPr/>
          <a:lstStyle/>
          <a:p>
            <a:pPr eaLnBrk="1" latinLnBrk="0" hangingPunct="1"/>
            <a:fld id="{758EBDF7-7495-4012-952F-84DBC5934575}" type="datetime1">
              <a:rPr lang="en-US" altLang="zh-CN" smtClean="0"/>
              <a:t>3/4/2023</a:t>
            </a:fld>
            <a:endParaRPr lang="en-US"/>
          </a:p>
        </p:txBody>
      </p:sp>
      <p:sp>
        <p:nvSpPr>
          <p:cNvPr id="5" name="页脚占位符 4"/>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a:xfrm>
            <a:off x="9321485" y="5827767"/>
            <a:ext cx="396240" cy="296664"/>
          </a:xfrm>
        </p:spPr>
        <p:txBody>
          <a:bodyPr/>
          <a:lstStyle/>
          <a:p>
            <a:fld id="{816E1AE2-1FF3-4140-B1E2-6A093B6A483C}" type="slidenum">
              <a:rPr lang="en-US" altLang="zh-CN" smtClean="0"/>
              <a:pPr/>
              <a:t>77</a:t>
            </a:fld>
            <a:endParaRPr lang="en-US" altLang="zh-CN" dirty="0"/>
          </a:p>
        </p:txBody>
      </p:sp>
      <p:graphicFrame>
        <p:nvGraphicFramePr>
          <p:cNvPr id="6" name="Object 3"/>
          <p:cNvGraphicFramePr>
            <a:graphicFrameLocks noChangeAspect="1"/>
          </p:cNvGraphicFramePr>
          <p:nvPr>
            <p:extLst>
              <p:ext uri="{D42A27DB-BD31-4B8C-83A1-F6EECF244321}">
                <p14:modId xmlns:p14="http://schemas.microsoft.com/office/powerpoint/2010/main" val="3088040077"/>
              </p:ext>
            </p:extLst>
          </p:nvPr>
        </p:nvGraphicFramePr>
        <p:xfrm>
          <a:off x="3478268" y="1400776"/>
          <a:ext cx="3652677" cy="351039"/>
        </p:xfrm>
        <a:graphic>
          <a:graphicData uri="http://schemas.openxmlformats.org/presentationml/2006/ole">
            <mc:AlternateContent xmlns:mc="http://schemas.openxmlformats.org/markup-compatibility/2006">
              <mc:Choice xmlns:v="urn:schemas-microsoft-com:vml" Requires="v">
                <p:oleObj name="公式" r:id="rId2" imgW="1586811" imgH="203112" progId="">
                  <p:embed/>
                </p:oleObj>
              </mc:Choice>
              <mc:Fallback>
                <p:oleObj name="公式" r:id="rId2" imgW="1586811" imgH="203112"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68" y="1400776"/>
                        <a:ext cx="3652677" cy="3510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726092564"/>
              </p:ext>
            </p:extLst>
          </p:nvPr>
        </p:nvGraphicFramePr>
        <p:xfrm>
          <a:off x="2144744" y="1732312"/>
          <a:ext cx="2418268" cy="404248"/>
        </p:xfrm>
        <a:graphic>
          <a:graphicData uri="http://schemas.openxmlformats.org/presentationml/2006/ole">
            <mc:AlternateContent xmlns:mc="http://schemas.openxmlformats.org/markup-compatibility/2006">
              <mc:Choice xmlns:v="urn:schemas-microsoft-com:vml" Requires="v">
                <p:oleObj name="公式" r:id="rId4" imgW="838080" imgH="164880" progId="">
                  <p:embed/>
                </p:oleObj>
              </mc:Choice>
              <mc:Fallback>
                <p:oleObj name="公式" r:id="rId4" imgW="838080" imgH="16488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4744" y="1732312"/>
                        <a:ext cx="2418268" cy="404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0549012"/>
              </p:ext>
            </p:extLst>
          </p:nvPr>
        </p:nvGraphicFramePr>
        <p:xfrm>
          <a:off x="2432942" y="2258872"/>
          <a:ext cx="3534172" cy="335360"/>
        </p:xfrm>
        <a:graphic>
          <a:graphicData uri="http://schemas.openxmlformats.org/presentationml/2006/ole">
            <mc:AlternateContent xmlns:mc="http://schemas.openxmlformats.org/markup-compatibility/2006">
              <mc:Choice xmlns:v="urn:schemas-microsoft-com:vml" Requires="v">
                <p:oleObj name="公式" r:id="rId6" imgW="1586811" imgH="203112" progId="">
                  <p:embed/>
                </p:oleObj>
              </mc:Choice>
              <mc:Fallback>
                <p:oleObj name="公式" r:id="rId6" imgW="1586811" imgH="203112" progId="">
                  <p:embed/>
                  <p:pic>
                    <p:nvPicPr>
                      <p:cNvPr id="0"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2942" y="2258872"/>
                        <a:ext cx="3534172" cy="335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组合 127"/>
          <p:cNvGrpSpPr>
            <a:grpSpLocks/>
          </p:cNvGrpSpPr>
          <p:nvPr/>
        </p:nvGrpSpPr>
        <p:grpSpPr bwMode="auto">
          <a:xfrm>
            <a:off x="1051199" y="2609912"/>
            <a:ext cx="6241123" cy="2130753"/>
            <a:chOff x="1043608" y="2852936"/>
            <a:chExt cx="5760640" cy="2622257"/>
          </a:xfrm>
        </p:grpSpPr>
        <p:sp>
          <p:nvSpPr>
            <p:cNvPr id="12" name="TextBox 75"/>
            <p:cNvSpPr txBox="1">
              <a:spLocks noChangeArrowheads="1"/>
            </p:cNvSpPr>
            <p:nvPr/>
          </p:nvSpPr>
          <p:spPr bwMode="auto">
            <a:xfrm>
              <a:off x="3259837" y="2852936"/>
              <a:ext cx="808107" cy="52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990564">
                <a:spcBef>
                  <a:spcPct val="0"/>
                </a:spcBef>
                <a:buNone/>
                <a:defRPr/>
              </a:pPr>
              <a:r>
                <a:rPr lang="en-US" altLang="zh-CN" sz="2167" b="1" i="1" kern="0">
                  <a:solidFill>
                    <a:sysClr val="windowText" lastClr="000000"/>
                  </a:solidFill>
                  <a:latin typeface="Times New Roman" panose="02020603050405020304" pitchFamily="18" charset="0"/>
                  <a:cs typeface="Times New Roman" panose="02020603050405020304" pitchFamily="18" charset="0"/>
                </a:rPr>
                <a:t>n</a:t>
              </a:r>
              <a:r>
                <a:rPr lang="en-US" altLang="zh-CN" sz="2167" b="1" kern="0">
                  <a:solidFill>
                    <a:sysClr val="windowText" lastClr="000000"/>
                  </a:solidFill>
                  <a:latin typeface="Times New Roman" panose="02020603050405020304" pitchFamily="18" charset="0"/>
                  <a:cs typeface="Times New Roman" panose="02020603050405020304" pitchFamily="18" charset="0"/>
                </a:rPr>
                <a:t>log</a:t>
              </a:r>
              <a:r>
                <a:rPr lang="en-US" altLang="zh-CN" sz="2167" b="1" i="1" kern="0">
                  <a:solidFill>
                    <a:sysClr val="windowText" lastClr="000000"/>
                  </a:solidFill>
                  <a:latin typeface="Times New Roman" panose="02020603050405020304" pitchFamily="18" charset="0"/>
                  <a:cs typeface="Times New Roman" panose="02020603050405020304" pitchFamily="18" charset="0"/>
                </a:rPr>
                <a:t>n</a:t>
              </a:r>
              <a:endParaRPr lang="zh-CN" altLang="en-US" sz="2167" b="1" i="1" kern="0">
                <a:solidFill>
                  <a:sysClr val="windowText" lastClr="000000"/>
                </a:solidFill>
                <a:latin typeface="Times New Roman" panose="02020603050405020304" pitchFamily="18" charset="0"/>
                <a:cs typeface="Times New Roman" panose="02020603050405020304" pitchFamily="18" charset="0"/>
              </a:endParaRPr>
            </a:p>
          </p:txBody>
        </p:sp>
        <p:graphicFrame>
          <p:nvGraphicFramePr>
            <p:cNvPr id="13" name="Object 73"/>
            <p:cNvGraphicFramePr>
              <a:graphicFrameLocks noChangeAspect="1"/>
            </p:cNvGraphicFramePr>
            <p:nvPr/>
          </p:nvGraphicFramePr>
          <p:xfrm>
            <a:off x="2195736" y="3501008"/>
            <a:ext cx="1296145" cy="648072"/>
          </p:xfrm>
          <a:graphic>
            <a:graphicData uri="http://schemas.openxmlformats.org/presentationml/2006/ole">
              <mc:AlternateContent xmlns:mc="http://schemas.openxmlformats.org/markup-compatibility/2006">
                <mc:Choice xmlns:v="urn:schemas-microsoft-com:vml" Requires="v">
                  <p:oleObj name="公式" r:id="rId8" imgW="761669" imgH="406224" progId="">
                    <p:embed/>
                  </p:oleObj>
                </mc:Choice>
                <mc:Fallback>
                  <p:oleObj name="公式" r:id="rId8" imgW="761669" imgH="406224" progId="">
                    <p:embed/>
                    <p:pic>
                      <p:nvPicPr>
                        <p:cNvPr id="0"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736" y="3501008"/>
                          <a:ext cx="1296145"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4"/>
            <p:cNvGraphicFramePr>
              <a:graphicFrameLocks noChangeAspect="1"/>
            </p:cNvGraphicFramePr>
            <p:nvPr/>
          </p:nvGraphicFramePr>
          <p:xfrm>
            <a:off x="4139952" y="3501380"/>
            <a:ext cx="1296987" cy="647700"/>
          </p:xfrm>
          <a:graphic>
            <a:graphicData uri="http://schemas.openxmlformats.org/presentationml/2006/ole">
              <mc:AlternateContent xmlns:mc="http://schemas.openxmlformats.org/markup-compatibility/2006">
                <mc:Choice xmlns:v="urn:schemas-microsoft-com:vml" Requires="v">
                  <p:oleObj name="公式" r:id="rId10" imgW="761669" imgH="406224" progId="">
                    <p:embed/>
                  </p:oleObj>
                </mc:Choice>
                <mc:Fallback>
                  <p:oleObj name="公式" r:id="rId10" imgW="761669" imgH="406224" progId="">
                    <p:embed/>
                    <p:pic>
                      <p:nvPicPr>
                        <p:cNvPr id="0" name="Picture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9952" y="3501380"/>
                          <a:ext cx="12969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直接连接符 14"/>
            <p:cNvCxnSpPr/>
            <p:nvPr/>
          </p:nvCxnSpPr>
          <p:spPr>
            <a:xfrm rot="10800000" flipV="1">
              <a:off x="3059594" y="3284701"/>
              <a:ext cx="288905" cy="215883"/>
            </a:xfrm>
            <a:prstGeom prst="line">
              <a:avLst/>
            </a:prstGeom>
            <a:noFill/>
            <a:ln w="19050" cap="flat" cmpd="sng" algn="ctr">
              <a:solidFill>
                <a:sysClr val="windowText" lastClr="000000"/>
              </a:solidFill>
              <a:prstDash val="solid"/>
            </a:ln>
            <a:effectLst/>
          </p:spPr>
        </p:cxnSp>
        <p:cxnSp>
          <p:nvCxnSpPr>
            <p:cNvPr id="16" name="直接连接符 15"/>
            <p:cNvCxnSpPr/>
            <p:nvPr/>
          </p:nvCxnSpPr>
          <p:spPr>
            <a:xfrm>
              <a:off x="4067587" y="3284701"/>
              <a:ext cx="288905" cy="215883"/>
            </a:xfrm>
            <a:prstGeom prst="line">
              <a:avLst/>
            </a:prstGeom>
            <a:noFill/>
            <a:ln w="19050" cap="flat" cmpd="sng" algn="ctr">
              <a:solidFill>
                <a:sysClr val="windowText" lastClr="000000"/>
              </a:solidFill>
              <a:prstDash val="solid"/>
            </a:ln>
            <a:effectLst/>
          </p:spPr>
        </p:cxnSp>
        <p:graphicFrame>
          <p:nvGraphicFramePr>
            <p:cNvPr id="17" name="Object 75"/>
            <p:cNvGraphicFramePr>
              <a:graphicFrameLocks noChangeAspect="1"/>
            </p:cNvGraphicFramePr>
            <p:nvPr/>
          </p:nvGraphicFramePr>
          <p:xfrm>
            <a:off x="2483768" y="4365104"/>
            <a:ext cx="1319213" cy="649288"/>
          </p:xfrm>
          <a:graphic>
            <a:graphicData uri="http://schemas.openxmlformats.org/presentationml/2006/ole">
              <mc:AlternateContent xmlns:mc="http://schemas.openxmlformats.org/markup-compatibility/2006">
                <mc:Choice xmlns:v="urn:schemas-microsoft-com:vml" Requires="v">
                  <p:oleObj name="公式" r:id="rId12" imgW="774364" imgH="406224" progId="">
                    <p:embed/>
                  </p:oleObj>
                </mc:Choice>
                <mc:Fallback>
                  <p:oleObj name="公式" r:id="rId12" imgW="774364" imgH="406224" progId="">
                    <p:embed/>
                    <p:pic>
                      <p:nvPicPr>
                        <p:cNvPr id="0" name="Picture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3768"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6"/>
            <p:cNvGraphicFramePr>
              <a:graphicFrameLocks noChangeAspect="1"/>
            </p:cNvGraphicFramePr>
            <p:nvPr/>
          </p:nvGraphicFramePr>
          <p:xfrm>
            <a:off x="1043608" y="4365104"/>
            <a:ext cx="1319213" cy="649288"/>
          </p:xfrm>
          <a:graphic>
            <a:graphicData uri="http://schemas.openxmlformats.org/presentationml/2006/ole">
              <mc:AlternateContent xmlns:mc="http://schemas.openxmlformats.org/markup-compatibility/2006">
                <mc:Choice xmlns:v="urn:schemas-microsoft-com:vml" Requires="v">
                  <p:oleObj name="公式" r:id="rId14" imgW="774364" imgH="406224" progId="">
                    <p:embed/>
                  </p:oleObj>
                </mc:Choice>
                <mc:Fallback>
                  <p:oleObj name="公式" r:id="rId14" imgW="774364" imgH="406224" progId="">
                    <p:embed/>
                    <p:pic>
                      <p:nvPicPr>
                        <p:cNvPr id="0" name="Picture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608"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7"/>
            <p:cNvGraphicFramePr>
              <a:graphicFrameLocks noChangeAspect="1"/>
            </p:cNvGraphicFramePr>
            <p:nvPr/>
          </p:nvGraphicFramePr>
          <p:xfrm>
            <a:off x="3972867" y="4365104"/>
            <a:ext cx="1319213" cy="649288"/>
          </p:xfrm>
          <a:graphic>
            <a:graphicData uri="http://schemas.openxmlformats.org/presentationml/2006/ole">
              <mc:AlternateContent xmlns:mc="http://schemas.openxmlformats.org/markup-compatibility/2006">
                <mc:Choice xmlns:v="urn:schemas-microsoft-com:vml" Requires="v">
                  <p:oleObj name="公式" r:id="rId16" imgW="774364" imgH="406224" progId="">
                    <p:embed/>
                  </p:oleObj>
                </mc:Choice>
                <mc:Fallback>
                  <p:oleObj name="公式" r:id="rId16" imgW="774364" imgH="406224" progId="">
                    <p:embed/>
                    <p:pic>
                      <p:nvPicPr>
                        <p:cNvPr id="0" name="Picture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2867"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78"/>
            <p:cNvGraphicFramePr>
              <a:graphicFrameLocks noChangeAspect="1"/>
            </p:cNvGraphicFramePr>
            <p:nvPr/>
          </p:nvGraphicFramePr>
          <p:xfrm>
            <a:off x="5485035" y="4365104"/>
            <a:ext cx="1319213" cy="649288"/>
          </p:xfrm>
          <a:graphic>
            <a:graphicData uri="http://schemas.openxmlformats.org/presentationml/2006/ole">
              <mc:AlternateContent xmlns:mc="http://schemas.openxmlformats.org/markup-compatibility/2006">
                <mc:Choice xmlns:v="urn:schemas-microsoft-com:vml" Requires="v">
                  <p:oleObj name="公式" r:id="rId17" imgW="774364" imgH="406224" progId="">
                    <p:embed/>
                  </p:oleObj>
                </mc:Choice>
                <mc:Fallback>
                  <p:oleObj name="公式" r:id="rId17" imgW="774364" imgH="406224" progId="">
                    <p:embed/>
                    <p:pic>
                      <p:nvPicPr>
                        <p:cNvPr id="0" name="Picture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5035"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直接连接符 20"/>
            <p:cNvCxnSpPr/>
            <p:nvPr/>
          </p:nvCxnSpPr>
          <p:spPr>
            <a:xfrm rot="10800000" flipV="1">
              <a:off x="1980168" y="4149819"/>
              <a:ext cx="287317" cy="215883"/>
            </a:xfrm>
            <a:prstGeom prst="line">
              <a:avLst/>
            </a:prstGeom>
            <a:noFill/>
            <a:ln w="19050" cap="flat" cmpd="sng" algn="ctr">
              <a:solidFill>
                <a:sysClr val="windowText" lastClr="000000"/>
              </a:solidFill>
              <a:prstDash val="solid"/>
            </a:ln>
            <a:effectLst/>
          </p:spPr>
        </p:cxnSp>
        <p:cxnSp>
          <p:nvCxnSpPr>
            <p:cNvPr id="22" name="直接连接符 21"/>
            <p:cNvCxnSpPr/>
            <p:nvPr/>
          </p:nvCxnSpPr>
          <p:spPr>
            <a:xfrm>
              <a:off x="2988161" y="4149819"/>
              <a:ext cx="287318" cy="215883"/>
            </a:xfrm>
            <a:prstGeom prst="line">
              <a:avLst/>
            </a:prstGeom>
            <a:noFill/>
            <a:ln w="19050" cap="flat" cmpd="sng" algn="ctr">
              <a:solidFill>
                <a:sysClr val="windowText" lastClr="000000"/>
              </a:solidFill>
              <a:prstDash val="solid"/>
            </a:ln>
            <a:effectLst/>
          </p:spPr>
        </p:cxnSp>
        <p:cxnSp>
          <p:nvCxnSpPr>
            <p:cNvPr id="23" name="直接连接符 22"/>
            <p:cNvCxnSpPr/>
            <p:nvPr/>
          </p:nvCxnSpPr>
          <p:spPr>
            <a:xfrm rot="10800000" flipV="1">
              <a:off x="4285060" y="4149819"/>
              <a:ext cx="287317" cy="215883"/>
            </a:xfrm>
            <a:prstGeom prst="line">
              <a:avLst/>
            </a:prstGeom>
            <a:noFill/>
            <a:ln w="19050" cap="flat" cmpd="sng" algn="ctr">
              <a:solidFill>
                <a:sysClr val="windowText" lastClr="000000"/>
              </a:solidFill>
              <a:prstDash val="solid"/>
            </a:ln>
            <a:effectLst/>
          </p:spPr>
        </p:cxnSp>
        <p:cxnSp>
          <p:nvCxnSpPr>
            <p:cNvPr id="24" name="直接连接符 23"/>
            <p:cNvCxnSpPr/>
            <p:nvPr/>
          </p:nvCxnSpPr>
          <p:spPr>
            <a:xfrm>
              <a:off x="5293052" y="4149819"/>
              <a:ext cx="287318" cy="215883"/>
            </a:xfrm>
            <a:prstGeom prst="line">
              <a:avLst/>
            </a:prstGeom>
            <a:noFill/>
            <a:ln w="19050" cap="flat" cmpd="sng" algn="ctr">
              <a:solidFill>
                <a:sysClr val="windowText" lastClr="000000"/>
              </a:solidFill>
              <a:prstDash val="solid"/>
            </a:ln>
            <a:effectLst/>
          </p:spPr>
        </p:cxnSp>
        <p:sp>
          <p:nvSpPr>
            <p:cNvPr id="25" name="TextBox 92"/>
            <p:cNvSpPr txBox="1">
              <a:spLocks noChangeArrowheads="1"/>
            </p:cNvSpPr>
            <p:nvPr/>
          </p:nvSpPr>
          <p:spPr bwMode="auto">
            <a:xfrm>
              <a:off x="3275856" y="4869157"/>
              <a:ext cx="809633" cy="6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990564">
                <a:spcBef>
                  <a:spcPct val="0"/>
                </a:spcBef>
                <a:buNone/>
                <a:defRPr/>
              </a:pPr>
              <a:r>
                <a:rPr lang="en-US" altLang="zh-CN" sz="2600" kern="0">
                  <a:solidFill>
                    <a:sysClr val="windowText" lastClr="000000"/>
                  </a:solidFill>
                </a:rPr>
                <a:t>………</a:t>
              </a:r>
              <a:endParaRPr lang="zh-CN" altLang="en-US" sz="2600" kern="0">
                <a:solidFill>
                  <a:sysClr val="windowText" lastClr="000000"/>
                </a:solidFill>
              </a:endParaRPr>
            </a:p>
          </p:txBody>
        </p:sp>
      </p:grpSp>
      <p:sp>
        <p:nvSpPr>
          <p:cNvPr id="26" name="Text Box 110"/>
          <p:cNvSpPr txBox="1">
            <a:spLocks noChangeArrowheads="1"/>
          </p:cNvSpPr>
          <p:nvPr/>
        </p:nvSpPr>
        <p:spPr bwMode="auto">
          <a:xfrm>
            <a:off x="7527125" y="2648913"/>
            <a:ext cx="1716352" cy="177611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90564">
              <a:spcBef>
                <a:spcPct val="0"/>
              </a:spcBef>
              <a:buNone/>
              <a:defRPr/>
            </a:pP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r>
              <a:rPr lang="fr-FR" altLang="zh-CN" sz="1950" b="1" kern="0" dirty="0">
                <a:solidFill>
                  <a:sysClr val="windowText" lastClr="000000"/>
                </a:solidFill>
                <a:latin typeface="Times New Roman" panose="02020603050405020304" pitchFamily="18" charset="0"/>
                <a:cs typeface="Times New Roman" panose="02020603050405020304" pitchFamily="18" charset="0"/>
              </a:rPr>
              <a:t>log</a:t>
            </a: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p>
          <a:p>
            <a:pPr algn="just" defTabSz="990564">
              <a:spcBef>
                <a:spcPct val="0"/>
              </a:spcBef>
              <a:buNone/>
              <a:defRPr/>
            </a:pPr>
            <a:endParaRPr lang="fr-FR" altLang="zh-CN" sz="1950" b="1" kern="0" dirty="0">
              <a:solidFill>
                <a:sysClr val="windowText" lastClr="000000"/>
              </a:solidFill>
              <a:latin typeface="Times New Roman" panose="02020603050405020304" pitchFamily="18" charset="0"/>
              <a:cs typeface="Times New Roman" panose="02020603050405020304" pitchFamily="18" charset="0"/>
            </a:endParaRPr>
          </a:p>
          <a:p>
            <a:pPr algn="just" defTabSz="990564">
              <a:spcBef>
                <a:spcPts val="650"/>
              </a:spcBef>
              <a:buNone/>
              <a:defRPr/>
            </a:pP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r>
              <a:rPr lang="fr-FR" altLang="zh-CN" sz="1950" b="1" kern="0" dirty="0">
                <a:solidFill>
                  <a:sysClr val="windowText" lastClr="000000"/>
                </a:solidFill>
                <a:latin typeface="Times New Roman" panose="02020603050405020304" pitchFamily="18" charset="0"/>
                <a:cs typeface="Times New Roman" panose="02020603050405020304" pitchFamily="18" charset="0"/>
              </a:rPr>
              <a:t>(log</a:t>
            </a: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r>
              <a:rPr lang="en-US" altLang="zh-CN" sz="1950" b="1" kern="0" dirty="0">
                <a:solidFill>
                  <a:sysClr val="windowText" lastClr="000000"/>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sz="1950" b="1" kern="0" dirty="0">
                <a:solidFill>
                  <a:sysClr val="windowText" lastClr="000000"/>
                </a:solidFill>
                <a:latin typeface="Times New Roman" panose="02020603050405020304" pitchFamily="18" charset="0"/>
                <a:cs typeface="Times New Roman" panose="02020603050405020304" pitchFamily="18" charset="0"/>
              </a:rPr>
              <a:t>1)</a:t>
            </a:r>
          </a:p>
          <a:p>
            <a:pPr algn="just" defTabSz="990564">
              <a:spcBef>
                <a:spcPct val="0"/>
              </a:spcBef>
              <a:buNone/>
              <a:defRPr/>
            </a:pPr>
            <a:endParaRPr lang="fr-FR" altLang="zh-CN" sz="1950" b="1" kern="0" dirty="0">
              <a:solidFill>
                <a:sysClr val="windowText" lastClr="000000"/>
              </a:solidFill>
              <a:latin typeface="Times New Roman" panose="02020603050405020304" pitchFamily="18" charset="0"/>
              <a:cs typeface="Times New Roman" panose="02020603050405020304" pitchFamily="18" charset="0"/>
            </a:endParaRPr>
          </a:p>
          <a:p>
            <a:pPr algn="just" defTabSz="990564">
              <a:spcBef>
                <a:spcPct val="0"/>
              </a:spcBef>
              <a:buNone/>
              <a:defRPr/>
            </a:pP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r>
              <a:rPr lang="fr-FR" altLang="zh-CN" sz="1950" b="1" kern="0" dirty="0">
                <a:solidFill>
                  <a:sysClr val="windowText" lastClr="000000"/>
                </a:solidFill>
                <a:latin typeface="Times New Roman" panose="02020603050405020304" pitchFamily="18" charset="0"/>
                <a:cs typeface="Times New Roman" panose="02020603050405020304" pitchFamily="18" charset="0"/>
              </a:rPr>
              <a:t>(log</a:t>
            </a:r>
            <a:r>
              <a:rPr lang="fr-FR" altLang="zh-CN" sz="1950" b="1" i="1" kern="0" dirty="0">
                <a:solidFill>
                  <a:sysClr val="windowText" lastClr="000000"/>
                </a:solidFill>
                <a:latin typeface="Times New Roman" panose="02020603050405020304" pitchFamily="18" charset="0"/>
                <a:cs typeface="Times New Roman" panose="02020603050405020304" pitchFamily="18" charset="0"/>
              </a:rPr>
              <a:t>n</a:t>
            </a:r>
            <a:r>
              <a:rPr lang="en-US" altLang="zh-CN" sz="1950" b="1" kern="0" dirty="0">
                <a:solidFill>
                  <a:sysClr val="windowText" lastClr="000000"/>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sz="1950" b="1" kern="0" dirty="0">
                <a:solidFill>
                  <a:sysClr val="windowText" lastClr="000000"/>
                </a:solidFill>
                <a:latin typeface="Times New Roman" panose="02020603050405020304" pitchFamily="18" charset="0"/>
                <a:cs typeface="Times New Roman" panose="02020603050405020304" pitchFamily="18" charset="0"/>
              </a:rPr>
              <a:t>2)</a:t>
            </a:r>
          </a:p>
          <a:p>
            <a:pPr algn="just" defTabSz="990564">
              <a:spcBef>
                <a:spcPct val="0"/>
              </a:spcBef>
              <a:buNone/>
              <a:defRPr/>
            </a:pPr>
            <a:endParaRPr lang="fr-FR" altLang="zh-CN" sz="975" kern="0" dirty="0">
              <a:solidFill>
                <a:sysClr val="windowText" lastClr="000000"/>
              </a:solidFill>
            </a:endParaRPr>
          </a:p>
          <a:p>
            <a:pPr algn="just" defTabSz="990564">
              <a:spcBef>
                <a:spcPct val="0"/>
              </a:spcBef>
              <a:buNone/>
              <a:defRPr/>
            </a:pPr>
            <a:endParaRPr lang="fr-FR" altLang="zh-CN" sz="975" kern="0" dirty="0">
              <a:solidFill>
                <a:sysClr val="windowText" lastClr="000000"/>
              </a:solidFill>
            </a:endParaRPr>
          </a:p>
          <a:p>
            <a:pPr algn="just" defTabSz="990564">
              <a:spcBef>
                <a:spcPct val="0"/>
              </a:spcBef>
              <a:buNone/>
              <a:defRPr/>
            </a:pPr>
            <a:endParaRPr lang="fr-FR" altLang="zh-CN" sz="975" kern="0" dirty="0">
              <a:solidFill>
                <a:sysClr val="windowText" lastClr="000000"/>
              </a:solidFill>
            </a:endParaRPr>
          </a:p>
          <a:p>
            <a:pPr algn="just" defTabSz="990564">
              <a:spcBef>
                <a:spcPct val="0"/>
              </a:spcBef>
              <a:buNone/>
              <a:defRPr/>
            </a:pPr>
            <a:endParaRPr lang="fr-FR" altLang="zh-CN" sz="975" kern="0" dirty="0">
              <a:solidFill>
                <a:sysClr val="windowText" lastClr="000000"/>
              </a:solidFill>
            </a:endParaRPr>
          </a:p>
          <a:p>
            <a:pPr defTabSz="990564">
              <a:spcBef>
                <a:spcPct val="0"/>
              </a:spcBef>
              <a:buNone/>
              <a:defRPr/>
            </a:pPr>
            <a:endParaRPr lang="zh-CN" altLang="zh-CN" sz="1733" kern="0" dirty="0">
              <a:solidFill>
                <a:sysClr val="windowText" lastClr="000000"/>
              </a:solidFill>
            </a:endParaRPr>
          </a:p>
        </p:txBody>
      </p:sp>
      <p:graphicFrame>
        <p:nvGraphicFramePr>
          <p:cNvPr id="27" name="Object 112"/>
          <p:cNvGraphicFramePr>
            <a:graphicFrameLocks noChangeAspect="1"/>
          </p:cNvGraphicFramePr>
          <p:nvPr>
            <p:extLst>
              <p:ext uri="{D42A27DB-BD31-4B8C-83A1-F6EECF244321}">
                <p14:modId xmlns:p14="http://schemas.microsoft.com/office/powerpoint/2010/main" val="1824917615"/>
              </p:ext>
            </p:extLst>
          </p:nvPr>
        </p:nvGraphicFramePr>
        <p:xfrm>
          <a:off x="1910664" y="4774650"/>
          <a:ext cx="7027069" cy="971252"/>
        </p:xfrm>
        <a:graphic>
          <a:graphicData uri="http://schemas.openxmlformats.org/presentationml/2006/ole">
            <mc:AlternateContent xmlns:mc="http://schemas.openxmlformats.org/markup-compatibility/2006">
              <mc:Choice xmlns:v="urn:schemas-microsoft-com:vml" Requires="v">
                <p:oleObj name="公式" r:id="rId18" imgW="3898900" imgH="685800" progId="">
                  <p:embed/>
                </p:oleObj>
              </mc:Choice>
              <mc:Fallback>
                <p:oleObj name="公式" r:id="rId18" imgW="3898900" imgH="685800" progId="">
                  <p:embed/>
                  <p:pic>
                    <p:nvPicPr>
                      <p:cNvPr id="0" name="Picture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10664" y="4774650"/>
                        <a:ext cx="7027069" cy="971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7495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95300" y="866080"/>
            <a:ext cx="8915400" cy="807725"/>
          </a:xfrm>
        </p:spPr>
        <p:txBody>
          <a:bodyPr/>
          <a:lstStyle/>
          <a:p>
            <a:r>
              <a:rPr lang="en-US" altLang="zh-CN" sz="3900" dirty="0">
                <a:solidFill>
                  <a:srgbClr val="FF0000"/>
                </a:solidFill>
              </a:rPr>
              <a:t>Master Theorem</a:t>
            </a:r>
            <a:r>
              <a:rPr lang="zh-CN" altLang="en-US" sz="3900" dirty="0">
                <a:solidFill>
                  <a:srgbClr val="FF0000"/>
                </a:solidFill>
              </a:rPr>
              <a:t>（主定理）</a:t>
            </a:r>
            <a:endParaRPr lang="en-US" altLang="zh-CN" sz="3900" dirty="0">
              <a:solidFill>
                <a:srgbClr val="FF0000"/>
              </a:solidFill>
            </a:endParaRPr>
          </a:p>
        </p:txBody>
      </p:sp>
      <p:sp>
        <p:nvSpPr>
          <p:cNvPr id="4" name="日期占位符 3"/>
          <p:cNvSpPr>
            <a:spLocks noGrp="1"/>
          </p:cNvSpPr>
          <p:nvPr>
            <p:ph type="dt" sz="half" idx="10"/>
          </p:nvPr>
        </p:nvSpPr>
        <p:spPr/>
        <p:txBody>
          <a:bodyPr/>
          <a:lstStyle/>
          <a:p>
            <a:fld id="{EEE63BBB-F5D3-4F5D-B68C-9CAD4BC7C2A6}" type="datetime1">
              <a:rPr lang="en-US" altLang="zh-CN" smtClean="0"/>
              <a:t>3/4/2023</a:t>
            </a:fld>
            <a:endParaRPr lang="zh-CN" altLang="en-US" dirty="0"/>
          </a:p>
        </p:txBody>
      </p:sp>
      <p:sp>
        <p:nvSpPr>
          <p:cNvPr id="2" name="页脚占位符 1"/>
          <p:cNvSpPr>
            <a:spLocks noGrp="1"/>
          </p:cNvSpPr>
          <p:nvPr>
            <p:ph type="ftr" sz="quarter" idx="11"/>
          </p:nvPr>
        </p:nvSpPr>
        <p:spPr>
          <a:xfrm>
            <a:off x="27324" y="5918399"/>
            <a:ext cx="2546571" cy="296664"/>
          </a:xfrm>
        </p:spPr>
        <p:txBody>
          <a:bodyPr/>
          <a:lstStyle/>
          <a:p>
            <a:r>
              <a:rPr lang="zh-CN" altLang="en-US"/>
              <a:t>算法设计与分析讲义</a:t>
            </a:r>
            <a:endParaRPr lang="zh-CN" altLang="en-US" dirty="0"/>
          </a:p>
        </p:txBody>
      </p:sp>
      <p:sp>
        <p:nvSpPr>
          <p:cNvPr id="3" name="灯片编号占位符 2"/>
          <p:cNvSpPr>
            <a:spLocks noGrp="1"/>
          </p:cNvSpPr>
          <p:nvPr>
            <p:ph type="sldNum" sz="quarter" idx="12"/>
          </p:nvPr>
        </p:nvSpPr>
        <p:spPr/>
        <p:txBody>
          <a:bodyPr/>
          <a:lstStyle/>
          <a:p>
            <a:fld id="{11F96539-4944-4DB9-A30A-5120CF59C630}" type="slidenum">
              <a:rPr lang="zh-CN" altLang="en-US" smtClean="0"/>
              <a:pPr/>
              <a:t>78</a:t>
            </a:fld>
            <a:endParaRPr lang="zh-CN" altLang="en-US"/>
          </a:p>
        </p:txBody>
      </p:sp>
      <p:sp>
        <p:nvSpPr>
          <p:cNvPr id="136196" name="Text Box 4"/>
          <p:cNvSpPr txBox="1">
            <a:spLocks noChangeArrowheads="1"/>
          </p:cNvSpPr>
          <p:nvPr/>
        </p:nvSpPr>
        <p:spPr bwMode="auto">
          <a:xfrm>
            <a:off x="5889104" y="4648267"/>
            <a:ext cx="3549650" cy="1148584"/>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p>
            <a:pPr>
              <a:spcBef>
                <a:spcPct val="50000"/>
              </a:spcBef>
            </a:pPr>
            <a:r>
              <a:rPr lang="en-US" altLang="zh-CN" sz="2288" dirty="0">
                <a:latin typeface="Calibri" pitchFamily="34" charset="0"/>
                <a:cs typeface="Calibri" pitchFamily="34" charset="0"/>
              </a:rPr>
              <a:t>The positive </a:t>
            </a:r>
            <a:r>
              <a:rPr lang="en-US" altLang="zh-CN" sz="2288" dirty="0">
                <a:latin typeface="Calibri" pitchFamily="34" charset="0"/>
                <a:cs typeface="Calibri" pitchFamily="34" charset="0"/>
                <a:sym typeface="Symbol" pitchFamily="18" charset="2"/>
              </a:rPr>
              <a:t> is critical, resulting gaps between cases as well</a:t>
            </a:r>
            <a:endParaRPr lang="en-US" altLang="zh-CN" sz="2288" dirty="0">
              <a:latin typeface="Calibri" pitchFamily="34" charset="0"/>
              <a:cs typeface="Calibri" pitchFamily="34" charset="0"/>
            </a:endParaRPr>
          </a:p>
        </p:txBody>
      </p:sp>
      <p:sp>
        <p:nvSpPr>
          <p:cNvPr id="136197" name="Line 5"/>
          <p:cNvSpPr>
            <a:spLocks noChangeShapeType="1"/>
          </p:cNvSpPr>
          <p:nvPr/>
        </p:nvSpPr>
        <p:spPr bwMode="auto">
          <a:xfrm flipH="1" flipV="1">
            <a:off x="4094906" y="3253481"/>
            <a:ext cx="2028225" cy="1994951"/>
          </a:xfrm>
          <a:prstGeom prst="line">
            <a:avLst/>
          </a:prstGeom>
          <a:noFill/>
          <a:ln w="9525">
            <a:solidFill>
              <a:srgbClr val="FF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88"/>
          </a:p>
        </p:txBody>
      </p:sp>
      <p:sp>
        <p:nvSpPr>
          <p:cNvPr id="136198" name="Line 6"/>
          <p:cNvSpPr>
            <a:spLocks noChangeShapeType="1"/>
          </p:cNvSpPr>
          <p:nvPr/>
        </p:nvSpPr>
        <p:spPr bwMode="auto">
          <a:xfrm flipH="1" flipV="1">
            <a:off x="4094906" y="4131080"/>
            <a:ext cx="2028225" cy="1117355"/>
          </a:xfrm>
          <a:prstGeom prst="line">
            <a:avLst/>
          </a:prstGeom>
          <a:noFill/>
          <a:ln w="9525">
            <a:solidFill>
              <a:srgbClr val="FF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88"/>
          </a:p>
        </p:txBody>
      </p:sp>
      <p:sp>
        <p:nvSpPr>
          <p:cNvPr id="11" name="Rectangle 2"/>
          <p:cNvSpPr>
            <a:spLocks noChangeArrowheads="1"/>
          </p:cNvSpPr>
          <p:nvPr/>
        </p:nvSpPr>
        <p:spPr bwMode="auto">
          <a:xfrm>
            <a:off x="496909" y="1618402"/>
            <a:ext cx="7174400" cy="1328120"/>
          </a:xfrm>
          <a:prstGeom prst="rect">
            <a:avLst/>
          </a:prstGeom>
          <a:solidFill>
            <a:schemeClr val="accent2">
              <a:lumMod val="40000"/>
              <a:lumOff val="60000"/>
            </a:schemeClr>
          </a:solidFill>
          <a:ln w="9525">
            <a:noFill/>
            <a:miter lim="800000"/>
            <a:headEnd/>
            <a:tailEnd/>
          </a:ln>
          <a:effectLst>
            <a:outerShdw blurRad="50800" dist="38100" dir="2700000" algn="tl" rotWithShape="0">
              <a:prstClr val="black">
                <a:alpha val="40000"/>
              </a:prstClr>
            </a:outerShdw>
          </a:effectLst>
        </p:spPr>
        <p:txBody>
          <a:bodyPr wrap="none" anchor="ctr">
            <a:spAutoFit/>
          </a:bodyPr>
          <a:lstStyle/>
          <a:p>
            <a:pPr indent="299233">
              <a:defRPr/>
            </a:pPr>
            <a:r>
              <a:rPr lang="zh-CN" altLang="fr-FR" sz="2288" dirty="0">
                <a:latin typeface="Times New Roman" pitchFamily="18" charset="0"/>
                <a:cs typeface="Times New Roman" pitchFamily="18" charset="0"/>
              </a:rPr>
              <a:t>设</a:t>
            </a:r>
            <a:r>
              <a:rPr lang="en-US" altLang="zh-CN" sz="2288" i="1" dirty="0">
                <a:latin typeface="Times New Roman" pitchFamily="18" charset="0"/>
                <a:cs typeface="Times New Roman" pitchFamily="18" charset="0"/>
              </a:rPr>
              <a:t>a</a:t>
            </a:r>
            <a:r>
              <a:rPr lang="en-US" altLang="zh-CN" sz="2288" dirty="0">
                <a:latin typeface="Times New Roman" pitchFamily="18" charset="0"/>
                <a:cs typeface="Times New Roman" pitchFamily="18" charset="0"/>
                <a:sym typeface="Symbol" pitchFamily="18" charset="2"/>
              </a:rPr>
              <a:t></a:t>
            </a:r>
            <a:r>
              <a:rPr lang="en-US" altLang="zh-CN" sz="2288" dirty="0">
                <a:latin typeface="Times New Roman" pitchFamily="18" charset="0"/>
                <a:cs typeface="Times New Roman" pitchFamily="18" charset="0"/>
              </a:rPr>
              <a:t>1, </a:t>
            </a:r>
            <a:r>
              <a:rPr lang="en-US" altLang="zh-CN" sz="2288" i="1" dirty="0">
                <a:latin typeface="Times New Roman" pitchFamily="18" charset="0"/>
                <a:cs typeface="Times New Roman" pitchFamily="18" charset="0"/>
                <a:sym typeface="Symbol" pitchFamily="18" charset="2"/>
              </a:rPr>
              <a:t>b</a:t>
            </a:r>
            <a:r>
              <a:rPr lang="en-US" altLang="zh-CN" sz="2288" dirty="0">
                <a:latin typeface="Times New Roman" pitchFamily="18" charset="0"/>
                <a:cs typeface="Times New Roman" pitchFamily="18" charset="0"/>
                <a:sym typeface="Symbol" pitchFamily="18" charset="2"/>
              </a:rPr>
              <a:t>&gt;1</a:t>
            </a:r>
            <a:r>
              <a:rPr lang="zh-CN" altLang="en-US" sz="2288" dirty="0">
                <a:latin typeface="Times New Roman" pitchFamily="18" charset="0"/>
                <a:cs typeface="Times New Roman" pitchFamily="18" charset="0"/>
                <a:sym typeface="Symbol" pitchFamily="18" charset="2"/>
              </a:rPr>
              <a:t>为常数，</a:t>
            </a:r>
            <a:r>
              <a:rPr lang="en-US" altLang="zh-CN" sz="2288" i="1" dirty="0">
                <a:latin typeface="Times New Roman" pitchFamily="18" charset="0"/>
                <a:cs typeface="Times New Roman" pitchFamily="18" charset="0"/>
                <a:sym typeface="Symbol" pitchFamily="18" charset="2"/>
              </a:rPr>
              <a:t>f</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n</a:t>
            </a:r>
            <a:r>
              <a:rPr lang="en-US" altLang="zh-CN" sz="2288" dirty="0">
                <a:latin typeface="Times New Roman" pitchFamily="18" charset="0"/>
                <a:cs typeface="Times New Roman" pitchFamily="18" charset="0"/>
                <a:sym typeface="Symbol" pitchFamily="18" charset="2"/>
              </a:rPr>
              <a:t>)</a:t>
            </a:r>
            <a:r>
              <a:rPr lang="zh-CN" altLang="en-US" sz="2288" dirty="0">
                <a:latin typeface="Times New Roman" pitchFamily="18" charset="0"/>
                <a:cs typeface="Times New Roman" pitchFamily="18" charset="0"/>
                <a:sym typeface="Symbol" pitchFamily="18" charset="2"/>
              </a:rPr>
              <a:t>为函数，</a:t>
            </a:r>
            <a:r>
              <a:rPr lang="en-US" altLang="zh-CN" sz="2288" i="1" dirty="0">
                <a:latin typeface="Times New Roman" pitchFamily="18" charset="0"/>
                <a:cs typeface="Times New Roman" pitchFamily="18" charset="0"/>
                <a:sym typeface="Symbol" pitchFamily="18" charset="2"/>
              </a:rPr>
              <a:t>T</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n</a:t>
            </a:r>
            <a:r>
              <a:rPr lang="en-US" altLang="zh-CN" sz="2288" dirty="0">
                <a:latin typeface="Times New Roman" pitchFamily="18" charset="0"/>
                <a:cs typeface="Times New Roman" pitchFamily="18" charset="0"/>
                <a:sym typeface="Symbol" pitchFamily="18" charset="2"/>
              </a:rPr>
              <a:t>)</a:t>
            </a:r>
            <a:r>
              <a:rPr lang="zh-CN" altLang="en-US" sz="2288" dirty="0">
                <a:latin typeface="Times New Roman" pitchFamily="18" charset="0"/>
                <a:cs typeface="Times New Roman" pitchFamily="18" charset="0"/>
                <a:sym typeface="Symbol" pitchFamily="18" charset="2"/>
              </a:rPr>
              <a:t>为非负整数，且</a:t>
            </a:r>
          </a:p>
          <a:p>
            <a:pPr indent="299233">
              <a:spcBef>
                <a:spcPts val="650"/>
              </a:spcBef>
              <a:defRPr/>
            </a:pPr>
            <a:r>
              <a:rPr lang="zh-CN" altLang="en-US" sz="2288" dirty="0">
                <a:latin typeface="Times New Roman" pitchFamily="18" charset="0"/>
                <a:cs typeface="Times New Roman" pitchFamily="18" charset="0"/>
                <a:sym typeface="Symbol" pitchFamily="18" charset="2"/>
              </a:rPr>
              <a:t>                                  </a:t>
            </a:r>
            <a:r>
              <a:rPr lang="en-US" altLang="zh-CN" sz="2288" i="1" dirty="0">
                <a:latin typeface="Times New Roman" pitchFamily="18" charset="0"/>
                <a:cs typeface="Times New Roman" pitchFamily="18" charset="0"/>
                <a:sym typeface="Symbol" pitchFamily="18" charset="2"/>
              </a:rPr>
              <a:t>T</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n</a:t>
            </a:r>
            <a:r>
              <a:rPr lang="en-US" altLang="zh-CN" sz="2288" dirty="0">
                <a:latin typeface="Times New Roman" pitchFamily="18" charset="0"/>
                <a:cs typeface="Times New Roman" pitchFamily="18" charset="0"/>
                <a:sym typeface="Symbol" pitchFamily="18" charset="2"/>
              </a:rPr>
              <a:t>)=</a:t>
            </a:r>
            <a:r>
              <a:rPr lang="en-US" altLang="zh-CN" sz="2288" i="1" dirty="0" err="1">
                <a:latin typeface="Times New Roman" pitchFamily="18" charset="0"/>
                <a:cs typeface="Times New Roman" pitchFamily="18" charset="0"/>
                <a:sym typeface="Symbol" pitchFamily="18" charset="2"/>
              </a:rPr>
              <a:t>aT</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n</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b</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f</a:t>
            </a:r>
            <a:r>
              <a:rPr lang="en-US" altLang="zh-CN" sz="2288" dirty="0">
                <a:latin typeface="Times New Roman" pitchFamily="18" charset="0"/>
                <a:cs typeface="Times New Roman" pitchFamily="18" charset="0"/>
                <a:sym typeface="Symbol" pitchFamily="18" charset="2"/>
              </a:rPr>
              <a:t>(</a:t>
            </a:r>
            <a:r>
              <a:rPr lang="en-US" altLang="zh-CN" sz="2288" i="1" dirty="0">
                <a:latin typeface="Times New Roman" pitchFamily="18" charset="0"/>
                <a:cs typeface="Times New Roman" pitchFamily="18" charset="0"/>
                <a:sym typeface="Symbol" pitchFamily="18" charset="2"/>
              </a:rPr>
              <a:t>n</a:t>
            </a:r>
            <a:r>
              <a:rPr lang="en-US" altLang="zh-CN" sz="2288" dirty="0">
                <a:latin typeface="Times New Roman" pitchFamily="18" charset="0"/>
                <a:cs typeface="Times New Roman" pitchFamily="18" charset="0"/>
                <a:sym typeface="Symbol" pitchFamily="18" charset="2"/>
              </a:rPr>
              <a:t>)  </a:t>
            </a:r>
          </a:p>
          <a:p>
            <a:pPr indent="299233">
              <a:spcBef>
                <a:spcPts val="650"/>
              </a:spcBef>
              <a:defRPr/>
            </a:pPr>
            <a:r>
              <a:rPr lang="zh-CN" altLang="en-US" sz="2288" dirty="0">
                <a:latin typeface="Times New Roman" pitchFamily="18" charset="0"/>
                <a:cs typeface="Times New Roman" pitchFamily="18" charset="0"/>
                <a:sym typeface="Symbol" pitchFamily="18" charset="2"/>
              </a:rPr>
              <a:t>则有以下结果：</a:t>
            </a:r>
          </a:p>
        </p:txBody>
      </p:sp>
      <p:graphicFrame>
        <p:nvGraphicFramePr>
          <p:cNvPr id="12" name="Object 1"/>
          <p:cNvGraphicFramePr>
            <a:graphicFrameLocks noChangeAspect="1"/>
          </p:cNvGraphicFramePr>
          <p:nvPr>
            <p:extLst>
              <p:ext uri="{D42A27DB-BD31-4B8C-83A1-F6EECF244321}">
                <p14:modId xmlns:p14="http://schemas.microsoft.com/office/powerpoint/2010/main" val="1420172222"/>
              </p:ext>
            </p:extLst>
          </p:nvPr>
        </p:nvGraphicFramePr>
        <p:xfrm>
          <a:off x="527868" y="3140082"/>
          <a:ext cx="6865300" cy="1110872"/>
        </p:xfrm>
        <a:graphic>
          <a:graphicData uri="http://schemas.openxmlformats.org/presentationml/2006/ole">
            <mc:AlternateContent xmlns:mc="http://schemas.openxmlformats.org/markup-compatibility/2006">
              <mc:Choice xmlns:v="urn:schemas-microsoft-com:vml" Requires="v">
                <p:oleObj name="公式" r:id="rId3" imgW="3568700" imgH="774700" progId="">
                  <p:embed/>
                </p:oleObj>
              </mc:Choice>
              <mc:Fallback>
                <p:oleObj name="公式" r:id="rId3" imgW="3568700" imgH="7747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68" y="3140082"/>
                        <a:ext cx="6865300" cy="1110872"/>
                      </a:xfrm>
                      <a:prstGeom prst="rect">
                        <a:avLst/>
                      </a:prstGeom>
                      <a:noFill/>
                    </p:spPr>
                  </p:pic>
                </p:oleObj>
              </mc:Fallback>
            </mc:AlternateContent>
          </a:graphicData>
        </a:graphic>
      </p:graphicFrame>
      <p:sp>
        <p:nvSpPr>
          <p:cNvPr id="13" name="TextBox 6"/>
          <p:cNvSpPr txBox="1">
            <a:spLocks noChangeArrowheads="1"/>
          </p:cNvSpPr>
          <p:nvPr/>
        </p:nvSpPr>
        <p:spPr bwMode="auto">
          <a:xfrm>
            <a:off x="1052569" y="3771342"/>
            <a:ext cx="7566841" cy="9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ts val="3467"/>
              </a:lnSpc>
              <a:spcBef>
                <a:spcPct val="0"/>
              </a:spcBef>
              <a:buNone/>
            </a:pPr>
            <a:r>
              <a:rPr lang="zh-CN" altLang="en-US" sz="1733" b="1" dirty="0">
                <a:latin typeface="Times New Roman" panose="02020603050405020304" pitchFamily="18" charset="0"/>
                <a:cs typeface="Times New Roman" panose="02020603050405020304" pitchFamily="18" charset="0"/>
              </a:rPr>
              <a:t>                                                               且对某个常数 </a:t>
            </a:r>
            <a:r>
              <a:rPr lang="en-US" altLang="zh-CN" sz="1733" b="1" i="1" dirty="0">
                <a:latin typeface="Times New Roman" panose="02020603050405020304" pitchFamily="18" charset="0"/>
                <a:cs typeface="Times New Roman" panose="02020603050405020304" pitchFamily="18" charset="0"/>
              </a:rPr>
              <a:t>c </a:t>
            </a:r>
            <a:r>
              <a:rPr lang="en-US" altLang="zh-CN" sz="1733" b="1" dirty="0">
                <a:latin typeface="Times New Roman" panose="02020603050405020304" pitchFamily="18" charset="0"/>
                <a:cs typeface="Times New Roman" panose="02020603050405020304" pitchFamily="18" charset="0"/>
              </a:rPr>
              <a:t>&lt;1</a:t>
            </a:r>
            <a:r>
              <a:rPr lang="zh-CN" altLang="en-US" sz="1733" b="1" dirty="0">
                <a:latin typeface="Times New Roman" panose="02020603050405020304" pitchFamily="18" charset="0"/>
                <a:cs typeface="Times New Roman" panose="02020603050405020304" pitchFamily="18" charset="0"/>
              </a:rPr>
              <a:t>和所有充分大的 </a:t>
            </a:r>
            <a:r>
              <a:rPr lang="en-US" altLang="zh-CN" sz="1733" b="1" i="1" dirty="0">
                <a:latin typeface="Times New Roman" panose="02020603050405020304" pitchFamily="18" charset="0"/>
                <a:cs typeface="Times New Roman" panose="02020603050405020304" pitchFamily="18" charset="0"/>
              </a:rPr>
              <a:t>n </a:t>
            </a:r>
            <a:r>
              <a:rPr lang="zh-CN" altLang="en-US" sz="1733" b="1" dirty="0">
                <a:latin typeface="Times New Roman" panose="02020603050405020304" pitchFamily="18" charset="0"/>
                <a:cs typeface="Times New Roman" panose="02020603050405020304" pitchFamily="18" charset="0"/>
              </a:rPr>
              <a:t>有 </a:t>
            </a:r>
            <a:endParaRPr lang="en-US" altLang="zh-CN" sz="1733" b="1" dirty="0">
              <a:latin typeface="Times New Roman" panose="02020603050405020304" pitchFamily="18" charset="0"/>
              <a:cs typeface="Times New Roman" panose="02020603050405020304" pitchFamily="18" charset="0"/>
            </a:endParaRPr>
          </a:p>
          <a:p>
            <a:pPr>
              <a:lnSpc>
                <a:spcPts val="3467"/>
              </a:lnSpc>
              <a:spcBef>
                <a:spcPct val="0"/>
              </a:spcBef>
              <a:buNone/>
            </a:pPr>
            <a:r>
              <a:rPr lang="zh-CN" altLang="en-US" sz="1733" b="1" dirty="0">
                <a:latin typeface="Times New Roman" panose="02020603050405020304" pitchFamily="18" charset="0"/>
                <a:cs typeface="Times New Roman" panose="02020603050405020304" pitchFamily="18" charset="0"/>
              </a:rPr>
              <a:t> </a:t>
            </a:r>
            <a:r>
              <a:rPr lang="en-US" altLang="zh-CN" sz="1733" b="1" i="1" dirty="0">
                <a:latin typeface="Times New Roman" panose="02020603050405020304" pitchFamily="18" charset="0"/>
                <a:cs typeface="Times New Roman" panose="02020603050405020304" pitchFamily="18" charset="0"/>
              </a:rPr>
              <a:t>a f</a:t>
            </a:r>
            <a:r>
              <a:rPr lang="en-US" altLang="zh-CN" sz="1733" b="1" dirty="0">
                <a:latin typeface="Times New Roman" panose="02020603050405020304" pitchFamily="18" charset="0"/>
                <a:cs typeface="Times New Roman" panose="02020603050405020304" pitchFamily="18" charset="0"/>
              </a:rPr>
              <a:t>(</a:t>
            </a:r>
            <a:r>
              <a:rPr lang="en-US" altLang="zh-CN" sz="1733" b="1" i="1" dirty="0">
                <a:latin typeface="Times New Roman" panose="02020603050405020304" pitchFamily="18" charset="0"/>
                <a:cs typeface="Times New Roman" panose="02020603050405020304" pitchFamily="18" charset="0"/>
              </a:rPr>
              <a:t>n/b</a:t>
            </a:r>
            <a:r>
              <a:rPr lang="en-US" altLang="zh-CN" sz="1733" b="1" dirty="0">
                <a:latin typeface="Times New Roman" panose="02020603050405020304" pitchFamily="18" charset="0"/>
                <a:cs typeface="Times New Roman" panose="02020603050405020304" pitchFamily="18" charset="0"/>
              </a:rPr>
              <a:t>) </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c f</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733" b="1" dirty="0">
                <a:latin typeface="Times New Roman" panose="02020603050405020304" pitchFamily="18" charset="0"/>
                <a:cs typeface="Times New Roman" panose="02020603050405020304" pitchFamily="18" charset="0"/>
                <a:sym typeface="Symbol" panose="05050102010706020507" pitchFamily="18" charset="2"/>
              </a:rPr>
              <a:t>，那么  </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733"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1733" b="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17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198"/>
                                        </p:tgtEl>
                                        <p:attrNameLst>
                                          <p:attrName>style.visibility</p:attrName>
                                        </p:attrNameLst>
                                      </p:cBhvr>
                                      <p:to>
                                        <p:strVal val="visible"/>
                                      </p:to>
                                    </p:set>
                                    <p:animEffect transition="in" filter="fade">
                                      <p:cBhvr>
                                        <p:cTn id="7" dur="500"/>
                                        <p:tgtEl>
                                          <p:spTgt spid="1361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197"/>
                                        </p:tgtEl>
                                        <p:attrNameLst>
                                          <p:attrName>style.visibility</p:attrName>
                                        </p:attrNameLst>
                                      </p:cBhvr>
                                      <p:to>
                                        <p:strVal val="visible"/>
                                      </p:to>
                                    </p:set>
                                    <p:animEffect transition="in" filter="fade">
                                      <p:cBhvr>
                                        <p:cTn id="10" dur="500"/>
                                        <p:tgtEl>
                                          <p:spTgt spid="1361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196"/>
                                        </p:tgtEl>
                                        <p:attrNameLst>
                                          <p:attrName>style.visibility</p:attrName>
                                        </p:attrNameLst>
                                      </p:cBhvr>
                                      <p:to>
                                        <p:strVal val="visible"/>
                                      </p:to>
                                    </p:set>
                                    <p:animEffect transition="in" filter="fade">
                                      <p:cBhvr>
                                        <p:cTn id="13"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7" grpId="0" animBg="1"/>
      <p:bldP spid="13619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47FA2183-0C94-4C41-90B8-D2E40ED6BB4D}"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F7DFCAB6-6380-4650-BC87-7786769E4506}" type="slidenum">
              <a:rPr lang="en-US" altLang="zh-CN" smtClean="0">
                <a:solidFill>
                  <a:srgbClr val="F0A22E">
                    <a:shade val="75000"/>
                  </a:srgbClr>
                </a:solidFill>
              </a:rPr>
              <a:pPr/>
              <a:t>79</a:t>
            </a:fld>
            <a:endParaRPr lang="en-US" altLang="zh-CN">
              <a:solidFill>
                <a:srgbClr val="F0A22E">
                  <a:shade val="75000"/>
                </a:srgbClr>
              </a:solidFill>
            </a:endParaRPr>
          </a:p>
        </p:txBody>
      </p:sp>
      <p:sp>
        <p:nvSpPr>
          <p:cNvPr id="56322" name="标题 1"/>
          <p:cNvSpPr>
            <a:spLocks noGrp="1"/>
          </p:cNvSpPr>
          <p:nvPr>
            <p:ph type="title" idx="4294967295"/>
          </p:nvPr>
        </p:nvSpPr>
        <p:spPr>
          <a:xfrm>
            <a:off x="990600" y="679450"/>
            <a:ext cx="8915400" cy="701675"/>
          </a:xfrm>
        </p:spPr>
        <p:txBody>
          <a:bodyPr/>
          <a:lstStyle/>
          <a:p>
            <a:pPr algn="l" eaLnBrk="1" hangingPunct="1"/>
            <a:r>
              <a:rPr lang="zh-CN" altLang="en-US" sz="3467" b="1" dirty="0">
                <a:solidFill>
                  <a:srgbClr val="C00000"/>
                </a:solidFill>
              </a:rPr>
              <a:t>主定理的证明</a:t>
            </a:r>
            <a:r>
              <a:rPr lang="en-US" altLang="zh-CN" sz="3467" b="1" dirty="0">
                <a:solidFill>
                  <a:srgbClr val="C00000"/>
                </a:solidFill>
              </a:rPr>
              <a:t>:</a:t>
            </a:r>
            <a:endParaRPr lang="zh-CN" altLang="en-US" sz="3467" b="1" dirty="0">
              <a:solidFill>
                <a:srgbClr val="C00000"/>
              </a:solidFill>
            </a:endParaRPr>
          </a:p>
        </p:txBody>
      </p:sp>
      <p:graphicFrame>
        <p:nvGraphicFramePr>
          <p:cNvPr id="56323" name="Object 1"/>
          <p:cNvGraphicFramePr>
            <a:graphicFrameLocks noChangeAspect="1"/>
          </p:cNvGraphicFramePr>
          <p:nvPr/>
        </p:nvGraphicFramePr>
        <p:xfrm>
          <a:off x="1442906" y="2024361"/>
          <a:ext cx="7030508" cy="3744416"/>
        </p:xfrm>
        <a:graphic>
          <a:graphicData uri="http://schemas.openxmlformats.org/presentationml/2006/ole">
            <mc:AlternateContent xmlns:mc="http://schemas.openxmlformats.org/markup-compatibility/2006">
              <mc:Choice xmlns:v="urn:schemas-microsoft-com:vml" Requires="v">
                <p:oleObj name="公式" r:id="rId2" imgW="3365500" imgH="2387600" progId="">
                  <p:embed/>
                </p:oleObj>
              </mc:Choice>
              <mc:Fallback>
                <p:oleObj name="公式" r:id="rId2" imgW="3365500" imgH="23876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6" y="2024361"/>
                        <a:ext cx="7030508" cy="3744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4" name="矩形 4"/>
          <p:cNvSpPr>
            <a:spLocks noChangeArrowheads="1"/>
          </p:cNvSpPr>
          <p:nvPr/>
        </p:nvSpPr>
        <p:spPr bwMode="auto">
          <a:xfrm>
            <a:off x="1209015" y="1614190"/>
            <a:ext cx="1580882" cy="42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167"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不妨设</a:t>
            </a:r>
            <a:r>
              <a:rPr lang="en-US" altLang="zh-CN" sz="2167"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167"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167" i="1" dirty="0" err="1">
                <a:solidFill>
                  <a:prstClr val="black"/>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167" i="1" baseline="30000" dirty="0" err="1">
                <a:solidFill>
                  <a:prstClr val="black"/>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167" baseline="300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167" baseline="30000" dirty="0">
              <a:solidFill>
                <a:prstClr val="black"/>
              </a:solidFill>
            </a:endParaRPr>
          </a:p>
        </p:txBody>
      </p:sp>
    </p:spTree>
    <p:extLst>
      <p:ext uri="{BB962C8B-B14F-4D97-AF65-F5344CB8AC3E}">
        <p14:creationId xmlns:p14="http://schemas.microsoft.com/office/powerpoint/2010/main" val="101103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83443" y="2464402"/>
            <a:ext cx="4179122" cy="2682448"/>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34000" bIns="156000">
            <a:spAutoFit/>
          </a:bodyPr>
          <a:lstStyle/>
          <a:p>
            <a:pPr algn="just">
              <a:spcBef>
                <a:spcPct val="50000"/>
              </a:spcBef>
            </a:pPr>
            <a:r>
              <a:rPr kumimoji="1" lang="en-US" altLang="zh-CN" sz="2288" dirty="0" err="1">
                <a:latin typeface="Consolas" pitchFamily="49" charset="0"/>
                <a:ea typeface="楷体" pitchFamily="49" charset="-122"/>
                <a:cs typeface="Consolas" pitchFamily="49" charset="0"/>
              </a:rPr>
              <a:t>typedef</a:t>
            </a: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struct</a:t>
            </a: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LNode</a:t>
            </a:r>
            <a:r>
              <a:rPr kumimoji="1" lang="en-US" altLang="zh-CN" sz="2288" dirty="0">
                <a:latin typeface="Consolas" pitchFamily="49" charset="0"/>
                <a:ea typeface="楷体" pitchFamily="49" charset="-122"/>
                <a:cs typeface="Consolas" pitchFamily="49" charset="0"/>
              </a:rPr>
              <a:t> </a:t>
            </a:r>
          </a:p>
          <a:p>
            <a:pPr algn="just">
              <a:spcBef>
                <a:spcPct val="50000"/>
              </a:spcBef>
            </a:pP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ElemType</a:t>
            </a:r>
            <a:r>
              <a:rPr kumimoji="1" lang="en-US" altLang="zh-CN" sz="2288" dirty="0">
                <a:latin typeface="Consolas" pitchFamily="49" charset="0"/>
                <a:ea typeface="楷体" pitchFamily="49" charset="-122"/>
                <a:cs typeface="Consolas" pitchFamily="49" charset="0"/>
              </a:rPr>
              <a:t> data;</a:t>
            </a:r>
          </a:p>
          <a:p>
            <a:pPr algn="just">
              <a:spcBef>
                <a:spcPct val="50000"/>
              </a:spcBef>
            </a:pP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struct</a:t>
            </a: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LNode</a:t>
            </a:r>
            <a:r>
              <a:rPr kumimoji="1" lang="en-US" altLang="zh-CN" sz="2288" dirty="0">
                <a:latin typeface="Consolas" pitchFamily="49" charset="0"/>
                <a:ea typeface="楷体" pitchFamily="49" charset="-122"/>
                <a:cs typeface="Consolas" pitchFamily="49" charset="0"/>
              </a:rPr>
              <a:t> *next;	  </a:t>
            </a:r>
          </a:p>
          <a:p>
            <a:pPr algn="just">
              <a:spcBef>
                <a:spcPct val="50000"/>
              </a:spcBef>
            </a:pPr>
            <a:r>
              <a:rPr kumimoji="1" lang="en-US" altLang="zh-CN" sz="2288" dirty="0">
                <a:latin typeface="Consolas" pitchFamily="49" charset="0"/>
                <a:ea typeface="楷体" pitchFamily="49" charset="-122"/>
                <a:cs typeface="Consolas" pitchFamily="49" charset="0"/>
              </a:rPr>
              <a:t>} </a:t>
            </a:r>
            <a:r>
              <a:rPr kumimoji="1" lang="en-US" altLang="zh-CN" sz="2288" dirty="0" err="1">
                <a:latin typeface="Consolas" pitchFamily="49" charset="0"/>
                <a:ea typeface="楷体" pitchFamily="49" charset="-122"/>
                <a:cs typeface="Consolas" pitchFamily="49" charset="0"/>
              </a:rPr>
              <a:t>LinkList</a:t>
            </a:r>
            <a:r>
              <a:rPr kumimoji="1" lang="en-US" altLang="zh-CN" sz="2288" dirty="0">
                <a:latin typeface="Consolas" pitchFamily="49" charset="0"/>
                <a:ea typeface="楷体" pitchFamily="49" charset="-122"/>
                <a:cs typeface="Consolas" pitchFamily="49" charset="0"/>
              </a:rPr>
              <a:t>;      </a:t>
            </a:r>
          </a:p>
        </p:txBody>
      </p:sp>
      <p:sp>
        <p:nvSpPr>
          <p:cNvPr id="20483" name="AutoShape 3"/>
          <p:cNvSpPr>
            <a:spLocks noChangeArrowheads="1"/>
          </p:cNvSpPr>
          <p:nvPr/>
        </p:nvSpPr>
        <p:spPr bwMode="auto">
          <a:xfrm>
            <a:off x="5339956" y="2496443"/>
            <a:ext cx="2344073" cy="776541"/>
          </a:xfrm>
          <a:prstGeom prst="wedgeRoundRectCallout">
            <a:avLst>
              <a:gd name="adj1" fmla="val -88412"/>
              <a:gd name="adj2" fmla="val 91968"/>
              <a:gd name="adj3" fmla="val 16667"/>
            </a:avLst>
          </a:prstGeom>
          <a:solidFill>
            <a:schemeClr val="bg1"/>
          </a:solidFill>
          <a:ln w="9525">
            <a:solidFill>
              <a:schemeClr val="tx1"/>
            </a:solidFill>
            <a:miter lim="800000"/>
            <a:headEnd/>
            <a:tailEnd/>
          </a:ln>
        </p:spPr>
        <p:txBody>
          <a:bodyPr/>
          <a:lstStyle/>
          <a:p>
            <a:pPr algn="ctr"/>
            <a:r>
              <a:rPr lang="zh-CN" altLang="en-US" sz="2167" dirty="0">
                <a:ea typeface="楷体" pitchFamily="49" charset="-122"/>
                <a:cs typeface="Times New Roman" pitchFamily="18" charset="0"/>
              </a:rPr>
              <a:t>为什么可以这样递归定义类型</a:t>
            </a:r>
          </a:p>
        </p:txBody>
      </p:sp>
      <p:sp>
        <p:nvSpPr>
          <p:cNvPr id="20484" name="Text Box 4"/>
          <p:cNvSpPr txBox="1">
            <a:spLocks noChangeArrowheads="1"/>
          </p:cNvSpPr>
          <p:nvPr/>
        </p:nvSpPr>
        <p:spPr bwMode="auto">
          <a:xfrm>
            <a:off x="507342" y="967964"/>
            <a:ext cx="3821377" cy="444417"/>
          </a:xfrm>
          <a:prstGeom prst="rect">
            <a:avLst/>
          </a:prstGeom>
          <a:solidFill>
            <a:srgbClr val="9900FF"/>
          </a:solidFill>
          <a:ln w="9525">
            <a:noFill/>
            <a:miter lim="800000"/>
            <a:headEnd/>
            <a:tailEnd/>
          </a:ln>
        </p:spPr>
        <p:txBody>
          <a:bodyPr>
            <a:spAutoFit/>
          </a:bodyPr>
          <a:lstStyle/>
          <a:p>
            <a:pPr algn="ctr">
              <a:spcBef>
                <a:spcPct val="50000"/>
              </a:spcBef>
            </a:pPr>
            <a:r>
              <a:rPr kumimoji="1" lang="en-US" altLang="zh-CN" sz="2288">
                <a:solidFill>
                  <a:schemeClr val="bg1"/>
                </a:solidFill>
                <a:latin typeface="Consolas" pitchFamily="49" charset="0"/>
                <a:ea typeface="楷体" pitchFamily="49" charset="-122"/>
                <a:cs typeface="Consolas" pitchFamily="49" charset="0"/>
              </a:rPr>
              <a:t>2. </a:t>
            </a:r>
            <a:r>
              <a:rPr kumimoji="1" lang="zh-CN" altLang="en-US" sz="2288">
                <a:solidFill>
                  <a:schemeClr val="bg1"/>
                </a:solidFill>
                <a:latin typeface="Consolas" pitchFamily="49" charset="0"/>
                <a:ea typeface="楷体" pitchFamily="49" charset="-122"/>
                <a:cs typeface="Consolas" pitchFamily="49" charset="0"/>
              </a:rPr>
              <a:t>数据结构是递归的</a:t>
            </a:r>
            <a:endParaRPr lang="zh-CN" altLang="en-US" sz="2288">
              <a:solidFill>
                <a:schemeClr val="bg1"/>
              </a:solidFill>
              <a:latin typeface="Consolas" pitchFamily="49" charset="0"/>
              <a:ea typeface="楷体" pitchFamily="49" charset="-122"/>
              <a:cs typeface="Consolas" pitchFamily="49" charset="0"/>
            </a:endParaRPr>
          </a:p>
        </p:txBody>
      </p:sp>
      <p:sp>
        <p:nvSpPr>
          <p:cNvPr id="20485" name="Text Box 5"/>
          <p:cNvSpPr txBox="1">
            <a:spLocks noChangeArrowheads="1"/>
          </p:cNvSpPr>
          <p:nvPr/>
        </p:nvSpPr>
        <p:spPr bwMode="auto">
          <a:xfrm>
            <a:off x="472972" y="1629657"/>
            <a:ext cx="8736542" cy="944361"/>
          </a:xfrm>
          <a:prstGeom prst="rect">
            <a:avLst/>
          </a:prstGeom>
          <a:noFill/>
          <a:ln w="9525">
            <a:noFill/>
            <a:miter lim="800000"/>
            <a:headEnd/>
            <a:tailEnd/>
          </a:ln>
        </p:spPr>
        <p:txBody>
          <a:bodyPr>
            <a:spAutoFit/>
          </a:bodyPr>
          <a:lstStyle/>
          <a:p>
            <a:pPr algn="just">
              <a:lnSpc>
                <a:spcPts val="3467"/>
              </a:lnSpc>
            </a:pPr>
            <a:r>
              <a:rPr kumimoji="1" lang="en-US" altLang="zh-CN" sz="2167" dirty="0">
                <a:latin typeface="Consolas" pitchFamily="49" charset="0"/>
                <a:ea typeface="楷体" pitchFamily="49" charset="-122"/>
                <a:cs typeface="Consolas" pitchFamily="49" charset="0"/>
              </a:rPr>
              <a:t>    </a:t>
            </a:r>
            <a:r>
              <a:rPr kumimoji="1" lang="zh-CN" altLang="en-US" sz="2167" dirty="0">
                <a:latin typeface="Consolas" pitchFamily="49" charset="0"/>
                <a:ea typeface="楷体" pitchFamily="49" charset="-122"/>
                <a:cs typeface="Consolas" pitchFamily="49" charset="0"/>
              </a:rPr>
              <a:t>有些数据结构是递归的。例如单链表就是一种递归数据结构，其结点类型声明如下：</a:t>
            </a:r>
            <a:endParaRPr lang="zh-CN" altLang="en-US" sz="2167" dirty="0">
              <a:latin typeface="Consolas" pitchFamily="49" charset="0"/>
              <a:ea typeface="楷体" pitchFamily="49" charset="-122"/>
              <a:cs typeface="Consolas" pitchFamily="49" charset="0"/>
            </a:endParaRPr>
          </a:p>
        </p:txBody>
      </p:sp>
      <p:sp>
        <p:nvSpPr>
          <p:cNvPr id="20486" name="Text Box 6"/>
          <p:cNvSpPr txBox="1">
            <a:spLocks noChangeArrowheads="1"/>
          </p:cNvSpPr>
          <p:nvPr/>
        </p:nvSpPr>
        <p:spPr bwMode="auto">
          <a:xfrm>
            <a:off x="272480" y="4418551"/>
            <a:ext cx="8970433" cy="944361"/>
          </a:xfrm>
          <a:prstGeom prst="rect">
            <a:avLst/>
          </a:prstGeom>
          <a:noFill/>
          <a:ln w="9525">
            <a:noFill/>
            <a:miter lim="800000"/>
            <a:headEnd/>
            <a:tailEnd/>
          </a:ln>
        </p:spPr>
        <p:txBody>
          <a:bodyPr>
            <a:spAutoFit/>
          </a:bodyPr>
          <a:lstStyle/>
          <a:p>
            <a:pPr>
              <a:lnSpc>
                <a:spcPts val="3467"/>
              </a:lnSpc>
            </a:pPr>
            <a:r>
              <a:rPr kumimoji="1" lang="zh-CN" altLang="en-US" sz="2167" dirty="0">
                <a:latin typeface="Consolas" pitchFamily="49" charset="0"/>
                <a:ea typeface="楷体" pitchFamily="49" charset="-122"/>
                <a:cs typeface="Consolas" pitchFamily="49" charset="0"/>
              </a:rPr>
              <a:t>    结构体</a:t>
            </a:r>
            <a:r>
              <a:rPr kumimoji="1" lang="en-US" altLang="zh-CN" sz="2167" dirty="0" err="1">
                <a:latin typeface="Consolas" pitchFamily="49" charset="0"/>
                <a:ea typeface="楷体" pitchFamily="49" charset="-122"/>
                <a:cs typeface="Consolas" pitchFamily="49" charset="0"/>
              </a:rPr>
              <a:t>LNode</a:t>
            </a:r>
            <a:r>
              <a:rPr kumimoji="1" lang="zh-CN" altLang="en-US" sz="2167" dirty="0">
                <a:latin typeface="Consolas" pitchFamily="49" charset="0"/>
                <a:ea typeface="楷体" pitchFamily="49" charset="-122"/>
                <a:cs typeface="Consolas" pitchFamily="49" charset="0"/>
              </a:rPr>
              <a:t>的定义中用到了它自身，即指针域</a:t>
            </a:r>
            <a:r>
              <a:rPr kumimoji="1" lang="en-US" altLang="zh-CN" sz="2167" dirty="0">
                <a:latin typeface="Consolas" pitchFamily="49" charset="0"/>
                <a:ea typeface="楷体" pitchFamily="49" charset="-122"/>
                <a:cs typeface="Consolas" pitchFamily="49" charset="0"/>
              </a:rPr>
              <a:t>next</a:t>
            </a:r>
            <a:r>
              <a:rPr kumimoji="1" lang="zh-CN" altLang="en-US" sz="2167" dirty="0">
                <a:latin typeface="Consolas" pitchFamily="49" charset="0"/>
                <a:ea typeface="楷体" pitchFamily="49" charset="-122"/>
                <a:cs typeface="Consolas" pitchFamily="49" charset="0"/>
              </a:rPr>
              <a:t>是一种指向自身类型的指针，所以它是一种递归数据结构。 </a:t>
            </a:r>
            <a:endParaRPr lang="zh-CN" altLang="en-US" sz="2167" dirty="0">
              <a:latin typeface="Consolas" pitchFamily="49" charset="0"/>
              <a:ea typeface="楷体"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96D3381F-5534-4EAD-B68D-92D9782367F5}"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8</a:t>
            </a:fld>
            <a:endParaRPr lang="en-US" altLang="zh-CN">
              <a:solidFill>
                <a:srgbClr val="F0A22E">
                  <a:shade val="75000"/>
                </a:srgbClr>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D2B62E2F-862A-4767-9296-2BD38414307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F7DFCAB6-6380-4650-BC87-7786769E4506}" type="slidenum">
              <a:rPr lang="en-US" altLang="zh-CN" smtClean="0">
                <a:solidFill>
                  <a:srgbClr val="F0A22E">
                    <a:shade val="75000"/>
                  </a:srgbClr>
                </a:solidFill>
              </a:rPr>
              <a:pPr/>
              <a:t>80</a:t>
            </a:fld>
            <a:endParaRPr lang="en-US" altLang="zh-CN">
              <a:solidFill>
                <a:srgbClr val="F0A22E">
                  <a:shade val="75000"/>
                </a:srgbClr>
              </a:solidFill>
            </a:endParaRPr>
          </a:p>
        </p:txBody>
      </p:sp>
      <p:sp>
        <p:nvSpPr>
          <p:cNvPr id="57346" name="标题 1"/>
          <p:cNvSpPr>
            <a:spLocks noGrp="1"/>
          </p:cNvSpPr>
          <p:nvPr>
            <p:ph type="title" idx="4294967295"/>
          </p:nvPr>
        </p:nvSpPr>
        <p:spPr>
          <a:xfrm>
            <a:off x="0" y="866775"/>
            <a:ext cx="8915400" cy="690563"/>
          </a:xfrm>
        </p:spPr>
        <p:txBody>
          <a:bodyPr>
            <a:normAutofit/>
          </a:bodyPr>
          <a:lstStyle/>
          <a:p>
            <a:pPr algn="l" eaLnBrk="1" hangingPunct="1"/>
            <a:r>
              <a:rPr lang="zh-CN" altLang="en-US" sz="4333" b="1" dirty="0">
                <a:solidFill>
                  <a:srgbClr val="C00000"/>
                </a:solidFill>
              </a:rPr>
              <a:t> </a:t>
            </a:r>
            <a:r>
              <a:rPr lang="en-US" altLang="zh-CN" sz="4333" b="1" dirty="0">
                <a:solidFill>
                  <a:srgbClr val="C00000"/>
                </a:solidFill>
              </a:rPr>
              <a:t>Case </a:t>
            </a:r>
            <a:r>
              <a:rPr lang="en-US" altLang="zh-CN" sz="4333" b="1" dirty="0">
                <a:solidFill>
                  <a:srgbClr val="C00000"/>
                </a:solidFill>
                <a:latin typeface="Times New Roman" panose="02020603050405020304" pitchFamily="18" charset="0"/>
                <a:cs typeface="Times New Roman" panose="02020603050405020304" pitchFamily="18" charset="0"/>
              </a:rPr>
              <a:t>1:</a:t>
            </a:r>
            <a:endParaRPr lang="zh-CN" altLang="en-US" sz="4333"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7347" name="Object 5"/>
          <p:cNvGraphicFramePr>
            <a:graphicFrameLocks noChangeAspect="1"/>
          </p:cNvGraphicFramePr>
          <p:nvPr>
            <p:extLst>
              <p:ext uri="{D42A27DB-BD31-4B8C-83A1-F6EECF244321}">
                <p14:modId xmlns:p14="http://schemas.microsoft.com/office/powerpoint/2010/main" val="3616511024"/>
              </p:ext>
            </p:extLst>
          </p:nvPr>
        </p:nvGraphicFramePr>
        <p:xfrm>
          <a:off x="2534734" y="913222"/>
          <a:ext cx="2988998" cy="468213"/>
        </p:xfrm>
        <a:graphic>
          <a:graphicData uri="http://schemas.openxmlformats.org/presentationml/2006/ole">
            <mc:AlternateContent xmlns:mc="http://schemas.openxmlformats.org/markup-compatibility/2006">
              <mc:Choice xmlns:v="urn:schemas-microsoft-com:vml" Requires="v">
                <p:oleObj name="公式" r:id="rId2" imgW="1155700" imgH="241300" progId="">
                  <p:embed/>
                </p:oleObj>
              </mc:Choice>
              <mc:Fallback>
                <p:oleObj name="公式" r:id="rId2" imgW="1155700" imgH="241300" progId="">
                  <p:embed/>
                  <p:pic>
                    <p:nvPicPr>
                      <p:cNvPr id="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734" y="913222"/>
                        <a:ext cx="2988998" cy="46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nvGraphicFramePr>
        <p:xfrm>
          <a:off x="1124744" y="1557438"/>
          <a:ext cx="4062148" cy="754558"/>
        </p:xfrm>
        <a:graphic>
          <a:graphicData uri="http://schemas.openxmlformats.org/presentationml/2006/ole">
            <mc:AlternateContent xmlns:mc="http://schemas.openxmlformats.org/markup-compatibility/2006">
              <mc:Choice xmlns:v="urn:schemas-microsoft-com:vml" Requires="v">
                <p:oleObj name="公式" r:id="rId4" imgW="1803400" imgH="444500" progId="">
                  <p:embed/>
                </p:oleObj>
              </mc:Choice>
              <mc:Fallback>
                <p:oleObj name="公式" r:id="rId4" imgW="1803400" imgH="444500" progId="">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744" y="1557438"/>
                        <a:ext cx="4062148" cy="754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3"/>
          <p:cNvGraphicFramePr>
            <a:graphicFrameLocks noChangeAspect="1"/>
          </p:cNvGraphicFramePr>
          <p:nvPr/>
        </p:nvGraphicFramePr>
        <p:xfrm>
          <a:off x="1864256" y="2259113"/>
          <a:ext cx="4414706" cy="759718"/>
        </p:xfrm>
        <a:graphic>
          <a:graphicData uri="http://schemas.openxmlformats.org/presentationml/2006/ole">
            <mc:AlternateContent xmlns:mc="http://schemas.openxmlformats.org/markup-compatibility/2006">
              <mc:Choice xmlns:v="urn:schemas-microsoft-com:vml" Requires="v">
                <p:oleObj name="公式" r:id="rId6" imgW="1993900" imgH="457200" progId="">
                  <p:embed/>
                </p:oleObj>
              </mc:Choice>
              <mc:Fallback>
                <p:oleObj name="公式" r:id="rId6" imgW="1993900" imgH="45720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4256" y="2259113"/>
                        <a:ext cx="4414706" cy="75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2"/>
          <p:cNvGraphicFramePr>
            <a:graphicFrameLocks noChangeAspect="1"/>
          </p:cNvGraphicFramePr>
          <p:nvPr/>
        </p:nvGraphicFramePr>
        <p:xfrm>
          <a:off x="1833298" y="2960788"/>
          <a:ext cx="4918604" cy="2164358"/>
        </p:xfrm>
        <a:graphic>
          <a:graphicData uri="http://schemas.openxmlformats.org/presentationml/2006/ole">
            <mc:AlternateContent xmlns:mc="http://schemas.openxmlformats.org/markup-compatibility/2006">
              <mc:Choice xmlns:v="urn:schemas-microsoft-com:vml" Requires="v">
                <p:oleObj name="公式" r:id="rId8" imgW="2362200" imgH="1384300" progId="">
                  <p:embed/>
                </p:oleObj>
              </mc:Choice>
              <mc:Fallback>
                <p:oleObj name="公式" r:id="rId8" imgW="2362200" imgH="1384300" progId="">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3298" y="2960788"/>
                        <a:ext cx="4918604" cy="2164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1"/>
          <p:cNvGraphicFramePr>
            <a:graphicFrameLocks noChangeAspect="1"/>
          </p:cNvGraphicFramePr>
          <p:nvPr/>
        </p:nvGraphicFramePr>
        <p:xfrm>
          <a:off x="1833299" y="5184478"/>
          <a:ext cx="5694231" cy="464344"/>
        </p:xfrm>
        <a:graphic>
          <a:graphicData uri="http://schemas.openxmlformats.org/presentationml/2006/ole">
            <mc:AlternateContent xmlns:mc="http://schemas.openxmlformats.org/markup-compatibility/2006">
              <mc:Choice xmlns:v="urn:schemas-microsoft-com:vml" Requires="v">
                <p:oleObj name="公式" r:id="rId10" imgW="2349500" imgH="254000" progId="">
                  <p:embed/>
                </p:oleObj>
              </mc:Choice>
              <mc:Fallback>
                <p:oleObj name="公式" r:id="rId10" imgW="2349500" imgH="254000" progId="">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299" y="5184478"/>
                        <a:ext cx="5694231" cy="464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5" name="Rectangle 9"/>
          <p:cNvSpPr>
            <a:spLocks noChangeArrowheads="1"/>
          </p:cNvSpPr>
          <p:nvPr/>
        </p:nvSpPr>
        <p:spPr bwMode="auto">
          <a:xfrm>
            <a:off x="0" y="2372779"/>
            <a:ext cx="1608774" cy="6110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1372344" eaLnBrk="0" hangingPunct="0">
              <a:defRPr/>
            </a:pPr>
            <a:r>
              <a:rPr lang="en-US" altLang="zh-CN" sz="1083">
                <a:solidFill>
                  <a:prstClr val="black"/>
                </a:solidFill>
                <a:ea typeface="宋体" panose="02010600030101010101" pitchFamily="2" charset="-122"/>
                <a:cs typeface="Times New Roman" pitchFamily="18" charset="0"/>
              </a:rPr>
              <a:t> </a:t>
            </a:r>
            <a:endParaRPr lang="en-US" altLang="zh-CN" sz="867">
              <a:solidFill>
                <a:prstClr val="black"/>
              </a:solidFill>
              <a:latin typeface="Arial" panose="020B0604020202020204" pitchFamily="34" charset="0"/>
              <a:ea typeface="宋体" panose="02010600030101010101" pitchFamily="2" charset="-122"/>
            </a:endParaRPr>
          </a:p>
          <a:p>
            <a:pPr indent="1372344" eaLnBrk="0" hangingPunct="0">
              <a:defRPr/>
            </a:pPr>
            <a:endParaRPr lang="en-US" altLang="zh-CN" sz="2288">
              <a:solidFill>
                <a:prstClr val="black"/>
              </a:solidFill>
              <a:latin typeface="Arial" panose="020B0604020202020204" pitchFamily="34" charset="0"/>
              <a:ea typeface="宋体" panose="02010600030101010101" pitchFamily="2" charset="-122"/>
            </a:endParaRPr>
          </a:p>
        </p:txBody>
      </p:sp>
      <p:sp>
        <p:nvSpPr>
          <p:cNvPr id="65546" name="Rectangle 10"/>
          <p:cNvSpPr>
            <a:spLocks noChangeArrowheads="1"/>
          </p:cNvSpPr>
          <p:nvPr/>
        </p:nvSpPr>
        <p:spPr bwMode="auto">
          <a:xfrm>
            <a:off x="0" y="3848982"/>
            <a:ext cx="1053494" cy="25898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288914" eaLnBrk="0" hangingPunct="0">
              <a:defRPr/>
            </a:pPr>
            <a:r>
              <a:rPr lang="en-US" altLang="zh-CN" sz="1083">
                <a:solidFill>
                  <a:prstClr val="black"/>
                </a:solidFill>
                <a:ea typeface="宋体" panose="02010600030101010101" pitchFamily="2" charset="-122"/>
                <a:cs typeface="Times New Roman" pitchFamily="18" charset="0"/>
              </a:rPr>
              <a:t>               </a:t>
            </a:r>
            <a:endParaRPr lang="en-US" altLang="zh-CN" sz="2288">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5961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095870DA-D796-4554-8D2F-D9E63CEFEA2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F7DFCAB6-6380-4650-BC87-7786769E4506}" type="slidenum">
              <a:rPr lang="en-US" altLang="zh-CN" smtClean="0">
                <a:solidFill>
                  <a:srgbClr val="F0A22E">
                    <a:shade val="75000"/>
                  </a:srgbClr>
                </a:solidFill>
              </a:rPr>
              <a:pPr/>
              <a:t>81</a:t>
            </a:fld>
            <a:endParaRPr lang="en-US" altLang="zh-CN">
              <a:solidFill>
                <a:srgbClr val="F0A22E">
                  <a:shade val="75000"/>
                </a:srgbClr>
              </a:solidFill>
            </a:endParaRPr>
          </a:p>
        </p:txBody>
      </p:sp>
      <p:sp>
        <p:nvSpPr>
          <p:cNvPr id="58370" name="标题 1"/>
          <p:cNvSpPr>
            <a:spLocks noGrp="1"/>
          </p:cNvSpPr>
          <p:nvPr>
            <p:ph type="title" idx="4294967295"/>
          </p:nvPr>
        </p:nvSpPr>
        <p:spPr>
          <a:xfrm>
            <a:off x="0" y="984250"/>
            <a:ext cx="8915400" cy="512763"/>
          </a:xfrm>
        </p:spPr>
        <p:txBody>
          <a:bodyPr>
            <a:normAutofit fontScale="90000"/>
          </a:bodyPr>
          <a:lstStyle/>
          <a:p>
            <a:pPr algn="l" eaLnBrk="1" hangingPunct="1"/>
            <a:r>
              <a:rPr lang="zh-CN" altLang="en-US" sz="4333" b="1" dirty="0">
                <a:solidFill>
                  <a:srgbClr val="C00000"/>
                </a:solidFill>
              </a:rPr>
              <a:t> </a:t>
            </a:r>
            <a:r>
              <a:rPr lang="en-US" altLang="zh-CN" sz="4333" b="1" dirty="0">
                <a:solidFill>
                  <a:srgbClr val="C00000"/>
                </a:solidFill>
              </a:rPr>
              <a:t>Case </a:t>
            </a:r>
            <a:r>
              <a:rPr lang="en-US" altLang="zh-CN" sz="4333" b="1" dirty="0">
                <a:solidFill>
                  <a:srgbClr val="C00000"/>
                </a:solidFill>
                <a:latin typeface="Times New Roman" panose="02020603050405020304" pitchFamily="18" charset="0"/>
                <a:cs typeface="Times New Roman" panose="02020603050405020304" pitchFamily="18" charset="0"/>
              </a:rPr>
              <a:t>2:</a:t>
            </a:r>
            <a:endParaRPr lang="zh-CN" altLang="en-US" sz="4333"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8371" name="Object 1"/>
          <p:cNvGraphicFramePr>
            <a:graphicFrameLocks noChangeAspect="1"/>
          </p:cNvGraphicFramePr>
          <p:nvPr>
            <p:extLst>
              <p:ext uri="{D42A27DB-BD31-4B8C-83A1-F6EECF244321}">
                <p14:modId xmlns:p14="http://schemas.microsoft.com/office/powerpoint/2010/main" val="1283514793"/>
              </p:ext>
            </p:extLst>
          </p:nvPr>
        </p:nvGraphicFramePr>
        <p:xfrm>
          <a:off x="2612741" y="1014414"/>
          <a:ext cx="2751667" cy="468213"/>
        </p:xfrm>
        <a:graphic>
          <a:graphicData uri="http://schemas.openxmlformats.org/presentationml/2006/ole">
            <mc:AlternateContent xmlns:mc="http://schemas.openxmlformats.org/markup-compatibility/2006">
              <mc:Choice xmlns:v="urn:schemas-microsoft-com:vml" Requires="v">
                <p:oleObj name="公式" r:id="rId2" imgW="1066800" imgH="241300" progId="">
                  <p:embed/>
                </p:oleObj>
              </mc:Choice>
              <mc:Fallback>
                <p:oleObj name="公式" r:id="rId2" imgW="1066800" imgH="24130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741" y="1014414"/>
                        <a:ext cx="2751667" cy="46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4"/>
          <p:cNvGraphicFramePr>
            <a:graphicFrameLocks noChangeAspect="1"/>
          </p:cNvGraphicFramePr>
          <p:nvPr/>
        </p:nvGraphicFramePr>
        <p:xfrm>
          <a:off x="1676799" y="1790898"/>
          <a:ext cx="5119819" cy="878384"/>
        </p:xfrm>
        <a:graphic>
          <a:graphicData uri="http://schemas.openxmlformats.org/presentationml/2006/ole">
            <mc:AlternateContent xmlns:mc="http://schemas.openxmlformats.org/markup-compatibility/2006">
              <mc:Choice xmlns:v="urn:schemas-microsoft-com:vml" Requires="v">
                <p:oleObj name="公式" r:id="rId4" imgW="1954951" imgH="444307" progId="">
                  <p:embed/>
                </p:oleObj>
              </mc:Choice>
              <mc:Fallback>
                <p:oleObj name="公式" r:id="rId4" imgW="1954951" imgH="444307"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799" y="1790898"/>
                        <a:ext cx="5119819" cy="878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3"/>
          <p:cNvGraphicFramePr>
            <a:graphicFrameLocks noChangeAspect="1"/>
          </p:cNvGraphicFramePr>
          <p:nvPr/>
        </p:nvGraphicFramePr>
        <p:xfrm>
          <a:off x="1754190" y="2727327"/>
          <a:ext cx="6359790" cy="2749947"/>
        </p:xfrm>
        <a:graphic>
          <a:graphicData uri="http://schemas.openxmlformats.org/presentationml/2006/ole">
            <mc:AlternateContent xmlns:mc="http://schemas.openxmlformats.org/markup-compatibility/2006">
              <mc:Choice xmlns:v="urn:schemas-microsoft-com:vml" Requires="v">
                <p:oleObj name="公式" r:id="rId6" imgW="2514600" imgH="1447800" progId="">
                  <p:embed/>
                </p:oleObj>
              </mc:Choice>
              <mc:Fallback>
                <p:oleObj name="公式" r:id="rId6" imgW="2514600" imgH="144780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190" y="2727327"/>
                        <a:ext cx="6359790" cy="2749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5"/>
          <p:cNvSpPr>
            <a:spLocks noChangeArrowheads="1"/>
          </p:cNvSpPr>
          <p:nvPr/>
        </p:nvSpPr>
        <p:spPr bwMode="auto">
          <a:xfrm>
            <a:off x="2" y="606467"/>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spTree>
    <p:extLst>
      <p:ext uri="{BB962C8B-B14F-4D97-AF65-F5344CB8AC3E}">
        <p14:creationId xmlns:p14="http://schemas.microsoft.com/office/powerpoint/2010/main" val="14300714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 y="420730"/>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59396" name="Object 1"/>
          <p:cNvGraphicFramePr>
            <a:graphicFrameLocks noChangeAspect="1"/>
          </p:cNvGraphicFramePr>
          <p:nvPr>
            <p:extLst>
              <p:ext uri="{D42A27DB-BD31-4B8C-83A1-F6EECF244321}">
                <p14:modId xmlns:p14="http://schemas.microsoft.com/office/powerpoint/2010/main" val="2778689767"/>
              </p:ext>
            </p:extLst>
          </p:nvPr>
        </p:nvGraphicFramePr>
        <p:xfrm>
          <a:off x="2534731" y="971727"/>
          <a:ext cx="3805900" cy="469504"/>
        </p:xfrm>
        <a:graphic>
          <a:graphicData uri="http://schemas.openxmlformats.org/presentationml/2006/ole">
            <mc:AlternateContent xmlns:mc="http://schemas.openxmlformats.org/markup-compatibility/2006">
              <mc:Choice xmlns:v="urn:schemas-microsoft-com:vml" Requires="v">
                <p:oleObj name="公式" r:id="rId2" imgW="1168400" imgH="241300" progId="">
                  <p:embed/>
                </p:oleObj>
              </mc:Choice>
              <mc:Fallback>
                <p:oleObj name="公式" r:id="rId2" imgW="1168400" imgH="24130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731" y="971727"/>
                        <a:ext cx="3805900" cy="469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8" name="Rectangle 4"/>
          <p:cNvSpPr>
            <a:spLocks noChangeArrowheads="1"/>
          </p:cNvSpPr>
          <p:nvPr/>
        </p:nvSpPr>
        <p:spPr bwMode="auto">
          <a:xfrm>
            <a:off x="2" y="420730"/>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59398" name="Object 3"/>
          <p:cNvGraphicFramePr>
            <a:graphicFrameLocks noChangeAspect="1"/>
          </p:cNvGraphicFramePr>
          <p:nvPr/>
        </p:nvGraphicFramePr>
        <p:xfrm>
          <a:off x="1413669" y="1908277"/>
          <a:ext cx="7283318" cy="3216871"/>
        </p:xfrm>
        <a:graphic>
          <a:graphicData uri="http://schemas.openxmlformats.org/presentationml/2006/ole">
            <mc:AlternateContent xmlns:mc="http://schemas.openxmlformats.org/markup-compatibility/2006">
              <mc:Choice xmlns:v="urn:schemas-microsoft-com:vml" Requires="v">
                <p:oleObj name="公式" r:id="rId4" imgW="3187700" imgH="1879600" progId="">
                  <p:embed/>
                </p:oleObj>
              </mc:Choice>
              <mc:Fallback>
                <p:oleObj name="公式" r:id="rId4" imgW="3187700" imgH="18796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669" y="1908277"/>
                        <a:ext cx="7283318" cy="3216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pPr eaLnBrk="1" latinLnBrk="0" hangingPunct="1"/>
            <a:fld id="{C70A208D-C153-48AA-8E18-107BE3862D01}"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F7DFCAB6-6380-4650-BC87-7786769E4506}" type="slidenum">
              <a:rPr lang="en-US" altLang="zh-CN" smtClean="0">
                <a:solidFill>
                  <a:srgbClr val="F0A22E">
                    <a:shade val="75000"/>
                  </a:srgbClr>
                </a:solidFill>
              </a:rPr>
              <a:pPr/>
              <a:t>82</a:t>
            </a:fld>
            <a:endParaRPr lang="en-US" altLang="zh-CN">
              <a:solidFill>
                <a:srgbClr val="F0A22E">
                  <a:shade val="75000"/>
                </a:srgbClr>
              </a:solidFill>
            </a:endParaRPr>
          </a:p>
        </p:txBody>
      </p:sp>
      <p:sp>
        <p:nvSpPr>
          <p:cNvPr id="8" name="标题 1"/>
          <p:cNvSpPr>
            <a:spLocks noGrp="1"/>
          </p:cNvSpPr>
          <p:nvPr>
            <p:ph type="title" idx="4294967295"/>
          </p:nvPr>
        </p:nvSpPr>
        <p:spPr>
          <a:xfrm>
            <a:off x="0" y="984250"/>
            <a:ext cx="8915400" cy="512763"/>
          </a:xfrm>
        </p:spPr>
        <p:txBody>
          <a:bodyPr>
            <a:normAutofit fontScale="90000"/>
          </a:bodyPr>
          <a:lstStyle/>
          <a:p>
            <a:pPr algn="l" eaLnBrk="1" hangingPunct="1"/>
            <a:r>
              <a:rPr lang="zh-CN" altLang="en-US" sz="4333" b="1" dirty="0">
                <a:solidFill>
                  <a:srgbClr val="C00000"/>
                </a:solidFill>
              </a:rPr>
              <a:t> </a:t>
            </a:r>
            <a:r>
              <a:rPr lang="en-US" altLang="zh-CN" sz="4333" b="1" dirty="0">
                <a:solidFill>
                  <a:srgbClr val="C00000"/>
                </a:solidFill>
              </a:rPr>
              <a:t>Case </a:t>
            </a:r>
            <a:r>
              <a:rPr lang="en-US" altLang="zh-CN" sz="4333" b="1" dirty="0">
                <a:solidFill>
                  <a:srgbClr val="C00000"/>
                </a:solidFill>
                <a:latin typeface="Times New Roman" panose="02020603050405020304" pitchFamily="18" charset="0"/>
                <a:cs typeface="Times New Roman" panose="02020603050405020304" pitchFamily="18" charset="0"/>
              </a:rPr>
              <a:t>3:</a:t>
            </a:r>
            <a:endParaRPr lang="zh-CN" altLang="en-US" sz="4333"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248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标题 17"/>
          <p:cNvSpPr>
            <a:spLocks noGrp="1"/>
          </p:cNvSpPr>
          <p:nvPr>
            <p:ph type="title"/>
          </p:nvPr>
        </p:nvSpPr>
        <p:spPr>
          <a:xfrm>
            <a:off x="495300" y="913806"/>
            <a:ext cx="8915400" cy="514648"/>
          </a:xfrm>
        </p:spPr>
        <p:txBody>
          <a:bodyPr rtlCol="0">
            <a:normAutofit fontScale="90000"/>
          </a:bodyPr>
          <a:lstStyle/>
          <a:p>
            <a:pPr>
              <a:defRPr/>
            </a:pPr>
            <a:r>
              <a:rPr lang="zh-CN" altLang="en-US" sz="4333" b="1" dirty="0">
                <a:solidFill>
                  <a:srgbClr val="C00000"/>
                </a:solidFill>
              </a:rPr>
              <a:t> </a:t>
            </a:r>
            <a:r>
              <a:rPr lang="zh-CN" altLang="en-US" b="1" dirty="0">
                <a:solidFill>
                  <a:srgbClr val="C00000"/>
                </a:solidFill>
              </a:rPr>
              <a:t>主定理的应用</a:t>
            </a:r>
          </a:p>
        </p:txBody>
      </p:sp>
      <p:sp>
        <p:nvSpPr>
          <p:cNvPr id="19" name="内容占位符 18"/>
          <p:cNvSpPr>
            <a:spLocks noGrp="1"/>
          </p:cNvSpPr>
          <p:nvPr>
            <p:ph idx="1"/>
          </p:nvPr>
        </p:nvSpPr>
        <p:spPr>
          <a:xfrm>
            <a:off x="428229" y="1699321"/>
            <a:ext cx="8915400" cy="3677345"/>
          </a:xfrm>
        </p:spPr>
        <p:txBody>
          <a:bodyPr rtlCol="0">
            <a:noAutofit/>
          </a:bodyPr>
          <a:lstStyle/>
          <a:p>
            <a:pPr>
              <a:buNone/>
              <a:defRPr/>
            </a:pPr>
            <a:r>
              <a:rPr lang="zh-CN" altLang="en-US" sz="1950" b="1" dirty="0">
                <a:solidFill>
                  <a:srgbClr val="C00000"/>
                </a:solidFill>
                <a:latin typeface="Times New Roman" pitchFamily="18" charset="0"/>
                <a:cs typeface="Times New Roman" pitchFamily="18" charset="0"/>
              </a:rPr>
              <a:t>例</a:t>
            </a:r>
            <a:r>
              <a:rPr lang="en-US" altLang="zh-CN" sz="1950" b="1" dirty="0">
                <a:solidFill>
                  <a:srgbClr val="C00000"/>
                </a:solidFill>
                <a:latin typeface="Times New Roman" pitchFamily="18" charset="0"/>
                <a:cs typeface="Times New Roman" pitchFamily="18" charset="0"/>
              </a:rPr>
              <a:t>20  </a:t>
            </a:r>
            <a:r>
              <a:rPr lang="zh-CN" altLang="en-US" sz="1950" b="1" dirty="0"/>
              <a:t>求解递推方程</a:t>
            </a:r>
          </a:p>
          <a:p>
            <a:pPr marL="350987">
              <a:spcBef>
                <a:spcPts val="1300"/>
              </a:spcBef>
              <a:buNone/>
              <a:defRPr/>
            </a:pPr>
            <a:r>
              <a:rPr lang="zh-CN" altLang="en-US" sz="1950" b="1" dirty="0">
                <a:solidFill>
                  <a:srgbClr val="FF0000"/>
                </a:solidFill>
              </a:rPr>
              <a:t>解</a:t>
            </a:r>
            <a:r>
              <a:rPr lang="en-US" altLang="zh-CN" sz="1950" b="1" dirty="0">
                <a:solidFill>
                  <a:srgbClr val="FF0000"/>
                </a:solidFill>
              </a:rPr>
              <a:t>:</a:t>
            </a:r>
            <a:r>
              <a:rPr lang="en-US" sz="1950" b="1" dirty="0"/>
              <a:t>  </a:t>
            </a:r>
            <a:r>
              <a:rPr lang="zh-CN" altLang="en-US" sz="1950" b="1" dirty="0"/>
              <a:t>上述递推方程中的</a:t>
            </a:r>
            <a:r>
              <a:rPr lang="en-US" sz="1950" b="1" dirty="0"/>
              <a:t>                                                  </a:t>
            </a:r>
            <a:r>
              <a:rPr lang="zh-CN" altLang="en-US" sz="1950" b="1" dirty="0"/>
              <a:t>那么</a:t>
            </a:r>
            <a:r>
              <a:rPr lang="en-US" sz="1950" b="1" dirty="0"/>
              <a:t> </a:t>
            </a:r>
            <a:endParaRPr lang="zh-CN" altLang="en-US" sz="1950" b="1" dirty="0"/>
          </a:p>
          <a:p>
            <a:pPr>
              <a:buNone/>
              <a:defRPr/>
            </a:pPr>
            <a:endParaRPr lang="en-US" altLang="zh-CN" sz="1950" b="1" dirty="0"/>
          </a:p>
          <a:p>
            <a:pPr>
              <a:buNone/>
              <a:defRPr/>
            </a:pPr>
            <a:r>
              <a:rPr lang="zh-CN" altLang="en-US" sz="1950" b="1" dirty="0"/>
              <a:t>相当于主定理的第一种情况，其中</a:t>
            </a:r>
            <a:r>
              <a:rPr lang="en-US" sz="1950" b="1" i="1" dirty="0">
                <a:sym typeface="Symbol"/>
              </a:rPr>
              <a:t> </a:t>
            </a:r>
            <a:r>
              <a:rPr lang="en-US" sz="1950" b="1" dirty="0"/>
              <a:t>=1. </a:t>
            </a:r>
            <a:r>
              <a:rPr lang="zh-CN" altLang="en-US" sz="1950" b="1" dirty="0"/>
              <a:t>根据定理得到</a:t>
            </a:r>
            <a:r>
              <a:rPr lang="en-US" sz="1950" b="1" dirty="0"/>
              <a:t> </a:t>
            </a:r>
            <a:endParaRPr lang="zh-CN" altLang="en-US" sz="1950" b="1" dirty="0"/>
          </a:p>
          <a:p>
            <a:pPr>
              <a:defRPr/>
            </a:pPr>
            <a:endParaRPr lang="en-US" sz="1950" b="1" dirty="0"/>
          </a:p>
          <a:p>
            <a:pPr>
              <a:defRPr/>
            </a:pPr>
            <a:endParaRPr lang="en-US" sz="1950" b="1" dirty="0"/>
          </a:p>
          <a:p>
            <a:pPr>
              <a:buNone/>
              <a:defRPr/>
            </a:pPr>
            <a:r>
              <a:rPr lang="zh-CN" altLang="en-US" sz="1950" b="1" dirty="0">
                <a:solidFill>
                  <a:srgbClr val="C00000"/>
                </a:solidFill>
              </a:rPr>
              <a:t>例</a:t>
            </a:r>
            <a:r>
              <a:rPr lang="en-US" altLang="zh-CN" sz="1950" b="1" dirty="0">
                <a:solidFill>
                  <a:srgbClr val="C00000"/>
                </a:solidFill>
              </a:rPr>
              <a:t>2</a:t>
            </a:r>
            <a:r>
              <a:rPr lang="en-US" sz="1950" b="1" dirty="0">
                <a:solidFill>
                  <a:srgbClr val="C00000"/>
                </a:solidFill>
                <a:latin typeface="Times New Roman" pitchFamily="18" charset="0"/>
                <a:cs typeface="Times New Roman" pitchFamily="18" charset="0"/>
              </a:rPr>
              <a:t>1</a:t>
            </a:r>
            <a:r>
              <a:rPr lang="en-US" altLang="zh-CN" sz="1950" b="1" dirty="0">
                <a:solidFill>
                  <a:srgbClr val="C00000"/>
                </a:solidFill>
                <a:latin typeface="Times New Roman" pitchFamily="18" charset="0"/>
                <a:cs typeface="Times New Roman" pitchFamily="18" charset="0"/>
              </a:rPr>
              <a:t> </a:t>
            </a:r>
            <a:r>
              <a:rPr lang="en-US" altLang="zh-CN" sz="1950" b="1" dirty="0">
                <a:solidFill>
                  <a:srgbClr val="C00000"/>
                </a:solidFill>
              </a:rPr>
              <a:t> </a:t>
            </a:r>
            <a:r>
              <a:rPr lang="zh-CN" altLang="en-US" sz="1950" b="1" dirty="0"/>
              <a:t>求解递推方程</a:t>
            </a:r>
          </a:p>
          <a:p>
            <a:pPr>
              <a:buNone/>
              <a:defRPr/>
            </a:pPr>
            <a:r>
              <a:rPr lang="zh-CN" altLang="en-US" sz="1950" b="1" dirty="0">
                <a:solidFill>
                  <a:srgbClr val="FF0000"/>
                </a:solidFill>
              </a:rPr>
              <a:t>解</a:t>
            </a:r>
            <a:r>
              <a:rPr lang="en-US" altLang="zh-CN" sz="1950" b="1" dirty="0">
                <a:solidFill>
                  <a:srgbClr val="FF0000"/>
                </a:solidFill>
              </a:rPr>
              <a:t>:</a:t>
            </a:r>
            <a:r>
              <a:rPr lang="en-US" sz="1950" b="1" dirty="0"/>
              <a:t>  </a:t>
            </a:r>
            <a:r>
              <a:rPr lang="zh-CN" altLang="en-US" sz="1950" b="1" dirty="0"/>
              <a:t>上述递推方程中的 </a:t>
            </a:r>
            <a:r>
              <a:rPr lang="en-US" sz="1950" b="1" i="1" dirty="0">
                <a:latin typeface="Times New Roman" pitchFamily="18" charset="0"/>
                <a:cs typeface="Times New Roman" pitchFamily="18" charset="0"/>
              </a:rPr>
              <a:t>a</a:t>
            </a:r>
            <a:r>
              <a:rPr lang="en-US" sz="1950" b="1" dirty="0">
                <a:latin typeface="Times New Roman" pitchFamily="18" charset="0"/>
                <a:cs typeface="Times New Roman" pitchFamily="18" charset="0"/>
              </a:rPr>
              <a:t>=1, </a:t>
            </a:r>
            <a:r>
              <a:rPr lang="en-US" sz="1950" b="1" i="1" dirty="0">
                <a:latin typeface="Times New Roman" pitchFamily="18" charset="0"/>
                <a:cs typeface="Times New Roman" pitchFamily="18" charset="0"/>
              </a:rPr>
              <a:t>b</a:t>
            </a:r>
            <a:r>
              <a:rPr lang="en-US" sz="1950" b="1" dirty="0">
                <a:latin typeface="Times New Roman" pitchFamily="18" charset="0"/>
                <a:cs typeface="Times New Roman" pitchFamily="18" charset="0"/>
              </a:rPr>
              <a:t>=3/2, </a:t>
            </a:r>
            <a:r>
              <a:rPr lang="en-US" sz="1950" b="1" i="1" dirty="0">
                <a:latin typeface="Times New Roman" pitchFamily="18" charset="0"/>
                <a:cs typeface="Times New Roman" pitchFamily="18" charset="0"/>
              </a:rPr>
              <a:t>f</a:t>
            </a:r>
            <a:r>
              <a:rPr lang="en-US" sz="1950" b="1" dirty="0">
                <a:latin typeface="Times New Roman" pitchFamily="18" charset="0"/>
                <a:cs typeface="Times New Roman" pitchFamily="18" charset="0"/>
              </a:rPr>
              <a:t>(</a:t>
            </a:r>
            <a:r>
              <a:rPr lang="en-US" sz="1950" b="1" i="1" dirty="0">
                <a:latin typeface="Times New Roman" pitchFamily="18" charset="0"/>
                <a:cs typeface="Times New Roman" pitchFamily="18" charset="0"/>
              </a:rPr>
              <a:t>n</a:t>
            </a:r>
            <a:r>
              <a:rPr lang="en-US" sz="1950" b="1" dirty="0">
                <a:latin typeface="Times New Roman" pitchFamily="18" charset="0"/>
                <a:cs typeface="Times New Roman" pitchFamily="18" charset="0"/>
              </a:rPr>
              <a:t>)=1</a:t>
            </a:r>
            <a:r>
              <a:rPr lang="zh-CN" altLang="en-US" sz="1950" b="1" dirty="0"/>
              <a:t>，那么</a:t>
            </a:r>
            <a:r>
              <a:rPr lang="en-US" sz="1950" b="1" dirty="0"/>
              <a:t> </a:t>
            </a:r>
            <a:endParaRPr lang="zh-CN" altLang="en-US" sz="1950" b="1" dirty="0"/>
          </a:p>
          <a:p>
            <a:pPr>
              <a:buNone/>
              <a:defRPr/>
            </a:pPr>
            <a:endParaRPr lang="en-US" altLang="zh-CN" sz="1950" b="1" dirty="0"/>
          </a:p>
          <a:p>
            <a:pPr>
              <a:buNone/>
              <a:defRPr/>
            </a:pPr>
            <a:r>
              <a:rPr lang="zh-CN" altLang="en-US" sz="1950" b="1" dirty="0"/>
              <a:t>相当于主定理的第二种情况</a:t>
            </a:r>
            <a:r>
              <a:rPr lang="en-US" sz="1950" b="1" dirty="0"/>
              <a:t>. </a:t>
            </a:r>
            <a:r>
              <a:rPr lang="zh-CN" altLang="en-US" sz="1950" b="1" dirty="0"/>
              <a:t>根据定理得到</a:t>
            </a:r>
            <a:r>
              <a:rPr lang="en-US" sz="1950" b="1" dirty="0"/>
              <a:t> .</a:t>
            </a:r>
            <a:endParaRPr lang="zh-CN" altLang="en-US" sz="1950" b="1" dirty="0"/>
          </a:p>
          <a:p>
            <a:pPr>
              <a:defRPr/>
            </a:pPr>
            <a:endParaRPr lang="zh-CN" altLang="en-US" sz="2600" dirty="0"/>
          </a:p>
        </p:txBody>
      </p:sp>
      <p:sp>
        <p:nvSpPr>
          <p:cNvPr id="2" name="日期占位符 1"/>
          <p:cNvSpPr>
            <a:spLocks noGrp="1"/>
          </p:cNvSpPr>
          <p:nvPr>
            <p:ph type="dt" sz="half" idx="10"/>
          </p:nvPr>
        </p:nvSpPr>
        <p:spPr/>
        <p:txBody>
          <a:bodyPr/>
          <a:lstStyle/>
          <a:p>
            <a:pPr eaLnBrk="1" latinLnBrk="0" hangingPunct="1"/>
            <a:fld id="{015992FF-D345-4C37-AD95-06C2DFDEAC14}"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solidFill>
                  <a:srgbClr val="F0A22E">
                    <a:shade val="75000"/>
                  </a:srgbClr>
                </a:solidFill>
              </a:rPr>
              <a:pPr/>
              <a:t>83</a:t>
            </a:fld>
            <a:endParaRPr lang="en-US" altLang="zh-CN">
              <a:solidFill>
                <a:srgbClr val="F0A22E">
                  <a:shade val="75000"/>
                </a:srgbClr>
              </a:solidFill>
            </a:endParaRPr>
          </a:p>
        </p:txBody>
      </p:sp>
      <p:sp>
        <p:nvSpPr>
          <p:cNvPr id="68625" name="Rectangle 17"/>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21" name="Object 16"/>
          <p:cNvGraphicFramePr>
            <a:graphicFrameLocks noChangeAspect="1"/>
          </p:cNvGraphicFramePr>
          <p:nvPr>
            <p:extLst>
              <p:ext uri="{D42A27DB-BD31-4B8C-83A1-F6EECF244321}">
                <p14:modId xmlns:p14="http://schemas.microsoft.com/office/powerpoint/2010/main" val="313843511"/>
              </p:ext>
            </p:extLst>
          </p:nvPr>
        </p:nvGraphicFramePr>
        <p:xfrm>
          <a:off x="2768759" y="1779103"/>
          <a:ext cx="2691473" cy="323751"/>
        </p:xfrm>
        <a:graphic>
          <a:graphicData uri="http://schemas.openxmlformats.org/presentationml/2006/ole">
            <mc:AlternateContent xmlns:mc="http://schemas.openxmlformats.org/markup-compatibility/2006">
              <mc:Choice xmlns:v="urn:schemas-microsoft-com:vml" Requires="v">
                <p:oleObj name="公式" r:id="rId2" imgW="1269449" imgH="203112" progId="">
                  <p:embed/>
                </p:oleObj>
              </mc:Choice>
              <mc:Fallback>
                <p:oleObj name="公式" r:id="rId2" imgW="1269449" imgH="203112" progId="">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759" y="1779103"/>
                        <a:ext cx="2691473" cy="323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7" name="Rectangle 19"/>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23" name="Object 18"/>
          <p:cNvGraphicFramePr>
            <a:graphicFrameLocks noChangeAspect="1"/>
          </p:cNvGraphicFramePr>
          <p:nvPr>
            <p:extLst>
              <p:ext uri="{D42A27DB-BD31-4B8C-83A1-F6EECF244321}">
                <p14:modId xmlns:p14="http://schemas.microsoft.com/office/powerpoint/2010/main" val="2639272024"/>
              </p:ext>
            </p:extLst>
          </p:nvPr>
        </p:nvGraphicFramePr>
        <p:xfrm>
          <a:off x="3080793" y="2180862"/>
          <a:ext cx="2669117" cy="291504"/>
        </p:xfrm>
        <a:graphic>
          <a:graphicData uri="http://schemas.openxmlformats.org/presentationml/2006/ole">
            <mc:AlternateContent xmlns:mc="http://schemas.openxmlformats.org/markup-compatibility/2006">
              <mc:Choice xmlns:v="urn:schemas-microsoft-com:vml" Requires="v">
                <p:oleObj name="公式" r:id="rId4" imgW="1371600" imgH="203200" progId="">
                  <p:embed/>
                </p:oleObj>
              </mc:Choice>
              <mc:Fallback>
                <p:oleObj name="公式" r:id="rId4" imgW="1371600" imgH="203200"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3" y="2180862"/>
                        <a:ext cx="2669117" cy="29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9" name="Rectangle 21"/>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sp>
        <p:nvSpPr>
          <p:cNvPr id="68631" name="Rectangle 23"/>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26" name="Object 22"/>
          <p:cNvGraphicFramePr>
            <a:graphicFrameLocks noChangeAspect="1"/>
          </p:cNvGraphicFramePr>
          <p:nvPr>
            <p:extLst>
              <p:ext uri="{D42A27DB-BD31-4B8C-83A1-F6EECF244321}">
                <p14:modId xmlns:p14="http://schemas.microsoft.com/office/powerpoint/2010/main" val="4092380850"/>
              </p:ext>
            </p:extLst>
          </p:nvPr>
        </p:nvGraphicFramePr>
        <p:xfrm>
          <a:off x="2846766" y="3994302"/>
          <a:ext cx="2388791" cy="292795"/>
        </p:xfrm>
        <a:graphic>
          <a:graphicData uri="http://schemas.openxmlformats.org/presentationml/2006/ole">
            <mc:AlternateContent xmlns:mc="http://schemas.openxmlformats.org/markup-compatibility/2006">
              <mc:Choice xmlns:v="urn:schemas-microsoft-com:vml" Requires="v">
                <p:oleObj name="公式" r:id="rId6" imgW="1244600" imgH="203200" progId="">
                  <p:embed/>
                </p:oleObj>
              </mc:Choice>
              <mc:Fallback>
                <p:oleObj name="公式" r:id="rId6" imgW="1244600" imgH="20320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6766" y="3994302"/>
                        <a:ext cx="2388791" cy="292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3" name="Rectangle 25"/>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28" name="Object 24"/>
          <p:cNvGraphicFramePr>
            <a:graphicFrameLocks noChangeAspect="1"/>
          </p:cNvGraphicFramePr>
          <p:nvPr>
            <p:extLst>
              <p:ext uri="{D42A27DB-BD31-4B8C-83A1-F6EECF244321}">
                <p14:modId xmlns:p14="http://schemas.microsoft.com/office/powerpoint/2010/main" val="1620811131"/>
              </p:ext>
            </p:extLst>
          </p:nvPr>
        </p:nvGraphicFramePr>
        <p:xfrm>
          <a:off x="2144688" y="2570905"/>
          <a:ext cx="3898767" cy="352128"/>
        </p:xfrm>
        <a:graphic>
          <a:graphicData uri="http://schemas.openxmlformats.org/presentationml/2006/ole">
            <mc:AlternateContent xmlns:mc="http://schemas.openxmlformats.org/markup-compatibility/2006">
              <mc:Choice xmlns:v="urn:schemas-microsoft-com:vml" Requires="v">
                <p:oleObj name="公式" r:id="rId8" imgW="2006600" imgH="241300" progId="">
                  <p:embed/>
                </p:oleObj>
              </mc:Choice>
              <mc:Fallback>
                <p:oleObj name="公式" r:id="rId8" imgW="2006600" imgH="241300" progId="">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4688" y="2570905"/>
                        <a:ext cx="3898767" cy="3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5" name="Rectangle 27"/>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30" name="Object 26"/>
          <p:cNvGraphicFramePr>
            <a:graphicFrameLocks noChangeAspect="1"/>
          </p:cNvGraphicFramePr>
          <p:nvPr/>
        </p:nvGraphicFramePr>
        <p:xfrm>
          <a:off x="2378473" y="4624686"/>
          <a:ext cx="3728508" cy="408880"/>
        </p:xfrm>
        <a:graphic>
          <a:graphicData uri="http://schemas.openxmlformats.org/presentationml/2006/ole">
            <mc:AlternateContent xmlns:mc="http://schemas.openxmlformats.org/markup-compatibility/2006">
              <mc:Choice xmlns:v="urn:schemas-microsoft-com:vml" Requires="v">
                <p:oleObj name="公式" r:id="rId10" imgW="1651000" imgH="241300" progId="">
                  <p:embed/>
                </p:oleObj>
              </mc:Choice>
              <mc:Fallback>
                <p:oleObj name="公式" r:id="rId10" imgW="1651000" imgH="241300" progId="">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8473" y="4624686"/>
                        <a:ext cx="3728508" cy="40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7" name="Rectangle 29"/>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32" name="Object 28"/>
          <p:cNvGraphicFramePr>
            <a:graphicFrameLocks noChangeAspect="1"/>
          </p:cNvGraphicFramePr>
          <p:nvPr>
            <p:extLst>
              <p:ext uri="{D42A27DB-BD31-4B8C-83A1-F6EECF244321}">
                <p14:modId xmlns:p14="http://schemas.microsoft.com/office/powerpoint/2010/main" val="237212962"/>
              </p:ext>
            </p:extLst>
          </p:nvPr>
        </p:nvGraphicFramePr>
        <p:xfrm>
          <a:off x="1910662" y="5457225"/>
          <a:ext cx="4134379" cy="384373"/>
        </p:xfrm>
        <a:graphic>
          <a:graphicData uri="http://schemas.openxmlformats.org/presentationml/2006/ole">
            <mc:AlternateContent xmlns:mc="http://schemas.openxmlformats.org/markup-compatibility/2006">
              <mc:Choice xmlns:v="urn:schemas-microsoft-com:vml" Requires="v">
                <p:oleObj name="公式" r:id="rId12" imgW="1866900" imgH="228600" progId="">
                  <p:embed/>
                </p:oleObj>
              </mc:Choice>
              <mc:Fallback>
                <p:oleObj name="公式" r:id="rId12" imgW="1866900" imgH="228600" progId="">
                  <p:embed/>
                  <p:pic>
                    <p:nvPicPr>
                      <p:cNvPr id="0"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0662" y="5457225"/>
                        <a:ext cx="4134379" cy="384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9" name="Rectangle 31"/>
          <p:cNvSpPr>
            <a:spLocks noChangeArrowheads="1"/>
          </p:cNvSpPr>
          <p:nvPr/>
        </p:nvSpPr>
        <p:spPr bwMode="auto">
          <a:xfrm>
            <a:off x="2" y="679989"/>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0434" name="Object 30"/>
          <p:cNvGraphicFramePr>
            <a:graphicFrameLocks noChangeAspect="1"/>
          </p:cNvGraphicFramePr>
          <p:nvPr/>
        </p:nvGraphicFramePr>
        <p:xfrm>
          <a:off x="2612367" y="3278090"/>
          <a:ext cx="1950244" cy="381794"/>
        </p:xfrm>
        <a:graphic>
          <a:graphicData uri="http://schemas.openxmlformats.org/presentationml/2006/ole">
            <mc:AlternateContent xmlns:mc="http://schemas.openxmlformats.org/markup-compatibility/2006">
              <mc:Choice xmlns:v="urn:schemas-microsoft-com:vml" Requires="v">
                <p:oleObj name="公式" r:id="rId14" imgW="876300" imgH="228600" progId="">
                  <p:embed/>
                </p:oleObj>
              </mc:Choice>
              <mc:Fallback>
                <p:oleObj name="公式" r:id="rId14" imgW="876300" imgH="22860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2367" y="3278090"/>
                        <a:ext cx="1950244" cy="381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49898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507339" y="913806"/>
            <a:ext cx="8915400" cy="514648"/>
          </a:xfrm>
        </p:spPr>
        <p:txBody>
          <a:bodyPr>
            <a:normAutofit fontScale="90000"/>
          </a:bodyPr>
          <a:lstStyle/>
          <a:p>
            <a:pPr eaLnBrk="1" hangingPunct="1"/>
            <a:r>
              <a:rPr lang="zh-CN" altLang="en-US" sz="3900" b="1">
                <a:solidFill>
                  <a:srgbClr val="C00000"/>
                </a:solidFill>
              </a:rPr>
              <a:t>应用实例</a:t>
            </a:r>
          </a:p>
        </p:txBody>
      </p:sp>
      <p:sp>
        <p:nvSpPr>
          <p:cNvPr id="61443" name="内容占位符 2"/>
          <p:cNvSpPr>
            <a:spLocks noGrp="1"/>
          </p:cNvSpPr>
          <p:nvPr>
            <p:ph idx="1"/>
          </p:nvPr>
        </p:nvSpPr>
        <p:spPr>
          <a:xfrm>
            <a:off x="495300" y="1785739"/>
            <a:ext cx="8915400" cy="3677345"/>
          </a:xfrm>
        </p:spPr>
        <p:txBody>
          <a:bodyPr>
            <a:normAutofit lnSpcReduction="10000"/>
          </a:bodyPr>
          <a:lstStyle/>
          <a:p>
            <a:pPr eaLnBrk="1" hangingPunct="1">
              <a:buFont typeface="Arial" panose="020B0604020202020204" pitchFamily="34" charset="0"/>
              <a:buNone/>
            </a:pPr>
            <a:r>
              <a:rPr lang="zh-CN" altLang="en-US" sz="2167" b="1" dirty="0">
                <a:solidFill>
                  <a:srgbClr val="C00000"/>
                </a:solidFill>
              </a:rPr>
              <a:t>例</a:t>
            </a:r>
            <a:r>
              <a:rPr lang="en-US" altLang="zh-CN" sz="2167" b="1" dirty="0">
                <a:solidFill>
                  <a:srgbClr val="C00000"/>
                </a:solidFill>
              </a:rPr>
              <a:t>22</a:t>
            </a:r>
            <a:r>
              <a:rPr lang="en-US" altLang="zh-CN" sz="2167" b="1" dirty="0">
                <a:solidFill>
                  <a:srgbClr val="C00000"/>
                </a:solidFill>
                <a:latin typeface="Times New Roman" panose="02020603050405020304" pitchFamily="18" charset="0"/>
                <a:cs typeface="Times New Roman" panose="02020603050405020304" pitchFamily="18" charset="0"/>
              </a:rPr>
              <a:t>  </a:t>
            </a:r>
            <a:r>
              <a:rPr lang="zh-CN" altLang="en-US" sz="2167" b="1" dirty="0"/>
              <a:t>求解递推方程</a:t>
            </a:r>
            <a:r>
              <a:rPr lang="en-US" altLang="zh-CN" sz="2167" b="1" dirty="0"/>
              <a:t> </a:t>
            </a:r>
            <a:endParaRPr lang="zh-CN" altLang="en-US" sz="2167" b="1" dirty="0"/>
          </a:p>
          <a:p>
            <a:pPr eaLnBrk="1" hangingPunct="1">
              <a:buFont typeface="Arial" panose="020B0604020202020204" pitchFamily="34" charset="0"/>
              <a:buNone/>
            </a:pPr>
            <a:r>
              <a:rPr lang="en-US" altLang="zh-CN" sz="2167" b="1" dirty="0"/>
              <a:t>                   </a:t>
            </a:r>
            <a:endParaRPr lang="zh-CN" altLang="en-US" sz="2167" b="1" dirty="0"/>
          </a:p>
          <a:p>
            <a:pPr eaLnBrk="1" hangingPunct="1">
              <a:buFont typeface="Arial" panose="020B0604020202020204" pitchFamily="34" charset="0"/>
              <a:buNone/>
            </a:pPr>
            <a:r>
              <a:rPr lang="zh-CN" altLang="en-US" sz="2167" b="1" dirty="0">
                <a:solidFill>
                  <a:srgbClr val="FF0000"/>
                </a:solidFill>
              </a:rPr>
              <a:t>解</a:t>
            </a:r>
            <a:r>
              <a:rPr lang="en-US" altLang="zh-CN" sz="2167" b="1" dirty="0"/>
              <a:t>  </a:t>
            </a:r>
            <a:r>
              <a:rPr lang="zh-CN" altLang="en-US" sz="2167" b="1" dirty="0"/>
              <a:t>上述递推方程中的</a:t>
            </a:r>
            <a:r>
              <a:rPr lang="en-US" altLang="zh-CN" sz="2167" b="1" i="1" dirty="0">
                <a:latin typeface="Times New Roman" panose="02020603050405020304" pitchFamily="18" charset="0"/>
                <a:cs typeface="Times New Roman" panose="02020603050405020304" pitchFamily="18" charset="0"/>
              </a:rPr>
              <a:t>a</a:t>
            </a:r>
            <a:r>
              <a:rPr lang="en-US" altLang="zh-CN" sz="2167" b="1" dirty="0">
                <a:latin typeface="Times New Roman" panose="02020603050405020304" pitchFamily="18" charset="0"/>
                <a:cs typeface="Times New Roman" panose="02020603050405020304" pitchFamily="18" charset="0"/>
              </a:rPr>
              <a:t>=3, </a:t>
            </a:r>
            <a:r>
              <a:rPr lang="en-US" altLang="zh-CN" sz="2167" b="1" i="1" dirty="0">
                <a:latin typeface="Times New Roman" panose="02020603050405020304" pitchFamily="18" charset="0"/>
                <a:cs typeface="Times New Roman" panose="02020603050405020304" pitchFamily="18" charset="0"/>
              </a:rPr>
              <a:t>b</a:t>
            </a:r>
            <a:r>
              <a:rPr lang="en-US" altLang="zh-CN" sz="2167" b="1" dirty="0">
                <a:latin typeface="Times New Roman" panose="02020603050405020304" pitchFamily="18" charset="0"/>
                <a:cs typeface="Times New Roman" panose="02020603050405020304" pitchFamily="18" charset="0"/>
              </a:rPr>
              <a:t>=4, </a:t>
            </a:r>
            <a:r>
              <a:rPr lang="en-US" altLang="zh-CN" sz="2167" b="1" i="1" dirty="0">
                <a:latin typeface="Times New Roman" panose="02020603050405020304" pitchFamily="18" charset="0"/>
                <a:cs typeface="Times New Roman" panose="02020603050405020304" pitchFamily="18" charset="0"/>
              </a:rPr>
              <a:t>f</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rPr>
              <a:t>)=</a:t>
            </a:r>
            <a:r>
              <a:rPr lang="en-US" altLang="zh-CN" sz="2167" b="1" i="1" dirty="0" err="1">
                <a:latin typeface="Times New Roman" panose="02020603050405020304" pitchFamily="18" charset="0"/>
                <a:cs typeface="Times New Roman" panose="02020603050405020304" pitchFamily="18" charset="0"/>
              </a:rPr>
              <a:t>n</a:t>
            </a:r>
            <a:r>
              <a:rPr lang="en-US" altLang="zh-CN" sz="2167" b="1" dirty="0" err="1">
                <a:latin typeface="Times New Roman" panose="02020603050405020304" pitchFamily="18" charset="0"/>
                <a:cs typeface="Times New Roman" panose="02020603050405020304" pitchFamily="18" charset="0"/>
              </a:rPr>
              <a:t>log</a:t>
            </a:r>
            <a:r>
              <a:rPr lang="en-US" altLang="zh-CN" sz="2167" b="1" i="1" dirty="0" err="1">
                <a:latin typeface="Times New Roman" panose="02020603050405020304" pitchFamily="18" charset="0"/>
                <a:cs typeface="Times New Roman" panose="02020603050405020304" pitchFamily="18" charset="0"/>
              </a:rPr>
              <a:t>n</a:t>
            </a:r>
            <a:r>
              <a:rPr lang="zh-CN" altLang="en-US" sz="2167" b="1" dirty="0"/>
              <a:t>，那么</a:t>
            </a:r>
          </a:p>
          <a:p>
            <a:pPr eaLnBrk="1" hangingPunct="1">
              <a:buFont typeface="Arial" panose="020B0604020202020204" pitchFamily="34" charset="0"/>
              <a:buNone/>
            </a:pPr>
            <a:r>
              <a:rPr lang="en-US" altLang="zh-CN" sz="2167" b="1" dirty="0"/>
              <a:t>                                                                                       </a:t>
            </a:r>
            <a:r>
              <a:rPr lang="zh-CN" altLang="en-US" sz="2167" b="1" dirty="0"/>
              <a:t>，</a:t>
            </a:r>
            <a:r>
              <a:rPr lang="en-US" altLang="zh-CN" sz="2167" b="1" dirty="0">
                <a:sym typeface="Symbol" panose="05050102010706020507" pitchFamily="18" charset="2"/>
              </a:rPr>
              <a:t></a:t>
            </a:r>
            <a:r>
              <a:rPr lang="en-US" altLang="zh-CN" sz="2167" b="1" dirty="0"/>
              <a:t>0.2 </a:t>
            </a:r>
            <a:endParaRPr lang="zh-CN" altLang="en-US" sz="2167" b="1" dirty="0"/>
          </a:p>
          <a:p>
            <a:pPr eaLnBrk="1" hangingPunct="1">
              <a:buFont typeface="Arial" panose="020B0604020202020204" pitchFamily="34" charset="0"/>
              <a:buNone/>
            </a:pPr>
            <a:r>
              <a:rPr lang="zh-CN" altLang="en-US" sz="2167" b="1" dirty="0"/>
              <a:t>此外，要使 </a:t>
            </a:r>
            <a:r>
              <a:rPr lang="en-US" altLang="zh-CN" sz="2167" b="1" i="1" dirty="0">
                <a:latin typeface="Times New Roman" panose="02020603050405020304" pitchFamily="18" charset="0"/>
                <a:cs typeface="Times New Roman" panose="02020603050405020304" pitchFamily="18" charset="0"/>
              </a:rPr>
              <a:t>a f</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b</a:t>
            </a:r>
            <a:r>
              <a:rPr lang="en-US" altLang="zh-CN" sz="2167" b="1" dirty="0">
                <a:latin typeface="Times New Roman" panose="02020603050405020304" pitchFamily="18" charset="0"/>
                <a:cs typeface="Times New Roman" panose="02020603050405020304" pitchFamily="18" charset="0"/>
              </a:rPr>
              <a:t>) </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167" b="1" i="1" dirty="0" err="1">
                <a:latin typeface="Times New Roman" panose="02020603050405020304" pitchFamily="18" charset="0"/>
                <a:cs typeface="Times New Roman" panose="02020603050405020304" pitchFamily="18" charset="0"/>
              </a:rPr>
              <a:t>cf</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rPr>
              <a:t>)</a:t>
            </a:r>
            <a:r>
              <a:rPr lang="zh-CN" altLang="en-US" sz="2167" b="1" dirty="0"/>
              <a:t>成立，代入 </a:t>
            </a:r>
            <a:r>
              <a:rPr lang="en-US" altLang="zh-CN" sz="2167" b="1" i="1" dirty="0">
                <a:latin typeface="Times New Roman" panose="02020603050405020304" pitchFamily="18" charset="0"/>
                <a:cs typeface="Times New Roman" panose="02020603050405020304" pitchFamily="18" charset="0"/>
              </a:rPr>
              <a:t>f</a:t>
            </a:r>
            <a:r>
              <a:rPr lang="en-US" altLang="zh-CN" sz="2167" b="1" dirty="0">
                <a:latin typeface="Times New Roman" panose="02020603050405020304" pitchFamily="18" charset="0"/>
                <a:cs typeface="Times New Roman" panose="02020603050405020304" pitchFamily="18" charset="0"/>
              </a:rPr>
              <a:t>(</a:t>
            </a:r>
            <a:r>
              <a:rPr lang="en-US" altLang="zh-CN" sz="2167" b="1" i="1" dirty="0">
                <a:latin typeface="Times New Roman" panose="02020603050405020304" pitchFamily="18" charset="0"/>
                <a:cs typeface="Times New Roman" panose="02020603050405020304" pitchFamily="18" charset="0"/>
              </a:rPr>
              <a:t>n</a:t>
            </a:r>
            <a:r>
              <a:rPr lang="en-US" altLang="zh-CN" sz="2167" b="1" dirty="0">
                <a:latin typeface="Times New Roman" panose="02020603050405020304" pitchFamily="18" charset="0"/>
                <a:cs typeface="Times New Roman" panose="02020603050405020304" pitchFamily="18" charset="0"/>
              </a:rPr>
              <a:t>)=</a:t>
            </a:r>
            <a:r>
              <a:rPr lang="en-US" altLang="zh-CN" sz="2167" b="1" i="1" dirty="0" err="1">
                <a:latin typeface="Times New Roman" panose="02020603050405020304" pitchFamily="18" charset="0"/>
                <a:cs typeface="Times New Roman" panose="02020603050405020304" pitchFamily="18" charset="0"/>
              </a:rPr>
              <a:t>n</a:t>
            </a:r>
            <a:r>
              <a:rPr lang="en-US" altLang="zh-CN" sz="2167" b="1" dirty="0" err="1">
                <a:latin typeface="Times New Roman" panose="02020603050405020304" pitchFamily="18" charset="0"/>
                <a:cs typeface="Times New Roman" panose="02020603050405020304" pitchFamily="18" charset="0"/>
              </a:rPr>
              <a:t>log</a:t>
            </a:r>
            <a:r>
              <a:rPr lang="en-US" altLang="zh-CN" sz="2167" b="1" i="1" dirty="0" err="1">
                <a:latin typeface="Times New Roman" panose="02020603050405020304" pitchFamily="18" charset="0"/>
                <a:cs typeface="Times New Roman" panose="02020603050405020304" pitchFamily="18" charset="0"/>
              </a:rPr>
              <a:t>n</a:t>
            </a:r>
            <a:r>
              <a:rPr lang="zh-CN" altLang="en-US" sz="2167" b="1" dirty="0"/>
              <a:t>，得到</a:t>
            </a:r>
          </a:p>
          <a:p>
            <a:pPr eaLnBrk="1" hangingPunct="1">
              <a:buFont typeface="Arial" panose="020B0604020202020204" pitchFamily="34" charset="0"/>
              <a:buNone/>
            </a:pPr>
            <a:r>
              <a:rPr lang="en-US" altLang="zh-CN" sz="2167" b="1" dirty="0"/>
              <a:t> </a:t>
            </a:r>
            <a:endParaRPr lang="zh-CN" altLang="en-US" sz="2167" b="1" dirty="0"/>
          </a:p>
          <a:p>
            <a:pPr eaLnBrk="1" hangingPunct="1">
              <a:buFont typeface="Arial" panose="020B0604020202020204" pitchFamily="34" charset="0"/>
              <a:buNone/>
            </a:pPr>
            <a:endParaRPr lang="en-US" altLang="zh-CN" sz="2167" b="1" dirty="0"/>
          </a:p>
          <a:p>
            <a:pPr eaLnBrk="1" hangingPunct="1">
              <a:buFont typeface="Arial" panose="020B0604020202020204" pitchFamily="34" charset="0"/>
              <a:buNone/>
            </a:pPr>
            <a:r>
              <a:rPr lang="zh-CN" altLang="en-US" sz="2167" b="1" dirty="0"/>
              <a:t>显然只要 </a:t>
            </a:r>
            <a:r>
              <a:rPr lang="en-US" altLang="zh-CN" sz="2167" b="1" i="1" dirty="0">
                <a:latin typeface="Times New Roman" panose="02020603050405020304" pitchFamily="18" charset="0"/>
                <a:cs typeface="Times New Roman" panose="02020603050405020304" pitchFamily="18" charset="0"/>
              </a:rPr>
              <a:t>c </a:t>
            </a:r>
            <a:r>
              <a:rPr lang="en-US" altLang="zh-CN" sz="2167"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167" b="1" dirty="0">
                <a:latin typeface="Times New Roman" panose="02020603050405020304" pitchFamily="18" charset="0"/>
                <a:cs typeface="Times New Roman" panose="02020603050405020304" pitchFamily="18" charset="0"/>
              </a:rPr>
              <a:t>3/4</a:t>
            </a:r>
            <a:r>
              <a:rPr lang="zh-CN" altLang="en-US" sz="2167" b="1" dirty="0"/>
              <a:t>，上述不等式就可以对充分大的</a:t>
            </a:r>
            <a:r>
              <a:rPr lang="en-US" altLang="zh-CN" sz="2167" b="1" i="1" dirty="0">
                <a:latin typeface="Times New Roman" panose="02020603050405020304" pitchFamily="18" charset="0"/>
                <a:cs typeface="Times New Roman" panose="02020603050405020304" pitchFamily="18" charset="0"/>
              </a:rPr>
              <a:t>n</a:t>
            </a:r>
            <a:r>
              <a:rPr lang="zh-CN" altLang="en-US" sz="2167" b="1" dirty="0"/>
              <a:t>成立</a:t>
            </a:r>
            <a:r>
              <a:rPr lang="en-US" altLang="zh-CN" sz="2167" b="1" dirty="0"/>
              <a:t>. </a:t>
            </a:r>
          </a:p>
          <a:p>
            <a:pPr eaLnBrk="1" hangingPunct="1">
              <a:buFont typeface="Arial" panose="020B0604020202020204" pitchFamily="34" charset="0"/>
              <a:buNone/>
            </a:pPr>
            <a:r>
              <a:rPr lang="zh-CN" altLang="en-US" sz="2167" b="1" dirty="0"/>
              <a:t>相当于主定理的第三种情况</a:t>
            </a:r>
            <a:r>
              <a:rPr lang="en-US" altLang="zh-CN" sz="2167" b="1" dirty="0"/>
              <a:t>. </a:t>
            </a:r>
            <a:r>
              <a:rPr lang="zh-CN" altLang="en-US" sz="2167" b="1" dirty="0"/>
              <a:t>因此有 </a:t>
            </a:r>
            <a:r>
              <a:rPr lang="en-US" altLang="zh-CN" sz="2167" b="1" dirty="0"/>
              <a:t> </a:t>
            </a:r>
            <a:endParaRPr lang="zh-CN" altLang="en-US" sz="2167" b="1" dirty="0"/>
          </a:p>
          <a:p>
            <a:pPr eaLnBrk="1" hangingPunct="1">
              <a:buFont typeface="Arial" panose="020B0604020202020204" pitchFamily="34" charset="0"/>
              <a:buNone/>
            </a:pPr>
            <a:endParaRPr lang="zh-CN" altLang="en-US" sz="2167" b="1" dirty="0"/>
          </a:p>
        </p:txBody>
      </p:sp>
      <p:sp>
        <p:nvSpPr>
          <p:cNvPr id="2" name="日期占位符 1"/>
          <p:cNvSpPr>
            <a:spLocks noGrp="1"/>
          </p:cNvSpPr>
          <p:nvPr>
            <p:ph type="dt" sz="half" idx="10"/>
          </p:nvPr>
        </p:nvSpPr>
        <p:spPr/>
        <p:txBody>
          <a:bodyPr/>
          <a:lstStyle/>
          <a:p>
            <a:pPr eaLnBrk="1" latinLnBrk="0" hangingPunct="1"/>
            <a:fld id="{8BFDC8B7-2245-4E77-9267-B8A232CBB4D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solidFill>
                  <a:srgbClr val="F0A22E">
                    <a:shade val="75000"/>
                  </a:srgbClr>
                </a:solidFill>
              </a:rPr>
              <a:pPr/>
              <a:t>84</a:t>
            </a:fld>
            <a:endParaRPr lang="en-US" altLang="zh-CN">
              <a:solidFill>
                <a:srgbClr val="F0A22E">
                  <a:shade val="75000"/>
                </a:srgbClr>
              </a:solidFill>
            </a:endParaRPr>
          </a:p>
        </p:txBody>
      </p:sp>
      <p:sp>
        <p:nvSpPr>
          <p:cNvPr id="69634" name="Rectangle 2"/>
          <p:cNvSpPr>
            <a:spLocks noChangeArrowheads="1"/>
          </p:cNvSpPr>
          <p:nvPr/>
        </p:nvSpPr>
        <p:spPr bwMode="auto">
          <a:xfrm>
            <a:off x="2" y="708365"/>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sp>
        <p:nvSpPr>
          <p:cNvPr id="69636" name="Rectangle 4"/>
          <p:cNvSpPr>
            <a:spLocks noChangeArrowheads="1"/>
          </p:cNvSpPr>
          <p:nvPr/>
        </p:nvSpPr>
        <p:spPr bwMode="auto">
          <a:xfrm>
            <a:off x="2" y="708365"/>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1446" name="Object 3"/>
          <p:cNvGraphicFramePr>
            <a:graphicFrameLocks noChangeAspect="1"/>
          </p:cNvGraphicFramePr>
          <p:nvPr>
            <p:extLst>
              <p:ext uri="{D42A27DB-BD31-4B8C-83A1-F6EECF244321}">
                <p14:modId xmlns:p14="http://schemas.microsoft.com/office/powerpoint/2010/main" val="1460573611"/>
              </p:ext>
            </p:extLst>
          </p:nvPr>
        </p:nvGraphicFramePr>
        <p:xfrm>
          <a:off x="3470835" y="1868828"/>
          <a:ext cx="3355313" cy="322461"/>
        </p:xfrm>
        <a:graphic>
          <a:graphicData uri="http://schemas.openxmlformats.org/presentationml/2006/ole">
            <mc:AlternateContent xmlns:mc="http://schemas.openxmlformats.org/markup-compatibility/2006">
              <mc:Choice xmlns:v="urn:schemas-microsoft-com:vml" Requires="v">
                <p:oleObj name="公式" r:id="rId2" imgW="1586811" imgH="203112" progId="">
                  <p:embed/>
                </p:oleObj>
              </mc:Choice>
              <mc:Fallback>
                <p:oleObj name="公式" r:id="rId2" imgW="1586811" imgH="203112"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835" y="1868828"/>
                        <a:ext cx="3355313" cy="322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6"/>
          <p:cNvSpPr>
            <a:spLocks noChangeArrowheads="1"/>
          </p:cNvSpPr>
          <p:nvPr/>
        </p:nvSpPr>
        <p:spPr bwMode="auto">
          <a:xfrm>
            <a:off x="2" y="708365"/>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1448" name="Object 5"/>
          <p:cNvGraphicFramePr>
            <a:graphicFrameLocks noChangeAspect="1"/>
          </p:cNvGraphicFramePr>
          <p:nvPr>
            <p:extLst>
              <p:ext uri="{D42A27DB-BD31-4B8C-83A1-F6EECF244321}">
                <p14:modId xmlns:p14="http://schemas.microsoft.com/office/powerpoint/2010/main" val="2924901683"/>
              </p:ext>
            </p:extLst>
          </p:nvPr>
        </p:nvGraphicFramePr>
        <p:xfrm>
          <a:off x="1286594" y="2960948"/>
          <a:ext cx="4600443" cy="408880"/>
        </p:xfrm>
        <a:graphic>
          <a:graphicData uri="http://schemas.openxmlformats.org/presentationml/2006/ole">
            <mc:AlternateContent xmlns:mc="http://schemas.openxmlformats.org/markup-compatibility/2006">
              <mc:Choice xmlns:v="urn:schemas-microsoft-com:vml" Requires="v">
                <p:oleObj name="公式" r:id="rId4" imgW="2070100" imgH="241300" progId="">
                  <p:embed/>
                </p:oleObj>
              </mc:Choice>
              <mc:Fallback>
                <p:oleObj name="公式" r:id="rId4" imgW="2070100" imgH="24130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594" y="2960948"/>
                        <a:ext cx="4600443" cy="40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0" name="Rectangle 8"/>
          <p:cNvSpPr>
            <a:spLocks noChangeArrowheads="1"/>
          </p:cNvSpPr>
          <p:nvPr/>
        </p:nvSpPr>
        <p:spPr bwMode="auto">
          <a:xfrm>
            <a:off x="2" y="708365"/>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1450" name="Object 7"/>
          <p:cNvGraphicFramePr>
            <a:graphicFrameLocks noChangeAspect="1"/>
          </p:cNvGraphicFramePr>
          <p:nvPr>
            <p:extLst>
              <p:ext uri="{D42A27DB-BD31-4B8C-83A1-F6EECF244321}">
                <p14:modId xmlns:p14="http://schemas.microsoft.com/office/powerpoint/2010/main" val="444112389"/>
              </p:ext>
            </p:extLst>
          </p:nvPr>
        </p:nvGraphicFramePr>
        <p:xfrm>
          <a:off x="2846767" y="3741035"/>
          <a:ext cx="2574529" cy="643632"/>
        </p:xfrm>
        <a:graphic>
          <a:graphicData uri="http://schemas.openxmlformats.org/presentationml/2006/ole">
            <mc:AlternateContent xmlns:mc="http://schemas.openxmlformats.org/markup-compatibility/2006">
              <mc:Choice xmlns:v="urn:schemas-microsoft-com:vml" Requires="v">
                <p:oleObj name="公式" r:id="rId6" imgW="1205977" imgH="406224" progId="">
                  <p:embed/>
                </p:oleObj>
              </mc:Choice>
              <mc:Fallback>
                <p:oleObj name="公式" r:id="rId6" imgW="1205977" imgH="406224"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6767" y="3741035"/>
                        <a:ext cx="2574529" cy="643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2" name="Rectangle 10"/>
          <p:cNvSpPr>
            <a:spLocks noChangeArrowheads="1"/>
          </p:cNvSpPr>
          <p:nvPr/>
        </p:nvSpPr>
        <p:spPr bwMode="auto">
          <a:xfrm>
            <a:off x="2" y="708365"/>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1452" name="Object 9"/>
          <p:cNvGraphicFramePr>
            <a:graphicFrameLocks noChangeAspect="1"/>
          </p:cNvGraphicFramePr>
          <p:nvPr>
            <p:extLst>
              <p:ext uri="{D42A27DB-BD31-4B8C-83A1-F6EECF244321}">
                <p14:modId xmlns:p14="http://schemas.microsoft.com/office/powerpoint/2010/main" val="904500065"/>
              </p:ext>
            </p:extLst>
          </p:nvPr>
        </p:nvGraphicFramePr>
        <p:xfrm>
          <a:off x="2300707" y="5379219"/>
          <a:ext cx="3743986" cy="355997"/>
        </p:xfrm>
        <a:graphic>
          <a:graphicData uri="http://schemas.openxmlformats.org/presentationml/2006/ole">
            <mc:AlternateContent xmlns:mc="http://schemas.openxmlformats.org/markup-compatibility/2006">
              <mc:Choice xmlns:v="urn:schemas-microsoft-com:vml" Requires="v">
                <p:oleObj name="公式" r:id="rId8" imgW="1816100" imgH="203200" progId="">
                  <p:embed/>
                </p:oleObj>
              </mc:Choice>
              <mc:Fallback>
                <p:oleObj name="公式" r:id="rId8" imgW="1816100" imgH="203200" progId="">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0707" y="5379219"/>
                        <a:ext cx="3743986" cy="3559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3156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61409" y="776705"/>
            <a:ext cx="8915400" cy="632023"/>
          </a:xfrm>
        </p:spPr>
        <p:txBody>
          <a:bodyPr/>
          <a:lstStyle/>
          <a:p>
            <a:pPr eaLnBrk="1" hangingPunct="1"/>
            <a:r>
              <a:rPr lang="zh-CN" altLang="en-US" sz="3467" b="1" dirty="0">
                <a:solidFill>
                  <a:srgbClr val="C00000"/>
                </a:solidFill>
              </a:rPr>
              <a:t>   不能使用主定理的例子</a:t>
            </a:r>
          </a:p>
        </p:txBody>
      </p:sp>
      <p:sp>
        <p:nvSpPr>
          <p:cNvPr id="31757" name="内容占位符 2"/>
          <p:cNvSpPr>
            <a:spLocks noGrp="1"/>
          </p:cNvSpPr>
          <p:nvPr>
            <p:ph idx="1"/>
          </p:nvPr>
        </p:nvSpPr>
        <p:spPr>
          <a:xfrm>
            <a:off x="507339" y="1498105"/>
            <a:ext cx="8915400" cy="1169888"/>
          </a:xfrm>
        </p:spPr>
        <p:txBody>
          <a:bodyPr rtlCol="0">
            <a:noAutofit/>
          </a:bodyPr>
          <a:lstStyle/>
          <a:p>
            <a:pPr>
              <a:buNone/>
              <a:defRPr/>
            </a:pPr>
            <a:r>
              <a:rPr lang="zh-CN" altLang="en-US" sz="1950" b="1" dirty="0">
                <a:solidFill>
                  <a:srgbClr val="C00000"/>
                </a:solidFill>
              </a:rPr>
              <a:t>例</a:t>
            </a:r>
            <a:r>
              <a:rPr lang="en-US" altLang="zh-CN" sz="1950" b="1" dirty="0">
                <a:solidFill>
                  <a:srgbClr val="C00000"/>
                </a:solidFill>
                <a:latin typeface="Times New Roman" pitchFamily="18" charset="0"/>
                <a:cs typeface="Times New Roman" pitchFamily="18" charset="0"/>
              </a:rPr>
              <a:t>23</a:t>
            </a:r>
            <a:r>
              <a:rPr lang="en-US" altLang="zh-CN" sz="2167" b="1" dirty="0">
                <a:solidFill>
                  <a:srgbClr val="C00000"/>
                </a:solidFill>
              </a:rPr>
              <a:t>  </a:t>
            </a:r>
            <a:r>
              <a:rPr lang="zh-CN" altLang="en-US" sz="1950" b="1" dirty="0"/>
              <a:t>求解</a:t>
            </a:r>
            <a:endParaRPr lang="en-US" altLang="zh-CN" sz="1950" b="1" dirty="0"/>
          </a:p>
          <a:p>
            <a:pPr>
              <a:buNone/>
              <a:defRPr/>
            </a:pPr>
            <a:r>
              <a:rPr lang="en-US" sz="2167" b="1" i="1" dirty="0">
                <a:latin typeface="Times New Roman" pitchFamily="18" charset="0"/>
                <a:ea typeface="宋体" charset="-122"/>
                <a:cs typeface="Times New Roman" pitchFamily="18" charset="0"/>
              </a:rPr>
              <a:t>  </a:t>
            </a:r>
            <a:r>
              <a:rPr lang="en-US" altLang="zh-CN" sz="2167" b="1" i="1" dirty="0">
                <a:latin typeface="Times New Roman" pitchFamily="18" charset="0"/>
                <a:cs typeface="Times New Roman" pitchFamily="18" charset="0"/>
              </a:rPr>
              <a:t>a</a:t>
            </a:r>
            <a:r>
              <a:rPr lang="en-US" altLang="zh-CN" sz="2167" b="1" dirty="0">
                <a:latin typeface="Times New Roman" pitchFamily="18" charset="0"/>
                <a:cs typeface="Times New Roman" pitchFamily="18" charset="0"/>
              </a:rPr>
              <a:t>=</a:t>
            </a:r>
            <a:r>
              <a:rPr lang="en-US" altLang="zh-CN" sz="2167" b="1" i="1" dirty="0">
                <a:latin typeface="Times New Roman" pitchFamily="18" charset="0"/>
                <a:cs typeface="Times New Roman" pitchFamily="18" charset="0"/>
              </a:rPr>
              <a:t>b</a:t>
            </a:r>
            <a:r>
              <a:rPr lang="en-US" altLang="zh-CN" sz="2167" b="1" dirty="0">
                <a:latin typeface="Times New Roman" pitchFamily="18" charset="0"/>
                <a:cs typeface="Times New Roman" pitchFamily="18" charset="0"/>
              </a:rPr>
              <a:t>=2,                       </a:t>
            </a:r>
            <a:r>
              <a:rPr lang="zh-CN" altLang="en-US" sz="2167" b="1" dirty="0">
                <a:latin typeface="Times New Roman" pitchFamily="18" charset="0"/>
                <a:cs typeface="Times New Roman" pitchFamily="18" charset="0"/>
              </a:rPr>
              <a:t>，</a:t>
            </a:r>
            <a:r>
              <a:rPr lang="en-US" sz="2167" b="1" dirty="0">
                <a:latin typeface="Times New Roman" pitchFamily="18" charset="0"/>
                <a:ea typeface="宋体" charset="-122"/>
                <a:cs typeface="Times New Roman" pitchFamily="18" charset="0"/>
              </a:rPr>
              <a:t> </a:t>
            </a:r>
            <a:r>
              <a:rPr lang="en-US" altLang="zh-CN" sz="2167" b="1" i="1" dirty="0">
                <a:latin typeface="Times New Roman" pitchFamily="18" charset="0"/>
                <a:cs typeface="Times New Roman" pitchFamily="18" charset="0"/>
              </a:rPr>
              <a:t>f</a:t>
            </a:r>
            <a:r>
              <a:rPr lang="en-US" altLang="zh-CN" sz="2167" b="1" dirty="0">
                <a:latin typeface="Times New Roman" pitchFamily="18" charset="0"/>
                <a:cs typeface="Times New Roman" pitchFamily="18" charset="0"/>
              </a:rPr>
              <a:t>(</a:t>
            </a:r>
            <a:r>
              <a:rPr lang="en-US" altLang="zh-CN" sz="2167" b="1" i="1" dirty="0">
                <a:latin typeface="Times New Roman" pitchFamily="18" charset="0"/>
                <a:cs typeface="Times New Roman" pitchFamily="18" charset="0"/>
              </a:rPr>
              <a:t>n</a:t>
            </a:r>
            <a:r>
              <a:rPr lang="en-US" altLang="zh-CN" sz="2167" b="1" dirty="0">
                <a:latin typeface="Times New Roman" pitchFamily="18" charset="0"/>
                <a:cs typeface="Times New Roman" pitchFamily="18" charset="0"/>
              </a:rPr>
              <a:t>) = </a:t>
            </a:r>
            <a:r>
              <a:rPr lang="en-US" altLang="zh-CN" sz="2167" b="1" i="1" dirty="0" err="1">
                <a:latin typeface="Times New Roman" pitchFamily="18" charset="0"/>
                <a:cs typeface="Times New Roman" pitchFamily="18" charset="0"/>
              </a:rPr>
              <a:t>n</a:t>
            </a:r>
            <a:r>
              <a:rPr lang="en-US" altLang="zh-CN" sz="2167" b="1" dirty="0" err="1">
                <a:latin typeface="Times New Roman" pitchFamily="18" charset="0"/>
                <a:cs typeface="Times New Roman" pitchFamily="18" charset="0"/>
              </a:rPr>
              <a:t>log</a:t>
            </a:r>
            <a:r>
              <a:rPr lang="en-US" altLang="zh-CN" sz="2167" b="1" i="1" dirty="0" err="1">
                <a:latin typeface="Times New Roman" pitchFamily="18" charset="0"/>
                <a:cs typeface="Times New Roman" pitchFamily="18" charset="0"/>
              </a:rPr>
              <a:t>n</a:t>
            </a:r>
            <a:r>
              <a:rPr lang="en-US" altLang="zh-CN" sz="2167" b="1" i="1" dirty="0">
                <a:latin typeface="Times New Roman" pitchFamily="18" charset="0"/>
                <a:cs typeface="Times New Roman" pitchFamily="18" charset="0"/>
              </a:rPr>
              <a:t> </a:t>
            </a:r>
          </a:p>
          <a:p>
            <a:pPr>
              <a:buNone/>
              <a:defRPr/>
            </a:pPr>
            <a:r>
              <a:rPr lang="zh-CN" altLang="en-US" sz="1950" b="1" dirty="0">
                <a:latin typeface="Times New Roman" pitchFamily="18" charset="0"/>
                <a:cs typeface="Times New Roman" pitchFamily="18" charset="0"/>
                <a:sym typeface="Symbol" pitchFamily="18" charset="2"/>
              </a:rPr>
              <a:t>不存在</a:t>
            </a:r>
            <a:r>
              <a:rPr lang="en-US" sz="1950" b="1" i="1" dirty="0">
                <a:latin typeface="Times New Roman" pitchFamily="18" charset="0"/>
                <a:ea typeface="宋体" charset="-122"/>
                <a:cs typeface="Times New Roman" pitchFamily="18" charset="0"/>
                <a:sym typeface="Symbol" pitchFamily="18" charset="2"/>
              </a:rPr>
              <a:t>  </a:t>
            </a:r>
            <a:r>
              <a:rPr lang="en-US" altLang="zh-CN" sz="1950" b="1" dirty="0">
                <a:latin typeface="Times New Roman" pitchFamily="18" charset="0"/>
                <a:cs typeface="Times New Roman" pitchFamily="18" charset="0"/>
              </a:rPr>
              <a:t>&gt; 0 </a:t>
            </a:r>
            <a:r>
              <a:rPr lang="zh-CN" altLang="en-US" sz="1950" b="1" dirty="0">
                <a:latin typeface="Times New Roman" pitchFamily="18" charset="0"/>
                <a:cs typeface="Times New Roman" pitchFamily="18" charset="0"/>
              </a:rPr>
              <a:t>使得 </a:t>
            </a:r>
            <a:r>
              <a:rPr lang="en-US" altLang="zh-CN" sz="1950" b="1" i="1" dirty="0" err="1">
                <a:latin typeface="Times New Roman" pitchFamily="18" charset="0"/>
                <a:cs typeface="Times New Roman" pitchFamily="18" charset="0"/>
              </a:rPr>
              <a:t>n</a:t>
            </a:r>
            <a:r>
              <a:rPr lang="en-US" altLang="zh-CN" sz="1950" b="1" dirty="0" err="1">
                <a:latin typeface="Times New Roman" pitchFamily="18" charset="0"/>
                <a:cs typeface="Times New Roman" pitchFamily="18" charset="0"/>
              </a:rPr>
              <a:t>log</a:t>
            </a:r>
            <a:r>
              <a:rPr lang="en-US" altLang="zh-CN" sz="1950" b="1" i="1" dirty="0" err="1">
                <a:latin typeface="Times New Roman" pitchFamily="18" charset="0"/>
                <a:cs typeface="Times New Roman" pitchFamily="18" charset="0"/>
              </a:rPr>
              <a:t>n</a:t>
            </a:r>
            <a:r>
              <a:rPr lang="en-US" altLang="zh-CN" sz="1950" b="1" i="1" dirty="0">
                <a:latin typeface="Times New Roman" pitchFamily="18" charset="0"/>
                <a:cs typeface="Times New Roman" pitchFamily="18" charset="0"/>
              </a:rPr>
              <a:t> </a:t>
            </a:r>
            <a:r>
              <a:rPr lang="en-US" altLang="zh-CN" sz="1950" b="1" dirty="0">
                <a:latin typeface="Times New Roman" pitchFamily="18" charset="0"/>
                <a:cs typeface="Times New Roman" pitchFamily="18" charset="0"/>
              </a:rPr>
              <a:t>=</a:t>
            </a:r>
            <a:r>
              <a:rPr lang="en-US" altLang="zh-CN" sz="1950" b="1" i="1" dirty="0">
                <a:latin typeface="Times New Roman" pitchFamily="18" charset="0"/>
                <a:cs typeface="Times New Roman" pitchFamily="18" charset="0"/>
                <a:sym typeface="Symbol" pitchFamily="18" charset="2"/>
              </a:rPr>
              <a:t> </a:t>
            </a:r>
            <a:r>
              <a:rPr lang="en-US" altLang="zh-CN" sz="1950" b="1" dirty="0">
                <a:latin typeface="Times New Roman" pitchFamily="18" charset="0"/>
                <a:cs typeface="Times New Roman" pitchFamily="18" charset="0"/>
              </a:rPr>
              <a:t>(</a:t>
            </a:r>
            <a:r>
              <a:rPr lang="en-US" altLang="zh-CN" sz="1950" b="1" i="1" dirty="0">
                <a:latin typeface="Times New Roman" pitchFamily="18" charset="0"/>
                <a:cs typeface="Times New Roman" pitchFamily="18" charset="0"/>
              </a:rPr>
              <a:t>n</a:t>
            </a:r>
            <a:r>
              <a:rPr lang="en-US" altLang="zh-CN" sz="1950" b="1" baseline="30000" dirty="0">
                <a:latin typeface="Times New Roman" pitchFamily="18" charset="0"/>
                <a:cs typeface="Times New Roman" pitchFamily="18" charset="0"/>
              </a:rPr>
              <a:t>1+</a:t>
            </a:r>
            <a:r>
              <a:rPr lang="en-US" altLang="zh-CN" sz="1950" b="1" i="1" baseline="30000" dirty="0">
                <a:latin typeface="Times New Roman" pitchFamily="18" charset="0"/>
                <a:cs typeface="Times New Roman" pitchFamily="18" charset="0"/>
                <a:sym typeface="Symbol" pitchFamily="18" charset="2"/>
              </a:rPr>
              <a:t> </a:t>
            </a:r>
            <a:r>
              <a:rPr lang="en-US" altLang="zh-CN" sz="1950" b="1" dirty="0">
                <a:latin typeface="Times New Roman" pitchFamily="18" charset="0"/>
                <a:cs typeface="Times New Roman" pitchFamily="18" charset="0"/>
              </a:rPr>
              <a:t>) </a:t>
            </a:r>
            <a:r>
              <a:rPr lang="zh-CN" altLang="en-US" sz="1950" b="1" dirty="0">
                <a:latin typeface="Times New Roman" pitchFamily="18" charset="0"/>
                <a:cs typeface="Times New Roman" pitchFamily="18" charset="0"/>
              </a:rPr>
              <a:t>成立</a:t>
            </a:r>
            <a:r>
              <a:rPr lang="en-US" altLang="zh-CN" sz="1950" b="1" dirty="0">
                <a:latin typeface="Times New Roman" pitchFamily="18" charset="0"/>
                <a:cs typeface="Times New Roman" pitchFamily="18" charset="0"/>
              </a:rPr>
              <a:t>.</a:t>
            </a:r>
            <a:endParaRPr lang="zh-CN" altLang="en-US" sz="1950" b="1" dirty="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eaLnBrk="1" latinLnBrk="0" hangingPunct="1"/>
            <a:fld id="{482D7F01-6A86-4BC7-A42F-4C352E84AFB0}"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816E1AE2-1FF3-4140-B1E2-6A093B6A483C}" type="slidenum">
              <a:rPr lang="en-US" altLang="zh-CN" smtClean="0">
                <a:solidFill>
                  <a:srgbClr val="F0A22E">
                    <a:shade val="75000"/>
                  </a:srgbClr>
                </a:solidFill>
              </a:rPr>
              <a:pPr/>
              <a:t>85</a:t>
            </a:fld>
            <a:endParaRPr lang="en-US" altLang="zh-CN">
              <a:solidFill>
                <a:srgbClr val="F0A22E">
                  <a:shade val="75000"/>
                </a:srgbClr>
              </a:solidFill>
            </a:endParaRPr>
          </a:p>
        </p:txBody>
      </p:sp>
      <p:sp>
        <p:nvSpPr>
          <p:cNvPr id="70658" name="Rectangle 2"/>
          <p:cNvSpPr>
            <a:spLocks noChangeArrowheads="1"/>
          </p:cNvSpPr>
          <p:nvPr/>
        </p:nvSpPr>
        <p:spPr bwMode="auto">
          <a:xfrm>
            <a:off x="2" y="420730"/>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2469" name="Object 1"/>
          <p:cNvGraphicFramePr>
            <a:graphicFrameLocks noChangeAspect="1"/>
          </p:cNvGraphicFramePr>
          <p:nvPr>
            <p:extLst>
              <p:ext uri="{D42A27DB-BD31-4B8C-83A1-F6EECF244321}">
                <p14:modId xmlns:p14="http://schemas.microsoft.com/office/powerpoint/2010/main" val="555830952"/>
              </p:ext>
            </p:extLst>
          </p:nvPr>
        </p:nvGraphicFramePr>
        <p:xfrm>
          <a:off x="1988671" y="1556794"/>
          <a:ext cx="3534172" cy="335360"/>
        </p:xfrm>
        <a:graphic>
          <a:graphicData uri="http://schemas.openxmlformats.org/presentationml/2006/ole">
            <mc:AlternateContent xmlns:mc="http://schemas.openxmlformats.org/markup-compatibility/2006">
              <mc:Choice xmlns:v="urn:schemas-microsoft-com:vml" Requires="v">
                <p:oleObj name="公式" r:id="rId2" imgW="1586811" imgH="203112" progId="">
                  <p:embed/>
                </p:oleObj>
              </mc:Choice>
              <mc:Fallback>
                <p:oleObj name="公式" r:id="rId2" imgW="1586811" imgH="203112" progId="">
                  <p:embed/>
                  <p:pic>
                    <p:nvPicPr>
                      <p:cNvPr id="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671" y="1556794"/>
                        <a:ext cx="3534172" cy="335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Rectangle 4"/>
          <p:cNvSpPr>
            <a:spLocks noChangeArrowheads="1"/>
          </p:cNvSpPr>
          <p:nvPr/>
        </p:nvSpPr>
        <p:spPr bwMode="auto">
          <a:xfrm>
            <a:off x="2" y="420730"/>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sp>
        <p:nvSpPr>
          <p:cNvPr id="70662" name="Rectangle 6"/>
          <p:cNvSpPr>
            <a:spLocks noChangeArrowheads="1"/>
          </p:cNvSpPr>
          <p:nvPr/>
        </p:nvSpPr>
        <p:spPr bwMode="auto">
          <a:xfrm>
            <a:off x="2" y="420730"/>
            <a:ext cx="184731" cy="44441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2288">
              <a:solidFill>
                <a:prstClr val="black"/>
              </a:solidFill>
              <a:latin typeface="Calibri"/>
              <a:ea typeface="宋体"/>
            </a:endParaRPr>
          </a:p>
        </p:txBody>
      </p:sp>
      <p:graphicFrame>
        <p:nvGraphicFramePr>
          <p:cNvPr id="62472" name="Object 5"/>
          <p:cNvGraphicFramePr>
            <a:graphicFrameLocks noChangeAspect="1"/>
          </p:cNvGraphicFramePr>
          <p:nvPr>
            <p:extLst>
              <p:ext uri="{D42A27DB-BD31-4B8C-83A1-F6EECF244321}">
                <p14:modId xmlns:p14="http://schemas.microsoft.com/office/powerpoint/2010/main" val="4176620541"/>
              </p:ext>
            </p:extLst>
          </p:nvPr>
        </p:nvGraphicFramePr>
        <p:xfrm>
          <a:off x="1671639" y="1868827"/>
          <a:ext cx="1565010" cy="408880"/>
        </p:xfrm>
        <a:graphic>
          <a:graphicData uri="http://schemas.openxmlformats.org/presentationml/2006/ole">
            <mc:AlternateContent xmlns:mc="http://schemas.openxmlformats.org/markup-compatibility/2006">
              <mc:Choice xmlns:v="urn:schemas-microsoft-com:vml" Requires="v">
                <p:oleObj name="公式" r:id="rId4" imgW="609336" imgH="215806" progId="">
                  <p:embed/>
                </p:oleObj>
              </mc:Choice>
              <mc:Fallback>
                <p:oleObj name="公式" r:id="rId4" imgW="609336" imgH="215806"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639" y="1868827"/>
                        <a:ext cx="1565010" cy="40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473" name="组合 127"/>
          <p:cNvGrpSpPr>
            <a:grpSpLocks/>
          </p:cNvGrpSpPr>
          <p:nvPr/>
        </p:nvGrpSpPr>
        <p:grpSpPr bwMode="auto">
          <a:xfrm>
            <a:off x="1129907" y="2785369"/>
            <a:ext cx="6241123" cy="2130753"/>
            <a:chOff x="1043608" y="2852936"/>
            <a:chExt cx="5760640" cy="2622257"/>
          </a:xfrm>
        </p:grpSpPr>
        <p:sp>
          <p:nvSpPr>
            <p:cNvPr id="62476" name="TextBox 75"/>
            <p:cNvSpPr txBox="1">
              <a:spLocks noChangeArrowheads="1"/>
            </p:cNvSpPr>
            <p:nvPr/>
          </p:nvSpPr>
          <p:spPr bwMode="auto">
            <a:xfrm>
              <a:off x="3259837" y="2852936"/>
              <a:ext cx="808107" cy="52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167" i="1">
                  <a:solidFill>
                    <a:prstClr val="black"/>
                  </a:solidFill>
                  <a:latin typeface="Times New Roman" panose="02020603050405020304" pitchFamily="18" charset="0"/>
                  <a:cs typeface="Times New Roman" panose="02020603050405020304" pitchFamily="18" charset="0"/>
                </a:rPr>
                <a:t>n</a:t>
              </a:r>
              <a:r>
                <a:rPr lang="en-US" altLang="zh-CN" sz="2167">
                  <a:solidFill>
                    <a:prstClr val="black"/>
                  </a:solidFill>
                  <a:latin typeface="Times New Roman" panose="02020603050405020304" pitchFamily="18" charset="0"/>
                  <a:cs typeface="Times New Roman" panose="02020603050405020304" pitchFamily="18" charset="0"/>
                </a:rPr>
                <a:t>log</a:t>
              </a:r>
              <a:r>
                <a:rPr lang="en-US" altLang="zh-CN" sz="2167" i="1">
                  <a:solidFill>
                    <a:prstClr val="black"/>
                  </a:solidFill>
                  <a:latin typeface="Times New Roman" panose="02020603050405020304" pitchFamily="18" charset="0"/>
                  <a:cs typeface="Times New Roman" panose="02020603050405020304" pitchFamily="18" charset="0"/>
                </a:rPr>
                <a:t>n</a:t>
              </a:r>
              <a:endParaRPr lang="zh-CN" altLang="en-US" sz="2167" i="1">
                <a:solidFill>
                  <a:prstClr val="black"/>
                </a:solidFill>
                <a:latin typeface="Times New Roman" panose="02020603050405020304" pitchFamily="18" charset="0"/>
                <a:cs typeface="Times New Roman" panose="02020603050405020304" pitchFamily="18" charset="0"/>
              </a:endParaRPr>
            </a:p>
          </p:txBody>
        </p:sp>
        <p:graphicFrame>
          <p:nvGraphicFramePr>
            <p:cNvPr id="62477" name="Object 73"/>
            <p:cNvGraphicFramePr>
              <a:graphicFrameLocks noChangeAspect="1"/>
            </p:cNvGraphicFramePr>
            <p:nvPr/>
          </p:nvGraphicFramePr>
          <p:xfrm>
            <a:off x="2195736" y="3501008"/>
            <a:ext cx="1296145" cy="648072"/>
          </p:xfrm>
          <a:graphic>
            <a:graphicData uri="http://schemas.openxmlformats.org/presentationml/2006/ole">
              <mc:AlternateContent xmlns:mc="http://schemas.openxmlformats.org/markup-compatibility/2006">
                <mc:Choice xmlns:v="urn:schemas-microsoft-com:vml" Requires="v">
                  <p:oleObj name="公式" r:id="rId6" imgW="761669" imgH="406224" progId="">
                    <p:embed/>
                  </p:oleObj>
                </mc:Choice>
                <mc:Fallback>
                  <p:oleObj name="公式" r:id="rId6" imgW="761669" imgH="406224"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501008"/>
                          <a:ext cx="1296145"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8" name="Object 74"/>
            <p:cNvGraphicFramePr>
              <a:graphicFrameLocks noChangeAspect="1"/>
            </p:cNvGraphicFramePr>
            <p:nvPr/>
          </p:nvGraphicFramePr>
          <p:xfrm>
            <a:off x="4139952" y="3501380"/>
            <a:ext cx="1296987" cy="647700"/>
          </p:xfrm>
          <a:graphic>
            <a:graphicData uri="http://schemas.openxmlformats.org/presentationml/2006/ole">
              <mc:AlternateContent xmlns:mc="http://schemas.openxmlformats.org/markup-compatibility/2006">
                <mc:Choice xmlns:v="urn:schemas-microsoft-com:vml" Requires="v">
                  <p:oleObj name="公式" r:id="rId8" imgW="761669" imgH="406224" progId="">
                    <p:embed/>
                  </p:oleObj>
                </mc:Choice>
                <mc:Fallback>
                  <p:oleObj name="公式" r:id="rId8" imgW="761669" imgH="406224" progId="">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952" y="3501380"/>
                          <a:ext cx="12969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0" name="直接连接符 79"/>
            <p:cNvCxnSpPr/>
            <p:nvPr/>
          </p:nvCxnSpPr>
          <p:spPr>
            <a:xfrm rot="10800000" flipV="1">
              <a:off x="3059594" y="3284701"/>
              <a:ext cx="288905"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067587" y="3284701"/>
              <a:ext cx="288905"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2481" name="Object 75"/>
            <p:cNvGraphicFramePr>
              <a:graphicFrameLocks noChangeAspect="1"/>
            </p:cNvGraphicFramePr>
            <p:nvPr/>
          </p:nvGraphicFramePr>
          <p:xfrm>
            <a:off x="2483768" y="4365104"/>
            <a:ext cx="1319213" cy="649288"/>
          </p:xfrm>
          <a:graphic>
            <a:graphicData uri="http://schemas.openxmlformats.org/presentationml/2006/ole">
              <mc:AlternateContent xmlns:mc="http://schemas.openxmlformats.org/markup-compatibility/2006">
                <mc:Choice xmlns:v="urn:schemas-microsoft-com:vml" Requires="v">
                  <p:oleObj name="公式" r:id="rId10" imgW="774364" imgH="406224" progId="">
                    <p:embed/>
                  </p:oleObj>
                </mc:Choice>
                <mc:Fallback>
                  <p:oleObj name="公式" r:id="rId10" imgW="774364" imgH="406224" progId="">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2" name="Object 76"/>
            <p:cNvGraphicFramePr>
              <a:graphicFrameLocks noChangeAspect="1"/>
            </p:cNvGraphicFramePr>
            <p:nvPr/>
          </p:nvGraphicFramePr>
          <p:xfrm>
            <a:off x="1043608" y="4365104"/>
            <a:ext cx="1319213" cy="649288"/>
          </p:xfrm>
          <a:graphic>
            <a:graphicData uri="http://schemas.openxmlformats.org/presentationml/2006/ole">
              <mc:AlternateContent xmlns:mc="http://schemas.openxmlformats.org/markup-compatibility/2006">
                <mc:Choice xmlns:v="urn:schemas-microsoft-com:vml" Requires="v">
                  <p:oleObj name="公式" r:id="rId12" imgW="774364" imgH="406224" progId="">
                    <p:embed/>
                  </p:oleObj>
                </mc:Choice>
                <mc:Fallback>
                  <p:oleObj name="公式" r:id="rId12" imgW="774364" imgH="406224" progId="">
                    <p:embed/>
                    <p:pic>
                      <p:nvPicPr>
                        <p:cNvPr id="0"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3608"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3" name="Object 77"/>
            <p:cNvGraphicFramePr>
              <a:graphicFrameLocks noChangeAspect="1"/>
            </p:cNvGraphicFramePr>
            <p:nvPr/>
          </p:nvGraphicFramePr>
          <p:xfrm>
            <a:off x="3972867" y="4365104"/>
            <a:ext cx="1319213" cy="649288"/>
          </p:xfrm>
          <a:graphic>
            <a:graphicData uri="http://schemas.openxmlformats.org/presentationml/2006/ole">
              <mc:AlternateContent xmlns:mc="http://schemas.openxmlformats.org/markup-compatibility/2006">
                <mc:Choice xmlns:v="urn:schemas-microsoft-com:vml" Requires="v">
                  <p:oleObj name="公式" r:id="rId14" imgW="774364" imgH="406224" progId="">
                    <p:embed/>
                  </p:oleObj>
                </mc:Choice>
                <mc:Fallback>
                  <p:oleObj name="公式" r:id="rId14" imgW="774364" imgH="406224" progId="">
                    <p:embed/>
                    <p:pic>
                      <p:nvPicPr>
                        <p:cNvPr id="0" name="Picture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2867"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4" name="Object 78"/>
            <p:cNvGraphicFramePr>
              <a:graphicFrameLocks noChangeAspect="1"/>
            </p:cNvGraphicFramePr>
            <p:nvPr/>
          </p:nvGraphicFramePr>
          <p:xfrm>
            <a:off x="5485035" y="4365104"/>
            <a:ext cx="1319213" cy="649288"/>
          </p:xfrm>
          <a:graphic>
            <a:graphicData uri="http://schemas.openxmlformats.org/presentationml/2006/ole">
              <mc:AlternateContent xmlns:mc="http://schemas.openxmlformats.org/markup-compatibility/2006">
                <mc:Choice xmlns:v="urn:schemas-microsoft-com:vml" Requires="v">
                  <p:oleObj name="公式" r:id="rId15" imgW="774364" imgH="406224" progId="">
                    <p:embed/>
                  </p:oleObj>
                </mc:Choice>
                <mc:Fallback>
                  <p:oleObj name="公式" r:id="rId15" imgW="774364" imgH="406224"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5035" y="4365104"/>
                          <a:ext cx="13192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9" name="直接连接符 88"/>
            <p:cNvCxnSpPr/>
            <p:nvPr/>
          </p:nvCxnSpPr>
          <p:spPr>
            <a:xfrm rot="10800000" flipV="1">
              <a:off x="1980168" y="4149819"/>
              <a:ext cx="287317"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988161" y="4149819"/>
              <a:ext cx="287318"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V="1">
              <a:off x="4285060" y="4149819"/>
              <a:ext cx="287317"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293052" y="4149819"/>
              <a:ext cx="287318"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489" name="TextBox 92"/>
            <p:cNvSpPr txBox="1">
              <a:spLocks noChangeArrowheads="1"/>
            </p:cNvSpPr>
            <p:nvPr/>
          </p:nvSpPr>
          <p:spPr bwMode="auto">
            <a:xfrm>
              <a:off x="3275856" y="4869157"/>
              <a:ext cx="809633" cy="6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600">
                  <a:solidFill>
                    <a:prstClr val="black"/>
                  </a:solidFill>
                </a:rPr>
                <a:t>………</a:t>
              </a:r>
              <a:endParaRPr lang="zh-CN" altLang="en-US" sz="2600">
                <a:solidFill>
                  <a:prstClr val="black"/>
                </a:solidFill>
              </a:endParaRPr>
            </a:p>
          </p:txBody>
        </p:sp>
      </p:grpSp>
      <p:sp>
        <p:nvSpPr>
          <p:cNvPr id="62474" name="Text Box 110"/>
          <p:cNvSpPr txBox="1">
            <a:spLocks noChangeArrowheads="1"/>
          </p:cNvSpPr>
          <p:nvPr/>
        </p:nvSpPr>
        <p:spPr bwMode="auto">
          <a:xfrm>
            <a:off x="7683144" y="2745007"/>
            <a:ext cx="1716352" cy="177611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fr-FR" altLang="zh-CN" sz="1733" i="1" dirty="0">
                <a:solidFill>
                  <a:prstClr val="black"/>
                </a:solidFill>
                <a:latin typeface="Times New Roman" panose="02020603050405020304" pitchFamily="18" charset="0"/>
                <a:cs typeface="Times New Roman" panose="02020603050405020304" pitchFamily="18" charset="0"/>
              </a:rPr>
              <a:t>n</a:t>
            </a:r>
            <a:r>
              <a:rPr lang="fr-FR" altLang="zh-CN" sz="1733" dirty="0">
                <a:solidFill>
                  <a:prstClr val="black"/>
                </a:solidFill>
                <a:latin typeface="Times New Roman" panose="02020603050405020304" pitchFamily="18" charset="0"/>
                <a:cs typeface="Times New Roman" panose="02020603050405020304" pitchFamily="18" charset="0"/>
              </a:rPr>
              <a:t>log</a:t>
            </a:r>
            <a:r>
              <a:rPr lang="fr-FR" altLang="zh-CN" sz="1733" i="1" dirty="0">
                <a:solidFill>
                  <a:prstClr val="black"/>
                </a:solidFill>
                <a:latin typeface="Times New Roman" panose="02020603050405020304" pitchFamily="18" charset="0"/>
                <a:cs typeface="Times New Roman" panose="02020603050405020304" pitchFamily="18" charset="0"/>
              </a:rPr>
              <a:t>n</a:t>
            </a:r>
          </a:p>
          <a:p>
            <a:pPr algn="just">
              <a:spcBef>
                <a:spcPct val="0"/>
              </a:spcBef>
              <a:buFontTx/>
              <a:buNone/>
            </a:pPr>
            <a:endParaRPr lang="fr-FR" altLang="zh-CN" sz="1733" dirty="0">
              <a:solidFill>
                <a:prstClr val="black"/>
              </a:solidFill>
              <a:latin typeface="Times New Roman" panose="02020603050405020304" pitchFamily="18" charset="0"/>
              <a:cs typeface="Times New Roman" panose="02020603050405020304" pitchFamily="18" charset="0"/>
            </a:endParaRPr>
          </a:p>
          <a:p>
            <a:pPr algn="just">
              <a:spcBef>
                <a:spcPts val="650"/>
              </a:spcBef>
              <a:buNone/>
            </a:pPr>
            <a:r>
              <a:rPr lang="fr-FR" altLang="zh-CN" sz="1733" i="1" dirty="0">
                <a:solidFill>
                  <a:prstClr val="black"/>
                </a:solidFill>
                <a:latin typeface="Times New Roman" panose="02020603050405020304" pitchFamily="18" charset="0"/>
                <a:cs typeface="Times New Roman" panose="02020603050405020304" pitchFamily="18" charset="0"/>
              </a:rPr>
              <a:t>n</a:t>
            </a:r>
            <a:r>
              <a:rPr lang="fr-FR" altLang="zh-CN" sz="1733" dirty="0">
                <a:solidFill>
                  <a:prstClr val="black"/>
                </a:solidFill>
                <a:latin typeface="Times New Roman" panose="02020603050405020304" pitchFamily="18" charset="0"/>
                <a:cs typeface="Times New Roman" panose="02020603050405020304" pitchFamily="18" charset="0"/>
              </a:rPr>
              <a:t>(log</a:t>
            </a:r>
            <a:r>
              <a:rPr lang="fr-FR" altLang="zh-CN" sz="1733" i="1" dirty="0">
                <a:solidFill>
                  <a:prstClr val="black"/>
                </a:solidFill>
                <a:latin typeface="Times New Roman" panose="02020603050405020304" pitchFamily="18" charset="0"/>
                <a:cs typeface="Times New Roman" panose="02020603050405020304" pitchFamily="18" charset="0"/>
              </a:rPr>
              <a:t>n</a:t>
            </a:r>
            <a:r>
              <a:rPr lang="en-US" altLang="zh-CN" sz="1733"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sz="1733" dirty="0">
                <a:solidFill>
                  <a:prstClr val="black"/>
                </a:solidFill>
                <a:latin typeface="Times New Roman" panose="02020603050405020304" pitchFamily="18" charset="0"/>
                <a:cs typeface="Times New Roman" panose="02020603050405020304" pitchFamily="18" charset="0"/>
              </a:rPr>
              <a:t>1)</a:t>
            </a:r>
          </a:p>
          <a:p>
            <a:pPr algn="just">
              <a:spcBef>
                <a:spcPct val="0"/>
              </a:spcBef>
              <a:buFontTx/>
              <a:buNone/>
            </a:pPr>
            <a:endParaRPr lang="fr-FR" altLang="zh-CN" sz="1733" dirty="0">
              <a:solidFill>
                <a:prstClr val="black"/>
              </a:solidFill>
              <a:latin typeface="Times New Roman" panose="02020603050405020304" pitchFamily="18" charset="0"/>
              <a:cs typeface="Times New Roman" panose="02020603050405020304" pitchFamily="18" charset="0"/>
            </a:endParaRPr>
          </a:p>
          <a:p>
            <a:pPr algn="just">
              <a:spcBef>
                <a:spcPct val="0"/>
              </a:spcBef>
              <a:buFontTx/>
              <a:buNone/>
            </a:pPr>
            <a:endParaRPr lang="fr-FR" altLang="zh-CN" sz="1733" i="1" dirty="0">
              <a:solidFill>
                <a:prstClr val="black"/>
              </a:solidFill>
              <a:latin typeface="Times New Roman" panose="02020603050405020304" pitchFamily="18" charset="0"/>
              <a:cs typeface="Times New Roman" panose="02020603050405020304" pitchFamily="18" charset="0"/>
            </a:endParaRPr>
          </a:p>
          <a:p>
            <a:pPr algn="just">
              <a:spcBef>
                <a:spcPct val="0"/>
              </a:spcBef>
              <a:buFontTx/>
              <a:buNone/>
            </a:pPr>
            <a:r>
              <a:rPr lang="fr-FR" altLang="zh-CN" sz="1733" i="1" dirty="0">
                <a:solidFill>
                  <a:prstClr val="black"/>
                </a:solidFill>
                <a:latin typeface="Times New Roman" panose="02020603050405020304" pitchFamily="18" charset="0"/>
                <a:cs typeface="Times New Roman" panose="02020603050405020304" pitchFamily="18" charset="0"/>
              </a:rPr>
              <a:t>n</a:t>
            </a:r>
            <a:r>
              <a:rPr lang="fr-FR" altLang="zh-CN" sz="1733" dirty="0">
                <a:solidFill>
                  <a:prstClr val="black"/>
                </a:solidFill>
                <a:latin typeface="Times New Roman" panose="02020603050405020304" pitchFamily="18" charset="0"/>
                <a:cs typeface="Times New Roman" panose="02020603050405020304" pitchFamily="18" charset="0"/>
              </a:rPr>
              <a:t>(log</a:t>
            </a:r>
            <a:r>
              <a:rPr lang="fr-FR" altLang="zh-CN" sz="1733" i="1" dirty="0">
                <a:solidFill>
                  <a:prstClr val="black"/>
                </a:solidFill>
                <a:latin typeface="Times New Roman" panose="02020603050405020304" pitchFamily="18" charset="0"/>
                <a:cs typeface="Times New Roman" panose="02020603050405020304" pitchFamily="18" charset="0"/>
              </a:rPr>
              <a:t>n</a:t>
            </a:r>
            <a:r>
              <a:rPr lang="en-US" altLang="zh-CN" sz="1733"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sz="1733" dirty="0">
                <a:solidFill>
                  <a:prstClr val="black"/>
                </a:solidFill>
                <a:latin typeface="Times New Roman" panose="02020603050405020304" pitchFamily="18" charset="0"/>
                <a:cs typeface="Times New Roman" panose="02020603050405020304" pitchFamily="18" charset="0"/>
              </a:rPr>
              <a:t>2)</a:t>
            </a:r>
          </a:p>
          <a:p>
            <a:pPr algn="just">
              <a:spcBef>
                <a:spcPct val="0"/>
              </a:spcBef>
              <a:buFontTx/>
              <a:buNone/>
            </a:pPr>
            <a:endParaRPr lang="fr-FR" altLang="zh-CN" sz="867" dirty="0">
              <a:solidFill>
                <a:prstClr val="black"/>
              </a:solidFill>
            </a:endParaRPr>
          </a:p>
          <a:p>
            <a:pPr algn="just">
              <a:spcBef>
                <a:spcPct val="0"/>
              </a:spcBef>
              <a:buFontTx/>
              <a:buNone/>
            </a:pPr>
            <a:endParaRPr lang="fr-FR" altLang="zh-CN" sz="867" dirty="0">
              <a:solidFill>
                <a:prstClr val="black"/>
              </a:solidFill>
            </a:endParaRPr>
          </a:p>
          <a:p>
            <a:pPr algn="just">
              <a:spcBef>
                <a:spcPct val="0"/>
              </a:spcBef>
              <a:buFontTx/>
              <a:buNone/>
            </a:pPr>
            <a:endParaRPr lang="fr-FR" altLang="zh-CN" sz="867" dirty="0">
              <a:solidFill>
                <a:prstClr val="black"/>
              </a:solidFill>
            </a:endParaRPr>
          </a:p>
          <a:p>
            <a:pPr algn="just">
              <a:spcBef>
                <a:spcPct val="0"/>
              </a:spcBef>
              <a:buFontTx/>
              <a:buNone/>
            </a:pPr>
            <a:endParaRPr lang="fr-FR" altLang="zh-CN" sz="867" dirty="0">
              <a:solidFill>
                <a:prstClr val="black"/>
              </a:solidFill>
            </a:endParaRPr>
          </a:p>
          <a:p>
            <a:pPr>
              <a:spcBef>
                <a:spcPct val="0"/>
              </a:spcBef>
              <a:buFontTx/>
              <a:buNone/>
            </a:pPr>
            <a:endParaRPr lang="zh-CN" altLang="zh-CN" sz="1517" dirty="0">
              <a:solidFill>
                <a:prstClr val="black"/>
              </a:solidFill>
            </a:endParaRPr>
          </a:p>
        </p:txBody>
      </p:sp>
      <p:graphicFrame>
        <p:nvGraphicFramePr>
          <p:cNvPr id="62475" name="Object 112"/>
          <p:cNvGraphicFramePr>
            <a:graphicFrameLocks noChangeAspect="1"/>
          </p:cNvGraphicFramePr>
          <p:nvPr/>
        </p:nvGraphicFramePr>
        <p:xfrm>
          <a:off x="741233" y="4972944"/>
          <a:ext cx="7027069" cy="971252"/>
        </p:xfrm>
        <a:graphic>
          <a:graphicData uri="http://schemas.openxmlformats.org/presentationml/2006/ole">
            <mc:AlternateContent xmlns:mc="http://schemas.openxmlformats.org/markup-compatibility/2006">
              <mc:Choice xmlns:v="urn:schemas-microsoft-com:vml" Requires="v">
                <p:oleObj name="公式" r:id="rId16" imgW="3898900" imgH="685800" progId="">
                  <p:embed/>
                </p:oleObj>
              </mc:Choice>
              <mc:Fallback>
                <p:oleObj name="公式" r:id="rId16" imgW="3898900" imgH="68580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1233" y="4972944"/>
                        <a:ext cx="7027069" cy="971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3930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428230" y="854473"/>
            <a:ext cx="7021048" cy="4444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288" dirty="0">
                <a:solidFill>
                  <a:srgbClr val="FF0000"/>
                </a:solidFill>
                <a:latin typeface="Consolas" pitchFamily="49" charset="0"/>
                <a:ea typeface="微软雅黑" pitchFamily="34" charset="-122"/>
                <a:cs typeface="Consolas" pitchFamily="49" charset="0"/>
              </a:rPr>
              <a:t>5 </a:t>
            </a:r>
            <a:r>
              <a:rPr lang="zh-CN" altLang="en-US" sz="2288" dirty="0">
                <a:solidFill>
                  <a:srgbClr val="FF0000"/>
                </a:solidFill>
                <a:latin typeface="Consolas" pitchFamily="49" charset="0"/>
                <a:ea typeface="微软雅黑" pitchFamily="34" charset="-122"/>
                <a:cs typeface="Consolas" pitchFamily="49" charset="0"/>
              </a:rPr>
              <a:t>应用：求解</a:t>
            </a:r>
            <a:r>
              <a:rPr lang="en-US" altLang="zh-CN" sz="2288" i="1" dirty="0">
                <a:solidFill>
                  <a:srgbClr val="FF0000"/>
                </a:solidFill>
                <a:latin typeface="Consolas" pitchFamily="49" charset="0"/>
                <a:ea typeface="微软雅黑" pitchFamily="34" charset="-122"/>
                <a:cs typeface="Consolas" pitchFamily="49" charset="0"/>
              </a:rPr>
              <a:t>n</a:t>
            </a:r>
            <a:r>
              <a:rPr lang="zh-CN" altLang="en-US" sz="2288" dirty="0">
                <a:solidFill>
                  <a:srgbClr val="FF0000"/>
                </a:solidFill>
                <a:latin typeface="Consolas" pitchFamily="49" charset="0"/>
                <a:ea typeface="微软雅黑" pitchFamily="34" charset="-122"/>
                <a:cs typeface="Consolas" pitchFamily="49" charset="0"/>
              </a:rPr>
              <a:t>皇后问题</a:t>
            </a:r>
          </a:p>
        </p:txBody>
      </p:sp>
      <p:sp>
        <p:nvSpPr>
          <p:cNvPr id="10244" name="Text Box 5"/>
          <p:cNvSpPr txBox="1">
            <a:spLocks noChangeArrowheads="1"/>
          </p:cNvSpPr>
          <p:nvPr/>
        </p:nvSpPr>
        <p:spPr bwMode="auto">
          <a:xfrm>
            <a:off x="507342" y="1498105"/>
            <a:ext cx="9047823" cy="948080"/>
          </a:xfrm>
          <a:prstGeom prst="rect">
            <a:avLst/>
          </a:prstGeom>
          <a:noFill/>
          <a:ln w="9525">
            <a:noFill/>
            <a:miter lim="800000"/>
            <a:headEnd/>
            <a:tailEnd/>
          </a:ln>
        </p:spPr>
        <p:txBody>
          <a:bodyPr>
            <a:spAutoFit/>
          </a:bodyPr>
          <a:lstStyle/>
          <a:p>
            <a:pPr>
              <a:lnSpc>
                <a:spcPts val="3467"/>
              </a:lnSpc>
            </a:pPr>
            <a:r>
              <a:rPr lang="en-US" altLang="zh-CN" sz="2167" dirty="0">
                <a:solidFill>
                  <a:srgbClr val="FF0000"/>
                </a:solidFill>
                <a:latin typeface="微软雅黑" pitchFamily="34" charset="-122"/>
                <a:ea typeface="微软雅黑" pitchFamily="34" charset="-122"/>
                <a:cs typeface="Consolas" pitchFamily="49" charset="0"/>
              </a:rPr>
              <a:t>【</a:t>
            </a:r>
            <a:r>
              <a:rPr lang="zh-CN" altLang="en-US" sz="2167" dirty="0">
                <a:solidFill>
                  <a:srgbClr val="FF0000"/>
                </a:solidFill>
                <a:latin typeface="微软雅黑" pitchFamily="34" charset="-122"/>
                <a:ea typeface="微软雅黑" pitchFamily="34" charset="-122"/>
                <a:cs typeface="Consolas" pitchFamily="49" charset="0"/>
              </a:rPr>
              <a:t>问题描述</a:t>
            </a:r>
            <a:r>
              <a:rPr lang="en-US" altLang="zh-CN" sz="2167" dirty="0">
                <a:solidFill>
                  <a:srgbClr val="FF0000"/>
                </a:solidFill>
                <a:latin typeface="微软雅黑" pitchFamily="34" charset="-122"/>
                <a:ea typeface="微软雅黑" pitchFamily="34" charset="-122"/>
                <a:cs typeface="Consolas" pitchFamily="49" charset="0"/>
              </a:rPr>
              <a:t>】</a:t>
            </a:r>
            <a:r>
              <a:rPr lang="zh-CN" altLang="en-US" sz="2288" dirty="0">
                <a:solidFill>
                  <a:srgbClr val="0000FF"/>
                </a:solidFill>
                <a:latin typeface="Consolas" pitchFamily="49" charset="0"/>
                <a:ea typeface="楷体" pitchFamily="49" charset="-122"/>
                <a:cs typeface="Consolas" pitchFamily="49" charset="0"/>
              </a:rPr>
              <a:t>在</a:t>
            </a:r>
            <a:r>
              <a:rPr lang="en-US" altLang="zh-CN" sz="2288" i="1" dirty="0" err="1">
                <a:solidFill>
                  <a:srgbClr val="0000FF"/>
                </a:solidFill>
                <a:latin typeface="Consolas" pitchFamily="49" charset="0"/>
                <a:ea typeface="楷体" pitchFamily="49" charset="-122"/>
                <a:cs typeface="Consolas" pitchFamily="49" charset="0"/>
              </a:rPr>
              <a:t>n</a:t>
            </a:r>
            <a:r>
              <a:rPr lang="en-US" altLang="zh-CN" sz="2288" dirty="0" err="1">
                <a:solidFill>
                  <a:srgbClr val="0000FF"/>
                </a:solidFill>
                <a:latin typeface="Consolas" pitchFamily="49" charset="0"/>
                <a:ea typeface="楷体" pitchFamily="49" charset="-122"/>
                <a:cs typeface="Consolas" pitchFamily="49" charset="0"/>
              </a:rPr>
              <a:t>×</a:t>
            </a:r>
            <a:r>
              <a:rPr lang="en-US" altLang="zh-CN" sz="2288" i="1" dirty="0" err="1">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的方格棋盘上，放置</a:t>
            </a:r>
            <a:r>
              <a:rPr lang="en-US" altLang="zh-CN" sz="2288" i="1" dirty="0">
                <a:solidFill>
                  <a:srgbClr val="0000FF"/>
                </a:solidFill>
                <a:latin typeface="Consolas" pitchFamily="49" charset="0"/>
                <a:ea typeface="楷体" pitchFamily="49" charset="-122"/>
                <a:cs typeface="Consolas" pitchFamily="49" charset="0"/>
              </a:rPr>
              <a:t>n</a:t>
            </a:r>
            <a:r>
              <a:rPr lang="zh-CN" altLang="en-US" sz="2288" dirty="0">
                <a:solidFill>
                  <a:srgbClr val="0000FF"/>
                </a:solidFill>
                <a:latin typeface="Consolas" pitchFamily="49" charset="0"/>
                <a:ea typeface="楷体" pitchFamily="49" charset="-122"/>
                <a:cs typeface="Consolas" pitchFamily="49" charset="0"/>
              </a:rPr>
              <a:t>个皇后，要求每个皇后不同行、不同列、不同左右对角线。如下图所示是</a:t>
            </a:r>
            <a:r>
              <a:rPr lang="en-US" altLang="zh-CN" sz="2288" dirty="0">
                <a:solidFill>
                  <a:srgbClr val="0000FF"/>
                </a:solidFill>
                <a:latin typeface="Consolas" pitchFamily="49" charset="0"/>
                <a:ea typeface="楷体" pitchFamily="49" charset="-122"/>
                <a:cs typeface="Consolas" pitchFamily="49" charset="0"/>
              </a:rPr>
              <a:t>6</a:t>
            </a:r>
            <a:r>
              <a:rPr lang="zh-CN" altLang="en-US" sz="2288" dirty="0">
                <a:solidFill>
                  <a:srgbClr val="0000FF"/>
                </a:solidFill>
                <a:latin typeface="Consolas" pitchFamily="49" charset="0"/>
                <a:ea typeface="楷体" pitchFamily="49" charset="-122"/>
                <a:cs typeface="Consolas" pitchFamily="49" charset="0"/>
              </a:rPr>
              <a:t>皇后问题的一个解。</a:t>
            </a:r>
          </a:p>
        </p:txBody>
      </p:sp>
      <p:sp>
        <p:nvSpPr>
          <p:cNvPr id="10245" name="Rectangle 7"/>
          <p:cNvSpPr>
            <a:spLocks noChangeArrowheads="1"/>
          </p:cNvSpPr>
          <p:nvPr/>
        </p:nvSpPr>
        <p:spPr bwMode="auto">
          <a:xfrm>
            <a:off x="2" y="2730842"/>
            <a:ext cx="184731" cy="444417"/>
          </a:xfrm>
          <a:prstGeom prst="rect">
            <a:avLst/>
          </a:prstGeom>
          <a:noFill/>
          <a:ln w="9525">
            <a:noFill/>
            <a:miter lim="800000"/>
            <a:headEnd/>
            <a:tailEnd/>
          </a:ln>
        </p:spPr>
        <p:txBody>
          <a:bodyPr wrap="none" anchor="ctr">
            <a:spAutoFit/>
          </a:bodyPr>
          <a:lstStyle/>
          <a:p>
            <a:endParaRPr lang="zh-CN" altLang="en-US" sz="2288">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3327788" y="2442265"/>
            <a:ext cx="2961481" cy="2252067"/>
          </a:xfrm>
          <a:prstGeom prst="rect">
            <a:avLst/>
          </a:prstGeom>
          <a:noFill/>
          <a:ln w="9525">
            <a:noFill/>
            <a:miter lim="800000"/>
            <a:headEnd/>
            <a:tailEnd/>
          </a:ln>
        </p:spPr>
      </p:pic>
      <p:sp>
        <p:nvSpPr>
          <p:cNvPr id="7" name="TextBox 6"/>
          <p:cNvSpPr txBox="1"/>
          <p:nvPr/>
        </p:nvSpPr>
        <p:spPr>
          <a:xfrm>
            <a:off x="2553875" y="4880084"/>
            <a:ext cx="4179123" cy="425822"/>
          </a:xfrm>
          <a:prstGeom prst="rect">
            <a:avLst/>
          </a:prstGeom>
          <a:noFill/>
        </p:spPr>
        <p:txBody>
          <a:bodyPr wrap="square" rtlCol="0">
            <a:spAutoFit/>
          </a:bodyPr>
          <a:lstStyle/>
          <a:p>
            <a:r>
              <a:rPr lang="en-US" altLang="zh-CN" sz="2167" i="1">
                <a:solidFill>
                  <a:srgbClr val="0000FF"/>
                </a:solidFill>
                <a:latin typeface="Consolas" pitchFamily="49" charset="0"/>
                <a:cs typeface="Consolas" pitchFamily="49" charset="0"/>
              </a:rPr>
              <a:t>q</a:t>
            </a:r>
            <a:r>
              <a:rPr lang="en-US" altLang="zh-CN" sz="2167">
                <a:solidFill>
                  <a:srgbClr val="0000FF"/>
                </a:solidFill>
                <a:latin typeface="Consolas" pitchFamily="49" charset="0"/>
                <a:cs typeface="Consolas" pitchFamily="49" charset="0"/>
              </a:rPr>
              <a:t>[1..6]={2</a:t>
            </a:r>
            <a:r>
              <a:rPr lang="zh-CN" altLang="zh-CN" sz="2167">
                <a:solidFill>
                  <a:srgbClr val="0000FF"/>
                </a:solidFill>
                <a:latin typeface="Consolas" pitchFamily="49" charset="0"/>
                <a:cs typeface="Consolas" pitchFamily="49" charset="0"/>
              </a:rPr>
              <a:t>，</a:t>
            </a:r>
            <a:r>
              <a:rPr lang="en-US" altLang="zh-CN" sz="2167">
                <a:solidFill>
                  <a:srgbClr val="0000FF"/>
                </a:solidFill>
                <a:latin typeface="Consolas" pitchFamily="49" charset="0"/>
                <a:cs typeface="Consolas" pitchFamily="49" charset="0"/>
              </a:rPr>
              <a:t>4</a:t>
            </a:r>
            <a:r>
              <a:rPr lang="zh-CN" altLang="zh-CN" sz="2167">
                <a:solidFill>
                  <a:srgbClr val="0000FF"/>
                </a:solidFill>
                <a:latin typeface="Consolas" pitchFamily="49" charset="0"/>
                <a:cs typeface="Consolas" pitchFamily="49" charset="0"/>
              </a:rPr>
              <a:t>，</a:t>
            </a:r>
            <a:r>
              <a:rPr lang="en-US" altLang="zh-CN" sz="2167">
                <a:solidFill>
                  <a:srgbClr val="0000FF"/>
                </a:solidFill>
                <a:latin typeface="Consolas" pitchFamily="49" charset="0"/>
                <a:cs typeface="Consolas" pitchFamily="49" charset="0"/>
              </a:rPr>
              <a:t>6</a:t>
            </a:r>
            <a:r>
              <a:rPr lang="zh-CN" altLang="zh-CN" sz="2167">
                <a:solidFill>
                  <a:srgbClr val="0000FF"/>
                </a:solidFill>
                <a:latin typeface="Consolas" pitchFamily="49" charset="0"/>
                <a:cs typeface="Consolas" pitchFamily="49" charset="0"/>
              </a:rPr>
              <a:t>，</a:t>
            </a:r>
            <a:r>
              <a:rPr lang="en-US" altLang="zh-CN" sz="2167">
                <a:solidFill>
                  <a:srgbClr val="0000FF"/>
                </a:solidFill>
                <a:latin typeface="Consolas" pitchFamily="49" charset="0"/>
                <a:cs typeface="Consolas" pitchFamily="49" charset="0"/>
              </a:rPr>
              <a:t>1</a:t>
            </a:r>
            <a:r>
              <a:rPr lang="zh-CN" altLang="zh-CN" sz="2167">
                <a:solidFill>
                  <a:srgbClr val="0000FF"/>
                </a:solidFill>
                <a:latin typeface="Consolas" pitchFamily="49" charset="0"/>
                <a:cs typeface="Consolas" pitchFamily="49" charset="0"/>
              </a:rPr>
              <a:t>，</a:t>
            </a:r>
            <a:r>
              <a:rPr lang="en-US" altLang="zh-CN" sz="2167">
                <a:solidFill>
                  <a:srgbClr val="0000FF"/>
                </a:solidFill>
                <a:latin typeface="Consolas" pitchFamily="49" charset="0"/>
                <a:cs typeface="Consolas" pitchFamily="49" charset="0"/>
              </a:rPr>
              <a:t>3</a:t>
            </a:r>
            <a:r>
              <a:rPr lang="zh-CN" altLang="zh-CN" sz="2167">
                <a:solidFill>
                  <a:srgbClr val="0000FF"/>
                </a:solidFill>
                <a:latin typeface="Consolas" pitchFamily="49" charset="0"/>
                <a:cs typeface="Consolas" pitchFamily="49" charset="0"/>
              </a:rPr>
              <a:t>，</a:t>
            </a:r>
            <a:r>
              <a:rPr lang="en-US" altLang="zh-CN" sz="2167">
                <a:solidFill>
                  <a:srgbClr val="0000FF"/>
                </a:solidFill>
                <a:latin typeface="Consolas" pitchFamily="49" charset="0"/>
                <a:cs typeface="Consolas" pitchFamily="49" charset="0"/>
              </a:rPr>
              <a:t>5}</a:t>
            </a:r>
            <a:endParaRPr lang="zh-CN" altLang="en-US" sz="2167">
              <a:solidFill>
                <a:srgbClr val="0000FF"/>
              </a:solidFill>
              <a:latin typeface="Consolas" pitchFamily="49" charset="0"/>
              <a:cs typeface="Consolas" pitchFamily="49" charset="0"/>
            </a:endParaRPr>
          </a:p>
        </p:txBody>
      </p:sp>
      <p:sp>
        <p:nvSpPr>
          <p:cNvPr id="3" name="日期占位符 2"/>
          <p:cNvSpPr>
            <a:spLocks noGrp="1"/>
          </p:cNvSpPr>
          <p:nvPr>
            <p:ph type="dt" sz="half" idx="10"/>
          </p:nvPr>
        </p:nvSpPr>
        <p:spPr/>
        <p:txBody>
          <a:bodyPr/>
          <a:lstStyle/>
          <a:p>
            <a:pPr eaLnBrk="1" latinLnBrk="0" hangingPunct="1"/>
            <a:fld id="{ABFA363E-E405-4F0A-A522-58BF2E7BFDC0}" type="datetime1">
              <a:rPr lang="en-US" altLang="zh-CN" smtClean="0"/>
              <a:t>3/4/2023</a:t>
            </a:fld>
            <a:endParaRPr lang="en-US"/>
          </a:p>
        </p:txBody>
      </p:sp>
      <p:sp>
        <p:nvSpPr>
          <p:cNvPr id="4" name="页脚占位符 3"/>
          <p:cNvSpPr>
            <a:spLocks noGrp="1"/>
          </p:cNvSpPr>
          <p:nvPr>
            <p:ph type="ftr" sz="quarter" idx="11"/>
          </p:nvPr>
        </p:nvSpPr>
        <p:spPr/>
        <p:txBody>
          <a:bodyPr/>
          <a:lstStyle/>
          <a:p>
            <a:r>
              <a:rPr kumimoji="0" lang="zh-CN" altLang="en-US"/>
              <a:t>算法设计与分析讲义</a:t>
            </a:r>
            <a:endParaRPr kumimoji="0" 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86</a:t>
            </a:fld>
            <a:endParaRPr lang="en-US" altLang="zh-CN">
              <a:solidFill>
                <a:srgbClr val="F0A22E">
                  <a:shade val="75000"/>
                </a:srgbClr>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50839" y="1363298"/>
            <a:ext cx="9204325" cy="1645772"/>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pPr>
            <a:r>
              <a:rPr lang="zh-CN" altLang="en-US" sz="1733" dirty="0">
                <a:latin typeface="Consolas" pitchFamily="49" charset="0"/>
                <a:ea typeface="楷体" pitchFamily="49" charset="-122"/>
                <a:cs typeface="Consolas" pitchFamily="49" charset="0"/>
              </a:rPr>
              <a:t>　　</a:t>
            </a:r>
            <a:r>
              <a:rPr lang="zh-CN" altLang="en-US" sz="1733">
                <a:solidFill>
                  <a:srgbClr val="0000FF"/>
                </a:solidFill>
                <a:latin typeface="Consolas" pitchFamily="49" charset="0"/>
                <a:ea typeface="楷体" pitchFamily="49" charset="-122"/>
                <a:cs typeface="Consolas" pitchFamily="49" charset="0"/>
              </a:rPr>
              <a:t>设</a:t>
            </a:r>
            <a:r>
              <a:rPr lang="nb-NO" altLang="zh-CN" sz="1733">
                <a:solidFill>
                  <a:srgbClr val="C00000"/>
                </a:solidFill>
                <a:latin typeface="Consolas" pitchFamily="49" charset="0"/>
                <a:ea typeface="楷体" pitchFamily="49" charset="-122"/>
                <a:cs typeface="Consolas" pitchFamily="49" charset="0"/>
              </a:rPr>
              <a:t>queen(</a:t>
            </a:r>
            <a:r>
              <a:rPr lang="en-US" altLang="zh-CN" sz="1733" i="1">
                <a:solidFill>
                  <a:srgbClr val="C00000"/>
                </a:solidFill>
                <a:latin typeface="Consolas" pitchFamily="49" charset="0"/>
                <a:ea typeface="楷体" pitchFamily="49" charset="-122"/>
                <a:cs typeface="Consolas" pitchFamily="49" charset="0"/>
              </a:rPr>
              <a:t>i</a:t>
            </a:r>
            <a:r>
              <a:rPr lang="zh-CN" altLang="nb-NO" sz="1733">
                <a:solidFill>
                  <a:srgbClr val="C00000"/>
                </a:solidFill>
                <a:latin typeface="Consolas" pitchFamily="49" charset="0"/>
                <a:ea typeface="楷体" pitchFamily="49" charset="-122"/>
                <a:cs typeface="Consolas" pitchFamily="49" charset="0"/>
              </a:rPr>
              <a:t>，</a:t>
            </a:r>
            <a:r>
              <a:rPr lang="nb-NO" altLang="zh-CN" sz="1733" i="1">
                <a:solidFill>
                  <a:srgbClr val="C00000"/>
                </a:solidFill>
                <a:latin typeface="Consolas" pitchFamily="49" charset="0"/>
                <a:ea typeface="楷体" pitchFamily="49" charset="-122"/>
                <a:cs typeface="Consolas" pitchFamily="49" charset="0"/>
              </a:rPr>
              <a:t>n</a:t>
            </a:r>
            <a:r>
              <a:rPr lang="nb-NO" altLang="zh-CN" sz="1733" dirty="0">
                <a:solidFill>
                  <a:srgbClr val="C00000"/>
                </a:solidFill>
                <a:latin typeface="Consolas" pitchFamily="49" charset="0"/>
                <a:ea typeface="楷体" pitchFamily="49" charset="-122"/>
                <a:cs typeface="Consolas" pitchFamily="49" charset="0"/>
              </a:rPr>
              <a:t>)</a:t>
            </a:r>
            <a:r>
              <a:rPr lang="zh-CN" altLang="nb-NO" sz="1733" dirty="0">
                <a:solidFill>
                  <a:srgbClr val="0000FF"/>
                </a:solidFill>
                <a:latin typeface="Consolas" pitchFamily="49" charset="0"/>
                <a:ea typeface="楷体" pitchFamily="49" charset="-122"/>
                <a:cs typeface="Consolas" pitchFamily="49" charset="0"/>
              </a:rPr>
              <a:t>是在</a:t>
            </a:r>
            <a:r>
              <a:rPr lang="nb-NO" altLang="zh-CN" sz="1733">
                <a:solidFill>
                  <a:srgbClr val="0000FF"/>
                </a:solidFill>
                <a:latin typeface="Consolas" pitchFamily="49" charset="0"/>
                <a:ea typeface="楷体" pitchFamily="49" charset="-122"/>
                <a:cs typeface="Consolas" pitchFamily="49" charset="0"/>
              </a:rPr>
              <a:t>1</a:t>
            </a:r>
            <a:r>
              <a:rPr lang="zh-CN" altLang="nb-NO" sz="1733">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i</a:t>
            </a:r>
            <a:r>
              <a:rPr lang="nb-NO" altLang="zh-CN" sz="1733">
                <a:solidFill>
                  <a:srgbClr val="0000FF"/>
                </a:solidFill>
                <a:latin typeface="Consolas" pitchFamily="49" charset="0"/>
                <a:ea typeface="楷体" pitchFamily="49" charset="-122"/>
                <a:cs typeface="Consolas" pitchFamily="49" charset="0"/>
              </a:rPr>
              <a:t>-1</a:t>
            </a:r>
            <a:r>
              <a:rPr lang="zh-CN" altLang="nb-NO" sz="1733" dirty="0">
                <a:solidFill>
                  <a:srgbClr val="0000FF"/>
                </a:solidFill>
                <a:latin typeface="Consolas" pitchFamily="49" charset="0"/>
                <a:ea typeface="楷体" pitchFamily="49" charset="-122"/>
                <a:cs typeface="Consolas" pitchFamily="49" charset="0"/>
              </a:rPr>
              <a:t>列上</a:t>
            </a:r>
            <a:r>
              <a:rPr lang="zh-CN" altLang="nb-NO" sz="1733">
                <a:solidFill>
                  <a:srgbClr val="0000FF"/>
                </a:solidFill>
                <a:latin typeface="Consolas" pitchFamily="49" charset="0"/>
                <a:ea typeface="楷体" pitchFamily="49" charset="-122"/>
                <a:cs typeface="Consolas" pitchFamily="49" charset="0"/>
              </a:rPr>
              <a:t>已经放</a:t>
            </a:r>
            <a:r>
              <a:rPr lang="zh-CN" altLang="en-US" sz="1733">
                <a:solidFill>
                  <a:srgbClr val="0000FF"/>
                </a:solidFill>
                <a:latin typeface="Consolas" pitchFamily="49" charset="0"/>
                <a:ea typeface="楷体" pitchFamily="49" charset="-122"/>
                <a:cs typeface="Consolas" pitchFamily="49" charset="0"/>
              </a:rPr>
              <a:t>好</a:t>
            </a:r>
            <a:r>
              <a:rPr lang="zh-CN" altLang="nb-NO" sz="1733">
                <a:solidFill>
                  <a:srgbClr val="0000FF"/>
                </a:solidFill>
                <a:latin typeface="Consolas" pitchFamily="49" charset="0"/>
                <a:ea typeface="楷体" pitchFamily="49" charset="-122"/>
                <a:cs typeface="Consolas" pitchFamily="49" charset="0"/>
              </a:rPr>
              <a:t>了</a:t>
            </a:r>
            <a:r>
              <a:rPr lang="nb-NO" altLang="zh-CN" sz="1733" i="1" dirty="0">
                <a:solidFill>
                  <a:srgbClr val="0000FF"/>
                </a:solidFill>
                <a:latin typeface="Consolas" pitchFamily="49" charset="0"/>
                <a:ea typeface="楷体" pitchFamily="49" charset="-122"/>
                <a:cs typeface="Consolas" pitchFamily="49" charset="0"/>
              </a:rPr>
              <a:t>i</a:t>
            </a:r>
            <a:r>
              <a:rPr lang="nb-NO" altLang="zh-CN" sz="1733">
                <a:solidFill>
                  <a:srgbClr val="0000FF"/>
                </a:solidFill>
                <a:latin typeface="Consolas" pitchFamily="49" charset="0"/>
                <a:ea typeface="楷体" pitchFamily="49" charset="-122"/>
                <a:cs typeface="Consolas" pitchFamily="49" charset="0"/>
              </a:rPr>
              <a:t>-1</a:t>
            </a:r>
            <a:r>
              <a:rPr lang="zh-CN" altLang="nb-NO" sz="1733" dirty="0">
                <a:solidFill>
                  <a:srgbClr val="0000FF"/>
                </a:solidFill>
                <a:latin typeface="Consolas" pitchFamily="49" charset="0"/>
                <a:ea typeface="楷体" pitchFamily="49" charset="-122"/>
                <a:cs typeface="Consolas" pitchFamily="49" charset="0"/>
              </a:rPr>
              <a:t>个</a:t>
            </a:r>
            <a:r>
              <a:rPr lang="zh-CN" altLang="nb-NO" sz="1733">
                <a:solidFill>
                  <a:srgbClr val="0000FF"/>
                </a:solidFill>
                <a:latin typeface="Consolas" pitchFamily="49" charset="0"/>
                <a:ea typeface="楷体" pitchFamily="49" charset="-122"/>
                <a:cs typeface="Consolas" pitchFamily="49" charset="0"/>
              </a:rPr>
              <a:t>皇后</a:t>
            </a:r>
            <a:r>
              <a:rPr lang="zh-CN" altLang="en-US" sz="1733">
                <a:solidFill>
                  <a:srgbClr val="0000FF"/>
                </a:solidFill>
                <a:latin typeface="Consolas" pitchFamily="49" charset="0"/>
                <a:ea typeface="楷体" pitchFamily="49" charset="-122"/>
                <a:cs typeface="Consolas" pitchFamily="49" charset="0"/>
              </a:rPr>
              <a:t>，</a:t>
            </a:r>
            <a:r>
              <a:rPr lang="zh-CN" altLang="nb-NO" sz="1733">
                <a:solidFill>
                  <a:srgbClr val="0000FF"/>
                </a:solidFill>
                <a:latin typeface="Consolas" pitchFamily="49" charset="0"/>
                <a:ea typeface="楷体" pitchFamily="49" charset="-122"/>
                <a:cs typeface="Consolas" pitchFamily="49" charset="0"/>
              </a:rPr>
              <a:t>用于在</a:t>
            </a:r>
            <a:r>
              <a:rPr lang="nb-NO" altLang="zh-CN" sz="1733" i="1" dirty="0">
                <a:solidFill>
                  <a:srgbClr val="0000FF"/>
                </a:solidFill>
                <a:latin typeface="Consolas" pitchFamily="49" charset="0"/>
                <a:ea typeface="楷体" pitchFamily="49" charset="-122"/>
                <a:cs typeface="Consolas" pitchFamily="49" charset="0"/>
              </a:rPr>
              <a:t>i</a:t>
            </a:r>
            <a:r>
              <a:rPr lang="zh-CN" altLang="nb-NO" sz="1733">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n</a:t>
            </a:r>
            <a:r>
              <a:rPr lang="zh-CN" altLang="nb-NO" sz="1733" dirty="0">
                <a:solidFill>
                  <a:srgbClr val="0000FF"/>
                </a:solidFill>
                <a:latin typeface="Consolas" pitchFamily="49" charset="0"/>
                <a:ea typeface="楷体" pitchFamily="49" charset="-122"/>
                <a:cs typeface="Consolas" pitchFamily="49" charset="0"/>
              </a:rPr>
              <a:t>行</a:t>
            </a:r>
            <a:r>
              <a:rPr lang="zh-CN" altLang="nb-NO" sz="1733">
                <a:solidFill>
                  <a:srgbClr val="0000FF"/>
                </a:solidFill>
                <a:latin typeface="Consolas" pitchFamily="49" charset="0"/>
                <a:ea typeface="楷体" pitchFamily="49" charset="-122"/>
                <a:cs typeface="Consolas" pitchFamily="49" charset="0"/>
              </a:rPr>
              <a:t>放置</a:t>
            </a:r>
            <a:r>
              <a:rPr lang="nb-NO" altLang="zh-CN" sz="1733" i="1">
                <a:solidFill>
                  <a:srgbClr val="0000FF"/>
                </a:solidFill>
                <a:latin typeface="Consolas" pitchFamily="49" charset="0"/>
                <a:ea typeface="楷体" pitchFamily="49" charset="-122"/>
                <a:cs typeface="Consolas" pitchFamily="49" charset="0"/>
              </a:rPr>
              <a:t>n</a:t>
            </a:r>
            <a:r>
              <a:rPr lang="nb-NO" altLang="zh-CN" sz="1733">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i</a:t>
            </a:r>
            <a:r>
              <a:rPr lang="nb-NO" altLang="zh-CN" sz="1733">
                <a:solidFill>
                  <a:srgbClr val="0000FF"/>
                </a:solidFill>
                <a:latin typeface="Consolas" pitchFamily="49" charset="0"/>
                <a:ea typeface="楷体" pitchFamily="49" charset="-122"/>
                <a:cs typeface="Consolas" pitchFamily="49" charset="0"/>
              </a:rPr>
              <a:t>+1</a:t>
            </a:r>
            <a:r>
              <a:rPr lang="zh-CN" altLang="nb-NO" sz="1733" dirty="0">
                <a:solidFill>
                  <a:srgbClr val="0000FF"/>
                </a:solidFill>
                <a:latin typeface="Consolas" pitchFamily="49" charset="0"/>
                <a:ea typeface="楷体" pitchFamily="49" charset="-122"/>
                <a:cs typeface="Consolas" pitchFamily="49" charset="0"/>
              </a:rPr>
              <a:t>个</a:t>
            </a:r>
            <a:r>
              <a:rPr lang="zh-CN" altLang="nb-NO" sz="1733">
                <a:solidFill>
                  <a:srgbClr val="0000FF"/>
                </a:solidFill>
                <a:latin typeface="Consolas" pitchFamily="49" charset="0"/>
                <a:ea typeface="楷体" pitchFamily="49" charset="-122"/>
                <a:cs typeface="Consolas" pitchFamily="49" charset="0"/>
              </a:rPr>
              <a:t>皇后</a:t>
            </a:r>
            <a:r>
              <a:rPr lang="zh-CN" altLang="en-US" sz="1733">
                <a:solidFill>
                  <a:srgbClr val="0000FF"/>
                </a:solidFill>
                <a:latin typeface="Consolas" pitchFamily="49" charset="0"/>
                <a:ea typeface="楷体" pitchFamily="49" charset="-122"/>
                <a:cs typeface="Consolas" pitchFamily="49" charset="0"/>
              </a:rPr>
              <a:t>，</a:t>
            </a:r>
            <a:r>
              <a:rPr lang="zh-CN" altLang="nb-NO" sz="1733">
                <a:solidFill>
                  <a:srgbClr val="0000FF"/>
                </a:solidFill>
                <a:latin typeface="Consolas" pitchFamily="49" charset="0"/>
                <a:ea typeface="楷体" pitchFamily="49" charset="-122"/>
                <a:cs typeface="Consolas" pitchFamily="49" charset="0"/>
              </a:rPr>
              <a:t>则</a:t>
            </a:r>
            <a:r>
              <a:rPr lang="nb-NO" altLang="zh-CN" sz="1733">
                <a:solidFill>
                  <a:srgbClr val="C00000"/>
                </a:solidFill>
                <a:latin typeface="Consolas" pitchFamily="49" charset="0"/>
                <a:ea typeface="楷体" pitchFamily="49" charset="-122"/>
                <a:cs typeface="Consolas" pitchFamily="49" charset="0"/>
              </a:rPr>
              <a:t>queen(</a:t>
            </a:r>
            <a:r>
              <a:rPr lang="nb-NO" altLang="zh-CN" sz="1733" i="1">
                <a:solidFill>
                  <a:srgbClr val="C00000"/>
                </a:solidFill>
                <a:latin typeface="Consolas" pitchFamily="49" charset="0"/>
                <a:ea typeface="楷体" pitchFamily="49" charset="-122"/>
                <a:cs typeface="Consolas" pitchFamily="49" charset="0"/>
              </a:rPr>
              <a:t>i</a:t>
            </a:r>
            <a:r>
              <a:rPr lang="nb-NO" altLang="zh-CN" sz="1733">
                <a:solidFill>
                  <a:srgbClr val="C00000"/>
                </a:solidFill>
                <a:latin typeface="Consolas" pitchFamily="49" charset="0"/>
                <a:ea typeface="楷体" pitchFamily="49" charset="-122"/>
                <a:cs typeface="Consolas" pitchFamily="49" charset="0"/>
              </a:rPr>
              <a:t>+1</a:t>
            </a:r>
            <a:r>
              <a:rPr lang="zh-CN" altLang="nb-NO" sz="1733">
                <a:solidFill>
                  <a:srgbClr val="C00000"/>
                </a:solidFill>
                <a:latin typeface="Consolas" pitchFamily="49" charset="0"/>
                <a:ea typeface="楷体" pitchFamily="49" charset="-122"/>
                <a:cs typeface="Consolas" pitchFamily="49" charset="0"/>
              </a:rPr>
              <a:t>，</a:t>
            </a:r>
            <a:r>
              <a:rPr lang="nb-NO" altLang="zh-CN" sz="1733" i="1">
                <a:solidFill>
                  <a:srgbClr val="C00000"/>
                </a:solidFill>
                <a:latin typeface="Consolas" pitchFamily="49" charset="0"/>
                <a:ea typeface="楷体" pitchFamily="49" charset="-122"/>
                <a:cs typeface="Consolas" pitchFamily="49" charset="0"/>
              </a:rPr>
              <a:t>n</a:t>
            </a:r>
            <a:r>
              <a:rPr lang="nb-NO" altLang="zh-CN" sz="1733" dirty="0">
                <a:solidFill>
                  <a:srgbClr val="C00000"/>
                </a:solidFill>
                <a:latin typeface="Consolas" pitchFamily="49" charset="0"/>
                <a:ea typeface="楷体" pitchFamily="49" charset="-122"/>
                <a:cs typeface="Consolas" pitchFamily="49" charset="0"/>
              </a:rPr>
              <a:t>)</a:t>
            </a:r>
            <a:r>
              <a:rPr lang="zh-CN" altLang="nb-NO" sz="1733" dirty="0">
                <a:solidFill>
                  <a:srgbClr val="0000FF"/>
                </a:solidFill>
                <a:latin typeface="Consolas" pitchFamily="49" charset="0"/>
                <a:ea typeface="楷体" pitchFamily="49" charset="-122"/>
                <a:cs typeface="Consolas" pitchFamily="49" charset="0"/>
              </a:rPr>
              <a:t>表示在</a:t>
            </a:r>
            <a:r>
              <a:rPr lang="nb-NO" altLang="zh-CN" sz="1733">
                <a:solidFill>
                  <a:srgbClr val="0000FF"/>
                </a:solidFill>
                <a:latin typeface="Consolas" pitchFamily="49" charset="0"/>
                <a:ea typeface="楷体" pitchFamily="49" charset="-122"/>
                <a:cs typeface="Consolas" pitchFamily="49" charset="0"/>
              </a:rPr>
              <a:t>1</a:t>
            </a:r>
            <a:r>
              <a:rPr lang="zh-CN" altLang="nb-NO" sz="1733">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i</a:t>
            </a:r>
            <a:r>
              <a:rPr lang="zh-CN" altLang="nb-NO" sz="1733">
                <a:solidFill>
                  <a:srgbClr val="0000FF"/>
                </a:solidFill>
                <a:latin typeface="Consolas" pitchFamily="49" charset="0"/>
                <a:ea typeface="楷体" pitchFamily="49" charset="-122"/>
                <a:cs typeface="Consolas" pitchFamily="49" charset="0"/>
              </a:rPr>
              <a:t>行</a:t>
            </a:r>
            <a:r>
              <a:rPr lang="zh-CN" altLang="nb-NO" sz="1733" dirty="0">
                <a:solidFill>
                  <a:srgbClr val="0000FF"/>
                </a:solidFill>
                <a:latin typeface="Consolas" pitchFamily="49" charset="0"/>
                <a:ea typeface="楷体" pitchFamily="49" charset="-122"/>
                <a:cs typeface="Consolas" pitchFamily="49" charset="0"/>
              </a:rPr>
              <a:t>上已经放</a:t>
            </a:r>
            <a:r>
              <a:rPr lang="zh-CN" altLang="nb-NO" sz="1733">
                <a:solidFill>
                  <a:srgbClr val="0000FF"/>
                </a:solidFill>
                <a:latin typeface="Consolas" pitchFamily="49" charset="0"/>
                <a:ea typeface="楷体" pitchFamily="49" charset="-122"/>
                <a:cs typeface="Consolas" pitchFamily="49" charset="0"/>
              </a:rPr>
              <a:t>好了</a:t>
            </a:r>
            <a:r>
              <a:rPr lang="nb-NO" altLang="zh-CN" sz="1733" i="1" dirty="0">
                <a:solidFill>
                  <a:srgbClr val="0000FF"/>
                </a:solidFill>
                <a:latin typeface="Consolas" pitchFamily="49" charset="0"/>
                <a:ea typeface="楷体" pitchFamily="49" charset="-122"/>
                <a:cs typeface="Consolas" pitchFamily="49" charset="0"/>
              </a:rPr>
              <a:t>i</a:t>
            </a:r>
            <a:r>
              <a:rPr lang="zh-CN" altLang="nb-NO" sz="1733">
                <a:solidFill>
                  <a:srgbClr val="0000FF"/>
                </a:solidFill>
                <a:latin typeface="Consolas" pitchFamily="49" charset="0"/>
                <a:ea typeface="楷体" pitchFamily="49" charset="-122"/>
                <a:cs typeface="Consolas" pitchFamily="49" charset="0"/>
              </a:rPr>
              <a:t>个皇后</a:t>
            </a:r>
            <a:r>
              <a:rPr lang="zh-CN" altLang="en-US" sz="1733">
                <a:solidFill>
                  <a:srgbClr val="0000FF"/>
                </a:solidFill>
                <a:latin typeface="Consolas" pitchFamily="49" charset="0"/>
                <a:ea typeface="楷体" pitchFamily="49" charset="-122"/>
                <a:cs typeface="Consolas" pitchFamily="49" charset="0"/>
              </a:rPr>
              <a:t>，</a:t>
            </a:r>
            <a:r>
              <a:rPr lang="zh-CN" altLang="nb-NO" sz="1733">
                <a:solidFill>
                  <a:srgbClr val="0000FF"/>
                </a:solidFill>
                <a:latin typeface="Consolas" pitchFamily="49" charset="0"/>
                <a:ea typeface="楷体" pitchFamily="49" charset="-122"/>
                <a:cs typeface="Consolas" pitchFamily="49" charset="0"/>
              </a:rPr>
              <a:t>用于在</a:t>
            </a:r>
            <a:r>
              <a:rPr lang="nb-NO" altLang="zh-CN" sz="1733" i="1" dirty="0">
                <a:solidFill>
                  <a:srgbClr val="0000FF"/>
                </a:solidFill>
                <a:latin typeface="Consolas" pitchFamily="49" charset="0"/>
                <a:ea typeface="楷体" pitchFamily="49" charset="-122"/>
                <a:cs typeface="Consolas" pitchFamily="49" charset="0"/>
              </a:rPr>
              <a:t>i</a:t>
            </a:r>
            <a:r>
              <a:rPr lang="nb-NO" altLang="zh-CN" sz="1733">
                <a:solidFill>
                  <a:srgbClr val="0000FF"/>
                </a:solidFill>
                <a:latin typeface="Consolas" pitchFamily="49" charset="0"/>
                <a:ea typeface="楷体" pitchFamily="49" charset="-122"/>
                <a:cs typeface="Consolas" pitchFamily="49" charset="0"/>
              </a:rPr>
              <a:t>+1</a:t>
            </a:r>
            <a:r>
              <a:rPr lang="zh-CN" altLang="nb-NO" sz="1733" dirty="0">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n</a:t>
            </a:r>
            <a:r>
              <a:rPr lang="zh-CN" altLang="nb-NO" sz="1733" dirty="0">
                <a:solidFill>
                  <a:srgbClr val="0000FF"/>
                </a:solidFill>
                <a:latin typeface="Consolas" pitchFamily="49" charset="0"/>
                <a:ea typeface="楷体" pitchFamily="49" charset="-122"/>
                <a:cs typeface="Consolas" pitchFamily="49" charset="0"/>
              </a:rPr>
              <a:t>行</a:t>
            </a:r>
            <a:r>
              <a:rPr lang="zh-CN" altLang="nb-NO" sz="1733">
                <a:solidFill>
                  <a:srgbClr val="0000FF"/>
                </a:solidFill>
                <a:latin typeface="Consolas" pitchFamily="49" charset="0"/>
                <a:ea typeface="楷体" pitchFamily="49" charset="-122"/>
                <a:cs typeface="Consolas" pitchFamily="49" charset="0"/>
              </a:rPr>
              <a:t>放置</a:t>
            </a:r>
            <a:r>
              <a:rPr lang="nb-NO" altLang="zh-CN" sz="1733" i="1">
                <a:solidFill>
                  <a:srgbClr val="0000FF"/>
                </a:solidFill>
                <a:latin typeface="Consolas" pitchFamily="49" charset="0"/>
                <a:ea typeface="楷体" pitchFamily="49" charset="-122"/>
                <a:cs typeface="Consolas" pitchFamily="49" charset="0"/>
              </a:rPr>
              <a:t>n</a:t>
            </a:r>
            <a:r>
              <a:rPr lang="nb-NO" altLang="zh-CN" sz="1733">
                <a:solidFill>
                  <a:srgbClr val="0000FF"/>
                </a:solidFill>
                <a:latin typeface="Consolas" pitchFamily="49" charset="0"/>
                <a:ea typeface="楷体" pitchFamily="49" charset="-122"/>
                <a:cs typeface="Consolas" pitchFamily="49" charset="0"/>
              </a:rPr>
              <a:t>-</a:t>
            </a:r>
            <a:r>
              <a:rPr lang="nb-NO" altLang="zh-CN" sz="1733" i="1" dirty="0">
                <a:solidFill>
                  <a:srgbClr val="0000FF"/>
                </a:solidFill>
                <a:latin typeface="Consolas" pitchFamily="49" charset="0"/>
                <a:ea typeface="楷体" pitchFamily="49" charset="-122"/>
                <a:cs typeface="Consolas" pitchFamily="49" charset="0"/>
              </a:rPr>
              <a:t>i</a:t>
            </a:r>
            <a:r>
              <a:rPr lang="zh-CN" altLang="nb-NO" sz="1733">
                <a:solidFill>
                  <a:srgbClr val="0000FF"/>
                </a:solidFill>
                <a:latin typeface="Consolas" pitchFamily="49" charset="0"/>
                <a:ea typeface="楷体" pitchFamily="49" charset="-122"/>
                <a:cs typeface="Consolas" pitchFamily="49" charset="0"/>
              </a:rPr>
              <a:t>个</a:t>
            </a:r>
            <a:r>
              <a:rPr lang="zh-CN" altLang="nb-NO" sz="1733" dirty="0">
                <a:solidFill>
                  <a:srgbClr val="0000FF"/>
                </a:solidFill>
                <a:latin typeface="Consolas" pitchFamily="49" charset="0"/>
                <a:ea typeface="楷体" pitchFamily="49" charset="-122"/>
                <a:cs typeface="Consolas" pitchFamily="49" charset="0"/>
              </a:rPr>
              <a:t>皇后。</a:t>
            </a:r>
          </a:p>
          <a:p>
            <a:pPr>
              <a:lnSpc>
                <a:spcPct val="150000"/>
              </a:lnSpc>
            </a:pPr>
            <a:r>
              <a:rPr lang="zh-CN" altLang="nb-NO" sz="1733" dirty="0">
                <a:solidFill>
                  <a:srgbClr val="0000FF"/>
                </a:solidFill>
                <a:latin typeface="Consolas" pitchFamily="49" charset="0"/>
                <a:ea typeface="楷体" pitchFamily="49" charset="-122"/>
                <a:cs typeface="Consolas" pitchFamily="49" charset="0"/>
              </a:rPr>
              <a:t>　</a:t>
            </a:r>
            <a:r>
              <a:rPr lang="zh-CN" altLang="nb-NO" sz="1733">
                <a:solidFill>
                  <a:srgbClr val="0000FF"/>
                </a:solidFill>
                <a:latin typeface="Consolas" pitchFamily="49" charset="0"/>
                <a:ea typeface="楷体" pitchFamily="49" charset="-122"/>
                <a:cs typeface="Consolas" pitchFamily="49" charset="0"/>
              </a:rPr>
              <a:t>　</a:t>
            </a:r>
            <a:r>
              <a:rPr lang="en-US" altLang="zh-CN" sz="1733">
                <a:solidFill>
                  <a:srgbClr val="0000FF"/>
                </a:solidFill>
                <a:latin typeface="Consolas" pitchFamily="49" charset="0"/>
                <a:ea typeface="楷体" pitchFamily="49" charset="-122"/>
                <a:cs typeface="Consolas" pitchFamily="49" charset="0"/>
              </a:rPr>
              <a:t>queen(</a:t>
            </a:r>
            <a:r>
              <a:rPr lang="en-US" altLang="zh-CN" sz="1733" i="1">
                <a:solidFill>
                  <a:srgbClr val="0000FF"/>
                </a:solidFill>
                <a:latin typeface="Consolas" pitchFamily="49" charset="0"/>
                <a:ea typeface="楷体" pitchFamily="49" charset="-122"/>
                <a:cs typeface="Consolas" pitchFamily="49" charset="0"/>
              </a:rPr>
              <a:t>i</a:t>
            </a:r>
            <a:r>
              <a:rPr lang="en-US" altLang="zh-CN" sz="1733">
                <a:solidFill>
                  <a:srgbClr val="0000FF"/>
                </a:solidFill>
                <a:latin typeface="Consolas" pitchFamily="49" charset="0"/>
                <a:ea typeface="楷体" pitchFamily="49" charset="-122"/>
                <a:cs typeface="Consolas" pitchFamily="49" charset="0"/>
              </a:rPr>
              <a:t>+1</a:t>
            </a:r>
            <a:r>
              <a:rPr lang="zh-CN" altLang="en-US"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a:t>
            </a:r>
            <a:r>
              <a:rPr lang="zh-CN" altLang="en-US" sz="1733">
                <a:solidFill>
                  <a:srgbClr val="0000FF"/>
                </a:solidFill>
                <a:latin typeface="Consolas" pitchFamily="49" charset="0"/>
                <a:ea typeface="楷体" pitchFamily="49" charset="-122"/>
                <a:cs typeface="Consolas" pitchFamily="49" charset="0"/>
              </a:rPr>
              <a:t>比</a:t>
            </a:r>
            <a:r>
              <a:rPr lang="en-US" altLang="zh-CN" sz="1733">
                <a:solidFill>
                  <a:srgbClr val="0000FF"/>
                </a:solidFill>
                <a:latin typeface="Consolas" pitchFamily="49" charset="0"/>
                <a:ea typeface="楷体" pitchFamily="49" charset="-122"/>
                <a:cs typeface="Consolas" pitchFamily="49" charset="0"/>
              </a:rPr>
              <a:t>queen(</a:t>
            </a:r>
            <a:r>
              <a:rPr lang="en-US" altLang="zh-CN" sz="1733" i="1">
                <a:solidFill>
                  <a:srgbClr val="0000FF"/>
                </a:solidFill>
                <a:latin typeface="Consolas" pitchFamily="49" charset="0"/>
                <a:ea typeface="楷体" pitchFamily="49" charset="-122"/>
                <a:cs typeface="Consolas" pitchFamily="49" charset="0"/>
              </a:rPr>
              <a:t>i</a:t>
            </a:r>
            <a:r>
              <a:rPr lang="zh-CN" altLang="en-US"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少放置一个皇后。</a:t>
            </a:r>
            <a:r>
              <a:rPr lang="zh-CN" altLang="en-US" sz="1733">
                <a:solidFill>
                  <a:srgbClr val="0000FF"/>
                </a:solidFill>
                <a:latin typeface="Consolas" pitchFamily="49" charset="0"/>
                <a:ea typeface="楷体" pitchFamily="49" charset="-122"/>
                <a:cs typeface="Consolas" pitchFamily="49" charset="0"/>
              </a:rPr>
              <a:t>所以</a:t>
            </a:r>
            <a:r>
              <a:rPr lang="en-US" altLang="zh-CN" sz="1733">
                <a:solidFill>
                  <a:srgbClr val="0000FF"/>
                </a:solidFill>
                <a:latin typeface="Consolas" pitchFamily="49" charset="0"/>
                <a:ea typeface="楷体" pitchFamily="49" charset="-122"/>
                <a:cs typeface="Consolas" pitchFamily="49" charset="0"/>
              </a:rPr>
              <a:t>queen(</a:t>
            </a:r>
            <a:r>
              <a:rPr lang="en-US" altLang="zh-CN" sz="1733" i="1">
                <a:solidFill>
                  <a:srgbClr val="0000FF"/>
                </a:solidFill>
                <a:latin typeface="Consolas" pitchFamily="49" charset="0"/>
                <a:ea typeface="楷体" pitchFamily="49" charset="-122"/>
                <a:cs typeface="Consolas" pitchFamily="49" charset="0"/>
              </a:rPr>
              <a:t>i</a:t>
            </a:r>
            <a:r>
              <a:rPr lang="en-US" altLang="zh-CN" sz="1733">
                <a:solidFill>
                  <a:srgbClr val="0000FF"/>
                </a:solidFill>
                <a:latin typeface="Consolas" pitchFamily="49" charset="0"/>
                <a:ea typeface="楷体" pitchFamily="49" charset="-122"/>
                <a:cs typeface="Consolas" pitchFamily="49" charset="0"/>
              </a:rPr>
              <a:t>+1</a:t>
            </a:r>
            <a:r>
              <a:rPr lang="zh-CN" altLang="en-US"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是“小问</a:t>
            </a:r>
            <a:r>
              <a:rPr lang="zh-CN" altLang="en-US" sz="1733">
                <a:solidFill>
                  <a:srgbClr val="0000FF"/>
                </a:solidFill>
                <a:latin typeface="Consolas" pitchFamily="49" charset="0"/>
                <a:ea typeface="楷体" pitchFamily="49" charset="-122"/>
                <a:cs typeface="Consolas" pitchFamily="49" charset="0"/>
              </a:rPr>
              <a:t>题”，</a:t>
            </a:r>
            <a:r>
              <a:rPr lang="en-US" altLang="zh-CN" sz="1733">
                <a:solidFill>
                  <a:srgbClr val="0000FF"/>
                </a:solidFill>
                <a:latin typeface="Consolas" pitchFamily="49" charset="0"/>
                <a:ea typeface="楷体" pitchFamily="49" charset="-122"/>
                <a:cs typeface="Consolas" pitchFamily="49" charset="0"/>
              </a:rPr>
              <a:t>queen(</a:t>
            </a:r>
            <a:r>
              <a:rPr lang="en-US" altLang="zh-CN" sz="1733" i="1">
                <a:solidFill>
                  <a:srgbClr val="0000FF"/>
                </a:solidFill>
                <a:latin typeface="Consolas" pitchFamily="49" charset="0"/>
                <a:ea typeface="楷体" pitchFamily="49" charset="-122"/>
                <a:cs typeface="Consolas" pitchFamily="49" charset="0"/>
              </a:rPr>
              <a:t>i</a:t>
            </a:r>
            <a:r>
              <a:rPr lang="zh-CN" altLang="en-US" sz="1733">
                <a:solidFill>
                  <a:srgbClr val="0000FF"/>
                </a:solidFill>
                <a:latin typeface="Consolas" pitchFamily="49" charset="0"/>
                <a:ea typeface="楷体" pitchFamily="49" charset="-122"/>
                <a:cs typeface="Consolas" pitchFamily="49" charset="0"/>
              </a:rPr>
              <a:t>，</a:t>
            </a:r>
            <a:r>
              <a:rPr lang="en-US" altLang="zh-CN" sz="1733" i="1">
                <a:solidFill>
                  <a:srgbClr val="0000FF"/>
                </a:solidFill>
                <a:latin typeface="Consolas" pitchFamily="49" charset="0"/>
                <a:ea typeface="楷体" pitchFamily="49" charset="-122"/>
                <a:cs typeface="Consolas" pitchFamily="49" charset="0"/>
              </a:rPr>
              <a:t>n</a:t>
            </a:r>
            <a:r>
              <a:rPr lang="en-US" altLang="zh-CN" sz="1733" dirty="0">
                <a:solidFill>
                  <a:srgbClr val="0000FF"/>
                </a:solidFill>
                <a:latin typeface="Consolas" pitchFamily="49" charset="0"/>
                <a:ea typeface="楷体" pitchFamily="49" charset="-122"/>
                <a:cs typeface="Consolas" pitchFamily="49" charset="0"/>
              </a:rPr>
              <a:t>)</a:t>
            </a:r>
            <a:r>
              <a:rPr lang="zh-CN" altLang="en-US" sz="1733">
                <a:solidFill>
                  <a:srgbClr val="0000FF"/>
                </a:solidFill>
                <a:latin typeface="Consolas" pitchFamily="49" charset="0"/>
                <a:ea typeface="楷体" pitchFamily="49" charset="-122"/>
                <a:cs typeface="Consolas" pitchFamily="49" charset="0"/>
              </a:rPr>
              <a:t>是“大问题”。</a:t>
            </a:r>
            <a:endParaRPr lang="en-US" altLang="zh-CN" sz="1733">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987149" y="3429001"/>
            <a:ext cx="7931702" cy="2559379"/>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95000" tIns="156000" bIns="156000">
            <a:spAutoFit/>
          </a:bodyPr>
          <a:lstStyle/>
          <a:p>
            <a:pPr>
              <a:lnSpc>
                <a:spcPct val="130000"/>
              </a:lnSpc>
            </a:pPr>
            <a:r>
              <a:rPr lang="en-US" altLang="zh-CN" sz="2288" dirty="0">
                <a:latin typeface="Consolas" pitchFamily="49" charset="0"/>
                <a:ea typeface="仿宋" pitchFamily="49" charset="-122"/>
                <a:cs typeface="Consolas" pitchFamily="49" charset="0"/>
              </a:rPr>
              <a:t>queen(</a:t>
            </a:r>
            <a:r>
              <a:rPr lang="en-US" altLang="zh-CN" sz="2288" i="1" dirty="0" err="1">
                <a:latin typeface="Consolas" pitchFamily="49" charset="0"/>
                <a:ea typeface="仿宋" pitchFamily="49" charset="-122"/>
                <a:cs typeface="Consolas" pitchFamily="49" charset="0"/>
              </a:rPr>
              <a:t>i</a:t>
            </a:r>
            <a:r>
              <a:rPr lang="zh-CN" altLang="en-US" sz="2288" dirty="0">
                <a:latin typeface="Consolas" pitchFamily="49" charset="0"/>
                <a:ea typeface="仿宋" pitchFamily="49" charset="-122"/>
                <a:cs typeface="Consolas" pitchFamily="49" charset="0"/>
              </a:rPr>
              <a:t>，</a:t>
            </a:r>
            <a:r>
              <a:rPr lang="en-US" altLang="zh-CN" sz="2288" i="1" dirty="0">
                <a:latin typeface="Consolas" pitchFamily="49" charset="0"/>
                <a:ea typeface="仿宋" pitchFamily="49" charset="-122"/>
                <a:cs typeface="Consolas" pitchFamily="49" charset="0"/>
              </a:rPr>
              <a:t>n</a:t>
            </a:r>
            <a:r>
              <a:rPr lang="en-US" altLang="zh-CN" sz="2288" dirty="0">
                <a:latin typeface="Consolas" pitchFamily="49" charset="0"/>
                <a:ea typeface="仿宋" pitchFamily="49" charset="-122"/>
                <a:cs typeface="Consolas" pitchFamily="49" charset="0"/>
              </a:rPr>
              <a:t>) </a:t>
            </a:r>
            <a:r>
              <a:rPr lang="en-US" altLang="zh-CN" sz="2288" dirty="0">
                <a:latin typeface="Consolas" pitchFamily="49" charset="0"/>
                <a:ea typeface="仿宋" pitchFamily="49" charset="-122"/>
                <a:cs typeface="Consolas" pitchFamily="49" charset="0"/>
                <a:sym typeface="Symbol" pitchFamily="18" charset="2"/>
              </a:rPr>
              <a:t></a:t>
            </a:r>
            <a:r>
              <a:rPr lang="en-US" altLang="zh-CN" sz="2288" dirty="0">
                <a:latin typeface="Consolas" pitchFamily="49" charset="0"/>
                <a:ea typeface="仿宋" pitchFamily="49" charset="-122"/>
                <a:cs typeface="Consolas" pitchFamily="49" charset="0"/>
              </a:rPr>
              <a:t> </a:t>
            </a:r>
            <a:r>
              <a:rPr lang="en-US" altLang="zh-CN" sz="2288" i="1" dirty="0">
                <a:latin typeface="Consolas" pitchFamily="49" charset="0"/>
                <a:ea typeface="仿宋" pitchFamily="49" charset="-122"/>
                <a:cs typeface="Consolas" pitchFamily="49" charset="0"/>
              </a:rPr>
              <a:t>n</a:t>
            </a:r>
            <a:r>
              <a:rPr lang="zh-CN" altLang="en-US" sz="2288" dirty="0">
                <a:latin typeface="Consolas" pitchFamily="49" charset="0"/>
                <a:ea typeface="仿宋" pitchFamily="49" charset="-122"/>
                <a:cs typeface="Consolas" pitchFamily="49" charset="0"/>
              </a:rPr>
              <a:t>个皇后放置完毕，输出一个解；	  若</a:t>
            </a:r>
            <a:r>
              <a:rPr lang="en-US" altLang="zh-CN" sz="2288" i="1" dirty="0">
                <a:latin typeface="Consolas" pitchFamily="49" charset="0"/>
                <a:ea typeface="仿宋" pitchFamily="49" charset="-122"/>
                <a:cs typeface="Consolas" pitchFamily="49" charset="0"/>
              </a:rPr>
              <a:t>k</a:t>
            </a:r>
            <a:r>
              <a:rPr lang="en-US" altLang="zh-CN" sz="2288" dirty="0">
                <a:latin typeface="Consolas" pitchFamily="49" charset="0"/>
                <a:ea typeface="仿宋" pitchFamily="49" charset="-122"/>
                <a:cs typeface="Consolas" pitchFamily="49" charset="0"/>
              </a:rPr>
              <a:t>&gt;</a:t>
            </a:r>
            <a:r>
              <a:rPr lang="en-US" altLang="zh-CN" sz="2288" i="1" dirty="0">
                <a:latin typeface="Consolas" pitchFamily="49" charset="0"/>
                <a:ea typeface="仿宋" pitchFamily="49" charset="-122"/>
                <a:cs typeface="Consolas" pitchFamily="49" charset="0"/>
              </a:rPr>
              <a:t>n</a:t>
            </a:r>
            <a:endParaRPr lang="en-US" altLang="zh-CN" sz="2288" dirty="0">
              <a:latin typeface="Consolas" pitchFamily="49" charset="0"/>
              <a:ea typeface="仿宋" pitchFamily="49" charset="-122"/>
              <a:cs typeface="Consolas" pitchFamily="49" charset="0"/>
            </a:endParaRPr>
          </a:p>
          <a:p>
            <a:pPr>
              <a:lnSpc>
                <a:spcPct val="130000"/>
              </a:lnSpc>
            </a:pPr>
            <a:r>
              <a:rPr lang="en-US" altLang="zh-CN" sz="2288" dirty="0">
                <a:latin typeface="Consolas" pitchFamily="49" charset="0"/>
                <a:ea typeface="仿宋" pitchFamily="49" charset="-122"/>
                <a:cs typeface="Consolas" pitchFamily="49" charset="0"/>
              </a:rPr>
              <a:t>queen(</a:t>
            </a:r>
            <a:r>
              <a:rPr lang="en-US" altLang="zh-CN" sz="2288" i="1" dirty="0" err="1">
                <a:latin typeface="Consolas" pitchFamily="49" charset="0"/>
                <a:ea typeface="仿宋" pitchFamily="49" charset="-122"/>
                <a:cs typeface="Consolas" pitchFamily="49" charset="0"/>
              </a:rPr>
              <a:t>i</a:t>
            </a:r>
            <a:r>
              <a:rPr lang="zh-CN" altLang="en-US" sz="2288" dirty="0">
                <a:latin typeface="Consolas" pitchFamily="49" charset="0"/>
                <a:ea typeface="仿宋" pitchFamily="49" charset="-122"/>
                <a:cs typeface="Consolas" pitchFamily="49" charset="0"/>
              </a:rPr>
              <a:t>，</a:t>
            </a:r>
            <a:r>
              <a:rPr lang="en-US" altLang="zh-CN" sz="2288" i="1" dirty="0">
                <a:latin typeface="Consolas" pitchFamily="49" charset="0"/>
                <a:ea typeface="仿宋" pitchFamily="49" charset="-122"/>
                <a:cs typeface="Consolas" pitchFamily="49" charset="0"/>
              </a:rPr>
              <a:t>n</a:t>
            </a:r>
            <a:r>
              <a:rPr lang="en-US" altLang="zh-CN" sz="2288" dirty="0">
                <a:latin typeface="Consolas" pitchFamily="49" charset="0"/>
                <a:ea typeface="仿宋" pitchFamily="49" charset="-122"/>
                <a:cs typeface="Consolas" pitchFamily="49" charset="0"/>
              </a:rPr>
              <a:t>) </a:t>
            </a:r>
            <a:r>
              <a:rPr lang="en-US" altLang="zh-CN" sz="2288" dirty="0">
                <a:latin typeface="Consolas" pitchFamily="49" charset="0"/>
                <a:ea typeface="仿宋" pitchFamily="49" charset="-122"/>
                <a:cs typeface="Consolas" pitchFamily="49" charset="0"/>
                <a:sym typeface="Symbol" pitchFamily="18" charset="2"/>
              </a:rPr>
              <a:t></a:t>
            </a:r>
            <a:r>
              <a:rPr lang="en-US" altLang="zh-CN" sz="2288" dirty="0">
                <a:latin typeface="Consolas" pitchFamily="49" charset="0"/>
                <a:ea typeface="仿宋" pitchFamily="49" charset="-122"/>
                <a:cs typeface="Consolas" pitchFamily="49" charset="0"/>
              </a:rPr>
              <a:t> </a:t>
            </a:r>
            <a:r>
              <a:rPr lang="zh-CN" altLang="en-US" sz="2288" dirty="0">
                <a:latin typeface="Consolas" pitchFamily="49" charset="0"/>
                <a:ea typeface="仿宋" pitchFamily="49" charset="-122"/>
                <a:cs typeface="Consolas" pitchFamily="49" charset="0"/>
              </a:rPr>
              <a:t>在第</a:t>
            </a:r>
            <a:r>
              <a:rPr lang="en-US" altLang="zh-CN" sz="2288" i="1" dirty="0" err="1">
                <a:latin typeface="Consolas" pitchFamily="49" charset="0"/>
                <a:ea typeface="仿宋" pitchFamily="49" charset="-122"/>
                <a:cs typeface="Consolas" pitchFamily="49" charset="0"/>
              </a:rPr>
              <a:t>i</a:t>
            </a:r>
            <a:r>
              <a:rPr lang="zh-CN" altLang="en-US" sz="2288" dirty="0">
                <a:latin typeface="Consolas" pitchFamily="49" charset="0"/>
                <a:ea typeface="仿宋" pitchFamily="49" charset="-122"/>
                <a:cs typeface="Consolas" pitchFamily="49" charset="0"/>
              </a:rPr>
              <a:t>行的合适的位置（</a:t>
            </a:r>
            <a:r>
              <a:rPr lang="en-US" altLang="zh-CN" sz="2288" i="1" dirty="0" err="1">
                <a:latin typeface="Consolas" pitchFamily="49" charset="0"/>
                <a:ea typeface="仿宋" pitchFamily="49" charset="-122"/>
                <a:cs typeface="Consolas" pitchFamily="49" charset="0"/>
              </a:rPr>
              <a:t>i</a:t>
            </a:r>
            <a:r>
              <a:rPr lang="en-US" altLang="zh-CN" sz="2288" dirty="0" err="1">
                <a:latin typeface="Consolas" pitchFamily="49" charset="0"/>
                <a:ea typeface="仿宋" pitchFamily="49" charset="-122"/>
                <a:cs typeface="Consolas" pitchFamily="49" charset="0"/>
              </a:rPr>
              <a:t>,</a:t>
            </a:r>
            <a:r>
              <a:rPr lang="en-US" altLang="zh-CN" sz="2288" i="1" dirty="0" err="1">
                <a:latin typeface="Consolas" pitchFamily="49" charset="0"/>
                <a:ea typeface="仿宋" pitchFamily="49" charset="-122"/>
                <a:cs typeface="Consolas" pitchFamily="49" charset="0"/>
              </a:rPr>
              <a:t>j</a:t>
            </a:r>
            <a:r>
              <a:rPr lang="zh-CN" altLang="en-US" sz="2288" dirty="0">
                <a:latin typeface="Consolas" pitchFamily="49" charset="0"/>
                <a:ea typeface="仿宋" pitchFamily="49" charset="-122"/>
                <a:cs typeface="Consolas" pitchFamily="49" charset="0"/>
              </a:rPr>
              <a:t>）处</a:t>
            </a:r>
            <a:r>
              <a:rPr lang="en-US" altLang="zh-CN" sz="2288" dirty="0">
                <a:latin typeface="Consolas" pitchFamily="49" charset="0"/>
                <a:ea typeface="仿宋" pitchFamily="49" charset="-122"/>
                <a:cs typeface="Consolas" pitchFamily="49" charset="0"/>
              </a:rPr>
              <a:t>      </a:t>
            </a:r>
            <a:r>
              <a:rPr lang="zh-CN" altLang="en-US" sz="2288" dirty="0">
                <a:latin typeface="Consolas" pitchFamily="49" charset="0"/>
                <a:ea typeface="仿宋" pitchFamily="49" charset="-122"/>
                <a:cs typeface="Consolas" pitchFamily="49" charset="0"/>
              </a:rPr>
              <a:t>其他情况</a:t>
            </a:r>
            <a:endParaRPr lang="en-US" altLang="zh-CN" sz="2288" dirty="0">
              <a:latin typeface="Consolas" pitchFamily="49" charset="0"/>
              <a:ea typeface="仿宋" pitchFamily="49" charset="-122"/>
              <a:cs typeface="Consolas" pitchFamily="49" charset="0"/>
            </a:endParaRPr>
          </a:p>
          <a:p>
            <a:pPr>
              <a:lnSpc>
                <a:spcPct val="130000"/>
              </a:lnSpc>
            </a:pPr>
            <a:r>
              <a:rPr lang="zh-CN" altLang="en-US" sz="2288" dirty="0">
                <a:latin typeface="Consolas" pitchFamily="49" charset="0"/>
                <a:ea typeface="仿宋" pitchFamily="49" charset="-122"/>
                <a:cs typeface="Consolas" pitchFamily="49" charset="0"/>
              </a:rPr>
              <a:t>              放置皇后</a:t>
            </a:r>
            <a:r>
              <a:rPr lang="en-US" altLang="zh-CN" sz="2288" dirty="0" err="1">
                <a:latin typeface="Consolas" pitchFamily="49" charset="0"/>
                <a:ea typeface="仿宋" pitchFamily="49" charset="-122"/>
                <a:cs typeface="Consolas" pitchFamily="49" charset="0"/>
              </a:rPr>
              <a:t>i</a:t>
            </a:r>
            <a:r>
              <a:rPr lang="en-US" altLang="zh-CN" sz="2288" dirty="0">
                <a:latin typeface="Consolas" pitchFamily="49" charset="0"/>
                <a:ea typeface="仿宋" pitchFamily="49" charset="-122"/>
                <a:cs typeface="Consolas" pitchFamily="49" charset="0"/>
              </a:rPr>
              <a:t>, </a:t>
            </a:r>
            <a:r>
              <a:rPr lang="zh-CN" altLang="en-US" sz="2288" dirty="0">
                <a:latin typeface="Consolas" pitchFamily="49" charset="0"/>
                <a:ea typeface="仿宋" pitchFamily="49" charset="-122"/>
                <a:cs typeface="Consolas" pitchFamily="49" charset="0"/>
              </a:rPr>
              <a:t>继续</a:t>
            </a:r>
            <a:r>
              <a:rPr lang="en-US" altLang="zh-CN" sz="2288" dirty="0">
                <a:latin typeface="Consolas" pitchFamily="49" charset="0"/>
                <a:ea typeface="仿宋" pitchFamily="49" charset="-122"/>
                <a:cs typeface="Consolas" pitchFamily="49" charset="0"/>
              </a:rPr>
              <a:t>queen(</a:t>
            </a:r>
            <a:r>
              <a:rPr lang="en-US" altLang="zh-CN" sz="2288" i="1" dirty="0">
                <a:latin typeface="Consolas" pitchFamily="49" charset="0"/>
                <a:ea typeface="仿宋" pitchFamily="49" charset="-122"/>
                <a:cs typeface="Consolas" pitchFamily="49" charset="0"/>
              </a:rPr>
              <a:t>i</a:t>
            </a:r>
            <a:r>
              <a:rPr lang="en-US" altLang="zh-CN" sz="2288" dirty="0">
                <a:latin typeface="Consolas" pitchFamily="49" charset="0"/>
                <a:ea typeface="仿宋" pitchFamily="49" charset="-122"/>
                <a:cs typeface="Consolas" pitchFamily="49" charset="0"/>
              </a:rPr>
              <a:t>+1</a:t>
            </a:r>
            <a:r>
              <a:rPr lang="zh-CN" altLang="en-US" sz="2288" dirty="0">
                <a:latin typeface="Consolas" pitchFamily="49" charset="0"/>
                <a:ea typeface="仿宋" pitchFamily="49" charset="-122"/>
                <a:cs typeface="Consolas" pitchFamily="49" charset="0"/>
              </a:rPr>
              <a:t>，</a:t>
            </a:r>
            <a:r>
              <a:rPr lang="en-US" altLang="zh-CN" sz="2288" i="1" dirty="0">
                <a:latin typeface="Consolas" pitchFamily="49" charset="0"/>
                <a:ea typeface="仿宋" pitchFamily="49" charset="-122"/>
                <a:cs typeface="Consolas" pitchFamily="49" charset="0"/>
              </a:rPr>
              <a:t>n</a:t>
            </a:r>
            <a:r>
              <a:rPr lang="en-US" altLang="zh-CN" sz="2288" dirty="0">
                <a:latin typeface="Consolas" pitchFamily="49" charset="0"/>
                <a:ea typeface="仿宋" pitchFamily="49" charset="-122"/>
                <a:cs typeface="Consolas" pitchFamily="49" charset="0"/>
              </a:rPr>
              <a:t>).</a:t>
            </a:r>
          </a:p>
        </p:txBody>
      </p:sp>
      <p:sp>
        <p:nvSpPr>
          <p:cNvPr id="6" name="TextBox 5"/>
          <p:cNvSpPr txBox="1"/>
          <p:nvPr/>
        </p:nvSpPr>
        <p:spPr>
          <a:xfrm>
            <a:off x="251766" y="815826"/>
            <a:ext cx="1934779" cy="459036"/>
          </a:xfrm>
          <a:prstGeom prst="rect">
            <a:avLst/>
          </a:prstGeom>
          <a:noFill/>
        </p:spPr>
        <p:txBody>
          <a:bodyPr wrap="square" rtlCol="0">
            <a:spAutoFit/>
          </a:bodyPr>
          <a:lstStyle/>
          <a:p>
            <a:r>
              <a:rPr lang="en-US" altLang="zh-CN" sz="2383" dirty="0">
                <a:solidFill>
                  <a:srgbClr val="FF0000"/>
                </a:solidFill>
                <a:latin typeface="楷体" pitchFamily="49" charset="-122"/>
                <a:ea typeface="楷体" pitchFamily="49" charset="-122"/>
              </a:rPr>
              <a:t>【</a:t>
            </a:r>
            <a:r>
              <a:rPr lang="zh-CN" altLang="en-US" sz="2383" dirty="0">
                <a:solidFill>
                  <a:srgbClr val="FF0000"/>
                </a:solidFill>
                <a:latin typeface="楷体" pitchFamily="49" charset="-122"/>
                <a:ea typeface="楷体" pitchFamily="49" charset="-122"/>
              </a:rPr>
              <a:t>问题求解</a:t>
            </a:r>
            <a:r>
              <a:rPr lang="en-US" altLang="zh-CN" sz="2383" dirty="0">
                <a:solidFill>
                  <a:srgbClr val="FF0000"/>
                </a:solidFill>
                <a:latin typeface="楷体" pitchFamily="49" charset="-122"/>
                <a:ea typeface="楷体" pitchFamily="49" charset="-122"/>
              </a:rPr>
              <a:t>】</a:t>
            </a:r>
            <a:endParaRPr lang="zh-CN" altLang="en-US" sz="2383" dirty="0">
              <a:solidFill>
                <a:srgbClr val="FF0000"/>
              </a:solidFill>
              <a:latin typeface="楷体" pitchFamily="49" charset="-122"/>
              <a:ea typeface="楷体" pitchFamily="49" charset="-122"/>
            </a:endParaRPr>
          </a:p>
        </p:txBody>
      </p:sp>
      <p:sp>
        <p:nvSpPr>
          <p:cNvPr id="2" name="日期占位符 1"/>
          <p:cNvSpPr>
            <a:spLocks noGrp="1"/>
          </p:cNvSpPr>
          <p:nvPr>
            <p:ph type="dt" sz="half" idx="10"/>
          </p:nvPr>
        </p:nvSpPr>
        <p:spPr/>
        <p:txBody>
          <a:bodyPr/>
          <a:lstStyle/>
          <a:p>
            <a:pPr eaLnBrk="1" latinLnBrk="0" hangingPunct="1"/>
            <a:fld id="{493F27FA-CCA4-4872-8FB6-6D9CF67D1A6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87</a:t>
            </a:fld>
            <a:endParaRPr lang="en-US" altLang="zh-CN">
              <a:solidFill>
                <a:srgbClr val="F0A22E">
                  <a:shade val="75000"/>
                </a:srgbClr>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2" y="2960956"/>
            <a:ext cx="184731" cy="444417"/>
          </a:xfrm>
          <a:prstGeom prst="rect">
            <a:avLst/>
          </a:prstGeom>
          <a:noFill/>
          <a:ln w="9525">
            <a:noFill/>
            <a:miter lim="800000"/>
            <a:headEnd/>
            <a:tailEnd/>
          </a:ln>
        </p:spPr>
        <p:txBody>
          <a:bodyPr wrap="none" anchor="ctr">
            <a:spAutoFit/>
          </a:bodyPr>
          <a:lstStyle/>
          <a:p>
            <a:endParaRPr lang="zh-CN" altLang="en-US" sz="2288">
              <a:latin typeface="Consolas" pitchFamily="49" charset="0"/>
              <a:cs typeface="Consolas" pitchFamily="49" charset="0"/>
            </a:endParaRPr>
          </a:p>
        </p:txBody>
      </p:sp>
      <p:grpSp>
        <p:nvGrpSpPr>
          <p:cNvPr id="7" name="组合 6"/>
          <p:cNvGrpSpPr/>
          <p:nvPr/>
        </p:nvGrpSpPr>
        <p:grpSpPr>
          <a:xfrm>
            <a:off x="928659" y="1223352"/>
            <a:ext cx="7893899" cy="1752052"/>
            <a:chOff x="857224" y="3429000"/>
            <a:chExt cx="7286676" cy="2156369"/>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1285884" cy="546974"/>
            </a:xfrm>
            <a:prstGeom prst="rect">
              <a:avLst/>
            </a:prstGeom>
            <a:noFill/>
          </p:spPr>
          <p:txBody>
            <a:bodyPr wrap="square" rtlCol="0">
              <a:spAutoFit/>
            </a:bodyPr>
            <a:lstStyle/>
            <a:p>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k</a:t>
              </a:r>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q</a:t>
              </a:r>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k</a:t>
              </a:r>
              <a:r>
                <a:rPr lang="en-US" altLang="zh-CN" sz="2288">
                  <a:solidFill>
                    <a:srgbClr val="0000FF"/>
                  </a:solidFill>
                  <a:latin typeface="Consolas" pitchFamily="49" charset="0"/>
                  <a:cs typeface="Consolas" pitchFamily="49" charset="0"/>
                </a:rPr>
                <a:t>])</a:t>
              </a:r>
              <a:endParaRPr lang="zh-CN" altLang="en-US" sz="2288">
                <a:solidFill>
                  <a:srgbClr val="0000FF"/>
                </a:solidFill>
                <a:latin typeface="Consolas" pitchFamily="49" charset="0"/>
                <a:cs typeface="Consolas" pitchFamily="49" charset="0"/>
              </a:endParaRPr>
            </a:p>
          </p:txBody>
        </p:sp>
        <p:sp>
          <p:nvSpPr>
            <p:cNvPr id="14" name="TextBox 13"/>
            <p:cNvSpPr txBox="1"/>
            <p:nvPr/>
          </p:nvSpPr>
          <p:spPr>
            <a:xfrm>
              <a:off x="857224" y="4714884"/>
              <a:ext cx="857256" cy="546974"/>
            </a:xfrm>
            <a:prstGeom prst="rect">
              <a:avLst/>
            </a:prstGeom>
            <a:noFill/>
          </p:spPr>
          <p:txBody>
            <a:bodyPr wrap="square" rtlCol="0">
              <a:spAutoFit/>
            </a:bodyPr>
            <a:lstStyle/>
            <a:p>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i</a:t>
              </a:r>
              <a:r>
                <a:rPr lang="en-US" altLang="zh-CN" sz="2288">
                  <a:solidFill>
                    <a:srgbClr val="0000FF"/>
                  </a:solidFill>
                  <a:latin typeface="Consolas" pitchFamily="49" charset="0"/>
                  <a:cs typeface="Consolas" pitchFamily="49" charset="0"/>
                </a:rPr>
                <a:t>,j)</a:t>
              </a:r>
              <a:endParaRPr lang="zh-CN" altLang="en-US" sz="2288">
                <a:solidFill>
                  <a:srgbClr val="0000FF"/>
                </a:solidFill>
                <a:latin typeface="Consolas" pitchFamily="49" charset="0"/>
                <a:cs typeface="Consolas" pitchFamily="49" charset="0"/>
              </a:endParaRPr>
            </a:p>
          </p:txBody>
        </p:sp>
        <p:sp>
          <p:nvSpPr>
            <p:cNvPr id="15" name="TextBox 14"/>
            <p:cNvSpPr txBox="1"/>
            <p:nvPr/>
          </p:nvSpPr>
          <p:spPr>
            <a:xfrm>
              <a:off x="1643042" y="5143511"/>
              <a:ext cx="1285884" cy="441857"/>
            </a:xfrm>
            <a:prstGeom prst="rect">
              <a:avLst/>
            </a:prstGeom>
            <a:noFill/>
          </p:spPr>
          <p:txBody>
            <a:bodyPr wrap="square" rtlCol="0">
              <a:spAutoFit/>
            </a:bodyPr>
            <a:lstStyle/>
            <a:p>
              <a:r>
                <a:rPr lang="zh-CN" altLang="en-US" sz="1733">
                  <a:solidFill>
                    <a:srgbClr val="0000FF"/>
                  </a:solidFill>
                  <a:latin typeface="Consolas" pitchFamily="49" charset="0"/>
                  <a:cs typeface="Consolas" pitchFamily="49" charset="0"/>
                </a:rPr>
                <a:t>长度：</a:t>
              </a:r>
              <a:r>
                <a:rPr lang="en-US" altLang="zh-CN" sz="1733" i="1">
                  <a:solidFill>
                    <a:srgbClr val="0000FF"/>
                  </a:solidFill>
                  <a:latin typeface="Consolas" pitchFamily="49" charset="0"/>
                  <a:cs typeface="Consolas" pitchFamily="49" charset="0"/>
                </a:rPr>
                <a:t>k</a:t>
              </a:r>
              <a:r>
                <a:rPr lang="en-US" altLang="zh-CN" sz="1733">
                  <a:solidFill>
                    <a:srgbClr val="0000FF"/>
                  </a:solidFill>
                  <a:latin typeface="Consolas" pitchFamily="49" charset="0"/>
                  <a:cs typeface="Consolas" pitchFamily="49" charset="0"/>
                </a:rPr>
                <a:t>-</a:t>
              </a:r>
              <a:r>
                <a:rPr lang="en-US" altLang="zh-CN" sz="1733" i="1">
                  <a:solidFill>
                    <a:srgbClr val="0000FF"/>
                  </a:solidFill>
                  <a:latin typeface="Consolas" pitchFamily="49" charset="0"/>
                  <a:cs typeface="Consolas" pitchFamily="49" charset="0"/>
                </a:rPr>
                <a:t>i</a:t>
              </a:r>
              <a:endParaRPr lang="zh-CN" altLang="en-US" sz="1733" i="1">
                <a:solidFill>
                  <a:srgbClr val="0000FF"/>
                </a:solidFill>
                <a:latin typeface="Consolas" pitchFamily="49" charset="0"/>
                <a:cs typeface="Consolas" pitchFamily="49" charset="0"/>
              </a:endParaRPr>
            </a:p>
          </p:txBody>
        </p:sp>
        <p:sp>
          <p:nvSpPr>
            <p:cNvPr id="16" name="TextBox 15"/>
            <p:cNvSpPr txBox="1"/>
            <p:nvPr/>
          </p:nvSpPr>
          <p:spPr>
            <a:xfrm>
              <a:off x="2786050" y="4286256"/>
              <a:ext cx="1643074" cy="441857"/>
            </a:xfrm>
            <a:prstGeom prst="rect">
              <a:avLst/>
            </a:prstGeom>
            <a:noFill/>
          </p:spPr>
          <p:txBody>
            <a:bodyPr wrap="square" rtlCol="0">
              <a:spAutoFit/>
            </a:bodyPr>
            <a:lstStyle/>
            <a:p>
              <a:r>
                <a:rPr lang="zh-CN" altLang="en-US" sz="1733">
                  <a:solidFill>
                    <a:srgbClr val="0000FF"/>
                  </a:solidFill>
                  <a:latin typeface="Consolas" pitchFamily="49" charset="0"/>
                  <a:cs typeface="Consolas" pitchFamily="49" charset="0"/>
                </a:rPr>
                <a:t>长度：</a:t>
              </a:r>
              <a:r>
                <a:rPr lang="en-US" altLang="zh-CN" sz="1733" i="1">
                  <a:solidFill>
                    <a:srgbClr val="0000FF"/>
                  </a:solidFill>
                  <a:latin typeface="Consolas" pitchFamily="49" charset="0"/>
                  <a:cs typeface="Consolas" pitchFamily="49" charset="0"/>
                </a:rPr>
                <a:t>j</a:t>
              </a:r>
              <a:r>
                <a:rPr lang="en-US" altLang="zh-CN" sz="1733">
                  <a:solidFill>
                    <a:srgbClr val="0000FF"/>
                  </a:solidFill>
                  <a:latin typeface="Consolas" pitchFamily="49" charset="0"/>
                  <a:cs typeface="Consolas" pitchFamily="49" charset="0"/>
                </a:rPr>
                <a:t>-</a:t>
              </a:r>
              <a:r>
                <a:rPr lang="en-US" altLang="zh-CN" sz="1733" i="1">
                  <a:solidFill>
                    <a:srgbClr val="0000FF"/>
                  </a:solidFill>
                  <a:latin typeface="Consolas" pitchFamily="49" charset="0"/>
                  <a:cs typeface="Consolas" pitchFamily="49" charset="0"/>
                </a:rPr>
                <a:t>q</a:t>
              </a:r>
              <a:r>
                <a:rPr lang="en-US" altLang="zh-CN" sz="1733">
                  <a:solidFill>
                    <a:srgbClr val="0000FF"/>
                  </a:solidFill>
                  <a:latin typeface="Consolas" pitchFamily="49" charset="0"/>
                  <a:cs typeface="Consolas" pitchFamily="49" charset="0"/>
                </a:rPr>
                <a:t>[</a:t>
              </a:r>
              <a:r>
                <a:rPr lang="en-US" altLang="zh-CN" sz="1733" i="1">
                  <a:solidFill>
                    <a:srgbClr val="0000FF"/>
                  </a:solidFill>
                  <a:latin typeface="Consolas" pitchFamily="49" charset="0"/>
                  <a:cs typeface="Consolas" pitchFamily="49" charset="0"/>
                </a:rPr>
                <a:t>k</a:t>
              </a:r>
              <a:r>
                <a:rPr lang="en-US" altLang="zh-CN" sz="1733">
                  <a:solidFill>
                    <a:srgbClr val="0000FF"/>
                  </a:solidFill>
                  <a:latin typeface="Consolas" pitchFamily="49" charset="0"/>
                  <a:cs typeface="Consolas" pitchFamily="49" charset="0"/>
                </a:rPr>
                <a:t>]</a:t>
              </a:r>
              <a:endParaRPr lang="zh-CN" altLang="en-US" sz="1733">
                <a:solidFill>
                  <a:srgbClr val="0000FF"/>
                </a:solidFill>
                <a:latin typeface="Consolas" pitchFamily="49" charset="0"/>
                <a:cs typeface="Consolas"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288"/>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546974"/>
            </a:xfrm>
            <a:prstGeom prst="rect">
              <a:avLst/>
            </a:prstGeom>
            <a:noFill/>
          </p:spPr>
          <p:txBody>
            <a:bodyPr wrap="square" rtlCol="0">
              <a:spAutoFit/>
            </a:bodyPr>
            <a:lstStyle/>
            <a:p>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k</a:t>
              </a:r>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q</a:t>
              </a:r>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k</a:t>
              </a:r>
              <a:r>
                <a:rPr lang="en-US" altLang="zh-CN" sz="2288">
                  <a:solidFill>
                    <a:srgbClr val="0000FF"/>
                  </a:solidFill>
                  <a:latin typeface="Consolas" pitchFamily="49" charset="0"/>
                  <a:cs typeface="Consolas" pitchFamily="49" charset="0"/>
                </a:rPr>
                <a:t>])</a:t>
              </a:r>
              <a:endParaRPr lang="zh-CN" altLang="en-US" sz="2288">
                <a:solidFill>
                  <a:srgbClr val="0000FF"/>
                </a:solidFill>
                <a:latin typeface="Consolas" pitchFamily="49" charset="0"/>
                <a:cs typeface="Consolas" pitchFamily="49" charset="0"/>
              </a:endParaRPr>
            </a:p>
          </p:txBody>
        </p:sp>
        <p:sp>
          <p:nvSpPr>
            <p:cNvPr id="23" name="TextBox 22"/>
            <p:cNvSpPr txBox="1"/>
            <p:nvPr/>
          </p:nvSpPr>
          <p:spPr>
            <a:xfrm>
              <a:off x="7286644" y="4714884"/>
              <a:ext cx="857256" cy="546974"/>
            </a:xfrm>
            <a:prstGeom prst="rect">
              <a:avLst/>
            </a:prstGeom>
            <a:noFill/>
          </p:spPr>
          <p:txBody>
            <a:bodyPr wrap="square" rtlCol="0">
              <a:spAutoFit/>
            </a:bodyPr>
            <a:lstStyle/>
            <a:p>
              <a:r>
                <a:rPr lang="en-US" altLang="zh-CN" sz="2288">
                  <a:solidFill>
                    <a:srgbClr val="0000FF"/>
                  </a:solidFill>
                  <a:latin typeface="Consolas" pitchFamily="49" charset="0"/>
                  <a:cs typeface="Consolas" pitchFamily="49" charset="0"/>
                </a:rPr>
                <a:t>(</a:t>
              </a:r>
              <a:r>
                <a:rPr lang="en-US" altLang="zh-CN" sz="2288" i="1">
                  <a:solidFill>
                    <a:srgbClr val="0000FF"/>
                  </a:solidFill>
                  <a:latin typeface="Consolas" pitchFamily="49" charset="0"/>
                  <a:cs typeface="Consolas" pitchFamily="49" charset="0"/>
                </a:rPr>
                <a:t>i</a:t>
              </a:r>
              <a:r>
                <a:rPr lang="en-US" altLang="zh-CN" sz="2288">
                  <a:solidFill>
                    <a:srgbClr val="0000FF"/>
                  </a:solidFill>
                  <a:latin typeface="Consolas" pitchFamily="49" charset="0"/>
                  <a:cs typeface="Consolas" pitchFamily="49" charset="0"/>
                </a:rPr>
                <a:t>,j)</a:t>
              </a:r>
              <a:endParaRPr lang="zh-CN" altLang="en-US" sz="2288">
                <a:solidFill>
                  <a:srgbClr val="0000FF"/>
                </a:solidFill>
                <a:latin typeface="Consolas" pitchFamily="49" charset="0"/>
                <a:cs typeface="Consolas" pitchFamily="49" charset="0"/>
              </a:endParaRPr>
            </a:p>
          </p:txBody>
        </p:sp>
        <p:sp>
          <p:nvSpPr>
            <p:cNvPr id="24" name="TextBox 23"/>
            <p:cNvSpPr txBox="1"/>
            <p:nvPr/>
          </p:nvSpPr>
          <p:spPr>
            <a:xfrm>
              <a:off x="6143636" y="5143512"/>
              <a:ext cx="1285884" cy="441857"/>
            </a:xfrm>
            <a:prstGeom prst="rect">
              <a:avLst/>
            </a:prstGeom>
            <a:noFill/>
          </p:spPr>
          <p:txBody>
            <a:bodyPr wrap="square" rtlCol="0">
              <a:spAutoFit/>
            </a:bodyPr>
            <a:lstStyle/>
            <a:p>
              <a:r>
                <a:rPr lang="zh-CN" altLang="en-US" sz="1733">
                  <a:solidFill>
                    <a:srgbClr val="0000FF"/>
                  </a:solidFill>
                  <a:latin typeface="Consolas" pitchFamily="49" charset="0"/>
                  <a:cs typeface="Consolas" pitchFamily="49" charset="0"/>
                </a:rPr>
                <a:t>长度：</a:t>
              </a:r>
              <a:r>
                <a:rPr lang="en-US" altLang="zh-CN" sz="1733" i="1">
                  <a:solidFill>
                    <a:srgbClr val="0000FF"/>
                  </a:solidFill>
                  <a:latin typeface="Consolas" pitchFamily="49" charset="0"/>
                  <a:cs typeface="Consolas" pitchFamily="49" charset="0"/>
                </a:rPr>
                <a:t>i</a:t>
              </a:r>
              <a:r>
                <a:rPr lang="en-US" altLang="zh-CN" sz="1733">
                  <a:solidFill>
                    <a:srgbClr val="0000FF"/>
                  </a:solidFill>
                  <a:latin typeface="Consolas" pitchFamily="49" charset="0"/>
                  <a:cs typeface="Consolas" pitchFamily="49" charset="0"/>
                </a:rPr>
                <a:t>-</a:t>
              </a:r>
              <a:r>
                <a:rPr lang="en-US" altLang="zh-CN" sz="1733" i="1">
                  <a:solidFill>
                    <a:srgbClr val="0000FF"/>
                  </a:solidFill>
                  <a:latin typeface="Consolas" pitchFamily="49" charset="0"/>
                  <a:cs typeface="Consolas" pitchFamily="49" charset="0"/>
                </a:rPr>
                <a:t>k</a:t>
              </a:r>
              <a:endParaRPr lang="zh-CN" altLang="en-US" sz="1733" i="1">
                <a:solidFill>
                  <a:srgbClr val="0000FF"/>
                </a:solidFill>
                <a:latin typeface="Consolas" pitchFamily="49" charset="0"/>
                <a:cs typeface="Consolas" pitchFamily="49" charset="0"/>
              </a:endParaRPr>
            </a:p>
          </p:txBody>
        </p:sp>
        <p:sp>
          <p:nvSpPr>
            <p:cNvPr id="25" name="TextBox 24"/>
            <p:cNvSpPr txBox="1"/>
            <p:nvPr/>
          </p:nvSpPr>
          <p:spPr>
            <a:xfrm>
              <a:off x="4643438" y="4286256"/>
              <a:ext cx="1643074" cy="441857"/>
            </a:xfrm>
            <a:prstGeom prst="rect">
              <a:avLst/>
            </a:prstGeom>
            <a:noFill/>
          </p:spPr>
          <p:txBody>
            <a:bodyPr wrap="square" rtlCol="0">
              <a:spAutoFit/>
            </a:bodyPr>
            <a:lstStyle/>
            <a:p>
              <a:r>
                <a:rPr lang="zh-CN" altLang="en-US" sz="1733">
                  <a:solidFill>
                    <a:srgbClr val="0000FF"/>
                  </a:solidFill>
                  <a:latin typeface="Consolas" pitchFamily="49" charset="0"/>
                  <a:cs typeface="Consolas" pitchFamily="49" charset="0"/>
                </a:rPr>
                <a:t>长度：</a:t>
              </a:r>
              <a:r>
                <a:rPr lang="en-US" altLang="zh-CN" sz="1733" i="1">
                  <a:solidFill>
                    <a:srgbClr val="0000FF"/>
                  </a:solidFill>
                  <a:latin typeface="Consolas" pitchFamily="49" charset="0"/>
                  <a:cs typeface="Consolas" pitchFamily="49" charset="0"/>
                </a:rPr>
                <a:t>q</a:t>
              </a:r>
              <a:r>
                <a:rPr lang="en-US" altLang="zh-CN" sz="1733">
                  <a:solidFill>
                    <a:srgbClr val="0000FF"/>
                  </a:solidFill>
                  <a:latin typeface="Consolas" pitchFamily="49" charset="0"/>
                  <a:cs typeface="Consolas" pitchFamily="49" charset="0"/>
                </a:rPr>
                <a:t>[</a:t>
              </a:r>
              <a:r>
                <a:rPr lang="en-US" altLang="zh-CN" sz="1733" i="1">
                  <a:solidFill>
                    <a:srgbClr val="0000FF"/>
                  </a:solidFill>
                  <a:latin typeface="Consolas" pitchFamily="49" charset="0"/>
                  <a:cs typeface="Consolas" pitchFamily="49" charset="0"/>
                </a:rPr>
                <a:t>k</a:t>
              </a:r>
              <a:r>
                <a:rPr lang="en-US" altLang="zh-CN" sz="1733">
                  <a:solidFill>
                    <a:srgbClr val="0000FF"/>
                  </a:solidFill>
                  <a:latin typeface="Consolas" pitchFamily="49" charset="0"/>
                  <a:cs typeface="Consolas" pitchFamily="49" charset="0"/>
                </a:rPr>
                <a:t>]-j</a:t>
              </a:r>
              <a:endParaRPr lang="zh-CN" altLang="en-US" sz="1733">
                <a:solidFill>
                  <a:srgbClr val="0000FF"/>
                </a:solidFill>
                <a:latin typeface="Consolas" pitchFamily="49" charset="0"/>
                <a:cs typeface="Consolas" pitchFamily="49" charset="0"/>
              </a:endParaRPr>
            </a:p>
          </p:txBody>
        </p:sp>
      </p:grpSp>
      <p:sp>
        <p:nvSpPr>
          <p:cNvPr id="26" name="Text Box 4"/>
          <p:cNvSpPr txBox="1">
            <a:spLocks noChangeArrowheads="1"/>
          </p:cNvSpPr>
          <p:nvPr/>
        </p:nvSpPr>
        <p:spPr bwMode="auto">
          <a:xfrm>
            <a:off x="426477" y="3126883"/>
            <a:ext cx="9479525" cy="482183"/>
          </a:xfrm>
          <a:prstGeom prst="rect">
            <a:avLst/>
          </a:prstGeom>
          <a:solidFill>
            <a:schemeClr val="accent1">
              <a:lumMod val="20000"/>
              <a:lumOff val="80000"/>
            </a:schemeClr>
          </a:solidFill>
          <a:ln w="9525">
            <a:noFill/>
            <a:miter lim="800000"/>
            <a:headEnd/>
            <a:tailEnd/>
          </a:ln>
        </p:spPr>
        <p:txBody>
          <a:bodyPr wrap="square">
            <a:spAutoFit/>
          </a:bodyPr>
          <a:lstStyle/>
          <a:p>
            <a:pPr>
              <a:lnSpc>
                <a:spcPts val="3467"/>
              </a:lnSpc>
            </a:pPr>
            <a:r>
              <a:rPr lang="zh-CN" altLang="en-US" sz="1733" dirty="0">
                <a:solidFill>
                  <a:srgbClr val="0000FF"/>
                </a:solidFill>
                <a:latin typeface="Consolas" pitchFamily="49" charset="0"/>
                <a:ea typeface="楷体" pitchFamily="49" charset="-122"/>
                <a:cs typeface="Consolas" pitchFamily="49" charset="0"/>
              </a:rPr>
              <a:t>    对于</a:t>
            </a:r>
            <a:r>
              <a:rPr lang="en-US" sz="1733" dirty="0">
                <a:solidFill>
                  <a:srgbClr val="0000FF"/>
                </a:solidFill>
                <a:latin typeface="Consolas" pitchFamily="49" charset="0"/>
                <a:ea typeface="楷体" pitchFamily="49" charset="-122"/>
                <a:cs typeface="Consolas" pitchFamily="49" charset="0"/>
              </a:rPr>
              <a:t>(</a:t>
            </a:r>
            <a:r>
              <a:rPr lang="en-US" sz="1733" i="1" dirty="0" err="1">
                <a:solidFill>
                  <a:srgbClr val="0000FF"/>
                </a:solidFill>
                <a:latin typeface="Consolas" pitchFamily="49" charset="0"/>
                <a:ea typeface="楷体" pitchFamily="49" charset="-122"/>
                <a:cs typeface="Consolas" pitchFamily="49" charset="0"/>
              </a:rPr>
              <a:t>i</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j</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位置上的皇后，是否与已放好的皇后</a:t>
            </a:r>
            <a:r>
              <a:rPr 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k</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q</a:t>
            </a:r>
            <a:r>
              <a:rPr 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k</a:t>
            </a:r>
            <a:r>
              <a:rPr lang="en-US" sz="1733" dirty="0">
                <a:solidFill>
                  <a:srgbClr val="0000FF"/>
                </a:solidFill>
                <a:latin typeface="Consolas" pitchFamily="49" charset="0"/>
                <a:ea typeface="楷体" pitchFamily="49" charset="-122"/>
                <a:cs typeface="Consolas" pitchFamily="49" charset="0"/>
              </a:rPr>
              <a:t>])</a:t>
            </a:r>
            <a:r>
              <a:rPr lang="zh-CN" altLang="en-US" sz="1733" dirty="0">
                <a:solidFill>
                  <a:srgbClr val="0000FF"/>
                </a:solidFill>
                <a:latin typeface="Consolas" pitchFamily="49" charset="0"/>
                <a:ea typeface="楷体" pitchFamily="49" charset="-122"/>
                <a:cs typeface="Consolas" pitchFamily="49" charset="0"/>
              </a:rPr>
              <a:t>（</a:t>
            </a:r>
            <a:r>
              <a:rPr lang="en-US"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k</a:t>
            </a:r>
            <a:r>
              <a:rPr lang="zh-CN" altLang="en-US" sz="1733" dirty="0">
                <a:solidFill>
                  <a:srgbClr val="0000FF"/>
                </a:solidFill>
                <a:latin typeface="Consolas" pitchFamily="49" charset="0"/>
                <a:ea typeface="楷体" pitchFamily="49" charset="-122"/>
                <a:cs typeface="Consolas" pitchFamily="49" charset="0"/>
              </a:rPr>
              <a:t>≤</a:t>
            </a:r>
            <a:r>
              <a:rPr lang="en-US" sz="1733" i="1" dirty="0">
                <a:solidFill>
                  <a:srgbClr val="0000FF"/>
                </a:solidFill>
                <a:latin typeface="Consolas" pitchFamily="49" charset="0"/>
                <a:ea typeface="楷体" pitchFamily="49" charset="-122"/>
                <a:cs typeface="Consolas" pitchFamily="49" charset="0"/>
              </a:rPr>
              <a:t>i</a:t>
            </a:r>
            <a:r>
              <a:rPr lang="en-US"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）有冲突呢？ </a:t>
            </a:r>
            <a:endParaRPr lang="en-US" altLang="zh-CN" sz="1733" dirty="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928659" y="5460519"/>
            <a:ext cx="5881729" cy="6039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95000" tIns="156000" bIns="156000">
            <a:spAutoFit/>
          </a:bodyPr>
          <a:lstStyle/>
          <a:p>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q</a:t>
            </a:r>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k</a:t>
            </a:r>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j</a:t>
            </a:r>
            <a:r>
              <a:rPr lang="nb-NO" sz="1733">
                <a:solidFill>
                  <a:srgbClr val="0000FF"/>
                </a:solidFill>
                <a:latin typeface="Consolas" pitchFamily="49" charset="0"/>
                <a:cs typeface="Consolas" pitchFamily="49" charset="0"/>
              </a:rPr>
              <a:t>) || (abs(</a:t>
            </a:r>
            <a:r>
              <a:rPr lang="nb-NO" sz="1733" i="1">
                <a:solidFill>
                  <a:srgbClr val="0000FF"/>
                </a:solidFill>
                <a:latin typeface="Consolas" pitchFamily="49" charset="0"/>
                <a:cs typeface="Consolas" pitchFamily="49" charset="0"/>
              </a:rPr>
              <a:t>q</a:t>
            </a:r>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k</a:t>
            </a:r>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j</a:t>
            </a:r>
            <a:r>
              <a:rPr lang="nb-NO" sz="1733">
                <a:solidFill>
                  <a:srgbClr val="0000FF"/>
                </a:solidFill>
                <a:latin typeface="Consolas" pitchFamily="49" charset="0"/>
                <a:cs typeface="Consolas" pitchFamily="49" charset="0"/>
              </a:rPr>
              <a:t>)==abs(</a:t>
            </a:r>
            <a:r>
              <a:rPr lang="nb-NO" sz="1733" i="1">
                <a:solidFill>
                  <a:srgbClr val="0000FF"/>
                </a:solidFill>
                <a:latin typeface="Consolas" pitchFamily="49" charset="0"/>
                <a:cs typeface="Consolas" pitchFamily="49" charset="0"/>
              </a:rPr>
              <a:t>i</a:t>
            </a:r>
            <a:r>
              <a:rPr lang="nb-NO" sz="1733">
                <a:solidFill>
                  <a:srgbClr val="0000FF"/>
                </a:solidFill>
                <a:latin typeface="Consolas" pitchFamily="49" charset="0"/>
                <a:cs typeface="Consolas" pitchFamily="49" charset="0"/>
              </a:rPr>
              <a:t>-</a:t>
            </a:r>
            <a:r>
              <a:rPr lang="nb-NO" sz="1733" i="1">
                <a:solidFill>
                  <a:srgbClr val="0000FF"/>
                </a:solidFill>
                <a:latin typeface="Consolas" pitchFamily="49" charset="0"/>
                <a:cs typeface="Consolas" pitchFamily="49" charset="0"/>
              </a:rPr>
              <a:t>k</a:t>
            </a:r>
            <a:r>
              <a:rPr lang="nb-NO" sz="1733">
                <a:solidFill>
                  <a:srgbClr val="0000FF"/>
                </a:solidFill>
                <a:latin typeface="Consolas" pitchFamily="49" charset="0"/>
                <a:cs typeface="Consolas" pitchFamily="49" charset="0"/>
              </a:rPr>
              <a:t>))</a:t>
            </a:r>
            <a:endParaRPr lang="zh-CN" altLang="en-US" sz="1733">
              <a:solidFill>
                <a:srgbClr val="0000FF"/>
              </a:solidFill>
              <a:latin typeface="Consolas" pitchFamily="49" charset="0"/>
              <a:cs typeface="Consolas" pitchFamily="49" charset="0"/>
            </a:endParaRPr>
          </a:p>
        </p:txBody>
      </p:sp>
      <p:sp>
        <p:nvSpPr>
          <p:cNvPr id="28" name="TextBox 27"/>
          <p:cNvSpPr txBox="1"/>
          <p:nvPr/>
        </p:nvSpPr>
        <p:spPr>
          <a:xfrm>
            <a:off x="773877" y="3741036"/>
            <a:ext cx="8435637" cy="1580254"/>
          </a:xfrm>
          <a:prstGeom prst="rect">
            <a:avLst/>
          </a:prstGeom>
        </p:spPr>
        <p:style>
          <a:lnRef idx="2">
            <a:schemeClr val="accent2"/>
          </a:lnRef>
          <a:fillRef idx="1">
            <a:schemeClr val="lt1"/>
          </a:fillRef>
          <a:effectRef idx="0">
            <a:schemeClr val="accent2"/>
          </a:effectRef>
          <a:fontRef idx="minor">
            <a:schemeClr val="dk1"/>
          </a:fontRef>
        </p:style>
        <p:txBody>
          <a:bodyPr wrap="square" lIns="156000" tIns="117000" bIns="156000" rtlCol="0">
            <a:spAutoFit/>
          </a:bodyPr>
          <a:lstStyle/>
          <a:p>
            <a:pPr marL="371461" indent="-371461">
              <a:lnSpc>
                <a:spcPts val="3467"/>
              </a:lnSpc>
              <a:buBlip>
                <a:blip r:embed="rId2"/>
              </a:buBlip>
            </a:pPr>
            <a:r>
              <a:rPr lang="zh-CN" altLang="en-US" sz="2288">
                <a:solidFill>
                  <a:srgbClr val="0000FF"/>
                </a:solidFill>
                <a:latin typeface="Consolas" pitchFamily="49" charset="0"/>
                <a:ea typeface="楷体" pitchFamily="49" charset="-122"/>
                <a:cs typeface="Consolas" pitchFamily="49" charset="0"/>
              </a:rPr>
              <a:t>显然它们不同列，若同列则有：</a:t>
            </a:r>
            <a:r>
              <a:rPr lang="en-US" altLang="zh-CN" sz="2288" i="1">
                <a:solidFill>
                  <a:srgbClr val="C00000"/>
                </a:solidFill>
                <a:latin typeface="Consolas" pitchFamily="49" charset="0"/>
                <a:ea typeface="楷体" pitchFamily="49" charset="-122"/>
                <a:cs typeface="Consolas" pitchFamily="49" charset="0"/>
              </a:rPr>
              <a:t>q</a:t>
            </a:r>
            <a:r>
              <a:rPr lang="en-US" altLang="zh-CN" sz="2288">
                <a:solidFill>
                  <a:srgbClr val="C00000"/>
                </a:solidFill>
                <a:latin typeface="Consolas" pitchFamily="49" charset="0"/>
                <a:ea typeface="楷体" pitchFamily="49" charset="-122"/>
                <a:cs typeface="Consolas" pitchFamily="49" charset="0"/>
              </a:rPr>
              <a:t>[</a:t>
            </a:r>
            <a:r>
              <a:rPr lang="en-US" altLang="zh-CN" sz="2288" i="1">
                <a:solidFill>
                  <a:srgbClr val="C00000"/>
                </a:solidFill>
                <a:latin typeface="Consolas" pitchFamily="49" charset="0"/>
                <a:ea typeface="楷体" pitchFamily="49" charset="-122"/>
                <a:cs typeface="Consolas" pitchFamily="49" charset="0"/>
              </a:rPr>
              <a:t>k</a:t>
            </a:r>
            <a:r>
              <a:rPr lang="en-US" altLang="zh-CN" sz="2288">
                <a:solidFill>
                  <a:srgbClr val="C00000"/>
                </a:solidFill>
                <a:latin typeface="Consolas" pitchFamily="49" charset="0"/>
                <a:ea typeface="楷体" pitchFamily="49" charset="-122"/>
                <a:cs typeface="Consolas" pitchFamily="49" charset="0"/>
              </a:rPr>
              <a:t>]==</a:t>
            </a:r>
            <a:r>
              <a:rPr lang="en-US" altLang="zh-CN" sz="2288" i="1">
                <a:solidFill>
                  <a:srgbClr val="C00000"/>
                </a:solidFill>
                <a:latin typeface="Consolas" pitchFamily="49" charset="0"/>
                <a:ea typeface="楷体" pitchFamily="49" charset="-122"/>
                <a:cs typeface="Consolas" pitchFamily="49" charset="0"/>
              </a:rPr>
              <a:t>j</a:t>
            </a:r>
            <a:r>
              <a:rPr lang="zh-CN" altLang="en-US" sz="2288">
                <a:solidFill>
                  <a:srgbClr val="0000FF"/>
                </a:solidFill>
                <a:latin typeface="Consolas" pitchFamily="49" charset="0"/>
                <a:ea typeface="楷体" pitchFamily="49" charset="-122"/>
                <a:cs typeface="Consolas" pitchFamily="49" charset="0"/>
              </a:rPr>
              <a:t>；</a:t>
            </a:r>
            <a:endParaRPr lang="en-US" altLang="zh-CN" sz="2288">
              <a:solidFill>
                <a:srgbClr val="0000FF"/>
              </a:solidFill>
              <a:latin typeface="Consolas" pitchFamily="49" charset="0"/>
              <a:ea typeface="楷体" pitchFamily="49" charset="-122"/>
              <a:cs typeface="Consolas" pitchFamily="49" charset="0"/>
            </a:endParaRPr>
          </a:p>
          <a:p>
            <a:pPr marL="371461" indent="-371461">
              <a:lnSpc>
                <a:spcPts val="3467"/>
              </a:lnSpc>
              <a:buBlip>
                <a:blip r:embed="rId2"/>
              </a:buBlip>
            </a:pPr>
            <a:r>
              <a:rPr lang="zh-CN" altLang="en-US" sz="2288">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2288">
                <a:solidFill>
                  <a:srgbClr val="C00000"/>
                </a:solidFill>
                <a:latin typeface="Consolas" pitchFamily="49" charset="0"/>
                <a:ea typeface="楷体" pitchFamily="49" charset="-122"/>
                <a:cs typeface="Consolas" pitchFamily="49" charset="0"/>
              </a:rPr>
              <a:t>|</a:t>
            </a:r>
            <a:r>
              <a:rPr lang="en-US" altLang="zh-CN" sz="2288" i="1">
                <a:solidFill>
                  <a:srgbClr val="C00000"/>
                </a:solidFill>
                <a:latin typeface="Consolas" pitchFamily="49" charset="0"/>
                <a:ea typeface="楷体" pitchFamily="49" charset="-122"/>
                <a:cs typeface="Consolas" pitchFamily="49" charset="0"/>
              </a:rPr>
              <a:t>q</a:t>
            </a:r>
            <a:r>
              <a:rPr lang="en-US" altLang="zh-CN" sz="2288">
                <a:solidFill>
                  <a:srgbClr val="C00000"/>
                </a:solidFill>
                <a:latin typeface="Consolas" pitchFamily="49" charset="0"/>
                <a:ea typeface="楷体" pitchFamily="49" charset="-122"/>
                <a:cs typeface="Consolas" pitchFamily="49" charset="0"/>
              </a:rPr>
              <a:t>[</a:t>
            </a:r>
            <a:r>
              <a:rPr lang="en-US" altLang="zh-CN" sz="2288" i="1">
                <a:solidFill>
                  <a:srgbClr val="C00000"/>
                </a:solidFill>
                <a:latin typeface="Consolas" pitchFamily="49" charset="0"/>
                <a:ea typeface="楷体" pitchFamily="49" charset="-122"/>
                <a:cs typeface="Consolas" pitchFamily="49" charset="0"/>
              </a:rPr>
              <a:t>k</a:t>
            </a:r>
            <a:r>
              <a:rPr lang="en-US" altLang="zh-CN" sz="2288">
                <a:solidFill>
                  <a:srgbClr val="C00000"/>
                </a:solidFill>
                <a:latin typeface="Consolas" pitchFamily="49" charset="0"/>
                <a:ea typeface="楷体" pitchFamily="49" charset="-122"/>
                <a:cs typeface="Consolas" pitchFamily="49" charset="0"/>
              </a:rPr>
              <a:t>]-</a:t>
            </a:r>
            <a:r>
              <a:rPr lang="en-US" altLang="zh-CN" sz="2288" i="1">
                <a:solidFill>
                  <a:srgbClr val="C00000"/>
                </a:solidFill>
                <a:latin typeface="Consolas" pitchFamily="49" charset="0"/>
                <a:ea typeface="楷体" pitchFamily="49" charset="-122"/>
                <a:cs typeface="Consolas" pitchFamily="49" charset="0"/>
              </a:rPr>
              <a:t>j</a:t>
            </a:r>
            <a:r>
              <a:rPr lang="en-US" altLang="zh-CN" sz="2288">
                <a:solidFill>
                  <a:srgbClr val="C00000"/>
                </a:solidFill>
                <a:latin typeface="Consolas" pitchFamily="49" charset="0"/>
                <a:ea typeface="楷体" pitchFamily="49" charset="-122"/>
                <a:cs typeface="Consolas" pitchFamily="49" charset="0"/>
              </a:rPr>
              <a:t>|==|i-</a:t>
            </a:r>
            <a:r>
              <a:rPr lang="en-US" altLang="zh-CN" sz="2288" i="1">
                <a:solidFill>
                  <a:srgbClr val="C00000"/>
                </a:solidFill>
                <a:latin typeface="Consolas" pitchFamily="49" charset="0"/>
                <a:ea typeface="楷体" pitchFamily="49" charset="-122"/>
                <a:cs typeface="Consolas" pitchFamily="49" charset="0"/>
              </a:rPr>
              <a:t>k</a:t>
            </a:r>
            <a:r>
              <a:rPr lang="en-US" altLang="zh-CN" sz="2288">
                <a:solidFill>
                  <a:srgbClr val="C00000"/>
                </a:solidFill>
                <a:latin typeface="Consolas" pitchFamily="49" charset="0"/>
                <a:ea typeface="楷体" pitchFamily="49" charset="-122"/>
                <a:cs typeface="Consolas" pitchFamily="49" charset="0"/>
              </a:rPr>
              <a:t>|</a:t>
            </a:r>
            <a:r>
              <a:rPr lang="zh-CN" altLang="en-US" sz="2288">
                <a:solidFill>
                  <a:srgbClr val="0000FF"/>
                </a:solidFill>
                <a:latin typeface="Consolas" pitchFamily="49" charset="0"/>
                <a:ea typeface="楷体" pitchFamily="49" charset="-122"/>
                <a:cs typeface="Consolas" pitchFamily="49" charset="0"/>
              </a:rPr>
              <a:t>。</a:t>
            </a:r>
            <a:endParaRPr lang="en-US" altLang="zh-CN" sz="2288">
              <a:solidFill>
                <a:srgbClr val="0000FF"/>
              </a:solidFill>
              <a:latin typeface="Consolas" pitchFamily="49" charset="0"/>
              <a:ea typeface="楷体" pitchFamily="49" charset="-122"/>
              <a:cs typeface="Consolas" pitchFamily="49" charset="0"/>
            </a:endParaRPr>
          </a:p>
        </p:txBody>
      </p:sp>
      <p:sp>
        <p:nvSpPr>
          <p:cNvPr id="2" name="日期占位符 1"/>
          <p:cNvSpPr>
            <a:spLocks noGrp="1"/>
          </p:cNvSpPr>
          <p:nvPr>
            <p:ph type="dt" sz="half" idx="10"/>
          </p:nvPr>
        </p:nvSpPr>
        <p:spPr/>
        <p:txBody>
          <a:bodyPr/>
          <a:lstStyle/>
          <a:p>
            <a:pPr eaLnBrk="1" latinLnBrk="0" hangingPunct="1"/>
            <a:fld id="{62E9C15B-FABF-4606-B177-97992CAAB40C}"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88</a:t>
            </a:fld>
            <a:endParaRPr lang="en-US" altLang="zh-CN">
              <a:solidFill>
                <a:srgbClr val="F0A22E">
                  <a:shade val="75000"/>
                </a:srgb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662523" y="1023307"/>
            <a:ext cx="8687543" cy="466922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p:spPr>
        <p:txBody>
          <a:bodyPr wrap="square" tIns="0" bIns="0">
            <a:spAutoFit/>
          </a:bodyPr>
          <a:lstStyle/>
          <a:p>
            <a:r>
              <a:rPr lang="en-US" altLang="zh-CN" sz="1517" dirty="0" err="1">
                <a:latin typeface="Consolas" pitchFamily="49" charset="0"/>
                <a:ea typeface="仿宋" pitchFamily="49" charset="-122"/>
                <a:cs typeface="Consolas" pitchFamily="49" charset="0"/>
              </a:rPr>
              <a:t>bool</a:t>
            </a:r>
            <a:r>
              <a:rPr lang="en-US" altLang="zh-CN" sz="1517" dirty="0">
                <a:latin typeface="Consolas" pitchFamily="49" charset="0"/>
                <a:ea typeface="仿宋" pitchFamily="49" charset="-122"/>
                <a:cs typeface="Consolas" pitchFamily="49" charset="0"/>
              </a:rPr>
              <a:t> place(</a:t>
            </a:r>
            <a:r>
              <a:rPr lang="en-US" altLang="zh-CN" sz="1517" dirty="0" err="1">
                <a:latin typeface="Consolas" pitchFamily="49" charset="0"/>
                <a:ea typeface="仿宋" pitchFamily="49" charset="-122"/>
                <a:cs typeface="Consolas" pitchFamily="49" charset="0"/>
              </a:rPr>
              <a:t>int</a:t>
            </a:r>
            <a:r>
              <a:rPr lang="en-US" altLang="zh-CN" sz="1517" dirty="0">
                <a:latin typeface="Consolas" pitchFamily="49" charset="0"/>
                <a:ea typeface="仿宋" pitchFamily="49" charset="-122"/>
                <a:cs typeface="Consolas" pitchFamily="49" charset="0"/>
              </a:rPr>
              <a:t> </a:t>
            </a:r>
            <a:r>
              <a:rPr lang="en-US" altLang="zh-CN" sz="1517" dirty="0" err="1">
                <a:latin typeface="Consolas" pitchFamily="49" charset="0"/>
                <a:ea typeface="仿宋" pitchFamily="49" charset="-122"/>
                <a:cs typeface="Consolas" pitchFamily="49" charset="0"/>
              </a:rPr>
              <a:t>i,int</a:t>
            </a:r>
            <a:r>
              <a:rPr lang="en-US" altLang="zh-CN" sz="1517" dirty="0">
                <a:latin typeface="Consolas" pitchFamily="49" charset="0"/>
                <a:ea typeface="仿宋" pitchFamily="49" charset="-122"/>
                <a:cs typeface="Consolas" pitchFamily="49" charset="0"/>
              </a:rPr>
              <a:t> j)		//</a:t>
            </a:r>
            <a:r>
              <a:rPr lang="zh-CN" altLang="zh-CN" sz="1517" dirty="0">
                <a:latin typeface="Consolas" pitchFamily="49" charset="0"/>
                <a:ea typeface="仿宋" pitchFamily="49" charset="-122"/>
                <a:cs typeface="Consolas" pitchFamily="49" charset="0"/>
              </a:rPr>
              <a:t>测试</a:t>
            </a:r>
            <a:r>
              <a:rPr lang="en-US" altLang="zh-CN" sz="1517" dirty="0">
                <a:latin typeface="Consolas" pitchFamily="49" charset="0"/>
                <a:ea typeface="仿宋" pitchFamily="49" charset="-122"/>
                <a:cs typeface="Consolas" pitchFamily="49" charset="0"/>
              </a:rPr>
              <a:t>(</a:t>
            </a:r>
            <a:r>
              <a:rPr lang="en-US" altLang="zh-CN" sz="1517" dirty="0" err="1">
                <a:latin typeface="Consolas" pitchFamily="49" charset="0"/>
                <a:ea typeface="仿宋" pitchFamily="49" charset="-122"/>
                <a:cs typeface="Consolas" pitchFamily="49" charset="0"/>
              </a:rPr>
              <a:t>i,j</a:t>
            </a:r>
            <a:r>
              <a:rPr lang="en-US" altLang="zh-CN" sz="1517" dirty="0">
                <a:latin typeface="Consolas" pitchFamily="49" charset="0"/>
                <a:ea typeface="仿宋" pitchFamily="49" charset="-122"/>
                <a:cs typeface="Consolas" pitchFamily="49" charset="0"/>
              </a:rPr>
              <a:t>)</a:t>
            </a:r>
            <a:r>
              <a:rPr lang="zh-CN" altLang="zh-CN" sz="1517" dirty="0">
                <a:latin typeface="Consolas" pitchFamily="49" charset="0"/>
                <a:ea typeface="仿宋" pitchFamily="49" charset="-122"/>
                <a:cs typeface="Consolas" pitchFamily="49" charset="0"/>
              </a:rPr>
              <a:t>位置能否摆放皇后</a:t>
            </a:r>
            <a:r>
              <a:rPr lang="en-US" altLang="zh-CN" sz="1517" dirty="0" err="1">
                <a:latin typeface="Consolas" pitchFamily="49" charset="0"/>
                <a:ea typeface="仿宋" pitchFamily="49" charset="-122"/>
                <a:cs typeface="Consolas" pitchFamily="49" charset="0"/>
              </a:rPr>
              <a:t>i</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if (</a:t>
            </a:r>
            <a:r>
              <a:rPr lang="en-US" altLang="zh-CN" sz="1517" dirty="0" err="1">
                <a:latin typeface="Consolas" pitchFamily="49" charset="0"/>
                <a:ea typeface="仿宋" pitchFamily="49" charset="-122"/>
                <a:cs typeface="Consolas" pitchFamily="49" charset="0"/>
              </a:rPr>
              <a:t>i</a:t>
            </a:r>
            <a:r>
              <a:rPr lang="en-US" altLang="zh-CN" sz="1517" dirty="0">
                <a:latin typeface="Consolas" pitchFamily="49" charset="0"/>
                <a:ea typeface="仿宋" pitchFamily="49" charset="-122"/>
                <a:cs typeface="Consolas" pitchFamily="49" charset="0"/>
              </a:rPr>
              <a:t>==1) return true;		//</a:t>
            </a:r>
            <a:r>
              <a:rPr lang="zh-CN" altLang="zh-CN" sz="1517" dirty="0">
                <a:latin typeface="Consolas" pitchFamily="49" charset="0"/>
                <a:ea typeface="仿宋" pitchFamily="49" charset="-122"/>
                <a:cs typeface="Consolas" pitchFamily="49" charset="0"/>
              </a:rPr>
              <a:t>第一个皇后总是可以放置</a:t>
            </a:r>
          </a:p>
          <a:p>
            <a:r>
              <a:rPr lang="en-US" altLang="zh-CN" sz="1517" dirty="0">
                <a:latin typeface="Consolas" pitchFamily="49" charset="0"/>
                <a:ea typeface="仿宋" pitchFamily="49" charset="-122"/>
                <a:cs typeface="Consolas" pitchFamily="49" charset="0"/>
              </a:rPr>
              <a:t>    </a:t>
            </a:r>
            <a:r>
              <a:rPr lang="en-US" altLang="zh-CN" sz="1517" dirty="0" err="1">
                <a:latin typeface="Consolas" pitchFamily="49" charset="0"/>
                <a:ea typeface="仿宋" pitchFamily="49" charset="-122"/>
                <a:cs typeface="Consolas" pitchFamily="49" charset="0"/>
              </a:rPr>
              <a:t>int</a:t>
            </a:r>
            <a:r>
              <a:rPr lang="en-US" altLang="zh-CN" sz="1517" dirty="0">
                <a:latin typeface="Consolas" pitchFamily="49" charset="0"/>
                <a:ea typeface="仿宋" pitchFamily="49" charset="-122"/>
                <a:cs typeface="Consolas" pitchFamily="49" charset="0"/>
              </a:rPr>
              <a:t> k=1;</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while (k&lt;</a:t>
            </a:r>
            <a:r>
              <a:rPr lang="en-US" altLang="zh-CN" sz="1517" dirty="0" err="1">
                <a:latin typeface="Consolas" pitchFamily="49" charset="0"/>
                <a:ea typeface="仿宋" pitchFamily="49" charset="-122"/>
                <a:cs typeface="Consolas" pitchFamily="49" charset="0"/>
              </a:rPr>
              <a:t>i</a:t>
            </a:r>
            <a:r>
              <a:rPr lang="en-US" altLang="zh-CN" sz="1517" dirty="0">
                <a:latin typeface="Consolas" pitchFamily="49" charset="0"/>
                <a:ea typeface="仿宋" pitchFamily="49" charset="-122"/>
                <a:cs typeface="Consolas" pitchFamily="49" charset="0"/>
              </a:rPr>
              <a:t>)			//k=1</a:t>
            </a:r>
            <a:r>
              <a:rPr lang="zh-CN" altLang="zh-CN" sz="1517" dirty="0">
                <a:latin typeface="Consolas" pitchFamily="49" charset="0"/>
                <a:ea typeface="仿宋" pitchFamily="49" charset="-122"/>
                <a:cs typeface="Consolas" pitchFamily="49" charset="0"/>
              </a:rPr>
              <a:t>～</a:t>
            </a:r>
            <a:r>
              <a:rPr lang="en-US" altLang="zh-CN" sz="1517" dirty="0">
                <a:latin typeface="Consolas" pitchFamily="49" charset="0"/>
                <a:ea typeface="仿宋" pitchFamily="49" charset="-122"/>
                <a:cs typeface="Consolas" pitchFamily="49" charset="0"/>
              </a:rPr>
              <a:t>i-1</a:t>
            </a:r>
            <a:r>
              <a:rPr lang="zh-CN" altLang="zh-CN" sz="1517" dirty="0">
                <a:latin typeface="Consolas" pitchFamily="49" charset="0"/>
                <a:ea typeface="仿宋" pitchFamily="49" charset="-122"/>
                <a:cs typeface="Consolas" pitchFamily="49" charset="0"/>
              </a:rPr>
              <a:t>是已放置了皇后的行</a:t>
            </a:r>
          </a:p>
          <a:p>
            <a:r>
              <a:rPr lang="en-US" altLang="zh-CN" sz="1517" dirty="0">
                <a:latin typeface="Consolas" pitchFamily="49" charset="0"/>
                <a:ea typeface="仿宋" pitchFamily="49" charset="-122"/>
                <a:cs typeface="Consolas" pitchFamily="49" charset="0"/>
              </a:rPr>
              <a:t>    {	if ((q[k]==j) || (abs(q[k]-j)==abs(</a:t>
            </a:r>
            <a:r>
              <a:rPr lang="en-US" altLang="zh-CN" sz="1517" dirty="0" err="1">
                <a:latin typeface="Consolas" pitchFamily="49" charset="0"/>
                <a:ea typeface="仿宋" pitchFamily="49" charset="-122"/>
                <a:cs typeface="Consolas" pitchFamily="49" charset="0"/>
              </a:rPr>
              <a:t>i</a:t>
            </a:r>
            <a:r>
              <a:rPr lang="en-US" altLang="zh-CN" sz="1517" dirty="0">
                <a:latin typeface="Consolas" pitchFamily="49" charset="0"/>
                <a:ea typeface="仿宋" pitchFamily="49" charset="-122"/>
                <a:cs typeface="Consolas" pitchFamily="49" charset="0"/>
              </a:rPr>
              <a:t>-k))) return false;</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k++;</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return true;</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a:t>
            </a:r>
            <a:endParaRPr lang="zh-CN" altLang="zh-CN" sz="1517" dirty="0">
              <a:latin typeface="Consolas" pitchFamily="49" charset="0"/>
              <a:ea typeface="仿宋" pitchFamily="49" charset="-122"/>
              <a:cs typeface="Consolas" pitchFamily="49" charset="0"/>
            </a:endParaRPr>
          </a:p>
          <a:p>
            <a:pPr>
              <a:lnSpc>
                <a:spcPct val="200000"/>
              </a:lnSpc>
            </a:pPr>
            <a:r>
              <a:rPr lang="en-US" altLang="zh-CN" sz="1517" dirty="0">
                <a:latin typeface="Consolas" pitchFamily="49" charset="0"/>
                <a:ea typeface="仿宋" pitchFamily="49" charset="-122"/>
                <a:cs typeface="Consolas" pitchFamily="49" charset="0"/>
              </a:rPr>
              <a:t>void queen(</a:t>
            </a:r>
            <a:r>
              <a:rPr lang="en-US" altLang="zh-CN" sz="1517" dirty="0" err="1">
                <a:latin typeface="Consolas" pitchFamily="49" charset="0"/>
                <a:ea typeface="仿宋" pitchFamily="49" charset="-122"/>
                <a:cs typeface="Consolas" pitchFamily="49" charset="0"/>
              </a:rPr>
              <a:t>int</a:t>
            </a:r>
            <a:r>
              <a:rPr lang="en-US" altLang="zh-CN" sz="1517" dirty="0">
                <a:latin typeface="Consolas" pitchFamily="49" charset="0"/>
                <a:ea typeface="仿宋" pitchFamily="49" charset="-122"/>
                <a:cs typeface="Consolas" pitchFamily="49" charset="0"/>
              </a:rPr>
              <a:t> </a:t>
            </a:r>
            <a:r>
              <a:rPr lang="en-US" altLang="zh-CN" sz="1517" dirty="0" err="1">
                <a:latin typeface="Consolas" pitchFamily="49" charset="0"/>
                <a:ea typeface="仿宋" pitchFamily="49" charset="-122"/>
                <a:cs typeface="Consolas" pitchFamily="49" charset="0"/>
              </a:rPr>
              <a:t>i,int</a:t>
            </a:r>
            <a:r>
              <a:rPr lang="en-US" altLang="zh-CN" sz="1517" dirty="0">
                <a:latin typeface="Consolas" pitchFamily="49" charset="0"/>
                <a:ea typeface="仿宋" pitchFamily="49" charset="-122"/>
                <a:cs typeface="Consolas" pitchFamily="49" charset="0"/>
              </a:rPr>
              <a:t> n)		//</a:t>
            </a:r>
            <a:r>
              <a:rPr lang="zh-CN" altLang="zh-CN" sz="1517" dirty="0">
                <a:latin typeface="Consolas" pitchFamily="49" charset="0"/>
                <a:ea typeface="仿宋" pitchFamily="49" charset="-122"/>
                <a:cs typeface="Consolas" pitchFamily="49" charset="0"/>
              </a:rPr>
              <a:t>放置</a:t>
            </a:r>
            <a:r>
              <a:rPr lang="en-US" altLang="zh-CN" sz="1517" dirty="0">
                <a:latin typeface="Consolas" pitchFamily="49" charset="0"/>
                <a:ea typeface="仿宋" pitchFamily="49" charset="-122"/>
                <a:cs typeface="Consolas" pitchFamily="49" charset="0"/>
              </a:rPr>
              <a:t>1</a:t>
            </a:r>
            <a:r>
              <a:rPr lang="zh-CN" altLang="zh-CN" sz="1517" dirty="0">
                <a:latin typeface="Consolas" pitchFamily="49" charset="0"/>
                <a:ea typeface="仿宋" pitchFamily="49" charset="-122"/>
                <a:cs typeface="Consolas" pitchFamily="49" charset="0"/>
              </a:rPr>
              <a:t>～</a:t>
            </a:r>
            <a:r>
              <a:rPr lang="en-US" altLang="zh-CN" sz="1517" dirty="0" err="1">
                <a:latin typeface="Consolas" pitchFamily="49" charset="0"/>
                <a:ea typeface="仿宋" pitchFamily="49" charset="-122"/>
                <a:cs typeface="Consolas" pitchFamily="49" charset="0"/>
              </a:rPr>
              <a:t>i</a:t>
            </a:r>
            <a:r>
              <a:rPr lang="zh-CN" altLang="zh-CN" sz="1517" dirty="0">
                <a:latin typeface="Consolas" pitchFamily="49" charset="0"/>
                <a:ea typeface="仿宋" pitchFamily="49" charset="-122"/>
                <a:cs typeface="Consolas" pitchFamily="49" charset="0"/>
              </a:rPr>
              <a:t>的皇后</a:t>
            </a:r>
          </a:p>
          <a:p>
            <a:r>
              <a:rPr lang="en-US" altLang="zh-CN" sz="1517" dirty="0">
                <a:latin typeface="Consolas" pitchFamily="49" charset="0"/>
                <a:ea typeface="仿宋" pitchFamily="49" charset="-122"/>
                <a:cs typeface="Consolas" pitchFamily="49" charset="0"/>
              </a:rPr>
              <a:t>{   if (</a:t>
            </a:r>
            <a:r>
              <a:rPr lang="en-US" altLang="zh-CN" sz="1517" dirty="0" err="1">
                <a:latin typeface="Consolas" pitchFamily="49" charset="0"/>
                <a:ea typeface="仿宋" pitchFamily="49" charset="-122"/>
                <a:cs typeface="Consolas" pitchFamily="49" charset="0"/>
              </a:rPr>
              <a:t>i</a:t>
            </a:r>
            <a:r>
              <a:rPr lang="en-US" altLang="zh-CN" sz="1517" dirty="0">
                <a:latin typeface="Consolas" pitchFamily="49" charset="0"/>
                <a:ea typeface="仿宋" pitchFamily="49" charset="-122"/>
                <a:cs typeface="Consolas" pitchFamily="49" charset="0"/>
              </a:rPr>
              <a:t>&gt;n)   </a:t>
            </a:r>
            <a:r>
              <a:rPr lang="en-US" altLang="zh-CN" sz="1517" dirty="0" err="1">
                <a:latin typeface="Consolas" pitchFamily="49" charset="0"/>
                <a:ea typeface="仿宋" pitchFamily="49" charset="-122"/>
                <a:cs typeface="Consolas" pitchFamily="49" charset="0"/>
              </a:rPr>
              <a:t>dispasolution</a:t>
            </a:r>
            <a:r>
              <a:rPr lang="en-US" altLang="zh-CN" sz="1517" dirty="0">
                <a:latin typeface="Consolas" pitchFamily="49" charset="0"/>
                <a:ea typeface="仿宋" pitchFamily="49" charset="-122"/>
                <a:cs typeface="Consolas" pitchFamily="49" charset="0"/>
              </a:rPr>
              <a:t>(n);		//</a:t>
            </a:r>
            <a:r>
              <a:rPr lang="zh-CN" altLang="zh-CN" sz="1517" dirty="0">
                <a:latin typeface="Consolas" pitchFamily="49" charset="0"/>
                <a:ea typeface="仿宋" pitchFamily="49" charset="-122"/>
                <a:cs typeface="Consolas" pitchFamily="49" charset="0"/>
              </a:rPr>
              <a:t>所有皇后放置结束</a:t>
            </a:r>
          </a:p>
          <a:p>
            <a:r>
              <a:rPr lang="en-US" altLang="zh-CN" sz="1517" dirty="0">
                <a:latin typeface="Consolas" pitchFamily="49" charset="0"/>
                <a:ea typeface="仿宋" pitchFamily="49" charset="-122"/>
                <a:cs typeface="Consolas" pitchFamily="49" charset="0"/>
              </a:rPr>
              <a:t>    else</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	for (</a:t>
            </a:r>
            <a:r>
              <a:rPr lang="en-US" altLang="zh-CN" sz="1517" dirty="0" err="1">
                <a:latin typeface="Consolas" pitchFamily="49" charset="0"/>
                <a:ea typeface="仿宋" pitchFamily="49" charset="-122"/>
                <a:cs typeface="Consolas" pitchFamily="49" charset="0"/>
              </a:rPr>
              <a:t>int</a:t>
            </a:r>
            <a:r>
              <a:rPr lang="en-US" altLang="zh-CN" sz="1517" dirty="0">
                <a:latin typeface="Consolas" pitchFamily="49" charset="0"/>
                <a:ea typeface="仿宋" pitchFamily="49" charset="-122"/>
                <a:cs typeface="Consolas" pitchFamily="49" charset="0"/>
              </a:rPr>
              <a:t> j=1;j&lt;=</a:t>
            </a:r>
            <a:r>
              <a:rPr lang="en-US" altLang="zh-CN" sz="1517" dirty="0" err="1">
                <a:latin typeface="Consolas" pitchFamily="49" charset="0"/>
                <a:ea typeface="仿宋" pitchFamily="49" charset="-122"/>
                <a:cs typeface="Consolas" pitchFamily="49" charset="0"/>
              </a:rPr>
              <a:t>n;j</a:t>
            </a:r>
            <a:r>
              <a:rPr lang="en-US" altLang="zh-CN" sz="1517" dirty="0">
                <a:latin typeface="Consolas" pitchFamily="49" charset="0"/>
                <a:ea typeface="仿宋" pitchFamily="49" charset="-122"/>
                <a:cs typeface="Consolas" pitchFamily="49" charset="0"/>
              </a:rPr>
              <a:t>++)	//</a:t>
            </a:r>
            <a:r>
              <a:rPr lang="zh-CN" altLang="zh-CN" sz="1517" dirty="0">
                <a:latin typeface="Consolas" pitchFamily="49" charset="0"/>
                <a:ea typeface="仿宋" pitchFamily="49" charset="-122"/>
                <a:cs typeface="Consolas" pitchFamily="49" charset="0"/>
              </a:rPr>
              <a:t>在第</a:t>
            </a:r>
            <a:r>
              <a:rPr lang="en-US" altLang="zh-CN" sz="1517" dirty="0" err="1">
                <a:latin typeface="Consolas" pitchFamily="49" charset="0"/>
                <a:ea typeface="仿宋" pitchFamily="49" charset="-122"/>
                <a:cs typeface="Consolas" pitchFamily="49" charset="0"/>
              </a:rPr>
              <a:t>i</a:t>
            </a:r>
            <a:r>
              <a:rPr lang="zh-CN" altLang="zh-CN" sz="1517" dirty="0">
                <a:latin typeface="Consolas" pitchFamily="49" charset="0"/>
                <a:ea typeface="仿宋" pitchFamily="49" charset="-122"/>
                <a:cs typeface="Consolas" pitchFamily="49" charset="0"/>
              </a:rPr>
              <a:t>行上试探每一个列</a:t>
            </a:r>
            <a:r>
              <a:rPr lang="en-US" altLang="zh-CN" sz="1517" dirty="0">
                <a:latin typeface="Consolas" pitchFamily="49" charset="0"/>
                <a:ea typeface="仿宋" pitchFamily="49" charset="-122"/>
                <a:cs typeface="Consolas" pitchFamily="49" charset="0"/>
              </a:rPr>
              <a:t>j</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if (place(</a:t>
            </a:r>
            <a:r>
              <a:rPr lang="en-US" altLang="zh-CN" sz="1517" dirty="0" err="1">
                <a:latin typeface="Consolas" pitchFamily="49" charset="0"/>
                <a:ea typeface="仿宋" pitchFamily="49" charset="-122"/>
                <a:cs typeface="Consolas" pitchFamily="49" charset="0"/>
              </a:rPr>
              <a:t>i,j</a:t>
            </a:r>
            <a:r>
              <a:rPr lang="en-US" altLang="zh-CN" sz="1517" dirty="0">
                <a:latin typeface="Consolas" pitchFamily="49" charset="0"/>
                <a:ea typeface="仿宋" pitchFamily="49" charset="-122"/>
                <a:cs typeface="Consolas" pitchFamily="49" charset="0"/>
              </a:rPr>
              <a:t>))		//</a:t>
            </a:r>
            <a:r>
              <a:rPr lang="zh-CN" altLang="zh-CN" sz="1517" dirty="0">
                <a:latin typeface="Consolas" pitchFamily="49" charset="0"/>
                <a:ea typeface="仿宋" pitchFamily="49" charset="-122"/>
                <a:cs typeface="Consolas" pitchFamily="49" charset="0"/>
              </a:rPr>
              <a:t>在第</a:t>
            </a:r>
            <a:r>
              <a:rPr lang="en-US" altLang="zh-CN" sz="1517" dirty="0" err="1">
                <a:latin typeface="Consolas" pitchFamily="49" charset="0"/>
                <a:ea typeface="仿宋" pitchFamily="49" charset="-122"/>
                <a:cs typeface="Consolas" pitchFamily="49" charset="0"/>
              </a:rPr>
              <a:t>i</a:t>
            </a:r>
            <a:r>
              <a:rPr lang="zh-CN" altLang="zh-CN" sz="1517" dirty="0">
                <a:latin typeface="Consolas" pitchFamily="49" charset="0"/>
                <a:ea typeface="仿宋" pitchFamily="49" charset="-122"/>
                <a:cs typeface="Consolas" pitchFamily="49" charset="0"/>
              </a:rPr>
              <a:t>行上找到一个合适位置</a:t>
            </a:r>
            <a:r>
              <a:rPr lang="en-US" altLang="zh-CN" sz="1517" dirty="0">
                <a:latin typeface="Consolas" pitchFamily="49" charset="0"/>
                <a:ea typeface="仿宋" pitchFamily="49" charset="-122"/>
                <a:cs typeface="Consolas" pitchFamily="49" charset="0"/>
              </a:rPr>
              <a:t>(</a:t>
            </a:r>
            <a:r>
              <a:rPr lang="en-US" altLang="zh-CN" sz="1517" dirty="0" err="1">
                <a:latin typeface="Consolas" pitchFamily="49" charset="0"/>
                <a:ea typeface="仿宋" pitchFamily="49" charset="-122"/>
                <a:cs typeface="Consolas" pitchFamily="49" charset="0"/>
              </a:rPr>
              <a:t>i,j</a:t>
            </a:r>
            <a:r>
              <a:rPr lang="en-US" altLang="zh-CN" sz="1517" dirty="0">
                <a:latin typeface="Consolas" pitchFamily="49" charset="0"/>
                <a:ea typeface="仿宋" pitchFamily="49" charset="-122"/>
                <a:cs typeface="Consolas" pitchFamily="49" charset="0"/>
              </a:rPr>
              <a:t>)</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	q[</a:t>
            </a:r>
            <a:r>
              <a:rPr lang="en-US" altLang="zh-CN" sz="1517" dirty="0" err="1">
                <a:latin typeface="Consolas" pitchFamily="49" charset="0"/>
                <a:ea typeface="仿宋" pitchFamily="49" charset="-122"/>
                <a:cs typeface="Consolas" pitchFamily="49" charset="0"/>
              </a:rPr>
              <a:t>i</a:t>
            </a:r>
            <a:r>
              <a:rPr lang="en-US" altLang="zh-CN" sz="1517" dirty="0">
                <a:latin typeface="Consolas" pitchFamily="49" charset="0"/>
                <a:ea typeface="仿宋" pitchFamily="49" charset="-122"/>
                <a:cs typeface="Consolas" pitchFamily="49" charset="0"/>
              </a:rPr>
              <a:t>]=j;</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queen(i+1,n);</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    }</a:t>
            </a:r>
            <a:endParaRPr lang="zh-CN" altLang="zh-CN" sz="1517" dirty="0">
              <a:latin typeface="Consolas" pitchFamily="49" charset="0"/>
              <a:ea typeface="仿宋" pitchFamily="49" charset="-122"/>
              <a:cs typeface="Consolas" pitchFamily="49" charset="0"/>
            </a:endParaRPr>
          </a:p>
          <a:p>
            <a:r>
              <a:rPr lang="en-US" altLang="zh-CN" sz="1517" dirty="0">
                <a:latin typeface="Consolas" pitchFamily="49" charset="0"/>
                <a:ea typeface="仿宋" pitchFamily="49" charset="-122"/>
                <a:cs typeface="Consolas" pitchFamily="49" charset="0"/>
              </a:rPr>
              <a:t>}</a:t>
            </a:r>
          </a:p>
        </p:txBody>
      </p:sp>
      <p:sp>
        <p:nvSpPr>
          <p:cNvPr id="2" name="日期占位符 1"/>
          <p:cNvSpPr>
            <a:spLocks noGrp="1"/>
          </p:cNvSpPr>
          <p:nvPr>
            <p:ph type="dt" sz="half" idx="10"/>
          </p:nvPr>
        </p:nvSpPr>
        <p:spPr/>
        <p:txBody>
          <a:bodyPr/>
          <a:lstStyle/>
          <a:p>
            <a:pPr eaLnBrk="1" latinLnBrk="0" hangingPunct="1"/>
            <a:fld id="{A50E8F56-8D41-4679-9540-90D849309452}"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89</a:t>
            </a:fld>
            <a:endParaRPr lang="en-US" altLang="zh-CN">
              <a:solidFill>
                <a:srgbClr val="F0A22E">
                  <a:shade val="75000"/>
                </a:srgb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833298"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baseline="-25000">
                <a:solidFill>
                  <a:srgbClr val="3333FF"/>
                </a:solidFill>
                <a:latin typeface="Consolas" pitchFamily="49" charset="0"/>
                <a:cs typeface="Consolas" pitchFamily="49" charset="0"/>
              </a:rPr>
              <a:t>1</a:t>
            </a:r>
          </a:p>
        </p:txBody>
      </p:sp>
      <p:sp>
        <p:nvSpPr>
          <p:cNvPr id="21507" name="Rectangle 3"/>
          <p:cNvSpPr>
            <a:spLocks noChangeArrowheads="1"/>
          </p:cNvSpPr>
          <p:nvPr/>
        </p:nvSpPr>
        <p:spPr bwMode="auto">
          <a:xfrm>
            <a:off x="2419749"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167" baseline="-25000">
              <a:solidFill>
                <a:srgbClr val="3333FF"/>
              </a:solidFill>
              <a:latin typeface="Consolas" pitchFamily="49" charset="0"/>
              <a:cs typeface="Consolas" pitchFamily="49" charset="0"/>
            </a:endParaRPr>
          </a:p>
        </p:txBody>
      </p:sp>
      <p:sp>
        <p:nvSpPr>
          <p:cNvPr id="21508" name="Rectangle 4"/>
          <p:cNvSpPr>
            <a:spLocks noChangeArrowheads="1"/>
          </p:cNvSpPr>
          <p:nvPr/>
        </p:nvSpPr>
        <p:spPr bwMode="auto">
          <a:xfrm>
            <a:off x="3391429"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baseline="-25000">
                <a:solidFill>
                  <a:srgbClr val="3333FF"/>
                </a:solidFill>
                <a:latin typeface="Consolas" pitchFamily="49" charset="0"/>
                <a:cs typeface="Consolas" pitchFamily="49" charset="0"/>
              </a:rPr>
              <a:t>2</a:t>
            </a:r>
          </a:p>
        </p:txBody>
      </p:sp>
      <p:sp>
        <p:nvSpPr>
          <p:cNvPr id="21509" name="Rectangle 5"/>
          <p:cNvSpPr>
            <a:spLocks noChangeArrowheads="1"/>
          </p:cNvSpPr>
          <p:nvPr/>
        </p:nvSpPr>
        <p:spPr bwMode="auto">
          <a:xfrm>
            <a:off x="3977880"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167" baseline="-25000">
              <a:solidFill>
                <a:srgbClr val="3333FF"/>
              </a:solidFill>
              <a:latin typeface="Consolas" pitchFamily="49" charset="0"/>
              <a:cs typeface="Consolas" pitchFamily="49" charset="0"/>
            </a:endParaRPr>
          </a:p>
        </p:txBody>
      </p:sp>
      <p:sp>
        <p:nvSpPr>
          <p:cNvPr id="21510" name="Rectangle 6"/>
          <p:cNvSpPr>
            <a:spLocks noChangeArrowheads="1"/>
          </p:cNvSpPr>
          <p:nvPr/>
        </p:nvSpPr>
        <p:spPr bwMode="auto">
          <a:xfrm>
            <a:off x="6512853"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i="1">
                <a:solidFill>
                  <a:srgbClr val="3333FF"/>
                </a:solidFill>
                <a:latin typeface="Consolas" pitchFamily="49" charset="0"/>
                <a:cs typeface="Consolas" pitchFamily="49" charset="0"/>
              </a:rPr>
              <a:t>a</a:t>
            </a:r>
            <a:r>
              <a:rPr lang="en-US" altLang="zh-CN" sz="2167" i="1" baseline="-25000">
                <a:solidFill>
                  <a:srgbClr val="3333FF"/>
                </a:solidFill>
                <a:latin typeface="Consolas" pitchFamily="49" charset="0"/>
                <a:cs typeface="Consolas" pitchFamily="49" charset="0"/>
              </a:rPr>
              <a:t>n</a:t>
            </a:r>
          </a:p>
        </p:txBody>
      </p:sp>
      <p:sp>
        <p:nvSpPr>
          <p:cNvPr id="21511" name="Rectangle 7"/>
          <p:cNvSpPr>
            <a:spLocks noChangeArrowheads="1"/>
          </p:cNvSpPr>
          <p:nvPr/>
        </p:nvSpPr>
        <p:spPr bwMode="auto">
          <a:xfrm>
            <a:off x="7099300" y="2354561"/>
            <a:ext cx="584729" cy="3508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167">
                <a:solidFill>
                  <a:srgbClr val="0000FF"/>
                </a:solidFill>
                <a:latin typeface="Consolas" pitchFamily="49" charset="0"/>
                <a:cs typeface="Consolas" pitchFamily="49" charset="0"/>
              </a:rPr>
              <a:t>∧</a:t>
            </a:r>
          </a:p>
        </p:txBody>
      </p:sp>
      <p:sp>
        <p:nvSpPr>
          <p:cNvPr id="21512" name="Text Box 8"/>
          <p:cNvSpPr txBox="1">
            <a:spLocks noChangeArrowheads="1"/>
          </p:cNvSpPr>
          <p:nvPr/>
        </p:nvSpPr>
        <p:spPr bwMode="auto">
          <a:xfrm>
            <a:off x="5109502" y="2354561"/>
            <a:ext cx="624284" cy="444417"/>
          </a:xfrm>
          <a:prstGeom prst="rect">
            <a:avLst/>
          </a:prstGeom>
          <a:noFill/>
          <a:ln w="38100" algn="ctr">
            <a:noFill/>
            <a:miter lim="800000"/>
            <a:headEnd/>
            <a:tailEnd/>
          </a:ln>
        </p:spPr>
        <p:txBody>
          <a:bodyPr>
            <a:spAutoFit/>
          </a:bodyPr>
          <a:lstStyle/>
          <a:p>
            <a:pPr algn="ctr">
              <a:spcBef>
                <a:spcPct val="50000"/>
              </a:spcBef>
            </a:pPr>
            <a:r>
              <a:rPr kumimoji="1" lang="en-US" altLang="zh-CN" sz="2288">
                <a:solidFill>
                  <a:srgbClr val="3333FF"/>
                </a:solidFill>
                <a:latin typeface="Consolas" pitchFamily="49" charset="0"/>
                <a:ea typeface="宋体" pitchFamily="2" charset="-122"/>
                <a:cs typeface="Consolas" pitchFamily="49" charset="0"/>
              </a:rPr>
              <a:t>…</a:t>
            </a:r>
          </a:p>
        </p:txBody>
      </p:sp>
      <p:sp>
        <p:nvSpPr>
          <p:cNvPr id="21513" name="Arc 9"/>
          <p:cNvSpPr>
            <a:spLocks/>
          </p:cNvSpPr>
          <p:nvPr/>
        </p:nvSpPr>
        <p:spPr bwMode="auto">
          <a:xfrm>
            <a:off x="1910689" y="2063057"/>
            <a:ext cx="390392" cy="291504"/>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sz="2288">
              <a:latin typeface="Consolas" pitchFamily="49" charset="0"/>
              <a:cs typeface="Consolas" pitchFamily="49" charset="0"/>
            </a:endParaRPr>
          </a:p>
        </p:txBody>
      </p:sp>
      <p:sp>
        <p:nvSpPr>
          <p:cNvPr id="21514" name="Text Box 10"/>
          <p:cNvSpPr txBox="1">
            <a:spLocks noChangeArrowheads="1"/>
          </p:cNvSpPr>
          <p:nvPr/>
        </p:nvSpPr>
        <p:spPr bwMode="auto">
          <a:xfrm>
            <a:off x="1520296" y="1770261"/>
            <a:ext cx="467783" cy="425822"/>
          </a:xfrm>
          <a:prstGeom prst="rect">
            <a:avLst/>
          </a:prstGeom>
          <a:noFill/>
          <a:ln w="9525">
            <a:noFill/>
            <a:miter lim="800000"/>
            <a:headEnd/>
            <a:tailEnd/>
          </a:ln>
        </p:spPr>
        <p:txBody>
          <a:bodyPr>
            <a:spAutoFit/>
          </a:bodyPr>
          <a:lstStyle/>
          <a:p>
            <a:pPr>
              <a:spcBef>
                <a:spcPct val="50000"/>
              </a:spcBef>
            </a:pPr>
            <a:r>
              <a:rPr lang="en-US" altLang="zh-CN" sz="2167">
                <a:solidFill>
                  <a:srgbClr val="0000FF"/>
                </a:solidFill>
                <a:latin typeface="Consolas" pitchFamily="49" charset="0"/>
                <a:cs typeface="Consolas" pitchFamily="49" charset="0"/>
              </a:rPr>
              <a:t>L</a:t>
            </a:r>
          </a:p>
        </p:txBody>
      </p:sp>
      <p:sp>
        <p:nvSpPr>
          <p:cNvPr id="21515" name="Line 11"/>
          <p:cNvSpPr>
            <a:spLocks noChangeShapeType="1"/>
          </p:cNvSpPr>
          <p:nvPr/>
        </p:nvSpPr>
        <p:spPr bwMode="auto">
          <a:xfrm>
            <a:off x="2768867" y="2529980"/>
            <a:ext cx="624285"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sp>
        <p:nvSpPr>
          <p:cNvPr id="21516" name="Line 12"/>
          <p:cNvSpPr>
            <a:spLocks noChangeShapeType="1"/>
          </p:cNvSpPr>
          <p:nvPr/>
        </p:nvSpPr>
        <p:spPr bwMode="auto">
          <a:xfrm>
            <a:off x="4330438" y="2529980"/>
            <a:ext cx="624285"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sp>
        <p:nvSpPr>
          <p:cNvPr id="21517" name="Line 13"/>
          <p:cNvSpPr>
            <a:spLocks noChangeShapeType="1"/>
          </p:cNvSpPr>
          <p:nvPr/>
        </p:nvSpPr>
        <p:spPr bwMode="auto">
          <a:xfrm>
            <a:off x="5890287" y="2529980"/>
            <a:ext cx="624284" cy="0"/>
          </a:xfrm>
          <a:prstGeom prst="line">
            <a:avLst/>
          </a:prstGeom>
          <a:noFill/>
          <a:ln w="38100">
            <a:solidFill>
              <a:schemeClr val="tx1"/>
            </a:solidFill>
            <a:miter lim="800000"/>
            <a:headEnd/>
            <a:tailEnd type="triangle" w="med" len="med"/>
          </a:ln>
        </p:spPr>
        <p:txBody>
          <a:bodyPr wrap="none"/>
          <a:lstStyle/>
          <a:p>
            <a:endParaRPr lang="zh-CN" altLang="en-US" sz="2288">
              <a:latin typeface="Consolas" pitchFamily="49" charset="0"/>
              <a:cs typeface="Consolas" pitchFamily="49" charset="0"/>
            </a:endParaRPr>
          </a:p>
        </p:txBody>
      </p:sp>
      <p:sp>
        <p:nvSpPr>
          <p:cNvPr id="21518" name="Text Box 14"/>
          <p:cNvSpPr txBox="1">
            <a:spLocks noChangeArrowheads="1"/>
          </p:cNvSpPr>
          <p:nvPr/>
        </p:nvSpPr>
        <p:spPr bwMode="auto">
          <a:xfrm>
            <a:off x="851268" y="991179"/>
            <a:ext cx="3946950" cy="459036"/>
          </a:xfrm>
          <a:prstGeom prst="rect">
            <a:avLst/>
          </a:prstGeom>
          <a:noFill/>
          <a:ln w="9525">
            <a:noFill/>
            <a:miter lim="800000"/>
            <a:headEnd/>
            <a:tailEnd/>
          </a:ln>
        </p:spPr>
        <p:txBody>
          <a:bodyPr wrap="square">
            <a:spAutoFit/>
          </a:bodyPr>
          <a:lstStyle/>
          <a:p>
            <a:pPr>
              <a:spcBef>
                <a:spcPct val="50000"/>
              </a:spcBef>
            </a:pPr>
            <a:r>
              <a:rPr kumimoji="1" lang="zh-CN" altLang="en-US" sz="2383" dirty="0">
                <a:solidFill>
                  <a:srgbClr val="0000FF"/>
                </a:solidFill>
                <a:latin typeface="Consolas" pitchFamily="49" charset="0"/>
                <a:ea typeface="楷体" pitchFamily="49" charset="-122"/>
                <a:cs typeface="Consolas" pitchFamily="49" charset="0"/>
              </a:rPr>
              <a:t>不带头结点单链表示意图</a:t>
            </a:r>
          </a:p>
        </p:txBody>
      </p:sp>
      <p:grpSp>
        <p:nvGrpSpPr>
          <p:cNvPr id="2" name="Group 15"/>
          <p:cNvGrpSpPr>
            <a:grpSpLocks/>
          </p:cNvGrpSpPr>
          <p:nvPr/>
        </p:nvGrpSpPr>
        <p:grpSpPr bwMode="auto">
          <a:xfrm>
            <a:off x="2474782" y="1615480"/>
            <a:ext cx="5713148" cy="1875433"/>
            <a:chOff x="1439" y="437"/>
            <a:chExt cx="3322" cy="1454"/>
          </a:xfrm>
        </p:grpSpPr>
        <p:sp>
          <p:nvSpPr>
            <p:cNvPr id="21524" name="Text Box 16"/>
            <p:cNvSpPr txBox="1">
              <a:spLocks noChangeArrowheads="1"/>
            </p:cNvSpPr>
            <p:nvPr/>
          </p:nvSpPr>
          <p:spPr bwMode="auto">
            <a:xfrm>
              <a:off x="1687" y="437"/>
              <a:ext cx="2449" cy="345"/>
            </a:xfrm>
            <a:prstGeom prst="rect">
              <a:avLst/>
            </a:prstGeom>
            <a:noFill/>
            <a:ln w="9525">
              <a:noFill/>
              <a:miter lim="800000"/>
              <a:headEnd/>
              <a:tailEnd/>
            </a:ln>
          </p:spPr>
          <p:txBody>
            <a:bodyPr>
              <a:spAutoFit/>
            </a:bodyPr>
            <a:lstStyle/>
            <a:p>
              <a:pPr algn="ctr">
                <a:spcBef>
                  <a:spcPct val="50000"/>
                </a:spcBef>
              </a:pPr>
              <a:r>
                <a:rPr kumimoji="1" lang="zh-CN" altLang="en-US" sz="2288" dirty="0">
                  <a:solidFill>
                    <a:srgbClr val="0000FF"/>
                  </a:solidFill>
                  <a:latin typeface="Consolas" pitchFamily="49" charset="0"/>
                  <a:ea typeface="楷体" pitchFamily="49" charset="-122"/>
                  <a:cs typeface="Consolas" pitchFamily="49" charset="0"/>
                </a:rPr>
                <a:t>以</a:t>
              </a:r>
              <a:r>
                <a:rPr kumimoji="1" lang="en-US" altLang="zh-CN" sz="2288" dirty="0">
                  <a:solidFill>
                    <a:srgbClr val="0000FF"/>
                  </a:solidFill>
                  <a:latin typeface="Consolas" pitchFamily="49" charset="0"/>
                  <a:ea typeface="楷体" pitchFamily="49" charset="-122"/>
                  <a:cs typeface="Consolas" pitchFamily="49" charset="0"/>
                </a:rPr>
                <a:t>L</a:t>
              </a:r>
              <a:r>
                <a:rPr kumimoji="1" lang="zh-CN" altLang="en-US" sz="2288" dirty="0">
                  <a:solidFill>
                    <a:srgbClr val="0000FF"/>
                  </a:solidFill>
                  <a:latin typeface="Consolas" pitchFamily="49" charset="0"/>
                  <a:ea typeface="楷体" pitchFamily="49" charset="-122"/>
                  <a:cs typeface="Consolas" pitchFamily="49" charset="0"/>
                </a:rPr>
                <a:t>为首结点指针的单链表</a:t>
              </a:r>
            </a:p>
          </p:txBody>
        </p:sp>
        <p:sp>
          <p:nvSpPr>
            <p:cNvPr id="21525"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167">
                <a:latin typeface="Consolas" pitchFamily="49" charset="0"/>
                <a:ea typeface="楷体" pitchFamily="49" charset="-122"/>
                <a:cs typeface="Consolas" pitchFamily="49" charset="0"/>
              </a:endParaRPr>
            </a:p>
          </p:txBody>
        </p:sp>
        <p:sp>
          <p:nvSpPr>
            <p:cNvPr id="21526"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167">
                <a:latin typeface="Consolas" pitchFamily="49" charset="0"/>
                <a:ea typeface="楷体" pitchFamily="49" charset="-122"/>
                <a:cs typeface="Consolas" pitchFamily="49" charset="0"/>
              </a:endParaRPr>
            </a:p>
          </p:txBody>
        </p:sp>
        <p:sp>
          <p:nvSpPr>
            <p:cNvPr id="21527" name="Text Box 19"/>
            <p:cNvSpPr txBox="1">
              <a:spLocks noChangeArrowheads="1"/>
            </p:cNvSpPr>
            <p:nvPr/>
          </p:nvSpPr>
          <p:spPr bwMode="auto">
            <a:xfrm>
              <a:off x="1631" y="1546"/>
              <a:ext cx="3130" cy="345"/>
            </a:xfrm>
            <a:prstGeom prst="rect">
              <a:avLst/>
            </a:prstGeom>
            <a:noFill/>
            <a:ln w="9525">
              <a:noFill/>
              <a:miter lim="800000"/>
              <a:headEnd/>
              <a:tailEnd/>
            </a:ln>
          </p:spPr>
          <p:txBody>
            <a:bodyPr>
              <a:spAutoFit/>
            </a:bodyPr>
            <a:lstStyle/>
            <a:p>
              <a:pPr algn="ctr">
                <a:spcBef>
                  <a:spcPct val="50000"/>
                </a:spcBef>
              </a:pPr>
              <a:r>
                <a:rPr kumimoji="1" lang="zh-CN" altLang="en-US" sz="2288" dirty="0">
                  <a:solidFill>
                    <a:srgbClr val="0000FF"/>
                  </a:solidFill>
                  <a:latin typeface="Consolas" pitchFamily="49" charset="0"/>
                  <a:ea typeface="楷体" pitchFamily="49" charset="-122"/>
                  <a:cs typeface="Consolas" pitchFamily="49" charset="0"/>
                </a:rPr>
                <a:t>以</a:t>
              </a:r>
              <a:r>
                <a:rPr kumimoji="1" lang="en-US" altLang="zh-CN" sz="2288" dirty="0">
                  <a:solidFill>
                    <a:srgbClr val="0000FF"/>
                  </a:solidFill>
                  <a:latin typeface="Consolas" pitchFamily="49" charset="0"/>
                  <a:ea typeface="楷体" pitchFamily="49" charset="-122"/>
                  <a:cs typeface="Consolas" pitchFamily="49" charset="0"/>
                </a:rPr>
                <a:t>L-&gt;next</a:t>
              </a:r>
              <a:r>
                <a:rPr kumimoji="1" lang="zh-CN" altLang="en-US" sz="2288" dirty="0">
                  <a:solidFill>
                    <a:srgbClr val="0000FF"/>
                  </a:solidFill>
                  <a:latin typeface="Consolas" pitchFamily="49" charset="0"/>
                  <a:ea typeface="楷体" pitchFamily="49" charset="-122"/>
                  <a:cs typeface="Consolas" pitchFamily="49" charset="0"/>
                </a:rPr>
                <a:t>为首结点指针的单链表</a:t>
              </a:r>
            </a:p>
          </p:txBody>
        </p:sp>
      </p:grpSp>
      <p:grpSp>
        <p:nvGrpSpPr>
          <p:cNvPr id="3" name="Group 20"/>
          <p:cNvGrpSpPr>
            <a:grpSpLocks/>
          </p:cNvGrpSpPr>
          <p:nvPr/>
        </p:nvGrpSpPr>
        <p:grpSpPr bwMode="auto">
          <a:xfrm>
            <a:off x="2768865" y="3604422"/>
            <a:ext cx="4211770" cy="927399"/>
            <a:chOff x="1610" y="2296"/>
            <a:chExt cx="2449" cy="719"/>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headEnd/>
              <a:tailEnd/>
            </a:ln>
          </p:spPr>
          <p:txBody>
            <a:bodyPr wrap="none" anchor="ctr"/>
            <a:lstStyle/>
            <a:p>
              <a:endParaRPr lang="zh-CN" altLang="en-US" sz="2383">
                <a:latin typeface="Consolas" pitchFamily="49" charset="0"/>
                <a:ea typeface="楷体" pitchFamily="49" charset="-122"/>
                <a:cs typeface="Consolas" pitchFamily="49" charset="0"/>
              </a:endParaRPr>
            </a:p>
          </p:txBody>
        </p:sp>
        <p:sp>
          <p:nvSpPr>
            <p:cNvPr id="21523" name="Text Box 22"/>
            <p:cNvSpPr txBox="1">
              <a:spLocks noChangeArrowheads="1"/>
            </p:cNvSpPr>
            <p:nvPr/>
          </p:nvSpPr>
          <p:spPr bwMode="auto">
            <a:xfrm>
              <a:off x="1610" y="2659"/>
              <a:ext cx="2449" cy="356"/>
            </a:xfrm>
            <a:prstGeom prst="rect">
              <a:avLst/>
            </a:prstGeom>
            <a:noFill/>
            <a:ln w="9525">
              <a:noFill/>
              <a:miter lim="800000"/>
              <a:headEnd/>
              <a:tailEnd/>
            </a:ln>
          </p:spPr>
          <p:txBody>
            <a:bodyPr>
              <a:spAutoFit/>
            </a:bodyPr>
            <a:lstStyle/>
            <a:p>
              <a:pPr algn="ctr">
                <a:spcBef>
                  <a:spcPct val="50000"/>
                </a:spcBef>
              </a:pPr>
              <a:r>
                <a:rPr lang="zh-CN" altLang="en-US" sz="2383">
                  <a:solidFill>
                    <a:srgbClr val="FF0000"/>
                  </a:solidFill>
                  <a:latin typeface="Consolas" pitchFamily="49" charset="0"/>
                  <a:ea typeface="楷体" pitchFamily="49" charset="-122"/>
                  <a:cs typeface="Consolas" pitchFamily="49" charset="0"/>
                </a:rPr>
                <a:t>体现出数据结构的递归性。</a:t>
              </a:r>
            </a:p>
          </p:txBody>
        </p:sp>
      </p:grpSp>
      <p:sp>
        <p:nvSpPr>
          <p:cNvPr id="208919" name="Text Box 23"/>
          <p:cNvSpPr txBox="1">
            <a:spLocks noChangeArrowheads="1"/>
          </p:cNvSpPr>
          <p:nvPr/>
        </p:nvSpPr>
        <p:spPr bwMode="auto">
          <a:xfrm>
            <a:off x="2244309" y="4589870"/>
            <a:ext cx="5212701" cy="459036"/>
          </a:xfrm>
          <a:prstGeom prst="rect">
            <a:avLst/>
          </a:prstGeom>
          <a:noFill/>
          <a:ln w="9525">
            <a:noFill/>
            <a:miter lim="800000"/>
            <a:headEnd/>
            <a:tailEnd/>
          </a:ln>
        </p:spPr>
        <p:txBody>
          <a:bodyPr wrap="square">
            <a:spAutoFit/>
          </a:bodyPr>
          <a:lstStyle/>
          <a:p>
            <a:pPr>
              <a:spcBef>
                <a:spcPct val="50000"/>
              </a:spcBef>
            </a:pPr>
            <a:r>
              <a:rPr lang="zh-CN" altLang="en-US" sz="2383" dirty="0">
                <a:solidFill>
                  <a:srgbClr val="0000FF"/>
                </a:solidFill>
                <a:latin typeface="Consolas" pitchFamily="49" charset="0"/>
                <a:ea typeface="楷体" pitchFamily="49" charset="-122"/>
                <a:cs typeface="Consolas" pitchFamily="49" charset="0"/>
              </a:rPr>
              <a:t>如果带有头结点又会怎样呢？？？</a:t>
            </a:r>
          </a:p>
        </p:txBody>
      </p:sp>
      <p:sp>
        <p:nvSpPr>
          <p:cNvPr id="4" name="日期占位符 3"/>
          <p:cNvSpPr>
            <a:spLocks noGrp="1"/>
          </p:cNvSpPr>
          <p:nvPr>
            <p:ph type="dt" sz="half" idx="10"/>
          </p:nvPr>
        </p:nvSpPr>
        <p:spPr/>
        <p:txBody>
          <a:bodyPr/>
          <a:lstStyle/>
          <a:p>
            <a:pPr eaLnBrk="1" latinLnBrk="0" hangingPunct="1"/>
            <a:fld id="{71ED5E6D-CB0E-4C4C-BAA0-67A5E22CC392}" type="datetime1">
              <a:rPr lang="en-US" altLang="zh-CN" smtClean="0"/>
              <a:t>3/4/2023</a:t>
            </a:fld>
            <a:endParaRPr lang="en-US"/>
          </a:p>
        </p:txBody>
      </p:sp>
      <p:sp>
        <p:nvSpPr>
          <p:cNvPr id="5" name="页脚占位符 4"/>
          <p:cNvSpPr>
            <a:spLocks noGrp="1"/>
          </p:cNvSpPr>
          <p:nvPr>
            <p:ph type="ftr" sz="quarter" idx="11"/>
          </p:nvPr>
        </p:nvSpPr>
        <p:spPr/>
        <p:txBody>
          <a:bodyPr/>
          <a:lstStyle/>
          <a:p>
            <a:r>
              <a:rPr kumimoji="0" lang="zh-CN" altLang="en-US"/>
              <a:t>算法设计与分析讲义</a:t>
            </a:r>
            <a:endParaRPr kumimoji="0" lang="en-US"/>
          </a:p>
        </p:txBody>
      </p:sp>
      <p:sp>
        <p:nvSpPr>
          <p:cNvPr id="6" name="灯片编号占位符 5"/>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9</a:t>
            </a:fld>
            <a:endParaRPr lang="en-US" altLang="zh-CN">
              <a:solidFill>
                <a:srgbClr val="F0A22E">
                  <a:shade val="7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28232" y="854474"/>
            <a:ext cx="7644473" cy="425822"/>
          </a:xfrm>
          <a:prstGeom prst="rect">
            <a:avLst/>
          </a:prstGeom>
          <a:noFill/>
          <a:ln w="9525">
            <a:noFill/>
            <a:miter lim="800000"/>
            <a:headEnd/>
            <a:tailEnd/>
          </a:ln>
        </p:spPr>
        <p:txBody>
          <a:bodyPr>
            <a:spAutoFit/>
          </a:bodyPr>
          <a:lstStyle/>
          <a:p>
            <a:pPr>
              <a:spcBef>
                <a:spcPct val="50000"/>
              </a:spcBef>
            </a:pPr>
            <a:r>
              <a:rPr lang="zh-CN" altLang="en-US" sz="2167" dirty="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507339" y="1380728"/>
            <a:ext cx="7541308" cy="1915100"/>
          </a:xfrm>
          <a:prstGeom prst="rect">
            <a:avLst/>
          </a:prstGeom>
          <a:solidFill>
            <a:schemeClr val="bg1"/>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95000" tIns="156000" rIns="195000" bIns="156000">
            <a:spAutoFit/>
          </a:bodyPr>
          <a:lstStyle/>
          <a:p>
            <a:r>
              <a:rPr lang="zh-CN" altLang="en-US" sz="1733" dirty="0">
                <a:solidFill>
                  <a:srgbClr val="0000FF"/>
                </a:solidFill>
                <a:latin typeface="Consolas" pitchFamily="49" charset="0"/>
                <a:ea typeface="楷体" pitchFamily="49" charset="-122"/>
                <a:cs typeface="Consolas" pitchFamily="49" charset="0"/>
              </a:rPr>
              <a:t>皇后问题</a:t>
            </a:r>
            <a:r>
              <a:rPr lang="en-US" altLang="zh-CN" sz="1733" dirty="0">
                <a:solidFill>
                  <a:srgbClr val="0000FF"/>
                </a:solidFill>
                <a:latin typeface="Consolas" pitchFamily="49" charset="0"/>
                <a:ea typeface="楷体" pitchFamily="49" charset="-122"/>
                <a:cs typeface="Consolas" pitchFamily="49" charset="0"/>
              </a:rPr>
              <a:t>(n&lt;20) n=</a:t>
            </a:r>
            <a:r>
              <a:rPr lang="en-US" altLang="zh-CN" sz="1733" u="sng" dirty="0">
                <a:solidFill>
                  <a:srgbClr val="FF0000"/>
                </a:solidFill>
                <a:latin typeface="Consolas" pitchFamily="49" charset="0"/>
                <a:ea typeface="楷体" pitchFamily="49" charset="-122"/>
                <a:cs typeface="Consolas" pitchFamily="49" charset="0"/>
              </a:rPr>
              <a:t>6↙</a:t>
            </a:r>
            <a:endParaRPr lang="en-US" altLang="zh-CN" sz="1733" dirty="0">
              <a:solidFill>
                <a:srgbClr val="FF0000"/>
              </a:solidFill>
              <a:latin typeface="Consolas" pitchFamily="49" charset="0"/>
              <a:ea typeface="楷体" pitchFamily="49" charset="-122"/>
              <a:cs typeface="Consolas" pitchFamily="49" charset="0"/>
            </a:endParaRPr>
          </a:p>
          <a:p>
            <a:r>
              <a:rPr lang="en-US" altLang="zh-CN" sz="1733" dirty="0">
                <a:solidFill>
                  <a:srgbClr val="0000FF"/>
                </a:solidFill>
                <a:latin typeface="Consolas" pitchFamily="49" charset="0"/>
                <a:ea typeface="楷体" pitchFamily="49" charset="-122"/>
                <a:cs typeface="Consolas" pitchFamily="49" charset="0"/>
              </a:rPr>
              <a:t>6</a:t>
            </a:r>
            <a:r>
              <a:rPr lang="zh-CN" altLang="en-US" sz="1733" dirty="0">
                <a:solidFill>
                  <a:srgbClr val="0000FF"/>
                </a:solidFill>
                <a:latin typeface="Consolas" pitchFamily="49" charset="0"/>
                <a:ea typeface="楷体" pitchFamily="49" charset="-122"/>
                <a:cs typeface="Consolas" pitchFamily="49" charset="0"/>
              </a:rPr>
              <a:t>皇后问题求解如下：</a:t>
            </a:r>
          </a:p>
          <a:p>
            <a:r>
              <a:rPr lang="zh-CN" altLang="en-US" sz="1733" dirty="0">
                <a:solidFill>
                  <a:srgbClr val="0000FF"/>
                </a:solidFill>
                <a:latin typeface="Consolas" pitchFamily="49" charset="0"/>
                <a:ea typeface="楷体" pitchFamily="49" charset="-122"/>
                <a:cs typeface="Consolas" pitchFamily="49" charset="0"/>
              </a:rPr>
              <a:t> 第</a:t>
            </a:r>
            <a:r>
              <a:rPr lang="en-US" altLang="zh-CN"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个解：</a:t>
            </a:r>
            <a:r>
              <a:rPr lang="en-US" altLang="zh-CN"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2) (2</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4) (3</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6) (4</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1) (5</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3) (6</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5)</a:t>
            </a:r>
          </a:p>
          <a:p>
            <a:r>
              <a:rPr lang="en-US" altLang="zh-CN" sz="1733" dirty="0">
                <a:solidFill>
                  <a:srgbClr val="0000FF"/>
                </a:solidFill>
                <a:latin typeface="Consolas" pitchFamily="49" charset="0"/>
                <a:ea typeface="楷体" pitchFamily="49" charset="-122"/>
                <a:cs typeface="Consolas" pitchFamily="49" charset="0"/>
              </a:rPr>
              <a:t> </a:t>
            </a:r>
            <a:r>
              <a:rPr lang="zh-CN" altLang="en-US" sz="1733" dirty="0">
                <a:solidFill>
                  <a:srgbClr val="0000FF"/>
                </a:solidFill>
                <a:latin typeface="Consolas" pitchFamily="49" charset="0"/>
                <a:ea typeface="楷体" pitchFamily="49" charset="-122"/>
                <a:cs typeface="Consolas" pitchFamily="49" charset="0"/>
              </a:rPr>
              <a:t>第</a:t>
            </a:r>
            <a:r>
              <a:rPr lang="en-US" altLang="zh-CN" sz="1733" dirty="0">
                <a:solidFill>
                  <a:srgbClr val="0000FF"/>
                </a:solidFill>
                <a:latin typeface="Consolas" pitchFamily="49" charset="0"/>
                <a:ea typeface="楷体" pitchFamily="49" charset="-122"/>
                <a:cs typeface="Consolas" pitchFamily="49" charset="0"/>
              </a:rPr>
              <a:t>2</a:t>
            </a:r>
            <a:r>
              <a:rPr lang="zh-CN" altLang="en-US" sz="1733" dirty="0">
                <a:solidFill>
                  <a:srgbClr val="0000FF"/>
                </a:solidFill>
                <a:latin typeface="Consolas" pitchFamily="49" charset="0"/>
                <a:ea typeface="楷体" pitchFamily="49" charset="-122"/>
                <a:cs typeface="Consolas" pitchFamily="49" charset="0"/>
              </a:rPr>
              <a:t>个解：</a:t>
            </a:r>
            <a:r>
              <a:rPr lang="en-US" altLang="zh-CN"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3) (2</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6) (3</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2) (4</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5) (5</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1) (6</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4)</a:t>
            </a:r>
          </a:p>
          <a:p>
            <a:r>
              <a:rPr lang="en-US" altLang="zh-CN" sz="1733" dirty="0">
                <a:solidFill>
                  <a:srgbClr val="0000FF"/>
                </a:solidFill>
                <a:latin typeface="Consolas" pitchFamily="49" charset="0"/>
                <a:ea typeface="楷体" pitchFamily="49" charset="-122"/>
                <a:cs typeface="Consolas" pitchFamily="49" charset="0"/>
              </a:rPr>
              <a:t> </a:t>
            </a:r>
            <a:r>
              <a:rPr lang="zh-CN" altLang="en-US" sz="1733" dirty="0">
                <a:solidFill>
                  <a:srgbClr val="0000FF"/>
                </a:solidFill>
                <a:latin typeface="Consolas" pitchFamily="49" charset="0"/>
                <a:ea typeface="楷体" pitchFamily="49" charset="-122"/>
                <a:cs typeface="Consolas" pitchFamily="49" charset="0"/>
              </a:rPr>
              <a:t>第</a:t>
            </a:r>
            <a:r>
              <a:rPr lang="en-US" altLang="zh-CN" sz="1733" dirty="0">
                <a:solidFill>
                  <a:srgbClr val="0000FF"/>
                </a:solidFill>
                <a:latin typeface="Consolas" pitchFamily="49" charset="0"/>
                <a:ea typeface="楷体" pitchFamily="49" charset="-122"/>
                <a:cs typeface="Consolas" pitchFamily="49" charset="0"/>
              </a:rPr>
              <a:t>3</a:t>
            </a:r>
            <a:r>
              <a:rPr lang="zh-CN" altLang="en-US" sz="1733" dirty="0">
                <a:solidFill>
                  <a:srgbClr val="0000FF"/>
                </a:solidFill>
                <a:latin typeface="Consolas" pitchFamily="49" charset="0"/>
                <a:ea typeface="楷体" pitchFamily="49" charset="-122"/>
                <a:cs typeface="Consolas" pitchFamily="49" charset="0"/>
              </a:rPr>
              <a:t>个解：</a:t>
            </a:r>
            <a:r>
              <a:rPr lang="en-US" altLang="zh-CN"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4) (2</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1) (3</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5) (4</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2) (5</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6) (6</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3)</a:t>
            </a:r>
          </a:p>
          <a:p>
            <a:r>
              <a:rPr lang="en-US" altLang="zh-CN" sz="1733" dirty="0">
                <a:solidFill>
                  <a:srgbClr val="0000FF"/>
                </a:solidFill>
                <a:latin typeface="Consolas" pitchFamily="49" charset="0"/>
                <a:ea typeface="楷体" pitchFamily="49" charset="-122"/>
                <a:cs typeface="Consolas" pitchFamily="49" charset="0"/>
              </a:rPr>
              <a:t> </a:t>
            </a:r>
            <a:r>
              <a:rPr lang="zh-CN" altLang="en-US" sz="1733" dirty="0">
                <a:solidFill>
                  <a:srgbClr val="0000FF"/>
                </a:solidFill>
                <a:latin typeface="Consolas" pitchFamily="49" charset="0"/>
                <a:ea typeface="楷体" pitchFamily="49" charset="-122"/>
                <a:cs typeface="Consolas" pitchFamily="49" charset="0"/>
              </a:rPr>
              <a:t>第</a:t>
            </a:r>
            <a:r>
              <a:rPr lang="en-US" altLang="zh-CN" sz="1733" dirty="0">
                <a:solidFill>
                  <a:srgbClr val="0000FF"/>
                </a:solidFill>
                <a:latin typeface="Consolas" pitchFamily="49" charset="0"/>
                <a:ea typeface="楷体" pitchFamily="49" charset="-122"/>
                <a:cs typeface="Consolas" pitchFamily="49" charset="0"/>
              </a:rPr>
              <a:t>4</a:t>
            </a:r>
            <a:r>
              <a:rPr lang="zh-CN" altLang="en-US" sz="1733" dirty="0">
                <a:solidFill>
                  <a:srgbClr val="0000FF"/>
                </a:solidFill>
                <a:latin typeface="Consolas" pitchFamily="49" charset="0"/>
                <a:ea typeface="楷体" pitchFamily="49" charset="-122"/>
                <a:cs typeface="Consolas" pitchFamily="49" charset="0"/>
              </a:rPr>
              <a:t>个解：</a:t>
            </a:r>
            <a:r>
              <a:rPr lang="en-US" altLang="zh-CN" sz="1733" dirty="0">
                <a:solidFill>
                  <a:srgbClr val="0000FF"/>
                </a:solidFill>
                <a:latin typeface="Consolas" pitchFamily="49" charset="0"/>
                <a:ea typeface="楷体" pitchFamily="49" charset="-122"/>
                <a:cs typeface="Consolas" pitchFamily="49" charset="0"/>
              </a:rPr>
              <a:t>(1</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5) (2</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3) (3</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1) (4</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6) (5</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4) (6</a:t>
            </a:r>
            <a:r>
              <a:rPr lang="zh-CN" altLang="en-US" sz="1733" dirty="0">
                <a:solidFill>
                  <a:srgbClr val="0000FF"/>
                </a:solidFill>
                <a:latin typeface="Consolas" pitchFamily="49" charset="0"/>
                <a:ea typeface="楷体" pitchFamily="49" charset="-122"/>
                <a:cs typeface="Consolas" pitchFamily="49" charset="0"/>
              </a:rPr>
              <a:t>，</a:t>
            </a:r>
            <a:r>
              <a:rPr lang="en-US" altLang="zh-CN" sz="1733" dirty="0">
                <a:solidFill>
                  <a:srgbClr val="0000FF"/>
                </a:solidFill>
                <a:latin typeface="Consolas" pitchFamily="49" charset="0"/>
                <a:ea typeface="楷体" pitchFamily="49" charset="-122"/>
                <a:cs typeface="Consolas" pitchFamily="49" charset="0"/>
              </a:rPr>
              <a:t>2)</a:t>
            </a:r>
          </a:p>
        </p:txBody>
      </p:sp>
      <p:graphicFrame>
        <p:nvGraphicFramePr>
          <p:cNvPr id="13314" name="Object 4"/>
          <p:cNvGraphicFramePr>
            <a:graphicFrameLocks noChangeAspect="1"/>
          </p:cNvGraphicFramePr>
          <p:nvPr>
            <p:extLst>
              <p:ext uri="{D42A27DB-BD31-4B8C-83A1-F6EECF244321}">
                <p14:modId xmlns:p14="http://schemas.microsoft.com/office/powerpoint/2010/main" val="3165161127"/>
              </p:ext>
            </p:extLst>
          </p:nvPr>
        </p:nvGraphicFramePr>
        <p:xfrm>
          <a:off x="428229" y="3722333"/>
          <a:ext cx="8815652" cy="1890911"/>
        </p:xfrm>
        <a:graphic>
          <a:graphicData uri="http://schemas.openxmlformats.org/presentationml/2006/ole">
            <mc:AlternateContent xmlns:mc="http://schemas.openxmlformats.org/markup-compatibility/2006">
              <mc:Choice xmlns:v="urn:schemas-microsoft-com:vml" Requires="v">
                <p:oleObj name="图片" r:id="rId2" imgW="5443054" imgH="1540867" progId="">
                  <p:embed/>
                </p:oleObj>
              </mc:Choice>
              <mc:Fallback>
                <p:oleObj name="图片" r:id="rId2" imgW="5443054" imgH="1540867"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29" y="3722333"/>
                        <a:ext cx="8815652" cy="1890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AutoShape 6"/>
          <p:cNvSpPr>
            <a:spLocks noChangeArrowheads="1"/>
          </p:cNvSpPr>
          <p:nvPr/>
        </p:nvSpPr>
        <p:spPr bwMode="auto">
          <a:xfrm>
            <a:off x="4101697" y="3316030"/>
            <a:ext cx="309565" cy="292795"/>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sz="2288">
              <a:latin typeface="Consolas" pitchFamily="49" charset="0"/>
              <a:cs typeface="Consolas" pitchFamily="49" charset="0"/>
            </a:endParaRPr>
          </a:p>
        </p:txBody>
      </p:sp>
      <p:sp>
        <p:nvSpPr>
          <p:cNvPr id="2" name="日期占位符 1"/>
          <p:cNvSpPr>
            <a:spLocks noGrp="1"/>
          </p:cNvSpPr>
          <p:nvPr>
            <p:ph type="dt" sz="half" idx="10"/>
          </p:nvPr>
        </p:nvSpPr>
        <p:spPr/>
        <p:txBody>
          <a:bodyPr/>
          <a:lstStyle/>
          <a:p>
            <a:pPr eaLnBrk="1" latinLnBrk="0" hangingPunct="1"/>
            <a:fld id="{AE52F7D5-1085-4B1C-BD5E-9602DCB88757}" type="datetime1">
              <a:rPr lang="en-US" altLang="zh-CN" smtClean="0"/>
              <a:t>3/4/2023</a:t>
            </a:fld>
            <a:endParaRPr 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4" name="灯片编号占位符 3"/>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90</a:t>
            </a:fld>
            <a:endParaRPr lang="en-US" altLang="zh-CN">
              <a:solidFill>
                <a:srgbClr val="F0A22E">
                  <a:shade val="75000"/>
                </a:srgbClr>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5300" y="866080"/>
            <a:ext cx="8915400" cy="456686"/>
          </a:xfrm>
        </p:spPr>
        <p:txBody>
          <a:bodyPr>
            <a:normAutofit fontScale="90000"/>
          </a:bodyPr>
          <a:lstStyle/>
          <a:p>
            <a:r>
              <a:rPr lang="zh-CN" altLang="en-US" dirty="0">
                <a:solidFill>
                  <a:srgbClr val="FF0000"/>
                </a:solidFill>
              </a:rPr>
              <a:t>课堂任务</a:t>
            </a:r>
          </a:p>
        </p:txBody>
      </p:sp>
      <p:sp>
        <p:nvSpPr>
          <p:cNvPr id="4" name="内容占位符 3"/>
          <p:cNvSpPr>
            <a:spLocks noGrp="1"/>
          </p:cNvSpPr>
          <p:nvPr>
            <p:ph idx="1"/>
          </p:nvPr>
        </p:nvSpPr>
        <p:spPr>
          <a:xfrm>
            <a:off x="428497" y="1556793"/>
            <a:ext cx="8915400" cy="3677345"/>
          </a:xfrm>
        </p:spPr>
        <p:txBody>
          <a:bodyPr>
            <a:normAutofit/>
          </a:bodyPr>
          <a:lstStyle/>
          <a:p>
            <a:r>
              <a:rPr lang="zh-CN" altLang="en-US" sz="2167" dirty="0"/>
              <a:t>说明上述算法的正确性</a:t>
            </a:r>
            <a:endParaRPr lang="en-US" altLang="zh-CN" sz="2167" dirty="0"/>
          </a:p>
          <a:p>
            <a:r>
              <a:rPr lang="zh-CN" altLang="en-US" sz="2167" dirty="0"/>
              <a:t>分析时间复杂度和空间复杂度</a:t>
            </a:r>
            <a:endParaRPr lang="en-US" altLang="zh-CN" sz="2167" dirty="0"/>
          </a:p>
          <a:p>
            <a:r>
              <a:rPr lang="zh-CN" altLang="en-US" sz="2167" dirty="0"/>
              <a:t>修改为非递归算法</a:t>
            </a:r>
          </a:p>
        </p:txBody>
      </p:sp>
      <p:sp>
        <p:nvSpPr>
          <p:cNvPr id="5" name="日期占位符 4"/>
          <p:cNvSpPr>
            <a:spLocks noGrp="1"/>
          </p:cNvSpPr>
          <p:nvPr>
            <p:ph type="dt" sz="half" idx="10"/>
          </p:nvPr>
        </p:nvSpPr>
        <p:spPr/>
        <p:txBody>
          <a:bodyPr/>
          <a:lstStyle/>
          <a:p>
            <a:pPr eaLnBrk="1" latinLnBrk="0" hangingPunct="1"/>
            <a:fld id="{3FB966DE-CC3A-4C6A-AC76-EF5A439A9BAA}" type="datetime1">
              <a:rPr lang="en-US" altLang="zh-CN" smtClean="0"/>
              <a:t>3/4/2023</a:t>
            </a:fld>
            <a:endParaRPr lang="en-US"/>
          </a:p>
        </p:txBody>
      </p:sp>
      <p:sp>
        <p:nvSpPr>
          <p:cNvPr id="6" name="页脚占位符 5"/>
          <p:cNvSpPr>
            <a:spLocks noGrp="1"/>
          </p:cNvSpPr>
          <p:nvPr>
            <p:ph type="ftr" sz="quarter" idx="11"/>
          </p:nvPr>
        </p:nvSpPr>
        <p:spPr/>
        <p:txBody>
          <a:bodyPr/>
          <a:lstStyle/>
          <a:p>
            <a:r>
              <a:rPr kumimoji="0" lang="zh-CN" altLang="en-US"/>
              <a:t>算法设计与分析讲义</a:t>
            </a:r>
            <a:endParaRPr kumimoji="0" lang="en-US"/>
          </a:p>
        </p:txBody>
      </p:sp>
      <p:sp>
        <p:nvSpPr>
          <p:cNvPr id="2" name="灯片编号占位符 1"/>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91</a:t>
            </a:fld>
            <a:endParaRPr lang="en-US" altLang="zh-CN">
              <a:solidFill>
                <a:srgbClr val="F0A22E">
                  <a:shade val="75000"/>
                </a:srgbClr>
              </a:solidFill>
            </a:endParaRPr>
          </a:p>
        </p:txBody>
      </p:sp>
    </p:spTree>
    <p:extLst>
      <p:ext uri="{BB962C8B-B14F-4D97-AF65-F5344CB8AC3E}">
        <p14:creationId xmlns:p14="http://schemas.microsoft.com/office/powerpoint/2010/main" val="30518004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7639" y="1439780"/>
            <a:ext cx="8915400" cy="2866819"/>
          </a:xfrm>
        </p:spPr>
        <p:txBody>
          <a:bodyPr>
            <a:normAutofit fontScale="62500" lnSpcReduction="20000"/>
          </a:bodyPr>
          <a:lstStyle/>
          <a:p>
            <a:pPr marL="118867" indent="0" algn="ctr">
              <a:lnSpc>
                <a:spcPct val="200000"/>
              </a:lnSpc>
              <a:spcBef>
                <a:spcPct val="0"/>
              </a:spcBef>
              <a:buNone/>
            </a:pPr>
            <a:r>
              <a:rPr lang="en-US" altLang="zh-CN" sz="6933" dirty="0">
                <a:solidFill>
                  <a:schemeClr val="tx2"/>
                </a:solidFill>
                <a:effectLst>
                  <a:outerShdw blurRad="63500" dist="38100" dir="5400000" algn="t" rotWithShape="0">
                    <a:prstClr val="black">
                      <a:alpha val="25000"/>
                    </a:prstClr>
                  </a:outerShdw>
                </a:effectLst>
                <a:latin typeface="Lucida Calligraphy" pitchFamily="66" charset="0"/>
                <a:cs typeface="+mj-cs"/>
              </a:rPr>
              <a:t>Thank you!</a:t>
            </a:r>
          </a:p>
          <a:p>
            <a:pPr marL="118867" indent="0" algn="ctr">
              <a:lnSpc>
                <a:spcPts val="6283"/>
              </a:lnSpc>
              <a:spcBef>
                <a:spcPct val="0"/>
              </a:spcBef>
              <a:buNone/>
            </a:pPr>
            <a:endParaRPr lang="en-US" altLang="zh-CN" sz="6933" dirty="0">
              <a:solidFill>
                <a:schemeClr val="tx2"/>
              </a:solidFill>
              <a:effectLst>
                <a:outerShdw blurRad="63500" dist="38100" dir="5400000" algn="t" rotWithShape="0">
                  <a:prstClr val="black">
                    <a:alpha val="25000"/>
                  </a:prstClr>
                </a:outerShdw>
              </a:effectLst>
              <a:latin typeface="Lucida Calligraphy" pitchFamily="66" charset="0"/>
              <a:cs typeface="+mj-cs"/>
            </a:endParaRPr>
          </a:p>
          <a:p>
            <a:pPr marL="118867" indent="0" algn="ctr">
              <a:lnSpc>
                <a:spcPts val="6283"/>
              </a:lnSpc>
              <a:spcBef>
                <a:spcPct val="0"/>
              </a:spcBef>
              <a:buNone/>
            </a:pPr>
            <a:r>
              <a:rPr lang="en-US" altLang="zh-CN" sz="6933" dirty="0">
                <a:solidFill>
                  <a:schemeClr val="tx2"/>
                </a:solidFill>
                <a:effectLst>
                  <a:outerShdw blurRad="63500" dist="38100" dir="5400000" algn="t" rotWithShape="0">
                    <a:prstClr val="black">
                      <a:alpha val="25000"/>
                    </a:prstClr>
                  </a:outerShdw>
                </a:effectLst>
                <a:latin typeface="Lucida Calligraphy" pitchFamily="66" charset="0"/>
                <a:cs typeface="+mj-cs"/>
              </a:rPr>
              <a:t>Q &amp; A</a:t>
            </a:r>
          </a:p>
        </p:txBody>
      </p:sp>
      <p:sp>
        <p:nvSpPr>
          <p:cNvPr id="5" name="日期占位符 4"/>
          <p:cNvSpPr>
            <a:spLocks noGrp="1"/>
          </p:cNvSpPr>
          <p:nvPr>
            <p:ph type="dt" sz="half" idx="10"/>
          </p:nvPr>
        </p:nvSpPr>
        <p:spPr/>
        <p:txBody>
          <a:bodyPr/>
          <a:lstStyle/>
          <a:p>
            <a:fld id="{E4DA19C1-84BF-47C6-A970-87BAFAE05778}" type="datetime1">
              <a:rPr lang="en-US" altLang="zh-CN" smtClean="0"/>
              <a:t>3/4/2023</a:t>
            </a:fld>
            <a:endParaRPr lang="zh-CN" altLang="en-US"/>
          </a:p>
        </p:txBody>
      </p:sp>
      <p:sp>
        <p:nvSpPr>
          <p:cNvPr id="3" name="页脚占位符 2"/>
          <p:cNvSpPr>
            <a:spLocks noGrp="1"/>
          </p:cNvSpPr>
          <p:nvPr>
            <p:ph type="ftr" sz="quarter" idx="11"/>
          </p:nvPr>
        </p:nvSpPr>
        <p:spPr/>
        <p:txBody>
          <a:bodyPr/>
          <a:lstStyle/>
          <a:p>
            <a:r>
              <a:rPr kumimoji="0" lang="zh-CN" altLang="en-US"/>
              <a:t>算法设计与分析讲义</a:t>
            </a:r>
            <a:endParaRPr kumimoji="0" lang="en-US"/>
          </a:p>
        </p:txBody>
      </p:sp>
      <p:sp>
        <p:nvSpPr>
          <p:cNvPr id="6" name="灯片编号占位符 5"/>
          <p:cNvSpPr>
            <a:spLocks noGrp="1"/>
          </p:cNvSpPr>
          <p:nvPr>
            <p:ph type="sldNum" sz="quarter" idx="12"/>
          </p:nvPr>
        </p:nvSpPr>
        <p:spPr/>
        <p:txBody>
          <a:bodyPr/>
          <a:lstStyle/>
          <a:p>
            <a:fld id="{B86C6EF3-2DFE-4076-8AC3-113EDE7AF938}" type="slidenum">
              <a:rPr lang="zh-CN" altLang="en-US" smtClean="0"/>
              <a:pPr/>
              <a:t>92</a:t>
            </a:fld>
            <a:endParaRPr lang="zh-CN" altLang="en-US"/>
          </a:p>
        </p:txBody>
      </p:sp>
    </p:spTree>
    <p:extLst>
      <p:ext uri="{BB962C8B-B14F-4D97-AF65-F5344CB8AC3E}">
        <p14:creationId xmlns:p14="http://schemas.microsoft.com/office/powerpoint/2010/main" val="60126942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2062</TotalTime>
  <Words>10853</Words>
  <Application>Microsoft Office PowerPoint</Application>
  <PresentationFormat>A4 纸张(210x297 毫米)</PresentationFormat>
  <Paragraphs>1158</Paragraphs>
  <Slides>92</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92</vt:i4>
      </vt:variant>
    </vt:vector>
  </HeadingPairs>
  <TitlesOfParts>
    <vt:vector size="111" baseType="lpstr">
      <vt:lpstr>等线</vt:lpstr>
      <vt:lpstr>黑体</vt:lpstr>
      <vt:lpstr>华文楷体</vt:lpstr>
      <vt:lpstr>楷体</vt:lpstr>
      <vt:lpstr>微软雅黑</vt:lpstr>
      <vt:lpstr>Arial</vt:lpstr>
      <vt:lpstr>Calibri</vt:lpstr>
      <vt:lpstr>Calibri Light</vt:lpstr>
      <vt:lpstr>Comic Sans MS</vt:lpstr>
      <vt:lpstr>Consolas</vt:lpstr>
      <vt:lpstr>Lucida Calligraphy</vt:lpstr>
      <vt:lpstr>Palatino Linotype</vt:lpstr>
      <vt:lpstr>Times New Roman</vt:lpstr>
      <vt:lpstr>Verdana</vt:lpstr>
      <vt:lpstr>Wingdings 3</vt:lpstr>
      <vt:lpstr>Office 主题​​</vt:lpstr>
      <vt:lpstr>图片</vt:lpstr>
      <vt:lpstr>公式</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直接迭代：</vt:lpstr>
      <vt:lpstr>换元迭代：</vt:lpstr>
      <vt:lpstr>差消化简后迭代：</vt:lpstr>
      <vt:lpstr>递推树</vt:lpstr>
      <vt:lpstr>递推树</vt:lpstr>
      <vt:lpstr>递推树</vt:lpstr>
      <vt:lpstr>Master Theorem（主定理）</vt:lpstr>
      <vt:lpstr>主定理的证明:</vt:lpstr>
      <vt:lpstr> Case 1:</vt:lpstr>
      <vt:lpstr> Case 2:</vt:lpstr>
      <vt:lpstr> Case 3:</vt:lpstr>
      <vt:lpstr> 主定理的应用</vt:lpstr>
      <vt:lpstr>应用实例</vt:lpstr>
      <vt:lpstr>   不能使用主定理的例子</vt:lpstr>
      <vt:lpstr>PowerPoint 演示文稿</vt:lpstr>
      <vt:lpstr>PowerPoint 演示文稿</vt:lpstr>
      <vt:lpstr>PowerPoint 演示文稿</vt:lpstr>
      <vt:lpstr>PowerPoint 演示文稿</vt:lpstr>
      <vt:lpstr>PowerPoint 演示文稿</vt:lpstr>
      <vt:lpstr>课堂任务</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M19121</cp:lastModifiedBy>
  <cp:revision>460</cp:revision>
  <dcterms:created xsi:type="dcterms:W3CDTF">2012-11-28T00:02:12Z</dcterms:created>
  <dcterms:modified xsi:type="dcterms:W3CDTF">2023-03-04T12:40:28Z</dcterms:modified>
</cp:coreProperties>
</file>