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24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419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283" r:id="rId13"/>
    <p:sldId id="430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55" r:id="rId38"/>
    <p:sldId id="456" r:id="rId39"/>
    <p:sldId id="457" r:id="rId40"/>
    <p:sldId id="459" r:id="rId41"/>
    <p:sldId id="460" r:id="rId42"/>
    <p:sldId id="461" r:id="rId43"/>
    <p:sldId id="462" r:id="rId44"/>
    <p:sldId id="463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323" r:id="rId55"/>
    <p:sldId id="324" r:id="rId56"/>
    <p:sldId id="325" r:id="rId57"/>
    <p:sldId id="292" r:id="rId58"/>
    <p:sldId id="315" r:id="rId59"/>
    <p:sldId id="294" r:id="rId60"/>
    <p:sldId id="316" r:id="rId61"/>
    <p:sldId id="326" r:id="rId62"/>
    <p:sldId id="327" r:id="rId63"/>
    <p:sldId id="328" r:id="rId64"/>
    <p:sldId id="370" r:id="rId65"/>
    <p:sldId id="371" r:id="rId66"/>
    <p:sldId id="372" r:id="rId67"/>
    <p:sldId id="373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418" r:id="rId109"/>
  </p:sldIdLst>
  <p:sldSz cx="9906000" cy="6858000" type="A4"/>
  <p:notesSz cx="9872663" cy="67802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ADDFED"/>
    <a:srgbClr val="FFC800"/>
    <a:srgbClr val="00FF00"/>
    <a:srgbClr val="66FF66"/>
    <a:srgbClr val="CC0066"/>
    <a:srgbClr val="C64847"/>
    <a:srgbClr val="CC3399"/>
    <a:srgbClr val="FF33CC"/>
    <a:srgbClr val="C8C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5704" autoAdjust="0"/>
  </p:normalViewPr>
  <p:slideViewPr>
    <p:cSldViewPr>
      <p:cViewPr varScale="1">
        <p:scale>
          <a:sx n="82" d="100"/>
          <a:sy n="82" d="100"/>
        </p:scale>
        <p:origin x="494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" y="4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notesViewPr>
    <p:cSldViewPr>
      <p:cViewPr varScale="1">
        <p:scale>
          <a:sx n="88" d="100"/>
          <a:sy n="88" d="100"/>
        </p:scale>
        <p:origin x="90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1659" y="6440058"/>
            <a:ext cx="4278692" cy="3390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DFFA7-0812-4EBC-A663-AB3EE8F9D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70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0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225" y="0"/>
            <a:ext cx="4278154" cy="3390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7ED6-AA01-4247-83CC-B0AFF8EDD8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508000"/>
            <a:ext cx="3671887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267" y="3220601"/>
            <a:ext cx="7898130" cy="305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40025"/>
            <a:ext cx="4278154" cy="33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225" y="6440025"/>
            <a:ext cx="4278154" cy="33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5C2F-C2D0-41D0-B081-206A7C6C3D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2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00388" y="508000"/>
            <a:ext cx="3671887" cy="25431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4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0E99C-96C8-41A6-AE36-E815BAAD9367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36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0E99C-96C8-41A6-AE36-E815BAAD9367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89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A15EE-9AE1-4350-9111-E3214C38B7E5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17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AEA78-31EE-484A-8946-80EB150BC72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2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BBF391-85D5-41A6-A797-4E6FA324C1A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30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9A095-CA7A-41BC-A95E-E67B47377F02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28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80375-DC72-491B-BE18-C80C05343D2C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4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DB0FC-5D4D-4E40-9AED-7C50FE3AC36F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39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86B0A-D5FA-426C-BEAC-B6B739A72FB1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14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C1984-D87D-41D9-95EC-AE2C3D721311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9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65E2E-0EDA-4411-9F0C-CC611A10218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81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00388" y="508000"/>
            <a:ext cx="3671887" cy="25431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5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00388" y="508000"/>
            <a:ext cx="3671887" cy="25431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163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75C02-2220-4CA4-9EB3-EA81EFF3D178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23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76FC7-2531-4829-801B-3D665EF21858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12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58A9D-7621-4618-9337-C47023FF03AB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14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00388" y="508000"/>
            <a:ext cx="3671887" cy="25431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8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5CEAE32-39E8-4ABD-9D75-80A911DC4526}" type="slidenum">
              <a:rPr lang="zh-CN" altLang="en-US" sz="1200" i="0" smtClean="0"/>
              <a:pPr eaLnBrk="1" hangingPunct="1"/>
              <a:t>77</a:t>
            </a:fld>
            <a:endParaRPr lang="en-US" altLang="zh-CN" sz="1200" i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124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00388" y="508000"/>
            <a:ext cx="3671887" cy="25431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88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F0A6CB4-D910-4A13-BECA-2D503365439E}" type="slidenum">
              <a:rPr lang="zh-CN" altLang="en-US" sz="1200" i="0" smtClean="0"/>
              <a:pPr eaLnBrk="1" hangingPunct="1"/>
              <a:t>81</a:t>
            </a:fld>
            <a:endParaRPr lang="en-US" altLang="zh-CN" sz="1200" i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45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314E44E-B371-425F-B2B1-6F195F63BC0D}" type="slidenum">
              <a:rPr lang="zh-CN" altLang="en-US" sz="1200" i="0" smtClean="0"/>
              <a:pPr eaLnBrk="1" hangingPunct="1"/>
              <a:t>84</a:t>
            </a:fld>
            <a:endParaRPr lang="en-US" altLang="zh-CN" sz="1200" i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71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D3A20-E70C-4256-B9A2-1F8946B461F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0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E9C3D74-3EC1-48BE-8DD6-E8FCC8D4DDE7}" type="slidenum">
              <a:rPr lang="zh-CN" altLang="en-US" sz="1200" i="0" smtClean="0"/>
              <a:pPr eaLnBrk="1" hangingPunct="1"/>
              <a:t>85</a:t>
            </a:fld>
            <a:endParaRPr lang="en-US" altLang="zh-CN" sz="1200" i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538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9A297E0-BFB9-4C3D-AB82-6F2392C5090F}" type="slidenum">
              <a:rPr lang="zh-CN" altLang="en-US" sz="1200" i="0" smtClean="0"/>
              <a:pPr eaLnBrk="1" hangingPunct="1"/>
              <a:t>86</a:t>
            </a:fld>
            <a:endParaRPr lang="en-US" altLang="zh-CN" sz="1200" i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30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E59A252A-4A37-4B33-AFD6-DFAE5C6506A3}" type="slidenum">
              <a:rPr lang="zh-CN" altLang="en-US" sz="1200" i="0" smtClean="0"/>
              <a:pPr eaLnBrk="1" hangingPunct="1"/>
              <a:t>87</a:t>
            </a:fld>
            <a:endParaRPr lang="en-US" altLang="zh-CN" sz="1200" i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767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F0D5957B-DFD4-4D8A-87E0-E95943FD17D6}" type="slidenum">
              <a:rPr lang="zh-CN" altLang="en-US" sz="1200" i="0" smtClean="0"/>
              <a:pPr eaLnBrk="1" hangingPunct="1"/>
              <a:t>90</a:t>
            </a:fld>
            <a:endParaRPr lang="en-US" altLang="zh-CN" sz="1200" i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8425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B464AA2-EBFA-4234-896C-618C9B35F659}" type="slidenum">
              <a:rPr lang="zh-CN" altLang="en-US" sz="1200" i="0" smtClean="0"/>
              <a:pPr eaLnBrk="1" hangingPunct="1"/>
              <a:t>97</a:t>
            </a:fld>
            <a:endParaRPr lang="en-US" altLang="zh-CN" sz="1200" i="0"/>
          </a:p>
        </p:txBody>
      </p:sp>
    </p:spTree>
    <p:extLst>
      <p:ext uri="{BB962C8B-B14F-4D97-AF65-F5344CB8AC3E}">
        <p14:creationId xmlns:p14="http://schemas.microsoft.com/office/powerpoint/2010/main" val="1913893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5C963CF-5D1E-4FB8-8E01-224E2D0B2F94}" type="slidenum">
              <a:rPr lang="zh-CN" altLang="en-US" sz="1200" i="0" smtClean="0"/>
              <a:pPr eaLnBrk="1" hangingPunct="1"/>
              <a:t>101</a:t>
            </a:fld>
            <a:endParaRPr lang="en-US" altLang="zh-CN" sz="1200" i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229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3E47B84F-5EFF-4E94-A48E-EABDE5ACC116}" type="slidenum">
              <a:rPr lang="zh-CN" altLang="en-US" sz="1200" i="0" smtClean="0"/>
              <a:pPr eaLnBrk="1" hangingPunct="1"/>
              <a:t>103</a:t>
            </a:fld>
            <a:endParaRPr lang="en-US" altLang="zh-CN" sz="1200" i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9740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2B059A5-2D57-4056-880D-82913BA9E1DD}" type="slidenum">
              <a:rPr lang="zh-CN" altLang="en-US" sz="1200" i="0" smtClean="0"/>
              <a:pPr eaLnBrk="1" hangingPunct="1"/>
              <a:t>107</a:t>
            </a:fld>
            <a:endParaRPr lang="en-US" altLang="zh-CN" sz="1200" i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08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00388" y="508000"/>
            <a:ext cx="3671887" cy="25431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F6933-F100-4695-895F-63A3AD4B2CFC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8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DDC56-B714-4F27-89D4-24FA313FA32C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2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E7BD8-3CA5-46EF-B048-FC0E5FEA3AE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7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670F4-02A0-404D-BE91-5776FCE267B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6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75BF7-017D-4D77-AF21-6EE6AF4F5EF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4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5DE9A8-E043-4495-A543-CE11FDF88A59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00388" y="508000"/>
            <a:ext cx="3671887" cy="2543175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77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09601"/>
            <a:ext cx="84201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66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953000"/>
            <a:ext cx="69342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9172243-16D6-4E38-A441-0F31F793D434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853582" y="6309321"/>
            <a:ext cx="4723488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86" y="5157193"/>
            <a:ext cx="2156619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9C1D-4ADB-45F3-84C7-562CF2A07B03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9DAAF-70A9-4C45-AEB6-E2F1D8EB931C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1051520"/>
          </a:xfrm>
        </p:spPr>
        <p:txBody>
          <a:bodyPr/>
          <a:lstStyle>
            <a:lvl1pPr>
              <a:defRPr sz="52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83357"/>
            <a:ext cx="89154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03217" y="6468468"/>
            <a:ext cx="225980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987996FD-7137-4164-8090-012472AF794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515" y="6453337"/>
            <a:ext cx="6240693" cy="365125"/>
          </a:xfrm>
        </p:spPr>
        <p:txBody>
          <a:bodyPr/>
          <a:lstStyle>
            <a:lvl1pPr>
              <a:defRPr lang="en-US" altLang="zh-CN" sz="13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2755" y="6468468"/>
            <a:ext cx="4447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" y="6382146"/>
            <a:ext cx="5451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1371601"/>
            <a:ext cx="8420100" cy="2505075"/>
          </a:xfrm>
        </p:spPr>
        <p:txBody>
          <a:bodyPr anchor="b"/>
          <a:lstStyle>
            <a:lvl1pPr algn="ctr" defTabSz="9905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2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068764"/>
            <a:ext cx="8420100" cy="1131887"/>
          </a:xfrm>
        </p:spPr>
        <p:txBody>
          <a:bodyPr anchor="t"/>
          <a:lstStyle>
            <a:lvl1pPr marL="0" indent="0" algn="ctr">
              <a:buNone/>
              <a:defRPr sz="2167" baseline="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7F74-2DEB-4D9A-AC5C-AB2AA9E5CD32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870450" y="3924300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Oval 7"/>
          <p:cNvSpPr/>
          <p:nvPr/>
        </p:nvSpPr>
        <p:spPr>
          <a:xfrm>
            <a:off x="5087144" y="3924300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Oval 8"/>
          <p:cNvSpPr/>
          <p:nvPr/>
        </p:nvSpPr>
        <p:spPr>
          <a:xfrm>
            <a:off x="4654789" y="3924300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600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450-06D3-4342-975A-B0D636125D62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" y="1600200"/>
            <a:ext cx="437845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437687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5550" y="1600200"/>
            <a:ext cx="437859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4821-047C-434F-8483-DD372C598316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95300" y="2212848"/>
            <a:ext cx="4378452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061966" y="2212849"/>
            <a:ext cx="4378452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9C41-9382-43A9-96DB-2D12C70168E4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5" y="6309320"/>
            <a:ext cx="565998" cy="52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6A56-B316-45E2-B59E-680870B2DBE0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6237312"/>
            <a:ext cx="5451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345" y="266700"/>
            <a:ext cx="3259006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033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66" y="273051"/>
            <a:ext cx="5412185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345" y="2438401"/>
            <a:ext cx="3259006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733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1B79A-6386-4795-94BD-9221368E880D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541" y="228600"/>
            <a:ext cx="6187809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3033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3803" y="1143000"/>
            <a:ext cx="655928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541" y="5810250"/>
            <a:ext cx="6187809" cy="533400"/>
          </a:xfrm>
        </p:spPr>
        <p:txBody>
          <a:bodyPr>
            <a:normAutofit/>
          </a:bodyPr>
          <a:lstStyle>
            <a:lvl1pPr marL="0" indent="0" algn="ctr">
              <a:buNone/>
              <a:defRPr sz="1733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391F-DFC8-441C-B27A-D04A37DA880E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999382"/>
            <a:ext cx="89154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25209" y="6356351"/>
            <a:ext cx="2259806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F493B11B-E5E8-4548-89F8-F67D94D9E6F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573" y="6309321"/>
            <a:ext cx="5113532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300" b="0" i="0" smtClean="0">
                <a:effectLst/>
              </a:defRPr>
            </a:lvl1pPr>
          </a:lstStyle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3226" y="6356351"/>
            <a:ext cx="456311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ransition spd="slow">
    <p:pull/>
  </p:transition>
  <p:hf hdr="0"/>
  <p:txStyles>
    <p:titleStyle>
      <a:lvl1pPr algn="ctr" defTabSz="990570" rtl="0" eaLnBrk="1" latinLnBrk="0" hangingPunct="1">
        <a:lnSpc>
          <a:spcPts val="6283"/>
        </a:lnSpc>
        <a:spcBef>
          <a:spcPct val="0"/>
        </a:spcBef>
        <a:buNone/>
        <a:defRPr lang="en-US" altLang="en-US" sz="52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25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Courier New" pitchFamily="49" charset="0"/>
        <a:buChar char="o"/>
        <a:defRPr sz="2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Courier New" pitchFamily="49" charset="0"/>
        <a:buChar char="o"/>
        <a:defRPr sz="1733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1733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Courier New" pitchFamily="49" charset="0"/>
        <a:buChar char="o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Courier New" pitchFamily="49" charset="0"/>
        <a:buChar char="o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225" y="542680"/>
            <a:ext cx="9361040" cy="17941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Introduction to</a:t>
            </a:r>
            <a:br>
              <a:rPr lang="en-US" altLang="zh-CN" sz="3250" dirty="0">
                <a:latin typeface="Calibri" pitchFamily="34" charset="0"/>
                <a:cs typeface="Calibri" pitchFamily="34" charset="0"/>
              </a:rPr>
            </a:br>
            <a:r>
              <a:rPr lang="en-US" altLang="zh-CN" sz="5200" i="1" dirty="0">
                <a:latin typeface="Calibri" pitchFamily="34" charset="0"/>
                <a:cs typeface="Calibri" pitchFamily="34" charset="0"/>
              </a:rPr>
              <a:t>Algorithm Design and Analysis</a:t>
            </a:r>
            <a:endParaRPr lang="zh-CN" altLang="en-US" sz="52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770" y="2336879"/>
            <a:ext cx="9361040" cy="1560173"/>
          </a:xfrm>
          <a:prstGeom prst="rect">
            <a:avLst/>
          </a:prstGeom>
        </p:spPr>
        <p:txBody>
          <a:bodyPr vert="horz" lIns="99060" tIns="49530" rIns="99060" bIns="4953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80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sz="3250" dirty="0"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3</a:t>
            </a:r>
            <a:r>
              <a:rPr lang="zh-CN" altLang="en-US" sz="3250" dirty="0">
                <a:latin typeface="Calibri" pitchFamily="34" charset="0"/>
                <a:cs typeface="Calibri" pitchFamily="34" charset="0"/>
              </a:rPr>
              <a:t>）</a:t>
            </a: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495285" indent="-495285" algn="l">
              <a:buFont typeface="Wingdings" pitchFamily="2" charset="2"/>
              <a:buChar char="l"/>
            </a:pPr>
            <a:r>
              <a:rPr lang="zh-CN" altLang="en-US" sz="3250" dirty="0">
                <a:latin typeface="Calibri" pitchFamily="34" charset="0"/>
                <a:cs typeface="Calibri" pitchFamily="34" charset="0"/>
              </a:rPr>
              <a:t>从蛮力到分治</a:t>
            </a:r>
            <a:endParaRPr lang="en-US" altLang="zh-CN" sz="3250" dirty="0">
              <a:latin typeface="Calibri" pitchFamily="34" charset="0"/>
              <a:cs typeface="Calibri" pitchFamily="34" charset="0"/>
            </a:endParaRPr>
          </a:p>
          <a:p>
            <a:pPr marL="495285" indent="-495285" algn="l">
              <a:buFont typeface="Wingdings" pitchFamily="2" charset="2"/>
              <a:buChar char="l"/>
            </a:pP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Selection, Search &amp; Sort(</a:t>
            </a:r>
            <a:r>
              <a:rPr lang="zh-CN" altLang="en-US" sz="3250" dirty="0">
                <a:latin typeface="Calibri" pitchFamily="34" charset="0"/>
                <a:cs typeface="Calibri" pitchFamily="34" charset="0"/>
              </a:rPr>
              <a:t>选择、查找与排序</a:t>
            </a:r>
            <a:r>
              <a:rPr lang="en-US" altLang="zh-CN" sz="3250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325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1" y="5301207"/>
            <a:ext cx="1092121" cy="1092121"/>
          </a:xfrm>
          <a:prstGeom prst="rect">
            <a:avLst/>
          </a:prstGeom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74558" y="5130406"/>
            <a:ext cx="6942771" cy="142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授课人：黄金贵 </a:t>
            </a:r>
            <a:r>
              <a:rPr lang="en-US" altLang="zh-CN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(18674880696)</a:t>
            </a:r>
          </a:p>
          <a:p>
            <a:pPr algn="ctr">
              <a:spcBef>
                <a:spcPct val="50000"/>
              </a:spcBef>
            </a:pPr>
            <a:r>
              <a:rPr lang="zh-CN" altLang="en-US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信息科学与工程学院计算机系</a:t>
            </a:r>
            <a:endParaRPr lang="en-US" altLang="zh-CN" sz="2167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2022</a:t>
            </a:r>
            <a:r>
              <a:rPr lang="zh-CN" altLang="en-US" sz="2167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年春季</a:t>
            </a:r>
            <a:endParaRPr lang="en-US" altLang="zh-CN" sz="2167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271728" y="230188"/>
            <a:ext cx="9049758" cy="5296946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95000" tIns="195000" bIns="19500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maxSubSum3(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i,maxSum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=0,thisSum=0;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+=a[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&lt;0)     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若当前子序列和为负数，重新开始下一子序列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比较求最大连续子序列和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19095" y="5905517"/>
            <a:ext cx="8502650" cy="425822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显然该算法中仅扫描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一次，其算法的时间复杂度为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8529149"/>
      </p:ext>
    </p:extLst>
  </p:cSld>
  <p:clrMapOvr>
    <a:masterClrMapping/>
  </p:clrMapOvr>
  <p:transition spd="slow">
    <p:pull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 in RBT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0820-50D7-4898-98A8-674EA7454C8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100</a:t>
            </a:fld>
            <a:endParaRPr lang="zh-CN" alt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2228850" y="1447800"/>
            <a:ext cx="7002992" cy="2079229"/>
            <a:chOff x="1296" y="1008"/>
            <a:chExt cx="4072" cy="120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953" y="1785"/>
              <a:ext cx="415" cy="404"/>
              <a:chOff x="1381" y="1954"/>
              <a:chExt cx="415" cy="404"/>
            </a:xfrm>
          </p:grpSpPr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5" name="Text Box 7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90</a:t>
                </a:r>
              </a:p>
            </p:txBody>
          </p:sp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7" name="Oval 9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812" y="1898"/>
              <a:ext cx="25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2234" y="138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31" y="136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296" y="1756"/>
              <a:ext cx="390" cy="429"/>
              <a:chOff x="527" y="1596"/>
              <a:chExt cx="390" cy="429"/>
            </a:xfrm>
          </p:grpSpPr>
          <p:sp>
            <p:nvSpPr>
              <p:cNvPr id="50" name="Oval 16"/>
              <p:cNvSpPr>
                <a:spLocks noChangeArrowheads="1"/>
              </p:cNvSpPr>
              <p:nvPr/>
            </p:nvSpPr>
            <p:spPr bwMode="auto">
              <a:xfrm>
                <a:off x="600" y="1620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1" name="Oval 17"/>
              <p:cNvSpPr>
                <a:spLocks noChangeArrowheads="1"/>
              </p:cNvSpPr>
              <p:nvPr/>
            </p:nvSpPr>
            <p:spPr bwMode="auto">
              <a:xfrm>
                <a:off x="527" y="1929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2" name="Line 18"/>
              <p:cNvSpPr>
                <a:spLocks noChangeShapeType="1"/>
              </p:cNvSpPr>
              <p:nvPr/>
            </p:nvSpPr>
            <p:spPr bwMode="auto">
              <a:xfrm flipH="1">
                <a:off x="575" y="1810"/>
                <a:ext cx="49" cy="1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53" name="Text Box 19"/>
              <p:cNvSpPr txBox="1">
                <a:spLocks noChangeArrowheads="1"/>
              </p:cNvSpPr>
              <p:nvPr/>
            </p:nvSpPr>
            <p:spPr bwMode="auto">
              <a:xfrm>
                <a:off x="575" y="1596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06" y="1813"/>
              <a:ext cx="415" cy="404"/>
              <a:chOff x="1381" y="1954"/>
              <a:chExt cx="415" cy="404"/>
            </a:xfrm>
          </p:grpSpPr>
          <p:sp>
            <p:nvSpPr>
              <p:cNvPr id="44" name="Oval 21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46" name="Oval 23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47" name="Oval 24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48" name="Line 25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 flipH="1">
              <a:off x="1579" y="1530"/>
              <a:ext cx="652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1607" y="1927"/>
              <a:ext cx="3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3029" y="1389"/>
              <a:ext cx="234" cy="228"/>
            </a:xfrm>
            <a:prstGeom prst="ellipse">
              <a:avLst/>
            </a:prstGeom>
            <a:solidFill>
              <a:srgbClr val="000000"/>
            </a:solidFill>
            <a:ln w="57150" cmpd="thickThin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026" y="136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3463" y="1785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3438" y="1785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20" name="Oval 33"/>
            <p:cNvSpPr>
              <a:spLocks noChangeArrowheads="1"/>
            </p:cNvSpPr>
            <p:nvPr/>
          </p:nvSpPr>
          <p:spPr bwMode="auto">
            <a:xfrm>
              <a:off x="3365" y="2093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3658" y="2070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>
              <a:off x="3438" y="199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3609" y="199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2471" y="181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2446" y="1813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6" name="Oval 39"/>
            <p:cNvSpPr>
              <a:spLocks noChangeArrowheads="1"/>
            </p:cNvSpPr>
            <p:nvPr/>
          </p:nvSpPr>
          <p:spPr bwMode="auto">
            <a:xfrm>
              <a:off x="2373" y="2121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7" name="Oval 40"/>
            <p:cNvSpPr>
              <a:spLocks noChangeArrowheads="1"/>
            </p:cNvSpPr>
            <p:nvPr/>
          </p:nvSpPr>
          <p:spPr bwMode="auto">
            <a:xfrm>
              <a:off x="2666" y="2098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 flipH="1">
              <a:off x="2446" y="2026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2617" y="2026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0" name="Oval 43"/>
            <p:cNvSpPr>
              <a:spLocks noChangeArrowheads="1"/>
            </p:cNvSpPr>
            <p:nvPr/>
          </p:nvSpPr>
          <p:spPr bwMode="auto">
            <a:xfrm>
              <a:off x="3958" y="1367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3933" y="136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>
              <a:off x="3120" y="1104"/>
              <a:ext cx="0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3" name="Oval 46"/>
            <p:cNvSpPr>
              <a:spLocks noChangeArrowheads="1"/>
            </p:cNvSpPr>
            <p:nvPr/>
          </p:nvSpPr>
          <p:spPr bwMode="auto">
            <a:xfrm>
              <a:off x="4569" y="1785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4544" y="1785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85</a:t>
              </a:r>
            </a:p>
          </p:txBody>
        </p:sp>
        <p:sp>
          <p:nvSpPr>
            <p:cNvPr id="35" name="Oval 48"/>
            <p:cNvSpPr>
              <a:spLocks noChangeArrowheads="1"/>
            </p:cNvSpPr>
            <p:nvPr/>
          </p:nvSpPr>
          <p:spPr bwMode="auto">
            <a:xfrm>
              <a:off x="4471" y="2093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 flipH="1">
              <a:off x="4544" y="199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3253" y="1473"/>
              <a:ext cx="7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flipH="1">
              <a:off x="3649" y="1558"/>
              <a:ext cx="341" cy="2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4188" y="1501"/>
              <a:ext cx="425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 flipH="1">
              <a:off x="2448" y="1488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2400" y="1632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504" y="1008"/>
              <a:ext cx="1104" cy="248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rgbClr val="FF9900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US" altLang="zh-CN" sz="2167" dirty="0">
                  <a:ea typeface="宋体" pitchFamily="2" charset="-122"/>
                </a:rPr>
                <a:t>To be deleted</a:t>
              </a:r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H="1">
              <a:off x="3264" y="1152"/>
              <a:ext cx="240" cy="24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6702029" y="5508229"/>
            <a:ext cx="713713" cy="694796"/>
            <a:chOff x="1381" y="1954"/>
            <a:chExt cx="415" cy="404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6459538" y="5702565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025915" y="4827191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2020756" y="4777317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40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12750" y="5458354"/>
            <a:ext cx="670719" cy="737791"/>
            <a:chOff x="527" y="1596"/>
            <a:chExt cx="390" cy="429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1289844" y="5556383"/>
            <a:ext cx="713714" cy="694796"/>
            <a:chOff x="1381" y="1954"/>
            <a:chExt cx="415" cy="404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9" name="Oval 7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82" name="Line 81"/>
          <p:cNvSpPr>
            <a:spLocks noChangeShapeType="1"/>
          </p:cNvSpPr>
          <p:nvPr/>
        </p:nvSpPr>
        <p:spPr bwMode="auto">
          <a:xfrm flipH="1">
            <a:off x="899452" y="5069681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82"/>
          <p:cNvSpPr>
            <a:spLocks noChangeShapeType="1"/>
          </p:cNvSpPr>
          <p:nvPr/>
        </p:nvSpPr>
        <p:spPr bwMode="auto">
          <a:xfrm>
            <a:off x="947606" y="5752439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3393150" y="4827191"/>
            <a:ext cx="402431" cy="392113"/>
          </a:xfrm>
          <a:prstGeom prst="ellipse">
            <a:avLst/>
          </a:prstGeom>
          <a:solidFill>
            <a:srgbClr val="0000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5" name="Text Box 84"/>
          <p:cNvSpPr txBox="1">
            <a:spLocks noChangeArrowheads="1"/>
          </p:cNvSpPr>
          <p:nvPr/>
        </p:nvSpPr>
        <p:spPr bwMode="auto">
          <a:xfrm>
            <a:off x="3387990" y="478935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6" name="Oval 88"/>
          <p:cNvSpPr>
            <a:spLocks noChangeArrowheads="1"/>
          </p:cNvSpPr>
          <p:nvPr/>
        </p:nvSpPr>
        <p:spPr bwMode="auto">
          <a:xfrm>
            <a:off x="4292600" y="5492750"/>
            <a:ext cx="168540" cy="165100"/>
          </a:xfrm>
          <a:prstGeom prst="ellipse">
            <a:avLst/>
          </a:prstGeom>
          <a:solidFill>
            <a:srgbClr val="969696"/>
          </a:solidFill>
          <a:ln w="38100">
            <a:solidFill>
              <a:srgbClr val="99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7" name="Oval 91"/>
          <p:cNvSpPr>
            <a:spLocks noChangeArrowheads="1"/>
          </p:cNvSpPr>
          <p:nvPr/>
        </p:nvSpPr>
        <p:spPr bwMode="auto">
          <a:xfrm>
            <a:off x="2433506" y="555638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8" name="Text Box 92"/>
          <p:cNvSpPr txBox="1">
            <a:spLocks noChangeArrowheads="1"/>
          </p:cNvSpPr>
          <p:nvPr/>
        </p:nvSpPr>
        <p:spPr bwMode="auto">
          <a:xfrm>
            <a:off x="2390511" y="555638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89" name="Oval 93"/>
          <p:cNvSpPr>
            <a:spLocks noChangeArrowheads="1"/>
          </p:cNvSpPr>
          <p:nvPr/>
        </p:nvSpPr>
        <p:spPr bwMode="auto">
          <a:xfrm>
            <a:off x="2264967" y="608607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0" name="Oval 94"/>
          <p:cNvSpPr>
            <a:spLocks noChangeArrowheads="1"/>
          </p:cNvSpPr>
          <p:nvPr/>
        </p:nvSpPr>
        <p:spPr bwMode="auto">
          <a:xfrm>
            <a:off x="2768865" y="6046523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1" name="Line 95"/>
          <p:cNvSpPr>
            <a:spLocks noChangeShapeType="1"/>
          </p:cNvSpPr>
          <p:nvPr/>
        </p:nvSpPr>
        <p:spPr bwMode="auto">
          <a:xfrm flipH="1">
            <a:off x="2390511" y="5922698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2" name="Line 96"/>
          <p:cNvSpPr>
            <a:spLocks noChangeShapeType="1"/>
          </p:cNvSpPr>
          <p:nvPr/>
        </p:nvSpPr>
        <p:spPr bwMode="auto">
          <a:xfrm>
            <a:off x="2684596" y="5922698"/>
            <a:ext cx="84269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3" name="Oval 97"/>
          <p:cNvSpPr>
            <a:spLocks noChangeArrowheads="1"/>
          </p:cNvSpPr>
          <p:nvPr/>
        </p:nvSpPr>
        <p:spPr bwMode="auto">
          <a:xfrm>
            <a:off x="4990836" y="4789356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4" name="Text Box 98"/>
          <p:cNvSpPr txBox="1">
            <a:spLocks noChangeArrowheads="1"/>
          </p:cNvSpPr>
          <p:nvPr/>
        </p:nvSpPr>
        <p:spPr bwMode="auto">
          <a:xfrm>
            <a:off x="4947842" y="478935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95" name="Line 99"/>
          <p:cNvSpPr>
            <a:spLocks noChangeShapeType="1"/>
          </p:cNvSpPr>
          <p:nvPr/>
        </p:nvSpPr>
        <p:spPr bwMode="auto">
          <a:xfrm>
            <a:off x="3549650" y="4337050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Oval 100"/>
          <p:cNvSpPr>
            <a:spLocks noChangeArrowheads="1"/>
          </p:cNvSpPr>
          <p:nvPr/>
        </p:nvSpPr>
        <p:spPr bwMode="auto">
          <a:xfrm>
            <a:off x="6041629" y="5508228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7" name="Text Box 101"/>
          <p:cNvSpPr txBox="1">
            <a:spLocks noChangeArrowheads="1"/>
          </p:cNvSpPr>
          <p:nvPr/>
        </p:nvSpPr>
        <p:spPr bwMode="auto">
          <a:xfrm>
            <a:off x="5998634" y="55082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98" name="Oval 102"/>
          <p:cNvSpPr>
            <a:spLocks noChangeArrowheads="1"/>
          </p:cNvSpPr>
          <p:nvPr/>
        </p:nvSpPr>
        <p:spPr bwMode="auto">
          <a:xfrm>
            <a:off x="5873090" y="6037925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flipH="1">
            <a:off x="5998634" y="5874544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0" name="Line 104"/>
          <p:cNvSpPr>
            <a:spLocks noChangeShapeType="1"/>
          </p:cNvSpPr>
          <p:nvPr/>
        </p:nvSpPr>
        <p:spPr bwMode="auto">
          <a:xfrm>
            <a:off x="3778383" y="4971654"/>
            <a:ext cx="12176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1" name="Line 105"/>
          <p:cNvSpPr>
            <a:spLocks noChangeShapeType="1"/>
          </p:cNvSpPr>
          <p:nvPr/>
        </p:nvSpPr>
        <p:spPr bwMode="auto">
          <a:xfrm flipH="1">
            <a:off x="4459421" y="5117836"/>
            <a:ext cx="586448" cy="4385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2" name="Line 106"/>
          <p:cNvSpPr>
            <a:spLocks noChangeShapeType="1"/>
          </p:cNvSpPr>
          <p:nvPr/>
        </p:nvSpPr>
        <p:spPr bwMode="auto">
          <a:xfrm>
            <a:off x="5386388" y="5019808"/>
            <a:ext cx="730912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3" name="Line 107"/>
          <p:cNvSpPr>
            <a:spLocks noChangeShapeType="1"/>
          </p:cNvSpPr>
          <p:nvPr/>
        </p:nvSpPr>
        <p:spPr bwMode="auto">
          <a:xfrm flipH="1">
            <a:off x="2393950" y="499745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4" name="Line 108"/>
          <p:cNvSpPr>
            <a:spLocks noChangeShapeType="1"/>
          </p:cNvSpPr>
          <p:nvPr/>
        </p:nvSpPr>
        <p:spPr bwMode="auto">
          <a:xfrm>
            <a:off x="2311400" y="5245100"/>
            <a:ext cx="247650" cy="33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5" name="Text Box 111"/>
          <p:cNvSpPr txBox="1">
            <a:spLocks noChangeArrowheads="1"/>
          </p:cNvSpPr>
          <p:nvPr/>
        </p:nvSpPr>
        <p:spPr bwMode="auto">
          <a:xfrm>
            <a:off x="5035550" y="4325200"/>
            <a:ext cx="3302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 dirty="0">
                <a:sym typeface="Symbol" pitchFamily="18" charset="2"/>
              </a:rPr>
              <a:t></a:t>
            </a:r>
            <a:endParaRPr lang="zh-CN" altLang="en-US" sz="2167" i="0" dirty="0"/>
          </a:p>
        </p:txBody>
      </p:sp>
      <p:sp>
        <p:nvSpPr>
          <p:cNvPr id="106" name="Text Box 113"/>
          <p:cNvSpPr txBox="1">
            <a:spLocks noChangeArrowheads="1"/>
          </p:cNvSpPr>
          <p:nvPr/>
        </p:nvSpPr>
        <p:spPr bwMode="auto">
          <a:xfrm>
            <a:off x="6273800" y="4337050"/>
            <a:ext cx="2724150" cy="75931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/>
              <a:t>The black height of </a:t>
            </a:r>
            <a:r>
              <a:rPr lang="zh-CN" altLang="en-US" sz="2167" i="0" dirty="0">
                <a:sym typeface="Symbol" pitchFamily="18" charset="2"/>
              </a:rPr>
              <a:t> </a:t>
            </a:r>
            <a:r>
              <a:rPr lang="en-US" altLang="zh-CN" sz="2167" i="0" dirty="0">
                <a:sym typeface="Symbol" pitchFamily="18" charset="2"/>
              </a:rPr>
              <a:t>is </a:t>
            </a:r>
            <a:r>
              <a:rPr lang="en-US" altLang="zh-CN" sz="2167" b="1" i="0" dirty="0">
                <a:solidFill>
                  <a:srgbClr val="0000CC"/>
                </a:solidFill>
                <a:sym typeface="Symbol" pitchFamily="18" charset="2"/>
              </a:rPr>
              <a:t>not well-defined </a:t>
            </a:r>
            <a:r>
              <a:rPr lang="en-US" altLang="zh-CN" sz="2167" b="1" i="0" dirty="0">
                <a:sym typeface="Symbol" pitchFamily="18" charset="2"/>
              </a:rPr>
              <a:t>!</a:t>
            </a:r>
          </a:p>
        </p:txBody>
      </p:sp>
      <p:sp>
        <p:nvSpPr>
          <p:cNvPr id="107" name="Line 114"/>
          <p:cNvSpPr>
            <a:spLocks noChangeShapeType="1"/>
          </p:cNvSpPr>
          <p:nvPr/>
        </p:nvSpPr>
        <p:spPr bwMode="auto">
          <a:xfrm flipH="1">
            <a:off x="5530850" y="4749800"/>
            <a:ext cx="742950" cy="165100"/>
          </a:xfrm>
          <a:prstGeom prst="line">
            <a:avLst/>
          </a:prstGeom>
          <a:noFill/>
          <a:ln w="9525">
            <a:solidFill>
              <a:srgbClr val="339966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8" name="Text Box 115"/>
          <p:cNvSpPr txBox="1">
            <a:spLocks noChangeArrowheads="1"/>
          </p:cNvSpPr>
          <p:nvPr/>
        </p:nvSpPr>
        <p:spPr bwMode="auto">
          <a:xfrm>
            <a:off x="3467100" y="5575300"/>
            <a:ext cx="18161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i="0"/>
              <a:t>black depth=1</a:t>
            </a:r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4705350" y="6153150"/>
            <a:ext cx="18161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i="0"/>
              <a:t>black depth=2</a:t>
            </a:r>
          </a:p>
        </p:txBody>
      </p:sp>
      <p:sp>
        <p:nvSpPr>
          <p:cNvPr id="110" name="AutoShape 117"/>
          <p:cNvSpPr>
            <a:spLocks noChangeArrowheads="1"/>
          </p:cNvSpPr>
          <p:nvPr/>
        </p:nvSpPr>
        <p:spPr bwMode="auto">
          <a:xfrm>
            <a:off x="990600" y="3098800"/>
            <a:ext cx="742950" cy="1733550"/>
          </a:xfrm>
          <a:prstGeom prst="curvedRightArrow">
            <a:avLst>
              <a:gd name="adj1" fmla="val 46667"/>
              <a:gd name="adj2" fmla="val 93333"/>
              <a:gd name="adj3" fmla="val 33333"/>
            </a:avLst>
          </a:prstGeom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111" name="Text Box 118"/>
          <p:cNvSpPr txBox="1">
            <a:spLocks noChangeArrowheads="1"/>
          </p:cNvSpPr>
          <p:nvPr/>
        </p:nvSpPr>
        <p:spPr bwMode="auto">
          <a:xfrm>
            <a:off x="165100" y="3346451"/>
            <a:ext cx="239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i="0">
                <a:solidFill>
                  <a:schemeClr val="tx2"/>
                </a:solidFill>
              </a:rPr>
              <a:t>one deletion</a:t>
            </a:r>
          </a:p>
        </p:txBody>
      </p:sp>
    </p:spTree>
    <p:extLst>
      <p:ext uri="{BB962C8B-B14F-4D97-AF65-F5344CB8AC3E}">
        <p14:creationId xmlns:p14="http://schemas.microsoft.com/office/powerpoint/2010/main" val="3814271202"/>
      </p:ext>
    </p:extLst>
  </p:cSld>
  <p:clrMapOvr>
    <a:masterClrMapping/>
  </p:clrMapOvr>
  <p:transition spd="slow">
    <p:pull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pPr eaLnBrk="1" hangingPunct="1"/>
            <a:r>
              <a:rPr lang="en-US" altLang="zh-CN" dirty="0"/>
              <a:t>Procedure of Red-Black Deletion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60380" indent="-66038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1. Do a standard BST search to locate the node to be logically deleted, call it </a:t>
            </a:r>
            <a:r>
              <a:rPr lang="en-US" altLang="zh-CN" sz="2600" i="1" dirty="0">
                <a:solidFill>
                  <a:schemeClr val="tx1"/>
                </a:solidFill>
              </a:rPr>
              <a:t>u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660380" indent="-66038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2. If the right child of </a:t>
            </a:r>
            <a:r>
              <a:rPr lang="en-US" altLang="zh-CN" sz="2600" i="1" dirty="0">
                <a:solidFill>
                  <a:schemeClr val="tx1"/>
                </a:solidFill>
              </a:rPr>
              <a:t>u</a:t>
            </a:r>
            <a:r>
              <a:rPr lang="en-US" altLang="zh-CN" sz="2600" dirty="0">
                <a:solidFill>
                  <a:schemeClr val="tx1"/>
                </a:solidFill>
              </a:rPr>
              <a:t> is an external node, identify </a:t>
            </a:r>
            <a:r>
              <a:rPr lang="en-US" altLang="zh-CN" sz="2600" i="1" dirty="0">
                <a:solidFill>
                  <a:schemeClr val="tx1"/>
                </a:solidFill>
              </a:rPr>
              <a:t>u </a:t>
            </a:r>
            <a:r>
              <a:rPr lang="en-US" altLang="zh-CN" sz="2600" dirty="0">
                <a:solidFill>
                  <a:schemeClr val="tx1"/>
                </a:solidFill>
              </a:rPr>
              <a:t>as the node to be structurally deleted.</a:t>
            </a:r>
          </a:p>
          <a:p>
            <a:pPr marL="660380" indent="-66038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3. If the right child of </a:t>
            </a:r>
            <a:r>
              <a:rPr lang="en-US" altLang="zh-CN" sz="2600" i="1" dirty="0">
                <a:solidFill>
                  <a:schemeClr val="tx1"/>
                </a:solidFill>
              </a:rPr>
              <a:t>u</a:t>
            </a:r>
            <a:r>
              <a:rPr lang="en-US" altLang="zh-CN" sz="2600" dirty="0">
                <a:solidFill>
                  <a:schemeClr val="tx1"/>
                </a:solidFill>
              </a:rPr>
              <a:t> is an internal node, find the tree successor of </a:t>
            </a:r>
            <a:r>
              <a:rPr lang="en-US" altLang="zh-CN" sz="2600" i="1" dirty="0">
                <a:solidFill>
                  <a:schemeClr val="tx1"/>
                </a:solidFill>
              </a:rPr>
              <a:t>u</a:t>
            </a:r>
            <a:r>
              <a:rPr lang="en-US" altLang="zh-CN" sz="2600" dirty="0">
                <a:solidFill>
                  <a:schemeClr val="tx1"/>
                </a:solidFill>
              </a:rPr>
              <a:t> , call it 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, </a:t>
            </a:r>
            <a:r>
              <a:rPr lang="en-US" altLang="zh-CN" sz="2600" dirty="0">
                <a:solidFill>
                  <a:schemeClr val="tx1"/>
                </a:solidFill>
              </a:rPr>
              <a:t>copy the key and information from 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</a:t>
            </a:r>
            <a:r>
              <a:rPr lang="en-US" altLang="zh-CN" sz="2600" dirty="0">
                <a:solidFill>
                  <a:schemeClr val="tx1"/>
                </a:solidFill>
              </a:rPr>
              <a:t> to </a:t>
            </a:r>
            <a:r>
              <a:rPr lang="en-US" altLang="zh-CN" sz="2600" i="1" dirty="0">
                <a:solidFill>
                  <a:schemeClr val="tx1"/>
                </a:solidFill>
              </a:rPr>
              <a:t>u. </a:t>
            </a:r>
            <a:r>
              <a:rPr lang="en-US" altLang="zh-CN" sz="2600" dirty="0">
                <a:solidFill>
                  <a:schemeClr val="tx1"/>
                </a:solidFill>
              </a:rPr>
              <a:t>(color of </a:t>
            </a:r>
            <a:r>
              <a:rPr lang="en-US" altLang="zh-CN" sz="2600" i="1" dirty="0">
                <a:solidFill>
                  <a:schemeClr val="tx1"/>
                </a:solidFill>
              </a:rPr>
              <a:t>u</a:t>
            </a:r>
            <a:r>
              <a:rPr lang="en-US" altLang="zh-CN" sz="2600" dirty="0">
                <a:solidFill>
                  <a:schemeClr val="tx1"/>
                </a:solidFill>
              </a:rPr>
              <a:t> not changed) Identify 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 as the node to be deleted structurally.</a:t>
            </a:r>
          </a:p>
          <a:p>
            <a:pPr marL="660380" indent="-66038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4. Carry out the structural deletion and repair any imbalance of black height.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94DC-17F5-4D46-85F9-7185C28AF27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0105"/>
      </p:ext>
    </p:extLst>
  </p:cSld>
  <p:clrMapOvr>
    <a:masterClrMapping/>
  </p:clrMapOvr>
  <p:transition spd="slow">
    <p:pull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Imbalance of Black Height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575D-6166-44EC-B0F1-0EE44736DBD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102</a:t>
            </a:fld>
            <a:endParaRPr lang="zh-CN" altLang="en-US"/>
          </a:p>
        </p:txBody>
      </p:sp>
      <p:sp>
        <p:nvSpPr>
          <p:cNvPr id="7" name="Rectangle 169" descr="白色大理石"/>
          <p:cNvSpPr>
            <a:spLocks noChangeArrowheads="1"/>
          </p:cNvSpPr>
          <p:nvPr/>
        </p:nvSpPr>
        <p:spPr bwMode="auto">
          <a:xfrm>
            <a:off x="5035550" y="4749800"/>
            <a:ext cx="4622800" cy="2146300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Rectangle 137" descr="信纸"/>
          <p:cNvSpPr>
            <a:spLocks noChangeArrowheads="1"/>
          </p:cNvSpPr>
          <p:nvPr/>
        </p:nvSpPr>
        <p:spPr bwMode="auto">
          <a:xfrm>
            <a:off x="3714750" y="3181350"/>
            <a:ext cx="2971800" cy="189865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Rectangle 104" descr="蓝色砂纸"/>
          <p:cNvSpPr>
            <a:spLocks noChangeArrowheads="1"/>
          </p:cNvSpPr>
          <p:nvPr/>
        </p:nvSpPr>
        <p:spPr bwMode="auto">
          <a:xfrm>
            <a:off x="1816100" y="4997450"/>
            <a:ext cx="2889250" cy="18161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Rectangle 84" descr="再生纸"/>
          <p:cNvSpPr>
            <a:spLocks noChangeArrowheads="1"/>
          </p:cNvSpPr>
          <p:nvPr/>
        </p:nvSpPr>
        <p:spPr bwMode="auto">
          <a:xfrm>
            <a:off x="247650" y="3181350"/>
            <a:ext cx="2889250" cy="189865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4631400" y="1690291"/>
            <a:ext cx="402431" cy="392113"/>
          </a:xfrm>
          <a:prstGeom prst="ellipse">
            <a:avLst/>
          </a:prstGeom>
          <a:solidFill>
            <a:srgbClr val="000000"/>
          </a:solidFill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4626240" y="165245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5016633" y="1834754"/>
            <a:ext cx="12176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" name="Oval 31"/>
          <p:cNvSpPr>
            <a:spLocks noChangeArrowheads="1"/>
          </p:cNvSpPr>
          <p:nvPr/>
        </p:nvSpPr>
        <p:spPr bwMode="auto">
          <a:xfrm>
            <a:off x="5377790" y="2371328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5334794" y="23713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auto">
          <a:xfrm>
            <a:off x="5209250" y="2901025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Oval 34"/>
          <p:cNvSpPr>
            <a:spLocks noChangeArrowheads="1"/>
          </p:cNvSpPr>
          <p:nvPr/>
        </p:nvSpPr>
        <p:spPr bwMode="auto">
          <a:xfrm>
            <a:off x="5713148" y="2861469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 flipH="1">
            <a:off x="5334794" y="2737644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>
            <a:off x="5628879" y="2737644"/>
            <a:ext cx="84269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0" name="Line 51"/>
          <p:cNvSpPr>
            <a:spLocks noChangeShapeType="1"/>
          </p:cNvSpPr>
          <p:nvPr/>
        </p:nvSpPr>
        <p:spPr bwMode="auto">
          <a:xfrm flipH="1">
            <a:off x="5697671" y="1980936"/>
            <a:ext cx="586448" cy="4385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7940279" y="2371329"/>
            <a:ext cx="713713" cy="694796"/>
            <a:chOff x="1381" y="1954"/>
            <a:chExt cx="415" cy="404"/>
          </a:xfrm>
        </p:grpSpPr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7697788" y="2565665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9" name="Group 174"/>
          <p:cNvGrpSpPr>
            <a:grpSpLocks/>
          </p:cNvGrpSpPr>
          <p:nvPr/>
        </p:nvGrpSpPr>
        <p:grpSpPr bwMode="auto">
          <a:xfrm>
            <a:off x="6186092" y="1652455"/>
            <a:ext cx="588169" cy="426508"/>
            <a:chOff x="3597" y="1127"/>
            <a:chExt cx="342" cy="248"/>
          </a:xfrm>
        </p:grpSpPr>
        <p:sp>
          <p:nvSpPr>
            <p:cNvPr id="30" name="Oval 43"/>
            <p:cNvSpPr>
              <a:spLocks noChangeArrowheads="1"/>
            </p:cNvSpPr>
            <p:nvPr/>
          </p:nvSpPr>
          <p:spPr bwMode="auto">
            <a:xfrm>
              <a:off x="3622" y="1127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3597" y="112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80</a:t>
              </a:r>
            </a:p>
          </p:txBody>
        </p:sp>
      </p:grpSp>
      <p:sp>
        <p:nvSpPr>
          <p:cNvPr id="32" name="Oval 46"/>
          <p:cNvSpPr>
            <a:spLocks noChangeArrowheads="1"/>
          </p:cNvSpPr>
          <p:nvPr/>
        </p:nvSpPr>
        <p:spPr bwMode="auto">
          <a:xfrm>
            <a:off x="7279879" y="2371328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7236884" y="23713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7111340" y="2901025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H="1">
            <a:off x="7236884" y="2737644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6" name="Line 52"/>
          <p:cNvSpPr>
            <a:spLocks noChangeShapeType="1"/>
          </p:cNvSpPr>
          <p:nvPr/>
        </p:nvSpPr>
        <p:spPr bwMode="auto">
          <a:xfrm>
            <a:off x="6624638" y="1882908"/>
            <a:ext cx="730912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 flipH="1">
            <a:off x="3632200" y="186055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1651000" y="1640417"/>
            <a:ext cx="2565929" cy="1473862"/>
            <a:chOff x="960" y="1120"/>
            <a:chExt cx="1492" cy="857"/>
          </a:xfrm>
        </p:grpSpPr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898" y="114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1895" y="112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  <p:grpSp>
          <p:nvGrpSpPr>
            <p:cNvPr id="41" name="Group 15"/>
            <p:cNvGrpSpPr>
              <a:grpSpLocks/>
            </p:cNvGrpSpPr>
            <p:nvPr/>
          </p:nvGrpSpPr>
          <p:grpSpPr bwMode="auto">
            <a:xfrm>
              <a:off x="960" y="1516"/>
              <a:ext cx="390" cy="429"/>
              <a:chOff x="527" y="1596"/>
              <a:chExt cx="390" cy="429"/>
            </a:xfrm>
          </p:grpSpPr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600" y="1620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9" name="Oval 17"/>
              <p:cNvSpPr>
                <a:spLocks noChangeArrowheads="1"/>
              </p:cNvSpPr>
              <p:nvPr/>
            </p:nvSpPr>
            <p:spPr bwMode="auto">
              <a:xfrm>
                <a:off x="527" y="1929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 flipH="1">
                <a:off x="575" y="1810"/>
                <a:ext cx="49" cy="1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61" name="Text Box 19"/>
              <p:cNvSpPr txBox="1">
                <a:spLocks noChangeArrowheads="1"/>
              </p:cNvSpPr>
              <p:nvPr/>
            </p:nvSpPr>
            <p:spPr bwMode="auto">
              <a:xfrm>
                <a:off x="575" y="1596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42" name="Group 20"/>
            <p:cNvGrpSpPr>
              <a:grpSpLocks/>
            </p:cNvGrpSpPr>
            <p:nvPr/>
          </p:nvGrpSpPr>
          <p:grpSpPr bwMode="auto">
            <a:xfrm>
              <a:off x="1470" y="1573"/>
              <a:ext cx="415" cy="404"/>
              <a:chOff x="1381" y="1954"/>
              <a:chExt cx="415" cy="404"/>
            </a:xfrm>
          </p:grpSpPr>
          <p:sp>
            <p:nvSpPr>
              <p:cNvPr id="52" name="Oval 21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3" name="Text Box 22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54" name="Oval 23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5" name="Oval 24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43" name="Line 27"/>
            <p:cNvSpPr>
              <a:spLocks noChangeShapeType="1"/>
            </p:cNvSpPr>
            <p:nvPr/>
          </p:nvSpPr>
          <p:spPr bwMode="auto">
            <a:xfrm flipH="1">
              <a:off x="1243" y="1290"/>
              <a:ext cx="652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1271" y="1687"/>
              <a:ext cx="3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2135" y="157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2110" y="1573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2037" y="1881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2330" y="1858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 flipH="1">
              <a:off x="2110" y="1786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2281" y="1786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2064" y="1392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2397390" y="4171950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2354396" y="413067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64" name="Oval 62"/>
          <p:cNvSpPr>
            <a:spLocks noChangeArrowheads="1"/>
          </p:cNvSpPr>
          <p:nvPr/>
        </p:nvSpPr>
        <p:spPr bwMode="auto">
          <a:xfrm>
            <a:off x="2228850" y="4701646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2732750" y="4662091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H="1">
            <a:off x="2354396" y="4538266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2648479" y="4538266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498740" y="423042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455746" y="423042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330200" y="4760119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834100" y="4720564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2" name="Line 71"/>
          <p:cNvSpPr>
            <a:spLocks noChangeShapeType="1"/>
          </p:cNvSpPr>
          <p:nvPr/>
        </p:nvSpPr>
        <p:spPr bwMode="auto">
          <a:xfrm flipH="1">
            <a:off x="455746" y="4596739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3" name="Line 72"/>
          <p:cNvSpPr>
            <a:spLocks noChangeShapeType="1"/>
          </p:cNvSpPr>
          <p:nvPr/>
        </p:nvSpPr>
        <p:spPr bwMode="auto">
          <a:xfrm>
            <a:off x="749829" y="4596739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1350038" y="3511550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1307042" y="351155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1816101" y="4254500"/>
            <a:ext cx="402431" cy="392113"/>
          </a:xfrm>
          <a:prstGeom prst="ellipse">
            <a:avLst/>
          </a:prstGeom>
          <a:noFill/>
          <a:ln w="317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7" name="Line 79"/>
          <p:cNvSpPr>
            <a:spLocks noChangeShapeType="1"/>
          </p:cNvSpPr>
          <p:nvPr/>
        </p:nvSpPr>
        <p:spPr bwMode="auto">
          <a:xfrm flipH="1">
            <a:off x="818621" y="3840031"/>
            <a:ext cx="586450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8" name="Line 80"/>
          <p:cNvSpPr>
            <a:spLocks noChangeShapeType="1"/>
          </p:cNvSpPr>
          <p:nvPr/>
        </p:nvSpPr>
        <p:spPr bwMode="auto">
          <a:xfrm>
            <a:off x="1745590" y="3742002"/>
            <a:ext cx="730911" cy="5365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9" name="Line 81"/>
          <p:cNvSpPr>
            <a:spLocks noChangeShapeType="1"/>
          </p:cNvSpPr>
          <p:nvPr/>
        </p:nvSpPr>
        <p:spPr bwMode="auto">
          <a:xfrm>
            <a:off x="742950" y="3759200"/>
            <a:ext cx="577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0" name="Text Box 82"/>
          <p:cNvSpPr txBox="1">
            <a:spLocks noChangeArrowheads="1"/>
          </p:cNvSpPr>
          <p:nvPr/>
        </p:nvSpPr>
        <p:spPr bwMode="auto">
          <a:xfrm>
            <a:off x="247650" y="3098800"/>
            <a:ext cx="14859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/>
              <a:t>deleting 80</a:t>
            </a:r>
          </a:p>
        </p:txBody>
      </p:sp>
      <p:sp>
        <p:nvSpPr>
          <p:cNvPr id="81" name="Oval 88"/>
          <p:cNvSpPr>
            <a:spLocks noChangeArrowheads="1"/>
          </p:cNvSpPr>
          <p:nvPr/>
        </p:nvSpPr>
        <p:spPr bwMode="auto">
          <a:xfrm>
            <a:off x="3879851" y="5988050"/>
            <a:ext cx="402431" cy="39211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2" name="Oval 95"/>
          <p:cNvSpPr>
            <a:spLocks noChangeArrowheads="1"/>
          </p:cNvSpPr>
          <p:nvPr/>
        </p:nvSpPr>
        <p:spPr bwMode="auto">
          <a:xfrm>
            <a:off x="2271846" y="5245100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>
            <a:off x="2228850" y="524510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84" name="Oval 97"/>
          <p:cNvSpPr>
            <a:spLocks noChangeArrowheads="1"/>
          </p:cNvSpPr>
          <p:nvPr/>
        </p:nvSpPr>
        <p:spPr bwMode="auto">
          <a:xfrm>
            <a:off x="3322638" y="596397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5" name="Text Box 98"/>
          <p:cNvSpPr txBox="1">
            <a:spLocks noChangeArrowheads="1"/>
          </p:cNvSpPr>
          <p:nvPr/>
        </p:nvSpPr>
        <p:spPr bwMode="auto">
          <a:xfrm>
            <a:off x="3279644" y="596397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86" name="Oval 99"/>
          <p:cNvSpPr>
            <a:spLocks noChangeArrowheads="1"/>
          </p:cNvSpPr>
          <p:nvPr/>
        </p:nvSpPr>
        <p:spPr bwMode="auto">
          <a:xfrm>
            <a:off x="3154098" y="6493669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7" name="Line 100"/>
          <p:cNvSpPr>
            <a:spLocks noChangeShapeType="1"/>
          </p:cNvSpPr>
          <p:nvPr/>
        </p:nvSpPr>
        <p:spPr bwMode="auto">
          <a:xfrm flipH="1">
            <a:off x="3279644" y="6330289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Line 101"/>
          <p:cNvSpPr>
            <a:spLocks noChangeShapeType="1"/>
          </p:cNvSpPr>
          <p:nvPr/>
        </p:nvSpPr>
        <p:spPr bwMode="auto">
          <a:xfrm>
            <a:off x="2667398" y="5475552"/>
            <a:ext cx="730911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Line 102"/>
          <p:cNvSpPr>
            <a:spLocks noChangeShapeType="1"/>
          </p:cNvSpPr>
          <p:nvPr/>
        </p:nvSpPr>
        <p:spPr bwMode="auto">
          <a:xfrm>
            <a:off x="1898650" y="5410200"/>
            <a:ext cx="33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Text Box 103"/>
          <p:cNvSpPr txBox="1">
            <a:spLocks noChangeArrowheads="1"/>
          </p:cNvSpPr>
          <p:nvPr/>
        </p:nvSpPr>
        <p:spPr bwMode="auto">
          <a:xfrm>
            <a:off x="2971800" y="5245100"/>
            <a:ext cx="14859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/>
              <a:t>deleting 85</a:t>
            </a:r>
          </a:p>
        </p:txBody>
      </p:sp>
      <p:sp>
        <p:nvSpPr>
          <p:cNvPr id="91" name="Text Box 107"/>
          <p:cNvSpPr txBox="1">
            <a:spLocks noChangeArrowheads="1"/>
          </p:cNvSpPr>
          <p:nvPr/>
        </p:nvSpPr>
        <p:spPr bwMode="auto">
          <a:xfrm>
            <a:off x="1155700" y="6235701"/>
            <a:ext cx="18161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600" i="0"/>
          </a:p>
        </p:txBody>
      </p:sp>
      <p:sp>
        <p:nvSpPr>
          <p:cNvPr id="92" name="Oval 111"/>
          <p:cNvSpPr>
            <a:spLocks noChangeArrowheads="1"/>
          </p:cNvSpPr>
          <p:nvPr/>
        </p:nvSpPr>
        <p:spPr bwMode="auto">
          <a:xfrm>
            <a:off x="5658115" y="3396324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5652956" y="334645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grpSp>
        <p:nvGrpSpPr>
          <p:cNvPr id="94" name="Group 113"/>
          <p:cNvGrpSpPr>
            <a:grpSpLocks/>
          </p:cNvGrpSpPr>
          <p:nvPr/>
        </p:nvGrpSpPr>
        <p:grpSpPr bwMode="auto">
          <a:xfrm>
            <a:off x="4044950" y="4027488"/>
            <a:ext cx="670719" cy="737791"/>
            <a:chOff x="527" y="1596"/>
            <a:chExt cx="390" cy="429"/>
          </a:xfrm>
        </p:grpSpPr>
        <p:sp>
          <p:nvSpPr>
            <p:cNvPr id="95" name="Oval 114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6" name="Oval 115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7" name="Line 116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8" name="Text Box 117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99" name="Group 118"/>
          <p:cNvGrpSpPr>
            <a:grpSpLocks/>
          </p:cNvGrpSpPr>
          <p:nvPr/>
        </p:nvGrpSpPr>
        <p:grpSpPr bwMode="auto">
          <a:xfrm>
            <a:off x="4922044" y="4125516"/>
            <a:ext cx="713714" cy="694796"/>
            <a:chOff x="1381" y="1954"/>
            <a:chExt cx="415" cy="404"/>
          </a:xfrm>
        </p:grpSpPr>
        <p:sp>
          <p:nvSpPr>
            <p:cNvPr id="100" name="Oval 119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1" name="Text Box 120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02" name="Oval 121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3" name="Oval 122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4" name="Line 123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05" name="Line 124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106" name="Line 125"/>
          <p:cNvSpPr>
            <a:spLocks noChangeShapeType="1"/>
          </p:cNvSpPr>
          <p:nvPr/>
        </p:nvSpPr>
        <p:spPr bwMode="auto">
          <a:xfrm flipH="1">
            <a:off x="4531652" y="3638815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7" name="Line 126"/>
          <p:cNvSpPr>
            <a:spLocks noChangeShapeType="1"/>
          </p:cNvSpPr>
          <p:nvPr/>
        </p:nvSpPr>
        <p:spPr bwMode="auto">
          <a:xfrm>
            <a:off x="4579806" y="4321572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8" name="Oval 127"/>
          <p:cNvSpPr>
            <a:spLocks noChangeArrowheads="1"/>
          </p:cNvSpPr>
          <p:nvPr/>
        </p:nvSpPr>
        <p:spPr bwMode="auto">
          <a:xfrm>
            <a:off x="5695951" y="4337050"/>
            <a:ext cx="402431" cy="392113"/>
          </a:xfrm>
          <a:prstGeom prst="ellipse">
            <a:avLst/>
          </a:prstGeom>
          <a:noFill/>
          <a:ln w="317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9" name="Oval 130"/>
          <p:cNvSpPr>
            <a:spLocks noChangeArrowheads="1"/>
          </p:cNvSpPr>
          <p:nvPr/>
        </p:nvSpPr>
        <p:spPr bwMode="auto">
          <a:xfrm>
            <a:off x="6273800" y="4502150"/>
            <a:ext cx="168540" cy="16510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0" name="Text Box 134"/>
          <p:cNvSpPr txBox="1">
            <a:spLocks noChangeArrowheads="1"/>
          </p:cNvSpPr>
          <p:nvPr/>
        </p:nvSpPr>
        <p:spPr bwMode="auto">
          <a:xfrm>
            <a:off x="3797300" y="3346450"/>
            <a:ext cx="14859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/>
              <a:t>deleting 40</a:t>
            </a:r>
          </a:p>
        </p:txBody>
      </p:sp>
      <p:sp>
        <p:nvSpPr>
          <p:cNvPr id="111" name="Line 135"/>
          <p:cNvSpPr>
            <a:spLocks noChangeShapeType="1"/>
          </p:cNvSpPr>
          <p:nvPr/>
        </p:nvSpPr>
        <p:spPr bwMode="auto">
          <a:xfrm flipH="1">
            <a:off x="6026150" y="3594100"/>
            <a:ext cx="5778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2" name="Line 136"/>
          <p:cNvSpPr>
            <a:spLocks noChangeShapeType="1"/>
          </p:cNvSpPr>
          <p:nvPr/>
        </p:nvSpPr>
        <p:spPr bwMode="auto">
          <a:xfrm>
            <a:off x="6026150" y="3759200"/>
            <a:ext cx="330200" cy="8255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" name="Oval 140"/>
          <p:cNvSpPr>
            <a:spLocks noChangeArrowheads="1"/>
          </p:cNvSpPr>
          <p:nvPr/>
        </p:nvSpPr>
        <p:spPr bwMode="auto">
          <a:xfrm>
            <a:off x="5453461" y="5282935"/>
            <a:ext cx="402431" cy="392113"/>
          </a:xfrm>
          <a:prstGeom prst="ellipse">
            <a:avLst/>
          </a:prstGeom>
          <a:solidFill>
            <a:srgbClr val="000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4" name="Line 142"/>
          <p:cNvSpPr>
            <a:spLocks noChangeShapeType="1"/>
          </p:cNvSpPr>
          <p:nvPr/>
        </p:nvSpPr>
        <p:spPr bwMode="auto">
          <a:xfrm>
            <a:off x="5838693" y="5427398"/>
            <a:ext cx="12176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5" name="Oval 143"/>
          <p:cNvSpPr>
            <a:spLocks noChangeArrowheads="1"/>
          </p:cNvSpPr>
          <p:nvPr/>
        </p:nvSpPr>
        <p:spPr bwMode="auto">
          <a:xfrm>
            <a:off x="6851651" y="5988050"/>
            <a:ext cx="402431" cy="392113"/>
          </a:xfrm>
          <a:prstGeom prst="ellipse">
            <a:avLst/>
          </a:prstGeom>
          <a:noFill/>
          <a:ln w="317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6" name="Text Box 144"/>
          <p:cNvSpPr txBox="1">
            <a:spLocks noChangeArrowheads="1"/>
          </p:cNvSpPr>
          <p:nvPr/>
        </p:nvSpPr>
        <p:spPr bwMode="auto">
          <a:xfrm>
            <a:off x="5448300" y="524510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17" name="Oval 145"/>
          <p:cNvSpPr>
            <a:spLocks noChangeArrowheads="1"/>
          </p:cNvSpPr>
          <p:nvPr/>
        </p:nvSpPr>
        <p:spPr bwMode="auto">
          <a:xfrm>
            <a:off x="6273800" y="6153150"/>
            <a:ext cx="166820" cy="1651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118" name="Group 151"/>
          <p:cNvGrpSpPr>
            <a:grpSpLocks/>
          </p:cNvGrpSpPr>
          <p:nvPr/>
        </p:nvGrpSpPr>
        <p:grpSpPr bwMode="auto">
          <a:xfrm>
            <a:off x="8762339" y="5963973"/>
            <a:ext cx="713713" cy="694796"/>
            <a:chOff x="1381" y="1954"/>
            <a:chExt cx="415" cy="404"/>
          </a:xfrm>
        </p:grpSpPr>
        <p:sp>
          <p:nvSpPr>
            <p:cNvPr id="119" name="Oval 152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0" name="Text Box 153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121" name="Oval 154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2" name="Oval 155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3" name="Line 156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24" name="Line 157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125" name="Line 158"/>
          <p:cNvSpPr>
            <a:spLocks noChangeShapeType="1"/>
          </p:cNvSpPr>
          <p:nvPr/>
        </p:nvSpPr>
        <p:spPr bwMode="auto">
          <a:xfrm>
            <a:off x="8519849" y="6158310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6" name="Oval 159"/>
          <p:cNvSpPr>
            <a:spLocks noChangeArrowheads="1"/>
          </p:cNvSpPr>
          <p:nvPr/>
        </p:nvSpPr>
        <p:spPr bwMode="auto">
          <a:xfrm>
            <a:off x="7051147" y="5245100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7" name="Text Box 160"/>
          <p:cNvSpPr txBox="1">
            <a:spLocks noChangeArrowheads="1"/>
          </p:cNvSpPr>
          <p:nvPr/>
        </p:nvSpPr>
        <p:spPr bwMode="auto">
          <a:xfrm>
            <a:off x="7008152" y="524510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28" name="Oval 161"/>
          <p:cNvSpPr>
            <a:spLocks noChangeArrowheads="1"/>
          </p:cNvSpPr>
          <p:nvPr/>
        </p:nvSpPr>
        <p:spPr bwMode="auto">
          <a:xfrm>
            <a:off x="8101940" y="596397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9" name="Text Box 162"/>
          <p:cNvSpPr txBox="1">
            <a:spLocks noChangeArrowheads="1"/>
          </p:cNvSpPr>
          <p:nvPr/>
        </p:nvSpPr>
        <p:spPr bwMode="auto">
          <a:xfrm>
            <a:off x="8058944" y="596397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30" name="Oval 163"/>
          <p:cNvSpPr>
            <a:spLocks noChangeArrowheads="1"/>
          </p:cNvSpPr>
          <p:nvPr/>
        </p:nvSpPr>
        <p:spPr bwMode="auto">
          <a:xfrm>
            <a:off x="7933400" y="649366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1" name="Line 164"/>
          <p:cNvSpPr>
            <a:spLocks noChangeShapeType="1"/>
          </p:cNvSpPr>
          <p:nvPr/>
        </p:nvSpPr>
        <p:spPr bwMode="auto">
          <a:xfrm flipH="1">
            <a:off x="8058944" y="6330289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2" name="Line 165"/>
          <p:cNvSpPr>
            <a:spLocks noChangeShapeType="1"/>
          </p:cNvSpPr>
          <p:nvPr/>
        </p:nvSpPr>
        <p:spPr bwMode="auto">
          <a:xfrm>
            <a:off x="7446698" y="5475552"/>
            <a:ext cx="730912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3" name="Text Box 166"/>
          <p:cNvSpPr txBox="1">
            <a:spLocks noChangeArrowheads="1"/>
          </p:cNvSpPr>
          <p:nvPr/>
        </p:nvSpPr>
        <p:spPr bwMode="auto">
          <a:xfrm>
            <a:off x="7677150" y="5080000"/>
            <a:ext cx="14859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/>
              <a:t>deleting 60</a:t>
            </a:r>
          </a:p>
        </p:txBody>
      </p:sp>
      <p:sp>
        <p:nvSpPr>
          <p:cNvPr id="134" name="Line 167"/>
          <p:cNvSpPr>
            <a:spLocks noChangeShapeType="1"/>
          </p:cNvSpPr>
          <p:nvPr/>
        </p:nvSpPr>
        <p:spPr bwMode="auto">
          <a:xfrm flipH="1">
            <a:off x="5118100" y="5492750"/>
            <a:ext cx="33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5" name="Line 168"/>
          <p:cNvSpPr>
            <a:spLocks noChangeShapeType="1"/>
          </p:cNvSpPr>
          <p:nvPr/>
        </p:nvSpPr>
        <p:spPr bwMode="auto">
          <a:xfrm flipH="1">
            <a:off x="6438900" y="5575300"/>
            <a:ext cx="660400" cy="577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6" name="Text Box 170"/>
          <p:cNvSpPr txBox="1">
            <a:spLocks noChangeArrowheads="1"/>
          </p:cNvSpPr>
          <p:nvPr/>
        </p:nvSpPr>
        <p:spPr bwMode="auto">
          <a:xfrm>
            <a:off x="7181850" y="3676651"/>
            <a:ext cx="2228850" cy="632609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</a:rPr>
              <a:t>Black height has to be restored</a:t>
            </a:r>
          </a:p>
        </p:txBody>
      </p:sp>
      <p:sp>
        <p:nvSpPr>
          <p:cNvPr id="137" name="Line 172"/>
          <p:cNvSpPr>
            <a:spLocks noChangeShapeType="1"/>
          </p:cNvSpPr>
          <p:nvPr/>
        </p:nvSpPr>
        <p:spPr bwMode="auto">
          <a:xfrm flipH="1">
            <a:off x="6521450" y="4171950"/>
            <a:ext cx="660400" cy="3302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8" name="Freeform 173"/>
          <p:cNvSpPr>
            <a:spLocks/>
          </p:cNvSpPr>
          <p:nvPr/>
        </p:nvSpPr>
        <p:spPr bwMode="auto">
          <a:xfrm>
            <a:off x="6356350" y="4337050"/>
            <a:ext cx="1073150" cy="1733550"/>
          </a:xfrm>
          <a:custGeom>
            <a:avLst/>
            <a:gdLst>
              <a:gd name="T0" fmla="*/ 990600 w 624"/>
              <a:gd name="T1" fmla="*/ 0 h 1008"/>
              <a:gd name="T2" fmla="*/ 381000 w 624"/>
              <a:gd name="T3" fmla="*/ 609600 h 1008"/>
              <a:gd name="T4" fmla="*/ 0 w 624"/>
              <a:gd name="T5" fmla="*/ 1600200 h 1008"/>
              <a:gd name="T6" fmla="*/ 0 60000 65536"/>
              <a:gd name="T7" fmla="*/ 0 60000 65536"/>
              <a:gd name="T8" fmla="*/ 0 60000 65536"/>
              <a:gd name="T9" fmla="*/ 0 w 624"/>
              <a:gd name="T10" fmla="*/ 0 h 1008"/>
              <a:gd name="T11" fmla="*/ 624 w 62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1008">
                <a:moveTo>
                  <a:pt x="624" y="0"/>
                </a:moveTo>
                <a:cubicBezTo>
                  <a:pt x="484" y="108"/>
                  <a:pt x="344" y="216"/>
                  <a:pt x="240" y="384"/>
                </a:cubicBezTo>
                <a:cubicBezTo>
                  <a:pt x="136" y="552"/>
                  <a:pt x="68" y="780"/>
                  <a:pt x="0" y="1008"/>
                </a:cubicBezTo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3665423891"/>
      </p:ext>
    </p:extLst>
  </p:cSld>
  <p:clrMapOvr>
    <a:masterClrMapping/>
  </p:clrMapOvr>
  <p:transition spd="slow">
    <p:pull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Black Imbalance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The imbalance occurs when: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 black node is deleted structurally,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Its right </a:t>
            </a:r>
            <a:r>
              <a:rPr lang="en-US" altLang="zh-CN" dirty="0" err="1">
                <a:solidFill>
                  <a:schemeClr val="tx1"/>
                </a:solidFill>
              </a:rPr>
              <a:t>subtree</a:t>
            </a:r>
            <a:r>
              <a:rPr lang="en-US" altLang="zh-CN" dirty="0">
                <a:solidFill>
                  <a:schemeClr val="tx1"/>
                </a:solidFill>
              </a:rPr>
              <a:t> is black (external)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The result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An </a:t>
            </a:r>
            <a:r>
              <a:rPr lang="en-US" altLang="zh-CN" i="1" dirty="0">
                <a:solidFill>
                  <a:schemeClr val="tx1"/>
                </a:solidFill>
              </a:rPr>
              <a:t>RB</a:t>
            </a:r>
            <a:r>
              <a:rPr lang="en-US" altLang="zh-CN" i="1" baseline="-25000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occupies the position of an </a:t>
            </a:r>
            <a:r>
              <a:rPr lang="en-US" altLang="zh-CN" i="1" dirty="0" err="1">
                <a:solidFill>
                  <a:schemeClr val="tx1"/>
                </a:solidFill>
              </a:rPr>
              <a:t>RB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 required by its parent, coloring it as a “gray” node.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Find a red node and turn it black as locally as possible.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gray color might propagate up the tree.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69A-4FB4-4661-985F-78D7345CC02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87657"/>
      </p:ext>
    </p:extLst>
  </p:cSld>
  <p:clrMapOvr>
    <a:masterClrMapping/>
  </p:clrMapOvr>
  <p:transition spd="slow">
    <p:pull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Propagation of Gray Node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2592-C073-4736-A1CB-8A515694ECA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104</a:t>
            </a:fld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954603" y="2988733"/>
            <a:ext cx="402431" cy="392113"/>
          </a:xfrm>
          <a:prstGeom prst="ellips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09636" y="289242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271846" y="3769519"/>
            <a:ext cx="402431" cy="3921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326879" y="367321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37361" y="3769519"/>
            <a:ext cx="402431" cy="3921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92394" y="367321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rgbClr val="000000"/>
                </a:solidFill>
              </a:rPr>
              <a:t>r</a:t>
            </a:r>
          </a:p>
        </p:txBody>
      </p: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711994" y="2844271"/>
            <a:ext cx="643202" cy="488421"/>
            <a:chOff x="665" y="1735"/>
            <a:chExt cx="374" cy="284"/>
          </a:xfrm>
        </p:grpSpPr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65" y="1791"/>
              <a:ext cx="234" cy="228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697" y="1735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881453" y="2159794"/>
            <a:ext cx="402431" cy="3921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936486" y="206348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2027635" y="1819276"/>
            <a:ext cx="0" cy="342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1052513" y="2453879"/>
            <a:ext cx="780785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271846" y="2405725"/>
            <a:ext cx="779065" cy="632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2612364" y="3330973"/>
            <a:ext cx="390392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295122" y="3282818"/>
            <a:ext cx="438547" cy="486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62120" y="4502150"/>
            <a:ext cx="316957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0" dirty="0">
                <a:latin typeface="Calibri" pitchFamily="34" charset="0"/>
                <a:cs typeface="Calibri" pitchFamily="34" charset="0"/>
              </a:rPr>
              <a:t>Map of the vicinity of </a:t>
            </a:r>
            <a:r>
              <a:rPr lang="en-US" altLang="zh-CN" sz="2600" b="1" dirty="0">
                <a:latin typeface="Calibri" pitchFamily="34" charset="0"/>
                <a:cs typeface="Calibri" pitchFamily="34" charset="0"/>
              </a:rPr>
              <a:t>g</a:t>
            </a:r>
            <a:r>
              <a:rPr lang="en-US" altLang="zh-CN" sz="2600" i="0" dirty="0">
                <a:latin typeface="Calibri" pitchFamily="34" charset="0"/>
                <a:cs typeface="Calibri" pitchFamily="34" charset="0"/>
              </a:rPr>
              <a:t>, the gray node</a:t>
            </a:r>
            <a:endParaRPr lang="en-US" altLang="zh-CN" sz="26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7536128" y="2550187"/>
            <a:ext cx="402431" cy="392113"/>
          </a:xfrm>
          <a:prstGeom prst="ellipse">
            <a:avLst/>
          </a:prstGeom>
          <a:solidFill>
            <a:srgbClr val="000000"/>
          </a:solidFill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7591161" y="245387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6" name="Oval 32"/>
          <p:cNvSpPr>
            <a:spLocks noChangeArrowheads="1"/>
          </p:cNvSpPr>
          <p:nvPr/>
        </p:nvSpPr>
        <p:spPr bwMode="auto">
          <a:xfrm>
            <a:off x="8218886" y="3330972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8273919" y="3234664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5293519" y="2405724"/>
            <a:ext cx="643202" cy="488421"/>
            <a:chOff x="665" y="1735"/>
            <a:chExt cx="374" cy="284"/>
          </a:xfrm>
        </p:grpSpPr>
        <p:sp>
          <p:nvSpPr>
            <p:cNvPr id="29" name="Oval 35"/>
            <p:cNvSpPr>
              <a:spLocks noChangeArrowheads="1"/>
            </p:cNvSpPr>
            <p:nvPr/>
          </p:nvSpPr>
          <p:spPr bwMode="auto">
            <a:xfrm>
              <a:off x="665" y="1791"/>
              <a:ext cx="234" cy="228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697" y="1735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g</a:t>
              </a:r>
            </a:p>
          </p:txBody>
        </p:sp>
      </p:grp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6462978" y="172124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6518011" y="162493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6609160" y="1380729"/>
            <a:ext cx="0" cy="342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 flipH="1">
            <a:off x="5634038" y="2015331"/>
            <a:ext cx="780785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6853371" y="1967177"/>
            <a:ext cx="779065" cy="6328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36" name="Group 75"/>
          <p:cNvGrpSpPr>
            <a:grpSpLocks/>
          </p:cNvGrpSpPr>
          <p:nvPr/>
        </p:nvGrpSpPr>
        <p:grpSpPr bwMode="auto">
          <a:xfrm>
            <a:off x="6853371" y="3234664"/>
            <a:ext cx="643202" cy="488421"/>
            <a:chOff x="3985" y="2047"/>
            <a:chExt cx="374" cy="284"/>
          </a:xfrm>
        </p:grpSpPr>
        <p:sp>
          <p:nvSpPr>
            <p:cNvPr id="37" name="Oval 30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l</a:t>
              </a:r>
            </a:p>
          </p:txBody>
        </p:sp>
      </p:grp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7193889" y="2892426"/>
            <a:ext cx="390392" cy="4385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7876647" y="2844271"/>
            <a:ext cx="438547" cy="4867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1" name="Oval 46"/>
          <p:cNvSpPr>
            <a:spLocks noChangeArrowheads="1"/>
          </p:cNvSpPr>
          <p:nvPr/>
        </p:nvSpPr>
        <p:spPr bwMode="auto">
          <a:xfrm>
            <a:off x="5391548" y="5817791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Text Box 47"/>
          <p:cNvSpPr txBox="1">
            <a:spLocks noChangeArrowheads="1"/>
          </p:cNvSpPr>
          <p:nvPr/>
        </p:nvSpPr>
        <p:spPr bwMode="auto">
          <a:xfrm>
            <a:off x="5446581" y="572148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6829294" y="5817791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6884327" y="572148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45" name="Oval 54"/>
          <p:cNvSpPr>
            <a:spLocks noChangeArrowheads="1"/>
          </p:cNvSpPr>
          <p:nvPr/>
        </p:nvSpPr>
        <p:spPr bwMode="auto">
          <a:xfrm>
            <a:off x="8268759" y="5817791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8323792" y="572148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6074305" y="4794515"/>
            <a:ext cx="643202" cy="488421"/>
            <a:chOff x="665" y="1735"/>
            <a:chExt cx="374" cy="284"/>
          </a:xfrm>
        </p:grpSpPr>
        <p:sp>
          <p:nvSpPr>
            <p:cNvPr id="48" name="Oval 58"/>
            <p:cNvSpPr>
              <a:spLocks noChangeArrowheads="1"/>
            </p:cNvSpPr>
            <p:nvPr/>
          </p:nvSpPr>
          <p:spPr bwMode="auto">
            <a:xfrm>
              <a:off x="665" y="1791"/>
              <a:ext cx="234" cy="228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697" y="1735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50" name="Group 74"/>
          <p:cNvGrpSpPr>
            <a:grpSpLocks/>
          </p:cNvGrpSpPr>
          <p:nvPr/>
        </p:nvGrpSpPr>
        <p:grpSpPr bwMode="auto">
          <a:xfrm>
            <a:off x="7482815" y="4696488"/>
            <a:ext cx="643202" cy="490140"/>
            <a:chOff x="4351" y="2897"/>
            <a:chExt cx="374" cy="285"/>
          </a:xfrm>
        </p:grpSpPr>
        <p:sp>
          <p:nvSpPr>
            <p:cNvPr id="51" name="Oval 62"/>
            <p:cNvSpPr>
              <a:spLocks noChangeArrowheads="1"/>
            </p:cNvSpPr>
            <p:nvPr/>
          </p:nvSpPr>
          <p:spPr bwMode="auto">
            <a:xfrm>
              <a:off x="4351" y="2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2" name="Text Box 63"/>
            <p:cNvSpPr txBox="1">
              <a:spLocks noChangeArrowheads="1"/>
            </p:cNvSpPr>
            <p:nvPr/>
          </p:nvSpPr>
          <p:spPr bwMode="auto">
            <a:xfrm>
              <a:off x="4383" y="289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53" name="Line 64"/>
          <p:cNvSpPr>
            <a:spLocks noChangeShapeType="1"/>
          </p:cNvSpPr>
          <p:nvPr/>
        </p:nvSpPr>
        <p:spPr bwMode="auto">
          <a:xfrm>
            <a:off x="6464697" y="5038725"/>
            <a:ext cx="102327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4" name="Line 65"/>
          <p:cNvSpPr>
            <a:spLocks noChangeShapeType="1"/>
          </p:cNvSpPr>
          <p:nvPr/>
        </p:nvSpPr>
        <p:spPr bwMode="auto">
          <a:xfrm flipH="1">
            <a:off x="5683912" y="5233062"/>
            <a:ext cx="438546" cy="5847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 flipH="1">
            <a:off x="7147455" y="5184908"/>
            <a:ext cx="438547" cy="681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7830212" y="5135033"/>
            <a:ext cx="534855" cy="68275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7" name="Line 68"/>
          <p:cNvSpPr>
            <a:spLocks noChangeShapeType="1"/>
          </p:cNvSpPr>
          <p:nvPr/>
        </p:nvSpPr>
        <p:spPr bwMode="auto">
          <a:xfrm>
            <a:off x="6268641" y="4306094"/>
            <a:ext cx="0" cy="5847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8" name="Text Box 69"/>
          <p:cNvSpPr txBox="1">
            <a:spLocks noChangeArrowheads="1"/>
          </p:cNvSpPr>
          <p:nvPr/>
        </p:nvSpPr>
        <p:spPr bwMode="auto">
          <a:xfrm>
            <a:off x="7419182" y="1234546"/>
            <a:ext cx="2486819" cy="10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The pattern for which propagation is needed</a:t>
            </a:r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1052512" y="5535234"/>
            <a:ext cx="3983038" cy="1092800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99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g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-</a:t>
            </a:r>
            <a:r>
              <a:rPr lang="en-US" altLang="zh-CN" sz="2167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subtree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gets well-defined black height, but that is less than that required by its parent</a:t>
            </a:r>
            <a:endParaRPr lang="en-US" altLang="zh-CN" sz="2167" b="1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0" name="AutoShape 71"/>
          <p:cNvSpPr>
            <a:spLocks noChangeArrowheads="1"/>
          </p:cNvSpPr>
          <p:nvPr/>
        </p:nvSpPr>
        <p:spPr bwMode="auto">
          <a:xfrm>
            <a:off x="5197210" y="3136636"/>
            <a:ext cx="536575" cy="1706033"/>
          </a:xfrm>
          <a:prstGeom prst="curvedRightArrow">
            <a:avLst>
              <a:gd name="adj1" fmla="val 63590"/>
              <a:gd name="adj2" fmla="val 127179"/>
              <a:gd name="adj3" fmla="val 33333"/>
            </a:avLst>
          </a:prstGeom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4758665" y="3673211"/>
            <a:ext cx="1804061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rgbClr val="FF0000"/>
                </a:solidFill>
              </a:rPr>
              <a:t>Gray Up</a:t>
            </a: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8170731" y="4111759"/>
            <a:ext cx="1463542" cy="15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950" b="1" i="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 the worst case, up to the root of the tree, and successful</a:t>
            </a:r>
          </a:p>
        </p:txBody>
      </p:sp>
    </p:spTree>
    <p:extLst>
      <p:ext uri="{BB962C8B-B14F-4D97-AF65-F5344CB8AC3E}">
        <p14:creationId xmlns:p14="http://schemas.microsoft.com/office/powerpoint/2010/main" val="3495612103"/>
      </p:ext>
    </p:extLst>
  </p:cSld>
  <p:clrMapOvr>
    <a:masterClrMapping/>
  </p:clrMapOvr>
  <p:transition spd="slow">
    <p:pull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Repairing without Propagation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0628-07FC-4CF6-9906-7FDADE1F9BF4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105</a:t>
            </a:fld>
            <a:endParaRPr lang="zh-CN" altLang="en-US"/>
          </a:p>
        </p:txBody>
      </p:sp>
      <p:sp>
        <p:nvSpPr>
          <p:cNvPr id="7" name="Oval 66"/>
          <p:cNvSpPr>
            <a:spLocks noChangeArrowheads="1"/>
          </p:cNvSpPr>
          <p:nvPr/>
        </p:nvSpPr>
        <p:spPr bwMode="auto">
          <a:xfrm>
            <a:off x="5439702" y="4209786"/>
            <a:ext cx="3950361" cy="1559852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858177" y="3527029"/>
            <a:ext cx="4046669" cy="58472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44"/>
          <p:cNvSpPr>
            <a:spLocks noChangeArrowheads="1"/>
          </p:cNvSpPr>
          <p:nvPr/>
        </p:nvSpPr>
        <p:spPr bwMode="auto">
          <a:xfrm rot="1237969">
            <a:off x="1730111" y="2039409"/>
            <a:ext cx="2534973" cy="136551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150542" y="3623337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05575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027636" y="221138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82669" y="211336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587486" y="2890706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642519" y="279439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2418028" y="362333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473061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246967" y="362333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302000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124061" y="362333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79094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5733786" y="5817791"/>
            <a:ext cx="643202" cy="488421"/>
            <a:chOff x="3985" y="2047"/>
            <a:chExt cx="374" cy="284"/>
          </a:xfrm>
        </p:grpSpPr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6708908" y="5817791"/>
            <a:ext cx="643202" cy="488421"/>
            <a:chOff x="3985" y="2047"/>
            <a:chExt cx="374" cy="284"/>
          </a:xfrm>
        </p:grpSpPr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28" name="Group 28"/>
          <p:cNvGrpSpPr>
            <a:grpSpLocks/>
          </p:cNvGrpSpPr>
          <p:nvPr/>
        </p:nvGrpSpPr>
        <p:grpSpPr bwMode="auto">
          <a:xfrm>
            <a:off x="7586002" y="5817791"/>
            <a:ext cx="643202" cy="488421"/>
            <a:chOff x="3985" y="2047"/>
            <a:chExt cx="374" cy="284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2758547" y="2892425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2813580" y="279439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auto">
          <a:xfrm>
            <a:off x="7389946" y="4355968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7444979" y="425794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2221971" y="1869150"/>
            <a:ext cx="0" cy="34051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2418027" y="2405725"/>
            <a:ext cx="1219333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 flipH="1">
            <a:off x="3148939" y="3088481"/>
            <a:ext cx="3903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 flipH="1">
            <a:off x="2612365" y="3234665"/>
            <a:ext cx="244210" cy="388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3100785" y="3234664"/>
            <a:ext cx="292365" cy="438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3929725" y="3184790"/>
            <a:ext cx="292365" cy="4385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1442906" y="2551907"/>
            <a:ext cx="632883" cy="10714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4416425" y="1673093"/>
            <a:ext cx="2242608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Deletion Rebalance group</a:t>
            </a: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>
            <a:off x="3491178" y="2063485"/>
            <a:ext cx="975122" cy="488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7911" y="4306094"/>
            <a:ext cx="1853935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4 principal </a:t>
            </a:r>
            <a:r>
              <a:rPr lang="en-US" altLang="zh-CN" sz="2167" i="0" dirty="0" err="1">
                <a:latin typeface="Calibri" pitchFamily="34" charset="0"/>
                <a:cs typeface="Calibri" pitchFamily="34" charset="0"/>
              </a:rPr>
              <a:t>subtrees</a:t>
            </a: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RB</a:t>
            </a:r>
            <a:r>
              <a:rPr lang="en-US" altLang="zh-CN" sz="2167" baseline="-25000" dirty="0">
                <a:latin typeface="Calibri" pitchFamily="34" charset="0"/>
                <a:cs typeface="Calibri" pitchFamily="34" charset="0"/>
              </a:rPr>
              <a:t>h</a:t>
            </a:r>
            <a:r>
              <a:rPr lang="en-US" altLang="zh-CN" sz="2167" i="0" baseline="-25000" dirty="0">
                <a:latin typeface="Calibri" pitchFamily="34" charset="0"/>
                <a:cs typeface="Calibri" pitchFamily="34" charset="0"/>
              </a:rPr>
              <a:t>-1</a:t>
            </a:r>
            <a:endParaRPr lang="en-US" altLang="zh-CN" sz="2167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 flipV="1">
            <a:off x="1442906" y="3915702"/>
            <a:ext cx="632883" cy="488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46" name="Group 50"/>
          <p:cNvGrpSpPr>
            <a:grpSpLocks/>
          </p:cNvGrpSpPr>
          <p:nvPr/>
        </p:nvGrpSpPr>
        <p:grpSpPr bwMode="auto">
          <a:xfrm>
            <a:off x="8512969" y="5817791"/>
            <a:ext cx="643202" cy="488421"/>
            <a:chOff x="3985" y="2047"/>
            <a:chExt cx="374" cy="284"/>
          </a:xfrm>
        </p:grpSpPr>
        <p:sp>
          <p:nvSpPr>
            <p:cNvPr id="47" name="Oval 51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49" name="Oval 54"/>
          <p:cNvSpPr>
            <a:spLocks noChangeArrowheads="1"/>
          </p:cNvSpPr>
          <p:nvPr/>
        </p:nvSpPr>
        <p:spPr bwMode="auto">
          <a:xfrm>
            <a:off x="6220488" y="5085160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6275521" y="4988852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51" name="Group 56"/>
          <p:cNvGrpSpPr>
            <a:grpSpLocks/>
          </p:cNvGrpSpPr>
          <p:nvPr/>
        </p:nvGrpSpPr>
        <p:grpSpPr bwMode="auto">
          <a:xfrm>
            <a:off x="7976394" y="5038725"/>
            <a:ext cx="643202" cy="488421"/>
            <a:chOff x="3985" y="2047"/>
            <a:chExt cx="374" cy="284"/>
          </a:xfrm>
        </p:grpSpPr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3" name="Text Box 58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54" name="Line 59"/>
          <p:cNvSpPr>
            <a:spLocks noChangeShapeType="1"/>
          </p:cNvSpPr>
          <p:nvPr/>
        </p:nvSpPr>
        <p:spPr bwMode="auto">
          <a:xfrm flipH="1">
            <a:off x="6512852" y="4648333"/>
            <a:ext cx="87709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 flipH="1">
            <a:off x="6026150" y="5477272"/>
            <a:ext cx="242491" cy="4867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6562725" y="5427398"/>
            <a:ext cx="292365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7" name="Line 62"/>
          <p:cNvSpPr>
            <a:spLocks noChangeShapeType="1"/>
          </p:cNvSpPr>
          <p:nvPr/>
        </p:nvSpPr>
        <p:spPr bwMode="auto">
          <a:xfrm flipH="1">
            <a:off x="7830213" y="5477273"/>
            <a:ext cx="194336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8268759" y="5477273"/>
            <a:ext cx="340519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>
            <a:off x="7780338" y="4648333"/>
            <a:ext cx="292365" cy="4867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586002" y="3965576"/>
            <a:ext cx="0" cy="3903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1" name="Line 67"/>
          <p:cNvSpPr>
            <a:spLocks noChangeShapeType="1"/>
          </p:cNvSpPr>
          <p:nvPr/>
        </p:nvSpPr>
        <p:spPr bwMode="auto">
          <a:xfrm>
            <a:off x="6220487" y="2551906"/>
            <a:ext cx="877094" cy="1852216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6366669" y="3234664"/>
            <a:ext cx="1852216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rgbClr val="0000CC"/>
                </a:solidFill>
              </a:rPr>
              <a:t>Restructured</a:t>
            </a:r>
          </a:p>
        </p:txBody>
      </p:sp>
      <p:sp>
        <p:nvSpPr>
          <p:cNvPr id="63" name="AutoShape 69"/>
          <p:cNvSpPr>
            <a:spLocks noChangeArrowheads="1"/>
          </p:cNvSpPr>
          <p:nvPr/>
        </p:nvSpPr>
        <p:spPr bwMode="auto">
          <a:xfrm rot="2309255">
            <a:off x="4222089" y="4452276"/>
            <a:ext cx="1071430" cy="52797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64" name="Text Box 70"/>
          <p:cNvSpPr txBox="1">
            <a:spLocks noChangeArrowheads="1"/>
          </p:cNvSpPr>
          <p:nvPr/>
        </p:nvSpPr>
        <p:spPr bwMode="auto">
          <a:xfrm>
            <a:off x="321602" y="5379217"/>
            <a:ext cx="5119819" cy="1032783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Restructuring the deletion rebalance group: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Red p: form an RB</a:t>
            </a:r>
            <a:r>
              <a:rPr lang="en-US" altLang="zh-CN" sz="2167" baseline="-25000" dirty="0">
                <a:latin typeface="Calibri" pitchFamily="34" charset="0"/>
                <a:ea typeface="宋体" pitchFamily="2" charset="-122"/>
                <a:cs typeface="Calibri" pitchFamily="34" charset="0"/>
              </a:rPr>
              <a:t>1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or ARB</a:t>
            </a:r>
            <a:r>
              <a:rPr lang="en-US" altLang="zh-CN" sz="2167" baseline="-25000" dirty="0"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tree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Black p: form an RB</a:t>
            </a:r>
            <a:r>
              <a:rPr lang="en-US" altLang="zh-CN" sz="2167" baseline="-25000" dirty="0"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tree</a:t>
            </a:r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8268759" y="4648334"/>
            <a:ext cx="1023277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733"/>
              <a:t>RB</a:t>
            </a:r>
            <a:r>
              <a:rPr lang="en-US" altLang="zh-CN" sz="1733" i="0" baseline="-25000"/>
              <a:t>2</a:t>
            </a:r>
            <a:endParaRPr lang="en-US" altLang="zh-CN" sz="1733" i="0"/>
          </a:p>
        </p:txBody>
      </p:sp>
    </p:spTree>
    <p:extLst>
      <p:ext uri="{BB962C8B-B14F-4D97-AF65-F5344CB8AC3E}">
        <p14:creationId xmlns:p14="http://schemas.microsoft.com/office/powerpoint/2010/main" val="3474927356"/>
      </p:ext>
    </p:extLst>
  </p:cSld>
  <p:clrMapOvr>
    <a:masterClrMapping/>
  </p:clrMapOvr>
  <p:transition spd="slow">
    <p:pull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Repairing without Propagation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89B7-BF11-47D1-B42E-380788BD8051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106</a:t>
            </a:fld>
            <a:endParaRPr lang="zh-CN" altLang="en-US"/>
          </a:p>
        </p:txBody>
      </p: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5439702" y="4209786"/>
            <a:ext cx="3950361" cy="1559852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FF99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58177" y="3527029"/>
            <a:ext cx="4046669" cy="584729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 rot="1237969">
            <a:off x="1730111" y="2039409"/>
            <a:ext cx="2534973" cy="1365515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150542" y="3623337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05575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027636" y="2211387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082669" y="211336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587486" y="2890706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642519" y="279439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418028" y="362333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473061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246967" y="362333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302000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124061" y="362333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4179094" y="35270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r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5733786" y="5817791"/>
            <a:ext cx="643202" cy="488421"/>
            <a:chOff x="3985" y="2047"/>
            <a:chExt cx="374" cy="284"/>
          </a:xfrm>
        </p:grpSpPr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g</a:t>
              </a:r>
            </a:p>
          </p:txBody>
        </p: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6708908" y="5817791"/>
            <a:ext cx="643202" cy="488421"/>
            <a:chOff x="3985" y="2047"/>
            <a:chExt cx="374" cy="284"/>
          </a:xfrm>
        </p:grpSpPr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7586002" y="5817791"/>
            <a:ext cx="643202" cy="488421"/>
            <a:chOff x="3985" y="2047"/>
            <a:chExt cx="374" cy="284"/>
          </a:xfrm>
        </p:grpSpPr>
        <p:sp>
          <p:nvSpPr>
            <p:cNvPr id="29" name="Oval 25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2758547" y="2892425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813580" y="279439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7389946" y="4257940"/>
            <a:ext cx="643202" cy="490141"/>
            <a:chOff x="4351" y="2897"/>
            <a:chExt cx="374" cy="285"/>
          </a:xfrm>
        </p:grpSpPr>
        <p:sp>
          <p:nvSpPr>
            <p:cNvPr id="34" name="Oval 30"/>
            <p:cNvSpPr>
              <a:spLocks noChangeArrowheads="1"/>
            </p:cNvSpPr>
            <p:nvPr/>
          </p:nvSpPr>
          <p:spPr bwMode="auto">
            <a:xfrm>
              <a:off x="4351" y="2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4383" y="289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l</a:t>
              </a:r>
            </a:p>
          </p:txBody>
        </p:sp>
      </p:grp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221971" y="1869150"/>
            <a:ext cx="0" cy="34051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2418027" y="2405725"/>
            <a:ext cx="1219333" cy="536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3148939" y="3088481"/>
            <a:ext cx="3903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2612365" y="3234665"/>
            <a:ext cx="244210" cy="3886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3100785" y="3234664"/>
            <a:ext cx="292365" cy="4385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3929725" y="3184790"/>
            <a:ext cx="292365" cy="4385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1442906" y="2551907"/>
            <a:ext cx="632883" cy="10714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416425" y="1673093"/>
            <a:ext cx="2242608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/>
              <a:t>Deletion Rebalance group</a:t>
            </a: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 flipH="1">
            <a:off x="3491178" y="2063485"/>
            <a:ext cx="975122" cy="488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417911" y="4306094"/>
            <a:ext cx="1853935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/>
              <a:t>4 principal subtrees, </a:t>
            </a:r>
            <a:r>
              <a:rPr lang="en-US" altLang="zh-CN" sz="2167" dirty="0"/>
              <a:t>RB</a:t>
            </a:r>
            <a:r>
              <a:rPr lang="en-US" altLang="zh-CN" sz="2167" baseline="-25000" dirty="0"/>
              <a:t>h</a:t>
            </a:r>
            <a:r>
              <a:rPr lang="en-US" altLang="zh-CN" sz="2167" i="0" baseline="-25000" dirty="0"/>
              <a:t>-1</a:t>
            </a:r>
            <a:endParaRPr lang="en-US" altLang="zh-CN" sz="2167" i="0" dirty="0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V="1">
            <a:off x="1442906" y="3915702"/>
            <a:ext cx="632883" cy="488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47" name="Group 43"/>
          <p:cNvGrpSpPr>
            <a:grpSpLocks/>
          </p:cNvGrpSpPr>
          <p:nvPr/>
        </p:nvGrpSpPr>
        <p:grpSpPr bwMode="auto">
          <a:xfrm>
            <a:off x="8512969" y="5817791"/>
            <a:ext cx="643202" cy="488421"/>
            <a:chOff x="3985" y="2047"/>
            <a:chExt cx="374" cy="284"/>
          </a:xfrm>
        </p:grpSpPr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9" name="Text Box 45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r</a:t>
              </a:r>
            </a:p>
          </p:txBody>
        </p:sp>
      </p:grpSp>
      <p:grpSp>
        <p:nvGrpSpPr>
          <p:cNvPr id="50" name="Group 46"/>
          <p:cNvGrpSpPr>
            <a:grpSpLocks/>
          </p:cNvGrpSpPr>
          <p:nvPr/>
        </p:nvGrpSpPr>
        <p:grpSpPr bwMode="auto">
          <a:xfrm>
            <a:off x="6220488" y="4988852"/>
            <a:ext cx="643202" cy="488421"/>
            <a:chOff x="3985" y="2047"/>
            <a:chExt cx="374" cy="284"/>
          </a:xfrm>
        </p:grpSpPr>
        <p:sp>
          <p:nvSpPr>
            <p:cNvPr id="51" name="Oval 47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p</a:t>
              </a:r>
            </a:p>
          </p:txBody>
        </p:sp>
      </p:grpSp>
      <p:grpSp>
        <p:nvGrpSpPr>
          <p:cNvPr id="53" name="Group 49"/>
          <p:cNvGrpSpPr>
            <a:grpSpLocks/>
          </p:cNvGrpSpPr>
          <p:nvPr/>
        </p:nvGrpSpPr>
        <p:grpSpPr bwMode="auto">
          <a:xfrm>
            <a:off x="7976394" y="5038725"/>
            <a:ext cx="643202" cy="488421"/>
            <a:chOff x="3985" y="2047"/>
            <a:chExt cx="374" cy="284"/>
          </a:xfrm>
        </p:grpSpPr>
        <p:sp>
          <p:nvSpPr>
            <p:cNvPr id="54" name="Oval 50"/>
            <p:cNvSpPr>
              <a:spLocks noChangeArrowheads="1"/>
            </p:cNvSpPr>
            <p:nvPr/>
          </p:nvSpPr>
          <p:spPr bwMode="auto">
            <a:xfrm>
              <a:off x="3985" y="2103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4017" y="204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>
                  <a:solidFill>
                    <a:schemeClr val="bg1"/>
                  </a:solidFill>
                </a:rPr>
                <a:t>s</a:t>
              </a:r>
            </a:p>
          </p:txBody>
        </p:sp>
      </p:grpSp>
      <p:sp>
        <p:nvSpPr>
          <p:cNvPr id="56" name="Line 52"/>
          <p:cNvSpPr>
            <a:spLocks noChangeShapeType="1"/>
          </p:cNvSpPr>
          <p:nvPr/>
        </p:nvSpPr>
        <p:spPr bwMode="auto">
          <a:xfrm flipH="1">
            <a:off x="6512852" y="4648333"/>
            <a:ext cx="87709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H="1">
            <a:off x="6026150" y="5477272"/>
            <a:ext cx="242491" cy="4867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>
            <a:off x="6562725" y="5427398"/>
            <a:ext cx="292365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>
            <a:off x="7830213" y="5477273"/>
            <a:ext cx="194336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8268759" y="5477273"/>
            <a:ext cx="340519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1" name="Line 57"/>
          <p:cNvSpPr>
            <a:spLocks noChangeShapeType="1"/>
          </p:cNvSpPr>
          <p:nvPr/>
        </p:nvSpPr>
        <p:spPr bwMode="auto">
          <a:xfrm>
            <a:off x="7780338" y="4648333"/>
            <a:ext cx="292365" cy="48670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7586002" y="3965576"/>
            <a:ext cx="0" cy="3903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>
            <a:off x="6220487" y="2551906"/>
            <a:ext cx="877094" cy="1852216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6366669" y="3234664"/>
            <a:ext cx="1852216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rgbClr val="0000CC"/>
                </a:solidFill>
              </a:rPr>
              <a:t>Restructured</a:t>
            </a:r>
          </a:p>
        </p:txBody>
      </p:sp>
      <p:sp>
        <p:nvSpPr>
          <p:cNvPr id="65" name="AutoShape 61"/>
          <p:cNvSpPr>
            <a:spLocks noChangeArrowheads="1"/>
          </p:cNvSpPr>
          <p:nvPr/>
        </p:nvSpPr>
        <p:spPr bwMode="auto">
          <a:xfrm rot="2309255">
            <a:off x="4222089" y="4452276"/>
            <a:ext cx="1071430" cy="52797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321602" y="5623455"/>
            <a:ext cx="5119819" cy="1032783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Restructuring the deletion rebalance group: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Red p: form an RB</a:t>
            </a:r>
            <a:r>
              <a:rPr lang="en-US" altLang="zh-CN" sz="2167" baseline="-25000" dirty="0">
                <a:latin typeface="Calibri" pitchFamily="34" charset="0"/>
                <a:ea typeface="宋体" pitchFamily="2" charset="-122"/>
                <a:cs typeface="Calibri" pitchFamily="34" charset="0"/>
              </a:rPr>
              <a:t>1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or ARB</a:t>
            </a:r>
            <a:r>
              <a:rPr lang="en-US" altLang="zh-CN" sz="2167" baseline="-25000" dirty="0"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tree</a:t>
            </a:r>
          </a:p>
          <a:p>
            <a:pPr algn="l">
              <a:lnSpc>
                <a:spcPct val="80000"/>
              </a:lnSpc>
              <a:spcBef>
                <a:spcPct val="10000"/>
              </a:spcBef>
              <a:buFontTx/>
              <a:buChar char="•"/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Black p: form an RB</a:t>
            </a:r>
            <a:r>
              <a:rPr lang="en-US" altLang="zh-CN" sz="2167" baseline="-25000" dirty="0">
                <a:latin typeface="Calibri" pitchFamily="34" charset="0"/>
                <a:ea typeface="宋体" pitchFamily="2" charset="-122"/>
                <a:cs typeface="Calibri" pitchFamily="34" charset="0"/>
              </a:rPr>
              <a:t>2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tree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8268759" y="4648334"/>
            <a:ext cx="1023277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733"/>
              <a:t>ARB</a:t>
            </a:r>
            <a:r>
              <a:rPr lang="en-US" altLang="zh-CN" sz="1733" i="0" baseline="-25000"/>
              <a:t>2</a:t>
            </a:r>
            <a:endParaRPr lang="en-US" altLang="zh-CN" sz="1733" i="0"/>
          </a:p>
        </p:txBody>
      </p:sp>
    </p:spTree>
    <p:extLst>
      <p:ext uri="{BB962C8B-B14F-4D97-AF65-F5344CB8AC3E}">
        <p14:creationId xmlns:p14="http://schemas.microsoft.com/office/powerpoint/2010/main" val="3994836282"/>
      </p:ext>
    </p:extLst>
  </p:cSld>
  <p:clrMapOvr>
    <a:masterClrMapping/>
  </p:clrMapOvr>
  <p:transition spd="slow">
    <p:pull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Complexity of </a:t>
            </a:r>
            <a:br>
              <a:rPr lang="en-US" altLang="zh-CN" dirty="0"/>
            </a:br>
            <a:r>
              <a:rPr lang="en-US" altLang="zh-CN" dirty="0"/>
              <a:t>Operations on RBT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With reasonable implementation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A new node can be inserted correctly in a red-black tree with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nodes in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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 time in the worst case.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Repairs for deletion do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(1) structural changes, but may do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log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 color changes.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59ED-12C7-48ED-85E4-F8F09734EBE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06157"/>
      </p:ext>
    </p:extLst>
  </p:cSld>
  <p:clrMapOvr>
    <a:masterClrMapping/>
  </p:clrMapOvr>
  <p:transition spd="slow">
    <p:pull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39" y="776705"/>
            <a:ext cx="8915400" cy="3822425"/>
          </a:xfrm>
        </p:spPr>
        <p:txBody>
          <a:bodyPr>
            <a:normAutofit lnSpcReduction="10000"/>
          </a:bodyPr>
          <a:lstStyle/>
          <a:p>
            <a:pPr marL="118868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6933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Thank you!</a:t>
            </a:r>
          </a:p>
          <a:p>
            <a:pPr marL="118868" indent="0" algn="ctr">
              <a:lnSpc>
                <a:spcPts val="6283"/>
              </a:lnSpc>
              <a:spcBef>
                <a:spcPct val="0"/>
              </a:spcBef>
              <a:buNone/>
            </a:pPr>
            <a:endParaRPr lang="en-US" altLang="zh-CN" sz="6933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Lucida Calligraphy" pitchFamily="66" charset="0"/>
              <a:cs typeface="+mj-cs"/>
            </a:endParaRPr>
          </a:p>
          <a:p>
            <a:pPr marL="118868" indent="0" algn="ctr">
              <a:lnSpc>
                <a:spcPts val="6283"/>
              </a:lnSpc>
              <a:spcBef>
                <a:spcPct val="0"/>
              </a:spcBef>
              <a:buNone/>
            </a:pPr>
            <a:r>
              <a:rPr lang="en-US" altLang="zh-CN" sz="6933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Q &amp; A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FDCCB-B58B-4169-995D-8FB3E0B9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2D3A-C76D-4371-B6A3-308F0A50E1A4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D5C3E-715B-415C-A520-7ACF2DF3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7476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740532" y="74627"/>
            <a:ext cx="4246832" cy="559064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033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Consolas" pitchFamily="49" charset="0"/>
              </a:rPr>
              <a:t>用蛮力法求解下列问题：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个元素的全排列。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个元素集合的幂集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给定串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和串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，判定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是否为</a:t>
            </a:r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的子串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排序问题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选择问题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查找问题</a:t>
            </a:r>
          </a:p>
        </p:txBody>
      </p:sp>
    </p:spTree>
    <p:extLst>
      <p:ext uri="{BB962C8B-B14F-4D97-AF65-F5344CB8AC3E}">
        <p14:creationId xmlns:p14="http://schemas.microsoft.com/office/powerpoint/2010/main" val="24286053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Selection, search and sort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Selection problem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Input: 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[1…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Output: </a:t>
            </a:r>
            <a:r>
              <a:rPr lang="zh-CN" altLang="en-US" dirty="0">
                <a:solidFill>
                  <a:schemeClr val="tx1"/>
                </a:solidFill>
              </a:rPr>
              <a:t>数组中第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小的元素</a:t>
            </a:r>
            <a:endParaRPr lang="en-US" altLang="zh-CN" i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Search problem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Input: </a:t>
            </a:r>
            <a:r>
              <a:rPr lang="zh-CN" altLang="en-US" dirty="0">
                <a:solidFill>
                  <a:schemeClr val="tx1"/>
                </a:solidFill>
              </a:rPr>
              <a:t>包含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个键值的数组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[1…n]</a:t>
            </a:r>
            <a:r>
              <a:rPr lang="zh-CN" altLang="en-US" dirty="0">
                <a:solidFill>
                  <a:schemeClr val="tx1"/>
                </a:solidFill>
              </a:rPr>
              <a:t>，键值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Output: </a:t>
            </a:r>
            <a:r>
              <a:rPr lang="zh-CN" altLang="en-US" dirty="0">
                <a:solidFill>
                  <a:schemeClr val="tx1"/>
                </a:solidFill>
              </a:rPr>
              <a:t>数组中键值为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的元素，如果不存在为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Sort problem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Input: 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[1…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Output: </a:t>
            </a:r>
            <a:r>
              <a:rPr lang="zh-CN" altLang="en-US" dirty="0">
                <a:solidFill>
                  <a:schemeClr val="tx1"/>
                </a:solidFill>
              </a:rPr>
              <a:t>排好序的数组</a:t>
            </a:r>
            <a:r>
              <a:rPr lang="en-US" altLang="zh-CN" i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47708-EA47-457D-8606-BE03435B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CCCE-74FB-44C0-BFBB-606E82866CB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6179092" y="1790818"/>
            <a:ext cx="3042338" cy="1794199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67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Selection </a:t>
            </a:r>
          </a:p>
          <a:p>
            <a:pPr algn="ctr"/>
            <a:r>
              <a:rPr lang="en-US" altLang="zh-CN" sz="2167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vs.</a:t>
            </a:r>
          </a:p>
          <a:p>
            <a:pPr algn="ctr"/>
            <a:r>
              <a:rPr lang="en-US" altLang="zh-CN" sz="2167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Searching</a:t>
            </a:r>
            <a:endParaRPr lang="zh-CN" altLang="en-US" sz="2167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1656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06424"/>
            <a:ext cx="9789537" cy="1139147"/>
          </a:xfrm>
        </p:spPr>
        <p:txBody>
          <a:bodyPr/>
          <a:lstStyle/>
          <a:p>
            <a:r>
              <a:rPr lang="en-US" altLang="zh-CN" sz="4333" dirty="0"/>
              <a:t>The Sorting Problem(</a:t>
            </a:r>
            <a:r>
              <a:rPr lang="zh-CN" altLang="en-US" sz="4333" dirty="0"/>
              <a:t>排序问题</a:t>
            </a:r>
            <a:r>
              <a:rPr lang="en-US" altLang="zh-CN" sz="4333" dirty="0"/>
              <a:t>)</a:t>
            </a:r>
            <a:endParaRPr lang="zh-CN" altLang="en-US" sz="4333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F6545-FD4E-47AD-85AA-8BB1F574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43EC-8E5E-4F2E-8613-979FEDCE396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AB259-FB96-4D24-BAB8-4E3E13E2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6463" y="1062631"/>
            <a:ext cx="9673075" cy="57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对于给定的含有</a:t>
            </a:r>
            <a:r>
              <a:rPr lang="pt-BR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个元素的数组</a:t>
            </a:r>
            <a:r>
              <a:rPr lang="pt-BR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，对其按元素值递增排序。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40532" y="1946836"/>
            <a:ext cx="8670168" cy="4602511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sz="3250" dirty="0">
                <a:solidFill>
                  <a:schemeClr val="tx1"/>
                </a:solidFill>
              </a:rPr>
              <a:t>排序工作量度量：</a:t>
            </a:r>
            <a:endParaRPr lang="en-US" altLang="zh-CN" sz="325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关键操作为比较，计算比较的次数。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时间复杂度、空间复杂度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zh-CN" altLang="en-US" sz="3250" dirty="0">
                <a:solidFill>
                  <a:schemeClr val="tx1"/>
                </a:solidFill>
              </a:rPr>
              <a:t>输入实例：</a:t>
            </a:r>
            <a:endParaRPr lang="en-US" altLang="zh-CN" sz="325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规模为</a:t>
            </a:r>
            <a:r>
              <a:rPr lang="en-US" altLang="zh-CN" sz="2600" dirty="0">
                <a:solidFill>
                  <a:schemeClr val="tx1"/>
                </a:solidFill>
              </a:rPr>
              <a:t>n</a:t>
            </a: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同等概率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zh-CN" altLang="en-US" sz="3250" dirty="0">
                <a:solidFill>
                  <a:schemeClr val="tx1"/>
                </a:solidFill>
              </a:rPr>
              <a:t>排序算法：</a:t>
            </a:r>
            <a:endParaRPr lang="en-US" altLang="zh-CN" sz="325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蛮力算法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zh-CN" altLang="en-US" sz="2600" dirty="0">
                <a:solidFill>
                  <a:schemeClr val="tx1"/>
                </a:solidFill>
              </a:rPr>
              <a:t>分治算法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13342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2E5DA-BB5B-43CD-97FC-E642A70A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443-F81F-40D5-BEA9-AD4335184BD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22C5A-A2D7-451E-9E39-AD5A4D94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0489" y="1478784"/>
            <a:ext cx="9361040" cy="4836537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2600" dirty="0" err="1">
                <a:solidFill>
                  <a:srgbClr val="FF0000"/>
                </a:solidFill>
              </a:rPr>
              <a:t>SelectionSort</a:t>
            </a:r>
            <a:r>
              <a:rPr lang="zh-CN" altLang="en-US" sz="2600" dirty="0">
                <a:solidFill>
                  <a:srgbClr val="FF0000"/>
                </a:solidFill>
              </a:rPr>
              <a:t>（选择排序）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>
                <a:solidFill>
                  <a:srgbClr val="3333FF"/>
                </a:solidFill>
              </a:rPr>
              <a:t>在无序区中选择一个最小的元素接在有序区后面。</a:t>
            </a:r>
            <a:endParaRPr lang="en-US" altLang="zh-CN" sz="1950" b="1" dirty="0">
              <a:solidFill>
                <a:srgbClr val="3333FF"/>
              </a:solidFill>
            </a:endParaRPr>
          </a:p>
          <a:p>
            <a:r>
              <a:rPr lang="en-US" altLang="zh-CN" sz="2600" dirty="0" err="1">
                <a:solidFill>
                  <a:srgbClr val="FF0000"/>
                </a:solidFill>
              </a:rPr>
              <a:t>BubbleSort</a:t>
            </a:r>
            <a:r>
              <a:rPr lang="zh-CN" altLang="en-US" sz="2600" dirty="0">
                <a:solidFill>
                  <a:srgbClr val="FF0000"/>
                </a:solidFill>
              </a:rPr>
              <a:t>（冒泡排序）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>
                <a:solidFill>
                  <a:srgbClr val="3333FF"/>
                </a:solidFill>
              </a:rPr>
              <a:t>无序区中的最大元素通过交换接在有序区前面。</a:t>
            </a:r>
            <a:endParaRPr lang="en-US" altLang="zh-CN" sz="2600" b="1" dirty="0">
              <a:solidFill>
                <a:srgbClr val="3333FF"/>
              </a:solidFill>
            </a:endParaRPr>
          </a:p>
          <a:p>
            <a:r>
              <a:rPr lang="en-US" altLang="zh-CN" sz="2600" dirty="0" err="1">
                <a:solidFill>
                  <a:srgbClr val="FF0000"/>
                </a:solidFill>
              </a:rPr>
              <a:t>InsertionSort</a:t>
            </a:r>
            <a:r>
              <a:rPr lang="zh-CN" altLang="en-US" sz="2600" dirty="0">
                <a:solidFill>
                  <a:srgbClr val="FF0000"/>
                </a:solidFill>
              </a:rPr>
              <a:t>（插入排序）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>
                <a:solidFill>
                  <a:srgbClr val="3333FF"/>
                </a:solidFill>
              </a:rPr>
              <a:t>把无序区中的第一个依顺序插入到有序区。</a:t>
            </a:r>
            <a:endParaRPr lang="en-US" altLang="zh-CN" sz="2600" b="1" dirty="0">
              <a:solidFill>
                <a:srgbClr val="3333FF"/>
              </a:solidFill>
            </a:endParaRPr>
          </a:p>
          <a:p>
            <a:r>
              <a:rPr lang="en-US" altLang="zh-CN" sz="2600" dirty="0">
                <a:solidFill>
                  <a:srgbClr val="FF0000"/>
                </a:solidFill>
              </a:rPr>
              <a:t>Quicksort</a:t>
            </a:r>
            <a:r>
              <a:rPr lang="zh-CN" altLang="en-US" sz="2600" dirty="0">
                <a:solidFill>
                  <a:srgbClr val="FF0000"/>
                </a:solidFill>
              </a:rPr>
              <a:t>（快速排序）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>
                <a:solidFill>
                  <a:srgbClr val="3333FF"/>
                </a:solidFill>
              </a:rPr>
              <a:t>分治方法：以一个元素为基准，分成大小两部分。</a:t>
            </a:r>
            <a:endParaRPr lang="en-US" altLang="zh-CN" sz="2600" dirty="0">
              <a:solidFill>
                <a:srgbClr val="3333FF"/>
              </a:solidFill>
            </a:endParaRPr>
          </a:p>
          <a:p>
            <a:r>
              <a:rPr lang="en-US" altLang="zh-CN" sz="2600" dirty="0" err="1">
                <a:solidFill>
                  <a:srgbClr val="FF0000"/>
                </a:solidFill>
              </a:rPr>
              <a:t>MergeSort</a:t>
            </a:r>
            <a:r>
              <a:rPr lang="zh-CN" altLang="en-US" sz="2600" dirty="0">
                <a:solidFill>
                  <a:srgbClr val="FF0000"/>
                </a:solidFill>
              </a:rPr>
              <a:t>（合并排序）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/>
            <a:r>
              <a:rPr lang="zh-CN" altLang="en-US" sz="2600" b="1" dirty="0">
                <a:solidFill>
                  <a:srgbClr val="3333FF"/>
                </a:solidFill>
              </a:rPr>
              <a:t>分治方法：先分解分成两部分，分别排序，然后再合成。</a:t>
            </a:r>
            <a:endParaRPr lang="en-US" altLang="zh-CN" sz="2600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522467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dirty="0" err="1"/>
              <a:t>SelectionSort</a:t>
            </a:r>
            <a:r>
              <a:rPr lang="en-US" altLang="zh-CN" dirty="0"/>
              <a:t>(</a:t>
            </a:r>
            <a:r>
              <a:rPr lang="zh-CN" altLang="en-US" dirty="0"/>
              <a:t>选择排序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796F-06CA-485B-8367-E0CC5A2A21B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1346" y="1120664"/>
            <a:ext cx="8891323" cy="15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pt-BR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例如，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的一趟简单选择排序过程，其中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中挑选最小元素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[5]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，将其与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进行交换，从而扩大有序区，减小无序区。</a:t>
            </a:r>
            <a:endParaRPr lang="zh-CN" altLang="en-US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3006" y="3829355"/>
            <a:ext cx="464347" cy="4643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7353" y="3829355"/>
            <a:ext cx="464347" cy="4643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1700" y="3829355"/>
            <a:ext cx="464347" cy="4643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6047" y="3829355"/>
            <a:ext cx="464347" cy="464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167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50394" y="3829355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4741" y="3829355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79088" y="3829355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3435" y="3829355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7782" y="3829355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2129" y="3829355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167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左大括号 17"/>
          <p:cNvSpPr/>
          <p:nvPr/>
        </p:nvSpPr>
        <p:spPr>
          <a:xfrm rot="5400000">
            <a:off x="1973440" y="2861965"/>
            <a:ext cx="232174" cy="13930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0039" y="2978052"/>
            <a:ext cx="116086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 b="1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312648" y="4448486"/>
            <a:ext cx="4643470" cy="2327194"/>
            <a:chOff x="1285852" y="4214818"/>
            <a:chExt cx="4286280" cy="2148179"/>
          </a:xfrm>
        </p:grpSpPr>
        <p:sp>
          <p:nvSpPr>
            <p:cNvPr id="21" name="TextBox 20"/>
            <p:cNvSpPr txBox="1"/>
            <p:nvPr/>
          </p:nvSpPr>
          <p:spPr>
            <a:xfrm>
              <a:off x="2857488" y="4214818"/>
              <a:ext cx="2714644" cy="57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zh-CN" sz="1733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从无序区中通过依次比较挑选最小元素放在</a:t>
              </a:r>
              <a:r>
                <a:rPr lang="en-US" altLang="zh-CN" sz="1733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a[3]</a:t>
              </a:r>
              <a:r>
                <a:rPr lang="zh-CN" altLang="zh-CN" sz="1733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1733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1604" y="6000768"/>
              <a:ext cx="1071570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 b="1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4" name="左大括号 33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50" b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9255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7A8B-E608-4C3F-A1BB-F14437F0362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0489" y="464671"/>
            <a:ext cx="9400415" cy="42948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95000" tIns="195000" bIns="195000">
            <a:spAutoFit/>
          </a:bodyPr>
          <a:lstStyle/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void SelectSort(int a[],int n)</a:t>
            </a: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元素进行递增简单选择排序</a:t>
            </a: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int i,j,k;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for (i=0;i&lt;n-1;i++)	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{   k=i;			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记录每趟无序区中最小元素的位置</a:t>
            </a:r>
          </a:p>
          <a:p>
            <a:pPr algn="l"/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for (j=i+1;j&lt;n;j++)	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a[i+1..n-1]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中穷举找最小元素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	   if (a[j]&lt;a[k]) 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	      k=j;	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if (k!=i)		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不是最小元素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a[k]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a[i]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</a:p>
          <a:p>
            <a:pPr algn="l"/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	   swap(a[i],a[k]);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0489" y="5301208"/>
            <a:ext cx="8915400" cy="1326147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sz="3250" dirty="0">
                <a:solidFill>
                  <a:schemeClr val="tx1"/>
                </a:solidFill>
              </a:rPr>
              <a:t>比较次数：</a:t>
            </a:r>
            <a:r>
              <a:rPr lang="en-US" altLang="zh-CN" sz="3250" dirty="0">
                <a:solidFill>
                  <a:schemeClr val="tx1"/>
                </a:solidFill>
              </a:rPr>
              <a:t>1+2+…+(n-1)=n(n-1)/2 = </a:t>
            </a:r>
            <a:r>
              <a:rPr lang="el-GR" altLang="zh-CN" sz="3250" i="1" dirty="0">
                <a:solidFill>
                  <a:schemeClr val="tx1"/>
                </a:solidFill>
              </a:rPr>
              <a:t>Θ</a:t>
            </a:r>
            <a:r>
              <a:rPr lang="en-US" altLang="zh-CN" sz="3250" dirty="0">
                <a:solidFill>
                  <a:schemeClr val="tx1"/>
                </a:solidFill>
              </a:rPr>
              <a:t>(</a:t>
            </a:r>
            <a:r>
              <a:rPr lang="en-US" altLang="zh-CN" sz="3250" i="1" dirty="0">
                <a:solidFill>
                  <a:schemeClr val="tx1"/>
                </a:solidFill>
              </a:rPr>
              <a:t>n</a:t>
            </a:r>
            <a:r>
              <a:rPr lang="en-US" altLang="zh-CN" sz="3250" baseline="30000" dirty="0">
                <a:solidFill>
                  <a:schemeClr val="tx1"/>
                </a:solidFill>
              </a:rPr>
              <a:t>2</a:t>
            </a:r>
            <a:r>
              <a:rPr lang="en-US" altLang="zh-CN" sz="325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3250" dirty="0">
                <a:solidFill>
                  <a:schemeClr val="tx1"/>
                </a:solidFill>
              </a:rPr>
              <a:t>空间复杂度：</a:t>
            </a:r>
            <a:r>
              <a:rPr lang="en-US" altLang="zh-CN" sz="3250" i="1" dirty="0">
                <a:solidFill>
                  <a:schemeClr val="tx1"/>
                </a:solidFill>
              </a:rPr>
              <a:t>O</a:t>
            </a:r>
            <a:r>
              <a:rPr lang="en-US" altLang="zh-CN" sz="3250" dirty="0">
                <a:solidFill>
                  <a:schemeClr val="tx1"/>
                </a:solidFill>
              </a:rPr>
              <a:t>(1)</a:t>
            </a:r>
          </a:p>
          <a:p>
            <a:endParaRPr lang="en-US" altLang="zh-CN" sz="32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46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350489" y="-3382"/>
            <a:ext cx="8915400" cy="905121"/>
          </a:xfrm>
        </p:spPr>
        <p:txBody>
          <a:bodyPr/>
          <a:lstStyle/>
          <a:p>
            <a:r>
              <a:rPr lang="en-US" altLang="zh-CN" dirty="0" err="1"/>
              <a:t>BubbleSort</a:t>
            </a:r>
            <a:r>
              <a:rPr lang="zh-CN" altLang="en-US" dirty="0"/>
              <a:t>（冒泡排序）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BE27-5F85-4966-B8EB-C3416173F2B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41704" y="952483"/>
            <a:ext cx="8891323" cy="158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的一趟冒泡排序过程，其中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[0..2]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是有序的，从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[3..9]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中通过交换将最小元素放在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处，从而扩大有序区，减小无序区。</a:t>
            </a:r>
          </a:p>
        </p:txBody>
      </p:sp>
      <p:sp>
        <p:nvSpPr>
          <p:cNvPr id="8" name="矩形 7"/>
          <p:cNvSpPr/>
          <p:nvPr/>
        </p:nvSpPr>
        <p:spPr>
          <a:xfrm>
            <a:off x="1393006" y="3661174"/>
            <a:ext cx="464347" cy="4643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7353" y="3661174"/>
            <a:ext cx="464347" cy="4643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1700" y="3661174"/>
            <a:ext cx="464347" cy="4643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86047" y="3661174"/>
            <a:ext cx="464347" cy="464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167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50394" y="3661174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4741" y="3661174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79088" y="3661174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3435" y="3661174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07782" y="3661174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2129" y="3661174"/>
            <a:ext cx="464347" cy="4643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167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左大括号 17"/>
          <p:cNvSpPr/>
          <p:nvPr/>
        </p:nvSpPr>
        <p:spPr>
          <a:xfrm rot="5400000">
            <a:off x="1973440" y="2693784"/>
            <a:ext cx="232174" cy="13930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95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70397" y="2809871"/>
            <a:ext cx="1160868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50" b="1">
                <a:solidFill>
                  <a:srgbClr val="99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有序区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393006" y="4280305"/>
            <a:ext cx="4643470" cy="2249803"/>
            <a:chOff x="1285852" y="4214818"/>
            <a:chExt cx="4286280" cy="2076741"/>
          </a:xfrm>
        </p:grpSpPr>
        <p:sp>
          <p:nvSpPr>
            <p:cNvPr id="21" name="TextBox 20"/>
            <p:cNvSpPr txBox="1"/>
            <p:nvPr/>
          </p:nvSpPr>
          <p:spPr>
            <a:xfrm>
              <a:off x="2857488" y="4214818"/>
              <a:ext cx="2714644" cy="577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733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从无序区中通过交换方式挑选最小元素放在</a:t>
              </a:r>
              <a:r>
                <a:rPr lang="en-US" altLang="zh-CN" sz="1733" b="1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733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[3]</a:t>
              </a:r>
              <a:r>
                <a:rPr lang="zh-CN" altLang="zh-CN" sz="1733" b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643174" y="4286256"/>
              <a:ext cx="214314" cy="642942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85852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14480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43108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571736" y="5072074"/>
              <a:ext cx="428628" cy="42862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0036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428992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86248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857620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14876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143504" y="5072074"/>
              <a:ext cx="428628" cy="4286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1604" y="5929330"/>
              <a:ext cx="1071570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 b="1">
                  <a:solidFill>
                    <a:srgbClr val="99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有序区</a:t>
              </a:r>
            </a:p>
          </p:txBody>
        </p:sp>
        <p:sp>
          <p:nvSpPr>
            <p:cNvPr id="34" name="左大括号 33"/>
            <p:cNvSpPr/>
            <p:nvPr/>
          </p:nvSpPr>
          <p:spPr>
            <a:xfrm rot="16200000">
              <a:off x="2000232" y="4929198"/>
              <a:ext cx="214314" cy="164307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50" b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1316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5457225"/>
            <a:ext cx="8915400" cy="70207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比较次数：</a:t>
            </a:r>
            <a:r>
              <a:rPr lang="en-US" altLang="zh-CN" dirty="0">
                <a:solidFill>
                  <a:schemeClr val="tx1"/>
                </a:solidFill>
              </a:rPr>
              <a:t>1+2+…+(n-1)=n(n-1)/2 = </a:t>
            </a:r>
            <a:r>
              <a:rPr lang="el-GR" altLang="zh-CN" i="1" dirty="0">
                <a:solidFill>
                  <a:schemeClr val="tx1"/>
                </a:solidFill>
              </a:rPr>
              <a:t>Θ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空间复杂度：</a:t>
            </a:r>
            <a:r>
              <a:rPr lang="en-US" altLang="zh-CN" i="1" dirty="0">
                <a:solidFill>
                  <a:schemeClr val="tx1"/>
                </a:solidFill>
              </a:rPr>
              <a:t>O</a:t>
            </a:r>
            <a:r>
              <a:rPr lang="en-US" altLang="zh-CN" dirty="0">
                <a:solidFill>
                  <a:schemeClr val="tx1"/>
                </a:solidFill>
              </a:rPr>
              <a:t>(1)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D66-3FC4-4697-92EB-0A65F161036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0489" y="-3381"/>
            <a:ext cx="9166522" cy="519512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95000" tIns="195000" bIns="195000">
            <a:spAutoFit/>
          </a:bodyPr>
          <a:lstStyle/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void BubbleSort(int a[],int n)</a:t>
            </a: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按递增有序进行冒泡排序</a:t>
            </a: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int i,j; int tmp;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exchange;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=0;i&lt;n-1;i++)	   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</a:t>
            </a:r>
            <a:r>
              <a:rPr lang="nb-NO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趟排序</a:t>
            </a: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{	exchange=false;	   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本趟排序前置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	for (j=n-1;j&gt;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--)	   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无序区元素比较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找出最小元素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(a[j]&lt;a[j-1])	   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当相邻元素反序时</a:t>
            </a: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{  swap(a[j],a[j-1]);  //a[j]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a[j-1]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进行交换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exchange=true;	   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发生交换置</a:t>
            </a:r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exchange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if (exchange==false)  	   //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本趟未发生交换时结束算法</a:t>
            </a: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return;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904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InsertionSort</a:t>
            </a:r>
            <a:r>
              <a:rPr lang="zh-CN" altLang="en-US" dirty="0"/>
              <a:t>（插入排序）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D3137-A4E6-436C-8647-F695488C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4E74-C035-46FF-8D3C-1912C46785D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BD012-B1EA-4C58-869D-A427AD1D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9CE97A-9CBE-45C7-8783-0B021E4B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16" y="2024844"/>
            <a:ext cx="7800000" cy="4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0853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77156" y="854714"/>
            <a:ext cx="8891323" cy="241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383" b="1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383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蛮力法</a:t>
            </a: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是一种简单直接地解决问题的方法，通常直接基于问题的描述和所涉及的概念定义，找出所有可能的解。</a:t>
            </a:r>
          </a:p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然后选择其中的一种或多种解，若该解不可行则试探下一种可能的解。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40532" y="74627"/>
            <a:ext cx="4246832" cy="559064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033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Consolas" pitchFamily="49" charset="0"/>
              </a:rPr>
              <a:t>蛮力法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08153" y="3350991"/>
            <a:ext cx="6241125" cy="4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383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使用蛮力法通常有如下几种情况：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2469" y="3967642"/>
            <a:ext cx="8893042" cy="27578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56000" tIns="156000" rIns="156000" bIns="156000">
            <a:spAutoFit/>
          </a:bodyPr>
          <a:lstStyle/>
          <a:p>
            <a:pPr marL="495285" indent="-495285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搜索所有的解空间：问题的解存在于规模不大的解空间中。</a:t>
            </a:r>
          </a:p>
          <a:p>
            <a:pPr marL="495285" indent="-495285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搜索所有的路径：这类问题中不同的路径对应不同的解。</a:t>
            </a:r>
          </a:p>
          <a:p>
            <a:pPr marL="495285" indent="-495285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直接计算：按照基于问题的描述和所涉及的概念定义，直接进行计算。往往是一些简单的题，不需要算法技巧的。</a:t>
            </a:r>
          </a:p>
          <a:p>
            <a:pPr marL="495285" indent="-495285">
              <a:lnSpc>
                <a:spcPct val="150000"/>
              </a:lnSpc>
              <a:buBlip>
                <a:blip r:embed="rId2"/>
              </a:buBlip>
            </a:pPr>
            <a:r>
              <a:rPr lang="zh-CN" altLang="en-US" sz="2167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模拟和仿真：按照求解问题的要求直接模拟或仿真即可。</a:t>
            </a:r>
          </a:p>
        </p:txBody>
      </p:sp>
    </p:spTree>
    <p:extLst>
      <p:ext uri="{BB962C8B-B14F-4D97-AF65-F5344CB8AC3E}">
        <p14:creationId xmlns:p14="http://schemas.microsoft.com/office/powerpoint/2010/main" val="3261109032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InsertionSort</a:t>
            </a:r>
            <a:r>
              <a:rPr lang="en-US" altLang="zh-CN" dirty="0"/>
              <a:t>: the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556793"/>
            <a:ext cx="9137253" cy="3666407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void 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InsertionSort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a[], 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n)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//</a:t>
            </a:r>
            <a:r>
              <a:rPr lang="zh-CN" altLang="zh-CN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pt-BR" altLang="zh-CN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按递增有序进行</a:t>
            </a:r>
            <a:r>
              <a:rPr lang="zh-CN" altLang="en-US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zh-CN" altLang="zh-CN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</a:t>
            </a:r>
            <a:endParaRPr lang="en-US" altLang="zh-CN" b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｛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j;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int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tmp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; 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for (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=1; 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&lt;n; 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++)  //</a:t>
            </a:r>
            <a:r>
              <a:rPr lang="zh-CN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初始时第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个元素为有序区，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轮。</a:t>
            </a:r>
            <a:endParaRPr lang="en-US" altLang="zh-CN" b="1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{</a:t>
            </a:r>
            <a:r>
              <a:rPr lang="zh-CN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tmp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= a[</a:t>
            </a:r>
            <a:r>
              <a:rPr lang="en-US" altLang="zh-CN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];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for(j=i-1;j&gt;=0;j--)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  if (a[j]&gt;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tmp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 a[j+1]=a[j]; </a:t>
            </a:r>
          </a:p>
          <a:p>
            <a:pPr lvl="3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A[j+1] =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tmp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03A39E-8958-474D-B160-926952D6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142E-AE99-4CCF-A130-9F241121C5B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1E697-FC8B-4620-A648-E767F77B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23304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Worst-Case</a:t>
            </a:r>
            <a:r>
              <a:rPr lang="en-US" altLang="zh-CN" dirty="0"/>
              <a:t> Analysis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sz="3033" dirty="0">
              <a:solidFill>
                <a:schemeClr val="tx1"/>
              </a:solidFill>
            </a:endParaRPr>
          </a:p>
          <a:p>
            <a:r>
              <a:rPr lang="en-US" altLang="zh-CN" sz="3033" dirty="0">
                <a:solidFill>
                  <a:schemeClr val="tx1"/>
                </a:solidFill>
              </a:rPr>
              <a:t>At the beginning, there are </a:t>
            </a:r>
            <a:r>
              <a:rPr lang="en-US" altLang="zh-CN" sz="3033" i="1" dirty="0">
                <a:solidFill>
                  <a:schemeClr val="tx1"/>
                </a:solidFill>
              </a:rPr>
              <a:t>n</a:t>
            </a:r>
            <a:r>
              <a:rPr lang="en-US" altLang="zh-CN" sz="3033" dirty="0">
                <a:solidFill>
                  <a:schemeClr val="tx1"/>
                </a:solidFill>
              </a:rPr>
              <a:t>-1 entries in the unsorted segment, so: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C33CF2-3C0C-41FD-BB4D-1DCB3FEC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FDDD-CFE8-4696-955E-8AFD1F144B7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67E06-DF6C-4EA0-86BF-C4D38416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74779" name="Group 27"/>
          <p:cNvGrpSpPr>
            <a:grpSpLocks/>
          </p:cNvGrpSpPr>
          <p:nvPr/>
        </p:nvGrpSpPr>
        <p:grpSpPr bwMode="auto">
          <a:xfrm>
            <a:off x="1898650" y="1695450"/>
            <a:ext cx="7594600" cy="2591727"/>
            <a:chOff x="1104" y="1152"/>
            <a:chExt cx="4416" cy="1507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2619" y="1592"/>
              <a:ext cx="2088" cy="3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1104" y="1592"/>
              <a:ext cx="1387" cy="3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59" name="Oval 7"/>
            <p:cNvSpPr>
              <a:spLocks noChangeArrowheads="1"/>
            </p:cNvSpPr>
            <p:nvPr/>
          </p:nvSpPr>
          <p:spPr bwMode="auto">
            <a:xfrm>
              <a:off x="1172" y="1685"/>
              <a:ext cx="207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4417" y="1674"/>
              <a:ext cx="207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1" name="Oval 9"/>
            <p:cNvSpPr>
              <a:spLocks noChangeArrowheads="1"/>
            </p:cNvSpPr>
            <p:nvPr/>
          </p:nvSpPr>
          <p:spPr bwMode="auto">
            <a:xfrm>
              <a:off x="1926" y="1674"/>
              <a:ext cx="206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2" name="Oval 10"/>
            <p:cNvSpPr>
              <a:spLocks noChangeArrowheads="1"/>
            </p:cNvSpPr>
            <p:nvPr/>
          </p:nvSpPr>
          <p:spPr bwMode="auto">
            <a:xfrm>
              <a:off x="2222" y="1685"/>
              <a:ext cx="206" cy="19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3" name="Oval 11"/>
            <p:cNvSpPr>
              <a:spLocks noChangeArrowheads="1"/>
            </p:cNvSpPr>
            <p:nvPr/>
          </p:nvSpPr>
          <p:spPr bwMode="auto">
            <a:xfrm>
              <a:off x="2649" y="1674"/>
              <a:ext cx="206" cy="199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2953" y="1674"/>
              <a:ext cx="206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5" name="Oval 13"/>
            <p:cNvSpPr>
              <a:spLocks noChangeArrowheads="1"/>
            </p:cNvSpPr>
            <p:nvPr/>
          </p:nvSpPr>
          <p:spPr bwMode="auto">
            <a:xfrm>
              <a:off x="4068" y="1674"/>
              <a:ext cx="206" cy="1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>
              <a:off x="1747" y="1392"/>
              <a:ext cx="87" cy="27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>
              <a:off x="1464" y="1771"/>
              <a:ext cx="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>
              <a:off x="3211" y="1781"/>
              <a:ext cx="7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2960" y="2143"/>
              <a:ext cx="256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1950" b="1" dirty="0">
                  <a:solidFill>
                    <a:srgbClr val="0000FF"/>
                  </a:solidFill>
                </a:rPr>
                <a:t>To find the right position for </a:t>
              </a:r>
              <a:r>
                <a:rPr lang="en-US" altLang="zh-CN" sz="1950" b="1" i="1" dirty="0">
                  <a:solidFill>
                    <a:srgbClr val="0000FF"/>
                  </a:solidFill>
                </a:rPr>
                <a:t>x </a:t>
              </a:r>
              <a:r>
                <a:rPr lang="en-US" altLang="zh-CN" sz="1950" b="1" dirty="0">
                  <a:solidFill>
                    <a:srgbClr val="0000FF"/>
                  </a:solidFill>
                </a:rPr>
                <a:t>in the sorted segment, </a:t>
              </a:r>
              <a:r>
                <a:rPr lang="en-US" altLang="zh-CN" sz="1950" b="1" i="1" dirty="0">
                  <a:solidFill>
                    <a:srgbClr val="0000FF"/>
                  </a:solidFill>
                </a:rPr>
                <a:t>i</a:t>
              </a:r>
              <a:r>
                <a:rPr lang="en-US" altLang="zh-CN" sz="1950" b="1" dirty="0">
                  <a:solidFill>
                    <a:srgbClr val="0000FF"/>
                  </a:solidFill>
                </a:rPr>
                <a:t> comparisons must be done in the worst case.</a:t>
              </a:r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flipH="1" flipV="1">
              <a:off x="2774" y="1781"/>
              <a:ext cx="274" cy="3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72" name="Freeform 20"/>
            <p:cNvSpPr>
              <a:spLocks/>
            </p:cNvSpPr>
            <p:nvPr/>
          </p:nvSpPr>
          <p:spPr bwMode="auto">
            <a:xfrm>
              <a:off x="2162" y="1908"/>
              <a:ext cx="556" cy="338"/>
            </a:xfrm>
            <a:custGeom>
              <a:avLst/>
              <a:gdLst>
                <a:gd name="T0" fmla="*/ 750 w 763"/>
                <a:gd name="T1" fmla="*/ 15 h 482"/>
                <a:gd name="T2" fmla="*/ 736 w 763"/>
                <a:gd name="T3" fmla="*/ 255 h 482"/>
                <a:gd name="T4" fmla="*/ 586 w 763"/>
                <a:gd name="T5" fmla="*/ 450 h 482"/>
                <a:gd name="T6" fmla="*/ 331 w 763"/>
                <a:gd name="T7" fmla="*/ 450 h 482"/>
                <a:gd name="T8" fmla="*/ 166 w 763"/>
                <a:gd name="T9" fmla="*/ 300 h 482"/>
                <a:gd name="T10" fmla="*/ 0 w 763"/>
                <a:gd name="T1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3" h="482">
                  <a:moveTo>
                    <a:pt x="750" y="15"/>
                  </a:moveTo>
                  <a:cubicBezTo>
                    <a:pt x="753" y="100"/>
                    <a:pt x="763" y="183"/>
                    <a:pt x="736" y="255"/>
                  </a:cubicBezTo>
                  <a:cubicBezTo>
                    <a:pt x="709" y="327"/>
                    <a:pt x="653" y="418"/>
                    <a:pt x="586" y="450"/>
                  </a:cubicBezTo>
                  <a:cubicBezTo>
                    <a:pt x="519" y="482"/>
                    <a:pt x="401" y="475"/>
                    <a:pt x="331" y="450"/>
                  </a:cubicBezTo>
                  <a:cubicBezTo>
                    <a:pt x="261" y="425"/>
                    <a:pt x="221" y="375"/>
                    <a:pt x="166" y="300"/>
                  </a:cubicBezTo>
                  <a:cubicBezTo>
                    <a:pt x="111" y="225"/>
                    <a:pt x="28" y="5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H="1" flipV="1">
              <a:off x="2162" y="1908"/>
              <a:ext cx="44" cy="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74774" name="Text Box 22"/>
            <p:cNvSpPr txBox="1">
              <a:spLocks noChangeArrowheads="1"/>
            </p:cNvSpPr>
            <p:nvPr/>
          </p:nvSpPr>
          <p:spPr bwMode="auto">
            <a:xfrm>
              <a:off x="1392" y="1152"/>
              <a:ext cx="124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dirty="0"/>
                <a:t>Sorted (</a:t>
              </a:r>
              <a:r>
                <a:rPr lang="en-US" altLang="zh-CN" sz="2167" i="1" dirty="0" err="1"/>
                <a:t>i</a:t>
              </a:r>
              <a:r>
                <a:rPr lang="en-US" altLang="zh-CN" sz="2167" dirty="0"/>
                <a:t> entries)</a:t>
              </a:r>
            </a:p>
          </p:txBody>
        </p:sp>
        <p:sp>
          <p:nvSpPr>
            <p:cNvPr id="74775" name="Text Box 23"/>
            <p:cNvSpPr txBox="1">
              <a:spLocks noChangeArrowheads="1"/>
            </p:cNvSpPr>
            <p:nvPr/>
          </p:nvSpPr>
          <p:spPr bwMode="auto">
            <a:xfrm>
              <a:off x="2640" y="1632"/>
              <a:ext cx="3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b="1" i="1">
                  <a:solidFill>
                    <a:srgbClr val="3333FF"/>
                  </a:solidFill>
                </a:rPr>
                <a:t>x</a:t>
              </a:r>
            </a:p>
          </p:txBody>
        </p:sp>
      </p:grpSp>
      <p:graphicFrame>
        <p:nvGraphicFramePr>
          <p:cNvPr id="7477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826399"/>
              </p:ext>
            </p:extLst>
          </p:nvPr>
        </p:nvGraphicFramePr>
        <p:xfrm>
          <a:off x="1676637" y="5632214"/>
          <a:ext cx="3025274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444240" progId="Equation.3">
                  <p:embed/>
                </p:oleObj>
              </mc:Choice>
              <mc:Fallback>
                <p:oleObj name="Equation" r:id="rId3" imgW="123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37" y="5632214"/>
                        <a:ext cx="3025274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5778500" y="5457226"/>
            <a:ext cx="3879850" cy="992579"/>
          </a:xfrm>
          <a:prstGeom prst="rect">
            <a:avLst/>
          </a:prstGeom>
          <a:solidFill>
            <a:srgbClr val="FF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The input for which the upper bound is reached does exist, so: </a:t>
            </a:r>
            <a:r>
              <a:rPr lang="en-US" altLang="zh-CN" sz="1950" b="1" i="1" dirty="0"/>
              <a:t>W</a:t>
            </a:r>
            <a:r>
              <a:rPr lang="en-US" altLang="zh-CN" sz="1950" b="1" dirty="0"/>
              <a:t>(</a:t>
            </a:r>
            <a:r>
              <a:rPr lang="en-US" altLang="zh-CN" sz="1950" b="1" i="1" dirty="0"/>
              <a:t>n</a:t>
            </a:r>
            <a:r>
              <a:rPr lang="en-US" altLang="zh-CN" sz="1950" b="1" dirty="0"/>
              <a:t>)</a:t>
            </a:r>
            <a:r>
              <a:rPr lang="en-US" altLang="zh-CN" sz="1950" b="1" dirty="0">
                <a:sym typeface="Symbol" pitchFamily="18" charset="2"/>
              </a:rPr>
              <a:t>(</a:t>
            </a:r>
            <a:r>
              <a:rPr lang="en-US" altLang="zh-CN" sz="1950" b="1" i="1" dirty="0">
                <a:sym typeface="Symbol" pitchFamily="18" charset="2"/>
              </a:rPr>
              <a:t>n</a:t>
            </a:r>
            <a:r>
              <a:rPr lang="en-US" altLang="zh-CN" sz="1950" b="1" baseline="30000" dirty="0">
                <a:sym typeface="Symbol" pitchFamily="18" charset="2"/>
              </a:rPr>
              <a:t>2</a:t>
            </a:r>
            <a:r>
              <a:rPr lang="en-US" altLang="zh-CN" sz="1950" b="1" dirty="0">
                <a:sym typeface="Symbol" pitchFamily="18" charset="2"/>
              </a:rPr>
              <a:t>)</a:t>
            </a:r>
            <a:endParaRPr lang="en-US" altLang="zh-CN" sz="1950" b="1" dirty="0"/>
          </a:p>
        </p:txBody>
      </p:sp>
    </p:spTree>
    <p:extLst>
      <p:ext uri="{BB962C8B-B14F-4D97-AF65-F5344CB8AC3E}">
        <p14:creationId xmlns:p14="http://schemas.microsoft.com/office/powerpoint/2010/main" val="98199200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Average-case</a:t>
            </a:r>
            <a:r>
              <a:rPr lang="en-US" altLang="zh-CN" dirty="0"/>
              <a:t> Behavior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033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3033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3033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3033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 sz="3033" dirty="0">
              <a:solidFill>
                <a:schemeClr val="tx1"/>
              </a:solidFill>
            </a:endParaRPr>
          </a:p>
          <a:p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en-US" altLang="zh-CN" sz="2600" dirty="0">
                <a:solidFill>
                  <a:schemeClr val="tx1"/>
                </a:solidFill>
              </a:rPr>
              <a:t>Assumptions: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All permutations of the keys are equally likely as input.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There are not different entries with the same keys.</a:t>
            </a:r>
          </a:p>
          <a:p>
            <a:pPr marL="128980" indent="0">
              <a:buNone/>
            </a:pPr>
            <a:r>
              <a:rPr lang="en-US" altLang="zh-CN" sz="1842" i="1" dirty="0">
                <a:solidFill>
                  <a:schemeClr val="tx1"/>
                </a:solidFill>
              </a:rPr>
              <a:t>Note: For the (i+1)</a:t>
            </a:r>
            <a:r>
              <a:rPr lang="en-US" altLang="zh-CN" sz="1842" i="1" dirty="0" err="1">
                <a:solidFill>
                  <a:schemeClr val="tx1"/>
                </a:solidFill>
              </a:rPr>
              <a:t>th</a:t>
            </a:r>
            <a:r>
              <a:rPr lang="en-US" altLang="zh-CN" sz="1842" i="1" dirty="0">
                <a:solidFill>
                  <a:schemeClr val="tx1"/>
                </a:solidFill>
              </a:rPr>
              <a:t> interval (leftmost), only one comparisons is needed</a:t>
            </a:r>
            <a:r>
              <a:rPr lang="en-US" altLang="zh-CN" sz="1842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8600F-CA65-41AD-B49A-5E70080F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7841-880F-49BA-92EB-33A58730981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26497-97B6-444B-95AF-098C39E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504135" y="2452159"/>
            <a:ext cx="3590925" cy="63288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1898650" y="2452159"/>
            <a:ext cx="2385352" cy="63288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2015597" y="2612100"/>
            <a:ext cx="355997" cy="3405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7596321" y="2593182"/>
            <a:ext cx="355996" cy="3422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3312319" y="2593182"/>
            <a:ext cx="354277" cy="3422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3821378" y="2612100"/>
            <a:ext cx="354277" cy="34051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4555729" y="2593182"/>
            <a:ext cx="354277" cy="342239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5078546" y="2593182"/>
            <a:ext cx="354277" cy="3422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6996113" y="2593182"/>
            <a:ext cx="354277" cy="3422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950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004477" y="2108201"/>
            <a:ext cx="149621" cy="47122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2517775" y="2760002"/>
            <a:ext cx="56409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5522251" y="2777200"/>
            <a:ext cx="1353476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1238250" y="3594100"/>
            <a:ext cx="4494837" cy="975000"/>
          </a:xfrm>
          <a:prstGeom prst="rect">
            <a:avLst/>
          </a:prstGeom>
          <a:solidFill>
            <a:srgbClr val="FFCC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>
              <a:lnSpc>
                <a:spcPct val="96000"/>
              </a:lnSpc>
            </a:pPr>
            <a:r>
              <a:rPr lang="en-US" altLang="zh-CN" sz="1950" b="1" i="1" dirty="0">
                <a:solidFill>
                  <a:srgbClr val="0000FF"/>
                </a:solidFill>
              </a:rPr>
              <a:t>x</a:t>
            </a:r>
            <a:r>
              <a:rPr lang="en-US" altLang="zh-CN" sz="1950" b="1" dirty="0">
                <a:solidFill>
                  <a:srgbClr val="0000FF"/>
                </a:solidFill>
              </a:rPr>
              <a:t> may be located in any one of the </a:t>
            </a:r>
            <a:r>
              <a:rPr lang="en-US" altLang="zh-CN" sz="1950" b="1" i="1" dirty="0">
                <a:solidFill>
                  <a:srgbClr val="0000FF"/>
                </a:solidFill>
              </a:rPr>
              <a:t>i</a:t>
            </a:r>
            <a:r>
              <a:rPr lang="en-US" altLang="zh-CN" sz="1950" b="1" dirty="0">
                <a:solidFill>
                  <a:srgbClr val="0000FF"/>
                </a:solidFill>
              </a:rPr>
              <a:t>+1 intervals(inclusive), assumingly, with the same probability 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2393950" y="1695450"/>
            <a:ext cx="2146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/>
              <a:t>Sorted (</a:t>
            </a:r>
            <a:r>
              <a:rPr lang="en-US" altLang="zh-CN" sz="2167" i="1" dirty="0" err="1"/>
              <a:t>i</a:t>
            </a:r>
            <a:r>
              <a:rPr lang="en-US" altLang="zh-CN" sz="2167" dirty="0"/>
              <a:t> entries)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4540250" y="2520950"/>
            <a:ext cx="57785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b="1" i="1">
                <a:solidFill>
                  <a:srgbClr val="3333FF"/>
                </a:solidFill>
              </a:rPr>
              <a:t>x</a:t>
            </a:r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 flipV="1">
            <a:off x="4210050" y="2851150"/>
            <a:ext cx="0" cy="742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 flipV="1">
            <a:off x="3714750" y="2851150"/>
            <a:ext cx="0" cy="742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V="1">
            <a:off x="2476500" y="2851150"/>
            <a:ext cx="0" cy="742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 flipV="1">
            <a:off x="1981200" y="2851150"/>
            <a:ext cx="0" cy="742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V="1">
            <a:off x="3219450" y="2851150"/>
            <a:ext cx="0" cy="742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150700803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Complexity</a:t>
            </a:r>
            <a:endParaRPr lang="zh-CN" alt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817556"/>
            <a:ext cx="9054703" cy="4457700"/>
          </a:xfrm>
        </p:spPr>
        <p:txBody>
          <a:bodyPr/>
          <a:lstStyle/>
          <a:p>
            <a:r>
              <a:rPr lang="en-US" altLang="zh-CN" sz="2600" dirty="0">
                <a:solidFill>
                  <a:schemeClr val="tx1"/>
                </a:solidFill>
              </a:rPr>
              <a:t>The expected number of comparisons to find the location for the </a:t>
            </a:r>
            <a:r>
              <a:rPr lang="en-US" altLang="zh-CN" sz="2600" i="1" dirty="0">
                <a:solidFill>
                  <a:schemeClr val="tx1"/>
                </a:solidFill>
              </a:rPr>
              <a:t>i+</a:t>
            </a:r>
            <a:r>
              <a:rPr lang="en-US" altLang="zh-CN" sz="2600" dirty="0">
                <a:solidFill>
                  <a:schemeClr val="tx1"/>
                </a:solidFill>
              </a:rPr>
              <a:t>1th element:</a:t>
            </a:r>
          </a:p>
          <a:p>
            <a:endParaRPr lang="en-US" altLang="zh-CN" sz="2600" dirty="0">
              <a:solidFill>
                <a:schemeClr val="tx1"/>
              </a:solidFill>
            </a:endParaRPr>
          </a:p>
          <a:p>
            <a:endParaRPr lang="en-US" altLang="zh-CN" sz="3033" dirty="0">
              <a:solidFill>
                <a:schemeClr val="tx1"/>
              </a:solidFill>
            </a:endParaRPr>
          </a:p>
          <a:p>
            <a:pPr>
              <a:spcBef>
                <a:spcPct val="8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For all 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-1 insertions: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557B18-DDF3-410F-AEB5-6BA6CC1A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6832-FF20-40BE-9440-C62C08F4469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A54BC-C0AE-4BCF-A7B7-63CB746A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311400" y="2603500"/>
          <a:ext cx="56959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457200" progId="Equation.3">
                  <p:embed/>
                </p:oleObj>
              </mc:Choice>
              <mc:Fallback>
                <p:oleObj name="Equation" r:id="rId3" imgW="2247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603500"/>
                        <a:ext cx="56959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5035550" y="3733806"/>
            <a:ext cx="3115805" cy="392415"/>
          </a:xfrm>
          <a:prstGeom prst="rect">
            <a:avLst/>
          </a:prstGeom>
          <a:solidFill>
            <a:srgbClr val="99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950" b="1" i="1" dirty="0"/>
              <a:t>for the leftmost interval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 flipV="1">
            <a:off x="4705350" y="3350991"/>
            <a:ext cx="330200" cy="330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449295-D4FA-4376-9DB1-885FF9CD0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181" y="4599130"/>
            <a:ext cx="5659638" cy="1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25860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4627"/>
            <a:ext cx="8915400" cy="1638182"/>
          </a:xfrm>
        </p:spPr>
        <p:txBody>
          <a:bodyPr/>
          <a:lstStyle/>
          <a:p>
            <a:r>
              <a:rPr lang="en-US" altLang="zh-CN" dirty="0"/>
              <a:t>Inversion and Sorting</a:t>
            </a:r>
            <a:br>
              <a:rPr lang="en-US" altLang="zh-CN" dirty="0"/>
            </a:br>
            <a:r>
              <a:rPr lang="zh-CN" altLang="en-US" dirty="0"/>
              <a:t>（逆序对与排序）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55998" y="1817556"/>
                <a:ext cx="9137253" cy="44577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An unsorted sequence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{x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…,  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n-1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} = {1,2,3,…,n-1,n}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&lt;x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&gt; is an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inversion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if 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&gt;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but i&lt;j 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Sorting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Eliminating inversions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All the inversions </a:t>
                </a:r>
                <a:r>
                  <a:rPr lang="en-US" altLang="zh-CN" b="1" i="1" dirty="0">
                    <a:solidFill>
                      <a:schemeClr val="tx1"/>
                    </a:solidFill>
                  </a:rPr>
                  <a:t>must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be eliminated during the process of sorting</a:t>
                </a:r>
              </a:p>
            </p:txBody>
          </p:sp>
        </mc:Choice>
        <mc:Fallback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998" y="1817556"/>
                <a:ext cx="9137253" cy="4457700"/>
              </a:xfrm>
              <a:blipFill>
                <a:blip r:embed="rId3"/>
                <a:stretch>
                  <a:fillRect l="-1534" t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86688-8DF1-4BD5-9C4A-440F61E0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95B2-2193-4FF0-944C-2FEF2780603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F8CD45-91DE-4CA5-A59D-A0F41F3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22798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Eliminating Inverses: </a:t>
            </a:r>
            <a:br>
              <a:rPr lang="en-US" altLang="zh-CN" dirty="0"/>
            </a:br>
            <a:r>
              <a:rPr lang="en-US" altLang="zh-CN" dirty="0"/>
              <a:t>Worst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Local comparison is done between two adjacent elements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At most </a:t>
            </a:r>
            <a:r>
              <a:rPr lang="en-US" altLang="zh-CN" i="1" dirty="0">
                <a:solidFill>
                  <a:schemeClr val="tx1"/>
                </a:solidFill>
              </a:rPr>
              <a:t>one</a:t>
            </a:r>
            <a:r>
              <a:rPr lang="en-US" altLang="zh-CN" dirty="0">
                <a:solidFill>
                  <a:schemeClr val="tx1"/>
                </a:solidFill>
              </a:rPr>
              <a:t> inversion is removed by a local comparison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There do exist inputs with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-1)/2 inversions, such as (n,n-1,…,3,2,1)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The worst-case behavior of any sorting algorithm that remove at most one inversion per key comparison must in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(n</a:t>
            </a:r>
            <a:r>
              <a:rPr lang="en-US" altLang="zh-CN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9D451-33DB-4279-874D-C6704DE9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EDC5-C134-4333-9334-0FD3F9EB9D7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8D9B0-0D62-46E6-8CBB-E4BD9F52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81056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06" y="-159399"/>
            <a:ext cx="8915400" cy="858095"/>
          </a:xfrm>
        </p:spPr>
        <p:txBody>
          <a:bodyPr/>
          <a:lstStyle/>
          <a:p>
            <a:r>
              <a:rPr lang="en-US" altLang="zh-CN" sz="3900" dirty="0"/>
              <a:t>Eliminating Inversions: Average Case</a:t>
            </a:r>
            <a:endParaRPr lang="zh-CN" altLang="en-US" sz="39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6" y="932723"/>
            <a:ext cx="8915400" cy="56946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solidFill>
                  <a:schemeClr val="tx1"/>
                </a:solidFill>
              </a:rPr>
              <a:t>Computing the average number of inversions in inputs of size 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 (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&gt;1):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167" b="1" dirty="0">
                <a:solidFill>
                  <a:schemeClr val="tx1"/>
                </a:solidFill>
              </a:rPr>
              <a:t>Transpose pair: </a:t>
            </a:r>
          </a:p>
          <a:p>
            <a:pPr marL="495285" lvl="1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167" b="1" dirty="0">
                <a:solidFill>
                  <a:schemeClr val="tx1"/>
                </a:solidFill>
              </a:rPr>
              <a:t>             x</a:t>
            </a:r>
            <a:r>
              <a:rPr lang="en-US" altLang="zh-CN" sz="2167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167" b="1" dirty="0">
                <a:solidFill>
                  <a:schemeClr val="tx1"/>
                </a:solidFill>
              </a:rPr>
              <a:t>, x</a:t>
            </a:r>
            <a:r>
              <a:rPr lang="en-US" altLang="zh-CN" sz="2167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2167" b="1" dirty="0">
                <a:solidFill>
                  <a:schemeClr val="tx1"/>
                </a:solidFill>
              </a:rPr>
              <a:t>, x</a:t>
            </a:r>
            <a:r>
              <a:rPr lang="en-US" altLang="zh-CN" sz="2167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2167" b="1" dirty="0">
                <a:solidFill>
                  <a:schemeClr val="tx1"/>
                </a:solidFill>
              </a:rPr>
              <a:t>, …,  x</a:t>
            </a:r>
            <a:r>
              <a:rPr lang="en-US" altLang="zh-CN" sz="2167" b="1" baseline="-25000" dirty="0">
                <a:solidFill>
                  <a:schemeClr val="tx1"/>
                </a:solidFill>
              </a:rPr>
              <a:t>n-1</a:t>
            </a:r>
            <a:r>
              <a:rPr lang="en-US" altLang="zh-CN" sz="2167" b="1" dirty="0">
                <a:solidFill>
                  <a:schemeClr val="tx1"/>
                </a:solidFill>
              </a:rPr>
              <a:t>, </a:t>
            </a:r>
            <a:r>
              <a:rPr lang="en-US" altLang="zh-CN" sz="2167" b="1" dirty="0" err="1">
                <a:solidFill>
                  <a:schemeClr val="tx1"/>
                </a:solidFill>
              </a:rPr>
              <a:t>x</a:t>
            </a:r>
            <a:r>
              <a:rPr lang="en-US" altLang="zh-CN" sz="2167" b="1" baseline="-25000" dirty="0" err="1">
                <a:solidFill>
                  <a:schemeClr val="tx1"/>
                </a:solidFill>
              </a:rPr>
              <a:t>n</a:t>
            </a:r>
            <a:endParaRPr lang="en-US" altLang="zh-CN" sz="2167" b="1" baseline="-250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 </a:t>
            </a:r>
            <a:r>
              <a:rPr lang="en-US" altLang="zh-CN" b="1" dirty="0" err="1">
                <a:solidFill>
                  <a:schemeClr val="tx1"/>
                </a:solidFill>
              </a:rPr>
              <a:t>x</a:t>
            </a:r>
            <a:r>
              <a:rPr lang="en-US" altLang="zh-CN" b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, x</a:t>
            </a:r>
            <a:r>
              <a:rPr lang="en-US" altLang="zh-CN" b="1" baseline="-25000" dirty="0">
                <a:solidFill>
                  <a:schemeClr val="tx1"/>
                </a:solidFill>
              </a:rPr>
              <a:t>n-1</a:t>
            </a:r>
            <a:r>
              <a:rPr lang="en-US" altLang="zh-CN" b="1" dirty="0">
                <a:solidFill>
                  <a:schemeClr val="tx1"/>
                </a:solidFill>
              </a:rPr>
              <a:t>, …, x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r>
              <a:rPr lang="en-US" altLang="zh-CN" b="1" dirty="0">
                <a:solidFill>
                  <a:schemeClr val="tx1"/>
                </a:solidFill>
              </a:rPr>
              <a:t>, x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r>
              <a:rPr lang="en-US" altLang="zh-CN" b="1" dirty="0">
                <a:solidFill>
                  <a:schemeClr val="tx1"/>
                </a:solidFill>
              </a:rPr>
              <a:t>, x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</a:p>
          <a:p>
            <a:pPr lvl="1">
              <a:lnSpc>
                <a:spcPct val="90000"/>
              </a:lnSpc>
              <a:spcBef>
                <a:spcPct val="80000"/>
              </a:spcBef>
            </a:pPr>
            <a:r>
              <a:rPr lang="en-US" altLang="zh-CN" sz="2167" b="1" dirty="0">
                <a:solidFill>
                  <a:schemeClr val="tx1"/>
                </a:solidFill>
              </a:rPr>
              <a:t>For any </a:t>
            </a:r>
            <a:r>
              <a:rPr lang="en-US" altLang="zh-CN" sz="2167" b="1" i="1" dirty="0">
                <a:solidFill>
                  <a:schemeClr val="tx1"/>
                </a:solidFill>
              </a:rPr>
              <a:t>i</a:t>
            </a:r>
            <a:r>
              <a:rPr lang="en-US" altLang="zh-CN" sz="2167" b="1" dirty="0">
                <a:solidFill>
                  <a:schemeClr val="tx1"/>
                </a:solidFill>
              </a:rPr>
              <a:t>, </a:t>
            </a:r>
            <a:r>
              <a:rPr lang="en-US" altLang="zh-CN" sz="2167" b="1" i="1" dirty="0">
                <a:solidFill>
                  <a:schemeClr val="tx1"/>
                </a:solidFill>
              </a:rPr>
              <a:t>j</a:t>
            </a:r>
            <a:r>
              <a:rPr lang="en-US" altLang="zh-CN" sz="2167" b="1" dirty="0">
                <a:solidFill>
                  <a:schemeClr val="tx1"/>
                </a:solidFill>
              </a:rPr>
              <a:t>, (1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), the inversion (x</a:t>
            </a:r>
            <a:r>
              <a:rPr lang="en-US" altLang="zh-CN" sz="2167" b="1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167" b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167" b="1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) is in exactly one sequence in a transpose pair.</a:t>
            </a:r>
          </a:p>
          <a:p>
            <a:pPr lvl="1">
              <a:lnSpc>
                <a:spcPct val="90000"/>
              </a:lnSpc>
            </a:pP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The number of inversions (x</a:t>
            </a:r>
            <a:r>
              <a:rPr lang="en-US" altLang="zh-CN" sz="2167" b="1" i="1" baseline="-25000" dirty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sz="2167" b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167" b="1" i="1" baseline="-25000" dirty="0" err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)  on 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 distinct integers</a:t>
            </a:r>
            <a:r>
              <a:rPr lang="zh-CN" altLang="en-US" sz="2167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is 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-1)/2.</a:t>
            </a:r>
          </a:p>
          <a:p>
            <a:pPr lvl="1">
              <a:lnSpc>
                <a:spcPct val="90000"/>
              </a:lnSpc>
            </a:pP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So, the average number of inversions in all possible inputs is 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-1)/4, since exactly 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167" b="1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-1)/2 inversions appear in each transpose pair.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The average behavior of any sorting algorithm that remove at most one inversion per key comparison must in 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(n</a:t>
            </a:r>
            <a:r>
              <a:rPr lang="en-US" altLang="zh-CN" sz="2600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118661" indent="0">
              <a:lnSpc>
                <a:spcPct val="90000"/>
              </a:lnSpc>
              <a:buNone/>
            </a:pPr>
            <a:endParaRPr lang="en-US" altLang="zh-CN" sz="26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F92DC-F355-4EFA-A77B-F8C1DEFC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B0EB-95B4-492C-BC85-DAD8766BE6C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221B6-A0CE-49C6-BEFA-822AC401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13970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QuickSort</a:t>
            </a:r>
            <a:r>
              <a:rPr lang="en-US" altLang="zh-CN" dirty="0"/>
              <a:t> (</a:t>
            </a:r>
            <a:r>
              <a:rPr lang="zh-CN" altLang="en-US" dirty="0"/>
              <a:t>快速排序</a:t>
            </a:r>
            <a:r>
              <a:rPr lang="en-US" altLang="zh-CN" dirty="0"/>
              <a:t>)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olidFill>
                  <a:schemeClr val="tx1"/>
                </a:solidFill>
              </a:rPr>
              <a:t>Divide the array to be sorted into two parts: “small” and “large”, which will be sorted recursively.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F0C6E-9C28-4E5D-A2B5-EAAC8146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79CB-3B4B-4BE0-8521-AC6D8B70671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54161-601B-4710-9EB2-08B1A8C2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DA2D38-4747-400C-9C04-2CD73993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" y="2960948"/>
            <a:ext cx="8970000" cy="27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5226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dirty="0"/>
              <a:t>Quicksort</a:t>
            </a:r>
            <a:r>
              <a:rPr lang="zh-CN" altLang="en-US" dirty="0"/>
              <a:t>（快速排序）</a:t>
            </a:r>
            <a:endParaRPr lang="en-US" altLang="zh-CN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Divide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“small” and ”large”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Conquer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Sort “small” and ”large” recursively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Combine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Easily combine sorted sub-array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10CF4-09F3-41C4-B582-24D54D2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3FD8-8DA7-43F2-B5A9-C87BA1FEE34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06E14-6910-44B2-AFC9-8291972E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5850397" y="1556792"/>
            <a:ext cx="3572357" cy="1560173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50" dirty="0">
                <a:solidFill>
                  <a:schemeClr val="tx1"/>
                </a:solidFill>
              </a:rPr>
              <a:t>Hard divide, </a:t>
            </a:r>
            <a:br>
              <a:rPr lang="en-US" altLang="zh-CN" sz="1950" dirty="0">
                <a:solidFill>
                  <a:schemeClr val="tx1"/>
                </a:solidFill>
              </a:rPr>
            </a:br>
            <a:r>
              <a:rPr lang="en-US" altLang="zh-CN" sz="1950" dirty="0">
                <a:solidFill>
                  <a:schemeClr val="tx1"/>
                </a:solidFill>
              </a:rPr>
              <a:t>Easy combination</a:t>
            </a:r>
            <a:endParaRPr lang="zh-CN" altLang="en-US" sz="195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03" y="4833157"/>
            <a:ext cx="6045000" cy="189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36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D227-F4E9-4426-A0C2-026CAD0D2BF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93007" y="74627"/>
            <a:ext cx="5262599" cy="2721845"/>
            <a:chOff x="1285852" y="130710"/>
            <a:chExt cx="4857784" cy="2512472"/>
          </a:xfrm>
        </p:grpSpPr>
        <p:sp>
          <p:nvSpPr>
            <p:cNvPr id="8" name="矩形 7"/>
            <p:cNvSpPr/>
            <p:nvPr/>
          </p:nvSpPr>
          <p:spPr>
            <a:xfrm>
              <a:off x="1285852" y="571480"/>
              <a:ext cx="4857784" cy="571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   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+1]   … … …    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00166" y="130710"/>
              <a:ext cx="928694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无序区</a:t>
              </a:r>
            </a:p>
          </p:txBody>
        </p:sp>
        <p:sp>
          <p:nvSpPr>
            <p:cNvPr id="10" name="下箭头 9"/>
            <p:cNvSpPr/>
            <p:nvPr/>
          </p:nvSpPr>
          <p:spPr>
            <a:xfrm>
              <a:off x="3500430" y="1285860"/>
              <a:ext cx="285752" cy="571504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85852" y="2071678"/>
              <a:ext cx="2071702" cy="571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[s] … 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i-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1]</a:t>
              </a:r>
              <a:endPara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428992" y="2000240"/>
              <a:ext cx="571504" cy="642942"/>
            </a:xfrm>
            <a:prstGeom prst="ellipse">
              <a:avLst/>
            </a:prstGeom>
            <a:solidFill>
              <a:srgbClr val="ADDFE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950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9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950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95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95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71934" y="2071678"/>
              <a:ext cx="2071702" cy="571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167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2167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166" y="1630908"/>
              <a:ext cx="1071570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95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95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72066" y="1643050"/>
              <a:ext cx="1071570" cy="362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95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无序区</a:t>
              </a:r>
              <a:r>
                <a:rPr lang="en-US" altLang="zh-CN" sz="195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95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6182" y="1314378"/>
              <a:ext cx="785818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67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划分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3877" y="2564299"/>
            <a:ext cx="8358246" cy="2982437"/>
            <a:chOff x="714348" y="2428868"/>
            <a:chExt cx="7715304" cy="2753019"/>
          </a:xfrm>
        </p:grpSpPr>
        <p:sp>
          <p:nvSpPr>
            <p:cNvPr id="18" name="TextBox 17"/>
            <p:cNvSpPr txBox="1"/>
            <p:nvPr/>
          </p:nvSpPr>
          <p:spPr>
            <a:xfrm>
              <a:off x="928662" y="3571876"/>
              <a:ext cx="7500990" cy="1610011"/>
            </a:xfrm>
            <a:prstGeom prst="rect">
              <a:avLst/>
            </a:prstGeom>
            <a:solidFill>
              <a:schemeClr val="bg1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73000" tIns="195000" bIns="195000" rtlCol="0">
              <a:spAutoFit/>
            </a:bodyPr>
            <a:lstStyle/>
            <a:p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950" b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950" b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≡ </a:t>
              </a:r>
              <a:r>
                <a:rPr lang="zh-CN" altLang="en-US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不做任何事情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		</a:t>
              </a:r>
              <a:r>
                <a:rPr lang="zh-CN" altLang="en-US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950" b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..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r>
                <a:rPr lang="zh-CN" altLang="en-US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中长度小于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950" b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950" b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 ≡ 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=Partition(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950" b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,s,</a:t>
              </a:r>
              <a:r>
                <a:rPr lang="en-US" altLang="zh-CN" sz="1950" b="1" i="1" dirty="0" err="1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	</a:t>
              </a:r>
              <a:r>
                <a:rPr lang="zh-CN" altLang="en-US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其他情况</a:t>
              </a:r>
              <a:endPara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f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-1);</a:t>
              </a:r>
            </a:p>
            <a:p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        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+1,</a:t>
              </a:r>
              <a:r>
                <a:rPr lang="en-US" altLang="zh-CN" sz="1950" b="1" i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</a:t>
              </a:r>
              <a:r>
                <a:rPr lang="en-US" altLang="zh-CN" sz="1950" b="1" dirty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); </a:t>
              </a:r>
              <a:endParaRPr lang="zh-CN" altLang="en-US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左弧形箭头 18"/>
            <p:cNvSpPr/>
            <p:nvPr/>
          </p:nvSpPr>
          <p:spPr>
            <a:xfrm>
              <a:off x="714348" y="2428868"/>
              <a:ext cx="428628" cy="1000132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>
          <a:xfrm>
            <a:off x="2128223" y="1171258"/>
            <a:ext cx="1663910" cy="92869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68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47222" y="1010732"/>
            <a:ext cx="8893043" cy="191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325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167" b="1" dirty="0">
                <a:solidFill>
                  <a:srgbClr val="00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在直接采用蛮力法设计算法中，主要是使用循环语句和选择语句，循环语句用于穷举所有可能的情况，而选择语句判定当前的条件是否为所求的解。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25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基本格式如下：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442610" y="3038957"/>
            <a:ext cx="4992555" cy="21943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lIns="195000" tIns="195000" rIns="195000" bIns="195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for (</a:t>
            </a:r>
            <a:r>
              <a:rPr lang="zh-CN" altLang="en-US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循环变量</a:t>
            </a: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取所有可能的值</a:t>
            </a: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{	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	if (x</a:t>
            </a:r>
            <a:r>
              <a:rPr lang="zh-CN" altLang="en-US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满足指定的条件</a:t>
            </a: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	    </a:t>
            </a:r>
            <a:r>
              <a:rPr lang="zh-CN" altLang="en-US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输出</a:t>
            </a: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	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40532" y="74627"/>
            <a:ext cx="4246832" cy="559064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033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Consolas" pitchFamily="49" charset="0"/>
              </a:rPr>
              <a:t>蛮力法</a:t>
            </a:r>
          </a:p>
        </p:txBody>
      </p:sp>
    </p:spTree>
    <p:extLst>
      <p:ext uri="{BB962C8B-B14F-4D97-AF65-F5344CB8AC3E}">
        <p14:creationId xmlns:p14="http://schemas.microsoft.com/office/powerpoint/2010/main" val="1597755531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B0B4-977B-4CEA-BED1-9EC24C1AB31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84729" y="-53603"/>
            <a:ext cx="8934350" cy="10343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90570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例如，对于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2167" b="1" kern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序列，其快速排序过程如下图所示。</a:t>
            </a:r>
          </a:p>
        </p:txBody>
      </p:sp>
      <p:sp>
        <p:nvSpPr>
          <p:cNvPr id="46" name="矩形 45"/>
          <p:cNvSpPr/>
          <p:nvPr/>
        </p:nvSpPr>
        <p:spPr>
          <a:xfrm>
            <a:off x="1625180" y="1339439"/>
            <a:ext cx="4333905" cy="541738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90570">
              <a:defRPr/>
            </a:pPr>
            <a:r>
              <a:rPr lang="en-US" altLang="zh-CN" sz="1950" kern="0" dirty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rPr>
              <a:t>2</a:t>
            </a:r>
            <a:r>
              <a:rPr lang="en-US" altLang="zh-CN" sz="1950" kern="0" dirty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, 5, 1, 7, 10, 6, 9, 4, 3, 8</a:t>
            </a:r>
            <a:endParaRPr lang="zh-CN" altLang="en-US" sz="1950" kern="0" dirty="0">
              <a:solidFill>
                <a:srgbClr val="0000FF"/>
              </a:solidFill>
              <a:latin typeface="Consolas" pitchFamily="49" charset="0"/>
              <a:ea typeface="华文楷体"/>
              <a:cs typeface="Consolas" pitchFamily="49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625180" y="1881177"/>
            <a:ext cx="4488688" cy="966164"/>
            <a:chOff x="1500166" y="2000240"/>
            <a:chExt cx="4143404" cy="891844"/>
          </a:xfrm>
          <a:solidFill>
            <a:schemeClr val="bg1"/>
          </a:solidFill>
        </p:grpSpPr>
        <p:sp>
          <p:nvSpPr>
            <p:cNvPr id="48" name="矩形 47"/>
            <p:cNvSpPr/>
            <p:nvPr/>
          </p:nvSpPr>
          <p:spPr>
            <a:xfrm>
              <a:off x="1500166" y="2392018"/>
              <a:ext cx="428628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214546" y="2392018"/>
              <a:ext cx="428628" cy="500066"/>
            </a:xfrm>
            <a:prstGeom prst="ellipse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endParaRPr lang="zh-CN" altLang="en-US" sz="1950" kern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000364" y="2392018"/>
              <a:ext cx="2643206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,7,10,6,9,4,3,8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51" name="直接连接符 50"/>
            <p:cNvCxnSpPr>
              <a:endCxn id="48" idx="0"/>
            </p:cNvCxnSpPr>
            <p:nvPr/>
          </p:nvCxnSpPr>
          <p:spPr>
            <a:xfrm rot="10800000" flipV="1">
              <a:off x="1714480" y="2000240"/>
              <a:ext cx="500066" cy="391778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2" name="直接连接符 51"/>
            <p:cNvCxnSpPr>
              <a:endCxn id="49" idx="7"/>
            </p:cNvCxnSpPr>
            <p:nvPr/>
          </p:nvCxnSpPr>
          <p:spPr>
            <a:xfrm rot="5400000">
              <a:off x="2522160" y="2058484"/>
              <a:ext cx="465011" cy="348523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3" name="直接连接符 52"/>
            <p:cNvCxnSpPr>
              <a:endCxn id="50" idx="0"/>
            </p:cNvCxnSpPr>
            <p:nvPr/>
          </p:nvCxnSpPr>
          <p:spPr>
            <a:xfrm>
              <a:off x="3857620" y="2000240"/>
              <a:ext cx="464347" cy="391778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54" name="组合 53"/>
          <p:cNvGrpSpPr/>
          <p:nvPr/>
        </p:nvGrpSpPr>
        <p:grpSpPr>
          <a:xfrm>
            <a:off x="2553874" y="2847340"/>
            <a:ext cx="4256514" cy="940913"/>
            <a:chOff x="2357422" y="2892083"/>
            <a:chExt cx="3929090" cy="868535"/>
          </a:xfrm>
          <a:solidFill>
            <a:schemeClr val="bg1"/>
          </a:solidFill>
        </p:grpSpPr>
        <p:sp>
          <p:nvSpPr>
            <p:cNvPr id="55" name="矩形 54"/>
            <p:cNvSpPr/>
            <p:nvPr/>
          </p:nvSpPr>
          <p:spPr>
            <a:xfrm>
              <a:off x="2357422" y="3260552"/>
              <a:ext cx="785818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3,4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428992" y="3260552"/>
              <a:ext cx="428628" cy="500066"/>
            </a:xfrm>
            <a:prstGeom prst="ellipse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endParaRPr lang="zh-CN" altLang="en-US" sz="1950" kern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14810" y="3260552"/>
              <a:ext cx="2071702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 dirty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r>
                <a:rPr lang="en-US" altLang="zh-CN" sz="1950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,9,10,7,8</a:t>
              </a:r>
              <a:endParaRPr lang="zh-CN" altLang="en-US" sz="1950" kern="0" dirty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rot="10800000" flipV="1">
              <a:off x="2928926" y="2892084"/>
              <a:ext cx="642942" cy="39404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59" name="直接连接符 58"/>
            <p:cNvCxnSpPr>
              <a:stCxn id="50" idx="2"/>
              <a:endCxn id="56" idx="7"/>
            </p:cNvCxnSpPr>
            <p:nvPr/>
          </p:nvCxnSpPr>
          <p:spPr>
            <a:xfrm rot="5400000">
              <a:off x="3837558" y="2849375"/>
              <a:ext cx="441701" cy="527118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60" name="直接连接符 59"/>
            <p:cNvCxnSpPr>
              <a:endCxn id="57" idx="0"/>
            </p:cNvCxnSpPr>
            <p:nvPr/>
          </p:nvCxnSpPr>
          <p:spPr>
            <a:xfrm>
              <a:off x="4878391" y="2908298"/>
              <a:ext cx="372270" cy="352254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61" name="组合 60"/>
          <p:cNvGrpSpPr/>
          <p:nvPr/>
        </p:nvGrpSpPr>
        <p:grpSpPr>
          <a:xfrm>
            <a:off x="2246030" y="3788252"/>
            <a:ext cx="1547823" cy="862955"/>
            <a:chOff x="2071670" y="3761140"/>
            <a:chExt cx="1428760" cy="796574"/>
          </a:xfrm>
          <a:solidFill>
            <a:schemeClr val="bg1"/>
          </a:solidFill>
        </p:grpSpPr>
        <p:sp>
          <p:nvSpPr>
            <p:cNvPr id="62" name="矩形 61"/>
            <p:cNvSpPr/>
            <p:nvPr/>
          </p:nvSpPr>
          <p:spPr>
            <a:xfrm>
              <a:off x="2714612" y="4057648"/>
              <a:ext cx="785818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4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2071670" y="4057648"/>
              <a:ext cx="428628" cy="500066"/>
            </a:xfrm>
            <a:prstGeom prst="ellipse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</a:t>
              </a:r>
              <a:endParaRPr lang="zh-CN" altLang="en-US" sz="1950" kern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rot="5400000">
              <a:off x="2355481" y="3830661"/>
              <a:ext cx="344689" cy="205647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65" name="直接连接符 64"/>
            <p:cNvCxnSpPr>
              <a:endCxn id="62" idx="0"/>
            </p:cNvCxnSpPr>
            <p:nvPr/>
          </p:nvCxnSpPr>
          <p:spPr>
            <a:xfrm rot="16200000" flipH="1">
              <a:off x="2863444" y="3813571"/>
              <a:ext cx="284158" cy="203996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66" name="组合 65"/>
          <p:cNvGrpSpPr/>
          <p:nvPr/>
        </p:nvGrpSpPr>
        <p:grpSpPr>
          <a:xfrm>
            <a:off x="4953000" y="3788252"/>
            <a:ext cx="2321735" cy="863522"/>
            <a:chOff x="4572000" y="3760617"/>
            <a:chExt cx="2143140" cy="797097"/>
          </a:xfrm>
          <a:solidFill>
            <a:schemeClr val="bg1"/>
          </a:solidFill>
        </p:grpSpPr>
        <p:sp>
          <p:nvSpPr>
            <p:cNvPr id="67" name="矩形 66"/>
            <p:cNvSpPr/>
            <p:nvPr/>
          </p:nvSpPr>
          <p:spPr>
            <a:xfrm>
              <a:off x="5214942" y="4057648"/>
              <a:ext cx="1500198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 dirty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r>
                <a:rPr lang="en-US" altLang="zh-CN" sz="1950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,10,7,8</a:t>
              </a:r>
              <a:endParaRPr lang="zh-CN" altLang="en-US" sz="1950" kern="0" dirty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572000" y="4057648"/>
              <a:ext cx="428628" cy="500066"/>
            </a:xfrm>
            <a:prstGeom prst="ellipse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endParaRPr lang="zh-CN" altLang="en-US" sz="1950" kern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69" name="直接连接符 68"/>
            <p:cNvCxnSpPr>
              <a:stCxn id="57" idx="2"/>
              <a:endCxn id="68" idx="7"/>
            </p:cNvCxnSpPr>
            <p:nvPr/>
          </p:nvCxnSpPr>
          <p:spPr>
            <a:xfrm rot="5400000">
              <a:off x="4909128" y="3789347"/>
              <a:ext cx="370263" cy="312804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70" name="直接连接符 69"/>
            <p:cNvCxnSpPr>
              <a:endCxn id="67" idx="0"/>
            </p:cNvCxnSpPr>
            <p:nvPr/>
          </p:nvCxnSpPr>
          <p:spPr>
            <a:xfrm>
              <a:off x="5643569" y="3765552"/>
              <a:ext cx="321472" cy="292096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71" name="组合 70"/>
          <p:cNvGrpSpPr/>
          <p:nvPr/>
        </p:nvGrpSpPr>
        <p:grpSpPr>
          <a:xfrm>
            <a:off x="5030391" y="4651775"/>
            <a:ext cx="2786082" cy="914841"/>
            <a:chOff x="4643438" y="4557715"/>
            <a:chExt cx="2571768" cy="844469"/>
          </a:xfrm>
          <a:solidFill>
            <a:schemeClr val="bg1"/>
          </a:solidFill>
        </p:grpSpPr>
        <p:sp>
          <p:nvSpPr>
            <p:cNvPr id="72" name="矩形 71"/>
            <p:cNvSpPr/>
            <p:nvPr/>
          </p:nvSpPr>
          <p:spPr>
            <a:xfrm>
              <a:off x="4643438" y="4902118"/>
              <a:ext cx="785818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7,8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715008" y="4902118"/>
              <a:ext cx="428628" cy="500066"/>
            </a:xfrm>
            <a:prstGeom prst="ellipse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endParaRPr lang="zh-CN" altLang="en-US" sz="1950" kern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500826" y="4902118"/>
              <a:ext cx="714380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10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75" name="直接连接符 74"/>
            <p:cNvCxnSpPr>
              <a:endCxn id="72" idx="0"/>
            </p:cNvCxnSpPr>
            <p:nvPr/>
          </p:nvCxnSpPr>
          <p:spPr>
            <a:xfrm rot="10800000" flipV="1">
              <a:off x="5036348" y="4572010"/>
              <a:ext cx="392909" cy="330108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76" name="直接连接符 75"/>
            <p:cNvCxnSpPr>
              <a:stCxn id="67" idx="2"/>
              <a:endCxn id="73" idx="0"/>
            </p:cNvCxnSpPr>
            <p:nvPr/>
          </p:nvCxnSpPr>
          <p:spPr>
            <a:xfrm rot="5400000">
              <a:off x="5774980" y="4712057"/>
              <a:ext cx="344404" cy="35719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77" name="直接连接符 76"/>
            <p:cNvCxnSpPr>
              <a:endCxn id="74" idx="0"/>
            </p:cNvCxnSpPr>
            <p:nvPr/>
          </p:nvCxnSpPr>
          <p:spPr>
            <a:xfrm>
              <a:off x="6429388" y="4572008"/>
              <a:ext cx="428628" cy="33011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78" name="组合 77"/>
          <p:cNvGrpSpPr/>
          <p:nvPr/>
        </p:nvGrpSpPr>
        <p:grpSpPr>
          <a:xfrm>
            <a:off x="4643435" y="5568436"/>
            <a:ext cx="1625215" cy="864968"/>
            <a:chOff x="4286248" y="5403864"/>
            <a:chExt cx="1500198" cy="798432"/>
          </a:xfrm>
          <a:solidFill>
            <a:schemeClr val="bg1"/>
          </a:solidFill>
        </p:grpSpPr>
        <p:sp>
          <p:nvSpPr>
            <p:cNvPr id="79" name="椭圆 78"/>
            <p:cNvSpPr/>
            <p:nvPr/>
          </p:nvSpPr>
          <p:spPr>
            <a:xfrm>
              <a:off x="4286248" y="5702230"/>
              <a:ext cx="428628" cy="500066"/>
            </a:xfrm>
            <a:prstGeom prst="ellipse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FF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7</a:t>
              </a:r>
              <a:endParaRPr lang="zh-CN" altLang="en-US" sz="1950" kern="0">
                <a:solidFill>
                  <a:srgbClr val="FF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72066" y="5702230"/>
              <a:ext cx="714380" cy="500066"/>
            </a:xfrm>
            <a:prstGeom prst="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1950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8</a:t>
              </a:r>
              <a:endParaRPr lang="zh-CN" altLang="en-US" sz="1950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81" name="直接连接符 80"/>
            <p:cNvCxnSpPr>
              <a:endCxn id="79" idx="7"/>
            </p:cNvCxnSpPr>
            <p:nvPr/>
          </p:nvCxnSpPr>
          <p:spPr>
            <a:xfrm rot="5400000">
              <a:off x="4563783" y="5493523"/>
              <a:ext cx="370263" cy="193617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82" name="直接连接符 81"/>
            <p:cNvCxnSpPr>
              <a:endCxn id="80" idx="0"/>
            </p:cNvCxnSpPr>
            <p:nvPr/>
          </p:nvCxnSpPr>
          <p:spPr>
            <a:xfrm rot="16200000" flipH="1">
              <a:off x="5189585" y="5462559"/>
              <a:ext cx="298366" cy="180976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6586812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95300" y="-237408"/>
            <a:ext cx="8915400" cy="1139147"/>
          </a:xfrm>
        </p:spPr>
        <p:txBody>
          <a:bodyPr/>
          <a:lstStyle/>
          <a:p>
            <a:r>
              <a:rPr lang="en-US" altLang="zh-CN" dirty="0" err="1"/>
              <a:t>QuickSort</a:t>
            </a:r>
            <a:r>
              <a:rPr lang="zh-CN" altLang="en-US" dirty="0"/>
              <a:t>（快速排序）</a:t>
            </a:r>
            <a:endParaRPr lang="en-US" altLang="zh-CN" dirty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idx="1"/>
          </p:nvPr>
        </p:nvSpPr>
        <p:spPr>
          <a:xfrm>
            <a:off x="408209" y="1166749"/>
            <a:ext cx="9303320" cy="14257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Input:  Array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and indexes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and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such that elements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] are defined for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 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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Output: 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[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s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,…,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] is a sorted rearrangement of the same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    elements.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D0BA72-CEBD-41C9-A004-19D03DDE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0CA9-0160-4B7B-A143-4C1FF82C8E99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EA68E-718B-49A7-A4EF-BA799CA2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71756" y="2648914"/>
            <a:ext cx="8471721" cy="38678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95000" tIns="156000" bIns="156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a[]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s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t)	</a:t>
            </a:r>
          </a:p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元素序列进行递增排序</a:t>
            </a:r>
          </a:p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if (s&lt;t) 	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序列内至少存在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个元素的情况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= Partition(a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t);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i-1);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对左子序列递归排序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QuickSort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t);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对右子序列递归排序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454304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Partition: the Strategy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94C1E6-EE6A-4866-A729-513FC52F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9C9C-5920-47B4-B527-82E510EF2EC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A5B9C-36C7-4E34-A439-A129C5D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79AACF-DDD9-4E0F-9D47-101D9B21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44" y="1322500"/>
            <a:ext cx="6707113" cy="54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8772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Partition: the Process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817556"/>
            <a:ext cx="9199165" cy="44577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Always keep a vacancy before completion.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83B42-0338-43CF-B93C-7A22F506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CF2-5381-4173-8D0A-7DE59A7AE1A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3FC90-8992-47E7-973B-EE9E7F21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24B33-1C10-4D87-A67E-9D193018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7" y="2566971"/>
            <a:ext cx="8344482" cy="41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89810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7A271-EB75-47F1-98C3-9CC0F1D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E41B-4732-4CEF-A067-31DFE965F5D4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467BB-D166-4F74-B611-BAF70905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568450" y="1538358"/>
            <a:ext cx="330200" cy="33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85900" y="1538358"/>
            <a:ext cx="6934200" cy="35900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733" b="1">
                <a:latin typeface="Courier New" pitchFamily="49" charset="0"/>
              </a:rPr>
              <a:t>45    14    62    51    75    96    33    84    20</a:t>
            </a: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825500" y="1400775"/>
            <a:ext cx="742950" cy="385233"/>
          </a:xfrm>
          <a:custGeom>
            <a:avLst/>
            <a:gdLst>
              <a:gd name="T0" fmla="*/ 432 w 432"/>
              <a:gd name="T1" fmla="*/ 128 h 224"/>
              <a:gd name="T2" fmla="*/ 336 w 432"/>
              <a:gd name="T3" fmla="*/ 32 h 224"/>
              <a:gd name="T4" fmla="*/ 144 w 432"/>
              <a:gd name="T5" fmla="*/ 32 h 224"/>
              <a:gd name="T6" fmla="*/ 0 w 432"/>
              <a:gd name="T7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224">
                <a:moveTo>
                  <a:pt x="432" y="128"/>
                </a:moveTo>
                <a:cubicBezTo>
                  <a:pt x="408" y="88"/>
                  <a:pt x="384" y="48"/>
                  <a:pt x="336" y="32"/>
                </a:cubicBezTo>
                <a:cubicBezTo>
                  <a:pt x="288" y="16"/>
                  <a:pt x="200" y="0"/>
                  <a:pt x="144" y="32"/>
                </a:cubicBezTo>
                <a:cubicBezTo>
                  <a:pt x="88" y="64"/>
                  <a:pt x="44" y="144"/>
                  <a:pt x="0" y="224"/>
                </a:cubicBezTo>
              </a:path>
            </a:pathLst>
          </a:custGeom>
          <a:noFill/>
          <a:ln w="9525" cap="flat">
            <a:solidFill>
              <a:srgbClr val="FF6600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454" y="1786008"/>
            <a:ext cx="1568450" cy="84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50" b="1" dirty="0"/>
              <a:t>45 </a:t>
            </a:r>
            <a:r>
              <a:rPr lang="en-US" altLang="zh-CN" sz="1950" b="1" dirty="0"/>
              <a:t>as pivot</a:t>
            </a:r>
          </a:p>
          <a:p>
            <a:pPr>
              <a:spcBef>
                <a:spcPct val="50000"/>
              </a:spcBef>
            </a:pPr>
            <a:r>
              <a:rPr lang="zh-CN" altLang="en-US" sz="1950" b="1" dirty="0"/>
              <a:t>支点</a:t>
            </a:r>
            <a:endParaRPr lang="en-US" altLang="zh-CN" sz="195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485900" y="2281309"/>
            <a:ext cx="6934200" cy="35900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733" b="1">
                <a:latin typeface="Courier New" pitchFamily="49" charset="0"/>
              </a:rPr>
              <a:t>20    14    62    51    75    96    33    84    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924800" y="2281308"/>
            <a:ext cx="330200" cy="33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898650" y="1868558"/>
            <a:ext cx="5943600" cy="57785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85900" y="3106808"/>
            <a:ext cx="6934200" cy="359009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733" b="1">
                <a:latin typeface="Courier New" pitchFamily="49" charset="0"/>
              </a:rPr>
              <a:t>20    14          51    75    96    33    84    62   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384550" y="2528958"/>
            <a:ext cx="4540250" cy="74295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136900" y="3106808"/>
            <a:ext cx="330200" cy="33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842250" y="1868559"/>
            <a:ext cx="9080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 dirty="0"/>
              <a:t>high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842250" y="2694058"/>
            <a:ext cx="10731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 dirty="0" err="1"/>
              <a:t>highVac</a:t>
            </a:r>
            <a:endParaRPr lang="en-US" altLang="zh-CN" sz="1733" b="1" dirty="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485900" y="1951109"/>
            <a:ext cx="9080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/>
              <a:t>low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889250" y="3437008"/>
            <a:ext cx="908050" cy="34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25" b="1" dirty="0" err="1"/>
              <a:t>lowVac</a:t>
            </a:r>
            <a:endParaRPr lang="en-US" altLang="zh-CN" sz="1625" b="1" dirty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12750" y="3767208"/>
            <a:ext cx="8997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485900" y="3932308"/>
            <a:ext cx="6934200" cy="359009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733" b="1">
                <a:latin typeface="Courier New" pitchFamily="49" charset="0"/>
              </a:rPr>
              <a:t>20    14          51    75    96    33    84    62   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136900" y="3932308"/>
            <a:ext cx="330200" cy="33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7594600" y="3849758"/>
            <a:ext cx="0" cy="57785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971800" y="4262509"/>
            <a:ext cx="9080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/>
              <a:t>low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934200" y="4262508"/>
            <a:ext cx="1733550" cy="34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25" b="1" dirty="0"/>
              <a:t>high =highVac-1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485900" y="4675258"/>
            <a:ext cx="6934200" cy="359009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733" b="1">
                <a:latin typeface="Courier New" pitchFamily="49" charset="0"/>
              </a:rPr>
              <a:t>20    14    33    51    75    96          84    62  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384550" y="4179958"/>
            <a:ext cx="2971800" cy="6604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6273800" y="4675258"/>
            <a:ext cx="330200" cy="33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026150" y="5005458"/>
            <a:ext cx="10731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/>
              <a:t>highVac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485900" y="5500758"/>
            <a:ext cx="6934200" cy="359009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733" b="1">
                <a:latin typeface="Courier New" pitchFamily="49" charset="0"/>
              </a:rPr>
              <a:t>20    14    33          75    96    51    84    62   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210050" y="4840358"/>
            <a:ext cx="2063750" cy="825500"/>
          </a:xfrm>
          <a:prstGeom prst="line">
            <a:avLst/>
          </a:prstGeom>
          <a:noFill/>
          <a:ln w="6350">
            <a:solidFill>
              <a:srgbClr val="FF66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962400" y="5500758"/>
            <a:ext cx="330200" cy="330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108700" y="5830958"/>
            <a:ext cx="10731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/>
              <a:t>highVac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797300" y="5830959"/>
            <a:ext cx="1073150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 dirty="0" err="1"/>
              <a:t>lowVac</a:t>
            </a:r>
            <a:endParaRPr lang="en-US" altLang="zh-CN" sz="1733" b="1" dirty="0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797300" y="5253108"/>
            <a:ext cx="2311400" cy="990600"/>
          </a:xfrm>
          <a:prstGeom prst="rect">
            <a:avLst/>
          </a:prstGeom>
          <a:noFill/>
          <a:ln w="9525">
            <a:solidFill>
              <a:srgbClr val="00FF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 b="1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660400" y="6078608"/>
            <a:ext cx="3302000" cy="34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25" b="1" dirty="0"/>
              <a:t>To be processed in the next loop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3632200" y="6161158"/>
            <a:ext cx="330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 b="1"/>
          </a:p>
        </p:txBody>
      </p:sp>
    </p:spTree>
    <p:extLst>
      <p:ext uri="{BB962C8B-B14F-4D97-AF65-F5344CB8AC3E}">
        <p14:creationId xmlns:p14="http://schemas.microsoft.com/office/powerpoint/2010/main" val="3956087385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Partition: the Algorithm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F3615-DB9E-4F10-87A5-EBD7189E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39E-3800-498A-9F99-285705F7C78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23B8C7-A54B-417C-B1E6-E6EF262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28497" y="1400775"/>
            <a:ext cx="9013459" cy="4816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95000" tIns="156000" bIns="156000">
            <a:spAutoFit/>
          </a:bodyPr>
          <a:lstStyle/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Partition(int a[]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t)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划分算法</a:t>
            </a: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 int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j=t;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=a[s];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用序列的第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个记录作为基准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!=j)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从序列两端交替向中间扫描，直至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为止     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{   while (j&gt;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j--;    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从右向左扫描，找第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个关键字小于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]=a[j];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++;   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从左向右扫描，找第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个关键字大于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a[j]=a[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8153164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 Case: a Paradox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568212"/>
            <a:ext cx="8915400" cy="490312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For a range of 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positions, 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 keys are compared with the pivot(one is vacant).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 pivot is the smallest, than the “large” segment has all the remaining </a:t>
            </a:r>
            <a:r>
              <a:rPr lang="en-US" altLang="zh-CN" i="1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 elements, and the “small” segment is empty.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 the elements in the array to be sorted has already in ascending order(the </a:t>
            </a:r>
            <a:r>
              <a:rPr lang="en-US" altLang="zh-CN" b="1" i="1" dirty="0">
                <a:solidFill>
                  <a:schemeClr val="tx1"/>
                </a:solidFill>
              </a:rPr>
              <a:t>Goal</a:t>
            </a:r>
            <a:r>
              <a:rPr lang="en-US" altLang="zh-CN" dirty="0">
                <a:solidFill>
                  <a:schemeClr val="tx1"/>
                </a:solidFill>
              </a:rPr>
              <a:t>), then the number of comparison that Partition has to do is: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BDAC5D-A16D-439F-ACAB-5070BA6A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B329-74F3-4CAE-BBDF-FBDF7BF0614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529AB-3EC7-4C25-ABEC-FE005708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36</a:t>
            </a:fld>
            <a:endParaRPr lang="zh-CN" altLang="en-US"/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476500" y="5245100"/>
          <a:ext cx="45402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444240" progId="Equation.3">
                  <p:embed/>
                </p:oleObj>
              </mc:Choice>
              <mc:Fallback>
                <p:oleObj name="Equation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245100"/>
                        <a:ext cx="45402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936943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Average-case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467" dirty="0">
                <a:solidFill>
                  <a:schemeClr val="tx1"/>
                </a:solidFill>
              </a:rPr>
              <a:t>Assumption: all permutation of the keys are </a:t>
            </a:r>
            <a:r>
              <a:rPr lang="en-US" altLang="zh-CN" sz="3467" i="1" dirty="0">
                <a:solidFill>
                  <a:schemeClr val="tx1"/>
                </a:solidFill>
              </a:rPr>
              <a:t>equally likely</a:t>
            </a:r>
            <a:r>
              <a:rPr lang="en-US" altLang="zh-CN" sz="3467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zh-CN" sz="3467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3467" dirty="0">
                <a:solidFill>
                  <a:schemeClr val="tx1"/>
                </a:solidFill>
              </a:rPr>
              <a:t>A(</a:t>
            </a:r>
            <a:r>
              <a:rPr lang="en-US" altLang="zh-CN" sz="3467" i="1" dirty="0">
                <a:solidFill>
                  <a:schemeClr val="tx1"/>
                </a:solidFill>
              </a:rPr>
              <a:t>n</a:t>
            </a:r>
            <a:r>
              <a:rPr lang="en-US" altLang="zh-CN" sz="3467" dirty="0">
                <a:solidFill>
                  <a:schemeClr val="tx1"/>
                </a:solidFill>
              </a:rPr>
              <a:t>) is the average number of key comparisons done for range of size </a:t>
            </a:r>
            <a:r>
              <a:rPr lang="en-US" altLang="zh-CN" sz="3467" i="1" dirty="0">
                <a:solidFill>
                  <a:schemeClr val="tx1"/>
                </a:solidFill>
              </a:rPr>
              <a:t>n</a:t>
            </a:r>
            <a:r>
              <a:rPr lang="en-US" altLang="zh-CN" sz="3467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2817" dirty="0">
                <a:solidFill>
                  <a:schemeClr val="tx1"/>
                </a:solidFill>
              </a:rPr>
              <a:t>In the first cycle of </a:t>
            </a:r>
            <a:r>
              <a:rPr lang="en-US" altLang="zh-CN" sz="2817" i="1" dirty="0">
                <a:solidFill>
                  <a:schemeClr val="tx1"/>
                </a:solidFill>
              </a:rPr>
              <a:t>Partition</a:t>
            </a:r>
            <a:r>
              <a:rPr lang="en-US" altLang="zh-CN" sz="2817" dirty="0">
                <a:solidFill>
                  <a:schemeClr val="tx1"/>
                </a:solidFill>
              </a:rPr>
              <a:t>, </a:t>
            </a:r>
            <a:r>
              <a:rPr lang="en-US" altLang="zh-CN" sz="2817" i="1" dirty="0">
                <a:solidFill>
                  <a:schemeClr val="tx1"/>
                </a:solidFill>
              </a:rPr>
              <a:t>n</a:t>
            </a:r>
            <a:r>
              <a:rPr lang="en-US" altLang="zh-CN" sz="2817" dirty="0">
                <a:solidFill>
                  <a:schemeClr val="tx1"/>
                </a:solidFill>
              </a:rPr>
              <a:t>-1 comparisons are done</a:t>
            </a:r>
          </a:p>
          <a:p>
            <a:pPr lvl="1">
              <a:lnSpc>
                <a:spcPct val="90000"/>
              </a:lnSpc>
            </a:pPr>
            <a:r>
              <a:rPr lang="en-US" altLang="zh-CN" sz="2817" dirty="0">
                <a:solidFill>
                  <a:schemeClr val="tx1"/>
                </a:solidFill>
              </a:rPr>
              <a:t>If split point is </a:t>
            </a:r>
            <a:r>
              <a:rPr lang="en-US" altLang="zh-CN" sz="2817" i="1" dirty="0">
                <a:solidFill>
                  <a:schemeClr val="tx1"/>
                </a:solidFill>
              </a:rPr>
              <a:t>E</a:t>
            </a:r>
            <a:r>
              <a:rPr lang="en-US" altLang="zh-CN" sz="2817" dirty="0">
                <a:solidFill>
                  <a:schemeClr val="tx1"/>
                </a:solidFill>
              </a:rPr>
              <a:t>[</a:t>
            </a:r>
            <a:r>
              <a:rPr lang="en-US" altLang="zh-CN" sz="2817" i="1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](each </a:t>
            </a:r>
            <a:r>
              <a:rPr lang="en-US" altLang="zh-CN" sz="2817" i="1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 has probability 1/</a:t>
            </a:r>
            <a:r>
              <a:rPr lang="en-US" altLang="zh-CN" sz="2817" i="1" dirty="0">
                <a:solidFill>
                  <a:schemeClr val="tx1"/>
                </a:solidFill>
              </a:rPr>
              <a:t>n</a:t>
            </a:r>
            <a:r>
              <a:rPr lang="en-US" altLang="zh-CN" sz="2817" dirty="0">
                <a:solidFill>
                  <a:schemeClr val="tx1"/>
                </a:solidFill>
              </a:rPr>
              <a:t>), </a:t>
            </a:r>
            <a:r>
              <a:rPr lang="en-US" altLang="zh-CN" sz="2817" i="1" dirty="0">
                <a:solidFill>
                  <a:schemeClr val="tx1"/>
                </a:solidFill>
              </a:rPr>
              <a:t>Partition</a:t>
            </a:r>
            <a:r>
              <a:rPr lang="en-US" altLang="zh-CN" sz="2817" dirty="0">
                <a:solidFill>
                  <a:schemeClr val="tx1"/>
                </a:solidFill>
              </a:rPr>
              <a:t> is to be executed recursively on the </a:t>
            </a:r>
            <a:r>
              <a:rPr lang="en-US" altLang="zh-CN" sz="2817" dirty="0" err="1">
                <a:solidFill>
                  <a:schemeClr val="tx1"/>
                </a:solidFill>
              </a:rPr>
              <a:t>subrange</a:t>
            </a:r>
            <a:r>
              <a:rPr lang="en-US" altLang="zh-CN" sz="2817" dirty="0">
                <a:solidFill>
                  <a:schemeClr val="tx1"/>
                </a:solidFill>
              </a:rPr>
              <a:t> [0,…</a:t>
            </a:r>
            <a:r>
              <a:rPr lang="en-US" altLang="zh-CN" sz="2817" i="1" dirty="0">
                <a:solidFill>
                  <a:schemeClr val="tx1"/>
                </a:solidFill>
              </a:rPr>
              <a:t>i-1</a:t>
            </a:r>
            <a:r>
              <a:rPr lang="en-US" altLang="zh-CN" sz="2817" dirty="0">
                <a:solidFill>
                  <a:schemeClr val="tx1"/>
                </a:solidFill>
              </a:rPr>
              <a:t>] and [</a:t>
            </a:r>
            <a:r>
              <a:rPr lang="en-US" altLang="zh-CN" sz="2817" i="1" dirty="0">
                <a:solidFill>
                  <a:schemeClr val="tx1"/>
                </a:solidFill>
              </a:rPr>
              <a:t>i</a:t>
            </a:r>
            <a:r>
              <a:rPr lang="en-US" altLang="zh-CN" sz="2817" dirty="0">
                <a:solidFill>
                  <a:schemeClr val="tx1"/>
                </a:solidFill>
              </a:rPr>
              <a:t>+1,…,</a:t>
            </a:r>
            <a:r>
              <a:rPr lang="en-US" altLang="zh-CN" sz="2817" i="1" dirty="0">
                <a:solidFill>
                  <a:schemeClr val="tx1"/>
                </a:solidFill>
              </a:rPr>
              <a:t>n</a:t>
            </a:r>
            <a:r>
              <a:rPr lang="en-US" altLang="zh-CN" sz="2817" dirty="0">
                <a:solidFill>
                  <a:schemeClr val="tx1"/>
                </a:solidFill>
              </a:rPr>
              <a:t>-1]</a:t>
            </a:r>
          </a:p>
          <a:p>
            <a:pPr>
              <a:lnSpc>
                <a:spcPct val="90000"/>
              </a:lnSpc>
            </a:pPr>
            <a:endParaRPr lang="en-US" altLang="zh-CN" sz="3467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41D0B-F760-4D81-86C9-F59B5E43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90E6-EFD4-4E98-9E80-8D733566AE4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5FD39-817D-41F8-8EDD-B14A45BE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77281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Recurrence Equation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>
                <a:solidFill>
                  <a:schemeClr val="tx1"/>
                </a:solidFill>
              </a:rPr>
              <a:t>      </a:t>
            </a:r>
            <a:endParaRPr lang="en-US" altLang="zh-CN" sz="2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with </a:t>
            </a:r>
            <a:r>
              <a:rPr lang="en-US" altLang="zh-CN" sz="2600" i="1" dirty="0">
                <a:solidFill>
                  <a:schemeClr val="tx1"/>
                </a:solidFill>
              </a:rPr>
              <a:t>i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{0,1,2,…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-1}, each value with the probability 1/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endParaRPr lang="en-US" altLang="zh-CN" sz="26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      So, the average number of key comparison 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) is: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6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600" dirty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       and 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(1)=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(0)=0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505C12-968C-4ED7-8B4E-517C14EA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8D42-4A62-460B-A806-182FEDE5BA2E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9350C-0F0B-451D-A24B-90931A80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38</a:t>
            </a:fld>
            <a:endParaRPr lang="zh-CN" altLang="en-US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1733550" y="1400775"/>
            <a:ext cx="6963437" cy="2228461"/>
            <a:chOff x="1008" y="1200"/>
            <a:chExt cx="3187" cy="9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2448" y="1596"/>
              <a:ext cx="1332" cy="16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1104" y="1596"/>
              <a:ext cx="1082" cy="168"/>
            </a:xfrm>
            <a:prstGeom prst="rect">
              <a:avLst/>
            </a:prstGeom>
            <a:solidFill>
              <a:srgbClr val="339966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1" name="Oval 7"/>
            <p:cNvSpPr>
              <a:spLocks noChangeArrowheads="1"/>
            </p:cNvSpPr>
            <p:nvPr/>
          </p:nvSpPr>
          <p:spPr bwMode="auto">
            <a:xfrm>
              <a:off x="1152" y="1632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1344" y="1632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1871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4" name="Oval 10"/>
            <p:cNvSpPr>
              <a:spLocks noChangeArrowheads="1"/>
            </p:cNvSpPr>
            <p:nvPr/>
          </p:nvSpPr>
          <p:spPr bwMode="auto">
            <a:xfrm>
              <a:off x="2028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5" name="Oval 11"/>
            <p:cNvSpPr>
              <a:spLocks noChangeArrowheads="1"/>
            </p:cNvSpPr>
            <p:nvPr/>
          </p:nvSpPr>
          <p:spPr bwMode="auto">
            <a:xfrm>
              <a:off x="2271" y="1631"/>
              <a:ext cx="108" cy="102"/>
            </a:xfrm>
            <a:prstGeom prst="ellipse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6" name="Oval 12"/>
            <p:cNvSpPr>
              <a:spLocks noChangeArrowheads="1"/>
            </p:cNvSpPr>
            <p:nvPr/>
          </p:nvSpPr>
          <p:spPr bwMode="auto">
            <a:xfrm>
              <a:off x="2498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7" name="Oval 13"/>
            <p:cNvSpPr>
              <a:spLocks noChangeArrowheads="1"/>
            </p:cNvSpPr>
            <p:nvPr/>
          </p:nvSpPr>
          <p:spPr bwMode="auto">
            <a:xfrm>
              <a:off x="2654" y="1631"/>
              <a:ext cx="109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8" name="Oval 14"/>
            <p:cNvSpPr>
              <a:spLocks noChangeArrowheads="1"/>
            </p:cNvSpPr>
            <p:nvPr/>
          </p:nvSpPr>
          <p:spPr bwMode="auto">
            <a:xfrm>
              <a:off x="3282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79" name="Oval 15"/>
            <p:cNvSpPr>
              <a:spLocks noChangeArrowheads="1"/>
            </p:cNvSpPr>
            <p:nvPr/>
          </p:nvSpPr>
          <p:spPr bwMode="auto">
            <a:xfrm>
              <a:off x="3438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80" name="Oval 16"/>
            <p:cNvSpPr>
              <a:spLocks noChangeArrowheads="1"/>
            </p:cNvSpPr>
            <p:nvPr/>
          </p:nvSpPr>
          <p:spPr bwMode="auto">
            <a:xfrm>
              <a:off x="3595" y="1631"/>
              <a:ext cx="108" cy="1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81" name="Text Box 17"/>
            <p:cNvSpPr txBox="1">
              <a:spLocks noChangeArrowheads="1"/>
            </p:cNvSpPr>
            <p:nvPr/>
          </p:nvSpPr>
          <p:spPr bwMode="auto">
            <a:xfrm>
              <a:off x="2208" y="1200"/>
              <a:ext cx="11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950"/>
                <a:t>splitPoint: </a:t>
              </a:r>
              <a:r>
                <a:rPr lang="en-US" altLang="zh-CN" sz="1950" i="1"/>
                <a:t>E</a:t>
              </a:r>
              <a:r>
                <a:rPr lang="en-US" altLang="zh-CN" sz="1950"/>
                <a:t>[</a:t>
              </a:r>
              <a:r>
                <a:rPr lang="en-US" altLang="zh-CN" sz="1950" i="1"/>
                <a:t>i</a:t>
              </a:r>
              <a:r>
                <a:rPr lang="en-US" altLang="zh-CN" sz="1950"/>
                <a:t>]</a:t>
              </a:r>
            </a:p>
          </p:txBody>
        </p:sp>
        <p:sp>
          <p:nvSpPr>
            <p:cNvPr id="164882" name="Line 18"/>
            <p:cNvSpPr>
              <a:spLocks noChangeShapeType="1"/>
            </p:cNvSpPr>
            <p:nvPr/>
          </p:nvSpPr>
          <p:spPr bwMode="auto">
            <a:xfrm flipH="1">
              <a:off x="2364" y="1410"/>
              <a:ext cx="281" cy="204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83" name="Line 19"/>
            <p:cNvSpPr>
              <a:spLocks noChangeShapeType="1"/>
            </p:cNvSpPr>
            <p:nvPr/>
          </p:nvSpPr>
          <p:spPr bwMode="auto">
            <a:xfrm flipV="1">
              <a:off x="1784" y="1764"/>
              <a:ext cx="0" cy="216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84" name="Line 20"/>
            <p:cNvSpPr>
              <a:spLocks noChangeShapeType="1"/>
            </p:cNvSpPr>
            <p:nvPr/>
          </p:nvSpPr>
          <p:spPr bwMode="auto">
            <a:xfrm flipV="1">
              <a:off x="3120" y="1760"/>
              <a:ext cx="0" cy="204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85" name="Line 21"/>
            <p:cNvSpPr>
              <a:spLocks noChangeShapeType="1"/>
            </p:cNvSpPr>
            <p:nvPr/>
          </p:nvSpPr>
          <p:spPr bwMode="auto">
            <a:xfrm>
              <a:off x="1536" y="168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64886" name="Line 22"/>
            <p:cNvSpPr>
              <a:spLocks noChangeShapeType="1"/>
            </p:cNvSpPr>
            <p:nvPr/>
          </p:nvSpPr>
          <p:spPr bwMode="auto">
            <a:xfrm>
              <a:off x="2832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64887" name="Text Box 23"/>
            <p:cNvSpPr txBox="1">
              <a:spLocks noChangeArrowheads="1"/>
            </p:cNvSpPr>
            <p:nvPr/>
          </p:nvSpPr>
          <p:spPr bwMode="auto">
            <a:xfrm>
              <a:off x="1008" y="1248"/>
              <a:ext cx="57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950" i="1" dirty="0"/>
                <a:t>E</a:t>
              </a:r>
              <a:r>
                <a:rPr lang="en-US" altLang="zh-CN" sz="1950" dirty="0"/>
                <a:t>[0]</a:t>
              </a:r>
              <a:endParaRPr lang="en-US" altLang="zh-CN" sz="1950" i="1" dirty="0"/>
            </a:p>
          </p:txBody>
        </p:sp>
        <p:sp>
          <p:nvSpPr>
            <p:cNvPr id="164888" name="Line 24"/>
            <p:cNvSpPr>
              <a:spLocks noChangeShapeType="1"/>
            </p:cNvSpPr>
            <p:nvPr/>
          </p:nvSpPr>
          <p:spPr bwMode="auto">
            <a:xfrm>
              <a:off x="1200" y="1440"/>
              <a:ext cx="0" cy="1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89" name="Text Box 25"/>
            <p:cNvSpPr txBox="1">
              <a:spLocks noChangeArrowheads="1"/>
            </p:cNvSpPr>
            <p:nvPr/>
          </p:nvSpPr>
          <p:spPr bwMode="auto">
            <a:xfrm>
              <a:off x="3408" y="1248"/>
              <a:ext cx="57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950" i="1"/>
                <a:t>E</a:t>
              </a:r>
              <a:r>
                <a:rPr lang="en-US" altLang="zh-CN" sz="1950"/>
                <a:t>[</a:t>
              </a:r>
              <a:r>
                <a:rPr lang="en-US" altLang="zh-CN" sz="1950" i="1"/>
                <a:t>n</a:t>
              </a:r>
              <a:r>
                <a:rPr lang="en-US" altLang="zh-CN" sz="1950"/>
                <a:t>-1]</a:t>
              </a:r>
              <a:endParaRPr lang="en-US" altLang="zh-CN" sz="1950" i="1"/>
            </a:p>
          </p:txBody>
        </p:sp>
        <p:sp>
          <p:nvSpPr>
            <p:cNvPr id="164890" name="Line 26"/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15875">
              <a:solidFill>
                <a:srgbClr val="FF99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4891" name="Text Box 27"/>
            <p:cNvSpPr txBox="1">
              <a:spLocks noChangeArrowheads="1"/>
            </p:cNvSpPr>
            <p:nvPr/>
          </p:nvSpPr>
          <p:spPr bwMode="auto">
            <a:xfrm>
              <a:off x="1179" y="1968"/>
              <a:ext cx="1317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950"/>
                <a:t>subrange 1: size= </a:t>
              </a:r>
              <a:r>
                <a:rPr lang="en-US" altLang="zh-CN" sz="1950" b="1" i="1">
                  <a:solidFill>
                    <a:srgbClr val="FF0000"/>
                  </a:solidFill>
                </a:rPr>
                <a:t>i</a:t>
              </a:r>
              <a:endParaRPr lang="en-US" altLang="zh-CN" sz="1950" b="1">
                <a:solidFill>
                  <a:srgbClr val="FF0000"/>
                </a:solidFill>
              </a:endParaRPr>
            </a:p>
          </p:txBody>
        </p:sp>
        <p:sp>
          <p:nvSpPr>
            <p:cNvPr id="164892" name="Text Box 28"/>
            <p:cNvSpPr txBox="1">
              <a:spLocks noChangeArrowheads="1"/>
            </p:cNvSpPr>
            <p:nvPr/>
          </p:nvSpPr>
          <p:spPr bwMode="auto">
            <a:xfrm>
              <a:off x="2592" y="1968"/>
              <a:ext cx="1603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950"/>
                <a:t>subrange 2: size= </a:t>
              </a:r>
              <a:r>
                <a:rPr lang="en-US" altLang="zh-CN" sz="1950" b="1">
                  <a:solidFill>
                    <a:srgbClr val="FF0000"/>
                  </a:solidFill>
                </a:rPr>
                <a:t>n-1-</a:t>
              </a:r>
              <a:r>
                <a:rPr lang="en-US" altLang="zh-CN" sz="1950" b="1" i="1">
                  <a:solidFill>
                    <a:srgbClr val="FF0000"/>
                  </a:solidFill>
                </a:rPr>
                <a:t>i</a:t>
              </a:r>
            </a:p>
          </p:txBody>
        </p:sp>
      </p:grpSp>
      <p:graphicFrame>
        <p:nvGraphicFramePr>
          <p:cNvPr id="1648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646271"/>
              </p:ext>
            </p:extLst>
          </p:nvPr>
        </p:nvGraphicFramePr>
        <p:xfrm>
          <a:off x="1599407" y="4447224"/>
          <a:ext cx="6786298" cy="116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4280" imgH="444240" progId="Equation.3">
                  <p:embed/>
                </p:oleObj>
              </mc:Choice>
              <mc:Fallback>
                <p:oleObj name="Equation" r:id="rId3" imgW="265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407" y="4447224"/>
                        <a:ext cx="6786298" cy="1166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4457700" y="5740401"/>
            <a:ext cx="439578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The number of key comparison in the first cycle(finding the </a:t>
            </a:r>
            <a:r>
              <a:rPr lang="en-US" altLang="zh-CN" sz="1950" dirty="0" err="1"/>
              <a:t>splitPoint</a:t>
            </a:r>
            <a:r>
              <a:rPr lang="en-US" altLang="zh-CN" sz="1950" dirty="0"/>
              <a:t>) is </a:t>
            </a:r>
            <a:r>
              <a:rPr lang="en-US" altLang="zh-CN" sz="1950" i="1" dirty="0"/>
              <a:t>n</a:t>
            </a:r>
            <a:r>
              <a:rPr lang="en-US" altLang="zh-CN" sz="1950" dirty="0"/>
              <a:t>-1</a:t>
            </a:r>
          </a:p>
        </p:txBody>
      </p:sp>
      <p:sp>
        <p:nvSpPr>
          <p:cNvPr id="164895" name="Line 31"/>
          <p:cNvSpPr>
            <a:spLocks noChangeShapeType="1"/>
          </p:cNvSpPr>
          <p:nvPr/>
        </p:nvSpPr>
        <p:spPr bwMode="auto">
          <a:xfrm flipH="1" flipV="1">
            <a:off x="3306713" y="5301208"/>
            <a:ext cx="1150986" cy="521742"/>
          </a:xfrm>
          <a:prstGeom prst="line">
            <a:avLst/>
          </a:prstGeom>
          <a:noFill/>
          <a:ln w="15875">
            <a:solidFill>
              <a:srgbClr val="FF99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6" name="圆角矩形标注 5"/>
          <p:cNvSpPr/>
          <p:nvPr/>
        </p:nvSpPr>
        <p:spPr>
          <a:xfrm>
            <a:off x="8307373" y="1400775"/>
            <a:ext cx="1443000" cy="1943778"/>
          </a:xfrm>
          <a:prstGeom prst="wedgeRoundRectCallout">
            <a:avLst>
              <a:gd name="adj1" fmla="val -81609"/>
              <a:gd name="adj2" fmla="val -5041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733" dirty="0">
                <a:solidFill>
                  <a:schemeClr val="tx1"/>
                </a:solidFill>
              </a:rPr>
              <a:t>why the assumed probability still holds for each </a:t>
            </a:r>
            <a:r>
              <a:rPr lang="en-US" altLang="zh-CN" sz="1733" dirty="0" err="1">
                <a:solidFill>
                  <a:schemeClr val="tx1"/>
                </a:solidFill>
              </a:rPr>
              <a:t>subrange</a:t>
            </a:r>
            <a:r>
              <a:rPr lang="en-US" altLang="zh-CN" sz="1733" dirty="0">
                <a:solidFill>
                  <a:schemeClr val="tx1"/>
                </a:solidFill>
              </a:rPr>
              <a:t>?</a:t>
            </a:r>
            <a:endParaRPr lang="zh-CN" altLang="en-US" sz="17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855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Simplified Recurrence Equation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180862"/>
            <a:ext cx="8915400" cy="459109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Note: </a:t>
            </a:r>
          </a:p>
          <a:p>
            <a:pPr>
              <a:lnSpc>
                <a:spcPct val="80000"/>
              </a:lnSpc>
            </a:pPr>
            <a:endParaRPr lang="en-US" altLang="zh-CN" sz="3033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3033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So: </a:t>
            </a:r>
          </a:p>
          <a:p>
            <a:pPr>
              <a:lnSpc>
                <a:spcPct val="80000"/>
              </a:lnSpc>
            </a:pPr>
            <a:endParaRPr lang="en-US" altLang="zh-CN" sz="3033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6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Two approaches to solve the equation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Guess, and prove by induction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Solve directly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C0A399-60BE-47C1-B029-1A599B12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9E094-BB39-4B74-8ECC-E9DD39F89B8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5E6D2-8E91-45E8-BFDC-34D26089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39</a:t>
            </a:fld>
            <a:endParaRPr lang="zh-CN" altLang="en-US"/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50671"/>
              </p:ext>
            </p:extLst>
          </p:nvPr>
        </p:nvGraphicFramePr>
        <p:xfrm>
          <a:off x="2222697" y="1797267"/>
          <a:ext cx="6970315" cy="124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90560" imgH="431640" progId="Equation.3">
                  <p:embed/>
                </p:oleObj>
              </mc:Choice>
              <mc:Fallback>
                <p:oleObj name="公式" r:id="rId3" imgW="2590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697" y="1797267"/>
                        <a:ext cx="6970315" cy="1241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313886"/>
              </p:ext>
            </p:extLst>
          </p:nvPr>
        </p:nvGraphicFramePr>
        <p:xfrm>
          <a:off x="2066680" y="3085095"/>
          <a:ext cx="6110420" cy="143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160" imgH="444240" progId="Equation.3">
                  <p:embed/>
                </p:oleObj>
              </mc:Choice>
              <mc:Fallback>
                <p:oleObj name="Equation" r:id="rId5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680" y="3085095"/>
                        <a:ext cx="6110420" cy="1436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275019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230" y="74627"/>
            <a:ext cx="9206043" cy="55906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033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蛮力法举例：</a:t>
            </a:r>
            <a:r>
              <a:rPr lang="zh-CN" altLang="pt-BR" sz="3033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求解最大连续子序列和问题</a:t>
            </a:r>
            <a:endParaRPr lang="zh-CN" altLang="en-US" sz="3033" b="1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584730" y="1167475"/>
            <a:ext cx="9049544" cy="358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给定一个有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≥1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）个整数的序列，要求求出其中最大连续子序列的和。</a:t>
            </a:r>
            <a:endParaRPr lang="en-US" altLang="zh-CN" sz="2167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167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-4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-5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序列（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-6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-7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-9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-2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）的最大子序列和为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167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规定一个序列最大连续子序列和至少是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，如果小于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，其结果为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25229475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Inductive Proof: A(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O(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ln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30201" y="1530350"/>
            <a:ext cx="8893043" cy="4457700"/>
          </a:xfrm>
        </p:spPr>
        <p:txBody>
          <a:bodyPr/>
          <a:lstStyle/>
          <a:p>
            <a:r>
              <a:rPr lang="en-US" altLang="zh-CN" sz="2167" dirty="0">
                <a:solidFill>
                  <a:schemeClr val="tx1"/>
                </a:solidFill>
              </a:rPr>
              <a:t>Theorem: </a:t>
            </a:r>
            <a:r>
              <a:rPr lang="en-US" altLang="zh-CN" sz="2600" i="1" dirty="0">
                <a:solidFill>
                  <a:schemeClr val="tx1"/>
                </a:solidFill>
              </a:rPr>
              <a:t>A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sz="2600" i="1" dirty="0" err="1">
                <a:solidFill>
                  <a:schemeClr val="tx1"/>
                </a:solidFill>
                <a:sym typeface="Symbol" pitchFamily="18" charset="2"/>
              </a:rPr>
              <a:t>cn</a:t>
            </a:r>
            <a:r>
              <a:rPr lang="en-US" altLang="zh-CN" sz="2600" dirty="0" err="1">
                <a:solidFill>
                  <a:schemeClr val="tx1"/>
                </a:solidFill>
                <a:sym typeface="Symbol" pitchFamily="18" charset="2"/>
              </a:rPr>
              <a:t>ln</a:t>
            </a:r>
            <a:r>
              <a:rPr lang="en-US" altLang="zh-CN" sz="2600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 for some constant 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, with 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) defined by the recurrence equation above.</a:t>
            </a:r>
          </a:p>
          <a:p>
            <a:r>
              <a:rPr lang="en-US" altLang="zh-CN" sz="2167" dirty="0">
                <a:solidFill>
                  <a:schemeClr val="tx1"/>
                </a:solidFill>
              </a:rPr>
              <a:t>Proof: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By induction on 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en-US" altLang="zh-CN" sz="2167" dirty="0">
                <a:solidFill>
                  <a:schemeClr val="tx1"/>
                </a:solidFill>
              </a:rPr>
              <a:t>, the number of elements to be sorted. Base case(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en-US" altLang="zh-CN" sz="2167" dirty="0">
                <a:solidFill>
                  <a:schemeClr val="tx1"/>
                </a:solidFill>
              </a:rPr>
              <a:t>=1) is trivial.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Inductive assumption: </a:t>
            </a:r>
            <a:r>
              <a:rPr lang="en-US" altLang="zh-CN" sz="2167" b="1" i="1" dirty="0">
                <a:solidFill>
                  <a:schemeClr val="tx1"/>
                </a:solidFill>
              </a:rPr>
              <a:t>A</a:t>
            </a:r>
            <a:r>
              <a:rPr lang="en-US" altLang="zh-CN" sz="2167" b="1" dirty="0">
                <a:solidFill>
                  <a:schemeClr val="tx1"/>
                </a:solidFill>
              </a:rPr>
              <a:t>(</a:t>
            </a:r>
            <a:r>
              <a:rPr lang="en-US" altLang="zh-CN" sz="2167" b="1" i="1" dirty="0" err="1">
                <a:solidFill>
                  <a:schemeClr val="tx1"/>
                </a:solidFill>
              </a:rPr>
              <a:t>i</a:t>
            </a:r>
            <a:r>
              <a:rPr lang="en-US" altLang="zh-CN" sz="2167" b="1" dirty="0">
                <a:solidFill>
                  <a:schemeClr val="tx1"/>
                </a:solidFill>
              </a:rPr>
              <a:t>)</a:t>
            </a:r>
            <a:r>
              <a:rPr lang="en-US" altLang="zh-CN" sz="2167" b="1" dirty="0">
                <a:solidFill>
                  <a:schemeClr val="tx1"/>
                </a:solidFill>
                <a:sym typeface="Symbol" pitchFamily="18" charset="2"/>
              </a:rPr>
              <a:t></a:t>
            </a:r>
            <a:r>
              <a:rPr lang="en-US" altLang="zh-CN" sz="2167" b="1" i="1" dirty="0" err="1">
                <a:solidFill>
                  <a:schemeClr val="tx1"/>
                </a:solidFill>
                <a:sym typeface="Symbol" pitchFamily="18" charset="2"/>
              </a:rPr>
              <a:t>ci</a:t>
            </a:r>
            <a:r>
              <a:rPr lang="en-US" altLang="zh-CN" sz="2167" b="1" dirty="0" err="1">
                <a:solidFill>
                  <a:schemeClr val="tx1"/>
                </a:solidFill>
                <a:sym typeface="Symbol" pitchFamily="18" charset="2"/>
              </a:rPr>
              <a:t>ln</a:t>
            </a:r>
            <a:r>
              <a:rPr lang="en-US" altLang="zh-CN" sz="2167" b="1" i="1" dirty="0" err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 for 1</a:t>
            </a:r>
            <a:r>
              <a:rPr lang="en-US" altLang="zh-CN" sz="2167" i="1" dirty="0">
                <a:solidFill>
                  <a:schemeClr val="tx1"/>
                </a:solidFill>
                <a:sym typeface="Symbol" pitchFamily="18" charset="2"/>
              </a:rPr>
              <a:t>i&lt;</a:t>
            </a:r>
            <a:r>
              <a:rPr lang="en-US" altLang="zh-CN" sz="2167" dirty="0">
                <a:solidFill>
                  <a:schemeClr val="tx1"/>
                </a:solidFill>
                <a:sym typeface="Symbol" pitchFamily="18" charset="2"/>
              </a:rPr>
              <a:t>n </a:t>
            </a:r>
          </a:p>
          <a:p>
            <a:pPr lvl="1"/>
            <a:endParaRPr lang="en-US" altLang="zh-CN" sz="2167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8E2C2-BC41-4D6B-AD03-D5665C58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0ABF-89BD-4EFA-A484-2B12F9152F9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28E17-DED6-4742-93EC-17C7BA15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40</a:t>
            </a:fld>
            <a:endParaRPr lang="zh-CN" altLang="en-U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990600" y="4006850"/>
          <a:ext cx="833755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632040" imgH="1434960" progId="Equation.3">
                  <p:embed/>
                </p:oleObj>
              </mc:Choice>
              <mc:Fallback>
                <p:oleObj name="公式" r:id="rId3" imgW="3632040" imgH="143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06850"/>
                        <a:ext cx="833755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803082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Your Reference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54FBFF-6A93-4DAC-AF4C-3042449D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DEA2-3BED-4A3F-824F-A41F16C2C75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99C9BD-16EA-44E3-9FCF-659D4E5E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47650" y="3511550"/>
            <a:ext cx="5778500" cy="3054350"/>
            <a:chOff x="624" y="1824"/>
            <a:chExt cx="3360" cy="177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64" y="182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24" y="3408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104" y="2496"/>
              <a:ext cx="1872" cy="912"/>
            </a:xfrm>
            <a:custGeom>
              <a:avLst/>
              <a:gdLst>
                <a:gd name="T0" fmla="*/ 0 w 1872"/>
                <a:gd name="T1" fmla="*/ 912 h 912"/>
                <a:gd name="T2" fmla="*/ 96 w 1872"/>
                <a:gd name="T3" fmla="*/ 624 h 912"/>
                <a:gd name="T4" fmla="*/ 288 w 1872"/>
                <a:gd name="T5" fmla="*/ 384 h 912"/>
                <a:gd name="T6" fmla="*/ 581 w 1872"/>
                <a:gd name="T7" fmla="*/ 238 h 912"/>
                <a:gd name="T8" fmla="*/ 873 w 1872"/>
                <a:gd name="T9" fmla="*/ 143 h 912"/>
                <a:gd name="T10" fmla="*/ 1344 w 1872"/>
                <a:gd name="T11" fmla="*/ 48 h 912"/>
                <a:gd name="T12" fmla="*/ 1872 w 1872"/>
                <a:gd name="T13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912">
                  <a:moveTo>
                    <a:pt x="0" y="912"/>
                  </a:moveTo>
                  <a:cubicBezTo>
                    <a:pt x="24" y="812"/>
                    <a:pt x="48" y="712"/>
                    <a:pt x="96" y="624"/>
                  </a:cubicBezTo>
                  <a:cubicBezTo>
                    <a:pt x="144" y="536"/>
                    <a:pt x="207" y="448"/>
                    <a:pt x="288" y="384"/>
                  </a:cubicBezTo>
                  <a:cubicBezTo>
                    <a:pt x="369" y="320"/>
                    <a:pt x="484" y="278"/>
                    <a:pt x="581" y="238"/>
                  </a:cubicBezTo>
                  <a:cubicBezTo>
                    <a:pt x="678" y="198"/>
                    <a:pt x="746" y="175"/>
                    <a:pt x="873" y="143"/>
                  </a:cubicBezTo>
                  <a:cubicBezTo>
                    <a:pt x="1000" y="111"/>
                    <a:pt x="1178" y="72"/>
                    <a:pt x="1344" y="48"/>
                  </a:cubicBezTo>
                  <a:cubicBezTo>
                    <a:pt x="1510" y="24"/>
                    <a:pt x="1696" y="12"/>
                    <a:pt x="18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248" y="3072"/>
              <a:ext cx="144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2880"/>
              <a:ext cx="144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536" y="2784"/>
              <a:ext cx="144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680" y="2736"/>
              <a:ext cx="144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824" y="2688"/>
              <a:ext cx="144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968" y="2640"/>
              <a:ext cx="144" cy="76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112" y="2592"/>
              <a:ext cx="144" cy="8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104" y="3072"/>
              <a:ext cx="1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248" y="2880"/>
              <a:ext cx="14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392" y="2784"/>
              <a:ext cx="14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536" y="2736"/>
              <a:ext cx="144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152" y="3360"/>
              <a:ext cx="192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517"/>
                <a:t>a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016" y="3360"/>
              <a:ext cx="192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517"/>
                <a:t>b</a:t>
              </a:r>
            </a:p>
          </p:txBody>
        </p:sp>
      </p:grpSp>
      <p:graphicFrame>
        <p:nvGraphicFramePr>
          <p:cNvPr id="24" name="Object 22"/>
          <p:cNvGraphicFramePr>
            <a:graphicFrameLocks noChangeAspect="1"/>
          </p:cNvGraphicFramePr>
          <p:nvPr/>
        </p:nvGraphicFramePr>
        <p:xfrm>
          <a:off x="3136900" y="5410200"/>
          <a:ext cx="4210050" cy="797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431640" progId="Equation.3">
                  <p:embed/>
                </p:oleObj>
              </mc:Choice>
              <mc:Fallback>
                <p:oleObj name="Equation" r:id="rId2" imgW="2095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410200"/>
                        <a:ext cx="4210050" cy="797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5265035" y="2998891"/>
            <a:ext cx="4210050" cy="2146300"/>
            <a:chOff x="5029200" y="3352800"/>
            <a:chExt cx="3886200" cy="1981200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5029200" y="3352800"/>
              <a:ext cx="3886200" cy="19812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graphicFrame>
          <p:nvGraphicFramePr>
            <p:cNvPr id="2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186713"/>
                </p:ext>
              </p:extLst>
            </p:nvPr>
          </p:nvGraphicFramePr>
          <p:xfrm>
            <a:off x="5562600" y="3657600"/>
            <a:ext cx="2895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31560" imgH="431640" progId="Equation.3">
                    <p:embed/>
                  </p:oleObj>
                </mc:Choice>
                <mc:Fallback>
                  <p:oleObj name="Equation" r:id="rId4" imgW="1231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3657600"/>
                          <a:ext cx="2895600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324600" y="4419600"/>
              <a:ext cx="2286000" cy="393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167" b="1" i="1" dirty="0">
                  <a:solidFill>
                    <a:schemeClr val="tx2"/>
                  </a:solidFill>
                </a:rPr>
                <a:t>Harmonic Series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94" y="1952373"/>
            <a:ext cx="4661041" cy="12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59490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Inductive Proof: A(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(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 err="1">
                <a:cs typeface="Times New Roman" pitchFamily="18" charset="0"/>
                <a:sym typeface="Symbol" pitchFamily="18" charset="2"/>
              </a:rPr>
              <a:t>ln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6998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092069" y="2703248"/>
          <a:ext cx="8113977" cy="355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067000" imgH="2222280" progId="Equation.3">
                  <p:embed/>
                </p:oleObj>
              </mc:Choice>
              <mc:Fallback>
                <p:oleObj name="公式" r:id="rId3" imgW="5067000" imgH="222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069" y="2703248"/>
                        <a:ext cx="8113977" cy="355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667C77-C439-497F-AC8E-A96CC79C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E1DF-D7FA-4696-8074-E3EF803B1B1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4ACDC-164C-4233-9263-187DDD78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" y="1556147"/>
            <a:ext cx="8893043" cy="4457700"/>
          </a:xfrm>
        </p:spPr>
        <p:txBody>
          <a:bodyPr/>
          <a:lstStyle/>
          <a:p>
            <a:r>
              <a:rPr lang="en-US" altLang="zh-CN" sz="2600" dirty="0">
                <a:solidFill>
                  <a:schemeClr val="tx1"/>
                </a:solidFill>
              </a:rPr>
              <a:t>Theorem: </a:t>
            </a:r>
            <a:r>
              <a:rPr lang="en-US" altLang="zh-CN" sz="2600" i="1" dirty="0">
                <a:solidFill>
                  <a:schemeClr val="tx1"/>
                </a:solidFill>
              </a:rPr>
              <a:t>A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&gt;</a:t>
            </a:r>
            <a:r>
              <a:rPr lang="en-US" altLang="zh-CN" sz="2600" i="1" dirty="0" err="1">
                <a:solidFill>
                  <a:schemeClr val="tx1"/>
                </a:solidFill>
                <a:sym typeface="Symbol" pitchFamily="18" charset="2"/>
              </a:rPr>
              <a:t>cn</a:t>
            </a:r>
            <a:r>
              <a:rPr lang="en-US" altLang="zh-CN" sz="2600" dirty="0" err="1">
                <a:solidFill>
                  <a:schemeClr val="tx1"/>
                </a:solidFill>
                <a:sym typeface="Symbol" pitchFamily="18" charset="2"/>
              </a:rPr>
              <a:t>ln</a:t>
            </a:r>
            <a:r>
              <a:rPr lang="en-US" altLang="zh-CN" sz="2600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 for some co 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c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, with large 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endParaRPr lang="en-US" altLang="zh-CN" sz="2600" dirty="0">
              <a:solidFill>
                <a:schemeClr val="tx1"/>
              </a:solidFill>
              <a:sym typeface="Symbol" pitchFamily="18" charset="2"/>
            </a:endParaRPr>
          </a:p>
          <a:p>
            <a:r>
              <a:rPr lang="en-US" altLang="zh-CN" sz="2600" dirty="0">
                <a:solidFill>
                  <a:schemeClr val="tx1"/>
                </a:solidFill>
              </a:rPr>
              <a:t>Inductive reasoning:</a:t>
            </a:r>
            <a:endParaRPr lang="en-US" altLang="zh-CN" sz="26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371027" y="2103042"/>
            <a:ext cx="1638962" cy="792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Inductive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assumption</a:t>
            </a: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>
            <a:off x="6278960" y="2376488"/>
            <a:ext cx="1092067" cy="390393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253123821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Directly Derived </a:t>
            </a:r>
            <a:br>
              <a:rPr lang="en-US" altLang="zh-CN" dirty="0"/>
            </a:br>
            <a:r>
              <a:rPr lang="en-US" altLang="zh-CN" dirty="0"/>
              <a:t>Recurrence Equation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02717-42EA-4B93-9D45-04994DCD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A7C05-B412-4F57-B63E-2005595B860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28B11-9B17-4BCC-A03A-884305CB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43</a:t>
            </a:fld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854287"/>
              </p:ext>
            </p:extLst>
          </p:nvPr>
        </p:nvGraphicFramePr>
        <p:xfrm>
          <a:off x="584515" y="1557249"/>
          <a:ext cx="5890286" cy="1793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7880" imgH="1028520" progId="Equation.3">
                  <p:embed/>
                </p:oleObj>
              </mc:Choice>
              <mc:Fallback>
                <p:oleObj name="公式" r:id="rId2" imgW="33778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5" y="1557249"/>
                        <a:ext cx="5890286" cy="1793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300525"/>
              </p:ext>
            </p:extLst>
          </p:nvPr>
        </p:nvGraphicFramePr>
        <p:xfrm>
          <a:off x="1880394" y="4443221"/>
          <a:ext cx="6397625" cy="218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40080" imgH="1282680" progId="Equation.3">
                  <p:embed/>
                </p:oleObj>
              </mc:Choice>
              <mc:Fallback>
                <p:oleObj name="公式" r:id="rId4" imgW="334008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394" y="4443221"/>
                        <a:ext cx="6397625" cy="2184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6506" y="3520219"/>
            <a:ext cx="9361040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i="1" dirty="0"/>
              <a:t>Combining the 2 equations in some way, we can remove all A(</a:t>
            </a:r>
            <a:r>
              <a:rPr lang="en-US" altLang="zh-CN" sz="2167" i="1" dirty="0" err="1"/>
              <a:t>i</a:t>
            </a:r>
            <a:r>
              <a:rPr lang="en-US" altLang="zh-CN" sz="2167" i="1" dirty="0"/>
              <a:t>) </a:t>
            </a:r>
          </a:p>
          <a:p>
            <a:r>
              <a:rPr lang="en-US" altLang="zh-CN" sz="2167" i="1" dirty="0"/>
              <a:t>for </a:t>
            </a:r>
            <a:r>
              <a:rPr lang="en-US" altLang="zh-CN" sz="2167" i="1" dirty="0" err="1"/>
              <a:t>i</a:t>
            </a:r>
            <a:r>
              <a:rPr lang="en-US" altLang="zh-CN" sz="2167" i="1" dirty="0"/>
              <a:t>=1,2,…,n-2</a:t>
            </a:r>
            <a:endParaRPr lang="zh-CN" altLang="en-US" sz="2167" i="1" dirty="0"/>
          </a:p>
        </p:txBody>
      </p:sp>
    </p:spTree>
    <p:extLst>
      <p:ext uri="{BB962C8B-B14F-4D97-AF65-F5344CB8AC3E}">
        <p14:creationId xmlns:p14="http://schemas.microsoft.com/office/powerpoint/2010/main" val="1045715218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 the Equation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We have: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 Thus: B(n) = </a:t>
            </a:r>
            <a:r>
              <a:rPr lang="en-US" altLang="zh-CN" i="1" dirty="0">
                <a:solidFill>
                  <a:schemeClr val="tx1"/>
                </a:solidFill>
              </a:rPr>
              <a:t>O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log 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Finally we get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A(n) = </a:t>
            </a:r>
            <a:r>
              <a:rPr lang="en-US" altLang="zh-CN" i="1" dirty="0">
                <a:solidFill>
                  <a:schemeClr val="tx1"/>
                </a:solidFill>
              </a:rPr>
              <a:t>O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 err="1">
                <a:solidFill>
                  <a:schemeClr val="tx1"/>
                </a:solidFill>
              </a:rPr>
              <a:t>nlogn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B048C-979E-4B02-BF1B-3FA8153C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65BD-B6C4-4A5C-9168-6726F17B213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37FBE-7F20-45BF-8CA4-F9AF7019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44</a:t>
            </a:fld>
            <a:endParaRPr lang="zh-CN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35406"/>
              </p:ext>
            </p:extLst>
          </p:nvPr>
        </p:nvGraphicFramePr>
        <p:xfrm>
          <a:off x="662121" y="2025651"/>
          <a:ext cx="4562607" cy="39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360" imgH="228600" progId="Equation.3">
                  <p:embed/>
                </p:oleObj>
              </mc:Choice>
              <mc:Fallback>
                <p:oleObj name="公式" r:id="rId2" imgW="2349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21" y="2025651"/>
                        <a:ext cx="4562607" cy="39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59508"/>
              </p:ext>
            </p:extLst>
          </p:nvPr>
        </p:nvGraphicFramePr>
        <p:xfrm>
          <a:off x="6122458" y="1790039"/>
          <a:ext cx="3219450" cy="81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360" imgH="482400" progId="Equation.3">
                  <p:embed/>
                </p:oleObj>
              </mc:Choice>
              <mc:Fallback>
                <p:oleObj name="公式" r:id="rId4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458" y="1790039"/>
                        <a:ext cx="3219450" cy="810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343394" y="1869150"/>
            <a:ext cx="546894" cy="546894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6435461" y="1309141"/>
            <a:ext cx="779898" cy="443062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15359" y="1139501"/>
            <a:ext cx="218413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Let it be </a:t>
            </a:r>
            <a:r>
              <a:rPr lang="en-US" altLang="zh-CN" sz="1950" i="1" dirty="0"/>
              <a:t>B(n)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803578"/>
              </p:ext>
            </p:extLst>
          </p:nvPr>
        </p:nvGraphicFramePr>
        <p:xfrm>
          <a:off x="2826403" y="2740351"/>
          <a:ext cx="5767312" cy="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41320" imgH="482400" progId="Equation.3">
                  <p:embed/>
                </p:oleObj>
              </mc:Choice>
              <mc:Fallback>
                <p:oleObj name="公式" r:id="rId6" imgW="2641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403" y="2740351"/>
                        <a:ext cx="5767312" cy="90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4988682" y="4429410"/>
            <a:ext cx="4422018" cy="2041928"/>
            <a:chOff x="4177324" y="3841992"/>
            <a:chExt cx="4678263" cy="21602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6456" y="3941854"/>
              <a:ext cx="4320000" cy="1960516"/>
            </a:xfrm>
            <a:prstGeom prst="rect">
              <a:avLst/>
            </a:prstGeom>
          </p:spPr>
        </p:pic>
        <p:sp>
          <p:nvSpPr>
            <p:cNvPr id="15" name="圆角矩形标注 14"/>
            <p:cNvSpPr/>
            <p:nvPr/>
          </p:nvSpPr>
          <p:spPr>
            <a:xfrm>
              <a:off x="4177324" y="3841992"/>
              <a:ext cx="4678263" cy="2160240"/>
            </a:xfrm>
            <a:prstGeom prst="wedgeRoundRectCallout">
              <a:avLst>
                <a:gd name="adj1" fmla="val -49391"/>
                <a:gd name="adj2" fmla="val -72398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</p:grpSp>
    </p:spTree>
    <p:extLst>
      <p:ext uri="{BB962C8B-B14F-4D97-AF65-F5344CB8AC3E}">
        <p14:creationId xmlns:p14="http://schemas.microsoft.com/office/powerpoint/2010/main" val="1388989521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B9B-C44A-4EA5-A527-4583A7B0D0B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0400" y="-3382"/>
            <a:ext cx="8915400" cy="1139147"/>
          </a:xfrm>
          <a:prstGeom prst="rect">
            <a:avLst/>
          </a:prstGeom>
        </p:spPr>
        <p:txBody>
          <a:bodyPr vert="horz" lIns="99060" tIns="49530" rIns="99060" bIns="4953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en-US" altLang="zh-CN" sz="5200" dirty="0" err="1"/>
              <a:t>MergeSort</a:t>
            </a:r>
            <a:r>
              <a:rPr lang="zh-CN" altLang="en-US" sz="5200" dirty="0"/>
              <a:t>（归并排序）</a:t>
            </a:r>
            <a:r>
              <a:rPr lang="en-US" altLang="zh-CN" sz="5200" dirty="0"/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60400" y="1811320"/>
            <a:ext cx="8915400" cy="4903127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3250" dirty="0">
                <a:solidFill>
                  <a:schemeClr val="tx1"/>
                </a:solidFill>
              </a:rPr>
              <a:t>Easy division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No comparison is conducted during the division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Minimizing the size difference between the divided </a:t>
            </a:r>
            <a:r>
              <a:rPr lang="en-US" altLang="zh-CN" sz="2600" dirty="0" err="1">
                <a:solidFill>
                  <a:schemeClr val="tx1"/>
                </a:solidFill>
              </a:rPr>
              <a:t>subproblems</a:t>
            </a:r>
            <a:endParaRPr lang="en-US" altLang="zh-CN" sz="2600" dirty="0">
              <a:solidFill>
                <a:schemeClr val="tx1"/>
              </a:solidFill>
            </a:endParaRPr>
          </a:p>
          <a:p>
            <a:r>
              <a:rPr lang="en-US" altLang="zh-CN" sz="3250" dirty="0">
                <a:solidFill>
                  <a:schemeClr val="tx1"/>
                </a:solidFill>
              </a:rPr>
              <a:t>Merging two sorted </a:t>
            </a:r>
            <a:r>
              <a:rPr lang="en-US" altLang="zh-CN" sz="3250" dirty="0" err="1">
                <a:solidFill>
                  <a:schemeClr val="tx1"/>
                </a:solidFill>
              </a:rPr>
              <a:t>subranges</a:t>
            </a:r>
            <a:endParaRPr lang="en-US" altLang="zh-CN" sz="3250" dirty="0">
              <a:solidFill>
                <a:schemeClr val="tx1"/>
              </a:solidFill>
            </a:endParaRP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Using </a:t>
            </a:r>
            <a:r>
              <a:rPr lang="en-US" altLang="zh-CN" sz="2600" i="1" dirty="0">
                <a:solidFill>
                  <a:schemeClr val="tx1"/>
                </a:solidFill>
              </a:rPr>
              <a:t>Merge</a:t>
            </a:r>
            <a:endParaRPr lang="en-US" altLang="zh-CN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51398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92D2A-F1EF-445A-B9E9-2C4EF22CA6CE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982112" y="-159399"/>
            <a:ext cx="5339991" cy="468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F0A22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90570">
              <a:defRPr/>
            </a:pP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2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5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1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7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10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 6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9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4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3</a:t>
            </a:r>
            <a:r>
              <a:rPr lang="zh-CN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，</a:t>
            </a:r>
            <a:r>
              <a:rPr lang="en-US" altLang="zh-CN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rPr>
              <a:t>8</a:t>
            </a:r>
            <a:endParaRPr lang="zh-CN" altLang="en-US" sz="2167" kern="0">
              <a:solidFill>
                <a:srgbClr val="0000FF"/>
              </a:solidFill>
              <a:latin typeface="Consolas" pitchFamily="49" charset="0"/>
              <a:ea typeface="华文楷体"/>
              <a:cs typeface="Consolas" pitchFamily="49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982112" y="3515159"/>
            <a:ext cx="928694" cy="756107"/>
            <a:chOff x="1928794" y="3677627"/>
            <a:chExt cx="857256" cy="697945"/>
          </a:xfrm>
          <a:solidFill>
            <a:schemeClr val="bg1"/>
          </a:solidFill>
        </p:grpSpPr>
        <p:sp>
          <p:nvSpPr>
            <p:cNvPr id="82" name="圆角矩形 81"/>
            <p:cNvSpPr/>
            <p:nvPr/>
          </p:nvSpPr>
          <p:spPr>
            <a:xfrm>
              <a:off x="1928794" y="3943572"/>
              <a:ext cx="85725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83" name="左大括号 82"/>
            <p:cNvSpPr/>
            <p:nvPr/>
          </p:nvSpPr>
          <p:spPr>
            <a:xfrm rot="16200000">
              <a:off x="2287670" y="3461627"/>
              <a:ext cx="180000" cy="61200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982112" y="4312093"/>
            <a:ext cx="1482000" cy="782846"/>
            <a:chOff x="1928794" y="4413258"/>
            <a:chExt cx="1368000" cy="722627"/>
          </a:xfrm>
          <a:solidFill>
            <a:schemeClr val="bg1"/>
          </a:solidFill>
        </p:grpSpPr>
        <p:sp>
          <p:nvSpPr>
            <p:cNvPr id="85" name="左大括号 84"/>
            <p:cNvSpPr/>
            <p:nvPr/>
          </p:nvSpPr>
          <p:spPr>
            <a:xfrm rot="16200000">
              <a:off x="2624612" y="4146068"/>
              <a:ext cx="180000" cy="71438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1928794" y="4703885"/>
              <a:ext cx="1368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1, 2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621478" y="2781467"/>
            <a:ext cx="1069325" cy="684604"/>
            <a:chOff x="3442054" y="3000373"/>
            <a:chExt cx="987069" cy="631942"/>
          </a:xfrm>
          <a:solidFill>
            <a:schemeClr val="bg1"/>
          </a:solidFill>
        </p:grpSpPr>
        <p:sp>
          <p:nvSpPr>
            <p:cNvPr id="88" name="圆角矩形 87"/>
            <p:cNvSpPr/>
            <p:nvPr/>
          </p:nvSpPr>
          <p:spPr>
            <a:xfrm>
              <a:off x="3442054" y="3200315"/>
              <a:ext cx="987069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7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10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89" name="左大括号 88"/>
            <p:cNvSpPr/>
            <p:nvPr/>
          </p:nvSpPr>
          <p:spPr>
            <a:xfrm rot="16200000">
              <a:off x="3800931" y="2784373"/>
              <a:ext cx="180000" cy="61200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982112" y="5165024"/>
            <a:ext cx="2708691" cy="712088"/>
            <a:chOff x="1928794" y="5200580"/>
            <a:chExt cx="2500330" cy="657312"/>
          </a:xfrm>
          <a:solidFill>
            <a:schemeClr val="bg1"/>
          </a:solidFill>
        </p:grpSpPr>
        <p:sp>
          <p:nvSpPr>
            <p:cNvPr id="91" name="左大括号 90"/>
            <p:cNvSpPr/>
            <p:nvPr/>
          </p:nvSpPr>
          <p:spPr>
            <a:xfrm rot="16200000">
              <a:off x="3338992" y="4933390"/>
              <a:ext cx="180000" cy="71438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928794" y="5425892"/>
              <a:ext cx="250033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</a:t>
              </a:r>
              <a:r>
                <a:rPr lang="zh-CN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r>
                <a:rPr lang="zh-CN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5, 7, 10</a:t>
              </a:r>
              <a:endParaRPr lang="zh-CN" altLang="en-US" sz="2167" kern="0" dirty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82113" y="2688506"/>
            <a:ext cx="896802" cy="777565"/>
            <a:chOff x="1928794" y="2914563"/>
            <a:chExt cx="827817" cy="717752"/>
          </a:xfrm>
          <a:solidFill>
            <a:schemeClr val="bg1"/>
          </a:solidFill>
        </p:grpSpPr>
        <p:sp>
          <p:nvSpPr>
            <p:cNvPr id="94" name="圆角矩形 93"/>
            <p:cNvSpPr/>
            <p:nvPr/>
          </p:nvSpPr>
          <p:spPr>
            <a:xfrm>
              <a:off x="1928794" y="3200315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2396611" y="3200315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96" name="直接箭头连接符 95"/>
            <p:cNvCxnSpPr>
              <a:stCxn id="99" idx="2"/>
              <a:endCxn id="94" idx="0"/>
            </p:cNvCxnSpPr>
            <p:nvPr/>
          </p:nvCxnSpPr>
          <p:spPr>
            <a:xfrm flipH="1">
              <a:off x="2108794" y="2914563"/>
              <a:ext cx="248628" cy="285752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97" name="直接箭头连接符 96"/>
            <p:cNvCxnSpPr>
              <a:stCxn id="99" idx="2"/>
              <a:endCxn id="95" idx="0"/>
            </p:cNvCxnSpPr>
            <p:nvPr/>
          </p:nvCxnSpPr>
          <p:spPr>
            <a:xfrm>
              <a:off x="2357422" y="2914563"/>
              <a:ext cx="219189" cy="285752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98" name="组合 97"/>
          <p:cNvGrpSpPr/>
          <p:nvPr/>
        </p:nvGrpSpPr>
        <p:grpSpPr>
          <a:xfrm>
            <a:off x="3982112" y="1933816"/>
            <a:ext cx="1470432" cy="754690"/>
            <a:chOff x="1928794" y="2217926"/>
            <a:chExt cx="1357322" cy="696637"/>
          </a:xfrm>
          <a:solidFill>
            <a:schemeClr val="bg1"/>
          </a:solidFill>
        </p:grpSpPr>
        <p:sp>
          <p:nvSpPr>
            <p:cNvPr id="99" name="圆角矩形 98"/>
            <p:cNvSpPr/>
            <p:nvPr/>
          </p:nvSpPr>
          <p:spPr>
            <a:xfrm>
              <a:off x="1928794" y="2482563"/>
              <a:ext cx="85725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2926116" y="2482563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104" idx="2"/>
              <a:endCxn id="99" idx="0"/>
            </p:cNvCxnSpPr>
            <p:nvPr/>
          </p:nvCxnSpPr>
          <p:spPr>
            <a:xfrm flipH="1">
              <a:off x="2357422" y="2217926"/>
              <a:ext cx="255372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02" name="直接箭头连接符 101"/>
            <p:cNvCxnSpPr>
              <a:stCxn id="104" idx="2"/>
              <a:endCxn id="100" idx="0"/>
            </p:cNvCxnSpPr>
            <p:nvPr/>
          </p:nvCxnSpPr>
          <p:spPr>
            <a:xfrm>
              <a:off x="2612794" y="2217926"/>
              <a:ext cx="493322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03" name="组合 102"/>
          <p:cNvGrpSpPr/>
          <p:nvPr/>
        </p:nvGrpSpPr>
        <p:grpSpPr>
          <a:xfrm>
            <a:off x="3982112" y="1159904"/>
            <a:ext cx="2708691" cy="773912"/>
            <a:chOff x="1928794" y="1503546"/>
            <a:chExt cx="2500330" cy="714380"/>
          </a:xfrm>
          <a:solidFill>
            <a:schemeClr val="bg1"/>
          </a:solidFill>
        </p:grpSpPr>
        <p:sp>
          <p:nvSpPr>
            <p:cNvPr id="104" name="圆角矩形 103"/>
            <p:cNvSpPr/>
            <p:nvPr/>
          </p:nvSpPr>
          <p:spPr>
            <a:xfrm>
              <a:off x="1928794" y="1785926"/>
              <a:ext cx="1368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>
              <a:off x="3428992" y="1785926"/>
              <a:ext cx="1000132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7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10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06" name="直接箭头连接符 105"/>
            <p:cNvCxnSpPr>
              <a:stCxn id="109" idx="2"/>
              <a:endCxn id="104" idx="0"/>
            </p:cNvCxnSpPr>
            <p:nvPr/>
          </p:nvCxnSpPr>
          <p:spPr>
            <a:xfrm flipH="1">
              <a:off x="2612794" y="1503546"/>
              <a:ext cx="566165" cy="28238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07" name="直接箭头连接符 106"/>
            <p:cNvCxnSpPr>
              <a:stCxn id="109" idx="2"/>
              <a:endCxn id="105" idx="0"/>
            </p:cNvCxnSpPr>
            <p:nvPr/>
          </p:nvCxnSpPr>
          <p:spPr>
            <a:xfrm>
              <a:off x="3178959" y="1503546"/>
              <a:ext cx="750099" cy="28238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08" name="组合 107"/>
          <p:cNvGrpSpPr/>
          <p:nvPr/>
        </p:nvGrpSpPr>
        <p:grpSpPr>
          <a:xfrm>
            <a:off x="3982112" y="308601"/>
            <a:ext cx="5339991" cy="854956"/>
            <a:chOff x="1928794" y="717728"/>
            <a:chExt cx="4929222" cy="789190"/>
          </a:xfrm>
          <a:solidFill>
            <a:schemeClr val="bg1"/>
          </a:solidFill>
        </p:grpSpPr>
        <p:sp>
          <p:nvSpPr>
            <p:cNvPr id="109" name="圆角矩形 108"/>
            <p:cNvSpPr/>
            <p:nvPr/>
          </p:nvSpPr>
          <p:spPr>
            <a:xfrm>
              <a:off x="1928794" y="1071546"/>
              <a:ext cx="250033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5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7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10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4572000" y="1074918"/>
              <a:ext cx="228601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4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8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11" name="直接箭头连接符 110"/>
            <p:cNvCxnSpPr>
              <a:stCxn id="80" idx="2"/>
              <a:endCxn id="109" idx="0"/>
            </p:cNvCxnSpPr>
            <p:nvPr/>
          </p:nvCxnSpPr>
          <p:spPr>
            <a:xfrm flipH="1">
              <a:off x="3178959" y="717728"/>
              <a:ext cx="1286454" cy="353818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12" name="直接箭头连接符 111"/>
            <p:cNvCxnSpPr>
              <a:stCxn id="80" idx="2"/>
              <a:endCxn id="110" idx="0"/>
            </p:cNvCxnSpPr>
            <p:nvPr/>
          </p:nvCxnSpPr>
          <p:spPr>
            <a:xfrm>
              <a:off x="4465413" y="717728"/>
              <a:ext cx="1249595" cy="35719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13" name="组合 112"/>
          <p:cNvGrpSpPr/>
          <p:nvPr/>
        </p:nvGrpSpPr>
        <p:grpSpPr>
          <a:xfrm>
            <a:off x="8379258" y="2724861"/>
            <a:ext cx="942846" cy="741210"/>
            <a:chOff x="5987697" y="2948121"/>
            <a:chExt cx="870319" cy="684194"/>
          </a:xfrm>
          <a:solidFill>
            <a:schemeClr val="bg1"/>
          </a:solidFill>
        </p:grpSpPr>
        <p:sp>
          <p:nvSpPr>
            <p:cNvPr id="114" name="圆角矩形 113"/>
            <p:cNvSpPr/>
            <p:nvPr/>
          </p:nvSpPr>
          <p:spPr>
            <a:xfrm>
              <a:off x="5987697" y="3200315"/>
              <a:ext cx="870319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8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15" name="左大括号 114"/>
            <p:cNvSpPr/>
            <p:nvPr/>
          </p:nvSpPr>
          <p:spPr>
            <a:xfrm rot="16200000">
              <a:off x="6346574" y="2732121"/>
              <a:ext cx="180000" cy="61200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6845586" y="3527074"/>
            <a:ext cx="928694" cy="744192"/>
            <a:chOff x="4572000" y="3688626"/>
            <a:chExt cx="857256" cy="686946"/>
          </a:xfrm>
          <a:solidFill>
            <a:schemeClr val="bg1"/>
          </a:solidFill>
        </p:grpSpPr>
        <p:sp>
          <p:nvSpPr>
            <p:cNvPr id="117" name="圆角矩形 116"/>
            <p:cNvSpPr/>
            <p:nvPr/>
          </p:nvSpPr>
          <p:spPr>
            <a:xfrm>
              <a:off x="4572000" y="3943572"/>
              <a:ext cx="85725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18" name="左大括号 117"/>
            <p:cNvSpPr/>
            <p:nvPr/>
          </p:nvSpPr>
          <p:spPr>
            <a:xfrm rot="16200000">
              <a:off x="4930876" y="3472626"/>
              <a:ext cx="180000" cy="61200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6834018" y="4329290"/>
            <a:ext cx="1404609" cy="782846"/>
            <a:chOff x="4561322" y="4429132"/>
            <a:chExt cx="1296562" cy="722627"/>
          </a:xfrm>
          <a:solidFill>
            <a:schemeClr val="bg1"/>
          </a:solidFill>
        </p:grpSpPr>
        <p:sp>
          <p:nvSpPr>
            <p:cNvPr id="120" name="左大括号 119"/>
            <p:cNvSpPr/>
            <p:nvPr/>
          </p:nvSpPr>
          <p:spPr>
            <a:xfrm rot="16200000">
              <a:off x="5257140" y="4161942"/>
              <a:ext cx="180000" cy="71438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  <p:sp>
          <p:nvSpPr>
            <p:cNvPr id="121" name="圆角矩形 120"/>
            <p:cNvSpPr/>
            <p:nvPr/>
          </p:nvSpPr>
          <p:spPr>
            <a:xfrm>
              <a:off x="4561322" y="4719759"/>
              <a:ext cx="1296562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4, 6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6867256" y="5152289"/>
            <a:ext cx="2532239" cy="712088"/>
            <a:chOff x="4592003" y="5188824"/>
            <a:chExt cx="2337451" cy="657312"/>
          </a:xfrm>
          <a:solidFill>
            <a:schemeClr val="bg1"/>
          </a:solidFill>
        </p:grpSpPr>
        <p:sp>
          <p:nvSpPr>
            <p:cNvPr id="123" name="左大括号 122"/>
            <p:cNvSpPr/>
            <p:nvPr/>
          </p:nvSpPr>
          <p:spPr>
            <a:xfrm rot="16200000">
              <a:off x="6002201" y="4921634"/>
              <a:ext cx="180000" cy="71438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4592003" y="5414136"/>
              <a:ext cx="2337451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4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6, 8, 9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3982112" y="5942589"/>
            <a:ext cx="5417382" cy="768694"/>
            <a:chOff x="1928794" y="5918332"/>
            <a:chExt cx="5000660" cy="709564"/>
          </a:xfrm>
          <a:solidFill>
            <a:schemeClr val="bg1"/>
          </a:solidFill>
        </p:grpSpPr>
        <p:sp>
          <p:nvSpPr>
            <p:cNvPr id="126" name="左大括号 125"/>
            <p:cNvSpPr/>
            <p:nvPr/>
          </p:nvSpPr>
          <p:spPr>
            <a:xfrm rot="16200000">
              <a:off x="4410562" y="5651142"/>
              <a:ext cx="180000" cy="714380"/>
            </a:xfrm>
            <a:prstGeom prst="leftBrace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none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90570">
                <a:defRPr/>
              </a:pPr>
              <a:endParaRPr lang="zh-CN" altLang="en-US" sz="1950" kern="0">
                <a:solidFill>
                  <a:sysClr val="windowText" lastClr="000000"/>
                </a:solidFill>
                <a:latin typeface="Franklin Gothic Book"/>
                <a:ea typeface="华文楷体"/>
              </a:endParaRPr>
            </a:p>
          </p:txBody>
        </p:sp>
        <p:sp>
          <p:nvSpPr>
            <p:cNvPr id="127" name="圆角矩形 126"/>
            <p:cNvSpPr/>
            <p:nvPr/>
          </p:nvSpPr>
          <p:spPr>
            <a:xfrm>
              <a:off x="1928794" y="6195896"/>
              <a:ext cx="500066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</a:t>
              </a:r>
              <a:r>
                <a:rPr lang="zh-CN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2</a:t>
              </a:r>
              <a:r>
                <a:rPr lang="zh-CN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3, 4, 5, 6, 7, 8, 9, 10</a:t>
              </a:r>
              <a:endParaRPr lang="zh-CN" altLang="en-US" sz="2167" kern="0" dirty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845586" y="1163557"/>
            <a:ext cx="2476517" cy="770259"/>
            <a:chOff x="4572000" y="1506918"/>
            <a:chExt cx="2286016" cy="711008"/>
          </a:xfrm>
          <a:solidFill>
            <a:schemeClr val="bg1"/>
          </a:solidFill>
        </p:grpSpPr>
        <p:sp>
          <p:nvSpPr>
            <p:cNvPr id="129" name="圆角矩形 128"/>
            <p:cNvSpPr/>
            <p:nvPr/>
          </p:nvSpPr>
          <p:spPr>
            <a:xfrm>
              <a:off x="4572000" y="1785926"/>
              <a:ext cx="1285884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4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>
            <a:xfrm>
              <a:off x="6000760" y="1785926"/>
              <a:ext cx="85725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</a:t>
              </a:r>
              <a:r>
                <a:rPr lang="zh-CN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 dirty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8</a:t>
              </a:r>
              <a:endParaRPr lang="zh-CN" altLang="en-US" sz="2167" kern="0" dirty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31" name="直接箭头连接符 130"/>
            <p:cNvCxnSpPr>
              <a:stCxn id="110" idx="2"/>
              <a:endCxn id="129" idx="0"/>
            </p:cNvCxnSpPr>
            <p:nvPr/>
          </p:nvCxnSpPr>
          <p:spPr>
            <a:xfrm flipH="1">
              <a:off x="5214942" y="1506918"/>
              <a:ext cx="572074" cy="279008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32" name="直接箭头连接符 131"/>
            <p:cNvCxnSpPr>
              <a:stCxn id="110" idx="2"/>
              <a:endCxn id="130" idx="0"/>
            </p:cNvCxnSpPr>
            <p:nvPr/>
          </p:nvCxnSpPr>
          <p:spPr>
            <a:xfrm>
              <a:off x="5787016" y="1506918"/>
              <a:ext cx="642372" cy="279008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33" name="组合 132"/>
          <p:cNvGrpSpPr/>
          <p:nvPr/>
        </p:nvGrpSpPr>
        <p:grpSpPr>
          <a:xfrm>
            <a:off x="6845586" y="1933816"/>
            <a:ext cx="1396085" cy="754690"/>
            <a:chOff x="4572000" y="2217926"/>
            <a:chExt cx="1288694" cy="696637"/>
          </a:xfrm>
          <a:solidFill>
            <a:schemeClr val="bg1"/>
          </a:solidFill>
        </p:grpSpPr>
        <p:sp>
          <p:nvSpPr>
            <p:cNvPr id="134" name="圆角矩形 133"/>
            <p:cNvSpPr/>
            <p:nvPr/>
          </p:nvSpPr>
          <p:spPr>
            <a:xfrm>
              <a:off x="4572000" y="2482563"/>
              <a:ext cx="85725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r>
                <a:rPr lang="zh-CN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，</a:t>
              </a: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35" name="圆角矩形 134"/>
            <p:cNvSpPr/>
            <p:nvPr/>
          </p:nvSpPr>
          <p:spPr>
            <a:xfrm>
              <a:off x="5500694" y="2482563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4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36" name="直接箭头连接符 135"/>
            <p:cNvCxnSpPr>
              <a:stCxn id="129" idx="2"/>
              <a:endCxn id="134" idx="0"/>
            </p:cNvCxnSpPr>
            <p:nvPr/>
          </p:nvCxnSpPr>
          <p:spPr>
            <a:xfrm flipH="1">
              <a:off x="5000628" y="2217926"/>
              <a:ext cx="286322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37" name="直接箭头连接符 136"/>
            <p:cNvCxnSpPr>
              <a:stCxn id="129" idx="2"/>
              <a:endCxn id="135" idx="0"/>
            </p:cNvCxnSpPr>
            <p:nvPr/>
          </p:nvCxnSpPr>
          <p:spPr>
            <a:xfrm>
              <a:off x="5286950" y="2217926"/>
              <a:ext cx="393744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38" name="组合 137"/>
          <p:cNvGrpSpPr/>
          <p:nvPr/>
        </p:nvGrpSpPr>
        <p:grpSpPr>
          <a:xfrm>
            <a:off x="6845586" y="2688507"/>
            <a:ext cx="896802" cy="793133"/>
            <a:chOff x="4572000" y="2914563"/>
            <a:chExt cx="827817" cy="732123"/>
          </a:xfrm>
          <a:solidFill>
            <a:schemeClr val="bg1"/>
          </a:solidFill>
        </p:grpSpPr>
        <p:sp>
          <p:nvSpPr>
            <p:cNvPr id="139" name="圆角矩形 138"/>
            <p:cNvSpPr/>
            <p:nvPr/>
          </p:nvSpPr>
          <p:spPr>
            <a:xfrm>
              <a:off x="4572000" y="3214686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6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5039817" y="3214686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9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41" name="直接箭头连接符 140"/>
            <p:cNvCxnSpPr>
              <a:stCxn id="134" idx="2"/>
              <a:endCxn id="139" idx="0"/>
            </p:cNvCxnSpPr>
            <p:nvPr/>
          </p:nvCxnSpPr>
          <p:spPr>
            <a:xfrm flipH="1">
              <a:off x="4752000" y="2914563"/>
              <a:ext cx="320636" cy="300123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42" name="直接箭头连接符 141"/>
            <p:cNvCxnSpPr>
              <a:stCxn id="134" idx="2"/>
              <a:endCxn id="140" idx="0"/>
            </p:cNvCxnSpPr>
            <p:nvPr/>
          </p:nvCxnSpPr>
          <p:spPr>
            <a:xfrm>
              <a:off x="5072636" y="2914563"/>
              <a:ext cx="147181" cy="300123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43" name="组合 142"/>
          <p:cNvGrpSpPr/>
          <p:nvPr/>
        </p:nvGrpSpPr>
        <p:grpSpPr>
          <a:xfrm>
            <a:off x="5639220" y="1933816"/>
            <a:ext cx="1051584" cy="754690"/>
            <a:chOff x="3458431" y="2217926"/>
            <a:chExt cx="970693" cy="696637"/>
          </a:xfrm>
          <a:solidFill>
            <a:schemeClr val="bg1"/>
          </a:solidFill>
        </p:grpSpPr>
        <p:sp>
          <p:nvSpPr>
            <p:cNvPr id="144" name="圆角矩形 143"/>
            <p:cNvSpPr/>
            <p:nvPr/>
          </p:nvSpPr>
          <p:spPr>
            <a:xfrm>
              <a:off x="3458431" y="2482563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7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3926248" y="2482563"/>
              <a:ext cx="502876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10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46" name="直接箭头连接符 145"/>
            <p:cNvCxnSpPr>
              <a:stCxn id="105" idx="2"/>
              <a:endCxn id="144" idx="0"/>
            </p:cNvCxnSpPr>
            <p:nvPr/>
          </p:nvCxnSpPr>
          <p:spPr>
            <a:xfrm flipH="1">
              <a:off x="3638431" y="2217926"/>
              <a:ext cx="362635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47" name="直接箭头连接符 146"/>
            <p:cNvCxnSpPr>
              <a:stCxn id="105" idx="2"/>
              <a:endCxn id="145" idx="0"/>
            </p:cNvCxnSpPr>
            <p:nvPr/>
          </p:nvCxnSpPr>
          <p:spPr>
            <a:xfrm>
              <a:off x="4001066" y="2217926"/>
              <a:ext cx="176620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grpSp>
        <p:nvGrpSpPr>
          <p:cNvPr id="148" name="组合 147"/>
          <p:cNvGrpSpPr/>
          <p:nvPr/>
        </p:nvGrpSpPr>
        <p:grpSpPr>
          <a:xfrm>
            <a:off x="8393409" y="1933816"/>
            <a:ext cx="928694" cy="754690"/>
            <a:chOff x="6000760" y="2217926"/>
            <a:chExt cx="857256" cy="696637"/>
          </a:xfrm>
          <a:solidFill>
            <a:schemeClr val="bg1"/>
          </a:solidFill>
        </p:grpSpPr>
        <p:sp>
          <p:nvSpPr>
            <p:cNvPr id="149" name="圆角矩形 148"/>
            <p:cNvSpPr/>
            <p:nvPr/>
          </p:nvSpPr>
          <p:spPr>
            <a:xfrm>
              <a:off x="6000760" y="2482563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3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6498016" y="2482563"/>
              <a:ext cx="360000" cy="432000"/>
            </a:xfrm>
            <a:prstGeom prst="roundRect">
              <a:avLst/>
            </a:prstGeom>
            <a:grpFill/>
            <a:ln w="25400" cap="flat" cmpd="sng" algn="ctr">
              <a:solidFill>
                <a:srgbClr val="F0A22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90570">
                <a:defRPr/>
              </a:pPr>
              <a:r>
                <a:rPr lang="en-US" altLang="zh-CN" sz="2167" kern="0">
                  <a:solidFill>
                    <a:srgbClr val="0000FF"/>
                  </a:solidFill>
                  <a:latin typeface="Consolas" pitchFamily="49" charset="0"/>
                  <a:ea typeface="华文楷体"/>
                  <a:cs typeface="Consolas" pitchFamily="49" charset="0"/>
                </a:rPr>
                <a:t>8</a:t>
              </a:r>
              <a:endParaRPr lang="zh-CN" altLang="en-US" sz="2167" kern="0">
                <a:solidFill>
                  <a:srgbClr val="0000FF"/>
                </a:solidFill>
                <a:latin typeface="Consolas" pitchFamily="49" charset="0"/>
                <a:ea typeface="华文楷体"/>
                <a:cs typeface="Consolas" pitchFamily="49" charset="0"/>
              </a:endParaRPr>
            </a:p>
          </p:txBody>
        </p:sp>
        <p:cxnSp>
          <p:nvCxnSpPr>
            <p:cNvPr id="151" name="直接箭头连接符 150"/>
            <p:cNvCxnSpPr>
              <a:stCxn id="130" idx="2"/>
              <a:endCxn id="149" idx="0"/>
            </p:cNvCxnSpPr>
            <p:nvPr/>
          </p:nvCxnSpPr>
          <p:spPr>
            <a:xfrm flipH="1">
              <a:off x="6180760" y="2217926"/>
              <a:ext cx="320636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  <p:cxnSp>
          <p:nvCxnSpPr>
            <p:cNvPr id="152" name="直接箭头连接符 151"/>
            <p:cNvCxnSpPr>
              <a:stCxn id="130" idx="2"/>
              <a:endCxn id="150" idx="0"/>
            </p:cNvCxnSpPr>
            <p:nvPr/>
          </p:nvCxnSpPr>
          <p:spPr>
            <a:xfrm>
              <a:off x="6501396" y="2217926"/>
              <a:ext cx="176620" cy="26463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76200" dist="50800" dir="5400000" rotWithShape="0">
                <a:srgbClr val="4E3B30">
                  <a:alpha val="60000"/>
                </a:srgbClr>
              </a:outerShdw>
            </a:effectLst>
          </p:spPr>
        </p:cxnSp>
      </p:grp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194471" y="-124383"/>
            <a:ext cx="2813941" cy="15346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8}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的合并排序过程：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28087" y="3311217"/>
            <a:ext cx="1547823" cy="1278478"/>
            <a:chOff x="7215206" y="1500174"/>
            <a:chExt cx="1428760" cy="1180133"/>
          </a:xfrm>
        </p:grpSpPr>
        <p:cxnSp>
          <p:nvCxnSpPr>
            <p:cNvPr id="155" name="直接箭头连接符 154"/>
            <p:cNvCxnSpPr/>
            <p:nvPr/>
          </p:nvCxnSpPr>
          <p:spPr>
            <a:xfrm rot="5400000">
              <a:off x="7286644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 rot="16200000" flipH="1">
              <a:off x="7500958" y="1643050"/>
              <a:ext cx="35719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7929586" y="1500174"/>
              <a:ext cx="714380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67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分解</a:t>
              </a:r>
            </a:p>
          </p:txBody>
        </p:sp>
        <p:sp>
          <p:nvSpPr>
            <p:cNvPr id="158" name="左大括号 157"/>
            <p:cNvSpPr/>
            <p:nvPr/>
          </p:nvSpPr>
          <p:spPr>
            <a:xfrm rot="16200000">
              <a:off x="7431206" y="2284307"/>
              <a:ext cx="180000" cy="612000"/>
            </a:xfrm>
            <a:prstGeom prst="leftBrace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7929586" y="2285992"/>
              <a:ext cx="714380" cy="393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67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合并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09636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Merging Sorted Arrays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43E1E7-6E2D-4278-9E5D-BD9E6DF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558-2511-4427-A6E7-3C984014500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1612927"/>
            <a:ext cx="4363112" cy="4457700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3033"/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0" y="2198575"/>
            <a:ext cx="8580000" cy="3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59207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237408"/>
            <a:ext cx="8915400" cy="1139147"/>
          </a:xfrm>
        </p:spPr>
        <p:txBody>
          <a:bodyPr/>
          <a:lstStyle/>
          <a:p>
            <a:r>
              <a:rPr lang="en-US" altLang="zh-CN" dirty="0" err="1"/>
              <a:t>Alogrithm</a:t>
            </a:r>
            <a:r>
              <a:rPr lang="en-US" altLang="zh-CN" dirty="0"/>
              <a:t>: </a:t>
            </a:r>
            <a:r>
              <a:rPr lang="en-US" altLang="zh-CN" dirty="0" err="1"/>
              <a:t>MergeSort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B37E3-FC87-444F-A18C-AFD57773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4797-B4DF-431A-9F0A-19EE95780E3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55265" y="1145193"/>
            <a:ext cx="9634273" cy="484682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lIns="195000" tIns="195000" bIns="1950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a[]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low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high)</a:t>
            </a:r>
          </a:p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合并排序算法</a:t>
            </a:r>
          </a:p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mid;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(low&lt;high)	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子序列有两个或以上元素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	mid=(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)/2;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取中间位置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mid);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a[low..mid]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MergeSort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mid+1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high);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子序列排序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Merge(a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low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mid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high);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将两子序列合并，见前面的算法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022" y="6271912"/>
            <a:ext cx="4720861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递归出口为序列长度为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292420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780087"/>
          </a:xfrm>
        </p:spPr>
        <p:txBody>
          <a:bodyPr/>
          <a:lstStyle/>
          <a:p>
            <a:r>
              <a:rPr lang="en-US" altLang="zh-CN" dirty="0"/>
              <a:t>Merge: </a:t>
            </a:r>
            <a:r>
              <a:rPr lang="en-US" altLang="zh-CN" dirty="0" err="1"/>
              <a:t>Alogrithm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8113D-1C55-493F-A98A-5BA06330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51E9-3AD6-41C8-8DDF-3BCC7BE91E3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6506" y="572292"/>
            <a:ext cx="8703894" cy="654549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95000" tIns="195000" bIns="195000">
            <a:spAutoFit/>
          </a:bodyPr>
          <a:lstStyle/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void Merge(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a[]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low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mid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high)</a:t>
            </a: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//a[low..mid]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mid+1..high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]→a[low..high]</a:t>
            </a: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*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=low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j=mid+1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k=0;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((high-low+1)*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&lt;=mid &amp;&amp; j&lt;=high)</a:t>
            </a: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if (a[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]&lt;=a[j])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[k]=a[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else	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子表中的元素放入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[k]=a[j];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j++; k++; }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&lt;=mid)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[k]=a[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++; k++; }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(j&lt;=high)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将第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子表余下部分复制到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[k]=a[j]; j++; k++; }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for (k=0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low;i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high;k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  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复制回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[k];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free(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);			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tmpa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所占内存空间</a:t>
            </a:r>
          </a:p>
          <a:p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8665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428229" y="-3704"/>
            <a:ext cx="8893042" cy="15342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3900"/>
              </a:lnSpc>
              <a:spcAft>
                <a:spcPct val="0"/>
              </a:spcAft>
            </a:pP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383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383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38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设含有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个整数的序列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0..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，其中任何连续子序列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）求出它的所有元素之和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thisSum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900"/>
              </a:lnSpc>
              <a:spcAft>
                <a:spcPct val="0"/>
              </a:spcAft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通过比较将最大值存放在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中，最后返回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maxSum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94523" y="2134013"/>
            <a:ext cx="7328036" cy="1283998"/>
            <a:chOff x="1379559" y="2233628"/>
            <a:chExt cx="6764341" cy="1185229"/>
          </a:xfrm>
        </p:grpSpPr>
        <p:sp>
          <p:nvSpPr>
            <p:cNvPr id="175107" name="Text Box 3"/>
            <p:cNvSpPr txBox="1">
              <a:spLocks noChangeArrowheads="1"/>
            </p:cNvSpPr>
            <p:nvPr/>
          </p:nvSpPr>
          <p:spPr bwMode="auto">
            <a:xfrm>
              <a:off x="1379559" y="2233628"/>
              <a:ext cx="6764341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+1] …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5108" name="AutoShape 4"/>
            <p:cNvSpPr>
              <a:spLocks/>
            </p:cNvSpPr>
            <p:nvPr/>
          </p:nvSpPr>
          <p:spPr bwMode="auto">
            <a:xfrm rot="16200000">
              <a:off x="4178298" y="1822438"/>
              <a:ext cx="215900" cy="2000264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09" name="Text Box 5"/>
            <p:cNvSpPr txBox="1">
              <a:spLocks noChangeArrowheads="1"/>
            </p:cNvSpPr>
            <p:nvPr/>
          </p:nvSpPr>
          <p:spPr bwMode="auto">
            <a:xfrm>
              <a:off x="3684609" y="3025791"/>
              <a:ext cx="1512888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91660" y="3454739"/>
            <a:ext cx="1950244" cy="1050105"/>
            <a:chOff x="3684609" y="3452760"/>
            <a:chExt cx="1800225" cy="969328"/>
          </a:xfrm>
        </p:grpSpPr>
        <p:sp>
          <p:nvSpPr>
            <p:cNvPr id="175110" name="AutoShape 6"/>
            <p:cNvSpPr>
              <a:spLocks noChangeArrowheads="1"/>
            </p:cNvSpPr>
            <p:nvPr/>
          </p:nvSpPr>
          <p:spPr bwMode="auto">
            <a:xfrm>
              <a:off x="4116409" y="3525785"/>
              <a:ext cx="358775" cy="431800"/>
            </a:xfrm>
            <a:prstGeom prst="downArrow">
              <a:avLst>
                <a:gd name="adj1" fmla="val 50000"/>
                <a:gd name="adj2" fmla="val 30088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1" name="Text Box 7"/>
            <p:cNvSpPr txBox="1">
              <a:spLocks noChangeArrowheads="1"/>
            </p:cNvSpPr>
            <p:nvPr/>
          </p:nvSpPr>
          <p:spPr bwMode="auto">
            <a:xfrm>
              <a:off x="3684609" y="4029022"/>
              <a:ext cx="1655763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  <a:endParaRPr lang="en-US" altLang="zh-CN" sz="2167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2" name="Text Box 8"/>
            <p:cNvSpPr txBox="1">
              <a:spLocks noChangeArrowheads="1"/>
            </p:cNvSpPr>
            <p:nvPr/>
          </p:nvSpPr>
          <p:spPr bwMode="auto">
            <a:xfrm>
              <a:off x="4548209" y="3452760"/>
              <a:ext cx="936625" cy="39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42074" y="4899434"/>
            <a:ext cx="3759452" cy="935567"/>
            <a:chOff x="2900376" y="4786322"/>
            <a:chExt cx="3470263" cy="863600"/>
          </a:xfrm>
        </p:grpSpPr>
        <p:sp>
          <p:nvSpPr>
            <p:cNvPr id="175113" name="Text Box 9"/>
            <p:cNvSpPr txBox="1">
              <a:spLocks noChangeArrowheads="1"/>
            </p:cNvSpPr>
            <p:nvPr/>
          </p:nvSpPr>
          <p:spPr bwMode="auto">
            <a:xfrm>
              <a:off x="2900376" y="4786322"/>
              <a:ext cx="1728787" cy="854849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167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r>
                <a:rPr lang="zh-CN" altLang="en-US" sz="2167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：</a:t>
              </a: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2167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n</a:t>
              </a: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5114" name="AutoShape 10"/>
            <p:cNvSpPr>
              <a:spLocks/>
            </p:cNvSpPr>
            <p:nvPr/>
          </p:nvSpPr>
          <p:spPr bwMode="auto">
            <a:xfrm>
              <a:off x="4556138" y="5002222"/>
              <a:ext cx="144463" cy="647700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5115" name="Text Box 11"/>
            <p:cNvSpPr txBox="1">
              <a:spLocks noChangeArrowheads="1"/>
            </p:cNvSpPr>
            <p:nvPr/>
          </p:nvSpPr>
          <p:spPr bwMode="auto">
            <a:xfrm>
              <a:off x="4786314" y="5100592"/>
              <a:ext cx="1584325" cy="393066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zh-CN" altLang="en-US" sz="2167" b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：</a:t>
              </a:r>
              <a:r>
                <a:rPr lang="en-US" altLang="zh-CN" sz="2167" b="1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167" b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～</a:t>
              </a:r>
              <a:r>
                <a:rPr lang="en-US" altLang="zh-CN" sz="2167" b="1" i="1" dirty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4518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5B9C-6287-44BB-A110-C8DC535D342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0837" y="1207038"/>
            <a:ext cx="9047825" cy="10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MergeSort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算法的执行时间为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，显然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Merge(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的执行时间为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，所以得到以下递推式：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38225" y="2545909"/>
            <a:ext cx="5601374" cy="1005108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95000" tIns="156000" bIns="1560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				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950" i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/2)+O(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18622" y="4171959"/>
            <a:ext cx="6552406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容易推出，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167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5482372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EFA6-2C36-430C-947B-20E01CC8383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03998"/>
              </p:ext>
            </p:extLst>
          </p:nvPr>
        </p:nvGraphicFramePr>
        <p:xfrm>
          <a:off x="740531" y="1790819"/>
          <a:ext cx="8190910" cy="390043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63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0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/>
                        <a:t>排序算法</a:t>
                      </a:r>
                      <a:endParaRPr lang="zh-CN" alt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/>
                        <a:t>最好情况</a:t>
                      </a:r>
                      <a:endParaRPr lang="zh-CN" alt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/>
                        <a:t>最坏时间复杂度</a:t>
                      </a:r>
                      <a:endParaRPr lang="zh-CN" alt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/>
                        <a:t>平均时间复杂度</a:t>
                      </a:r>
                      <a:endParaRPr lang="zh-CN" alt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100" b="1" dirty="0"/>
                        <a:t>空间复杂度</a:t>
                      </a:r>
                      <a:endParaRPr lang="zh-CN" altLang="en-US" sz="2100" b="1" dirty="0">
                        <a:solidFill>
                          <a:schemeClr val="bg1"/>
                        </a:solidFill>
                      </a:endParaRPr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02">
                <a:tc>
                  <a:txBody>
                    <a:bodyPr/>
                    <a:lstStyle/>
                    <a:p>
                      <a:r>
                        <a:rPr lang="zh-CN" altLang="en-US" sz="2100" b="1" dirty="0">
                          <a:solidFill>
                            <a:srgbClr val="3333FF"/>
                          </a:solidFill>
                        </a:rPr>
                        <a:t>选择排序</a:t>
                      </a: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O(1)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02">
                <a:tc>
                  <a:txBody>
                    <a:bodyPr/>
                    <a:lstStyle/>
                    <a:p>
                      <a:r>
                        <a:rPr lang="zh-CN" altLang="en-US" sz="2100" b="1" dirty="0">
                          <a:solidFill>
                            <a:srgbClr val="3333FF"/>
                          </a:solidFill>
                        </a:rPr>
                        <a:t>冒泡排序</a:t>
                      </a: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O(1)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02">
                <a:tc>
                  <a:txBody>
                    <a:bodyPr/>
                    <a:lstStyle/>
                    <a:p>
                      <a:r>
                        <a:rPr lang="zh-CN" altLang="en-US" sz="2100" b="1" dirty="0">
                          <a:solidFill>
                            <a:srgbClr val="3333FF"/>
                          </a:solidFill>
                        </a:rPr>
                        <a:t>插入排序</a:t>
                      </a: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O(1)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902">
                <a:tc>
                  <a:txBody>
                    <a:bodyPr/>
                    <a:lstStyle/>
                    <a:p>
                      <a:r>
                        <a:rPr lang="zh-CN" altLang="en-US" sz="2100" b="1" dirty="0">
                          <a:solidFill>
                            <a:srgbClr val="3333FF"/>
                          </a:solidFill>
                        </a:rPr>
                        <a:t>快速排序</a:t>
                      </a: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(n</a:t>
                      </a:r>
                      <a:r>
                        <a:rPr lang="en-US" altLang="zh-CN" sz="2100" b="1" baseline="30000" dirty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l-GR" altLang="zh-CN" sz="2100" b="1" dirty="0">
                          <a:solidFill>
                            <a:srgbClr val="3333FF"/>
                          </a:solidFill>
                        </a:rPr>
                        <a:t>Θ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(</a:t>
                      </a:r>
                      <a:r>
                        <a:rPr lang="en-US" altLang="zh-CN" sz="2100" b="1" dirty="0" err="1">
                          <a:solidFill>
                            <a:srgbClr val="3333FF"/>
                          </a:solidFill>
                        </a:rPr>
                        <a:t>n</a:t>
                      </a:r>
                      <a:r>
                        <a:rPr lang="en-US" altLang="zh-CN" sz="2100" b="1" baseline="0" dirty="0" err="1">
                          <a:solidFill>
                            <a:srgbClr val="3333FF"/>
                          </a:solidFill>
                        </a:rPr>
                        <a:t>logn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O(1)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902">
                <a:tc>
                  <a:txBody>
                    <a:bodyPr/>
                    <a:lstStyle/>
                    <a:p>
                      <a:r>
                        <a:rPr lang="zh-CN" altLang="en-US" sz="2100" b="1" dirty="0">
                          <a:solidFill>
                            <a:srgbClr val="3333FF"/>
                          </a:solidFill>
                        </a:rPr>
                        <a:t>合并排序</a:t>
                      </a: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endParaRPr lang="zh-CN" altLang="en-US" sz="2100" b="1" i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</a:t>
                      </a:r>
                      <a:r>
                        <a:rPr lang="en-US" altLang="zh-CN" sz="2100" b="1" dirty="0" err="1">
                          <a:solidFill>
                            <a:srgbClr val="3333FF"/>
                          </a:solidFill>
                        </a:rPr>
                        <a:t>n</a:t>
                      </a:r>
                      <a:r>
                        <a:rPr lang="en-US" altLang="zh-CN" sz="2100" b="1" baseline="0" dirty="0" err="1">
                          <a:solidFill>
                            <a:srgbClr val="3333FF"/>
                          </a:solidFill>
                        </a:rPr>
                        <a:t>logn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i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</a:t>
                      </a:r>
                      <a:r>
                        <a:rPr lang="en-US" altLang="zh-CN" sz="2100" b="1" dirty="0" err="1">
                          <a:solidFill>
                            <a:srgbClr val="3333FF"/>
                          </a:solidFill>
                        </a:rPr>
                        <a:t>n</a:t>
                      </a:r>
                      <a:r>
                        <a:rPr lang="en-US" altLang="zh-CN" sz="2100" b="1" baseline="0" dirty="0" err="1">
                          <a:solidFill>
                            <a:srgbClr val="3333FF"/>
                          </a:solidFill>
                        </a:rPr>
                        <a:t>logn</a:t>
                      </a:r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100" b="1" dirty="0">
                          <a:solidFill>
                            <a:srgbClr val="3333FF"/>
                          </a:solidFill>
                        </a:rPr>
                        <a:t>O(n)</a:t>
                      </a:r>
                      <a:endParaRPr lang="zh-CN" altLang="en-US" sz="2100" b="1" dirty="0">
                        <a:solidFill>
                          <a:srgbClr val="3333FF"/>
                        </a:solidFill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45543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sz="4333" dirty="0"/>
              <a:t>The Selection Problem</a:t>
            </a:r>
            <a:r>
              <a:rPr lang="zh-CN" altLang="en-US" sz="4333" dirty="0"/>
              <a:t>（选择问题）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6" y="1088740"/>
            <a:ext cx="8915400" cy="2418269"/>
          </a:xfrm>
        </p:spPr>
        <p:txBody>
          <a:bodyPr/>
          <a:lstStyle/>
          <a:p>
            <a:r>
              <a:rPr lang="zh-CN" altLang="en-US" sz="3033" dirty="0">
                <a:solidFill>
                  <a:schemeClr val="tx1"/>
                </a:solidFill>
              </a:rPr>
              <a:t>在给定的数组</a:t>
            </a:r>
            <a:r>
              <a:rPr lang="en-US" altLang="zh-CN" sz="3033" i="1" dirty="0">
                <a:solidFill>
                  <a:schemeClr val="tx1"/>
                </a:solidFill>
              </a:rPr>
              <a:t>A</a:t>
            </a:r>
            <a:r>
              <a:rPr lang="en-US" altLang="zh-CN" sz="3033" dirty="0">
                <a:solidFill>
                  <a:schemeClr val="tx1"/>
                </a:solidFill>
              </a:rPr>
              <a:t>[1…</a:t>
            </a:r>
            <a:r>
              <a:rPr lang="en-US" altLang="zh-CN" sz="3033" i="1" dirty="0">
                <a:solidFill>
                  <a:schemeClr val="tx1"/>
                </a:solidFill>
              </a:rPr>
              <a:t>n</a:t>
            </a:r>
            <a:r>
              <a:rPr lang="en-US" altLang="zh-CN" sz="3033" dirty="0">
                <a:solidFill>
                  <a:schemeClr val="tx1"/>
                </a:solidFill>
              </a:rPr>
              <a:t>]</a:t>
            </a:r>
            <a:r>
              <a:rPr lang="zh-CN" altLang="en-US" sz="3033" dirty="0">
                <a:solidFill>
                  <a:schemeClr val="tx1"/>
                </a:solidFill>
              </a:rPr>
              <a:t>中找出第</a:t>
            </a:r>
            <a:r>
              <a:rPr lang="en-US" altLang="zh-CN" sz="3033" i="1" dirty="0">
                <a:solidFill>
                  <a:schemeClr val="tx1"/>
                </a:solidFill>
              </a:rPr>
              <a:t>k</a:t>
            </a:r>
            <a:r>
              <a:rPr lang="zh-CN" altLang="en-US" sz="3033" dirty="0">
                <a:solidFill>
                  <a:schemeClr val="tx1"/>
                </a:solidFill>
              </a:rPr>
              <a:t>小的元素。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O(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kn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)</a:t>
            </a:r>
            <a:r>
              <a:rPr lang="zh-CN" altLang="en-US" sz="3033" dirty="0">
                <a:solidFill>
                  <a:schemeClr val="tx1"/>
                </a:solidFill>
              </a:rPr>
              <a:t>  </a:t>
            </a:r>
            <a:endParaRPr lang="en-US" altLang="zh-CN" sz="3033" dirty="0">
              <a:solidFill>
                <a:schemeClr val="tx1"/>
              </a:solidFill>
            </a:endParaRPr>
          </a:p>
          <a:p>
            <a:r>
              <a:rPr lang="en-US" altLang="zh-CN" sz="3033" i="1" dirty="0">
                <a:solidFill>
                  <a:schemeClr val="tx1"/>
                </a:solidFill>
              </a:rPr>
              <a:t>k = </a:t>
            </a:r>
            <a:r>
              <a:rPr lang="en-US" altLang="zh-CN" sz="3033" dirty="0">
                <a:solidFill>
                  <a:schemeClr val="tx1"/>
                </a:solidFill>
              </a:rPr>
              <a:t>1</a:t>
            </a:r>
            <a:r>
              <a:rPr lang="zh-CN" altLang="en-US" sz="3033" dirty="0">
                <a:solidFill>
                  <a:schemeClr val="tx1"/>
                </a:solidFill>
              </a:rPr>
              <a:t>时，求最小元素：</a:t>
            </a:r>
            <a:r>
              <a:rPr lang="en-US" altLang="zh-CN" sz="3033" dirty="0">
                <a:solidFill>
                  <a:schemeClr val="tx1"/>
                </a:solidFill>
              </a:rPr>
              <a:t>min              </a:t>
            </a:r>
            <a:r>
              <a:rPr lang="en-US" altLang="zh-CN" sz="3033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endParaRPr lang="en-US" altLang="zh-CN" sz="3033" dirty="0">
              <a:solidFill>
                <a:schemeClr val="tx1"/>
              </a:solidFill>
            </a:endParaRPr>
          </a:p>
          <a:p>
            <a:r>
              <a:rPr lang="en-US" altLang="zh-CN" sz="3033" i="1" dirty="0">
                <a:solidFill>
                  <a:schemeClr val="tx1"/>
                </a:solidFill>
              </a:rPr>
              <a:t>k = n</a:t>
            </a:r>
            <a:r>
              <a:rPr lang="zh-CN" altLang="en-US" sz="3033" dirty="0">
                <a:solidFill>
                  <a:schemeClr val="tx1"/>
                </a:solidFill>
              </a:rPr>
              <a:t>时，求最大元素：</a:t>
            </a:r>
            <a:r>
              <a:rPr lang="en-US" altLang="zh-CN" sz="3033" dirty="0">
                <a:solidFill>
                  <a:schemeClr val="tx1"/>
                </a:solidFill>
              </a:rPr>
              <a:t>max              </a:t>
            </a:r>
            <a:r>
              <a:rPr lang="en-US" altLang="zh-CN" sz="3033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endParaRPr lang="en-US" altLang="zh-CN" sz="3033" dirty="0">
              <a:solidFill>
                <a:schemeClr val="tx1"/>
              </a:solidFill>
            </a:endParaRPr>
          </a:p>
          <a:p>
            <a:r>
              <a:rPr lang="en-US" altLang="zh-CN" sz="3033" i="1" dirty="0">
                <a:solidFill>
                  <a:schemeClr val="tx1"/>
                </a:solidFill>
              </a:rPr>
              <a:t>k = n</a:t>
            </a:r>
            <a:r>
              <a:rPr lang="en-US" altLang="zh-CN" sz="3033" dirty="0">
                <a:solidFill>
                  <a:schemeClr val="tx1"/>
                </a:solidFill>
              </a:rPr>
              <a:t>/2</a:t>
            </a:r>
            <a:r>
              <a:rPr lang="zh-CN" altLang="en-US" sz="3033" dirty="0">
                <a:solidFill>
                  <a:schemeClr val="tx1"/>
                </a:solidFill>
              </a:rPr>
              <a:t>时，求中位数：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 median        O(n</a:t>
            </a:r>
            <a:r>
              <a:rPr lang="en-US" altLang="zh-CN" sz="3033" i="1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)</a:t>
            </a:r>
            <a:endParaRPr lang="zh-CN" altLang="en-US" sz="3033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6FD-7137-4164-8090-012472AF794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4515" y="3658619"/>
            <a:ext cx="8424936" cy="276024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88916" algn="just"/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def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FindMax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(A):  # A</a:t>
            </a:r>
            <a:r>
              <a:rPr lang="zh-CN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是含有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n</a:t>
            </a:r>
            <a:r>
              <a:rPr lang="zh-CN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个元素的元组、列表或集合。</a:t>
            </a:r>
          </a:p>
          <a:p>
            <a:pPr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	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idx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= -1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pPr marL="288916"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  max = 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infmin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pPr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	for 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in range(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len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(A)):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pPr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		if A[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] &gt; max :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pPr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			max = A[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]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pPr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			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idx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= 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pPr indent="288916" algn="just"/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	return </a:t>
            </a:r>
            <a:r>
              <a:rPr lang="en-US" altLang="zh-CN" sz="2167" b="1" dirty="0" err="1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i</a:t>
            </a:r>
            <a:r>
              <a:rPr lang="en-US" altLang="zh-CN" sz="2167" b="1" dirty="0">
                <a:solidFill>
                  <a:srgbClr val="3333FF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, max</a:t>
            </a:r>
            <a:endParaRPr lang="zh-CN" altLang="zh-CN" sz="2167" b="1" dirty="0">
              <a:solidFill>
                <a:srgbClr val="3333FF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9234" y="5223200"/>
            <a:ext cx="8580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O(n)</a:t>
            </a:r>
            <a:endParaRPr lang="zh-CN" altLang="en-US" sz="2600" b="1" i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90307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96FD-7137-4164-8090-012472AF794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40532" y="2414887"/>
            <a:ext cx="8846622" cy="28863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3033" dirty="0" err="1">
                <a:solidFill>
                  <a:schemeClr val="tx1"/>
                </a:solidFill>
              </a:rPr>
              <a:t>FindMax</a:t>
            </a:r>
            <a:r>
              <a:rPr lang="zh-CN" altLang="en-US" sz="3033" dirty="0">
                <a:solidFill>
                  <a:schemeClr val="tx1"/>
                </a:solidFill>
              </a:rPr>
              <a:t>算法</a:t>
            </a:r>
            <a:r>
              <a:rPr lang="en-US" altLang="zh-CN" sz="3033" dirty="0">
                <a:solidFill>
                  <a:schemeClr val="tx1"/>
                </a:solidFill>
              </a:rPr>
              <a:t> </a:t>
            </a:r>
            <a:r>
              <a:rPr lang="zh-CN" altLang="en-US" sz="3033" dirty="0">
                <a:solidFill>
                  <a:schemeClr val="tx1"/>
                </a:solidFill>
              </a:rPr>
              <a:t>的下界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/>
            <a:r>
              <a:rPr lang="en-US" altLang="zh-CN" sz="3033" dirty="0">
                <a:solidFill>
                  <a:schemeClr val="tx1"/>
                </a:solidFill>
              </a:rPr>
              <a:t>n-1.</a:t>
            </a:r>
          </a:p>
          <a:p>
            <a:r>
              <a:rPr lang="en-US" altLang="zh-CN" sz="3033" dirty="0" err="1">
                <a:solidFill>
                  <a:schemeClr val="tx1"/>
                </a:solidFill>
              </a:rPr>
              <a:t>FindMaxMin</a:t>
            </a:r>
            <a:r>
              <a:rPr lang="zh-CN" altLang="en-US" sz="3033" dirty="0">
                <a:solidFill>
                  <a:schemeClr val="tx1"/>
                </a:solidFill>
              </a:rPr>
              <a:t>算法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/>
            <a:r>
              <a:rPr lang="en-US" altLang="zh-CN" sz="3033" dirty="0">
                <a:solidFill>
                  <a:schemeClr val="tx1"/>
                </a:solidFill>
              </a:rPr>
              <a:t>2n-2</a:t>
            </a:r>
            <a:r>
              <a:rPr lang="zh-CN" altLang="en-US" sz="3033" dirty="0">
                <a:solidFill>
                  <a:schemeClr val="tx1"/>
                </a:solidFill>
              </a:rPr>
              <a:t>，</a:t>
            </a:r>
            <a:r>
              <a:rPr lang="en-US" altLang="zh-CN" sz="3033" dirty="0">
                <a:solidFill>
                  <a:schemeClr val="tx1"/>
                </a:solidFill>
              </a:rPr>
              <a:t>3n/2</a:t>
            </a:r>
          </a:p>
          <a:p>
            <a:r>
              <a:rPr lang="en-US" altLang="zh-CN" sz="3033" dirty="0" err="1">
                <a:solidFill>
                  <a:schemeClr val="tx1"/>
                </a:solidFill>
              </a:rPr>
              <a:t>FindMaxSecond</a:t>
            </a:r>
            <a:r>
              <a:rPr lang="zh-CN" altLang="en-US" sz="3033" dirty="0">
                <a:solidFill>
                  <a:schemeClr val="tx1"/>
                </a:solidFill>
              </a:rPr>
              <a:t>算法</a:t>
            </a:r>
            <a:endParaRPr lang="en-US" altLang="zh-CN" sz="30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67761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139" y="821498"/>
            <a:ext cx="9519079" cy="5648815"/>
          </a:xfrm>
          <a:prstGeom prst="rect">
            <a:avLst/>
          </a:prstGeom>
          <a:solidFill>
            <a:schemeClr val="bg1"/>
          </a:solidFill>
        </p:spPr>
        <p:txBody>
          <a:bodyPr wrap="square" tIns="156000" bIns="156000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【问题求解】对于无序序列</a:t>
            </a:r>
            <a:r>
              <a:rPr lang="en-US" altLang="zh-CN" sz="2383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383" b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low.high</a:t>
            </a: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中，采用分治法求最大元素</a:t>
            </a: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和次大元素</a:t>
            </a: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max2</a:t>
            </a:r>
            <a:r>
              <a:rPr lang="zh-CN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的过程如下：</a:t>
            </a:r>
          </a:p>
          <a:p>
            <a:pPr>
              <a:lnSpc>
                <a:spcPts val="3467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950" b="1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low.high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中只有一个元素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max1=a[low]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max2=-INF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∞）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（要求它们是不同的元素）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467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950" b="1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low.high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中只有两个元素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max1=MAX{a[low]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max2=MIN{a[low]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a[high]}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467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en-US" altLang="zh-CN" sz="1950" b="1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low.high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中有两个以上元素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按中间位置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mid=(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)/2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划分为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low..mid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a[mid+1..high]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左右两个区间（注意左区间包含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a[mid]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元素）。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3467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求出左区间最大元素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，求出右区间最大元素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rmax1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和次大元素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rmax2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467"/>
              </a:lnSpc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合并：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lmax1&gt;rmax1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max1=lmax1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max2=MAX{lmax2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rmax1}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；否则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max1=rmax1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max2=MAX{lmax1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rmax2}</a:t>
            </a:r>
            <a:r>
              <a:rPr lang="zh-CN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32D4-3E84-46FA-A488-7EE1E80E80A4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34776" y="-3382"/>
            <a:ext cx="9516442" cy="5590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 </a:t>
            </a:r>
            <a:r>
              <a:rPr lang="zh-CN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查找最大和次大元素</a:t>
            </a:r>
          </a:p>
        </p:txBody>
      </p:sp>
    </p:spTree>
    <p:extLst>
      <p:ext uri="{BB962C8B-B14F-4D97-AF65-F5344CB8AC3E}">
        <p14:creationId xmlns:p14="http://schemas.microsoft.com/office/powerpoint/2010/main" val="18131449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471" y="-81389"/>
            <a:ext cx="9596470" cy="66955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95000" tIns="195000" bIns="195000" rtlCol="0">
            <a:spAutoFit/>
          </a:bodyPr>
          <a:lstStyle/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FindMaxSecond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high,int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&amp;max1,int &amp;max2)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(low==high)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区间只有一个元素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max1=a[low];	max2=-INF;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 if (low==high-1)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区间只有两个元素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max1=max(a[low],a[high]); max2=min(a[low],a[high]);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区间有两个以上元素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mid=(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low+high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)/2;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lmax1,lmax2;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FindMaxSecond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(a,low,mid,lmax1,lmax2); 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左区间求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rmax1,rmax2;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FindMaxSecond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(a,mid+1,high,rmax1,rmax2);//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右区间求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lmax1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lmax2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(lmax1&gt;rmax1)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max1=lmax1;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max2=max(lmax2,rmax1);	//lmax2,rmax1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else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   max1=rmax1;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max2=max(lmax1,rmax2);	//lmax1,rmax2</a:t>
            </a:r>
            <a:r>
              <a:rPr lang="zh-CN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中求次大元素</a:t>
            </a: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950" b="1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293D-1B47-48B7-9023-5223D73334C2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0189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501" y="230645"/>
            <a:ext cx="8280855" cy="258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383" b="1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solve</a:t>
            </a:r>
            <a:r>
              <a:rPr lang="pt-BR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pt-BR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max1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max2)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调用，其比较次数的递推式为：</a:t>
            </a:r>
          </a:p>
          <a:p>
            <a:pPr>
              <a:lnSpc>
                <a:spcPct val="150000"/>
              </a:lnSpc>
            </a:pP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(1)=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(2)=1</a:t>
            </a:r>
            <a:endParaRPr lang="zh-CN" altLang="zh-CN" sz="2167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)=2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/2)+3    //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划分与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次比较</a:t>
            </a:r>
            <a:endParaRPr lang="zh-CN" altLang="zh-CN" sz="2167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可以推导出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)=3n=O(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FC8F-769A-4156-A0D4-CDB5DBE1B1D5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274373"/>
      </p:ext>
    </p:extLst>
  </p:cSld>
  <p:clrMapOvr>
    <a:masterClrMapping/>
  </p:clrMapOvr>
  <p:transition spd="slow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the 2</a:t>
            </a:r>
            <a:r>
              <a:rPr lang="en-US" altLang="zh-CN" baseline="30000" dirty="0"/>
              <a:t>nd</a:t>
            </a:r>
            <a:r>
              <a:rPr lang="en-US" altLang="zh-CN" dirty="0"/>
              <a:t> Largest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Brute force - using </a:t>
            </a:r>
            <a:r>
              <a:rPr lang="en-US" altLang="zh-CN" dirty="0" err="1">
                <a:solidFill>
                  <a:schemeClr val="tx1"/>
                </a:solidFill>
              </a:rPr>
              <a:t>FindMax</a:t>
            </a:r>
            <a:r>
              <a:rPr lang="en-US" altLang="zh-CN" dirty="0">
                <a:solidFill>
                  <a:schemeClr val="tx1"/>
                </a:solidFill>
              </a:rPr>
              <a:t> twice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Need 2n-3 comparisons.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 a better algorithm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Collect some useful information from the first </a:t>
            </a:r>
            <a:r>
              <a:rPr lang="en-US" altLang="zh-CN" dirty="0" err="1">
                <a:solidFill>
                  <a:schemeClr val="tx1"/>
                </a:solidFill>
              </a:rPr>
              <a:t>FindMax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Observations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The key which loses to a key other than max cannot be the 2</a:t>
            </a:r>
            <a:r>
              <a:rPr lang="en-US" altLang="zh-CN" baseline="30000" dirty="0">
                <a:solidFill>
                  <a:schemeClr val="tx1"/>
                </a:solidFill>
              </a:rPr>
              <a:t>nd</a:t>
            </a:r>
            <a:r>
              <a:rPr lang="en-US" altLang="zh-CN" dirty="0">
                <a:solidFill>
                  <a:schemeClr val="tx1"/>
                </a:solidFill>
              </a:rPr>
              <a:t> largest key.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To check “whether you lose to max?”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159E8-062F-4112-9800-334CCF3F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B7C70-B138-401C-B391-EB43DEDA7A0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48483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Tournament for </a:t>
            </a:r>
            <a:br>
              <a:rPr lang="en-US" altLang="zh-CN" dirty="0"/>
            </a:br>
            <a:r>
              <a:rPr lang="en-US" altLang="zh-CN" dirty="0"/>
              <a:t>the 2</a:t>
            </a:r>
            <a:r>
              <a:rPr lang="en-US" altLang="zh-CN" baseline="30000" dirty="0"/>
              <a:t>nd</a:t>
            </a:r>
            <a:r>
              <a:rPr lang="en-US" altLang="zh-CN" dirty="0"/>
              <a:t> Largest Key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011C8-3E2B-465B-98DB-ED7437F4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F343-5DE1-4C4E-88EF-8A42436EC9A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Rectangle 26"/>
          <p:cNvSpPr>
            <a:spLocks noChangeArrowheads="1"/>
          </p:cNvSpPr>
          <p:nvPr/>
        </p:nvSpPr>
        <p:spPr bwMode="auto">
          <a:xfrm>
            <a:off x="10138172" y="6552142"/>
            <a:ext cx="6251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1950">
                <a:solidFill>
                  <a:srgbClr val="000000"/>
                </a:solidFill>
              </a:rPr>
              <a:t> </a:t>
            </a:r>
            <a:endParaRPr lang="zh-CN" altLang="en-US" sz="1950"/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3960681" y="2450440"/>
            <a:ext cx="414469" cy="414469"/>
            <a:chOff x="2303" y="1591"/>
            <a:chExt cx="241" cy="241"/>
          </a:xfrm>
        </p:grpSpPr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2303" y="1591"/>
              <a:ext cx="241" cy="241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0" name="Freeform 28"/>
            <p:cNvSpPr>
              <a:spLocks/>
            </p:cNvSpPr>
            <p:nvPr/>
          </p:nvSpPr>
          <p:spPr bwMode="auto">
            <a:xfrm>
              <a:off x="2303" y="1591"/>
              <a:ext cx="241" cy="241"/>
            </a:xfrm>
            <a:custGeom>
              <a:avLst/>
              <a:gdLst>
                <a:gd name="T0" fmla="*/ 126 w 241"/>
                <a:gd name="T1" fmla="*/ 0 h 241"/>
                <a:gd name="T2" fmla="*/ 0 w 241"/>
                <a:gd name="T3" fmla="*/ 115 h 241"/>
                <a:gd name="T4" fmla="*/ 126 w 241"/>
                <a:gd name="T5" fmla="*/ 241 h 241"/>
                <a:gd name="T6" fmla="*/ 241 w 241"/>
                <a:gd name="T7" fmla="*/ 115 h 241"/>
                <a:gd name="T8" fmla="*/ 126 w 24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1">
                  <a:moveTo>
                    <a:pt x="126" y="0"/>
                  </a:moveTo>
                  <a:cubicBezTo>
                    <a:pt x="53" y="0"/>
                    <a:pt x="0" y="52"/>
                    <a:pt x="0" y="115"/>
                  </a:cubicBezTo>
                  <a:cubicBezTo>
                    <a:pt x="0" y="188"/>
                    <a:pt x="53" y="241"/>
                    <a:pt x="126" y="241"/>
                  </a:cubicBezTo>
                  <a:cubicBezTo>
                    <a:pt x="189" y="241"/>
                    <a:pt x="241" y="188"/>
                    <a:pt x="241" y="11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546329" y="3349890"/>
            <a:ext cx="395552" cy="395552"/>
            <a:chOff x="3225" y="2114"/>
            <a:chExt cx="230" cy="230"/>
          </a:xfrm>
        </p:grpSpPr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3225" y="2114"/>
              <a:ext cx="230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3225" y="2114"/>
              <a:ext cx="230" cy="23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2323439" y="3404923"/>
            <a:ext cx="412750" cy="412750"/>
            <a:chOff x="1351" y="2146"/>
            <a:chExt cx="240" cy="240"/>
          </a:xfrm>
        </p:grpSpPr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1351" y="2146"/>
              <a:ext cx="24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6" name="Freeform 34"/>
            <p:cNvSpPr>
              <a:spLocks/>
            </p:cNvSpPr>
            <p:nvPr/>
          </p:nvSpPr>
          <p:spPr bwMode="auto">
            <a:xfrm>
              <a:off x="1351" y="2146"/>
              <a:ext cx="240" cy="240"/>
            </a:xfrm>
            <a:custGeom>
              <a:avLst/>
              <a:gdLst>
                <a:gd name="T0" fmla="*/ 125 w 240"/>
                <a:gd name="T1" fmla="*/ 0 h 240"/>
                <a:gd name="T2" fmla="*/ 0 w 240"/>
                <a:gd name="T3" fmla="*/ 125 h 240"/>
                <a:gd name="T4" fmla="*/ 125 w 240"/>
                <a:gd name="T5" fmla="*/ 240 h 240"/>
                <a:gd name="T6" fmla="*/ 240 w 240"/>
                <a:gd name="T7" fmla="*/ 125 h 240"/>
                <a:gd name="T8" fmla="*/ 125 w 24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12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25" y="240"/>
                  </a:cubicBezTo>
                  <a:cubicBezTo>
                    <a:pt x="188" y="240"/>
                    <a:pt x="240" y="188"/>
                    <a:pt x="240" y="125"/>
                  </a:cubicBezTo>
                  <a:cubicBezTo>
                    <a:pt x="240" y="52"/>
                    <a:pt x="188" y="0"/>
                    <a:pt x="12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6356350" y="4304375"/>
            <a:ext cx="414470" cy="395552"/>
            <a:chOff x="3696" y="2669"/>
            <a:chExt cx="241" cy="230"/>
          </a:xfrm>
        </p:grpSpPr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696" y="2669"/>
              <a:ext cx="24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696" y="2669"/>
              <a:ext cx="241" cy="230"/>
            </a:xfrm>
            <a:custGeom>
              <a:avLst/>
              <a:gdLst>
                <a:gd name="T0" fmla="*/ 126 w 241"/>
                <a:gd name="T1" fmla="*/ 0 h 230"/>
                <a:gd name="T2" fmla="*/ 0 w 241"/>
                <a:gd name="T3" fmla="*/ 115 h 230"/>
                <a:gd name="T4" fmla="*/ 126 w 241"/>
                <a:gd name="T5" fmla="*/ 230 h 230"/>
                <a:gd name="T6" fmla="*/ 241 w 241"/>
                <a:gd name="T7" fmla="*/ 115 h 230"/>
                <a:gd name="T8" fmla="*/ 126 w 241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0">
                  <a:moveTo>
                    <a:pt x="12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30"/>
                    <a:pt x="126" y="230"/>
                  </a:cubicBezTo>
                  <a:cubicBezTo>
                    <a:pt x="189" y="230"/>
                    <a:pt x="241" y="178"/>
                    <a:pt x="241" y="11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20" name="Group 41"/>
          <p:cNvGrpSpPr>
            <a:grpSpLocks/>
          </p:cNvGrpSpPr>
          <p:nvPr/>
        </p:nvGrpSpPr>
        <p:grpSpPr bwMode="auto">
          <a:xfrm>
            <a:off x="4789621" y="4304375"/>
            <a:ext cx="414469" cy="395552"/>
            <a:chOff x="2785" y="2669"/>
            <a:chExt cx="241" cy="230"/>
          </a:xfrm>
        </p:grpSpPr>
        <p:sp>
          <p:nvSpPr>
            <p:cNvPr id="21" name="Oval 39"/>
            <p:cNvSpPr>
              <a:spLocks noChangeArrowheads="1"/>
            </p:cNvSpPr>
            <p:nvPr/>
          </p:nvSpPr>
          <p:spPr bwMode="auto">
            <a:xfrm>
              <a:off x="2785" y="2669"/>
              <a:ext cx="24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2785" y="2669"/>
              <a:ext cx="241" cy="230"/>
            </a:xfrm>
            <a:custGeom>
              <a:avLst/>
              <a:gdLst>
                <a:gd name="T0" fmla="*/ 115 w 241"/>
                <a:gd name="T1" fmla="*/ 0 h 230"/>
                <a:gd name="T2" fmla="*/ 0 w 241"/>
                <a:gd name="T3" fmla="*/ 115 h 230"/>
                <a:gd name="T4" fmla="*/ 115 w 241"/>
                <a:gd name="T5" fmla="*/ 230 h 230"/>
                <a:gd name="T6" fmla="*/ 241 w 241"/>
                <a:gd name="T7" fmla="*/ 115 h 230"/>
                <a:gd name="T8" fmla="*/ 115 w 241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0"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30"/>
                    <a:pt x="115" y="230"/>
                  </a:cubicBezTo>
                  <a:cubicBezTo>
                    <a:pt x="189" y="230"/>
                    <a:pt x="241" y="178"/>
                    <a:pt x="241" y="115"/>
                  </a:cubicBezTo>
                  <a:cubicBezTo>
                    <a:pt x="241" y="52"/>
                    <a:pt x="189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23" name="Group 44"/>
          <p:cNvGrpSpPr>
            <a:grpSpLocks/>
          </p:cNvGrpSpPr>
          <p:nvPr/>
        </p:nvGrpSpPr>
        <p:grpSpPr bwMode="auto">
          <a:xfrm>
            <a:off x="3150659" y="4304375"/>
            <a:ext cx="397272" cy="395552"/>
            <a:chOff x="1832" y="2669"/>
            <a:chExt cx="231" cy="230"/>
          </a:xfrm>
        </p:grpSpPr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832" y="2669"/>
              <a:ext cx="23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1832" y="2669"/>
              <a:ext cx="231" cy="23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26" name="Group 47"/>
          <p:cNvGrpSpPr>
            <a:grpSpLocks/>
          </p:cNvGrpSpPr>
          <p:nvPr/>
        </p:nvGrpSpPr>
        <p:grpSpPr bwMode="auto">
          <a:xfrm>
            <a:off x="1566731" y="4304375"/>
            <a:ext cx="414469" cy="395552"/>
            <a:chOff x="911" y="2669"/>
            <a:chExt cx="241" cy="230"/>
          </a:xfrm>
        </p:grpSpPr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911" y="2669"/>
              <a:ext cx="241" cy="23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911" y="2669"/>
              <a:ext cx="241" cy="230"/>
            </a:xfrm>
            <a:custGeom>
              <a:avLst/>
              <a:gdLst>
                <a:gd name="T0" fmla="*/ 126 w 241"/>
                <a:gd name="T1" fmla="*/ 0 h 230"/>
                <a:gd name="T2" fmla="*/ 0 w 241"/>
                <a:gd name="T3" fmla="*/ 115 h 230"/>
                <a:gd name="T4" fmla="*/ 126 w 241"/>
                <a:gd name="T5" fmla="*/ 230 h 230"/>
                <a:gd name="T6" fmla="*/ 241 w 241"/>
                <a:gd name="T7" fmla="*/ 115 h 230"/>
                <a:gd name="T8" fmla="*/ 126 w 241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30">
                  <a:moveTo>
                    <a:pt x="12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8"/>
                    <a:pt x="52" y="230"/>
                    <a:pt x="126" y="230"/>
                  </a:cubicBezTo>
                  <a:cubicBezTo>
                    <a:pt x="188" y="230"/>
                    <a:pt x="241" y="178"/>
                    <a:pt x="241" y="115"/>
                  </a:cubicBezTo>
                  <a:cubicBezTo>
                    <a:pt x="241" y="52"/>
                    <a:pt x="188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29" name="Group 50"/>
          <p:cNvGrpSpPr>
            <a:grpSpLocks/>
          </p:cNvGrpSpPr>
          <p:nvPr/>
        </p:nvGrpSpPr>
        <p:grpSpPr bwMode="auto">
          <a:xfrm>
            <a:off x="1171179" y="5114396"/>
            <a:ext cx="395552" cy="412750"/>
            <a:chOff x="681" y="3140"/>
            <a:chExt cx="230" cy="240"/>
          </a:xfrm>
        </p:grpSpPr>
        <p:sp>
          <p:nvSpPr>
            <p:cNvPr id="30" name="Oval 48"/>
            <p:cNvSpPr>
              <a:spLocks noChangeArrowheads="1"/>
            </p:cNvSpPr>
            <p:nvPr/>
          </p:nvSpPr>
          <p:spPr bwMode="auto">
            <a:xfrm>
              <a:off x="681" y="3140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31" name="Freeform 49"/>
            <p:cNvSpPr>
              <a:spLocks/>
            </p:cNvSpPr>
            <p:nvPr/>
          </p:nvSpPr>
          <p:spPr bwMode="auto">
            <a:xfrm>
              <a:off x="681" y="3140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25 h 240"/>
                <a:gd name="T4" fmla="*/ 115 w 230"/>
                <a:gd name="T5" fmla="*/ 240 h 240"/>
                <a:gd name="T6" fmla="*/ 230 w 230"/>
                <a:gd name="T7" fmla="*/ 125 h 240"/>
                <a:gd name="T8" fmla="*/ 115 w 23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2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32" name="Group 53"/>
          <p:cNvGrpSpPr>
            <a:grpSpLocks/>
          </p:cNvGrpSpPr>
          <p:nvPr/>
        </p:nvGrpSpPr>
        <p:grpSpPr bwMode="auto">
          <a:xfrm>
            <a:off x="1962284" y="5114396"/>
            <a:ext cx="414469" cy="412750"/>
            <a:chOff x="1141" y="3140"/>
            <a:chExt cx="241" cy="240"/>
          </a:xfrm>
        </p:grpSpPr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1141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34" name="Freeform 52"/>
            <p:cNvSpPr>
              <a:spLocks/>
            </p:cNvSpPr>
            <p:nvPr/>
          </p:nvSpPr>
          <p:spPr bwMode="auto">
            <a:xfrm>
              <a:off x="1141" y="3140"/>
              <a:ext cx="241" cy="240"/>
            </a:xfrm>
            <a:custGeom>
              <a:avLst/>
              <a:gdLst>
                <a:gd name="T0" fmla="*/ 126 w 241"/>
                <a:gd name="T1" fmla="*/ 0 h 240"/>
                <a:gd name="T2" fmla="*/ 0 w 241"/>
                <a:gd name="T3" fmla="*/ 125 h 240"/>
                <a:gd name="T4" fmla="*/ 126 w 241"/>
                <a:gd name="T5" fmla="*/ 240 h 240"/>
                <a:gd name="T6" fmla="*/ 241 w 241"/>
                <a:gd name="T7" fmla="*/ 125 h 240"/>
                <a:gd name="T8" fmla="*/ 126 w 2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0">
                  <a:moveTo>
                    <a:pt x="12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2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2772304" y="5114396"/>
            <a:ext cx="414470" cy="412750"/>
            <a:chOff x="1612" y="3140"/>
            <a:chExt cx="241" cy="240"/>
          </a:xfrm>
        </p:grpSpPr>
        <p:sp>
          <p:nvSpPr>
            <p:cNvPr id="36" name="Oval 54"/>
            <p:cNvSpPr>
              <a:spLocks noChangeArrowheads="1"/>
            </p:cNvSpPr>
            <p:nvPr/>
          </p:nvSpPr>
          <p:spPr bwMode="auto">
            <a:xfrm>
              <a:off x="1612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1612" y="3140"/>
              <a:ext cx="241" cy="240"/>
            </a:xfrm>
            <a:custGeom>
              <a:avLst/>
              <a:gdLst>
                <a:gd name="T0" fmla="*/ 116 w 241"/>
                <a:gd name="T1" fmla="*/ 0 h 240"/>
                <a:gd name="T2" fmla="*/ 0 w 241"/>
                <a:gd name="T3" fmla="*/ 125 h 240"/>
                <a:gd name="T4" fmla="*/ 116 w 241"/>
                <a:gd name="T5" fmla="*/ 240 h 240"/>
                <a:gd name="T6" fmla="*/ 241 w 241"/>
                <a:gd name="T7" fmla="*/ 125 h 240"/>
                <a:gd name="T8" fmla="*/ 116 w 2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0">
                  <a:moveTo>
                    <a:pt x="11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1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1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38" name="Group 59"/>
          <p:cNvGrpSpPr>
            <a:grpSpLocks/>
          </p:cNvGrpSpPr>
          <p:nvPr/>
        </p:nvGrpSpPr>
        <p:grpSpPr bwMode="auto">
          <a:xfrm>
            <a:off x="3584046" y="5114396"/>
            <a:ext cx="395552" cy="412750"/>
            <a:chOff x="2084" y="3140"/>
            <a:chExt cx="230" cy="240"/>
          </a:xfrm>
        </p:grpSpPr>
        <p:sp>
          <p:nvSpPr>
            <p:cNvPr id="39" name="Oval 57"/>
            <p:cNvSpPr>
              <a:spLocks noChangeArrowheads="1"/>
            </p:cNvSpPr>
            <p:nvPr/>
          </p:nvSpPr>
          <p:spPr bwMode="auto">
            <a:xfrm>
              <a:off x="2084" y="3140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40" name="Freeform 58"/>
            <p:cNvSpPr>
              <a:spLocks/>
            </p:cNvSpPr>
            <p:nvPr/>
          </p:nvSpPr>
          <p:spPr bwMode="auto">
            <a:xfrm>
              <a:off x="2084" y="3140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25 h 240"/>
                <a:gd name="T4" fmla="*/ 115 w 230"/>
                <a:gd name="T5" fmla="*/ 240 h 240"/>
                <a:gd name="T6" fmla="*/ 230 w 230"/>
                <a:gd name="T7" fmla="*/ 125 h 240"/>
                <a:gd name="T8" fmla="*/ 115 w 23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2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41" name="Group 62"/>
          <p:cNvGrpSpPr>
            <a:grpSpLocks/>
          </p:cNvGrpSpPr>
          <p:nvPr/>
        </p:nvGrpSpPr>
        <p:grpSpPr bwMode="auto">
          <a:xfrm>
            <a:off x="4375150" y="5114396"/>
            <a:ext cx="414470" cy="412750"/>
            <a:chOff x="2544" y="3140"/>
            <a:chExt cx="241" cy="240"/>
          </a:xfrm>
        </p:grpSpPr>
        <p:sp>
          <p:nvSpPr>
            <p:cNvPr id="42" name="Oval 60"/>
            <p:cNvSpPr>
              <a:spLocks noChangeArrowheads="1"/>
            </p:cNvSpPr>
            <p:nvPr/>
          </p:nvSpPr>
          <p:spPr bwMode="auto">
            <a:xfrm>
              <a:off x="2544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43" name="Freeform 61"/>
            <p:cNvSpPr>
              <a:spLocks/>
            </p:cNvSpPr>
            <p:nvPr/>
          </p:nvSpPr>
          <p:spPr bwMode="auto">
            <a:xfrm>
              <a:off x="2544" y="3140"/>
              <a:ext cx="241" cy="240"/>
            </a:xfrm>
            <a:custGeom>
              <a:avLst/>
              <a:gdLst>
                <a:gd name="T0" fmla="*/ 126 w 241"/>
                <a:gd name="T1" fmla="*/ 0 h 240"/>
                <a:gd name="T2" fmla="*/ 0 w 241"/>
                <a:gd name="T3" fmla="*/ 125 h 240"/>
                <a:gd name="T4" fmla="*/ 126 w 241"/>
                <a:gd name="T5" fmla="*/ 240 h 240"/>
                <a:gd name="T6" fmla="*/ 241 w 241"/>
                <a:gd name="T7" fmla="*/ 125 h 240"/>
                <a:gd name="T8" fmla="*/ 126 w 2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0">
                  <a:moveTo>
                    <a:pt x="12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2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2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5185173" y="5114396"/>
            <a:ext cx="414469" cy="412750"/>
            <a:chOff x="3015" y="3140"/>
            <a:chExt cx="241" cy="240"/>
          </a:xfrm>
        </p:grpSpPr>
        <p:sp>
          <p:nvSpPr>
            <p:cNvPr id="45" name="Oval 63"/>
            <p:cNvSpPr>
              <a:spLocks noChangeArrowheads="1"/>
            </p:cNvSpPr>
            <p:nvPr/>
          </p:nvSpPr>
          <p:spPr bwMode="auto">
            <a:xfrm>
              <a:off x="3015" y="3140"/>
              <a:ext cx="241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46" name="Freeform 64"/>
            <p:cNvSpPr>
              <a:spLocks/>
            </p:cNvSpPr>
            <p:nvPr/>
          </p:nvSpPr>
          <p:spPr bwMode="auto">
            <a:xfrm>
              <a:off x="3015" y="3140"/>
              <a:ext cx="241" cy="240"/>
            </a:xfrm>
            <a:custGeom>
              <a:avLst/>
              <a:gdLst>
                <a:gd name="T0" fmla="*/ 116 w 241"/>
                <a:gd name="T1" fmla="*/ 0 h 240"/>
                <a:gd name="T2" fmla="*/ 0 w 241"/>
                <a:gd name="T3" fmla="*/ 125 h 240"/>
                <a:gd name="T4" fmla="*/ 116 w 241"/>
                <a:gd name="T5" fmla="*/ 240 h 240"/>
                <a:gd name="T6" fmla="*/ 241 w 241"/>
                <a:gd name="T7" fmla="*/ 125 h 240"/>
                <a:gd name="T8" fmla="*/ 116 w 241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0">
                  <a:moveTo>
                    <a:pt x="116" y="0"/>
                  </a:moveTo>
                  <a:cubicBezTo>
                    <a:pt x="53" y="0"/>
                    <a:pt x="0" y="52"/>
                    <a:pt x="0" y="125"/>
                  </a:cubicBezTo>
                  <a:cubicBezTo>
                    <a:pt x="0" y="188"/>
                    <a:pt x="53" y="240"/>
                    <a:pt x="116" y="240"/>
                  </a:cubicBezTo>
                  <a:cubicBezTo>
                    <a:pt x="189" y="240"/>
                    <a:pt x="241" y="188"/>
                    <a:pt x="241" y="125"/>
                  </a:cubicBezTo>
                  <a:cubicBezTo>
                    <a:pt x="241" y="52"/>
                    <a:pt x="189" y="0"/>
                    <a:pt x="116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47" name="Group 68"/>
          <p:cNvGrpSpPr>
            <a:grpSpLocks/>
          </p:cNvGrpSpPr>
          <p:nvPr/>
        </p:nvGrpSpPr>
        <p:grpSpPr bwMode="auto">
          <a:xfrm>
            <a:off x="5996914" y="5114396"/>
            <a:ext cx="412750" cy="412750"/>
            <a:chOff x="3487" y="3140"/>
            <a:chExt cx="240" cy="240"/>
          </a:xfrm>
        </p:grpSpPr>
        <p:sp>
          <p:nvSpPr>
            <p:cNvPr id="48" name="Oval 66"/>
            <p:cNvSpPr>
              <a:spLocks noChangeArrowheads="1"/>
            </p:cNvSpPr>
            <p:nvPr/>
          </p:nvSpPr>
          <p:spPr bwMode="auto">
            <a:xfrm>
              <a:off x="3487" y="3140"/>
              <a:ext cx="24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49" name="Freeform 67"/>
            <p:cNvSpPr>
              <a:spLocks/>
            </p:cNvSpPr>
            <p:nvPr/>
          </p:nvSpPr>
          <p:spPr bwMode="auto">
            <a:xfrm>
              <a:off x="3487" y="3140"/>
              <a:ext cx="240" cy="240"/>
            </a:xfrm>
            <a:custGeom>
              <a:avLst/>
              <a:gdLst>
                <a:gd name="T0" fmla="*/ 115 w 240"/>
                <a:gd name="T1" fmla="*/ 0 h 240"/>
                <a:gd name="T2" fmla="*/ 0 w 240"/>
                <a:gd name="T3" fmla="*/ 125 h 240"/>
                <a:gd name="T4" fmla="*/ 115 w 240"/>
                <a:gd name="T5" fmla="*/ 240 h 240"/>
                <a:gd name="T6" fmla="*/ 240 w 240"/>
                <a:gd name="T7" fmla="*/ 125 h 240"/>
                <a:gd name="T8" fmla="*/ 115 w 24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40" y="188"/>
                    <a:pt x="240" y="125"/>
                  </a:cubicBezTo>
                  <a:cubicBezTo>
                    <a:pt x="24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50" name="Group 71"/>
          <p:cNvGrpSpPr>
            <a:grpSpLocks/>
          </p:cNvGrpSpPr>
          <p:nvPr/>
        </p:nvGrpSpPr>
        <p:grpSpPr bwMode="auto">
          <a:xfrm>
            <a:off x="6806936" y="5114396"/>
            <a:ext cx="395552" cy="412750"/>
            <a:chOff x="3958" y="3140"/>
            <a:chExt cx="230" cy="240"/>
          </a:xfrm>
        </p:grpSpPr>
        <p:sp>
          <p:nvSpPr>
            <p:cNvPr id="51" name="Oval 69"/>
            <p:cNvSpPr>
              <a:spLocks noChangeArrowheads="1"/>
            </p:cNvSpPr>
            <p:nvPr/>
          </p:nvSpPr>
          <p:spPr bwMode="auto">
            <a:xfrm>
              <a:off x="3958" y="3140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52" name="Freeform 70"/>
            <p:cNvSpPr>
              <a:spLocks/>
            </p:cNvSpPr>
            <p:nvPr/>
          </p:nvSpPr>
          <p:spPr bwMode="auto">
            <a:xfrm>
              <a:off x="3958" y="3140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25 h 240"/>
                <a:gd name="T4" fmla="*/ 115 w 230"/>
                <a:gd name="T5" fmla="*/ 240 h 240"/>
                <a:gd name="T6" fmla="*/ 230 w 230"/>
                <a:gd name="T7" fmla="*/ 125 h 240"/>
                <a:gd name="T8" fmla="*/ 115 w 23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2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2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53" name="Group 74"/>
          <p:cNvGrpSpPr>
            <a:grpSpLocks/>
          </p:cNvGrpSpPr>
          <p:nvPr/>
        </p:nvGrpSpPr>
        <p:grpSpPr bwMode="auto">
          <a:xfrm>
            <a:off x="756709" y="5941616"/>
            <a:ext cx="395552" cy="412750"/>
            <a:chOff x="440" y="3621"/>
            <a:chExt cx="230" cy="240"/>
          </a:xfrm>
        </p:grpSpPr>
        <p:sp>
          <p:nvSpPr>
            <p:cNvPr id="54" name="Oval 72"/>
            <p:cNvSpPr>
              <a:spLocks noChangeArrowheads="1"/>
            </p:cNvSpPr>
            <p:nvPr/>
          </p:nvSpPr>
          <p:spPr bwMode="auto">
            <a:xfrm>
              <a:off x="440" y="3621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55" name="Freeform 73"/>
            <p:cNvSpPr>
              <a:spLocks/>
            </p:cNvSpPr>
            <p:nvPr/>
          </p:nvSpPr>
          <p:spPr bwMode="auto">
            <a:xfrm>
              <a:off x="440" y="3621"/>
              <a:ext cx="230" cy="240"/>
            </a:xfrm>
            <a:custGeom>
              <a:avLst/>
              <a:gdLst>
                <a:gd name="T0" fmla="*/ 115 w 230"/>
                <a:gd name="T1" fmla="*/ 0 h 240"/>
                <a:gd name="T2" fmla="*/ 0 w 230"/>
                <a:gd name="T3" fmla="*/ 115 h 240"/>
                <a:gd name="T4" fmla="*/ 115 w 230"/>
                <a:gd name="T5" fmla="*/ 240 h 240"/>
                <a:gd name="T6" fmla="*/ 230 w 230"/>
                <a:gd name="T7" fmla="*/ 115 h 240"/>
                <a:gd name="T8" fmla="*/ 115 w 230"/>
                <a:gd name="T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40">
                  <a:moveTo>
                    <a:pt x="115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88"/>
                    <a:pt x="52" y="240"/>
                    <a:pt x="115" y="240"/>
                  </a:cubicBezTo>
                  <a:cubicBezTo>
                    <a:pt x="178" y="240"/>
                    <a:pt x="230" y="188"/>
                    <a:pt x="230" y="115"/>
                  </a:cubicBezTo>
                  <a:cubicBezTo>
                    <a:pt x="230" y="52"/>
                    <a:pt x="178" y="0"/>
                    <a:pt x="115" y="0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grpSp>
        <p:nvGrpSpPr>
          <p:cNvPr id="56" name="Group 77"/>
          <p:cNvGrpSpPr>
            <a:grpSpLocks/>
          </p:cNvGrpSpPr>
          <p:nvPr/>
        </p:nvGrpSpPr>
        <p:grpSpPr bwMode="auto">
          <a:xfrm>
            <a:off x="1513417" y="5941616"/>
            <a:ext cx="395552" cy="412750"/>
            <a:chOff x="880" y="3621"/>
            <a:chExt cx="230" cy="240"/>
          </a:xfrm>
        </p:grpSpPr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880" y="3621"/>
              <a:ext cx="230" cy="240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950"/>
            </a:p>
          </p:txBody>
        </p:sp>
        <p:sp>
          <p:nvSpPr>
            <p:cNvPr id="58" name="Oval 76"/>
            <p:cNvSpPr>
              <a:spLocks noChangeArrowheads="1"/>
            </p:cNvSpPr>
            <p:nvPr/>
          </p:nvSpPr>
          <p:spPr bwMode="auto">
            <a:xfrm>
              <a:off x="880" y="3621"/>
              <a:ext cx="230" cy="240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950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355998" y="1817556"/>
            <a:ext cx="4363111" cy="4457700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3033"/>
              <a:t> </a:t>
            </a: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818326" y="5976039"/>
            <a:ext cx="62428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520619" y="5976039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/>
              <a:t>2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1988080" y="506796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2768865" y="506796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/>
              <a:t>4</a:t>
            </a: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3626638" y="511794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5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4406107" y="506796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/>
              <a:t>6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5186892" y="506796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/>
              <a:t>7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5967678" y="506796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/>
              <a:t>8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6746743" y="5067963"/>
            <a:ext cx="62428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 9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208369" y="5117943"/>
            <a:ext cx="62428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2</a:t>
            </a: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1629109" y="4290329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2</a:t>
            </a: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3159258" y="4287177"/>
            <a:ext cx="62428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2" name="Text Box 18"/>
          <p:cNvSpPr txBox="1">
            <a:spLocks noChangeArrowheads="1"/>
          </p:cNvSpPr>
          <p:nvPr/>
        </p:nvSpPr>
        <p:spPr bwMode="auto">
          <a:xfrm>
            <a:off x="4796499" y="4287096"/>
            <a:ext cx="62428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6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6357157" y="4287096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9</a:t>
            </a: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2378499" y="3401753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2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5577285" y="3323744"/>
            <a:ext cx="624284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b="1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6" name="Text Box 22"/>
          <p:cNvSpPr txBox="1">
            <a:spLocks noChangeArrowheads="1"/>
          </p:cNvSpPr>
          <p:nvPr/>
        </p:nvSpPr>
        <p:spPr bwMode="auto">
          <a:xfrm>
            <a:off x="4016897" y="2465649"/>
            <a:ext cx="62428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2</a:t>
            </a: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7098065" y="3897052"/>
            <a:ext cx="2691473" cy="1052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zh-CN" sz="195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 is 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max</a:t>
            </a:r>
            <a:endParaRPr lang="en-US" altLang="zh-CN" sz="195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Only 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zh-CN" sz="195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zh-CN" sz="195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zh-CN" sz="1950" baseline="-25000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altLang="zh-CN" sz="1950" baseline="-25000" dirty="0">
                <a:latin typeface="Calibri" pitchFamily="34" charset="0"/>
                <a:cs typeface="Calibri" pitchFamily="34" charset="0"/>
              </a:rPr>
              <a:t>6</a:t>
            </a: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 may be the second largest key.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</a:rPr>
              <a:t> </a:t>
            </a:r>
            <a:endParaRPr lang="en-US" altLang="zh-CN" sz="19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350838" y="2493434"/>
            <a:ext cx="179374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Larger key bubbles up</a:t>
            </a:r>
          </a:p>
        </p:txBody>
      </p:sp>
      <p:sp>
        <p:nvSpPr>
          <p:cNvPr id="79" name="AutoShape 95"/>
          <p:cNvSpPr>
            <a:spLocks noChangeArrowheads="1"/>
          </p:cNvSpPr>
          <p:nvPr/>
        </p:nvSpPr>
        <p:spPr bwMode="auto">
          <a:xfrm rot="16200000">
            <a:off x="-508198" y="4288037"/>
            <a:ext cx="2263246" cy="390392"/>
          </a:xfrm>
          <a:prstGeom prst="rightArrow">
            <a:avLst>
              <a:gd name="adj1" fmla="val 50000"/>
              <a:gd name="adj2" fmla="val 14493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0" name="Text Box 96"/>
          <p:cNvSpPr txBox="1">
            <a:spLocks noChangeArrowheads="1"/>
          </p:cNvSpPr>
          <p:nvPr/>
        </p:nvSpPr>
        <p:spPr bwMode="auto">
          <a:xfrm>
            <a:off x="5499894" y="2024845"/>
            <a:ext cx="3900488" cy="992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>
                <a:latin typeface="Calibri" pitchFamily="34" charset="0"/>
                <a:cs typeface="Calibri" pitchFamily="34" charset="0"/>
              </a:rPr>
              <a:t>The length of the longest path is </a:t>
            </a:r>
            <a:r>
              <a:rPr lang="en-US" altLang="zh-CN" sz="1950" dirty="0">
                <a:latin typeface="Calibri" pitchFamily="34" charset="0"/>
                <a:cs typeface="Calibri" pitchFamily="34" charset="0"/>
                <a:sym typeface="Symbol" pitchFamily="18" charset="2"/>
              </a:rPr>
              <a:t></a:t>
            </a:r>
            <a:r>
              <a:rPr lang="en-US" altLang="zh-CN" sz="195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log</a:t>
            </a:r>
            <a:r>
              <a:rPr lang="en-US" altLang="zh-CN" sz="1950" i="1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n</a:t>
            </a:r>
            <a:r>
              <a:rPr lang="en-US" altLang="zh-CN" sz="1950" dirty="0">
                <a:latin typeface="Calibri" pitchFamily="34" charset="0"/>
                <a:cs typeface="Calibri" pitchFamily="34" charset="0"/>
                <a:sym typeface="Symbol" pitchFamily="18" charset="2"/>
              </a:rPr>
              <a:t> , as many as those compared to </a:t>
            </a:r>
            <a:r>
              <a:rPr lang="en-US" altLang="zh-CN" sz="1950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max</a:t>
            </a:r>
            <a:r>
              <a:rPr lang="en-US" altLang="zh-CN" sz="1950" dirty="0">
                <a:latin typeface="Calibri" pitchFamily="34" charset="0"/>
                <a:cs typeface="Calibri" pitchFamily="34" charset="0"/>
                <a:sym typeface="Symbol" pitchFamily="18" charset="2"/>
              </a:rPr>
              <a:t> at most. </a:t>
            </a:r>
          </a:p>
        </p:txBody>
      </p:sp>
      <p:sp>
        <p:nvSpPr>
          <p:cNvPr id="81" name="Line 98"/>
          <p:cNvSpPr>
            <a:spLocks noChangeShapeType="1"/>
          </p:cNvSpPr>
          <p:nvPr/>
        </p:nvSpPr>
        <p:spPr bwMode="auto">
          <a:xfrm flipV="1">
            <a:off x="1018117" y="5508229"/>
            <a:ext cx="257969" cy="4488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" name="Line 99"/>
          <p:cNvSpPr>
            <a:spLocks noChangeShapeType="1"/>
          </p:cNvSpPr>
          <p:nvPr/>
        </p:nvSpPr>
        <p:spPr bwMode="auto">
          <a:xfrm flipH="1" flipV="1">
            <a:off x="1451505" y="5494471"/>
            <a:ext cx="190897" cy="43510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100"/>
          <p:cNvSpPr>
            <a:spLocks noChangeShapeType="1"/>
          </p:cNvSpPr>
          <p:nvPr/>
        </p:nvSpPr>
        <p:spPr bwMode="auto">
          <a:xfrm flipV="1">
            <a:off x="1437746" y="4653492"/>
            <a:ext cx="218414" cy="46090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101"/>
          <p:cNvSpPr>
            <a:spLocks noChangeShapeType="1"/>
          </p:cNvSpPr>
          <p:nvPr/>
        </p:nvSpPr>
        <p:spPr bwMode="auto">
          <a:xfrm flipH="1" flipV="1">
            <a:off x="1872854" y="4667250"/>
            <a:ext cx="216694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Line 102"/>
          <p:cNvSpPr>
            <a:spLocks noChangeShapeType="1"/>
          </p:cNvSpPr>
          <p:nvPr/>
        </p:nvSpPr>
        <p:spPr bwMode="auto">
          <a:xfrm flipV="1">
            <a:off x="1910690" y="3757481"/>
            <a:ext cx="464344" cy="52969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 flipV="1">
            <a:off x="2672557" y="2741084"/>
            <a:ext cx="1317360" cy="7188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7" name="Line 104"/>
          <p:cNvSpPr>
            <a:spLocks noChangeShapeType="1"/>
          </p:cNvSpPr>
          <p:nvPr/>
        </p:nvSpPr>
        <p:spPr bwMode="auto">
          <a:xfrm flipH="1" flipV="1">
            <a:off x="4356233" y="2753122"/>
            <a:ext cx="1221052" cy="6655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Line 105"/>
          <p:cNvSpPr>
            <a:spLocks noChangeShapeType="1"/>
          </p:cNvSpPr>
          <p:nvPr/>
        </p:nvSpPr>
        <p:spPr bwMode="auto">
          <a:xfrm flipH="1" flipV="1">
            <a:off x="2686315" y="3743722"/>
            <a:ext cx="543454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Line 106"/>
          <p:cNvSpPr>
            <a:spLocks noChangeShapeType="1"/>
          </p:cNvSpPr>
          <p:nvPr/>
        </p:nvSpPr>
        <p:spPr bwMode="auto">
          <a:xfrm flipV="1">
            <a:off x="3052631" y="4667250"/>
            <a:ext cx="204655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Line 107"/>
          <p:cNvSpPr>
            <a:spLocks noChangeShapeType="1"/>
          </p:cNvSpPr>
          <p:nvPr/>
        </p:nvSpPr>
        <p:spPr bwMode="auto">
          <a:xfrm flipH="1" flipV="1">
            <a:off x="3446463" y="4667250"/>
            <a:ext cx="285485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Line 108"/>
          <p:cNvSpPr>
            <a:spLocks noChangeShapeType="1"/>
          </p:cNvSpPr>
          <p:nvPr/>
        </p:nvSpPr>
        <p:spPr bwMode="auto">
          <a:xfrm flipV="1">
            <a:off x="4653757" y="4667250"/>
            <a:ext cx="232172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2" name="Line 109"/>
          <p:cNvSpPr>
            <a:spLocks noChangeShapeType="1"/>
          </p:cNvSpPr>
          <p:nvPr/>
        </p:nvSpPr>
        <p:spPr bwMode="auto">
          <a:xfrm flipH="1" flipV="1">
            <a:off x="5075107" y="4681008"/>
            <a:ext cx="244210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3" name="Line 110"/>
          <p:cNvSpPr>
            <a:spLocks noChangeShapeType="1"/>
          </p:cNvSpPr>
          <p:nvPr/>
        </p:nvSpPr>
        <p:spPr bwMode="auto">
          <a:xfrm flipV="1">
            <a:off x="5142177" y="3704167"/>
            <a:ext cx="476383" cy="624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4" name="Line 111"/>
          <p:cNvSpPr>
            <a:spLocks noChangeShapeType="1"/>
          </p:cNvSpPr>
          <p:nvPr/>
        </p:nvSpPr>
        <p:spPr bwMode="auto">
          <a:xfrm flipH="1" flipV="1">
            <a:off x="5902325" y="3676651"/>
            <a:ext cx="557213" cy="624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5" name="Line 112"/>
          <p:cNvSpPr>
            <a:spLocks noChangeShapeType="1"/>
          </p:cNvSpPr>
          <p:nvPr/>
        </p:nvSpPr>
        <p:spPr bwMode="auto">
          <a:xfrm flipV="1">
            <a:off x="6254883" y="4667250"/>
            <a:ext cx="218413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Line 113"/>
          <p:cNvSpPr>
            <a:spLocks noChangeShapeType="1"/>
          </p:cNvSpPr>
          <p:nvPr/>
        </p:nvSpPr>
        <p:spPr bwMode="auto">
          <a:xfrm flipH="1" flipV="1">
            <a:off x="6676232" y="4667250"/>
            <a:ext cx="257969" cy="447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317131790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Finding the 2</a:t>
            </a:r>
            <a:r>
              <a:rPr lang="en-US" altLang="zh-CN" baseline="30000" dirty="0"/>
              <a:t>nd</a:t>
            </a:r>
            <a:endParaRPr lang="en-US" altLang="zh-CN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33" dirty="0">
                <a:solidFill>
                  <a:schemeClr val="tx1"/>
                </a:solidFill>
              </a:rPr>
              <a:t>Any algorithm that finds </a:t>
            </a:r>
            <a:r>
              <a:rPr lang="en-US" altLang="zh-CN" sz="3033" i="1" dirty="0" err="1">
                <a:solidFill>
                  <a:schemeClr val="tx1"/>
                </a:solidFill>
              </a:rPr>
              <a:t>secondLargest</a:t>
            </a:r>
            <a:r>
              <a:rPr lang="en-US" altLang="zh-CN" sz="3033" dirty="0">
                <a:solidFill>
                  <a:schemeClr val="tx1"/>
                </a:solidFill>
              </a:rPr>
              <a:t> must also find </a:t>
            </a:r>
            <a:r>
              <a:rPr lang="en-US" altLang="zh-CN" sz="3033" i="1" dirty="0">
                <a:solidFill>
                  <a:schemeClr val="tx1"/>
                </a:solidFill>
              </a:rPr>
              <a:t>max</a:t>
            </a:r>
            <a:r>
              <a:rPr lang="en-US" altLang="zh-CN" sz="3033" dirty="0">
                <a:solidFill>
                  <a:schemeClr val="tx1"/>
                </a:solidFill>
              </a:rPr>
              <a:t> before. 			(</a:t>
            </a:r>
            <a:r>
              <a:rPr lang="en-US" altLang="zh-CN" sz="3033" i="1" dirty="0">
                <a:solidFill>
                  <a:schemeClr val="tx1"/>
                </a:solidFill>
              </a:rPr>
              <a:t>n</a:t>
            </a:r>
            <a:r>
              <a:rPr lang="en-US" altLang="zh-CN" sz="3033" dirty="0">
                <a:solidFill>
                  <a:schemeClr val="tx1"/>
                </a:solidFill>
              </a:rPr>
              <a:t>-1)</a:t>
            </a:r>
          </a:p>
          <a:p>
            <a:r>
              <a:rPr lang="en-US" altLang="zh-CN" sz="3033" dirty="0">
                <a:solidFill>
                  <a:schemeClr val="tx1"/>
                </a:solidFill>
              </a:rPr>
              <a:t>The </a:t>
            </a:r>
            <a:r>
              <a:rPr lang="en-US" altLang="zh-CN" sz="3033" i="1" dirty="0" err="1">
                <a:solidFill>
                  <a:schemeClr val="tx1"/>
                </a:solidFill>
              </a:rPr>
              <a:t>secondLargest</a:t>
            </a:r>
            <a:r>
              <a:rPr lang="en-US" altLang="zh-CN" sz="3033" dirty="0">
                <a:solidFill>
                  <a:schemeClr val="tx1"/>
                </a:solidFill>
              </a:rPr>
              <a:t> can only be in those which lose directly to </a:t>
            </a:r>
            <a:r>
              <a:rPr lang="en-US" altLang="zh-CN" sz="3033" i="1" dirty="0">
                <a:solidFill>
                  <a:schemeClr val="tx1"/>
                </a:solidFill>
              </a:rPr>
              <a:t>max</a:t>
            </a:r>
            <a:r>
              <a:rPr lang="en-US" altLang="zh-CN" sz="3033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sz="3033" dirty="0">
                <a:solidFill>
                  <a:schemeClr val="tx1"/>
                </a:solidFill>
              </a:rPr>
              <a:t>On its path along which bubbling up to the root of tournament tree, </a:t>
            </a:r>
            <a:r>
              <a:rPr lang="en-US" altLang="zh-CN" sz="3033" i="1" dirty="0">
                <a:solidFill>
                  <a:schemeClr val="tx1"/>
                </a:solidFill>
              </a:rPr>
              <a:t>max</a:t>
            </a:r>
            <a:r>
              <a:rPr lang="en-US" altLang="zh-CN" sz="3033" dirty="0">
                <a:solidFill>
                  <a:schemeClr val="tx1"/>
                </a:solidFill>
              </a:rPr>
              <a:t> beat 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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log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 keys at most.</a:t>
            </a:r>
          </a:p>
          <a:p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Pick up 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secondLargest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 			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(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log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 -1)</a:t>
            </a:r>
          </a:p>
          <a:p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Total cost: 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+ 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log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-2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4DCFCC-7760-43C0-AA79-A7D9180D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A39F-0CFF-489F-8D21-4BF24A2CA55E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65028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271728" y="-81094"/>
            <a:ext cx="8396049" cy="474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95000" tIns="195000" bIns="195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maxSubSum1(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i,j,k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		  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两重循环穷举所有的连续子序列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for (j=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for (k=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i;k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j;k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+=a[k];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 //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通过比较求最大连续子序列之和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　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28230" y="4988852"/>
            <a:ext cx="6846506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maxSubSum1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算法中用了三重循环，所以有：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507340" y="5847027"/>
            <a:ext cx="8160437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T(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                                        =O(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167" b="1" baseline="30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。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860635" y="2955768"/>
            <a:ext cx="18473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600" b="1">
              <a:solidFill>
                <a:srgbClr val="0033CC"/>
              </a:solidFill>
              <a:latin typeface="Times New Roman" pitchFamily="18" charset="0"/>
            </a:endParaRP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/>
        </p:nvGraphicFramePr>
        <p:xfrm>
          <a:off x="1412105" y="5673344"/>
          <a:ext cx="5862630" cy="85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82900" imgH="419100" progId="">
                  <p:embed/>
                </p:oleObj>
              </mc:Choice>
              <mc:Fallback>
                <p:oleObj name="公式" r:id="rId2" imgW="2882900" imgH="4191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105" y="5673344"/>
                        <a:ext cx="5862630" cy="851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392326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Tracking the Losers to </a:t>
            </a:r>
            <a:r>
              <a:rPr lang="en-US" altLang="zh-CN" i="1" dirty="0"/>
              <a:t>MAX</a:t>
            </a:r>
            <a:endParaRPr lang="zh-CN" altLang="en-US" i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9E4BC-A55B-4FE0-B39F-05C5FFEE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0F86-1CC2-46E0-B7CC-780DC480C4D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7" name="Rectangle 42" descr="花束"/>
          <p:cNvSpPr>
            <a:spLocks noChangeArrowheads="1"/>
          </p:cNvSpPr>
          <p:nvPr/>
        </p:nvSpPr>
        <p:spPr bwMode="auto">
          <a:xfrm>
            <a:off x="3482579" y="4486672"/>
            <a:ext cx="4622800" cy="1073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Freeform 64"/>
          <p:cNvSpPr>
            <a:spLocks/>
          </p:cNvSpPr>
          <p:nvPr/>
        </p:nvSpPr>
        <p:spPr bwMode="auto">
          <a:xfrm>
            <a:off x="1743869" y="1612900"/>
            <a:ext cx="6057106" cy="3714750"/>
          </a:xfrm>
          <a:custGeom>
            <a:avLst/>
            <a:gdLst>
              <a:gd name="T0" fmla="*/ 165 w 3522"/>
              <a:gd name="T1" fmla="*/ 2091 h 2160"/>
              <a:gd name="T2" fmla="*/ 649 w 3522"/>
              <a:gd name="T3" fmla="*/ 2144 h 2160"/>
              <a:gd name="T4" fmla="*/ 826 w 3522"/>
              <a:gd name="T5" fmla="*/ 2152 h 2160"/>
              <a:gd name="T6" fmla="*/ 1004 w 3522"/>
              <a:gd name="T7" fmla="*/ 1991 h 2160"/>
              <a:gd name="T8" fmla="*/ 1085 w 3522"/>
              <a:gd name="T9" fmla="*/ 1890 h 2160"/>
              <a:gd name="T10" fmla="*/ 1147 w 3522"/>
              <a:gd name="T11" fmla="*/ 1771 h 2160"/>
              <a:gd name="T12" fmla="*/ 1245 w 3522"/>
              <a:gd name="T13" fmla="*/ 1619 h 2160"/>
              <a:gd name="T14" fmla="*/ 1556 w 3522"/>
              <a:gd name="T15" fmla="*/ 1534 h 2160"/>
              <a:gd name="T16" fmla="*/ 1663 w 3522"/>
              <a:gd name="T17" fmla="*/ 1517 h 2160"/>
              <a:gd name="T18" fmla="*/ 1716 w 3522"/>
              <a:gd name="T19" fmla="*/ 1508 h 2160"/>
              <a:gd name="T20" fmla="*/ 2001 w 3522"/>
              <a:gd name="T21" fmla="*/ 1525 h 2160"/>
              <a:gd name="T22" fmla="*/ 2642 w 3522"/>
              <a:gd name="T23" fmla="*/ 1551 h 2160"/>
              <a:gd name="T24" fmla="*/ 2918 w 3522"/>
              <a:gd name="T25" fmla="*/ 1559 h 2160"/>
              <a:gd name="T26" fmla="*/ 3468 w 3522"/>
              <a:gd name="T27" fmla="*/ 1380 h 2160"/>
              <a:gd name="T28" fmla="*/ 3291 w 3522"/>
              <a:gd name="T29" fmla="*/ 797 h 2160"/>
              <a:gd name="T30" fmla="*/ 3247 w 3522"/>
              <a:gd name="T31" fmla="*/ 737 h 2160"/>
              <a:gd name="T32" fmla="*/ 3042 w 3522"/>
              <a:gd name="T33" fmla="*/ 525 h 2160"/>
              <a:gd name="T34" fmla="*/ 2846 w 3522"/>
              <a:gd name="T35" fmla="*/ 314 h 2160"/>
              <a:gd name="T36" fmla="*/ 2793 w 3522"/>
              <a:gd name="T37" fmla="*/ 263 h 2160"/>
              <a:gd name="T38" fmla="*/ 2588 w 3522"/>
              <a:gd name="T39" fmla="*/ 127 h 2160"/>
              <a:gd name="T40" fmla="*/ 2428 w 3522"/>
              <a:gd name="T41" fmla="*/ 68 h 2160"/>
              <a:gd name="T42" fmla="*/ 2277 w 3522"/>
              <a:gd name="T43" fmla="*/ 34 h 2160"/>
              <a:gd name="T44" fmla="*/ 2063 w 3522"/>
              <a:gd name="T45" fmla="*/ 0 h 2160"/>
              <a:gd name="T46" fmla="*/ 1699 w 3522"/>
              <a:gd name="T47" fmla="*/ 51 h 2160"/>
              <a:gd name="T48" fmla="*/ 1316 w 3522"/>
              <a:gd name="T49" fmla="*/ 169 h 2160"/>
              <a:gd name="T50" fmla="*/ 1209 w 3522"/>
              <a:gd name="T51" fmla="*/ 220 h 2160"/>
              <a:gd name="T52" fmla="*/ 1049 w 3522"/>
              <a:gd name="T53" fmla="*/ 339 h 2160"/>
              <a:gd name="T54" fmla="*/ 960 w 3522"/>
              <a:gd name="T55" fmla="*/ 424 h 2160"/>
              <a:gd name="T56" fmla="*/ 907 w 3522"/>
              <a:gd name="T57" fmla="*/ 542 h 2160"/>
              <a:gd name="T58" fmla="*/ 849 w 3522"/>
              <a:gd name="T59" fmla="*/ 651 h 2160"/>
              <a:gd name="T60" fmla="*/ 750 w 3522"/>
              <a:gd name="T61" fmla="*/ 831 h 2160"/>
              <a:gd name="T62" fmla="*/ 657 w 3522"/>
              <a:gd name="T63" fmla="*/ 915 h 2160"/>
              <a:gd name="T64" fmla="*/ 604 w 3522"/>
              <a:gd name="T65" fmla="*/ 975 h 2160"/>
              <a:gd name="T66" fmla="*/ 479 w 3522"/>
              <a:gd name="T67" fmla="*/ 1085 h 2160"/>
              <a:gd name="T68" fmla="*/ 319 w 3522"/>
              <a:gd name="T69" fmla="*/ 1229 h 2160"/>
              <a:gd name="T70" fmla="*/ 150 w 3522"/>
              <a:gd name="T71" fmla="*/ 1441 h 2160"/>
              <a:gd name="T72" fmla="*/ 39 w 3522"/>
              <a:gd name="T73" fmla="*/ 1578 h 2160"/>
              <a:gd name="T74" fmla="*/ 30 w 3522"/>
              <a:gd name="T75" fmla="*/ 1749 h 2160"/>
              <a:gd name="T76" fmla="*/ 61 w 3522"/>
              <a:gd name="T77" fmla="*/ 1898 h 2160"/>
              <a:gd name="T78" fmla="*/ 79 w 3522"/>
              <a:gd name="T79" fmla="*/ 1949 h 2160"/>
              <a:gd name="T80" fmla="*/ 88 w 3522"/>
              <a:gd name="T81" fmla="*/ 1975 h 2160"/>
              <a:gd name="T82" fmla="*/ 150 w 3522"/>
              <a:gd name="T83" fmla="*/ 2051 h 2160"/>
              <a:gd name="T84" fmla="*/ 210 w 3522"/>
              <a:gd name="T85" fmla="*/ 2091 h 2160"/>
              <a:gd name="T86" fmla="*/ 165 w 3522"/>
              <a:gd name="T87" fmla="*/ 2091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522" h="2160">
                <a:moveTo>
                  <a:pt x="165" y="2091"/>
                </a:moveTo>
                <a:cubicBezTo>
                  <a:pt x="341" y="2125"/>
                  <a:pt x="470" y="2132"/>
                  <a:pt x="649" y="2144"/>
                </a:cubicBezTo>
                <a:cubicBezTo>
                  <a:pt x="715" y="2160"/>
                  <a:pt x="755" y="2159"/>
                  <a:pt x="826" y="2152"/>
                </a:cubicBezTo>
                <a:cubicBezTo>
                  <a:pt x="923" y="2130"/>
                  <a:pt x="955" y="2066"/>
                  <a:pt x="1004" y="1991"/>
                </a:cubicBezTo>
                <a:cubicBezTo>
                  <a:pt x="1028" y="1956"/>
                  <a:pt x="1060" y="1925"/>
                  <a:pt x="1085" y="1890"/>
                </a:cubicBezTo>
                <a:cubicBezTo>
                  <a:pt x="1107" y="1857"/>
                  <a:pt x="1130" y="1807"/>
                  <a:pt x="1147" y="1771"/>
                </a:cubicBezTo>
                <a:cubicBezTo>
                  <a:pt x="1169" y="1725"/>
                  <a:pt x="1206" y="1655"/>
                  <a:pt x="1245" y="1619"/>
                </a:cubicBezTo>
                <a:cubicBezTo>
                  <a:pt x="1312" y="1555"/>
                  <a:pt x="1458" y="1546"/>
                  <a:pt x="1556" y="1534"/>
                </a:cubicBezTo>
                <a:cubicBezTo>
                  <a:pt x="1592" y="1529"/>
                  <a:pt x="1627" y="1523"/>
                  <a:pt x="1663" y="1517"/>
                </a:cubicBezTo>
                <a:cubicBezTo>
                  <a:pt x="1681" y="1514"/>
                  <a:pt x="1716" y="1508"/>
                  <a:pt x="1716" y="1508"/>
                </a:cubicBezTo>
                <a:cubicBezTo>
                  <a:pt x="1810" y="1464"/>
                  <a:pt x="1897" y="1539"/>
                  <a:pt x="2001" y="1525"/>
                </a:cubicBezTo>
                <a:cubicBezTo>
                  <a:pt x="2209" y="1575"/>
                  <a:pt x="2412" y="1543"/>
                  <a:pt x="2642" y="1551"/>
                </a:cubicBezTo>
                <a:cubicBezTo>
                  <a:pt x="2739" y="1574"/>
                  <a:pt x="2818" y="1547"/>
                  <a:pt x="2918" y="1559"/>
                </a:cubicBezTo>
                <a:cubicBezTo>
                  <a:pt x="3522" y="1550"/>
                  <a:pt x="3289" y="1663"/>
                  <a:pt x="3468" y="1380"/>
                </a:cubicBezTo>
                <a:cubicBezTo>
                  <a:pt x="3508" y="1191"/>
                  <a:pt x="3418" y="934"/>
                  <a:pt x="3291" y="797"/>
                </a:cubicBezTo>
                <a:cubicBezTo>
                  <a:pt x="3274" y="779"/>
                  <a:pt x="3264" y="755"/>
                  <a:pt x="3247" y="737"/>
                </a:cubicBezTo>
                <a:cubicBezTo>
                  <a:pt x="3180" y="665"/>
                  <a:pt x="3108" y="598"/>
                  <a:pt x="3042" y="525"/>
                </a:cubicBezTo>
                <a:cubicBezTo>
                  <a:pt x="2974" y="451"/>
                  <a:pt x="2921" y="384"/>
                  <a:pt x="2846" y="314"/>
                </a:cubicBezTo>
                <a:cubicBezTo>
                  <a:pt x="2829" y="297"/>
                  <a:pt x="2814" y="276"/>
                  <a:pt x="2793" y="263"/>
                </a:cubicBezTo>
                <a:cubicBezTo>
                  <a:pt x="2773" y="251"/>
                  <a:pt x="2603" y="132"/>
                  <a:pt x="2588" y="127"/>
                </a:cubicBezTo>
                <a:cubicBezTo>
                  <a:pt x="2543" y="112"/>
                  <a:pt x="2476" y="94"/>
                  <a:pt x="2428" y="68"/>
                </a:cubicBezTo>
                <a:cubicBezTo>
                  <a:pt x="2389" y="46"/>
                  <a:pt x="2320" y="46"/>
                  <a:pt x="2277" y="34"/>
                </a:cubicBezTo>
                <a:cubicBezTo>
                  <a:pt x="2186" y="9"/>
                  <a:pt x="2156" y="15"/>
                  <a:pt x="2063" y="0"/>
                </a:cubicBezTo>
                <a:cubicBezTo>
                  <a:pt x="1943" y="19"/>
                  <a:pt x="1813" y="14"/>
                  <a:pt x="1699" y="51"/>
                </a:cubicBezTo>
                <a:cubicBezTo>
                  <a:pt x="1572" y="91"/>
                  <a:pt x="1441" y="124"/>
                  <a:pt x="1316" y="169"/>
                </a:cubicBezTo>
                <a:cubicBezTo>
                  <a:pt x="1278" y="183"/>
                  <a:pt x="1248" y="208"/>
                  <a:pt x="1209" y="220"/>
                </a:cubicBezTo>
                <a:cubicBezTo>
                  <a:pt x="1156" y="261"/>
                  <a:pt x="1099" y="295"/>
                  <a:pt x="1049" y="339"/>
                </a:cubicBezTo>
                <a:cubicBezTo>
                  <a:pt x="1018" y="366"/>
                  <a:pt x="960" y="424"/>
                  <a:pt x="960" y="424"/>
                </a:cubicBezTo>
                <a:cubicBezTo>
                  <a:pt x="942" y="463"/>
                  <a:pt x="928" y="505"/>
                  <a:pt x="907" y="542"/>
                </a:cubicBezTo>
                <a:cubicBezTo>
                  <a:pt x="896" y="562"/>
                  <a:pt x="859" y="631"/>
                  <a:pt x="849" y="651"/>
                </a:cubicBezTo>
                <a:cubicBezTo>
                  <a:pt x="831" y="689"/>
                  <a:pt x="770" y="794"/>
                  <a:pt x="750" y="831"/>
                </a:cubicBezTo>
                <a:cubicBezTo>
                  <a:pt x="732" y="865"/>
                  <a:pt x="683" y="885"/>
                  <a:pt x="657" y="915"/>
                </a:cubicBezTo>
                <a:cubicBezTo>
                  <a:pt x="640" y="935"/>
                  <a:pt x="627" y="960"/>
                  <a:pt x="604" y="975"/>
                </a:cubicBezTo>
                <a:cubicBezTo>
                  <a:pt x="557" y="1005"/>
                  <a:pt x="520" y="1046"/>
                  <a:pt x="479" y="1085"/>
                </a:cubicBezTo>
                <a:cubicBezTo>
                  <a:pt x="427" y="1135"/>
                  <a:pt x="373" y="1178"/>
                  <a:pt x="319" y="1229"/>
                </a:cubicBezTo>
                <a:cubicBezTo>
                  <a:pt x="252" y="1293"/>
                  <a:pt x="212" y="1373"/>
                  <a:pt x="150" y="1441"/>
                </a:cubicBezTo>
                <a:cubicBezTo>
                  <a:pt x="99" y="1498"/>
                  <a:pt x="74" y="1510"/>
                  <a:pt x="39" y="1578"/>
                </a:cubicBezTo>
                <a:cubicBezTo>
                  <a:pt x="25" y="1658"/>
                  <a:pt x="0" y="1673"/>
                  <a:pt x="30" y="1749"/>
                </a:cubicBezTo>
                <a:cubicBezTo>
                  <a:pt x="3" y="1794"/>
                  <a:pt x="56" y="1887"/>
                  <a:pt x="61" y="1898"/>
                </a:cubicBezTo>
                <a:cubicBezTo>
                  <a:pt x="68" y="1915"/>
                  <a:pt x="73" y="1932"/>
                  <a:pt x="79" y="1949"/>
                </a:cubicBezTo>
                <a:cubicBezTo>
                  <a:pt x="82" y="1958"/>
                  <a:pt x="88" y="1975"/>
                  <a:pt x="88" y="1975"/>
                </a:cubicBezTo>
                <a:cubicBezTo>
                  <a:pt x="92" y="1995"/>
                  <a:pt x="146" y="2030"/>
                  <a:pt x="150" y="2051"/>
                </a:cubicBezTo>
                <a:cubicBezTo>
                  <a:pt x="170" y="2070"/>
                  <a:pt x="208" y="2084"/>
                  <a:pt x="210" y="2091"/>
                </a:cubicBezTo>
                <a:cubicBezTo>
                  <a:pt x="211" y="2093"/>
                  <a:pt x="165" y="2093"/>
                  <a:pt x="165" y="2091"/>
                </a:cubicBezTo>
                <a:close/>
              </a:path>
            </a:pathLst>
          </a:custGeom>
          <a:solidFill>
            <a:srgbClr val="FFCC99"/>
          </a:solidFill>
          <a:ln w="2857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Rectangle 40" descr="花束"/>
          <p:cNvSpPr>
            <a:spLocks noChangeArrowheads="1"/>
          </p:cNvSpPr>
          <p:nvPr/>
        </p:nvSpPr>
        <p:spPr bwMode="auto">
          <a:xfrm>
            <a:off x="1568450" y="5410200"/>
            <a:ext cx="2476500" cy="1073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793060" y="1767682"/>
            <a:ext cx="390392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5613401" y="37592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363220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641601" y="37592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384551" y="27686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68655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6191251" y="2686051"/>
            <a:ext cx="390393" cy="39039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3962401" y="3759201"/>
            <a:ext cx="390393" cy="39039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934201" y="37592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437515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14630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971801" y="4749801"/>
            <a:ext cx="390393" cy="39039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28320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602615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4" name="Oval 19"/>
          <p:cNvSpPr>
            <a:spLocks noChangeArrowheads="1"/>
          </p:cNvSpPr>
          <p:nvPr/>
        </p:nvSpPr>
        <p:spPr bwMode="auto">
          <a:xfrm>
            <a:off x="7429501" y="47498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1816101" y="5740401"/>
            <a:ext cx="390393" cy="39039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2311401" y="57404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2806701" y="57404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>
            <a:off x="3745707" y="2082404"/>
            <a:ext cx="1083469" cy="773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2956323" y="3119437"/>
            <a:ext cx="510778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2393950" y="408940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2063751" y="5147073"/>
            <a:ext cx="196056" cy="5933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2393950" y="5162550"/>
            <a:ext cx="98029" cy="588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flipH="1">
            <a:off x="3002757" y="5131594"/>
            <a:ext cx="108347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889250" y="4171951"/>
            <a:ext cx="206375" cy="6036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>
            <a:off x="3879850" y="4140994"/>
            <a:ext cx="221854" cy="6088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241007" y="4140994"/>
            <a:ext cx="278606" cy="634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5494735" y="4110038"/>
            <a:ext cx="232171" cy="650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5897166" y="4140994"/>
            <a:ext cx="294084" cy="6088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6887767" y="4140994"/>
            <a:ext cx="154781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228286" y="4110037"/>
            <a:ext cx="366315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699273" y="3103960"/>
            <a:ext cx="355996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5866210" y="3057525"/>
            <a:ext cx="433388" cy="711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6531769" y="3011091"/>
            <a:ext cx="526256" cy="789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5169694" y="2066925"/>
            <a:ext cx="1052513" cy="681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668316" y="469304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1</a:t>
            </a:r>
            <a:endParaRPr lang="en-US" altLang="zh-CN" sz="2167" i="1"/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4421585" y="4672410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2</a:t>
            </a:r>
            <a:endParaRPr lang="en-US" altLang="zh-CN" sz="2167" i="1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5303838" y="468788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3</a:t>
            </a:r>
            <a:endParaRPr lang="en-US" altLang="zh-CN" sz="2167" i="1"/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062266" y="468788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4</a:t>
            </a:r>
            <a:endParaRPr lang="en-US" altLang="zh-CN" sz="2167" i="1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6696869" y="468788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5</a:t>
            </a:r>
            <a:endParaRPr lang="en-US" altLang="zh-CN" sz="2167" i="1"/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7439819" y="468788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6</a:t>
            </a:r>
            <a:endParaRPr lang="en-US" altLang="zh-CN" sz="2167" i="1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821260" y="5709444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7</a:t>
            </a:r>
            <a:endParaRPr lang="en-US" altLang="zh-CN" sz="2167" i="1"/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2301081" y="567848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b="1" i="1">
                <a:solidFill>
                  <a:srgbClr val="FF0000"/>
                </a:solidFill>
              </a:rPr>
              <a:t>x</a:t>
            </a:r>
            <a:r>
              <a:rPr lang="en-US" altLang="zh-CN" sz="2167" b="1" baseline="-25000">
                <a:solidFill>
                  <a:srgbClr val="FF0000"/>
                </a:solidFill>
              </a:rPr>
              <a:t>8</a:t>
            </a:r>
            <a:endParaRPr lang="en-US" altLang="zh-CN" sz="2167" b="1" i="1">
              <a:solidFill>
                <a:srgbClr val="FF0000"/>
              </a:solidFill>
            </a:endParaRP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2827338" y="5693966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9</a:t>
            </a:r>
            <a:endParaRPr lang="en-US" altLang="zh-CN" sz="2167" i="1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2156619" y="4682729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b="1" i="1">
                <a:solidFill>
                  <a:srgbClr val="FF0000"/>
                </a:solidFill>
              </a:rPr>
              <a:t>x</a:t>
            </a:r>
            <a:r>
              <a:rPr lang="en-US" altLang="zh-CN" sz="2167" b="1" baseline="-25000">
                <a:solidFill>
                  <a:srgbClr val="FF0000"/>
                </a:solidFill>
              </a:rPr>
              <a:t>8</a:t>
            </a:r>
            <a:endParaRPr lang="en-US" altLang="zh-CN" sz="2167" b="1" i="1">
              <a:solidFill>
                <a:srgbClr val="FF0000"/>
              </a:solidFill>
            </a:endParaRP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3302001" y="5740401"/>
            <a:ext cx="390393" cy="39039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3286523" y="5688806"/>
            <a:ext cx="562371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/>
              <a:t>x</a:t>
            </a:r>
            <a:r>
              <a:rPr lang="en-US" altLang="zh-CN" sz="2167" baseline="-25000"/>
              <a:t>10</a:t>
            </a:r>
            <a:endParaRPr lang="en-US" altLang="zh-CN" sz="2167" i="1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3250406" y="5131594"/>
            <a:ext cx="201216" cy="6346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2662238" y="370244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b="1" i="1">
                <a:solidFill>
                  <a:srgbClr val="FF0000"/>
                </a:solidFill>
              </a:rPr>
              <a:t>x</a:t>
            </a:r>
            <a:r>
              <a:rPr lang="en-US" altLang="zh-CN" sz="2167" b="1" baseline="-25000">
                <a:solidFill>
                  <a:srgbClr val="FF0000"/>
                </a:solidFill>
              </a:rPr>
              <a:t>8</a:t>
            </a:r>
            <a:endParaRPr lang="en-US" altLang="zh-CN" sz="2167" b="1" i="1">
              <a:solidFill>
                <a:srgbClr val="FF0000"/>
              </a:solidFill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3389710" y="2711848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b="1" i="1">
                <a:solidFill>
                  <a:srgbClr val="FF0000"/>
                </a:solidFill>
              </a:rPr>
              <a:t>x</a:t>
            </a:r>
            <a:r>
              <a:rPr lang="en-US" altLang="zh-CN" sz="2167" b="1" baseline="-25000">
                <a:solidFill>
                  <a:srgbClr val="FF0000"/>
                </a:solidFill>
              </a:rPr>
              <a:t>8</a:t>
            </a:r>
            <a:endParaRPr lang="en-US" altLang="zh-CN" sz="2167" b="1" i="1">
              <a:solidFill>
                <a:srgbClr val="FF0000"/>
              </a:solidFill>
            </a:endParaRP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813697" y="1690291"/>
            <a:ext cx="495300" cy="425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b="1" i="1">
                <a:solidFill>
                  <a:srgbClr val="FF0000"/>
                </a:solidFill>
              </a:rPr>
              <a:t>x</a:t>
            </a:r>
            <a:r>
              <a:rPr lang="en-US" altLang="zh-CN" sz="2167" b="1" baseline="-25000">
                <a:solidFill>
                  <a:srgbClr val="FF0000"/>
                </a:solidFill>
              </a:rPr>
              <a:t>8</a:t>
            </a:r>
            <a:endParaRPr lang="en-US" altLang="zh-CN" sz="2167" b="1" i="1">
              <a:solidFill>
                <a:srgbClr val="FF0000"/>
              </a:solidFill>
            </a:endParaRP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330200" y="1943100"/>
            <a:ext cx="2889250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Building a heap structure of 2</a:t>
            </a:r>
            <a:r>
              <a:rPr lang="en-US" altLang="zh-CN" sz="1950" i="1" dirty="0"/>
              <a:t>n</a:t>
            </a:r>
            <a:r>
              <a:rPr lang="en-US" altLang="zh-CN" sz="1950" dirty="0"/>
              <a:t>-1 entries, using </a:t>
            </a:r>
            <a:r>
              <a:rPr lang="en-US" altLang="zh-CN" sz="1950" i="1" dirty="0"/>
              <a:t>n</a:t>
            </a:r>
            <a:r>
              <a:rPr lang="en-US" altLang="zh-CN" sz="1950" dirty="0"/>
              <a:t>-1 extra space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4787900" y="5822951"/>
            <a:ext cx="2971800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i="1" dirty="0"/>
              <a:t>n</a:t>
            </a:r>
            <a:r>
              <a:rPr lang="en-US" altLang="zh-CN" sz="1950" dirty="0"/>
              <a:t> entries in input</a:t>
            </a:r>
            <a:endParaRPr lang="en-US" altLang="zh-CN" sz="1950" i="1" dirty="0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 flipV="1">
            <a:off x="5035550" y="5327650"/>
            <a:ext cx="3302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7099300" y="1695451"/>
            <a:ext cx="20637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/>
              <a:t>To be filled with winners</a:t>
            </a: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H="1">
            <a:off x="6934200" y="2520950"/>
            <a:ext cx="660400" cy="577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263233728"/>
      </p:ext>
    </p:extLst>
  </p:cSld>
  <p:clrMapOvr>
    <a:masterClrMapping/>
  </p:clrMapOvr>
  <p:transition spd="slow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 descr="纸莎草纸"/>
          <p:cNvSpPr txBox="1">
            <a:spLocks noChangeArrowheads="1"/>
          </p:cNvSpPr>
          <p:nvPr/>
        </p:nvSpPr>
        <p:spPr bwMode="auto">
          <a:xfrm>
            <a:off x="662524" y="-97702"/>
            <a:ext cx="8659151" cy="559064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 </a:t>
            </a: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寻找一个序列中第</a:t>
            </a:r>
            <a:r>
              <a:rPr lang="en-US" altLang="zh-CN" sz="3033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小元素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62524" y="640503"/>
            <a:ext cx="8659152" cy="108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已按递增排序，则第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小的元素为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。采用类似于快速排序的思想。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7361-A5CC-4280-8761-98E52135041A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2524" y="2024844"/>
            <a:ext cx="8659152" cy="1257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117000" bIns="1950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对于序列</a:t>
            </a:r>
            <a:r>
              <a:rPr lang="en-US" altLang="zh-CN" sz="2167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167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167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，在其中查找第</a:t>
            </a:r>
            <a:r>
              <a:rPr lang="en-US" altLang="zh-CN" sz="2167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小元素</a:t>
            </a:r>
            <a:r>
              <a:rPr lang="en-US" altLang="zh-CN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即在排序中的下标位置为</a:t>
            </a:r>
            <a:r>
              <a:rPr lang="en-US" altLang="zh-CN" sz="2167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167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-1, 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</a:t>
            </a:r>
            <a:r>
              <a:rPr lang="en-US" altLang="zh-CN" sz="2167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[s]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作为基准划分，其对应下标为</a:t>
            </a:r>
            <a:r>
              <a:rPr lang="en-US" altLang="zh-CN" sz="2167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ea typeface="楷体" pitchFamily="49" charset="-122"/>
                <a:cs typeface="Consolas" pitchFamily="49" charset="0"/>
              </a:rPr>
              <a:t>种情况：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524" y="3585017"/>
            <a:ext cx="8659151" cy="25917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95000" tIns="195000" rIns="195000" bIns="195000" rtlCol="0">
            <a:spAutoFit/>
          </a:bodyPr>
          <a:lstStyle/>
          <a:p>
            <a:pPr marL="495285" indent="-495285">
              <a:lnSpc>
                <a:spcPct val="150000"/>
              </a:lnSpc>
              <a:buBlip>
                <a:blip r:embed="rId3"/>
              </a:buBlip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即为所求，返回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95285" indent="-495285">
              <a:lnSpc>
                <a:spcPct val="150000"/>
              </a:lnSpc>
              <a:buBlip>
                <a:blip r:embed="rId3"/>
              </a:buBlip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-1&lt;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</a:p>
          <a:p>
            <a:pPr marL="495285" indent="-495285">
              <a:lnSpc>
                <a:spcPct val="150000"/>
              </a:lnSpc>
              <a:buBlip>
                <a:blip r:embed="rId3"/>
              </a:buBlip>
            </a:pP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-1&gt;</a:t>
            </a:r>
            <a:r>
              <a:rPr lang="en-US" altLang="zh-CN" sz="1950" i="1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，第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小的元素应在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+1..</a:t>
            </a:r>
            <a:r>
              <a:rPr lang="en-US" altLang="zh-CN" sz="1950" i="1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子序列中，递归在该子序列中求解并返回其结果。</a:t>
            </a:r>
          </a:p>
        </p:txBody>
      </p:sp>
    </p:spTree>
    <p:extLst>
      <p:ext uri="{BB962C8B-B14F-4D97-AF65-F5344CB8AC3E}">
        <p14:creationId xmlns:p14="http://schemas.microsoft.com/office/powerpoint/2010/main" val="2085753904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1052567" y="-173343"/>
            <a:ext cx="2806700" cy="4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83" dirty="0">
                <a:solidFill>
                  <a:srgbClr val="0000FF"/>
                </a:solidFill>
                <a:ea typeface="黑体" pitchFamily="2" charset="-122"/>
              </a:rPr>
              <a:t>算法实现：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194337" y="386690"/>
            <a:ext cx="9477771" cy="63954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95000" tIns="195000" rIns="195000" bIns="195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s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t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k)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a[s..t]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序列中找第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小的元素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=s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j=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t,tmp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(s&lt;t)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=a[s];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!=j) 		 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从区间两端交替向中间扫描，直至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=j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为止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while (j&gt;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&amp;&amp; a[j]&gt;=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j--;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]=a[j];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前移到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&lt;j &amp;&amp; 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]&lt;=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a[j]=a[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后移到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的位置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tmp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(k-1==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return 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else if (k-1&lt;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 return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k);	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在左区间中递归查找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else return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QuickSelect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k);			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		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在右区间中递归查找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else if (s==t &amp;&amp; s==k-1)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区间内只有一个元素且为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a[k-1]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a[k-1];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3B10-E050-404B-A0D2-F571336AED65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817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386921" y="1023841"/>
            <a:ext cx="8970433" cy="38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pt-BR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383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pt-BR" sz="2383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383" b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QuickSelect(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设序列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中含有</a:t>
            </a:r>
            <a:r>
              <a:rPr lang="pt-BR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其比较次数的递推式为：</a:t>
            </a:r>
            <a:endParaRPr lang="zh-CN" altLang="en-US" sz="2167" b="1" i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/2)+O(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可以推导出</a:t>
            </a:r>
            <a:r>
              <a:rPr lang="en-US" altLang="zh-CN" sz="195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)=O(</a:t>
            </a:r>
            <a:r>
              <a:rPr lang="en-US" altLang="zh-CN" sz="195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，这是最好的情况，即每次划分的基准恰好是中位数，将一个序列划分为长度大致相等的两个子序列。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在最坏情况下，每次划分的基准恰好是序列中的最大值或最小值，则处理区间只比上一次减少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个元素，此时比较次数为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950" b="1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b="1" baseline="30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在平均情况下该算法的时间复杂度为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195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8AD0-DE6E-469E-848C-E26B5963A3A7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9708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983" y="-159399"/>
            <a:ext cx="9673075" cy="1139147"/>
          </a:xfrm>
        </p:spPr>
        <p:txBody>
          <a:bodyPr/>
          <a:lstStyle/>
          <a:p>
            <a:r>
              <a:rPr lang="en-US" altLang="zh-CN" sz="4333" dirty="0"/>
              <a:t>Partition improved:  the Strategy</a:t>
            </a:r>
            <a:endParaRPr lang="zh-CN" altLang="en-US" sz="4333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90F88-394A-4C14-8348-87FE00A5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0D08-6098-423B-A983-A2174D9202A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5998" y="1817556"/>
            <a:ext cx="4363111" cy="4457700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3033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0" y="1955398"/>
            <a:ext cx="9360000" cy="44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0156"/>
      </p:ext>
    </p:extLst>
  </p:cSld>
  <p:clrMapOvr>
    <a:masterClrMapping/>
  </p:clrMapOvr>
  <p:transition spd="slow"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Constructing the Partition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Find the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*, the median of medians of all the groups of 5, as illustrated previously.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Compare each key in sections A and D to 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*, and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Let </a:t>
            </a:r>
            <a:r>
              <a:rPr lang="en-US" altLang="zh-CN" i="1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{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|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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and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&lt;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*}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Let </a:t>
            </a:r>
            <a:r>
              <a:rPr lang="en-US" altLang="zh-CN" i="1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{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|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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and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&gt;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*}</a:t>
            </a:r>
          </a:p>
          <a:p>
            <a:pPr lvl="1">
              <a:buFont typeface="Wingdings" pitchFamily="2" charset="2"/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(m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* is to be used as the pivot for the partition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B6EB7-32AF-46D4-AC5E-3365A89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53EA-AF06-4116-8D8B-6514B075A49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56589"/>
      </p:ext>
    </p:extLst>
  </p:cSld>
  <p:clrMapOvr>
    <a:masterClrMapping/>
  </p:clrMapOvr>
  <p:transition spd="slow">
    <p:pull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14714"/>
              </p:ext>
            </p:extLst>
          </p:nvPr>
        </p:nvGraphicFramePr>
        <p:xfrm>
          <a:off x="954485" y="2679171"/>
          <a:ext cx="5508492" cy="963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31760" imgH="495000" progId="Equation.3">
                  <p:embed/>
                </p:oleObj>
              </mc:Choice>
              <mc:Fallback>
                <p:oleObj name="公式" r:id="rId2" imgW="2831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485" y="2679171"/>
                        <a:ext cx="5508492" cy="963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3E26D-80F1-4613-8ABE-EA7E696B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DF91-1505-4364-900B-9E6C075E615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66</a:t>
            </a:fld>
            <a:endParaRPr lang="zh-CN" altLang="en-US"/>
          </a:p>
        </p:txBody>
      </p:sp>
      <p:graphicFrame>
        <p:nvGraphicFramePr>
          <p:cNvPr id="17" name="Object 1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2408748"/>
              </p:ext>
            </p:extLst>
          </p:nvPr>
        </p:nvGraphicFramePr>
        <p:xfrm>
          <a:off x="0" y="5719763"/>
          <a:ext cx="56546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38280" imgH="228600" progId="Equation.3">
                  <p:embed/>
                </p:oleObj>
              </mc:Choice>
              <mc:Fallback>
                <p:oleObj name="公式" r:id="rId4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9763"/>
                        <a:ext cx="56546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5998" y="1624939"/>
            <a:ext cx="8893042" cy="4650317"/>
          </a:xfrm>
          <a:prstGeom prst="rect">
            <a:avLst/>
          </a:prstGeom>
        </p:spPr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sz="2600" dirty="0">
                <a:solidFill>
                  <a:schemeClr val="tx1"/>
                </a:solidFill>
              </a:rPr>
              <a:t>For simplicity: </a:t>
            </a:r>
          </a:p>
          <a:p>
            <a:pPr lvl="1"/>
            <a:r>
              <a:rPr lang="en-US" altLang="zh-CN" sz="2600" dirty="0">
                <a:solidFill>
                  <a:schemeClr val="tx1"/>
                </a:solidFill>
              </a:rPr>
              <a:t>Assuming 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=5(2</a:t>
            </a:r>
            <a:r>
              <a:rPr lang="en-US" altLang="zh-CN" sz="2600" i="1" dirty="0">
                <a:solidFill>
                  <a:schemeClr val="tx1"/>
                </a:solidFill>
              </a:rPr>
              <a:t>r</a:t>
            </a:r>
            <a:r>
              <a:rPr lang="en-US" altLang="zh-CN" sz="2600" dirty="0">
                <a:solidFill>
                  <a:schemeClr val="tx1"/>
                </a:solidFill>
              </a:rPr>
              <a:t>+1) for all calls of </a:t>
            </a:r>
            <a:r>
              <a:rPr lang="en-US" altLang="zh-CN" sz="2600" i="1" dirty="0">
                <a:solidFill>
                  <a:schemeClr val="tx1"/>
                </a:solidFill>
              </a:rPr>
              <a:t>select</a:t>
            </a:r>
            <a:r>
              <a:rPr lang="en-US" altLang="zh-CN" sz="26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ct val="6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60000"/>
              </a:spcBef>
            </a:pPr>
            <a:endParaRPr lang="en-US" altLang="zh-CN" sz="2600" dirty="0">
              <a:solidFill>
                <a:schemeClr val="tx1"/>
              </a:solidFill>
            </a:endParaRPr>
          </a:p>
          <a:p>
            <a:pPr>
              <a:spcBef>
                <a:spcPct val="60000"/>
              </a:spcBef>
            </a:pPr>
            <a:endParaRPr lang="en-US" altLang="zh-CN" sz="2600" dirty="0">
              <a:solidFill>
                <a:schemeClr val="tx1"/>
              </a:solidFill>
            </a:endParaRPr>
          </a:p>
          <a:p>
            <a:pPr>
              <a:spcBef>
                <a:spcPct val="60000"/>
              </a:spcBef>
            </a:pPr>
            <a:endParaRPr lang="en-US" altLang="zh-CN" sz="2600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sz="2600" i="1" dirty="0">
                <a:solidFill>
                  <a:schemeClr val="tx1"/>
                </a:solidFill>
              </a:rPr>
              <a:t>Note: r is about n/10, and 0.7n+2 is about 0.7n</a:t>
            </a:r>
            <a:r>
              <a:rPr lang="en-US" altLang="zh-CN" sz="2600" dirty="0">
                <a:solidFill>
                  <a:schemeClr val="tx1"/>
                </a:solidFill>
              </a:rPr>
              <a:t>, so  </a:t>
            </a:r>
          </a:p>
          <a:p>
            <a:pPr>
              <a:buFont typeface="Wingdings" pitchFamily="2" charset="2"/>
              <a:buNone/>
            </a:pPr>
            <a:endParaRPr lang="en-US" altLang="zh-CN" sz="2600" i="1" dirty="0">
              <a:solidFill>
                <a:schemeClr val="tx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1602" y="4306094"/>
            <a:ext cx="2486819" cy="75931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Finding the median in every group of 5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1833298" y="3673210"/>
            <a:ext cx="488421" cy="5864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50911" y="4355968"/>
            <a:ext cx="2486819" cy="75931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Finding the median of the medians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635758" y="4063604"/>
            <a:ext cx="3314038" cy="75931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Comparing all the elements in A</a:t>
            </a:r>
            <a:r>
              <a:rPr lang="en-US" altLang="zh-CN" sz="2167" dirty="0">
                <a:latin typeface="Calibri" pitchFamily="34" charset="0"/>
                <a:cs typeface="Calibri" pitchFamily="34" charset="0"/>
                <a:sym typeface="Symbol" pitchFamily="18" charset="2"/>
              </a:rPr>
              <a:t>D with </a:t>
            </a:r>
            <a:r>
              <a:rPr lang="en-US" altLang="zh-CN" sz="2167" i="1" dirty="0">
                <a:latin typeface="Calibri" pitchFamily="34" charset="0"/>
                <a:cs typeface="Calibri" pitchFamily="34" charset="0"/>
                <a:sym typeface="Symbol" pitchFamily="18" charset="2"/>
              </a:rPr>
              <a:t>m</a:t>
            </a:r>
            <a:r>
              <a:rPr lang="en-US" altLang="zh-CN" sz="2167" dirty="0">
                <a:latin typeface="Calibri" pitchFamily="34" charset="0"/>
                <a:cs typeface="Calibri" pitchFamily="34" charset="0"/>
                <a:sym typeface="Symbol" pitchFamily="18" charset="2"/>
              </a:rPr>
              <a:t>*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049427" y="2746243"/>
            <a:ext cx="2584846" cy="1092800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The extreme case: all the elements in A</a:t>
            </a:r>
            <a:r>
              <a:rPr lang="en-US" altLang="zh-CN" sz="2167" dirty="0">
                <a:latin typeface="Calibri" pitchFamily="34" charset="0"/>
                <a:cs typeface="Calibri" pitchFamily="34" charset="0"/>
                <a:sym typeface="Symbol" pitchFamily="18" charset="2"/>
              </a:rPr>
              <a:t>D in one subset.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6220488" y="3330973"/>
            <a:ext cx="780785" cy="39039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4708790" y="3330973"/>
            <a:ext cx="877094" cy="732631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3246967" y="3721364"/>
            <a:ext cx="390393" cy="634604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970936103"/>
      </p:ext>
    </p:extLst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54" y="-237407"/>
            <a:ext cx="9773576" cy="827112"/>
          </a:xfrm>
        </p:spPr>
        <p:txBody>
          <a:bodyPr/>
          <a:lstStyle/>
          <a:p>
            <a:r>
              <a:rPr lang="en-US" altLang="zh-CN" sz="4767" dirty="0"/>
              <a:t>Worst Case Complexity of </a:t>
            </a:r>
            <a:r>
              <a:rPr lang="en-US" altLang="zh-CN" sz="4767" i="1" dirty="0"/>
              <a:t>Select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43437" y="5769260"/>
            <a:ext cx="9034066" cy="780087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80000"/>
              </a:lnSpc>
              <a:spcBef>
                <a:spcPct val="75000"/>
              </a:spcBef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Note: Row sums is a decreasing geometric series, so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                 </a:t>
            </a:r>
            <a:r>
              <a:rPr lang="en-US" altLang="zh-CN" sz="2600" i="1" dirty="0">
                <a:solidFill>
                  <a:schemeClr val="tx1"/>
                </a:solidFill>
              </a:rPr>
              <a:t>W</a:t>
            </a:r>
            <a:r>
              <a:rPr lang="en-US" altLang="zh-CN" sz="2600" dirty="0">
                <a:solidFill>
                  <a:schemeClr val="tx1"/>
                </a:solidFill>
              </a:rPr>
              <a:t>(</a:t>
            </a:r>
            <a:r>
              <a:rPr lang="en-US" altLang="zh-CN" sz="2600" i="1" dirty="0">
                <a:solidFill>
                  <a:schemeClr val="tx1"/>
                </a:solidFill>
              </a:rPr>
              <a:t>n</a:t>
            </a:r>
            <a:r>
              <a:rPr lang="en-US" altLang="zh-CN" sz="2600" dirty="0">
                <a:solidFill>
                  <a:schemeClr val="tx1"/>
                </a:solidFill>
              </a:rPr>
              <a:t>)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(</a:t>
            </a:r>
            <a:r>
              <a:rPr lang="en-US" altLang="zh-CN" sz="2600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6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5E93A-C040-4022-A8ED-AB4C41FB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42FA-A343-478A-B8E9-97C62EBB06F9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23573" y="5086879"/>
            <a:ext cx="828940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100667" y="5086880"/>
            <a:ext cx="1219333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(.7)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368154" y="5086879"/>
            <a:ext cx="1169458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(.7)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587485" y="5086879"/>
            <a:ext cx="1171179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(.2(.7)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4806818" y="5086879"/>
            <a:ext cx="1169458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(.7)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6026150" y="5086879"/>
            <a:ext cx="1171179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(.2(.7)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7243762" y="5086879"/>
            <a:ext cx="1171179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(.2(.7)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8463096" y="5086879"/>
            <a:ext cx="828940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</a:t>
            </a:r>
            <a:r>
              <a:rPr lang="en-US" altLang="zh-CN" sz="1733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565812" y="4111758"/>
            <a:ext cx="1950244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(.04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1.6(.04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1733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1540933" y="4159912"/>
            <a:ext cx="0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2662238" y="4111758"/>
            <a:ext cx="1950244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(.14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1.6(.14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1733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3587485" y="4159912"/>
            <a:ext cx="0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4904846" y="4111758"/>
            <a:ext cx="1950244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(.14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1.6(.14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1733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>
            <a:off x="5830094" y="4111758"/>
            <a:ext cx="0" cy="340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7097581" y="4111758"/>
            <a:ext cx="1950244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(.49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1.6(.49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1733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>
            <a:off x="8024548" y="4159912"/>
            <a:ext cx="0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1589088" y="3038608"/>
            <a:ext cx="1706033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(.2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1.6(.2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1733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>
            <a:off x="2368154" y="3038608"/>
            <a:ext cx="0" cy="390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879968" y="3038608"/>
            <a:ext cx="1706033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(.7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1.6(.7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</a:t>
            </a:r>
            <a:endParaRPr lang="en-US" altLang="zh-CN" sz="1733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6757062" y="3038608"/>
            <a:ext cx="0" cy="390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3831696" y="2015332"/>
            <a:ext cx="1706033" cy="35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   W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altLang="zh-CN" sz="1733" dirty="0">
                <a:latin typeface="Calibri" pitchFamily="34" charset="0"/>
                <a:cs typeface="Calibri" pitchFamily="34" charset="0"/>
              </a:rPr>
              <a:t>)    1.6</a:t>
            </a:r>
            <a:r>
              <a:rPr lang="en-US" altLang="zh-CN" sz="1733" i="1" dirty="0">
                <a:latin typeface="Calibri" pitchFamily="34" charset="0"/>
                <a:cs typeface="Calibri" pitchFamily="34" charset="0"/>
              </a:rPr>
              <a:t>n</a:t>
            </a: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>
            <a:off x="4612481" y="2063486"/>
            <a:ext cx="0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0" name="Line 26"/>
          <p:cNvSpPr>
            <a:spLocks noChangeShapeType="1"/>
          </p:cNvSpPr>
          <p:nvPr/>
        </p:nvSpPr>
        <p:spPr bwMode="auto">
          <a:xfrm flipH="1">
            <a:off x="2954602" y="2405725"/>
            <a:ext cx="1121304" cy="632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5293519" y="2405725"/>
            <a:ext cx="1024996" cy="632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 flipH="1">
            <a:off x="1687117" y="3429000"/>
            <a:ext cx="242490" cy="682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2856575" y="3429000"/>
            <a:ext cx="390392" cy="682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 flipH="1">
            <a:off x="5976277" y="3429000"/>
            <a:ext cx="292365" cy="682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7147454" y="3429000"/>
            <a:ext cx="584729" cy="6827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 flipH="1">
            <a:off x="662121" y="4502150"/>
            <a:ext cx="438546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1881452" y="4502150"/>
            <a:ext cx="98029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8" name="Line 34"/>
          <p:cNvSpPr>
            <a:spLocks noChangeShapeType="1"/>
          </p:cNvSpPr>
          <p:nvPr/>
        </p:nvSpPr>
        <p:spPr bwMode="auto">
          <a:xfrm flipH="1">
            <a:off x="2904729" y="4502150"/>
            <a:ext cx="342238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699" name="Line 35"/>
          <p:cNvSpPr>
            <a:spLocks noChangeShapeType="1"/>
          </p:cNvSpPr>
          <p:nvPr/>
        </p:nvSpPr>
        <p:spPr bwMode="auto">
          <a:xfrm>
            <a:off x="4026033" y="4502150"/>
            <a:ext cx="342238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700" name="Line 36"/>
          <p:cNvSpPr>
            <a:spLocks noChangeShapeType="1"/>
          </p:cNvSpPr>
          <p:nvPr/>
        </p:nvSpPr>
        <p:spPr bwMode="auto">
          <a:xfrm flipH="1">
            <a:off x="5178292" y="4502150"/>
            <a:ext cx="359437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701" name="Line 37"/>
          <p:cNvSpPr>
            <a:spLocks noChangeShapeType="1"/>
          </p:cNvSpPr>
          <p:nvPr/>
        </p:nvSpPr>
        <p:spPr bwMode="auto">
          <a:xfrm>
            <a:off x="6316796" y="4502150"/>
            <a:ext cx="438546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702" name="Line 38"/>
          <p:cNvSpPr>
            <a:spLocks noChangeShapeType="1"/>
          </p:cNvSpPr>
          <p:nvPr/>
        </p:nvSpPr>
        <p:spPr bwMode="auto">
          <a:xfrm flipH="1">
            <a:off x="7616958" y="4486673"/>
            <a:ext cx="247649" cy="6002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703" name="Line 39"/>
          <p:cNvSpPr>
            <a:spLocks noChangeShapeType="1"/>
          </p:cNvSpPr>
          <p:nvPr/>
        </p:nvSpPr>
        <p:spPr bwMode="auto">
          <a:xfrm>
            <a:off x="8347868" y="4502150"/>
            <a:ext cx="438547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3704" name="Text Box 40"/>
          <p:cNvSpPr txBox="1">
            <a:spLocks noChangeArrowheads="1"/>
          </p:cNvSpPr>
          <p:nvPr/>
        </p:nvSpPr>
        <p:spPr bwMode="auto">
          <a:xfrm>
            <a:off x="8566886" y="1967178"/>
            <a:ext cx="1217613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 dirty="0">
                <a:solidFill>
                  <a:srgbClr val="0000CC"/>
                </a:solidFill>
              </a:rPr>
              <a:t>1.6</a:t>
            </a:r>
            <a:r>
              <a:rPr lang="en-US" altLang="zh-CN" sz="1733" b="1" i="1" dirty="0">
                <a:solidFill>
                  <a:srgbClr val="0000CC"/>
                </a:solidFill>
              </a:rPr>
              <a:t>n</a:t>
            </a:r>
            <a:endParaRPr lang="en-US" altLang="zh-CN" sz="1733" b="1" dirty="0">
              <a:solidFill>
                <a:srgbClr val="0000CC"/>
              </a:solidFill>
            </a:endParaRPr>
          </a:p>
        </p:txBody>
      </p:sp>
      <p:sp>
        <p:nvSpPr>
          <p:cNvPr id="113705" name="Text Box 41"/>
          <p:cNvSpPr txBox="1">
            <a:spLocks noChangeArrowheads="1"/>
          </p:cNvSpPr>
          <p:nvPr/>
        </p:nvSpPr>
        <p:spPr bwMode="auto">
          <a:xfrm>
            <a:off x="8619407" y="2960949"/>
            <a:ext cx="1217613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 dirty="0">
                <a:solidFill>
                  <a:srgbClr val="0000CC"/>
                </a:solidFill>
              </a:rPr>
              <a:t>1.6(. 9)</a:t>
            </a:r>
            <a:r>
              <a:rPr lang="en-US" altLang="zh-CN" sz="1733" b="1" i="1" dirty="0">
                <a:solidFill>
                  <a:srgbClr val="0000CC"/>
                </a:solidFill>
              </a:rPr>
              <a:t>n</a:t>
            </a:r>
            <a:endParaRPr lang="en-US" altLang="zh-CN" sz="1733" b="1" dirty="0">
              <a:solidFill>
                <a:srgbClr val="0000CC"/>
              </a:solidFill>
            </a:endParaRPr>
          </a:p>
        </p:txBody>
      </p:sp>
      <p:sp>
        <p:nvSpPr>
          <p:cNvPr id="113706" name="Text Box 42"/>
          <p:cNvSpPr txBox="1">
            <a:spLocks noChangeArrowheads="1"/>
          </p:cNvSpPr>
          <p:nvPr/>
        </p:nvSpPr>
        <p:spPr bwMode="auto">
          <a:xfrm>
            <a:off x="8688387" y="3673211"/>
            <a:ext cx="1217613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>
                <a:solidFill>
                  <a:srgbClr val="0000CC"/>
                </a:solidFill>
              </a:rPr>
              <a:t>1.6(. 81)</a:t>
            </a:r>
            <a:r>
              <a:rPr lang="en-US" altLang="zh-CN" sz="1733" b="1" i="1">
                <a:solidFill>
                  <a:srgbClr val="0000CC"/>
                </a:solidFill>
              </a:rPr>
              <a:t>n</a:t>
            </a:r>
            <a:endParaRPr lang="en-US" altLang="zh-CN" sz="1733" b="1">
              <a:solidFill>
                <a:srgbClr val="0000CC"/>
              </a:solidFill>
            </a:endParaRPr>
          </a:p>
        </p:txBody>
      </p:sp>
      <p:sp>
        <p:nvSpPr>
          <p:cNvPr id="113707" name="Text Box 43"/>
          <p:cNvSpPr txBox="1">
            <a:spLocks noChangeArrowheads="1"/>
          </p:cNvSpPr>
          <p:nvPr/>
        </p:nvSpPr>
        <p:spPr bwMode="auto">
          <a:xfrm>
            <a:off x="8688387" y="4744642"/>
            <a:ext cx="1217613" cy="359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33" b="1">
                <a:solidFill>
                  <a:srgbClr val="0000CC"/>
                </a:solidFill>
              </a:rPr>
              <a:t>1.6(. 9)</a:t>
            </a:r>
            <a:r>
              <a:rPr lang="en-US" altLang="zh-CN" sz="1733" b="1" baseline="30000">
                <a:solidFill>
                  <a:srgbClr val="0000CC"/>
                </a:solidFill>
              </a:rPr>
              <a:t>3</a:t>
            </a:r>
            <a:r>
              <a:rPr lang="en-US" altLang="zh-CN" sz="1733" b="1" i="1">
                <a:solidFill>
                  <a:srgbClr val="0000CC"/>
                </a:solidFill>
              </a:rPr>
              <a:t>n</a:t>
            </a:r>
            <a:endParaRPr lang="en-US" altLang="zh-CN" sz="1733" b="1">
              <a:solidFill>
                <a:srgbClr val="0000CC"/>
              </a:solidFill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5672461"/>
              </p:ext>
            </p:extLst>
          </p:nvPr>
        </p:nvGraphicFramePr>
        <p:xfrm>
          <a:off x="1804615" y="776705"/>
          <a:ext cx="56546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38400" imgH="228600" progId="Equation.3">
                  <p:embed/>
                </p:oleObj>
              </mc:Choice>
              <mc:Fallback>
                <p:oleObj name="公式" r:id="rId3" imgW="2438400" imgH="2286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615" y="776705"/>
                        <a:ext cx="5654675" cy="536575"/>
                      </a:xfrm>
                      <a:prstGeom prst="rect">
                        <a:avLst/>
                      </a:prstGeom>
                      <a:solidFill>
                        <a:srgbClr val="ADDFED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8793673"/>
      </p:ext>
    </p:extLst>
  </p:cSld>
  <p:clrMapOvr>
    <a:masterClrMapping/>
  </p:clrMapOvr>
  <p:transition spd="slow"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41704" y="1400775"/>
            <a:ext cx="8581760" cy="22601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若给定序列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，其中位数是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，其中位数为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两个等长有序序列的中位数是含它们所有元素的有序序列的中位数，例如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两个有序序列的中位数为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129904" y="4262233"/>
            <a:ext cx="3276203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=(11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19)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543706" y="4262233"/>
            <a:ext cx="2808420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=(2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20)</a:t>
            </a:r>
          </a:p>
        </p:txBody>
      </p:sp>
      <p:sp>
        <p:nvSpPr>
          <p:cNvPr id="179206" name="AutoShape 6"/>
          <p:cNvSpPr>
            <a:spLocks noChangeArrowheads="1"/>
          </p:cNvSpPr>
          <p:nvPr/>
        </p:nvSpPr>
        <p:spPr bwMode="auto">
          <a:xfrm>
            <a:off x="3938324" y="4886518"/>
            <a:ext cx="313002" cy="467783"/>
          </a:xfrm>
          <a:prstGeom prst="downArrow">
            <a:avLst>
              <a:gd name="adj1" fmla="val 50000"/>
              <a:gd name="adj2" fmla="val 37363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sz="19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625180" y="5581158"/>
            <a:ext cx="5881729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c=(2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95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12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D267-3F38-4665-9283-43330E418BD2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8" name="Text Box 2" descr="纸莎草纸"/>
          <p:cNvSpPr txBox="1">
            <a:spLocks noChangeArrowheads="1"/>
          </p:cNvSpPr>
          <p:nvPr/>
        </p:nvSpPr>
        <p:spPr bwMode="auto">
          <a:xfrm>
            <a:off x="541704" y="-81390"/>
            <a:ext cx="8581758" cy="559064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 </a:t>
            </a:r>
            <a:r>
              <a:rPr lang="zh-CN" altLang="en-US" sz="3033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寻找两个等长有序序列的中位数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41702" y="620689"/>
            <a:ext cx="8581760" cy="53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求给定的两个有序序列的中位数。 　</a:t>
            </a:r>
          </a:p>
        </p:txBody>
      </p:sp>
    </p:spTree>
    <p:extLst>
      <p:ext uri="{BB962C8B-B14F-4D97-AF65-F5344CB8AC3E}">
        <p14:creationId xmlns:p14="http://schemas.microsoft.com/office/powerpoint/2010/main" val="3565968509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07340" y="-3704"/>
            <a:ext cx="8813932" cy="2084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问题求解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..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为奇数时，中位数是出现在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处；当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为偶数时，中位数下标有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（下中位）和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（上中位）两个。为了简单，仅考虑中位数为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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167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)/2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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处。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365514" y="2672457"/>
            <a:ext cx="3276204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=(11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19)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5028675" y="2672458"/>
            <a:ext cx="4335622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=(2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4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6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8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20)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1857353" y="2268133"/>
            <a:ext cx="3095647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78184" name="Text Box 8"/>
          <p:cNvSpPr txBox="1">
            <a:spLocks noChangeArrowheads="1"/>
          </p:cNvSpPr>
          <p:nvPr/>
        </p:nvSpPr>
        <p:spPr bwMode="auto">
          <a:xfrm>
            <a:off x="5445651" y="2333659"/>
            <a:ext cx="2912561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　 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625181" y="3269225"/>
            <a:ext cx="6676259" cy="2164314"/>
            <a:chOff x="1500166" y="3281516"/>
            <a:chExt cx="6162701" cy="1997829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57686" y="3281516"/>
              <a:ext cx="288925" cy="504825"/>
            </a:xfrm>
            <a:prstGeom prst="downArrow">
              <a:avLst>
                <a:gd name="adj1" fmla="val 50000"/>
                <a:gd name="adj2" fmla="val 43681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182" name="Text Box 6"/>
            <p:cNvSpPr txBox="1">
              <a:spLocks noChangeArrowheads="1"/>
            </p:cNvSpPr>
            <p:nvPr/>
          </p:nvSpPr>
          <p:spPr bwMode="auto">
            <a:xfrm>
              <a:off x="1500166" y="4170516"/>
              <a:ext cx="6162701" cy="39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c=(2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4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6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8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11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15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17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19</a:t>
              </a:r>
              <a:r>
                <a:rPr lang="zh-CN" altLang="en-US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20)</a:t>
              </a:r>
            </a:p>
          </p:txBody>
        </p:sp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1909608" y="3857778"/>
              <a:ext cx="5448474" cy="39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dirty="0">
                  <a:latin typeface="Consolas" pitchFamily="49" charset="0"/>
                  <a:cs typeface="Consolas" pitchFamily="49" charset="0"/>
                </a:rPr>
                <a:t>0</a:t>
              </a:r>
              <a:r>
                <a:rPr lang="zh-CN" altLang="en-US" sz="2167" dirty="0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2167" dirty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167" dirty="0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2167" dirty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167" dirty="0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2167" dirty="0"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2167" dirty="0">
                  <a:latin typeface="Consolas" pitchFamily="49" charset="0"/>
                  <a:cs typeface="Consolas" pitchFamily="49" charset="0"/>
                </a:rPr>
                <a:t>　 </a:t>
              </a:r>
              <a:r>
                <a:rPr lang="en-US" altLang="zh-CN" sz="2167" dirty="0">
                  <a:latin typeface="Consolas" pitchFamily="49" charset="0"/>
                  <a:cs typeface="Consolas" pitchFamily="49" charset="0"/>
                </a:rPr>
                <a:t>4   5   6   7   8   9</a:t>
              </a: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3214678" y="4886278"/>
              <a:ext cx="2500330" cy="39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=4</a:t>
              </a:r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 flipV="1">
              <a:off x="4286248" y="4578503"/>
              <a:ext cx="0" cy="28733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26912" y="3119434"/>
            <a:ext cx="2604160" cy="613447"/>
            <a:chOff x="5286380" y="3143248"/>
            <a:chExt cx="2403840" cy="566259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5286380" y="3316441"/>
              <a:ext cx="2403840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6286512" y="3143248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66919" y="3109823"/>
            <a:ext cx="2571091" cy="623058"/>
            <a:chOff x="2000232" y="3134377"/>
            <a:chExt cx="2373315" cy="575131"/>
          </a:xfrm>
        </p:grpSpPr>
        <p:sp>
          <p:nvSpPr>
            <p:cNvPr id="178190" name="Text Box 14"/>
            <p:cNvSpPr txBox="1">
              <a:spLocks noChangeArrowheads="1"/>
            </p:cNvSpPr>
            <p:nvPr/>
          </p:nvSpPr>
          <p:spPr bwMode="auto">
            <a:xfrm>
              <a:off x="2000232" y="3316441"/>
              <a:ext cx="2373315" cy="39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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167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)/2</a:t>
              </a:r>
              <a:r>
                <a:rPr lang="en-US" altLang="zh-CN" sz="2167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 pitchFamily="18" charset="2"/>
                </a:rPr>
                <a:t>=2</a:t>
              </a:r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 flipV="1">
              <a:off x="2979966" y="3134377"/>
              <a:ext cx="0" cy="28733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167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BFDC-8496-449D-849A-D93AB45149F5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7504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428229" y="75406"/>
            <a:ext cx="9283435" cy="22908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3467"/>
              </a:lnSpc>
              <a:spcAft>
                <a:spcPct val="0"/>
              </a:spcAft>
            </a:pPr>
            <a:r>
              <a:rPr lang="zh-CN" altLang="en-US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38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38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38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改进前面的解法，在求两个相邻子序列和时，它们之间是关联的。</a:t>
            </a:r>
            <a:endParaRPr lang="en-US" altLang="zh-CN" sz="2167" b="1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ts val="3467"/>
              </a:lnSpc>
              <a:spcAft>
                <a:spcPct val="0"/>
              </a:spcAft>
            </a:pP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[0..3]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[3]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[0..4]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子序列和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[0]+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[1]+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[2]+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[3]+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，在前者计算出来后，求后者时只需在前者基础上加以</a:t>
            </a:r>
            <a:r>
              <a:rPr lang="en-US" altLang="zh-CN" sz="2167" b="1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[4]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即可，没有必须每次都重复计算。从而提高了算法效率。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52513" y="2543307"/>
            <a:ext cx="7800975" cy="1235843"/>
            <a:chOff x="971550" y="2611438"/>
            <a:chExt cx="7200900" cy="1140778"/>
          </a:xfrm>
        </p:grpSpPr>
        <p:sp>
          <p:nvSpPr>
            <p:cNvPr id="173059" name="Text Box 3"/>
            <p:cNvSpPr txBox="1">
              <a:spLocks noChangeArrowheads="1"/>
            </p:cNvSpPr>
            <p:nvPr/>
          </p:nvSpPr>
          <p:spPr bwMode="auto">
            <a:xfrm>
              <a:off x="971550" y="2611438"/>
              <a:ext cx="7200900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[0]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[1] 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+1] 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1] 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] … 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 dirty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2167" b="1" dirty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</a:t>
              </a:r>
              <a:r>
                <a:rPr lang="en-US" altLang="zh-CN" sz="2167" b="1" dirty="0">
                  <a:latin typeface="Consolas" pitchFamily="49" charset="0"/>
                  <a:cs typeface="Consolas" pitchFamily="49" charset="0"/>
                </a:rPr>
                <a:t>1]</a:t>
              </a:r>
            </a:p>
          </p:txBody>
        </p:sp>
        <p:sp>
          <p:nvSpPr>
            <p:cNvPr id="173060" name="AutoShape 4"/>
            <p:cNvSpPr>
              <a:spLocks/>
            </p:cNvSpPr>
            <p:nvPr/>
          </p:nvSpPr>
          <p:spPr bwMode="auto">
            <a:xfrm rot="16200000">
              <a:off x="3895723" y="2066916"/>
              <a:ext cx="188912" cy="2214578"/>
            </a:xfrm>
            <a:prstGeom prst="leftBrace">
              <a:avLst>
                <a:gd name="adj1" fmla="val 66728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1" name="Text Box 5"/>
            <p:cNvSpPr txBox="1">
              <a:spLocks noChangeArrowheads="1"/>
            </p:cNvSpPr>
            <p:nvPr/>
          </p:nvSpPr>
          <p:spPr bwMode="auto">
            <a:xfrm>
              <a:off x="3324227" y="3359150"/>
              <a:ext cx="1319211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72765" y="3893345"/>
            <a:ext cx="3460234" cy="766282"/>
            <a:chOff x="3021014" y="3857627"/>
            <a:chExt cx="3194062" cy="707338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16200000">
              <a:off x="4510887" y="2367754"/>
              <a:ext cx="214316" cy="3194062"/>
            </a:xfrm>
            <a:prstGeom prst="leftBrace">
              <a:avLst>
                <a:gd name="adj1" fmla="val 129097"/>
                <a:gd name="adj2" fmla="val 50000"/>
              </a:avLst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3357554" y="4171898"/>
              <a:ext cx="1928826" cy="393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thisSum+</a:t>
              </a: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2167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</p:grp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3869524" y="5131606"/>
            <a:ext cx="1872853" cy="926087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：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2167" b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～</a:t>
            </a:r>
            <a:r>
              <a:rPr lang="en-US" altLang="zh-CN" sz="2167" b="1" i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167" b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92576" y="3272500"/>
            <a:ext cx="2744773" cy="1239976"/>
            <a:chOff x="823916" y="3284538"/>
            <a:chExt cx="2533637" cy="1144593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823916" y="3786190"/>
              <a:ext cx="1319192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maxSum</a:t>
              </a:r>
            </a:p>
          </p:txBody>
        </p:sp>
        <p:sp>
          <p:nvSpPr>
            <p:cNvPr id="173067" name="Line 11"/>
            <p:cNvSpPr>
              <a:spLocks noChangeShapeType="1"/>
            </p:cNvSpPr>
            <p:nvPr/>
          </p:nvSpPr>
          <p:spPr bwMode="auto">
            <a:xfrm flipH="1">
              <a:off x="2000240" y="3571876"/>
              <a:ext cx="1319214" cy="361949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 flipV="1">
              <a:off x="1979612" y="4149724"/>
              <a:ext cx="1377941" cy="279407"/>
            </a:xfrm>
            <a:prstGeom prst="lin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1908175" y="3284538"/>
              <a:ext cx="936625" cy="393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67" b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0474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85212" y="621946"/>
            <a:ext cx="9204325" cy="4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en-US" sz="2383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二分法</a:t>
            </a: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求含有</a:t>
            </a:r>
            <a:r>
              <a:rPr lang="en-US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个有序元素的序列</a:t>
            </a:r>
            <a:r>
              <a:rPr lang="en-US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383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的中位数的过程如下：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07339" y="1167475"/>
            <a:ext cx="8970433" cy="1034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分别求出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① 若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[m1]=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[m2]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m1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m2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即为所求中位数，算法结束。 　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79962" y="2732480"/>
            <a:ext cx="2553909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1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20826" y="2732480"/>
            <a:ext cx="2553909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167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8653" y="4048130"/>
            <a:ext cx="46434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95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4720827" y="3351609"/>
            <a:ext cx="1083476" cy="696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</p:cNvCxnSpPr>
          <p:nvPr/>
        </p:nvCxnSpPr>
        <p:spPr>
          <a:xfrm flipH="1" flipV="1">
            <a:off x="3250394" y="3351609"/>
            <a:ext cx="1470433" cy="696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2FFA-E148-40FF-BFA2-CF2059FCD6C7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439838"/>
      </p:ext>
    </p:extLst>
  </p:cSld>
  <p:clrMapOvr>
    <a:masterClrMapping/>
  </p:clrMapOvr>
  <p:transition spd="slow">
    <p:pull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07339" y="1167474"/>
            <a:ext cx="8970433" cy="1034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② 若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[m1]&lt;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[m2]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，则舍弃序列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中前半部分（较小的一半），同时舍弃序列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中后半部分（较大的一半）要求舍弃的长度相等。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79962" y="2732480"/>
            <a:ext cx="2553909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167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20826" y="2732480"/>
            <a:ext cx="2553909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1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9092" y="4125521"/>
            <a:ext cx="1470432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1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85174" y="4125521"/>
            <a:ext cx="1393041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167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333870" y="3583782"/>
            <a:ext cx="232174" cy="54173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1262" y="5560163"/>
            <a:ext cx="46434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95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flipV="1">
            <a:off x="4643436" y="4863642"/>
            <a:ext cx="1083476" cy="696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flipH="1" flipV="1">
            <a:off x="3173003" y="4863642"/>
            <a:ext cx="1470433" cy="696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7891" y="3893347"/>
            <a:ext cx="518155" cy="10834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167" spc="325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继续求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07EF-ACD4-438C-8E54-A0B61CDFA90C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503734"/>
      </p:ext>
    </p:extLst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507339" y="1167475"/>
            <a:ext cx="8970433" cy="8994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50"/>
              </a:lnSpc>
            </a:pP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③ 若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[m1]&gt;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[m2]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，则舍弃序列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中后半部分（较大的一半），同时舍弃序列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中前半部分（较小的一半），要求舍弃的长度相等。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79962" y="2732480"/>
            <a:ext cx="2553909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167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20826" y="2732480"/>
            <a:ext cx="2553909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167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99092" y="4125521"/>
            <a:ext cx="1470432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167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>
                <a:latin typeface="Consolas" pitchFamily="49" charset="0"/>
                <a:cs typeface="Consolas" pitchFamily="49" charset="0"/>
              </a:rPr>
              <a:t>3, 5</a:t>
            </a:r>
            <a:endParaRPr lang="zh-CN" altLang="en-US" sz="2167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85173" y="4125521"/>
            <a:ext cx="1640035" cy="619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 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167" dirty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167" dirty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167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333870" y="3583782"/>
            <a:ext cx="232174" cy="54173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1262" y="5560163"/>
            <a:ext cx="46434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5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95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直接箭头连接符 9"/>
          <p:cNvCxnSpPr>
            <a:stCxn id="9" idx="0"/>
          </p:cNvCxnSpPr>
          <p:nvPr/>
        </p:nvCxnSpPr>
        <p:spPr>
          <a:xfrm flipV="1">
            <a:off x="4643436" y="4863642"/>
            <a:ext cx="1083476" cy="696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flipH="1" flipV="1">
            <a:off x="3173003" y="4863642"/>
            <a:ext cx="1470433" cy="6965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3109" y="3970738"/>
            <a:ext cx="518155" cy="10834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167" spc="325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继续求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AFFC-E733-493C-8861-A506A466E4C3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997355"/>
      </p:ext>
    </p:extLst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06506" y="75406"/>
            <a:ext cx="8783005" cy="687558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95000" tIns="195000" bIns="1950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9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(int a[]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s1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t1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b[]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s2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t2)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求两个有序序列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..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t2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m1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m2;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(s1==t1 &amp;&amp; s2==t2)     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两序列只有一个元素时返回较小者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]?a[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]:b[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m1=(s1+t1)/2;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m2=(s2+t2)/2;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的中位数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(a[m1]==b[m2])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两中位数相等时返回该中位数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(a[m1]&lt;b[m2])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]&lt;b[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postpart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(s1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t1);	//a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    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prepart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(s2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t2);	//b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取前半部分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9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t2);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else			//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m1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]&gt;b[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m2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prepart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(s1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t1);	//a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取前半部分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   </a:t>
            </a:r>
            <a:r>
              <a:rPr lang="en-US" altLang="zh-CN" sz="1950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postpart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(s2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t2);	//b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取后半部分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95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midnum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(a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t1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t2);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994A2-4E9E-4ED3-98C4-9EFB309F3967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2064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428228" y="410745"/>
            <a:ext cx="8659151" cy="1584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383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383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对于含有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个元素的有序序列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，设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调用</a:t>
            </a:r>
            <a:r>
              <a:rPr lang="en-US" altLang="zh-CN" sz="2167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midnum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</a:t>
            </a:r>
            <a:r>
              <a:rPr lang="zh-CN" altLang="pt-BR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中位数的执行时间为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，显然有以下递归式：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1238225" y="2345524"/>
            <a:ext cx="5214418" cy="11363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34000" tIns="195000" bIns="19500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)=1			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=1</a:t>
            </a:r>
            <a:endParaRPr lang="en-US" altLang="zh-CN" sz="1950" i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/2)+1		</a:t>
            </a:r>
            <a:r>
              <a:rPr lang="zh-CN" altLang="en-US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95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950" dirty="0">
                <a:latin typeface="Consolas" pitchFamily="49" charset="0"/>
                <a:ea typeface="仿宋" pitchFamily="49" charset="-122"/>
                <a:cs typeface="Consolas" pitchFamily="49" charset="0"/>
              </a:rPr>
              <a:t>&gt;1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052512" y="4123073"/>
            <a:ext cx="3900488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容易推出，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)=O(log</a:t>
            </a:r>
            <a:r>
              <a:rPr lang="en-US" altLang="zh-CN" sz="2167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BD63-995B-45F5-8404-98B6B276E26C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222-7115-4D37-9C1F-13D218B3A81A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9046"/>
      </p:ext>
    </p:extLst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497" y="-159399"/>
            <a:ext cx="8915400" cy="1139147"/>
          </a:xfrm>
        </p:spPr>
        <p:txBody>
          <a:bodyPr/>
          <a:lstStyle/>
          <a:p>
            <a:r>
              <a:rPr lang="en-US" altLang="zh-CN" sz="4333" dirty="0"/>
              <a:t>The Searching Problem</a:t>
            </a:r>
            <a:r>
              <a:rPr lang="zh-CN" altLang="en-US" sz="4333" dirty="0"/>
              <a:t>（查找问题）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497" y="1400775"/>
            <a:ext cx="8915400" cy="4903127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查找问题：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输入：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zh-CN" dirty="0">
                <a:solidFill>
                  <a:schemeClr val="tx1"/>
                </a:solidFill>
              </a:rPr>
              <a:t>个键值</a:t>
            </a:r>
            <a:r>
              <a:rPr lang="en-US" altLang="zh-CN" dirty="0">
                <a:solidFill>
                  <a:schemeClr val="tx1"/>
                </a:solidFill>
              </a:rPr>
              <a:t>{k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k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…, </a:t>
            </a:r>
            <a:r>
              <a:rPr lang="en-US" altLang="zh-CN" dirty="0" err="1">
                <a:solidFill>
                  <a:schemeClr val="tx1"/>
                </a:solidFill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zh-CN" dirty="0">
                <a:solidFill>
                  <a:schemeClr val="tx1"/>
                </a:solidFill>
              </a:rPr>
              <a:t>，键值</a:t>
            </a:r>
            <a:r>
              <a:rPr lang="en-US" altLang="zh-CN" dirty="0">
                <a:solidFill>
                  <a:schemeClr val="tx1"/>
                </a:solidFill>
              </a:rPr>
              <a:t>key.</a:t>
            </a: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输出：是否有某个键值</a:t>
            </a:r>
            <a:r>
              <a:rPr lang="en-US" altLang="zh-CN" dirty="0" err="1">
                <a:solidFill>
                  <a:schemeClr val="tx1"/>
                </a:solidFill>
              </a:rPr>
              <a:t>k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key (1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chemeClr val="tx1"/>
                </a:solidFill>
              </a:rPr>
              <a:t> n )</a:t>
            </a:r>
            <a:r>
              <a:rPr lang="zh-CN" altLang="zh-CN" dirty="0">
                <a:solidFill>
                  <a:schemeClr val="tx1"/>
                </a:solidFill>
              </a:rPr>
              <a:t>，若是返回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zh-CN" dirty="0">
                <a:solidFill>
                  <a:schemeClr val="tx1"/>
                </a:solidFill>
              </a:rPr>
              <a:t>，否则返回</a:t>
            </a:r>
            <a:r>
              <a:rPr lang="en-US" altLang="zh-CN" dirty="0">
                <a:solidFill>
                  <a:schemeClr val="tx1"/>
                </a:solidFill>
              </a:rPr>
              <a:t>-1.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蛮力算法：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通过遍历整个数组来查找指定的键值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</a:rPr>
              <a:t>最坏情况时间复杂度和平均情况时间复杂度都是</a:t>
            </a:r>
            <a:r>
              <a:rPr lang="en-US" altLang="zh-CN" dirty="0">
                <a:solidFill>
                  <a:schemeClr val="tx1"/>
                </a:solidFill>
              </a:rPr>
              <a:t>O(n)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改进算法：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对数组要进行重新组织（如排序、二叉树）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折半查找，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D38-0D6A-4D0B-BFBD-BB1E50325A3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08238"/>
      </p:ext>
    </p:extLst>
  </p:cSld>
  <p:clrMapOvr>
    <a:masterClrMapping/>
  </p:clrMapOvr>
  <p:transition spd="slow">
    <p:pull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 by Example</a:t>
            </a:r>
            <a:endParaRPr lang="zh-CN" altLang="en-US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Binary search for “24”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Divide the search space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Cut off half the space after each search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75122-F58C-4A0D-9C2E-0570F1EC520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76</a:t>
            </a:fld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034848" y="3823198"/>
            <a:ext cx="5850000" cy="1723440"/>
            <a:chOff x="2051720" y="4142388"/>
            <a:chExt cx="5400000" cy="1590868"/>
          </a:xfrm>
        </p:grpSpPr>
        <p:grpSp>
          <p:nvGrpSpPr>
            <p:cNvPr id="7" name="组合 6"/>
            <p:cNvGrpSpPr/>
            <p:nvPr/>
          </p:nvGrpSpPr>
          <p:grpSpPr>
            <a:xfrm>
              <a:off x="2051720" y="5193256"/>
              <a:ext cx="5400000" cy="540000"/>
              <a:chOff x="4242041" y="4423464"/>
              <a:chExt cx="5400000" cy="5400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4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78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32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86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0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94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48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802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856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9102041" y="4423464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50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2079146" y="5227981"/>
              <a:ext cx="324349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3</a:t>
              </a:r>
              <a:endParaRPr lang="zh-CN" altLang="en-US" sz="2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12367" y="5227980"/>
              <a:ext cx="324349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5</a:t>
              </a:r>
              <a:endParaRPr lang="zh-CN" altLang="en-US" sz="26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169084" y="5225291"/>
              <a:ext cx="324349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6</a:t>
              </a:r>
              <a:endParaRPr lang="zh-CN" altLang="en-US" sz="2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66804" y="5218335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20</a:t>
              </a:r>
              <a:endParaRPr lang="zh-CN" altLang="en-US" sz="2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00025" y="5218334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21</a:t>
              </a:r>
              <a:endParaRPr lang="zh-CN" altLang="en-US" sz="26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56742" y="5215645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24</a:t>
              </a:r>
              <a:endParaRPr lang="zh-CN" altLang="en-US" sz="26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03693" y="5229908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30</a:t>
              </a:r>
              <a:endParaRPr lang="zh-CN" altLang="en-US" sz="2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55207" y="5229907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40</a:t>
              </a:r>
              <a:endParaRPr lang="zh-CN" altLang="en-US" sz="26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372200" y="5227218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45</a:t>
              </a:r>
              <a:endParaRPr lang="zh-CN" altLang="en-US" sz="26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948264" y="5220602"/>
              <a:ext cx="478238" cy="454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00" dirty="0"/>
                <a:t>50</a:t>
              </a:r>
              <a:endParaRPr lang="zh-CN" altLang="en-US" sz="26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4499992" y="4509120"/>
              <a:ext cx="0" cy="5400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67352" y="4145603"/>
              <a:ext cx="413130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b="1" i="1" dirty="0">
                  <a:solidFill>
                    <a:srgbClr val="FF0000"/>
                  </a:solidFill>
                </a:rPr>
                <a:t>1</a:t>
              </a:r>
              <a:r>
                <a:rPr lang="en-US" altLang="zh-CN" sz="1950" b="1" i="1" baseline="30000" dirty="0">
                  <a:solidFill>
                    <a:srgbClr val="FF0000"/>
                  </a:solidFill>
                </a:rPr>
                <a:t>st</a:t>
              </a:r>
              <a:endParaRPr lang="zh-CN" altLang="en-US" sz="1950" b="1" i="1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6104510" y="4505905"/>
              <a:ext cx="0" cy="5400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5871870" y="4142388"/>
              <a:ext cx="457522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b="1" i="1" dirty="0">
                  <a:solidFill>
                    <a:srgbClr val="FF0000"/>
                  </a:solidFill>
                </a:rPr>
                <a:t>2</a:t>
              </a:r>
              <a:r>
                <a:rPr lang="en-US" altLang="zh-CN" sz="1950" b="1" i="1" baseline="30000" dirty="0">
                  <a:solidFill>
                    <a:srgbClr val="FF0000"/>
                  </a:solidFill>
                </a:rPr>
                <a:t>nd</a:t>
              </a:r>
              <a:endParaRPr lang="zh-CN" altLang="en-US" sz="1950" b="1" i="1" baseline="300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024390" y="4505905"/>
              <a:ext cx="0" cy="54000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791750" y="4142388"/>
              <a:ext cx="430887" cy="362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b="1" i="1" dirty="0">
                  <a:solidFill>
                    <a:srgbClr val="FF0000"/>
                  </a:solidFill>
                </a:rPr>
                <a:t>3</a:t>
              </a:r>
              <a:r>
                <a:rPr lang="en-US" altLang="zh-CN" sz="1950" b="1" i="1" baseline="30000" dirty="0">
                  <a:solidFill>
                    <a:srgbClr val="FF0000"/>
                  </a:solidFill>
                </a:rPr>
                <a:t>rd</a:t>
              </a:r>
              <a:endParaRPr lang="zh-CN" altLang="en-US" sz="1950" b="1" i="1" baseline="30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圆角矩形标注 36"/>
          <p:cNvSpPr/>
          <p:nvPr/>
        </p:nvSpPr>
        <p:spPr>
          <a:xfrm>
            <a:off x="409454" y="3663026"/>
            <a:ext cx="2192938" cy="663702"/>
          </a:xfrm>
          <a:prstGeom prst="wedgeRoundRectCallout">
            <a:avLst>
              <a:gd name="adj1" fmla="val 32944"/>
              <a:gd name="adj2" fmla="val 89153"/>
              <a:gd name="adj3" fmla="val 1666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50" dirty="0">
                <a:solidFill>
                  <a:schemeClr val="tx1"/>
                </a:solidFill>
              </a:rPr>
              <a:t>The sequence is already sorted</a:t>
            </a:r>
            <a:endParaRPr lang="zh-CN" altLang="en-US" sz="1950" dirty="0">
              <a:solidFill>
                <a:schemeClr val="tx1"/>
              </a:solidFill>
            </a:endParaRPr>
          </a:p>
        </p:txBody>
      </p:sp>
      <p:sp>
        <p:nvSpPr>
          <p:cNvPr id="38" name="云形标注 37"/>
          <p:cNvSpPr/>
          <p:nvPr/>
        </p:nvSpPr>
        <p:spPr>
          <a:xfrm>
            <a:off x="5577070" y="5925277"/>
            <a:ext cx="2722353" cy="816162"/>
          </a:xfrm>
          <a:prstGeom prst="cloudCallout">
            <a:avLst>
              <a:gd name="adj1" fmla="val -32952"/>
              <a:gd name="adj2" fmla="val -86006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1733" dirty="0">
                <a:solidFill>
                  <a:schemeClr val="tx1"/>
                </a:solidFill>
              </a:rPr>
              <a:t>Pseudo code in p.129 [Baase01]</a:t>
            </a:r>
            <a:endParaRPr lang="zh-CN" altLang="en-US" sz="17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934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Balanced Binary Search Tree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Binary search tree (BST)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Definitions and basic operations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Definition of Red-Black Tree (RBT)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Black height</a:t>
            </a:r>
          </a:p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RBT operations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Insertion into a red-black tree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Deletion from a red-black tree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AE11-269B-4180-9CA0-040528DC3B6F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72125"/>
      </p:ext>
    </p:extLst>
  </p:cSld>
  <p:clrMapOvr>
    <a:masterClrMapping/>
  </p:clrMapOvr>
  <p:transition spd="slow">
    <p:pull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 Tree Revisited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6B67-6278-45DB-A08B-86092933E3DE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7" name="AutoShape 88"/>
          <p:cNvSpPr>
            <a:spLocks noChangeArrowheads="1"/>
          </p:cNvSpPr>
          <p:nvPr/>
        </p:nvSpPr>
        <p:spPr bwMode="auto">
          <a:xfrm>
            <a:off x="369756" y="4696487"/>
            <a:ext cx="2242608" cy="43854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8" name="Oval 37"/>
          <p:cNvSpPr>
            <a:spLocks noChangeArrowheads="1"/>
          </p:cNvSpPr>
          <p:nvPr/>
        </p:nvSpPr>
        <p:spPr bwMode="auto">
          <a:xfrm>
            <a:off x="6366669" y="1819275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38"/>
          <p:cNvSpPr>
            <a:spLocks noChangeArrowheads="1"/>
          </p:cNvSpPr>
          <p:nvPr/>
        </p:nvSpPr>
        <p:spPr bwMode="auto">
          <a:xfrm>
            <a:off x="5928123" y="269808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6318515" y="1819276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30</a:t>
            </a:r>
          </a:p>
        </p:txBody>
      </p:sp>
      <p:sp>
        <p:nvSpPr>
          <p:cNvPr id="11" name="Text Box 44"/>
          <p:cNvSpPr txBox="1">
            <a:spLocks noChangeArrowheads="1"/>
          </p:cNvSpPr>
          <p:nvPr/>
        </p:nvSpPr>
        <p:spPr bwMode="auto">
          <a:xfrm>
            <a:off x="5928123" y="2698090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20</a:t>
            </a:r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H="1">
            <a:off x="6220488" y="2257822"/>
            <a:ext cx="244210" cy="440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5781940" y="3330973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6268642" y="3330973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 flipH="1">
            <a:off x="5878248" y="3086763"/>
            <a:ext cx="98029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" name="Line 62"/>
          <p:cNvSpPr>
            <a:spLocks noChangeShapeType="1"/>
          </p:cNvSpPr>
          <p:nvPr/>
        </p:nvSpPr>
        <p:spPr bwMode="auto">
          <a:xfrm>
            <a:off x="6220487" y="3136635"/>
            <a:ext cx="98028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7051146" y="4257940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Text Box 46"/>
          <p:cNvSpPr txBox="1">
            <a:spLocks noChangeArrowheads="1"/>
          </p:cNvSpPr>
          <p:nvPr/>
        </p:nvSpPr>
        <p:spPr bwMode="auto">
          <a:xfrm>
            <a:off x="7001273" y="4257940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40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6855090" y="4890824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Line 63"/>
          <p:cNvSpPr>
            <a:spLocks noChangeShapeType="1"/>
          </p:cNvSpPr>
          <p:nvPr/>
        </p:nvSpPr>
        <p:spPr bwMode="auto">
          <a:xfrm flipH="1">
            <a:off x="7001273" y="4696488"/>
            <a:ext cx="98028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7537848" y="5086880"/>
            <a:ext cx="828940" cy="878814"/>
            <a:chOff x="4468" y="3067"/>
            <a:chExt cx="482" cy="511"/>
          </a:xfrm>
        </p:grpSpPr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4553" y="309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4553" y="3067"/>
              <a:ext cx="3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600" i="0"/>
                <a:t>50</a:t>
              </a:r>
            </a:p>
          </p:txBody>
        </p:sp>
        <p:sp>
          <p:nvSpPr>
            <p:cNvPr id="24" name="Oval 59"/>
            <p:cNvSpPr>
              <a:spLocks noChangeArrowheads="1"/>
            </p:cNvSpPr>
            <p:nvPr/>
          </p:nvSpPr>
          <p:spPr bwMode="auto">
            <a:xfrm>
              <a:off x="4809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Oval 60"/>
            <p:cNvSpPr>
              <a:spLocks noChangeArrowheads="1"/>
            </p:cNvSpPr>
            <p:nvPr/>
          </p:nvSpPr>
          <p:spPr bwMode="auto">
            <a:xfrm>
              <a:off x="4468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Line 65"/>
            <p:cNvSpPr>
              <a:spLocks noChangeShapeType="1"/>
            </p:cNvSpPr>
            <p:nvPr/>
          </p:nvSpPr>
          <p:spPr bwMode="auto">
            <a:xfrm flipH="1">
              <a:off x="4525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Line 66"/>
            <p:cNvSpPr>
              <a:spLocks noChangeShapeType="1"/>
            </p:cNvSpPr>
            <p:nvPr/>
          </p:nvSpPr>
          <p:spPr bwMode="auto">
            <a:xfrm>
              <a:off x="4752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grpSp>
        <p:nvGrpSpPr>
          <p:cNvPr id="28" name="Group 75"/>
          <p:cNvGrpSpPr>
            <a:grpSpLocks/>
          </p:cNvGrpSpPr>
          <p:nvPr/>
        </p:nvGrpSpPr>
        <p:grpSpPr bwMode="auto">
          <a:xfrm>
            <a:off x="8366788" y="2600061"/>
            <a:ext cx="730911" cy="877094"/>
            <a:chOff x="4184" y="1650"/>
            <a:chExt cx="425" cy="510"/>
          </a:xfrm>
        </p:grpSpPr>
        <p:sp>
          <p:nvSpPr>
            <p:cNvPr id="29" name="Oval 39"/>
            <p:cNvSpPr>
              <a:spLocks noChangeArrowheads="1"/>
            </p:cNvSpPr>
            <p:nvPr/>
          </p:nvSpPr>
          <p:spPr bwMode="auto">
            <a:xfrm>
              <a:off x="4241" y="1650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Text Box 45"/>
            <p:cNvSpPr txBox="1">
              <a:spLocks noChangeArrowheads="1"/>
            </p:cNvSpPr>
            <p:nvPr/>
          </p:nvSpPr>
          <p:spPr bwMode="auto">
            <a:xfrm>
              <a:off x="4212" y="1650"/>
              <a:ext cx="3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600" i="0"/>
                <a:t>80</a:t>
              </a: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H="1">
              <a:off x="4184" y="1905"/>
              <a:ext cx="14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grpSp>
        <p:nvGrpSpPr>
          <p:cNvPr id="32" name="Group 77"/>
          <p:cNvGrpSpPr>
            <a:grpSpLocks/>
          </p:cNvGrpSpPr>
          <p:nvPr/>
        </p:nvGrpSpPr>
        <p:grpSpPr bwMode="auto">
          <a:xfrm>
            <a:off x="8024548" y="3380847"/>
            <a:ext cx="729192" cy="780785"/>
            <a:chOff x="4723" y="2075"/>
            <a:chExt cx="424" cy="454"/>
          </a:xfrm>
        </p:grpSpPr>
        <p:sp>
          <p:nvSpPr>
            <p:cNvPr id="33" name="Oval 40"/>
            <p:cNvSpPr>
              <a:spLocks noChangeArrowheads="1"/>
            </p:cNvSpPr>
            <p:nvPr/>
          </p:nvSpPr>
          <p:spPr bwMode="auto">
            <a:xfrm>
              <a:off x="4751" y="21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4723" y="2075"/>
              <a:ext cx="3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600" i="0"/>
                <a:t>60</a:t>
              </a:r>
            </a:p>
          </p:txBody>
        </p: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5034" y="241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>
              <a:off x="4978" y="2330"/>
              <a:ext cx="8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514336" y="1771121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3441304" y="2503752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4318398" y="3282818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050911" y="338084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66181" y="1771121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40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1246850" y="2648215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20</a:t>
            </a: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3391429" y="2503753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60</a:t>
            </a: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3001037" y="3380846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50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4270244" y="3234665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80</a:t>
            </a: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2952883" y="2113360"/>
            <a:ext cx="536575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 flipH="1">
            <a:off x="3343276" y="2942300"/>
            <a:ext cx="244210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20"/>
          <p:cNvSpPr>
            <a:spLocks noChangeShapeType="1"/>
          </p:cNvSpPr>
          <p:nvPr/>
        </p:nvSpPr>
        <p:spPr bwMode="auto">
          <a:xfrm>
            <a:off x="3829977" y="2844271"/>
            <a:ext cx="536575" cy="48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Oval 24"/>
          <p:cNvSpPr>
            <a:spLocks noChangeArrowheads="1"/>
          </p:cNvSpPr>
          <p:nvPr/>
        </p:nvSpPr>
        <p:spPr bwMode="auto">
          <a:xfrm>
            <a:off x="4805098" y="3819394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2854854" y="4013730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3441304" y="3965576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52" name="Group 69"/>
          <p:cNvGrpSpPr>
            <a:grpSpLocks/>
          </p:cNvGrpSpPr>
          <p:nvPr/>
        </p:nvGrpSpPr>
        <p:grpSpPr bwMode="auto">
          <a:xfrm>
            <a:off x="1150542" y="2698089"/>
            <a:ext cx="613965" cy="828940"/>
            <a:chOff x="1122" y="1707"/>
            <a:chExt cx="357" cy="482"/>
          </a:xfrm>
        </p:grpSpPr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4" name="Oval 22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56" name="Line 31"/>
          <p:cNvSpPr>
            <a:spLocks noChangeShapeType="1"/>
          </p:cNvSpPr>
          <p:nvPr/>
        </p:nvSpPr>
        <p:spPr bwMode="auto">
          <a:xfrm flipH="1">
            <a:off x="3001037" y="3819394"/>
            <a:ext cx="98028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3343275" y="3819394"/>
            <a:ext cx="98029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58" name="Group 68"/>
          <p:cNvGrpSpPr>
            <a:grpSpLocks/>
          </p:cNvGrpSpPr>
          <p:nvPr/>
        </p:nvGrpSpPr>
        <p:grpSpPr bwMode="auto">
          <a:xfrm>
            <a:off x="1833298" y="3330972"/>
            <a:ext cx="828940" cy="878813"/>
            <a:chOff x="2142" y="2557"/>
            <a:chExt cx="482" cy="511"/>
          </a:xfrm>
        </p:grpSpPr>
        <p:sp>
          <p:nvSpPr>
            <p:cNvPr id="59" name="Oval 10"/>
            <p:cNvSpPr>
              <a:spLocks noChangeArrowheads="1"/>
            </p:cNvSpPr>
            <p:nvPr/>
          </p:nvSpPr>
          <p:spPr bwMode="auto">
            <a:xfrm>
              <a:off x="2227" y="258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227" y="2557"/>
              <a:ext cx="3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600" i="0"/>
                <a:t>30</a:t>
              </a:r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2483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2" name="Oval 28"/>
            <p:cNvSpPr>
              <a:spLocks noChangeArrowheads="1"/>
            </p:cNvSpPr>
            <p:nvPr/>
          </p:nvSpPr>
          <p:spPr bwMode="auto">
            <a:xfrm>
              <a:off x="2142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H="1">
              <a:off x="2199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2426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65" name="Line 35"/>
          <p:cNvSpPr>
            <a:spLocks noChangeShapeType="1"/>
          </p:cNvSpPr>
          <p:nvPr/>
        </p:nvSpPr>
        <p:spPr bwMode="auto">
          <a:xfrm>
            <a:off x="4708790" y="3673210"/>
            <a:ext cx="146183" cy="1461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 flipH="1">
            <a:off x="1687117" y="2209668"/>
            <a:ext cx="828940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>
            <a:off x="1687117" y="3088482"/>
            <a:ext cx="388673" cy="340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8" name="Oval 72"/>
          <p:cNvSpPr>
            <a:spLocks noChangeArrowheads="1"/>
          </p:cNvSpPr>
          <p:nvPr/>
        </p:nvSpPr>
        <p:spPr bwMode="auto">
          <a:xfrm>
            <a:off x="4124060" y="3915702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 flipH="1">
            <a:off x="4222090" y="3721365"/>
            <a:ext cx="194336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0" name="Line 82"/>
          <p:cNvSpPr>
            <a:spLocks noChangeShapeType="1"/>
          </p:cNvSpPr>
          <p:nvPr/>
        </p:nvSpPr>
        <p:spPr bwMode="auto">
          <a:xfrm>
            <a:off x="6805216" y="2113360"/>
            <a:ext cx="1657879" cy="6328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1" name="Line 83"/>
          <p:cNvSpPr>
            <a:spLocks noChangeShapeType="1"/>
          </p:cNvSpPr>
          <p:nvPr/>
        </p:nvSpPr>
        <p:spPr bwMode="auto">
          <a:xfrm flipH="1">
            <a:off x="7439819" y="3819393"/>
            <a:ext cx="634604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2" name="Line 84"/>
          <p:cNvSpPr>
            <a:spLocks noChangeShapeType="1"/>
          </p:cNvSpPr>
          <p:nvPr/>
        </p:nvSpPr>
        <p:spPr bwMode="auto">
          <a:xfrm>
            <a:off x="7439819" y="4696487"/>
            <a:ext cx="340519" cy="488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3" name="Text Box 85"/>
          <p:cNvSpPr txBox="1">
            <a:spLocks noChangeArrowheads="1"/>
          </p:cNvSpPr>
          <p:nvPr/>
        </p:nvSpPr>
        <p:spPr bwMode="auto">
          <a:xfrm>
            <a:off x="7049427" y="1478757"/>
            <a:ext cx="2340636" cy="79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Poor balancing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  <a:sym typeface="Symbol" pitchFamily="18" charset="2"/>
              </a:rPr>
              <a:t>(</a:t>
            </a:r>
            <a:r>
              <a:rPr lang="en-US" altLang="zh-CN" sz="2167" dirty="0">
                <a:latin typeface="Calibri" pitchFamily="34" charset="0"/>
                <a:cs typeface="Calibri" pitchFamily="34" charset="0"/>
                <a:sym typeface="Symbol" pitchFamily="18" charset="2"/>
              </a:rPr>
              <a:t>n</a:t>
            </a:r>
            <a:r>
              <a:rPr lang="en-US" altLang="zh-CN" sz="2167" i="0" dirty="0">
                <a:latin typeface="Calibri" pitchFamily="34" charset="0"/>
                <a:cs typeface="Calibri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74" name="Text Box 86"/>
          <p:cNvSpPr txBox="1">
            <a:spLocks noChangeArrowheads="1"/>
          </p:cNvSpPr>
          <p:nvPr/>
        </p:nvSpPr>
        <p:spPr bwMode="auto">
          <a:xfrm>
            <a:off x="486057" y="5613243"/>
            <a:ext cx="6339152" cy="82599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Each node has a key, belonging to a linear ordered set</a:t>
            </a:r>
          </a:p>
          <a:p>
            <a:pPr algn="l">
              <a:spcBef>
                <a:spcPct val="20000"/>
              </a:spcBef>
              <a:buFontTx/>
              <a:buChar char="•"/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An </a:t>
            </a:r>
            <a:r>
              <a:rPr lang="en-US" altLang="zh-CN" sz="2167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inorder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traversal produces a sorted list of the keys</a:t>
            </a:r>
          </a:p>
        </p:txBody>
      </p:sp>
      <p:sp>
        <p:nvSpPr>
          <p:cNvPr id="75" name="Line 87"/>
          <p:cNvSpPr>
            <a:spLocks noChangeShapeType="1"/>
          </p:cNvSpPr>
          <p:nvPr/>
        </p:nvSpPr>
        <p:spPr bwMode="auto">
          <a:xfrm>
            <a:off x="906331" y="4209786"/>
            <a:ext cx="0" cy="1121304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6" name="Text Box 89"/>
          <p:cNvSpPr txBox="1">
            <a:spLocks noChangeArrowheads="1"/>
          </p:cNvSpPr>
          <p:nvPr/>
        </p:nvSpPr>
        <p:spPr bwMode="auto">
          <a:xfrm>
            <a:off x="2612365" y="4355968"/>
            <a:ext cx="2925365" cy="10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dirty="0"/>
              <a:t>In a properly drawn tree, pushing forward to get the ordered list.</a:t>
            </a:r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223573" y="1624940"/>
            <a:ext cx="2340637" cy="79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Good balancing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  <a:sym typeface="Symbol" pitchFamily="18" charset="2"/>
              </a:rPr>
              <a:t>(</a:t>
            </a:r>
            <a:r>
              <a:rPr lang="en-US" altLang="zh-CN" sz="2167" i="0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log</a:t>
            </a:r>
            <a:r>
              <a:rPr lang="en-US" altLang="zh-CN" sz="2167" dirty="0" err="1">
                <a:latin typeface="Calibri" pitchFamily="34" charset="0"/>
                <a:cs typeface="Calibri" pitchFamily="34" charset="0"/>
                <a:sym typeface="Symbol" pitchFamily="18" charset="2"/>
              </a:rPr>
              <a:t>n</a:t>
            </a:r>
            <a:r>
              <a:rPr lang="en-US" altLang="zh-CN" sz="2167" i="0" dirty="0">
                <a:latin typeface="Calibri" pitchFamily="34" charset="0"/>
                <a:cs typeface="Calibri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1092802"/>
      </p:ext>
    </p:extLst>
  </p:cSld>
  <p:clrMapOvr>
    <a:masterClrMapping/>
  </p:clrMapOvr>
  <p:transition spd="slow">
    <p:pull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Group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15B6-885F-47F9-BC99-89C044F5C1D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7" name="Freeform 103"/>
          <p:cNvSpPr>
            <a:spLocks/>
          </p:cNvSpPr>
          <p:nvPr/>
        </p:nvSpPr>
        <p:spPr bwMode="auto">
          <a:xfrm>
            <a:off x="6069146" y="4772158"/>
            <a:ext cx="1033594" cy="1332838"/>
          </a:xfrm>
          <a:custGeom>
            <a:avLst/>
            <a:gdLst>
              <a:gd name="T0" fmla="*/ 471487 w 601"/>
              <a:gd name="T1" fmla="*/ 23812 h 775"/>
              <a:gd name="T2" fmla="*/ 195262 w 601"/>
              <a:gd name="T3" fmla="*/ 230187 h 775"/>
              <a:gd name="T4" fmla="*/ 95250 w 601"/>
              <a:gd name="T5" fmla="*/ 515937 h 775"/>
              <a:gd name="T6" fmla="*/ 4762 w 601"/>
              <a:gd name="T7" fmla="*/ 785812 h 775"/>
              <a:gd name="T8" fmla="*/ 125412 w 601"/>
              <a:gd name="T9" fmla="*/ 1162050 h 775"/>
              <a:gd name="T10" fmla="*/ 608012 w 601"/>
              <a:gd name="T11" fmla="*/ 1196975 h 775"/>
              <a:gd name="T12" fmla="*/ 850900 w 601"/>
              <a:gd name="T13" fmla="*/ 1058862 h 775"/>
              <a:gd name="T14" fmla="*/ 954087 w 601"/>
              <a:gd name="T15" fmla="*/ 679450 h 775"/>
              <a:gd name="T16" fmla="*/ 850900 w 601"/>
              <a:gd name="T17" fmla="*/ 368300 h 775"/>
              <a:gd name="T18" fmla="*/ 608012 w 601"/>
              <a:gd name="T19" fmla="*/ 58737 h 775"/>
              <a:gd name="T20" fmla="*/ 471487 w 601"/>
              <a:gd name="T21" fmla="*/ 23812 h 77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01"/>
              <a:gd name="T34" fmla="*/ 0 h 775"/>
              <a:gd name="T35" fmla="*/ 601 w 601"/>
              <a:gd name="T36" fmla="*/ 775 h 77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01" h="775">
                <a:moveTo>
                  <a:pt x="297" y="15"/>
                </a:moveTo>
                <a:cubicBezTo>
                  <a:pt x="254" y="33"/>
                  <a:pt x="163" y="93"/>
                  <a:pt x="123" y="145"/>
                </a:cubicBezTo>
                <a:cubicBezTo>
                  <a:pt x="83" y="197"/>
                  <a:pt x="80" y="267"/>
                  <a:pt x="60" y="325"/>
                </a:cubicBezTo>
                <a:cubicBezTo>
                  <a:pt x="40" y="383"/>
                  <a:pt x="0" y="427"/>
                  <a:pt x="3" y="495"/>
                </a:cubicBezTo>
                <a:cubicBezTo>
                  <a:pt x="6" y="563"/>
                  <a:pt x="16" y="689"/>
                  <a:pt x="79" y="732"/>
                </a:cubicBezTo>
                <a:cubicBezTo>
                  <a:pt x="142" y="775"/>
                  <a:pt x="307" y="765"/>
                  <a:pt x="383" y="754"/>
                </a:cubicBezTo>
                <a:cubicBezTo>
                  <a:pt x="459" y="743"/>
                  <a:pt x="500" y="721"/>
                  <a:pt x="536" y="667"/>
                </a:cubicBezTo>
                <a:cubicBezTo>
                  <a:pt x="572" y="613"/>
                  <a:pt x="601" y="500"/>
                  <a:pt x="601" y="428"/>
                </a:cubicBezTo>
                <a:cubicBezTo>
                  <a:pt x="601" y="356"/>
                  <a:pt x="572" y="297"/>
                  <a:pt x="536" y="232"/>
                </a:cubicBezTo>
                <a:cubicBezTo>
                  <a:pt x="500" y="167"/>
                  <a:pt x="423" y="73"/>
                  <a:pt x="383" y="37"/>
                </a:cubicBezTo>
                <a:cubicBezTo>
                  <a:pt x="343" y="1"/>
                  <a:pt x="341" y="0"/>
                  <a:pt x="297" y="15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" name="Freeform 102"/>
          <p:cNvSpPr>
            <a:spLocks/>
          </p:cNvSpPr>
          <p:nvPr/>
        </p:nvSpPr>
        <p:spPr bwMode="auto">
          <a:xfrm>
            <a:off x="3778383" y="4696487"/>
            <a:ext cx="1066271" cy="1341438"/>
          </a:xfrm>
          <a:custGeom>
            <a:avLst/>
            <a:gdLst>
              <a:gd name="T0" fmla="*/ 498475 w 620"/>
              <a:gd name="T1" fmla="*/ 0 h 780"/>
              <a:gd name="T2" fmla="*/ 228600 w 620"/>
              <a:gd name="T3" fmla="*/ 225425 h 780"/>
              <a:gd name="T4" fmla="*/ 49212 w 620"/>
              <a:gd name="T5" fmla="*/ 674687 h 780"/>
              <a:gd name="T6" fmla="*/ 66675 w 620"/>
              <a:gd name="T7" fmla="*/ 1128713 h 780"/>
              <a:gd name="T8" fmla="*/ 446088 w 620"/>
              <a:gd name="T9" fmla="*/ 1231900 h 780"/>
              <a:gd name="T10" fmla="*/ 757237 w 620"/>
              <a:gd name="T11" fmla="*/ 1163638 h 780"/>
              <a:gd name="T12" fmla="*/ 949325 w 620"/>
              <a:gd name="T13" fmla="*/ 944563 h 780"/>
              <a:gd name="T14" fmla="*/ 963613 w 620"/>
              <a:gd name="T15" fmla="*/ 681037 h 780"/>
              <a:gd name="T16" fmla="*/ 860425 w 620"/>
              <a:gd name="T17" fmla="*/ 266700 h 780"/>
              <a:gd name="T18" fmla="*/ 687387 w 620"/>
              <a:gd name="T19" fmla="*/ 58738 h 780"/>
              <a:gd name="T20" fmla="*/ 498475 w 620"/>
              <a:gd name="T21" fmla="*/ 0 h 7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20"/>
              <a:gd name="T34" fmla="*/ 0 h 780"/>
              <a:gd name="T35" fmla="*/ 620 w 620"/>
              <a:gd name="T36" fmla="*/ 780 h 78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20" h="780">
                <a:moveTo>
                  <a:pt x="314" y="0"/>
                </a:moveTo>
                <a:cubicBezTo>
                  <a:pt x="276" y="28"/>
                  <a:pt x="191" y="71"/>
                  <a:pt x="144" y="142"/>
                </a:cubicBezTo>
                <a:cubicBezTo>
                  <a:pt x="97" y="213"/>
                  <a:pt x="48" y="330"/>
                  <a:pt x="31" y="425"/>
                </a:cubicBezTo>
                <a:cubicBezTo>
                  <a:pt x="14" y="520"/>
                  <a:pt x="0" y="653"/>
                  <a:pt x="42" y="711"/>
                </a:cubicBezTo>
                <a:cubicBezTo>
                  <a:pt x="84" y="769"/>
                  <a:pt x="209" y="772"/>
                  <a:pt x="281" y="776"/>
                </a:cubicBezTo>
                <a:cubicBezTo>
                  <a:pt x="353" y="780"/>
                  <a:pt x="424" y="763"/>
                  <a:pt x="477" y="733"/>
                </a:cubicBezTo>
                <a:cubicBezTo>
                  <a:pt x="530" y="703"/>
                  <a:pt x="576" y="646"/>
                  <a:pt x="598" y="595"/>
                </a:cubicBezTo>
                <a:cubicBezTo>
                  <a:pt x="620" y="544"/>
                  <a:pt x="616" y="500"/>
                  <a:pt x="607" y="429"/>
                </a:cubicBezTo>
                <a:cubicBezTo>
                  <a:pt x="598" y="358"/>
                  <a:pt x="571" y="233"/>
                  <a:pt x="542" y="168"/>
                </a:cubicBezTo>
                <a:cubicBezTo>
                  <a:pt x="513" y="103"/>
                  <a:pt x="471" y="65"/>
                  <a:pt x="433" y="37"/>
                </a:cubicBezTo>
                <a:cubicBezTo>
                  <a:pt x="395" y="9"/>
                  <a:pt x="339" y="8"/>
                  <a:pt x="314" y="0"/>
                </a:cubicBezTo>
                <a:close/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" name="Freeform 61"/>
          <p:cNvSpPr>
            <a:spLocks/>
          </p:cNvSpPr>
          <p:nvPr/>
        </p:nvSpPr>
        <p:spPr bwMode="auto">
          <a:xfrm>
            <a:off x="3460221" y="2882107"/>
            <a:ext cx="2940844" cy="2701793"/>
          </a:xfrm>
          <a:custGeom>
            <a:avLst/>
            <a:gdLst>
              <a:gd name="T0" fmla="*/ 84138 w 1710"/>
              <a:gd name="T1" fmla="*/ 698500 h 1571"/>
              <a:gd name="T2" fmla="*/ 298450 w 1710"/>
              <a:gd name="T3" fmla="*/ 414338 h 1571"/>
              <a:gd name="T4" fmla="*/ 792162 w 1710"/>
              <a:gd name="T5" fmla="*/ 144463 h 1571"/>
              <a:gd name="T6" fmla="*/ 1557337 w 1710"/>
              <a:gd name="T7" fmla="*/ 55563 h 1571"/>
              <a:gd name="T8" fmla="*/ 2360613 w 1710"/>
              <a:gd name="T9" fmla="*/ 474663 h 1571"/>
              <a:gd name="T10" fmla="*/ 2706688 w 1710"/>
              <a:gd name="T11" fmla="*/ 1336675 h 1571"/>
              <a:gd name="T12" fmla="*/ 2413000 w 1710"/>
              <a:gd name="T13" fmla="*/ 2214563 h 1571"/>
              <a:gd name="T14" fmla="*/ 1809750 w 1710"/>
              <a:gd name="T15" fmla="*/ 2493963 h 1571"/>
              <a:gd name="T16" fmla="*/ 1395412 w 1710"/>
              <a:gd name="T17" fmla="*/ 2217738 h 1571"/>
              <a:gd name="T18" fmla="*/ 1360487 w 1710"/>
              <a:gd name="T19" fmla="*/ 1612900 h 1571"/>
              <a:gd name="T20" fmla="*/ 1063625 w 1710"/>
              <a:gd name="T21" fmla="*/ 1404938 h 1571"/>
              <a:gd name="T22" fmla="*/ 522288 w 1710"/>
              <a:gd name="T23" fmla="*/ 1630363 h 1571"/>
              <a:gd name="T24" fmla="*/ 84138 w 1710"/>
              <a:gd name="T25" fmla="*/ 1423988 h 1571"/>
              <a:gd name="T26" fmla="*/ 14288 w 1710"/>
              <a:gd name="T27" fmla="*/ 974725 h 1571"/>
              <a:gd name="T28" fmla="*/ 84138 w 1710"/>
              <a:gd name="T29" fmla="*/ 698500 h 15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10"/>
              <a:gd name="T46" fmla="*/ 0 h 1571"/>
              <a:gd name="T47" fmla="*/ 1710 w 1710"/>
              <a:gd name="T48" fmla="*/ 1571 h 157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10" h="1571">
                <a:moveTo>
                  <a:pt x="53" y="440"/>
                </a:moveTo>
                <a:cubicBezTo>
                  <a:pt x="83" y="367"/>
                  <a:pt x="114" y="319"/>
                  <a:pt x="188" y="261"/>
                </a:cubicBezTo>
                <a:cubicBezTo>
                  <a:pt x="262" y="203"/>
                  <a:pt x="367" y="129"/>
                  <a:pt x="499" y="91"/>
                </a:cubicBezTo>
                <a:cubicBezTo>
                  <a:pt x="631" y="53"/>
                  <a:pt x="816" y="0"/>
                  <a:pt x="981" y="35"/>
                </a:cubicBezTo>
                <a:cubicBezTo>
                  <a:pt x="1146" y="70"/>
                  <a:pt x="1366" y="165"/>
                  <a:pt x="1487" y="299"/>
                </a:cubicBezTo>
                <a:cubicBezTo>
                  <a:pt x="1608" y="433"/>
                  <a:pt x="1700" y="659"/>
                  <a:pt x="1705" y="842"/>
                </a:cubicBezTo>
                <a:cubicBezTo>
                  <a:pt x="1710" y="1025"/>
                  <a:pt x="1614" y="1274"/>
                  <a:pt x="1520" y="1395"/>
                </a:cubicBezTo>
                <a:cubicBezTo>
                  <a:pt x="1426" y="1516"/>
                  <a:pt x="1247" y="1571"/>
                  <a:pt x="1140" y="1571"/>
                </a:cubicBezTo>
                <a:cubicBezTo>
                  <a:pt x="1033" y="1571"/>
                  <a:pt x="926" y="1490"/>
                  <a:pt x="879" y="1397"/>
                </a:cubicBezTo>
                <a:cubicBezTo>
                  <a:pt x="832" y="1304"/>
                  <a:pt x="892" y="1101"/>
                  <a:pt x="857" y="1016"/>
                </a:cubicBezTo>
                <a:cubicBezTo>
                  <a:pt x="822" y="931"/>
                  <a:pt x="758" y="883"/>
                  <a:pt x="670" y="885"/>
                </a:cubicBezTo>
                <a:cubicBezTo>
                  <a:pt x="582" y="887"/>
                  <a:pt x="432" y="1025"/>
                  <a:pt x="329" y="1027"/>
                </a:cubicBezTo>
                <a:cubicBezTo>
                  <a:pt x="226" y="1029"/>
                  <a:pt x="106" y="966"/>
                  <a:pt x="53" y="897"/>
                </a:cubicBezTo>
                <a:cubicBezTo>
                  <a:pt x="0" y="828"/>
                  <a:pt x="9" y="690"/>
                  <a:pt x="9" y="614"/>
                </a:cubicBezTo>
                <a:cubicBezTo>
                  <a:pt x="9" y="538"/>
                  <a:pt x="44" y="476"/>
                  <a:pt x="53" y="44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708790" y="313663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3685514" y="401372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683912" y="3965575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7830212" y="3088481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7049427" y="401372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8659152" y="401372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8024548" y="4890823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6318515" y="4940698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5197211" y="4940698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4172215" y="4940698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4124060" y="4940698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65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7001273" y="4013730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60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7780337" y="3088482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70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268642" y="4940698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90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5635758" y="3965576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80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5147337" y="4940698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75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637360" y="4013730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60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660635" y="3136636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70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7976394" y="4890823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75</a:t>
            </a: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8609277" y="3965576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80</a:t>
            </a: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>
            <a:off x="3637360" y="2453879"/>
            <a:ext cx="1121304" cy="7807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 flipH="1">
            <a:off x="4075906" y="3477154"/>
            <a:ext cx="632883" cy="58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2" name="Line 51"/>
          <p:cNvSpPr>
            <a:spLocks noChangeShapeType="1"/>
          </p:cNvSpPr>
          <p:nvPr/>
        </p:nvSpPr>
        <p:spPr bwMode="auto">
          <a:xfrm>
            <a:off x="4026033" y="4452277"/>
            <a:ext cx="292365" cy="488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3" name="Line 52"/>
          <p:cNvSpPr>
            <a:spLocks noChangeShapeType="1"/>
          </p:cNvSpPr>
          <p:nvPr/>
        </p:nvSpPr>
        <p:spPr bwMode="auto">
          <a:xfrm>
            <a:off x="5099183" y="3477154"/>
            <a:ext cx="63460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4" name="Line 53"/>
          <p:cNvSpPr>
            <a:spLocks noChangeShapeType="1"/>
          </p:cNvSpPr>
          <p:nvPr/>
        </p:nvSpPr>
        <p:spPr bwMode="auto">
          <a:xfrm flipH="1">
            <a:off x="5489576" y="4404122"/>
            <a:ext cx="24421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5" name="Line 54"/>
          <p:cNvSpPr>
            <a:spLocks noChangeShapeType="1"/>
          </p:cNvSpPr>
          <p:nvPr/>
        </p:nvSpPr>
        <p:spPr bwMode="auto">
          <a:xfrm>
            <a:off x="6074305" y="4355968"/>
            <a:ext cx="390393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 flipH="1">
            <a:off x="7439819" y="3527029"/>
            <a:ext cx="536575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>
            <a:off x="8268758" y="3429000"/>
            <a:ext cx="536575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8414942" y="4404122"/>
            <a:ext cx="340519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9" name="AutoShape 62"/>
          <p:cNvSpPr>
            <a:spLocks noChangeArrowheads="1"/>
          </p:cNvSpPr>
          <p:nvPr/>
        </p:nvSpPr>
        <p:spPr bwMode="auto">
          <a:xfrm>
            <a:off x="6268642" y="3330972"/>
            <a:ext cx="1269206" cy="342238"/>
          </a:xfrm>
          <a:prstGeom prst="rightArrow">
            <a:avLst>
              <a:gd name="adj1" fmla="val 50000"/>
              <a:gd name="adj2" fmla="val 92714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40" name="Oval 68"/>
          <p:cNvSpPr>
            <a:spLocks noChangeArrowheads="1"/>
          </p:cNvSpPr>
          <p:nvPr/>
        </p:nvSpPr>
        <p:spPr bwMode="auto">
          <a:xfrm>
            <a:off x="3929725" y="5623455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1" name="Oval 69"/>
          <p:cNvSpPr>
            <a:spLocks noChangeArrowheads="1"/>
          </p:cNvSpPr>
          <p:nvPr/>
        </p:nvSpPr>
        <p:spPr bwMode="auto">
          <a:xfrm>
            <a:off x="4466300" y="5623455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Oval 70"/>
          <p:cNvSpPr>
            <a:spLocks noChangeArrowheads="1"/>
          </p:cNvSpPr>
          <p:nvPr/>
        </p:nvSpPr>
        <p:spPr bwMode="auto">
          <a:xfrm>
            <a:off x="5001154" y="5623455"/>
            <a:ext cx="194337" cy="196056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3" name="Oval 71"/>
          <p:cNvSpPr>
            <a:spLocks noChangeArrowheads="1"/>
          </p:cNvSpPr>
          <p:nvPr/>
        </p:nvSpPr>
        <p:spPr bwMode="auto">
          <a:xfrm>
            <a:off x="5683913" y="5623455"/>
            <a:ext cx="194336" cy="196056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4" name="Oval 72"/>
          <p:cNvSpPr>
            <a:spLocks noChangeArrowheads="1"/>
          </p:cNvSpPr>
          <p:nvPr/>
        </p:nvSpPr>
        <p:spPr bwMode="auto">
          <a:xfrm>
            <a:off x="6172333" y="5623455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Oval 73"/>
          <p:cNvSpPr>
            <a:spLocks noChangeArrowheads="1"/>
          </p:cNvSpPr>
          <p:nvPr/>
        </p:nvSpPr>
        <p:spPr bwMode="auto">
          <a:xfrm>
            <a:off x="6805217" y="5623455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6" name="Oval 78"/>
          <p:cNvSpPr>
            <a:spLocks noChangeArrowheads="1"/>
          </p:cNvSpPr>
          <p:nvPr/>
        </p:nvSpPr>
        <p:spPr bwMode="auto">
          <a:xfrm>
            <a:off x="9145852" y="4598459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7" name="Oval 79"/>
          <p:cNvSpPr>
            <a:spLocks noChangeArrowheads="1"/>
          </p:cNvSpPr>
          <p:nvPr/>
        </p:nvSpPr>
        <p:spPr bwMode="auto">
          <a:xfrm>
            <a:off x="8463096" y="5573581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8" name="Oval 80"/>
          <p:cNvSpPr>
            <a:spLocks noChangeArrowheads="1"/>
          </p:cNvSpPr>
          <p:nvPr/>
        </p:nvSpPr>
        <p:spPr bwMode="auto">
          <a:xfrm>
            <a:off x="7780338" y="5573581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9" name="Oval 81"/>
          <p:cNvSpPr>
            <a:spLocks noChangeArrowheads="1"/>
          </p:cNvSpPr>
          <p:nvPr/>
        </p:nvSpPr>
        <p:spPr bwMode="auto">
          <a:xfrm>
            <a:off x="7487973" y="4648334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0" name="Oval 82"/>
          <p:cNvSpPr>
            <a:spLocks noChangeArrowheads="1"/>
          </p:cNvSpPr>
          <p:nvPr/>
        </p:nvSpPr>
        <p:spPr bwMode="auto">
          <a:xfrm>
            <a:off x="6903244" y="4648334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148939" y="2161514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100785" y="2161515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50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1344877" y="2502033"/>
            <a:ext cx="1804062" cy="926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4" name="Oval 67"/>
          <p:cNvSpPr>
            <a:spLocks noChangeArrowheads="1"/>
          </p:cNvSpPr>
          <p:nvPr/>
        </p:nvSpPr>
        <p:spPr bwMode="auto">
          <a:xfrm>
            <a:off x="3393150" y="4598459"/>
            <a:ext cx="194336" cy="196056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5" name="Line 89"/>
          <p:cNvSpPr>
            <a:spLocks noChangeShapeType="1"/>
          </p:cNvSpPr>
          <p:nvPr/>
        </p:nvSpPr>
        <p:spPr bwMode="auto">
          <a:xfrm flipH="1">
            <a:off x="3539331" y="4404123"/>
            <a:ext cx="194337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6" name="Oval 6"/>
          <p:cNvSpPr>
            <a:spLocks noChangeArrowheads="1"/>
          </p:cNvSpPr>
          <p:nvPr/>
        </p:nvSpPr>
        <p:spPr bwMode="auto">
          <a:xfrm>
            <a:off x="906331" y="3330973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467784" y="420978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8" name="Oval 9"/>
          <p:cNvSpPr>
            <a:spLocks noChangeArrowheads="1"/>
          </p:cNvSpPr>
          <p:nvPr/>
        </p:nvSpPr>
        <p:spPr bwMode="auto">
          <a:xfrm>
            <a:off x="1833298" y="4063604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9" name="Oval 10"/>
          <p:cNvSpPr>
            <a:spLocks noChangeArrowheads="1"/>
          </p:cNvSpPr>
          <p:nvPr/>
        </p:nvSpPr>
        <p:spPr bwMode="auto">
          <a:xfrm>
            <a:off x="2710392" y="484266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0" name="Oval 11"/>
          <p:cNvSpPr>
            <a:spLocks noChangeArrowheads="1"/>
          </p:cNvSpPr>
          <p:nvPr/>
        </p:nvSpPr>
        <p:spPr bwMode="auto">
          <a:xfrm>
            <a:off x="1442906" y="4940698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2221971" y="5719763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858177" y="3330973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15</a:t>
            </a:r>
          </a:p>
        </p:txBody>
      </p:sp>
      <p:sp>
        <p:nvSpPr>
          <p:cNvPr id="63" name="Text Box 25"/>
          <p:cNvSpPr txBox="1">
            <a:spLocks noChangeArrowheads="1"/>
          </p:cNvSpPr>
          <p:nvPr/>
        </p:nvSpPr>
        <p:spPr bwMode="auto">
          <a:xfrm>
            <a:off x="467783" y="4209786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10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783425" y="4063604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25</a:t>
            </a: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1393031" y="4940698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20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2221971" y="5671609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30</a:t>
            </a:r>
          </a:p>
        </p:txBody>
      </p:sp>
      <p:sp>
        <p:nvSpPr>
          <p:cNvPr id="67" name="Text Box 35"/>
          <p:cNvSpPr txBox="1">
            <a:spLocks noChangeArrowheads="1"/>
          </p:cNvSpPr>
          <p:nvPr/>
        </p:nvSpPr>
        <p:spPr bwMode="auto">
          <a:xfrm>
            <a:off x="2662237" y="4794515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40</a:t>
            </a:r>
          </a:p>
        </p:txBody>
      </p:sp>
      <p:sp>
        <p:nvSpPr>
          <p:cNvPr id="68" name="Line 44"/>
          <p:cNvSpPr>
            <a:spLocks noChangeShapeType="1"/>
          </p:cNvSpPr>
          <p:nvPr/>
        </p:nvSpPr>
        <p:spPr bwMode="auto">
          <a:xfrm flipH="1">
            <a:off x="760149" y="3769519"/>
            <a:ext cx="244210" cy="440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9" name="Line 45"/>
          <p:cNvSpPr>
            <a:spLocks noChangeShapeType="1"/>
          </p:cNvSpPr>
          <p:nvPr/>
        </p:nvSpPr>
        <p:spPr bwMode="auto">
          <a:xfrm>
            <a:off x="1344877" y="3673211"/>
            <a:ext cx="536575" cy="438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 flipH="1">
            <a:off x="1735271" y="4502151"/>
            <a:ext cx="244210" cy="438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1" name="Line 48"/>
          <p:cNvSpPr>
            <a:spLocks noChangeShapeType="1"/>
          </p:cNvSpPr>
          <p:nvPr/>
        </p:nvSpPr>
        <p:spPr bwMode="auto">
          <a:xfrm>
            <a:off x="2221971" y="4404122"/>
            <a:ext cx="536575" cy="486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2" name="Line 49"/>
          <p:cNvSpPr>
            <a:spLocks noChangeShapeType="1"/>
          </p:cNvSpPr>
          <p:nvPr/>
        </p:nvSpPr>
        <p:spPr bwMode="auto">
          <a:xfrm flipH="1">
            <a:off x="2564211" y="5281216"/>
            <a:ext cx="244210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3" name="Oval 63"/>
          <p:cNvSpPr>
            <a:spLocks noChangeArrowheads="1"/>
          </p:cNvSpPr>
          <p:nvPr/>
        </p:nvSpPr>
        <p:spPr bwMode="auto">
          <a:xfrm>
            <a:off x="321602" y="4842669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4" name="Oval 64"/>
          <p:cNvSpPr>
            <a:spLocks noChangeArrowheads="1"/>
          </p:cNvSpPr>
          <p:nvPr/>
        </p:nvSpPr>
        <p:spPr bwMode="auto">
          <a:xfrm>
            <a:off x="808302" y="4842669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5" name="Oval 65"/>
          <p:cNvSpPr>
            <a:spLocks noChangeArrowheads="1"/>
          </p:cNvSpPr>
          <p:nvPr/>
        </p:nvSpPr>
        <p:spPr bwMode="auto">
          <a:xfrm>
            <a:off x="3197094" y="5379244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6" name="Oval 66"/>
          <p:cNvSpPr>
            <a:spLocks noChangeArrowheads="1"/>
          </p:cNvSpPr>
          <p:nvPr/>
        </p:nvSpPr>
        <p:spPr bwMode="auto">
          <a:xfrm>
            <a:off x="1246850" y="5573581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7" name="Oval 75"/>
          <p:cNvSpPr>
            <a:spLocks noChangeArrowheads="1"/>
          </p:cNvSpPr>
          <p:nvPr/>
        </p:nvSpPr>
        <p:spPr bwMode="auto">
          <a:xfrm>
            <a:off x="1833298" y="5525427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8" name="Oval 76"/>
          <p:cNvSpPr>
            <a:spLocks noChangeArrowheads="1"/>
          </p:cNvSpPr>
          <p:nvPr/>
        </p:nvSpPr>
        <p:spPr bwMode="auto">
          <a:xfrm>
            <a:off x="2662238" y="6354367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9" name="Oval 77"/>
          <p:cNvSpPr>
            <a:spLocks noChangeArrowheads="1"/>
          </p:cNvSpPr>
          <p:nvPr/>
        </p:nvSpPr>
        <p:spPr bwMode="auto">
          <a:xfrm>
            <a:off x="2075790" y="6354367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0" name="Line 83"/>
          <p:cNvSpPr>
            <a:spLocks noChangeShapeType="1"/>
          </p:cNvSpPr>
          <p:nvPr/>
        </p:nvSpPr>
        <p:spPr bwMode="auto">
          <a:xfrm flipH="1">
            <a:off x="417910" y="4598459"/>
            <a:ext cx="98028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1" name="Line 84"/>
          <p:cNvSpPr>
            <a:spLocks noChangeShapeType="1"/>
          </p:cNvSpPr>
          <p:nvPr/>
        </p:nvSpPr>
        <p:spPr bwMode="auto">
          <a:xfrm>
            <a:off x="760148" y="4648333"/>
            <a:ext cx="98029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2" name="Line 85"/>
          <p:cNvSpPr>
            <a:spLocks noChangeShapeType="1"/>
          </p:cNvSpPr>
          <p:nvPr/>
        </p:nvSpPr>
        <p:spPr bwMode="auto">
          <a:xfrm flipH="1">
            <a:off x="1393031" y="5379244"/>
            <a:ext cx="98029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86"/>
          <p:cNvSpPr>
            <a:spLocks noChangeShapeType="1"/>
          </p:cNvSpPr>
          <p:nvPr/>
        </p:nvSpPr>
        <p:spPr bwMode="auto">
          <a:xfrm>
            <a:off x="1735271" y="5379244"/>
            <a:ext cx="98028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87"/>
          <p:cNvSpPr>
            <a:spLocks noChangeShapeType="1"/>
          </p:cNvSpPr>
          <p:nvPr/>
        </p:nvSpPr>
        <p:spPr bwMode="auto">
          <a:xfrm flipH="1">
            <a:off x="2173817" y="6160029"/>
            <a:ext cx="146183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Line 88"/>
          <p:cNvSpPr>
            <a:spLocks noChangeShapeType="1"/>
          </p:cNvSpPr>
          <p:nvPr/>
        </p:nvSpPr>
        <p:spPr bwMode="auto">
          <a:xfrm>
            <a:off x="2564210" y="6160029"/>
            <a:ext cx="146182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>
            <a:off x="3100785" y="5233062"/>
            <a:ext cx="146182" cy="1461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 flipH="1">
            <a:off x="4026034" y="5331090"/>
            <a:ext cx="196056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Line 92"/>
          <p:cNvSpPr>
            <a:spLocks noChangeShapeType="1"/>
          </p:cNvSpPr>
          <p:nvPr/>
        </p:nvSpPr>
        <p:spPr bwMode="auto">
          <a:xfrm>
            <a:off x="4466300" y="5379245"/>
            <a:ext cx="96308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Line 93"/>
          <p:cNvSpPr>
            <a:spLocks noChangeShapeType="1"/>
          </p:cNvSpPr>
          <p:nvPr/>
        </p:nvSpPr>
        <p:spPr bwMode="auto">
          <a:xfrm flipH="1">
            <a:off x="5147337" y="5379244"/>
            <a:ext cx="146182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Line 94"/>
          <p:cNvSpPr>
            <a:spLocks noChangeShapeType="1"/>
          </p:cNvSpPr>
          <p:nvPr/>
        </p:nvSpPr>
        <p:spPr bwMode="auto">
          <a:xfrm>
            <a:off x="5587604" y="5379245"/>
            <a:ext cx="146182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Line 95"/>
          <p:cNvSpPr>
            <a:spLocks noChangeShapeType="1"/>
          </p:cNvSpPr>
          <p:nvPr/>
        </p:nvSpPr>
        <p:spPr bwMode="auto">
          <a:xfrm flipH="1">
            <a:off x="6318515" y="5379244"/>
            <a:ext cx="96308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2" name="Line 96"/>
          <p:cNvSpPr>
            <a:spLocks noChangeShapeType="1"/>
          </p:cNvSpPr>
          <p:nvPr/>
        </p:nvSpPr>
        <p:spPr bwMode="auto">
          <a:xfrm>
            <a:off x="6708908" y="5379245"/>
            <a:ext cx="146182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3" name="Line 97"/>
          <p:cNvSpPr>
            <a:spLocks noChangeShapeType="1"/>
          </p:cNvSpPr>
          <p:nvPr/>
        </p:nvSpPr>
        <p:spPr bwMode="auto">
          <a:xfrm flipH="1">
            <a:off x="7049427" y="4404123"/>
            <a:ext cx="146182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4" name="Line 98"/>
          <p:cNvSpPr>
            <a:spLocks noChangeShapeType="1"/>
          </p:cNvSpPr>
          <p:nvPr/>
        </p:nvSpPr>
        <p:spPr bwMode="auto">
          <a:xfrm>
            <a:off x="7439819" y="4404123"/>
            <a:ext cx="146183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5" name="Line 99"/>
          <p:cNvSpPr>
            <a:spLocks noChangeShapeType="1"/>
          </p:cNvSpPr>
          <p:nvPr/>
        </p:nvSpPr>
        <p:spPr bwMode="auto">
          <a:xfrm flipH="1">
            <a:off x="7926521" y="5331090"/>
            <a:ext cx="196056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Line 100"/>
          <p:cNvSpPr>
            <a:spLocks noChangeShapeType="1"/>
          </p:cNvSpPr>
          <p:nvPr/>
        </p:nvSpPr>
        <p:spPr bwMode="auto">
          <a:xfrm>
            <a:off x="8414942" y="5281216"/>
            <a:ext cx="146182" cy="34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7" name="Line 101"/>
          <p:cNvSpPr>
            <a:spLocks noChangeShapeType="1"/>
          </p:cNvSpPr>
          <p:nvPr/>
        </p:nvSpPr>
        <p:spPr bwMode="auto">
          <a:xfrm>
            <a:off x="9047825" y="4404123"/>
            <a:ext cx="146182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8" name="Text Box 104"/>
          <p:cNvSpPr txBox="1">
            <a:spLocks noChangeArrowheads="1"/>
          </p:cNvSpPr>
          <p:nvPr/>
        </p:nvSpPr>
        <p:spPr bwMode="auto">
          <a:xfrm>
            <a:off x="3539332" y="6160029"/>
            <a:ext cx="3023394" cy="49244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00FF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600" dirty="0">
                <a:latin typeface="Calibri" pitchFamily="34" charset="0"/>
                <a:ea typeface="宋体" pitchFamily="2" charset="-122"/>
                <a:cs typeface="Calibri" pitchFamily="34" charset="0"/>
              </a:rPr>
              <a:t>5 principal </a:t>
            </a:r>
            <a:r>
              <a:rPr lang="en-US" altLang="zh-CN" sz="2600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subtrees</a:t>
            </a:r>
            <a:endParaRPr lang="en-US" altLang="zh-CN" sz="2600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9" name="Text Box 105"/>
          <p:cNvSpPr txBox="1">
            <a:spLocks noChangeArrowheads="1"/>
          </p:cNvSpPr>
          <p:nvPr/>
        </p:nvSpPr>
        <p:spPr bwMode="auto">
          <a:xfrm>
            <a:off x="5537730" y="1869150"/>
            <a:ext cx="1902090" cy="49244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600" dirty="0">
                <a:latin typeface="Calibri" pitchFamily="34" charset="0"/>
                <a:ea typeface="宋体" pitchFamily="2" charset="-122"/>
                <a:cs typeface="Calibri" pitchFamily="34" charset="0"/>
              </a:rPr>
              <a:t>Node group</a:t>
            </a:r>
          </a:p>
        </p:txBody>
      </p:sp>
      <p:sp>
        <p:nvSpPr>
          <p:cNvPr id="100" name="Line 106"/>
          <p:cNvSpPr>
            <a:spLocks noChangeShapeType="1"/>
          </p:cNvSpPr>
          <p:nvPr/>
        </p:nvSpPr>
        <p:spPr bwMode="auto">
          <a:xfrm flipH="1">
            <a:off x="5343393" y="2453879"/>
            <a:ext cx="486701" cy="68275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1" name="Text Box 107"/>
          <p:cNvSpPr txBox="1">
            <a:spLocks noChangeArrowheads="1"/>
          </p:cNvSpPr>
          <p:nvPr/>
        </p:nvSpPr>
        <p:spPr bwMode="auto">
          <a:xfrm>
            <a:off x="7605539" y="1535960"/>
            <a:ext cx="2107226" cy="1092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anose="020F0502020204030204" pitchFamily="34" charset="0"/>
              </a:rPr>
              <a:t>2</a:t>
            </a:r>
            <a:r>
              <a:rPr lang="zh-CN" altLang="en-US" sz="2167" i="0" dirty="0">
                <a:latin typeface="Calibri" panose="020F0502020204030204" pitchFamily="34" charset="0"/>
              </a:rPr>
              <a:t>叉树中，外部结点数比内部结点多一个</a:t>
            </a:r>
            <a:endParaRPr lang="en-US" altLang="zh-CN" sz="2167" i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6590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696486" y="75407"/>
            <a:ext cx="8745202" cy="44449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195000" tIns="195000" bIns="195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maxSubSum2(int a[],int 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i,j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=a[0],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for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=0;i&lt;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for (j=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+=a[j];  //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已经包含了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a[i..j-1]</a:t>
            </a: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的最大和</a:t>
            </a:r>
            <a:endParaRPr lang="en-US" altLang="zh-CN" sz="1950" b="1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　　　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950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950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72035" name="Text Box 3"/>
          <p:cNvSpPr txBox="1">
            <a:spLocks noChangeArrowheads="1"/>
          </p:cNvSpPr>
          <p:nvPr/>
        </p:nvSpPr>
        <p:spPr bwMode="auto">
          <a:xfrm>
            <a:off x="696486" y="4744650"/>
            <a:ext cx="8667811" cy="49552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ts val="3467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maxSubSum2(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167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en-US" altLang="zh-CN" sz="2167" b="1" i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算法中只有两重循环，容易求出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)=O(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167" b="1" baseline="30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6789121"/>
      </p:ext>
    </p:extLst>
  </p:cSld>
  <p:clrMapOvr>
    <a:masterClrMapping/>
  </p:clrMapOvr>
  <p:transition spd="slow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Balancing by Rotation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12B-45B5-404E-8188-350227FB31E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80</a:t>
            </a:fld>
            <a:endParaRPr lang="zh-CN" altLang="en-US"/>
          </a:p>
        </p:txBody>
      </p:sp>
      <p:sp>
        <p:nvSpPr>
          <p:cNvPr id="86" name="Oval 80"/>
          <p:cNvSpPr>
            <a:spLocks noChangeArrowheads="1"/>
          </p:cNvSpPr>
          <p:nvPr/>
        </p:nvSpPr>
        <p:spPr bwMode="auto">
          <a:xfrm rot="8652826">
            <a:off x="5400980" y="2694058"/>
            <a:ext cx="2388790" cy="975121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7" name="Oval 79"/>
          <p:cNvSpPr>
            <a:spLocks noChangeArrowheads="1"/>
          </p:cNvSpPr>
          <p:nvPr/>
        </p:nvSpPr>
        <p:spPr bwMode="auto">
          <a:xfrm rot="2065571">
            <a:off x="759261" y="3242672"/>
            <a:ext cx="2388791" cy="975122"/>
          </a:xfrm>
          <a:prstGeom prst="ellipse">
            <a:avLst/>
          </a:prstGeom>
          <a:solidFill>
            <a:srgbClr val="99CCFF"/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3498890" y="196314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3450736" y="1963147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50</a:t>
            </a:r>
          </a:p>
        </p:txBody>
      </p:sp>
      <p:sp>
        <p:nvSpPr>
          <p:cNvPr id="90" name="Line 8"/>
          <p:cNvSpPr>
            <a:spLocks noChangeShapeType="1"/>
          </p:cNvSpPr>
          <p:nvPr/>
        </p:nvSpPr>
        <p:spPr bwMode="auto">
          <a:xfrm flipH="1">
            <a:off x="1694827" y="2303665"/>
            <a:ext cx="1804062" cy="926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Oval 11"/>
          <p:cNvSpPr>
            <a:spLocks noChangeArrowheads="1"/>
          </p:cNvSpPr>
          <p:nvPr/>
        </p:nvSpPr>
        <p:spPr bwMode="auto">
          <a:xfrm>
            <a:off x="1256281" y="3132605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2" name="Oval 12"/>
          <p:cNvSpPr>
            <a:spLocks noChangeArrowheads="1"/>
          </p:cNvSpPr>
          <p:nvPr/>
        </p:nvSpPr>
        <p:spPr bwMode="auto">
          <a:xfrm>
            <a:off x="817734" y="401141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3" name="Oval 13"/>
          <p:cNvSpPr>
            <a:spLocks noChangeArrowheads="1"/>
          </p:cNvSpPr>
          <p:nvPr/>
        </p:nvSpPr>
        <p:spPr bwMode="auto">
          <a:xfrm>
            <a:off x="2183248" y="386523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4" name="Oval 14"/>
          <p:cNvSpPr>
            <a:spLocks noChangeArrowheads="1"/>
          </p:cNvSpPr>
          <p:nvPr/>
        </p:nvSpPr>
        <p:spPr bwMode="auto">
          <a:xfrm>
            <a:off x="3060342" y="4644302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5" name="Oval 15"/>
          <p:cNvSpPr>
            <a:spLocks noChangeArrowheads="1"/>
          </p:cNvSpPr>
          <p:nvPr/>
        </p:nvSpPr>
        <p:spPr bwMode="auto">
          <a:xfrm>
            <a:off x="1792856" y="4742330"/>
            <a:ext cx="467783" cy="46778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2571921" y="552139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7" name="Text Box 17"/>
          <p:cNvSpPr txBox="1">
            <a:spLocks noChangeArrowheads="1"/>
          </p:cNvSpPr>
          <p:nvPr/>
        </p:nvSpPr>
        <p:spPr bwMode="auto">
          <a:xfrm>
            <a:off x="1208127" y="3132605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15</a:t>
            </a:r>
          </a:p>
        </p:txBody>
      </p:sp>
      <p:sp>
        <p:nvSpPr>
          <p:cNvPr id="98" name="Text Box 18"/>
          <p:cNvSpPr txBox="1">
            <a:spLocks noChangeArrowheads="1"/>
          </p:cNvSpPr>
          <p:nvPr/>
        </p:nvSpPr>
        <p:spPr bwMode="auto">
          <a:xfrm>
            <a:off x="817734" y="4011419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10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2133375" y="3865236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25</a:t>
            </a:r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1742981" y="4742330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b="1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571921" y="5473242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30</a:t>
            </a:r>
          </a:p>
        </p:txBody>
      </p:sp>
      <p:sp>
        <p:nvSpPr>
          <p:cNvPr id="102" name="Text Box 22"/>
          <p:cNvSpPr txBox="1">
            <a:spLocks noChangeArrowheads="1"/>
          </p:cNvSpPr>
          <p:nvPr/>
        </p:nvSpPr>
        <p:spPr bwMode="auto">
          <a:xfrm>
            <a:off x="3012188" y="4596148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40</a:t>
            </a:r>
          </a:p>
        </p:txBody>
      </p:sp>
      <p:sp>
        <p:nvSpPr>
          <p:cNvPr id="103" name="Line 23"/>
          <p:cNvSpPr>
            <a:spLocks noChangeShapeType="1"/>
          </p:cNvSpPr>
          <p:nvPr/>
        </p:nvSpPr>
        <p:spPr bwMode="auto">
          <a:xfrm flipH="1">
            <a:off x="1110099" y="3571152"/>
            <a:ext cx="244210" cy="440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4" name="Line 24"/>
          <p:cNvSpPr>
            <a:spLocks noChangeShapeType="1"/>
          </p:cNvSpPr>
          <p:nvPr/>
        </p:nvSpPr>
        <p:spPr bwMode="auto">
          <a:xfrm>
            <a:off x="1694827" y="3474844"/>
            <a:ext cx="536575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5" name="Line 25"/>
          <p:cNvSpPr>
            <a:spLocks noChangeShapeType="1"/>
          </p:cNvSpPr>
          <p:nvPr/>
        </p:nvSpPr>
        <p:spPr bwMode="auto">
          <a:xfrm flipH="1">
            <a:off x="2085221" y="4303783"/>
            <a:ext cx="244210" cy="4385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6" name="Line 26"/>
          <p:cNvSpPr>
            <a:spLocks noChangeShapeType="1"/>
          </p:cNvSpPr>
          <p:nvPr/>
        </p:nvSpPr>
        <p:spPr bwMode="auto">
          <a:xfrm>
            <a:off x="2571921" y="4205755"/>
            <a:ext cx="536575" cy="486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7" name="Line 27"/>
          <p:cNvSpPr>
            <a:spLocks noChangeShapeType="1"/>
          </p:cNvSpPr>
          <p:nvPr/>
        </p:nvSpPr>
        <p:spPr bwMode="auto">
          <a:xfrm flipH="1">
            <a:off x="2914161" y="5082849"/>
            <a:ext cx="244210" cy="438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671552" y="4644302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158252" y="4644302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3547044" y="5180877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1" name="Oval 31"/>
          <p:cNvSpPr>
            <a:spLocks noChangeArrowheads="1"/>
          </p:cNvSpPr>
          <p:nvPr/>
        </p:nvSpPr>
        <p:spPr bwMode="auto">
          <a:xfrm>
            <a:off x="1596800" y="5375213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2" name="Oval 32"/>
          <p:cNvSpPr>
            <a:spLocks noChangeArrowheads="1"/>
          </p:cNvSpPr>
          <p:nvPr/>
        </p:nvSpPr>
        <p:spPr bwMode="auto">
          <a:xfrm>
            <a:off x="2183248" y="5327059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3012188" y="6155999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4" name="Oval 34"/>
          <p:cNvSpPr>
            <a:spLocks noChangeArrowheads="1"/>
          </p:cNvSpPr>
          <p:nvPr/>
        </p:nvSpPr>
        <p:spPr bwMode="auto">
          <a:xfrm>
            <a:off x="2425740" y="6155999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5" name="Line 35"/>
          <p:cNvSpPr>
            <a:spLocks noChangeShapeType="1"/>
          </p:cNvSpPr>
          <p:nvPr/>
        </p:nvSpPr>
        <p:spPr bwMode="auto">
          <a:xfrm flipH="1">
            <a:off x="767861" y="4400092"/>
            <a:ext cx="98028" cy="244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6" name="Line 36"/>
          <p:cNvSpPr>
            <a:spLocks noChangeShapeType="1"/>
          </p:cNvSpPr>
          <p:nvPr/>
        </p:nvSpPr>
        <p:spPr bwMode="auto">
          <a:xfrm>
            <a:off x="1110098" y="4449965"/>
            <a:ext cx="98029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7" name="Line 37"/>
          <p:cNvSpPr>
            <a:spLocks noChangeShapeType="1"/>
          </p:cNvSpPr>
          <p:nvPr/>
        </p:nvSpPr>
        <p:spPr bwMode="auto">
          <a:xfrm flipH="1">
            <a:off x="1742981" y="5180877"/>
            <a:ext cx="98029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8" name="Line 38"/>
          <p:cNvSpPr>
            <a:spLocks noChangeShapeType="1"/>
          </p:cNvSpPr>
          <p:nvPr/>
        </p:nvSpPr>
        <p:spPr bwMode="auto">
          <a:xfrm>
            <a:off x="2085221" y="5180877"/>
            <a:ext cx="98028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9" name="Line 39"/>
          <p:cNvSpPr>
            <a:spLocks noChangeShapeType="1"/>
          </p:cNvSpPr>
          <p:nvPr/>
        </p:nvSpPr>
        <p:spPr bwMode="auto">
          <a:xfrm flipH="1">
            <a:off x="2523767" y="5961663"/>
            <a:ext cx="146183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0" name="Line 40"/>
          <p:cNvSpPr>
            <a:spLocks noChangeShapeType="1"/>
          </p:cNvSpPr>
          <p:nvPr/>
        </p:nvSpPr>
        <p:spPr bwMode="auto">
          <a:xfrm>
            <a:off x="2914161" y="5961663"/>
            <a:ext cx="146182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1" name="Line 41"/>
          <p:cNvSpPr>
            <a:spLocks noChangeShapeType="1"/>
          </p:cNvSpPr>
          <p:nvPr/>
        </p:nvSpPr>
        <p:spPr bwMode="auto">
          <a:xfrm>
            <a:off x="3450736" y="5034694"/>
            <a:ext cx="146182" cy="1461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2" name="Oval 43"/>
          <p:cNvSpPr>
            <a:spLocks noChangeArrowheads="1"/>
          </p:cNvSpPr>
          <p:nvPr/>
        </p:nvSpPr>
        <p:spPr bwMode="auto">
          <a:xfrm flipH="1">
            <a:off x="6833565" y="2597750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3" name="Oval 44"/>
          <p:cNvSpPr>
            <a:spLocks noChangeArrowheads="1"/>
          </p:cNvSpPr>
          <p:nvPr/>
        </p:nvSpPr>
        <p:spPr bwMode="auto">
          <a:xfrm flipH="1">
            <a:off x="5906598" y="3330381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4" name="Oval 45"/>
          <p:cNvSpPr>
            <a:spLocks noChangeArrowheads="1"/>
          </p:cNvSpPr>
          <p:nvPr/>
        </p:nvSpPr>
        <p:spPr bwMode="auto">
          <a:xfrm flipH="1">
            <a:off x="5029504" y="4109446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5" name="Oval 46"/>
          <p:cNvSpPr>
            <a:spLocks noChangeArrowheads="1"/>
          </p:cNvSpPr>
          <p:nvPr/>
        </p:nvSpPr>
        <p:spPr bwMode="auto">
          <a:xfrm flipH="1">
            <a:off x="6296990" y="4207475"/>
            <a:ext cx="467783" cy="467783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6" name="Text Box 47"/>
          <p:cNvSpPr txBox="1">
            <a:spLocks noChangeArrowheads="1"/>
          </p:cNvSpPr>
          <p:nvPr/>
        </p:nvSpPr>
        <p:spPr bwMode="auto">
          <a:xfrm flipH="1">
            <a:off x="6814648" y="2547876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25</a:t>
            </a:r>
          </a:p>
        </p:txBody>
      </p:sp>
      <p:sp>
        <p:nvSpPr>
          <p:cNvPr id="127" name="Text Box 48"/>
          <p:cNvSpPr txBox="1">
            <a:spLocks noChangeArrowheads="1"/>
          </p:cNvSpPr>
          <p:nvPr/>
        </p:nvSpPr>
        <p:spPr bwMode="auto">
          <a:xfrm flipH="1">
            <a:off x="8033979" y="3474844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40</a:t>
            </a:r>
          </a:p>
        </p:txBody>
      </p:sp>
      <p:sp>
        <p:nvSpPr>
          <p:cNvPr id="128" name="Text Box 49"/>
          <p:cNvSpPr txBox="1">
            <a:spLocks noChangeArrowheads="1"/>
          </p:cNvSpPr>
          <p:nvPr/>
        </p:nvSpPr>
        <p:spPr bwMode="auto">
          <a:xfrm flipH="1">
            <a:off x="5889400" y="3328661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15</a:t>
            </a:r>
          </a:p>
        </p:txBody>
      </p:sp>
      <p:sp>
        <p:nvSpPr>
          <p:cNvPr id="129" name="Text Box 50"/>
          <p:cNvSpPr txBox="1">
            <a:spLocks noChangeArrowheads="1"/>
          </p:cNvSpPr>
          <p:nvPr/>
        </p:nvSpPr>
        <p:spPr bwMode="auto">
          <a:xfrm flipH="1">
            <a:off x="6229919" y="4205755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b="1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30" name="Text Box 51"/>
          <p:cNvSpPr txBox="1">
            <a:spLocks noChangeArrowheads="1"/>
          </p:cNvSpPr>
          <p:nvPr/>
        </p:nvSpPr>
        <p:spPr bwMode="auto">
          <a:xfrm flipH="1">
            <a:off x="5010586" y="4157601"/>
            <a:ext cx="6827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10</a:t>
            </a:r>
          </a:p>
        </p:txBody>
      </p:sp>
      <p:sp>
        <p:nvSpPr>
          <p:cNvPr id="131" name="Line 52"/>
          <p:cNvSpPr>
            <a:spLocks noChangeShapeType="1"/>
          </p:cNvSpPr>
          <p:nvPr/>
        </p:nvSpPr>
        <p:spPr bwMode="auto">
          <a:xfrm flipH="1">
            <a:off x="6326227" y="2939988"/>
            <a:ext cx="536575" cy="438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2" name="Line 53"/>
          <p:cNvSpPr>
            <a:spLocks noChangeShapeType="1"/>
          </p:cNvSpPr>
          <p:nvPr/>
        </p:nvSpPr>
        <p:spPr bwMode="auto">
          <a:xfrm>
            <a:off x="6228199" y="3768928"/>
            <a:ext cx="244210" cy="438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3" name="Line 54"/>
          <p:cNvSpPr>
            <a:spLocks noChangeShapeType="1"/>
          </p:cNvSpPr>
          <p:nvPr/>
        </p:nvSpPr>
        <p:spPr bwMode="auto">
          <a:xfrm flipH="1">
            <a:off x="5449133" y="3670899"/>
            <a:ext cx="536575" cy="486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4" name="Oval 55"/>
          <p:cNvSpPr>
            <a:spLocks noChangeArrowheads="1"/>
          </p:cNvSpPr>
          <p:nvPr/>
        </p:nvSpPr>
        <p:spPr bwMode="auto">
          <a:xfrm flipH="1">
            <a:off x="4816250" y="4646022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5" name="Oval 56"/>
          <p:cNvSpPr>
            <a:spLocks noChangeArrowheads="1"/>
          </p:cNvSpPr>
          <p:nvPr/>
        </p:nvSpPr>
        <p:spPr bwMode="auto">
          <a:xfrm flipH="1">
            <a:off x="6766494" y="4840359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6" name="Oval 57"/>
          <p:cNvSpPr>
            <a:spLocks noChangeArrowheads="1"/>
          </p:cNvSpPr>
          <p:nvPr/>
        </p:nvSpPr>
        <p:spPr bwMode="auto">
          <a:xfrm flipH="1">
            <a:off x="6180044" y="4792205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137" name="Group 58"/>
          <p:cNvGrpSpPr>
            <a:grpSpLocks/>
          </p:cNvGrpSpPr>
          <p:nvPr/>
        </p:nvGrpSpPr>
        <p:grpSpPr bwMode="auto">
          <a:xfrm flipH="1">
            <a:off x="8051177" y="3524717"/>
            <a:ext cx="613966" cy="828940"/>
            <a:chOff x="1122" y="1707"/>
            <a:chExt cx="357" cy="482"/>
          </a:xfrm>
        </p:grpSpPr>
        <p:sp>
          <p:nvSpPr>
            <p:cNvPr id="138" name="Oval 59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9" name="Oval 60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0" name="Line 61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141" name="Line 62"/>
          <p:cNvSpPr>
            <a:spLocks noChangeShapeType="1"/>
          </p:cNvSpPr>
          <p:nvPr/>
        </p:nvSpPr>
        <p:spPr bwMode="auto">
          <a:xfrm>
            <a:off x="6716619" y="4646021"/>
            <a:ext cx="98029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2" name="Line 63"/>
          <p:cNvSpPr>
            <a:spLocks noChangeShapeType="1"/>
          </p:cNvSpPr>
          <p:nvPr/>
        </p:nvSpPr>
        <p:spPr bwMode="auto">
          <a:xfrm flipH="1">
            <a:off x="6374381" y="4646021"/>
            <a:ext cx="98028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3" name="Oval 65"/>
          <p:cNvSpPr>
            <a:spLocks noChangeArrowheads="1"/>
          </p:cNvSpPr>
          <p:nvPr/>
        </p:nvSpPr>
        <p:spPr bwMode="auto">
          <a:xfrm flipH="1">
            <a:off x="7420015" y="4253909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 flipH="1">
            <a:off x="7351223" y="4205755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30</a:t>
            </a:r>
          </a:p>
        </p:txBody>
      </p:sp>
      <p:sp>
        <p:nvSpPr>
          <p:cNvPr id="145" name="Oval 67"/>
          <p:cNvSpPr>
            <a:spLocks noChangeArrowheads="1"/>
          </p:cNvSpPr>
          <p:nvPr/>
        </p:nvSpPr>
        <p:spPr bwMode="auto">
          <a:xfrm flipH="1">
            <a:off x="7253194" y="4888513"/>
            <a:ext cx="194337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6" name="Oval 68"/>
          <p:cNvSpPr>
            <a:spLocks noChangeArrowheads="1"/>
          </p:cNvSpPr>
          <p:nvPr/>
        </p:nvSpPr>
        <p:spPr bwMode="auto">
          <a:xfrm flipH="1">
            <a:off x="7839644" y="4888513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7" name="Line 69"/>
          <p:cNvSpPr>
            <a:spLocks noChangeShapeType="1"/>
          </p:cNvSpPr>
          <p:nvPr/>
        </p:nvSpPr>
        <p:spPr bwMode="auto">
          <a:xfrm>
            <a:off x="7789769" y="4694175"/>
            <a:ext cx="146183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8" name="Line 70"/>
          <p:cNvSpPr>
            <a:spLocks noChangeShapeType="1"/>
          </p:cNvSpPr>
          <p:nvPr/>
        </p:nvSpPr>
        <p:spPr bwMode="auto">
          <a:xfrm flipH="1">
            <a:off x="7399377" y="4694175"/>
            <a:ext cx="146182" cy="19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9" name="Line 71"/>
          <p:cNvSpPr>
            <a:spLocks noChangeShapeType="1"/>
          </p:cNvSpPr>
          <p:nvPr/>
        </p:nvSpPr>
        <p:spPr bwMode="auto">
          <a:xfrm flipH="1">
            <a:off x="4960713" y="4499840"/>
            <a:ext cx="146182" cy="1461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0" name="Line 72"/>
          <p:cNvSpPr>
            <a:spLocks noChangeShapeType="1"/>
          </p:cNvSpPr>
          <p:nvPr/>
        </p:nvSpPr>
        <p:spPr bwMode="auto">
          <a:xfrm>
            <a:off x="7299629" y="3036296"/>
            <a:ext cx="828940" cy="5847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1" name="Line 73"/>
          <p:cNvSpPr>
            <a:spLocks noChangeShapeType="1"/>
          </p:cNvSpPr>
          <p:nvPr/>
        </p:nvSpPr>
        <p:spPr bwMode="auto">
          <a:xfrm flipH="1">
            <a:off x="7739896" y="3915111"/>
            <a:ext cx="388673" cy="3405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2" name="Oval 74"/>
          <p:cNvSpPr>
            <a:spLocks noChangeArrowheads="1"/>
          </p:cNvSpPr>
          <p:nvPr/>
        </p:nvSpPr>
        <p:spPr bwMode="auto">
          <a:xfrm flipH="1">
            <a:off x="5497288" y="4742330"/>
            <a:ext cx="194336" cy="19605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3" name="Line 75"/>
          <p:cNvSpPr>
            <a:spLocks noChangeShapeType="1"/>
          </p:cNvSpPr>
          <p:nvPr/>
        </p:nvSpPr>
        <p:spPr bwMode="auto">
          <a:xfrm>
            <a:off x="5399259" y="4547994"/>
            <a:ext cx="194337" cy="1943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4" name="Oval 76"/>
          <p:cNvSpPr>
            <a:spLocks noChangeArrowheads="1"/>
          </p:cNvSpPr>
          <p:nvPr/>
        </p:nvSpPr>
        <p:spPr bwMode="auto">
          <a:xfrm flipH="1">
            <a:off x="8764892" y="1914992"/>
            <a:ext cx="467783" cy="46778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5" name="Text Box 77"/>
          <p:cNvSpPr txBox="1">
            <a:spLocks noChangeArrowheads="1"/>
          </p:cNvSpPr>
          <p:nvPr/>
        </p:nvSpPr>
        <p:spPr bwMode="auto">
          <a:xfrm flipH="1">
            <a:off x="8716738" y="1914992"/>
            <a:ext cx="68275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i="0"/>
              <a:t>50</a:t>
            </a:r>
          </a:p>
        </p:txBody>
      </p:sp>
      <p:sp>
        <p:nvSpPr>
          <p:cNvPr id="156" name="Line 78"/>
          <p:cNvSpPr>
            <a:spLocks noChangeShapeType="1"/>
          </p:cNvSpPr>
          <p:nvPr/>
        </p:nvSpPr>
        <p:spPr bwMode="auto">
          <a:xfrm flipH="1">
            <a:off x="7253195" y="2207356"/>
            <a:ext cx="1511697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7" name="Text Box 81"/>
          <p:cNvSpPr txBox="1">
            <a:spLocks noChangeArrowheads="1"/>
          </p:cNvSpPr>
          <p:nvPr/>
        </p:nvSpPr>
        <p:spPr bwMode="auto">
          <a:xfrm>
            <a:off x="623398" y="1865118"/>
            <a:ext cx="2046552" cy="692626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167" i="0" dirty="0"/>
              <a:t>The node group to be rotated</a:t>
            </a:r>
          </a:p>
        </p:txBody>
      </p:sp>
      <p:sp>
        <p:nvSpPr>
          <p:cNvPr id="158" name="Line 82"/>
          <p:cNvSpPr>
            <a:spLocks noChangeShapeType="1"/>
          </p:cNvSpPr>
          <p:nvPr/>
        </p:nvSpPr>
        <p:spPr bwMode="auto">
          <a:xfrm>
            <a:off x="1159973" y="2645904"/>
            <a:ext cx="0" cy="438546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9" name="Text Box 83"/>
          <p:cNvSpPr txBox="1">
            <a:spLocks noChangeArrowheads="1"/>
          </p:cNvSpPr>
          <p:nvPr/>
        </p:nvSpPr>
        <p:spPr bwMode="auto">
          <a:xfrm>
            <a:off x="3158371" y="2890114"/>
            <a:ext cx="2242608" cy="759310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/>
              <a:t>Root of the group is changed.</a:t>
            </a:r>
          </a:p>
        </p:txBody>
      </p:sp>
      <p:sp>
        <p:nvSpPr>
          <p:cNvPr id="160" name="Line 84"/>
          <p:cNvSpPr>
            <a:spLocks noChangeShapeType="1"/>
          </p:cNvSpPr>
          <p:nvPr/>
        </p:nvSpPr>
        <p:spPr bwMode="auto">
          <a:xfrm flipH="1" flipV="1">
            <a:off x="2427459" y="5082849"/>
            <a:ext cx="1608006" cy="780785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1" name="Line 85"/>
          <p:cNvSpPr>
            <a:spLocks noChangeShapeType="1"/>
          </p:cNvSpPr>
          <p:nvPr/>
        </p:nvSpPr>
        <p:spPr bwMode="auto">
          <a:xfrm flipV="1">
            <a:off x="4523885" y="4644302"/>
            <a:ext cx="1754188" cy="926967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2" name="Text Box 86"/>
          <p:cNvSpPr txBox="1">
            <a:spLocks noChangeArrowheads="1"/>
          </p:cNvSpPr>
          <p:nvPr/>
        </p:nvSpPr>
        <p:spPr bwMode="auto">
          <a:xfrm>
            <a:off x="4085338" y="5571269"/>
            <a:ext cx="2827338" cy="759310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/>
              <a:t>The </a:t>
            </a:r>
            <a:r>
              <a:rPr lang="en-US" altLang="zh-CN" sz="2167" b="1" i="0" dirty="0">
                <a:solidFill>
                  <a:srgbClr val="FF0000"/>
                </a:solidFill>
              </a:rPr>
              <a:t>middle</a:t>
            </a:r>
            <a:r>
              <a:rPr lang="en-US" altLang="zh-CN" sz="2167" i="0" dirty="0"/>
              <a:t> principal subtree changes parent</a:t>
            </a:r>
          </a:p>
        </p:txBody>
      </p:sp>
      <p:sp>
        <p:nvSpPr>
          <p:cNvPr id="163" name="Line 87"/>
          <p:cNvSpPr>
            <a:spLocks noChangeShapeType="1"/>
          </p:cNvSpPr>
          <p:nvPr/>
        </p:nvSpPr>
        <p:spPr bwMode="auto">
          <a:xfrm flipH="1">
            <a:off x="1842729" y="3182479"/>
            <a:ext cx="1267487" cy="194336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4" name="Line 88"/>
          <p:cNvSpPr>
            <a:spLocks noChangeShapeType="1"/>
          </p:cNvSpPr>
          <p:nvPr/>
        </p:nvSpPr>
        <p:spPr bwMode="auto">
          <a:xfrm flipV="1">
            <a:off x="5400979" y="2840240"/>
            <a:ext cx="1365515" cy="196056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065987699"/>
      </p:ext>
    </p:extLst>
  </p:cSld>
  <p:clrMapOvr>
    <a:masterClrMapping/>
  </p:clrMapOvr>
  <p:transition spd="slow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3D717D5C-D3E1-407B-AF58-FB5ED86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Red-Black Tree: Definition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817556"/>
            <a:ext cx="9228402" cy="4457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If </a:t>
            </a:r>
            <a:r>
              <a:rPr lang="en-US" altLang="zh-CN" sz="3033" i="1" dirty="0">
                <a:solidFill>
                  <a:schemeClr val="tx1"/>
                </a:solidFill>
              </a:rPr>
              <a:t>T</a:t>
            </a:r>
            <a:r>
              <a:rPr lang="en-US" altLang="zh-CN" sz="3033" dirty="0">
                <a:solidFill>
                  <a:schemeClr val="tx1"/>
                </a:solidFill>
              </a:rPr>
              <a:t> is a binary search tree in which each node has a color, red or black, and all external nodes are black, then </a:t>
            </a:r>
            <a:r>
              <a:rPr lang="en-US" altLang="zh-CN" sz="3033" i="1" dirty="0">
                <a:solidFill>
                  <a:schemeClr val="tx1"/>
                </a:solidFill>
              </a:rPr>
              <a:t>T</a:t>
            </a:r>
            <a:r>
              <a:rPr lang="en-US" altLang="zh-CN" sz="3033" dirty="0">
                <a:solidFill>
                  <a:schemeClr val="tx1"/>
                </a:solidFill>
              </a:rPr>
              <a:t> is a red-black tree if and only if: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Color constraint</a:t>
            </a:r>
            <a:r>
              <a:rPr lang="en-US" altLang="zh-CN" dirty="0">
                <a:solidFill>
                  <a:schemeClr val="tx1"/>
                </a:solidFill>
              </a:rPr>
              <a:t>] No red node has a red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Black height constraint</a:t>
            </a:r>
            <a:r>
              <a:rPr lang="en-US" altLang="zh-CN" dirty="0">
                <a:solidFill>
                  <a:schemeClr val="tx1"/>
                </a:solidFill>
              </a:rPr>
              <a:t>] The </a:t>
            </a:r>
            <a:r>
              <a:rPr lang="en-US" altLang="zh-CN" b="1" dirty="0">
                <a:solidFill>
                  <a:schemeClr val="tx1"/>
                </a:solidFill>
              </a:rPr>
              <a:t>black length</a:t>
            </a:r>
            <a:r>
              <a:rPr lang="en-US" altLang="zh-CN" dirty="0">
                <a:solidFill>
                  <a:schemeClr val="tx1"/>
                </a:solidFill>
              </a:rPr>
              <a:t> of all external paths from a given node 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 is the same (the black height of </a:t>
            </a:r>
            <a:r>
              <a:rPr lang="en-US" altLang="zh-CN" i="1" dirty="0">
                <a:solidFill>
                  <a:schemeClr val="tx1"/>
                </a:solidFill>
              </a:rPr>
              <a:t>u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root is black.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033" i="1" dirty="0">
                <a:solidFill>
                  <a:schemeClr val="tx1"/>
                </a:solidFill>
              </a:rPr>
              <a:t>Almost</a:t>
            </a:r>
            <a:r>
              <a:rPr lang="en-US" altLang="zh-CN" sz="3033" dirty="0">
                <a:solidFill>
                  <a:schemeClr val="tx1"/>
                </a:solidFill>
              </a:rPr>
              <a:t>-red-black tree(ARB tree</a:t>
            </a:r>
            <a:r>
              <a:rPr lang="zh-CN" altLang="en-US" sz="3033" dirty="0">
                <a:solidFill>
                  <a:schemeClr val="tx1"/>
                </a:solidFill>
              </a:rPr>
              <a:t>，准红黑树</a:t>
            </a:r>
            <a:r>
              <a:rPr lang="en-US" altLang="zh-CN" sz="3033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Root is red, satisfying the other constraints.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CB3D-C296-412F-9FCD-9324882015B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640"/>
      </p:ext>
    </p:extLst>
  </p:cSld>
  <p:clrMapOvr>
    <a:masterClrMapping/>
  </p:clrMapOvr>
  <p:transition spd="slow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err="1"/>
              <a:t>RB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/>
              <a:t>and </a:t>
            </a:r>
            <a:r>
              <a:rPr lang="en-US" altLang="zh-CN" i="1" dirty="0" err="1"/>
              <a:t>ARB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7443-B865-4E68-8955-A0ECB346661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10" name="Oval 100"/>
          <p:cNvSpPr>
            <a:spLocks noChangeArrowheads="1"/>
          </p:cNvSpPr>
          <p:nvPr/>
        </p:nvSpPr>
        <p:spPr bwMode="auto">
          <a:xfrm>
            <a:off x="1651000" y="2190750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825500" y="2438401"/>
            <a:ext cx="1981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RB</a:t>
            </a:r>
            <a:r>
              <a:rPr lang="en-US" altLang="zh-CN" sz="2600" i="0" baseline="-25000"/>
              <a:t>0</a:t>
            </a:r>
            <a:endParaRPr lang="en-US" altLang="zh-CN" sz="2600"/>
          </a:p>
        </p:txBody>
      </p:sp>
      <p:sp>
        <p:nvSpPr>
          <p:cNvPr id="12" name="Oval 102"/>
          <p:cNvSpPr>
            <a:spLocks noChangeArrowheads="1"/>
          </p:cNvSpPr>
          <p:nvPr/>
        </p:nvSpPr>
        <p:spPr bwMode="auto">
          <a:xfrm>
            <a:off x="1518577" y="3888185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Oval 103"/>
          <p:cNvSpPr>
            <a:spLocks noChangeArrowheads="1"/>
          </p:cNvSpPr>
          <p:nvPr/>
        </p:nvSpPr>
        <p:spPr bwMode="auto">
          <a:xfrm>
            <a:off x="1898650" y="4419600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104"/>
          <p:cNvSpPr>
            <a:spLocks noChangeArrowheads="1"/>
          </p:cNvSpPr>
          <p:nvPr/>
        </p:nvSpPr>
        <p:spPr bwMode="auto">
          <a:xfrm>
            <a:off x="1393031" y="4419600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Line 105"/>
          <p:cNvSpPr>
            <a:spLocks noChangeShapeType="1"/>
          </p:cNvSpPr>
          <p:nvPr/>
        </p:nvSpPr>
        <p:spPr bwMode="auto">
          <a:xfrm flipH="1">
            <a:off x="1477302" y="4256220"/>
            <a:ext cx="125544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" name="Line 106"/>
          <p:cNvSpPr>
            <a:spLocks noChangeShapeType="1"/>
          </p:cNvSpPr>
          <p:nvPr/>
        </p:nvSpPr>
        <p:spPr bwMode="auto">
          <a:xfrm>
            <a:off x="1814381" y="4256220"/>
            <a:ext cx="125544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" name="Text Box 107"/>
          <p:cNvSpPr txBox="1">
            <a:spLocks noChangeArrowheads="1"/>
          </p:cNvSpPr>
          <p:nvPr/>
        </p:nvSpPr>
        <p:spPr bwMode="auto">
          <a:xfrm>
            <a:off x="742950" y="4749801"/>
            <a:ext cx="1981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ARB</a:t>
            </a:r>
            <a:r>
              <a:rPr lang="en-US" altLang="zh-CN" sz="2600" i="0" baseline="-25000"/>
              <a:t>1</a:t>
            </a:r>
            <a:endParaRPr lang="en-US" altLang="zh-CN" sz="2600"/>
          </a:p>
        </p:txBody>
      </p:sp>
      <p:sp>
        <p:nvSpPr>
          <p:cNvPr id="18" name="Oval 109"/>
          <p:cNvSpPr>
            <a:spLocks noChangeArrowheads="1"/>
          </p:cNvSpPr>
          <p:nvPr/>
        </p:nvSpPr>
        <p:spPr bwMode="auto">
          <a:xfrm>
            <a:off x="4584965" y="2068645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4449102" y="2643056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Oval 111"/>
          <p:cNvSpPr>
            <a:spLocks noChangeArrowheads="1"/>
          </p:cNvSpPr>
          <p:nvPr/>
        </p:nvSpPr>
        <p:spPr bwMode="auto">
          <a:xfrm>
            <a:off x="4953000" y="2603500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 flipH="1">
            <a:off x="4574646" y="2479675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>
            <a:off x="4868731" y="2479675"/>
            <a:ext cx="84269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3" name="Group 127"/>
          <p:cNvGrpSpPr>
            <a:grpSpLocks/>
          </p:cNvGrpSpPr>
          <p:nvPr/>
        </p:nvGrpSpPr>
        <p:grpSpPr bwMode="auto">
          <a:xfrm rot="422770">
            <a:off x="6191251" y="1860550"/>
            <a:ext cx="1847056" cy="1430867"/>
            <a:chOff x="3247" y="1279"/>
            <a:chExt cx="1074" cy="832"/>
          </a:xfrm>
        </p:grpSpPr>
        <p:sp>
          <p:nvSpPr>
            <p:cNvPr id="24" name="Oval 114"/>
            <p:cNvSpPr>
              <a:spLocks noChangeArrowheads="1"/>
            </p:cNvSpPr>
            <p:nvPr/>
          </p:nvSpPr>
          <p:spPr bwMode="auto">
            <a:xfrm>
              <a:off x="3540" y="1279"/>
              <a:ext cx="235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Oval 115"/>
            <p:cNvSpPr>
              <a:spLocks noChangeArrowheads="1"/>
            </p:cNvSpPr>
            <p:nvPr/>
          </p:nvSpPr>
          <p:spPr bwMode="auto">
            <a:xfrm>
              <a:off x="3980" y="165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Line 116"/>
            <p:cNvSpPr>
              <a:spLocks noChangeShapeType="1"/>
            </p:cNvSpPr>
            <p:nvPr/>
          </p:nvSpPr>
          <p:spPr bwMode="auto">
            <a:xfrm flipH="1">
              <a:off x="3491" y="1493"/>
              <a:ext cx="123" cy="2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7" name="Line 117"/>
            <p:cNvSpPr>
              <a:spLocks noChangeShapeType="1"/>
            </p:cNvSpPr>
            <p:nvPr/>
          </p:nvSpPr>
          <p:spPr bwMode="auto">
            <a:xfrm>
              <a:off x="3735" y="1445"/>
              <a:ext cx="269" cy="2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8" name="Oval 118"/>
            <p:cNvSpPr>
              <a:spLocks noChangeArrowheads="1"/>
            </p:cNvSpPr>
            <p:nvPr/>
          </p:nvSpPr>
          <p:spPr bwMode="auto">
            <a:xfrm>
              <a:off x="4224" y="1920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9" name="Oval 119"/>
            <p:cNvSpPr>
              <a:spLocks noChangeArrowheads="1"/>
            </p:cNvSpPr>
            <p:nvPr/>
          </p:nvSpPr>
          <p:spPr bwMode="auto">
            <a:xfrm>
              <a:off x="3345" y="1707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Oval 120"/>
            <p:cNvSpPr>
              <a:spLocks noChangeArrowheads="1"/>
            </p:cNvSpPr>
            <p:nvPr/>
          </p:nvSpPr>
          <p:spPr bwMode="auto">
            <a:xfrm>
              <a:off x="3247" y="201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Oval 121"/>
            <p:cNvSpPr>
              <a:spLocks noChangeArrowheads="1"/>
            </p:cNvSpPr>
            <p:nvPr/>
          </p:nvSpPr>
          <p:spPr bwMode="auto">
            <a:xfrm>
              <a:off x="3540" y="1992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2" name="Line 122"/>
            <p:cNvSpPr>
              <a:spLocks noChangeShapeType="1"/>
            </p:cNvSpPr>
            <p:nvPr/>
          </p:nvSpPr>
          <p:spPr bwMode="auto">
            <a:xfrm flipH="1">
              <a:off x="3320" y="192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3" name="Line 123"/>
            <p:cNvSpPr>
              <a:spLocks noChangeShapeType="1"/>
            </p:cNvSpPr>
            <p:nvPr/>
          </p:nvSpPr>
          <p:spPr bwMode="auto">
            <a:xfrm>
              <a:off x="3491" y="192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4" name="Line 124"/>
            <p:cNvSpPr>
              <a:spLocks noChangeShapeType="1"/>
            </p:cNvSpPr>
            <p:nvPr/>
          </p:nvSpPr>
          <p:spPr bwMode="auto">
            <a:xfrm>
              <a:off x="4175" y="1849"/>
              <a:ext cx="74" cy="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5" name="Oval 125"/>
            <p:cNvSpPr>
              <a:spLocks noChangeArrowheads="1"/>
            </p:cNvSpPr>
            <p:nvPr/>
          </p:nvSpPr>
          <p:spPr bwMode="auto">
            <a:xfrm>
              <a:off x="3883" y="196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6" name="Line 126"/>
            <p:cNvSpPr>
              <a:spLocks noChangeShapeType="1"/>
            </p:cNvSpPr>
            <p:nvPr/>
          </p:nvSpPr>
          <p:spPr bwMode="auto">
            <a:xfrm flipH="1">
              <a:off x="3932" y="1873"/>
              <a:ext cx="97" cy="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grpSp>
        <p:nvGrpSpPr>
          <p:cNvPr id="37" name="Group 159"/>
          <p:cNvGrpSpPr>
            <a:grpSpLocks/>
          </p:cNvGrpSpPr>
          <p:nvPr/>
        </p:nvGrpSpPr>
        <p:grpSpPr bwMode="auto">
          <a:xfrm>
            <a:off x="4540250" y="3759200"/>
            <a:ext cx="1312202" cy="1368954"/>
            <a:chOff x="2166" y="2338"/>
            <a:chExt cx="763" cy="796"/>
          </a:xfrm>
        </p:grpSpPr>
        <p:sp>
          <p:nvSpPr>
            <p:cNvPr id="38" name="Oval 143"/>
            <p:cNvSpPr>
              <a:spLocks noChangeArrowheads="1"/>
            </p:cNvSpPr>
            <p:nvPr/>
          </p:nvSpPr>
          <p:spPr bwMode="auto">
            <a:xfrm rot="422770">
              <a:off x="2538" y="2338"/>
              <a:ext cx="235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9" name="Line 145"/>
            <p:cNvSpPr>
              <a:spLocks noChangeShapeType="1"/>
            </p:cNvSpPr>
            <p:nvPr/>
          </p:nvSpPr>
          <p:spPr bwMode="auto">
            <a:xfrm rot="422770" flipH="1">
              <a:off x="2465" y="2538"/>
              <a:ext cx="123" cy="2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0" name="Oval 147"/>
            <p:cNvSpPr>
              <a:spLocks noChangeArrowheads="1"/>
            </p:cNvSpPr>
            <p:nvPr/>
          </p:nvSpPr>
          <p:spPr bwMode="auto">
            <a:xfrm rot="422770">
              <a:off x="2832" y="2640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1" name="Oval 148"/>
            <p:cNvSpPr>
              <a:spLocks noChangeArrowheads="1"/>
            </p:cNvSpPr>
            <p:nvPr/>
          </p:nvSpPr>
          <p:spPr bwMode="auto">
            <a:xfrm rot="422770">
              <a:off x="2292" y="273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2" name="Oval 149"/>
            <p:cNvSpPr>
              <a:spLocks noChangeArrowheads="1"/>
            </p:cNvSpPr>
            <p:nvPr/>
          </p:nvSpPr>
          <p:spPr bwMode="auto">
            <a:xfrm rot="422770">
              <a:off x="2166" y="30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3" name="Oval 150"/>
            <p:cNvSpPr>
              <a:spLocks noChangeArrowheads="1"/>
            </p:cNvSpPr>
            <p:nvPr/>
          </p:nvSpPr>
          <p:spPr bwMode="auto">
            <a:xfrm rot="422770">
              <a:off x="2460" y="3038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4" name="Line 151"/>
            <p:cNvSpPr>
              <a:spLocks noChangeShapeType="1"/>
            </p:cNvSpPr>
            <p:nvPr/>
          </p:nvSpPr>
          <p:spPr bwMode="auto">
            <a:xfrm rot="422770" flipH="1">
              <a:off x="2250" y="293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5" name="Line 152"/>
            <p:cNvSpPr>
              <a:spLocks noChangeShapeType="1"/>
            </p:cNvSpPr>
            <p:nvPr/>
          </p:nvSpPr>
          <p:spPr bwMode="auto">
            <a:xfrm rot="422770">
              <a:off x="2420" y="29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6" name="Line 153"/>
            <p:cNvSpPr>
              <a:spLocks noChangeShapeType="1"/>
            </p:cNvSpPr>
            <p:nvPr/>
          </p:nvSpPr>
          <p:spPr bwMode="auto">
            <a:xfrm rot="422770">
              <a:off x="2794" y="2563"/>
              <a:ext cx="74" cy="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7" name="Line 156"/>
            <p:cNvSpPr>
              <a:spLocks noChangeShapeType="1"/>
            </p:cNvSpPr>
            <p:nvPr/>
          </p:nvSpPr>
          <p:spPr bwMode="auto">
            <a:xfrm>
              <a:off x="2761" y="2516"/>
              <a:ext cx="51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sp>
        <p:nvSpPr>
          <p:cNvPr id="48" name="Line 157"/>
          <p:cNvSpPr>
            <a:spLocks noChangeShapeType="1"/>
          </p:cNvSpPr>
          <p:nvPr/>
        </p:nvSpPr>
        <p:spPr bwMode="auto">
          <a:xfrm flipH="1">
            <a:off x="4676115" y="2424642"/>
            <a:ext cx="42994" cy="72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9" name="Line 158"/>
          <p:cNvSpPr>
            <a:spLocks noChangeShapeType="1"/>
          </p:cNvSpPr>
          <p:nvPr/>
        </p:nvSpPr>
        <p:spPr bwMode="auto">
          <a:xfrm>
            <a:off x="4836055" y="2409164"/>
            <a:ext cx="73952" cy="116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50" name="Group 160"/>
          <p:cNvGrpSpPr>
            <a:grpSpLocks/>
          </p:cNvGrpSpPr>
          <p:nvPr/>
        </p:nvGrpSpPr>
        <p:grpSpPr bwMode="auto">
          <a:xfrm flipH="1">
            <a:off x="6686550" y="3759200"/>
            <a:ext cx="1312202" cy="1368954"/>
            <a:chOff x="2166" y="2338"/>
            <a:chExt cx="763" cy="796"/>
          </a:xfrm>
        </p:grpSpPr>
        <p:sp>
          <p:nvSpPr>
            <p:cNvPr id="51" name="Oval 161"/>
            <p:cNvSpPr>
              <a:spLocks noChangeArrowheads="1"/>
            </p:cNvSpPr>
            <p:nvPr/>
          </p:nvSpPr>
          <p:spPr bwMode="auto">
            <a:xfrm rot="422770">
              <a:off x="2538" y="2338"/>
              <a:ext cx="235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2" name="Line 162"/>
            <p:cNvSpPr>
              <a:spLocks noChangeShapeType="1"/>
            </p:cNvSpPr>
            <p:nvPr/>
          </p:nvSpPr>
          <p:spPr bwMode="auto">
            <a:xfrm rot="422770" flipH="1">
              <a:off x="2465" y="2538"/>
              <a:ext cx="123" cy="2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3" name="Oval 163"/>
            <p:cNvSpPr>
              <a:spLocks noChangeArrowheads="1"/>
            </p:cNvSpPr>
            <p:nvPr/>
          </p:nvSpPr>
          <p:spPr bwMode="auto">
            <a:xfrm rot="422770">
              <a:off x="2832" y="2640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4" name="Oval 164"/>
            <p:cNvSpPr>
              <a:spLocks noChangeArrowheads="1"/>
            </p:cNvSpPr>
            <p:nvPr/>
          </p:nvSpPr>
          <p:spPr bwMode="auto">
            <a:xfrm rot="422770">
              <a:off x="2292" y="273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Oval 165"/>
            <p:cNvSpPr>
              <a:spLocks noChangeArrowheads="1"/>
            </p:cNvSpPr>
            <p:nvPr/>
          </p:nvSpPr>
          <p:spPr bwMode="auto">
            <a:xfrm rot="422770">
              <a:off x="2166" y="30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6" name="Oval 166"/>
            <p:cNvSpPr>
              <a:spLocks noChangeArrowheads="1"/>
            </p:cNvSpPr>
            <p:nvPr/>
          </p:nvSpPr>
          <p:spPr bwMode="auto">
            <a:xfrm rot="422770">
              <a:off x="2460" y="3038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7" name="Line 167"/>
            <p:cNvSpPr>
              <a:spLocks noChangeShapeType="1"/>
            </p:cNvSpPr>
            <p:nvPr/>
          </p:nvSpPr>
          <p:spPr bwMode="auto">
            <a:xfrm rot="422770" flipH="1">
              <a:off x="2250" y="293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8" name="Line 168"/>
            <p:cNvSpPr>
              <a:spLocks noChangeShapeType="1"/>
            </p:cNvSpPr>
            <p:nvPr/>
          </p:nvSpPr>
          <p:spPr bwMode="auto">
            <a:xfrm rot="422770">
              <a:off x="2420" y="29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9" name="Line 169"/>
            <p:cNvSpPr>
              <a:spLocks noChangeShapeType="1"/>
            </p:cNvSpPr>
            <p:nvPr/>
          </p:nvSpPr>
          <p:spPr bwMode="auto">
            <a:xfrm rot="422770">
              <a:off x="2794" y="2563"/>
              <a:ext cx="74" cy="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0" name="Line 170"/>
            <p:cNvSpPr>
              <a:spLocks noChangeShapeType="1"/>
            </p:cNvSpPr>
            <p:nvPr/>
          </p:nvSpPr>
          <p:spPr bwMode="auto">
            <a:xfrm>
              <a:off x="2761" y="2516"/>
              <a:ext cx="51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sp>
        <p:nvSpPr>
          <p:cNvPr id="61" name="Text Box 172"/>
          <p:cNvSpPr txBox="1">
            <a:spLocks noChangeArrowheads="1"/>
          </p:cNvSpPr>
          <p:nvPr/>
        </p:nvSpPr>
        <p:spPr bwMode="auto">
          <a:xfrm>
            <a:off x="5365750" y="5492751"/>
            <a:ext cx="2063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RB</a:t>
            </a:r>
            <a:r>
              <a:rPr lang="en-US" altLang="zh-CN" sz="2600" i="0" baseline="-25000"/>
              <a:t>1</a:t>
            </a:r>
            <a:endParaRPr lang="en-US" altLang="zh-CN" sz="2600" i="0"/>
          </a:p>
        </p:txBody>
      </p:sp>
      <p:sp>
        <p:nvSpPr>
          <p:cNvPr id="62" name="Text Box 173"/>
          <p:cNvSpPr txBox="1">
            <a:spLocks noChangeArrowheads="1"/>
          </p:cNvSpPr>
          <p:nvPr/>
        </p:nvSpPr>
        <p:spPr bwMode="auto">
          <a:xfrm>
            <a:off x="4292600" y="3016250"/>
            <a:ext cx="11557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/>
              <a:t>(1)</a:t>
            </a:r>
          </a:p>
        </p:txBody>
      </p:sp>
      <p:sp>
        <p:nvSpPr>
          <p:cNvPr id="63" name="Text Box 174"/>
          <p:cNvSpPr txBox="1">
            <a:spLocks noChangeArrowheads="1"/>
          </p:cNvSpPr>
          <p:nvPr/>
        </p:nvSpPr>
        <p:spPr bwMode="auto">
          <a:xfrm>
            <a:off x="6521450" y="3181350"/>
            <a:ext cx="11557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/>
              <a:t>(2)</a:t>
            </a:r>
          </a:p>
        </p:txBody>
      </p:sp>
      <p:sp>
        <p:nvSpPr>
          <p:cNvPr id="64" name="Text Box 175"/>
          <p:cNvSpPr txBox="1">
            <a:spLocks noChangeArrowheads="1"/>
          </p:cNvSpPr>
          <p:nvPr/>
        </p:nvSpPr>
        <p:spPr bwMode="auto">
          <a:xfrm>
            <a:off x="6438900" y="4749800"/>
            <a:ext cx="11557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/>
              <a:t>(4)</a:t>
            </a:r>
          </a:p>
        </p:txBody>
      </p:sp>
      <p:sp>
        <p:nvSpPr>
          <p:cNvPr id="65" name="Text Box 176"/>
          <p:cNvSpPr txBox="1">
            <a:spLocks noChangeArrowheads="1"/>
          </p:cNvSpPr>
          <p:nvPr/>
        </p:nvSpPr>
        <p:spPr bwMode="auto">
          <a:xfrm>
            <a:off x="5200650" y="4749800"/>
            <a:ext cx="11557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/>
              <a:t>(3)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0849" y="1795875"/>
            <a:ext cx="2465402" cy="13676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66" name="圆角矩形 65"/>
          <p:cNvSpPr/>
          <p:nvPr/>
        </p:nvSpPr>
        <p:spPr>
          <a:xfrm>
            <a:off x="501709" y="3843204"/>
            <a:ext cx="2465402" cy="13676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67" name="圆角矩形 66"/>
          <p:cNvSpPr/>
          <p:nvPr/>
        </p:nvSpPr>
        <p:spPr>
          <a:xfrm>
            <a:off x="3914727" y="1400775"/>
            <a:ext cx="4486322" cy="4644237"/>
          </a:xfrm>
          <a:prstGeom prst="round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803446286"/>
      </p:ext>
    </p:extLst>
  </p:cSld>
  <p:clrMapOvr>
    <a:masterClrMapping/>
  </p:clrMapOvr>
  <p:transition spd="slow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Red-Black Tree with </a:t>
            </a:r>
            <a:br>
              <a:rPr lang="en-US" altLang="zh-CN" dirty="0"/>
            </a:br>
            <a:r>
              <a:rPr lang="en-US" altLang="zh-CN" dirty="0"/>
              <a:t>6 Nodes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9ABE-8292-4C01-94FD-E911885A679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112903" y="2581787"/>
            <a:ext cx="404152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69612" y="3235307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314920" y="1966101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09761" y="191622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71629" y="2581787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28337" y="319403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693274" y="2253308"/>
            <a:ext cx="462625" cy="36803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3028634" y="2949823"/>
            <a:ext cx="211534" cy="36803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448264" y="2867272"/>
            <a:ext cx="462623" cy="40759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289241" y="3684174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2777545" y="3317857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734549" y="331785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2609005" y="384755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112903" y="3807999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2734549" y="3684174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028635" y="3684174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1854016" y="3316138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1854016" y="327486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234091" y="384755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728472" y="384755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H="1">
            <a:off x="1812741" y="3684174"/>
            <a:ext cx="125545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2149820" y="3684174"/>
            <a:ext cx="125545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204972" y="3562068"/>
            <a:ext cx="127265" cy="12210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 flipH="1">
            <a:off x="1602927" y="2334137"/>
            <a:ext cx="713714" cy="49014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1602926" y="3071929"/>
            <a:ext cx="333640" cy="285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3702793" y="376500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3787062" y="3603344"/>
            <a:ext cx="166820" cy="1616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4" name="Oval 20"/>
          <p:cNvSpPr>
            <a:spLocks noChangeArrowheads="1"/>
          </p:cNvSpPr>
          <p:nvPr/>
        </p:nvSpPr>
        <p:spPr bwMode="auto">
          <a:xfrm>
            <a:off x="1265847" y="2743447"/>
            <a:ext cx="404152" cy="39383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1140303" y="327486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1222853" y="3070208"/>
            <a:ext cx="84269" cy="20465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222853" y="2702172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8" name="Oval 40"/>
          <p:cNvSpPr>
            <a:spLocks noChangeArrowheads="1"/>
          </p:cNvSpPr>
          <p:nvPr/>
        </p:nvSpPr>
        <p:spPr bwMode="auto">
          <a:xfrm>
            <a:off x="2509257" y="4502794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2504097" y="445292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1460184" y="5280141"/>
            <a:ext cx="404151" cy="39383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1" name="Oval 55"/>
          <p:cNvSpPr>
            <a:spLocks noChangeArrowheads="1"/>
          </p:cNvSpPr>
          <p:nvPr/>
        </p:nvSpPr>
        <p:spPr bwMode="auto">
          <a:xfrm>
            <a:off x="1334639" y="5811556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 flipH="1">
            <a:off x="1417189" y="5606901"/>
            <a:ext cx="84270" cy="20465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Oval 59"/>
          <p:cNvSpPr>
            <a:spLocks noChangeArrowheads="1"/>
          </p:cNvSpPr>
          <p:nvPr/>
        </p:nvSpPr>
        <p:spPr bwMode="auto">
          <a:xfrm>
            <a:off x="2048353" y="5852830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2048353" y="581155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45" name="Oval 61"/>
          <p:cNvSpPr>
            <a:spLocks noChangeArrowheads="1"/>
          </p:cNvSpPr>
          <p:nvPr/>
        </p:nvSpPr>
        <p:spPr bwMode="auto">
          <a:xfrm>
            <a:off x="2428426" y="6384247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6" name="Oval 62"/>
          <p:cNvSpPr>
            <a:spLocks noChangeArrowheads="1"/>
          </p:cNvSpPr>
          <p:nvPr/>
        </p:nvSpPr>
        <p:spPr bwMode="auto">
          <a:xfrm>
            <a:off x="1922807" y="6384247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7" name="Line 63"/>
          <p:cNvSpPr>
            <a:spLocks noChangeShapeType="1"/>
          </p:cNvSpPr>
          <p:nvPr/>
        </p:nvSpPr>
        <p:spPr bwMode="auto">
          <a:xfrm flipH="1">
            <a:off x="2007078" y="6220866"/>
            <a:ext cx="125544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64"/>
          <p:cNvSpPr>
            <a:spLocks noChangeShapeType="1"/>
          </p:cNvSpPr>
          <p:nvPr/>
        </p:nvSpPr>
        <p:spPr bwMode="auto">
          <a:xfrm>
            <a:off x="2344157" y="6220866"/>
            <a:ext cx="125544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 flipH="1">
            <a:off x="1797263" y="4870831"/>
            <a:ext cx="713713" cy="49014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797263" y="5608621"/>
            <a:ext cx="333640" cy="285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063949" y="5772001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4022674" y="573072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2887612" y="4790000"/>
            <a:ext cx="462623" cy="36803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3642599" y="5403966"/>
            <a:ext cx="462625" cy="4075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5" name="Oval 51"/>
          <p:cNvSpPr>
            <a:spLocks noChangeArrowheads="1"/>
          </p:cNvSpPr>
          <p:nvPr/>
        </p:nvSpPr>
        <p:spPr bwMode="auto">
          <a:xfrm>
            <a:off x="4483578" y="6220866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6" name="Oval 41"/>
          <p:cNvSpPr>
            <a:spLocks noChangeArrowheads="1"/>
          </p:cNvSpPr>
          <p:nvPr/>
        </p:nvSpPr>
        <p:spPr bwMode="auto">
          <a:xfrm>
            <a:off x="3307240" y="5118480"/>
            <a:ext cx="40415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3265966" y="511848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58" name="Line 49"/>
          <p:cNvSpPr>
            <a:spLocks noChangeShapeType="1"/>
          </p:cNvSpPr>
          <p:nvPr/>
        </p:nvSpPr>
        <p:spPr bwMode="auto">
          <a:xfrm flipH="1">
            <a:off x="3222970" y="5486516"/>
            <a:ext cx="211535" cy="36803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2971881" y="5854551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2928886" y="585455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61" name="Oval 52"/>
          <p:cNvSpPr>
            <a:spLocks noChangeArrowheads="1"/>
          </p:cNvSpPr>
          <p:nvPr/>
        </p:nvSpPr>
        <p:spPr bwMode="auto">
          <a:xfrm>
            <a:off x="2803341" y="6384247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Oval 53"/>
          <p:cNvSpPr>
            <a:spLocks noChangeArrowheads="1"/>
          </p:cNvSpPr>
          <p:nvPr/>
        </p:nvSpPr>
        <p:spPr bwMode="auto">
          <a:xfrm>
            <a:off x="3307240" y="6344691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 flipH="1">
            <a:off x="2928887" y="6220866"/>
            <a:ext cx="84269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4" name="Line 58"/>
          <p:cNvSpPr>
            <a:spLocks noChangeShapeType="1"/>
          </p:cNvSpPr>
          <p:nvPr/>
        </p:nvSpPr>
        <p:spPr bwMode="auto">
          <a:xfrm>
            <a:off x="3222970" y="6220866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4399308" y="6098761"/>
            <a:ext cx="127265" cy="12210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6" name="Oval 68"/>
          <p:cNvSpPr>
            <a:spLocks noChangeArrowheads="1"/>
          </p:cNvSpPr>
          <p:nvPr/>
        </p:nvSpPr>
        <p:spPr bwMode="auto">
          <a:xfrm>
            <a:off x="3897128" y="6301697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7" name="Line 69"/>
          <p:cNvSpPr>
            <a:spLocks noChangeShapeType="1"/>
          </p:cNvSpPr>
          <p:nvPr/>
        </p:nvSpPr>
        <p:spPr bwMode="auto">
          <a:xfrm flipH="1">
            <a:off x="3981399" y="6140037"/>
            <a:ext cx="166819" cy="1616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1417189" y="523886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9" name="Oval 73"/>
          <p:cNvSpPr>
            <a:spLocks noChangeArrowheads="1"/>
          </p:cNvSpPr>
          <p:nvPr/>
        </p:nvSpPr>
        <p:spPr bwMode="auto">
          <a:xfrm>
            <a:off x="5642717" y="2989378"/>
            <a:ext cx="40415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0" name="Oval 74"/>
          <p:cNvSpPr>
            <a:spLocks noChangeArrowheads="1"/>
          </p:cNvSpPr>
          <p:nvPr/>
        </p:nvSpPr>
        <p:spPr bwMode="auto">
          <a:xfrm>
            <a:off x="5307358" y="3725449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1" name="Text Box 75"/>
          <p:cNvSpPr txBox="1">
            <a:spLocks noChangeArrowheads="1"/>
          </p:cNvSpPr>
          <p:nvPr/>
        </p:nvSpPr>
        <p:spPr bwMode="auto">
          <a:xfrm>
            <a:off x="5601443" y="298937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72" name="Text Box 76"/>
          <p:cNvSpPr txBox="1">
            <a:spLocks noChangeArrowheads="1"/>
          </p:cNvSpPr>
          <p:nvPr/>
        </p:nvSpPr>
        <p:spPr bwMode="auto">
          <a:xfrm>
            <a:off x="5264363" y="372544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H="1">
            <a:off x="5558447" y="3357414"/>
            <a:ext cx="211535" cy="36803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4" name="Oval 78"/>
          <p:cNvSpPr>
            <a:spLocks noChangeArrowheads="1"/>
          </p:cNvSpPr>
          <p:nvPr/>
        </p:nvSpPr>
        <p:spPr bwMode="auto">
          <a:xfrm>
            <a:off x="5138818" y="4255145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5" name="Oval 79"/>
          <p:cNvSpPr>
            <a:spLocks noChangeArrowheads="1"/>
          </p:cNvSpPr>
          <p:nvPr/>
        </p:nvSpPr>
        <p:spPr bwMode="auto">
          <a:xfrm>
            <a:off x="5642718" y="4215589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6" name="Line 80"/>
          <p:cNvSpPr>
            <a:spLocks noChangeShapeType="1"/>
          </p:cNvSpPr>
          <p:nvPr/>
        </p:nvSpPr>
        <p:spPr bwMode="auto">
          <a:xfrm flipH="1">
            <a:off x="5264364" y="4091764"/>
            <a:ext cx="84269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7" name="Line 81"/>
          <p:cNvSpPr>
            <a:spLocks noChangeShapeType="1"/>
          </p:cNvSpPr>
          <p:nvPr/>
        </p:nvSpPr>
        <p:spPr bwMode="auto">
          <a:xfrm>
            <a:off x="5558447" y="4091764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8" name="Oval 84"/>
          <p:cNvSpPr>
            <a:spLocks noChangeArrowheads="1"/>
          </p:cNvSpPr>
          <p:nvPr/>
        </p:nvSpPr>
        <p:spPr bwMode="auto">
          <a:xfrm>
            <a:off x="8153614" y="4409926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9" name="Text Box 85"/>
          <p:cNvSpPr txBox="1">
            <a:spLocks noChangeArrowheads="1"/>
          </p:cNvSpPr>
          <p:nvPr/>
        </p:nvSpPr>
        <p:spPr bwMode="auto">
          <a:xfrm>
            <a:off x="8112338" y="436865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7732263" y="4041891"/>
            <a:ext cx="462625" cy="4075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1" name="Oval 88"/>
          <p:cNvSpPr>
            <a:spLocks noChangeArrowheads="1"/>
          </p:cNvSpPr>
          <p:nvPr/>
        </p:nvSpPr>
        <p:spPr bwMode="auto">
          <a:xfrm>
            <a:off x="8573243" y="4858791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2" name="Oval 89"/>
          <p:cNvSpPr>
            <a:spLocks noChangeArrowheads="1"/>
          </p:cNvSpPr>
          <p:nvPr/>
        </p:nvSpPr>
        <p:spPr bwMode="auto">
          <a:xfrm>
            <a:off x="7396904" y="3756405"/>
            <a:ext cx="40415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3" name="Text Box 91"/>
          <p:cNvSpPr txBox="1">
            <a:spLocks noChangeArrowheads="1"/>
          </p:cNvSpPr>
          <p:nvPr/>
        </p:nvSpPr>
        <p:spPr bwMode="auto">
          <a:xfrm>
            <a:off x="7355630" y="375640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84" name="Line 93"/>
          <p:cNvSpPr>
            <a:spLocks noChangeShapeType="1"/>
          </p:cNvSpPr>
          <p:nvPr/>
        </p:nvSpPr>
        <p:spPr bwMode="auto">
          <a:xfrm flipH="1">
            <a:off x="7312635" y="4124441"/>
            <a:ext cx="211535" cy="36803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Line 98"/>
          <p:cNvSpPr>
            <a:spLocks noChangeShapeType="1"/>
          </p:cNvSpPr>
          <p:nvPr/>
        </p:nvSpPr>
        <p:spPr bwMode="auto">
          <a:xfrm>
            <a:off x="8488972" y="4736686"/>
            <a:ext cx="127265" cy="12210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6" name="Oval 99"/>
          <p:cNvSpPr>
            <a:spLocks noChangeArrowheads="1"/>
          </p:cNvSpPr>
          <p:nvPr/>
        </p:nvSpPr>
        <p:spPr bwMode="auto">
          <a:xfrm>
            <a:off x="7986793" y="4939622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7" name="Line 100"/>
          <p:cNvSpPr>
            <a:spLocks noChangeShapeType="1"/>
          </p:cNvSpPr>
          <p:nvPr/>
        </p:nvSpPr>
        <p:spPr bwMode="auto">
          <a:xfrm flipH="1">
            <a:off x="8071064" y="4777962"/>
            <a:ext cx="166819" cy="1616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Line 101"/>
          <p:cNvSpPr>
            <a:spLocks noChangeShapeType="1"/>
          </p:cNvSpPr>
          <p:nvPr/>
        </p:nvSpPr>
        <p:spPr bwMode="auto">
          <a:xfrm>
            <a:off x="6015912" y="3281743"/>
            <a:ext cx="1413669" cy="5847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89" name="Group 103"/>
          <p:cNvGrpSpPr>
            <a:grpSpLocks/>
          </p:cNvGrpSpPr>
          <p:nvPr/>
        </p:nvGrpSpPr>
        <p:grpSpPr bwMode="auto">
          <a:xfrm>
            <a:off x="6502613" y="5182112"/>
            <a:ext cx="713713" cy="737791"/>
            <a:chOff x="982" y="3404"/>
            <a:chExt cx="415" cy="429"/>
          </a:xfrm>
        </p:grpSpPr>
        <p:sp>
          <p:nvSpPr>
            <p:cNvPr id="90" name="Oval 104"/>
            <p:cNvSpPr>
              <a:spLocks noChangeArrowheads="1"/>
            </p:cNvSpPr>
            <p:nvPr/>
          </p:nvSpPr>
          <p:spPr bwMode="auto">
            <a:xfrm>
              <a:off x="1055" y="3428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1" name="Text Box 105"/>
            <p:cNvSpPr txBox="1">
              <a:spLocks noChangeArrowheads="1"/>
            </p:cNvSpPr>
            <p:nvPr/>
          </p:nvSpPr>
          <p:spPr bwMode="auto">
            <a:xfrm>
              <a:off x="1055" y="340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92" name="Oval 106"/>
            <p:cNvSpPr>
              <a:spLocks noChangeArrowheads="1"/>
            </p:cNvSpPr>
            <p:nvPr/>
          </p:nvSpPr>
          <p:spPr bwMode="auto">
            <a:xfrm>
              <a:off x="1276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3" name="Oval 107"/>
            <p:cNvSpPr>
              <a:spLocks noChangeArrowheads="1"/>
            </p:cNvSpPr>
            <p:nvPr/>
          </p:nvSpPr>
          <p:spPr bwMode="auto">
            <a:xfrm>
              <a:off x="982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4" name="Line 108"/>
            <p:cNvSpPr>
              <a:spLocks noChangeShapeType="1"/>
            </p:cNvSpPr>
            <p:nvPr/>
          </p:nvSpPr>
          <p:spPr bwMode="auto">
            <a:xfrm flipH="1">
              <a:off x="1031" y="3642"/>
              <a:ext cx="73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95" name="Line 109"/>
            <p:cNvSpPr>
              <a:spLocks noChangeShapeType="1"/>
            </p:cNvSpPr>
            <p:nvPr/>
          </p:nvSpPr>
          <p:spPr bwMode="auto">
            <a:xfrm>
              <a:off x="1227" y="3642"/>
              <a:ext cx="73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96" name="Oval 90"/>
          <p:cNvSpPr>
            <a:spLocks noChangeArrowheads="1"/>
          </p:cNvSpPr>
          <p:nvPr/>
        </p:nvSpPr>
        <p:spPr bwMode="auto">
          <a:xfrm>
            <a:off x="7061545" y="4492476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7018551" y="449247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98" name="Oval 95"/>
          <p:cNvSpPr>
            <a:spLocks noChangeArrowheads="1"/>
          </p:cNvSpPr>
          <p:nvPr/>
        </p:nvSpPr>
        <p:spPr bwMode="auto">
          <a:xfrm>
            <a:off x="7396905" y="4982616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>
            <a:off x="7312635" y="4858791"/>
            <a:ext cx="84270" cy="163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0" name="Line 110"/>
          <p:cNvSpPr>
            <a:spLocks noChangeShapeType="1"/>
          </p:cNvSpPr>
          <p:nvPr/>
        </p:nvSpPr>
        <p:spPr bwMode="auto">
          <a:xfrm flipH="1">
            <a:off x="6941160" y="4889748"/>
            <a:ext cx="196056" cy="3422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1" name="Text Box 111"/>
          <p:cNvSpPr txBox="1">
            <a:spLocks noChangeArrowheads="1"/>
          </p:cNvSpPr>
          <p:nvPr/>
        </p:nvSpPr>
        <p:spPr bwMode="auto">
          <a:xfrm>
            <a:off x="6308276" y="2648859"/>
            <a:ext cx="2779183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/>
              <a:t>poorest balancing: height(normal) is 4</a:t>
            </a:r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233972" y="4354893"/>
            <a:ext cx="1979481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i="0" dirty="0"/>
              <a:t>Black edge</a:t>
            </a:r>
          </a:p>
        </p:txBody>
      </p:sp>
      <p:sp>
        <p:nvSpPr>
          <p:cNvPr id="103" name="Line 113"/>
          <p:cNvSpPr>
            <a:spLocks noChangeShapeType="1"/>
          </p:cNvSpPr>
          <p:nvPr/>
        </p:nvSpPr>
        <p:spPr bwMode="auto">
          <a:xfrm>
            <a:off x="1432667" y="4695411"/>
            <a:ext cx="584729" cy="39039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151158468"/>
      </p:ext>
    </p:extLst>
  </p:cSld>
  <p:clrMapOvr>
    <a:masterClrMapping/>
  </p:clrMapOvr>
  <p:transition spd="slow">
    <p:pull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Definition of RBT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9756" y="1722967"/>
            <a:ext cx="8893042" cy="487561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167" dirty="0">
                <a:solidFill>
                  <a:schemeClr val="tx1"/>
                </a:solidFill>
              </a:rPr>
              <a:t>  </a:t>
            </a:r>
            <a:r>
              <a:rPr lang="en-US" altLang="zh-CN" sz="2167" dirty="0">
                <a:solidFill>
                  <a:schemeClr val="tx1"/>
                </a:solidFill>
              </a:rPr>
              <a:t>(A red-black tree of black height </a:t>
            </a:r>
            <a:r>
              <a:rPr lang="en-US" altLang="zh-CN" sz="2167" i="1" dirty="0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 is denoted as </a:t>
            </a:r>
            <a:r>
              <a:rPr lang="en-US" altLang="zh-CN" sz="2167" i="1" dirty="0" err="1">
                <a:solidFill>
                  <a:schemeClr val="tx1"/>
                </a:solidFill>
              </a:rPr>
              <a:t>RB</a:t>
            </a:r>
            <a:r>
              <a:rPr lang="en-US" altLang="zh-CN" sz="2167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An external node is an </a:t>
            </a:r>
            <a:r>
              <a:rPr lang="en-US" altLang="zh-CN" i="1" dirty="0">
                <a:solidFill>
                  <a:schemeClr val="tx1"/>
                </a:solidFill>
              </a:rPr>
              <a:t>RB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tree, and the node is black.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A binary tree is an 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i="1" dirty="0" err="1">
                <a:solidFill>
                  <a:schemeClr val="tx1"/>
                </a:solidFill>
              </a:rPr>
              <a:t>RB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i="1" dirty="0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1</a:t>
            </a:r>
            <a:r>
              <a:rPr lang="en-US" altLang="zh-CN" dirty="0">
                <a:solidFill>
                  <a:schemeClr val="tx1"/>
                </a:solidFill>
              </a:rPr>
              <a:t>) tree if: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Its root is red,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Its left and right subtrees are each an </a:t>
            </a:r>
            <a:r>
              <a:rPr lang="en-US" altLang="zh-CN" i="1" dirty="0">
                <a:solidFill>
                  <a:schemeClr val="tx1"/>
                </a:solidFill>
              </a:rPr>
              <a:t>RB</a:t>
            </a:r>
            <a:r>
              <a:rPr lang="en-US" altLang="zh-CN" i="1" baseline="-25000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tree.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</a:rPr>
              <a:t>A binary tree is an </a:t>
            </a:r>
            <a:r>
              <a:rPr lang="en-US" altLang="zh-CN" i="1" dirty="0" err="1">
                <a:solidFill>
                  <a:schemeClr val="tx1"/>
                </a:solidFill>
              </a:rPr>
              <a:t>RB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i="1" dirty="0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1</a:t>
            </a:r>
            <a:r>
              <a:rPr lang="en-US" altLang="zh-CN" dirty="0">
                <a:solidFill>
                  <a:schemeClr val="tx1"/>
                </a:solidFill>
              </a:rPr>
              <a:t>) tree if: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Its root is black,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Its left and right subtrees are each either an </a:t>
            </a:r>
            <a:r>
              <a:rPr lang="en-US" altLang="zh-CN" i="1" dirty="0">
                <a:solidFill>
                  <a:schemeClr val="tx1"/>
                </a:solidFill>
              </a:rPr>
              <a:t>RB</a:t>
            </a:r>
            <a:r>
              <a:rPr lang="en-US" altLang="zh-CN" i="1" baseline="-25000" dirty="0">
                <a:solidFill>
                  <a:schemeClr val="tx1"/>
                </a:solidFill>
              </a:rPr>
              <a:t>h</a:t>
            </a:r>
            <a:r>
              <a:rPr lang="en-US" altLang="zh-CN" baseline="-25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tree or an </a:t>
            </a:r>
            <a:r>
              <a:rPr lang="en-US" altLang="zh-CN" i="1" dirty="0" err="1">
                <a:solidFill>
                  <a:schemeClr val="tx1"/>
                </a:solidFill>
              </a:rPr>
              <a:t>ARB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 tree.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167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A4503-7BD2-4211-B945-CBE80B73875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283774" y="3144751"/>
            <a:ext cx="1804062" cy="4258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i="0" dirty="0"/>
              <a:t>No </a:t>
            </a:r>
            <a:r>
              <a:rPr lang="en-US" altLang="zh-CN" sz="2167" dirty="0"/>
              <a:t>ARB</a:t>
            </a:r>
            <a:r>
              <a:rPr lang="en-US" altLang="zh-CN" sz="2167" i="0" baseline="-25000" dirty="0"/>
              <a:t>0</a:t>
            </a:r>
            <a:endParaRPr lang="en-US" altLang="zh-CN" sz="2167" i="0" dirty="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6747199" y="3340807"/>
            <a:ext cx="53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698625350"/>
      </p:ext>
    </p:extLst>
  </p:cSld>
  <p:clrMapOvr>
    <a:masterClrMapping/>
  </p:clrMapOvr>
  <p:transition spd="slow">
    <p:pull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Well-defined Black Height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322766"/>
            <a:ext cx="8893042" cy="4731146"/>
          </a:xfrm>
        </p:spPr>
        <p:txBody>
          <a:bodyPr/>
          <a:lstStyle/>
          <a:p>
            <a:pPr eaLnBrk="1" hangingPunct="1"/>
            <a:r>
              <a:rPr lang="en-US" altLang="zh-CN" sz="2383" dirty="0">
                <a:solidFill>
                  <a:schemeClr val="tx1"/>
                </a:solidFill>
              </a:rPr>
              <a:t>That “the black height of any </a:t>
            </a:r>
            <a:r>
              <a:rPr lang="en-US" altLang="zh-CN" sz="2383" i="1" dirty="0" err="1">
                <a:solidFill>
                  <a:schemeClr val="tx1"/>
                </a:solidFill>
              </a:rPr>
              <a:t>RB</a:t>
            </a:r>
            <a:r>
              <a:rPr lang="en-US" altLang="zh-CN" sz="2383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 tree or </a:t>
            </a:r>
            <a:r>
              <a:rPr lang="en-US" altLang="zh-CN" sz="2383" i="1" dirty="0" err="1">
                <a:solidFill>
                  <a:schemeClr val="tx1"/>
                </a:solidFill>
              </a:rPr>
              <a:t>ARB</a:t>
            </a:r>
            <a:r>
              <a:rPr lang="en-US" altLang="zh-CN" sz="2383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 tree is well </a:t>
            </a:r>
            <a:r>
              <a:rPr lang="en-US" altLang="zh-CN" sz="2383" dirty="0" err="1">
                <a:solidFill>
                  <a:schemeClr val="tx1"/>
                </a:solidFill>
              </a:rPr>
              <a:t>defind</a:t>
            </a:r>
            <a:r>
              <a:rPr lang="en-US" altLang="zh-CN" sz="2383" dirty="0">
                <a:solidFill>
                  <a:schemeClr val="tx1"/>
                </a:solidFill>
              </a:rPr>
              <a:t>” means </a:t>
            </a:r>
            <a:r>
              <a:rPr lang="en-US" altLang="zh-CN" sz="2600" i="1" dirty="0">
                <a:solidFill>
                  <a:schemeClr val="tx1"/>
                </a:solidFill>
              </a:rPr>
              <a:t>the black length of all external paths from the root is the same</a:t>
            </a:r>
            <a:r>
              <a:rPr lang="en-US" altLang="zh-CN" sz="2600" dirty="0">
                <a:solidFill>
                  <a:schemeClr val="tx1"/>
                </a:solidFill>
              </a:rPr>
              <a:t>. 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Proof: induction on </a:t>
            </a:r>
            <a:r>
              <a:rPr lang="en-US" altLang="zh-CN" sz="2600" i="1" dirty="0">
                <a:solidFill>
                  <a:schemeClr val="tx1"/>
                </a:solidFill>
              </a:rPr>
              <a:t>h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Base case: </a:t>
            </a:r>
            <a:r>
              <a:rPr lang="en-US" altLang="zh-CN" sz="2600" i="1" dirty="0">
                <a:solidFill>
                  <a:schemeClr val="tx1"/>
                </a:solidFill>
              </a:rPr>
              <a:t>h</a:t>
            </a:r>
            <a:r>
              <a:rPr lang="en-US" altLang="zh-CN" sz="2600" dirty="0">
                <a:solidFill>
                  <a:schemeClr val="tx1"/>
                </a:solidFill>
              </a:rPr>
              <a:t>=0, that is </a:t>
            </a:r>
            <a:r>
              <a:rPr lang="en-US" altLang="zh-CN" sz="2600" i="1" dirty="0">
                <a:solidFill>
                  <a:schemeClr val="tx1"/>
                </a:solidFill>
              </a:rPr>
              <a:t>RB</a:t>
            </a:r>
            <a:r>
              <a:rPr lang="en-US" altLang="zh-CN" sz="2600" baseline="-25000" dirty="0">
                <a:solidFill>
                  <a:schemeClr val="tx1"/>
                </a:solidFill>
              </a:rPr>
              <a:t>0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en-US" altLang="zh-CN" sz="1950" dirty="0">
                <a:solidFill>
                  <a:schemeClr val="tx1"/>
                </a:solidFill>
              </a:rPr>
              <a:t>(there is no </a:t>
            </a:r>
            <a:r>
              <a:rPr lang="en-US" altLang="zh-CN" sz="1950" i="1" dirty="0">
                <a:solidFill>
                  <a:schemeClr val="tx1"/>
                </a:solidFill>
              </a:rPr>
              <a:t>ARB</a:t>
            </a:r>
            <a:r>
              <a:rPr lang="en-US" altLang="zh-CN" sz="1950" baseline="-25000" dirty="0">
                <a:solidFill>
                  <a:schemeClr val="tx1"/>
                </a:solidFill>
              </a:rPr>
              <a:t>0</a:t>
            </a:r>
            <a:r>
              <a:rPr lang="en-US" altLang="zh-CN" sz="1950" dirty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In </a:t>
            </a:r>
            <a:r>
              <a:rPr lang="en-US" altLang="zh-CN" sz="2600" i="1" dirty="0">
                <a:solidFill>
                  <a:schemeClr val="tx1"/>
                </a:solidFill>
              </a:rPr>
              <a:t>ARB</a:t>
            </a:r>
            <a:r>
              <a:rPr lang="en-US" altLang="zh-CN" sz="2600" baseline="-25000" dirty="0">
                <a:solidFill>
                  <a:schemeClr val="tx1"/>
                </a:solidFill>
              </a:rPr>
              <a:t>h+1</a:t>
            </a:r>
            <a:r>
              <a:rPr lang="en-US" altLang="zh-CN" sz="2600" dirty="0">
                <a:solidFill>
                  <a:schemeClr val="tx1"/>
                </a:solidFill>
              </a:rPr>
              <a:t>, its two </a:t>
            </a:r>
            <a:r>
              <a:rPr lang="en-US" altLang="zh-CN" sz="2600" dirty="0" err="1">
                <a:solidFill>
                  <a:schemeClr val="tx1"/>
                </a:solidFill>
              </a:rPr>
              <a:t>subtrees</a:t>
            </a:r>
            <a:r>
              <a:rPr lang="en-US" altLang="zh-CN" sz="2600" dirty="0">
                <a:solidFill>
                  <a:schemeClr val="tx1"/>
                </a:solidFill>
              </a:rPr>
              <a:t> are both </a:t>
            </a:r>
            <a:r>
              <a:rPr lang="en-US" altLang="zh-CN" sz="2600" i="1" dirty="0" err="1">
                <a:solidFill>
                  <a:schemeClr val="tx1"/>
                </a:solidFill>
              </a:rPr>
              <a:t>RB</a:t>
            </a:r>
            <a:r>
              <a:rPr lang="en-US" altLang="zh-CN" sz="2600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600" dirty="0">
                <a:solidFill>
                  <a:schemeClr val="tx1"/>
                </a:solidFill>
              </a:rPr>
              <a:t>. Since the root is red, the black length of all external paths from the root is </a:t>
            </a:r>
            <a:r>
              <a:rPr lang="en-US" altLang="zh-CN" sz="2600" i="1" dirty="0">
                <a:solidFill>
                  <a:schemeClr val="tx1"/>
                </a:solidFill>
              </a:rPr>
              <a:t>h</a:t>
            </a:r>
            <a:r>
              <a:rPr lang="en-US" altLang="zh-CN" sz="2600" dirty="0">
                <a:solidFill>
                  <a:schemeClr val="tx1"/>
                </a:solidFill>
              </a:rPr>
              <a:t>, that’s the same as its two </a:t>
            </a:r>
            <a:r>
              <a:rPr lang="en-US" altLang="zh-CN" sz="2600" dirty="0" err="1">
                <a:solidFill>
                  <a:schemeClr val="tx1"/>
                </a:solidFill>
              </a:rPr>
              <a:t>subtrees</a:t>
            </a:r>
            <a:r>
              <a:rPr lang="en-US" altLang="zh-CN" sz="2600" dirty="0">
                <a:solidFill>
                  <a:schemeClr val="tx1"/>
                </a:solidFill>
              </a:rPr>
              <a:t>.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In </a:t>
            </a:r>
            <a:r>
              <a:rPr lang="en-US" altLang="zh-CN" sz="2600" i="1" dirty="0">
                <a:solidFill>
                  <a:schemeClr val="tx1"/>
                </a:solidFill>
              </a:rPr>
              <a:t>RB</a:t>
            </a:r>
            <a:r>
              <a:rPr lang="en-US" altLang="zh-CN" sz="2600" baseline="-25000" dirty="0">
                <a:solidFill>
                  <a:schemeClr val="tx1"/>
                </a:solidFill>
              </a:rPr>
              <a:t>h+1</a:t>
            </a:r>
            <a:r>
              <a:rPr lang="en-US" altLang="zh-CN" sz="2600" dirty="0">
                <a:solidFill>
                  <a:schemeClr val="tx1"/>
                </a:solidFill>
              </a:rPr>
              <a:t>:</a:t>
            </a:r>
          </a:p>
          <a:p>
            <a:pPr lvl="1" eaLnBrk="1" hangingPunct="1"/>
            <a:r>
              <a:rPr lang="en-US" altLang="zh-CN" sz="2167" dirty="0">
                <a:solidFill>
                  <a:schemeClr val="tx1"/>
                </a:solidFill>
              </a:rPr>
              <a:t>Case 1: two </a:t>
            </a:r>
            <a:r>
              <a:rPr lang="en-US" altLang="zh-CN" sz="2167" dirty="0" err="1">
                <a:solidFill>
                  <a:schemeClr val="tx1"/>
                </a:solidFill>
              </a:rPr>
              <a:t>subtrees</a:t>
            </a:r>
            <a:r>
              <a:rPr lang="en-US" altLang="zh-CN" sz="2167" dirty="0">
                <a:solidFill>
                  <a:schemeClr val="tx1"/>
                </a:solidFill>
              </a:rPr>
              <a:t> are </a:t>
            </a:r>
            <a:r>
              <a:rPr lang="en-US" altLang="zh-CN" sz="2167" i="1" dirty="0" err="1">
                <a:solidFill>
                  <a:schemeClr val="tx1"/>
                </a:solidFill>
              </a:rPr>
              <a:t>RB</a:t>
            </a:r>
            <a:r>
              <a:rPr lang="en-US" altLang="zh-CN" sz="2167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 err="1">
                <a:solidFill>
                  <a:schemeClr val="tx1"/>
                </a:solidFill>
              </a:rPr>
              <a:t>’s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z="2167" dirty="0">
                <a:solidFill>
                  <a:schemeClr val="tx1"/>
                </a:solidFill>
              </a:rPr>
              <a:t>Case 2: two </a:t>
            </a:r>
            <a:r>
              <a:rPr lang="en-US" altLang="zh-CN" sz="2167" dirty="0" err="1">
                <a:solidFill>
                  <a:schemeClr val="tx1"/>
                </a:solidFill>
              </a:rPr>
              <a:t>subtrees</a:t>
            </a:r>
            <a:r>
              <a:rPr lang="en-US" altLang="zh-CN" sz="2167" dirty="0">
                <a:solidFill>
                  <a:schemeClr val="tx1"/>
                </a:solidFill>
              </a:rPr>
              <a:t> are </a:t>
            </a:r>
            <a:r>
              <a:rPr lang="en-US" altLang="zh-CN" sz="2167" i="1" dirty="0">
                <a:solidFill>
                  <a:schemeClr val="tx1"/>
                </a:solidFill>
              </a:rPr>
              <a:t>ARB</a:t>
            </a:r>
            <a:r>
              <a:rPr lang="en-US" altLang="zh-CN" sz="2167" baseline="-25000" dirty="0">
                <a:solidFill>
                  <a:schemeClr val="tx1"/>
                </a:solidFill>
              </a:rPr>
              <a:t>h+1</a:t>
            </a:r>
            <a:r>
              <a:rPr lang="en-US" altLang="zh-CN" sz="2167" dirty="0">
                <a:solidFill>
                  <a:schemeClr val="tx1"/>
                </a:solidFill>
              </a:rPr>
              <a:t>’s</a:t>
            </a:r>
          </a:p>
          <a:p>
            <a:pPr lvl="1" eaLnBrk="1" hangingPunct="1"/>
            <a:r>
              <a:rPr lang="en-US" altLang="zh-CN" sz="2167" dirty="0">
                <a:solidFill>
                  <a:schemeClr val="tx1"/>
                </a:solidFill>
              </a:rPr>
              <a:t>Case 3: one </a:t>
            </a:r>
            <a:r>
              <a:rPr lang="en-US" altLang="zh-CN" sz="2167" dirty="0" err="1">
                <a:solidFill>
                  <a:schemeClr val="tx1"/>
                </a:solidFill>
              </a:rPr>
              <a:t>subtree</a:t>
            </a:r>
            <a:r>
              <a:rPr lang="en-US" altLang="zh-CN" sz="2167" dirty="0">
                <a:solidFill>
                  <a:schemeClr val="tx1"/>
                </a:solidFill>
              </a:rPr>
              <a:t> is an </a:t>
            </a:r>
            <a:r>
              <a:rPr lang="en-US" altLang="zh-CN" sz="2167" i="1" dirty="0" err="1">
                <a:solidFill>
                  <a:schemeClr val="tx1"/>
                </a:solidFill>
              </a:rPr>
              <a:t>RB</a:t>
            </a:r>
            <a:r>
              <a:rPr lang="en-US" altLang="zh-CN" sz="2167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(black height=</a:t>
            </a:r>
            <a:r>
              <a:rPr lang="en-US" altLang="zh-CN" sz="2167" i="1" dirty="0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),  and the another is an </a:t>
            </a:r>
            <a:r>
              <a:rPr lang="en-US" altLang="zh-CN" sz="2167" i="1" dirty="0">
                <a:solidFill>
                  <a:schemeClr val="tx1"/>
                </a:solidFill>
              </a:rPr>
              <a:t>ARB</a:t>
            </a:r>
            <a:r>
              <a:rPr lang="en-US" altLang="zh-CN" sz="2167" baseline="-25000" dirty="0">
                <a:solidFill>
                  <a:schemeClr val="tx1"/>
                </a:solidFill>
              </a:rPr>
              <a:t>h+1</a:t>
            </a:r>
            <a:r>
              <a:rPr lang="en-US" altLang="zh-CN" sz="2167" dirty="0">
                <a:solidFill>
                  <a:schemeClr val="tx1"/>
                </a:solidFill>
              </a:rPr>
              <a:t>(black height=</a:t>
            </a:r>
            <a:r>
              <a:rPr lang="en-US" altLang="zh-CN" sz="2167" i="1" dirty="0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+1)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5501-0C50-4C87-A539-E4B83ABD1DD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22738"/>
      </p:ext>
    </p:extLst>
  </p:cSld>
  <p:clrMapOvr>
    <a:masterClrMapping/>
  </p:clrMapOvr>
  <p:transition spd="slow">
    <p:pull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Properties of Red-Black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817556"/>
            <a:ext cx="9219803" cy="5078544"/>
          </a:xfrm>
        </p:spPr>
        <p:txBody>
          <a:bodyPr/>
          <a:lstStyle/>
          <a:p>
            <a:pPr eaLnBrk="1" hangingPunct="1"/>
            <a:r>
              <a:rPr lang="en-US" altLang="zh-CN" sz="2383" dirty="0">
                <a:solidFill>
                  <a:schemeClr val="tx1"/>
                </a:solidFill>
              </a:rPr>
              <a:t>The black height of any </a:t>
            </a:r>
            <a:r>
              <a:rPr lang="en-US" altLang="zh-CN" sz="2383" i="1" dirty="0" err="1">
                <a:solidFill>
                  <a:schemeClr val="tx1"/>
                </a:solidFill>
              </a:rPr>
              <a:t>RB</a:t>
            </a:r>
            <a:r>
              <a:rPr lang="en-US" altLang="zh-CN" sz="2383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 tree or </a:t>
            </a:r>
            <a:r>
              <a:rPr lang="en-US" altLang="zh-CN" sz="2383" i="1" dirty="0" err="1">
                <a:solidFill>
                  <a:schemeClr val="tx1"/>
                </a:solidFill>
              </a:rPr>
              <a:t>ARB</a:t>
            </a:r>
            <a:r>
              <a:rPr lang="en-US" altLang="zh-CN" sz="2383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 tree is well-defined and is </a:t>
            </a:r>
            <a:r>
              <a:rPr lang="en-US" altLang="zh-CN" sz="2383" i="1" dirty="0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83" dirty="0">
                <a:solidFill>
                  <a:schemeClr val="tx1"/>
                </a:solidFill>
              </a:rPr>
              <a:t>Let </a:t>
            </a:r>
            <a:r>
              <a:rPr lang="en-US" altLang="zh-CN" sz="2383" i="1" dirty="0">
                <a:solidFill>
                  <a:schemeClr val="tx1"/>
                </a:solidFill>
              </a:rPr>
              <a:t>T</a:t>
            </a:r>
            <a:r>
              <a:rPr lang="en-US" altLang="zh-CN" sz="2383" dirty="0">
                <a:solidFill>
                  <a:schemeClr val="tx1"/>
                </a:solidFill>
              </a:rPr>
              <a:t> be an </a:t>
            </a:r>
            <a:r>
              <a:rPr lang="en-US" altLang="zh-CN" sz="2383" i="1" dirty="0" err="1">
                <a:solidFill>
                  <a:schemeClr val="tx1"/>
                </a:solidFill>
              </a:rPr>
              <a:t>RB</a:t>
            </a:r>
            <a:r>
              <a:rPr lang="en-US" altLang="zh-CN" sz="2383" i="1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 tree, then:</a:t>
            </a:r>
          </a:p>
          <a:p>
            <a:pPr lvl="1" eaLnBrk="1" hangingPunct="1"/>
            <a:r>
              <a:rPr lang="en-US" altLang="zh-CN" sz="2383" i="1" dirty="0">
                <a:solidFill>
                  <a:schemeClr val="tx1"/>
                </a:solidFill>
              </a:rPr>
              <a:t>T</a:t>
            </a:r>
            <a:r>
              <a:rPr lang="en-US" altLang="zh-CN" sz="2383" dirty="0">
                <a:solidFill>
                  <a:schemeClr val="tx1"/>
                </a:solidFill>
              </a:rPr>
              <a:t> has at least 2</a:t>
            </a:r>
            <a:r>
              <a:rPr lang="en-US" altLang="zh-CN" sz="2383" i="1" baseline="30000" dirty="0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-1 internal black nodes.</a:t>
            </a:r>
          </a:p>
          <a:p>
            <a:pPr lvl="1" eaLnBrk="1" hangingPunct="1"/>
            <a:r>
              <a:rPr lang="en-US" altLang="zh-CN" sz="2383" i="1" dirty="0">
                <a:solidFill>
                  <a:schemeClr val="tx1"/>
                </a:solidFill>
              </a:rPr>
              <a:t>T </a:t>
            </a:r>
            <a:r>
              <a:rPr lang="en-US" altLang="zh-CN" sz="2383" dirty="0">
                <a:solidFill>
                  <a:schemeClr val="tx1"/>
                </a:solidFill>
              </a:rPr>
              <a:t>has at most 4</a:t>
            </a:r>
            <a:r>
              <a:rPr lang="en-US" altLang="zh-CN" sz="2383" i="1" baseline="30000" dirty="0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-1 internal nodes.</a:t>
            </a:r>
          </a:p>
          <a:p>
            <a:pPr lvl="1" eaLnBrk="1" hangingPunct="1"/>
            <a:r>
              <a:rPr lang="en-US" altLang="zh-CN" sz="2383" dirty="0">
                <a:solidFill>
                  <a:schemeClr val="tx1"/>
                </a:solidFill>
              </a:rPr>
              <a:t>The depth of any black node is at most twice its black depth.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383" dirty="0">
                <a:solidFill>
                  <a:schemeClr val="tx1"/>
                </a:solidFill>
              </a:rPr>
              <a:t>Let </a:t>
            </a:r>
            <a:r>
              <a:rPr lang="en-US" altLang="zh-CN" sz="2383" i="1" dirty="0">
                <a:solidFill>
                  <a:schemeClr val="tx1"/>
                </a:solidFill>
              </a:rPr>
              <a:t>A</a:t>
            </a:r>
            <a:r>
              <a:rPr lang="en-US" altLang="zh-CN" sz="2383" dirty="0">
                <a:solidFill>
                  <a:schemeClr val="tx1"/>
                </a:solidFill>
              </a:rPr>
              <a:t> be an </a:t>
            </a:r>
            <a:r>
              <a:rPr lang="en-US" altLang="zh-CN" sz="2383" dirty="0" err="1">
                <a:solidFill>
                  <a:schemeClr val="tx1"/>
                </a:solidFill>
              </a:rPr>
              <a:t>ARB</a:t>
            </a:r>
            <a:r>
              <a:rPr lang="en-US" altLang="zh-CN" sz="2383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 tree, then:</a:t>
            </a:r>
          </a:p>
          <a:p>
            <a:pPr lvl="1" eaLnBrk="1" hangingPunct="1"/>
            <a:r>
              <a:rPr lang="en-US" altLang="zh-CN" sz="2383" i="1" dirty="0">
                <a:solidFill>
                  <a:schemeClr val="tx1"/>
                </a:solidFill>
              </a:rPr>
              <a:t>A</a:t>
            </a:r>
            <a:r>
              <a:rPr lang="en-US" altLang="zh-CN" sz="2383" dirty="0">
                <a:solidFill>
                  <a:schemeClr val="tx1"/>
                </a:solidFill>
              </a:rPr>
              <a:t> has at least 2</a:t>
            </a:r>
            <a:r>
              <a:rPr lang="en-US" altLang="zh-CN" sz="2383" i="1" baseline="30000" dirty="0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-2 internal black nodes.</a:t>
            </a:r>
          </a:p>
          <a:p>
            <a:pPr lvl="1" eaLnBrk="1" hangingPunct="1"/>
            <a:r>
              <a:rPr lang="en-US" altLang="zh-CN" sz="2383" i="1" dirty="0">
                <a:solidFill>
                  <a:schemeClr val="tx1"/>
                </a:solidFill>
              </a:rPr>
              <a:t>A </a:t>
            </a:r>
            <a:r>
              <a:rPr lang="en-US" altLang="zh-CN" sz="2383" dirty="0">
                <a:solidFill>
                  <a:schemeClr val="tx1"/>
                </a:solidFill>
              </a:rPr>
              <a:t>has at most (4</a:t>
            </a:r>
            <a:r>
              <a:rPr lang="en-US" altLang="zh-CN" sz="2383" i="1" baseline="30000" dirty="0">
                <a:solidFill>
                  <a:schemeClr val="tx1"/>
                </a:solidFill>
              </a:rPr>
              <a:t>h</a:t>
            </a:r>
            <a:r>
              <a:rPr lang="en-US" altLang="zh-CN" sz="2383" dirty="0">
                <a:solidFill>
                  <a:schemeClr val="tx1"/>
                </a:solidFill>
              </a:rPr>
              <a:t>)/2-1 internal nodes.</a:t>
            </a:r>
          </a:p>
          <a:p>
            <a:pPr lvl="1" eaLnBrk="1" hangingPunct="1"/>
            <a:r>
              <a:rPr lang="en-US" altLang="zh-CN" sz="2383" dirty="0">
                <a:solidFill>
                  <a:schemeClr val="tx1"/>
                </a:solidFill>
              </a:rPr>
              <a:t>The depth of any black node is at most twice its black depth.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01F1-ACA1-47E9-A5CD-EDDB7D66EA9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5835"/>
      </p:ext>
    </p:extLst>
  </p:cSld>
  <p:clrMapOvr>
    <a:masterClrMapping/>
  </p:clrMapOvr>
  <p:transition spd="slow">
    <p:pull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Bound on Depth of </a:t>
            </a:r>
            <a:br>
              <a:rPr lang="en-US" altLang="zh-CN" dirty="0"/>
            </a:br>
            <a:r>
              <a:rPr lang="en-US" altLang="zh-CN" dirty="0"/>
              <a:t>Node in </a:t>
            </a:r>
            <a:r>
              <a:rPr lang="en-US" altLang="zh-CN" dirty="0" err="1"/>
              <a:t>RBTree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Let </a:t>
            </a:r>
            <a:r>
              <a:rPr lang="en-US" altLang="zh-CN" sz="3033" i="1" dirty="0">
                <a:solidFill>
                  <a:schemeClr val="tx1"/>
                </a:solidFill>
              </a:rPr>
              <a:t>T</a:t>
            </a:r>
            <a:r>
              <a:rPr lang="en-US" altLang="zh-CN" sz="3033" dirty="0">
                <a:solidFill>
                  <a:schemeClr val="tx1"/>
                </a:solidFill>
              </a:rPr>
              <a:t> be a red-black tree with </a:t>
            </a:r>
            <a:r>
              <a:rPr lang="en-US" altLang="zh-CN" sz="3033" i="1" dirty="0">
                <a:solidFill>
                  <a:schemeClr val="tx1"/>
                </a:solidFill>
              </a:rPr>
              <a:t>n</a:t>
            </a:r>
            <a:r>
              <a:rPr lang="en-US" altLang="zh-CN" sz="3033" dirty="0">
                <a:solidFill>
                  <a:schemeClr val="tx1"/>
                </a:solidFill>
              </a:rPr>
              <a:t> internal nodes. Then no node has black depth greater than log(</a:t>
            </a:r>
            <a:r>
              <a:rPr lang="en-US" altLang="zh-CN" sz="3033" i="1" dirty="0">
                <a:solidFill>
                  <a:schemeClr val="tx1"/>
                </a:solidFill>
              </a:rPr>
              <a:t>n</a:t>
            </a:r>
            <a:r>
              <a:rPr lang="en-US" altLang="zh-CN" sz="3033" dirty="0">
                <a:solidFill>
                  <a:schemeClr val="tx1"/>
                </a:solidFill>
              </a:rPr>
              <a:t>+1), which means that the height of </a:t>
            </a:r>
            <a:r>
              <a:rPr lang="en-US" altLang="zh-CN" sz="3033" i="1" dirty="0">
                <a:solidFill>
                  <a:schemeClr val="tx1"/>
                </a:solidFill>
              </a:rPr>
              <a:t>T</a:t>
            </a:r>
            <a:r>
              <a:rPr lang="en-US" altLang="zh-CN" sz="3033" dirty="0">
                <a:solidFill>
                  <a:schemeClr val="tx1"/>
                </a:solidFill>
              </a:rPr>
              <a:t> in the usual sense is at most 2log(</a:t>
            </a:r>
            <a:r>
              <a:rPr lang="en-US" altLang="zh-CN" sz="3033" i="1" dirty="0">
                <a:solidFill>
                  <a:schemeClr val="tx1"/>
                </a:solidFill>
              </a:rPr>
              <a:t>n</a:t>
            </a:r>
            <a:r>
              <a:rPr lang="en-US" altLang="zh-CN" sz="3033" dirty="0">
                <a:solidFill>
                  <a:schemeClr val="tx1"/>
                </a:solidFill>
              </a:rPr>
              <a:t>+1).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Let </a:t>
            </a:r>
            <a:r>
              <a:rPr lang="en-US" altLang="zh-CN" i="1" dirty="0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 be the black height of 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en-US" altLang="zh-CN" dirty="0">
                <a:solidFill>
                  <a:schemeClr val="tx1"/>
                </a:solidFill>
              </a:rPr>
              <a:t>. The number of internal nodes, 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, is at least the number of internal black nodes, which is at least 2</a:t>
            </a:r>
            <a:r>
              <a:rPr lang="en-US" altLang="zh-CN" i="1" baseline="30000" dirty="0">
                <a:solidFill>
                  <a:schemeClr val="tx1"/>
                </a:solidFill>
              </a:rPr>
              <a:t>h</a:t>
            </a:r>
            <a:r>
              <a:rPr lang="en-US" altLang="zh-CN" dirty="0">
                <a:solidFill>
                  <a:schemeClr val="tx1"/>
                </a:solidFill>
              </a:rPr>
              <a:t>-1, so </a:t>
            </a:r>
            <a:r>
              <a:rPr lang="en-US" altLang="zh-CN" i="1" dirty="0" err="1">
                <a:solidFill>
                  <a:schemeClr val="tx1"/>
                </a:solidFill>
              </a:rPr>
              <a:t>h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log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+1). The node with greatest depth is some external node. All external nodes are with black depth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 So, the depth is at most 2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BFDE-010D-412A-AE23-996101FFD4D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45814"/>
      </p:ext>
    </p:extLst>
  </p:cSld>
  <p:clrMapOvr>
    <a:masterClrMapping/>
  </p:clrMapOvr>
  <p:transition spd="slow">
    <p:pull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0F3E7-38DD-4A63-B794-EBAFCC24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RBT in Practice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B9F27-F88D-47D5-AB8B-A50421E3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0E8-E571-400B-9737-48DF3557BA79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910C0-BC8B-414F-95D4-32CE85DA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3799B-196A-4916-8332-F2705CC8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58BB14-E90F-493D-BCC2-F7C6C66C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03" y="1876985"/>
            <a:ext cx="5661752" cy="156000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ADDFED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B8FB2E-B950-4832-B8D9-AE28345A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31" y="1773610"/>
            <a:ext cx="1484683" cy="1911000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ADDFED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21A92B-D1A0-4DDC-B62E-D20E799CF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27" y="4598949"/>
            <a:ext cx="3226427" cy="1950041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ADDFED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04676B-C720-4470-965C-6895AE7A59C6}"/>
              </a:ext>
            </a:extLst>
          </p:cNvPr>
          <p:cNvGrpSpPr/>
          <p:nvPr/>
        </p:nvGrpSpPr>
        <p:grpSpPr>
          <a:xfrm>
            <a:off x="1052567" y="4801010"/>
            <a:ext cx="4473386" cy="1626194"/>
            <a:chOff x="2843808" y="4063302"/>
            <a:chExt cx="5931147" cy="233944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BC316CE-B5A7-4235-B456-FDBD95539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3808" y="4063302"/>
              <a:ext cx="5931147" cy="2244218"/>
            </a:xfrm>
            <a:prstGeom prst="rect">
              <a:avLst/>
            </a:prstGeom>
            <a:solidFill>
              <a:srgbClr val="000000">
                <a:shade val="95000"/>
              </a:srgbClr>
            </a:solidFill>
            <a:ln w="3175" cap="sq">
              <a:solidFill>
                <a:srgbClr val="ADDFED"/>
              </a:solidFill>
              <a:miter lim="800000"/>
            </a:ln>
            <a:effectLst>
              <a:outerShdw blurRad="254000" dist="190500" dir="2700000" sy="90000" algn="b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6BF3BAF-4873-4A89-84A6-6CCD5F9F0E61}"/>
                </a:ext>
              </a:extLst>
            </p:cNvPr>
            <p:cNvSpPr/>
            <p:nvPr/>
          </p:nvSpPr>
          <p:spPr>
            <a:xfrm>
              <a:off x="2982587" y="6037620"/>
              <a:ext cx="792089" cy="36512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</p:grp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BB90093B-48F0-408B-A395-6C442A56BC2A}"/>
              </a:ext>
            </a:extLst>
          </p:cNvPr>
          <p:cNvSpPr/>
          <p:nvPr/>
        </p:nvSpPr>
        <p:spPr>
          <a:xfrm>
            <a:off x="3626853" y="1773610"/>
            <a:ext cx="5928659" cy="1911000"/>
          </a:xfrm>
          <a:prstGeom prst="wedgeRectCallout">
            <a:avLst>
              <a:gd name="adj1" fmla="val -74051"/>
              <a:gd name="adj2" fmla="val -13743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B8CEA32-2897-4051-B3A7-342EA7130EA9}"/>
              </a:ext>
            </a:extLst>
          </p:cNvPr>
          <p:cNvSpPr/>
          <p:nvPr/>
        </p:nvSpPr>
        <p:spPr>
          <a:xfrm>
            <a:off x="896550" y="4593309"/>
            <a:ext cx="4866792" cy="1950041"/>
          </a:xfrm>
          <a:prstGeom prst="wedgeRectCallout">
            <a:avLst>
              <a:gd name="adj1" fmla="val 80568"/>
              <a:gd name="adj2" fmla="val 2880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99060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5601523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402" y="-285750"/>
            <a:ext cx="9283031" cy="1092121"/>
          </a:xfrm>
        </p:spPr>
        <p:txBody>
          <a:bodyPr/>
          <a:lstStyle/>
          <a:p>
            <a:r>
              <a:rPr lang="en-US" altLang="zh-CN" sz="4767" dirty="0"/>
              <a:t>Black-depth Convention(</a:t>
            </a:r>
            <a:r>
              <a:rPr lang="zh-CN" altLang="en-US" sz="4767" dirty="0"/>
              <a:t>惯例</a:t>
            </a:r>
            <a:r>
              <a:rPr lang="en-US" altLang="zh-CN" sz="4767" dirty="0"/>
              <a:t>)</a:t>
            </a:r>
            <a:endParaRPr lang="zh-CN" altLang="en-US" sz="4767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2B7C-681B-4F97-981F-771D4098A66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89</a:t>
            </a:fld>
            <a:endParaRPr lang="zh-CN" altLang="en-US"/>
          </a:p>
        </p:txBody>
      </p:sp>
      <p:sp>
        <p:nvSpPr>
          <p:cNvPr id="127" name="Oval 133"/>
          <p:cNvSpPr>
            <a:spLocks noChangeArrowheads="1"/>
          </p:cNvSpPr>
          <p:nvPr/>
        </p:nvSpPr>
        <p:spPr bwMode="auto">
          <a:xfrm>
            <a:off x="6049369" y="2970809"/>
            <a:ext cx="3413786" cy="2290763"/>
          </a:xfrm>
          <a:prstGeom prst="ellipse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grpSp>
        <p:nvGrpSpPr>
          <p:cNvPr id="128" name="Group 17"/>
          <p:cNvGrpSpPr>
            <a:grpSpLocks/>
          </p:cNvGrpSpPr>
          <p:nvPr/>
        </p:nvGrpSpPr>
        <p:grpSpPr bwMode="auto">
          <a:xfrm>
            <a:off x="2002699" y="4334606"/>
            <a:ext cx="588169" cy="441987"/>
            <a:chOff x="1207" y="1139"/>
            <a:chExt cx="342" cy="257"/>
          </a:xfrm>
        </p:grpSpPr>
        <p:sp>
          <p:nvSpPr>
            <p:cNvPr id="244" name="Oval 1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45" name="Text Box 1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29" name="Group 20"/>
          <p:cNvGrpSpPr>
            <a:grpSpLocks/>
          </p:cNvGrpSpPr>
          <p:nvPr/>
        </p:nvGrpSpPr>
        <p:grpSpPr bwMode="auto">
          <a:xfrm>
            <a:off x="5853313" y="3067125"/>
            <a:ext cx="588169" cy="441987"/>
            <a:chOff x="1207" y="1139"/>
            <a:chExt cx="342" cy="257"/>
          </a:xfrm>
        </p:grpSpPr>
        <p:sp>
          <p:nvSpPr>
            <p:cNvPr id="242" name="Oval 21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43" name="Text Box 22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30</a:t>
              </a:r>
            </a:p>
          </p:txBody>
        </p:sp>
      </p:grpSp>
      <p:grpSp>
        <p:nvGrpSpPr>
          <p:cNvPr id="130" name="Group 26"/>
          <p:cNvGrpSpPr>
            <a:grpSpLocks/>
          </p:cNvGrpSpPr>
          <p:nvPr/>
        </p:nvGrpSpPr>
        <p:grpSpPr bwMode="auto">
          <a:xfrm>
            <a:off x="3903073" y="5163543"/>
            <a:ext cx="713714" cy="694796"/>
            <a:chOff x="1494" y="3429"/>
            <a:chExt cx="415" cy="404"/>
          </a:xfrm>
        </p:grpSpPr>
        <p:sp>
          <p:nvSpPr>
            <p:cNvPr id="236" name="Oval 27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37" name="Text Box 28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238" name="Oval 29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39" name="Oval 30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40" name="Line 31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41" name="Line 32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31" name="Group 33"/>
          <p:cNvGrpSpPr>
            <a:grpSpLocks/>
          </p:cNvGrpSpPr>
          <p:nvPr/>
        </p:nvGrpSpPr>
        <p:grpSpPr bwMode="auto">
          <a:xfrm>
            <a:off x="2539273" y="5213418"/>
            <a:ext cx="713714" cy="694796"/>
            <a:chOff x="1494" y="3429"/>
            <a:chExt cx="415" cy="404"/>
          </a:xfrm>
        </p:grpSpPr>
        <p:sp>
          <p:nvSpPr>
            <p:cNvPr id="230" name="Oval 34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31" name="Text Box 35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32" name="Oval 36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33" name="Oval 37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34" name="Line 38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35" name="Line 39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32" name="Group 40"/>
          <p:cNvGrpSpPr>
            <a:grpSpLocks/>
          </p:cNvGrpSpPr>
          <p:nvPr/>
        </p:nvGrpSpPr>
        <p:grpSpPr bwMode="auto">
          <a:xfrm>
            <a:off x="5074246" y="4042239"/>
            <a:ext cx="713714" cy="694796"/>
            <a:chOff x="1494" y="3429"/>
            <a:chExt cx="415" cy="404"/>
          </a:xfrm>
        </p:grpSpPr>
        <p:sp>
          <p:nvSpPr>
            <p:cNvPr id="224" name="Oval 41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5" name="Text Box 42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26" name="Oval 43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7" name="Oval 44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8" name="Line 45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9" name="Line 46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33" name="Group 52"/>
          <p:cNvGrpSpPr>
            <a:grpSpLocks/>
          </p:cNvGrpSpPr>
          <p:nvPr/>
        </p:nvGrpSpPr>
        <p:grpSpPr bwMode="auto">
          <a:xfrm>
            <a:off x="589031" y="5115389"/>
            <a:ext cx="670720" cy="737791"/>
            <a:chOff x="527" y="1596"/>
            <a:chExt cx="390" cy="429"/>
          </a:xfrm>
        </p:grpSpPr>
        <p:sp>
          <p:nvSpPr>
            <p:cNvPr id="220" name="Oval 53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1" name="Oval 54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2" name="Line 55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23" name="Text Box 56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34" name="Group 120"/>
          <p:cNvGrpSpPr>
            <a:grpSpLocks/>
          </p:cNvGrpSpPr>
          <p:nvPr/>
        </p:nvGrpSpPr>
        <p:grpSpPr bwMode="auto">
          <a:xfrm>
            <a:off x="7365010" y="4042239"/>
            <a:ext cx="588169" cy="655241"/>
            <a:chOff x="4087" y="2670"/>
            <a:chExt cx="342" cy="381"/>
          </a:xfrm>
        </p:grpSpPr>
        <p:sp>
          <p:nvSpPr>
            <p:cNvPr id="216" name="Oval 58"/>
            <p:cNvSpPr>
              <a:spLocks noChangeArrowheads="1"/>
            </p:cNvSpPr>
            <p:nvPr/>
          </p:nvSpPr>
          <p:spPr bwMode="auto">
            <a:xfrm>
              <a:off x="4112" y="2670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17" name="Text Box 59"/>
            <p:cNvSpPr txBox="1">
              <a:spLocks noChangeArrowheads="1"/>
            </p:cNvSpPr>
            <p:nvPr/>
          </p:nvSpPr>
          <p:spPr bwMode="auto">
            <a:xfrm>
              <a:off x="4087" y="267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18" name="Oval 60"/>
            <p:cNvSpPr>
              <a:spLocks noChangeArrowheads="1"/>
            </p:cNvSpPr>
            <p:nvPr/>
          </p:nvSpPr>
          <p:spPr bwMode="auto">
            <a:xfrm>
              <a:off x="4307" y="2955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19" name="Line 61"/>
            <p:cNvSpPr>
              <a:spLocks noChangeShapeType="1"/>
            </p:cNvSpPr>
            <p:nvPr/>
          </p:nvSpPr>
          <p:spPr bwMode="auto">
            <a:xfrm>
              <a:off x="4258" y="2883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35" name="Group 70"/>
          <p:cNvGrpSpPr>
            <a:grpSpLocks/>
          </p:cNvGrpSpPr>
          <p:nvPr/>
        </p:nvGrpSpPr>
        <p:grpSpPr bwMode="auto">
          <a:xfrm>
            <a:off x="6389892" y="4092114"/>
            <a:ext cx="713714" cy="694796"/>
            <a:chOff x="1381" y="1954"/>
            <a:chExt cx="415" cy="404"/>
          </a:xfrm>
        </p:grpSpPr>
        <p:sp>
          <p:nvSpPr>
            <p:cNvPr id="210" name="Oval 71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11" name="Text Box 72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212" name="Oval 73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13" name="Oval 74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14" name="Line 75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15" name="Line 76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36" name="Group 84"/>
          <p:cNvGrpSpPr>
            <a:grpSpLocks/>
          </p:cNvGrpSpPr>
          <p:nvPr/>
        </p:nvGrpSpPr>
        <p:grpSpPr bwMode="auto">
          <a:xfrm>
            <a:off x="1466123" y="5163543"/>
            <a:ext cx="713714" cy="694796"/>
            <a:chOff x="1381" y="1954"/>
            <a:chExt cx="415" cy="404"/>
          </a:xfrm>
        </p:grpSpPr>
        <p:sp>
          <p:nvSpPr>
            <p:cNvPr id="204" name="Oval 8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05" name="Text Box 8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206" name="Oval 8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07" name="Oval 8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08" name="Line 8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09" name="Line 9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37" name="Group 98"/>
          <p:cNvGrpSpPr>
            <a:grpSpLocks/>
          </p:cNvGrpSpPr>
          <p:nvPr/>
        </p:nvGrpSpPr>
        <p:grpSpPr bwMode="auto">
          <a:xfrm>
            <a:off x="3318352" y="4334602"/>
            <a:ext cx="588170" cy="426508"/>
            <a:chOff x="4141" y="2209"/>
            <a:chExt cx="342" cy="248"/>
          </a:xfrm>
        </p:grpSpPr>
        <p:sp>
          <p:nvSpPr>
            <p:cNvPr id="202" name="Oval 99"/>
            <p:cNvSpPr>
              <a:spLocks noChangeArrowheads="1"/>
            </p:cNvSpPr>
            <p:nvPr/>
          </p:nvSpPr>
          <p:spPr bwMode="auto">
            <a:xfrm>
              <a:off x="4165" y="2209"/>
              <a:ext cx="235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03" name="Text Box 100"/>
            <p:cNvSpPr txBox="1">
              <a:spLocks noChangeArrowheads="1"/>
            </p:cNvSpPr>
            <p:nvPr/>
          </p:nvSpPr>
          <p:spPr bwMode="auto">
            <a:xfrm>
              <a:off x="4141" y="220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38" name="Group 8"/>
          <p:cNvGrpSpPr>
            <a:grpSpLocks/>
          </p:cNvGrpSpPr>
          <p:nvPr/>
        </p:nvGrpSpPr>
        <p:grpSpPr bwMode="auto">
          <a:xfrm>
            <a:off x="2050853" y="1849513"/>
            <a:ext cx="588169" cy="441987"/>
            <a:chOff x="1207" y="1139"/>
            <a:chExt cx="342" cy="257"/>
          </a:xfrm>
        </p:grpSpPr>
        <p:sp>
          <p:nvSpPr>
            <p:cNvPr id="200" name="Oval 9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201" name="Text Box 10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39" name="Group 23"/>
          <p:cNvGrpSpPr>
            <a:grpSpLocks/>
          </p:cNvGrpSpPr>
          <p:nvPr/>
        </p:nvGrpSpPr>
        <p:grpSpPr bwMode="auto">
          <a:xfrm>
            <a:off x="3318340" y="2580418"/>
            <a:ext cx="588169" cy="441987"/>
            <a:chOff x="1207" y="1139"/>
            <a:chExt cx="342" cy="257"/>
          </a:xfrm>
        </p:grpSpPr>
        <p:sp>
          <p:nvSpPr>
            <p:cNvPr id="198" name="Oval 24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9" name="Text Box 25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40" name="Group 47"/>
          <p:cNvGrpSpPr>
            <a:grpSpLocks/>
          </p:cNvGrpSpPr>
          <p:nvPr/>
        </p:nvGrpSpPr>
        <p:grpSpPr bwMode="auto">
          <a:xfrm>
            <a:off x="442849" y="2530544"/>
            <a:ext cx="670720" cy="737790"/>
            <a:chOff x="527" y="1596"/>
            <a:chExt cx="390" cy="429"/>
          </a:xfrm>
        </p:grpSpPr>
        <p:sp>
          <p:nvSpPr>
            <p:cNvPr id="194" name="Oval 48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5" name="Oval 49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6" name="Line 50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7" name="Text Box 51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41" name="Group 63"/>
          <p:cNvGrpSpPr>
            <a:grpSpLocks/>
          </p:cNvGrpSpPr>
          <p:nvPr/>
        </p:nvGrpSpPr>
        <p:grpSpPr bwMode="auto">
          <a:xfrm>
            <a:off x="4001096" y="2580416"/>
            <a:ext cx="713714" cy="694796"/>
            <a:chOff x="1381" y="1954"/>
            <a:chExt cx="415" cy="404"/>
          </a:xfrm>
        </p:grpSpPr>
        <p:sp>
          <p:nvSpPr>
            <p:cNvPr id="188" name="Oval 64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9" name="Text Box 65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90" name="Oval 66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1" name="Oval 67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2" name="Line 68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93" name="Line 69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42" name="Group 77"/>
          <p:cNvGrpSpPr>
            <a:grpSpLocks/>
          </p:cNvGrpSpPr>
          <p:nvPr/>
        </p:nvGrpSpPr>
        <p:grpSpPr bwMode="auto">
          <a:xfrm>
            <a:off x="1319946" y="2628570"/>
            <a:ext cx="713714" cy="694796"/>
            <a:chOff x="1381" y="1954"/>
            <a:chExt cx="415" cy="404"/>
          </a:xfrm>
        </p:grpSpPr>
        <p:sp>
          <p:nvSpPr>
            <p:cNvPr id="182" name="Oval 78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3" name="Text Box 79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84" name="Oval 80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5" name="Oval 81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6" name="Line 82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7" name="Line 83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grpSp>
        <p:nvGrpSpPr>
          <p:cNvPr id="143" name="Group 91"/>
          <p:cNvGrpSpPr>
            <a:grpSpLocks/>
          </p:cNvGrpSpPr>
          <p:nvPr/>
        </p:nvGrpSpPr>
        <p:grpSpPr bwMode="auto">
          <a:xfrm>
            <a:off x="2295063" y="2628570"/>
            <a:ext cx="713714" cy="694796"/>
            <a:chOff x="1381" y="1954"/>
            <a:chExt cx="415" cy="404"/>
          </a:xfrm>
        </p:grpSpPr>
        <p:sp>
          <p:nvSpPr>
            <p:cNvPr id="176" name="Oval 92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77" name="Text Box 93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78" name="Oval 94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79" name="Oval 95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0" name="Line 96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81" name="Line 97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sp>
        <p:nvSpPr>
          <p:cNvPr id="144" name="Line 101"/>
          <p:cNvSpPr>
            <a:spLocks noChangeShapeType="1"/>
          </p:cNvSpPr>
          <p:nvPr/>
        </p:nvSpPr>
        <p:spPr bwMode="auto">
          <a:xfrm>
            <a:off x="2245189" y="1459113"/>
            <a:ext cx="0" cy="4385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45" name="Line 102"/>
          <p:cNvSpPr>
            <a:spLocks noChangeShapeType="1"/>
          </p:cNvSpPr>
          <p:nvPr/>
        </p:nvSpPr>
        <p:spPr bwMode="auto">
          <a:xfrm flipH="1">
            <a:off x="929548" y="2141870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46" name="Line 103"/>
          <p:cNvSpPr>
            <a:spLocks noChangeShapeType="1"/>
          </p:cNvSpPr>
          <p:nvPr/>
        </p:nvSpPr>
        <p:spPr bwMode="auto">
          <a:xfrm>
            <a:off x="977702" y="2824627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47" name="Line 104"/>
          <p:cNvSpPr>
            <a:spLocks noChangeShapeType="1"/>
          </p:cNvSpPr>
          <p:nvPr/>
        </p:nvSpPr>
        <p:spPr bwMode="auto">
          <a:xfrm>
            <a:off x="2441245" y="2190024"/>
            <a:ext cx="926967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48" name="Line 105"/>
          <p:cNvSpPr>
            <a:spLocks noChangeShapeType="1"/>
          </p:cNvSpPr>
          <p:nvPr/>
        </p:nvSpPr>
        <p:spPr bwMode="auto">
          <a:xfrm flipH="1">
            <a:off x="2879792" y="2872781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49" name="Line 106"/>
          <p:cNvSpPr>
            <a:spLocks noChangeShapeType="1"/>
          </p:cNvSpPr>
          <p:nvPr/>
        </p:nvSpPr>
        <p:spPr bwMode="auto">
          <a:xfrm>
            <a:off x="3708731" y="2824627"/>
            <a:ext cx="4867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0" name="Line 107"/>
          <p:cNvSpPr>
            <a:spLocks noChangeShapeType="1"/>
          </p:cNvSpPr>
          <p:nvPr/>
        </p:nvSpPr>
        <p:spPr bwMode="auto">
          <a:xfrm>
            <a:off x="2197035" y="3945931"/>
            <a:ext cx="0" cy="48670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1" name="Line 108"/>
          <p:cNvSpPr>
            <a:spLocks noChangeShapeType="1"/>
          </p:cNvSpPr>
          <p:nvPr/>
        </p:nvSpPr>
        <p:spPr bwMode="auto">
          <a:xfrm flipH="1">
            <a:off x="1075731" y="4626968"/>
            <a:ext cx="926967" cy="63460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2" name="Line 109"/>
          <p:cNvSpPr>
            <a:spLocks noChangeShapeType="1"/>
          </p:cNvSpPr>
          <p:nvPr/>
        </p:nvSpPr>
        <p:spPr bwMode="auto">
          <a:xfrm>
            <a:off x="1123885" y="5407754"/>
            <a:ext cx="48842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3" name="Line 110"/>
          <p:cNvSpPr>
            <a:spLocks noChangeShapeType="1"/>
          </p:cNvSpPr>
          <p:nvPr/>
        </p:nvSpPr>
        <p:spPr bwMode="auto">
          <a:xfrm>
            <a:off x="2441245" y="4578814"/>
            <a:ext cx="92696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4" name="Line 111"/>
          <p:cNvSpPr>
            <a:spLocks noChangeShapeType="1"/>
          </p:cNvSpPr>
          <p:nvPr/>
        </p:nvSpPr>
        <p:spPr bwMode="auto">
          <a:xfrm flipH="1">
            <a:off x="2977820" y="4676843"/>
            <a:ext cx="438546" cy="58472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5" name="Line 112"/>
          <p:cNvSpPr>
            <a:spLocks noChangeShapeType="1"/>
          </p:cNvSpPr>
          <p:nvPr/>
        </p:nvSpPr>
        <p:spPr bwMode="auto">
          <a:xfrm>
            <a:off x="3708732" y="4626968"/>
            <a:ext cx="438547" cy="586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6" name="Line 113"/>
          <p:cNvSpPr>
            <a:spLocks noChangeShapeType="1"/>
          </p:cNvSpPr>
          <p:nvPr/>
        </p:nvSpPr>
        <p:spPr bwMode="auto">
          <a:xfrm>
            <a:off x="6049368" y="2726599"/>
            <a:ext cx="0" cy="39039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57" name="Line 115"/>
          <p:cNvSpPr>
            <a:spLocks noChangeShapeType="1"/>
          </p:cNvSpPr>
          <p:nvPr/>
        </p:nvSpPr>
        <p:spPr bwMode="auto">
          <a:xfrm flipH="1">
            <a:off x="5512793" y="3457510"/>
            <a:ext cx="390392" cy="63460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grpSp>
        <p:nvGrpSpPr>
          <p:cNvPr id="158" name="Group 116"/>
          <p:cNvGrpSpPr>
            <a:grpSpLocks/>
          </p:cNvGrpSpPr>
          <p:nvPr/>
        </p:nvGrpSpPr>
        <p:grpSpPr bwMode="auto">
          <a:xfrm>
            <a:off x="7853442" y="3067116"/>
            <a:ext cx="588170" cy="426508"/>
            <a:chOff x="4141" y="2209"/>
            <a:chExt cx="342" cy="248"/>
          </a:xfrm>
        </p:grpSpPr>
        <p:sp>
          <p:nvSpPr>
            <p:cNvPr id="174" name="Oval 117"/>
            <p:cNvSpPr>
              <a:spLocks noChangeArrowheads="1"/>
            </p:cNvSpPr>
            <p:nvPr/>
          </p:nvSpPr>
          <p:spPr bwMode="auto">
            <a:xfrm>
              <a:off x="4165" y="2209"/>
              <a:ext cx="235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75" name="Text Box 118"/>
            <p:cNvSpPr txBox="1">
              <a:spLocks noChangeArrowheads="1"/>
            </p:cNvSpPr>
            <p:nvPr/>
          </p:nvSpPr>
          <p:spPr bwMode="auto">
            <a:xfrm>
              <a:off x="4141" y="220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159" name="Line 119"/>
          <p:cNvSpPr>
            <a:spLocks noChangeShapeType="1"/>
          </p:cNvSpPr>
          <p:nvPr/>
        </p:nvSpPr>
        <p:spPr bwMode="auto">
          <a:xfrm>
            <a:off x="6243704" y="3311328"/>
            <a:ext cx="1609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60" name="Line 121"/>
          <p:cNvSpPr>
            <a:spLocks noChangeShapeType="1"/>
          </p:cNvSpPr>
          <p:nvPr/>
        </p:nvSpPr>
        <p:spPr bwMode="auto">
          <a:xfrm flipH="1">
            <a:off x="7657373" y="3409356"/>
            <a:ext cx="342239" cy="68275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61" name="Line 122"/>
          <p:cNvSpPr>
            <a:spLocks noChangeShapeType="1"/>
          </p:cNvSpPr>
          <p:nvPr/>
        </p:nvSpPr>
        <p:spPr bwMode="auto">
          <a:xfrm flipH="1">
            <a:off x="6926462" y="4286450"/>
            <a:ext cx="48842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grpSp>
        <p:nvGrpSpPr>
          <p:cNvPr id="162" name="Group 123"/>
          <p:cNvGrpSpPr>
            <a:grpSpLocks/>
          </p:cNvGrpSpPr>
          <p:nvPr/>
        </p:nvGrpSpPr>
        <p:grpSpPr bwMode="auto">
          <a:xfrm>
            <a:off x="8438159" y="3994085"/>
            <a:ext cx="713714" cy="694796"/>
            <a:chOff x="1494" y="3429"/>
            <a:chExt cx="415" cy="404"/>
          </a:xfrm>
        </p:grpSpPr>
        <p:sp>
          <p:nvSpPr>
            <p:cNvPr id="168" name="Oval 124"/>
            <p:cNvSpPr>
              <a:spLocks noChangeArrowheads="1"/>
            </p:cNvSpPr>
            <p:nvPr/>
          </p:nvSpPr>
          <p:spPr bwMode="auto">
            <a:xfrm>
              <a:off x="1592" y="3429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69" name="Text Box 125"/>
            <p:cNvSpPr txBox="1">
              <a:spLocks noChangeArrowheads="1"/>
            </p:cNvSpPr>
            <p:nvPr/>
          </p:nvSpPr>
          <p:spPr bwMode="auto">
            <a:xfrm>
              <a:off x="1567" y="342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70" name="Oval 126"/>
            <p:cNvSpPr>
              <a:spLocks noChangeArrowheads="1"/>
            </p:cNvSpPr>
            <p:nvPr/>
          </p:nvSpPr>
          <p:spPr bwMode="auto">
            <a:xfrm>
              <a:off x="1494" y="3737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71" name="Oval 127"/>
            <p:cNvSpPr>
              <a:spLocks noChangeArrowheads="1"/>
            </p:cNvSpPr>
            <p:nvPr/>
          </p:nvSpPr>
          <p:spPr bwMode="auto">
            <a:xfrm>
              <a:off x="1787" y="3714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72" name="Line 128"/>
            <p:cNvSpPr>
              <a:spLocks noChangeShapeType="1"/>
            </p:cNvSpPr>
            <p:nvPr/>
          </p:nvSpPr>
          <p:spPr bwMode="auto">
            <a:xfrm flipH="1">
              <a:off x="1567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  <p:sp>
          <p:nvSpPr>
            <p:cNvPr id="173" name="Line 129"/>
            <p:cNvSpPr>
              <a:spLocks noChangeShapeType="1"/>
            </p:cNvSpPr>
            <p:nvPr/>
          </p:nvSpPr>
          <p:spPr bwMode="auto">
            <a:xfrm>
              <a:off x="1738" y="3642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950"/>
            </a:p>
          </p:txBody>
        </p:sp>
      </p:grpSp>
      <p:sp>
        <p:nvSpPr>
          <p:cNvPr id="163" name="Line 130"/>
          <p:cNvSpPr>
            <a:spLocks noChangeShapeType="1"/>
          </p:cNvSpPr>
          <p:nvPr/>
        </p:nvSpPr>
        <p:spPr bwMode="auto">
          <a:xfrm>
            <a:off x="8243822" y="3457510"/>
            <a:ext cx="438546" cy="586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64" name="Text Box 131"/>
          <p:cNvSpPr txBox="1">
            <a:spLocks noChangeArrowheads="1"/>
          </p:cNvSpPr>
          <p:nvPr/>
        </p:nvSpPr>
        <p:spPr bwMode="auto">
          <a:xfrm>
            <a:off x="5464639" y="1328795"/>
            <a:ext cx="3314038" cy="892552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600" dirty="0">
                <a:latin typeface="Calibri" pitchFamily="34" charset="0"/>
                <a:ea typeface="宋体" pitchFamily="2" charset="-122"/>
                <a:cs typeface="Calibri" pitchFamily="34" charset="0"/>
              </a:rPr>
              <a:t>All with the same largest black depth: 2</a:t>
            </a:r>
          </a:p>
        </p:txBody>
      </p:sp>
      <p:sp>
        <p:nvSpPr>
          <p:cNvPr id="165" name="Text Box 134"/>
          <p:cNvSpPr txBox="1">
            <a:spLocks noChangeArrowheads="1"/>
          </p:cNvSpPr>
          <p:nvPr/>
        </p:nvSpPr>
        <p:spPr bwMode="auto">
          <a:xfrm>
            <a:off x="5560947" y="5602091"/>
            <a:ext cx="2096426" cy="492443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600" dirty="0">
                <a:ea typeface="宋体" pitchFamily="2" charset="-122"/>
              </a:rPr>
              <a:t>ARB Trees</a:t>
            </a:r>
          </a:p>
        </p:txBody>
      </p:sp>
      <p:sp>
        <p:nvSpPr>
          <p:cNvPr id="166" name="Line 135"/>
          <p:cNvSpPr>
            <a:spLocks noChangeShapeType="1"/>
          </p:cNvSpPr>
          <p:nvPr/>
        </p:nvSpPr>
        <p:spPr bwMode="auto">
          <a:xfrm flipH="1" flipV="1">
            <a:off x="4683854" y="5455908"/>
            <a:ext cx="828940" cy="4402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  <p:sp>
        <p:nvSpPr>
          <p:cNvPr id="167" name="Line 136"/>
          <p:cNvSpPr>
            <a:spLocks noChangeShapeType="1"/>
          </p:cNvSpPr>
          <p:nvPr/>
        </p:nvSpPr>
        <p:spPr bwMode="auto">
          <a:xfrm flipV="1">
            <a:off x="6926462" y="5017362"/>
            <a:ext cx="536575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86807401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464312" y="1184656"/>
            <a:ext cx="9126934" cy="3085268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383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38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解法</a:t>
            </a:r>
            <a:r>
              <a:rPr lang="en-US" altLang="zh-CN" sz="238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38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更一步改进解法</a:t>
            </a:r>
            <a:r>
              <a:rPr lang="en-US" altLang="zh-CN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167" b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 如果扫描中遇到负数，当前子序列和</a:t>
            </a:r>
            <a:r>
              <a:rPr lang="en-US" altLang="zh-CN" sz="2167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将会减小，若</a:t>
            </a:r>
            <a:r>
              <a:rPr lang="en-US" altLang="zh-CN" sz="2167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为负数，表明前面已经扫描的那个子序列可以抛弃了，则放弃这个子序列，重新开始下一个子序列的分析，并置</a:t>
            </a:r>
            <a:r>
              <a:rPr lang="en-US" altLang="zh-CN" sz="2167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 若这个子序列和</a:t>
            </a:r>
            <a:r>
              <a:rPr lang="en-US" altLang="zh-CN" sz="2167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thisSum</a:t>
            </a: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不断增加，那么最大子序列和</a:t>
            </a:r>
            <a:r>
              <a:rPr lang="en-US" altLang="zh-CN" sz="2167" b="1" dirty="0" err="1">
                <a:latin typeface="Consolas" pitchFamily="49" charset="0"/>
                <a:ea typeface="仿宋" pitchFamily="49" charset="-122"/>
                <a:cs typeface="Consolas" pitchFamily="49" charset="0"/>
              </a:rPr>
              <a:t>maxSum</a:t>
            </a:r>
            <a:r>
              <a:rPr lang="zh-CN" altLang="en-US" sz="2167" b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也不断增加。</a:t>
            </a:r>
          </a:p>
        </p:txBody>
      </p:sp>
    </p:spTree>
    <p:extLst>
      <p:ext uri="{BB962C8B-B14F-4D97-AF65-F5344CB8AC3E}">
        <p14:creationId xmlns:p14="http://schemas.microsoft.com/office/powerpoint/2010/main" val="1373837476"/>
      </p:ext>
    </p:extLst>
  </p:cSld>
  <p:clrMapOvr>
    <a:masterClrMapping/>
  </p:clrMapOvr>
  <p:transition spd="slow">
    <p:pull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Influences of Insertion </a:t>
            </a:r>
            <a:br>
              <a:rPr lang="en-US" altLang="zh-CN" dirty="0"/>
            </a:br>
            <a:r>
              <a:rPr lang="en-US" altLang="zh-CN" dirty="0"/>
              <a:t>to an RBT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3574" y="1576785"/>
            <a:ext cx="8893043" cy="4457700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Black height constraint:</a:t>
            </a:r>
          </a:p>
          <a:p>
            <a:pPr lvl="1" eaLnBrk="1" hangingPunct="1"/>
            <a:r>
              <a:rPr lang="en-US" altLang="zh-CN" dirty="0">
                <a:solidFill>
                  <a:schemeClr val="tx1"/>
                </a:solidFill>
              </a:rPr>
              <a:t>No violation </a:t>
            </a:r>
            <a:r>
              <a:rPr lang="en-US" altLang="zh-CN" b="1" i="1" dirty="0">
                <a:solidFill>
                  <a:schemeClr val="tx1"/>
                </a:solidFill>
              </a:rPr>
              <a:t>if</a:t>
            </a:r>
            <a:r>
              <a:rPr lang="en-US" altLang="zh-CN" dirty="0">
                <a:solidFill>
                  <a:schemeClr val="tx1"/>
                </a:solidFill>
              </a:rPr>
              <a:t> inserting a red node.</a:t>
            </a:r>
          </a:p>
          <a:p>
            <a:pPr eaLnBrk="1" hangingPunct="1"/>
            <a:r>
              <a:rPr lang="en-US" altLang="zh-CN" sz="2600" dirty="0">
                <a:solidFill>
                  <a:schemeClr val="tx1"/>
                </a:solidFill>
              </a:rPr>
              <a:t>Color constraint: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8D5F-E875-4999-B6CD-14901C460F8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90</a:t>
            </a:fld>
            <a:endParaRPr lang="zh-CN" altLang="en-US"/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2063750" y="3380848"/>
            <a:ext cx="584729" cy="441987"/>
            <a:chOff x="1207" y="1139"/>
            <a:chExt cx="342" cy="257"/>
          </a:xfrm>
        </p:grpSpPr>
        <p:sp>
          <p:nvSpPr>
            <p:cNvPr id="17497" name="Oval 6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98" name="Text Box 7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7413" name="Group 8"/>
          <p:cNvGrpSpPr>
            <a:grpSpLocks/>
          </p:cNvGrpSpPr>
          <p:nvPr/>
        </p:nvGrpSpPr>
        <p:grpSpPr bwMode="auto">
          <a:xfrm>
            <a:off x="3322638" y="4111754"/>
            <a:ext cx="583010" cy="441985"/>
            <a:chOff x="1207" y="1139"/>
            <a:chExt cx="342" cy="257"/>
          </a:xfrm>
        </p:grpSpPr>
        <p:sp>
          <p:nvSpPr>
            <p:cNvPr id="17495" name="Oval 9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96" name="Text Box 10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467784" y="4061883"/>
            <a:ext cx="665560" cy="737791"/>
            <a:chOff x="527" y="1596"/>
            <a:chExt cx="390" cy="429"/>
          </a:xfrm>
        </p:grpSpPr>
        <p:sp>
          <p:nvSpPr>
            <p:cNvPr id="17491" name="Oval 12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92" name="Oval 13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93" name="Line 14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94" name="Text Box 15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7415" name="Group 16"/>
          <p:cNvGrpSpPr>
            <a:grpSpLocks/>
          </p:cNvGrpSpPr>
          <p:nvPr/>
        </p:nvGrpSpPr>
        <p:grpSpPr bwMode="auto">
          <a:xfrm>
            <a:off x="4000236" y="4111758"/>
            <a:ext cx="708554" cy="694796"/>
            <a:chOff x="1381" y="1954"/>
            <a:chExt cx="415" cy="404"/>
          </a:xfrm>
        </p:grpSpPr>
        <p:sp>
          <p:nvSpPr>
            <p:cNvPr id="17485" name="Oval 17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86" name="Text Box 18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7487" name="Oval 19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88" name="Oval 20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89" name="Line 21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90" name="Line 22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grpSp>
        <p:nvGrpSpPr>
          <p:cNvPr id="17416" name="Group 23"/>
          <p:cNvGrpSpPr>
            <a:grpSpLocks/>
          </p:cNvGrpSpPr>
          <p:nvPr/>
        </p:nvGrpSpPr>
        <p:grpSpPr bwMode="auto">
          <a:xfrm>
            <a:off x="1337998" y="4159912"/>
            <a:ext cx="708554" cy="694796"/>
            <a:chOff x="1381" y="1954"/>
            <a:chExt cx="415" cy="404"/>
          </a:xfrm>
        </p:grpSpPr>
        <p:sp>
          <p:nvSpPr>
            <p:cNvPr id="17479" name="Oval 24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80" name="Text Box 25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7481" name="Oval 26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82" name="Oval 27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83" name="Line 28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84" name="Line 29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grpSp>
        <p:nvGrpSpPr>
          <p:cNvPr id="17417" name="Group 30"/>
          <p:cNvGrpSpPr>
            <a:grpSpLocks/>
          </p:cNvGrpSpPr>
          <p:nvPr/>
        </p:nvGrpSpPr>
        <p:grpSpPr bwMode="auto">
          <a:xfrm>
            <a:off x="2306241" y="4159912"/>
            <a:ext cx="708554" cy="694796"/>
            <a:chOff x="1381" y="1954"/>
            <a:chExt cx="415" cy="404"/>
          </a:xfrm>
        </p:grpSpPr>
        <p:sp>
          <p:nvSpPr>
            <p:cNvPr id="17473" name="Oval 31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74" name="Text Box 32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17475" name="Oval 33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76" name="Oval 34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77" name="Line 35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78" name="Line 36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17418" name="Line 37"/>
          <p:cNvSpPr>
            <a:spLocks noChangeShapeType="1"/>
          </p:cNvSpPr>
          <p:nvPr/>
        </p:nvSpPr>
        <p:spPr bwMode="auto">
          <a:xfrm>
            <a:off x="2256367" y="2990454"/>
            <a:ext cx="0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19" name="Line 38"/>
          <p:cNvSpPr>
            <a:spLocks noChangeShapeType="1"/>
          </p:cNvSpPr>
          <p:nvPr/>
        </p:nvSpPr>
        <p:spPr bwMode="auto">
          <a:xfrm flipH="1">
            <a:off x="951045" y="3673210"/>
            <a:ext cx="1112705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20" name="Line 39"/>
          <p:cNvSpPr>
            <a:spLocks noChangeShapeType="1"/>
          </p:cNvSpPr>
          <p:nvPr/>
        </p:nvSpPr>
        <p:spPr bwMode="auto">
          <a:xfrm>
            <a:off x="999200" y="4355968"/>
            <a:ext cx="53141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21" name="Line 40"/>
          <p:cNvSpPr>
            <a:spLocks noChangeShapeType="1"/>
          </p:cNvSpPr>
          <p:nvPr/>
        </p:nvSpPr>
        <p:spPr bwMode="auto">
          <a:xfrm>
            <a:off x="2452424" y="3721365"/>
            <a:ext cx="920089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22" name="Line 41"/>
          <p:cNvSpPr>
            <a:spLocks noChangeShapeType="1"/>
          </p:cNvSpPr>
          <p:nvPr/>
        </p:nvSpPr>
        <p:spPr bwMode="auto">
          <a:xfrm flipH="1">
            <a:off x="2887531" y="4404122"/>
            <a:ext cx="43510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23" name="Line 42"/>
          <p:cNvSpPr>
            <a:spLocks noChangeShapeType="1"/>
          </p:cNvSpPr>
          <p:nvPr/>
        </p:nvSpPr>
        <p:spPr bwMode="auto">
          <a:xfrm>
            <a:off x="3709592" y="4355968"/>
            <a:ext cx="4832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24" name="Line 76"/>
          <p:cNvSpPr>
            <a:spLocks noChangeShapeType="1"/>
          </p:cNvSpPr>
          <p:nvPr/>
        </p:nvSpPr>
        <p:spPr bwMode="auto">
          <a:xfrm>
            <a:off x="5682192" y="4502151"/>
            <a:ext cx="0" cy="43854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17425" name="Group 99"/>
          <p:cNvGrpSpPr>
            <a:grpSpLocks/>
          </p:cNvGrpSpPr>
          <p:nvPr/>
        </p:nvGrpSpPr>
        <p:grpSpPr bwMode="auto">
          <a:xfrm>
            <a:off x="3879851" y="4892544"/>
            <a:ext cx="5754423" cy="1900369"/>
            <a:chOff x="2256" y="3011"/>
            <a:chExt cx="3346" cy="1105"/>
          </a:xfrm>
        </p:grpSpPr>
        <p:sp>
          <p:nvSpPr>
            <p:cNvPr id="17430" name="Oval 95"/>
            <p:cNvSpPr>
              <a:spLocks noChangeArrowheads="1"/>
            </p:cNvSpPr>
            <p:nvPr/>
          </p:nvSpPr>
          <p:spPr bwMode="auto">
            <a:xfrm>
              <a:off x="3163" y="3209"/>
              <a:ext cx="2439" cy="907"/>
            </a:xfrm>
            <a:prstGeom prst="ellipse">
              <a:avLst/>
            </a:prstGeom>
            <a:solidFill>
              <a:srgbClr val="FFFF99"/>
            </a:solidFill>
            <a:ln w="12700" algn="ctr">
              <a:solidFill>
                <a:srgbClr val="FF66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grpSp>
          <p:nvGrpSpPr>
            <p:cNvPr id="17431" name="Group 44"/>
            <p:cNvGrpSpPr>
              <a:grpSpLocks/>
            </p:cNvGrpSpPr>
            <p:nvPr/>
          </p:nvGrpSpPr>
          <p:grpSpPr bwMode="auto">
            <a:xfrm>
              <a:off x="3191" y="3011"/>
              <a:ext cx="342" cy="257"/>
              <a:chOff x="1207" y="1139"/>
              <a:chExt cx="342" cy="257"/>
            </a:xfrm>
          </p:grpSpPr>
          <p:sp>
            <p:nvSpPr>
              <p:cNvPr id="17471" name="Oval 45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72" name="Text Box 46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40</a:t>
                </a:r>
              </a:p>
            </p:txBody>
          </p:sp>
        </p:grpSp>
        <p:grpSp>
          <p:nvGrpSpPr>
            <p:cNvPr id="17432" name="Group 50"/>
            <p:cNvGrpSpPr>
              <a:grpSpLocks/>
            </p:cNvGrpSpPr>
            <p:nvPr/>
          </p:nvGrpSpPr>
          <p:grpSpPr bwMode="auto">
            <a:xfrm>
              <a:off x="2256" y="3407"/>
              <a:ext cx="390" cy="429"/>
              <a:chOff x="527" y="1596"/>
              <a:chExt cx="390" cy="429"/>
            </a:xfrm>
          </p:grpSpPr>
          <p:sp>
            <p:nvSpPr>
              <p:cNvPr id="17467" name="Oval 51"/>
              <p:cNvSpPr>
                <a:spLocks noChangeArrowheads="1"/>
              </p:cNvSpPr>
              <p:nvPr/>
            </p:nvSpPr>
            <p:spPr bwMode="auto">
              <a:xfrm>
                <a:off x="600" y="1620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68" name="Oval 52"/>
              <p:cNvSpPr>
                <a:spLocks noChangeArrowheads="1"/>
              </p:cNvSpPr>
              <p:nvPr/>
            </p:nvSpPr>
            <p:spPr bwMode="auto">
              <a:xfrm>
                <a:off x="527" y="1929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69" name="Line 53"/>
              <p:cNvSpPr>
                <a:spLocks noChangeShapeType="1"/>
              </p:cNvSpPr>
              <p:nvPr/>
            </p:nvSpPr>
            <p:spPr bwMode="auto">
              <a:xfrm flipH="1">
                <a:off x="575" y="1810"/>
                <a:ext cx="49" cy="1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7470" name="Text Box 54"/>
              <p:cNvSpPr txBox="1">
                <a:spLocks noChangeArrowheads="1"/>
              </p:cNvSpPr>
              <p:nvPr/>
            </p:nvSpPr>
            <p:spPr bwMode="auto">
              <a:xfrm>
                <a:off x="575" y="1596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17433" name="Group 62"/>
            <p:cNvGrpSpPr>
              <a:grpSpLocks/>
            </p:cNvGrpSpPr>
            <p:nvPr/>
          </p:nvGrpSpPr>
          <p:grpSpPr bwMode="auto">
            <a:xfrm>
              <a:off x="2766" y="3464"/>
              <a:ext cx="415" cy="404"/>
              <a:chOff x="1381" y="1954"/>
              <a:chExt cx="415" cy="404"/>
            </a:xfrm>
          </p:grpSpPr>
          <p:sp>
            <p:nvSpPr>
              <p:cNvPr id="17461" name="Oval 63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62" name="Text Box 64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17463" name="Oval 65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64" name="Oval 66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65" name="Line 67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7466" name="Line 68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17434" name="Line 77"/>
            <p:cNvSpPr>
              <a:spLocks noChangeShapeType="1"/>
            </p:cNvSpPr>
            <p:nvPr/>
          </p:nvSpPr>
          <p:spPr bwMode="auto">
            <a:xfrm flipH="1">
              <a:off x="2539" y="3181"/>
              <a:ext cx="652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35" name="Line 78"/>
            <p:cNvSpPr>
              <a:spLocks noChangeShapeType="1"/>
            </p:cNvSpPr>
            <p:nvPr/>
          </p:nvSpPr>
          <p:spPr bwMode="auto">
            <a:xfrm>
              <a:off x="2567" y="3578"/>
              <a:ext cx="3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36" name="Line 79"/>
            <p:cNvSpPr>
              <a:spLocks noChangeShapeType="1"/>
            </p:cNvSpPr>
            <p:nvPr/>
          </p:nvSpPr>
          <p:spPr bwMode="auto">
            <a:xfrm>
              <a:off x="3418" y="3209"/>
              <a:ext cx="539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17437" name="Group 47"/>
            <p:cNvGrpSpPr>
              <a:grpSpLocks/>
            </p:cNvGrpSpPr>
            <p:nvPr/>
          </p:nvGrpSpPr>
          <p:grpSpPr bwMode="auto">
            <a:xfrm>
              <a:off x="3928" y="3436"/>
              <a:ext cx="342" cy="257"/>
              <a:chOff x="1207" y="1139"/>
              <a:chExt cx="342" cy="257"/>
            </a:xfrm>
          </p:grpSpPr>
          <p:sp>
            <p:nvSpPr>
              <p:cNvPr id="17459" name="Oval 48"/>
              <p:cNvSpPr>
                <a:spLocks noChangeArrowheads="1"/>
              </p:cNvSpPr>
              <p:nvPr/>
            </p:nvSpPr>
            <p:spPr bwMode="auto">
              <a:xfrm>
                <a:off x="1210" y="1168"/>
                <a:ext cx="234" cy="22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60" name="Text Box 49"/>
              <p:cNvSpPr txBox="1">
                <a:spLocks noChangeArrowheads="1"/>
              </p:cNvSpPr>
              <p:nvPr/>
            </p:nvSpPr>
            <p:spPr bwMode="auto">
              <a:xfrm>
                <a:off x="1207" y="1139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60</a:t>
                </a:r>
              </a:p>
            </p:txBody>
          </p:sp>
        </p:grpSp>
        <p:grpSp>
          <p:nvGrpSpPr>
            <p:cNvPr id="17438" name="Group 55"/>
            <p:cNvGrpSpPr>
              <a:grpSpLocks/>
            </p:cNvGrpSpPr>
            <p:nvPr/>
          </p:nvGrpSpPr>
          <p:grpSpPr bwMode="auto">
            <a:xfrm>
              <a:off x="4325" y="3436"/>
              <a:ext cx="415" cy="404"/>
              <a:chOff x="1381" y="1954"/>
              <a:chExt cx="415" cy="404"/>
            </a:xfrm>
          </p:grpSpPr>
          <p:sp>
            <p:nvSpPr>
              <p:cNvPr id="17453" name="Oval 56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54" name="Text Box 57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70</a:t>
                </a:r>
              </a:p>
            </p:txBody>
          </p:sp>
          <p:sp>
            <p:nvSpPr>
              <p:cNvPr id="17455" name="Oval 58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56" name="Oval 59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57" name="Line 60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7458" name="Line 61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grpSp>
          <p:nvGrpSpPr>
            <p:cNvPr id="17439" name="Group 69"/>
            <p:cNvGrpSpPr>
              <a:grpSpLocks/>
            </p:cNvGrpSpPr>
            <p:nvPr/>
          </p:nvGrpSpPr>
          <p:grpSpPr bwMode="auto">
            <a:xfrm>
              <a:off x="3333" y="3464"/>
              <a:ext cx="415" cy="404"/>
              <a:chOff x="1381" y="1954"/>
              <a:chExt cx="415" cy="404"/>
            </a:xfrm>
          </p:grpSpPr>
          <p:sp>
            <p:nvSpPr>
              <p:cNvPr id="17447" name="Oval 70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48" name="Text Box 71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50</a:t>
                </a:r>
              </a:p>
            </p:txBody>
          </p:sp>
          <p:sp>
            <p:nvSpPr>
              <p:cNvPr id="17449" name="Oval 72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50" name="Oval 73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7451" name="Line 74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17452" name="Line 75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17440" name="Line 80"/>
            <p:cNvSpPr>
              <a:spLocks noChangeShapeType="1"/>
            </p:cNvSpPr>
            <p:nvPr/>
          </p:nvSpPr>
          <p:spPr bwMode="auto">
            <a:xfrm flipH="1">
              <a:off x="3673" y="3606"/>
              <a:ext cx="25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41" name="Oval 84"/>
            <p:cNvSpPr>
              <a:spLocks noChangeArrowheads="1"/>
            </p:cNvSpPr>
            <p:nvPr/>
          </p:nvSpPr>
          <p:spPr bwMode="auto">
            <a:xfrm>
              <a:off x="5047" y="3436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42" name="Text Box 85"/>
            <p:cNvSpPr txBox="1">
              <a:spLocks noChangeArrowheads="1"/>
            </p:cNvSpPr>
            <p:nvPr/>
          </p:nvSpPr>
          <p:spPr bwMode="auto">
            <a:xfrm>
              <a:off x="5022" y="343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7443" name="Oval 87"/>
            <p:cNvSpPr>
              <a:spLocks noChangeArrowheads="1"/>
            </p:cNvSpPr>
            <p:nvPr/>
          </p:nvSpPr>
          <p:spPr bwMode="auto">
            <a:xfrm>
              <a:off x="5242" y="3721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7444" name="Line 89"/>
            <p:cNvSpPr>
              <a:spLocks noChangeShapeType="1"/>
            </p:cNvSpPr>
            <p:nvPr/>
          </p:nvSpPr>
          <p:spPr bwMode="auto">
            <a:xfrm>
              <a:off x="5193" y="3649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45" name="Line 90"/>
            <p:cNvSpPr>
              <a:spLocks noChangeShapeType="1"/>
            </p:cNvSpPr>
            <p:nvPr/>
          </p:nvSpPr>
          <p:spPr bwMode="auto">
            <a:xfrm flipH="1">
              <a:off x="4638" y="3550"/>
              <a:ext cx="3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446" name="Freeform 91"/>
            <p:cNvSpPr>
              <a:spLocks/>
            </p:cNvSpPr>
            <p:nvPr/>
          </p:nvSpPr>
          <p:spPr bwMode="auto">
            <a:xfrm>
              <a:off x="4127" y="3287"/>
              <a:ext cx="964" cy="206"/>
            </a:xfrm>
            <a:custGeom>
              <a:avLst/>
              <a:gdLst>
                <a:gd name="T0" fmla="*/ 0 w 964"/>
                <a:gd name="T1" fmla="*/ 206 h 206"/>
                <a:gd name="T2" fmla="*/ 255 w 964"/>
                <a:gd name="T3" fmla="*/ 36 h 206"/>
                <a:gd name="T4" fmla="*/ 503 w 964"/>
                <a:gd name="T5" fmla="*/ 6 h 206"/>
                <a:gd name="T6" fmla="*/ 763 w 964"/>
                <a:gd name="T7" fmla="*/ 71 h 206"/>
                <a:gd name="T8" fmla="*/ 964 w 964"/>
                <a:gd name="T9" fmla="*/ 178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4"/>
                <a:gd name="T16" fmla="*/ 0 h 206"/>
                <a:gd name="T17" fmla="*/ 964 w 964"/>
                <a:gd name="T18" fmla="*/ 206 h 2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4" h="206">
                  <a:moveTo>
                    <a:pt x="0" y="206"/>
                  </a:moveTo>
                  <a:cubicBezTo>
                    <a:pt x="85" y="142"/>
                    <a:pt x="171" y="69"/>
                    <a:pt x="255" y="36"/>
                  </a:cubicBezTo>
                  <a:cubicBezTo>
                    <a:pt x="339" y="3"/>
                    <a:pt x="418" y="0"/>
                    <a:pt x="503" y="6"/>
                  </a:cubicBezTo>
                  <a:cubicBezTo>
                    <a:pt x="588" y="12"/>
                    <a:pt x="686" y="42"/>
                    <a:pt x="763" y="71"/>
                  </a:cubicBezTo>
                  <a:cubicBezTo>
                    <a:pt x="840" y="100"/>
                    <a:pt x="922" y="156"/>
                    <a:pt x="964" y="17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84061" name="AutoShape 93"/>
          <p:cNvSpPr>
            <a:spLocks noChangeArrowheads="1"/>
          </p:cNvSpPr>
          <p:nvPr/>
        </p:nvSpPr>
        <p:spPr bwMode="auto">
          <a:xfrm rot="1574873">
            <a:off x="2125663" y="5427398"/>
            <a:ext cx="1852216" cy="486702"/>
          </a:xfrm>
          <a:prstGeom prst="curvedUpArrow">
            <a:avLst>
              <a:gd name="adj1" fmla="val 76113"/>
              <a:gd name="adj2" fmla="val 152226"/>
              <a:gd name="adj3" fmla="val 33333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sp>
        <p:nvSpPr>
          <p:cNvPr id="17427" name="Text Box 94"/>
          <p:cNvSpPr txBox="1">
            <a:spLocks noChangeArrowheads="1"/>
          </p:cNvSpPr>
          <p:nvPr/>
        </p:nvSpPr>
        <p:spPr bwMode="auto">
          <a:xfrm>
            <a:off x="954485" y="5671609"/>
            <a:ext cx="18040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0" dirty="0"/>
              <a:t>Inserting 70</a:t>
            </a:r>
          </a:p>
        </p:txBody>
      </p:sp>
      <p:sp>
        <p:nvSpPr>
          <p:cNvPr id="84064" name="Text Box 96"/>
          <p:cNvSpPr txBox="1">
            <a:spLocks noChangeArrowheads="1"/>
          </p:cNvSpPr>
          <p:nvPr/>
        </p:nvSpPr>
        <p:spPr bwMode="auto">
          <a:xfrm>
            <a:off x="5928123" y="2844271"/>
            <a:ext cx="3656277" cy="1426288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Critical clusters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(external nodes excluded), which originated by color violation, with 3 or 4 red nodes</a:t>
            </a:r>
          </a:p>
        </p:txBody>
      </p:sp>
      <p:sp>
        <p:nvSpPr>
          <p:cNvPr id="17429" name="Line 97"/>
          <p:cNvSpPr>
            <a:spLocks noChangeShapeType="1"/>
          </p:cNvSpPr>
          <p:nvPr/>
        </p:nvSpPr>
        <p:spPr bwMode="auto">
          <a:xfrm flipH="1">
            <a:off x="6951399" y="4355968"/>
            <a:ext cx="196056" cy="1023276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1164065100"/>
      </p:ext>
    </p:extLst>
  </p:cSld>
  <p:clrMapOvr>
    <a:masterClrMapping/>
  </p:clrMapOvr>
  <p:transition spd="slow">
    <p:pul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Repairing 4-node </a:t>
            </a:r>
            <a:br>
              <a:rPr lang="en-US" altLang="zh-CN" dirty="0"/>
            </a:br>
            <a:r>
              <a:rPr lang="en-US" altLang="zh-CN" dirty="0"/>
              <a:t>Critical Cluster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72D72-6552-45B4-9026-1ABA4A14CCC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91</a:t>
            </a:fld>
            <a:endParaRPr lang="zh-CN" altLang="en-US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2221972" y="2599738"/>
            <a:ext cx="4194572" cy="1559851"/>
          </a:xfrm>
          <a:prstGeom prst="ellipse">
            <a:avLst/>
          </a:prstGeom>
          <a:solidFill>
            <a:srgbClr val="FFFF99"/>
          </a:solidFill>
          <a:ln w="12700" algn="ctr">
            <a:solidFill>
              <a:srgbClr val="FF66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270125" y="2259216"/>
            <a:ext cx="588169" cy="441985"/>
            <a:chOff x="1207" y="1139"/>
            <a:chExt cx="342" cy="257"/>
          </a:xfrm>
        </p:grpSpPr>
        <p:sp>
          <p:nvSpPr>
            <p:cNvPr id="9" name="Oval 32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" name="Text Box 33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662121" y="2940258"/>
            <a:ext cx="670719" cy="737790"/>
            <a:chOff x="527" y="1596"/>
            <a:chExt cx="390" cy="429"/>
          </a:xfrm>
        </p:grpSpPr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1539214" y="3038285"/>
            <a:ext cx="713713" cy="694796"/>
            <a:chOff x="1381" y="1954"/>
            <a:chExt cx="415" cy="404"/>
          </a:xfrm>
        </p:grpSpPr>
        <p:sp>
          <p:nvSpPr>
            <p:cNvPr id="17" name="Oval 4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0" name="Oval 4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1" name="Line 4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23" name="Line 46"/>
          <p:cNvSpPr>
            <a:spLocks noChangeShapeType="1"/>
          </p:cNvSpPr>
          <p:nvPr/>
        </p:nvSpPr>
        <p:spPr bwMode="auto">
          <a:xfrm flipH="1">
            <a:off x="1148821" y="2551585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1196975" y="3234341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2660518" y="2599739"/>
            <a:ext cx="926967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6" name="Group 49"/>
          <p:cNvGrpSpPr>
            <a:grpSpLocks/>
          </p:cNvGrpSpPr>
          <p:nvPr/>
        </p:nvGrpSpPr>
        <p:grpSpPr bwMode="auto">
          <a:xfrm>
            <a:off x="3537612" y="2990133"/>
            <a:ext cx="588169" cy="441987"/>
            <a:chOff x="1207" y="1139"/>
            <a:chExt cx="342" cy="257"/>
          </a:xfrm>
        </p:grpSpPr>
        <p:sp>
          <p:nvSpPr>
            <p:cNvPr id="27" name="Oval 5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8" name="Text Box 5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60</a:t>
              </a:r>
            </a:p>
          </p:txBody>
        </p:sp>
      </p:grpSp>
      <p:grpSp>
        <p:nvGrpSpPr>
          <p:cNvPr id="29" name="Group 52"/>
          <p:cNvGrpSpPr>
            <a:grpSpLocks/>
          </p:cNvGrpSpPr>
          <p:nvPr/>
        </p:nvGrpSpPr>
        <p:grpSpPr bwMode="auto">
          <a:xfrm>
            <a:off x="4220369" y="2990131"/>
            <a:ext cx="713714" cy="694796"/>
            <a:chOff x="1381" y="1954"/>
            <a:chExt cx="415" cy="404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3" name="Oval 56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Line 57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5" name="Line 58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2514336" y="3038285"/>
            <a:ext cx="713714" cy="694796"/>
            <a:chOff x="1381" y="1954"/>
            <a:chExt cx="415" cy="404"/>
          </a:xfrm>
        </p:grpSpPr>
        <p:sp>
          <p:nvSpPr>
            <p:cNvPr id="37" name="Oval 60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39" name="Oval 62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0" name="Oval 63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1" name="Line 64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43" name="Line 66"/>
          <p:cNvSpPr>
            <a:spLocks noChangeShapeType="1"/>
          </p:cNvSpPr>
          <p:nvPr/>
        </p:nvSpPr>
        <p:spPr bwMode="auto">
          <a:xfrm flipH="1">
            <a:off x="3099065" y="3282495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Oval 67"/>
          <p:cNvSpPr>
            <a:spLocks noChangeArrowheads="1"/>
          </p:cNvSpPr>
          <p:nvPr/>
        </p:nvSpPr>
        <p:spPr bwMode="auto">
          <a:xfrm>
            <a:off x="5462059" y="2990131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Text Box 68"/>
          <p:cNvSpPr txBox="1">
            <a:spLocks noChangeArrowheads="1"/>
          </p:cNvSpPr>
          <p:nvPr/>
        </p:nvSpPr>
        <p:spPr bwMode="auto">
          <a:xfrm>
            <a:off x="5419065" y="299013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6" name="Oval 69"/>
          <p:cNvSpPr>
            <a:spLocks noChangeArrowheads="1"/>
          </p:cNvSpPr>
          <p:nvPr/>
        </p:nvSpPr>
        <p:spPr bwMode="auto">
          <a:xfrm>
            <a:off x="5797419" y="3480272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7" name="Line 70"/>
          <p:cNvSpPr>
            <a:spLocks noChangeShapeType="1"/>
          </p:cNvSpPr>
          <p:nvPr/>
        </p:nvSpPr>
        <p:spPr bwMode="auto">
          <a:xfrm>
            <a:off x="5713148" y="3356447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 flipH="1">
            <a:off x="4758664" y="3186187"/>
            <a:ext cx="681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3879850" y="2733883"/>
            <a:ext cx="1657879" cy="354277"/>
          </a:xfrm>
          <a:custGeom>
            <a:avLst/>
            <a:gdLst>
              <a:gd name="T0" fmla="*/ 0 w 964"/>
              <a:gd name="T1" fmla="*/ 327025 h 206"/>
              <a:gd name="T2" fmla="*/ 404812 w 964"/>
              <a:gd name="T3" fmla="*/ 57150 h 206"/>
              <a:gd name="T4" fmla="*/ 798512 w 964"/>
              <a:gd name="T5" fmla="*/ 9525 h 206"/>
              <a:gd name="T6" fmla="*/ 1211263 w 964"/>
              <a:gd name="T7" fmla="*/ 112713 h 206"/>
              <a:gd name="T8" fmla="*/ 1530350 w 964"/>
              <a:gd name="T9" fmla="*/ 282575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4"/>
              <a:gd name="T16" fmla="*/ 0 h 206"/>
              <a:gd name="T17" fmla="*/ 964 w 964"/>
              <a:gd name="T18" fmla="*/ 206 h 2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4" h="206">
                <a:moveTo>
                  <a:pt x="0" y="206"/>
                </a:moveTo>
                <a:cubicBezTo>
                  <a:pt x="85" y="142"/>
                  <a:pt x="171" y="69"/>
                  <a:pt x="255" y="36"/>
                </a:cubicBezTo>
                <a:cubicBezTo>
                  <a:pt x="339" y="3"/>
                  <a:pt x="418" y="0"/>
                  <a:pt x="503" y="6"/>
                </a:cubicBezTo>
                <a:cubicBezTo>
                  <a:pt x="588" y="12"/>
                  <a:pt x="686" y="42"/>
                  <a:pt x="763" y="71"/>
                </a:cubicBezTo>
                <a:cubicBezTo>
                  <a:pt x="840" y="100"/>
                  <a:pt x="922" y="156"/>
                  <a:pt x="964" y="17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Line 74"/>
          <p:cNvSpPr>
            <a:spLocks noChangeShapeType="1"/>
          </p:cNvSpPr>
          <p:nvPr/>
        </p:nvSpPr>
        <p:spPr bwMode="auto">
          <a:xfrm>
            <a:off x="2516056" y="1868827"/>
            <a:ext cx="0" cy="48670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1" name="Text Box 124"/>
          <p:cNvSpPr txBox="1">
            <a:spLocks noChangeArrowheads="1"/>
          </p:cNvSpPr>
          <p:nvPr/>
        </p:nvSpPr>
        <p:spPr bwMode="auto">
          <a:xfrm>
            <a:off x="760148" y="4549983"/>
            <a:ext cx="2877212" cy="1426288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Color flip:</a:t>
            </a:r>
          </a:p>
          <a:p>
            <a:pPr algn="l"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Root of the critical cluster exchanges color with its </a:t>
            </a:r>
            <a:r>
              <a:rPr lang="en-US" altLang="zh-CN" sz="2167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subtrees</a:t>
            </a:r>
            <a:endParaRPr lang="en-US" altLang="zh-CN" sz="2167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2" name="Line 125"/>
          <p:cNvSpPr>
            <a:spLocks noChangeShapeType="1"/>
          </p:cNvSpPr>
          <p:nvPr/>
        </p:nvSpPr>
        <p:spPr bwMode="auto">
          <a:xfrm flipV="1">
            <a:off x="2125663" y="3476832"/>
            <a:ext cx="1461823" cy="102499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53" name="Group 77"/>
          <p:cNvGrpSpPr>
            <a:grpSpLocks/>
          </p:cNvGrpSpPr>
          <p:nvPr/>
        </p:nvGrpSpPr>
        <p:grpSpPr bwMode="auto">
          <a:xfrm>
            <a:off x="5487856" y="4746035"/>
            <a:ext cx="588169" cy="441985"/>
            <a:chOff x="1207" y="1139"/>
            <a:chExt cx="342" cy="257"/>
          </a:xfrm>
        </p:grpSpPr>
        <p:sp>
          <p:nvSpPr>
            <p:cNvPr id="54" name="Oval 78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56" name="Group 80"/>
          <p:cNvGrpSpPr>
            <a:grpSpLocks/>
          </p:cNvGrpSpPr>
          <p:nvPr/>
        </p:nvGrpSpPr>
        <p:grpSpPr bwMode="auto">
          <a:xfrm>
            <a:off x="3879850" y="5427077"/>
            <a:ext cx="670719" cy="737790"/>
            <a:chOff x="527" y="1596"/>
            <a:chExt cx="390" cy="429"/>
          </a:xfrm>
        </p:grpSpPr>
        <p:sp>
          <p:nvSpPr>
            <p:cNvPr id="57" name="Oval 81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8" name="Oval 82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9" name="Line 83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0" name="Text Box 84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61" name="Group 85"/>
          <p:cNvGrpSpPr>
            <a:grpSpLocks/>
          </p:cNvGrpSpPr>
          <p:nvPr/>
        </p:nvGrpSpPr>
        <p:grpSpPr bwMode="auto">
          <a:xfrm>
            <a:off x="4756944" y="5525104"/>
            <a:ext cx="713714" cy="694796"/>
            <a:chOff x="1381" y="1954"/>
            <a:chExt cx="415" cy="404"/>
          </a:xfrm>
        </p:grpSpPr>
        <p:sp>
          <p:nvSpPr>
            <p:cNvPr id="62" name="Oval 8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3" name="Text Box 8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64" name="Oval 8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5" name="Oval 8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6" name="Line 9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7" name="Line 9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68" name="Line 92"/>
          <p:cNvSpPr>
            <a:spLocks noChangeShapeType="1"/>
          </p:cNvSpPr>
          <p:nvPr/>
        </p:nvSpPr>
        <p:spPr bwMode="auto">
          <a:xfrm flipH="1">
            <a:off x="4366552" y="5038403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9" name="Line 93"/>
          <p:cNvSpPr>
            <a:spLocks noChangeShapeType="1"/>
          </p:cNvSpPr>
          <p:nvPr/>
        </p:nvSpPr>
        <p:spPr bwMode="auto">
          <a:xfrm>
            <a:off x="4414706" y="5721160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0" name="Oval 96"/>
          <p:cNvSpPr>
            <a:spLocks noChangeArrowheads="1"/>
          </p:cNvSpPr>
          <p:nvPr/>
        </p:nvSpPr>
        <p:spPr bwMode="auto">
          <a:xfrm>
            <a:off x="6860250" y="4795912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1" name="Text Box 97"/>
          <p:cNvSpPr txBox="1">
            <a:spLocks noChangeArrowheads="1"/>
          </p:cNvSpPr>
          <p:nvPr/>
        </p:nvSpPr>
        <p:spPr bwMode="auto">
          <a:xfrm>
            <a:off x="6855090" y="474603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grpSp>
        <p:nvGrpSpPr>
          <p:cNvPr id="72" name="Group 98"/>
          <p:cNvGrpSpPr>
            <a:grpSpLocks/>
          </p:cNvGrpSpPr>
          <p:nvPr/>
        </p:nvGrpSpPr>
        <p:grpSpPr bwMode="auto">
          <a:xfrm>
            <a:off x="7438100" y="5476950"/>
            <a:ext cx="713713" cy="694796"/>
            <a:chOff x="1381" y="1954"/>
            <a:chExt cx="415" cy="404"/>
          </a:xfrm>
        </p:grpSpPr>
        <p:sp>
          <p:nvSpPr>
            <p:cNvPr id="73" name="Oval 99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4" name="Text Box 100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75" name="Oval 101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6" name="Oval 102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7" name="Line 103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8" name="Line 104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79" name="Oval 106"/>
          <p:cNvSpPr>
            <a:spLocks noChangeArrowheads="1"/>
          </p:cNvSpPr>
          <p:nvPr/>
        </p:nvSpPr>
        <p:spPr bwMode="auto">
          <a:xfrm>
            <a:off x="5900606" y="5525104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0" name="Text Box 107"/>
          <p:cNvSpPr txBox="1">
            <a:spLocks noChangeArrowheads="1"/>
          </p:cNvSpPr>
          <p:nvPr/>
        </p:nvSpPr>
        <p:spPr bwMode="auto">
          <a:xfrm>
            <a:off x="5857611" y="5525104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81" name="Oval 108"/>
          <p:cNvSpPr>
            <a:spLocks noChangeArrowheads="1"/>
          </p:cNvSpPr>
          <p:nvPr/>
        </p:nvSpPr>
        <p:spPr bwMode="auto">
          <a:xfrm>
            <a:off x="5732067" y="6054800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2" name="Oval 109"/>
          <p:cNvSpPr>
            <a:spLocks noChangeArrowheads="1"/>
          </p:cNvSpPr>
          <p:nvPr/>
        </p:nvSpPr>
        <p:spPr bwMode="auto">
          <a:xfrm>
            <a:off x="6235965" y="6015245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3" name="Line 110"/>
          <p:cNvSpPr>
            <a:spLocks noChangeShapeType="1"/>
          </p:cNvSpPr>
          <p:nvPr/>
        </p:nvSpPr>
        <p:spPr bwMode="auto">
          <a:xfrm flipH="1">
            <a:off x="5857611" y="5891420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111"/>
          <p:cNvSpPr>
            <a:spLocks noChangeShapeType="1"/>
          </p:cNvSpPr>
          <p:nvPr/>
        </p:nvSpPr>
        <p:spPr bwMode="auto">
          <a:xfrm>
            <a:off x="6151696" y="5891420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Oval 113"/>
          <p:cNvSpPr>
            <a:spLocks noChangeArrowheads="1"/>
          </p:cNvSpPr>
          <p:nvPr/>
        </p:nvSpPr>
        <p:spPr bwMode="auto">
          <a:xfrm>
            <a:off x="8679790" y="5476949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6" name="Text Box 114"/>
          <p:cNvSpPr txBox="1">
            <a:spLocks noChangeArrowheads="1"/>
          </p:cNvSpPr>
          <p:nvPr/>
        </p:nvSpPr>
        <p:spPr bwMode="auto">
          <a:xfrm>
            <a:off x="8636794" y="547695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87" name="Oval 115"/>
          <p:cNvSpPr>
            <a:spLocks noChangeArrowheads="1"/>
          </p:cNvSpPr>
          <p:nvPr/>
        </p:nvSpPr>
        <p:spPr bwMode="auto">
          <a:xfrm>
            <a:off x="9015148" y="5967091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8" name="Line 116"/>
          <p:cNvSpPr>
            <a:spLocks noChangeShapeType="1"/>
          </p:cNvSpPr>
          <p:nvPr/>
        </p:nvSpPr>
        <p:spPr bwMode="auto">
          <a:xfrm>
            <a:off x="8930879" y="5843266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Line 117"/>
          <p:cNvSpPr>
            <a:spLocks noChangeShapeType="1"/>
          </p:cNvSpPr>
          <p:nvPr/>
        </p:nvSpPr>
        <p:spPr bwMode="auto">
          <a:xfrm flipH="1">
            <a:off x="7976394" y="5673006"/>
            <a:ext cx="681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Line 121"/>
          <p:cNvSpPr>
            <a:spLocks noChangeShapeType="1"/>
          </p:cNvSpPr>
          <p:nvPr/>
        </p:nvSpPr>
        <p:spPr bwMode="auto">
          <a:xfrm>
            <a:off x="5879968" y="4940375"/>
            <a:ext cx="97512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Line 122"/>
          <p:cNvSpPr>
            <a:spLocks noChangeShapeType="1"/>
          </p:cNvSpPr>
          <p:nvPr/>
        </p:nvSpPr>
        <p:spPr bwMode="auto">
          <a:xfrm flipH="1">
            <a:off x="6220487" y="5134712"/>
            <a:ext cx="634603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2" name="Line 123"/>
          <p:cNvSpPr>
            <a:spLocks noChangeShapeType="1"/>
          </p:cNvSpPr>
          <p:nvPr/>
        </p:nvSpPr>
        <p:spPr bwMode="auto">
          <a:xfrm>
            <a:off x="7243763" y="4988529"/>
            <a:ext cx="1463543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3" name="Line 126"/>
          <p:cNvSpPr>
            <a:spLocks noChangeShapeType="1"/>
          </p:cNvSpPr>
          <p:nvPr/>
        </p:nvSpPr>
        <p:spPr bwMode="auto">
          <a:xfrm>
            <a:off x="5683912" y="4305772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4" name="Text Box 127"/>
          <p:cNvSpPr txBox="1">
            <a:spLocks noChangeArrowheads="1"/>
          </p:cNvSpPr>
          <p:nvPr/>
        </p:nvSpPr>
        <p:spPr bwMode="auto">
          <a:xfrm>
            <a:off x="7097581" y="2599739"/>
            <a:ext cx="2194454" cy="1092800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FF66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No new critical cluster occurs, inserting finished.</a:t>
            </a:r>
          </a:p>
        </p:txBody>
      </p:sp>
      <p:sp>
        <p:nvSpPr>
          <p:cNvPr id="95" name="Line 128"/>
          <p:cNvSpPr>
            <a:spLocks noChangeShapeType="1"/>
          </p:cNvSpPr>
          <p:nvPr/>
        </p:nvSpPr>
        <p:spPr bwMode="auto">
          <a:xfrm flipH="1">
            <a:off x="6414824" y="3769197"/>
            <a:ext cx="1511697" cy="97512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598126488"/>
      </p:ext>
    </p:extLst>
  </p:cSld>
  <p:clrMapOvr>
    <a:masterClrMapping/>
  </p:clrMapOvr>
  <p:transition spd="slow">
    <p:pull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Repairing 4-node </a:t>
            </a:r>
            <a:br>
              <a:rPr lang="en-US" altLang="zh-CN" dirty="0"/>
            </a:br>
            <a:r>
              <a:rPr lang="en-US" altLang="zh-CN" dirty="0"/>
              <a:t>Critical Cluster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22CB-F126-41D8-97CB-C265EA2FFC9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92</a:t>
            </a:fld>
            <a:endParaRPr lang="zh-CN" altLang="en-US"/>
          </a:p>
        </p:txBody>
      </p:sp>
      <p:sp>
        <p:nvSpPr>
          <p:cNvPr id="7" name="Line 133"/>
          <p:cNvSpPr>
            <a:spLocks noChangeShapeType="1"/>
          </p:cNvSpPr>
          <p:nvPr/>
        </p:nvSpPr>
        <p:spPr bwMode="auto">
          <a:xfrm>
            <a:off x="2046902" y="4619875"/>
            <a:ext cx="1315640" cy="536575"/>
          </a:xfrm>
          <a:prstGeom prst="line">
            <a:avLst/>
          </a:prstGeom>
          <a:noFill/>
          <a:ln w="25400">
            <a:solidFill>
              <a:srgbClr val="99CC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Text Box 65"/>
          <p:cNvSpPr txBox="1">
            <a:spLocks noChangeArrowheads="1"/>
          </p:cNvSpPr>
          <p:nvPr/>
        </p:nvSpPr>
        <p:spPr bwMode="auto">
          <a:xfrm>
            <a:off x="7166720" y="1840692"/>
            <a:ext cx="2388791" cy="425822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/>
              <a:t>2 more insertions</a:t>
            </a:r>
          </a:p>
        </p:txBody>
      </p:sp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948990" y="2717786"/>
            <a:ext cx="3900488" cy="877094"/>
          </a:xfrm>
          <a:prstGeom prst="ellipse">
            <a:avLst/>
          </a:prstGeom>
          <a:solidFill>
            <a:srgbClr val="FFFF99"/>
          </a:solidFill>
          <a:ln w="9525" algn="ctr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2143210" y="2231081"/>
            <a:ext cx="588169" cy="441985"/>
            <a:chOff x="1207" y="1139"/>
            <a:chExt cx="342" cy="257"/>
          </a:xfrm>
        </p:grpSpPr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535204" y="2912123"/>
            <a:ext cx="670719" cy="737790"/>
            <a:chOff x="527" y="1596"/>
            <a:chExt cx="390" cy="429"/>
          </a:xfrm>
        </p:grpSpPr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1412298" y="3010150"/>
            <a:ext cx="713714" cy="694796"/>
            <a:chOff x="1381" y="1954"/>
            <a:chExt cx="415" cy="404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1021905" y="2523449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70059" y="320620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515604" y="2280958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3510444" y="223108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4093453" y="2961996"/>
            <a:ext cx="713713" cy="694796"/>
            <a:chOff x="1381" y="1954"/>
            <a:chExt cx="415" cy="404"/>
          </a:xfrm>
        </p:grpSpPr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32" name="Oval 2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2555960" y="3010150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2512964" y="301015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2387420" y="3539846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2891318" y="3500291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H="1">
            <a:off x="2512964" y="3376466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807050" y="3376466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5335143" y="2961995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5292148" y="296199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>
            <a:off x="4631747" y="3158052"/>
            <a:ext cx="681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2535322" y="2425421"/>
            <a:ext cx="97512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H="1">
            <a:off x="2875841" y="2619758"/>
            <a:ext cx="634603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3899117" y="2473575"/>
            <a:ext cx="1463543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2339266" y="1790818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164083" y="2961995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6121087" y="296199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5995543" y="3491691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H="1">
            <a:off x="6121087" y="3328312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53" name="Group 54"/>
          <p:cNvGrpSpPr>
            <a:grpSpLocks/>
          </p:cNvGrpSpPr>
          <p:nvPr/>
        </p:nvGrpSpPr>
        <p:grpSpPr bwMode="auto">
          <a:xfrm>
            <a:off x="6824482" y="2961996"/>
            <a:ext cx="713713" cy="694796"/>
            <a:chOff x="1381" y="1954"/>
            <a:chExt cx="415" cy="404"/>
          </a:xfrm>
        </p:grpSpPr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60" name="Line 61"/>
          <p:cNvSpPr>
            <a:spLocks noChangeShapeType="1"/>
          </p:cNvSpPr>
          <p:nvPr/>
        </p:nvSpPr>
        <p:spPr bwMode="auto">
          <a:xfrm>
            <a:off x="5753052" y="3156333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6581992" y="3156333"/>
            <a:ext cx="43854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2" name="Text Box 64"/>
          <p:cNvSpPr txBox="1">
            <a:spLocks noChangeArrowheads="1"/>
          </p:cNvSpPr>
          <p:nvPr/>
        </p:nvSpPr>
        <p:spPr bwMode="auto">
          <a:xfrm>
            <a:off x="4679902" y="2231085"/>
            <a:ext cx="195024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/>
              <a:t>Critical cluster</a:t>
            </a:r>
          </a:p>
        </p:txBody>
      </p:sp>
      <p:sp>
        <p:nvSpPr>
          <p:cNvPr id="63" name="Oval 67"/>
          <p:cNvSpPr>
            <a:spLocks noChangeArrowheads="1"/>
          </p:cNvSpPr>
          <p:nvPr/>
        </p:nvSpPr>
        <p:spPr bwMode="auto">
          <a:xfrm>
            <a:off x="5947389" y="2619758"/>
            <a:ext cx="1657879" cy="1171178"/>
          </a:xfrm>
          <a:prstGeom prst="ellipse">
            <a:avLst/>
          </a:prstGeom>
          <a:noFill/>
          <a:ln w="25400" algn="ctr">
            <a:solidFill>
              <a:srgbClr val="0000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H="1">
            <a:off x="7068693" y="2327393"/>
            <a:ext cx="488421" cy="2923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65" name="Group 115"/>
          <p:cNvGrpSpPr>
            <a:grpSpLocks/>
          </p:cNvGrpSpPr>
          <p:nvPr/>
        </p:nvGrpSpPr>
        <p:grpSpPr bwMode="auto">
          <a:xfrm>
            <a:off x="8676698" y="5693025"/>
            <a:ext cx="713714" cy="694796"/>
            <a:chOff x="1381" y="1954"/>
            <a:chExt cx="415" cy="404"/>
          </a:xfrm>
        </p:grpSpPr>
        <p:sp>
          <p:nvSpPr>
            <p:cNvPr id="66" name="Oval 116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7" name="Text Box 117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90</a:t>
              </a:r>
            </a:p>
          </p:txBody>
        </p:sp>
        <p:sp>
          <p:nvSpPr>
            <p:cNvPr id="68" name="Oval 118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9" name="Oval 119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0" name="Line 120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1" name="Line 121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72" name="Line 123"/>
          <p:cNvSpPr>
            <a:spLocks noChangeShapeType="1"/>
          </p:cNvSpPr>
          <p:nvPr/>
        </p:nvSpPr>
        <p:spPr bwMode="auto">
          <a:xfrm>
            <a:off x="8434207" y="5887362"/>
            <a:ext cx="43854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3" name="Oval 131"/>
          <p:cNvSpPr>
            <a:spLocks noChangeArrowheads="1"/>
          </p:cNvSpPr>
          <p:nvPr/>
        </p:nvSpPr>
        <p:spPr bwMode="auto">
          <a:xfrm>
            <a:off x="3070177" y="4766058"/>
            <a:ext cx="5071666" cy="877094"/>
          </a:xfrm>
          <a:prstGeom prst="ellipse">
            <a:avLst/>
          </a:prstGeom>
          <a:solidFill>
            <a:srgbClr val="CCFFFF"/>
          </a:solidFill>
          <a:ln w="12700" algn="ctr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74" name="Group 72"/>
          <p:cNvGrpSpPr>
            <a:grpSpLocks/>
          </p:cNvGrpSpPr>
          <p:nvPr/>
        </p:nvGrpSpPr>
        <p:grpSpPr bwMode="auto">
          <a:xfrm>
            <a:off x="3995425" y="4962110"/>
            <a:ext cx="588169" cy="441985"/>
            <a:chOff x="1207" y="1139"/>
            <a:chExt cx="342" cy="257"/>
          </a:xfrm>
        </p:grpSpPr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2387420" y="5643152"/>
            <a:ext cx="670719" cy="737790"/>
            <a:chOff x="527" y="1596"/>
            <a:chExt cx="390" cy="429"/>
          </a:xfrm>
        </p:grpSpPr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600" y="1620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527" y="1929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575" y="1810"/>
              <a:ext cx="49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575" y="1596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82" name="Group 80"/>
          <p:cNvGrpSpPr>
            <a:grpSpLocks/>
          </p:cNvGrpSpPr>
          <p:nvPr/>
        </p:nvGrpSpPr>
        <p:grpSpPr bwMode="auto">
          <a:xfrm>
            <a:off x="3264513" y="5741179"/>
            <a:ext cx="713713" cy="694796"/>
            <a:chOff x="1381" y="1954"/>
            <a:chExt cx="415" cy="404"/>
          </a:xfrm>
        </p:grpSpPr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1479" y="1954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4" name="Text Box 82"/>
            <p:cNvSpPr txBox="1">
              <a:spLocks noChangeArrowheads="1"/>
            </p:cNvSpPr>
            <p:nvPr/>
          </p:nvSpPr>
          <p:spPr bwMode="auto">
            <a:xfrm>
              <a:off x="1454" y="1954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381" y="2262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1674" y="2239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 flipH="1">
              <a:off x="1454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1625" y="2167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89" name="Line 87"/>
          <p:cNvSpPr>
            <a:spLocks noChangeShapeType="1"/>
          </p:cNvSpPr>
          <p:nvPr/>
        </p:nvSpPr>
        <p:spPr bwMode="auto">
          <a:xfrm flipH="1">
            <a:off x="2874120" y="5254478"/>
            <a:ext cx="1121304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Line 88"/>
          <p:cNvSpPr>
            <a:spLocks noChangeShapeType="1"/>
          </p:cNvSpPr>
          <p:nvPr/>
        </p:nvSpPr>
        <p:spPr bwMode="auto">
          <a:xfrm>
            <a:off x="2922274" y="5937235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Oval 89"/>
          <p:cNvSpPr>
            <a:spLocks noChangeArrowheads="1"/>
          </p:cNvSpPr>
          <p:nvPr/>
        </p:nvSpPr>
        <p:spPr bwMode="auto">
          <a:xfrm>
            <a:off x="5367819" y="5011987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2" name="Text Box 90"/>
          <p:cNvSpPr txBox="1">
            <a:spLocks noChangeArrowheads="1"/>
          </p:cNvSpPr>
          <p:nvPr/>
        </p:nvSpPr>
        <p:spPr bwMode="auto">
          <a:xfrm>
            <a:off x="5362660" y="4974152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6114208" y="5693025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4" name="Text Box 93"/>
          <p:cNvSpPr txBox="1">
            <a:spLocks noChangeArrowheads="1"/>
          </p:cNvSpPr>
          <p:nvPr/>
        </p:nvSpPr>
        <p:spPr bwMode="auto">
          <a:xfrm>
            <a:off x="6071214" y="569302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5945668" y="6222721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6449568" y="6183166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7" name="Line 96"/>
          <p:cNvSpPr>
            <a:spLocks noChangeShapeType="1"/>
          </p:cNvSpPr>
          <p:nvPr/>
        </p:nvSpPr>
        <p:spPr bwMode="auto">
          <a:xfrm flipH="1">
            <a:off x="6071214" y="6059341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8" name="Line 97"/>
          <p:cNvSpPr>
            <a:spLocks noChangeShapeType="1"/>
          </p:cNvSpPr>
          <p:nvPr/>
        </p:nvSpPr>
        <p:spPr bwMode="auto">
          <a:xfrm>
            <a:off x="6365297" y="6059341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>
            <a:off x="4408175" y="5741179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0" name="Text Box 99"/>
          <p:cNvSpPr txBox="1">
            <a:spLocks noChangeArrowheads="1"/>
          </p:cNvSpPr>
          <p:nvPr/>
        </p:nvSpPr>
        <p:spPr bwMode="auto">
          <a:xfrm>
            <a:off x="4365181" y="574117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4239635" y="6270875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4743535" y="6231320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 flipH="1">
            <a:off x="4365181" y="6107495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>
            <a:off x="4659264" y="6107495"/>
            <a:ext cx="84270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5" name="Oval 104"/>
          <p:cNvSpPr>
            <a:spLocks noChangeArrowheads="1"/>
          </p:cNvSpPr>
          <p:nvPr/>
        </p:nvSpPr>
        <p:spPr bwMode="auto">
          <a:xfrm>
            <a:off x="6965506" y="4974152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6" name="Text Box 105"/>
          <p:cNvSpPr txBox="1">
            <a:spLocks noChangeArrowheads="1"/>
          </p:cNvSpPr>
          <p:nvPr/>
        </p:nvSpPr>
        <p:spPr bwMode="auto">
          <a:xfrm>
            <a:off x="6922510" y="4974152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07" name="Line 107"/>
          <p:cNvSpPr>
            <a:spLocks noChangeShapeType="1"/>
          </p:cNvSpPr>
          <p:nvPr/>
        </p:nvSpPr>
        <p:spPr bwMode="auto">
          <a:xfrm>
            <a:off x="4435692" y="5204604"/>
            <a:ext cx="9751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8" name="Line 108"/>
          <p:cNvSpPr>
            <a:spLocks noChangeShapeType="1"/>
          </p:cNvSpPr>
          <p:nvPr/>
        </p:nvSpPr>
        <p:spPr bwMode="auto">
          <a:xfrm flipH="1">
            <a:off x="4728055" y="5350787"/>
            <a:ext cx="634604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9" name="Line 110"/>
          <p:cNvSpPr>
            <a:spLocks noChangeShapeType="1"/>
          </p:cNvSpPr>
          <p:nvPr/>
        </p:nvSpPr>
        <p:spPr bwMode="auto">
          <a:xfrm>
            <a:off x="4191481" y="4521847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0" name="Oval 111"/>
          <p:cNvSpPr>
            <a:spLocks noChangeArrowheads="1"/>
          </p:cNvSpPr>
          <p:nvPr/>
        </p:nvSpPr>
        <p:spPr bwMode="auto">
          <a:xfrm>
            <a:off x="8016298" y="5693025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7973303" y="569302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12" name="Oval 113"/>
          <p:cNvSpPr>
            <a:spLocks noChangeArrowheads="1"/>
          </p:cNvSpPr>
          <p:nvPr/>
        </p:nvSpPr>
        <p:spPr bwMode="auto">
          <a:xfrm>
            <a:off x="7847758" y="6222721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 flipH="1">
            <a:off x="7973304" y="6059341"/>
            <a:ext cx="84269" cy="16338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4" name="Line 128"/>
          <p:cNvSpPr>
            <a:spLocks noChangeShapeType="1"/>
          </p:cNvSpPr>
          <p:nvPr/>
        </p:nvSpPr>
        <p:spPr bwMode="auto">
          <a:xfrm>
            <a:off x="5753051" y="5156450"/>
            <a:ext cx="12176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5" name="Line 129"/>
          <p:cNvSpPr>
            <a:spLocks noChangeShapeType="1"/>
          </p:cNvSpPr>
          <p:nvPr/>
        </p:nvSpPr>
        <p:spPr bwMode="auto">
          <a:xfrm flipH="1">
            <a:off x="6434089" y="5302633"/>
            <a:ext cx="586450" cy="43854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6" name="Line 130"/>
          <p:cNvSpPr>
            <a:spLocks noChangeShapeType="1"/>
          </p:cNvSpPr>
          <p:nvPr/>
        </p:nvSpPr>
        <p:spPr bwMode="auto">
          <a:xfrm>
            <a:off x="7361058" y="5204604"/>
            <a:ext cx="730911" cy="5365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7" name="Text Box 132"/>
          <p:cNvSpPr txBox="1">
            <a:spLocks noChangeArrowheads="1"/>
          </p:cNvSpPr>
          <p:nvPr/>
        </p:nvSpPr>
        <p:spPr bwMode="auto">
          <a:xfrm>
            <a:off x="301420" y="4277637"/>
            <a:ext cx="1862535" cy="2126608"/>
          </a:xfrm>
          <a:prstGeom prst="rect">
            <a:avLst/>
          </a:prstGeom>
          <a:solidFill>
            <a:schemeClr val="bg1"/>
          </a:solidFill>
          <a:ln w="57150" cmpd="thinThick" algn="ctr">
            <a:solidFill>
              <a:srgbClr val="008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New critical cluster with 3 nodes.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Color flip doesn’t work,</a:t>
            </a:r>
          </a:p>
          <a:p>
            <a:pPr algn="l">
              <a:lnSpc>
                <a:spcPct val="95000"/>
              </a:lnSpc>
              <a:spcBef>
                <a:spcPct val="20000"/>
              </a:spcBef>
              <a:defRPr/>
            </a:pPr>
            <a:r>
              <a:rPr lang="en-US" altLang="zh-CN" sz="2167" b="1" dirty="0">
                <a:latin typeface="Calibri" pitchFamily="34" charset="0"/>
                <a:ea typeface="宋体" pitchFamily="2" charset="-122"/>
                <a:cs typeface="Calibri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275227839"/>
      </p:ext>
    </p:extLst>
  </p:cSld>
  <p:clrMapOvr>
    <a:masterClrMapping/>
  </p:clrMapOvr>
  <p:transition spd="slow">
    <p:pull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17645"/>
            <a:ext cx="8915400" cy="1139147"/>
          </a:xfrm>
        </p:spPr>
        <p:txBody>
          <a:bodyPr/>
          <a:lstStyle/>
          <a:p>
            <a:r>
              <a:rPr lang="en-US" altLang="zh-CN" dirty="0"/>
              <a:t>Patterns of 3-node </a:t>
            </a:r>
            <a:br>
              <a:rPr lang="en-US" altLang="zh-CN" dirty="0"/>
            </a:br>
            <a:r>
              <a:rPr lang="en-US" altLang="zh-CN" dirty="0"/>
              <a:t>Critical Cluster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D37-181F-45F2-AAEC-3843136F8AC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93</a:t>
            </a:fld>
            <a:endParaRPr lang="zh-CN" altLang="en-US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7954037" y="5575300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816100" y="2206225"/>
            <a:ext cx="588169" cy="441985"/>
            <a:chOff x="1207" y="1139"/>
            <a:chExt cx="342" cy="257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3044032" y="2992171"/>
            <a:ext cx="588169" cy="435108"/>
            <a:chOff x="1425" y="3379"/>
            <a:chExt cx="342" cy="253"/>
          </a:xfrm>
        </p:grpSpPr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363796" y="299733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20800" y="299733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LL</a:t>
            </a:r>
          </a:p>
        </p:txBody>
      </p: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2565930" y="2230309"/>
            <a:ext cx="588169" cy="429948"/>
            <a:chOff x="3107" y="2990"/>
            <a:chExt cx="342" cy="250"/>
          </a:xfrm>
        </p:grpSpPr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3110" y="3012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3107" y="299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20" name="Oval 24"/>
          <p:cNvSpPr>
            <a:spLocks noChangeArrowheads="1"/>
          </p:cNvSpPr>
          <p:nvPr/>
        </p:nvSpPr>
        <p:spPr bwMode="auto">
          <a:xfrm>
            <a:off x="3945202" y="2997333"/>
            <a:ext cx="378354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879850" y="2949179"/>
            <a:ext cx="71715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2225411" y="299733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146300" y="294917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LR</a:t>
            </a:r>
          </a:p>
        </p:txBody>
      </p:sp>
      <p:grpSp>
        <p:nvGrpSpPr>
          <p:cNvPr id="24" name="Group 49"/>
          <p:cNvGrpSpPr>
            <a:grpSpLocks/>
          </p:cNvGrpSpPr>
          <p:nvPr/>
        </p:nvGrpSpPr>
        <p:grpSpPr bwMode="auto">
          <a:xfrm>
            <a:off x="3302000" y="2230304"/>
            <a:ext cx="588169" cy="426508"/>
            <a:chOff x="4014" y="2990"/>
            <a:chExt cx="342" cy="248"/>
          </a:xfrm>
        </p:grpSpPr>
        <p:sp>
          <p:nvSpPr>
            <p:cNvPr id="25" name="Oval 36"/>
            <p:cNvSpPr>
              <a:spLocks noChangeArrowheads="1"/>
            </p:cNvSpPr>
            <p:nvPr/>
          </p:nvSpPr>
          <p:spPr bwMode="auto">
            <a:xfrm>
              <a:off x="4039" y="2990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Text Box 37"/>
            <p:cNvSpPr txBox="1">
              <a:spLocks noChangeArrowheads="1"/>
            </p:cNvSpPr>
            <p:nvPr/>
          </p:nvSpPr>
          <p:spPr bwMode="auto">
            <a:xfrm>
              <a:off x="4014" y="299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27" name="Line 40"/>
          <p:cNvSpPr>
            <a:spLocks noChangeShapeType="1"/>
          </p:cNvSpPr>
          <p:nvPr/>
        </p:nvSpPr>
        <p:spPr bwMode="auto">
          <a:xfrm>
            <a:off x="2025915" y="1778000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1320800" y="3361929"/>
            <a:ext cx="495300" cy="330200"/>
            <a:chOff x="2016" y="3648"/>
            <a:chExt cx="288" cy="192"/>
          </a:xfrm>
        </p:grpSpPr>
        <p:sp>
          <p:nvSpPr>
            <p:cNvPr id="29" name="Line 54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1" name="Line 56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32" name="Group 58"/>
          <p:cNvGrpSpPr>
            <a:grpSpLocks/>
          </p:cNvGrpSpPr>
          <p:nvPr/>
        </p:nvGrpSpPr>
        <p:grpSpPr bwMode="auto">
          <a:xfrm>
            <a:off x="2228850" y="3361929"/>
            <a:ext cx="495300" cy="330200"/>
            <a:chOff x="2016" y="3648"/>
            <a:chExt cx="288" cy="192"/>
          </a:xfrm>
        </p:grpSpPr>
        <p:sp>
          <p:nvSpPr>
            <p:cNvPr id="33" name="Line 5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36" name="Group 62"/>
          <p:cNvGrpSpPr>
            <a:grpSpLocks/>
          </p:cNvGrpSpPr>
          <p:nvPr/>
        </p:nvGrpSpPr>
        <p:grpSpPr bwMode="auto">
          <a:xfrm>
            <a:off x="3054350" y="3361929"/>
            <a:ext cx="495300" cy="330200"/>
            <a:chOff x="2016" y="3648"/>
            <a:chExt cx="288" cy="192"/>
          </a:xfrm>
        </p:grpSpPr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40" name="Group 70"/>
          <p:cNvGrpSpPr>
            <a:grpSpLocks/>
          </p:cNvGrpSpPr>
          <p:nvPr/>
        </p:nvGrpSpPr>
        <p:grpSpPr bwMode="auto">
          <a:xfrm>
            <a:off x="3879850" y="3361929"/>
            <a:ext cx="495300" cy="330200"/>
            <a:chOff x="3552" y="3648"/>
            <a:chExt cx="288" cy="192"/>
          </a:xfrm>
        </p:grpSpPr>
        <p:sp>
          <p:nvSpPr>
            <p:cNvPr id="41" name="Line 67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2" name="Line 68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43" name="Line 69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sp>
        <p:nvSpPr>
          <p:cNvPr id="44" name="Line 71"/>
          <p:cNvSpPr>
            <a:spLocks noChangeShapeType="1"/>
          </p:cNvSpPr>
          <p:nvPr/>
        </p:nvSpPr>
        <p:spPr bwMode="auto">
          <a:xfrm>
            <a:off x="2228850" y="2453879"/>
            <a:ext cx="33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Line 72"/>
          <p:cNvSpPr>
            <a:spLocks noChangeShapeType="1"/>
          </p:cNvSpPr>
          <p:nvPr/>
        </p:nvSpPr>
        <p:spPr bwMode="auto">
          <a:xfrm>
            <a:off x="2971800" y="2453879"/>
            <a:ext cx="412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6" name="Line 73"/>
          <p:cNvSpPr>
            <a:spLocks noChangeShapeType="1"/>
          </p:cNvSpPr>
          <p:nvPr/>
        </p:nvSpPr>
        <p:spPr bwMode="auto">
          <a:xfrm flipH="1">
            <a:off x="1651000" y="2618979"/>
            <a:ext cx="24765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Line 74"/>
          <p:cNvSpPr>
            <a:spLocks noChangeShapeType="1"/>
          </p:cNvSpPr>
          <p:nvPr/>
        </p:nvSpPr>
        <p:spPr bwMode="auto">
          <a:xfrm flipH="1">
            <a:off x="2476500" y="2618979"/>
            <a:ext cx="16510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8" name="Line 75"/>
          <p:cNvSpPr>
            <a:spLocks noChangeShapeType="1"/>
          </p:cNvSpPr>
          <p:nvPr/>
        </p:nvSpPr>
        <p:spPr bwMode="auto">
          <a:xfrm flipH="1">
            <a:off x="3302000" y="2618979"/>
            <a:ext cx="16510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9" name="Line 76"/>
          <p:cNvSpPr>
            <a:spLocks noChangeShapeType="1"/>
          </p:cNvSpPr>
          <p:nvPr/>
        </p:nvSpPr>
        <p:spPr bwMode="auto">
          <a:xfrm>
            <a:off x="3714750" y="2536429"/>
            <a:ext cx="33020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50" name="Group 79"/>
          <p:cNvGrpSpPr>
            <a:grpSpLocks/>
          </p:cNvGrpSpPr>
          <p:nvPr/>
        </p:nvGrpSpPr>
        <p:grpSpPr bwMode="auto">
          <a:xfrm>
            <a:off x="5861050" y="2206225"/>
            <a:ext cx="588169" cy="441985"/>
            <a:chOff x="1207" y="1139"/>
            <a:chExt cx="342" cy="257"/>
          </a:xfrm>
        </p:grpSpPr>
        <p:sp>
          <p:nvSpPr>
            <p:cNvPr id="51" name="Oval 80"/>
            <p:cNvSpPr>
              <a:spLocks noChangeArrowheads="1"/>
            </p:cNvSpPr>
            <p:nvPr/>
          </p:nvSpPr>
          <p:spPr bwMode="auto">
            <a:xfrm>
              <a:off x="1210" y="1168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2" name="Text Box 81"/>
            <p:cNvSpPr txBox="1">
              <a:spLocks noChangeArrowheads="1"/>
            </p:cNvSpPr>
            <p:nvPr/>
          </p:nvSpPr>
          <p:spPr bwMode="auto">
            <a:xfrm>
              <a:off x="1207" y="113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L</a:t>
              </a:r>
            </a:p>
          </p:txBody>
        </p:sp>
      </p:grpSp>
      <p:grpSp>
        <p:nvGrpSpPr>
          <p:cNvPr id="53" name="Group 82"/>
          <p:cNvGrpSpPr>
            <a:grpSpLocks/>
          </p:cNvGrpSpPr>
          <p:nvPr/>
        </p:nvGrpSpPr>
        <p:grpSpPr bwMode="auto">
          <a:xfrm>
            <a:off x="7088982" y="2992171"/>
            <a:ext cx="588169" cy="435108"/>
            <a:chOff x="1425" y="3379"/>
            <a:chExt cx="342" cy="253"/>
          </a:xfrm>
        </p:grpSpPr>
        <p:sp>
          <p:nvSpPr>
            <p:cNvPr id="54" name="Oval 83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5" name="Text Box 84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56" name="Oval 85"/>
          <p:cNvSpPr>
            <a:spLocks noChangeArrowheads="1"/>
          </p:cNvSpPr>
          <p:nvPr/>
        </p:nvSpPr>
        <p:spPr bwMode="auto">
          <a:xfrm>
            <a:off x="5408746" y="299733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5365750" y="299733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LL</a:t>
            </a:r>
          </a:p>
        </p:txBody>
      </p:sp>
      <p:grpSp>
        <p:nvGrpSpPr>
          <p:cNvPr id="58" name="Group 87"/>
          <p:cNvGrpSpPr>
            <a:grpSpLocks/>
          </p:cNvGrpSpPr>
          <p:nvPr/>
        </p:nvGrpSpPr>
        <p:grpSpPr bwMode="auto">
          <a:xfrm>
            <a:off x="6610880" y="2230309"/>
            <a:ext cx="588169" cy="429948"/>
            <a:chOff x="3107" y="2990"/>
            <a:chExt cx="342" cy="250"/>
          </a:xfrm>
        </p:grpSpPr>
        <p:sp>
          <p:nvSpPr>
            <p:cNvPr id="59" name="Oval 88"/>
            <p:cNvSpPr>
              <a:spLocks noChangeArrowheads="1"/>
            </p:cNvSpPr>
            <p:nvPr/>
          </p:nvSpPr>
          <p:spPr bwMode="auto">
            <a:xfrm>
              <a:off x="3110" y="3012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107" y="299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61" name="Oval 90"/>
          <p:cNvSpPr>
            <a:spLocks noChangeArrowheads="1"/>
          </p:cNvSpPr>
          <p:nvPr/>
        </p:nvSpPr>
        <p:spPr bwMode="auto">
          <a:xfrm>
            <a:off x="7990152" y="2997333"/>
            <a:ext cx="378354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Text Box 91"/>
          <p:cNvSpPr txBox="1">
            <a:spLocks noChangeArrowheads="1"/>
          </p:cNvSpPr>
          <p:nvPr/>
        </p:nvSpPr>
        <p:spPr bwMode="auto">
          <a:xfrm>
            <a:off x="7924800" y="2949179"/>
            <a:ext cx="71715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63" name="Oval 92"/>
          <p:cNvSpPr>
            <a:spLocks noChangeArrowheads="1"/>
          </p:cNvSpPr>
          <p:nvPr/>
        </p:nvSpPr>
        <p:spPr bwMode="auto">
          <a:xfrm>
            <a:off x="6270361" y="299733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4" name="Text Box 93"/>
          <p:cNvSpPr txBox="1">
            <a:spLocks noChangeArrowheads="1"/>
          </p:cNvSpPr>
          <p:nvPr/>
        </p:nvSpPr>
        <p:spPr bwMode="auto">
          <a:xfrm>
            <a:off x="6191250" y="294917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LR</a:t>
            </a:r>
          </a:p>
        </p:txBody>
      </p:sp>
      <p:grpSp>
        <p:nvGrpSpPr>
          <p:cNvPr id="65" name="Group 94"/>
          <p:cNvGrpSpPr>
            <a:grpSpLocks/>
          </p:cNvGrpSpPr>
          <p:nvPr/>
        </p:nvGrpSpPr>
        <p:grpSpPr bwMode="auto">
          <a:xfrm>
            <a:off x="7346950" y="2230304"/>
            <a:ext cx="588169" cy="426508"/>
            <a:chOff x="4014" y="2990"/>
            <a:chExt cx="342" cy="248"/>
          </a:xfrm>
        </p:grpSpPr>
        <p:sp>
          <p:nvSpPr>
            <p:cNvPr id="66" name="Oval 95"/>
            <p:cNvSpPr>
              <a:spLocks noChangeArrowheads="1"/>
            </p:cNvSpPr>
            <p:nvPr/>
          </p:nvSpPr>
          <p:spPr bwMode="auto">
            <a:xfrm>
              <a:off x="4039" y="2990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7" name="Text Box 96"/>
            <p:cNvSpPr txBox="1">
              <a:spLocks noChangeArrowheads="1"/>
            </p:cNvSpPr>
            <p:nvPr/>
          </p:nvSpPr>
          <p:spPr bwMode="auto">
            <a:xfrm>
              <a:off x="4014" y="299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6070865" y="1778000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69" name="Group 98"/>
          <p:cNvGrpSpPr>
            <a:grpSpLocks/>
          </p:cNvGrpSpPr>
          <p:nvPr/>
        </p:nvGrpSpPr>
        <p:grpSpPr bwMode="auto">
          <a:xfrm>
            <a:off x="5365750" y="3361929"/>
            <a:ext cx="495300" cy="330200"/>
            <a:chOff x="2016" y="3648"/>
            <a:chExt cx="288" cy="192"/>
          </a:xfrm>
        </p:grpSpPr>
        <p:sp>
          <p:nvSpPr>
            <p:cNvPr id="70" name="Line 99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2" name="Line 101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73" name="Group 102"/>
          <p:cNvGrpSpPr>
            <a:grpSpLocks/>
          </p:cNvGrpSpPr>
          <p:nvPr/>
        </p:nvGrpSpPr>
        <p:grpSpPr bwMode="auto">
          <a:xfrm>
            <a:off x="6273800" y="3361929"/>
            <a:ext cx="495300" cy="330200"/>
            <a:chOff x="2016" y="3648"/>
            <a:chExt cx="288" cy="192"/>
          </a:xfrm>
        </p:grpSpPr>
        <p:sp>
          <p:nvSpPr>
            <p:cNvPr id="74" name="Line 103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5" name="Line 104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6" name="Line 105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77" name="Group 106"/>
          <p:cNvGrpSpPr>
            <a:grpSpLocks/>
          </p:cNvGrpSpPr>
          <p:nvPr/>
        </p:nvGrpSpPr>
        <p:grpSpPr bwMode="auto">
          <a:xfrm>
            <a:off x="7099300" y="3361929"/>
            <a:ext cx="495300" cy="330200"/>
            <a:chOff x="2016" y="3648"/>
            <a:chExt cx="288" cy="192"/>
          </a:xfrm>
        </p:grpSpPr>
        <p:sp>
          <p:nvSpPr>
            <p:cNvPr id="78" name="Line 107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9" name="Line 108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0" name="Line 109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81" name="Group 110"/>
          <p:cNvGrpSpPr>
            <a:grpSpLocks/>
          </p:cNvGrpSpPr>
          <p:nvPr/>
        </p:nvGrpSpPr>
        <p:grpSpPr bwMode="auto">
          <a:xfrm>
            <a:off x="7924800" y="3361929"/>
            <a:ext cx="495300" cy="330200"/>
            <a:chOff x="3552" y="3648"/>
            <a:chExt cx="288" cy="192"/>
          </a:xfrm>
        </p:grpSpPr>
        <p:sp>
          <p:nvSpPr>
            <p:cNvPr id="82" name="Line 111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3" name="Line 112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84" name="Line 113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sp>
        <p:nvSpPr>
          <p:cNvPr id="85" name="Line 115"/>
          <p:cNvSpPr>
            <a:spLocks noChangeShapeType="1"/>
          </p:cNvSpPr>
          <p:nvPr/>
        </p:nvSpPr>
        <p:spPr bwMode="auto">
          <a:xfrm>
            <a:off x="7016750" y="2453879"/>
            <a:ext cx="4127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6" name="Line 116"/>
          <p:cNvSpPr>
            <a:spLocks noChangeShapeType="1"/>
          </p:cNvSpPr>
          <p:nvPr/>
        </p:nvSpPr>
        <p:spPr bwMode="auto">
          <a:xfrm flipH="1">
            <a:off x="5695950" y="2618979"/>
            <a:ext cx="24765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7" name="Line 117"/>
          <p:cNvSpPr>
            <a:spLocks noChangeShapeType="1"/>
          </p:cNvSpPr>
          <p:nvPr/>
        </p:nvSpPr>
        <p:spPr bwMode="auto">
          <a:xfrm flipH="1">
            <a:off x="6521450" y="2618979"/>
            <a:ext cx="16510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8" name="Line 119"/>
          <p:cNvSpPr>
            <a:spLocks noChangeShapeType="1"/>
          </p:cNvSpPr>
          <p:nvPr/>
        </p:nvSpPr>
        <p:spPr bwMode="auto">
          <a:xfrm>
            <a:off x="7759700" y="2536429"/>
            <a:ext cx="33020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9" name="Line 204"/>
          <p:cNvSpPr>
            <a:spLocks noChangeShapeType="1"/>
          </p:cNvSpPr>
          <p:nvPr/>
        </p:nvSpPr>
        <p:spPr bwMode="auto">
          <a:xfrm>
            <a:off x="6934200" y="2603500"/>
            <a:ext cx="33020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Freeform 205"/>
          <p:cNvSpPr>
            <a:spLocks/>
          </p:cNvSpPr>
          <p:nvPr/>
        </p:nvSpPr>
        <p:spPr bwMode="auto">
          <a:xfrm>
            <a:off x="6191250" y="2025650"/>
            <a:ext cx="1238250" cy="247650"/>
          </a:xfrm>
          <a:custGeom>
            <a:avLst/>
            <a:gdLst>
              <a:gd name="T0" fmla="*/ 0 w 720"/>
              <a:gd name="T1" fmla="*/ 228600 h 144"/>
              <a:gd name="T2" fmla="*/ 228600 w 720"/>
              <a:gd name="T3" fmla="*/ 76200 h 144"/>
              <a:gd name="T4" fmla="*/ 533400 w 720"/>
              <a:gd name="T5" fmla="*/ 0 h 144"/>
              <a:gd name="T6" fmla="*/ 914400 w 720"/>
              <a:gd name="T7" fmla="*/ 76200 h 144"/>
              <a:gd name="T8" fmla="*/ 1143000 w 720"/>
              <a:gd name="T9" fmla="*/ 22860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44"/>
              <a:gd name="T17" fmla="*/ 720 w 72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44">
                <a:moveTo>
                  <a:pt x="0" y="144"/>
                </a:moveTo>
                <a:cubicBezTo>
                  <a:pt x="44" y="108"/>
                  <a:pt x="88" y="72"/>
                  <a:pt x="144" y="48"/>
                </a:cubicBezTo>
                <a:cubicBezTo>
                  <a:pt x="200" y="24"/>
                  <a:pt x="264" y="0"/>
                  <a:pt x="336" y="0"/>
                </a:cubicBezTo>
                <a:cubicBezTo>
                  <a:pt x="408" y="0"/>
                  <a:pt x="512" y="24"/>
                  <a:pt x="576" y="48"/>
                </a:cubicBezTo>
                <a:cubicBezTo>
                  <a:pt x="640" y="72"/>
                  <a:pt x="680" y="108"/>
                  <a:pt x="720" y="1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grpSp>
        <p:nvGrpSpPr>
          <p:cNvPr id="91" name="Group 210"/>
          <p:cNvGrpSpPr>
            <a:grpSpLocks/>
          </p:cNvGrpSpPr>
          <p:nvPr/>
        </p:nvGrpSpPr>
        <p:grpSpPr bwMode="auto">
          <a:xfrm>
            <a:off x="1238250" y="4337053"/>
            <a:ext cx="3276204" cy="1914130"/>
            <a:chOff x="720" y="2688"/>
            <a:chExt cx="1905" cy="1113"/>
          </a:xfrm>
        </p:grpSpPr>
        <p:sp>
          <p:nvSpPr>
            <p:cNvPr id="92" name="Oval 122"/>
            <p:cNvSpPr>
              <a:spLocks noChangeArrowheads="1"/>
            </p:cNvSpPr>
            <p:nvPr/>
          </p:nvSpPr>
          <p:spPr bwMode="auto">
            <a:xfrm>
              <a:off x="1011" y="2966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3" name="Text Box 123"/>
            <p:cNvSpPr txBox="1">
              <a:spLocks noChangeArrowheads="1"/>
            </p:cNvSpPr>
            <p:nvPr/>
          </p:nvSpPr>
          <p:spPr bwMode="auto">
            <a:xfrm>
              <a:off x="1008" y="293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L</a:t>
              </a:r>
            </a:p>
          </p:txBody>
        </p:sp>
        <p:grpSp>
          <p:nvGrpSpPr>
            <p:cNvPr id="94" name="Group 124"/>
            <p:cNvGrpSpPr>
              <a:grpSpLocks/>
            </p:cNvGrpSpPr>
            <p:nvPr/>
          </p:nvGrpSpPr>
          <p:grpSpPr bwMode="auto">
            <a:xfrm>
              <a:off x="1722" y="3394"/>
              <a:ext cx="342" cy="253"/>
              <a:chOff x="1425" y="3379"/>
              <a:chExt cx="342" cy="253"/>
            </a:xfrm>
          </p:grpSpPr>
          <p:sp>
            <p:nvSpPr>
              <p:cNvPr id="129" name="Oval 125"/>
              <p:cNvSpPr>
                <a:spLocks noChangeArrowheads="1"/>
              </p:cNvSpPr>
              <p:nvPr/>
            </p:nvSpPr>
            <p:spPr bwMode="auto">
              <a:xfrm>
                <a:off x="1450" y="3403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30" name="Text Box 126"/>
              <p:cNvSpPr txBox="1">
                <a:spLocks noChangeArrowheads="1"/>
              </p:cNvSpPr>
              <p:nvPr/>
            </p:nvSpPr>
            <p:spPr bwMode="auto">
              <a:xfrm>
                <a:off x="1425" y="3379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b="1" i="0">
                    <a:solidFill>
                      <a:schemeClr val="bg1"/>
                    </a:solidFill>
                  </a:rPr>
                  <a:t>RL</a:t>
                </a:r>
              </a:p>
            </p:txBody>
          </p:sp>
        </p:grpSp>
        <p:sp>
          <p:nvSpPr>
            <p:cNvPr id="95" name="Oval 127"/>
            <p:cNvSpPr>
              <a:spLocks noChangeArrowheads="1"/>
            </p:cNvSpPr>
            <p:nvPr/>
          </p:nvSpPr>
          <p:spPr bwMode="auto">
            <a:xfrm>
              <a:off x="745" y="339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6" name="Text Box 128"/>
            <p:cNvSpPr txBox="1">
              <a:spLocks noChangeArrowheads="1"/>
            </p:cNvSpPr>
            <p:nvPr/>
          </p:nvSpPr>
          <p:spPr bwMode="auto">
            <a:xfrm>
              <a:off x="720" y="339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LL</a:t>
              </a:r>
            </a:p>
          </p:txBody>
        </p:sp>
        <p:grpSp>
          <p:nvGrpSpPr>
            <p:cNvPr id="97" name="Group 129"/>
            <p:cNvGrpSpPr>
              <a:grpSpLocks/>
            </p:cNvGrpSpPr>
            <p:nvPr/>
          </p:nvGrpSpPr>
          <p:grpSpPr bwMode="auto">
            <a:xfrm>
              <a:off x="1444" y="2951"/>
              <a:ext cx="342" cy="250"/>
              <a:chOff x="3107" y="2990"/>
              <a:chExt cx="342" cy="250"/>
            </a:xfrm>
          </p:grpSpPr>
          <p:sp>
            <p:nvSpPr>
              <p:cNvPr id="127" name="Oval 130"/>
              <p:cNvSpPr>
                <a:spLocks noChangeArrowheads="1"/>
              </p:cNvSpPr>
              <p:nvPr/>
            </p:nvSpPr>
            <p:spPr bwMode="auto">
              <a:xfrm>
                <a:off x="3110" y="3012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8" name="Text Box 131"/>
              <p:cNvSpPr txBox="1">
                <a:spLocks noChangeArrowheads="1"/>
              </p:cNvSpPr>
              <p:nvPr/>
            </p:nvSpPr>
            <p:spPr bwMode="auto">
              <a:xfrm>
                <a:off x="3107" y="2990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b="1" i="0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sp>
          <p:nvSpPr>
            <p:cNvPr id="98" name="Oval 132"/>
            <p:cNvSpPr>
              <a:spLocks noChangeArrowheads="1"/>
            </p:cNvSpPr>
            <p:nvPr/>
          </p:nvSpPr>
          <p:spPr bwMode="auto">
            <a:xfrm>
              <a:off x="2246" y="3397"/>
              <a:ext cx="220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99" name="Text Box 133"/>
            <p:cNvSpPr txBox="1">
              <a:spLocks noChangeArrowheads="1"/>
            </p:cNvSpPr>
            <p:nvPr/>
          </p:nvSpPr>
          <p:spPr bwMode="auto">
            <a:xfrm>
              <a:off x="2208" y="3369"/>
              <a:ext cx="417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RR</a:t>
              </a:r>
            </a:p>
          </p:txBody>
        </p:sp>
        <p:sp>
          <p:nvSpPr>
            <p:cNvPr id="100" name="Oval 134"/>
            <p:cNvSpPr>
              <a:spLocks noChangeArrowheads="1"/>
            </p:cNvSpPr>
            <p:nvPr/>
          </p:nvSpPr>
          <p:spPr bwMode="auto">
            <a:xfrm>
              <a:off x="1246" y="339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1" name="Text Box 135"/>
            <p:cNvSpPr txBox="1">
              <a:spLocks noChangeArrowheads="1"/>
            </p:cNvSpPr>
            <p:nvPr/>
          </p:nvSpPr>
          <p:spPr bwMode="auto">
            <a:xfrm>
              <a:off x="1200" y="336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LR</a:t>
              </a:r>
            </a:p>
          </p:txBody>
        </p:sp>
        <p:sp>
          <p:nvSpPr>
            <p:cNvPr id="102" name="Oval 137"/>
            <p:cNvSpPr>
              <a:spLocks noChangeArrowheads="1"/>
            </p:cNvSpPr>
            <p:nvPr/>
          </p:nvSpPr>
          <p:spPr bwMode="auto">
            <a:xfrm>
              <a:off x="1897" y="2951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03" name="Text Box 138"/>
            <p:cNvSpPr txBox="1">
              <a:spLocks noChangeArrowheads="1"/>
            </p:cNvSpPr>
            <p:nvPr/>
          </p:nvSpPr>
          <p:spPr bwMode="auto">
            <a:xfrm>
              <a:off x="1872" y="2951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104" name="Line 139"/>
            <p:cNvSpPr>
              <a:spLocks noChangeShapeType="1"/>
            </p:cNvSpPr>
            <p:nvPr/>
          </p:nvSpPr>
          <p:spPr bwMode="auto">
            <a:xfrm>
              <a:off x="2016" y="2688"/>
              <a:ext cx="0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grpSp>
          <p:nvGrpSpPr>
            <p:cNvPr id="105" name="Group 140"/>
            <p:cNvGrpSpPr>
              <a:grpSpLocks/>
            </p:cNvGrpSpPr>
            <p:nvPr/>
          </p:nvGrpSpPr>
          <p:grpSpPr bwMode="auto">
            <a:xfrm>
              <a:off x="720" y="3609"/>
              <a:ext cx="288" cy="192"/>
              <a:chOff x="2016" y="3648"/>
              <a:chExt cx="288" cy="192"/>
            </a:xfrm>
          </p:grpSpPr>
          <p:sp>
            <p:nvSpPr>
              <p:cNvPr id="124" name="Line 141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5" name="Line 142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</p:grpSp>
        <p:grpSp>
          <p:nvGrpSpPr>
            <p:cNvPr id="106" name="Group 144"/>
            <p:cNvGrpSpPr>
              <a:grpSpLocks/>
            </p:cNvGrpSpPr>
            <p:nvPr/>
          </p:nvGrpSpPr>
          <p:grpSpPr bwMode="auto">
            <a:xfrm>
              <a:off x="1248" y="3609"/>
              <a:ext cx="288" cy="192"/>
              <a:chOff x="2016" y="3648"/>
              <a:chExt cx="288" cy="192"/>
            </a:xfrm>
          </p:grpSpPr>
          <p:sp>
            <p:nvSpPr>
              <p:cNvPr id="121" name="Line 145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2" name="Line 146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3" name="Line 147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</p:grpSp>
        <p:grpSp>
          <p:nvGrpSpPr>
            <p:cNvPr id="107" name="Group 148"/>
            <p:cNvGrpSpPr>
              <a:grpSpLocks/>
            </p:cNvGrpSpPr>
            <p:nvPr/>
          </p:nvGrpSpPr>
          <p:grpSpPr bwMode="auto">
            <a:xfrm>
              <a:off x="1728" y="3609"/>
              <a:ext cx="288" cy="192"/>
              <a:chOff x="2016" y="3648"/>
              <a:chExt cx="288" cy="192"/>
            </a:xfrm>
          </p:grpSpPr>
          <p:sp>
            <p:nvSpPr>
              <p:cNvPr id="118" name="Line 149"/>
              <p:cNvSpPr>
                <a:spLocks noChangeShapeType="1"/>
              </p:cNvSpPr>
              <p:nvPr/>
            </p:nvSpPr>
            <p:spPr bwMode="auto">
              <a:xfrm flipH="1">
                <a:off x="2016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19" name="Line 150"/>
              <p:cNvSpPr>
                <a:spLocks noChangeShapeType="1"/>
              </p:cNvSpPr>
              <p:nvPr/>
            </p:nvSpPr>
            <p:spPr bwMode="auto">
              <a:xfrm>
                <a:off x="2208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20" name="Line 151"/>
              <p:cNvSpPr>
                <a:spLocks noChangeShapeType="1"/>
              </p:cNvSpPr>
              <p:nvPr/>
            </p:nvSpPr>
            <p:spPr bwMode="auto">
              <a:xfrm>
                <a:off x="2016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</p:grpSp>
        <p:grpSp>
          <p:nvGrpSpPr>
            <p:cNvPr id="108" name="Group 152"/>
            <p:cNvGrpSpPr>
              <a:grpSpLocks/>
            </p:cNvGrpSpPr>
            <p:nvPr/>
          </p:nvGrpSpPr>
          <p:grpSpPr bwMode="auto">
            <a:xfrm>
              <a:off x="2208" y="3609"/>
              <a:ext cx="288" cy="192"/>
              <a:chOff x="3552" y="3648"/>
              <a:chExt cx="288" cy="192"/>
            </a:xfrm>
          </p:grpSpPr>
          <p:sp>
            <p:nvSpPr>
              <p:cNvPr id="115" name="Line 153"/>
              <p:cNvSpPr>
                <a:spLocks noChangeShapeType="1"/>
              </p:cNvSpPr>
              <p:nvPr/>
            </p:nvSpPr>
            <p:spPr bwMode="auto">
              <a:xfrm flipH="1">
                <a:off x="3552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16" name="Line 154"/>
              <p:cNvSpPr>
                <a:spLocks noChangeShapeType="1"/>
              </p:cNvSpPr>
              <p:nvPr/>
            </p:nvSpPr>
            <p:spPr bwMode="auto">
              <a:xfrm>
                <a:off x="3744" y="364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117" name="Line 155"/>
              <p:cNvSpPr>
                <a:spLocks noChangeShapeType="1"/>
              </p:cNvSpPr>
              <p:nvPr/>
            </p:nvSpPr>
            <p:spPr bwMode="auto">
              <a:xfrm>
                <a:off x="3552" y="38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</p:grpSp>
        <p:sp>
          <p:nvSpPr>
            <p:cNvPr id="109" name="Line 158"/>
            <p:cNvSpPr>
              <a:spLocks noChangeShapeType="1"/>
            </p:cNvSpPr>
            <p:nvPr/>
          </p:nvSpPr>
          <p:spPr bwMode="auto">
            <a:xfrm flipH="1">
              <a:off x="912" y="3177"/>
              <a:ext cx="14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10" name="Line 161"/>
            <p:cNvSpPr>
              <a:spLocks noChangeShapeType="1"/>
            </p:cNvSpPr>
            <p:nvPr/>
          </p:nvSpPr>
          <p:spPr bwMode="auto">
            <a:xfrm>
              <a:off x="2112" y="3129"/>
              <a:ext cx="192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11" name="Line 206"/>
            <p:cNvSpPr>
              <a:spLocks noChangeShapeType="1"/>
            </p:cNvSpPr>
            <p:nvPr/>
          </p:nvSpPr>
          <p:spPr bwMode="auto">
            <a:xfrm flipH="1">
              <a:off x="1680" y="307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2" name="Line 207"/>
            <p:cNvSpPr>
              <a:spLocks noChangeShapeType="1"/>
            </p:cNvSpPr>
            <p:nvPr/>
          </p:nvSpPr>
          <p:spPr bwMode="auto">
            <a:xfrm flipH="1">
              <a:off x="1248" y="3072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3" name="Line 208"/>
            <p:cNvSpPr>
              <a:spLocks noChangeShapeType="1"/>
            </p:cNvSpPr>
            <p:nvPr/>
          </p:nvSpPr>
          <p:spPr bwMode="auto">
            <a:xfrm>
              <a:off x="1200" y="3168"/>
              <a:ext cx="14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114" name="Line 209"/>
            <p:cNvSpPr>
              <a:spLocks noChangeShapeType="1"/>
            </p:cNvSpPr>
            <p:nvPr/>
          </p:nvSpPr>
          <p:spPr bwMode="auto">
            <a:xfrm>
              <a:off x="1680" y="3168"/>
              <a:ext cx="14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131" name="Oval 212"/>
          <p:cNvSpPr>
            <a:spLocks noChangeArrowheads="1"/>
          </p:cNvSpPr>
          <p:nvPr/>
        </p:nvSpPr>
        <p:spPr bwMode="auto">
          <a:xfrm>
            <a:off x="5866211" y="4732602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2" name="Text Box 213"/>
          <p:cNvSpPr txBox="1">
            <a:spLocks noChangeArrowheads="1"/>
          </p:cNvSpPr>
          <p:nvPr/>
        </p:nvSpPr>
        <p:spPr bwMode="auto">
          <a:xfrm>
            <a:off x="5861050" y="46827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133" name="Group 214"/>
          <p:cNvGrpSpPr>
            <a:grpSpLocks/>
          </p:cNvGrpSpPr>
          <p:nvPr/>
        </p:nvGrpSpPr>
        <p:grpSpPr bwMode="auto">
          <a:xfrm>
            <a:off x="7088982" y="5468671"/>
            <a:ext cx="588169" cy="435108"/>
            <a:chOff x="1425" y="3379"/>
            <a:chExt cx="342" cy="253"/>
          </a:xfrm>
        </p:grpSpPr>
        <p:sp>
          <p:nvSpPr>
            <p:cNvPr id="134" name="Oval 215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35" name="Text Box 216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136" name="Oval 217"/>
          <p:cNvSpPr>
            <a:spLocks noChangeArrowheads="1"/>
          </p:cNvSpPr>
          <p:nvPr/>
        </p:nvSpPr>
        <p:spPr bwMode="auto">
          <a:xfrm>
            <a:off x="5408746" y="547383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7" name="Text Box 218"/>
          <p:cNvSpPr txBox="1">
            <a:spLocks noChangeArrowheads="1"/>
          </p:cNvSpPr>
          <p:nvPr/>
        </p:nvSpPr>
        <p:spPr bwMode="auto">
          <a:xfrm>
            <a:off x="5365750" y="547383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LL</a:t>
            </a:r>
          </a:p>
        </p:txBody>
      </p:sp>
      <p:grpSp>
        <p:nvGrpSpPr>
          <p:cNvPr id="138" name="Group 219"/>
          <p:cNvGrpSpPr>
            <a:grpSpLocks/>
          </p:cNvGrpSpPr>
          <p:nvPr/>
        </p:nvGrpSpPr>
        <p:grpSpPr bwMode="auto">
          <a:xfrm>
            <a:off x="6610880" y="4706809"/>
            <a:ext cx="588169" cy="429948"/>
            <a:chOff x="3107" y="2990"/>
            <a:chExt cx="342" cy="250"/>
          </a:xfrm>
        </p:grpSpPr>
        <p:sp>
          <p:nvSpPr>
            <p:cNvPr id="139" name="Oval 220"/>
            <p:cNvSpPr>
              <a:spLocks noChangeArrowheads="1"/>
            </p:cNvSpPr>
            <p:nvPr/>
          </p:nvSpPr>
          <p:spPr bwMode="auto">
            <a:xfrm>
              <a:off x="3110" y="3012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40" name="Text Box 221"/>
            <p:cNvSpPr txBox="1">
              <a:spLocks noChangeArrowheads="1"/>
            </p:cNvSpPr>
            <p:nvPr/>
          </p:nvSpPr>
          <p:spPr bwMode="auto">
            <a:xfrm>
              <a:off x="3107" y="2990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M</a:t>
              </a:r>
            </a:p>
          </p:txBody>
        </p:sp>
      </p:grpSp>
      <p:sp>
        <p:nvSpPr>
          <p:cNvPr id="141" name="Oval 222"/>
          <p:cNvSpPr>
            <a:spLocks noChangeArrowheads="1"/>
          </p:cNvSpPr>
          <p:nvPr/>
        </p:nvSpPr>
        <p:spPr bwMode="auto">
          <a:xfrm>
            <a:off x="7990152" y="5473833"/>
            <a:ext cx="378354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2" name="Text Box 223"/>
          <p:cNvSpPr txBox="1">
            <a:spLocks noChangeArrowheads="1"/>
          </p:cNvSpPr>
          <p:nvPr/>
        </p:nvSpPr>
        <p:spPr bwMode="auto">
          <a:xfrm>
            <a:off x="7924800" y="5425679"/>
            <a:ext cx="71715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143" name="Oval 224"/>
          <p:cNvSpPr>
            <a:spLocks noChangeArrowheads="1"/>
          </p:cNvSpPr>
          <p:nvPr/>
        </p:nvSpPr>
        <p:spPr bwMode="auto">
          <a:xfrm>
            <a:off x="6270361" y="5473833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4" name="Text Box 225"/>
          <p:cNvSpPr txBox="1">
            <a:spLocks noChangeArrowheads="1"/>
          </p:cNvSpPr>
          <p:nvPr/>
        </p:nvSpPr>
        <p:spPr bwMode="auto">
          <a:xfrm>
            <a:off x="6191250" y="542567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145" name="Oval 226"/>
          <p:cNvSpPr>
            <a:spLocks noChangeArrowheads="1"/>
          </p:cNvSpPr>
          <p:nvPr/>
        </p:nvSpPr>
        <p:spPr bwMode="auto">
          <a:xfrm>
            <a:off x="7389946" y="4706806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6" name="Text Box 227"/>
          <p:cNvSpPr txBox="1">
            <a:spLocks noChangeArrowheads="1"/>
          </p:cNvSpPr>
          <p:nvPr/>
        </p:nvSpPr>
        <p:spPr bwMode="auto">
          <a:xfrm>
            <a:off x="7346950" y="4706806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47" name="Line 228"/>
          <p:cNvSpPr>
            <a:spLocks noChangeShapeType="1"/>
          </p:cNvSpPr>
          <p:nvPr/>
        </p:nvSpPr>
        <p:spPr bwMode="auto">
          <a:xfrm>
            <a:off x="7594600" y="4254500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148" name="Group 229"/>
          <p:cNvGrpSpPr>
            <a:grpSpLocks/>
          </p:cNvGrpSpPr>
          <p:nvPr/>
        </p:nvGrpSpPr>
        <p:grpSpPr bwMode="auto">
          <a:xfrm>
            <a:off x="5365750" y="5838429"/>
            <a:ext cx="495300" cy="330200"/>
            <a:chOff x="2016" y="3648"/>
            <a:chExt cx="288" cy="192"/>
          </a:xfrm>
        </p:grpSpPr>
        <p:sp>
          <p:nvSpPr>
            <p:cNvPr id="149" name="Line 230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0" name="Line 231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1" name="Line 232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152" name="Group 233"/>
          <p:cNvGrpSpPr>
            <a:grpSpLocks/>
          </p:cNvGrpSpPr>
          <p:nvPr/>
        </p:nvGrpSpPr>
        <p:grpSpPr bwMode="auto">
          <a:xfrm>
            <a:off x="6273800" y="5838429"/>
            <a:ext cx="495300" cy="330200"/>
            <a:chOff x="2016" y="3648"/>
            <a:chExt cx="288" cy="192"/>
          </a:xfrm>
        </p:grpSpPr>
        <p:sp>
          <p:nvSpPr>
            <p:cNvPr id="153" name="Line 234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4" name="Line 235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5" name="Line 236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156" name="Group 237"/>
          <p:cNvGrpSpPr>
            <a:grpSpLocks/>
          </p:cNvGrpSpPr>
          <p:nvPr/>
        </p:nvGrpSpPr>
        <p:grpSpPr bwMode="auto">
          <a:xfrm>
            <a:off x="7099300" y="5838429"/>
            <a:ext cx="495300" cy="330200"/>
            <a:chOff x="2016" y="3648"/>
            <a:chExt cx="288" cy="192"/>
          </a:xfrm>
        </p:grpSpPr>
        <p:sp>
          <p:nvSpPr>
            <p:cNvPr id="157" name="Line 238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8" name="Line 239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59" name="Line 240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160" name="Group 241"/>
          <p:cNvGrpSpPr>
            <a:grpSpLocks/>
          </p:cNvGrpSpPr>
          <p:nvPr/>
        </p:nvGrpSpPr>
        <p:grpSpPr bwMode="auto">
          <a:xfrm>
            <a:off x="7924800" y="5838429"/>
            <a:ext cx="495300" cy="330200"/>
            <a:chOff x="3552" y="3648"/>
            <a:chExt cx="288" cy="192"/>
          </a:xfrm>
        </p:grpSpPr>
        <p:sp>
          <p:nvSpPr>
            <p:cNvPr id="161" name="Line 242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2" name="Line 243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63" name="Line 244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sp>
        <p:nvSpPr>
          <p:cNvPr id="164" name="Line 245"/>
          <p:cNvSpPr>
            <a:spLocks noChangeShapeType="1"/>
          </p:cNvSpPr>
          <p:nvPr/>
        </p:nvSpPr>
        <p:spPr bwMode="auto">
          <a:xfrm flipH="1">
            <a:off x="5695950" y="5095479"/>
            <a:ext cx="24765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5" name="Line 246"/>
          <p:cNvSpPr>
            <a:spLocks noChangeShapeType="1"/>
          </p:cNvSpPr>
          <p:nvPr/>
        </p:nvSpPr>
        <p:spPr bwMode="auto">
          <a:xfrm>
            <a:off x="7759700" y="5012929"/>
            <a:ext cx="33020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6" name="Line 250"/>
          <p:cNvSpPr>
            <a:spLocks noChangeShapeType="1"/>
          </p:cNvSpPr>
          <p:nvPr/>
        </p:nvSpPr>
        <p:spPr bwMode="auto">
          <a:xfrm>
            <a:off x="7016750" y="5080000"/>
            <a:ext cx="24765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7" name="Freeform 251"/>
          <p:cNvSpPr>
            <a:spLocks/>
          </p:cNvSpPr>
          <p:nvPr/>
        </p:nvSpPr>
        <p:spPr bwMode="auto">
          <a:xfrm flipH="1">
            <a:off x="6191250" y="4502150"/>
            <a:ext cx="1238250" cy="247650"/>
          </a:xfrm>
          <a:custGeom>
            <a:avLst/>
            <a:gdLst>
              <a:gd name="T0" fmla="*/ 0 w 720"/>
              <a:gd name="T1" fmla="*/ 228600 h 144"/>
              <a:gd name="T2" fmla="*/ 228600 w 720"/>
              <a:gd name="T3" fmla="*/ 76200 h 144"/>
              <a:gd name="T4" fmla="*/ 533400 w 720"/>
              <a:gd name="T5" fmla="*/ 0 h 144"/>
              <a:gd name="T6" fmla="*/ 914400 w 720"/>
              <a:gd name="T7" fmla="*/ 76200 h 144"/>
              <a:gd name="T8" fmla="*/ 1143000 w 720"/>
              <a:gd name="T9" fmla="*/ 22860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0"/>
              <a:gd name="T16" fmla="*/ 0 h 144"/>
              <a:gd name="T17" fmla="*/ 720 w 720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0" h="144">
                <a:moveTo>
                  <a:pt x="0" y="144"/>
                </a:moveTo>
                <a:cubicBezTo>
                  <a:pt x="44" y="108"/>
                  <a:pt x="88" y="72"/>
                  <a:pt x="144" y="48"/>
                </a:cubicBezTo>
                <a:cubicBezTo>
                  <a:pt x="200" y="24"/>
                  <a:pt x="264" y="0"/>
                  <a:pt x="336" y="0"/>
                </a:cubicBezTo>
                <a:cubicBezTo>
                  <a:pt x="408" y="0"/>
                  <a:pt x="512" y="24"/>
                  <a:pt x="576" y="48"/>
                </a:cubicBezTo>
                <a:cubicBezTo>
                  <a:pt x="640" y="72"/>
                  <a:pt x="680" y="108"/>
                  <a:pt x="720" y="14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8" name="Line 252"/>
          <p:cNvSpPr>
            <a:spLocks noChangeShapeType="1"/>
          </p:cNvSpPr>
          <p:nvPr/>
        </p:nvSpPr>
        <p:spPr bwMode="auto">
          <a:xfrm>
            <a:off x="6273800" y="4914900"/>
            <a:ext cx="33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9" name="Line 253"/>
          <p:cNvSpPr>
            <a:spLocks noChangeShapeType="1"/>
          </p:cNvSpPr>
          <p:nvPr/>
        </p:nvSpPr>
        <p:spPr bwMode="auto">
          <a:xfrm flipH="1">
            <a:off x="6521450" y="5080000"/>
            <a:ext cx="16510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0" name="Text Box 254"/>
          <p:cNvSpPr txBox="1">
            <a:spLocks noChangeArrowheads="1"/>
          </p:cNvSpPr>
          <p:nvPr/>
        </p:nvSpPr>
        <p:spPr bwMode="auto">
          <a:xfrm>
            <a:off x="412750" y="3924300"/>
            <a:ext cx="313690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dirty="0"/>
              <a:t>Shown as properly drawn</a:t>
            </a:r>
          </a:p>
        </p:txBody>
      </p:sp>
      <p:sp>
        <p:nvSpPr>
          <p:cNvPr id="171" name="Text Box 255"/>
          <p:cNvSpPr txBox="1">
            <a:spLocks noChangeArrowheads="1"/>
          </p:cNvSpPr>
          <p:nvPr/>
        </p:nvSpPr>
        <p:spPr bwMode="auto">
          <a:xfrm>
            <a:off x="825500" y="2190751"/>
            <a:ext cx="412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0"/>
              <a:t>A</a:t>
            </a:r>
          </a:p>
        </p:txBody>
      </p:sp>
      <p:sp>
        <p:nvSpPr>
          <p:cNvPr id="172" name="Text Box 256"/>
          <p:cNvSpPr txBox="1">
            <a:spLocks noChangeArrowheads="1"/>
          </p:cNvSpPr>
          <p:nvPr/>
        </p:nvSpPr>
        <p:spPr bwMode="auto">
          <a:xfrm>
            <a:off x="5200650" y="2025651"/>
            <a:ext cx="412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0"/>
              <a:t>B</a:t>
            </a:r>
          </a:p>
        </p:txBody>
      </p:sp>
      <p:sp>
        <p:nvSpPr>
          <p:cNvPr id="173" name="Text Box 257"/>
          <p:cNvSpPr txBox="1">
            <a:spLocks noChangeArrowheads="1"/>
          </p:cNvSpPr>
          <p:nvPr/>
        </p:nvSpPr>
        <p:spPr bwMode="auto">
          <a:xfrm>
            <a:off x="990600" y="4667251"/>
            <a:ext cx="412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0"/>
              <a:t>C</a:t>
            </a:r>
          </a:p>
        </p:txBody>
      </p:sp>
      <p:sp>
        <p:nvSpPr>
          <p:cNvPr id="174" name="Text Box 258"/>
          <p:cNvSpPr txBox="1">
            <a:spLocks noChangeArrowheads="1"/>
          </p:cNvSpPr>
          <p:nvPr/>
        </p:nvSpPr>
        <p:spPr bwMode="auto">
          <a:xfrm>
            <a:off x="5200650" y="4584701"/>
            <a:ext cx="412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i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78782481"/>
      </p:ext>
    </p:extLst>
  </p:cSld>
  <p:clrMapOvr>
    <a:masterClrMapping/>
  </p:clrMapOvr>
  <p:transition spd="slow">
    <p:pull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Repairing 3-Node </a:t>
            </a:r>
            <a:br>
              <a:rPr lang="en-US" altLang="zh-CN" dirty="0"/>
            </a:br>
            <a:r>
              <a:rPr lang="en-US" altLang="zh-CN" dirty="0"/>
              <a:t>Critical Cluster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033A-EA78-4D36-83ED-375106A2E0F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288361" y="2407578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83200" y="235770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511132" y="3143647"/>
            <a:ext cx="588169" cy="435108"/>
            <a:chOff x="1425" y="3379"/>
            <a:chExt cx="342" cy="253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450" y="3403"/>
              <a:ext cx="235" cy="229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425" y="337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b="1" i="0">
                  <a:solidFill>
                    <a:schemeClr val="bg1"/>
                  </a:solidFill>
                </a:rPr>
                <a:t>RL</a:t>
              </a:r>
            </a:p>
          </p:txBody>
        </p:sp>
      </p:grp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4830896" y="3148809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87900" y="314880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LL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038190" y="2419617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33030" y="2381782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412302" y="3148809"/>
            <a:ext cx="378354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346950" y="3100655"/>
            <a:ext cx="717154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RR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692511" y="3148809"/>
            <a:ext cx="402431" cy="39211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613400" y="310065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LR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6812096" y="2381782"/>
            <a:ext cx="402431" cy="39211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69100" y="2381782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i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6191250" y="1929476"/>
            <a:ext cx="0" cy="4884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4787900" y="3513405"/>
            <a:ext cx="495300" cy="330200"/>
            <a:chOff x="2016" y="3648"/>
            <a:chExt cx="288" cy="192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5695950" y="3513405"/>
            <a:ext cx="495300" cy="330200"/>
            <a:chOff x="2016" y="3648"/>
            <a:chExt cx="288" cy="192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6521450" y="3513405"/>
            <a:ext cx="495300" cy="330200"/>
            <a:chOff x="2016" y="3648"/>
            <a:chExt cx="288" cy="192"/>
          </a:xfrm>
        </p:grpSpPr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016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2208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016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7346950" y="3513405"/>
            <a:ext cx="495300" cy="330200"/>
            <a:chOff x="3552" y="3648"/>
            <a:chExt cx="288" cy="192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3552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744" y="36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552" y="38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950"/>
            </a:p>
          </p:txBody>
        </p:sp>
      </p:grpSp>
      <p:sp>
        <p:nvSpPr>
          <p:cNvPr id="39" name="Line 37"/>
          <p:cNvSpPr>
            <a:spLocks noChangeShapeType="1"/>
          </p:cNvSpPr>
          <p:nvPr/>
        </p:nvSpPr>
        <p:spPr bwMode="auto">
          <a:xfrm flipH="1">
            <a:off x="5118100" y="2770455"/>
            <a:ext cx="24765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181850" y="2687905"/>
            <a:ext cx="33020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H="1">
            <a:off x="5695950" y="2589876"/>
            <a:ext cx="33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5613400" y="2754976"/>
            <a:ext cx="24765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6438900" y="2589876"/>
            <a:ext cx="33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H="1">
            <a:off x="6769100" y="2754976"/>
            <a:ext cx="165100" cy="412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908050" y="2094577"/>
            <a:ext cx="2806700" cy="142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Root of the critical cluster is changed to </a:t>
            </a:r>
            <a:r>
              <a:rPr lang="en-US" altLang="zh-CN" sz="2167" b="1" dirty="0">
                <a:latin typeface="Calibri" pitchFamily="34" charset="0"/>
                <a:cs typeface="Calibri" pitchFamily="34" charset="0"/>
              </a:rPr>
              <a:t>M</a:t>
            </a: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, and the </a:t>
            </a:r>
            <a:r>
              <a:rPr lang="en-US" altLang="zh-CN" sz="2167" i="0" dirty="0" err="1">
                <a:latin typeface="Calibri" pitchFamily="34" charset="0"/>
                <a:cs typeface="Calibri" pitchFamily="34" charset="0"/>
              </a:rPr>
              <a:t>parentship</a:t>
            </a: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 is adjusted accordingly</a:t>
            </a:r>
          </a:p>
        </p:txBody>
      </p:sp>
      <p:sp>
        <p:nvSpPr>
          <p:cNvPr id="46" name="AutoShape 46"/>
          <p:cNvSpPr>
            <a:spLocks noChangeArrowheads="1"/>
          </p:cNvSpPr>
          <p:nvPr/>
        </p:nvSpPr>
        <p:spPr bwMode="auto">
          <a:xfrm>
            <a:off x="3549650" y="3002626"/>
            <a:ext cx="1238250" cy="41275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zh-CN" altLang="en-US" sz="1950">
              <a:ea typeface="宋体" pitchFamily="2" charset="-122"/>
            </a:endParaRPr>
          </a:p>
        </p:txBody>
      </p:sp>
      <p:grpSp>
        <p:nvGrpSpPr>
          <p:cNvPr id="47" name="Group 107"/>
          <p:cNvGrpSpPr>
            <a:grpSpLocks/>
          </p:cNvGrpSpPr>
          <p:nvPr/>
        </p:nvGrpSpPr>
        <p:grpSpPr bwMode="auto">
          <a:xfrm>
            <a:off x="1733550" y="4653626"/>
            <a:ext cx="7002992" cy="1914129"/>
            <a:chOff x="1008" y="2736"/>
            <a:chExt cx="4072" cy="1113"/>
          </a:xfrm>
        </p:grpSpPr>
        <p:sp>
          <p:nvSpPr>
            <p:cNvPr id="48" name="Oval 103"/>
            <p:cNvSpPr>
              <a:spLocks noChangeArrowheads="1"/>
            </p:cNvSpPr>
            <p:nvPr/>
          </p:nvSpPr>
          <p:spPr bwMode="auto">
            <a:xfrm>
              <a:off x="1728" y="2880"/>
              <a:ext cx="2352" cy="48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4665" y="3417"/>
              <a:ext cx="415" cy="404"/>
              <a:chOff x="1381" y="1954"/>
              <a:chExt cx="415" cy="404"/>
            </a:xfrm>
          </p:grpSpPr>
          <p:sp>
            <p:nvSpPr>
              <p:cNvPr id="93" name="Oval 49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4" name="Text Box 50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90</a:t>
                </a:r>
              </a:p>
            </p:txBody>
          </p:sp>
          <p:sp>
            <p:nvSpPr>
              <p:cNvPr id="95" name="Oval 51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6" name="Oval 52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7" name="Line 53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8" name="Line 54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50" name="Line 55"/>
            <p:cNvSpPr>
              <a:spLocks noChangeShapeType="1"/>
            </p:cNvSpPr>
            <p:nvPr/>
          </p:nvSpPr>
          <p:spPr bwMode="auto">
            <a:xfrm>
              <a:off x="4524" y="3530"/>
              <a:ext cx="25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1" name="Oval 58"/>
            <p:cNvSpPr>
              <a:spLocks noChangeArrowheads="1"/>
            </p:cNvSpPr>
            <p:nvPr/>
          </p:nvSpPr>
          <p:spPr bwMode="auto">
            <a:xfrm>
              <a:off x="1946" y="3021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1943" y="2992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40</a:t>
              </a:r>
            </a:p>
          </p:txBody>
        </p:sp>
        <p:grpSp>
          <p:nvGrpSpPr>
            <p:cNvPr id="53" name="Group 60"/>
            <p:cNvGrpSpPr>
              <a:grpSpLocks/>
            </p:cNvGrpSpPr>
            <p:nvPr/>
          </p:nvGrpSpPr>
          <p:grpSpPr bwMode="auto">
            <a:xfrm>
              <a:off x="1008" y="3388"/>
              <a:ext cx="390" cy="429"/>
              <a:chOff x="527" y="1596"/>
              <a:chExt cx="390" cy="429"/>
            </a:xfrm>
          </p:grpSpPr>
          <p:sp>
            <p:nvSpPr>
              <p:cNvPr id="89" name="Oval 61"/>
              <p:cNvSpPr>
                <a:spLocks noChangeArrowheads="1"/>
              </p:cNvSpPr>
              <p:nvPr/>
            </p:nvSpPr>
            <p:spPr bwMode="auto">
              <a:xfrm>
                <a:off x="600" y="1620"/>
                <a:ext cx="235" cy="22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0" name="Oval 62"/>
              <p:cNvSpPr>
                <a:spLocks noChangeArrowheads="1"/>
              </p:cNvSpPr>
              <p:nvPr/>
            </p:nvSpPr>
            <p:spPr bwMode="auto">
              <a:xfrm>
                <a:off x="527" y="1929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91" name="Line 63"/>
              <p:cNvSpPr>
                <a:spLocks noChangeShapeType="1"/>
              </p:cNvSpPr>
              <p:nvPr/>
            </p:nvSpPr>
            <p:spPr bwMode="auto">
              <a:xfrm flipH="1">
                <a:off x="575" y="1810"/>
                <a:ext cx="49" cy="11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92" name="Text Box 64"/>
              <p:cNvSpPr txBox="1">
                <a:spLocks noChangeArrowheads="1"/>
              </p:cNvSpPr>
              <p:nvPr/>
            </p:nvSpPr>
            <p:spPr bwMode="auto">
              <a:xfrm>
                <a:off x="575" y="1596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20</a:t>
                </a:r>
              </a:p>
            </p:txBody>
          </p:sp>
        </p:grpSp>
        <p:grpSp>
          <p:nvGrpSpPr>
            <p:cNvPr id="54" name="Group 65"/>
            <p:cNvGrpSpPr>
              <a:grpSpLocks/>
            </p:cNvGrpSpPr>
            <p:nvPr/>
          </p:nvGrpSpPr>
          <p:grpSpPr bwMode="auto">
            <a:xfrm>
              <a:off x="1518" y="3445"/>
              <a:ext cx="415" cy="404"/>
              <a:chOff x="1381" y="1954"/>
              <a:chExt cx="415" cy="404"/>
            </a:xfrm>
          </p:grpSpPr>
          <p:sp>
            <p:nvSpPr>
              <p:cNvPr id="83" name="Oval 66"/>
              <p:cNvSpPr>
                <a:spLocks noChangeArrowheads="1"/>
              </p:cNvSpPr>
              <p:nvPr/>
            </p:nvSpPr>
            <p:spPr bwMode="auto">
              <a:xfrm>
                <a:off x="1479" y="1954"/>
                <a:ext cx="234" cy="228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4" name="Text Box 67"/>
              <p:cNvSpPr txBox="1">
                <a:spLocks noChangeArrowheads="1"/>
              </p:cNvSpPr>
              <p:nvPr/>
            </p:nvSpPr>
            <p:spPr bwMode="auto">
              <a:xfrm>
                <a:off x="1454" y="1954"/>
                <a:ext cx="342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167" i="0">
                    <a:solidFill>
                      <a:schemeClr val="bg1"/>
                    </a:solidFill>
                  </a:rPr>
                  <a:t>30</a:t>
                </a:r>
              </a:p>
            </p:txBody>
          </p:sp>
          <p:sp>
            <p:nvSpPr>
              <p:cNvPr id="85" name="Oval 68"/>
              <p:cNvSpPr>
                <a:spLocks noChangeArrowheads="1"/>
              </p:cNvSpPr>
              <p:nvPr/>
            </p:nvSpPr>
            <p:spPr bwMode="auto">
              <a:xfrm>
                <a:off x="1381" y="2262"/>
                <a:ext cx="97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6" name="Oval 69"/>
              <p:cNvSpPr>
                <a:spLocks noChangeArrowheads="1"/>
              </p:cNvSpPr>
              <p:nvPr/>
            </p:nvSpPr>
            <p:spPr bwMode="auto">
              <a:xfrm>
                <a:off x="1674" y="2239"/>
                <a:ext cx="98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950"/>
              </a:p>
            </p:txBody>
          </p:sp>
          <p:sp>
            <p:nvSpPr>
              <p:cNvPr id="87" name="Line 70"/>
              <p:cNvSpPr>
                <a:spLocks noChangeShapeType="1"/>
              </p:cNvSpPr>
              <p:nvPr/>
            </p:nvSpPr>
            <p:spPr bwMode="auto">
              <a:xfrm flipH="1">
                <a:off x="1454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  <p:sp>
            <p:nvSpPr>
              <p:cNvPr id="88" name="Line 71"/>
              <p:cNvSpPr>
                <a:spLocks noChangeShapeType="1"/>
              </p:cNvSpPr>
              <p:nvPr/>
            </p:nvSpPr>
            <p:spPr bwMode="auto">
              <a:xfrm>
                <a:off x="1625" y="2167"/>
                <a:ext cx="49" cy="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950"/>
              </a:p>
            </p:txBody>
          </p:sp>
        </p:grp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1291" y="3162"/>
              <a:ext cx="652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1319" y="3559"/>
              <a:ext cx="3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57" name="Oval 74"/>
            <p:cNvSpPr>
              <a:spLocks noChangeArrowheads="1"/>
            </p:cNvSpPr>
            <p:nvPr/>
          </p:nvSpPr>
          <p:spPr bwMode="auto">
            <a:xfrm>
              <a:off x="2741" y="3021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58" name="Text Box 75"/>
            <p:cNvSpPr txBox="1">
              <a:spLocks noChangeArrowheads="1"/>
            </p:cNvSpPr>
            <p:nvPr/>
          </p:nvSpPr>
          <p:spPr bwMode="auto">
            <a:xfrm>
              <a:off x="2738" y="299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59" name="Oval 76"/>
            <p:cNvSpPr>
              <a:spLocks noChangeArrowheads="1"/>
            </p:cNvSpPr>
            <p:nvPr/>
          </p:nvSpPr>
          <p:spPr bwMode="auto">
            <a:xfrm>
              <a:off x="3175" y="341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0" name="Text Box 77"/>
            <p:cNvSpPr txBox="1">
              <a:spLocks noChangeArrowheads="1"/>
            </p:cNvSpPr>
            <p:nvPr/>
          </p:nvSpPr>
          <p:spPr bwMode="auto">
            <a:xfrm>
              <a:off x="3150" y="341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70</a:t>
              </a:r>
            </a:p>
          </p:txBody>
        </p:sp>
        <p:sp>
          <p:nvSpPr>
            <p:cNvPr id="61" name="Oval 78"/>
            <p:cNvSpPr>
              <a:spLocks noChangeArrowheads="1"/>
            </p:cNvSpPr>
            <p:nvPr/>
          </p:nvSpPr>
          <p:spPr bwMode="auto">
            <a:xfrm>
              <a:off x="3077" y="37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2" name="Oval 79"/>
            <p:cNvSpPr>
              <a:spLocks noChangeArrowheads="1"/>
            </p:cNvSpPr>
            <p:nvPr/>
          </p:nvSpPr>
          <p:spPr bwMode="auto">
            <a:xfrm>
              <a:off x="3370" y="3702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 flipH="1">
              <a:off x="3150" y="363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>
              <a:off x="3321" y="363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65" name="Oval 82"/>
            <p:cNvSpPr>
              <a:spLocks noChangeArrowheads="1"/>
            </p:cNvSpPr>
            <p:nvPr/>
          </p:nvSpPr>
          <p:spPr bwMode="auto">
            <a:xfrm>
              <a:off x="2183" y="3445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2158" y="3445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67" name="Oval 84"/>
            <p:cNvSpPr>
              <a:spLocks noChangeArrowheads="1"/>
            </p:cNvSpPr>
            <p:nvPr/>
          </p:nvSpPr>
          <p:spPr bwMode="auto">
            <a:xfrm>
              <a:off x="2085" y="3753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8" name="Oval 85"/>
            <p:cNvSpPr>
              <a:spLocks noChangeArrowheads="1"/>
            </p:cNvSpPr>
            <p:nvPr/>
          </p:nvSpPr>
          <p:spPr bwMode="auto">
            <a:xfrm>
              <a:off x="2378" y="3730"/>
              <a:ext cx="98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69" name="Line 86"/>
            <p:cNvSpPr>
              <a:spLocks noChangeShapeType="1"/>
            </p:cNvSpPr>
            <p:nvPr/>
          </p:nvSpPr>
          <p:spPr bwMode="auto">
            <a:xfrm flipH="1">
              <a:off x="2158" y="36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0" name="Line 87"/>
            <p:cNvSpPr>
              <a:spLocks noChangeShapeType="1"/>
            </p:cNvSpPr>
            <p:nvPr/>
          </p:nvSpPr>
          <p:spPr bwMode="auto">
            <a:xfrm>
              <a:off x="2329" y="3658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1" name="Oval 88"/>
            <p:cNvSpPr>
              <a:spLocks noChangeArrowheads="1"/>
            </p:cNvSpPr>
            <p:nvPr/>
          </p:nvSpPr>
          <p:spPr bwMode="auto">
            <a:xfrm>
              <a:off x="3670" y="2999"/>
              <a:ext cx="234" cy="22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2" name="Text Box 89"/>
            <p:cNvSpPr txBox="1">
              <a:spLocks noChangeArrowheads="1"/>
            </p:cNvSpPr>
            <p:nvPr/>
          </p:nvSpPr>
          <p:spPr bwMode="auto">
            <a:xfrm>
              <a:off x="3645" y="2999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73" name="Line 92"/>
            <p:cNvSpPr>
              <a:spLocks noChangeShapeType="1"/>
            </p:cNvSpPr>
            <p:nvPr/>
          </p:nvSpPr>
          <p:spPr bwMode="auto">
            <a:xfrm>
              <a:off x="2832" y="2736"/>
              <a:ext cx="0" cy="2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4" name="Oval 93"/>
            <p:cNvSpPr>
              <a:spLocks noChangeArrowheads="1"/>
            </p:cNvSpPr>
            <p:nvPr/>
          </p:nvSpPr>
          <p:spPr bwMode="auto">
            <a:xfrm>
              <a:off x="4281" y="3417"/>
              <a:ext cx="234" cy="22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5" name="Text Box 94"/>
            <p:cNvSpPr txBox="1">
              <a:spLocks noChangeArrowheads="1"/>
            </p:cNvSpPr>
            <p:nvPr/>
          </p:nvSpPr>
          <p:spPr bwMode="auto">
            <a:xfrm>
              <a:off x="4256" y="3417"/>
              <a:ext cx="34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167" i="0">
                  <a:solidFill>
                    <a:schemeClr val="bg1"/>
                  </a:solidFill>
                </a:rPr>
                <a:t>85</a:t>
              </a:r>
            </a:p>
          </p:txBody>
        </p:sp>
        <p:sp>
          <p:nvSpPr>
            <p:cNvPr id="76" name="Oval 95"/>
            <p:cNvSpPr>
              <a:spLocks noChangeArrowheads="1"/>
            </p:cNvSpPr>
            <p:nvPr/>
          </p:nvSpPr>
          <p:spPr bwMode="auto">
            <a:xfrm>
              <a:off x="4183" y="3725"/>
              <a:ext cx="97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950"/>
            </a:p>
          </p:txBody>
        </p:sp>
        <p:sp>
          <p:nvSpPr>
            <p:cNvPr id="77" name="Line 96"/>
            <p:cNvSpPr>
              <a:spLocks noChangeShapeType="1"/>
            </p:cNvSpPr>
            <p:nvPr/>
          </p:nvSpPr>
          <p:spPr bwMode="auto">
            <a:xfrm flipH="1">
              <a:off x="4256" y="3630"/>
              <a:ext cx="49" cy="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8" name="Line 97"/>
            <p:cNvSpPr>
              <a:spLocks noChangeShapeType="1"/>
            </p:cNvSpPr>
            <p:nvPr/>
          </p:nvSpPr>
          <p:spPr bwMode="auto">
            <a:xfrm>
              <a:off x="2965" y="3105"/>
              <a:ext cx="7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79" name="Line 98"/>
            <p:cNvSpPr>
              <a:spLocks noChangeShapeType="1"/>
            </p:cNvSpPr>
            <p:nvPr/>
          </p:nvSpPr>
          <p:spPr bwMode="auto">
            <a:xfrm flipH="1">
              <a:off x="3361" y="3190"/>
              <a:ext cx="341" cy="25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0" name="Line 99"/>
            <p:cNvSpPr>
              <a:spLocks noChangeShapeType="1"/>
            </p:cNvSpPr>
            <p:nvPr/>
          </p:nvSpPr>
          <p:spPr bwMode="auto">
            <a:xfrm>
              <a:off x="3900" y="3133"/>
              <a:ext cx="425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1" name="Line 100"/>
            <p:cNvSpPr>
              <a:spLocks noChangeShapeType="1"/>
            </p:cNvSpPr>
            <p:nvPr/>
          </p:nvSpPr>
          <p:spPr bwMode="auto">
            <a:xfrm flipH="1">
              <a:off x="2160" y="3120"/>
              <a:ext cx="57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  <p:sp>
          <p:nvSpPr>
            <p:cNvPr id="82" name="Line 101"/>
            <p:cNvSpPr>
              <a:spLocks noChangeShapeType="1"/>
            </p:cNvSpPr>
            <p:nvPr/>
          </p:nvSpPr>
          <p:spPr bwMode="auto">
            <a:xfrm>
              <a:off x="2112" y="3264"/>
              <a:ext cx="144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950"/>
            </a:p>
          </p:txBody>
        </p:sp>
      </p:grpSp>
      <p:sp>
        <p:nvSpPr>
          <p:cNvPr id="99" name="Text Box 102"/>
          <p:cNvSpPr txBox="1">
            <a:spLocks noChangeArrowheads="1"/>
          </p:cNvSpPr>
          <p:nvPr/>
        </p:nvSpPr>
        <p:spPr bwMode="auto">
          <a:xfrm>
            <a:off x="1073150" y="4240876"/>
            <a:ext cx="2806700" cy="75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The incurred critical cluster is of </a:t>
            </a: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pattern A</a:t>
            </a:r>
            <a:endParaRPr lang="en-US" altLang="zh-CN" sz="2167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638667" y="1712809"/>
            <a:ext cx="3509706" cy="2528067"/>
          </a:xfrm>
          <a:prstGeom prst="round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101" name="Text Box 104"/>
          <p:cNvSpPr txBox="1">
            <a:spLocks noChangeArrowheads="1"/>
          </p:cNvSpPr>
          <p:nvPr/>
        </p:nvSpPr>
        <p:spPr bwMode="auto">
          <a:xfrm>
            <a:off x="7753035" y="1712809"/>
            <a:ext cx="1568450" cy="75931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All into one pattern</a:t>
            </a:r>
          </a:p>
        </p:txBody>
      </p:sp>
    </p:spTree>
    <p:extLst>
      <p:ext uri="{BB962C8B-B14F-4D97-AF65-F5344CB8AC3E}">
        <p14:creationId xmlns:p14="http://schemas.microsoft.com/office/powerpoint/2010/main" val="1027698053"/>
      </p:ext>
    </p:extLst>
  </p:cSld>
  <p:clrMapOvr>
    <a:masterClrMapping/>
  </p:clrMapOvr>
  <p:transition spd="slow">
    <p:pull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Implementing Insertion: Class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9AC95-4C00-487C-8EF5-869F4D00CA31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7" name="Text Box 5" descr="花束"/>
          <p:cNvSpPr txBox="1">
            <a:spLocks noChangeArrowheads="1"/>
          </p:cNvSpPr>
          <p:nvPr/>
        </p:nvSpPr>
        <p:spPr bwMode="auto">
          <a:xfrm>
            <a:off x="506506" y="2102853"/>
            <a:ext cx="9205023" cy="362721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class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RBtree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Element root;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leftSubtree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rightSubtree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color; /* red, black */</a:t>
            </a:r>
          </a:p>
          <a:p>
            <a:pPr algn="l">
              <a:spcBef>
                <a:spcPct val="20000"/>
              </a:spcBef>
              <a:defRPr/>
            </a:pPr>
            <a:endParaRPr lang="en-US" altLang="zh-CN" sz="2167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static class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InsReturn</a:t>
            </a:r>
            <a:endParaRPr lang="en-US" altLang="zh-CN" sz="2167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newTree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lang="en-US" altLang="zh-CN" sz="2167" b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public </a:t>
            </a:r>
            <a:r>
              <a:rPr lang="en-US" altLang="zh-CN" sz="2167" b="1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status /* ok,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brb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rrb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lang="en-US" altLang="zh-CN" sz="2167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brr</a:t>
            </a:r>
            <a:r>
              <a:rPr lang="en-US" altLang="zh-CN" sz="2167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*/</a:t>
            </a:r>
            <a:endParaRPr lang="zh-CN" altLang="en-US" sz="2167" b="1" dirty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350949" y="5686202"/>
            <a:ext cx="2146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03217" y="4306444"/>
            <a:ext cx="273102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solidFill>
                  <a:schemeClr val="tx2"/>
                </a:solidFill>
              </a:rPr>
              <a:t>Color pattern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7215977" y="4744990"/>
            <a:ext cx="418150" cy="478209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413286281"/>
      </p:ext>
    </p:extLst>
  </p:cSld>
  <p:clrMapOvr>
    <a:masterClrMapping/>
  </p:clrMapOvr>
  <p:transition spd="slow">
    <p:pull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95654"/>
            <a:ext cx="8915400" cy="1139147"/>
          </a:xfrm>
        </p:spPr>
        <p:txBody>
          <a:bodyPr/>
          <a:lstStyle/>
          <a:p>
            <a:r>
              <a:rPr lang="en-US" altLang="zh-CN" dirty="0"/>
              <a:t>Implementing Insertion: Procedure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0C3C-D85E-454D-8F9F-39739DD0B45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7" name="Text Box 4" descr="信纸"/>
          <p:cNvSpPr txBox="1">
            <a:spLocks noChangeArrowheads="1"/>
          </p:cNvSpPr>
          <p:nvPr/>
        </p:nvSpPr>
        <p:spPr bwMode="auto">
          <a:xfrm>
            <a:off x="321602" y="1712809"/>
            <a:ext cx="6825853" cy="213289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RBtree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rbtInsert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RBtree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oldRBtree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 Element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newNode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InsReturn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ans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= </a:t>
            </a:r>
            <a:r>
              <a:rPr lang="en-US" altLang="zh-CN" sz="1950" b="1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rbtIns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oldREtree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newNode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(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ans.newTree.color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 black) 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      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ans.newTree.color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= black;</a:t>
            </a:r>
          </a:p>
          <a:p>
            <a:pPr algn="l">
              <a:spcBef>
                <a:spcPct val="20000"/>
              </a:spcBef>
              <a:defRPr/>
            </a:pP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    </a:t>
            </a:r>
            <a:r>
              <a:rPr lang="en-US" altLang="zh-CN" sz="1950" b="1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return </a:t>
            </a:r>
            <a:r>
              <a:rPr lang="en-US" altLang="zh-CN" sz="1950" dirty="0" err="1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ans.newTree</a:t>
            </a:r>
            <a:r>
              <a:rPr lang="en-US" altLang="zh-CN" sz="1950" dirty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  <a:sym typeface="Symbol" pitchFamily="18" charset="2"/>
              </a:rPr>
              <a:t>;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25663" y="2227592"/>
            <a:ext cx="7508610" cy="489364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InsReturn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b="1" i="0" dirty="0" err="1">
                <a:latin typeface="Consolas" pitchFamily="49" charset="0"/>
                <a:cs typeface="Consolas" pitchFamily="49" charset="0"/>
              </a:rPr>
              <a:t>rbtIns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RBtree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Element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newNode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InsReturn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ansLeft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ansRight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= nil) </a:t>
            </a: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then 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zh-CN" sz="1950" dirty="0">
                <a:latin typeface="Consolas" pitchFamily="49" charset="0"/>
                <a:cs typeface="Consolas" pitchFamily="49" charset="0"/>
              </a:rPr>
              <a:t>Inserting simply&gt;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950" dirty="0">
              <a:latin typeface="Consolas" pitchFamily="49" charset="0"/>
              <a:cs typeface="Consolas" pitchFamily="49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else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newNode.key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oldRBtree.root.key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ansLeft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950" b="1" i="0" dirty="0" err="1">
                <a:latin typeface="Consolas" pitchFamily="49" charset="0"/>
                <a:cs typeface="Consolas" pitchFamily="49" charset="0"/>
              </a:rPr>
              <a:t>rbtIns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oldRBtree.leftSubtree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newNode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950" b="1" i="0" dirty="0" err="1">
                <a:latin typeface="Consolas" pitchFamily="49" charset="0"/>
                <a:cs typeface="Consolas" pitchFamily="49" charset="0"/>
              </a:rPr>
              <a:t>repairLeft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ansLeft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else 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ansRight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950" b="1" i="0" dirty="0" err="1">
                <a:latin typeface="Consolas" pitchFamily="49" charset="0"/>
                <a:cs typeface="Consolas" pitchFamily="49" charset="0"/>
              </a:rPr>
              <a:t>rbtIns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oldRBtree.rightSubtree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newNode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950" b="1" i="0" dirty="0" err="1">
                <a:latin typeface="Consolas" pitchFamily="49" charset="0"/>
                <a:cs typeface="Consolas" pitchFamily="49" charset="0"/>
              </a:rPr>
              <a:t>repairRight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oldRBtree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ansRight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950" b="1" i="0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950" i="0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n-US" altLang="zh-CN" sz="1950" i="0" dirty="0">
                <a:latin typeface="Consolas" pitchFamily="49" charset="0"/>
                <a:cs typeface="Consolas" pitchFamily="49" charset="0"/>
              </a:rPr>
              <a:t>                                          </a:t>
            </a:r>
            <a:r>
              <a:rPr lang="en-US" altLang="zh-CN" sz="1950" b="1" dirty="0">
                <a:latin typeface="Consolas" pitchFamily="49" charset="0"/>
                <a:cs typeface="Consolas" pitchFamily="49" charset="0"/>
              </a:rPr>
              <a:t>the recursive function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71728" y="3853396"/>
            <a:ext cx="1881452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b="1" dirty="0">
                <a:latin typeface="Arial" panose="020B0604020202020204" pitchFamily="34" charset="0"/>
                <a:cs typeface="Arial" panose="020B0604020202020204" pitchFamily="34" charset="0"/>
              </a:rPr>
              <a:t>the wrapper</a:t>
            </a:r>
          </a:p>
        </p:txBody>
      </p:sp>
    </p:spTree>
    <p:extLst>
      <p:ext uri="{BB962C8B-B14F-4D97-AF65-F5344CB8AC3E}">
        <p14:creationId xmlns:p14="http://schemas.microsoft.com/office/powerpoint/2010/main" val="21981980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Correctness of Insertion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55998" y="1624940"/>
            <a:ext cx="8893042" cy="52660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If the parameter </a:t>
            </a:r>
            <a:r>
              <a:rPr lang="en-US" altLang="zh-CN" sz="2600" dirty="0" err="1">
                <a:solidFill>
                  <a:schemeClr val="tx1"/>
                </a:solidFill>
              </a:rPr>
              <a:t>oldRBtree</a:t>
            </a:r>
            <a:r>
              <a:rPr lang="en-US" altLang="zh-CN" sz="2600" dirty="0">
                <a:solidFill>
                  <a:schemeClr val="tx1"/>
                </a:solidFill>
              </a:rPr>
              <a:t> of </a:t>
            </a:r>
            <a:r>
              <a:rPr lang="en-US" altLang="zh-CN" sz="2600" dirty="0" err="1">
                <a:solidFill>
                  <a:schemeClr val="tx1"/>
                </a:solidFill>
              </a:rPr>
              <a:t>rbtIns</a:t>
            </a:r>
            <a:r>
              <a:rPr lang="en-US" altLang="zh-CN" sz="2600" dirty="0">
                <a:solidFill>
                  <a:schemeClr val="tx1"/>
                </a:solidFill>
              </a:rPr>
              <a:t> is an </a:t>
            </a:r>
            <a:r>
              <a:rPr lang="en-US" altLang="zh-CN" sz="2600" dirty="0" err="1">
                <a:solidFill>
                  <a:schemeClr val="tx1"/>
                </a:solidFill>
              </a:rPr>
              <a:t>RB</a:t>
            </a:r>
            <a:r>
              <a:rPr lang="en-US" altLang="zh-CN" sz="2600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600" dirty="0">
                <a:solidFill>
                  <a:schemeClr val="tx1"/>
                </a:solidFill>
              </a:rPr>
              <a:t> tree or an ARB</a:t>
            </a:r>
            <a:r>
              <a:rPr lang="en-US" altLang="zh-CN" sz="2600" baseline="-25000" dirty="0">
                <a:solidFill>
                  <a:schemeClr val="tx1"/>
                </a:solidFill>
              </a:rPr>
              <a:t>h+1</a:t>
            </a:r>
            <a:r>
              <a:rPr lang="en-US" altLang="zh-CN" sz="2600" dirty="0">
                <a:solidFill>
                  <a:schemeClr val="tx1"/>
                </a:solidFill>
              </a:rPr>
              <a:t> tree(which is true for the recursive calls on </a:t>
            </a:r>
            <a:r>
              <a:rPr lang="en-US" altLang="zh-CN" sz="2600" dirty="0" err="1">
                <a:solidFill>
                  <a:schemeClr val="tx1"/>
                </a:solidFill>
              </a:rPr>
              <a:t>rbtIns</a:t>
            </a:r>
            <a:r>
              <a:rPr lang="en-US" altLang="zh-CN" sz="2600" dirty="0">
                <a:solidFill>
                  <a:schemeClr val="tx1"/>
                </a:solidFill>
              </a:rPr>
              <a:t>), then the </a:t>
            </a:r>
            <a:r>
              <a:rPr lang="en-US" altLang="zh-CN" sz="2600" dirty="0" err="1">
                <a:solidFill>
                  <a:schemeClr val="tx1"/>
                </a:solidFill>
              </a:rPr>
              <a:t>newTree</a:t>
            </a:r>
            <a:r>
              <a:rPr lang="en-US" altLang="zh-CN" sz="2600" dirty="0">
                <a:solidFill>
                  <a:schemeClr val="tx1"/>
                </a:solidFill>
              </a:rPr>
              <a:t> and status fields returned are one of the following combinations:</a:t>
            </a:r>
          </a:p>
          <a:p>
            <a:pPr lvl="1">
              <a:spcBef>
                <a:spcPts val="0"/>
              </a:spcBef>
            </a:pPr>
            <a:r>
              <a:rPr lang="en-US" altLang="zh-CN" sz="2167" dirty="0">
                <a:solidFill>
                  <a:schemeClr val="tx1"/>
                </a:solidFill>
              </a:rPr>
              <a:t>Status=ok,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</a:t>
            </a:r>
            <a:r>
              <a:rPr lang="en-US" altLang="zh-CN" sz="2167" dirty="0">
                <a:solidFill>
                  <a:schemeClr val="tx1"/>
                </a:solidFill>
              </a:rPr>
              <a:t> is an </a:t>
            </a:r>
            <a:r>
              <a:rPr lang="en-US" altLang="zh-CN" sz="2167" dirty="0" err="1">
                <a:solidFill>
                  <a:schemeClr val="tx1"/>
                </a:solidFill>
              </a:rPr>
              <a:t>RB</a:t>
            </a:r>
            <a:r>
              <a:rPr lang="en-US" altLang="zh-CN" sz="2167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 or an ARB</a:t>
            </a:r>
            <a:r>
              <a:rPr lang="en-US" altLang="zh-CN" sz="2167" baseline="-25000" dirty="0">
                <a:solidFill>
                  <a:schemeClr val="tx1"/>
                </a:solidFill>
              </a:rPr>
              <a:t>h+1</a:t>
            </a:r>
            <a:r>
              <a:rPr lang="en-US" altLang="zh-CN" sz="2167" dirty="0">
                <a:solidFill>
                  <a:schemeClr val="tx1"/>
                </a:solidFill>
              </a:rPr>
              <a:t> tree,</a:t>
            </a:r>
          </a:p>
          <a:p>
            <a:pPr lvl="1">
              <a:spcBef>
                <a:spcPts val="0"/>
              </a:spcBef>
            </a:pPr>
            <a:r>
              <a:rPr lang="en-US" altLang="zh-CN" sz="2167" dirty="0">
                <a:solidFill>
                  <a:schemeClr val="tx1"/>
                </a:solidFill>
              </a:rPr>
              <a:t>Status=</a:t>
            </a:r>
            <a:r>
              <a:rPr lang="en-US" altLang="zh-CN" sz="2167" dirty="0" err="1">
                <a:solidFill>
                  <a:schemeClr val="tx1"/>
                </a:solidFill>
              </a:rPr>
              <a:t>rbr</a:t>
            </a:r>
            <a:r>
              <a:rPr lang="en-US" altLang="zh-CN" sz="2167" dirty="0">
                <a:solidFill>
                  <a:schemeClr val="tx1"/>
                </a:solidFill>
              </a:rPr>
              <a:t>,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</a:t>
            </a:r>
            <a:r>
              <a:rPr lang="en-US" altLang="zh-CN" sz="2167" dirty="0">
                <a:solidFill>
                  <a:schemeClr val="tx1"/>
                </a:solidFill>
              </a:rPr>
              <a:t> is an </a:t>
            </a:r>
            <a:r>
              <a:rPr lang="en-US" altLang="zh-CN" sz="2167" dirty="0" err="1">
                <a:solidFill>
                  <a:schemeClr val="tx1"/>
                </a:solidFill>
              </a:rPr>
              <a:t>RB</a:t>
            </a:r>
            <a:r>
              <a:rPr lang="en-US" altLang="zh-CN" sz="2167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, </a:t>
            </a:r>
          </a:p>
          <a:p>
            <a:pPr lvl="1">
              <a:spcBef>
                <a:spcPts val="0"/>
              </a:spcBef>
            </a:pPr>
            <a:r>
              <a:rPr lang="en-US" altLang="zh-CN" sz="2167" dirty="0">
                <a:solidFill>
                  <a:schemeClr val="tx1"/>
                </a:solidFill>
              </a:rPr>
              <a:t>Status=</a:t>
            </a:r>
            <a:r>
              <a:rPr lang="en-US" altLang="zh-CN" sz="2167" dirty="0" err="1">
                <a:solidFill>
                  <a:schemeClr val="tx1"/>
                </a:solidFill>
              </a:rPr>
              <a:t>brb</a:t>
            </a:r>
            <a:r>
              <a:rPr lang="en-US" altLang="zh-CN" sz="2167" dirty="0">
                <a:solidFill>
                  <a:schemeClr val="tx1"/>
                </a:solidFill>
              </a:rPr>
              <a:t>,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</a:t>
            </a:r>
            <a:r>
              <a:rPr lang="en-US" altLang="zh-CN" sz="2167" dirty="0">
                <a:solidFill>
                  <a:schemeClr val="tx1"/>
                </a:solidFill>
              </a:rPr>
              <a:t> is an ARB</a:t>
            </a:r>
            <a:r>
              <a:rPr lang="en-US" altLang="zh-CN" sz="2167" baseline="-25000" dirty="0">
                <a:solidFill>
                  <a:schemeClr val="tx1"/>
                </a:solidFill>
              </a:rPr>
              <a:t>h+1</a:t>
            </a:r>
            <a:r>
              <a:rPr lang="en-US" altLang="zh-CN" sz="2167" dirty="0">
                <a:solidFill>
                  <a:schemeClr val="tx1"/>
                </a:solidFill>
              </a:rPr>
              <a:t> tree,</a:t>
            </a:r>
          </a:p>
          <a:p>
            <a:pPr lvl="1">
              <a:spcBef>
                <a:spcPts val="0"/>
              </a:spcBef>
            </a:pPr>
            <a:r>
              <a:rPr lang="en-US" altLang="zh-CN" sz="2167" dirty="0">
                <a:solidFill>
                  <a:schemeClr val="tx1"/>
                </a:solidFill>
              </a:rPr>
              <a:t>Status=</a:t>
            </a:r>
            <a:r>
              <a:rPr lang="en-US" altLang="zh-CN" sz="2167" dirty="0" err="1">
                <a:solidFill>
                  <a:schemeClr val="tx1"/>
                </a:solidFill>
              </a:rPr>
              <a:t>rrb</a:t>
            </a:r>
            <a:r>
              <a:rPr lang="en-US" altLang="zh-CN" sz="2167" dirty="0">
                <a:solidFill>
                  <a:schemeClr val="tx1"/>
                </a:solidFill>
              </a:rPr>
              <a:t>,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newTree.color</a:t>
            </a:r>
            <a:r>
              <a:rPr lang="en-US" altLang="zh-CN" sz="2167" dirty="0">
                <a:solidFill>
                  <a:schemeClr val="tx1"/>
                </a:solidFill>
              </a:rPr>
              <a:t>=red, </a:t>
            </a:r>
            <a:r>
              <a:rPr lang="en-US" altLang="zh-CN" sz="2167" dirty="0" err="1">
                <a:solidFill>
                  <a:schemeClr val="tx1"/>
                </a:solidFill>
              </a:rPr>
              <a:t>newTree.leftSubtree</a:t>
            </a:r>
            <a:r>
              <a:rPr lang="en-US" altLang="zh-CN" sz="2167" dirty="0">
                <a:solidFill>
                  <a:schemeClr val="tx1"/>
                </a:solidFill>
              </a:rPr>
              <a:t> is an ARB</a:t>
            </a:r>
            <a:r>
              <a:rPr lang="en-US" altLang="zh-CN" sz="2167" baseline="-25000" dirty="0">
                <a:solidFill>
                  <a:schemeClr val="tx1"/>
                </a:solidFill>
              </a:rPr>
              <a:t>h+1</a:t>
            </a:r>
            <a:r>
              <a:rPr lang="en-US" altLang="zh-CN" sz="2167" dirty="0">
                <a:solidFill>
                  <a:schemeClr val="tx1"/>
                </a:solidFill>
              </a:rPr>
              <a:t> tree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newTree.rightSubtree</a:t>
            </a:r>
            <a:r>
              <a:rPr lang="en-US" altLang="zh-CN" sz="2167" dirty="0">
                <a:solidFill>
                  <a:schemeClr val="tx1"/>
                </a:solidFill>
              </a:rPr>
              <a:t> is an </a:t>
            </a:r>
            <a:r>
              <a:rPr lang="en-US" altLang="zh-CN" sz="2167" dirty="0" err="1">
                <a:solidFill>
                  <a:schemeClr val="tx1"/>
                </a:solidFill>
              </a:rPr>
              <a:t>RB</a:t>
            </a:r>
            <a:r>
              <a:rPr lang="en-US" altLang="zh-CN" sz="2167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 tree,</a:t>
            </a:r>
          </a:p>
          <a:p>
            <a:pPr lvl="1">
              <a:spcBef>
                <a:spcPts val="0"/>
              </a:spcBef>
            </a:pPr>
            <a:r>
              <a:rPr lang="en-US" altLang="zh-CN" sz="2167" dirty="0">
                <a:solidFill>
                  <a:schemeClr val="tx1"/>
                </a:solidFill>
              </a:rPr>
              <a:t>Status=</a:t>
            </a:r>
            <a:r>
              <a:rPr lang="en-US" altLang="zh-CN" sz="2167" dirty="0" err="1">
                <a:solidFill>
                  <a:schemeClr val="tx1"/>
                </a:solidFill>
              </a:rPr>
              <a:t>brr</a:t>
            </a:r>
            <a:r>
              <a:rPr lang="en-US" altLang="zh-CN" sz="2167" dirty="0">
                <a:solidFill>
                  <a:schemeClr val="tx1"/>
                </a:solidFill>
              </a:rPr>
              <a:t>,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newTree.color</a:t>
            </a:r>
            <a:r>
              <a:rPr lang="en-US" altLang="zh-CN" sz="2167" dirty="0">
                <a:solidFill>
                  <a:schemeClr val="tx1"/>
                </a:solidFill>
              </a:rPr>
              <a:t>=red, </a:t>
            </a:r>
            <a:r>
              <a:rPr lang="en-US" altLang="zh-CN" sz="2167" dirty="0" err="1">
                <a:solidFill>
                  <a:schemeClr val="tx1"/>
                </a:solidFill>
              </a:rPr>
              <a:t>newTree.rightSubtree</a:t>
            </a:r>
            <a:r>
              <a:rPr lang="en-US" altLang="zh-CN" sz="2167" dirty="0">
                <a:solidFill>
                  <a:schemeClr val="tx1"/>
                </a:solidFill>
              </a:rPr>
              <a:t> is an ARB</a:t>
            </a:r>
            <a:r>
              <a:rPr lang="en-US" altLang="zh-CN" sz="2167" baseline="-25000" dirty="0">
                <a:solidFill>
                  <a:schemeClr val="tx1"/>
                </a:solidFill>
              </a:rPr>
              <a:t>h+1</a:t>
            </a:r>
            <a:r>
              <a:rPr lang="en-US" altLang="zh-CN" sz="2167" dirty="0">
                <a:solidFill>
                  <a:schemeClr val="tx1"/>
                </a:solidFill>
              </a:rPr>
              <a:t> tree and </a:t>
            </a:r>
            <a:r>
              <a:rPr lang="en-US" altLang="zh-CN" sz="2167" dirty="0" err="1">
                <a:solidFill>
                  <a:schemeClr val="tx1"/>
                </a:solidFill>
              </a:rPr>
              <a:t>newTree.leftSubtree</a:t>
            </a:r>
            <a:r>
              <a:rPr lang="en-US" altLang="zh-CN" sz="2167" dirty="0">
                <a:solidFill>
                  <a:schemeClr val="tx1"/>
                </a:solidFill>
              </a:rPr>
              <a:t> is an </a:t>
            </a:r>
            <a:r>
              <a:rPr lang="en-US" altLang="zh-CN" sz="2167" dirty="0" err="1">
                <a:solidFill>
                  <a:schemeClr val="tx1"/>
                </a:solidFill>
              </a:rPr>
              <a:t>RB</a:t>
            </a:r>
            <a:r>
              <a:rPr lang="en-US" altLang="zh-CN" sz="2167" baseline="-25000" dirty="0" err="1">
                <a:solidFill>
                  <a:schemeClr val="tx1"/>
                </a:solidFill>
              </a:rPr>
              <a:t>h</a:t>
            </a:r>
            <a:r>
              <a:rPr lang="en-US" altLang="zh-CN" sz="2167" dirty="0">
                <a:solidFill>
                  <a:schemeClr val="tx1"/>
                </a:solidFill>
              </a:rPr>
              <a:t> tree</a:t>
            </a:r>
          </a:p>
          <a:p>
            <a:pPr>
              <a:spcBef>
                <a:spcPts val="0"/>
              </a:spcBef>
            </a:pPr>
            <a:r>
              <a:rPr lang="en-US" altLang="zh-CN" sz="2600" dirty="0">
                <a:solidFill>
                  <a:schemeClr val="tx1"/>
                </a:solidFill>
              </a:rPr>
              <a:t>For those cases with red root, the color will be changed to black, with other constraints satisfied by repairing subroutines.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98F5-7CAF-4474-8514-C8347544772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36530"/>
      </p:ext>
    </p:extLst>
  </p:cSld>
  <p:clrMapOvr>
    <a:masterClrMapping/>
  </p:clrMapOvr>
  <p:transition spd="slow">
    <p:pull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308653"/>
            <a:ext cx="8915400" cy="1139147"/>
          </a:xfrm>
        </p:spPr>
        <p:txBody>
          <a:bodyPr/>
          <a:lstStyle/>
          <a:p>
            <a:r>
              <a:rPr lang="en-US" altLang="zh-CN" dirty="0"/>
              <a:t>Deletion: Logical </a:t>
            </a:r>
            <a:br>
              <a:rPr lang="en-US" altLang="zh-CN" dirty="0"/>
            </a:br>
            <a:r>
              <a:rPr lang="en-US" altLang="zh-CN" dirty="0"/>
              <a:t>and Structural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EADC-AFBF-4021-9B3D-73AB426C0DBE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98</a:t>
            </a:fld>
            <a:endParaRPr lang="zh-CN" altLang="en-US"/>
          </a:p>
        </p:txBody>
      </p:sp>
      <p:sp>
        <p:nvSpPr>
          <p:cNvPr id="7" name="Rectangle 121" descr="羊皮纸"/>
          <p:cNvSpPr>
            <a:spLocks noChangeArrowheads="1"/>
          </p:cNvSpPr>
          <p:nvPr/>
        </p:nvSpPr>
        <p:spPr bwMode="auto">
          <a:xfrm>
            <a:off x="165100" y="4455125"/>
            <a:ext cx="8337550" cy="2311400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Oval 62"/>
          <p:cNvSpPr>
            <a:spLocks noChangeArrowheads="1"/>
          </p:cNvSpPr>
          <p:nvPr/>
        </p:nvSpPr>
        <p:spPr bwMode="auto">
          <a:xfrm>
            <a:off x="4953000" y="2639025"/>
            <a:ext cx="990600" cy="16510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>
            <a:off x="4622800" y="1565875"/>
            <a:ext cx="0" cy="48842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742950" y="1483325"/>
            <a:ext cx="3054350" cy="425822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u: to be deleted logically</a:t>
            </a:r>
          </a:p>
        </p:txBody>
      </p:sp>
      <p:sp>
        <p:nvSpPr>
          <p:cNvPr id="11" name="Text Box 57"/>
          <p:cNvSpPr txBox="1">
            <a:spLocks noChangeArrowheads="1"/>
          </p:cNvSpPr>
          <p:nvPr/>
        </p:nvSpPr>
        <p:spPr bwMode="auto">
          <a:xfrm>
            <a:off x="412750" y="3712175"/>
            <a:ext cx="3384550" cy="899413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zh-CN" altLang="en-US" sz="2167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: 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tree successor of u, to be deleted structurally, with information moved into u</a:t>
            </a:r>
            <a:endParaRPr lang="en-US" altLang="zh-CN" sz="2167" dirty="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7943719" y="2737053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900723" y="273705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775179" y="326674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8279077" y="3227193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7900723" y="3103369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194809" y="3103369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7532688" y="2931389"/>
            <a:ext cx="438547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3099065" y="2056016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093906" y="200614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1611445" y="2728454"/>
            <a:ext cx="404151" cy="39383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1485900" y="3259870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1568450" y="3055215"/>
            <a:ext cx="84270" cy="204656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568450" y="268717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2531534" y="2785207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488540" y="278520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2362994" y="3314903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2866894" y="3275348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2488540" y="3151523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2782623" y="3151523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1972602" y="2298506"/>
            <a:ext cx="1121304" cy="53657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020756" y="2981264"/>
            <a:ext cx="536575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4466300" y="2056016"/>
            <a:ext cx="402431" cy="392113"/>
          </a:xfrm>
          <a:prstGeom prst="ellipse">
            <a:avLst/>
          </a:prstGeom>
          <a:solidFill>
            <a:srgbClr val="969696"/>
          </a:solidFill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4461140" y="201818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5212690" y="2737053"/>
            <a:ext cx="402431" cy="392113"/>
          </a:xfrm>
          <a:prstGeom prst="ellipse">
            <a:avLst/>
          </a:prstGeom>
          <a:solidFill>
            <a:srgbClr val="969696"/>
          </a:solidFill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200650" y="272157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5044150" y="326674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5548048" y="3227193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>
            <a:off x="5169694" y="3103369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5463779" y="3103369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3506656" y="2785207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463661" y="278520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3338117" y="331490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3842015" y="3275348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 flipH="1">
            <a:off x="3463661" y="3151523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3757746" y="3151523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063986" y="2018180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026150" y="197862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7114779" y="2737053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7099300" y="272157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6946240" y="326674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H="1">
            <a:off x="7071784" y="3103369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4851533" y="2200478"/>
            <a:ext cx="1217613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flipH="1">
            <a:off x="5532571" y="2346661"/>
            <a:ext cx="586448" cy="43854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3467100" y="2226275"/>
            <a:ext cx="99060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3384550" y="2473925"/>
            <a:ext cx="247650" cy="33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3797300" y="1813525"/>
            <a:ext cx="660400" cy="3302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>
            <a:off x="6459538" y="2248633"/>
            <a:ext cx="730912" cy="53657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V="1">
            <a:off x="3879850" y="3051775"/>
            <a:ext cx="1238250" cy="6604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6273800" y="1730975"/>
            <a:ext cx="57785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>
                <a:sym typeface="Symbol" pitchFamily="18" charset="2"/>
              </a:rPr>
              <a:t></a:t>
            </a:r>
            <a:endParaRPr lang="zh-CN" altLang="en-US" sz="2167" i="0"/>
          </a:p>
        </p:txBody>
      </p:sp>
      <p:sp>
        <p:nvSpPr>
          <p:cNvPr id="61" name="Text Box 63"/>
          <p:cNvSpPr txBox="1">
            <a:spLocks noChangeArrowheads="1"/>
          </p:cNvSpPr>
          <p:nvPr/>
        </p:nvSpPr>
        <p:spPr bwMode="auto">
          <a:xfrm>
            <a:off x="5200650" y="3547075"/>
            <a:ext cx="4127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/>
              <a:t>S</a:t>
            </a:r>
          </a:p>
        </p:txBody>
      </p:sp>
      <p:sp>
        <p:nvSpPr>
          <p:cNvPr id="62" name="Oval 64"/>
          <p:cNvSpPr>
            <a:spLocks noChangeArrowheads="1"/>
          </p:cNvSpPr>
          <p:nvPr/>
        </p:nvSpPr>
        <p:spPr bwMode="auto">
          <a:xfrm rot="2034085">
            <a:off x="5365750" y="3381975"/>
            <a:ext cx="1651000" cy="577850"/>
          </a:xfrm>
          <a:prstGeom prst="ellipse">
            <a:avLst/>
          </a:prstGeom>
          <a:solidFill>
            <a:srgbClr val="00FFCC">
              <a:alpha val="50195"/>
            </a:srgbClr>
          </a:solidFill>
          <a:ln w="9525">
            <a:solidFill>
              <a:srgbClr val="008000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3" name="Text Box 67"/>
          <p:cNvSpPr txBox="1">
            <a:spLocks noChangeArrowheads="1"/>
          </p:cNvSpPr>
          <p:nvPr/>
        </p:nvSpPr>
        <p:spPr bwMode="auto">
          <a:xfrm>
            <a:off x="7099300" y="3877275"/>
            <a:ext cx="2393950" cy="632609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right </a:t>
            </a:r>
            <a:r>
              <a:rPr lang="en-US" altLang="zh-CN" sz="2167" dirty="0" err="1">
                <a:latin typeface="Calibri" pitchFamily="34" charset="0"/>
                <a:ea typeface="宋体" pitchFamily="2" charset="-122"/>
                <a:cs typeface="Calibri" pitchFamily="34" charset="0"/>
              </a:rPr>
              <a:t>subtree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</a:rPr>
              <a:t> of S, to replace S</a:t>
            </a:r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H="1" flipV="1">
            <a:off x="6604000" y="3877275"/>
            <a:ext cx="495300" cy="16510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5" name="Oval 71"/>
          <p:cNvSpPr>
            <a:spLocks noChangeArrowheads="1"/>
          </p:cNvSpPr>
          <p:nvPr/>
        </p:nvSpPr>
        <p:spPr bwMode="auto">
          <a:xfrm>
            <a:off x="7283319" y="5626303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6" name="Text Box 72"/>
          <p:cNvSpPr txBox="1">
            <a:spLocks noChangeArrowheads="1"/>
          </p:cNvSpPr>
          <p:nvPr/>
        </p:nvSpPr>
        <p:spPr bwMode="auto">
          <a:xfrm>
            <a:off x="7240323" y="5626303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67" name="Oval 73"/>
          <p:cNvSpPr>
            <a:spLocks noChangeArrowheads="1"/>
          </p:cNvSpPr>
          <p:nvPr/>
        </p:nvSpPr>
        <p:spPr bwMode="auto">
          <a:xfrm>
            <a:off x="7114779" y="615599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8" name="Oval 74"/>
          <p:cNvSpPr>
            <a:spLocks noChangeArrowheads="1"/>
          </p:cNvSpPr>
          <p:nvPr/>
        </p:nvSpPr>
        <p:spPr bwMode="auto">
          <a:xfrm>
            <a:off x="7618677" y="6116443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9" name="Line 75"/>
          <p:cNvSpPr>
            <a:spLocks noChangeShapeType="1"/>
          </p:cNvSpPr>
          <p:nvPr/>
        </p:nvSpPr>
        <p:spPr bwMode="auto">
          <a:xfrm flipH="1">
            <a:off x="7240323" y="5992619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0" name="Line 76"/>
          <p:cNvSpPr>
            <a:spLocks noChangeShapeType="1"/>
          </p:cNvSpPr>
          <p:nvPr/>
        </p:nvSpPr>
        <p:spPr bwMode="auto">
          <a:xfrm>
            <a:off x="7534409" y="5992619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1" name="Line 77"/>
          <p:cNvSpPr>
            <a:spLocks noChangeShapeType="1"/>
          </p:cNvSpPr>
          <p:nvPr/>
        </p:nvSpPr>
        <p:spPr bwMode="auto">
          <a:xfrm>
            <a:off x="6872288" y="5820639"/>
            <a:ext cx="438547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2" name="Oval 78"/>
          <p:cNvSpPr>
            <a:spLocks noChangeArrowheads="1"/>
          </p:cNvSpPr>
          <p:nvPr/>
        </p:nvSpPr>
        <p:spPr bwMode="auto">
          <a:xfrm>
            <a:off x="2438665" y="4945266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3" name="Text Box 79"/>
          <p:cNvSpPr txBox="1">
            <a:spLocks noChangeArrowheads="1"/>
          </p:cNvSpPr>
          <p:nvPr/>
        </p:nvSpPr>
        <p:spPr bwMode="auto">
          <a:xfrm>
            <a:off x="2433506" y="489539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74" name="Oval 80"/>
          <p:cNvSpPr>
            <a:spLocks noChangeArrowheads="1"/>
          </p:cNvSpPr>
          <p:nvPr/>
        </p:nvSpPr>
        <p:spPr bwMode="auto">
          <a:xfrm>
            <a:off x="951045" y="5617704"/>
            <a:ext cx="404151" cy="39383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5" name="Oval 81"/>
          <p:cNvSpPr>
            <a:spLocks noChangeArrowheads="1"/>
          </p:cNvSpPr>
          <p:nvPr/>
        </p:nvSpPr>
        <p:spPr bwMode="auto">
          <a:xfrm>
            <a:off x="825500" y="6149120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6" name="Line 82"/>
          <p:cNvSpPr>
            <a:spLocks noChangeShapeType="1"/>
          </p:cNvSpPr>
          <p:nvPr/>
        </p:nvSpPr>
        <p:spPr bwMode="auto">
          <a:xfrm flipH="1">
            <a:off x="908050" y="5944465"/>
            <a:ext cx="84270" cy="204656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7" name="Text Box 83"/>
          <p:cNvSpPr txBox="1">
            <a:spLocks noChangeArrowheads="1"/>
          </p:cNvSpPr>
          <p:nvPr/>
        </p:nvSpPr>
        <p:spPr bwMode="auto">
          <a:xfrm>
            <a:off x="908050" y="5576429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8" name="Oval 84"/>
          <p:cNvSpPr>
            <a:spLocks noChangeArrowheads="1"/>
          </p:cNvSpPr>
          <p:nvPr/>
        </p:nvSpPr>
        <p:spPr bwMode="auto">
          <a:xfrm>
            <a:off x="1871134" y="5674457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9" name="Text Box 85"/>
          <p:cNvSpPr txBox="1">
            <a:spLocks noChangeArrowheads="1"/>
          </p:cNvSpPr>
          <p:nvPr/>
        </p:nvSpPr>
        <p:spPr bwMode="auto">
          <a:xfrm>
            <a:off x="1828140" y="567445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1702594" y="6204153"/>
            <a:ext cx="16682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1" name="Oval 87"/>
          <p:cNvSpPr>
            <a:spLocks noChangeArrowheads="1"/>
          </p:cNvSpPr>
          <p:nvPr/>
        </p:nvSpPr>
        <p:spPr bwMode="auto">
          <a:xfrm>
            <a:off x="2206494" y="6164598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2" name="Line 88"/>
          <p:cNvSpPr>
            <a:spLocks noChangeShapeType="1"/>
          </p:cNvSpPr>
          <p:nvPr/>
        </p:nvSpPr>
        <p:spPr bwMode="auto">
          <a:xfrm flipH="1">
            <a:off x="1828140" y="6040773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3" name="Line 89"/>
          <p:cNvSpPr>
            <a:spLocks noChangeShapeType="1"/>
          </p:cNvSpPr>
          <p:nvPr/>
        </p:nvSpPr>
        <p:spPr bwMode="auto">
          <a:xfrm>
            <a:off x="2122223" y="6040773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90"/>
          <p:cNvSpPr>
            <a:spLocks noChangeShapeType="1"/>
          </p:cNvSpPr>
          <p:nvPr/>
        </p:nvSpPr>
        <p:spPr bwMode="auto">
          <a:xfrm flipH="1">
            <a:off x="1312202" y="5187756"/>
            <a:ext cx="1121304" cy="53657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>
            <a:off x="1360356" y="5870514"/>
            <a:ext cx="536575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6" name="Oval 92"/>
          <p:cNvSpPr>
            <a:spLocks noChangeArrowheads="1"/>
          </p:cNvSpPr>
          <p:nvPr/>
        </p:nvSpPr>
        <p:spPr bwMode="auto">
          <a:xfrm>
            <a:off x="3805900" y="4945266"/>
            <a:ext cx="402431" cy="392113"/>
          </a:xfrm>
          <a:prstGeom prst="ellipse">
            <a:avLst/>
          </a:prstGeom>
          <a:solidFill>
            <a:srgbClr val="969696"/>
          </a:solidFill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7" name="Text Box 93"/>
          <p:cNvSpPr txBox="1">
            <a:spLocks noChangeArrowheads="1"/>
          </p:cNvSpPr>
          <p:nvPr/>
        </p:nvSpPr>
        <p:spPr bwMode="auto">
          <a:xfrm>
            <a:off x="3800740" y="4907431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8" name="Oval 97"/>
          <p:cNvSpPr>
            <a:spLocks noChangeArrowheads="1"/>
          </p:cNvSpPr>
          <p:nvPr/>
        </p:nvSpPr>
        <p:spPr bwMode="auto">
          <a:xfrm>
            <a:off x="4787900" y="5610825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9" name="Oval 100"/>
          <p:cNvSpPr>
            <a:spLocks noChangeArrowheads="1"/>
          </p:cNvSpPr>
          <p:nvPr/>
        </p:nvSpPr>
        <p:spPr bwMode="auto">
          <a:xfrm>
            <a:off x="2846256" y="5674457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0" name="Text Box 101"/>
          <p:cNvSpPr txBox="1">
            <a:spLocks noChangeArrowheads="1"/>
          </p:cNvSpPr>
          <p:nvPr/>
        </p:nvSpPr>
        <p:spPr bwMode="auto">
          <a:xfrm>
            <a:off x="2803261" y="5674458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91" name="Oval 102"/>
          <p:cNvSpPr>
            <a:spLocks noChangeArrowheads="1"/>
          </p:cNvSpPr>
          <p:nvPr/>
        </p:nvSpPr>
        <p:spPr bwMode="auto">
          <a:xfrm>
            <a:off x="2677717" y="6204153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2" name="Oval 103"/>
          <p:cNvSpPr>
            <a:spLocks noChangeArrowheads="1"/>
          </p:cNvSpPr>
          <p:nvPr/>
        </p:nvSpPr>
        <p:spPr bwMode="auto">
          <a:xfrm>
            <a:off x="3181615" y="6164598"/>
            <a:ext cx="168540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3" name="Line 104"/>
          <p:cNvSpPr>
            <a:spLocks noChangeShapeType="1"/>
          </p:cNvSpPr>
          <p:nvPr/>
        </p:nvSpPr>
        <p:spPr bwMode="auto">
          <a:xfrm flipH="1">
            <a:off x="2803261" y="6040773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4" name="Line 105"/>
          <p:cNvSpPr>
            <a:spLocks noChangeShapeType="1"/>
          </p:cNvSpPr>
          <p:nvPr/>
        </p:nvSpPr>
        <p:spPr bwMode="auto">
          <a:xfrm>
            <a:off x="3097346" y="6040773"/>
            <a:ext cx="84269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5" name="Oval 106"/>
          <p:cNvSpPr>
            <a:spLocks noChangeArrowheads="1"/>
          </p:cNvSpPr>
          <p:nvPr/>
        </p:nvSpPr>
        <p:spPr bwMode="auto">
          <a:xfrm>
            <a:off x="5403586" y="4907430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6" name="Text Box 107"/>
          <p:cNvSpPr txBox="1">
            <a:spLocks noChangeArrowheads="1"/>
          </p:cNvSpPr>
          <p:nvPr/>
        </p:nvSpPr>
        <p:spPr bwMode="auto">
          <a:xfrm>
            <a:off x="5365750" y="486787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97" name="Oval 108"/>
          <p:cNvSpPr>
            <a:spLocks noChangeArrowheads="1"/>
          </p:cNvSpPr>
          <p:nvPr/>
        </p:nvSpPr>
        <p:spPr bwMode="auto">
          <a:xfrm>
            <a:off x="6454379" y="5626303"/>
            <a:ext cx="402431" cy="392113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8" name="Text Box 109"/>
          <p:cNvSpPr txBox="1">
            <a:spLocks noChangeArrowheads="1"/>
          </p:cNvSpPr>
          <p:nvPr/>
        </p:nvSpPr>
        <p:spPr bwMode="auto">
          <a:xfrm>
            <a:off x="6438900" y="5610825"/>
            <a:ext cx="588169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16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99" name="Oval 110"/>
          <p:cNvSpPr>
            <a:spLocks noChangeArrowheads="1"/>
          </p:cNvSpPr>
          <p:nvPr/>
        </p:nvSpPr>
        <p:spPr bwMode="auto">
          <a:xfrm>
            <a:off x="6285840" y="6155999"/>
            <a:ext cx="166819" cy="165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0" name="Line 111"/>
          <p:cNvSpPr>
            <a:spLocks noChangeShapeType="1"/>
          </p:cNvSpPr>
          <p:nvPr/>
        </p:nvSpPr>
        <p:spPr bwMode="auto">
          <a:xfrm flipH="1">
            <a:off x="6411384" y="5992619"/>
            <a:ext cx="84270" cy="16338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1" name="Line 112"/>
          <p:cNvSpPr>
            <a:spLocks noChangeShapeType="1"/>
          </p:cNvSpPr>
          <p:nvPr/>
        </p:nvSpPr>
        <p:spPr bwMode="auto">
          <a:xfrm>
            <a:off x="4191133" y="5089728"/>
            <a:ext cx="1217613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2" name="Line 113"/>
          <p:cNvSpPr>
            <a:spLocks noChangeShapeType="1"/>
          </p:cNvSpPr>
          <p:nvPr/>
        </p:nvSpPr>
        <p:spPr bwMode="auto">
          <a:xfrm flipH="1">
            <a:off x="4872171" y="5235911"/>
            <a:ext cx="586448" cy="43854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3" name="Line 114"/>
          <p:cNvSpPr>
            <a:spLocks noChangeShapeType="1"/>
          </p:cNvSpPr>
          <p:nvPr/>
        </p:nvSpPr>
        <p:spPr bwMode="auto">
          <a:xfrm flipH="1">
            <a:off x="2806700" y="5115525"/>
            <a:ext cx="99060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4" name="Line 115"/>
          <p:cNvSpPr>
            <a:spLocks noChangeShapeType="1"/>
          </p:cNvSpPr>
          <p:nvPr/>
        </p:nvSpPr>
        <p:spPr bwMode="auto">
          <a:xfrm>
            <a:off x="2724150" y="5363175"/>
            <a:ext cx="247650" cy="33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5" name="Line 117"/>
          <p:cNvSpPr>
            <a:spLocks noChangeShapeType="1"/>
          </p:cNvSpPr>
          <p:nvPr/>
        </p:nvSpPr>
        <p:spPr bwMode="auto">
          <a:xfrm>
            <a:off x="5799138" y="5137883"/>
            <a:ext cx="730912" cy="53657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6" name="Text Box 119"/>
          <p:cNvSpPr txBox="1">
            <a:spLocks noChangeArrowheads="1"/>
          </p:cNvSpPr>
          <p:nvPr/>
        </p:nvSpPr>
        <p:spPr bwMode="auto">
          <a:xfrm>
            <a:off x="5613400" y="4620225"/>
            <a:ext cx="57785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67" i="0">
                <a:sym typeface="Symbol" pitchFamily="18" charset="2"/>
              </a:rPr>
              <a:t></a:t>
            </a:r>
            <a:endParaRPr lang="zh-CN" altLang="en-US" sz="2167" i="0"/>
          </a:p>
        </p:txBody>
      </p:sp>
      <p:sp>
        <p:nvSpPr>
          <p:cNvPr id="107" name="Line 120"/>
          <p:cNvSpPr>
            <a:spLocks noChangeShapeType="1"/>
          </p:cNvSpPr>
          <p:nvPr/>
        </p:nvSpPr>
        <p:spPr bwMode="auto">
          <a:xfrm>
            <a:off x="3962400" y="4455125"/>
            <a:ext cx="0" cy="48842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8" name="Text Box 122"/>
          <p:cNvSpPr txBox="1">
            <a:spLocks noChangeArrowheads="1"/>
          </p:cNvSpPr>
          <p:nvPr/>
        </p:nvSpPr>
        <p:spPr bwMode="auto">
          <a:xfrm>
            <a:off x="3632200" y="6188675"/>
            <a:ext cx="2311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>
                <a:solidFill>
                  <a:srgbClr val="FF0000"/>
                </a:solidFill>
              </a:rPr>
              <a:t>After deletion</a:t>
            </a:r>
          </a:p>
        </p:txBody>
      </p:sp>
      <p:sp>
        <p:nvSpPr>
          <p:cNvPr id="109" name="Text Box 123"/>
          <p:cNvSpPr txBox="1">
            <a:spLocks noChangeArrowheads="1"/>
          </p:cNvSpPr>
          <p:nvPr/>
        </p:nvSpPr>
        <p:spPr bwMode="auto">
          <a:xfrm>
            <a:off x="6934200" y="1400775"/>
            <a:ext cx="1981200" cy="362920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defRPr/>
            </a:pPr>
            <a:r>
              <a:rPr lang="zh-CN" altLang="en-US" sz="2167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 </a:t>
            </a:r>
            <a:r>
              <a:rPr lang="en-US" altLang="zh-CN" sz="2167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is parent of </a:t>
            </a:r>
            <a:r>
              <a:rPr lang="zh-CN" altLang="en-US" sz="2167" dirty="0">
                <a:latin typeface="Calibri" pitchFamily="34" charset="0"/>
                <a:ea typeface="宋体" pitchFamily="2" charset="-122"/>
                <a:cs typeface="Calibri" pitchFamily="34" charset="0"/>
                <a:sym typeface="Symbol" pitchFamily="18" charset="2"/>
              </a:rPr>
              <a:t></a:t>
            </a:r>
            <a:endParaRPr lang="en-US" altLang="zh-CN" sz="2167" dirty="0">
              <a:latin typeface="Calibri" pitchFamily="34" charset="0"/>
              <a:ea typeface="宋体" pitchFamily="2" charset="-122"/>
              <a:cs typeface="Calibri" pitchFamily="34" charset="0"/>
              <a:sym typeface="Symbol" pitchFamily="18" charset="2"/>
            </a:endParaRPr>
          </a:p>
        </p:txBody>
      </p:sp>
      <p:sp>
        <p:nvSpPr>
          <p:cNvPr id="110" name="Line 124"/>
          <p:cNvSpPr>
            <a:spLocks noChangeShapeType="1"/>
          </p:cNvSpPr>
          <p:nvPr/>
        </p:nvSpPr>
        <p:spPr bwMode="auto">
          <a:xfrm flipH="1">
            <a:off x="6686550" y="1648425"/>
            <a:ext cx="247650" cy="247650"/>
          </a:xfrm>
          <a:prstGeom prst="line">
            <a:avLst/>
          </a:prstGeom>
          <a:noFill/>
          <a:ln w="9525">
            <a:solidFill>
              <a:srgbClr val="FF99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458074577"/>
      </p:ext>
    </p:extLst>
  </p:cSld>
  <p:clrMapOvr>
    <a:masterClrMapping/>
  </p:clrMapOvr>
  <p:transition spd="slow">
    <p:pull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64671"/>
            <a:ext cx="8915400" cy="1139147"/>
          </a:xfrm>
        </p:spPr>
        <p:txBody>
          <a:bodyPr/>
          <a:lstStyle/>
          <a:p>
            <a:r>
              <a:rPr lang="en-US" altLang="zh-CN" dirty="0"/>
              <a:t>Deletion from RBT - Examples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DD1-F31E-44A6-8BF2-83856D59077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99</a:t>
            </a:fld>
            <a:endParaRPr lang="zh-CN" altLang="en-US"/>
          </a:p>
        </p:txBody>
      </p:sp>
      <p:sp>
        <p:nvSpPr>
          <p:cNvPr id="7" name="Oval 216" descr="蓝色砂纸"/>
          <p:cNvSpPr>
            <a:spLocks noChangeArrowheads="1"/>
          </p:cNvSpPr>
          <p:nvPr/>
        </p:nvSpPr>
        <p:spPr bwMode="auto">
          <a:xfrm>
            <a:off x="4787900" y="4215240"/>
            <a:ext cx="5118100" cy="2063750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noFill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" name="Oval 215"/>
          <p:cNvSpPr>
            <a:spLocks noChangeArrowheads="1"/>
          </p:cNvSpPr>
          <p:nvPr/>
        </p:nvSpPr>
        <p:spPr bwMode="auto">
          <a:xfrm>
            <a:off x="247650" y="5205840"/>
            <a:ext cx="6026150" cy="1733550"/>
          </a:xfrm>
          <a:prstGeom prst="ellipse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" name="Oval 214"/>
          <p:cNvSpPr>
            <a:spLocks noChangeArrowheads="1"/>
          </p:cNvSpPr>
          <p:nvPr/>
        </p:nvSpPr>
        <p:spPr bwMode="auto">
          <a:xfrm>
            <a:off x="0" y="3472290"/>
            <a:ext cx="5778500" cy="1733550"/>
          </a:xfrm>
          <a:prstGeom prst="ellipse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595283" y="1738740"/>
            <a:ext cx="0" cy="35771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101021" y="2596916"/>
            <a:ext cx="302683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70065" y="2596917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6973756" y="298559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353830" y="2956353"/>
            <a:ext cx="12726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068344" y="286520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7290198" y="2865205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791458" y="2739659"/>
            <a:ext cx="33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3446463" y="2098177"/>
            <a:ext cx="302683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441304" y="2062061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323439" y="2591757"/>
            <a:ext cx="304403" cy="288925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2228850" y="2980430"/>
            <a:ext cx="12554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2290762" y="2830808"/>
            <a:ext cx="63633" cy="14962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290763" y="2560801"/>
            <a:ext cx="441987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3018235" y="2633032"/>
            <a:ext cx="302683" cy="28720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2890971" y="302170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3271044" y="2992469"/>
            <a:ext cx="12726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985558" y="290132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207412" y="290132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96886" y="2275315"/>
            <a:ext cx="844418" cy="393833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633001" y="2775775"/>
            <a:ext cx="404151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476619" y="2098177"/>
            <a:ext cx="30440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471458" y="2070661"/>
            <a:ext cx="44714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5040710" y="2596916"/>
            <a:ext cx="30268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030391" y="2586598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4913446" y="298559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5293519" y="2956353"/>
            <a:ext cx="12726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5008033" y="286520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5229887" y="2865205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3752585" y="2633032"/>
            <a:ext cx="304404" cy="287206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3721630" y="2634752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3627042" y="302170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007115" y="2992469"/>
            <a:ext cx="12554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flipH="1">
            <a:off x="3721629" y="290132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3943483" y="290132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5682192" y="2070660"/>
            <a:ext cx="304404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6475017" y="2596916"/>
            <a:ext cx="304403" cy="287205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6464698" y="2586598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6347752" y="298559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6442340" y="286520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4767263" y="2204804"/>
            <a:ext cx="92008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>
            <a:off x="5281481" y="2311431"/>
            <a:ext cx="441986" cy="32160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>
            <a:off x="3723349" y="2223721"/>
            <a:ext cx="74810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>
            <a:off x="3661437" y="2404301"/>
            <a:ext cx="187457" cy="2424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>
            <a:off x="5981436" y="2239200"/>
            <a:ext cx="550333" cy="393832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2983840" y="2631313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6" name="Text Box 63"/>
          <p:cNvSpPr txBox="1">
            <a:spLocks noChangeArrowheads="1"/>
          </p:cNvSpPr>
          <p:nvPr/>
        </p:nvSpPr>
        <p:spPr bwMode="auto">
          <a:xfrm>
            <a:off x="5652956" y="2041424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>
            <a:off x="2779183" y="3472290"/>
            <a:ext cx="0" cy="35771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58" name="Oval 67"/>
          <p:cNvSpPr>
            <a:spLocks noChangeArrowheads="1"/>
          </p:cNvSpPr>
          <p:nvPr/>
        </p:nvSpPr>
        <p:spPr bwMode="auto">
          <a:xfrm>
            <a:off x="4658916" y="4359703"/>
            <a:ext cx="302683" cy="287206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4627960" y="4359703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60" name="Oval 69"/>
          <p:cNvSpPr>
            <a:spLocks noChangeArrowheads="1"/>
          </p:cNvSpPr>
          <p:nvPr/>
        </p:nvSpPr>
        <p:spPr bwMode="auto">
          <a:xfrm>
            <a:off x="4531652" y="4748376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1" name="Oval 70"/>
          <p:cNvSpPr>
            <a:spLocks noChangeArrowheads="1"/>
          </p:cNvSpPr>
          <p:nvPr/>
        </p:nvSpPr>
        <p:spPr bwMode="auto">
          <a:xfrm>
            <a:off x="4911725" y="4719139"/>
            <a:ext cx="127265" cy="12210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2" name="Line 71"/>
          <p:cNvSpPr>
            <a:spLocks noChangeShapeType="1"/>
          </p:cNvSpPr>
          <p:nvPr/>
        </p:nvSpPr>
        <p:spPr bwMode="auto">
          <a:xfrm flipH="1">
            <a:off x="4626240" y="4627991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3" name="Line 72"/>
          <p:cNvSpPr>
            <a:spLocks noChangeShapeType="1"/>
          </p:cNvSpPr>
          <p:nvPr/>
        </p:nvSpPr>
        <p:spPr bwMode="auto">
          <a:xfrm>
            <a:off x="4848094" y="4627991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4" name="Oval 74"/>
          <p:cNvSpPr>
            <a:spLocks noChangeArrowheads="1"/>
          </p:cNvSpPr>
          <p:nvPr/>
        </p:nvSpPr>
        <p:spPr bwMode="auto">
          <a:xfrm>
            <a:off x="1630363" y="3831727"/>
            <a:ext cx="302683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5" name="Text Box 75"/>
          <p:cNvSpPr txBox="1">
            <a:spLocks noChangeArrowheads="1"/>
          </p:cNvSpPr>
          <p:nvPr/>
        </p:nvSpPr>
        <p:spPr bwMode="auto">
          <a:xfrm>
            <a:off x="1625204" y="3795611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66" name="Oval 76"/>
          <p:cNvSpPr>
            <a:spLocks noChangeArrowheads="1"/>
          </p:cNvSpPr>
          <p:nvPr/>
        </p:nvSpPr>
        <p:spPr bwMode="auto">
          <a:xfrm>
            <a:off x="507339" y="4325307"/>
            <a:ext cx="304403" cy="288925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7" name="Oval 77"/>
          <p:cNvSpPr>
            <a:spLocks noChangeArrowheads="1"/>
          </p:cNvSpPr>
          <p:nvPr/>
        </p:nvSpPr>
        <p:spPr bwMode="auto">
          <a:xfrm>
            <a:off x="412750" y="4713980"/>
            <a:ext cx="12554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68" name="Line 78"/>
          <p:cNvSpPr>
            <a:spLocks noChangeShapeType="1"/>
          </p:cNvSpPr>
          <p:nvPr/>
        </p:nvSpPr>
        <p:spPr bwMode="auto">
          <a:xfrm flipH="1">
            <a:off x="474662" y="4564358"/>
            <a:ext cx="63633" cy="14962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474663" y="4294351"/>
            <a:ext cx="441987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0" name="Oval 80"/>
          <p:cNvSpPr>
            <a:spLocks noChangeArrowheads="1"/>
          </p:cNvSpPr>
          <p:nvPr/>
        </p:nvSpPr>
        <p:spPr bwMode="auto">
          <a:xfrm>
            <a:off x="1202135" y="4366582"/>
            <a:ext cx="302683" cy="28720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1" name="Oval 81"/>
          <p:cNvSpPr>
            <a:spLocks noChangeArrowheads="1"/>
          </p:cNvSpPr>
          <p:nvPr/>
        </p:nvSpPr>
        <p:spPr bwMode="auto">
          <a:xfrm>
            <a:off x="1074871" y="475525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2" name="Oval 82"/>
          <p:cNvSpPr>
            <a:spLocks noChangeArrowheads="1"/>
          </p:cNvSpPr>
          <p:nvPr/>
        </p:nvSpPr>
        <p:spPr bwMode="auto">
          <a:xfrm>
            <a:off x="1454944" y="4726019"/>
            <a:ext cx="12726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3" name="Line 83"/>
          <p:cNvSpPr>
            <a:spLocks noChangeShapeType="1"/>
          </p:cNvSpPr>
          <p:nvPr/>
        </p:nvSpPr>
        <p:spPr bwMode="auto">
          <a:xfrm flipH="1">
            <a:off x="1169458" y="463487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4" name="Line 84"/>
          <p:cNvSpPr>
            <a:spLocks noChangeShapeType="1"/>
          </p:cNvSpPr>
          <p:nvPr/>
        </p:nvSpPr>
        <p:spPr bwMode="auto">
          <a:xfrm>
            <a:off x="1391312" y="463487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 flipH="1">
            <a:off x="780786" y="4008865"/>
            <a:ext cx="844418" cy="393833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>
            <a:off x="816901" y="4509325"/>
            <a:ext cx="404151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77" name="Oval 87"/>
          <p:cNvSpPr>
            <a:spLocks noChangeArrowheads="1"/>
          </p:cNvSpPr>
          <p:nvPr/>
        </p:nvSpPr>
        <p:spPr bwMode="auto">
          <a:xfrm>
            <a:off x="2660519" y="3831727"/>
            <a:ext cx="30440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>
            <a:off x="2655358" y="3804211"/>
            <a:ext cx="44714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79" name="Oval 89"/>
          <p:cNvSpPr>
            <a:spLocks noChangeArrowheads="1"/>
          </p:cNvSpPr>
          <p:nvPr/>
        </p:nvSpPr>
        <p:spPr bwMode="auto">
          <a:xfrm>
            <a:off x="3224610" y="4330466"/>
            <a:ext cx="30268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0" name="Text Box 90"/>
          <p:cNvSpPr txBox="1">
            <a:spLocks noChangeArrowheads="1"/>
          </p:cNvSpPr>
          <p:nvPr/>
        </p:nvSpPr>
        <p:spPr bwMode="auto">
          <a:xfrm>
            <a:off x="3214291" y="4320148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1" name="Oval 91"/>
          <p:cNvSpPr>
            <a:spLocks noChangeArrowheads="1"/>
          </p:cNvSpPr>
          <p:nvPr/>
        </p:nvSpPr>
        <p:spPr bwMode="auto">
          <a:xfrm>
            <a:off x="3097346" y="471914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2" name="Oval 92"/>
          <p:cNvSpPr>
            <a:spLocks noChangeArrowheads="1"/>
          </p:cNvSpPr>
          <p:nvPr/>
        </p:nvSpPr>
        <p:spPr bwMode="auto">
          <a:xfrm>
            <a:off x="3477419" y="4689903"/>
            <a:ext cx="12726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3" name="Line 93"/>
          <p:cNvSpPr>
            <a:spLocks noChangeShapeType="1"/>
          </p:cNvSpPr>
          <p:nvPr/>
        </p:nvSpPr>
        <p:spPr bwMode="auto">
          <a:xfrm flipH="1">
            <a:off x="3191933" y="459875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>
            <a:off x="3413787" y="4598755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85" name="Oval 95"/>
          <p:cNvSpPr>
            <a:spLocks noChangeArrowheads="1"/>
          </p:cNvSpPr>
          <p:nvPr/>
        </p:nvSpPr>
        <p:spPr bwMode="auto">
          <a:xfrm>
            <a:off x="1936485" y="4366582"/>
            <a:ext cx="304404" cy="287206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6" name="Text Box 96"/>
          <p:cNvSpPr txBox="1">
            <a:spLocks noChangeArrowheads="1"/>
          </p:cNvSpPr>
          <p:nvPr/>
        </p:nvSpPr>
        <p:spPr bwMode="auto">
          <a:xfrm>
            <a:off x="1905530" y="4368302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87" name="Oval 97"/>
          <p:cNvSpPr>
            <a:spLocks noChangeArrowheads="1"/>
          </p:cNvSpPr>
          <p:nvPr/>
        </p:nvSpPr>
        <p:spPr bwMode="auto">
          <a:xfrm>
            <a:off x="1810942" y="475525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8" name="Oval 98"/>
          <p:cNvSpPr>
            <a:spLocks noChangeArrowheads="1"/>
          </p:cNvSpPr>
          <p:nvPr/>
        </p:nvSpPr>
        <p:spPr bwMode="auto">
          <a:xfrm>
            <a:off x="2191015" y="4726019"/>
            <a:ext cx="12554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89" name="Line 99"/>
          <p:cNvSpPr>
            <a:spLocks noChangeShapeType="1"/>
          </p:cNvSpPr>
          <p:nvPr/>
        </p:nvSpPr>
        <p:spPr bwMode="auto">
          <a:xfrm flipH="1">
            <a:off x="1905529" y="463487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0" name="Line 100"/>
          <p:cNvSpPr>
            <a:spLocks noChangeShapeType="1"/>
          </p:cNvSpPr>
          <p:nvPr/>
        </p:nvSpPr>
        <p:spPr bwMode="auto">
          <a:xfrm>
            <a:off x="2127383" y="463487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1" name="Oval 101"/>
          <p:cNvSpPr>
            <a:spLocks noChangeArrowheads="1"/>
          </p:cNvSpPr>
          <p:nvPr/>
        </p:nvSpPr>
        <p:spPr bwMode="auto">
          <a:xfrm>
            <a:off x="3866092" y="3804210"/>
            <a:ext cx="304404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92" name="Line 106"/>
          <p:cNvSpPr>
            <a:spLocks noChangeShapeType="1"/>
          </p:cNvSpPr>
          <p:nvPr/>
        </p:nvSpPr>
        <p:spPr bwMode="auto">
          <a:xfrm>
            <a:off x="2951163" y="3938354"/>
            <a:ext cx="92008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3" name="Line 107"/>
          <p:cNvSpPr>
            <a:spLocks noChangeShapeType="1"/>
          </p:cNvSpPr>
          <p:nvPr/>
        </p:nvSpPr>
        <p:spPr bwMode="auto">
          <a:xfrm flipH="1">
            <a:off x="3465381" y="4044981"/>
            <a:ext cx="441986" cy="32160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4" name="Line 108"/>
          <p:cNvSpPr>
            <a:spLocks noChangeShapeType="1"/>
          </p:cNvSpPr>
          <p:nvPr/>
        </p:nvSpPr>
        <p:spPr bwMode="auto">
          <a:xfrm flipH="1">
            <a:off x="1907249" y="3957271"/>
            <a:ext cx="74810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5" name="Line 109"/>
          <p:cNvSpPr>
            <a:spLocks noChangeShapeType="1"/>
          </p:cNvSpPr>
          <p:nvPr/>
        </p:nvSpPr>
        <p:spPr bwMode="auto">
          <a:xfrm>
            <a:off x="1845337" y="4137851"/>
            <a:ext cx="187457" cy="2424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6" name="Line 110"/>
          <p:cNvSpPr>
            <a:spLocks noChangeShapeType="1"/>
          </p:cNvSpPr>
          <p:nvPr/>
        </p:nvSpPr>
        <p:spPr bwMode="auto">
          <a:xfrm>
            <a:off x="4165336" y="3972750"/>
            <a:ext cx="550333" cy="393832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97" name="Text Box 111"/>
          <p:cNvSpPr txBox="1">
            <a:spLocks noChangeArrowheads="1"/>
          </p:cNvSpPr>
          <p:nvPr/>
        </p:nvSpPr>
        <p:spPr bwMode="auto">
          <a:xfrm>
            <a:off x="1167740" y="4364863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98" name="Text Box 112"/>
          <p:cNvSpPr txBox="1">
            <a:spLocks noChangeArrowheads="1"/>
          </p:cNvSpPr>
          <p:nvPr/>
        </p:nvSpPr>
        <p:spPr bwMode="auto">
          <a:xfrm>
            <a:off x="3836856" y="3774974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99" name="Line 114"/>
          <p:cNvSpPr>
            <a:spLocks noChangeShapeType="1"/>
          </p:cNvSpPr>
          <p:nvPr/>
        </p:nvSpPr>
        <p:spPr bwMode="auto">
          <a:xfrm>
            <a:off x="3109383" y="5123290"/>
            <a:ext cx="0" cy="35771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0" name="Oval 115"/>
          <p:cNvSpPr>
            <a:spLocks noChangeArrowheads="1"/>
          </p:cNvSpPr>
          <p:nvPr/>
        </p:nvSpPr>
        <p:spPr bwMode="auto">
          <a:xfrm>
            <a:off x="5615121" y="5981466"/>
            <a:ext cx="302683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1" name="Text Box 116"/>
          <p:cNvSpPr txBox="1">
            <a:spLocks noChangeArrowheads="1"/>
          </p:cNvSpPr>
          <p:nvPr/>
        </p:nvSpPr>
        <p:spPr bwMode="auto">
          <a:xfrm>
            <a:off x="5584165" y="5981467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02" name="Oval 117"/>
          <p:cNvSpPr>
            <a:spLocks noChangeArrowheads="1"/>
          </p:cNvSpPr>
          <p:nvPr/>
        </p:nvSpPr>
        <p:spPr bwMode="auto">
          <a:xfrm>
            <a:off x="5487856" y="637014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3" name="Oval 118"/>
          <p:cNvSpPr>
            <a:spLocks noChangeArrowheads="1"/>
          </p:cNvSpPr>
          <p:nvPr/>
        </p:nvSpPr>
        <p:spPr bwMode="auto">
          <a:xfrm>
            <a:off x="5867930" y="6340903"/>
            <a:ext cx="12726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4" name="Line 119"/>
          <p:cNvSpPr>
            <a:spLocks noChangeShapeType="1"/>
          </p:cNvSpPr>
          <p:nvPr/>
        </p:nvSpPr>
        <p:spPr bwMode="auto">
          <a:xfrm flipH="1">
            <a:off x="5582444" y="624975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5" name="Line 120"/>
          <p:cNvSpPr>
            <a:spLocks noChangeShapeType="1"/>
          </p:cNvSpPr>
          <p:nvPr/>
        </p:nvSpPr>
        <p:spPr bwMode="auto">
          <a:xfrm>
            <a:off x="5804298" y="6249755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6" name="Line 121"/>
          <p:cNvSpPr>
            <a:spLocks noChangeShapeType="1"/>
          </p:cNvSpPr>
          <p:nvPr/>
        </p:nvSpPr>
        <p:spPr bwMode="auto">
          <a:xfrm>
            <a:off x="5305558" y="6124209"/>
            <a:ext cx="33020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07" name="Oval 122"/>
          <p:cNvSpPr>
            <a:spLocks noChangeArrowheads="1"/>
          </p:cNvSpPr>
          <p:nvPr/>
        </p:nvSpPr>
        <p:spPr bwMode="auto">
          <a:xfrm>
            <a:off x="1960563" y="5482727"/>
            <a:ext cx="302683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08" name="Text Box 123"/>
          <p:cNvSpPr txBox="1">
            <a:spLocks noChangeArrowheads="1"/>
          </p:cNvSpPr>
          <p:nvPr/>
        </p:nvSpPr>
        <p:spPr bwMode="auto">
          <a:xfrm>
            <a:off x="1955404" y="5446611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09" name="Oval 124"/>
          <p:cNvSpPr>
            <a:spLocks noChangeArrowheads="1"/>
          </p:cNvSpPr>
          <p:nvPr/>
        </p:nvSpPr>
        <p:spPr bwMode="auto">
          <a:xfrm>
            <a:off x="837539" y="5976307"/>
            <a:ext cx="304403" cy="288925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0" name="Oval 125"/>
          <p:cNvSpPr>
            <a:spLocks noChangeArrowheads="1"/>
          </p:cNvSpPr>
          <p:nvPr/>
        </p:nvSpPr>
        <p:spPr bwMode="auto">
          <a:xfrm>
            <a:off x="742950" y="6364980"/>
            <a:ext cx="12554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1" name="Line 126"/>
          <p:cNvSpPr>
            <a:spLocks noChangeShapeType="1"/>
          </p:cNvSpPr>
          <p:nvPr/>
        </p:nvSpPr>
        <p:spPr bwMode="auto">
          <a:xfrm flipH="1">
            <a:off x="804862" y="6215358"/>
            <a:ext cx="63633" cy="14962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2" name="Text Box 127"/>
          <p:cNvSpPr txBox="1">
            <a:spLocks noChangeArrowheads="1"/>
          </p:cNvSpPr>
          <p:nvPr/>
        </p:nvSpPr>
        <p:spPr bwMode="auto">
          <a:xfrm>
            <a:off x="804863" y="5945351"/>
            <a:ext cx="441987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13" name="Oval 128"/>
          <p:cNvSpPr>
            <a:spLocks noChangeArrowheads="1"/>
          </p:cNvSpPr>
          <p:nvPr/>
        </p:nvSpPr>
        <p:spPr bwMode="auto">
          <a:xfrm>
            <a:off x="1532335" y="6017582"/>
            <a:ext cx="302683" cy="28720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4" name="Oval 129"/>
          <p:cNvSpPr>
            <a:spLocks noChangeArrowheads="1"/>
          </p:cNvSpPr>
          <p:nvPr/>
        </p:nvSpPr>
        <p:spPr bwMode="auto">
          <a:xfrm>
            <a:off x="1405071" y="640625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5" name="Oval 130"/>
          <p:cNvSpPr>
            <a:spLocks noChangeArrowheads="1"/>
          </p:cNvSpPr>
          <p:nvPr/>
        </p:nvSpPr>
        <p:spPr bwMode="auto">
          <a:xfrm>
            <a:off x="1785144" y="6377019"/>
            <a:ext cx="12726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16" name="Line 131"/>
          <p:cNvSpPr>
            <a:spLocks noChangeShapeType="1"/>
          </p:cNvSpPr>
          <p:nvPr/>
        </p:nvSpPr>
        <p:spPr bwMode="auto">
          <a:xfrm flipH="1">
            <a:off x="1499658" y="628587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7" name="Line 132"/>
          <p:cNvSpPr>
            <a:spLocks noChangeShapeType="1"/>
          </p:cNvSpPr>
          <p:nvPr/>
        </p:nvSpPr>
        <p:spPr bwMode="auto">
          <a:xfrm>
            <a:off x="1721512" y="628587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8" name="Line 133"/>
          <p:cNvSpPr>
            <a:spLocks noChangeShapeType="1"/>
          </p:cNvSpPr>
          <p:nvPr/>
        </p:nvSpPr>
        <p:spPr bwMode="auto">
          <a:xfrm flipH="1">
            <a:off x="1110986" y="5659865"/>
            <a:ext cx="844418" cy="393833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19" name="Line 134"/>
          <p:cNvSpPr>
            <a:spLocks noChangeShapeType="1"/>
          </p:cNvSpPr>
          <p:nvPr/>
        </p:nvSpPr>
        <p:spPr bwMode="auto">
          <a:xfrm>
            <a:off x="1147101" y="6160325"/>
            <a:ext cx="404151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0" name="Oval 135"/>
          <p:cNvSpPr>
            <a:spLocks noChangeArrowheads="1"/>
          </p:cNvSpPr>
          <p:nvPr/>
        </p:nvSpPr>
        <p:spPr bwMode="auto">
          <a:xfrm>
            <a:off x="2990719" y="5482727"/>
            <a:ext cx="30440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1" name="Text Box 136"/>
          <p:cNvSpPr txBox="1">
            <a:spLocks noChangeArrowheads="1"/>
          </p:cNvSpPr>
          <p:nvPr/>
        </p:nvSpPr>
        <p:spPr bwMode="auto">
          <a:xfrm>
            <a:off x="2985558" y="5455211"/>
            <a:ext cx="44714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22" name="Oval 137"/>
          <p:cNvSpPr>
            <a:spLocks noChangeArrowheads="1"/>
          </p:cNvSpPr>
          <p:nvPr/>
        </p:nvSpPr>
        <p:spPr bwMode="auto">
          <a:xfrm>
            <a:off x="3554810" y="5981466"/>
            <a:ext cx="30268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3" name="Text Box 138"/>
          <p:cNvSpPr txBox="1">
            <a:spLocks noChangeArrowheads="1"/>
          </p:cNvSpPr>
          <p:nvPr/>
        </p:nvSpPr>
        <p:spPr bwMode="auto">
          <a:xfrm>
            <a:off x="3544491" y="5971148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24" name="Oval 139"/>
          <p:cNvSpPr>
            <a:spLocks noChangeArrowheads="1"/>
          </p:cNvSpPr>
          <p:nvPr/>
        </p:nvSpPr>
        <p:spPr bwMode="auto">
          <a:xfrm>
            <a:off x="3427546" y="637014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5" name="Oval 140"/>
          <p:cNvSpPr>
            <a:spLocks noChangeArrowheads="1"/>
          </p:cNvSpPr>
          <p:nvPr/>
        </p:nvSpPr>
        <p:spPr bwMode="auto">
          <a:xfrm>
            <a:off x="3807619" y="6340903"/>
            <a:ext cx="12726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6" name="Line 141"/>
          <p:cNvSpPr>
            <a:spLocks noChangeShapeType="1"/>
          </p:cNvSpPr>
          <p:nvPr/>
        </p:nvSpPr>
        <p:spPr bwMode="auto">
          <a:xfrm flipH="1">
            <a:off x="3522133" y="624975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7" name="Line 142"/>
          <p:cNvSpPr>
            <a:spLocks noChangeShapeType="1"/>
          </p:cNvSpPr>
          <p:nvPr/>
        </p:nvSpPr>
        <p:spPr bwMode="auto">
          <a:xfrm>
            <a:off x="3743987" y="6249755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28" name="Oval 146"/>
          <p:cNvSpPr>
            <a:spLocks noChangeArrowheads="1"/>
          </p:cNvSpPr>
          <p:nvPr/>
        </p:nvSpPr>
        <p:spPr bwMode="auto">
          <a:xfrm>
            <a:off x="2521215" y="6377019"/>
            <a:ext cx="12554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29" name="Oval 149"/>
          <p:cNvSpPr>
            <a:spLocks noChangeArrowheads="1"/>
          </p:cNvSpPr>
          <p:nvPr/>
        </p:nvSpPr>
        <p:spPr bwMode="auto">
          <a:xfrm>
            <a:off x="4196292" y="5455210"/>
            <a:ext cx="304404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0" name="Oval 150"/>
          <p:cNvSpPr>
            <a:spLocks noChangeArrowheads="1"/>
          </p:cNvSpPr>
          <p:nvPr/>
        </p:nvSpPr>
        <p:spPr bwMode="auto">
          <a:xfrm>
            <a:off x="4989117" y="5981466"/>
            <a:ext cx="304403" cy="287205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1" name="Text Box 151"/>
          <p:cNvSpPr txBox="1">
            <a:spLocks noChangeArrowheads="1"/>
          </p:cNvSpPr>
          <p:nvPr/>
        </p:nvSpPr>
        <p:spPr bwMode="auto">
          <a:xfrm>
            <a:off x="4978798" y="5971148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32" name="Oval 152"/>
          <p:cNvSpPr>
            <a:spLocks noChangeArrowheads="1"/>
          </p:cNvSpPr>
          <p:nvPr/>
        </p:nvSpPr>
        <p:spPr bwMode="auto">
          <a:xfrm>
            <a:off x="4861852" y="637014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33" name="Line 153"/>
          <p:cNvSpPr>
            <a:spLocks noChangeShapeType="1"/>
          </p:cNvSpPr>
          <p:nvPr/>
        </p:nvSpPr>
        <p:spPr bwMode="auto">
          <a:xfrm flipH="1">
            <a:off x="4956440" y="624975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4" name="Line 154"/>
          <p:cNvSpPr>
            <a:spLocks noChangeShapeType="1"/>
          </p:cNvSpPr>
          <p:nvPr/>
        </p:nvSpPr>
        <p:spPr bwMode="auto">
          <a:xfrm>
            <a:off x="3281363" y="5589354"/>
            <a:ext cx="92008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5" name="Line 155"/>
          <p:cNvSpPr>
            <a:spLocks noChangeShapeType="1"/>
          </p:cNvSpPr>
          <p:nvPr/>
        </p:nvSpPr>
        <p:spPr bwMode="auto">
          <a:xfrm flipH="1">
            <a:off x="3795581" y="5695981"/>
            <a:ext cx="441986" cy="32160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6" name="Line 156"/>
          <p:cNvSpPr>
            <a:spLocks noChangeShapeType="1"/>
          </p:cNvSpPr>
          <p:nvPr/>
        </p:nvSpPr>
        <p:spPr bwMode="auto">
          <a:xfrm flipH="1">
            <a:off x="2237449" y="5608271"/>
            <a:ext cx="74810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7" name="Line 157"/>
          <p:cNvSpPr>
            <a:spLocks noChangeShapeType="1"/>
          </p:cNvSpPr>
          <p:nvPr/>
        </p:nvSpPr>
        <p:spPr bwMode="auto">
          <a:xfrm>
            <a:off x="2175537" y="5788851"/>
            <a:ext cx="383513" cy="65524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8" name="Line 158"/>
          <p:cNvSpPr>
            <a:spLocks noChangeShapeType="1"/>
          </p:cNvSpPr>
          <p:nvPr/>
        </p:nvSpPr>
        <p:spPr bwMode="auto">
          <a:xfrm>
            <a:off x="4495536" y="5623750"/>
            <a:ext cx="550333" cy="393832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39" name="Text Box 159"/>
          <p:cNvSpPr txBox="1">
            <a:spLocks noChangeArrowheads="1"/>
          </p:cNvSpPr>
          <p:nvPr/>
        </p:nvSpPr>
        <p:spPr bwMode="auto">
          <a:xfrm>
            <a:off x="1497940" y="6015863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40" name="Text Box 160"/>
          <p:cNvSpPr txBox="1">
            <a:spLocks noChangeArrowheads="1"/>
          </p:cNvSpPr>
          <p:nvPr/>
        </p:nvSpPr>
        <p:spPr bwMode="auto">
          <a:xfrm>
            <a:off x="4167056" y="5425974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41" name="Text Box 161"/>
          <p:cNvSpPr txBox="1">
            <a:spLocks noChangeArrowheads="1"/>
          </p:cNvSpPr>
          <p:nvPr/>
        </p:nvSpPr>
        <p:spPr bwMode="auto">
          <a:xfrm>
            <a:off x="4074187" y="3501528"/>
            <a:ext cx="548613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733"/>
              <a:t>u</a:t>
            </a:r>
            <a:r>
              <a:rPr lang="en-US" altLang="zh-CN" sz="1733" i="0"/>
              <a:t>,</a:t>
            </a:r>
            <a:r>
              <a:rPr lang="en-US" altLang="zh-CN" sz="1733" i="0">
                <a:sym typeface="Symbol" pitchFamily="18" charset="2"/>
              </a:rPr>
              <a:t></a:t>
            </a:r>
            <a:endParaRPr lang="en-US" altLang="zh-CN" sz="1733"/>
          </a:p>
        </p:txBody>
      </p:sp>
      <p:sp>
        <p:nvSpPr>
          <p:cNvPr id="142" name="Text Box 162"/>
          <p:cNvSpPr txBox="1">
            <a:spLocks noChangeArrowheads="1"/>
          </p:cNvSpPr>
          <p:nvPr/>
        </p:nvSpPr>
        <p:spPr bwMode="auto">
          <a:xfrm>
            <a:off x="4096792" y="4360917"/>
            <a:ext cx="495301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733" i="0" dirty="0"/>
              <a:t>80</a:t>
            </a:r>
          </a:p>
        </p:txBody>
      </p:sp>
      <p:sp>
        <p:nvSpPr>
          <p:cNvPr id="143" name="Oval 163"/>
          <p:cNvSpPr>
            <a:spLocks noChangeArrowheads="1"/>
          </p:cNvSpPr>
          <p:nvPr/>
        </p:nvSpPr>
        <p:spPr bwMode="auto">
          <a:xfrm>
            <a:off x="4127500" y="4380340"/>
            <a:ext cx="330200" cy="33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4" name="Text Box 164"/>
          <p:cNvSpPr txBox="1">
            <a:spLocks noChangeArrowheads="1"/>
          </p:cNvSpPr>
          <p:nvPr/>
        </p:nvSpPr>
        <p:spPr bwMode="auto">
          <a:xfrm>
            <a:off x="2193560" y="5938472"/>
            <a:ext cx="660400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733" i="0" dirty="0"/>
              <a:t>40</a:t>
            </a:r>
          </a:p>
        </p:txBody>
      </p:sp>
      <p:sp>
        <p:nvSpPr>
          <p:cNvPr id="145" name="Oval 165"/>
          <p:cNvSpPr>
            <a:spLocks noChangeArrowheads="1"/>
          </p:cNvSpPr>
          <p:nvPr/>
        </p:nvSpPr>
        <p:spPr bwMode="auto">
          <a:xfrm>
            <a:off x="2228850" y="5948790"/>
            <a:ext cx="330200" cy="33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6" name="Text Box 166"/>
          <p:cNvSpPr txBox="1">
            <a:spLocks noChangeArrowheads="1"/>
          </p:cNvSpPr>
          <p:nvPr/>
        </p:nvSpPr>
        <p:spPr bwMode="auto">
          <a:xfrm>
            <a:off x="1733551" y="5205841"/>
            <a:ext cx="548614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733"/>
              <a:t>u</a:t>
            </a:r>
            <a:r>
              <a:rPr lang="en-US" altLang="zh-CN" sz="1733" i="0"/>
              <a:t>,</a:t>
            </a:r>
            <a:r>
              <a:rPr lang="en-US" altLang="zh-CN" sz="1733" i="0">
                <a:sym typeface="Symbol" pitchFamily="18" charset="2"/>
              </a:rPr>
              <a:t></a:t>
            </a:r>
            <a:endParaRPr lang="en-US" altLang="zh-CN" sz="1733"/>
          </a:p>
        </p:txBody>
      </p:sp>
      <p:sp>
        <p:nvSpPr>
          <p:cNvPr id="147" name="Line 167"/>
          <p:cNvSpPr>
            <a:spLocks noChangeShapeType="1"/>
          </p:cNvSpPr>
          <p:nvPr/>
        </p:nvSpPr>
        <p:spPr bwMode="auto">
          <a:xfrm>
            <a:off x="7401983" y="4215240"/>
            <a:ext cx="0" cy="35771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48" name="Oval 168"/>
          <p:cNvSpPr>
            <a:spLocks noChangeArrowheads="1"/>
          </p:cNvSpPr>
          <p:nvPr/>
        </p:nvSpPr>
        <p:spPr bwMode="auto">
          <a:xfrm>
            <a:off x="9281716" y="5102653"/>
            <a:ext cx="302683" cy="287206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49" name="Text Box 169"/>
          <p:cNvSpPr txBox="1">
            <a:spLocks noChangeArrowheads="1"/>
          </p:cNvSpPr>
          <p:nvPr/>
        </p:nvSpPr>
        <p:spPr bwMode="auto">
          <a:xfrm>
            <a:off x="9250760" y="5102653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50" name="Oval 170"/>
          <p:cNvSpPr>
            <a:spLocks noChangeArrowheads="1"/>
          </p:cNvSpPr>
          <p:nvPr/>
        </p:nvSpPr>
        <p:spPr bwMode="auto">
          <a:xfrm>
            <a:off x="9154452" y="5491326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1" name="Oval 171"/>
          <p:cNvSpPr>
            <a:spLocks noChangeArrowheads="1"/>
          </p:cNvSpPr>
          <p:nvPr/>
        </p:nvSpPr>
        <p:spPr bwMode="auto">
          <a:xfrm>
            <a:off x="9534525" y="5462089"/>
            <a:ext cx="127265" cy="12210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2" name="Line 172"/>
          <p:cNvSpPr>
            <a:spLocks noChangeShapeType="1"/>
          </p:cNvSpPr>
          <p:nvPr/>
        </p:nvSpPr>
        <p:spPr bwMode="auto">
          <a:xfrm flipH="1">
            <a:off x="9249040" y="5370941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3" name="Line 173"/>
          <p:cNvSpPr>
            <a:spLocks noChangeShapeType="1"/>
          </p:cNvSpPr>
          <p:nvPr/>
        </p:nvSpPr>
        <p:spPr bwMode="auto">
          <a:xfrm>
            <a:off x="9470894" y="5370941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4" name="Oval 174"/>
          <p:cNvSpPr>
            <a:spLocks noChangeArrowheads="1"/>
          </p:cNvSpPr>
          <p:nvPr/>
        </p:nvSpPr>
        <p:spPr bwMode="auto">
          <a:xfrm>
            <a:off x="6253163" y="4574677"/>
            <a:ext cx="302683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5" name="Text Box 175"/>
          <p:cNvSpPr txBox="1">
            <a:spLocks noChangeArrowheads="1"/>
          </p:cNvSpPr>
          <p:nvPr/>
        </p:nvSpPr>
        <p:spPr bwMode="auto">
          <a:xfrm>
            <a:off x="6248004" y="4538561"/>
            <a:ext cx="44198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6" name="Oval 176"/>
          <p:cNvSpPr>
            <a:spLocks noChangeArrowheads="1"/>
          </p:cNvSpPr>
          <p:nvPr/>
        </p:nvSpPr>
        <p:spPr bwMode="auto">
          <a:xfrm>
            <a:off x="5130139" y="5068257"/>
            <a:ext cx="304403" cy="288925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7" name="Oval 177"/>
          <p:cNvSpPr>
            <a:spLocks noChangeArrowheads="1"/>
          </p:cNvSpPr>
          <p:nvPr/>
        </p:nvSpPr>
        <p:spPr bwMode="auto">
          <a:xfrm>
            <a:off x="5035550" y="5456930"/>
            <a:ext cx="12554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58" name="Line 178"/>
          <p:cNvSpPr>
            <a:spLocks noChangeShapeType="1"/>
          </p:cNvSpPr>
          <p:nvPr/>
        </p:nvSpPr>
        <p:spPr bwMode="auto">
          <a:xfrm flipH="1">
            <a:off x="5097462" y="5307308"/>
            <a:ext cx="63633" cy="14962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5097463" y="5037301"/>
            <a:ext cx="441987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60" name="Oval 180"/>
          <p:cNvSpPr>
            <a:spLocks noChangeArrowheads="1"/>
          </p:cNvSpPr>
          <p:nvPr/>
        </p:nvSpPr>
        <p:spPr bwMode="auto">
          <a:xfrm>
            <a:off x="5824935" y="5109532"/>
            <a:ext cx="302683" cy="287206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1" name="Oval 181"/>
          <p:cNvSpPr>
            <a:spLocks noChangeArrowheads="1"/>
          </p:cNvSpPr>
          <p:nvPr/>
        </p:nvSpPr>
        <p:spPr bwMode="auto">
          <a:xfrm>
            <a:off x="5697671" y="549820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2" name="Oval 182"/>
          <p:cNvSpPr>
            <a:spLocks noChangeArrowheads="1"/>
          </p:cNvSpPr>
          <p:nvPr/>
        </p:nvSpPr>
        <p:spPr bwMode="auto">
          <a:xfrm>
            <a:off x="6077744" y="5468969"/>
            <a:ext cx="12726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3" name="Line 183"/>
          <p:cNvSpPr>
            <a:spLocks noChangeShapeType="1"/>
          </p:cNvSpPr>
          <p:nvPr/>
        </p:nvSpPr>
        <p:spPr bwMode="auto">
          <a:xfrm flipH="1">
            <a:off x="5792258" y="537782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4" name="Line 184"/>
          <p:cNvSpPr>
            <a:spLocks noChangeShapeType="1"/>
          </p:cNvSpPr>
          <p:nvPr/>
        </p:nvSpPr>
        <p:spPr bwMode="auto">
          <a:xfrm>
            <a:off x="6014112" y="537782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5" name="Line 185"/>
          <p:cNvSpPr>
            <a:spLocks noChangeShapeType="1"/>
          </p:cNvSpPr>
          <p:nvPr/>
        </p:nvSpPr>
        <p:spPr bwMode="auto">
          <a:xfrm flipH="1">
            <a:off x="5403586" y="4751815"/>
            <a:ext cx="844418" cy="393833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6" name="Line 186"/>
          <p:cNvSpPr>
            <a:spLocks noChangeShapeType="1"/>
          </p:cNvSpPr>
          <p:nvPr/>
        </p:nvSpPr>
        <p:spPr bwMode="auto">
          <a:xfrm>
            <a:off x="5439701" y="5252275"/>
            <a:ext cx="404151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67" name="Oval 187"/>
          <p:cNvSpPr>
            <a:spLocks noChangeArrowheads="1"/>
          </p:cNvSpPr>
          <p:nvPr/>
        </p:nvSpPr>
        <p:spPr bwMode="auto">
          <a:xfrm>
            <a:off x="7283319" y="4574677"/>
            <a:ext cx="30440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68" name="Text Box 188"/>
          <p:cNvSpPr txBox="1">
            <a:spLocks noChangeArrowheads="1"/>
          </p:cNvSpPr>
          <p:nvPr/>
        </p:nvSpPr>
        <p:spPr bwMode="auto">
          <a:xfrm>
            <a:off x="7278158" y="4547161"/>
            <a:ext cx="44714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69" name="Oval 189"/>
          <p:cNvSpPr>
            <a:spLocks noChangeArrowheads="1"/>
          </p:cNvSpPr>
          <p:nvPr/>
        </p:nvSpPr>
        <p:spPr bwMode="auto">
          <a:xfrm>
            <a:off x="7847410" y="5073416"/>
            <a:ext cx="302683" cy="287205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0" name="Text Box 190"/>
          <p:cNvSpPr txBox="1">
            <a:spLocks noChangeArrowheads="1"/>
          </p:cNvSpPr>
          <p:nvPr/>
        </p:nvSpPr>
        <p:spPr bwMode="auto">
          <a:xfrm>
            <a:off x="7837091" y="5063098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71" name="Oval 191"/>
          <p:cNvSpPr>
            <a:spLocks noChangeArrowheads="1"/>
          </p:cNvSpPr>
          <p:nvPr/>
        </p:nvSpPr>
        <p:spPr bwMode="auto">
          <a:xfrm>
            <a:off x="7720146" y="5462090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2" name="Oval 192"/>
          <p:cNvSpPr>
            <a:spLocks noChangeArrowheads="1"/>
          </p:cNvSpPr>
          <p:nvPr/>
        </p:nvSpPr>
        <p:spPr bwMode="auto">
          <a:xfrm>
            <a:off x="8100219" y="5432853"/>
            <a:ext cx="127265" cy="122106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3" name="Line 193"/>
          <p:cNvSpPr>
            <a:spLocks noChangeShapeType="1"/>
          </p:cNvSpPr>
          <p:nvPr/>
        </p:nvSpPr>
        <p:spPr bwMode="auto">
          <a:xfrm flipH="1">
            <a:off x="7814733" y="5341705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4" name="Line 194"/>
          <p:cNvSpPr>
            <a:spLocks noChangeShapeType="1"/>
          </p:cNvSpPr>
          <p:nvPr/>
        </p:nvSpPr>
        <p:spPr bwMode="auto">
          <a:xfrm>
            <a:off x="8036587" y="5341705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75" name="Oval 195"/>
          <p:cNvSpPr>
            <a:spLocks noChangeArrowheads="1"/>
          </p:cNvSpPr>
          <p:nvPr/>
        </p:nvSpPr>
        <p:spPr bwMode="auto">
          <a:xfrm>
            <a:off x="6559285" y="5109532"/>
            <a:ext cx="304404" cy="287206"/>
          </a:xfrm>
          <a:prstGeom prst="ellipse">
            <a:avLst/>
          </a:prstGeom>
          <a:solidFill>
            <a:srgbClr val="969696"/>
          </a:solidFill>
          <a:ln w="1905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6" name="Text Box 196"/>
          <p:cNvSpPr txBox="1">
            <a:spLocks noChangeArrowheads="1"/>
          </p:cNvSpPr>
          <p:nvPr/>
        </p:nvSpPr>
        <p:spPr bwMode="auto">
          <a:xfrm>
            <a:off x="6528330" y="5111252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77" name="Oval 197"/>
          <p:cNvSpPr>
            <a:spLocks noChangeArrowheads="1"/>
          </p:cNvSpPr>
          <p:nvPr/>
        </p:nvSpPr>
        <p:spPr bwMode="auto">
          <a:xfrm>
            <a:off x="6433742" y="5498205"/>
            <a:ext cx="125544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8" name="Oval 198"/>
          <p:cNvSpPr>
            <a:spLocks noChangeArrowheads="1"/>
          </p:cNvSpPr>
          <p:nvPr/>
        </p:nvSpPr>
        <p:spPr bwMode="auto">
          <a:xfrm>
            <a:off x="6813815" y="5468969"/>
            <a:ext cx="125545" cy="12038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79" name="Line 199"/>
          <p:cNvSpPr>
            <a:spLocks noChangeShapeType="1"/>
          </p:cNvSpPr>
          <p:nvPr/>
        </p:nvSpPr>
        <p:spPr bwMode="auto">
          <a:xfrm flipH="1">
            <a:off x="6528329" y="5377820"/>
            <a:ext cx="63633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0" name="Line 200"/>
          <p:cNvSpPr>
            <a:spLocks noChangeShapeType="1"/>
          </p:cNvSpPr>
          <p:nvPr/>
        </p:nvSpPr>
        <p:spPr bwMode="auto">
          <a:xfrm>
            <a:off x="6750183" y="5377820"/>
            <a:ext cx="63632" cy="120385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1" name="Oval 201"/>
          <p:cNvSpPr>
            <a:spLocks noChangeArrowheads="1"/>
          </p:cNvSpPr>
          <p:nvPr/>
        </p:nvSpPr>
        <p:spPr bwMode="auto">
          <a:xfrm>
            <a:off x="8488892" y="4547160"/>
            <a:ext cx="304404" cy="287205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82" name="Line 202"/>
          <p:cNvSpPr>
            <a:spLocks noChangeShapeType="1"/>
          </p:cNvSpPr>
          <p:nvPr/>
        </p:nvSpPr>
        <p:spPr bwMode="auto">
          <a:xfrm>
            <a:off x="7573963" y="4681304"/>
            <a:ext cx="92008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3" name="Line 203"/>
          <p:cNvSpPr>
            <a:spLocks noChangeShapeType="1"/>
          </p:cNvSpPr>
          <p:nvPr/>
        </p:nvSpPr>
        <p:spPr bwMode="auto">
          <a:xfrm flipH="1">
            <a:off x="8088181" y="4787931"/>
            <a:ext cx="441986" cy="321601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4" name="Line 204"/>
          <p:cNvSpPr>
            <a:spLocks noChangeShapeType="1"/>
          </p:cNvSpPr>
          <p:nvPr/>
        </p:nvSpPr>
        <p:spPr bwMode="auto">
          <a:xfrm flipH="1">
            <a:off x="6530049" y="4700221"/>
            <a:ext cx="748109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5" name="Line 205"/>
          <p:cNvSpPr>
            <a:spLocks noChangeShapeType="1"/>
          </p:cNvSpPr>
          <p:nvPr/>
        </p:nvSpPr>
        <p:spPr bwMode="auto">
          <a:xfrm>
            <a:off x="6468137" y="4880801"/>
            <a:ext cx="187457" cy="2424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6" name="Line 206"/>
          <p:cNvSpPr>
            <a:spLocks noChangeShapeType="1"/>
          </p:cNvSpPr>
          <p:nvPr/>
        </p:nvSpPr>
        <p:spPr bwMode="auto">
          <a:xfrm>
            <a:off x="8788136" y="4715700"/>
            <a:ext cx="550333" cy="393832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950"/>
          </a:p>
        </p:txBody>
      </p:sp>
      <p:sp>
        <p:nvSpPr>
          <p:cNvPr id="187" name="Text Box 207"/>
          <p:cNvSpPr txBox="1">
            <a:spLocks noChangeArrowheads="1"/>
          </p:cNvSpPr>
          <p:nvPr/>
        </p:nvSpPr>
        <p:spPr bwMode="auto">
          <a:xfrm>
            <a:off x="5790540" y="5107813"/>
            <a:ext cx="44370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88" name="Text Box 208"/>
          <p:cNvSpPr txBox="1">
            <a:spLocks noChangeArrowheads="1"/>
          </p:cNvSpPr>
          <p:nvPr/>
        </p:nvSpPr>
        <p:spPr bwMode="auto">
          <a:xfrm>
            <a:off x="8459656" y="4517924"/>
            <a:ext cx="445426" cy="3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517" i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89" name="Text Box 209"/>
          <p:cNvSpPr txBox="1">
            <a:spLocks noChangeArrowheads="1"/>
          </p:cNvSpPr>
          <p:nvPr/>
        </p:nvSpPr>
        <p:spPr bwMode="auto">
          <a:xfrm>
            <a:off x="9357387" y="4793091"/>
            <a:ext cx="548613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733"/>
              <a:t>u</a:t>
            </a:r>
            <a:r>
              <a:rPr lang="en-US" altLang="zh-CN" sz="1733" i="0"/>
              <a:t>,</a:t>
            </a:r>
            <a:r>
              <a:rPr lang="en-US" altLang="zh-CN" sz="1733" i="0">
                <a:sym typeface="Symbol" pitchFamily="18" charset="2"/>
              </a:rPr>
              <a:t></a:t>
            </a:r>
            <a:endParaRPr lang="en-US" altLang="zh-CN" sz="1733"/>
          </a:p>
        </p:txBody>
      </p:sp>
      <p:sp>
        <p:nvSpPr>
          <p:cNvPr id="190" name="Text Box 210"/>
          <p:cNvSpPr txBox="1">
            <a:spLocks noChangeArrowheads="1"/>
          </p:cNvSpPr>
          <p:nvPr/>
        </p:nvSpPr>
        <p:spPr bwMode="auto">
          <a:xfrm>
            <a:off x="8711453" y="5123291"/>
            <a:ext cx="660400" cy="35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733" i="0" dirty="0"/>
              <a:t>85</a:t>
            </a:r>
          </a:p>
        </p:txBody>
      </p:sp>
      <p:sp>
        <p:nvSpPr>
          <p:cNvPr id="191" name="Oval 211"/>
          <p:cNvSpPr>
            <a:spLocks noChangeArrowheads="1"/>
          </p:cNvSpPr>
          <p:nvPr/>
        </p:nvSpPr>
        <p:spPr bwMode="auto">
          <a:xfrm>
            <a:off x="8750300" y="5123290"/>
            <a:ext cx="330200" cy="3302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2" name="Line 212"/>
          <p:cNvSpPr>
            <a:spLocks noChangeShapeType="1"/>
          </p:cNvSpPr>
          <p:nvPr/>
        </p:nvSpPr>
        <p:spPr bwMode="auto">
          <a:xfrm>
            <a:off x="577850" y="3307190"/>
            <a:ext cx="8750300" cy="0"/>
          </a:xfrm>
          <a:prstGeom prst="line">
            <a:avLst/>
          </a:prstGeom>
          <a:noFill/>
          <a:ln w="25400">
            <a:solidFill>
              <a:srgbClr val="00808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50"/>
          </a:p>
        </p:txBody>
      </p:sp>
      <p:sp>
        <p:nvSpPr>
          <p:cNvPr id="193" name="Text Box 213"/>
          <p:cNvSpPr txBox="1">
            <a:spLocks noChangeArrowheads="1"/>
          </p:cNvSpPr>
          <p:nvPr/>
        </p:nvSpPr>
        <p:spPr bwMode="auto">
          <a:xfrm>
            <a:off x="5035550" y="1573640"/>
            <a:ext cx="3219450" cy="42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 i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67" i="0" dirty="0">
                <a:latin typeface="Calibri" pitchFamily="34" charset="0"/>
                <a:cs typeface="Calibri" pitchFamily="34" charset="0"/>
              </a:rPr>
              <a:t>Original tree</a:t>
            </a:r>
          </a:p>
        </p:txBody>
      </p:sp>
    </p:spTree>
    <p:extLst>
      <p:ext uri="{BB962C8B-B14F-4D97-AF65-F5344CB8AC3E}">
        <p14:creationId xmlns:p14="http://schemas.microsoft.com/office/powerpoint/2010/main" val="3405306962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87707</TotalTime>
  <Words>10363</Words>
  <Application>Microsoft Office PowerPoint</Application>
  <PresentationFormat>A4 纸张(210x297 毫米)</PresentationFormat>
  <Paragraphs>1655</Paragraphs>
  <Slides>108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5" baseType="lpstr">
      <vt:lpstr>仿宋</vt:lpstr>
      <vt:lpstr>黑体</vt:lpstr>
      <vt:lpstr>楷体</vt:lpstr>
      <vt:lpstr>微软雅黑</vt:lpstr>
      <vt:lpstr>Arial</vt:lpstr>
      <vt:lpstr>Calibri</vt:lpstr>
      <vt:lpstr>Cambria Math</vt:lpstr>
      <vt:lpstr>Consolas</vt:lpstr>
      <vt:lpstr>Courier New</vt:lpstr>
      <vt:lpstr>Franklin Gothic Book</vt:lpstr>
      <vt:lpstr>Lucida Calligraphy</vt:lpstr>
      <vt:lpstr>Palatino Linotype</vt:lpstr>
      <vt:lpstr>Times New Roman</vt:lpstr>
      <vt:lpstr>Wingdings</vt:lpstr>
      <vt:lpstr>MOPEC-2</vt:lpstr>
      <vt:lpstr>公式</vt:lpstr>
      <vt:lpstr>Equation</vt:lpstr>
      <vt:lpstr>Introduction to Algorithm Design and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Selection, search and sort</vt:lpstr>
      <vt:lpstr>The Sorting Problem(排序问题)</vt:lpstr>
      <vt:lpstr>排序算法</vt:lpstr>
      <vt:lpstr>SelectionSort(选择排序)</vt:lpstr>
      <vt:lpstr>PowerPoint 演示文稿</vt:lpstr>
      <vt:lpstr>BubbleSort（冒泡排序）</vt:lpstr>
      <vt:lpstr>PowerPoint 演示文稿</vt:lpstr>
      <vt:lpstr>InsertionSort（插入排序）</vt:lpstr>
      <vt:lpstr>InsertionSort: the Algorithm</vt:lpstr>
      <vt:lpstr>Worst-Case Analysis </vt:lpstr>
      <vt:lpstr>Average-case Behavior</vt:lpstr>
      <vt:lpstr>Average Complexity</vt:lpstr>
      <vt:lpstr>Inversion and Sorting （逆序对与排序）</vt:lpstr>
      <vt:lpstr>Eliminating Inverses:  Worst Case</vt:lpstr>
      <vt:lpstr>Eliminating Inversions: Average Case</vt:lpstr>
      <vt:lpstr>QuickSort (快速排序)</vt:lpstr>
      <vt:lpstr>Quicksort（快速排序）</vt:lpstr>
      <vt:lpstr>PowerPoint 演示文稿</vt:lpstr>
      <vt:lpstr>PowerPoint 演示文稿</vt:lpstr>
      <vt:lpstr>QuickSort（快速排序）</vt:lpstr>
      <vt:lpstr>Partition: the Strategy</vt:lpstr>
      <vt:lpstr>Partition: the Process</vt:lpstr>
      <vt:lpstr>An Example</vt:lpstr>
      <vt:lpstr>Partition: the Algorithm</vt:lpstr>
      <vt:lpstr>Worst Case: a Paradox</vt:lpstr>
      <vt:lpstr>Average-case Analysis</vt:lpstr>
      <vt:lpstr>The Recurrence Equation</vt:lpstr>
      <vt:lpstr>Simplified Recurrence Equation</vt:lpstr>
      <vt:lpstr>Inductive Proof: A(n)O(nlnn)</vt:lpstr>
      <vt:lpstr>For Your Reference</vt:lpstr>
      <vt:lpstr>Inductive Proof: A(n)(nlnn)</vt:lpstr>
      <vt:lpstr>Directly Derived  Recurrence Equation</vt:lpstr>
      <vt:lpstr>Solve the Equation</vt:lpstr>
      <vt:lpstr>PowerPoint 演示文稿</vt:lpstr>
      <vt:lpstr>PowerPoint 演示文稿</vt:lpstr>
      <vt:lpstr>Merging Sorted Arrays</vt:lpstr>
      <vt:lpstr>Alogrithm: MergeSort</vt:lpstr>
      <vt:lpstr>Merge: Alogrithm</vt:lpstr>
      <vt:lpstr>时间复杂度分析</vt:lpstr>
      <vt:lpstr>小结</vt:lpstr>
      <vt:lpstr>The Selection Problem（选择问题）</vt:lpstr>
      <vt:lpstr>PowerPoint 演示文稿</vt:lpstr>
      <vt:lpstr>PowerPoint 演示文稿</vt:lpstr>
      <vt:lpstr>PowerPoint 演示文稿</vt:lpstr>
      <vt:lpstr>PowerPoint 演示文稿</vt:lpstr>
      <vt:lpstr>Find the 2nd Largest Key</vt:lpstr>
      <vt:lpstr>Tournament for  the 2nd Largest Key</vt:lpstr>
      <vt:lpstr>Analysis of Finding the 2nd</vt:lpstr>
      <vt:lpstr>Tracking the Losers to MAX</vt:lpstr>
      <vt:lpstr>PowerPoint 演示文稿</vt:lpstr>
      <vt:lpstr>PowerPoint 演示文稿</vt:lpstr>
      <vt:lpstr>PowerPoint 演示文稿</vt:lpstr>
      <vt:lpstr>Partition improved:  the Strategy</vt:lpstr>
      <vt:lpstr>Constructing the Partition</vt:lpstr>
      <vt:lpstr>Analysis</vt:lpstr>
      <vt:lpstr>Worst Case Complexity of Select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Searching Problem（查找问题）</vt:lpstr>
      <vt:lpstr>Binary Search by Example</vt:lpstr>
      <vt:lpstr>Balanced Binary Search Tree</vt:lpstr>
      <vt:lpstr>Binary Search Tree Revisited</vt:lpstr>
      <vt:lpstr>Node Group</vt:lpstr>
      <vt:lpstr>Balancing by Rotation</vt:lpstr>
      <vt:lpstr>Red-Black Tree: Definition</vt:lpstr>
      <vt:lpstr>RBi and ARBi </vt:lpstr>
      <vt:lpstr>Red-Black Tree with  6 Nodes</vt:lpstr>
      <vt:lpstr>Recursive Definition of RBT</vt:lpstr>
      <vt:lpstr>Well-defined Black Height</vt:lpstr>
      <vt:lpstr>Properties of Red-Black Tree</vt:lpstr>
      <vt:lpstr>Bound on Depth of  Node in RBTree</vt:lpstr>
      <vt:lpstr>RBT in Practice</vt:lpstr>
      <vt:lpstr>Black-depth Convention(惯例)</vt:lpstr>
      <vt:lpstr>Influences of Insertion  to an RBT</vt:lpstr>
      <vt:lpstr>Repairing 4-node  Critical Cluster</vt:lpstr>
      <vt:lpstr>Repairing 4-node  Critical Cluster</vt:lpstr>
      <vt:lpstr>Patterns of 3-node  Critical Cluster</vt:lpstr>
      <vt:lpstr>Repairing 3-Node  Critical Cluster</vt:lpstr>
      <vt:lpstr>Implementing Insertion: Class</vt:lpstr>
      <vt:lpstr>Implementing Insertion: Procedure</vt:lpstr>
      <vt:lpstr>Correctness of Insertion</vt:lpstr>
      <vt:lpstr>Deletion: Logical  and Structural</vt:lpstr>
      <vt:lpstr>Deletion from RBT - Examples</vt:lpstr>
      <vt:lpstr>Deletion in RBT</vt:lpstr>
      <vt:lpstr>Procedure of Red-Black Deletion</vt:lpstr>
      <vt:lpstr>Imbalance of Black Height</vt:lpstr>
      <vt:lpstr>Analysis of Black Imbalance</vt:lpstr>
      <vt:lpstr>Propagation of Gray Node</vt:lpstr>
      <vt:lpstr>Repairing without Propagation</vt:lpstr>
      <vt:lpstr>Repairing without Propagation</vt:lpstr>
      <vt:lpstr>Complexity of  Operations on RBT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goldway</dc:creator>
  <cp:lastModifiedBy>M19121</cp:lastModifiedBy>
  <cp:revision>2210</cp:revision>
  <cp:lastPrinted>2012-09-13T06:37:28Z</cp:lastPrinted>
  <dcterms:created xsi:type="dcterms:W3CDTF">2010-01-17T13:26:32Z</dcterms:created>
  <dcterms:modified xsi:type="dcterms:W3CDTF">2023-03-04T13:22:35Z</dcterms:modified>
</cp:coreProperties>
</file>