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350" r:id="rId2"/>
    <p:sldId id="371" r:id="rId3"/>
    <p:sldId id="318" r:id="rId4"/>
    <p:sldId id="258" r:id="rId5"/>
    <p:sldId id="259" r:id="rId6"/>
    <p:sldId id="354" r:id="rId7"/>
    <p:sldId id="369" r:id="rId8"/>
    <p:sldId id="261" r:id="rId9"/>
    <p:sldId id="356" r:id="rId10"/>
    <p:sldId id="293" r:id="rId11"/>
    <p:sldId id="294" r:id="rId12"/>
    <p:sldId id="296" r:id="rId13"/>
    <p:sldId id="298" r:id="rId14"/>
    <p:sldId id="299" r:id="rId15"/>
    <p:sldId id="300" r:id="rId16"/>
    <p:sldId id="326" r:id="rId17"/>
    <p:sldId id="327" r:id="rId18"/>
    <p:sldId id="328" r:id="rId19"/>
    <p:sldId id="329" r:id="rId20"/>
    <p:sldId id="330" r:id="rId21"/>
    <p:sldId id="331" r:id="rId22"/>
    <p:sldId id="342" r:id="rId23"/>
    <p:sldId id="332" r:id="rId24"/>
    <p:sldId id="334" r:id="rId25"/>
    <p:sldId id="343" r:id="rId26"/>
    <p:sldId id="335" r:id="rId27"/>
    <p:sldId id="336" r:id="rId28"/>
    <p:sldId id="337" r:id="rId29"/>
    <p:sldId id="302" r:id="rId30"/>
    <p:sldId id="303" r:id="rId31"/>
    <p:sldId id="344" r:id="rId32"/>
    <p:sldId id="304" r:id="rId33"/>
    <p:sldId id="305" r:id="rId34"/>
    <p:sldId id="306" r:id="rId35"/>
    <p:sldId id="307" r:id="rId36"/>
    <p:sldId id="372" r:id="rId37"/>
    <p:sldId id="358" r:id="rId38"/>
    <p:sldId id="359" r:id="rId39"/>
    <p:sldId id="360" r:id="rId40"/>
    <p:sldId id="361" r:id="rId41"/>
    <p:sldId id="370" r:id="rId42"/>
    <p:sldId id="363" r:id="rId43"/>
    <p:sldId id="375" r:id="rId44"/>
    <p:sldId id="373" r:id="rId45"/>
    <p:sldId id="374" r:id="rId46"/>
    <p:sldId id="376" r:id="rId47"/>
    <p:sldId id="368" r:id="rId4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FF"/>
    <a:srgbClr val="9900FF"/>
    <a:srgbClr val="006600"/>
    <a:srgbClr val="FF9900"/>
    <a:srgbClr val="FF3300"/>
    <a:srgbClr val="0099CC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1" d="100"/>
          <a:sy n="81" d="100"/>
        </p:scale>
        <p:origin x="595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1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97795-FD60-4464-A53B-B63BE84C96ED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C10DCCC-158C-4DB9-947D-847A21DC1BB0}">
      <dgm:prSet phldrT="[文本]" custT="1"/>
      <dgm:spPr/>
      <dgm:t>
        <a:bodyPr/>
        <a:lstStyle/>
        <a:p>
          <a:pPr algn="l"/>
          <a:r>
            <a:rPr lang="zh-CN" altLang="en-US" sz="2400" b="1"/>
            <a:t>分治法原理</a:t>
          </a:r>
          <a:endParaRPr lang="zh-CN" altLang="en-US" sz="2400" b="1" dirty="0"/>
        </a:p>
      </dgm:t>
    </dgm:pt>
    <dgm:pt modelId="{BE61EE81-6275-4E9B-85AA-E2D393DA3FAB}" type="parTrans" cxnId="{F86DF83E-A55E-4ED3-B8D5-6BA4D988009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B64AE30-65FE-4EEE-9290-75833C370993}" type="sibTrans" cxnId="{F86DF83E-A55E-4ED3-B8D5-6BA4D988009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EB002A5-6E24-44BF-82C1-F29C9012B162}">
      <dgm:prSet phldrT="[文本]" custT="1"/>
      <dgm:spPr/>
      <dgm:t>
        <a:bodyPr/>
        <a:lstStyle/>
        <a:p>
          <a:pPr algn="l"/>
          <a:r>
            <a:rPr lang="zh-CN" altLang="en-US" sz="2400" b="1"/>
            <a:t>分治法求解组合问题</a:t>
          </a:r>
          <a:endParaRPr lang="zh-CN" altLang="en-US" sz="2400" b="1" dirty="0"/>
        </a:p>
      </dgm:t>
    </dgm:pt>
    <dgm:pt modelId="{85DFDEB8-88BA-4376-8596-D0F919CB661A}" type="parTrans" cxnId="{A771271C-288B-405D-8F77-1DF7CC95727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13FAD32-E71B-4EF0-81C9-3CFA70A8C585}" type="sibTrans" cxnId="{A771271C-288B-405D-8F77-1DF7CC95727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69CAF1-6A05-4E9F-A3FB-07CB31CD286B}">
      <dgm:prSet phldrT="[文本]" custT="1"/>
      <dgm:spPr/>
      <dgm:t>
        <a:bodyPr/>
        <a:lstStyle/>
        <a:p>
          <a:pPr algn="l"/>
          <a:r>
            <a:rPr lang="zh-CN" altLang="en-US" sz="2400" b="1"/>
            <a:t>分治法求解数值计算问题</a:t>
          </a:r>
          <a:endParaRPr lang="zh-CN" altLang="en-US" sz="2400" b="1" dirty="0"/>
        </a:p>
      </dgm:t>
    </dgm:pt>
    <dgm:pt modelId="{CE768B52-951D-483D-AE05-95C5305CDEED}" type="parTrans" cxnId="{7AC54326-8CF0-4318-B519-A71C7CBF5D5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A4CACB3-B9DE-4DAB-A55B-1EE951FA8E1F}" type="sibTrans" cxnId="{7AC54326-8CF0-4318-B519-A71C7CBF5D5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2D2D1ED-8E6F-45AC-B7F0-DF4C5A6AEE4D}">
      <dgm:prSet phldrT="[文本]" custT="1"/>
      <dgm:spPr/>
      <dgm:t>
        <a:bodyPr/>
        <a:lstStyle/>
        <a:p>
          <a:pPr algn="l"/>
          <a:r>
            <a:rPr lang="zh-CN" altLang="en-US" sz="2400" b="1" dirty="0"/>
            <a:t>分治法求解几何问题</a:t>
          </a:r>
        </a:p>
      </dgm:t>
    </dgm:pt>
    <dgm:pt modelId="{DD398666-1339-49C4-9D69-CC97AB66D10F}" type="parTrans" cxnId="{F659430B-FE11-42F1-82B0-93DF211C875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BA5570B-D3CA-4A8C-B47E-9130A657F686}" type="sibTrans" cxnId="{F659430B-FE11-42F1-82B0-93DF211C875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E0E5104-01BB-42D4-9863-211F4AFDE65D}" type="pres">
      <dgm:prSet presAssocID="{35E97795-FD60-4464-A53B-B63BE84C96ED}" presName="Name0" presStyleCnt="0">
        <dgm:presLayoutVars>
          <dgm:chMax val="7"/>
          <dgm:chPref val="7"/>
          <dgm:dir/>
        </dgm:presLayoutVars>
      </dgm:prSet>
      <dgm:spPr/>
    </dgm:pt>
    <dgm:pt modelId="{3656F8B3-C0D8-495F-A227-06BFF13B94AC}" type="pres">
      <dgm:prSet presAssocID="{35E97795-FD60-4464-A53B-B63BE84C96ED}" presName="Name1" presStyleCnt="0"/>
      <dgm:spPr/>
    </dgm:pt>
    <dgm:pt modelId="{2D102DBE-6FCA-4774-9F36-E0E754FE5D9D}" type="pres">
      <dgm:prSet presAssocID="{35E97795-FD60-4464-A53B-B63BE84C96ED}" presName="cycle" presStyleCnt="0"/>
      <dgm:spPr/>
    </dgm:pt>
    <dgm:pt modelId="{81621B0B-6537-4778-B6F2-6777BDBC6169}" type="pres">
      <dgm:prSet presAssocID="{35E97795-FD60-4464-A53B-B63BE84C96ED}" presName="srcNode" presStyleLbl="node1" presStyleIdx="0" presStyleCnt="4"/>
      <dgm:spPr/>
    </dgm:pt>
    <dgm:pt modelId="{364D860F-803F-4926-99F9-96CA5E31B3DB}" type="pres">
      <dgm:prSet presAssocID="{35E97795-FD60-4464-A53B-B63BE84C96ED}" presName="conn" presStyleLbl="parChTrans1D2" presStyleIdx="0" presStyleCnt="1"/>
      <dgm:spPr/>
    </dgm:pt>
    <dgm:pt modelId="{B2A0840E-4628-4076-B6A0-7567EC5DAAD2}" type="pres">
      <dgm:prSet presAssocID="{35E97795-FD60-4464-A53B-B63BE84C96ED}" presName="extraNode" presStyleLbl="node1" presStyleIdx="0" presStyleCnt="4"/>
      <dgm:spPr/>
    </dgm:pt>
    <dgm:pt modelId="{F131AC0B-8BFC-48F9-B9A7-8CEDE7D6CBFF}" type="pres">
      <dgm:prSet presAssocID="{35E97795-FD60-4464-A53B-B63BE84C96ED}" presName="dstNode" presStyleLbl="node1" presStyleIdx="0" presStyleCnt="4"/>
      <dgm:spPr/>
    </dgm:pt>
    <dgm:pt modelId="{C4C428E5-A47C-4137-8305-865FF185E6F8}" type="pres">
      <dgm:prSet presAssocID="{AC10DCCC-158C-4DB9-947D-847A21DC1BB0}" presName="text_1" presStyleLbl="node1" presStyleIdx="0" presStyleCnt="4" custScaleX="81571" custLinFactNeighborX="-6981">
        <dgm:presLayoutVars>
          <dgm:bulletEnabled val="1"/>
        </dgm:presLayoutVars>
      </dgm:prSet>
      <dgm:spPr/>
    </dgm:pt>
    <dgm:pt modelId="{9A27F9D5-2097-432A-8531-06304A05D6FA}" type="pres">
      <dgm:prSet presAssocID="{AC10DCCC-158C-4DB9-947D-847A21DC1BB0}" presName="accent_1" presStyleCnt="0"/>
      <dgm:spPr/>
    </dgm:pt>
    <dgm:pt modelId="{0D878C07-C50C-4A64-9614-7F4C1847DEEF}" type="pres">
      <dgm:prSet presAssocID="{AC10DCCC-158C-4DB9-947D-847A21DC1BB0}" presName="accentRepeatNode" presStyleLbl="solidFgAcc1" presStyleIdx="0" presStyleCnt="4"/>
      <dgm:spPr/>
    </dgm:pt>
    <dgm:pt modelId="{4828E941-08CF-4211-BA87-E25D3A6459BC}" type="pres">
      <dgm:prSet presAssocID="{2EB002A5-6E24-44BF-82C1-F29C9012B162}" presName="text_2" presStyleLbl="node1" presStyleIdx="1" presStyleCnt="4" custScaleX="81571" custLinFactNeighborX="-7385">
        <dgm:presLayoutVars>
          <dgm:bulletEnabled val="1"/>
        </dgm:presLayoutVars>
      </dgm:prSet>
      <dgm:spPr/>
    </dgm:pt>
    <dgm:pt modelId="{4DAC851C-3D67-4C18-8AE7-9439142A3571}" type="pres">
      <dgm:prSet presAssocID="{2EB002A5-6E24-44BF-82C1-F29C9012B162}" presName="accent_2" presStyleCnt="0"/>
      <dgm:spPr/>
    </dgm:pt>
    <dgm:pt modelId="{1F6EDAC6-28F0-49F3-BABF-8E70404B3153}" type="pres">
      <dgm:prSet presAssocID="{2EB002A5-6E24-44BF-82C1-F29C9012B162}" presName="accentRepeatNode" presStyleLbl="solidFgAcc1" presStyleIdx="1" presStyleCnt="4"/>
      <dgm:spPr/>
    </dgm:pt>
    <dgm:pt modelId="{A8AFCB45-CB29-4869-88FD-77AB33E52EEE}" type="pres">
      <dgm:prSet presAssocID="{D369CAF1-6A05-4E9F-A3FB-07CB31CD286B}" presName="text_3" presStyleLbl="node1" presStyleIdx="2" presStyleCnt="4" custScaleX="81571" custLinFactNeighborX="-7385">
        <dgm:presLayoutVars>
          <dgm:bulletEnabled val="1"/>
        </dgm:presLayoutVars>
      </dgm:prSet>
      <dgm:spPr/>
    </dgm:pt>
    <dgm:pt modelId="{7FACAECE-BF90-4418-B9FA-ECDB693D2267}" type="pres">
      <dgm:prSet presAssocID="{D369CAF1-6A05-4E9F-A3FB-07CB31CD286B}" presName="accent_3" presStyleCnt="0"/>
      <dgm:spPr/>
    </dgm:pt>
    <dgm:pt modelId="{F31BA4BE-1CE1-40A4-AE35-F0D8037D0B86}" type="pres">
      <dgm:prSet presAssocID="{D369CAF1-6A05-4E9F-A3FB-07CB31CD286B}" presName="accentRepeatNode" presStyleLbl="solidFgAcc1" presStyleIdx="2" presStyleCnt="4"/>
      <dgm:spPr/>
    </dgm:pt>
    <dgm:pt modelId="{CD89217F-14B0-425B-AFEF-46A7A6056C02}" type="pres">
      <dgm:prSet presAssocID="{F2D2D1ED-8E6F-45AC-B7F0-DF4C5A6AEE4D}" presName="text_4" presStyleLbl="node1" presStyleIdx="3" presStyleCnt="4" custScaleX="81571" custLinFactNeighborX="-6981">
        <dgm:presLayoutVars>
          <dgm:bulletEnabled val="1"/>
        </dgm:presLayoutVars>
      </dgm:prSet>
      <dgm:spPr/>
    </dgm:pt>
    <dgm:pt modelId="{48CD01C6-F3F2-40C6-BE12-5E560F50D670}" type="pres">
      <dgm:prSet presAssocID="{F2D2D1ED-8E6F-45AC-B7F0-DF4C5A6AEE4D}" presName="accent_4" presStyleCnt="0"/>
      <dgm:spPr/>
    </dgm:pt>
    <dgm:pt modelId="{04266D25-65F2-4A7B-8C13-A11DB2686201}" type="pres">
      <dgm:prSet presAssocID="{F2D2D1ED-8E6F-45AC-B7F0-DF4C5A6AEE4D}" presName="accentRepeatNode" presStyleLbl="solidFgAcc1" presStyleIdx="3" presStyleCnt="4"/>
      <dgm:spPr/>
    </dgm:pt>
  </dgm:ptLst>
  <dgm:cxnLst>
    <dgm:cxn modelId="{F659430B-FE11-42F1-82B0-93DF211C8756}" srcId="{35E97795-FD60-4464-A53B-B63BE84C96ED}" destId="{F2D2D1ED-8E6F-45AC-B7F0-DF4C5A6AEE4D}" srcOrd="3" destOrd="0" parTransId="{DD398666-1339-49C4-9D69-CC97AB66D10F}" sibTransId="{CBA5570B-D3CA-4A8C-B47E-9130A657F686}"/>
    <dgm:cxn modelId="{B943E217-4816-4C51-8448-13C173BEEA25}" type="presOf" srcId="{7B64AE30-65FE-4EEE-9290-75833C370993}" destId="{364D860F-803F-4926-99F9-96CA5E31B3DB}" srcOrd="0" destOrd="0" presId="urn:microsoft.com/office/officeart/2008/layout/VerticalCurvedList"/>
    <dgm:cxn modelId="{A771271C-288B-405D-8F77-1DF7CC957271}" srcId="{35E97795-FD60-4464-A53B-B63BE84C96ED}" destId="{2EB002A5-6E24-44BF-82C1-F29C9012B162}" srcOrd="1" destOrd="0" parTransId="{85DFDEB8-88BA-4376-8596-D0F919CB661A}" sibTransId="{D13FAD32-E71B-4EF0-81C9-3CFA70A8C585}"/>
    <dgm:cxn modelId="{7AC54326-8CF0-4318-B519-A71C7CBF5D58}" srcId="{35E97795-FD60-4464-A53B-B63BE84C96ED}" destId="{D369CAF1-6A05-4E9F-A3FB-07CB31CD286B}" srcOrd="2" destOrd="0" parTransId="{CE768B52-951D-483D-AE05-95C5305CDEED}" sibTransId="{EA4CACB3-B9DE-4DAB-A55B-1EE951FA8E1F}"/>
    <dgm:cxn modelId="{9E59513E-91D4-41A2-BC13-2B53B791F428}" type="presOf" srcId="{D369CAF1-6A05-4E9F-A3FB-07CB31CD286B}" destId="{A8AFCB45-CB29-4869-88FD-77AB33E52EEE}" srcOrd="0" destOrd="0" presId="urn:microsoft.com/office/officeart/2008/layout/VerticalCurvedList"/>
    <dgm:cxn modelId="{F86DF83E-A55E-4ED3-B8D5-6BA4D9880097}" srcId="{35E97795-FD60-4464-A53B-B63BE84C96ED}" destId="{AC10DCCC-158C-4DB9-947D-847A21DC1BB0}" srcOrd="0" destOrd="0" parTransId="{BE61EE81-6275-4E9B-85AA-E2D393DA3FAB}" sibTransId="{7B64AE30-65FE-4EEE-9290-75833C370993}"/>
    <dgm:cxn modelId="{65617C59-74D3-4CA3-88DE-4FE38D968594}" type="presOf" srcId="{AC10DCCC-158C-4DB9-947D-847A21DC1BB0}" destId="{C4C428E5-A47C-4137-8305-865FF185E6F8}" srcOrd="0" destOrd="0" presId="urn:microsoft.com/office/officeart/2008/layout/VerticalCurvedList"/>
    <dgm:cxn modelId="{B7A1E68E-8812-4EFE-8C01-CE733D0D0BC9}" type="presOf" srcId="{35E97795-FD60-4464-A53B-B63BE84C96ED}" destId="{CE0E5104-01BB-42D4-9863-211F4AFDE65D}" srcOrd="0" destOrd="0" presId="urn:microsoft.com/office/officeart/2008/layout/VerticalCurvedList"/>
    <dgm:cxn modelId="{11D802A2-14DD-4E83-80E4-5705582218B9}" type="presOf" srcId="{F2D2D1ED-8E6F-45AC-B7F0-DF4C5A6AEE4D}" destId="{CD89217F-14B0-425B-AFEF-46A7A6056C02}" srcOrd="0" destOrd="0" presId="urn:microsoft.com/office/officeart/2008/layout/VerticalCurvedList"/>
    <dgm:cxn modelId="{1EA69EE9-C845-4DF1-8D38-C666DF7D6405}" type="presOf" srcId="{2EB002A5-6E24-44BF-82C1-F29C9012B162}" destId="{4828E941-08CF-4211-BA87-E25D3A6459BC}" srcOrd="0" destOrd="0" presId="urn:microsoft.com/office/officeart/2008/layout/VerticalCurvedList"/>
    <dgm:cxn modelId="{639CF303-9655-4DEC-BD67-4AF1CB96CA91}" type="presParOf" srcId="{CE0E5104-01BB-42D4-9863-211F4AFDE65D}" destId="{3656F8B3-C0D8-495F-A227-06BFF13B94AC}" srcOrd="0" destOrd="0" presId="urn:microsoft.com/office/officeart/2008/layout/VerticalCurvedList"/>
    <dgm:cxn modelId="{B1A187F5-16DC-47FB-BEDD-61FD9CD988A7}" type="presParOf" srcId="{3656F8B3-C0D8-495F-A227-06BFF13B94AC}" destId="{2D102DBE-6FCA-4774-9F36-E0E754FE5D9D}" srcOrd="0" destOrd="0" presId="urn:microsoft.com/office/officeart/2008/layout/VerticalCurvedList"/>
    <dgm:cxn modelId="{16E393EB-F006-4DB0-B35E-51B16C092F28}" type="presParOf" srcId="{2D102DBE-6FCA-4774-9F36-E0E754FE5D9D}" destId="{81621B0B-6537-4778-B6F2-6777BDBC6169}" srcOrd="0" destOrd="0" presId="urn:microsoft.com/office/officeart/2008/layout/VerticalCurvedList"/>
    <dgm:cxn modelId="{5B5F71A7-FDFC-4B44-A1D5-9B09526ACFC8}" type="presParOf" srcId="{2D102DBE-6FCA-4774-9F36-E0E754FE5D9D}" destId="{364D860F-803F-4926-99F9-96CA5E31B3DB}" srcOrd="1" destOrd="0" presId="urn:microsoft.com/office/officeart/2008/layout/VerticalCurvedList"/>
    <dgm:cxn modelId="{DEF638CF-DB2F-45C5-9ED5-D170AA8267BA}" type="presParOf" srcId="{2D102DBE-6FCA-4774-9F36-E0E754FE5D9D}" destId="{B2A0840E-4628-4076-B6A0-7567EC5DAAD2}" srcOrd="2" destOrd="0" presId="urn:microsoft.com/office/officeart/2008/layout/VerticalCurvedList"/>
    <dgm:cxn modelId="{BF8BD889-1260-43DB-AE33-8DA97CC4C7AF}" type="presParOf" srcId="{2D102DBE-6FCA-4774-9F36-E0E754FE5D9D}" destId="{F131AC0B-8BFC-48F9-B9A7-8CEDE7D6CBFF}" srcOrd="3" destOrd="0" presId="urn:microsoft.com/office/officeart/2008/layout/VerticalCurvedList"/>
    <dgm:cxn modelId="{B008C2FB-6790-49F7-AACC-885773206D83}" type="presParOf" srcId="{3656F8B3-C0D8-495F-A227-06BFF13B94AC}" destId="{C4C428E5-A47C-4137-8305-865FF185E6F8}" srcOrd="1" destOrd="0" presId="urn:microsoft.com/office/officeart/2008/layout/VerticalCurvedList"/>
    <dgm:cxn modelId="{0FADE69F-6596-4CC5-A6F3-5FD4C02C62D1}" type="presParOf" srcId="{3656F8B3-C0D8-495F-A227-06BFF13B94AC}" destId="{9A27F9D5-2097-432A-8531-06304A05D6FA}" srcOrd="2" destOrd="0" presId="urn:microsoft.com/office/officeart/2008/layout/VerticalCurvedList"/>
    <dgm:cxn modelId="{BB0BACB8-CE2D-4B76-8150-39D5C5576255}" type="presParOf" srcId="{9A27F9D5-2097-432A-8531-06304A05D6FA}" destId="{0D878C07-C50C-4A64-9614-7F4C1847DEEF}" srcOrd="0" destOrd="0" presId="urn:microsoft.com/office/officeart/2008/layout/VerticalCurvedList"/>
    <dgm:cxn modelId="{8CD1E2F1-0B52-4AD1-AFFD-936FEAA4F736}" type="presParOf" srcId="{3656F8B3-C0D8-495F-A227-06BFF13B94AC}" destId="{4828E941-08CF-4211-BA87-E25D3A6459BC}" srcOrd="3" destOrd="0" presId="urn:microsoft.com/office/officeart/2008/layout/VerticalCurvedList"/>
    <dgm:cxn modelId="{C8470910-5FF5-484A-ABE6-92AD7D08732E}" type="presParOf" srcId="{3656F8B3-C0D8-495F-A227-06BFF13B94AC}" destId="{4DAC851C-3D67-4C18-8AE7-9439142A3571}" srcOrd="4" destOrd="0" presId="urn:microsoft.com/office/officeart/2008/layout/VerticalCurvedList"/>
    <dgm:cxn modelId="{DF5AD3D1-9823-44DE-B150-41D28D022CAF}" type="presParOf" srcId="{4DAC851C-3D67-4C18-8AE7-9439142A3571}" destId="{1F6EDAC6-28F0-49F3-BABF-8E70404B3153}" srcOrd="0" destOrd="0" presId="urn:microsoft.com/office/officeart/2008/layout/VerticalCurvedList"/>
    <dgm:cxn modelId="{73EB764A-CAFA-48C4-AB39-6F8C21E2BD16}" type="presParOf" srcId="{3656F8B3-C0D8-495F-A227-06BFF13B94AC}" destId="{A8AFCB45-CB29-4869-88FD-77AB33E52EEE}" srcOrd="5" destOrd="0" presId="urn:microsoft.com/office/officeart/2008/layout/VerticalCurvedList"/>
    <dgm:cxn modelId="{C683797C-A506-4891-951A-6B0717065CDA}" type="presParOf" srcId="{3656F8B3-C0D8-495F-A227-06BFF13B94AC}" destId="{7FACAECE-BF90-4418-B9FA-ECDB693D2267}" srcOrd="6" destOrd="0" presId="urn:microsoft.com/office/officeart/2008/layout/VerticalCurvedList"/>
    <dgm:cxn modelId="{95A9AB3F-3517-477B-8637-741536EC3210}" type="presParOf" srcId="{7FACAECE-BF90-4418-B9FA-ECDB693D2267}" destId="{F31BA4BE-1CE1-40A4-AE35-F0D8037D0B86}" srcOrd="0" destOrd="0" presId="urn:microsoft.com/office/officeart/2008/layout/VerticalCurvedList"/>
    <dgm:cxn modelId="{7ED28DEA-B808-4A36-B8B7-121ADD8C764E}" type="presParOf" srcId="{3656F8B3-C0D8-495F-A227-06BFF13B94AC}" destId="{CD89217F-14B0-425B-AFEF-46A7A6056C02}" srcOrd="7" destOrd="0" presId="urn:microsoft.com/office/officeart/2008/layout/VerticalCurvedList"/>
    <dgm:cxn modelId="{22000822-EB98-468C-A0DA-10B4685818A0}" type="presParOf" srcId="{3656F8B3-C0D8-495F-A227-06BFF13B94AC}" destId="{48CD01C6-F3F2-40C6-BE12-5E560F50D670}" srcOrd="8" destOrd="0" presId="urn:microsoft.com/office/officeart/2008/layout/VerticalCurvedList"/>
    <dgm:cxn modelId="{C9714415-3136-4C9B-8263-7DC3D6CEE5D2}" type="presParOf" srcId="{48CD01C6-F3F2-40C6-BE12-5E560F50D670}" destId="{04266D25-65F2-4A7B-8C13-A11DB26862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D860F-803F-4926-99F9-96CA5E31B3DB}">
      <dsp:nvSpPr>
        <dsp:cNvPr id="0" name=""/>
        <dsp:cNvSpPr/>
      </dsp:nvSpPr>
      <dsp:spPr>
        <a:xfrm>
          <a:off x="-4671303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428E5-A47C-4137-8305-865FF185E6F8}">
      <dsp:nvSpPr>
        <dsp:cNvPr id="0" name=""/>
        <dsp:cNvSpPr/>
      </dsp:nvSpPr>
      <dsp:spPr>
        <a:xfrm>
          <a:off x="961025" y="338477"/>
          <a:ext cx="5737882" cy="677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分治法原理</a:t>
          </a:r>
          <a:endParaRPr lang="zh-CN" altLang="en-US" sz="2400" b="1" kern="1200" dirty="0"/>
        </a:p>
      </dsp:txBody>
      <dsp:txXfrm>
        <a:off x="961025" y="338477"/>
        <a:ext cx="5737882" cy="677306"/>
      </dsp:txXfrm>
    </dsp:sp>
    <dsp:sp modelId="{0D878C07-C50C-4A64-9614-7F4C1847DEEF}">
      <dsp:nvSpPr>
        <dsp:cNvPr id="0" name=""/>
        <dsp:cNvSpPr/>
      </dsp:nvSpPr>
      <dsp:spPr>
        <a:xfrm>
          <a:off x="380599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8E941-08CF-4211-BA87-E25D3A6459BC}">
      <dsp:nvSpPr>
        <dsp:cNvPr id="0" name=""/>
        <dsp:cNvSpPr/>
      </dsp:nvSpPr>
      <dsp:spPr>
        <a:xfrm>
          <a:off x="1313818" y="1354612"/>
          <a:ext cx="5421130" cy="677306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分治法求解组合问题</a:t>
          </a:r>
          <a:endParaRPr lang="zh-CN" altLang="en-US" sz="2400" b="1" kern="1200" dirty="0"/>
        </a:p>
      </dsp:txBody>
      <dsp:txXfrm>
        <a:off x="1313818" y="1354612"/>
        <a:ext cx="5421130" cy="677306"/>
      </dsp:txXfrm>
    </dsp:sp>
    <dsp:sp modelId="{1F6EDAC6-28F0-49F3-BABF-8E70404B3153}">
      <dsp:nvSpPr>
        <dsp:cNvPr id="0" name=""/>
        <dsp:cNvSpPr/>
      </dsp:nvSpPr>
      <dsp:spPr>
        <a:xfrm>
          <a:off x="768914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FCB45-CB29-4869-88FD-77AB33E52EEE}">
      <dsp:nvSpPr>
        <dsp:cNvPr id="0" name=""/>
        <dsp:cNvSpPr/>
      </dsp:nvSpPr>
      <dsp:spPr>
        <a:xfrm>
          <a:off x="1313818" y="2370748"/>
          <a:ext cx="5421130" cy="67730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分治法求解数值计算问题</a:t>
          </a:r>
          <a:endParaRPr lang="zh-CN" altLang="en-US" sz="2400" b="1" kern="1200" dirty="0"/>
        </a:p>
      </dsp:txBody>
      <dsp:txXfrm>
        <a:off x="1313818" y="2370748"/>
        <a:ext cx="5421130" cy="677306"/>
      </dsp:txXfrm>
    </dsp:sp>
    <dsp:sp modelId="{F31BA4BE-1CE1-40A4-AE35-F0D8037D0B86}">
      <dsp:nvSpPr>
        <dsp:cNvPr id="0" name=""/>
        <dsp:cNvSpPr/>
      </dsp:nvSpPr>
      <dsp:spPr>
        <a:xfrm>
          <a:off x="768914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9217F-14B0-425B-AFEF-46A7A6056C02}">
      <dsp:nvSpPr>
        <dsp:cNvPr id="0" name=""/>
        <dsp:cNvSpPr/>
      </dsp:nvSpPr>
      <dsp:spPr>
        <a:xfrm>
          <a:off x="961025" y="3386883"/>
          <a:ext cx="5737882" cy="67730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分治法求解几何问题</a:t>
          </a:r>
        </a:p>
      </dsp:txBody>
      <dsp:txXfrm>
        <a:off x="961025" y="3386883"/>
        <a:ext cx="5737882" cy="677306"/>
      </dsp:txXfrm>
    </dsp:sp>
    <dsp:sp modelId="{04266D25-65F2-4A7B-8C13-A11DB2686201}">
      <dsp:nvSpPr>
        <dsp:cNvPr id="0" name=""/>
        <dsp:cNvSpPr/>
      </dsp:nvSpPr>
      <dsp:spPr>
        <a:xfrm>
          <a:off x="380599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EB638-729D-3B4B-CACD-091B87B55C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BC5C-C665-483A-B0E5-6136ACD85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307F-29BC-4D68-9A0E-ABABD9C50F6C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91AF-E2F2-4918-A3E8-5DC4E5663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7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4C32-927F-4180-9294-88B94A00587D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EEA2-76B7-4448-BD5F-8B64CC964607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C48-F0C3-4F85-995B-BDC8CBEB075E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 dirty="0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129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1AE2-1FF3-4140-B1E2-6A093B6A483C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B537-0F04-4291-A2BF-9FB11C394A39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5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37BD-115D-4EA8-9FFF-E0D34C15907D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116-C1ED-4704-8B7C-3CD8FCC6B710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CAB6-6380-4650-BC87-7786769E4506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E84C-3113-4352-BB42-D00F22998753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3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89A0-D642-4B62-A433-D1A035BE63C7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5B0F-B73A-4B5D-9B48-0F16FCCF7B54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C17C-2480-432E-8F6F-9168EA1A07E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39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361135" y="4833156"/>
            <a:ext cx="694277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黄金贵 </a:t>
            </a:r>
            <a:r>
              <a:rPr lang="en-US" altLang="zh-CN" sz="2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湖南师范大学信息科学与工程学院计算机系</a:t>
            </a:r>
            <a:endParaRPr lang="en-US" altLang="zh-CN" sz="2600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2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sz="2600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0470" y="620688"/>
            <a:ext cx="9163050" cy="1324240"/>
          </a:xfrm>
        </p:spPr>
        <p:txBody>
          <a:bodyPr>
            <a:normAutofit/>
          </a:bodyPr>
          <a:lstStyle/>
          <a:p>
            <a:pPr algn="ctr"/>
            <a:r>
              <a:rPr lang="zh-CN" altLang="en-US" sz="6500" dirty="0"/>
              <a:t>算法设计与分析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92461" y="1790819"/>
            <a:ext cx="9163050" cy="625977"/>
          </a:xfrm>
        </p:spPr>
        <p:txBody>
          <a:bodyPr>
            <a:normAutofit/>
          </a:bodyPr>
          <a:lstStyle/>
          <a:p>
            <a:pPr algn="ctr"/>
            <a:r>
              <a:rPr lang="zh-CN" altLang="en-US" sz="3033" b="1" dirty="0">
                <a:latin typeface="仿宋" pitchFamily="49" charset="-122"/>
                <a:ea typeface="仿宋" pitchFamily="49" charset="-122"/>
              </a:rPr>
              <a:t>第</a:t>
            </a:r>
            <a:r>
              <a:rPr lang="en-US" altLang="zh-CN" sz="3033" b="1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3033" b="1" dirty="0">
                <a:latin typeface="仿宋" pitchFamily="49" charset="-122"/>
                <a:ea typeface="仿宋" pitchFamily="49" charset="-122"/>
              </a:rPr>
              <a:t>讲 分治算法设计与分析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E84C-3113-4352-BB42-D00F22998753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1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5" y="3331201"/>
            <a:ext cx="1404156" cy="1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1208584" y="-81390"/>
            <a:ext cx="6423467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pt-BR" altLang="zh-CN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pt-BR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3033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498" y="1166749"/>
            <a:ext cx="8977375" cy="358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88706" y="178572"/>
            <a:ext cx="9362546" cy="30852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，表示该序列仅含一个元素，如果该元素大于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，则返回该元素；否则返回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，采用分治法求解最大连续子序列时，取其中间位置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，该子序列只可能出现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个地方。</a:t>
            </a: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）该子序列完全落在左半部即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[0..mid]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2610" y="3815956"/>
            <a:ext cx="2553909" cy="42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167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2564782" y="3467695"/>
            <a:ext cx="232174" cy="201217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9566" y="4822041"/>
            <a:ext cx="1857388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43044" y="3819043"/>
            <a:ext cx="3405211" cy="42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mid+2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167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6774780" y="3083827"/>
            <a:ext cx="309565" cy="28634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2173" y="4778632"/>
            <a:ext cx="193477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5968" y="5535234"/>
            <a:ext cx="9049544" cy="1034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）该子序列完全落在右半部即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90857" y="75406"/>
            <a:ext cx="7312572" cy="50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575"/>
              </a:lnSpc>
              <a:spcBef>
                <a:spcPts val="0"/>
              </a:spcBef>
            </a:pP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子序列跨越序列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的中部而占据左右两部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分。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" y="3221314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397" y="2221636"/>
            <a:ext cx="25539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167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167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pt-BR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… … </a:t>
            </a:r>
            <a:r>
              <a:rPr lang="pt-BR" altLang="zh-CN" sz="26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6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1697" y="2221636"/>
            <a:ext cx="2863473" cy="42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… …     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zh-CN" altLang="zh-CN" sz="2167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592569" y="1950768"/>
            <a:ext cx="232174" cy="201217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5285813" y="1625755"/>
            <a:ext cx="263068" cy="26313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3" y="3227721"/>
            <a:ext cx="1857388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044" y="3181224"/>
            <a:ext cx="193477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442" y="4125521"/>
            <a:ext cx="7352161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结果：</a:t>
            </a:r>
            <a:r>
              <a:rPr lang="en-US" altLang="zh-CN" sz="2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max3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maxLeftSum,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maxRightSum,</a:t>
            </a:r>
            <a:endParaRPr lang="zh-CN" altLang="zh-CN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maxLeftBorderSum+maxRightBorderSum )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592569" y="1068570"/>
            <a:ext cx="232174" cy="201217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5285813" y="743557"/>
            <a:ext cx="263068" cy="26313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615" y="1370333"/>
            <a:ext cx="2786082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maxLeftBorderSum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9088" y="1416830"/>
            <a:ext cx="3173038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maxRightBorderSum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0" name="左大括号 19"/>
          <p:cNvSpPr/>
          <p:nvPr/>
        </p:nvSpPr>
        <p:spPr>
          <a:xfrm rot="5400000">
            <a:off x="3952873" y="31598"/>
            <a:ext cx="263068" cy="26313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41703" y="1107265"/>
            <a:ext cx="8203464" cy="4294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95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right)	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a[left..high]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序列中最大连续子序列和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long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(left==right)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子序列只有一个元素时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(a[left]&gt;0) 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该元素大于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时返回它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a[left];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该元素小于或等于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0; 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32139" y="101181"/>
            <a:ext cx="9519114" cy="676681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56000" bIns="156000">
            <a:spAutoFit/>
          </a:bodyPr>
          <a:lstStyle/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left+right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right);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left;i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求出以左边加上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(j=mid+1;j&lt;=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right;j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右边元素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+=a[j];  	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max3(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maxLeftBorderSum+maxRightBorderSum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28229" y="1107266"/>
            <a:ext cx="9049544" cy="15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383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383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383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最大连续子序列和的执行时间为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种情况的执行时间为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）种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情况的执行时间为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052513" y="3042045"/>
            <a:ext cx="4906572" cy="9263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95000" tIns="117000" bIns="117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95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129904" y="4288893"/>
            <a:ext cx="6708907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容易推出，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0576" y="-81390"/>
            <a:ext cx="4798252" cy="559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 </a:t>
            </a:r>
            <a:r>
              <a:rPr lang="zh-CN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求解棋盘覆盖问题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268" y="1262047"/>
            <a:ext cx="8280855" cy="20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）的棋盘，恰好有一个方格与其他方格不同，称之为特殊方格。现在要用如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型骨牌覆盖除了特殊方格外的其他全部方格，骨牌可以任意旋转，并且任何两个骨牌不能重叠。请给出一种覆盖方法。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1" y="3970738"/>
            <a:ext cx="1238259" cy="116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39" y="-126714"/>
            <a:ext cx="9364331" cy="308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383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棋盘中的方格数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，覆盖使用的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型骨牌个数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-1)/3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采用的方法是：将棋盘划分为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个大小相同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个象限，根据特殊方格的位置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，在中间位置放置一个合适的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例如，如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图所示，特殊方格在左上角象限中，在中间放置一个覆盖其他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个象限中各一个方格的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486" y="6060300"/>
            <a:ext cx="278608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其他情况类似！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934744" y="3351611"/>
            <a:ext cx="6887814" cy="2327194"/>
            <a:chOff x="1785918" y="3357562"/>
            <a:chExt cx="6357982" cy="2148179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特殊方格在左上角象限</a:t>
              </a:r>
              <a:endPara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167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167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167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167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167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放置一个</a:t>
              </a:r>
              <a:r>
                <a:rPr lang="en-US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型骨牌</a:t>
              </a:r>
              <a:endParaRPr lang="zh-CN" altLang="en-US" sz="195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flipH="1">
              <a:off x="4572000" y="3895867"/>
              <a:ext cx="1071570" cy="176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中间位置</a:t>
              </a:r>
              <a:endParaRPr lang="zh-CN" altLang="en-US" sz="195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30" y="899038"/>
            <a:ext cx="9286940" cy="1842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167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表示一个象限左上角方格的坐标，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167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是特殊方格所在的坐标，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是棋盘的行数和列数。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存放覆盖方案，用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全局变量表示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型骨牌的编号（从整数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个相同的整数表示一个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268" y="3220773"/>
            <a:ext cx="8280855" cy="3094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1025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size;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棋盘大小</a:t>
            </a:r>
          </a:p>
          <a:p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dr,dc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特殊方格的位置</a:t>
            </a:r>
          </a:p>
          <a:p>
            <a:pPr>
              <a:lnSpc>
                <a:spcPct val="200000"/>
              </a:lnSpc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求解问题表示</a:t>
            </a:r>
          </a:p>
          <a:p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board[MAX][MAX];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tile=1;		</a:t>
            </a:r>
            <a:endParaRPr lang="zh-CN" altLang="en-US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71" y="543939"/>
            <a:ext cx="9596470" cy="6395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tc,int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dr,int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dc,int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size)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if(size==1) return;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t=tile++;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型骨，其牌号为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s=size/2;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分割棋盘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考虑左上角象限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tr,tc,dr,dc,s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board[tr+s-1][tc+s-1]=t;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型骨牌覆盖右下角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(tr,tc,tr+s-1,tc+s-1,s);	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将右下角作为特殊方格继续处理该象限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考虑右上角象限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dc&gt;=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tr,tc+s,dr,dc,s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 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]=t;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型骨牌覆盖左下角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(tr,tc+s,tr+s-1,tc+s,s);  	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将左下角作为特殊方格继续处理该象限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1AE2-1FF3-4140-B1E2-6A093B6A483C}" type="slidenum">
              <a:rPr lang="en-US" altLang="zh-CN" smtClean="0">
                <a:solidFill>
                  <a:srgbClr val="F0A22E">
                    <a:shade val="75000"/>
                  </a:srgbClr>
                </a:solidFill>
              </a:rPr>
              <a:pPr/>
              <a:t>2</a:t>
            </a:fld>
            <a:endParaRPr lang="en-US" altLang="zh-CN">
              <a:solidFill>
                <a:srgbClr val="F0A22E">
                  <a:shade val="75000"/>
                </a:srgbClr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61791695"/>
              </p:ext>
            </p:extLst>
          </p:nvPr>
        </p:nvGraphicFramePr>
        <p:xfrm>
          <a:off x="1651000" y="1227667"/>
          <a:ext cx="7592477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48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04" y="932723"/>
            <a:ext cx="8899984" cy="54952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处理左下角象限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tr+s,tc,dr,dc,s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board[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][tc+s-1]=t;  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型骨牌覆盖右上角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(tr+s,tc,tr+s,tc+s-1,s);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将右上角作为特殊方格继续处理该象限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处理右下角象限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dc&gt;=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  <a:endParaRPr lang="en-US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tr+s,tc+s,dr,dc,s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]=t;  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型骨牌覆盖左上角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tr+s,tc+s,tr+s,tc+s,s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将左上角作为特殊方格继续处理该象限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224" y="178571"/>
            <a:ext cx="1470432" cy="825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383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38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7958" y="1184654"/>
          <a:ext cx="5391560" cy="4411296"/>
        </p:xfrm>
        <a:graphic>
          <a:graphicData uri="http://schemas.openxmlformats.org/drawingml/2006/table">
            <a:tbl>
              <a:tblPr/>
              <a:tblGrid>
                <a:gridCol w="67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4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863438" y="410744"/>
            <a:ext cx="309565" cy="69652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83442" y="3394064"/>
            <a:ext cx="7119987" cy="1720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832809" y="3453544"/>
            <a:ext cx="5804338" cy="1720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6051" y="178571"/>
            <a:ext cx="1470432" cy="825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383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38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9962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1700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439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5177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6915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8653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30391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2129" y="1416830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9962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21700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3439" y="1958568"/>
            <a:ext cx="541738" cy="541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05177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6915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88653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30391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2129" y="1958568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962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21700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63439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05177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915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88653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30391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2129" y="2500306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79962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21700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63439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5177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6915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88653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30391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72129" y="3042044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79962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21700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63439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05177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6915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88653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30391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29" y="3583782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79962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21700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63439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05177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46915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8653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30391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29" y="4125521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79962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21700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63439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05177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46915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88653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30391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29" y="4667259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79962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21700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63439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05177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46915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88653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30391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72129" y="5208997"/>
            <a:ext cx="541738" cy="541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779962" y="1416830"/>
            <a:ext cx="1083476" cy="1083476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2863439" y="1416830"/>
            <a:ext cx="1083476" cy="1083476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946915" y="1416830"/>
            <a:ext cx="1083476" cy="1083476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5030391" y="1416830"/>
            <a:ext cx="1083476" cy="1083476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321701" y="1958568"/>
            <a:ext cx="1083476" cy="1083476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488653" y="1958568"/>
            <a:ext cx="1083476" cy="1083476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779962" y="2500306"/>
            <a:ext cx="1083476" cy="1083476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2863439" y="2500306"/>
            <a:ext cx="1083476" cy="1083476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3946915" y="2500306"/>
            <a:ext cx="1083476" cy="1083476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5030391" y="2500306"/>
            <a:ext cx="1083476" cy="1083476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405177" y="3042044"/>
            <a:ext cx="1083476" cy="1083476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779962" y="3583783"/>
            <a:ext cx="1083476" cy="1083476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863439" y="3583783"/>
            <a:ext cx="1083476" cy="1083476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3946915" y="3583783"/>
            <a:ext cx="1083476" cy="1083476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5030391" y="3583783"/>
            <a:ext cx="1083476" cy="1083476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2321701" y="4125521"/>
            <a:ext cx="1083476" cy="1083476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488653" y="4125521"/>
            <a:ext cx="1083476" cy="1083476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1779962" y="4667259"/>
            <a:ext cx="1083476" cy="1083476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2863439" y="4667259"/>
            <a:ext cx="1083476" cy="1083476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3946915" y="4667259"/>
            <a:ext cx="1083476" cy="1083476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5030391" y="4667259"/>
            <a:ext cx="1083476" cy="1083476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708656" y="410744"/>
            <a:ext cx="309565" cy="69652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309530" y="3576289"/>
            <a:ext cx="7119987" cy="1720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1044746" y="3635770"/>
            <a:ext cx="5804338" cy="1720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86921" y="1649003"/>
            <a:ext cx="1083476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167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500824" y="1649003"/>
            <a:ext cx="1083476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167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500823" y="4667259"/>
            <a:ext cx="1238259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167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6921" y="4667259"/>
            <a:ext cx="1238259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167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0575" y="-104840"/>
            <a:ext cx="5417382" cy="559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 </a:t>
            </a:r>
            <a:r>
              <a:rPr lang="zh-CN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求解循环日程安排问题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59" y="1339438"/>
            <a:ext cx="8126073" cy="244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个选手要进行网球循环赛，要求设计一个满足以下要求的比赛日程表：</a:t>
            </a: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）每个选手必须与其他</a:t>
            </a:r>
            <a:r>
              <a:rPr lang="en-US" altLang="zh-CN" sz="195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个选手各赛一次。</a:t>
            </a: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）每个选手一天只能赛一次。</a:t>
            </a: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）循环赛在</a:t>
            </a:r>
            <a:r>
              <a:rPr lang="en-US" altLang="zh-CN" sz="195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天之内结束。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73877" y="4352834"/>
            <a:ext cx="8667811" cy="158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按问题要求可将比赛日程表设计成一个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列的二维表，其中第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行、第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列表示和第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个选手在第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天比赛的选手。</a:t>
            </a: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位选手被顺序编号为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244309" y="2900416"/>
            <a:ext cx="1083476" cy="1083476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9091" y="4216066"/>
            <a:ext cx="69652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95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6041" y="4757804"/>
            <a:ext cx="69652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95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26912" y="1816940"/>
            <a:ext cx="1083476" cy="1083476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559959" y="2281287"/>
            <a:ext cx="2012170" cy="108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26912" y="2900416"/>
            <a:ext cx="1083476" cy="1083476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637350" y="3596936"/>
            <a:ext cx="2012170" cy="1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6912" y="1262048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912" y="4061284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5171" y="1275202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5171" y="4074438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732997" y="2319958"/>
            <a:ext cx="963460" cy="1399957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810388" y="1816940"/>
            <a:ext cx="1083476" cy="1083476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810388" y="2900416"/>
            <a:ext cx="1083476" cy="1083476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83476" y="2049113"/>
            <a:ext cx="1702606" cy="2166953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人为添加的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>
              <a:off x="785818" y="2076717"/>
              <a:ext cx="237001" cy="418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708656" y="1816939"/>
            <a:ext cx="1702606" cy="2399126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63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zh-CN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比赛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flipH="1">
              <a:off x="2120390" y="2139402"/>
              <a:ext cx="165594" cy="3558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732998" y="1833704"/>
            <a:ext cx="787051" cy="1612553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6915" y="3674327"/>
            <a:ext cx="1315650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0833" y="101179"/>
            <a:ext cx="3482603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3441" y="4125521"/>
            <a:ext cx="69652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95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708656" y="1571612"/>
            <a:ext cx="2012170" cy="108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08656" y="3661174"/>
            <a:ext cx="2012170" cy="1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49521" y="397591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912" y="5414863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6473" y="410745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3865" y="5428017"/>
            <a:ext cx="10834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95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953000" y="952483"/>
            <a:ext cx="2166953" cy="2166953"/>
            <a:chOff x="4572000" y="1142984"/>
            <a:chExt cx="2000264" cy="2000264"/>
          </a:xfrm>
          <a:solidFill>
            <a:schemeClr val="bg1"/>
          </a:solidFill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96486" y="101180"/>
            <a:ext cx="3482603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383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383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</a:p>
        </p:txBody>
      </p:sp>
      <p:grpSp>
        <p:nvGrpSpPr>
          <p:cNvPr id="47" name="组合 30"/>
          <p:cNvGrpSpPr/>
          <p:nvPr/>
        </p:nvGrpSpPr>
        <p:grpSpPr>
          <a:xfrm>
            <a:off x="464313" y="1777478"/>
            <a:ext cx="1083476" cy="1083476"/>
            <a:chOff x="4286248" y="1500174"/>
            <a:chExt cx="1000132" cy="1000132"/>
          </a:xfrm>
          <a:solidFill>
            <a:schemeClr val="bg1"/>
          </a:solidFill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31"/>
          <p:cNvGrpSpPr/>
          <p:nvPr/>
        </p:nvGrpSpPr>
        <p:grpSpPr>
          <a:xfrm>
            <a:off x="464313" y="2860954"/>
            <a:ext cx="1083476" cy="1083476"/>
            <a:chOff x="4286248" y="2500306"/>
            <a:chExt cx="1000132" cy="1000132"/>
          </a:xfrm>
          <a:solidFill>
            <a:schemeClr val="bg1"/>
          </a:solidFill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32"/>
          <p:cNvGrpSpPr/>
          <p:nvPr/>
        </p:nvGrpSpPr>
        <p:grpSpPr>
          <a:xfrm>
            <a:off x="1547789" y="1777478"/>
            <a:ext cx="1083476" cy="1083476"/>
            <a:chOff x="4286248" y="2500306"/>
            <a:chExt cx="1000132" cy="1000132"/>
          </a:xfrm>
          <a:solidFill>
            <a:schemeClr val="bg1"/>
          </a:solidFill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组合 37"/>
          <p:cNvGrpSpPr/>
          <p:nvPr/>
        </p:nvGrpSpPr>
        <p:grpSpPr>
          <a:xfrm>
            <a:off x="1547789" y="2860954"/>
            <a:ext cx="1083476" cy="1083476"/>
            <a:chOff x="4286248" y="1500174"/>
            <a:chExt cx="1000132" cy="1000132"/>
          </a:xfrm>
          <a:solidFill>
            <a:schemeClr val="bg1"/>
          </a:solidFill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53000" y="3119435"/>
            <a:ext cx="2166953" cy="2166953"/>
            <a:chOff x="4572000" y="1142984"/>
            <a:chExt cx="2000264" cy="2000264"/>
          </a:xfrm>
          <a:solidFill>
            <a:schemeClr val="bg1">
              <a:lumMod val="85000"/>
            </a:schemeClr>
          </a:solidFill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965170" y="5982909"/>
            <a:ext cx="69652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95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95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18221" y="3119435"/>
            <a:ext cx="1315650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119953" y="3119435"/>
            <a:ext cx="2166953" cy="2166953"/>
            <a:chOff x="4572000" y="1142984"/>
            <a:chExt cx="2000264" cy="2000264"/>
          </a:xfrm>
          <a:solidFill>
            <a:schemeClr val="bg1"/>
          </a:solidFill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119953" y="952483"/>
            <a:ext cx="2166953" cy="2166953"/>
            <a:chOff x="4572000" y="1142984"/>
            <a:chExt cx="2000264" cy="2000264"/>
          </a:xfrm>
          <a:solidFill>
            <a:schemeClr val="bg1">
              <a:lumMod val="85000"/>
            </a:schemeClr>
          </a:solidFill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733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39" y="708796"/>
            <a:ext cx="9441722" cy="3431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250"/>
              </a:lnSpc>
            </a:pP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383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问题划分为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部分：</a:t>
            </a:r>
          </a:p>
          <a:p>
            <a:pPr>
              <a:lnSpc>
                <a:spcPts val="325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95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：左上角为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i="1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个选手在前半程的比赛日程（</a:t>
            </a:r>
            <a:r>
              <a:rPr lang="en-US" altLang="zh-CN" sz="195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时直接给出，否则，上一轮求出的就是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个选手的比赛日程）。</a:t>
            </a:r>
          </a:p>
          <a:p>
            <a:pPr>
              <a:lnSpc>
                <a:spcPts val="325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95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：左下角为另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个选手在前半程的比赛日程，由左上角加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得到，例如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）得到，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）得到。</a:t>
            </a:r>
          </a:p>
          <a:p>
            <a:pPr>
              <a:lnSpc>
                <a:spcPts val="325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95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：将左下角直接复制到右上角得到另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  <a:p>
            <a:pPr>
              <a:lnSpc>
                <a:spcPts val="3250"/>
              </a:lnSpc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95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：将左上角直接复制到右下角得到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95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486" y="4733136"/>
            <a:ext cx="8590420" cy="189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101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a[MAX][MAX];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存放比赛日程表（行列下标为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的元素不用）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30" y="-53603"/>
            <a:ext cx="9209549" cy="77458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Plan(int k)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i,j,n,t,temp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n=2;			//n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2^1=2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a[1][1]=1; a[1][2]=2;   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个选手比赛日程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得到左上角元素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a[2][1]=2; a[2][2]=1;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(t=1;t&lt;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迭代处理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2^2(t=1)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,2^k(t=k-1)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temp=n;					//temp=2^t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n=n*2; 					//n=2^(t+1)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=temp+1;i&lt;=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 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填左下角元素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(j=1; j&lt;=temp;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-temp][j]+temp; 	//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左下角元素</a:t>
            </a: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&lt;=temp;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填右上角元素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i+temp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j+temp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 n];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=temp+1;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填右下角元素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-temp][j-temp];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2567" y="-254713"/>
            <a:ext cx="8708622" cy="797393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分治法求解数值计算问题示例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大整数乘法问题</a:t>
                </a:r>
                <a:endPara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  <a:latin typeface="楷体_GB2312" pitchFamily="49" charset="-122"/>
                    <a:cs typeface="Times New Roman" pitchFamily="18" charset="0"/>
                  </a:rPr>
                  <a:t>两个</a:t>
                </a: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cs typeface="Times New Roman" pitchFamily="18" charset="0"/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  <a:latin typeface="楷体_GB2312" pitchFamily="49" charset="-122"/>
                    <a:cs typeface="Times New Roman" pitchFamily="18" charset="0"/>
                  </a:rPr>
                  <a:t>位大整数的乘法运算</a:t>
                </a:r>
                <a:endParaRPr lang="en-US" altLang="zh-CN" b="1" dirty="0">
                  <a:solidFill>
                    <a:schemeClr val="tx1"/>
                  </a:solidFill>
                  <a:latin typeface="楷体_GB2312" pitchFamily="49" charset="-122"/>
                  <a:cs typeface="Times New Roman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矩阵乘法问题</a:t>
                </a:r>
                <a:endPara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  <a:latin typeface="+mn-ea"/>
                  </a:rPr>
                  <a:t>两个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+mn-ea"/>
                  </a:rPr>
                  <a:t>n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+mn-ea"/>
                    <a:sym typeface="Symbol"/>
                  </a:rPr>
                  <a:t>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+mn-ea"/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  <a:latin typeface="+mn-ea"/>
                  </a:rPr>
                  <a:t>矩阵的乘法运算</a:t>
                </a:r>
                <a:endParaRPr lang="en-US" altLang="zh-CN" b="1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快速傅立叶变换（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FFT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）问题</a:t>
                </a:r>
                <a:endPara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输入：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–1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2</a:t>
                </a:r>
                <a:r>
                  <a:rPr lang="en-US" altLang="zh-CN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是实数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(0≤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1).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输出：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...,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–1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，其中</a:t>
                </a:r>
                <a:endParaRPr lang="en-US" altLang="zh-C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0, 1, …,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是自然对数的底数，</a:t>
                </a:r>
                <a:r>
                  <a:rPr lang="en-US" altLang="zh-CN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是虚数单位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50085" y="3412750"/>
            <a:ext cx="9126935" cy="10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先将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位的二进制整数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各分为两段，每段的长为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位，如下图所示。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" y="2914493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600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27476" y="5995106"/>
            <a:ext cx="9206044" cy="103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由此，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。这样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的乘积为：</a:t>
            </a:r>
            <a:endParaRPr lang="zh-CN" altLang="pt-BR" sz="2167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X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167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645" y="4677138"/>
            <a:ext cx="5904197" cy="116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7" name="Text Box 2" descr="信纸"/>
          <p:cNvSpPr txBox="1">
            <a:spLocks noChangeArrowheads="1"/>
          </p:cNvSpPr>
          <p:nvPr/>
        </p:nvSpPr>
        <p:spPr bwMode="auto">
          <a:xfrm>
            <a:off x="974558" y="-102151"/>
            <a:ext cx="6318702" cy="5590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大整数乘法问题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28497" y="698697"/>
            <a:ext cx="8892988" cy="24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（为了简单，假设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的幂，且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均为正数）位的二进制整数，现在要计算它们的乘积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传统方法：</a:t>
            </a:r>
            <a:r>
              <a:rPr lang="en-US" altLang="zh-CN" sz="2167" dirty="0">
                <a:solidFill>
                  <a:schemeClr val="tx1"/>
                </a:solidFill>
              </a:rPr>
              <a:t> O(n</a:t>
            </a:r>
            <a:r>
              <a:rPr lang="en-US" altLang="zh-CN" sz="2167" baseline="30000" dirty="0">
                <a:solidFill>
                  <a:schemeClr val="tx1"/>
                </a:solidFill>
              </a:rPr>
              <a:t>2</a:t>
            </a:r>
            <a:r>
              <a:rPr lang="en-US" altLang="zh-CN" sz="2167" dirty="0">
                <a:solidFill>
                  <a:schemeClr val="tx1"/>
                </a:solidFill>
              </a:rPr>
              <a:t>)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效率较低。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分治法：</a:t>
            </a:r>
            <a:r>
              <a:rPr lang="en-US" altLang="zh-CN" sz="2167" dirty="0">
                <a:solidFill>
                  <a:schemeClr val="tx1"/>
                </a:solidFill>
                <a:ea typeface="宋体" pitchFamily="2" charset="-122"/>
              </a:rPr>
              <a:t> O(n</a:t>
            </a:r>
            <a:r>
              <a:rPr lang="en-US" altLang="zh-CN" sz="2167" baseline="30000" dirty="0">
                <a:solidFill>
                  <a:schemeClr val="tx1"/>
                </a:solidFill>
                <a:ea typeface="宋体" pitchFamily="2" charset="-122"/>
              </a:rPr>
              <a:t>log3</a:t>
            </a:r>
            <a:r>
              <a:rPr lang="en-US" altLang="zh-CN" sz="2167" dirty="0">
                <a:solidFill>
                  <a:schemeClr val="tx1"/>
                </a:solidFill>
                <a:ea typeface="宋体" pitchFamily="2" charset="-122"/>
              </a:rPr>
              <a:t>) =O(n</a:t>
            </a:r>
            <a:r>
              <a:rPr lang="en-US" altLang="zh-CN" sz="2167" baseline="30000" dirty="0">
                <a:solidFill>
                  <a:schemeClr val="tx1"/>
                </a:solidFill>
                <a:ea typeface="宋体" pitchFamily="2" charset="-122"/>
              </a:rPr>
              <a:t>1.59</a:t>
            </a:r>
            <a:r>
              <a:rPr lang="en-US" altLang="zh-CN" sz="2167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2167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更为有效。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3686" y="1088740"/>
            <a:ext cx="8736542" cy="270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对于一个规模为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的问题：若该问题可以容易地解决（比如说规模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较小）则直接解决，否则将其分解为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个规模较小的子问题，这些子问题互相独立且与原问题形式相同，递归地解这些子问题，然后将各子问题的解合并得到原问题的解。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这种算法设计策略叫做</a:t>
            </a:r>
            <a:r>
              <a:rPr lang="zh-CN" altLang="en-US" sz="21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分治法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分治法的设计思想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AA8-C35E-4428-BE6D-CBD863B20E96}" type="slidenum">
              <a:rPr lang="en-US" altLang="zh-CN" smtClean="0"/>
              <a:pPr/>
              <a:t>3</a:t>
            </a:fld>
            <a:endParaRPr lang="en-US" altLang="zh-CN"/>
          </a:p>
        </p:txBody>
      </p:sp>
      <p:cxnSp>
        <p:nvCxnSpPr>
          <p:cNvPr id="8" name="AutoShape 6"/>
          <p:cNvCxnSpPr>
            <a:cxnSpLocks noChangeShapeType="1"/>
            <a:stCxn id="16" idx="3"/>
            <a:endCxn id="15" idx="0"/>
          </p:cNvCxnSpPr>
          <p:nvPr/>
        </p:nvCxnSpPr>
        <p:spPr bwMode="auto">
          <a:xfrm>
            <a:off x="5574869" y="4432697"/>
            <a:ext cx="2580908" cy="93270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7"/>
          <p:cNvCxnSpPr>
            <a:cxnSpLocks noChangeShapeType="1"/>
            <a:stCxn id="16" idx="3"/>
            <a:endCxn id="12" idx="0"/>
          </p:cNvCxnSpPr>
          <p:nvPr/>
        </p:nvCxnSpPr>
        <p:spPr bwMode="auto">
          <a:xfrm flipH="1">
            <a:off x="3212863" y="4432697"/>
            <a:ext cx="2362006" cy="759844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16" idx="3"/>
            <a:endCxn id="13" idx="0"/>
          </p:cNvCxnSpPr>
          <p:nvPr/>
        </p:nvCxnSpPr>
        <p:spPr bwMode="auto">
          <a:xfrm flipH="1">
            <a:off x="4752977" y="4432698"/>
            <a:ext cx="821891" cy="75984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16" idx="3"/>
            <a:endCxn id="14" idx="0"/>
          </p:cNvCxnSpPr>
          <p:nvPr/>
        </p:nvCxnSpPr>
        <p:spPr bwMode="auto">
          <a:xfrm>
            <a:off x="5574869" y="4432698"/>
            <a:ext cx="881860" cy="75984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49231" y="5192541"/>
            <a:ext cx="927262" cy="8474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733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T(n1)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289346" y="5192543"/>
            <a:ext cx="927262" cy="8474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733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T(n2)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993097" y="5192543"/>
            <a:ext cx="927262" cy="8474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733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T(n3)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692145" y="5365405"/>
            <a:ext cx="927262" cy="8474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733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T(n4)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216608" y="3819043"/>
            <a:ext cx="716521" cy="61365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950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050456" y="6549347"/>
            <a:ext cx="6490943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167" dirty="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n=n1+n2+n3+n4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07339" y="178571"/>
            <a:ext cx="8736542" cy="2034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如果这样计算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，则必须进行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），以及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次不超过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位的整数加法，此外还要做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次移位。所有这些加法和移位共用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步运算。设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位整数相乘所需的运算总数，则有以下递推式：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974558" y="2336879"/>
            <a:ext cx="5305558" cy="1083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34000" tIns="195000" bIns="195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95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)=4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429737" y="2662081"/>
            <a:ext cx="3042338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48226" y="3819044"/>
            <a:ext cx="9054767" cy="2540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采用分治法，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写成另一种形式：</a:t>
            </a:r>
          </a:p>
          <a:p>
            <a:pPr>
              <a:lnSpc>
                <a:spcPct val="150000"/>
              </a:lnSpc>
            </a:pP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X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+[(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]*2</a:t>
            </a:r>
            <a:r>
              <a:rPr lang="pt-BR" altLang="zh-CN" sz="2167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167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167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167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虽然该式看起来比前式复杂些，但它仅需做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次加、减法和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次移位。由此可以推出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pt-BR" altLang="zh-CN" sz="2167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pt-BR" altLang="zh-CN" sz="2167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pt-BR" altLang="zh-CN" sz="2167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1.59</a:t>
            </a:r>
            <a:r>
              <a:rPr lang="pt-BR" altLang="zh-CN" sz="2167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167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523" y="620689"/>
            <a:ext cx="9054767" cy="534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进一步优化</a:t>
            </a:r>
            <a:r>
              <a:rPr lang="zh-CN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lang="zh-CN" altLang="en-US" sz="2167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4727" y="1868827"/>
            <a:ext cx="9049544" cy="329320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如果将大整数分成更多段，用更复杂的方式把它们组合起来，将有可能得到更优的算法。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最终的，这个思想导致了快速傅利叶变换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(Fast Fourier Transform)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的产生。该方法也可以看作是一个复杂的分治算法，对于大整数乘法，它能在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O(</a:t>
            </a:r>
            <a:r>
              <a:rPr lang="en-US" altLang="zh-CN" sz="26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nlogn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时间内解决。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是否能找到线性时间的算法？？？目前为止还没有结果。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 descr="信纸"/>
          <p:cNvSpPr txBox="1">
            <a:spLocks noChangeArrowheads="1"/>
          </p:cNvSpPr>
          <p:nvPr/>
        </p:nvSpPr>
        <p:spPr bwMode="auto">
          <a:xfrm>
            <a:off x="974558" y="-159399"/>
            <a:ext cx="4680520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pt-BR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矩阵</a:t>
            </a:r>
            <a:r>
              <a:rPr lang="zh-CN" altLang="en-US" sz="3033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乘法问题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73877" y="1107265"/>
            <a:ext cx="8425259" cy="5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383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383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对于两个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54748" y="1881177"/>
            <a:ext cx="9209549" cy="20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383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常用的计算公式是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167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 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对应算法的时间复杂度为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是否存在更有效的算法呢？假设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pt-BR" altLang="zh-CN" sz="2167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考虑采用分治法思路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的矩阵：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" y="3226473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487865" y="1881176"/>
          <a:ext cx="935567" cy="73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2391" imgH="380835" progId="">
                  <p:embed/>
                </p:oleObj>
              </mc:Choice>
              <mc:Fallback>
                <p:oleObj name="公式" r:id="rId2" imgW="482391" imgH="3808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865" y="1881176"/>
                        <a:ext cx="935567" cy="73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363796" y="4209786"/>
          <a:ext cx="6241123" cy="102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45369" imgH="355446" progId="">
                  <p:embed/>
                </p:oleObj>
              </mc:Choice>
              <mc:Fallback>
                <p:oleObj name="公式" r:id="rId4" imgW="2145369" imgH="35544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796" y="4209786"/>
                        <a:ext cx="6241123" cy="1026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130575" y="75406"/>
            <a:ext cx="8034867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利用块矩阵的乘法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</a:t>
            </a:r>
            <a:r>
              <a:rPr lang="nb-NO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可表示为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" y="2991884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60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62120" y="854473"/>
          <a:ext cx="4836054" cy="10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1000" imgH="355600" progId="">
                  <p:embed/>
                </p:oleObj>
              </mc:Choice>
              <mc:Fallback>
                <p:oleObj name="公式" r:id="rId2" imgW="16510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20" y="854473"/>
                        <a:ext cx="4836054" cy="1033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86921" y="2035959"/>
            <a:ext cx="8502650" cy="153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因此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原问题可以划分成计算</a:t>
            </a:r>
            <a:r>
              <a:rPr lang="nb-NO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个子问题的乘积问题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再加上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阶矩阵相加的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后者最多需要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因此有：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245097" y="3829702"/>
            <a:ext cx="5460339" cy="782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	</a:t>
            </a:r>
            <a:r>
              <a:rPr lang="zh-CN" altLang="pt-BR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95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)=8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baseline="30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pt-BR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620813" y="4999161"/>
            <a:ext cx="8659151" cy="103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可以推导出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。也就是说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它跟前面介绍的两个矩阵直接相乘的计算量没有什么差别。是否可以算得更快呢？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58175" y="152636"/>
            <a:ext cx="9047825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通过研究分析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提出了</a:t>
            </a:r>
            <a:r>
              <a:rPr lang="nb-NO" altLang="zh-CN" sz="2167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167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要计算矩阵乘积：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" y="3241952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3018222" y="992044"/>
          <a:ext cx="2885810" cy="88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355600" progId="">
                  <p:embed/>
                </p:oleObj>
              </mc:Choice>
              <mc:Fallback>
                <p:oleObj name="公式" r:id="rId2" imgW="11430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222" y="992044"/>
                        <a:ext cx="2885810" cy="889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41703" y="1881177"/>
            <a:ext cx="2261526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只需要计算 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457583" y="2022213"/>
          <a:ext cx="5069946" cy="10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39900" imgH="355600" progId="">
                  <p:embed/>
                </p:oleObj>
              </mc:Choice>
              <mc:Fallback>
                <p:oleObj name="公式" r:id="rId4" imgW="1739900" imgH="355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583" y="2022213"/>
                        <a:ext cx="5069946" cy="1024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928660" y="2887262"/>
            <a:ext cx="3587485" cy="364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467"/>
              </a:lnSpc>
            </a:pP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其中：</a:t>
            </a:r>
            <a:endParaRPr lang="zh-CN" altLang="pt-BR" sz="2167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167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pt-BR" altLang="zh-CN" sz="2167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167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167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endParaRPr lang="pt-BR" altLang="zh-CN" sz="2167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167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167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946915" y="3661173"/>
            <a:ext cx="309565" cy="2708691"/>
          </a:xfrm>
          <a:prstGeom prst="righ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870" y="4589867"/>
            <a:ext cx="3018256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矩阵乘积</a:t>
            </a:r>
            <a:endParaRPr lang="en-US" altLang="zh-CN" sz="2167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加减运算共需要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50838" y="-3381"/>
            <a:ext cx="9049544" cy="1534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由上面可知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再加上它们进行加或减运算的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加减运算共需要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因此有：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669924" y="1516436"/>
            <a:ext cx="4211770" cy="1005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34000" tIns="156000" bIns="1560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pt-BR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95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baseline="30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zh-CN" altLang="pt-BR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95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73877" y="2530549"/>
            <a:ext cx="8394330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pt-BR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pt-BR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383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383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2.81</a:t>
            </a:r>
            <a:r>
              <a:rPr lang="pt-BR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算法的效率更高。</a:t>
            </a:r>
            <a:endParaRPr lang="zh-CN" altLang="en-US" sz="2383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498" y="3448498"/>
            <a:ext cx="9049544" cy="309373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Hopcroft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Kerr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已经证明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(1971)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，计算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个２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×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２矩阵的乘积，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7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次乘法是必要的。因此，要想进一步改进矩阵乘法的时间复杂性，就不能再基于计算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2×2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矩阵的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7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次乘法这样的方法了。或许应当研究３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×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３或５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×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５矩阵的更好算法。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167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在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Strassen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之后又有许多算法改进了矩阵乘法的计算时间复杂性。目前最好的计算时间上界是 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O(n</a:t>
            </a:r>
            <a:r>
              <a:rPr lang="en-US" altLang="zh-CN" sz="2167" baseline="300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2.376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是否能找到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O(n</a:t>
            </a:r>
            <a:r>
              <a:rPr lang="en-US" altLang="zh-CN" sz="2167" baseline="300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的算法？？？目前为止还没有结果。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74558" y="-254713"/>
            <a:ext cx="8786631" cy="797393"/>
          </a:xfrm>
        </p:spPr>
        <p:txBody>
          <a:bodyPr/>
          <a:lstStyle/>
          <a:p>
            <a:pPr algn="l"/>
            <a:r>
              <a:rPr lang="zh-CN" altLang="en-US" dirty="0"/>
              <a:t>分治法求解几何问题示例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最邻近点对问题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/>
              <a:t>求平面点集中距离最近的两个点</a:t>
            </a:r>
            <a:endParaRPr lang="en-US" altLang="zh-CN" dirty="0"/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平面点集凸包问题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输入：平面上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个点构成的集合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={(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}.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输出：以逆时针顺序输出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的凸包顶点，凸包记为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777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4796983" y="-218631"/>
            <a:ext cx="4964206" cy="8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1733" dirty="0">
                <a:solidFill>
                  <a:schemeClr val="tx1"/>
                </a:solidFill>
              </a:rPr>
              <a:t>给定平面上</a:t>
            </a:r>
            <a:r>
              <a:rPr lang="en-US" altLang="zh-CN" sz="1733" dirty="0">
                <a:solidFill>
                  <a:schemeClr val="tx1"/>
                </a:solidFill>
              </a:rPr>
              <a:t>n</a:t>
            </a:r>
            <a:r>
              <a:rPr lang="zh-CN" altLang="en-US" sz="1733" dirty="0">
                <a:solidFill>
                  <a:schemeClr val="tx1"/>
                </a:solidFill>
              </a:rPr>
              <a:t>个点的集合</a:t>
            </a:r>
            <a:r>
              <a:rPr lang="en-US" altLang="zh-CN" sz="1733" dirty="0">
                <a:solidFill>
                  <a:schemeClr val="tx1"/>
                </a:solidFill>
              </a:rPr>
              <a:t>S</a:t>
            </a:r>
            <a:r>
              <a:rPr lang="zh-CN" altLang="en-US" sz="1733" dirty="0">
                <a:solidFill>
                  <a:schemeClr val="tx1"/>
                </a:solidFill>
              </a:rPr>
              <a:t>，找其中的一对点，使得在</a:t>
            </a:r>
            <a:r>
              <a:rPr lang="en-US" altLang="zh-CN" sz="1733" dirty="0">
                <a:solidFill>
                  <a:schemeClr val="tx1"/>
                </a:solidFill>
              </a:rPr>
              <a:t>n</a:t>
            </a:r>
            <a:r>
              <a:rPr lang="zh-CN" altLang="en-US" sz="1733" dirty="0">
                <a:solidFill>
                  <a:schemeClr val="tx1"/>
                </a:solidFill>
              </a:rPr>
              <a:t>个点组成的所有点对中，该点对间的距离最小。 </a:t>
            </a: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485331" y="660905"/>
            <a:ext cx="9070181" cy="6045068"/>
            <a:chOff x="237" y="709"/>
            <a:chExt cx="5274" cy="3515"/>
          </a:xfrm>
        </p:grpSpPr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49" y="709"/>
              <a:ext cx="5262" cy="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accent2"/>
                </a:buClr>
                <a:buSzPct val="50000"/>
                <a:buFont typeface="Wingdings" pitchFamily="2" charset="2"/>
                <a:buChar char="u"/>
              </a:pP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为了使问题易于理解和分析，先来考虑一维的情形。此时，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中的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n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个点退化为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x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轴上的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n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个实数 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x1,x2,…,</a:t>
              </a:r>
              <a:r>
                <a:rPr lang="en-US" altLang="zh-CN" sz="2600" dirty="0" err="1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xn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。最接近点对即为这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n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个实数中相差最小的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个实数。</a:t>
              </a:r>
            </a:p>
          </p:txBody>
        </p:sp>
        <p:pic>
          <p:nvPicPr>
            <p:cNvPr id="48134" name="Picture 8" descr="t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135"/>
              <a:ext cx="4399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 Box 9"/>
            <p:cNvSpPr txBox="1">
              <a:spLocks noChangeArrowheads="1"/>
            </p:cNvSpPr>
            <p:nvPr/>
          </p:nvSpPr>
          <p:spPr bwMode="auto">
            <a:xfrm>
              <a:off x="237" y="1537"/>
              <a:ext cx="5274" cy="143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Aft>
                  <a:spcPts val="650"/>
                </a:spcAft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假设我们用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x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轴上某个点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m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将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划分为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个子集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S1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和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S2 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</a:t>
              </a:r>
              <a:r>
                <a:rPr lang="zh-CN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基于平衡子问题的思想，用S中各点坐标的</a:t>
              </a:r>
              <a:r>
                <a:rPr lang="zh-CN" altLang="zh-CN" sz="2383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中位数</a:t>
              </a:r>
              <a:r>
                <a:rPr lang="zh-CN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来作分割点。</a:t>
              </a:r>
              <a:endPara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endParaRPr>
            </a:p>
            <a:p>
              <a:pPr eaLnBrk="1" hangingPunct="1">
                <a:spcAft>
                  <a:spcPts val="650"/>
                </a:spcAft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递归地在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S1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和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S2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上找出其最接近点对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{p1,p2}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和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{q1,q2}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，并设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d=min{|p1-p2|,|q1-q2|}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中的最接近点对或者是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{p1,p2}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，或者是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{q1,q2}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，或者是某个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{p3,q3}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，其中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p3∈S1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且</a:t>
              </a:r>
              <a:r>
                <a:rPr lang="en-US" altLang="zh-CN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q3∈S2</a:t>
              </a:r>
              <a:r>
                <a:rPr lang="zh-CN" altLang="en-US" sz="2383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。</a:t>
              </a:r>
            </a:p>
            <a:p>
              <a:pPr eaLnBrk="1" hangingPunct="1">
                <a:spcAft>
                  <a:spcPts val="650"/>
                </a:spcAft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383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能否在线性时间内找到</a:t>
              </a:r>
              <a:r>
                <a:rPr lang="en-US" altLang="zh-CN" sz="2383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p3,q3</a:t>
              </a:r>
              <a:r>
                <a:rPr lang="zh-CN" altLang="en-US" sz="2383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BFC17-73C9-480E-A5D3-7A923F0BD34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974558" y="-254713"/>
            <a:ext cx="8786631" cy="797393"/>
          </a:xfrm>
          <a:prstGeom prst="rect">
            <a:avLst/>
          </a:prstGeo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rgbClr val="00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9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最邻近点对问题</a:t>
            </a:r>
            <a:endParaRPr lang="zh-CN" altLang="en-US" sz="39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41231" y="-285750"/>
            <a:ext cx="8420100" cy="9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pic>
        <p:nvPicPr>
          <p:cNvPr id="49155" name="Picture 5" descr="t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19" y="698697"/>
            <a:ext cx="7487973" cy="18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350838" y="3195190"/>
            <a:ext cx="9204325" cy="3572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如果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的最接近点对是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{p3,q3}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，即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|p3-q3|&lt;d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，则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p3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q3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两者与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的距离不超过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即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p3∈(m-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d,m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q3∈(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m,m+d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</a:t>
            </a:r>
          </a:p>
          <a:p>
            <a:pPr eaLnBrk="1" hangingPunct="1">
              <a:spcBef>
                <a:spcPts val="65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由于在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中，每个长度为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的半闭区间至多包含一个点（否则必有两点距离小于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），并且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的分割点，因此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(m-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d,m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中至多包含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中的一个点。由图可以看出，如果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(m-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d,m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中有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中的点，则此点就是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中最大点。</a:t>
            </a:r>
          </a:p>
          <a:p>
            <a:pPr eaLnBrk="1" hangingPunct="1">
              <a:spcBef>
                <a:spcPts val="65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因此，我们用线性时间就能找到区间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(m-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d,m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m,m+d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中所有点，即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p3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q3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。从而我们用线性时间就可以将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的解和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的解合并成为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的解。</a:t>
            </a: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480" y="2570905"/>
            <a:ext cx="47660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能否在线性时间内找到</a:t>
            </a:r>
            <a:r>
              <a:rPr lang="en-US" altLang="zh-CN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p3,q3</a:t>
            </a:r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BFC17-73C9-480E-A5D3-7A923F0BD34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41231" y="-285750"/>
            <a:ext cx="8420100" cy="9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428641" y="763323"/>
            <a:ext cx="9069769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FF0000"/>
                </a:solidFill>
              </a:rPr>
              <a:t>下面来考虑二维的情形。</a:t>
            </a:r>
          </a:p>
        </p:txBody>
      </p:sp>
      <p:sp>
        <p:nvSpPr>
          <p:cNvPr id="50180" name="Text Box 8"/>
          <p:cNvSpPr txBox="1">
            <a:spLocks noChangeArrowheads="1"/>
          </p:cNvSpPr>
          <p:nvPr/>
        </p:nvSpPr>
        <p:spPr bwMode="auto">
          <a:xfrm>
            <a:off x="428229" y="1400775"/>
            <a:ext cx="9070181" cy="2284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65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选取一垂直线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l:x=m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来作为分割直线。其中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为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中各点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坐标的中位数。由此将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分割为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</a:t>
            </a:r>
          </a:p>
          <a:p>
            <a:pPr eaLnBrk="1" hangingPunct="1">
              <a:spcBef>
                <a:spcPts val="650"/>
              </a:spcBef>
              <a:spcAft>
                <a:spcPts val="65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递归地在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上找出其最小距离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，并设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d=min{d1,d2}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中的最接近点对或者是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，或者是某个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lang="en-US" altLang="zh-CN" sz="2383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p,q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}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，其中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p∈P1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且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q∈P2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</a:t>
            </a:r>
          </a:p>
          <a:p>
            <a:pPr eaLnBrk="1" hangingPunct="1">
              <a:spcBef>
                <a:spcPts val="650"/>
              </a:spcBef>
              <a:spcAft>
                <a:spcPts val="65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383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能否在线性时间内找到</a:t>
            </a:r>
            <a:r>
              <a:rPr lang="en-US" altLang="zh-CN" sz="2383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p,q</a:t>
            </a:r>
            <a:r>
              <a:rPr lang="zh-CN" altLang="en-US" sz="2383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？</a:t>
            </a:r>
          </a:p>
        </p:txBody>
      </p:sp>
      <p:pic>
        <p:nvPicPr>
          <p:cNvPr id="50181" name="Picture 9" descr="t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64" y="3897052"/>
            <a:ext cx="3276204" cy="304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BFC17-73C9-480E-A5D3-7A923F0BD34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41704" y="1184657"/>
            <a:ext cx="8502650" cy="61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分治法所能解决的</a:t>
            </a:r>
            <a:r>
              <a:rPr lang="zh-CN" altLang="en-US" sz="26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z="2383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一般具有以下几个特征：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50838" y="2103042"/>
            <a:ext cx="9126935" cy="33269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56000" tIns="195000" bIns="195000">
            <a:spAutoFit/>
          </a:bodyPr>
          <a:lstStyle/>
          <a:p>
            <a:pPr indent="-371464"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）该问题的规模缩小到一定的程度就可以容易地解决。</a:t>
            </a:r>
          </a:p>
          <a:p>
            <a:pPr indent="-371464"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）该问题可以分解为若干个规模较小的相同问题。</a:t>
            </a:r>
          </a:p>
          <a:p>
            <a:pPr indent="-371464"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）子问题的解可以合并为该问题的解。</a:t>
            </a:r>
          </a:p>
          <a:p>
            <a:pPr indent="-371464"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）所分解出的各个子问题是相互独立的，即子问题之间不包含公共的子问题。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0489" y="-254713"/>
            <a:ext cx="9410700" cy="797393"/>
          </a:xfrm>
          <a:prstGeom prst="rect">
            <a:avLst/>
          </a:prstGeo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rgbClr val="00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900" dirty="0"/>
              <a:t>分治法求解问题具备的特征：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41231" y="-285750"/>
            <a:ext cx="8420100" cy="82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271727" y="1090192"/>
            <a:ext cx="9204325" cy="3072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Aft>
                <a:spcPts val="65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考虑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P1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中任意一点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，它若与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中的点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构成最接近点对的候选者，则必有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distance(p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q)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＜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。满足这个条件的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中的点一定落在一个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d×2d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的矩形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R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</a:t>
            </a:r>
          </a:p>
          <a:p>
            <a:pPr eaLnBrk="1" hangingPunct="1">
              <a:spcAft>
                <a:spcPts val="65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由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的意义可知，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中任何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个点的距离都不小于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。由此可以推出矩形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R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中最多只有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6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个点。</a:t>
            </a:r>
          </a:p>
          <a:p>
            <a:pPr eaLnBrk="1" hangingPunct="1">
              <a:spcAft>
                <a:spcPts val="65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因此，在分治法的合并步骤中最多只需要检查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6×n/2=3n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个候选者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272481" y="620689"/>
            <a:ext cx="61318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能否在线性时间内找到</a:t>
            </a:r>
            <a:r>
              <a:rPr lang="en-US" altLang="zh-CN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p∈P1</a:t>
            </a:r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q∈P2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？</a:t>
            </a:r>
          </a:p>
        </p:txBody>
      </p:sp>
      <p:pic>
        <p:nvPicPr>
          <p:cNvPr id="51205" name="Picture 8" descr="t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66" y="4258960"/>
            <a:ext cx="2485100" cy="271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t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39" y="4209087"/>
            <a:ext cx="2887530" cy="27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Rectangle 12"/>
          <p:cNvSpPr>
            <a:spLocks noChangeArrowheads="1"/>
          </p:cNvSpPr>
          <p:nvPr/>
        </p:nvSpPr>
        <p:spPr bwMode="auto">
          <a:xfrm>
            <a:off x="1" y="-5319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BFC17-73C9-480E-A5D3-7A923F0BD34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50489" y="1556792"/>
            <a:ext cx="9204325" cy="2426755"/>
            <a:chOff x="323528" y="3645024"/>
            <a:chExt cx="8496300" cy="2240081"/>
          </a:xfrm>
          <a:solidFill>
            <a:schemeClr val="bg1"/>
          </a:solidFill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323528" y="3645024"/>
              <a:ext cx="8496300" cy="2240081"/>
            </a:xfrm>
            <a:prstGeom prst="rect">
              <a:avLst/>
            </a:prstGeom>
            <a:grpFill/>
            <a:ln w="635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r>
                <a:rPr lang="zh-CN" altLang="en-US" sz="2167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证明</a:t>
              </a:r>
              <a:r>
                <a:rPr lang="en-US" altLang="zh-CN" sz="2167" dirty="0">
                  <a:solidFill>
                    <a:srgbClr val="FF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: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将矩形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R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的长为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2d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的边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等分，将它的长为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d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的边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等分，由此导出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6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(d/2)×(2d/3)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的矩形。若矩形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R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中有多于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6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中的点，则由鸽原理易知至少有一个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(d/2)×(2d/3)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的小矩形中有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个以上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S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中的点。设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u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，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v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是位于同一小矩形中的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2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个点，则</a:t>
              </a: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endPara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endParaRP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endPara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endParaRP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distance(</a:t>
              </a:r>
              <a:r>
                <a:rPr lang="en-US" altLang="zh-CN" sz="2167" dirty="0" err="1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u,v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)&lt;d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。这与</a:t>
              </a:r>
              <a:r>
                <a:rPr lang="en-US" altLang="zh-CN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d</a:t>
              </a:r>
              <a:r>
                <a:rPr lang="zh-CN" altLang="en-US" sz="2167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的意义相矛盾。</a:t>
              </a:r>
            </a:p>
          </p:txBody>
        </p:sp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935291"/>
                </p:ext>
              </p:extLst>
            </p:nvPr>
          </p:nvGraphicFramePr>
          <p:xfrm>
            <a:off x="1187624" y="4941168"/>
            <a:ext cx="6476902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657600" imgH="393700" progId="Equation.3">
                    <p:embed/>
                  </p:oleObj>
                </mc:Choice>
                <mc:Fallback>
                  <p:oleObj name="公式" r:id="rId2" imgW="3657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941168"/>
                          <a:ext cx="6476902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1231" y="-285750"/>
            <a:ext cx="8420100" cy="82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489" y="620688"/>
            <a:ext cx="9204325" cy="82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Aft>
                <a:spcPts val="65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对于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中与中线水平距离不超过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的任意一点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中满足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distance(p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q)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＜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的点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zh-CN" altLang="en-US" sz="2383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在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矩形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R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中且不超过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6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个。</a:t>
            </a:r>
          </a:p>
        </p:txBody>
      </p:sp>
      <p:pic>
        <p:nvPicPr>
          <p:cNvPr id="9" name="Picture 8" descr="t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36" y="4180951"/>
            <a:ext cx="2485100" cy="271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2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34" y="4179126"/>
            <a:ext cx="2887530" cy="27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9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41231" y="-285749"/>
            <a:ext cx="8420100" cy="9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506506" y="620689"/>
            <a:ext cx="9205023" cy="624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public static double cpair2(S)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输入二维点集，输出最近邻点对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n=|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S|,if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(n &lt; 2) return;</a:t>
            </a:r>
          </a:p>
          <a:p>
            <a:pPr>
              <a:spcBef>
                <a:spcPct val="50000"/>
              </a:spcBef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m=S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中各点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间坐标的中位数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构造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S1={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p∈S|x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(p)&lt;=m}, S2={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p∈S|x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(p)&gt;m};</a:t>
            </a: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、递归求解 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d1=cpair2(S1)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d2=cpair2(S2);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合并为 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=min(d1,d2);</a:t>
            </a: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4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、设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中距垂直分割线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l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的距离在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dm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之内的所有点组成的集合，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S2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中距分割线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l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的距离在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dm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之内所有点组成的集合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5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、将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中的点依其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坐标值排序，并设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是相应的已排好序的点列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lang="zh-CN" altLang="en-US" sz="2167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6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、对于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中每个点检查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中与其距离在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dm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之内的所有点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最多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6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),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当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中的扫描指针逐次向上移动时，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中的扫描指针可在宽为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2dm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的区间内移动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. 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设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dl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是按这种扫描方式找到的点对间的最小距离；</a:t>
            </a: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7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d=min(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dm,dl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spcBef>
                <a:spcPts val="650"/>
              </a:spcBef>
              <a:spcAft>
                <a:spcPts val="650"/>
              </a:spcAft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return d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及对应的点对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" y="293513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BFC17-73C9-480E-A5D3-7A923F0BD34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4557" y="-285749"/>
            <a:ext cx="8186773" cy="9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34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最接近点对算法描述：</a:t>
            </a:r>
          </a:p>
        </p:txBody>
      </p:sp>
      <p:sp>
        <p:nvSpPr>
          <p:cNvPr id="6" name="矩形 5"/>
          <p:cNvSpPr/>
          <p:nvPr/>
        </p:nvSpPr>
        <p:spPr>
          <a:xfrm>
            <a:off x="350489" y="932723"/>
            <a:ext cx="9439049" cy="543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64" indent="-371464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算法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ClosestPoint</a:t>
            </a:r>
            <a:endParaRPr lang="zh-CN" altLang="zh-CN" sz="2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输入：平面上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个点构成的集合</a:t>
            </a:r>
            <a:endParaRPr lang="en-US" altLang="zh-CN" sz="2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	S = {(x</a:t>
            </a:r>
            <a:r>
              <a:rPr lang="en-US" altLang="zh-CN" sz="2600" baseline="-25000" dirty="0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en-US" altLang="zh-CN" sz="2600" baseline="-25000" dirty="0" err="1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)|x</a:t>
            </a:r>
            <a:r>
              <a:rPr lang="en-US" altLang="zh-CN" sz="2600" baseline="-25000" dirty="0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en-US" altLang="zh-CN" sz="2600" baseline="-25000" dirty="0" err="1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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 R, 1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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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n}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endParaRPr lang="zh-CN" altLang="zh-CN" sz="2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输出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: S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中距离最近的两个点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P, Q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以及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d = 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dist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(P, Q).</a:t>
            </a:r>
          </a:p>
          <a:p>
            <a:pPr marL="371464" indent="-371464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数据预处理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A[0 : n – 1]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按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坐标有序存储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endParaRPr lang="en-US" altLang="zh-CN" sz="2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B[0 : n – 1]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按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坐标有序存储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S. </a:t>
            </a: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A[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].z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记录数据点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A[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在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B[]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中的存储位置，</a:t>
            </a:r>
            <a:endParaRPr lang="en-US" altLang="zh-CN" sz="2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866748" lvl="1" indent="-371464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B[</a:t>
            </a:r>
            <a:r>
              <a:rPr lang="en-US" altLang="zh-CN" sz="2600" dirty="0" err="1"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zh-CN" sz="2600" dirty="0">
                <a:latin typeface="Consolas" pitchFamily="49" charset="0"/>
                <a:ea typeface="+mn-ea"/>
                <a:cs typeface="Consolas" pitchFamily="49" charset="0"/>
              </a:rPr>
              <a:t>无实际意义但辅助算法运行</a:t>
            </a:r>
            <a:r>
              <a:rPr lang="en-US" altLang="zh-CN" sz="2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  <a:endParaRPr lang="zh-CN" altLang="zh-CN" sz="2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09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497" y="620688"/>
            <a:ext cx="936104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def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600" dirty="0" err="1">
                <a:latin typeface="Consolas" pitchFamily="49" charset="0"/>
                <a:cs typeface="Consolas" pitchFamily="49" charset="0"/>
              </a:rPr>
              <a:t>ClosestPoint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(A, B): 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n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len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(A)  # n&gt;=2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en-US" sz="2600" dirty="0">
                <a:solidFill>
                  <a:schemeClr val="tx1"/>
                </a:solidFill>
                <a:latin typeface="Consolas"/>
                <a:ea typeface="宋体"/>
                <a:cs typeface="Times New Roman"/>
              </a:rPr>
              <a:t>直接求解：</a:t>
            </a:r>
            <a:endParaRPr lang="en-US" altLang="zh-CN" sz="2600" dirty="0">
              <a:solidFill>
                <a:schemeClr val="tx1"/>
              </a:solidFill>
              <a:latin typeface="Consolas"/>
              <a:ea typeface="宋体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   if n==2 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  return A[0], A[1],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dist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(A[0], A[1])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if n==3: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      d01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dist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(A[0],A[1])</a:t>
            </a: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      d02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dist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(A[0],A[2])</a:t>
            </a: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      d12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dist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(A[1],A[2])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  P, Q, d = A[0], A[1], d01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 if d02 &lt; d: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    P, Q, d = A[0], A[2], d02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 if d12 &lt; d: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    P, Q, d = A[1], A[2], d12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  return P, Q, d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610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497" y="37501"/>
            <a:ext cx="93610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zh-CN" altLang="zh-CN" sz="2600" dirty="0">
                <a:solidFill>
                  <a:schemeClr val="tx1"/>
                </a:solidFill>
                <a:latin typeface="Consolas"/>
                <a:ea typeface="宋体"/>
                <a:cs typeface="Consolas"/>
              </a:rPr>
              <a:t>划分</a:t>
            </a:r>
            <a:endParaRPr lang="zh-CN" altLang="zh-CN" sz="2600" dirty="0">
              <a:solidFill>
                <a:schemeClr val="tx1"/>
              </a:solidFill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k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(n/2)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AL, AR = []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for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 in range(k):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AL.append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B[A[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].z]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for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 in range(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k,n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):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AR.append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(A[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B[A[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].z] = 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-k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BL, BR, s, t = [],[],0,0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for j in range(n):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if B[j].z &lt; k: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BL.append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(B[j])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AL[B[j].z].z = s++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  else: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2600" dirty="0" err="1">
                <a:latin typeface="Consolas"/>
                <a:ea typeface="宋体"/>
                <a:cs typeface="Times New Roman"/>
              </a:rPr>
              <a:t>BR.append</a:t>
            </a:r>
            <a:r>
              <a:rPr lang="en-US" altLang="zh-CN" sz="2600" dirty="0">
                <a:latin typeface="Consolas"/>
                <a:ea typeface="宋体"/>
                <a:cs typeface="Times New Roman"/>
              </a:rPr>
              <a:t>(B[j])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600" dirty="0">
                <a:latin typeface="Consolas"/>
                <a:ea typeface="宋体"/>
                <a:cs typeface="Times New Roman"/>
              </a:rPr>
              <a:t>		AR[B[j].z].z = t++</a:t>
            </a:r>
            <a:endParaRPr lang="zh-CN" altLang="zh-CN" sz="2600" dirty="0">
              <a:latin typeface="Times New Roman"/>
              <a:ea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75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96549" y="152636"/>
            <a:ext cx="8736971" cy="242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solidFill>
                  <a:schemeClr val="tx1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zh-CN" sz="2167" dirty="0">
                <a:solidFill>
                  <a:schemeClr val="tx1"/>
                </a:solidFill>
                <a:latin typeface="Consolas"/>
                <a:ea typeface="宋体"/>
                <a:cs typeface="Consolas"/>
              </a:rPr>
              <a:t>递归求解</a:t>
            </a:r>
            <a:endParaRPr lang="zh-CN" altLang="zh-CN" sz="2167" dirty="0">
              <a:solidFill>
                <a:schemeClr val="tx1"/>
              </a:solidFill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P1,Q1,d1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ClosestPoint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(AL, BL)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P2,Q2,d2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ClosestPoint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(AR, BR)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933" algn="l"/>
              </a:tabLst>
            </a:pPr>
            <a:r>
              <a:rPr lang="en-US" altLang="zh-CN" sz="2167" dirty="0">
                <a:solidFill>
                  <a:schemeClr val="tx1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zh-CN" sz="2167" dirty="0">
                <a:solidFill>
                  <a:schemeClr val="tx1"/>
                </a:solidFill>
                <a:latin typeface="Consolas"/>
                <a:ea typeface="宋体"/>
                <a:cs typeface="Consolas"/>
              </a:rPr>
              <a:t>合并</a:t>
            </a:r>
            <a:endParaRPr lang="zh-CN" altLang="zh-CN" sz="2167" dirty="0">
              <a:solidFill>
                <a:schemeClr val="tx1"/>
              </a:solidFill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1042162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[P, Q, d] = d1&lt;=d2?,[P1, Q1, d1], [P2, Q2, d2]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, j = 0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m = AL[k-1].x	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497" y="2570905"/>
            <a:ext cx="8736971" cy="442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while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&lt;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len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(BL) and j &lt;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len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(BR):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  if BL[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].x &lt; m – d: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	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+ 1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 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elif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BR[j].x &gt; m + d or BR[j].y &lt; BL[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].y – d: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  	j = j + 1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  else:</a:t>
            </a: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           r = j</a:t>
            </a: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           while r&lt;j+6 &amp;&amp; BR[r].y &lt;= BL[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].y + d: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	   d0 =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dist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(BL[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], BR[j])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	   if d0 &lt; d: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	       P, Q, d = BL[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], BR[j], d0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	     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167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167" dirty="0">
                <a:latin typeface="Consolas"/>
                <a:ea typeface="宋体"/>
                <a:cs typeface="Times New Roman"/>
              </a:rPr>
              <a:t> + 1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  <a:p>
            <a:pPr indent="288916" algn="just">
              <a:spcAft>
                <a:spcPts val="0"/>
              </a:spcAft>
              <a:tabLst>
                <a:tab pos="753246" algn="l"/>
              </a:tabLst>
            </a:pPr>
            <a:r>
              <a:rPr lang="en-US" altLang="zh-CN" sz="2167" dirty="0">
                <a:latin typeface="Consolas"/>
                <a:ea typeface="宋体"/>
                <a:cs typeface="Times New Roman"/>
              </a:rPr>
              <a:t>	return P, Q, d</a:t>
            </a:r>
            <a:endParaRPr lang="zh-CN" altLang="zh-CN" sz="2167" dirty="0">
              <a:latin typeface="Times New Roman"/>
              <a:ea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56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84515" y="1100776"/>
            <a:ext cx="8814979" cy="4528515"/>
            <a:chOff x="534" y="1253"/>
            <a:chExt cx="4525" cy="2515"/>
          </a:xfrm>
        </p:grpSpPr>
        <p:sp>
          <p:nvSpPr>
            <p:cNvPr id="4" name="AutoShape 9"/>
            <p:cNvSpPr>
              <a:spLocks noChangeArrowheads="1"/>
            </p:cNvSpPr>
            <p:nvPr/>
          </p:nvSpPr>
          <p:spPr bwMode="auto">
            <a:xfrm>
              <a:off x="534" y="1253"/>
              <a:ext cx="4525" cy="251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600" dirty="0">
                  <a:solidFill>
                    <a:srgbClr val="0000FF"/>
                  </a:solidFill>
                  <a:ea typeface="黑体" pitchFamily="2" charset="-122"/>
                </a:rPr>
                <a:t>时间复杂度分析：</a:t>
              </a:r>
              <a:endParaRPr lang="en-US" altLang="zh-CN" sz="2600" dirty="0">
                <a:solidFill>
                  <a:srgbClr val="0000FF"/>
                </a:solidFill>
                <a:ea typeface="黑体" pitchFamily="2" charset="-122"/>
              </a:endParaRPr>
            </a:p>
            <a:p>
              <a:pPr eaLnBrk="0" hangingPunct="0">
                <a:defRPr/>
              </a:pPr>
              <a:r>
                <a:rPr lang="en-US" altLang="zh-CN" sz="2600" dirty="0">
                  <a:solidFill>
                    <a:srgbClr val="0000FF"/>
                  </a:solidFill>
                  <a:ea typeface="黑体" pitchFamily="2" charset="-122"/>
                </a:rPr>
                <a:t>1</a:t>
              </a:r>
              <a:r>
                <a:rPr lang="zh-CN" altLang="en-US" sz="2600" dirty="0">
                  <a:solidFill>
                    <a:srgbClr val="0000FF"/>
                  </a:solidFill>
                  <a:ea typeface="黑体" pitchFamily="2" charset="-122"/>
                </a:rPr>
                <a:t>、分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治前横坐标排序时间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O(</a:t>
              </a:r>
              <a:r>
                <a:rPr lang="en-US" altLang="zh-CN" sz="2600" dirty="0" err="1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nlogn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)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；</a:t>
              </a:r>
              <a:endParaRPr lang="en-US" altLang="zh-CN" sz="2600" dirty="0">
                <a:solidFill>
                  <a:srgbClr val="0000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  <a:p>
              <a:pPr eaLnBrk="0" hangingPunct="0">
                <a:defRPr/>
              </a:pP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2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、子问题求解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2T(n/2)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；</a:t>
              </a:r>
              <a:endParaRPr lang="en-US" altLang="zh-CN" sz="2600" dirty="0">
                <a:solidFill>
                  <a:srgbClr val="0000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  <a:p>
              <a:pPr eaLnBrk="0" hangingPunct="0">
                <a:defRPr/>
              </a:pP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3</a:t>
              </a:r>
              <a:r>
                <a:rPr lang="zh-CN" altLang="en-US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、分解与合并时间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O(n) </a:t>
              </a:r>
              <a:r>
                <a:rPr lang="zh-CN" altLang="en-US" sz="2600" dirty="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（</a:t>
              </a:r>
              <a:r>
                <a:rPr lang="zh-CN" altLang="en-US" sz="2600" dirty="0">
                  <a:solidFill>
                    <a:srgbClr val="FF0000"/>
                  </a:solidFill>
                  <a:ea typeface="黑体" pitchFamily="2" charset="-122"/>
                </a:rPr>
                <a:t>对纵坐标排序如何处理？）</a:t>
              </a:r>
              <a:endParaRPr lang="en-US" altLang="zh-CN" sz="2600" dirty="0">
                <a:solidFill>
                  <a:srgbClr val="FF0000"/>
                </a:solidFill>
                <a:ea typeface="黑体" pitchFamily="2" charset="-122"/>
              </a:endParaRPr>
            </a:p>
            <a:p>
              <a:pPr eaLnBrk="0" hangingPunct="0">
                <a:defRPr/>
              </a:pPr>
              <a:r>
                <a:rPr lang="en-US" altLang="zh-CN" sz="2600" dirty="0">
                  <a:solidFill>
                    <a:srgbClr val="0000FF"/>
                  </a:solidFill>
                  <a:ea typeface="黑体" pitchFamily="2" charset="-122"/>
                </a:rPr>
                <a:t>4</a:t>
              </a:r>
              <a:r>
                <a:rPr lang="zh-CN" altLang="en-US" sz="2600" dirty="0">
                  <a:solidFill>
                    <a:srgbClr val="0000FF"/>
                  </a:solidFill>
                  <a:ea typeface="黑体" pitchFamily="2" charset="-122"/>
                </a:rPr>
                <a:t>、递归方程：</a:t>
              </a:r>
              <a:endParaRPr lang="en-US" altLang="zh-CN" sz="2600" dirty="0">
                <a:solidFill>
                  <a:srgbClr val="0000FF"/>
                </a:solidFill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600" dirty="0">
                <a:solidFill>
                  <a:srgbClr val="0000FF"/>
                </a:solidFill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algn="ctr" eaLnBrk="0" hangingPunct="0">
                <a:defRPr/>
              </a:pPr>
              <a:endParaRPr lang="en-US" altLang="zh-CN" sz="2600" dirty="0">
                <a:solidFill>
                  <a:srgbClr val="0000FF"/>
                </a:solidFill>
                <a:ea typeface="宋体" pitchFamily="2" charset="-122"/>
              </a:endParaRPr>
            </a:p>
            <a:p>
              <a:pPr eaLnBrk="0" hangingPunct="0">
                <a:defRPr/>
              </a:pP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</a:rPr>
                <a:t>5</a:t>
              </a:r>
              <a:r>
                <a:rPr lang="zh-CN" altLang="en-US" sz="2600" dirty="0">
                  <a:solidFill>
                    <a:srgbClr val="0000FF"/>
                  </a:solidFill>
                  <a:ea typeface="宋体" pitchFamily="2" charset="-122"/>
                </a:rPr>
                <a:t>、求解结果：</a:t>
              </a:r>
              <a:br>
                <a:rPr lang="en-US" altLang="zh-CN" sz="2600" dirty="0">
                  <a:solidFill>
                    <a:srgbClr val="0000FF"/>
                  </a:solidFill>
                  <a:ea typeface="宋体" pitchFamily="2" charset="-122"/>
                </a:rPr>
              </a:b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</a:rPr>
                <a:t>               </a:t>
              </a:r>
              <a:r>
                <a:rPr lang="en-US" altLang="zh-CN" sz="26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T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</a:t>
              </a:r>
              <a:r>
                <a:rPr lang="en-US" altLang="zh-CN" sz="26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) = </a:t>
              </a:r>
              <a:r>
                <a:rPr lang="en-US" altLang="zh-CN" sz="26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O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</a:t>
              </a:r>
              <a:r>
                <a:rPr lang="en-US" altLang="zh-CN" sz="2600" i="1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nlogn</a:t>
              </a:r>
              <a:r>
                <a:rPr lang="en-US" altLang="zh-CN" sz="26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)</a:t>
              </a:r>
              <a:endParaRPr lang="en-US" altLang="zh-CN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548222"/>
                </p:ext>
              </p:extLst>
            </p:nvPr>
          </p:nvGraphicFramePr>
          <p:xfrm>
            <a:off x="1495" y="2633"/>
            <a:ext cx="2464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55800" imgH="457200" progId="Equation.3">
                    <p:embed/>
                  </p:oleObj>
                </mc:Choice>
                <mc:Fallback>
                  <p:oleObj name="公式" r:id="rId2" imgW="1955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633"/>
                          <a:ext cx="2464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1231" y="-285749"/>
            <a:ext cx="8420100" cy="9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767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29162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4015524" y="-81390"/>
            <a:ext cx="5852022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分治法的求解过程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86921" y="1202606"/>
            <a:ext cx="889304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分治法通常采用</a:t>
            </a:r>
            <a:r>
              <a:rPr lang="zh-CN" altLang="en-US" sz="26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递归算法</a:t>
            </a:r>
            <a:r>
              <a:rPr lang="zh-CN" altLang="en-US" sz="2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设计技术，在每一层递归上都有</a:t>
            </a:r>
            <a:r>
              <a:rPr lang="en-US" altLang="zh-CN" sz="2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个步骤：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84729" y="2640741"/>
            <a:ext cx="8580041" cy="28366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56000" tIns="195000" bIns="195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① 分解：将原问题分解为若干个规模较小，相互独立，与原问题形式相同的子问题。</a:t>
            </a:r>
          </a:p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② 求解子问题：若子问题规模较小而容易被解决则直接求解，否则递归地求解各个子问题。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③ 合并：将各个子问题的解合并为原问题的解。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Box 2" descr="纸莎草纸"/>
          <p:cNvSpPr txBox="1">
            <a:spLocks noChangeArrowheads="1"/>
          </p:cNvSpPr>
          <p:nvPr/>
        </p:nvSpPr>
        <p:spPr bwMode="auto">
          <a:xfrm>
            <a:off x="3860878" y="-81390"/>
            <a:ext cx="5852022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分治算法的框架和一般性描述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3143" y="698697"/>
            <a:ext cx="5142181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分治法的一般的算法设计框架如下：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72720" y="1292575"/>
            <a:ext cx="8158722" cy="493197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95000" tIns="195000" bIns="195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u="sng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600" u="sng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</a:t>
            </a:r>
            <a:r>
              <a:rPr lang="en-US" altLang="zh-CN" sz="2600" u="sng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divide-and-conquer(P)	</a:t>
            </a:r>
          </a:p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输入：问题</a:t>
            </a:r>
            <a:r>
              <a:rPr lang="en-US" altLang="zh-CN" sz="21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zh-CN" altLang="en-US" sz="2167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输出：解 </a:t>
            </a:r>
            <a:r>
              <a:rPr lang="en-US" altLang="zh-CN" sz="2167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				    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 if  |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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then 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             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直接求解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 divide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into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分解子问题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 for </a:t>
            </a:r>
            <a:r>
              <a:rPr lang="en-US" altLang="zh-CN" sz="2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1 to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        </a:t>
            </a:r>
            <a:r>
              <a:rPr lang="en-US" altLang="zh-CN" sz="2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Divide-and-Conquer(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递归求解子问题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．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 Merge(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</a:t>
            </a:r>
            <a:r>
              <a:rPr lang="en-US" altLang="zh-CN" sz="21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334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Text Box 2" descr="纸莎草纸"/>
          <p:cNvSpPr txBox="1">
            <a:spLocks noChangeArrowheads="1"/>
          </p:cNvSpPr>
          <p:nvPr/>
        </p:nvSpPr>
        <p:spPr bwMode="auto">
          <a:xfrm>
            <a:off x="3860878" y="-81390"/>
            <a:ext cx="5852022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分治算法的复杂度分析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5961" y="3776892"/>
            <a:ext cx="812548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设求解规模为</a:t>
            </a:r>
            <a:r>
              <a:rPr lang="en-US" altLang="zh-CN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的问题时，算法时间复杂度为</a:t>
            </a:r>
            <a:r>
              <a:rPr lang="en-US" altLang="zh-CN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T(n)</a:t>
            </a: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，分治算法时间复杂度的递推方程：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0532" y="4946924"/>
            <a:ext cx="8203491" cy="1368397"/>
            <a:chOff x="-140029" y="4584814"/>
            <a:chExt cx="7965412" cy="126313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76500" y="4584814"/>
              <a:ext cx="7889667" cy="1144793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95000" tIns="195000" bIns="19500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50000"/>
                </a:lnSpc>
              </a:pPr>
              <a:endPara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862536"/>
                </p:ext>
              </p:extLst>
            </p:nvPr>
          </p:nvGraphicFramePr>
          <p:xfrm>
            <a:off x="-140029" y="4636631"/>
            <a:ext cx="7965412" cy="1211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501640" imgH="380880" progId="Equation.3">
                    <p:embed/>
                  </p:oleObj>
                </mc:Choice>
                <mc:Fallback>
                  <p:oleObj name="公式" r:id="rId2" imgW="250164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0029" y="4636631"/>
                          <a:ext cx="7965412" cy="1211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05961" y="932723"/>
            <a:ext cx="8125482" cy="22929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分治算法的时间包含三部分：</a:t>
            </a:r>
            <a:endParaRPr lang="en-US" altLang="zh-CN" sz="2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371464" indent="-371464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分解时间</a:t>
            </a:r>
            <a:endParaRPr lang="en-US" altLang="zh-CN" sz="2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371464" indent="-371464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子问题求解时间</a:t>
            </a:r>
            <a:endParaRPr lang="en-US" altLang="zh-CN" sz="2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371464" indent="-371464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合并时间</a:t>
            </a:r>
          </a:p>
        </p:txBody>
      </p:sp>
    </p:spTree>
    <p:extLst>
      <p:ext uri="{BB962C8B-B14F-4D97-AF65-F5344CB8AC3E}">
        <p14:creationId xmlns:p14="http://schemas.microsoft.com/office/powerpoint/2010/main" val="5308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55637" y="854714"/>
            <a:ext cx="8893042" cy="303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原问题应该分为多少个子问题才较适宜？各个子问题的规模应该怎样才为适当？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这些问题很难予以肯定的回答。但人们从大量实践中发现，在用分治法设计算法时，最好使子问题的规模大致相同。换句话说，将一个问题分成大小相等的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个子问题的处理方法是行之有效的。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时称为</a:t>
            </a:r>
            <a:r>
              <a:rPr lang="zh-CN" altLang="en-US" sz="2167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减治法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Text Box 2" descr="纸莎草纸"/>
          <p:cNvSpPr txBox="1">
            <a:spLocks noChangeArrowheads="1"/>
          </p:cNvSpPr>
          <p:nvPr/>
        </p:nvSpPr>
        <p:spPr bwMode="auto">
          <a:xfrm>
            <a:off x="3860878" y="-81390"/>
            <a:ext cx="5852022" cy="559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分治法的分割规模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8497" y="4104652"/>
            <a:ext cx="3744416" cy="25351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时，称为</a:t>
            </a:r>
            <a:r>
              <a:rPr lang="zh-CN" altLang="en-US" sz="2167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，这种使子问题规模大致相等的做法是出自一种平衡子问题的思想，它几乎总是比子问题规模不等的做法要好。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96558" y="4530416"/>
            <a:ext cx="4411297" cy="2289808"/>
            <a:chOff x="1285852" y="2000240"/>
            <a:chExt cx="5357850" cy="3469728"/>
          </a:xfrm>
        </p:grpSpPr>
        <p:sp>
          <p:nvSpPr>
            <p:cNvPr id="7" name="矩形 6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852" y="4824723"/>
              <a:ext cx="642942" cy="64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57487" y="4824723"/>
              <a:ext cx="642942" cy="64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0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3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3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3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86248" y="4824723"/>
              <a:ext cx="642942" cy="64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57884" y="4824723"/>
              <a:ext cx="642942" cy="64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0576" y="-254713"/>
            <a:ext cx="8630613" cy="797393"/>
          </a:xfrm>
        </p:spPr>
        <p:txBody>
          <a:bodyPr/>
          <a:lstStyle/>
          <a:p>
            <a:pPr algn="l"/>
            <a:r>
              <a:rPr lang="zh-CN" altLang="en-US" dirty="0">
                <a:latin typeface="黑体" pitchFamily="49" charset="-122"/>
                <a:ea typeface="黑体" pitchFamily="49" charset="-122"/>
              </a:rPr>
              <a:t>分治法求解组合问题示例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0489" y="1478784"/>
            <a:ext cx="9205023" cy="5070563"/>
          </a:xfrm>
        </p:spPr>
        <p:txBody>
          <a:bodyPr>
            <a:normAutofit/>
          </a:bodyPr>
          <a:lstStyle/>
          <a:p>
            <a:r>
              <a:rPr lang="zh-CN" altLang="en-US" sz="3033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最大连续子序列和问题</a:t>
            </a:r>
            <a:endParaRPr lang="en-US" altLang="zh-CN" sz="3033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6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6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033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棋盘覆盖问题</a:t>
            </a:r>
            <a:endParaRPr lang="en-US" altLang="zh-CN" sz="3033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600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600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6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）的棋盘，恰好有一个特殊方格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型骨牌覆盖除了特殊方格外的其他全部方格。</a:t>
            </a:r>
          </a:p>
          <a:p>
            <a:r>
              <a:rPr lang="zh-CN" altLang="en-US" sz="3033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循环赛日程安排问题</a:t>
            </a:r>
            <a:endParaRPr lang="en-US" altLang="zh-CN" sz="3033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6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600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zh-CN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循环赛</a:t>
            </a:r>
            <a:r>
              <a:rPr lang="zh-CN" altLang="en-US" sz="2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日程表。</a:t>
            </a:r>
            <a:endParaRPr lang="zh-CN" altLang="en-US" sz="2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67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2371</TotalTime>
  <Words>6615</Words>
  <Application>Microsoft Office PowerPoint</Application>
  <PresentationFormat>A4 纸张(210x297 毫米)</PresentationFormat>
  <Paragraphs>695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等线</vt:lpstr>
      <vt:lpstr>仿宋</vt:lpstr>
      <vt:lpstr>黑体</vt:lpstr>
      <vt:lpstr>楷体</vt:lpstr>
      <vt:lpstr>楷体_GB2312</vt:lpstr>
      <vt:lpstr>微软雅黑</vt:lpstr>
      <vt:lpstr>Arial</vt:lpstr>
      <vt:lpstr>Arial Rounded MT Bold</vt:lpstr>
      <vt:lpstr>Calibri</vt:lpstr>
      <vt:lpstr>Calibri Light</vt:lpstr>
      <vt:lpstr>Cambria Math</vt:lpstr>
      <vt:lpstr>Consolas</vt:lpstr>
      <vt:lpstr>Times New Roman</vt:lpstr>
      <vt:lpstr>Wingdings</vt:lpstr>
      <vt:lpstr>Office 主题​​</vt:lpstr>
      <vt:lpstr>公式</vt:lpstr>
      <vt:lpstr>算法设计与分析</vt:lpstr>
      <vt:lpstr>主要内容：</vt:lpstr>
      <vt:lpstr>分治法的设计思想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分治法求解组合问题示例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分治法求解数值计算问题示例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分治法求解几何问题示例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M19121</cp:lastModifiedBy>
  <cp:revision>503</cp:revision>
  <dcterms:created xsi:type="dcterms:W3CDTF">2012-11-28T00:02:12Z</dcterms:created>
  <dcterms:modified xsi:type="dcterms:W3CDTF">2023-03-05T08:10:25Z</dcterms:modified>
</cp:coreProperties>
</file>