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24" r:id="rId1"/>
  </p:sldMasterIdLst>
  <p:notesMasterIdLst>
    <p:notesMasterId r:id="rId96"/>
  </p:notesMasterIdLst>
  <p:handoutMasterIdLst>
    <p:handoutMasterId r:id="rId97"/>
  </p:handoutMasterIdLst>
  <p:sldIdLst>
    <p:sldId id="256" r:id="rId2"/>
    <p:sldId id="373" r:id="rId3"/>
    <p:sldId id="374" r:id="rId4"/>
    <p:sldId id="434" r:id="rId5"/>
    <p:sldId id="367" r:id="rId6"/>
    <p:sldId id="364" r:id="rId7"/>
    <p:sldId id="365" r:id="rId8"/>
    <p:sldId id="369" r:id="rId9"/>
    <p:sldId id="375" r:id="rId10"/>
    <p:sldId id="376" r:id="rId11"/>
    <p:sldId id="377" r:id="rId12"/>
    <p:sldId id="332" r:id="rId13"/>
    <p:sldId id="333" r:id="rId14"/>
    <p:sldId id="370" r:id="rId15"/>
    <p:sldId id="371" r:id="rId16"/>
    <p:sldId id="343" r:id="rId17"/>
    <p:sldId id="344" r:id="rId18"/>
    <p:sldId id="372" r:id="rId19"/>
    <p:sldId id="350" r:id="rId20"/>
    <p:sldId id="379" r:id="rId21"/>
    <p:sldId id="378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9" r:id="rId31"/>
    <p:sldId id="390" r:id="rId32"/>
    <p:sldId id="391" r:id="rId33"/>
    <p:sldId id="392" r:id="rId34"/>
    <p:sldId id="393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02" r:id="rId44"/>
    <p:sldId id="403" r:id="rId45"/>
    <p:sldId id="404" r:id="rId46"/>
    <p:sldId id="405" r:id="rId47"/>
    <p:sldId id="406" r:id="rId48"/>
    <p:sldId id="407" r:id="rId49"/>
    <p:sldId id="408" r:id="rId50"/>
    <p:sldId id="409" r:id="rId51"/>
    <p:sldId id="410" r:id="rId52"/>
    <p:sldId id="411" r:id="rId53"/>
    <p:sldId id="412" r:id="rId54"/>
    <p:sldId id="413" r:id="rId55"/>
    <p:sldId id="414" r:id="rId56"/>
    <p:sldId id="415" r:id="rId57"/>
    <p:sldId id="416" r:id="rId58"/>
    <p:sldId id="419" r:id="rId59"/>
    <p:sldId id="420" r:id="rId60"/>
    <p:sldId id="421" r:id="rId61"/>
    <p:sldId id="422" r:id="rId62"/>
    <p:sldId id="423" r:id="rId63"/>
    <p:sldId id="424" r:id="rId64"/>
    <p:sldId id="425" r:id="rId65"/>
    <p:sldId id="426" r:id="rId66"/>
    <p:sldId id="427" r:id="rId67"/>
    <p:sldId id="428" r:id="rId68"/>
    <p:sldId id="429" r:id="rId69"/>
    <p:sldId id="430" r:id="rId70"/>
    <p:sldId id="431" r:id="rId71"/>
    <p:sldId id="432" r:id="rId72"/>
    <p:sldId id="433" r:id="rId73"/>
    <p:sldId id="442" r:id="rId74"/>
    <p:sldId id="443" r:id="rId75"/>
    <p:sldId id="444" r:id="rId76"/>
    <p:sldId id="445" r:id="rId77"/>
    <p:sldId id="446" r:id="rId78"/>
    <p:sldId id="447" r:id="rId79"/>
    <p:sldId id="448" r:id="rId80"/>
    <p:sldId id="449" r:id="rId81"/>
    <p:sldId id="450" r:id="rId82"/>
    <p:sldId id="451" r:id="rId83"/>
    <p:sldId id="452" r:id="rId84"/>
    <p:sldId id="453" r:id="rId85"/>
    <p:sldId id="454" r:id="rId86"/>
    <p:sldId id="455" r:id="rId87"/>
    <p:sldId id="456" r:id="rId88"/>
    <p:sldId id="457" r:id="rId89"/>
    <p:sldId id="458" r:id="rId90"/>
    <p:sldId id="459" r:id="rId91"/>
    <p:sldId id="460" r:id="rId92"/>
    <p:sldId id="461" r:id="rId93"/>
    <p:sldId id="462" r:id="rId94"/>
    <p:sldId id="281" r:id="rId95"/>
  </p:sldIdLst>
  <p:sldSz cx="9906000" cy="6858000" type="A4"/>
  <p:notesSz cx="9904413" cy="6667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C13E3"/>
    <a:srgbClr val="CC3399"/>
    <a:srgbClr val="FFE5FF"/>
    <a:srgbClr val="FFCCFF"/>
    <a:srgbClr val="FFC800"/>
    <a:srgbClr val="00FF00"/>
    <a:srgbClr val="66FF66"/>
    <a:srgbClr val="CC0066"/>
    <a:srgbClr val="C64847"/>
    <a:srgbClr val="ADD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89114" autoAdjust="0"/>
  </p:normalViewPr>
  <p:slideViewPr>
    <p:cSldViewPr>
      <p:cViewPr varScale="1">
        <p:scale>
          <a:sx n="77" d="100"/>
          <a:sy n="77" d="100"/>
        </p:scale>
        <p:origin x="653" y="53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6" y="42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72"/>
    </p:cViewPr>
  </p:sorterViewPr>
  <p:notesViewPr>
    <p:cSldViewPr>
      <p:cViewPr varScale="1">
        <p:scale>
          <a:sx n="89" d="100"/>
          <a:sy n="89" d="100"/>
        </p:scale>
        <p:origin x="8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10209" y="6332968"/>
            <a:ext cx="4291912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28B23-CA60-4F93-AEAC-735D2E47B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929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1912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10209" y="0"/>
            <a:ext cx="4291912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C7ED6-AA01-4247-83CC-B0AFF8EDD8A4}" type="datetimeFigureOut">
              <a:rPr lang="zh-CN" altLang="en-US" smtClean="0"/>
              <a:pPr/>
              <a:t>2023/3/5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146425" y="500063"/>
            <a:ext cx="3611563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0442" y="3167062"/>
            <a:ext cx="7923530" cy="300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32968"/>
            <a:ext cx="4291912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10209" y="6332968"/>
            <a:ext cx="4291912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05C2F-C2D0-41D0-B081-206A7C6C3D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429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146425" y="500063"/>
            <a:ext cx="3611563" cy="25003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528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83E5984C-ABEC-4DBF-B0D8-1E1867312EA8}" type="slidenum">
              <a:rPr lang="zh-CN" altLang="en-US" smtClean="0"/>
              <a:pPr eaLnBrk="1" hangingPunct="1"/>
              <a:t>19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6425" y="500063"/>
            <a:ext cx="3611563" cy="2500312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077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146425" y="500063"/>
            <a:ext cx="3611563" cy="25003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021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69353" indent="-29590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83622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57070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130519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603967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077416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550864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024313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3570D4E8-4D9D-44A4-B5FD-371FECDC558F}" type="slidenum">
              <a:rPr lang="zh-CN" altLang="en-US" sz="1200"/>
              <a:pPr eaLnBrk="1" hangingPunct="1"/>
              <a:t>21</a:t>
            </a:fld>
            <a:endParaRPr lang="en-US" altLang="zh-CN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6425" y="500063"/>
            <a:ext cx="3611563" cy="2500312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2308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69353" indent="-29590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83622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57070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130519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603967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077416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550864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024313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5935D28E-2986-466D-8F71-1BB2BEA0DABF}" type="slidenum">
              <a:rPr lang="zh-CN" altLang="en-US" sz="1200"/>
              <a:pPr eaLnBrk="1" hangingPunct="1"/>
              <a:t>23</a:t>
            </a:fld>
            <a:endParaRPr lang="en-US" altLang="zh-CN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6425" y="500063"/>
            <a:ext cx="3611563" cy="2500312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7600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69353" indent="-29590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83622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57070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130519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603967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077416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550864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024313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B3F7F8D6-1598-4389-AF77-AFD13DE38970}" type="slidenum">
              <a:rPr lang="zh-CN" altLang="en-US" sz="1200"/>
              <a:pPr eaLnBrk="1" hangingPunct="1"/>
              <a:t>24</a:t>
            </a:fld>
            <a:endParaRPr lang="en-US" altLang="zh-CN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6425" y="500063"/>
            <a:ext cx="3611563" cy="2500312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5738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69353" indent="-29590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83622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57070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130519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603967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077416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550864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024313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C3101E14-EDE3-4684-8C56-A16319875A57}" type="slidenum">
              <a:rPr lang="zh-CN" altLang="en-US" sz="1200"/>
              <a:pPr eaLnBrk="1" hangingPunct="1"/>
              <a:t>25</a:t>
            </a:fld>
            <a:endParaRPr lang="en-US" altLang="zh-CN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6425" y="500063"/>
            <a:ext cx="3611563" cy="25003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4689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69353" indent="-29590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83622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57070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130519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603967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077416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550864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024313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F8BA1C98-7F36-40BE-A27E-DAC718443219}" type="slidenum">
              <a:rPr lang="zh-CN" altLang="en-US" sz="1200"/>
              <a:pPr eaLnBrk="1" hangingPunct="1"/>
              <a:t>26</a:t>
            </a:fld>
            <a:endParaRPr lang="en-US" altLang="zh-CN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6425" y="500063"/>
            <a:ext cx="3611563" cy="2500312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1367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69353" indent="-29590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83622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57070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130519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603967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077416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550864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024313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91146390-C3F9-4510-96AF-7F1E69953BBE}" type="slidenum">
              <a:rPr lang="zh-CN" altLang="en-US" sz="1200"/>
              <a:pPr eaLnBrk="1" hangingPunct="1"/>
              <a:t>27</a:t>
            </a:fld>
            <a:endParaRPr lang="en-US" altLang="zh-CN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6425" y="500063"/>
            <a:ext cx="3611563" cy="2500312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9371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69353" indent="-29590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83622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57070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130519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603967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077416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550864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024313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AAFA45C9-8704-4F32-989F-F2945A84E0DE}" type="slidenum">
              <a:rPr lang="zh-CN" altLang="en-US" sz="1200"/>
              <a:pPr eaLnBrk="1" hangingPunct="1"/>
              <a:t>29</a:t>
            </a:fld>
            <a:endParaRPr lang="en-US" altLang="zh-CN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6425" y="500063"/>
            <a:ext cx="3611563" cy="2500312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7182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69353" indent="-29590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83622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57070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130519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603967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077416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550864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024313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D0AFA1F9-B3CA-4FD1-B3CF-F82BEADA42E1}" type="slidenum">
              <a:rPr lang="zh-CN" altLang="en-US" sz="1200"/>
              <a:pPr eaLnBrk="1" hangingPunct="1"/>
              <a:t>30</a:t>
            </a:fld>
            <a:endParaRPr lang="en-US" altLang="zh-CN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6425" y="500063"/>
            <a:ext cx="3611563" cy="2500312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460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146425" y="500063"/>
            <a:ext cx="3611563" cy="25003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4096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69353" indent="-29590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83622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57070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130519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603967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077416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550864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024313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4B827719-48E7-4771-9031-A59CE07B0322}" type="slidenum">
              <a:rPr lang="zh-CN" altLang="en-US" sz="1200"/>
              <a:pPr eaLnBrk="1" hangingPunct="1"/>
              <a:t>32</a:t>
            </a:fld>
            <a:endParaRPr lang="en-US" altLang="zh-CN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6425" y="500063"/>
            <a:ext cx="3611563" cy="2500312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78825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69353" indent="-29590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83622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57070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130519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603967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077416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550864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024313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DA72D0C1-99C6-413C-B3FD-A53B4EF809D3}" type="slidenum">
              <a:rPr lang="zh-CN" altLang="en-US" sz="1200"/>
              <a:pPr eaLnBrk="1" hangingPunct="1"/>
              <a:t>33</a:t>
            </a:fld>
            <a:endParaRPr lang="en-US" altLang="zh-CN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6425" y="500063"/>
            <a:ext cx="3611563" cy="2500312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137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69353" indent="-29590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83622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57070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130519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603967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077416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550864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024313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832B22E1-8717-410E-B95D-BB37E9521D6D}" type="slidenum">
              <a:rPr lang="zh-CN" altLang="en-US" sz="1200"/>
              <a:pPr eaLnBrk="1" hangingPunct="1"/>
              <a:t>35</a:t>
            </a:fld>
            <a:endParaRPr lang="en-US" altLang="zh-CN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6425" y="500063"/>
            <a:ext cx="3611563" cy="2500312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1648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69353" indent="-29590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83622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57070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130519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603967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077416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550864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024313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47B815D1-3B0B-47A3-855F-3666E646896C}" type="slidenum">
              <a:rPr lang="zh-CN" altLang="en-US" sz="1200"/>
              <a:pPr eaLnBrk="1" hangingPunct="1"/>
              <a:t>38</a:t>
            </a:fld>
            <a:endParaRPr lang="en-US" altLang="zh-CN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6425" y="500063"/>
            <a:ext cx="3611563" cy="2500312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96357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69353" indent="-29590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83622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57070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130519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603967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077416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550864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024313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D3E9C6E9-E61A-4F7A-AE84-B7D78AAC9346}" type="slidenum">
              <a:rPr lang="zh-CN" altLang="en-US" sz="1200"/>
              <a:pPr eaLnBrk="1" hangingPunct="1"/>
              <a:t>39</a:t>
            </a:fld>
            <a:endParaRPr lang="en-US" altLang="zh-CN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6425" y="500063"/>
            <a:ext cx="3611563" cy="2500312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11188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69353" indent="-29590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83622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57070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130519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603967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077416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550864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024313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74FB035F-D4C1-4DD8-92BA-FBC6A1A18CB5}" type="slidenum">
              <a:rPr lang="zh-CN" altLang="en-US" sz="1200"/>
              <a:pPr eaLnBrk="1" hangingPunct="1"/>
              <a:t>40</a:t>
            </a:fld>
            <a:endParaRPr lang="en-US" altLang="zh-CN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6425" y="500063"/>
            <a:ext cx="3611563" cy="2500312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0329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69353" indent="-29590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83622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57070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130519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603967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077416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550864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024313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ADEF1FB3-C3EF-441B-9C78-CBF5C2A28890}" type="slidenum">
              <a:rPr lang="zh-CN" altLang="en-US" sz="1200"/>
              <a:pPr eaLnBrk="1" hangingPunct="1"/>
              <a:t>46</a:t>
            </a:fld>
            <a:endParaRPr lang="en-US" altLang="zh-CN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6425" y="500063"/>
            <a:ext cx="3611563" cy="2500312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95959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69353" indent="-29590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83622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57070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130519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603967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077416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550864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024313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5B69ED19-24C8-4AB3-A50E-B1A5784F302F}" type="slidenum">
              <a:rPr lang="zh-CN" altLang="en-US" sz="1200"/>
              <a:pPr eaLnBrk="1" hangingPunct="1"/>
              <a:t>47</a:t>
            </a:fld>
            <a:endParaRPr lang="en-US" altLang="zh-CN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6425" y="500063"/>
            <a:ext cx="3611563" cy="2500312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821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69353" indent="-29590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83622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57070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130519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603967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077416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550864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024313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1FE15464-294C-4489-B44D-9DE22B512803}" type="slidenum">
              <a:rPr lang="zh-CN" altLang="en-US" sz="1200"/>
              <a:pPr eaLnBrk="1" hangingPunct="1"/>
              <a:t>48</a:t>
            </a:fld>
            <a:endParaRPr lang="en-US" altLang="zh-CN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6425" y="500063"/>
            <a:ext cx="3611563" cy="2500312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12783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69353" indent="-29590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83622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57070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130519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603967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077416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550864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024313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A320544A-43FE-43B0-A682-96555653366E}" type="slidenum">
              <a:rPr lang="zh-CN" altLang="en-US" sz="1200"/>
              <a:pPr eaLnBrk="1" hangingPunct="1"/>
              <a:t>53</a:t>
            </a:fld>
            <a:endParaRPr lang="en-US" altLang="zh-CN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6425" y="500063"/>
            <a:ext cx="3611563" cy="2500312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9955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146425" y="500063"/>
            <a:ext cx="3611563" cy="25003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人点上留，人在边上走</a:t>
            </a:r>
            <a:endParaRPr lang="en-US" altLang="zh-CN" dirty="0"/>
          </a:p>
          <a:p>
            <a:r>
              <a:rPr lang="en-US" altLang="zh-CN" dirty="0"/>
              <a:t>DFS</a:t>
            </a:r>
            <a:r>
              <a:rPr lang="zh-CN" altLang="en-US" dirty="0"/>
              <a:t>：递归；</a:t>
            </a:r>
            <a:r>
              <a:rPr lang="en-US" altLang="zh-CN" dirty="0"/>
              <a:t>BFS</a:t>
            </a:r>
            <a:r>
              <a:rPr lang="zh-CN" altLang="en-US"/>
              <a:t>：队列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296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69353" indent="-29590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83622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57070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130519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603967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077416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550864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024313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17558D63-1A63-4096-B083-E9E072E30768}" type="slidenum">
              <a:rPr lang="zh-CN" altLang="en-US" sz="1200"/>
              <a:pPr eaLnBrk="1" hangingPunct="1"/>
              <a:t>54</a:t>
            </a:fld>
            <a:endParaRPr lang="en-US" altLang="zh-CN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6425" y="500063"/>
            <a:ext cx="3611563" cy="2500312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29125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69353" indent="-29590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83622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57070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130519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603967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077416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550864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024313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E966FA42-F8B8-4E47-9DEB-893E2E82CC4C}" type="slidenum">
              <a:rPr lang="zh-CN" altLang="en-US" sz="1200"/>
              <a:pPr eaLnBrk="1" hangingPunct="1"/>
              <a:t>55</a:t>
            </a:fld>
            <a:endParaRPr lang="en-US" altLang="zh-CN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6425" y="500063"/>
            <a:ext cx="3611563" cy="2500312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36753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69353" indent="-29590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83622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57070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130519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603967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077416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550864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024313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3F6A5CFB-438A-47BE-A558-FD5E47F333BE}" type="slidenum">
              <a:rPr lang="zh-CN" altLang="en-US" sz="1200"/>
              <a:pPr eaLnBrk="1" hangingPunct="1"/>
              <a:t>56</a:t>
            </a:fld>
            <a:endParaRPr lang="en-US" altLang="zh-CN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6425" y="500063"/>
            <a:ext cx="3611563" cy="2500312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61432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69353" indent="-29590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83622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57070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130519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603967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077416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550864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024313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D0661067-9E41-447F-B862-C66C3BAC055D}" type="slidenum">
              <a:rPr lang="zh-CN" altLang="en-US" sz="1200"/>
              <a:pPr eaLnBrk="1" hangingPunct="1"/>
              <a:t>59</a:t>
            </a:fld>
            <a:endParaRPr lang="en-US" altLang="zh-CN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6425" y="500063"/>
            <a:ext cx="3611563" cy="2500312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27714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69353" indent="-29590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83622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57070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130519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603967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077416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550864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024313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3B3EBD6B-E906-4E36-89C4-81E0B3FFBE60}" type="slidenum">
              <a:rPr lang="zh-CN" altLang="en-US" sz="1200"/>
              <a:pPr eaLnBrk="1" hangingPunct="1"/>
              <a:t>63</a:t>
            </a:fld>
            <a:endParaRPr lang="en-US" altLang="zh-CN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6425" y="500063"/>
            <a:ext cx="3611563" cy="2500312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42571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69353" indent="-295905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83622" indent="-236725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57070" indent="-236725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130519" indent="-236725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603967" indent="-236725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077416" indent="-236725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550864" indent="-236725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024313" indent="-236725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5E03FCEB-D365-4206-AA53-AB8947B9876E}" type="slidenum">
              <a:rPr lang="zh-CN" altLang="en-US" sz="1200" i="0"/>
              <a:pPr eaLnBrk="1" hangingPunct="1"/>
              <a:t>65</a:t>
            </a:fld>
            <a:endParaRPr lang="en-US" altLang="zh-CN" sz="1200" i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6425" y="500063"/>
            <a:ext cx="3611563" cy="2500312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47723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69353" indent="-29590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83622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57070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130519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603967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077416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550864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024313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256245C8-A99B-4C13-8736-100CF9635F9A}" type="slidenum">
              <a:rPr lang="zh-CN" altLang="en-US" sz="1200"/>
              <a:pPr eaLnBrk="1" hangingPunct="1"/>
              <a:t>66</a:t>
            </a:fld>
            <a:endParaRPr lang="en-US" altLang="zh-CN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6425" y="500063"/>
            <a:ext cx="3611563" cy="2500312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91387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69353" indent="-29590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83622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57070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130519" indent="-236725" eaLnBrk="0" hangingPunct="0"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603967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077416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550864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024313" indent="-236725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02120EDE-C237-458F-BA84-995009B9D9ED}" type="slidenum">
              <a:rPr lang="zh-CN" altLang="en-US" sz="1200"/>
              <a:pPr eaLnBrk="1" hangingPunct="1"/>
              <a:t>67</a:t>
            </a:fld>
            <a:endParaRPr lang="en-US" altLang="zh-CN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6425" y="500063"/>
            <a:ext cx="3611563" cy="2500312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98572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146425" y="500063"/>
            <a:ext cx="3611563" cy="25003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人点上留，人在边上走</a:t>
            </a:r>
            <a:endParaRPr lang="en-US" altLang="zh-CN" dirty="0"/>
          </a:p>
          <a:p>
            <a:r>
              <a:rPr lang="en-US" altLang="zh-CN" dirty="0"/>
              <a:t>DFS</a:t>
            </a:r>
            <a:r>
              <a:rPr lang="zh-CN" altLang="en-US" dirty="0"/>
              <a:t>：递归；</a:t>
            </a:r>
            <a:r>
              <a:rPr lang="en-US" altLang="zh-CN" dirty="0"/>
              <a:t>BFS</a:t>
            </a:r>
            <a:r>
              <a:rPr lang="zh-CN" altLang="en-US"/>
              <a:t>：队列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296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861" indent="-285716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2864" indent="-228573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008" indent="-228573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154" indent="-228573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299" indent="-22857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445" indent="-22857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8590" indent="-22857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5736" indent="-22857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EDF82DD6-25B0-4BD6-9A25-5312355E326C}" type="slidenum">
              <a:rPr lang="zh-CN" altLang="en-US" smtClean="0"/>
              <a:pPr eaLnBrk="1" hangingPunct="1"/>
              <a:t>75</a:t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6425" y="500063"/>
            <a:ext cx="3611563" cy="2500312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3192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F094C8DA-3561-427D-8B3C-EF71D0FB06DD}" type="slidenum">
              <a:rPr lang="zh-CN" altLang="en-US" smtClean="0"/>
              <a:pPr eaLnBrk="1" hangingPunct="1"/>
              <a:t>10</a:t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6425" y="500063"/>
            <a:ext cx="3611563" cy="2500312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2338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861" indent="-285716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2864" indent="-228573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008" indent="-228573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154" indent="-228573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299" indent="-22857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445" indent="-22857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8590" indent="-22857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5736" indent="-228573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8F00FBA2-58FF-438B-B58B-B10F8EA88C5D}" type="slidenum">
              <a:rPr lang="zh-CN" altLang="en-US" smtClean="0"/>
              <a:pPr eaLnBrk="1" hangingPunct="1"/>
              <a:t>78</a:t>
            </a:fld>
            <a:endParaRPr lang="en-US" altLang="zh-CN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6425" y="500063"/>
            <a:ext cx="3611563" cy="2500312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7490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146425" y="500063"/>
            <a:ext cx="3611563" cy="25003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316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29ED9C9A-18DE-4DC9-925C-5C37B73636F4}" type="slidenum">
              <a:rPr lang="zh-CN" altLang="en-US" smtClean="0"/>
              <a:pPr eaLnBrk="1" hangingPunct="1"/>
              <a:t>12</a:t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6425" y="500063"/>
            <a:ext cx="3611563" cy="2500312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0296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5D4458A4-140B-4DB0-BD26-2364AE6E81DB}" type="slidenum">
              <a:rPr lang="zh-CN" altLang="en-US" smtClean="0"/>
              <a:pPr eaLnBrk="1" hangingPunct="1"/>
              <a:t>13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6425" y="500063"/>
            <a:ext cx="3611563" cy="2500312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6419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CD7AA97E-9FA4-4822-9AF2-6D6E94AF7D92}" type="slidenum">
              <a:rPr lang="zh-CN" altLang="en-US" smtClean="0"/>
              <a:pPr eaLnBrk="1" hangingPunct="1"/>
              <a:t>16</a:t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6425" y="500063"/>
            <a:ext cx="3611563" cy="2500312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7389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28A6C003-F69D-4F6C-A7D9-6C7DE37BD54E}" type="slidenum">
              <a:rPr lang="zh-CN" altLang="en-US" smtClean="0"/>
              <a:pPr eaLnBrk="1" hangingPunct="1"/>
              <a:t>17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6425" y="500063"/>
            <a:ext cx="3611563" cy="2500312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3297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2C3B7E4E-D03A-4B47-9F8C-3700EAD30FD5}" type="slidenum">
              <a:rPr lang="zh-CN" altLang="en-US" smtClean="0"/>
              <a:pPr eaLnBrk="1" hangingPunct="1"/>
              <a:t>18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6425" y="500063"/>
            <a:ext cx="3611563" cy="2500312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961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609601"/>
            <a:ext cx="84201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66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953000"/>
            <a:ext cx="69342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2E0E226-65E5-4457-8A33-AB962F4AD2D8}" type="datetime1">
              <a:rPr lang="en-US" altLang="zh-CN" smtClean="0"/>
              <a:t>3/5/2023</a:t>
            </a:fld>
            <a:endParaRPr lang="zh-CN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853582" y="6309321"/>
            <a:ext cx="4723488" cy="365125"/>
          </a:xfrm>
        </p:spPr>
        <p:txBody>
          <a:bodyPr/>
          <a:lstStyle>
            <a:lvl1pPr>
              <a:defRPr sz="1517">
                <a:latin typeface="+mn-lt"/>
              </a:defRPr>
            </a:lvl1pPr>
          </a:lstStyle>
          <a:p>
            <a:r>
              <a:rPr lang="zh-CN" altLang="en-US" dirty="0"/>
              <a:t>湖南师范大学信息科学与工程学院</a:t>
            </a:r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B271-135F-4AC0-9E59-DC7646A30ABA}" type="datetime1">
              <a:rPr lang="en-US" altLang="zh-CN" smtClean="0"/>
              <a:t>3/5/2023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>
            <a:lvl1pPr>
              <a:defRPr sz="5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5535-4C48-4979-A814-0FA47260A584}" type="datetime1">
              <a:rPr lang="en-US" altLang="zh-CN" smtClean="0"/>
              <a:t>3/5/2023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32656"/>
            <a:ext cx="8915400" cy="1051520"/>
          </a:xfrm>
        </p:spPr>
        <p:txBody>
          <a:bodyPr/>
          <a:lstStyle>
            <a:lvl1pPr>
              <a:defRPr sz="5200" baseline="0">
                <a:latin typeface="Palatino Linotype" pitchFamily="18" charset="0"/>
                <a:ea typeface="华文楷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783357"/>
            <a:ext cx="89154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03217" y="6468468"/>
            <a:ext cx="225980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BB6C5B93-AE9E-475D-889D-734B4F950A3F}" type="datetime1">
              <a:rPr lang="en-US" altLang="zh-CN" smtClean="0"/>
              <a:t>3/5/2023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4515" y="6453337"/>
            <a:ext cx="6240693" cy="365125"/>
          </a:xfrm>
        </p:spPr>
        <p:txBody>
          <a:bodyPr/>
          <a:lstStyle>
            <a:lvl1pPr>
              <a:defRPr lang="en-US" altLang="zh-CN" sz="13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22755" y="6468468"/>
            <a:ext cx="4447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1371601"/>
            <a:ext cx="8420100" cy="2505075"/>
          </a:xfrm>
        </p:spPr>
        <p:txBody>
          <a:bodyPr anchor="b"/>
          <a:lstStyle>
            <a:lvl1pPr algn="ctr" defTabSz="9905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2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Palatino Linotype" pitchFamily="18" charset="0"/>
                <a:ea typeface="华文楷体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068764"/>
            <a:ext cx="8420100" cy="1131887"/>
          </a:xfrm>
        </p:spPr>
        <p:txBody>
          <a:bodyPr anchor="t"/>
          <a:lstStyle>
            <a:lvl1pPr marL="0" indent="0" algn="ctr">
              <a:buNone/>
              <a:defRPr sz="2167" baseline="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D008-DA57-4178-97F6-AD98B3C25501}" type="datetime1">
              <a:rPr lang="en-US" altLang="zh-CN" smtClean="0"/>
              <a:t>3/5/2023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870450" y="3924300"/>
            <a:ext cx="91836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8" name="Oval 7"/>
          <p:cNvSpPr/>
          <p:nvPr/>
        </p:nvSpPr>
        <p:spPr>
          <a:xfrm>
            <a:off x="5087144" y="3924300"/>
            <a:ext cx="91836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9" name="Oval 8"/>
          <p:cNvSpPr/>
          <p:nvPr/>
        </p:nvSpPr>
        <p:spPr>
          <a:xfrm>
            <a:off x="4654789" y="3924300"/>
            <a:ext cx="91836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600"/>
            </a:lvl1pPr>
            <a:lvl2pPr>
              <a:defRPr sz="1733"/>
            </a:lvl2pPr>
            <a:lvl3pPr>
              <a:defRPr sz="1733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A9A1-FD8B-4110-BF17-6C439F1B0B56}" type="datetime1">
              <a:rPr lang="en-US" altLang="zh-CN" smtClean="0"/>
              <a:t>3/5/2023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" y="1600200"/>
            <a:ext cx="4378452" cy="45262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437687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600" b="0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5550" y="1600200"/>
            <a:ext cx="437859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600" b="0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16AB-1B85-497F-9454-87C8029FB0FF}" type="datetime1">
              <a:rPr lang="en-US" altLang="zh-CN" smtClean="0"/>
              <a:t>3/5/2023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en-US" altLang="zh-C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95300" y="2212848"/>
            <a:ext cx="4378452" cy="3913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061966" y="2212849"/>
            <a:ext cx="4378452" cy="391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FF2B-0E68-4AF5-8420-B68BB9D92BB0}" type="datetime1">
              <a:rPr lang="en-US" altLang="zh-CN" smtClean="0"/>
              <a:t>3/5/2023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C7C4-FD93-4CD3-985D-CFC4F9A3CA47}" type="datetime1">
              <a:rPr lang="en-US" altLang="zh-CN" smtClean="0"/>
              <a:t>3/5/2023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345" y="266700"/>
            <a:ext cx="3259006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033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066" y="273051"/>
            <a:ext cx="5412185" cy="5853113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345" y="2438401"/>
            <a:ext cx="3259006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733"/>
            </a:lvl1pPr>
            <a:lvl2pPr marL="495285" indent="0">
              <a:buNone/>
              <a:defRPr sz="1300"/>
            </a:lvl2pPr>
            <a:lvl3pPr marL="990570" indent="0">
              <a:buNone/>
              <a:defRPr sz="1083"/>
            </a:lvl3pPr>
            <a:lvl4pPr marL="1485854" indent="0">
              <a:buNone/>
              <a:defRPr sz="975"/>
            </a:lvl4pPr>
            <a:lvl5pPr marL="1981139" indent="0">
              <a:buNone/>
              <a:defRPr sz="975"/>
            </a:lvl5pPr>
            <a:lvl6pPr marL="2476424" indent="0">
              <a:buNone/>
              <a:defRPr sz="975"/>
            </a:lvl6pPr>
            <a:lvl7pPr marL="2971709" indent="0">
              <a:buNone/>
              <a:defRPr sz="975"/>
            </a:lvl7pPr>
            <a:lvl8pPr marL="3466993" indent="0">
              <a:buNone/>
              <a:defRPr sz="975"/>
            </a:lvl8pPr>
            <a:lvl9pPr marL="3962278" indent="0">
              <a:buNone/>
              <a:defRPr sz="9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8219-4019-4480-B03C-4141A7889B21}" type="datetime1">
              <a:rPr lang="en-US" altLang="zh-CN" smtClean="0"/>
              <a:t>3/5/2023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9541" y="228600"/>
            <a:ext cx="6187809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3033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33803" y="1143000"/>
            <a:ext cx="655928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19541" y="5810250"/>
            <a:ext cx="6187809" cy="533400"/>
          </a:xfrm>
        </p:spPr>
        <p:txBody>
          <a:bodyPr>
            <a:normAutofit/>
          </a:bodyPr>
          <a:lstStyle>
            <a:lvl1pPr marL="0" indent="0" algn="ctr">
              <a:buNone/>
              <a:defRPr sz="1733"/>
            </a:lvl1pPr>
            <a:lvl2pPr marL="495285" indent="0">
              <a:buNone/>
              <a:defRPr sz="1300"/>
            </a:lvl2pPr>
            <a:lvl3pPr marL="990570" indent="0">
              <a:buNone/>
              <a:defRPr sz="1083"/>
            </a:lvl3pPr>
            <a:lvl4pPr marL="1485854" indent="0">
              <a:buNone/>
              <a:defRPr sz="975"/>
            </a:lvl4pPr>
            <a:lvl5pPr marL="1981139" indent="0">
              <a:buNone/>
              <a:defRPr sz="975"/>
            </a:lvl5pPr>
            <a:lvl6pPr marL="2476424" indent="0">
              <a:buNone/>
              <a:defRPr sz="975"/>
            </a:lvl6pPr>
            <a:lvl7pPr marL="2971709" indent="0">
              <a:buNone/>
              <a:defRPr sz="975"/>
            </a:lvl7pPr>
            <a:lvl8pPr marL="3466993" indent="0">
              <a:buNone/>
              <a:defRPr sz="975"/>
            </a:lvl8pPr>
            <a:lvl9pPr marL="3962278" indent="0">
              <a:buNone/>
              <a:defRPr sz="9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7ADB-4E74-48D9-9512-236D6A666F32}" type="datetime1">
              <a:rPr lang="en-US" altLang="zh-CN" smtClean="0"/>
              <a:t>3/5/2023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0"/>
            <a:ext cx="89154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999382"/>
            <a:ext cx="89154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25209" y="6356351"/>
            <a:ext cx="2259806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E913971D-592E-4DB5-B9E4-AC04A6DC70C5}" type="datetime1">
              <a:rPr lang="en-US" altLang="zh-CN" smtClean="0"/>
              <a:t>3/5/2023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5573" y="6309321"/>
            <a:ext cx="378738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sz="1517" b="0" i="0" smtClean="0">
                <a:effectLst/>
              </a:defRPr>
            </a:lvl1pPr>
          </a:lstStyle>
          <a:p>
            <a:r>
              <a:rPr lang="zh-CN" altLang="en-US"/>
              <a:t>湖南师范大学信息科学与工程学院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3226" y="6356351"/>
            <a:ext cx="456311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4" y="6271316"/>
            <a:ext cx="584515" cy="54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25" r:id="rId1"/>
    <p:sldLayoutId id="2147484526" r:id="rId2"/>
    <p:sldLayoutId id="2147484527" r:id="rId3"/>
    <p:sldLayoutId id="2147484528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4" r:id="rId10"/>
    <p:sldLayoutId id="2147484535" r:id="rId11"/>
  </p:sldLayoutIdLst>
  <p:transition spd="med">
    <p:pull/>
  </p:transition>
  <p:hf hdr="0"/>
  <p:txStyles>
    <p:titleStyle>
      <a:lvl1pPr algn="ctr" defTabSz="990570" rtl="0" eaLnBrk="1" latinLnBrk="0" hangingPunct="1">
        <a:lnSpc>
          <a:spcPts val="6283"/>
        </a:lnSpc>
        <a:spcBef>
          <a:spcPct val="0"/>
        </a:spcBef>
        <a:buNone/>
        <a:defRPr lang="en-US" altLang="en-US" sz="5200" b="1" kern="1200" baseline="0" dirty="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Palatino Linotype" pitchFamily="18" charset="0"/>
          <a:ea typeface="华文楷体" pitchFamily="2" charset="-122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itchFamily="34" charset="0"/>
        <a:buChar char="•"/>
        <a:defRPr sz="3250" b="1" kern="1200" baseline="0">
          <a:solidFill>
            <a:schemeClr val="tx1">
              <a:lumMod val="75000"/>
              <a:lumOff val="25000"/>
            </a:schemeClr>
          </a:solidFill>
          <a:latin typeface="Palatino Linotype" pitchFamily="18" charset="0"/>
          <a:ea typeface="华文楷体" pitchFamily="2" charset="-122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Courier New" pitchFamily="49" charset="0"/>
        <a:buChar char="o"/>
        <a:defRPr sz="2600" kern="1200" baseline="0">
          <a:solidFill>
            <a:schemeClr val="tx1">
              <a:lumMod val="75000"/>
              <a:lumOff val="25000"/>
            </a:schemeClr>
          </a:solidFill>
          <a:latin typeface="Palatino Linotype" pitchFamily="18" charset="0"/>
          <a:ea typeface="华文楷体" pitchFamily="2" charset="-122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167" kern="1200" baseline="0">
          <a:solidFill>
            <a:schemeClr val="tx1">
              <a:lumMod val="75000"/>
              <a:lumOff val="25000"/>
            </a:schemeClr>
          </a:solidFill>
          <a:latin typeface="Palatino Linotype" pitchFamily="18" charset="0"/>
          <a:ea typeface="华文楷体" pitchFamily="2" charset="-122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Courier New" pitchFamily="49" charset="0"/>
        <a:buChar char="o"/>
        <a:defRPr sz="1733" kern="1200" baseline="0">
          <a:solidFill>
            <a:schemeClr val="tx1">
              <a:lumMod val="75000"/>
              <a:lumOff val="25000"/>
            </a:schemeClr>
          </a:solidFill>
          <a:latin typeface="Palatino Linotype" pitchFamily="18" charset="0"/>
          <a:ea typeface="华文楷体" pitchFamily="2" charset="-122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1733" kern="1200" baseline="0">
          <a:solidFill>
            <a:schemeClr val="tx1">
              <a:lumMod val="75000"/>
              <a:lumOff val="25000"/>
            </a:schemeClr>
          </a:solidFill>
          <a:latin typeface="Palatino Linotype" pitchFamily="18" charset="0"/>
          <a:ea typeface="华文楷体" pitchFamily="2" charset="-122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Courier New" pitchFamily="49" charset="0"/>
        <a:buChar char="o"/>
        <a:defRPr sz="1733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1733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Courier New" pitchFamily="49" charset="0"/>
        <a:buChar char="o"/>
        <a:defRPr sz="1733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1733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2948" y="1244758"/>
            <a:ext cx="9361040" cy="179419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50" dirty="0">
                <a:latin typeface="Calibri" pitchFamily="34" charset="0"/>
                <a:cs typeface="Calibri" pitchFamily="34" charset="0"/>
              </a:rPr>
              <a:t>Introduction to</a:t>
            </a:r>
            <a:br>
              <a:rPr lang="en-US" altLang="zh-CN" sz="3250" dirty="0">
                <a:latin typeface="Calibri" pitchFamily="34" charset="0"/>
                <a:cs typeface="Calibri" pitchFamily="34" charset="0"/>
              </a:rPr>
            </a:br>
            <a:r>
              <a:rPr lang="en-US" altLang="zh-CN" sz="5200" i="1" dirty="0">
                <a:latin typeface="Calibri" pitchFamily="34" charset="0"/>
                <a:cs typeface="Calibri" pitchFamily="34" charset="0"/>
              </a:rPr>
              <a:t>Algorithm Design and Analysis</a:t>
            </a:r>
            <a:endParaRPr lang="zh-CN" altLang="en-US" sz="5200" i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68398" y="3663026"/>
            <a:ext cx="9361040" cy="624069"/>
          </a:xfrm>
          <a:prstGeom prst="rect">
            <a:avLst/>
          </a:prstGeom>
        </p:spPr>
        <p:txBody>
          <a:bodyPr vert="horz" lIns="99060" tIns="49530" rIns="99060" bIns="4953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altLang="en-US" sz="8000" b="1" kern="1200" baseline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Palatino Linotype" pitchFamily="18" charset="0"/>
                <a:ea typeface="华文楷体" pitchFamily="2" charset="-122"/>
                <a:cs typeface="+mj-cs"/>
              </a:defRPr>
            </a:lvl1pPr>
          </a:lstStyle>
          <a:p>
            <a:pPr algn="r"/>
            <a:r>
              <a:rPr lang="en-US" altLang="zh-CN" sz="3250" dirty="0">
                <a:latin typeface="Calibri" pitchFamily="34" charset="0"/>
                <a:cs typeface="Calibri" pitchFamily="34" charset="0"/>
              </a:rPr>
              <a:t>[L5] Graph Traversal(</a:t>
            </a:r>
            <a:r>
              <a:rPr lang="zh-CN" altLang="en-US" sz="3250" dirty="0">
                <a:latin typeface="Calibri" pitchFamily="34" charset="0"/>
                <a:cs typeface="Calibri" pitchFamily="34" charset="0"/>
              </a:rPr>
              <a:t>图遍历</a:t>
            </a:r>
            <a:r>
              <a:rPr lang="en-US" altLang="zh-CN" sz="3250" dirty="0">
                <a:latin typeface="Calibri" pitchFamily="34" charset="0"/>
                <a:cs typeface="Calibri" pitchFamily="34" charset="0"/>
              </a:rPr>
              <a:t>)</a:t>
            </a:r>
            <a:endParaRPr lang="en-US" altLang="zh-CN" sz="325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832654" y="5067182"/>
            <a:ext cx="6942771" cy="1426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167" dirty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授课人：黄金贵 </a:t>
            </a:r>
            <a:r>
              <a:rPr lang="en-US" altLang="zh-CN" sz="2167" dirty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(18674880696)</a:t>
            </a:r>
          </a:p>
          <a:p>
            <a:pPr algn="ctr">
              <a:spcBef>
                <a:spcPct val="50000"/>
              </a:spcBef>
            </a:pPr>
            <a:r>
              <a:rPr lang="zh-CN" altLang="en-US" sz="2167" dirty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信息科学与工程学院计算机系</a:t>
            </a:r>
            <a:endParaRPr lang="en-US" altLang="zh-CN" sz="2167" dirty="0">
              <a:solidFill>
                <a:srgbClr val="CC3300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2167" dirty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2022</a:t>
            </a:r>
            <a:r>
              <a:rPr lang="zh-CN" altLang="en-US" sz="2167" dirty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年春季</a:t>
            </a:r>
            <a:endParaRPr lang="en-US" altLang="zh-CN" sz="2167" dirty="0">
              <a:solidFill>
                <a:srgbClr val="CC33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-159399"/>
            <a:ext cx="8915400" cy="113914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DFS </a:t>
            </a:r>
            <a:r>
              <a:rPr lang="zh-CN" altLang="en-US" dirty="0">
                <a:solidFill>
                  <a:srgbClr val="FF0000"/>
                </a:solidFill>
              </a:rPr>
              <a:t>主程序框架</a:t>
            </a:r>
            <a:r>
              <a:rPr lang="en-US" altLang="zh-CN" dirty="0"/>
              <a:t>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497" y="1400775"/>
            <a:ext cx="8893042" cy="4446494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Input: Graph g</a:t>
            </a:r>
            <a:r>
              <a:rPr lang="zh-CN" altLang="en-US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（邻接矩阵或邻接表）</a:t>
            </a:r>
            <a:endParaRPr lang="en-US" altLang="zh-CN" sz="2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Output: Return value depends on application.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dfsSweep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(graph </a:t>
            </a:r>
            <a:r>
              <a:rPr lang="en-US" altLang="zh-CN" sz="2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g,int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n, …)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600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ans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Color all node WHITE;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For each </a:t>
            </a:r>
            <a:r>
              <a:rPr lang="en-US" altLang="zh-CN" sz="2600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in </a:t>
            </a:r>
            <a:r>
              <a:rPr lang="en-US" altLang="zh-CN" sz="2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g.V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if  ( </a:t>
            </a:r>
            <a:r>
              <a:rPr lang="en-US" altLang="zh-CN" sz="2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v.color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WHITE 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altLang="zh-CN" sz="2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vAns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2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dfs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600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v, …);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&lt;Process </a:t>
            </a:r>
            <a:r>
              <a:rPr lang="en-US" altLang="zh-CN" sz="2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vAns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zh-CN" sz="2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ans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6611-9617-438A-B489-CF8DE3E8E02B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15256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3877" y="255962"/>
            <a:ext cx="6655640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6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深度优先搜索算法</a:t>
            </a:r>
            <a:endParaRPr lang="zh-CN" altLang="en-US" sz="2600" b="1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3877" y="932723"/>
            <a:ext cx="8435637" cy="4729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95000" tIns="195000" rIns="0" bIns="195000" rtlCol="0">
            <a:spAutoFit/>
          </a:bodyPr>
          <a:lstStyle/>
          <a:p>
            <a:pPr algn="l"/>
            <a:r>
              <a:rPr lang="en-US" altLang="zh-CN" sz="2167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DFS(Graph </a:t>
            </a:r>
            <a:r>
              <a:rPr lang="en-US" altLang="zh-CN" sz="2167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g,int</a:t>
            </a:r>
            <a:r>
              <a:rPr lang="en-US" altLang="zh-CN" sz="2167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v)	//</a:t>
            </a:r>
            <a:r>
              <a:rPr lang="zh-CN" altLang="zh-CN" sz="2167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邻接矩阵的</a:t>
            </a:r>
            <a:r>
              <a:rPr lang="en-US" altLang="zh-CN" sz="2167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zh-CN" altLang="zh-CN" sz="2167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</a:p>
          <a:p>
            <a:pPr algn="l"/>
            <a:r>
              <a:rPr lang="en-US" altLang="zh-CN" sz="2167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2167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v.color</a:t>
            </a:r>
            <a:r>
              <a:rPr lang="en-US" altLang="zh-CN" sz="2167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= GRAY;		//</a:t>
            </a:r>
            <a:r>
              <a:rPr lang="zh-CN" altLang="en-US" sz="2167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进入</a:t>
            </a:r>
            <a:r>
              <a:rPr lang="zh-CN" altLang="zh-CN" sz="2167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  <a:endParaRPr lang="en-US" altLang="zh-CN" sz="2167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2167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&lt;Preorder processing of node v&gt;;</a:t>
            </a:r>
          </a:p>
          <a:p>
            <a:r>
              <a:rPr lang="en-US" altLang="zh-CN" sz="2167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167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foreach</a:t>
            </a:r>
            <a:r>
              <a:rPr lang="en-US" altLang="zh-CN" sz="2167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 in </a:t>
            </a:r>
            <a:r>
              <a:rPr lang="en-US" altLang="zh-CN" sz="2167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g.neighbor</a:t>
            </a:r>
            <a:r>
              <a:rPr lang="en-US" altLang="zh-CN" sz="2167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(v)  //</a:t>
            </a:r>
            <a:r>
              <a:rPr lang="zh-CN" altLang="zh-CN" sz="2167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找顶点</a:t>
            </a:r>
            <a:r>
              <a:rPr lang="en-US" altLang="zh-CN" sz="2167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167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的所有相邻点</a:t>
            </a:r>
          </a:p>
          <a:p>
            <a:pPr algn="l"/>
            <a:r>
              <a:rPr lang="en-US" altLang="zh-CN" sz="2167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if (</a:t>
            </a:r>
            <a:r>
              <a:rPr lang="en-US" altLang="zh-CN" sz="2167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w.color</a:t>
            </a:r>
            <a:r>
              <a:rPr lang="en-US" altLang="zh-CN" sz="2167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== WHITE)</a:t>
            </a:r>
            <a:endParaRPr lang="zh-CN" altLang="zh-CN" sz="2167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2167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&lt;Exploratory processing of edge </a:t>
            </a:r>
            <a:r>
              <a:rPr lang="en-US" altLang="zh-CN" sz="2167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vw</a:t>
            </a:r>
            <a:r>
              <a:rPr lang="en-US" altLang="zh-CN" sz="2167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&gt;;</a:t>
            </a:r>
          </a:p>
          <a:p>
            <a:pPr algn="l"/>
            <a:r>
              <a:rPr lang="en-US" altLang="zh-CN" sz="2167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DFS(</a:t>
            </a:r>
            <a:r>
              <a:rPr lang="en-US" altLang="zh-CN" sz="2167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g,w</a:t>
            </a:r>
            <a:r>
              <a:rPr lang="en-US" altLang="zh-CN" sz="2167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//</a:t>
            </a:r>
            <a:r>
              <a:rPr lang="zh-CN" altLang="zh-CN" sz="2167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找顶点</a:t>
            </a:r>
            <a:r>
              <a:rPr lang="en-US" altLang="zh-CN" sz="2167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167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的未访问过的相邻点</a:t>
            </a:r>
            <a:r>
              <a:rPr lang="en-US" altLang="zh-CN" sz="2167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zh-CN" sz="2167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2167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&lt;Backtrack processing of edge </a:t>
            </a:r>
            <a:r>
              <a:rPr lang="en-US" altLang="zh-CN" sz="2167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vw</a:t>
            </a:r>
            <a:r>
              <a:rPr lang="en-US" altLang="zh-CN" sz="2167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&gt;;</a:t>
            </a:r>
          </a:p>
          <a:p>
            <a:pPr algn="l"/>
            <a:r>
              <a:rPr lang="en-US" altLang="zh-CN" sz="2167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else</a:t>
            </a:r>
          </a:p>
          <a:p>
            <a:r>
              <a:rPr lang="en-US" altLang="zh-CN" sz="2167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&lt;Checking edge </a:t>
            </a:r>
            <a:r>
              <a:rPr lang="en-US" altLang="zh-CN" sz="2167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vw</a:t>
            </a:r>
            <a:r>
              <a:rPr lang="en-US" altLang="zh-CN" sz="2167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&gt;;  </a:t>
            </a:r>
          </a:p>
          <a:p>
            <a:r>
              <a:rPr lang="en-US" altLang="zh-CN" sz="2167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&lt;</a:t>
            </a:r>
            <a:r>
              <a:rPr lang="en-US" altLang="zh-CN" sz="2167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Postorder</a:t>
            </a:r>
            <a:r>
              <a:rPr lang="en-US" altLang="zh-CN" sz="2167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processing of node v &gt;</a:t>
            </a:r>
          </a:p>
          <a:p>
            <a:r>
              <a:rPr lang="en-US" altLang="zh-CN" sz="2167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167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v.color</a:t>
            </a:r>
            <a:r>
              <a:rPr lang="en-US" altLang="zh-CN" sz="2167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= BLACK;</a:t>
            </a:r>
          </a:p>
          <a:p>
            <a:pPr algn="l"/>
            <a:r>
              <a:rPr lang="en-US" altLang="zh-CN" sz="2167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2167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3877" y="6003287"/>
            <a:ext cx="591860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/>
              <a:t>深度优先遍历的时间复杂度为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sym typeface="Symbol" pitchFamily="18" charset="2"/>
              </a:rPr>
              <a:t>O</a:t>
            </a:r>
            <a:r>
              <a:rPr lang="en-US" altLang="zh-CN" sz="2600" b="1" dirty="0">
                <a:sym typeface="Symbol" pitchFamily="18" charset="2"/>
              </a:rPr>
              <a:t>(</a:t>
            </a:r>
            <a:r>
              <a:rPr lang="en-US" altLang="zh-CN" sz="2600" b="1" i="1" dirty="0">
                <a:sym typeface="Symbol" pitchFamily="18" charset="2"/>
              </a:rPr>
              <a:t>m </a:t>
            </a:r>
            <a:r>
              <a:rPr lang="en-US" altLang="zh-CN" sz="2600" b="1" dirty="0">
                <a:sym typeface="Symbol" pitchFamily="18" charset="2"/>
              </a:rPr>
              <a:t>+ </a:t>
            </a:r>
            <a:r>
              <a:rPr lang="en-US" altLang="zh-CN" sz="2600" b="1" i="1" dirty="0">
                <a:sym typeface="Symbol" pitchFamily="18" charset="2"/>
              </a:rPr>
              <a:t>n</a:t>
            </a:r>
            <a:r>
              <a:rPr lang="en-US" altLang="zh-CN" sz="2600" b="1" dirty="0">
                <a:sym typeface="Symbol" pitchFamily="18" charset="2"/>
              </a:rPr>
              <a:t>)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EF8E-20CD-424C-8BBD-4EAC9CDB8927}" type="datetime1">
              <a:rPr lang="en-US" altLang="zh-CN" smtClean="0"/>
              <a:t>3/5/2023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1538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 descr="信纸"/>
          <p:cNvSpPr>
            <a:spLocks noChangeArrowheads="1"/>
          </p:cNvSpPr>
          <p:nvPr/>
        </p:nvSpPr>
        <p:spPr bwMode="auto">
          <a:xfrm>
            <a:off x="412750" y="3350991"/>
            <a:ext cx="9245600" cy="3384550"/>
          </a:xfrm>
          <a:prstGeom prst="rect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1482568" y="5846919"/>
            <a:ext cx="5654675" cy="39039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521" y="-81390"/>
            <a:ext cx="9163050" cy="1139147"/>
          </a:xfrm>
        </p:spPr>
        <p:txBody>
          <a:bodyPr/>
          <a:lstStyle/>
          <a:p>
            <a:pPr eaLnBrk="1" hangingPunct="1"/>
            <a:r>
              <a:rPr lang="en-US" altLang="zh-CN" sz="4333" dirty="0"/>
              <a:t>Finding Connected Components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498" y="1357779"/>
            <a:ext cx="9302353" cy="48795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altLang="zh-CN" sz="2275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Input: a </a:t>
            </a:r>
            <a:r>
              <a:rPr lang="en-US" altLang="zh-CN" sz="2275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array g</a:t>
            </a:r>
            <a:r>
              <a:rPr lang="en-US" altLang="zh-CN" sz="2275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[1</a:t>
            </a:r>
            <a:r>
              <a:rPr lang="en-US" altLang="zh-CN" sz="2275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…n</a:t>
            </a:r>
            <a:r>
              <a:rPr lang="en-US" altLang="zh-CN" sz="2275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 of adjacency lists.</a:t>
            </a:r>
          </a:p>
          <a:p>
            <a:pPr eaLnBrk="1" hangingPunct="1"/>
            <a:r>
              <a:rPr lang="en-US" altLang="zh-CN" sz="2275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Output: an array </a:t>
            </a:r>
            <a:r>
              <a:rPr lang="en-US" altLang="zh-CN" sz="2275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cc</a:t>
            </a:r>
            <a:r>
              <a:rPr lang="en-US" altLang="zh-CN" sz="2275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[1..</a:t>
            </a:r>
            <a:r>
              <a:rPr lang="en-US" altLang="zh-CN" sz="2275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275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 of component number for each node v</a:t>
            </a:r>
            <a:r>
              <a:rPr lang="en-US" altLang="zh-CN" sz="2275" baseline="-25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en-US" altLang="zh-CN" sz="2275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zh-CN" sz="2275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275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zh-CN" sz="2275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FindCC</a:t>
            </a:r>
            <a:r>
              <a:rPr lang="en-US" altLang="zh-CN" sz="2275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 </a:t>
            </a:r>
            <a:r>
              <a:rPr lang="en-US" altLang="zh-CN" sz="2275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adjlist</a:t>
            </a:r>
            <a:r>
              <a:rPr lang="en-US" altLang="zh-CN" sz="2275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g</a:t>
            </a:r>
            <a:r>
              <a:rPr lang="en-US" altLang="zh-CN" sz="2275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[], </a:t>
            </a:r>
            <a:r>
              <a:rPr lang="en-US" altLang="zh-CN" sz="2275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275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275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275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2275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275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[] </a:t>
            </a:r>
            <a:r>
              <a:rPr lang="en-US" altLang="zh-CN" sz="2275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cc</a:t>
            </a:r>
            <a:r>
              <a:rPr lang="en-US" altLang="zh-CN" sz="2275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// </a:t>
            </a:r>
            <a:r>
              <a:rPr lang="en-US" altLang="zh-CN" sz="2275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This is a wrapper procedure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275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275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275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[] color = new </a:t>
            </a:r>
            <a:r>
              <a:rPr lang="en-US" altLang="zh-CN" sz="2275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275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2275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275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+1];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275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275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&lt;Initialize color array to white for all vertices&gt;</a:t>
            </a:r>
          </a:p>
          <a:p>
            <a:pPr>
              <a:lnSpc>
                <a:spcPct val="80000"/>
              </a:lnSpc>
            </a:pPr>
            <a:r>
              <a:rPr lang="en-US" altLang="zh-CN" sz="2275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275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275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275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275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275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for (</a:t>
            </a:r>
            <a:r>
              <a:rPr lang="en-US" altLang="zh-CN" sz="2275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275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=1; </a:t>
            </a:r>
            <a:r>
              <a:rPr lang="en-US" altLang="zh-CN" sz="2275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275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</a:t>
            </a:r>
            <a:r>
              <a:rPr lang="en-US" altLang="zh-CN" sz="2275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n</a:t>
            </a:r>
            <a:r>
              <a:rPr lang="en-US" altLang="zh-CN" sz="2275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; </a:t>
            </a:r>
            <a:r>
              <a:rPr lang="en-US" altLang="zh-CN" sz="2275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v</a:t>
            </a:r>
            <a:r>
              <a:rPr lang="en-US" altLang="zh-CN" sz="2275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++)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275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       if (color[</a:t>
            </a:r>
            <a:r>
              <a:rPr lang="en-US" altLang="zh-CN" sz="2275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v</a:t>
            </a:r>
            <a:r>
              <a:rPr lang="en-US" altLang="zh-CN" sz="2275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]==white)</a:t>
            </a:r>
          </a:p>
          <a:p>
            <a:pPr>
              <a:lnSpc>
                <a:spcPct val="80000"/>
              </a:lnSpc>
            </a:pPr>
            <a:r>
              <a:rPr lang="en-US" altLang="zh-CN" sz="2275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           </a:t>
            </a:r>
            <a:r>
              <a:rPr lang="en-US" altLang="zh-CN" sz="2275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ccDFS</a:t>
            </a:r>
            <a:r>
              <a:rPr lang="en-US" altLang="zh-CN" sz="2275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(</a:t>
            </a:r>
            <a:r>
              <a:rPr lang="en-US" altLang="zh-CN" sz="2275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g</a:t>
            </a:r>
            <a:r>
              <a:rPr lang="en-US" altLang="zh-CN" sz="2275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, </a:t>
            </a:r>
            <a:r>
              <a:rPr lang="en-US" altLang="zh-CN" sz="2275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color</a:t>
            </a:r>
            <a:r>
              <a:rPr lang="en-US" altLang="zh-CN" sz="2275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, </a:t>
            </a:r>
            <a:r>
              <a:rPr lang="en-US" altLang="zh-CN" sz="2275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v</a:t>
            </a:r>
            <a:r>
              <a:rPr lang="en-US" altLang="zh-CN" sz="2275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, </a:t>
            </a:r>
            <a:r>
              <a:rPr lang="en-US" altLang="zh-CN" sz="2275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v</a:t>
            </a:r>
            <a:r>
              <a:rPr lang="en-US" altLang="zh-CN" sz="2275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, </a:t>
            </a:r>
            <a:r>
              <a:rPr lang="en-US" altLang="zh-CN" sz="2275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cc</a:t>
            </a:r>
            <a:r>
              <a:rPr lang="en-US" altLang="zh-CN" sz="2275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); 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//</a:t>
            </a:r>
            <a:r>
              <a:rPr lang="en-US" altLang="zh-CN" sz="1950" dirty="0">
                <a:solidFill>
                  <a:schemeClr val="tx1"/>
                </a:solidFill>
              </a:rPr>
              <a:t>Depth-first search</a:t>
            </a:r>
            <a:endParaRPr lang="en-US" altLang="zh-CN" sz="2275" dirty="0">
              <a:solidFill>
                <a:schemeClr val="tx1"/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275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   return</a:t>
            </a:r>
          </a:p>
          <a:p>
            <a:pPr eaLnBrk="1" hangingPunct="1">
              <a:lnSpc>
                <a:spcPct val="80000"/>
              </a:lnSpc>
            </a:pPr>
            <a:endParaRPr lang="en-US" altLang="zh-CN" sz="2275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B312-63FC-47EA-87C6-75BAEF55AA22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74180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1400775"/>
            <a:ext cx="9439049" cy="43570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ccDFS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167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2167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[], </a:t>
            </a:r>
            <a:r>
              <a:rPr lang="en-US" altLang="zh-CN" sz="2167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2167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ccNum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cc[])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altLang="zh-CN" sz="2167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as the code of current connected component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167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adjList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remAdj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=g[v]; 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zh-CN" altLang="en-US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顶点</a:t>
            </a:r>
            <a:r>
              <a:rPr lang="en-US" altLang="zh-CN" sz="2167" b="0" i="1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</a:t>
            </a:r>
            <a:r>
              <a:rPr lang="zh-CN" altLang="en-US" sz="2167" b="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的邻居列表</a:t>
            </a:r>
            <a:endParaRPr lang="en-US" altLang="zh-CN" sz="2167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color[v]=gray;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cc[v] =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ccNum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 //</a:t>
            </a:r>
            <a:r>
              <a:rPr lang="zh-CN" altLang="en-US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连通分支号</a:t>
            </a:r>
            <a:endParaRPr lang="en-US" altLang="zh-CN" sz="2167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while (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remAdj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 nil)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w = first(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remAdj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if</a:t>
            </a:r>
            <a:r>
              <a:rPr lang="en-US" altLang="zh-CN" sz="2167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(color[w] == white)</a:t>
            </a:r>
          </a:p>
          <a:p>
            <a:pPr>
              <a:lnSpc>
                <a:spcPct val="80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ccDFS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167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color, w,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ccNum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cc);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remAdj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rest(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remAdj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);//</a:t>
            </a:r>
            <a:r>
              <a:rPr lang="zh-CN" altLang="en-US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处理下一个邻居（如果存在）</a:t>
            </a:r>
            <a:endParaRPr lang="en-US" altLang="zh-CN" sz="2167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color[v] = black; //</a:t>
            </a:r>
            <a:r>
              <a:rPr lang="zh-CN" altLang="en-US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顶点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zh-CN" altLang="en-US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处理完成。</a:t>
            </a:r>
            <a:endParaRPr lang="en-US" altLang="zh-CN" sz="2167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return </a:t>
            </a:r>
            <a:endParaRPr lang="en-US" altLang="zh-CN" sz="2167" i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10881659" y="1478783"/>
            <a:ext cx="1998398" cy="425822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99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endParaRPr lang="en-US" altLang="zh-CN" sz="2167" dirty="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ccDFS</a:t>
            </a:r>
            <a:r>
              <a:rPr lang="en-US" altLang="zh-CN" dirty="0"/>
              <a:t>: the procedure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2D49-0DF2-425D-86D8-6CABABEA07C6}" type="datetime1">
              <a:rPr lang="en-US" altLang="zh-CN" smtClean="0"/>
              <a:t>3/5/2023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0489" y="6081295"/>
            <a:ext cx="9361040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950" b="1" dirty="0">
                <a:latin typeface="Consolas" pitchFamily="49" charset="0"/>
                <a:cs typeface="Consolas" pitchFamily="49" charset="0"/>
              </a:rPr>
              <a:t>the </a:t>
            </a:r>
            <a:r>
              <a:rPr lang="en-US" altLang="zh-CN" sz="195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altLang="zh-CN" sz="1950" b="1" dirty="0">
                <a:latin typeface="Consolas" pitchFamily="49" charset="0"/>
                <a:cs typeface="Consolas" pitchFamily="49" charset="0"/>
              </a:rPr>
              <a:t> complexity is in </a:t>
            </a:r>
            <a:r>
              <a:rPr lang="en-US" altLang="zh-CN" sz="195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(</a:t>
            </a:r>
            <a:r>
              <a:rPr lang="en-US" altLang="zh-CN" sz="195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m+n</a:t>
            </a:r>
            <a:r>
              <a:rPr lang="en-US" altLang="zh-CN" sz="195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)</a:t>
            </a:r>
            <a:r>
              <a:rPr lang="zh-CN" altLang="en-US" sz="1950" b="1" dirty="0">
                <a:latin typeface="Consolas" pitchFamily="49" charset="0"/>
                <a:cs typeface="Consolas" pitchFamily="49" charset="0"/>
                <a:sym typeface="Symbol" pitchFamily="18" charset="2"/>
              </a:rPr>
              <a:t>，</a:t>
            </a:r>
            <a:r>
              <a:rPr lang="en-US" altLang="zh-CN" sz="1950" dirty="0">
                <a:sym typeface="Symbol" pitchFamily="18" charset="2"/>
              </a:rPr>
              <a:t> </a:t>
            </a:r>
            <a:r>
              <a:rPr lang="en-US" altLang="zh-CN" sz="1950" dirty="0">
                <a:latin typeface="Consolas" pitchFamily="49" charset="0"/>
                <a:cs typeface="Consolas" pitchFamily="49" charset="0"/>
                <a:sym typeface="Symbol" pitchFamily="18" charset="2"/>
              </a:rPr>
              <a:t>Extra space requirements:….</a:t>
            </a:r>
            <a:r>
              <a:rPr lang="en-US" altLang="zh-CN" sz="1950" b="1" dirty="0">
                <a:latin typeface="Consolas" pitchFamily="49" charset="0"/>
                <a:cs typeface="Consolas" pitchFamily="49" charset="0"/>
                <a:sym typeface="Symbol" pitchFamily="18" charset="2"/>
              </a:rPr>
              <a:t> </a:t>
            </a:r>
            <a:endParaRPr lang="zh-CN" altLang="en-US" sz="195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39777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-159399"/>
            <a:ext cx="8915400" cy="1139147"/>
          </a:xfrm>
        </p:spPr>
        <p:txBody>
          <a:bodyPr/>
          <a:lstStyle/>
          <a:p>
            <a:r>
              <a:rPr lang="en-US" altLang="zh-CN" dirty="0"/>
              <a:t>Depth-first Search Trees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277236" y="1634801"/>
            <a:ext cx="9259010" cy="5281169"/>
            <a:chOff x="255910" y="1989138"/>
            <a:chExt cx="8546778" cy="4874926"/>
          </a:xfrm>
        </p:grpSpPr>
        <p:sp>
          <p:nvSpPr>
            <p:cNvPr id="94" name="Text Box 80"/>
            <p:cNvSpPr txBox="1">
              <a:spLocks noChangeArrowheads="1"/>
            </p:cNvSpPr>
            <p:nvPr/>
          </p:nvSpPr>
          <p:spPr bwMode="auto">
            <a:xfrm>
              <a:off x="4932363" y="4824413"/>
              <a:ext cx="811212" cy="393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167" dirty="0"/>
                <a:t>C.E</a:t>
              </a:r>
            </a:p>
          </p:txBody>
        </p:sp>
        <p:sp>
          <p:nvSpPr>
            <p:cNvPr id="53" name="Oval 37"/>
            <p:cNvSpPr>
              <a:spLocks noChangeArrowheads="1"/>
            </p:cNvSpPr>
            <p:nvPr/>
          </p:nvSpPr>
          <p:spPr bwMode="auto">
            <a:xfrm>
              <a:off x="3051175" y="2995613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54" name="Oval 38"/>
            <p:cNvSpPr>
              <a:spLocks noChangeArrowheads="1"/>
            </p:cNvSpPr>
            <p:nvPr/>
          </p:nvSpPr>
          <p:spPr bwMode="auto">
            <a:xfrm>
              <a:off x="5643563" y="2924175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55" name="Oval 39"/>
            <p:cNvSpPr>
              <a:spLocks noChangeArrowheads="1"/>
            </p:cNvSpPr>
            <p:nvPr/>
          </p:nvSpPr>
          <p:spPr bwMode="auto">
            <a:xfrm>
              <a:off x="6219825" y="3787775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56" name="Oval 40"/>
            <p:cNvSpPr>
              <a:spLocks noChangeArrowheads="1"/>
            </p:cNvSpPr>
            <p:nvPr/>
          </p:nvSpPr>
          <p:spPr bwMode="auto">
            <a:xfrm>
              <a:off x="5643563" y="4652963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57" name="Oval 41"/>
            <p:cNvSpPr>
              <a:spLocks noChangeArrowheads="1"/>
            </p:cNvSpPr>
            <p:nvPr/>
          </p:nvSpPr>
          <p:spPr bwMode="auto">
            <a:xfrm>
              <a:off x="4346575" y="3716338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58" name="Oval 42"/>
            <p:cNvSpPr>
              <a:spLocks noChangeArrowheads="1"/>
            </p:cNvSpPr>
            <p:nvPr/>
          </p:nvSpPr>
          <p:spPr bwMode="auto">
            <a:xfrm>
              <a:off x="4346575" y="4652963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59" name="Oval 43"/>
            <p:cNvSpPr>
              <a:spLocks noChangeArrowheads="1"/>
            </p:cNvSpPr>
            <p:nvPr/>
          </p:nvSpPr>
          <p:spPr bwMode="auto">
            <a:xfrm>
              <a:off x="3051175" y="4652963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60" name="Line 44"/>
            <p:cNvSpPr>
              <a:spLocks noChangeShapeType="1"/>
            </p:cNvSpPr>
            <p:nvPr/>
          </p:nvSpPr>
          <p:spPr bwMode="auto">
            <a:xfrm flipH="1">
              <a:off x="3492500" y="3157538"/>
              <a:ext cx="2114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61" name="Line 45"/>
            <p:cNvSpPr>
              <a:spLocks noChangeShapeType="1"/>
            </p:cNvSpPr>
            <p:nvPr/>
          </p:nvSpPr>
          <p:spPr bwMode="auto">
            <a:xfrm>
              <a:off x="3446463" y="3338513"/>
              <a:ext cx="900112" cy="5397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62" name="Line 46"/>
            <p:cNvSpPr>
              <a:spLocks noChangeShapeType="1"/>
            </p:cNvSpPr>
            <p:nvPr/>
          </p:nvSpPr>
          <p:spPr bwMode="auto">
            <a:xfrm flipV="1">
              <a:off x="4752975" y="3292475"/>
              <a:ext cx="944563" cy="5413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63" name="Line 47"/>
            <p:cNvSpPr>
              <a:spLocks noChangeShapeType="1"/>
            </p:cNvSpPr>
            <p:nvPr/>
          </p:nvSpPr>
          <p:spPr bwMode="auto">
            <a:xfrm>
              <a:off x="4572000" y="4148138"/>
              <a:ext cx="0" cy="5397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64" name="Line 48"/>
            <p:cNvSpPr>
              <a:spLocks noChangeShapeType="1"/>
            </p:cNvSpPr>
            <p:nvPr/>
          </p:nvSpPr>
          <p:spPr bwMode="auto">
            <a:xfrm flipH="1">
              <a:off x="4706938" y="3338513"/>
              <a:ext cx="1035050" cy="1395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65" name="Line 49"/>
            <p:cNvSpPr>
              <a:spLocks noChangeShapeType="1"/>
            </p:cNvSpPr>
            <p:nvPr/>
          </p:nvSpPr>
          <p:spPr bwMode="auto">
            <a:xfrm>
              <a:off x="3492500" y="4868863"/>
              <a:ext cx="8540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66" name="Line 50"/>
            <p:cNvSpPr>
              <a:spLocks noChangeShapeType="1"/>
            </p:cNvSpPr>
            <p:nvPr/>
          </p:nvSpPr>
          <p:spPr bwMode="auto">
            <a:xfrm flipH="1">
              <a:off x="4788317" y="4868863"/>
              <a:ext cx="8540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67" name="Line 51"/>
            <p:cNvSpPr>
              <a:spLocks noChangeShapeType="1"/>
            </p:cNvSpPr>
            <p:nvPr/>
          </p:nvSpPr>
          <p:spPr bwMode="auto">
            <a:xfrm flipH="1" flipV="1">
              <a:off x="5963598" y="3308728"/>
              <a:ext cx="360362" cy="495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auto">
            <a:xfrm flipV="1">
              <a:off x="2860675" y="3382963"/>
              <a:ext cx="271463" cy="1304925"/>
            </a:xfrm>
            <a:custGeom>
              <a:avLst/>
              <a:gdLst>
                <a:gd name="T0" fmla="*/ 271463 w 171"/>
                <a:gd name="T1" fmla="*/ 0 h 822"/>
                <a:gd name="T2" fmla="*/ 38100 w 171"/>
                <a:gd name="T3" fmla="*/ 423863 h 822"/>
                <a:gd name="T4" fmla="*/ 38100 w 171"/>
                <a:gd name="T5" fmla="*/ 873125 h 822"/>
                <a:gd name="T6" fmla="*/ 227013 w 171"/>
                <a:gd name="T7" fmla="*/ 1304925 h 8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822"/>
                <a:gd name="T14" fmla="*/ 171 w 171"/>
                <a:gd name="T15" fmla="*/ 822 h 8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822">
                  <a:moveTo>
                    <a:pt x="171" y="0"/>
                  </a:moveTo>
                  <a:cubicBezTo>
                    <a:pt x="147" y="44"/>
                    <a:pt x="48" y="175"/>
                    <a:pt x="24" y="267"/>
                  </a:cubicBezTo>
                  <a:cubicBezTo>
                    <a:pt x="0" y="359"/>
                    <a:pt x="4" y="458"/>
                    <a:pt x="24" y="550"/>
                  </a:cubicBezTo>
                  <a:cubicBezTo>
                    <a:pt x="44" y="642"/>
                    <a:pt x="118" y="765"/>
                    <a:pt x="143" y="82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69" name="Freeform 53"/>
            <p:cNvSpPr>
              <a:spLocks/>
            </p:cNvSpPr>
            <p:nvPr/>
          </p:nvSpPr>
          <p:spPr bwMode="auto">
            <a:xfrm flipH="1">
              <a:off x="3402013" y="3427413"/>
              <a:ext cx="271462" cy="1304925"/>
            </a:xfrm>
            <a:custGeom>
              <a:avLst/>
              <a:gdLst>
                <a:gd name="T0" fmla="*/ 271462 w 171"/>
                <a:gd name="T1" fmla="*/ 0 h 822"/>
                <a:gd name="T2" fmla="*/ 38100 w 171"/>
                <a:gd name="T3" fmla="*/ 423863 h 822"/>
                <a:gd name="T4" fmla="*/ 38100 w 171"/>
                <a:gd name="T5" fmla="*/ 873125 h 822"/>
                <a:gd name="T6" fmla="*/ 227012 w 171"/>
                <a:gd name="T7" fmla="*/ 1304925 h 8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822"/>
                <a:gd name="T14" fmla="*/ 171 w 171"/>
                <a:gd name="T15" fmla="*/ 822 h 8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822">
                  <a:moveTo>
                    <a:pt x="171" y="0"/>
                  </a:moveTo>
                  <a:cubicBezTo>
                    <a:pt x="147" y="44"/>
                    <a:pt x="48" y="175"/>
                    <a:pt x="24" y="267"/>
                  </a:cubicBezTo>
                  <a:cubicBezTo>
                    <a:pt x="0" y="359"/>
                    <a:pt x="4" y="458"/>
                    <a:pt x="24" y="550"/>
                  </a:cubicBezTo>
                  <a:cubicBezTo>
                    <a:pt x="44" y="642"/>
                    <a:pt x="118" y="765"/>
                    <a:pt x="143" y="82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70" name="Freeform 54"/>
            <p:cNvSpPr>
              <a:spLocks/>
            </p:cNvSpPr>
            <p:nvPr/>
          </p:nvSpPr>
          <p:spPr bwMode="auto">
            <a:xfrm>
              <a:off x="5922963" y="4148138"/>
              <a:ext cx="314325" cy="539750"/>
            </a:xfrm>
            <a:custGeom>
              <a:avLst/>
              <a:gdLst>
                <a:gd name="T0" fmla="*/ 314325 w 198"/>
                <a:gd name="T1" fmla="*/ 0 h 340"/>
                <a:gd name="T2" fmla="*/ 134938 w 198"/>
                <a:gd name="T3" fmla="*/ 134938 h 340"/>
                <a:gd name="T4" fmla="*/ 44450 w 198"/>
                <a:gd name="T5" fmla="*/ 314325 h 340"/>
                <a:gd name="T6" fmla="*/ 0 w 198"/>
                <a:gd name="T7" fmla="*/ 539750 h 3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340"/>
                <a:gd name="T14" fmla="*/ 198 w 198"/>
                <a:gd name="T15" fmla="*/ 340 h 3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340">
                  <a:moveTo>
                    <a:pt x="198" y="0"/>
                  </a:moveTo>
                  <a:cubicBezTo>
                    <a:pt x="155" y="26"/>
                    <a:pt x="113" y="52"/>
                    <a:pt x="85" y="85"/>
                  </a:cubicBezTo>
                  <a:cubicBezTo>
                    <a:pt x="57" y="118"/>
                    <a:pt x="42" y="156"/>
                    <a:pt x="28" y="198"/>
                  </a:cubicBezTo>
                  <a:cubicBezTo>
                    <a:pt x="14" y="240"/>
                    <a:pt x="7" y="290"/>
                    <a:pt x="0" y="3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71" name="Freeform 55"/>
            <p:cNvSpPr>
              <a:spLocks/>
            </p:cNvSpPr>
            <p:nvPr/>
          </p:nvSpPr>
          <p:spPr bwMode="auto">
            <a:xfrm rot="10800000">
              <a:off x="6057900" y="4192588"/>
              <a:ext cx="314325" cy="585787"/>
            </a:xfrm>
            <a:custGeom>
              <a:avLst/>
              <a:gdLst>
                <a:gd name="T0" fmla="*/ 314325 w 198"/>
                <a:gd name="T1" fmla="*/ 0 h 340"/>
                <a:gd name="T2" fmla="*/ 134938 w 198"/>
                <a:gd name="T3" fmla="*/ 146447 h 340"/>
                <a:gd name="T4" fmla="*/ 44450 w 198"/>
                <a:gd name="T5" fmla="*/ 341135 h 340"/>
                <a:gd name="T6" fmla="*/ 0 w 198"/>
                <a:gd name="T7" fmla="*/ 585787 h 3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340"/>
                <a:gd name="T14" fmla="*/ 198 w 198"/>
                <a:gd name="T15" fmla="*/ 340 h 3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340">
                  <a:moveTo>
                    <a:pt x="198" y="0"/>
                  </a:moveTo>
                  <a:cubicBezTo>
                    <a:pt x="155" y="26"/>
                    <a:pt x="113" y="52"/>
                    <a:pt x="85" y="85"/>
                  </a:cubicBezTo>
                  <a:cubicBezTo>
                    <a:pt x="57" y="118"/>
                    <a:pt x="42" y="156"/>
                    <a:pt x="28" y="198"/>
                  </a:cubicBezTo>
                  <a:cubicBezTo>
                    <a:pt x="14" y="240"/>
                    <a:pt x="7" y="290"/>
                    <a:pt x="0" y="340"/>
                  </a:cubicBezTo>
                </a:path>
              </a:pathLst>
            </a:cu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72" name="Text Box 56"/>
            <p:cNvSpPr txBox="1">
              <a:spLocks noChangeArrowheads="1"/>
            </p:cNvSpPr>
            <p:nvPr/>
          </p:nvSpPr>
          <p:spPr bwMode="auto">
            <a:xfrm>
              <a:off x="6237288" y="3743325"/>
              <a:ext cx="584200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/>
                <a:t>G</a:t>
              </a:r>
            </a:p>
          </p:txBody>
        </p:sp>
        <p:sp>
          <p:nvSpPr>
            <p:cNvPr id="73" name="Text Box 57"/>
            <p:cNvSpPr txBox="1">
              <a:spLocks noChangeArrowheads="1"/>
            </p:cNvSpPr>
            <p:nvPr/>
          </p:nvSpPr>
          <p:spPr bwMode="auto">
            <a:xfrm>
              <a:off x="3041650" y="4643438"/>
              <a:ext cx="584200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/>
                <a:t>F</a:t>
              </a:r>
            </a:p>
          </p:txBody>
        </p:sp>
        <p:sp>
          <p:nvSpPr>
            <p:cNvPr id="74" name="Text Box 58"/>
            <p:cNvSpPr txBox="1">
              <a:spLocks noChangeArrowheads="1"/>
            </p:cNvSpPr>
            <p:nvPr/>
          </p:nvSpPr>
          <p:spPr bwMode="auto">
            <a:xfrm>
              <a:off x="5653088" y="4643438"/>
              <a:ext cx="584200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/>
                <a:t>E</a:t>
              </a:r>
            </a:p>
          </p:txBody>
        </p:sp>
        <p:sp>
          <p:nvSpPr>
            <p:cNvPr id="75" name="Text Box 59"/>
            <p:cNvSpPr txBox="1">
              <a:spLocks noChangeArrowheads="1"/>
            </p:cNvSpPr>
            <p:nvPr/>
          </p:nvSpPr>
          <p:spPr bwMode="auto">
            <a:xfrm>
              <a:off x="5697538" y="2933700"/>
              <a:ext cx="584200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/>
                <a:t>D</a:t>
              </a:r>
            </a:p>
          </p:txBody>
        </p:sp>
        <p:sp>
          <p:nvSpPr>
            <p:cNvPr id="76" name="Text Box 60"/>
            <p:cNvSpPr txBox="1">
              <a:spLocks noChangeArrowheads="1"/>
            </p:cNvSpPr>
            <p:nvPr/>
          </p:nvSpPr>
          <p:spPr bwMode="auto">
            <a:xfrm>
              <a:off x="4346575" y="4643438"/>
              <a:ext cx="584200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/>
                <a:t>C</a:t>
              </a:r>
            </a:p>
          </p:txBody>
        </p:sp>
        <p:sp>
          <p:nvSpPr>
            <p:cNvPr id="77" name="Text Box 61"/>
            <p:cNvSpPr txBox="1">
              <a:spLocks noChangeArrowheads="1"/>
            </p:cNvSpPr>
            <p:nvPr/>
          </p:nvSpPr>
          <p:spPr bwMode="auto">
            <a:xfrm>
              <a:off x="4392613" y="3698875"/>
              <a:ext cx="584200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/>
                <a:t>B</a:t>
              </a:r>
            </a:p>
          </p:txBody>
        </p:sp>
        <p:sp>
          <p:nvSpPr>
            <p:cNvPr id="78" name="Text Box 62"/>
            <p:cNvSpPr txBox="1">
              <a:spLocks noChangeArrowheads="1"/>
            </p:cNvSpPr>
            <p:nvPr/>
          </p:nvSpPr>
          <p:spPr bwMode="auto">
            <a:xfrm>
              <a:off x="3087688" y="2978150"/>
              <a:ext cx="584200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/>
                <a:t>A</a:t>
              </a:r>
            </a:p>
          </p:txBody>
        </p:sp>
        <p:sp>
          <p:nvSpPr>
            <p:cNvPr id="79" name="Line 64"/>
            <p:cNvSpPr>
              <a:spLocks noChangeShapeType="1"/>
            </p:cNvSpPr>
            <p:nvPr/>
          </p:nvSpPr>
          <p:spPr bwMode="auto">
            <a:xfrm>
              <a:off x="3402013" y="3382963"/>
              <a:ext cx="1035050" cy="1304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80" name="Text Box 65"/>
            <p:cNvSpPr txBox="1">
              <a:spLocks noChangeArrowheads="1"/>
            </p:cNvSpPr>
            <p:nvPr/>
          </p:nvSpPr>
          <p:spPr bwMode="auto">
            <a:xfrm>
              <a:off x="1601788" y="2564904"/>
              <a:ext cx="1881187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dirty="0">
                  <a:solidFill>
                    <a:srgbClr val="FF0000"/>
                  </a:solidFill>
                </a:rPr>
                <a:t>Root of tree 1</a:t>
              </a:r>
            </a:p>
          </p:txBody>
        </p:sp>
        <p:sp>
          <p:nvSpPr>
            <p:cNvPr id="81" name="Text Box 66"/>
            <p:cNvSpPr txBox="1">
              <a:spLocks noChangeArrowheads="1"/>
            </p:cNvSpPr>
            <p:nvPr/>
          </p:nvSpPr>
          <p:spPr bwMode="auto">
            <a:xfrm>
              <a:off x="5786438" y="5013176"/>
              <a:ext cx="2160587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dirty="0">
                  <a:solidFill>
                    <a:srgbClr val="000066"/>
                  </a:solidFill>
                </a:rPr>
                <a:t>Root of tree 2</a:t>
              </a:r>
            </a:p>
          </p:txBody>
        </p:sp>
        <p:sp>
          <p:nvSpPr>
            <p:cNvPr id="82" name="Text Box 68"/>
            <p:cNvSpPr txBox="1">
              <a:spLocks noChangeArrowheads="1"/>
            </p:cNvSpPr>
            <p:nvPr/>
          </p:nvSpPr>
          <p:spPr bwMode="auto">
            <a:xfrm>
              <a:off x="255910" y="5301506"/>
              <a:ext cx="3812034" cy="1562558"/>
            </a:xfrm>
            <a:prstGeom prst="rect">
              <a:avLst/>
            </a:prstGeom>
            <a:solidFill>
              <a:schemeClr val="bg1"/>
            </a:solidFill>
            <a:ln w="57150" cmpd="thinThick">
              <a:solidFill>
                <a:srgbClr val="FF6600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2600" dirty="0">
                  <a:latin typeface="Calibri" pitchFamily="34" charset="0"/>
                  <a:ea typeface="宋体" pitchFamily="2" charset="-122"/>
                  <a:cs typeface="Calibri" pitchFamily="34" charset="0"/>
                </a:rPr>
                <a:t>TE: </a:t>
              </a:r>
              <a:r>
                <a:rPr lang="en-US" altLang="zh-CN" sz="2600" dirty="0" err="1">
                  <a:latin typeface="Calibri" pitchFamily="34" charset="0"/>
                  <a:ea typeface="宋体" pitchFamily="2" charset="-122"/>
                  <a:cs typeface="Calibri" pitchFamily="34" charset="0"/>
                </a:rPr>
                <a:t>TreeEdge</a:t>
              </a:r>
              <a:r>
                <a:rPr lang="en-US" altLang="zh-CN" sz="2600" b="1" dirty="0">
                  <a:solidFill>
                    <a:srgbClr val="FF0000"/>
                  </a:solidFill>
                  <a:latin typeface="Calibri" pitchFamily="34" charset="0"/>
                  <a:ea typeface="宋体" pitchFamily="2" charset="-122"/>
                  <a:cs typeface="Calibri" pitchFamily="34" charset="0"/>
                </a:rPr>
                <a:t>(</a:t>
              </a:r>
              <a:r>
                <a:rPr lang="zh-CN" altLang="en-US" sz="2600" b="1" dirty="0">
                  <a:solidFill>
                    <a:srgbClr val="FF0000"/>
                  </a:solidFill>
                  <a:latin typeface="Calibri" pitchFamily="34" charset="0"/>
                  <a:ea typeface="宋体" pitchFamily="2" charset="-122"/>
                  <a:cs typeface="Calibri" pitchFamily="34" charset="0"/>
                </a:rPr>
                <a:t>树边</a:t>
              </a:r>
              <a:r>
                <a:rPr lang="en-US" altLang="zh-CN" sz="2600" b="1" dirty="0">
                  <a:solidFill>
                    <a:srgbClr val="FF0000"/>
                  </a:solidFill>
                  <a:latin typeface="Calibri" pitchFamily="34" charset="0"/>
                  <a:ea typeface="宋体" pitchFamily="2" charset="-122"/>
                  <a:cs typeface="Calibri" pitchFamily="34" charset="0"/>
                </a:rPr>
                <a:t>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2600" dirty="0">
                  <a:latin typeface="Calibri" pitchFamily="34" charset="0"/>
                  <a:ea typeface="宋体" pitchFamily="2" charset="-122"/>
                  <a:cs typeface="Calibri" pitchFamily="34" charset="0"/>
                </a:rPr>
                <a:t>BE: </a:t>
              </a:r>
              <a:r>
                <a:rPr lang="en-US" altLang="zh-CN" sz="2600" dirty="0" err="1">
                  <a:latin typeface="Calibri" pitchFamily="34" charset="0"/>
                  <a:ea typeface="宋体" pitchFamily="2" charset="-122"/>
                  <a:cs typeface="Calibri" pitchFamily="34" charset="0"/>
                </a:rPr>
                <a:t>BackEdge</a:t>
              </a:r>
              <a:r>
                <a:rPr lang="en-US" altLang="zh-CN" sz="2600" b="1" dirty="0">
                  <a:solidFill>
                    <a:srgbClr val="FF0000"/>
                  </a:solidFill>
                  <a:latin typeface="Calibri" pitchFamily="34" charset="0"/>
                  <a:ea typeface="宋体" pitchFamily="2" charset="-122"/>
                  <a:cs typeface="Calibri" pitchFamily="34" charset="0"/>
                </a:rPr>
                <a:t>(</a:t>
              </a:r>
              <a:r>
                <a:rPr lang="zh-CN" altLang="en-US" sz="2600" b="1" dirty="0">
                  <a:solidFill>
                    <a:srgbClr val="FF0000"/>
                  </a:solidFill>
                  <a:latin typeface="Calibri" pitchFamily="34" charset="0"/>
                  <a:ea typeface="宋体" pitchFamily="2" charset="-122"/>
                  <a:cs typeface="Calibri" pitchFamily="34" charset="0"/>
                </a:rPr>
                <a:t>返回边</a:t>
              </a:r>
              <a:r>
                <a:rPr lang="en-US" altLang="zh-CN" sz="2600" b="1" dirty="0">
                  <a:solidFill>
                    <a:srgbClr val="FF0000"/>
                  </a:solidFill>
                  <a:latin typeface="Calibri" pitchFamily="34" charset="0"/>
                  <a:ea typeface="宋体" pitchFamily="2" charset="-122"/>
                  <a:cs typeface="Calibri" pitchFamily="34" charset="0"/>
                </a:rPr>
                <a:t>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2600" dirty="0">
                  <a:latin typeface="Calibri" pitchFamily="34" charset="0"/>
                  <a:ea typeface="宋体" pitchFamily="2" charset="-122"/>
                  <a:cs typeface="Calibri" pitchFamily="34" charset="0"/>
                </a:rPr>
                <a:t>DE: </a:t>
              </a:r>
              <a:r>
                <a:rPr lang="en-US" altLang="zh-CN" sz="2600" dirty="0" err="1">
                  <a:latin typeface="Calibri" pitchFamily="34" charset="0"/>
                  <a:ea typeface="宋体" pitchFamily="2" charset="-122"/>
                  <a:cs typeface="Calibri" pitchFamily="34" charset="0"/>
                </a:rPr>
                <a:t>DescendantEdge</a:t>
              </a:r>
              <a:r>
                <a:rPr lang="en-US" altLang="zh-CN" sz="2600" b="1" dirty="0">
                  <a:solidFill>
                    <a:srgbClr val="FF0000"/>
                  </a:solidFill>
                  <a:latin typeface="Calibri" pitchFamily="34" charset="0"/>
                  <a:ea typeface="宋体" pitchFamily="2" charset="-122"/>
                  <a:cs typeface="Calibri" pitchFamily="34" charset="0"/>
                </a:rPr>
                <a:t>(</a:t>
              </a:r>
              <a:r>
                <a:rPr lang="zh-CN" altLang="en-US" sz="2600" b="1" dirty="0">
                  <a:solidFill>
                    <a:srgbClr val="FF0000"/>
                  </a:solidFill>
                  <a:latin typeface="Calibri" pitchFamily="34" charset="0"/>
                  <a:ea typeface="宋体" pitchFamily="2" charset="-122"/>
                  <a:cs typeface="Calibri" pitchFamily="34" charset="0"/>
                </a:rPr>
                <a:t>后继边</a:t>
              </a:r>
              <a:r>
                <a:rPr lang="en-US" altLang="zh-CN" sz="2600" b="1" dirty="0">
                  <a:solidFill>
                    <a:srgbClr val="FF0000"/>
                  </a:solidFill>
                  <a:latin typeface="Calibri" pitchFamily="34" charset="0"/>
                  <a:ea typeface="宋体" pitchFamily="2" charset="-122"/>
                  <a:cs typeface="Calibri" pitchFamily="34" charset="0"/>
                </a:rPr>
                <a:t>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2600" dirty="0">
                  <a:latin typeface="Calibri" pitchFamily="34" charset="0"/>
                  <a:ea typeface="宋体" pitchFamily="2" charset="-122"/>
                  <a:cs typeface="Calibri" pitchFamily="34" charset="0"/>
                </a:rPr>
                <a:t>CE: </a:t>
              </a:r>
              <a:r>
                <a:rPr lang="en-US" altLang="zh-CN" sz="2600" dirty="0" err="1">
                  <a:latin typeface="Calibri" pitchFamily="34" charset="0"/>
                  <a:ea typeface="宋体" pitchFamily="2" charset="-122"/>
                  <a:cs typeface="Calibri" pitchFamily="34" charset="0"/>
                </a:rPr>
                <a:t>CrossEdge</a:t>
              </a:r>
              <a:r>
                <a:rPr lang="en-US" altLang="zh-CN" sz="2600" b="1" dirty="0">
                  <a:solidFill>
                    <a:srgbClr val="FF0000"/>
                  </a:solidFill>
                  <a:latin typeface="Calibri" pitchFamily="34" charset="0"/>
                  <a:ea typeface="宋体" pitchFamily="2" charset="-122"/>
                  <a:cs typeface="Calibri" pitchFamily="34" charset="0"/>
                </a:rPr>
                <a:t>(</a:t>
              </a:r>
              <a:r>
                <a:rPr lang="zh-CN" altLang="en-US" sz="2600" b="1" dirty="0">
                  <a:solidFill>
                    <a:srgbClr val="FF0000"/>
                  </a:solidFill>
                  <a:latin typeface="Calibri" pitchFamily="34" charset="0"/>
                  <a:ea typeface="宋体" pitchFamily="2" charset="-122"/>
                  <a:cs typeface="Calibri" pitchFamily="34" charset="0"/>
                </a:rPr>
                <a:t>交叉边</a:t>
              </a:r>
              <a:r>
                <a:rPr lang="en-US" altLang="zh-CN" sz="2600" b="1" dirty="0">
                  <a:solidFill>
                    <a:srgbClr val="FF0000"/>
                  </a:solidFill>
                  <a:latin typeface="Calibri" pitchFamily="34" charset="0"/>
                  <a:ea typeface="宋体" pitchFamily="2" charset="-122"/>
                  <a:cs typeface="Calibri" pitchFamily="34" charset="0"/>
                </a:rPr>
                <a:t>)</a:t>
              </a:r>
            </a:p>
          </p:txBody>
        </p:sp>
        <p:sp>
          <p:nvSpPr>
            <p:cNvPr id="83" name="Text Box 69"/>
            <p:cNvSpPr txBox="1">
              <a:spLocks noChangeArrowheads="1"/>
            </p:cNvSpPr>
            <p:nvPr/>
          </p:nvSpPr>
          <p:spPr bwMode="auto">
            <a:xfrm rot="18165260">
              <a:off x="6074570" y="4312760"/>
              <a:ext cx="811212" cy="393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167"/>
                <a:t>T.E</a:t>
              </a:r>
            </a:p>
          </p:txBody>
        </p:sp>
        <p:sp>
          <p:nvSpPr>
            <p:cNvPr id="84" name="Text Box 70"/>
            <p:cNvSpPr txBox="1">
              <a:spLocks noChangeArrowheads="1"/>
            </p:cNvSpPr>
            <p:nvPr/>
          </p:nvSpPr>
          <p:spPr bwMode="auto">
            <a:xfrm rot="16750188">
              <a:off x="3374232" y="3998435"/>
              <a:ext cx="811212" cy="393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167"/>
                <a:t>T.E</a:t>
              </a:r>
            </a:p>
          </p:txBody>
        </p:sp>
        <p:sp>
          <p:nvSpPr>
            <p:cNvPr id="85" name="Text Box 71"/>
            <p:cNvSpPr txBox="1">
              <a:spLocks noChangeArrowheads="1"/>
            </p:cNvSpPr>
            <p:nvPr/>
          </p:nvSpPr>
          <p:spPr bwMode="auto">
            <a:xfrm rot="2102259">
              <a:off x="3627438" y="3340418"/>
              <a:ext cx="811212" cy="393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167"/>
                <a:t>T.E</a:t>
              </a:r>
            </a:p>
          </p:txBody>
        </p:sp>
        <p:sp>
          <p:nvSpPr>
            <p:cNvPr id="86" name="Text Box 72"/>
            <p:cNvSpPr txBox="1">
              <a:spLocks noChangeArrowheads="1"/>
            </p:cNvSpPr>
            <p:nvPr/>
          </p:nvSpPr>
          <p:spPr bwMode="auto">
            <a:xfrm rot="16200000">
              <a:off x="4274345" y="4042885"/>
              <a:ext cx="811212" cy="393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167"/>
                <a:t>T.E</a:t>
              </a:r>
            </a:p>
          </p:txBody>
        </p:sp>
        <p:sp>
          <p:nvSpPr>
            <p:cNvPr id="87" name="Text Box 73"/>
            <p:cNvSpPr txBox="1">
              <a:spLocks noChangeArrowheads="1"/>
            </p:cNvSpPr>
            <p:nvPr/>
          </p:nvSpPr>
          <p:spPr bwMode="auto">
            <a:xfrm rot="19788462">
              <a:off x="4751388" y="3251517"/>
              <a:ext cx="811212" cy="393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167"/>
                <a:t>T.E</a:t>
              </a:r>
            </a:p>
          </p:txBody>
        </p:sp>
        <p:sp>
          <p:nvSpPr>
            <p:cNvPr id="88" name="Text Box 74"/>
            <p:cNvSpPr txBox="1">
              <a:spLocks noChangeArrowheads="1"/>
            </p:cNvSpPr>
            <p:nvPr/>
          </p:nvSpPr>
          <p:spPr bwMode="auto">
            <a:xfrm rot="18330071">
              <a:off x="4995070" y="3817460"/>
              <a:ext cx="811212" cy="393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167"/>
                <a:t>C.E</a:t>
              </a:r>
            </a:p>
          </p:txBody>
        </p:sp>
        <p:sp>
          <p:nvSpPr>
            <p:cNvPr id="89" name="Text Box 75"/>
            <p:cNvSpPr txBox="1">
              <a:spLocks noChangeArrowheads="1"/>
            </p:cNvSpPr>
            <p:nvPr/>
          </p:nvSpPr>
          <p:spPr bwMode="auto">
            <a:xfrm>
              <a:off x="3581400" y="4868863"/>
              <a:ext cx="811213" cy="393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167"/>
                <a:t>C.E</a:t>
              </a:r>
            </a:p>
          </p:txBody>
        </p:sp>
        <p:sp>
          <p:nvSpPr>
            <p:cNvPr id="90" name="Text Box 76"/>
            <p:cNvSpPr txBox="1">
              <a:spLocks noChangeArrowheads="1"/>
            </p:cNvSpPr>
            <p:nvPr/>
          </p:nvSpPr>
          <p:spPr bwMode="auto">
            <a:xfrm rot="2879454">
              <a:off x="3690145" y="3817460"/>
              <a:ext cx="811212" cy="393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167"/>
                <a:t>D.E</a:t>
              </a:r>
            </a:p>
          </p:txBody>
        </p:sp>
        <p:sp>
          <p:nvSpPr>
            <p:cNvPr id="91" name="Text Box 77"/>
            <p:cNvSpPr txBox="1">
              <a:spLocks noChangeArrowheads="1"/>
            </p:cNvSpPr>
            <p:nvPr/>
          </p:nvSpPr>
          <p:spPr bwMode="auto">
            <a:xfrm rot="17162146">
              <a:off x="2385219" y="3368199"/>
              <a:ext cx="811213" cy="393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167"/>
                <a:t>B.E</a:t>
              </a:r>
            </a:p>
          </p:txBody>
        </p:sp>
        <p:sp>
          <p:nvSpPr>
            <p:cNvPr id="92" name="Text Box 78"/>
            <p:cNvSpPr txBox="1">
              <a:spLocks noChangeArrowheads="1"/>
            </p:cNvSpPr>
            <p:nvPr/>
          </p:nvSpPr>
          <p:spPr bwMode="auto">
            <a:xfrm>
              <a:off x="4211638" y="2843213"/>
              <a:ext cx="811212" cy="393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167"/>
                <a:t>B.E</a:t>
              </a:r>
            </a:p>
          </p:txBody>
        </p:sp>
        <p:sp>
          <p:nvSpPr>
            <p:cNvPr id="93" name="Text Box 79"/>
            <p:cNvSpPr txBox="1">
              <a:spLocks noChangeArrowheads="1"/>
            </p:cNvSpPr>
            <p:nvPr/>
          </p:nvSpPr>
          <p:spPr bwMode="auto">
            <a:xfrm rot="3165154">
              <a:off x="6030119" y="3323749"/>
              <a:ext cx="811213" cy="393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167"/>
                <a:t>C.E</a:t>
              </a:r>
            </a:p>
          </p:txBody>
        </p:sp>
        <p:sp>
          <p:nvSpPr>
            <p:cNvPr id="95" name="Text Box 81"/>
            <p:cNvSpPr txBox="1">
              <a:spLocks noChangeArrowheads="1"/>
            </p:cNvSpPr>
            <p:nvPr/>
          </p:nvSpPr>
          <p:spPr bwMode="auto">
            <a:xfrm rot="18330071">
              <a:off x="5534819" y="3952398"/>
              <a:ext cx="811213" cy="393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167"/>
                <a:t>B.E</a:t>
              </a:r>
            </a:p>
          </p:txBody>
        </p:sp>
        <p:sp>
          <p:nvSpPr>
            <p:cNvPr id="96" name="Text Box 82"/>
            <p:cNvSpPr txBox="1">
              <a:spLocks noChangeArrowheads="1"/>
            </p:cNvSpPr>
            <p:nvPr/>
          </p:nvSpPr>
          <p:spPr bwMode="auto">
            <a:xfrm>
              <a:off x="3762375" y="1989138"/>
              <a:ext cx="5040313" cy="454563"/>
            </a:xfrm>
            <a:prstGeom prst="rect">
              <a:avLst/>
            </a:prstGeom>
            <a:solidFill>
              <a:schemeClr val="bg1"/>
            </a:solidFill>
            <a:ln w="57150" cmpd="thinThick">
              <a:solidFill>
                <a:srgbClr val="339966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altLang="zh-CN" sz="2600" dirty="0">
                  <a:latin typeface="Calibri" pitchFamily="34" charset="0"/>
                  <a:ea typeface="宋体" pitchFamily="2" charset="-122"/>
                  <a:cs typeface="Calibri" pitchFamily="34" charset="0"/>
                </a:rPr>
                <a:t>DFS forest={(DFS tree1), (DFS tree2)}</a:t>
              </a:r>
            </a:p>
          </p:txBody>
        </p:sp>
        <p:sp>
          <p:nvSpPr>
            <p:cNvPr id="97" name="Text Box 83"/>
            <p:cNvSpPr txBox="1">
              <a:spLocks noChangeArrowheads="1"/>
            </p:cNvSpPr>
            <p:nvPr/>
          </p:nvSpPr>
          <p:spPr bwMode="auto">
            <a:xfrm>
              <a:off x="5129585" y="5766653"/>
              <a:ext cx="3330847" cy="823894"/>
            </a:xfrm>
            <a:prstGeom prst="rect">
              <a:avLst/>
            </a:prstGeom>
            <a:solidFill>
              <a:schemeClr val="bg1"/>
            </a:solidFill>
            <a:ln w="57150" cmpd="thinThick">
              <a:solidFill>
                <a:srgbClr val="3399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altLang="zh-CN" sz="2600" dirty="0">
                  <a:latin typeface="Calibri" pitchFamily="34" charset="0"/>
                  <a:ea typeface="宋体" pitchFamily="2" charset="-122"/>
                  <a:cs typeface="Calibri" pitchFamily="34" charset="0"/>
                </a:rPr>
                <a:t>A finished vertex is never revisited, such as C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014D-9B32-4162-AD07-A903BE9ADDA7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201691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499" y="-81390"/>
            <a:ext cx="8915400" cy="780087"/>
          </a:xfrm>
        </p:spPr>
        <p:txBody>
          <a:bodyPr/>
          <a:lstStyle/>
          <a:p>
            <a:r>
              <a:rPr lang="en-US" altLang="zh-CN" dirty="0"/>
              <a:t>Active Interval(</a:t>
            </a:r>
            <a:r>
              <a:rPr lang="zh-CN" altLang="en-US" dirty="0"/>
              <a:t>活动区间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>
            <a:off x="584515" y="1166749"/>
            <a:ext cx="5091282" cy="2912640"/>
            <a:chOff x="611188" y="1808163"/>
            <a:chExt cx="4699645" cy="2688591"/>
          </a:xfrm>
        </p:grpSpPr>
        <p:sp>
          <p:nvSpPr>
            <p:cNvPr id="84" name="Text Box 49"/>
            <p:cNvSpPr txBox="1">
              <a:spLocks noChangeArrowheads="1"/>
            </p:cNvSpPr>
            <p:nvPr/>
          </p:nvSpPr>
          <p:spPr bwMode="auto">
            <a:xfrm>
              <a:off x="2276475" y="4103688"/>
              <a:ext cx="674688" cy="393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167" b="1" dirty="0">
                  <a:solidFill>
                    <a:schemeClr val="tx2"/>
                  </a:solidFill>
                </a:rPr>
                <a:t>3/4</a:t>
              </a: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611188" y="1808163"/>
              <a:ext cx="4699645" cy="2644141"/>
              <a:chOff x="611188" y="1808163"/>
              <a:chExt cx="4699645" cy="2644141"/>
            </a:xfrm>
          </p:grpSpPr>
          <p:sp>
            <p:nvSpPr>
              <p:cNvPr id="86" name="Oval 4"/>
              <p:cNvSpPr>
                <a:spLocks noChangeArrowheads="1"/>
              </p:cNvSpPr>
              <p:nvPr/>
            </p:nvSpPr>
            <p:spPr bwMode="auto">
              <a:xfrm>
                <a:off x="1062038" y="2079625"/>
                <a:ext cx="431800" cy="4318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87" name="Oval 5"/>
              <p:cNvSpPr>
                <a:spLocks noChangeArrowheads="1"/>
              </p:cNvSpPr>
              <p:nvPr/>
            </p:nvSpPr>
            <p:spPr bwMode="auto">
              <a:xfrm>
                <a:off x="3662363" y="2024063"/>
                <a:ext cx="431800" cy="4318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88" name="Oval 6"/>
              <p:cNvSpPr>
                <a:spLocks noChangeArrowheads="1"/>
              </p:cNvSpPr>
              <p:nvPr/>
            </p:nvSpPr>
            <p:spPr bwMode="auto">
              <a:xfrm>
                <a:off x="4238625" y="2887663"/>
                <a:ext cx="431800" cy="4318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89" name="Oval 7"/>
              <p:cNvSpPr>
                <a:spLocks noChangeArrowheads="1"/>
              </p:cNvSpPr>
              <p:nvPr/>
            </p:nvSpPr>
            <p:spPr bwMode="auto">
              <a:xfrm>
                <a:off x="3662363" y="3752850"/>
                <a:ext cx="431800" cy="4318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90" name="Oval 8"/>
              <p:cNvSpPr>
                <a:spLocks noChangeArrowheads="1"/>
              </p:cNvSpPr>
              <p:nvPr/>
            </p:nvSpPr>
            <p:spPr bwMode="auto">
              <a:xfrm>
                <a:off x="2365375" y="2816225"/>
                <a:ext cx="431800" cy="4318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91" name="Oval 9"/>
              <p:cNvSpPr>
                <a:spLocks noChangeArrowheads="1"/>
              </p:cNvSpPr>
              <p:nvPr/>
            </p:nvSpPr>
            <p:spPr bwMode="auto">
              <a:xfrm>
                <a:off x="2365375" y="3752850"/>
                <a:ext cx="431800" cy="4318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92" name="Oval 10"/>
              <p:cNvSpPr>
                <a:spLocks noChangeArrowheads="1"/>
              </p:cNvSpPr>
              <p:nvPr/>
            </p:nvSpPr>
            <p:spPr bwMode="auto">
              <a:xfrm>
                <a:off x="1069975" y="3752850"/>
                <a:ext cx="431800" cy="4318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93" name="Line 11"/>
              <p:cNvSpPr>
                <a:spLocks noChangeShapeType="1"/>
              </p:cNvSpPr>
              <p:nvPr/>
            </p:nvSpPr>
            <p:spPr bwMode="auto">
              <a:xfrm flipH="1">
                <a:off x="1511300" y="2257425"/>
                <a:ext cx="21145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950"/>
              </a:p>
            </p:txBody>
          </p:sp>
          <p:sp>
            <p:nvSpPr>
              <p:cNvPr id="94" name="Line 12"/>
              <p:cNvSpPr>
                <a:spLocks noChangeShapeType="1"/>
              </p:cNvSpPr>
              <p:nvPr/>
            </p:nvSpPr>
            <p:spPr bwMode="auto">
              <a:xfrm>
                <a:off x="1465263" y="2438400"/>
                <a:ext cx="900112" cy="53975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950"/>
              </a:p>
            </p:txBody>
          </p:sp>
          <p:sp>
            <p:nvSpPr>
              <p:cNvPr id="95" name="Line 13"/>
              <p:cNvSpPr>
                <a:spLocks noChangeShapeType="1"/>
              </p:cNvSpPr>
              <p:nvPr/>
            </p:nvSpPr>
            <p:spPr bwMode="auto">
              <a:xfrm flipV="1">
                <a:off x="2771775" y="2392363"/>
                <a:ext cx="944563" cy="54133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950"/>
              </a:p>
            </p:txBody>
          </p:sp>
          <p:sp>
            <p:nvSpPr>
              <p:cNvPr id="96" name="Line 14"/>
              <p:cNvSpPr>
                <a:spLocks noChangeShapeType="1"/>
              </p:cNvSpPr>
              <p:nvPr/>
            </p:nvSpPr>
            <p:spPr bwMode="auto">
              <a:xfrm>
                <a:off x="2590800" y="3248025"/>
                <a:ext cx="0" cy="53975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950"/>
              </a:p>
            </p:txBody>
          </p:sp>
          <p:sp>
            <p:nvSpPr>
              <p:cNvPr id="97" name="Line 15"/>
              <p:cNvSpPr>
                <a:spLocks noChangeShapeType="1"/>
              </p:cNvSpPr>
              <p:nvPr/>
            </p:nvSpPr>
            <p:spPr bwMode="auto">
              <a:xfrm flipH="1">
                <a:off x="2725738" y="2438400"/>
                <a:ext cx="1035050" cy="13954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950"/>
              </a:p>
            </p:txBody>
          </p:sp>
          <p:sp>
            <p:nvSpPr>
              <p:cNvPr id="98" name="Line 16"/>
              <p:cNvSpPr>
                <a:spLocks noChangeShapeType="1"/>
              </p:cNvSpPr>
              <p:nvPr/>
            </p:nvSpPr>
            <p:spPr bwMode="auto">
              <a:xfrm>
                <a:off x="1511300" y="3968750"/>
                <a:ext cx="8540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950"/>
              </a:p>
            </p:txBody>
          </p:sp>
          <p:sp>
            <p:nvSpPr>
              <p:cNvPr id="99" name="Line 17"/>
              <p:cNvSpPr>
                <a:spLocks noChangeShapeType="1"/>
              </p:cNvSpPr>
              <p:nvPr/>
            </p:nvSpPr>
            <p:spPr bwMode="auto">
              <a:xfrm flipH="1">
                <a:off x="2771775" y="3968750"/>
                <a:ext cx="8540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950"/>
              </a:p>
            </p:txBody>
          </p:sp>
          <p:sp>
            <p:nvSpPr>
              <p:cNvPr id="100" name="Line 18"/>
              <p:cNvSpPr>
                <a:spLocks noChangeShapeType="1"/>
              </p:cNvSpPr>
              <p:nvPr/>
            </p:nvSpPr>
            <p:spPr bwMode="auto">
              <a:xfrm flipH="1" flipV="1">
                <a:off x="3997936" y="2404086"/>
                <a:ext cx="360362" cy="495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950"/>
              </a:p>
            </p:txBody>
          </p:sp>
          <p:sp>
            <p:nvSpPr>
              <p:cNvPr id="101" name="Freeform 19"/>
              <p:cNvSpPr>
                <a:spLocks/>
              </p:cNvSpPr>
              <p:nvPr/>
            </p:nvSpPr>
            <p:spPr bwMode="auto">
              <a:xfrm flipV="1">
                <a:off x="879475" y="2482850"/>
                <a:ext cx="271463" cy="1304925"/>
              </a:xfrm>
              <a:custGeom>
                <a:avLst/>
                <a:gdLst>
                  <a:gd name="T0" fmla="*/ 271463 w 171"/>
                  <a:gd name="T1" fmla="*/ 0 h 822"/>
                  <a:gd name="T2" fmla="*/ 38100 w 171"/>
                  <a:gd name="T3" fmla="*/ 423863 h 822"/>
                  <a:gd name="T4" fmla="*/ 38100 w 171"/>
                  <a:gd name="T5" fmla="*/ 873125 h 822"/>
                  <a:gd name="T6" fmla="*/ 227013 w 171"/>
                  <a:gd name="T7" fmla="*/ 1304925 h 8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822"/>
                  <a:gd name="T14" fmla="*/ 171 w 171"/>
                  <a:gd name="T15" fmla="*/ 822 h 8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822">
                    <a:moveTo>
                      <a:pt x="171" y="0"/>
                    </a:moveTo>
                    <a:cubicBezTo>
                      <a:pt x="147" y="44"/>
                      <a:pt x="48" y="175"/>
                      <a:pt x="24" y="267"/>
                    </a:cubicBezTo>
                    <a:cubicBezTo>
                      <a:pt x="0" y="359"/>
                      <a:pt x="4" y="458"/>
                      <a:pt x="24" y="550"/>
                    </a:cubicBezTo>
                    <a:cubicBezTo>
                      <a:pt x="44" y="642"/>
                      <a:pt x="118" y="765"/>
                      <a:pt x="143" y="82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950"/>
              </a:p>
            </p:txBody>
          </p:sp>
          <p:sp>
            <p:nvSpPr>
              <p:cNvPr id="102" name="Freeform 20"/>
              <p:cNvSpPr>
                <a:spLocks/>
              </p:cNvSpPr>
              <p:nvPr/>
            </p:nvSpPr>
            <p:spPr bwMode="auto">
              <a:xfrm flipH="1">
                <a:off x="1420813" y="2527300"/>
                <a:ext cx="271462" cy="1304925"/>
              </a:xfrm>
              <a:custGeom>
                <a:avLst/>
                <a:gdLst>
                  <a:gd name="T0" fmla="*/ 271462 w 171"/>
                  <a:gd name="T1" fmla="*/ 0 h 822"/>
                  <a:gd name="T2" fmla="*/ 38100 w 171"/>
                  <a:gd name="T3" fmla="*/ 423863 h 822"/>
                  <a:gd name="T4" fmla="*/ 38100 w 171"/>
                  <a:gd name="T5" fmla="*/ 873125 h 822"/>
                  <a:gd name="T6" fmla="*/ 227012 w 171"/>
                  <a:gd name="T7" fmla="*/ 1304925 h 8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1"/>
                  <a:gd name="T13" fmla="*/ 0 h 822"/>
                  <a:gd name="T14" fmla="*/ 171 w 171"/>
                  <a:gd name="T15" fmla="*/ 822 h 8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1" h="822">
                    <a:moveTo>
                      <a:pt x="171" y="0"/>
                    </a:moveTo>
                    <a:cubicBezTo>
                      <a:pt x="147" y="44"/>
                      <a:pt x="48" y="175"/>
                      <a:pt x="24" y="267"/>
                    </a:cubicBezTo>
                    <a:cubicBezTo>
                      <a:pt x="0" y="359"/>
                      <a:pt x="4" y="458"/>
                      <a:pt x="24" y="550"/>
                    </a:cubicBezTo>
                    <a:cubicBezTo>
                      <a:pt x="44" y="642"/>
                      <a:pt x="118" y="765"/>
                      <a:pt x="143" y="822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950"/>
              </a:p>
            </p:txBody>
          </p:sp>
          <p:sp>
            <p:nvSpPr>
              <p:cNvPr id="103" name="Freeform 21"/>
              <p:cNvSpPr>
                <a:spLocks/>
              </p:cNvSpPr>
              <p:nvPr/>
            </p:nvSpPr>
            <p:spPr bwMode="auto">
              <a:xfrm>
                <a:off x="3941763" y="3248025"/>
                <a:ext cx="314325" cy="539750"/>
              </a:xfrm>
              <a:custGeom>
                <a:avLst/>
                <a:gdLst>
                  <a:gd name="T0" fmla="*/ 314325 w 198"/>
                  <a:gd name="T1" fmla="*/ 0 h 340"/>
                  <a:gd name="T2" fmla="*/ 134938 w 198"/>
                  <a:gd name="T3" fmla="*/ 134938 h 340"/>
                  <a:gd name="T4" fmla="*/ 44450 w 198"/>
                  <a:gd name="T5" fmla="*/ 314325 h 340"/>
                  <a:gd name="T6" fmla="*/ 0 w 198"/>
                  <a:gd name="T7" fmla="*/ 539750 h 3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8"/>
                  <a:gd name="T13" fmla="*/ 0 h 340"/>
                  <a:gd name="T14" fmla="*/ 198 w 198"/>
                  <a:gd name="T15" fmla="*/ 340 h 3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8" h="340">
                    <a:moveTo>
                      <a:pt x="198" y="0"/>
                    </a:moveTo>
                    <a:cubicBezTo>
                      <a:pt x="155" y="26"/>
                      <a:pt x="113" y="52"/>
                      <a:pt x="85" y="85"/>
                    </a:cubicBezTo>
                    <a:cubicBezTo>
                      <a:pt x="57" y="118"/>
                      <a:pt x="42" y="156"/>
                      <a:pt x="28" y="198"/>
                    </a:cubicBezTo>
                    <a:cubicBezTo>
                      <a:pt x="14" y="240"/>
                      <a:pt x="7" y="290"/>
                      <a:pt x="0" y="3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950"/>
              </a:p>
            </p:txBody>
          </p:sp>
          <p:sp>
            <p:nvSpPr>
              <p:cNvPr id="104" name="Freeform 22"/>
              <p:cNvSpPr>
                <a:spLocks/>
              </p:cNvSpPr>
              <p:nvPr/>
            </p:nvSpPr>
            <p:spPr bwMode="auto">
              <a:xfrm rot="10800000">
                <a:off x="4076700" y="3292475"/>
                <a:ext cx="314325" cy="585788"/>
              </a:xfrm>
              <a:custGeom>
                <a:avLst/>
                <a:gdLst>
                  <a:gd name="T0" fmla="*/ 314325 w 198"/>
                  <a:gd name="T1" fmla="*/ 0 h 340"/>
                  <a:gd name="T2" fmla="*/ 134938 w 198"/>
                  <a:gd name="T3" fmla="*/ 146447 h 340"/>
                  <a:gd name="T4" fmla="*/ 44450 w 198"/>
                  <a:gd name="T5" fmla="*/ 341135 h 340"/>
                  <a:gd name="T6" fmla="*/ 0 w 198"/>
                  <a:gd name="T7" fmla="*/ 585788 h 3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8"/>
                  <a:gd name="T13" fmla="*/ 0 h 340"/>
                  <a:gd name="T14" fmla="*/ 198 w 198"/>
                  <a:gd name="T15" fmla="*/ 340 h 3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8" h="340">
                    <a:moveTo>
                      <a:pt x="198" y="0"/>
                    </a:moveTo>
                    <a:cubicBezTo>
                      <a:pt x="155" y="26"/>
                      <a:pt x="113" y="52"/>
                      <a:pt x="85" y="85"/>
                    </a:cubicBezTo>
                    <a:cubicBezTo>
                      <a:pt x="57" y="118"/>
                      <a:pt x="42" y="156"/>
                      <a:pt x="28" y="198"/>
                    </a:cubicBezTo>
                    <a:cubicBezTo>
                      <a:pt x="14" y="240"/>
                      <a:pt x="7" y="290"/>
                      <a:pt x="0" y="340"/>
                    </a:cubicBezTo>
                  </a:path>
                </a:pathLst>
              </a:custGeom>
              <a:noFill/>
              <a:ln w="38100">
                <a:solidFill>
                  <a:srgbClr val="000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950"/>
              </a:p>
            </p:txBody>
          </p:sp>
          <p:sp>
            <p:nvSpPr>
              <p:cNvPr id="105" name="Text Box 23"/>
              <p:cNvSpPr txBox="1">
                <a:spLocks noChangeArrowheads="1"/>
              </p:cNvSpPr>
              <p:nvPr/>
            </p:nvSpPr>
            <p:spPr bwMode="auto">
              <a:xfrm>
                <a:off x="4256088" y="2843213"/>
                <a:ext cx="584200" cy="454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/>
                  <a:t>G</a:t>
                </a:r>
              </a:p>
            </p:txBody>
          </p:sp>
          <p:sp>
            <p:nvSpPr>
              <p:cNvPr id="106" name="Text Box 24"/>
              <p:cNvSpPr txBox="1">
                <a:spLocks noChangeArrowheads="1"/>
              </p:cNvSpPr>
              <p:nvPr/>
            </p:nvSpPr>
            <p:spPr bwMode="auto">
              <a:xfrm>
                <a:off x="1060450" y="3743325"/>
                <a:ext cx="584200" cy="454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/>
                  <a:t>F</a:t>
                </a:r>
              </a:p>
            </p:txBody>
          </p:sp>
          <p:sp>
            <p:nvSpPr>
              <p:cNvPr id="107" name="Text Box 25"/>
              <p:cNvSpPr txBox="1">
                <a:spLocks noChangeArrowheads="1"/>
              </p:cNvSpPr>
              <p:nvPr/>
            </p:nvSpPr>
            <p:spPr bwMode="auto">
              <a:xfrm>
                <a:off x="3671888" y="3743325"/>
                <a:ext cx="584200" cy="454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/>
                  <a:t>E</a:t>
                </a:r>
              </a:p>
            </p:txBody>
          </p:sp>
          <p:sp>
            <p:nvSpPr>
              <p:cNvPr id="108" name="Text Box 26"/>
              <p:cNvSpPr txBox="1">
                <a:spLocks noChangeArrowheads="1"/>
              </p:cNvSpPr>
              <p:nvPr/>
            </p:nvSpPr>
            <p:spPr bwMode="auto">
              <a:xfrm>
                <a:off x="3716338" y="2033588"/>
                <a:ext cx="584200" cy="454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/>
                  <a:t>D</a:t>
                </a:r>
              </a:p>
            </p:txBody>
          </p:sp>
          <p:sp>
            <p:nvSpPr>
              <p:cNvPr id="109" name="Text Box 27"/>
              <p:cNvSpPr txBox="1">
                <a:spLocks noChangeArrowheads="1"/>
              </p:cNvSpPr>
              <p:nvPr/>
            </p:nvSpPr>
            <p:spPr bwMode="auto">
              <a:xfrm>
                <a:off x="2365375" y="3743325"/>
                <a:ext cx="584200" cy="454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/>
                  <a:t>C</a:t>
                </a:r>
              </a:p>
            </p:txBody>
          </p:sp>
          <p:sp>
            <p:nvSpPr>
              <p:cNvPr id="110" name="Text Box 28"/>
              <p:cNvSpPr txBox="1">
                <a:spLocks noChangeArrowheads="1"/>
              </p:cNvSpPr>
              <p:nvPr/>
            </p:nvSpPr>
            <p:spPr bwMode="auto">
              <a:xfrm>
                <a:off x="2411413" y="2798763"/>
                <a:ext cx="584200" cy="454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/>
                  <a:t>B</a:t>
                </a:r>
              </a:p>
            </p:txBody>
          </p:sp>
          <p:sp>
            <p:nvSpPr>
              <p:cNvPr id="111" name="Text Box 29"/>
              <p:cNvSpPr txBox="1">
                <a:spLocks noChangeArrowheads="1"/>
              </p:cNvSpPr>
              <p:nvPr/>
            </p:nvSpPr>
            <p:spPr bwMode="auto">
              <a:xfrm>
                <a:off x="1106488" y="2078038"/>
                <a:ext cx="584200" cy="454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/>
                  <a:t>A</a:t>
                </a:r>
              </a:p>
            </p:txBody>
          </p:sp>
          <p:sp>
            <p:nvSpPr>
              <p:cNvPr id="112" name="Line 30"/>
              <p:cNvSpPr>
                <a:spLocks noChangeShapeType="1"/>
              </p:cNvSpPr>
              <p:nvPr/>
            </p:nvSpPr>
            <p:spPr bwMode="auto">
              <a:xfrm>
                <a:off x="1420813" y="2482850"/>
                <a:ext cx="1035050" cy="1304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950"/>
              </a:p>
            </p:txBody>
          </p:sp>
          <p:sp>
            <p:nvSpPr>
              <p:cNvPr id="113" name="Text Box 33"/>
              <p:cNvSpPr txBox="1">
                <a:spLocks noChangeArrowheads="1"/>
              </p:cNvSpPr>
              <p:nvPr/>
            </p:nvSpPr>
            <p:spPr bwMode="auto">
              <a:xfrm rot="18165260">
                <a:off x="4093369" y="3412649"/>
                <a:ext cx="811213" cy="393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167"/>
                  <a:t>T.E</a:t>
                </a:r>
              </a:p>
            </p:txBody>
          </p:sp>
          <p:sp>
            <p:nvSpPr>
              <p:cNvPr id="114" name="Text Box 34"/>
              <p:cNvSpPr txBox="1">
                <a:spLocks noChangeArrowheads="1"/>
              </p:cNvSpPr>
              <p:nvPr/>
            </p:nvSpPr>
            <p:spPr bwMode="auto">
              <a:xfrm rot="16750188">
                <a:off x="1393031" y="3098323"/>
                <a:ext cx="811213" cy="393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167"/>
                  <a:t>T.E</a:t>
                </a:r>
              </a:p>
            </p:txBody>
          </p:sp>
          <p:sp>
            <p:nvSpPr>
              <p:cNvPr id="115" name="Text Box 35"/>
              <p:cNvSpPr txBox="1">
                <a:spLocks noChangeArrowheads="1"/>
              </p:cNvSpPr>
              <p:nvPr/>
            </p:nvSpPr>
            <p:spPr bwMode="auto">
              <a:xfrm rot="2102259">
                <a:off x="1646238" y="2440304"/>
                <a:ext cx="811212" cy="393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167"/>
                  <a:t>T.E</a:t>
                </a:r>
              </a:p>
            </p:txBody>
          </p:sp>
          <p:sp>
            <p:nvSpPr>
              <p:cNvPr id="116" name="Text Box 36"/>
              <p:cNvSpPr txBox="1">
                <a:spLocks noChangeArrowheads="1"/>
              </p:cNvSpPr>
              <p:nvPr/>
            </p:nvSpPr>
            <p:spPr bwMode="auto">
              <a:xfrm rot="16200000">
                <a:off x="2293144" y="3142773"/>
                <a:ext cx="811213" cy="393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167"/>
                  <a:t>T.E</a:t>
                </a:r>
              </a:p>
            </p:txBody>
          </p:sp>
          <p:sp>
            <p:nvSpPr>
              <p:cNvPr id="117" name="Text Box 37"/>
              <p:cNvSpPr txBox="1">
                <a:spLocks noChangeArrowheads="1"/>
              </p:cNvSpPr>
              <p:nvPr/>
            </p:nvSpPr>
            <p:spPr bwMode="auto">
              <a:xfrm rot="19788462">
                <a:off x="2770188" y="2351404"/>
                <a:ext cx="811212" cy="393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167"/>
                  <a:t>T.E</a:t>
                </a:r>
              </a:p>
            </p:txBody>
          </p:sp>
          <p:sp>
            <p:nvSpPr>
              <p:cNvPr id="118" name="Text Box 38"/>
              <p:cNvSpPr txBox="1">
                <a:spLocks noChangeArrowheads="1"/>
              </p:cNvSpPr>
              <p:nvPr/>
            </p:nvSpPr>
            <p:spPr bwMode="auto">
              <a:xfrm rot="18330071">
                <a:off x="3013869" y="2917348"/>
                <a:ext cx="811213" cy="393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167" dirty="0"/>
                  <a:t>C.E</a:t>
                </a:r>
              </a:p>
            </p:txBody>
          </p:sp>
          <p:sp>
            <p:nvSpPr>
              <p:cNvPr id="119" name="Text Box 39"/>
              <p:cNvSpPr txBox="1">
                <a:spLocks noChangeArrowheads="1"/>
              </p:cNvSpPr>
              <p:nvPr/>
            </p:nvSpPr>
            <p:spPr bwMode="auto">
              <a:xfrm>
                <a:off x="1600200" y="3968750"/>
                <a:ext cx="811213" cy="393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167"/>
                  <a:t>C.E</a:t>
                </a:r>
              </a:p>
            </p:txBody>
          </p:sp>
          <p:sp>
            <p:nvSpPr>
              <p:cNvPr id="120" name="Text Box 40"/>
              <p:cNvSpPr txBox="1">
                <a:spLocks noChangeArrowheads="1"/>
              </p:cNvSpPr>
              <p:nvPr/>
            </p:nvSpPr>
            <p:spPr bwMode="auto">
              <a:xfrm rot="2879454">
                <a:off x="1708944" y="2917348"/>
                <a:ext cx="811213" cy="393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167"/>
                  <a:t>D.E</a:t>
                </a:r>
              </a:p>
            </p:txBody>
          </p:sp>
          <p:sp>
            <p:nvSpPr>
              <p:cNvPr id="121" name="Text Box 41"/>
              <p:cNvSpPr txBox="1">
                <a:spLocks noChangeArrowheads="1"/>
              </p:cNvSpPr>
              <p:nvPr/>
            </p:nvSpPr>
            <p:spPr bwMode="auto">
              <a:xfrm rot="17162146">
                <a:off x="404020" y="2468085"/>
                <a:ext cx="811212" cy="393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167"/>
                  <a:t>B.E</a:t>
                </a:r>
              </a:p>
            </p:txBody>
          </p:sp>
          <p:sp>
            <p:nvSpPr>
              <p:cNvPr id="122" name="Text Box 42"/>
              <p:cNvSpPr txBox="1">
                <a:spLocks noChangeArrowheads="1"/>
              </p:cNvSpPr>
              <p:nvPr/>
            </p:nvSpPr>
            <p:spPr bwMode="auto">
              <a:xfrm>
                <a:off x="2230438" y="1943100"/>
                <a:ext cx="811212" cy="393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167"/>
                  <a:t>B.E</a:t>
                </a:r>
              </a:p>
            </p:txBody>
          </p:sp>
          <p:sp>
            <p:nvSpPr>
              <p:cNvPr id="123" name="Text Box 43"/>
              <p:cNvSpPr txBox="1">
                <a:spLocks noChangeArrowheads="1"/>
              </p:cNvSpPr>
              <p:nvPr/>
            </p:nvSpPr>
            <p:spPr bwMode="auto">
              <a:xfrm rot="3165154">
                <a:off x="4065797" y="2423636"/>
                <a:ext cx="811212" cy="393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167"/>
                  <a:t>C.E</a:t>
                </a:r>
              </a:p>
            </p:txBody>
          </p:sp>
          <p:sp>
            <p:nvSpPr>
              <p:cNvPr id="124" name="Text Box 44"/>
              <p:cNvSpPr txBox="1">
                <a:spLocks noChangeArrowheads="1"/>
              </p:cNvSpPr>
              <p:nvPr/>
            </p:nvSpPr>
            <p:spPr bwMode="auto">
              <a:xfrm>
                <a:off x="2951163" y="3924300"/>
                <a:ext cx="811212" cy="393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167"/>
                  <a:t>C.E</a:t>
                </a:r>
              </a:p>
            </p:txBody>
          </p:sp>
          <p:sp>
            <p:nvSpPr>
              <p:cNvPr id="125" name="Text Box 45"/>
              <p:cNvSpPr txBox="1">
                <a:spLocks noChangeArrowheads="1"/>
              </p:cNvSpPr>
              <p:nvPr/>
            </p:nvSpPr>
            <p:spPr bwMode="auto">
              <a:xfrm rot="18330071">
                <a:off x="3553620" y="3052285"/>
                <a:ext cx="811212" cy="393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167" dirty="0"/>
                  <a:t>B.E</a:t>
                </a:r>
              </a:p>
            </p:txBody>
          </p:sp>
          <p:sp>
            <p:nvSpPr>
              <p:cNvPr id="126" name="Text Box 47"/>
              <p:cNvSpPr txBox="1">
                <a:spLocks noChangeArrowheads="1"/>
              </p:cNvSpPr>
              <p:nvPr/>
            </p:nvSpPr>
            <p:spPr bwMode="auto">
              <a:xfrm>
                <a:off x="611188" y="1808163"/>
                <a:ext cx="674687" cy="393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167" b="1">
                    <a:solidFill>
                      <a:schemeClr val="tx2"/>
                    </a:solidFill>
                  </a:rPr>
                  <a:t>1/10</a:t>
                </a:r>
              </a:p>
            </p:txBody>
          </p:sp>
          <p:sp>
            <p:nvSpPr>
              <p:cNvPr id="127" name="Text Box 48"/>
              <p:cNvSpPr txBox="1">
                <a:spLocks noChangeArrowheads="1"/>
              </p:cNvSpPr>
              <p:nvPr/>
            </p:nvSpPr>
            <p:spPr bwMode="auto">
              <a:xfrm>
                <a:off x="611188" y="3924300"/>
                <a:ext cx="674687" cy="393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167" b="1">
                    <a:solidFill>
                      <a:schemeClr val="tx2"/>
                    </a:solidFill>
                  </a:rPr>
                  <a:t>8/9</a:t>
                </a:r>
              </a:p>
            </p:txBody>
          </p:sp>
          <p:sp>
            <p:nvSpPr>
              <p:cNvPr id="128" name="Text Box 50"/>
              <p:cNvSpPr txBox="1">
                <a:spLocks noChangeArrowheads="1"/>
              </p:cNvSpPr>
              <p:nvPr/>
            </p:nvSpPr>
            <p:spPr bwMode="auto">
              <a:xfrm>
                <a:off x="2276475" y="2438400"/>
                <a:ext cx="674688" cy="393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167" b="1">
                    <a:solidFill>
                      <a:schemeClr val="tx2"/>
                    </a:solidFill>
                  </a:rPr>
                  <a:t>2/7</a:t>
                </a:r>
              </a:p>
            </p:txBody>
          </p:sp>
          <p:sp>
            <p:nvSpPr>
              <p:cNvPr id="129" name="Text Box 51"/>
              <p:cNvSpPr txBox="1">
                <a:spLocks noChangeArrowheads="1"/>
              </p:cNvSpPr>
              <p:nvPr/>
            </p:nvSpPr>
            <p:spPr bwMode="auto">
              <a:xfrm>
                <a:off x="3986213" y="1808163"/>
                <a:ext cx="674687" cy="393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167" b="1">
                    <a:solidFill>
                      <a:schemeClr val="tx2"/>
                    </a:solidFill>
                  </a:rPr>
                  <a:t>5/6</a:t>
                </a:r>
              </a:p>
            </p:txBody>
          </p:sp>
          <p:sp>
            <p:nvSpPr>
              <p:cNvPr id="130" name="Text Box 52"/>
              <p:cNvSpPr txBox="1">
                <a:spLocks noChangeArrowheads="1"/>
              </p:cNvSpPr>
              <p:nvPr/>
            </p:nvSpPr>
            <p:spPr bwMode="auto">
              <a:xfrm>
                <a:off x="3941763" y="4059238"/>
                <a:ext cx="855662" cy="393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167" b="1">
                    <a:solidFill>
                      <a:schemeClr val="tx2"/>
                    </a:solidFill>
                  </a:rPr>
                  <a:t>11/14</a:t>
                </a:r>
              </a:p>
            </p:txBody>
          </p:sp>
          <p:sp>
            <p:nvSpPr>
              <p:cNvPr id="131" name="Text Box 53"/>
              <p:cNvSpPr txBox="1">
                <a:spLocks noChangeArrowheads="1"/>
              </p:cNvSpPr>
              <p:nvPr/>
            </p:nvSpPr>
            <p:spPr bwMode="auto">
              <a:xfrm>
                <a:off x="4499620" y="2600251"/>
                <a:ext cx="811213" cy="393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FF33"/>
                  </a:buClr>
                  <a:buSzPct val="70000"/>
                  <a:buFont typeface="Wingdings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167" b="1" dirty="0">
                    <a:solidFill>
                      <a:schemeClr val="tx2"/>
                    </a:solidFill>
                  </a:rPr>
                  <a:t>12/13</a:t>
                </a:r>
              </a:p>
            </p:txBody>
          </p:sp>
        </p:grpSp>
      </p:grpSp>
      <p:grpSp>
        <p:nvGrpSpPr>
          <p:cNvPr id="132" name="组合 131"/>
          <p:cNvGrpSpPr/>
          <p:nvPr/>
        </p:nvGrpSpPr>
        <p:grpSpPr>
          <a:xfrm>
            <a:off x="1831579" y="4368666"/>
            <a:ext cx="6533488" cy="2242608"/>
            <a:chOff x="2366963" y="4554538"/>
            <a:chExt cx="6030912" cy="2070100"/>
          </a:xfrm>
          <a:solidFill>
            <a:schemeClr val="bg1"/>
          </a:solidFill>
        </p:grpSpPr>
        <p:sp>
          <p:nvSpPr>
            <p:cNvPr id="133" name="Rectangle 80"/>
            <p:cNvSpPr>
              <a:spLocks noChangeArrowheads="1"/>
            </p:cNvSpPr>
            <p:nvPr/>
          </p:nvSpPr>
          <p:spPr bwMode="auto">
            <a:xfrm>
              <a:off x="2366963" y="4554538"/>
              <a:ext cx="6030912" cy="2070100"/>
            </a:xfrm>
            <a:prstGeom prst="rect">
              <a:avLst/>
            </a:prstGeom>
            <a:grpFill/>
            <a:ln w="57150" cmpd="thinThick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34" name="Text Box 54"/>
            <p:cNvSpPr txBox="1">
              <a:spLocks noChangeArrowheads="1"/>
            </p:cNvSpPr>
            <p:nvPr/>
          </p:nvSpPr>
          <p:spPr bwMode="auto">
            <a:xfrm>
              <a:off x="4841875" y="4643438"/>
              <a:ext cx="1844675" cy="39306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167" i="1" dirty="0"/>
                <a:t>Time</a:t>
              </a:r>
            </a:p>
          </p:txBody>
        </p:sp>
        <p:sp>
          <p:nvSpPr>
            <p:cNvPr id="135" name="Line 55"/>
            <p:cNvSpPr>
              <a:spLocks noChangeShapeType="1"/>
            </p:cNvSpPr>
            <p:nvPr/>
          </p:nvSpPr>
          <p:spPr bwMode="auto">
            <a:xfrm>
              <a:off x="2592388" y="5049838"/>
              <a:ext cx="531018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136" name="Line 56"/>
            <p:cNvSpPr>
              <a:spLocks noChangeShapeType="1"/>
            </p:cNvSpPr>
            <p:nvPr/>
          </p:nvSpPr>
          <p:spPr bwMode="auto">
            <a:xfrm>
              <a:off x="2592388" y="5364163"/>
              <a:ext cx="531018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137" name="Text Box 57"/>
            <p:cNvSpPr txBox="1">
              <a:spLocks noChangeArrowheads="1"/>
            </p:cNvSpPr>
            <p:nvPr/>
          </p:nvSpPr>
          <p:spPr bwMode="auto">
            <a:xfrm>
              <a:off x="2546350" y="5003800"/>
              <a:ext cx="5356225" cy="362229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950" dirty="0"/>
                <a:t>1    2    3    4    5    6    7    8    9    10    11    12    13    14</a:t>
              </a:r>
            </a:p>
          </p:txBody>
        </p:sp>
        <p:sp>
          <p:nvSpPr>
            <p:cNvPr id="138" name="Line 58"/>
            <p:cNvSpPr>
              <a:spLocks noChangeShapeType="1"/>
            </p:cNvSpPr>
            <p:nvPr/>
          </p:nvSpPr>
          <p:spPr bwMode="auto">
            <a:xfrm>
              <a:off x="2636838" y="5589588"/>
              <a:ext cx="112553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139" name="Line 59"/>
            <p:cNvSpPr>
              <a:spLocks noChangeShapeType="1"/>
            </p:cNvSpPr>
            <p:nvPr/>
          </p:nvSpPr>
          <p:spPr bwMode="auto">
            <a:xfrm>
              <a:off x="4302125" y="5589588"/>
              <a:ext cx="153035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140" name="Text Box 60"/>
            <p:cNvSpPr txBox="1">
              <a:spLocks noChangeArrowheads="1"/>
            </p:cNvSpPr>
            <p:nvPr/>
          </p:nvSpPr>
          <p:spPr bwMode="auto">
            <a:xfrm>
              <a:off x="3851275" y="5364163"/>
              <a:ext cx="406400" cy="39306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167" dirty="0"/>
                <a:t>A</a:t>
              </a:r>
            </a:p>
          </p:txBody>
        </p:sp>
        <p:sp>
          <p:nvSpPr>
            <p:cNvPr id="141" name="Text Box 61"/>
            <p:cNvSpPr txBox="1">
              <a:spLocks noChangeArrowheads="1"/>
            </p:cNvSpPr>
            <p:nvPr/>
          </p:nvSpPr>
          <p:spPr bwMode="auto">
            <a:xfrm>
              <a:off x="5021263" y="5724525"/>
              <a:ext cx="406400" cy="39306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167"/>
                <a:t>F</a:t>
              </a:r>
            </a:p>
          </p:txBody>
        </p:sp>
        <p:sp>
          <p:nvSpPr>
            <p:cNvPr id="142" name="Text Box 62"/>
            <p:cNvSpPr txBox="1">
              <a:spLocks noChangeArrowheads="1"/>
            </p:cNvSpPr>
            <p:nvPr/>
          </p:nvSpPr>
          <p:spPr bwMode="auto">
            <a:xfrm>
              <a:off x="3536950" y="5724525"/>
              <a:ext cx="406400" cy="39306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167"/>
                <a:t>B</a:t>
              </a:r>
            </a:p>
          </p:txBody>
        </p:sp>
        <p:sp>
          <p:nvSpPr>
            <p:cNvPr id="143" name="Text Box 63"/>
            <p:cNvSpPr txBox="1">
              <a:spLocks noChangeArrowheads="1"/>
            </p:cNvSpPr>
            <p:nvPr/>
          </p:nvSpPr>
          <p:spPr bwMode="auto">
            <a:xfrm>
              <a:off x="4032250" y="6173788"/>
              <a:ext cx="406400" cy="39306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167"/>
                <a:t>D</a:t>
              </a:r>
            </a:p>
          </p:txBody>
        </p:sp>
        <p:sp>
          <p:nvSpPr>
            <p:cNvPr id="144" name="Text Box 64"/>
            <p:cNvSpPr txBox="1">
              <a:spLocks noChangeArrowheads="1"/>
            </p:cNvSpPr>
            <p:nvPr/>
          </p:nvSpPr>
          <p:spPr bwMode="auto">
            <a:xfrm>
              <a:off x="3357563" y="6173788"/>
              <a:ext cx="406400" cy="39306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167"/>
                <a:t>C</a:t>
              </a:r>
            </a:p>
          </p:txBody>
        </p:sp>
        <p:sp>
          <p:nvSpPr>
            <p:cNvPr id="145" name="Line 65"/>
            <p:cNvSpPr>
              <a:spLocks noChangeShapeType="1"/>
            </p:cNvSpPr>
            <p:nvPr/>
          </p:nvSpPr>
          <p:spPr bwMode="auto">
            <a:xfrm flipH="1">
              <a:off x="2997200" y="5903913"/>
              <a:ext cx="53975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146" name="Line 66"/>
            <p:cNvSpPr>
              <a:spLocks noChangeShapeType="1"/>
            </p:cNvSpPr>
            <p:nvPr/>
          </p:nvSpPr>
          <p:spPr bwMode="auto">
            <a:xfrm>
              <a:off x="3851275" y="5903913"/>
              <a:ext cx="855663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147" name="Line 67"/>
            <p:cNvSpPr>
              <a:spLocks noChangeShapeType="1"/>
            </p:cNvSpPr>
            <p:nvPr/>
          </p:nvSpPr>
          <p:spPr bwMode="auto">
            <a:xfrm flipH="1">
              <a:off x="4932363" y="5903913"/>
              <a:ext cx="13493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148" name="Line 68"/>
            <p:cNvSpPr>
              <a:spLocks noChangeShapeType="1"/>
            </p:cNvSpPr>
            <p:nvPr/>
          </p:nvSpPr>
          <p:spPr bwMode="auto">
            <a:xfrm>
              <a:off x="5292725" y="5903913"/>
              <a:ext cx="13493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149" name="Line 69"/>
            <p:cNvSpPr>
              <a:spLocks noChangeShapeType="1"/>
            </p:cNvSpPr>
            <p:nvPr/>
          </p:nvSpPr>
          <p:spPr bwMode="auto">
            <a:xfrm flipH="1">
              <a:off x="3311525" y="6354763"/>
              <a:ext cx="13493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150" name="Line 70"/>
            <p:cNvSpPr>
              <a:spLocks noChangeShapeType="1"/>
            </p:cNvSpPr>
            <p:nvPr/>
          </p:nvSpPr>
          <p:spPr bwMode="auto">
            <a:xfrm>
              <a:off x="3627438" y="6354763"/>
              <a:ext cx="13493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151" name="Line 71"/>
            <p:cNvSpPr>
              <a:spLocks noChangeShapeType="1"/>
            </p:cNvSpPr>
            <p:nvPr/>
          </p:nvSpPr>
          <p:spPr bwMode="auto">
            <a:xfrm flipH="1">
              <a:off x="3986213" y="6399213"/>
              <a:ext cx="9048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152" name="Line 72"/>
            <p:cNvSpPr>
              <a:spLocks noChangeShapeType="1"/>
            </p:cNvSpPr>
            <p:nvPr/>
          </p:nvSpPr>
          <p:spPr bwMode="auto">
            <a:xfrm>
              <a:off x="4302125" y="6354763"/>
              <a:ext cx="13493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153" name="Text Box 73"/>
            <p:cNvSpPr txBox="1">
              <a:spLocks noChangeArrowheads="1"/>
            </p:cNvSpPr>
            <p:nvPr/>
          </p:nvSpPr>
          <p:spPr bwMode="auto">
            <a:xfrm>
              <a:off x="6821488" y="5678488"/>
              <a:ext cx="406400" cy="39306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167"/>
                <a:t>G</a:t>
              </a:r>
            </a:p>
          </p:txBody>
        </p:sp>
        <p:sp>
          <p:nvSpPr>
            <p:cNvPr id="154" name="Text Box 74"/>
            <p:cNvSpPr txBox="1">
              <a:spLocks noChangeArrowheads="1"/>
            </p:cNvSpPr>
            <p:nvPr/>
          </p:nvSpPr>
          <p:spPr bwMode="auto">
            <a:xfrm>
              <a:off x="6777038" y="5364163"/>
              <a:ext cx="406400" cy="39306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167"/>
                <a:t>E</a:t>
              </a:r>
            </a:p>
          </p:txBody>
        </p:sp>
        <p:sp>
          <p:nvSpPr>
            <p:cNvPr id="155" name="Line 76"/>
            <p:cNvSpPr>
              <a:spLocks noChangeShapeType="1"/>
            </p:cNvSpPr>
            <p:nvPr/>
          </p:nvSpPr>
          <p:spPr bwMode="auto">
            <a:xfrm flipH="1">
              <a:off x="6237288" y="5589588"/>
              <a:ext cx="53975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156" name="Line 77"/>
            <p:cNvSpPr>
              <a:spLocks noChangeShapeType="1"/>
            </p:cNvSpPr>
            <p:nvPr/>
          </p:nvSpPr>
          <p:spPr bwMode="auto">
            <a:xfrm>
              <a:off x="7092950" y="5543550"/>
              <a:ext cx="62865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157" name="Line 78"/>
            <p:cNvSpPr>
              <a:spLocks noChangeShapeType="1"/>
            </p:cNvSpPr>
            <p:nvPr/>
          </p:nvSpPr>
          <p:spPr bwMode="auto">
            <a:xfrm flipH="1">
              <a:off x="6732588" y="5903913"/>
              <a:ext cx="17938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158" name="Line 79"/>
            <p:cNvSpPr>
              <a:spLocks noChangeShapeType="1"/>
            </p:cNvSpPr>
            <p:nvPr/>
          </p:nvSpPr>
          <p:spPr bwMode="auto">
            <a:xfrm>
              <a:off x="7137400" y="5903913"/>
              <a:ext cx="13493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</p:grpSp>
      <p:sp>
        <p:nvSpPr>
          <p:cNvPr id="159" name="Text Box 82"/>
          <p:cNvSpPr txBox="1">
            <a:spLocks noChangeArrowheads="1"/>
          </p:cNvSpPr>
          <p:nvPr/>
        </p:nvSpPr>
        <p:spPr bwMode="auto">
          <a:xfrm>
            <a:off x="5733785" y="3510825"/>
            <a:ext cx="3588399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950" dirty="0">
                <a:latin typeface="+mn-lt"/>
                <a:cs typeface="Calibri" pitchFamily="34" charset="0"/>
              </a:rPr>
              <a:t>The relations are summarized in the next frame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E062-A09E-440C-9229-93C0FDC75F3B}" type="datetime1">
              <a:rPr lang="en-US" altLang="zh-CN" smtClean="0"/>
              <a:t>3/5/2023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矩形 5"/>
          <p:cNvSpPr/>
          <p:nvPr/>
        </p:nvSpPr>
        <p:spPr>
          <a:xfrm>
            <a:off x="5733786" y="1918969"/>
            <a:ext cx="942177" cy="417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50" dirty="0">
                <a:solidFill>
                  <a:schemeClr val="tx1"/>
                </a:solidFill>
              </a:rPr>
              <a:t>white</a:t>
            </a:r>
            <a:endParaRPr lang="zh-CN" altLang="en-US" sz="1950" dirty="0">
              <a:solidFill>
                <a:schemeClr val="tx1"/>
              </a:solidFill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6678004" y="1918969"/>
            <a:ext cx="1608543" cy="4179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50" dirty="0">
                <a:solidFill>
                  <a:srgbClr val="FF0000"/>
                </a:solidFill>
              </a:rPr>
              <a:t>gray</a:t>
            </a:r>
            <a:endParaRPr lang="zh-CN" altLang="en-US" sz="1950" dirty="0">
              <a:solidFill>
                <a:srgbClr val="FF0000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8286548" y="1918969"/>
            <a:ext cx="1035636" cy="4179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50" dirty="0"/>
              <a:t>black</a:t>
            </a:r>
            <a:endParaRPr lang="zh-CN" altLang="en-US" sz="1950" dirty="0"/>
          </a:p>
        </p:txBody>
      </p:sp>
      <p:sp>
        <p:nvSpPr>
          <p:cNvPr id="7" name="矩形 6"/>
          <p:cNvSpPr/>
          <p:nvPr/>
        </p:nvSpPr>
        <p:spPr>
          <a:xfrm>
            <a:off x="5923577" y="2668031"/>
            <a:ext cx="1838965" cy="392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950" i="1" dirty="0" err="1">
                <a:latin typeface="Consolas" pitchFamily="49" charset="0"/>
                <a:cs typeface="Consolas" pitchFamily="49" charset="0"/>
              </a:rPr>
              <a:t>discoverTime</a:t>
            </a:r>
            <a:endParaRPr lang="zh-CN" altLang="en-US" sz="1950" dirty="0"/>
          </a:p>
        </p:txBody>
      </p:sp>
      <p:sp>
        <p:nvSpPr>
          <p:cNvPr id="8" name="矩形 7"/>
          <p:cNvSpPr/>
          <p:nvPr/>
        </p:nvSpPr>
        <p:spPr>
          <a:xfrm>
            <a:off x="7818745" y="2648914"/>
            <a:ext cx="1563248" cy="392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950" i="1" dirty="0" err="1">
                <a:latin typeface="Consolas" pitchFamily="49" charset="0"/>
                <a:cs typeface="Consolas" pitchFamily="49" charset="0"/>
              </a:rPr>
              <a:t>finishTime</a:t>
            </a:r>
            <a:endParaRPr lang="zh-CN" altLang="en-US" sz="1950" dirty="0"/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6678005" y="2346613"/>
            <a:ext cx="1" cy="32141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 flipH="1" flipV="1">
            <a:off x="8316186" y="2336879"/>
            <a:ext cx="1" cy="32141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663892" y="1634801"/>
            <a:ext cx="3891619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46522" y="1166749"/>
            <a:ext cx="736099" cy="392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950" i="1" dirty="0">
                <a:latin typeface="Consolas" pitchFamily="49" charset="0"/>
                <a:cs typeface="Consolas" pitchFamily="49" charset="0"/>
              </a:rPr>
              <a:t>time</a:t>
            </a:r>
            <a:endParaRPr lang="zh-CN" altLang="en-US" sz="1950" dirty="0"/>
          </a:p>
        </p:txBody>
      </p:sp>
    </p:spTree>
    <p:extLst>
      <p:ext uri="{BB962C8B-B14F-4D97-AF65-F5344CB8AC3E}">
        <p14:creationId xmlns:p14="http://schemas.microsoft.com/office/powerpoint/2010/main" val="321893105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Depth-First Search Trace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1400775"/>
            <a:ext cx="9419783" cy="507056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dfsTraceSweep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IntList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[] </a:t>
            </a:r>
            <a:r>
              <a:rPr lang="en-US" altLang="zh-CN" sz="2167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adjV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,int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color[n] = white;</a:t>
            </a:r>
          </a:p>
          <a:p>
            <a:pPr>
              <a:lnSpc>
                <a:spcPct val="90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167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ans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167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=0;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[] </a:t>
            </a:r>
            <a:r>
              <a:rPr lang="en-US" altLang="zh-CN" sz="2167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discoverTime</a:t>
            </a:r>
            <a:r>
              <a:rPr lang="en-US" altLang="zh-CN" sz="2167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167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[] </a:t>
            </a:r>
            <a:r>
              <a:rPr lang="en-US" altLang="zh-CN" sz="2167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finishTime</a:t>
            </a:r>
            <a:r>
              <a:rPr lang="en-US" altLang="zh-CN" sz="2167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167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[] </a:t>
            </a:r>
            <a:r>
              <a:rPr lang="en-US" altLang="zh-CN" sz="2167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parent;</a:t>
            </a:r>
            <a:endParaRPr lang="en-US" altLang="zh-CN" sz="2167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For (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=0</a:t>
            </a:r>
            <a:r>
              <a:rPr lang="en-US" altLang="zh-CN" sz="2167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;i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altLang="zh-CN" sz="2167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n;i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altLang="zh-CN" sz="2167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67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v 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adjV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if  (color[v] == white)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parent[v]=-1 //v</a:t>
            </a:r>
            <a:r>
              <a:rPr lang="zh-CN" altLang="en-US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无父结点</a:t>
            </a:r>
            <a:endParaRPr lang="en-US" altLang="zh-CN" sz="2167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vAns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dfsTrace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167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adjV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color, v, </a:t>
            </a:r>
            <a:r>
              <a:rPr lang="en-US" altLang="zh-CN" sz="2167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discoverTime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       </a:t>
            </a:r>
            <a:r>
              <a:rPr lang="en-US" altLang="zh-CN" sz="2167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finishTime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2167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parent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2167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ans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endParaRPr lang="en-US" altLang="zh-CN" sz="2167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AC20-D100-42B4-A3BC-7F1C98A63746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538184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72480" y="-3381"/>
            <a:ext cx="9439049" cy="6474719"/>
          </a:xfr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dfsTrace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intList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 ] </a:t>
            </a:r>
            <a:r>
              <a:rPr lang="en-US" altLang="zh-CN" sz="1950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adjV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 ] color,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v, </a:t>
            </a:r>
          </a:p>
          <a:p>
            <a:pPr eaLnBrk="1" hangingPunct="1"/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[] </a:t>
            </a:r>
            <a:r>
              <a:rPr lang="en-US" altLang="zh-CN" sz="1950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discoverTime</a:t>
            </a:r>
            <a:r>
              <a:rPr lang="en-US" altLang="zh-CN" sz="1950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[] </a:t>
            </a:r>
            <a:r>
              <a:rPr lang="en-US" altLang="zh-CN" sz="1950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finishTime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[] </a:t>
            </a:r>
            <a:r>
              <a:rPr lang="en-US" altLang="zh-CN" sz="1950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parent 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950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1" hangingPunct="1"/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w;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ans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/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color[v] = gray; </a:t>
            </a: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IntList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remAdj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1950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adjVertices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[v];</a:t>
            </a:r>
          </a:p>
          <a:p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time++; </a:t>
            </a:r>
            <a:r>
              <a:rPr lang="en-US" altLang="zh-CN" sz="1950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discoverTime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[v]=time;</a:t>
            </a:r>
          </a:p>
          <a:p>
            <a:pPr eaLnBrk="1" hangingPunct="1"/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while (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remAdj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 nil)</a:t>
            </a:r>
          </a:p>
          <a:p>
            <a:pPr eaLnBrk="1" hangingPunct="1"/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       w = first(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remAdj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);</a:t>
            </a:r>
          </a:p>
          <a:p>
            <a:pPr eaLnBrk="1" hangingPunct="1"/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       if (color[w]==white)</a:t>
            </a:r>
          </a:p>
          <a:p>
            <a:pPr eaLnBrk="1" hangingPunct="1"/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           parent[w]=v;</a:t>
            </a:r>
          </a:p>
          <a:p>
            <a:pPr eaLnBrk="1" hangingPunct="1"/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          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int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wAns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=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dfsTrace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(</a:t>
            </a:r>
            <a:r>
              <a:rPr lang="en-US" altLang="zh-CN" sz="1950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adjV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, color, w,</a:t>
            </a:r>
            <a:r>
              <a:rPr lang="en-US" altLang="zh-CN" sz="1950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</a:t>
            </a:r>
            <a:r>
              <a:rPr lang="en-US" altLang="zh-CN" sz="1950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discoverTime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,</a:t>
            </a:r>
          </a:p>
          <a:p>
            <a:pPr eaLnBrk="1" hangingPunct="1"/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                                  </a:t>
            </a:r>
            <a:r>
              <a:rPr lang="en-US" altLang="zh-CN" sz="1950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finishTime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, </a:t>
            </a:r>
            <a:r>
              <a:rPr lang="en-US" altLang="zh-CN" sz="1950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parent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, </a:t>
            </a:r>
            <a:r>
              <a:rPr lang="en-US" altLang="zh-CN" sz="1950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time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);</a:t>
            </a:r>
          </a:p>
          <a:p>
            <a:pPr eaLnBrk="1" hangingPunct="1"/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       else  </a:t>
            </a:r>
          </a:p>
          <a:p>
            <a:pPr eaLnBrk="1" hangingPunct="1"/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           &lt;Checking for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nontree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edge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vw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&gt;</a:t>
            </a:r>
          </a:p>
          <a:p>
            <a:pPr eaLnBrk="1" hangingPunct="1"/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      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remAdj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= rest(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remAdj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);</a:t>
            </a:r>
          </a:p>
          <a:p>
            <a:pPr eaLnBrk="1" hangingPunct="1"/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   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time++; </a:t>
            </a:r>
            <a:r>
              <a:rPr lang="en-US" altLang="zh-CN" sz="1950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finishTime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[v]=time; </a:t>
            </a:r>
          </a:p>
          <a:p>
            <a:pPr eaLnBrk="1" hangingPunct="1"/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   color[v]=black;</a:t>
            </a:r>
          </a:p>
          <a:p>
            <a:pPr eaLnBrk="1" hangingPunct="1"/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   return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ans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;</a:t>
            </a:r>
          </a:p>
          <a:p>
            <a:pPr eaLnBrk="1" hangingPunct="1"/>
            <a:endParaRPr lang="zh-CN" altLang="en-US" sz="195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6DF2-AADC-40BA-953F-11718DDA042F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28240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573" y="1576786"/>
            <a:ext cx="9458854" cy="532619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600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zh-CN" altLang="en-US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是</a:t>
            </a:r>
            <a:r>
              <a:rPr lang="en-US" altLang="zh-CN" sz="2600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zh-CN" altLang="en-US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在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DFS</a:t>
            </a:r>
            <a:r>
              <a:rPr lang="zh-CN" altLang="en-US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树中的后继结点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zh-CN" altLang="en-US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当且仅当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600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active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600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 </a:t>
            </a:r>
            <a:r>
              <a:rPr lang="en-US" altLang="zh-CN" sz="2600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active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(</a:t>
            </a:r>
            <a:r>
              <a:rPr lang="en-US" altLang="zh-CN" sz="2600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v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)</a:t>
            </a:r>
            <a:r>
              <a:rPr lang="zh-CN" altLang="en-US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。</a:t>
            </a:r>
            <a:endParaRPr lang="en-US" altLang="zh-CN" sz="2600" dirty="0">
              <a:solidFill>
                <a:schemeClr val="tx1"/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若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w  v</a:t>
            </a:r>
            <a:r>
              <a:rPr lang="zh-CN" altLang="en-US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，则此处的包含为真包含。</a:t>
            </a:r>
            <a:endParaRPr lang="en-US" altLang="zh-CN" sz="2600" dirty="0">
              <a:solidFill>
                <a:schemeClr val="tx1"/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w</a:t>
            </a:r>
            <a:r>
              <a:rPr lang="zh-CN" altLang="en-US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和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v</a:t>
            </a:r>
            <a:r>
              <a:rPr lang="zh-CN" altLang="en-US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没有祖先后继关系，当且仅当</a:t>
            </a:r>
            <a:r>
              <a:rPr lang="en-US" altLang="zh-CN" sz="2600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active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600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en-US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和</a:t>
            </a:r>
            <a:r>
              <a:rPr lang="en-US" altLang="zh-CN" sz="2600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active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(</a:t>
            </a:r>
            <a:r>
              <a:rPr lang="en-US" altLang="zh-CN" sz="2600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v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)</a:t>
            </a:r>
            <a:r>
              <a:rPr lang="zh-CN" altLang="en-US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没有重叠。</a:t>
            </a:r>
            <a:endParaRPr lang="en-US" altLang="zh-CN" sz="2600" dirty="0">
              <a:solidFill>
                <a:schemeClr val="tx1"/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zh-CN" altLang="en-US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如果</a:t>
            </a:r>
            <a:r>
              <a:rPr lang="en-US" altLang="zh-CN" sz="2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vw</a:t>
            </a:r>
            <a:r>
              <a:rPr lang="zh-CN" altLang="en-US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是图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G</a:t>
            </a:r>
            <a:r>
              <a:rPr lang="zh-CN" altLang="en-US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中的边，则</a:t>
            </a:r>
            <a:endParaRPr lang="en-US" altLang="zh-CN" sz="2600" dirty="0">
              <a:solidFill>
                <a:schemeClr val="tx1"/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solidFill>
                  <a:schemeClr val="tx1"/>
                </a:solidFill>
                <a:sym typeface="Symbol" pitchFamily="18" charset="2"/>
              </a:rPr>
              <a:t>vw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 is a </a:t>
            </a:r>
            <a:r>
              <a:rPr lang="en-US" altLang="zh-CN" b="1" dirty="0">
                <a:solidFill>
                  <a:schemeClr val="tx1"/>
                </a:solidFill>
                <a:sym typeface="Symbol" pitchFamily="18" charset="2"/>
              </a:rPr>
              <a:t>cross edge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sym typeface="Symbol" pitchFamily="18" charset="2"/>
              </a:rPr>
              <a:t>iff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. </a:t>
            </a:r>
            <a:r>
              <a:rPr lang="en-US" altLang="zh-CN" i="1" dirty="0">
                <a:solidFill>
                  <a:schemeClr val="tx1"/>
                </a:solidFill>
                <a:sym typeface="Symbol" pitchFamily="18" charset="2"/>
              </a:rPr>
              <a:t>active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(w) entirely precedes </a:t>
            </a:r>
            <a:r>
              <a:rPr lang="en-US" altLang="zh-CN" i="1" dirty="0">
                <a:solidFill>
                  <a:schemeClr val="tx1"/>
                </a:solidFill>
                <a:sym typeface="Symbol" pitchFamily="18" charset="2"/>
              </a:rPr>
              <a:t>active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(v).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solidFill>
                  <a:schemeClr val="tx1"/>
                </a:solidFill>
                <a:sym typeface="Symbol" pitchFamily="18" charset="2"/>
              </a:rPr>
              <a:t>vw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 is a </a:t>
            </a:r>
            <a:r>
              <a:rPr lang="en-US" altLang="zh-CN" b="1" dirty="0">
                <a:solidFill>
                  <a:schemeClr val="tx1"/>
                </a:solidFill>
                <a:sym typeface="Symbol" pitchFamily="18" charset="2"/>
              </a:rPr>
              <a:t>descendant edge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sym typeface="Symbol" pitchFamily="18" charset="2"/>
              </a:rPr>
              <a:t>iff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. there is some third vertex </a:t>
            </a:r>
            <a:r>
              <a:rPr lang="en-US" altLang="zh-CN" i="1" dirty="0">
                <a:solidFill>
                  <a:schemeClr val="tx1"/>
                </a:solidFill>
                <a:sym typeface="Symbol" pitchFamily="18" charset="2"/>
              </a:rPr>
              <a:t>x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, such that </a:t>
            </a:r>
            <a:r>
              <a:rPr lang="en-US" altLang="zh-CN" i="1" dirty="0">
                <a:solidFill>
                  <a:schemeClr val="tx1"/>
                </a:solidFill>
                <a:sym typeface="Symbol" pitchFamily="18" charset="2"/>
              </a:rPr>
              <a:t>active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(w)  </a:t>
            </a:r>
            <a:r>
              <a:rPr lang="en-US" altLang="zh-CN" i="1" dirty="0">
                <a:solidFill>
                  <a:schemeClr val="tx1"/>
                </a:solidFill>
                <a:sym typeface="Symbol" pitchFamily="18" charset="2"/>
              </a:rPr>
              <a:t>active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sym typeface="Symbol" pitchFamily="18" charset="2"/>
              </a:rPr>
              <a:t>x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)  </a:t>
            </a:r>
            <a:r>
              <a:rPr lang="en-US" altLang="zh-CN" i="1" dirty="0">
                <a:solidFill>
                  <a:schemeClr val="tx1"/>
                </a:solidFill>
                <a:sym typeface="Symbol" pitchFamily="18" charset="2"/>
              </a:rPr>
              <a:t>active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), 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solidFill>
                  <a:schemeClr val="tx1"/>
                </a:solidFill>
                <a:sym typeface="Symbol" pitchFamily="18" charset="2"/>
              </a:rPr>
              <a:t>vw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 is a </a:t>
            </a:r>
            <a:r>
              <a:rPr lang="en-US" altLang="zh-CN" b="1" dirty="0">
                <a:solidFill>
                  <a:schemeClr val="tx1"/>
                </a:solidFill>
                <a:sym typeface="Symbol" pitchFamily="18" charset="2"/>
              </a:rPr>
              <a:t>tree edge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sym typeface="Symbol" pitchFamily="18" charset="2"/>
              </a:rPr>
              <a:t>iff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. </a:t>
            </a:r>
            <a:r>
              <a:rPr lang="en-US" altLang="zh-CN" i="1" dirty="0">
                <a:solidFill>
                  <a:schemeClr val="tx1"/>
                </a:solidFill>
                <a:sym typeface="Symbol" pitchFamily="18" charset="2"/>
              </a:rPr>
              <a:t>active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(w)  </a:t>
            </a:r>
            <a:r>
              <a:rPr lang="en-US" altLang="zh-CN" i="1" dirty="0">
                <a:solidFill>
                  <a:schemeClr val="tx1"/>
                </a:solidFill>
                <a:sym typeface="Symbol" pitchFamily="18" charset="2"/>
              </a:rPr>
              <a:t>active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), and there is no third vertex </a:t>
            </a:r>
            <a:r>
              <a:rPr lang="en-US" altLang="zh-CN" i="1" dirty="0">
                <a:solidFill>
                  <a:schemeClr val="tx1"/>
                </a:solidFill>
                <a:sym typeface="Symbol" pitchFamily="18" charset="2"/>
              </a:rPr>
              <a:t>x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, such that </a:t>
            </a:r>
            <a:r>
              <a:rPr lang="en-US" altLang="zh-CN" i="1" dirty="0">
                <a:solidFill>
                  <a:schemeClr val="tx1"/>
                </a:solidFill>
                <a:sym typeface="Symbol" pitchFamily="18" charset="2"/>
              </a:rPr>
              <a:t>active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(w)  </a:t>
            </a:r>
            <a:r>
              <a:rPr lang="en-US" altLang="zh-CN" i="1" dirty="0">
                <a:solidFill>
                  <a:schemeClr val="tx1"/>
                </a:solidFill>
                <a:sym typeface="Symbol" pitchFamily="18" charset="2"/>
              </a:rPr>
              <a:t>active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sym typeface="Symbol" pitchFamily="18" charset="2"/>
              </a:rPr>
              <a:t>x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)  </a:t>
            </a:r>
            <a:r>
              <a:rPr lang="en-US" altLang="zh-CN" i="1" dirty="0">
                <a:solidFill>
                  <a:schemeClr val="tx1"/>
                </a:solidFill>
                <a:sym typeface="Symbol" pitchFamily="18" charset="2"/>
              </a:rPr>
              <a:t>active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), 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solidFill>
                  <a:schemeClr val="tx1"/>
                </a:solidFill>
                <a:sym typeface="Symbol" pitchFamily="18" charset="2"/>
              </a:rPr>
              <a:t>vw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 is a </a:t>
            </a:r>
            <a:r>
              <a:rPr lang="en-US" altLang="zh-CN" b="1" dirty="0">
                <a:solidFill>
                  <a:schemeClr val="tx1"/>
                </a:solidFill>
                <a:sym typeface="Symbol" pitchFamily="18" charset="2"/>
              </a:rPr>
              <a:t>back edge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sym typeface="Symbol" pitchFamily="18" charset="2"/>
              </a:rPr>
              <a:t>iff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. </a:t>
            </a:r>
            <a:r>
              <a:rPr lang="en-US" altLang="zh-CN" i="1" dirty="0">
                <a:solidFill>
                  <a:schemeClr val="tx1"/>
                </a:solidFill>
                <a:sym typeface="Symbol" pitchFamily="18" charset="2"/>
              </a:rPr>
              <a:t>active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(v)  </a:t>
            </a:r>
            <a:r>
              <a:rPr lang="en-US" altLang="zh-CN" i="1" dirty="0">
                <a:solidFill>
                  <a:schemeClr val="tx1"/>
                </a:solidFill>
                <a:sym typeface="Symbol" pitchFamily="18" charset="2"/>
              </a:rPr>
              <a:t>active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(w).</a:t>
            </a:r>
          </a:p>
        </p:txBody>
      </p:sp>
      <p:sp>
        <p:nvSpPr>
          <p:cNvPr id="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6463" y="-159399"/>
            <a:ext cx="9751083" cy="1139147"/>
          </a:xfrm>
        </p:spPr>
        <p:txBody>
          <a:bodyPr/>
          <a:lstStyle/>
          <a:p>
            <a:pPr eaLnBrk="1" hangingPunct="1"/>
            <a:r>
              <a:rPr lang="en-US" altLang="zh-CN" dirty="0"/>
              <a:t>Properties of Active Intervals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EC62-A738-4788-BDC4-9541D5180A0C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7924871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1917304"/>
            <a:ext cx="4206610" cy="448521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sz="2600" dirty="0">
                <a:solidFill>
                  <a:schemeClr val="tx1"/>
                </a:solidFill>
              </a:rPr>
              <a:t>That</a:t>
            </a:r>
            <a:r>
              <a:rPr lang="en-US" altLang="zh-CN" sz="2600" i="1" dirty="0">
                <a:solidFill>
                  <a:schemeClr val="tx1"/>
                </a:solidFill>
              </a:rPr>
              <a:t> w</a:t>
            </a:r>
            <a:r>
              <a:rPr lang="en-US" altLang="zh-CN" sz="2600" dirty="0">
                <a:solidFill>
                  <a:schemeClr val="tx1"/>
                </a:solidFill>
              </a:rPr>
              <a:t> is a descendant of </a:t>
            </a:r>
            <a:r>
              <a:rPr lang="en-US" altLang="zh-CN" sz="2600" i="1" dirty="0">
                <a:solidFill>
                  <a:schemeClr val="tx1"/>
                </a:solidFill>
              </a:rPr>
              <a:t>v</a:t>
            </a:r>
            <a:r>
              <a:rPr lang="en-US" altLang="zh-CN" sz="2600" dirty="0">
                <a:solidFill>
                  <a:schemeClr val="tx1"/>
                </a:solidFill>
              </a:rPr>
              <a:t> in the DFS forest means that there is a direct path from </a:t>
            </a:r>
            <a:r>
              <a:rPr lang="en-US" altLang="zh-CN" sz="2600" i="1" dirty="0">
                <a:solidFill>
                  <a:schemeClr val="tx1"/>
                </a:solidFill>
              </a:rPr>
              <a:t>v</a:t>
            </a:r>
            <a:r>
              <a:rPr lang="en-US" altLang="zh-CN" sz="2600" dirty="0">
                <a:solidFill>
                  <a:schemeClr val="tx1"/>
                </a:solidFill>
              </a:rPr>
              <a:t> to </a:t>
            </a:r>
            <a:r>
              <a:rPr lang="en-US" altLang="zh-CN" sz="2600" i="1" dirty="0">
                <a:solidFill>
                  <a:schemeClr val="tx1"/>
                </a:solidFill>
              </a:rPr>
              <a:t>w</a:t>
            </a:r>
            <a:r>
              <a:rPr lang="en-US" altLang="zh-CN" sz="2600" dirty="0">
                <a:solidFill>
                  <a:schemeClr val="tx1"/>
                </a:solidFill>
              </a:rPr>
              <a:t> in some DFS tree.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sz="2600" dirty="0">
                <a:solidFill>
                  <a:schemeClr val="tx1"/>
                </a:solidFill>
              </a:rPr>
              <a:t>The path is also a path in </a:t>
            </a:r>
            <a:r>
              <a:rPr lang="en-US" altLang="zh-CN" sz="2600" i="1" dirty="0">
                <a:solidFill>
                  <a:schemeClr val="tx1"/>
                </a:solidFill>
              </a:rPr>
              <a:t>G</a:t>
            </a:r>
            <a:r>
              <a:rPr lang="en-US" altLang="zh-CN" sz="2600" dirty="0">
                <a:solidFill>
                  <a:schemeClr val="tx1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sz="2600" dirty="0">
                <a:solidFill>
                  <a:srgbClr val="0000CC"/>
                </a:solidFill>
              </a:rPr>
              <a:t>However, if there is a direct path from </a:t>
            </a:r>
            <a:r>
              <a:rPr lang="en-US" altLang="zh-CN" sz="2600" i="1" dirty="0">
                <a:solidFill>
                  <a:srgbClr val="0000CC"/>
                </a:solidFill>
              </a:rPr>
              <a:t>v</a:t>
            </a:r>
            <a:r>
              <a:rPr lang="en-US" altLang="zh-CN" sz="2600" dirty="0">
                <a:solidFill>
                  <a:srgbClr val="0000CC"/>
                </a:solidFill>
              </a:rPr>
              <a:t> to </a:t>
            </a:r>
            <a:r>
              <a:rPr lang="en-US" altLang="zh-CN" sz="2600" i="1" dirty="0">
                <a:solidFill>
                  <a:srgbClr val="0000CC"/>
                </a:solidFill>
              </a:rPr>
              <a:t>w </a:t>
            </a:r>
            <a:r>
              <a:rPr lang="en-US" altLang="zh-CN" sz="2600" dirty="0">
                <a:solidFill>
                  <a:srgbClr val="0000CC"/>
                </a:solidFill>
              </a:rPr>
              <a:t>in G, is </a:t>
            </a:r>
            <a:r>
              <a:rPr lang="en-US" altLang="zh-CN" sz="2600" i="1" dirty="0">
                <a:solidFill>
                  <a:srgbClr val="0000CC"/>
                </a:solidFill>
              </a:rPr>
              <a:t>w</a:t>
            </a:r>
            <a:r>
              <a:rPr lang="en-US" altLang="zh-CN" sz="2600" dirty="0">
                <a:solidFill>
                  <a:srgbClr val="0000CC"/>
                </a:solidFill>
              </a:rPr>
              <a:t> necessarily a descendant of </a:t>
            </a:r>
            <a:r>
              <a:rPr lang="en-US" altLang="zh-CN" sz="2600" i="1" dirty="0">
                <a:solidFill>
                  <a:srgbClr val="0000CC"/>
                </a:solidFill>
              </a:rPr>
              <a:t>v</a:t>
            </a:r>
            <a:r>
              <a:rPr lang="en-US" altLang="zh-CN" sz="2600" dirty="0">
                <a:solidFill>
                  <a:srgbClr val="0000CC"/>
                </a:solidFill>
              </a:rPr>
              <a:t> in </a:t>
            </a:r>
            <a:r>
              <a:rPr lang="en-US" altLang="zh-CN" sz="2600" i="1" dirty="0">
                <a:solidFill>
                  <a:schemeClr val="tx2"/>
                </a:solidFill>
              </a:rPr>
              <a:t>the</a:t>
            </a:r>
            <a:r>
              <a:rPr lang="en-US" altLang="zh-CN" sz="2600" dirty="0">
                <a:solidFill>
                  <a:schemeClr val="tx2"/>
                </a:solidFill>
              </a:rPr>
              <a:t> </a:t>
            </a:r>
            <a:r>
              <a:rPr lang="en-US" altLang="zh-CN" sz="2600" dirty="0">
                <a:solidFill>
                  <a:srgbClr val="0000CC"/>
                </a:solidFill>
              </a:rPr>
              <a:t>DFS forest?</a:t>
            </a:r>
            <a:endParaRPr lang="en-US" altLang="zh-CN" sz="2600" i="1" dirty="0">
              <a:solidFill>
                <a:srgbClr val="0000CC"/>
              </a:solidFill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099183" y="1678252"/>
            <a:ext cx="4437063" cy="4225529"/>
            <a:chOff x="2965" y="1142"/>
            <a:chExt cx="2580" cy="2457"/>
          </a:xfrm>
        </p:grpSpPr>
        <p:sp>
          <p:nvSpPr>
            <p:cNvPr id="28678" name="Oval 4"/>
            <p:cNvSpPr>
              <a:spLocks noChangeArrowheads="1"/>
            </p:cNvSpPr>
            <p:nvPr/>
          </p:nvSpPr>
          <p:spPr bwMode="auto">
            <a:xfrm>
              <a:off x="3872" y="1565"/>
              <a:ext cx="425" cy="4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8679" name="Text Box 5"/>
            <p:cNvSpPr txBox="1">
              <a:spLocks noChangeArrowheads="1"/>
            </p:cNvSpPr>
            <p:nvPr/>
          </p:nvSpPr>
          <p:spPr bwMode="auto">
            <a:xfrm>
              <a:off x="3938" y="1650"/>
              <a:ext cx="39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 sz="2600" i="1"/>
                <a:t>v</a:t>
              </a:r>
              <a:r>
                <a:rPr lang="en-US" altLang="zh-CN" sz="2600" baseline="-25000"/>
                <a:t>k</a:t>
              </a:r>
              <a:endParaRPr lang="en-US" altLang="zh-CN" sz="2600" i="1"/>
            </a:p>
          </p:txBody>
        </p:sp>
        <p:sp>
          <p:nvSpPr>
            <p:cNvPr id="28680" name="Oval 6"/>
            <p:cNvSpPr>
              <a:spLocks noChangeArrowheads="1"/>
            </p:cNvSpPr>
            <p:nvPr/>
          </p:nvSpPr>
          <p:spPr bwMode="auto">
            <a:xfrm>
              <a:off x="4724" y="2475"/>
              <a:ext cx="425" cy="4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8681" name="Text Box 7"/>
            <p:cNvSpPr txBox="1">
              <a:spLocks noChangeArrowheads="1"/>
            </p:cNvSpPr>
            <p:nvPr/>
          </p:nvSpPr>
          <p:spPr bwMode="auto">
            <a:xfrm>
              <a:off x="4713" y="2550"/>
              <a:ext cx="49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 sz="2600" i="1"/>
                <a:t>v</a:t>
              </a:r>
              <a:r>
                <a:rPr lang="en-US" altLang="zh-CN" sz="2600" baseline="-25000"/>
                <a:t>k+2</a:t>
              </a:r>
              <a:endParaRPr lang="en-US" altLang="zh-CN" sz="2600" i="1"/>
            </a:p>
          </p:txBody>
        </p:sp>
        <p:sp>
          <p:nvSpPr>
            <p:cNvPr id="28682" name="Oval 8"/>
            <p:cNvSpPr>
              <a:spLocks noChangeArrowheads="1"/>
            </p:cNvSpPr>
            <p:nvPr/>
          </p:nvSpPr>
          <p:spPr bwMode="auto">
            <a:xfrm>
              <a:off x="3166" y="3174"/>
              <a:ext cx="425" cy="4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8683" name="Text Box 9"/>
            <p:cNvSpPr txBox="1">
              <a:spLocks noChangeArrowheads="1"/>
            </p:cNvSpPr>
            <p:nvPr/>
          </p:nvSpPr>
          <p:spPr bwMode="auto">
            <a:xfrm>
              <a:off x="3175" y="3259"/>
              <a:ext cx="44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 sz="2600" i="1">
                  <a:solidFill>
                    <a:schemeClr val="bg1"/>
                  </a:solidFill>
                </a:rPr>
                <a:t>v</a:t>
              </a:r>
              <a:r>
                <a:rPr lang="en-US" altLang="zh-CN" sz="2600" baseline="-25000">
                  <a:solidFill>
                    <a:schemeClr val="bg1"/>
                  </a:solidFill>
                </a:rPr>
                <a:t>k+3</a:t>
              </a:r>
              <a:endParaRPr lang="en-US" altLang="zh-CN" sz="2600" i="1">
                <a:solidFill>
                  <a:schemeClr val="bg1"/>
                </a:solidFill>
              </a:endParaRPr>
            </a:p>
          </p:txBody>
        </p:sp>
        <p:sp>
          <p:nvSpPr>
            <p:cNvPr id="28684" name="Oval 10"/>
            <p:cNvSpPr>
              <a:spLocks noChangeArrowheads="1"/>
            </p:cNvSpPr>
            <p:nvPr/>
          </p:nvSpPr>
          <p:spPr bwMode="auto">
            <a:xfrm>
              <a:off x="4020" y="2575"/>
              <a:ext cx="425" cy="4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8685" name="Text Box 11"/>
            <p:cNvSpPr txBox="1">
              <a:spLocks noChangeArrowheads="1"/>
            </p:cNvSpPr>
            <p:nvPr/>
          </p:nvSpPr>
          <p:spPr bwMode="auto">
            <a:xfrm>
              <a:off x="4009" y="2660"/>
              <a:ext cx="47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 sz="2600" i="1"/>
                <a:t>v</a:t>
              </a:r>
              <a:r>
                <a:rPr lang="en-US" altLang="zh-CN" sz="2600" baseline="-25000"/>
                <a:t>k+1</a:t>
              </a:r>
              <a:endParaRPr lang="en-US" altLang="zh-CN" sz="2600" i="1"/>
            </a:p>
          </p:txBody>
        </p:sp>
        <p:sp>
          <p:nvSpPr>
            <p:cNvPr id="28686" name="Line 12"/>
            <p:cNvSpPr>
              <a:spLocks noChangeShapeType="1"/>
            </p:cNvSpPr>
            <p:nvPr/>
          </p:nvSpPr>
          <p:spPr bwMode="auto">
            <a:xfrm>
              <a:off x="3533" y="1142"/>
              <a:ext cx="441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28687" name="Line 13"/>
            <p:cNvSpPr>
              <a:spLocks noChangeShapeType="1"/>
            </p:cNvSpPr>
            <p:nvPr/>
          </p:nvSpPr>
          <p:spPr bwMode="auto">
            <a:xfrm>
              <a:off x="4127" y="1990"/>
              <a:ext cx="68" cy="5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28688" name="Line 14"/>
            <p:cNvSpPr>
              <a:spLocks noChangeShapeType="1"/>
            </p:cNvSpPr>
            <p:nvPr/>
          </p:nvSpPr>
          <p:spPr bwMode="auto">
            <a:xfrm flipH="1">
              <a:off x="3533" y="2897"/>
              <a:ext cx="509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28689" name="Line 15"/>
            <p:cNvSpPr>
              <a:spLocks noChangeShapeType="1"/>
            </p:cNvSpPr>
            <p:nvPr/>
          </p:nvSpPr>
          <p:spPr bwMode="auto">
            <a:xfrm>
              <a:off x="4262" y="1910"/>
              <a:ext cx="586" cy="596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prstDash val="lgDashDot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28690" name="Freeform 16"/>
            <p:cNvSpPr>
              <a:spLocks/>
            </p:cNvSpPr>
            <p:nvPr/>
          </p:nvSpPr>
          <p:spPr bwMode="auto">
            <a:xfrm>
              <a:off x="3230" y="1848"/>
              <a:ext cx="642" cy="1333"/>
            </a:xfrm>
            <a:custGeom>
              <a:avLst/>
              <a:gdLst>
                <a:gd name="T0" fmla="*/ 104 w 642"/>
                <a:gd name="T1" fmla="*/ 1333 h 1333"/>
                <a:gd name="T2" fmla="*/ 47 w 642"/>
                <a:gd name="T3" fmla="*/ 992 h 1333"/>
                <a:gd name="T4" fmla="*/ 47 w 642"/>
                <a:gd name="T5" fmla="*/ 595 h 1333"/>
                <a:gd name="T6" fmla="*/ 330 w 642"/>
                <a:gd name="T7" fmla="*/ 227 h 1333"/>
                <a:gd name="T8" fmla="*/ 642 w 642"/>
                <a:gd name="T9" fmla="*/ 0 h 1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2"/>
                <a:gd name="T16" fmla="*/ 0 h 1333"/>
                <a:gd name="T17" fmla="*/ 642 w 642"/>
                <a:gd name="T18" fmla="*/ 1333 h 13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2" h="1333">
                  <a:moveTo>
                    <a:pt x="104" y="1333"/>
                  </a:moveTo>
                  <a:cubicBezTo>
                    <a:pt x="80" y="1224"/>
                    <a:pt x="56" y="1115"/>
                    <a:pt x="47" y="992"/>
                  </a:cubicBezTo>
                  <a:cubicBezTo>
                    <a:pt x="38" y="869"/>
                    <a:pt x="0" y="722"/>
                    <a:pt x="47" y="595"/>
                  </a:cubicBezTo>
                  <a:cubicBezTo>
                    <a:pt x="94" y="468"/>
                    <a:pt x="231" y="326"/>
                    <a:pt x="330" y="227"/>
                  </a:cubicBezTo>
                  <a:cubicBezTo>
                    <a:pt x="429" y="128"/>
                    <a:pt x="535" y="64"/>
                    <a:pt x="642" y="0"/>
                  </a:cubicBezTo>
                </a:path>
              </a:pathLst>
            </a:custGeom>
            <a:noFill/>
            <a:ln w="9525">
              <a:solidFill>
                <a:srgbClr val="99CC00"/>
              </a:solidFill>
              <a:prstDash val="lg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28691" name="Text Box 17"/>
            <p:cNvSpPr txBox="1">
              <a:spLocks noChangeArrowheads="1"/>
            </p:cNvSpPr>
            <p:nvPr/>
          </p:nvSpPr>
          <p:spPr bwMode="auto">
            <a:xfrm>
              <a:off x="4014" y="3010"/>
              <a:ext cx="1021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 sz="1950"/>
                <a:t>At the moment before backtracking</a:t>
              </a:r>
            </a:p>
          </p:txBody>
        </p:sp>
        <p:sp>
          <p:nvSpPr>
            <p:cNvPr id="28692" name="Text Box 18"/>
            <p:cNvSpPr txBox="1">
              <a:spLocks noChangeArrowheads="1"/>
            </p:cNvSpPr>
            <p:nvPr/>
          </p:nvSpPr>
          <p:spPr bwMode="auto">
            <a:xfrm>
              <a:off x="2965" y="2245"/>
              <a:ext cx="879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 sz="1950"/>
                <a:t>checked</a:t>
              </a:r>
            </a:p>
          </p:txBody>
        </p:sp>
        <p:sp>
          <p:nvSpPr>
            <p:cNvPr id="28693" name="Text Box 19"/>
            <p:cNvSpPr txBox="1">
              <a:spLocks noChangeArrowheads="1"/>
            </p:cNvSpPr>
            <p:nvPr/>
          </p:nvSpPr>
          <p:spPr bwMode="auto">
            <a:xfrm>
              <a:off x="4411" y="2047"/>
              <a:ext cx="1134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zh-CN" sz="1950"/>
                <a:t>undiscovered</a:t>
              </a:r>
            </a:p>
          </p:txBody>
        </p:sp>
      </p:grpSp>
      <p:sp>
        <p:nvSpPr>
          <p:cNvPr id="110613" name="Freeform 21"/>
          <p:cNvSpPr>
            <a:spLocks/>
          </p:cNvSpPr>
          <p:nvPr/>
        </p:nvSpPr>
        <p:spPr bwMode="auto">
          <a:xfrm>
            <a:off x="5391547" y="2648215"/>
            <a:ext cx="3006196" cy="2559050"/>
          </a:xfrm>
          <a:custGeom>
            <a:avLst/>
            <a:gdLst>
              <a:gd name="T0" fmla="*/ 1250950 w 1748"/>
              <a:gd name="T1" fmla="*/ 1797050 h 1488"/>
              <a:gd name="T2" fmla="*/ 1158875 w 1748"/>
              <a:gd name="T3" fmla="*/ 1828800 h 1488"/>
              <a:gd name="T4" fmla="*/ 1022350 w 1748"/>
              <a:gd name="T5" fmla="*/ 1919288 h 1488"/>
              <a:gd name="T6" fmla="*/ 914400 w 1748"/>
              <a:gd name="T7" fmla="*/ 1995488 h 1488"/>
              <a:gd name="T8" fmla="*/ 793750 w 1748"/>
              <a:gd name="T9" fmla="*/ 2071688 h 1488"/>
              <a:gd name="T10" fmla="*/ 717550 w 1748"/>
              <a:gd name="T11" fmla="*/ 2117725 h 1488"/>
              <a:gd name="T12" fmla="*/ 609600 w 1748"/>
              <a:gd name="T13" fmla="*/ 2209800 h 1488"/>
              <a:gd name="T14" fmla="*/ 427038 w 1748"/>
              <a:gd name="T15" fmla="*/ 2286000 h 1488"/>
              <a:gd name="T16" fmla="*/ 381000 w 1748"/>
              <a:gd name="T17" fmla="*/ 2316163 h 1488"/>
              <a:gd name="T18" fmla="*/ 290513 w 1748"/>
              <a:gd name="T19" fmla="*/ 2346325 h 1488"/>
              <a:gd name="T20" fmla="*/ 244475 w 1748"/>
              <a:gd name="T21" fmla="*/ 2362200 h 1488"/>
              <a:gd name="T22" fmla="*/ 107950 w 1748"/>
              <a:gd name="T23" fmla="*/ 2346325 h 1488"/>
              <a:gd name="T24" fmla="*/ 46037 w 1748"/>
              <a:gd name="T25" fmla="*/ 2224088 h 1488"/>
              <a:gd name="T26" fmla="*/ 0 w 1748"/>
              <a:gd name="T27" fmla="*/ 1524000 h 1488"/>
              <a:gd name="T28" fmla="*/ 152400 w 1748"/>
              <a:gd name="T29" fmla="*/ 882650 h 1488"/>
              <a:gd name="T30" fmla="*/ 214313 w 1748"/>
              <a:gd name="T31" fmla="*/ 822325 h 1488"/>
              <a:gd name="T32" fmla="*/ 244475 w 1748"/>
              <a:gd name="T33" fmla="*/ 776287 h 1488"/>
              <a:gd name="T34" fmla="*/ 336550 w 1748"/>
              <a:gd name="T35" fmla="*/ 715962 h 1488"/>
              <a:gd name="T36" fmla="*/ 412750 w 1748"/>
              <a:gd name="T37" fmla="*/ 639762 h 1488"/>
              <a:gd name="T38" fmla="*/ 488950 w 1748"/>
              <a:gd name="T39" fmla="*/ 577850 h 1488"/>
              <a:gd name="T40" fmla="*/ 595313 w 1748"/>
              <a:gd name="T41" fmla="*/ 471488 h 1488"/>
              <a:gd name="T42" fmla="*/ 641350 w 1748"/>
              <a:gd name="T43" fmla="*/ 425450 h 1488"/>
              <a:gd name="T44" fmla="*/ 671513 w 1748"/>
              <a:gd name="T45" fmla="*/ 381000 h 1488"/>
              <a:gd name="T46" fmla="*/ 854075 w 1748"/>
              <a:gd name="T47" fmla="*/ 273050 h 1488"/>
              <a:gd name="T48" fmla="*/ 1036638 w 1748"/>
              <a:gd name="T49" fmla="*/ 152400 h 1488"/>
              <a:gd name="T50" fmla="*/ 1509712 w 1748"/>
              <a:gd name="T51" fmla="*/ 0 h 1488"/>
              <a:gd name="T52" fmla="*/ 1662113 w 1748"/>
              <a:gd name="T53" fmla="*/ 14288 h 1488"/>
              <a:gd name="T54" fmla="*/ 1708150 w 1748"/>
              <a:gd name="T55" fmla="*/ 44450 h 1488"/>
              <a:gd name="T56" fmla="*/ 1798638 w 1748"/>
              <a:gd name="T57" fmla="*/ 76200 h 1488"/>
              <a:gd name="T58" fmla="*/ 2057400 w 1748"/>
              <a:gd name="T59" fmla="*/ 258763 h 1488"/>
              <a:gd name="T60" fmla="*/ 2271713 w 1748"/>
              <a:gd name="T61" fmla="*/ 501650 h 1488"/>
              <a:gd name="T62" fmla="*/ 2347913 w 1748"/>
              <a:gd name="T63" fmla="*/ 609600 h 1488"/>
              <a:gd name="T64" fmla="*/ 2500313 w 1748"/>
              <a:gd name="T65" fmla="*/ 806450 h 1488"/>
              <a:gd name="T66" fmla="*/ 2652713 w 1748"/>
              <a:gd name="T67" fmla="*/ 990600 h 1488"/>
              <a:gd name="T68" fmla="*/ 2759075 w 1748"/>
              <a:gd name="T69" fmla="*/ 1081088 h 1488"/>
              <a:gd name="T70" fmla="*/ 2774950 w 1748"/>
              <a:gd name="T71" fmla="*/ 1127125 h 148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748"/>
              <a:gd name="T109" fmla="*/ 0 h 1488"/>
              <a:gd name="T110" fmla="*/ 1748 w 1748"/>
              <a:gd name="T111" fmla="*/ 1488 h 1488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748" h="1488">
                <a:moveTo>
                  <a:pt x="788" y="1132"/>
                </a:moveTo>
                <a:cubicBezTo>
                  <a:pt x="769" y="1139"/>
                  <a:pt x="749" y="1145"/>
                  <a:pt x="730" y="1152"/>
                </a:cubicBezTo>
                <a:cubicBezTo>
                  <a:pt x="695" y="1164"/>
                  <a:pt x="681" y="1197"/>
                  <a:pt x="644" y="1209"/>
                </a:cubicBezTo>
                <a:cubicBezTo>
                  <a:pt x="619" y="1232"/>
                  <a:pt x="609" y="1247"/>
                  <a:pt x="576" y="1257"/>
                </a:cubicBezTo>
                <a:cubicBezTo>
                  <a:pt x="548" y="1276"/>
                  <a:pt x="532" y="1295"/>
                  <a:pt x="500" y="1305"/>
                </a:cubicBezTo>
                <a:cubicBezTo>
                  <a:pt x="449" y="1354"/>
                  <a:pt x="515" y="1296"/>
                  <a:pt x="452" y="1334"/>
                </a:cubicBezTo>
                <a:cubicBezTo>
                  <a:pt x="428" y="1348"/>
                  <a:pt x="408" y="1380"/>
                  <a:pt x="384" y="1392"/>
                </a:cubicBezTo>
                <a:cubicBezTo>
                  <a:pt x="348" y="1410"/>
                  <a:pt x="306" y="1422"/>
                  <a:pt x="269" y="1440"/>
                </a:cubicBezTo>
                <a:cubicBezTo>
                  <a:pt x="259" y="1445"/>
                  <a:pt x="251" y="1454"/>
                  <a:pt x="240" y="1459"/>
                </a:cubicBezTo>
                <a:cubicBezTo>
                  <a:pt x="222" y="1467"/>
                  <a:pt x="202" y="1472"/>
                  <a:pt x="183" y="1478"/>
                </a:cubicBezTo>
                <a:cubicBezTo>
                  <a:pt x="173" y="1481"/>
                  <a:pt x="154" y="1488"/>
                  <a:pt x="154" y="1488"/>
                </a:cubicBezTo>
                <a:cubicBezTo>
                  <a:pt x="125" y="1485"/>
                  <a:pt x="96" y="1486"/>
                  <a:pt x="68" y="1478"/>
                </a:cubicBezTo>
                <a:cubicBezTo>
                  <a:pt x="40" y="1470"/>
                  <a:pt x="29" y="1401"/>
                  <a:pt x="29" y="1401"/>
                </a:cubicBezTo>
                <a:cubicBezTo>
                  <a:pt x="16" y="1254"/>
                  <a:pt x="22" y="1106"/>
                  <a:pt x="0" y="960"/>
                </a:cubicBezTo>
                <a:cubicBezTo>
                  <a:pt x="6" y="836"/>
                  <a:pt x="0" y="657"/>
                  <a:pt x="96" y="556"/>
                </a:cubicBezTo>
                <a:cubicBezTo>
                  <a:pt x="118" y="494"/>
                  <a:pt x="88" y="557"/>
                  <a:pt x="135" y="518"/>
                </a:cubicBezTo>
                <a:cubicBezTo>
                  <a:pt x="144" y="511"/>
                  <a:pt x="145" y="497"/>
                  <a:pt x="154" y="489"/>
                </a:cubicBezTo>
                <a:cubicBezTo>
                  <a:pt x="171" y="474"/>
                  <a:pt x="212" y="451"/>
                  <a:pt x="212" y="451"/>
                </a:cubicBezTo>
                <a:cubicBezTo>
                  <a:pt x="263" y="374"/>
                  <a:pt x="196" y="467"/>
                  <a:pt x="260" y="403"/>
                </a:cubicBezTo>
                <a:cubicBezTo>
                  <a:pt x="304" y="359"/>
                  <a:pt x="251" y="384"/>
                  <a:pt x="308" y="364"/>
                </a:cubicBezTo>
                <a:cubicBezTo>
                  <a:pt x="330" y="332"/>
                  <a:pt x="346" y="321"/>
                  <a:pt x="375" y="297"/>
                </a:cubicBezTo>
                <a:cubicBezTo>
                  <a:pt x="386" y="288"/>
                  <a:pt x="395" y="278"/>
                  <a:pt x="404" y="268"/>
                </a:cubicBezTo>
                <a:cubicBezTo>
                  <a:pt x="411" y="259"/>
                  <a:pt x="415" y="247"/>
                  <a:pt x="423" y="240"/>
                </a:cubicBezTo>
                <a:cubicBezTo>
                  <a:pt x="454" y="213"/>
                  <a:pt x="499" y="182"/>
                  <a:pt x="538" y="172"/>
                </a:cubicBezTo>
                <a:cubicBezTo>
                  <a:pt x="572" y="149"/>
                  <a:pt x="615" y="108"/>
                  <a:pt x="653" y="96"/>
                </a:cubicBezTo>
                <a:cubicBezTo>
                  <a:pt x="733" y="12"/>
                  <a:pt x="842" y="9"/>
                  <a:pt x="951" y="0"/>
                </a:cubicBezTo>
                <a:cubicBezTo>
                  <a:pt x="983" y="3"/>
                  <a:pt x="1016" y="2"/>
                  <a:pt x="1047" y="9"/>
                </a:cubicBezTo>
                <a:cubicBezTo>
                  <a:pt x="1058" y="12"/>
                  <a:pt x="1065" y="23"/>
                  <a:pt x="1076" y="28"/>
                </a:cubicBezTo>
                <a:cubicBezTo>
                  <a:pt x="1094" y="36"/>
                  <a:pt x="1116" y="37"/>
                  <a:pt x="1133" y="48"/>
                </a:cubicBezTo>
                <a:cubicBezTo>
                  <a:pt x="1189" y="85"/>
                  <a:pt x="1241" y="126"/>
                  <a:pt x="1296" y="163"/>
                </a:cubicBezTo>
                <a:cubicBezTo>
                  <a:pt x="1335" y="220"/>
                  <a:pt x="1392" y="259"/>
                  <a:pt x="1431" y="316"/>
                </a:cubicBezTo>
                <a:cubicBezTo>
                  <a:pt x="1441" y="349"/>
                  <a:pt x="1456" y="359"/>
                  <a:pt x="1479" y="384"/>
                </a:cubicBezTo>
                <a:cubicBezTo>
                  <a:pt x="1494" y="431"/>
                  <a:pt x="1533" y="480"/>
                  <a:pt x="1575" y="508"/>
                </a:cubicBezTo>
                <a:cubicBezTo>
                  <a:pt x="1603" y="550"/>
                  <a:pt x="1639" y="585"/>
                  <a:pt x="1671" y="624"/>
                </a:cubicBezTo>
                <a:cubicBezTo>
                  <a:pt x="1697" y="655"/>
                  <a:pt x="1698" y="669"/>
                  <a:pt x="1738" y="681"/>
                </a:cubicBezTo>
                <a:cubicBezTo>
                  <a:pt x="1741" y="691"/>
                  <a:pt x="1748" y="710"/>
                  <a:pt x="1748" y="71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950"/>
          </a:p>
        </p:txBody>
      </p:sp>
      <p:sp>
        <p:nvSpPr>
          <p:cNvPr id="2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95300" y="-159399"/>
            <a:ext cx="8915400" cy="1482165"/>
          </a:xfrm>
        </p:spPr>
        <p:txBody>
          <a:bodyPr/>
          <a:lstStyle/>
          <a:p>
            <a:pPr eaLnBrk="1" hangingPunct="1"/>
            <a:r>
              <a:rPr lang="en-US" altLang="zh-CN" dirty="0"/>
              <a:t>Ancestor and Descendant</a:t>
            </a:r>
            <a:br>
              <a:rPr lang="en-US" altLang="zh-CN" dirty="0"/>
            </a:br>
            <a:r>
              <a:rPr lang="zh-CN" altLang="en-US" dirty="0"/>
              <a:t>祖先和后继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842D-FD33-4B1F-A4FA-28267C218933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27256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Contents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2BF5-2593-4B51-BB2F-97B0C44D2EB3}" type="datetime1">
              <a:rPr lang="en-US" altLang="zh-CN" smtClean="0"/>
              <a:t>3/5/2023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52568" y="1790818"/>
            <a:ext cx="2963393" cy="62406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383" dirty="0"/>
              <a:t>Graph traversal</a:t>
            </a:r>
            <a:endParaRPr lang="zh-CN" altLang="en-US" sz="2383" dirty="0"/>
          </a:p>
        </p:txBody>
      </p:sp>
      <p:sp>
        <p:nvSpPr>
          <p:cNvPr id="8" name="矩形 7"/>
          <p:cNvSpPr/>
          <p:nvPr/>
        </p:nvSpPr>
        <p:spPr>
          <a:xfrm>
            <a:off x="974558" y="3483783"/>
            <a:ext cx="1092121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733" dirty="0"/>
              <a:t>DFS</a:t>
            </a:r>
            <a:endParaRPr lang="zh-CN" altLang="en-US" sz="1733" dirty="0"/>
          </a:p>
        </p:txBody>
      </p:sp>
      <p:sp>
        <p:nvSpPr>
          <p:cNvPr id="9" name="矩形 8"/>
          <p:cNvSpPr/>
          <p:nvPr/>
        </p:nvSpPr>
        <p:spPr>
          <a:xfrm>
            <a:off x="2819436" y="3482859"/>
            <a:ext cx="1092121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733" dirty="0"/>
              <a:t>BFS</a:t>
            </a:r>
            <a:endParaRPr lang="zh-CN" altLang="en-US" sz="1733" dirty="0"/>
          </a:p>
        </p:txBody>
      </p:sp>
      <p:sp>
        <p:nvSpPr>
          <p:cNvPr id="10" name="矩形 9"/>
          <p:cNvSpPr/>
          <p:nvPr/>
        </p:nvSpPr>
        <p:spPr>
          <a:xfrm>
            <a:off x="4379609" y="3482859"/>
            <a:ext cx="1092121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733" dirty="0"/>
              <a:t>MST</a:t>
            </a:r>
            <a:endParaRPr lang="zh-CN" altLang="en-US" sz="1733" dirty="0"/>
          </a:p>
        </p:txBody>
      </p:sp>
      <p:sp>
        <p:nvSpPr>
          <p:cNvPr id="11" name="矩形 10"/>
          <p:cNvSpPr/>
          <p:nvPr/>
        </p:nvSpPr>
        <p:spPr>
          <a:xfrm>
            <a:off x="5627748" y="3482859"/>
            <a:ext cx="1092121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733" dirty="0"/>
              <a:t>Path</a:t>
            </a:r>
            <a:br>
              <a:rPr lang="en-US" altLang="zh-CN" sz="1733" dirty="0"/>
            </a:br>
            <a:r>
              <a:rPr lang="en-US" altLang="zh-CN" sz="1733" dirty="0"/>
              <a:t>(single source)</a:t>
            </a:r>
            <a:endParaRPr lang="zh-CN" altLang="en-US" sz="1733" dirty="0"/>
          </a:p>
        </p:txBody>
      </p:sp>
      <p:sp>
        <p:nvSpPr>
          <p:cNvPr id="12" name="矩形 11"/>
          <p:cNvSpPr/>
          <p:nvPr/>
        </p:nvSpPr>
        <p:spPr>
          <a:xfrm>
            <a:off x="6875887" y="3482859"/>
            <a:ext cx="1092121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733" dirty="0"/>
              <a:t>Path</a:t>
            </a:r>
            <a:br>
              <a:rPr lang="en-US" altLang="zh-CN" sz="1733" dirty="0"/>
            </a:br>
            <a:r>
              <a:rPr lang="en-US" altLang="zh-CN" sz="1733" dirty="0"/>
              <a:t>(all-pair)</a:t>
            </a:r>
            <a:endParaRPr lang="zh-CN" altLang="en-US" sz="1733" dirty="0"/>
          </a:p>
        </p:txBody>
      </p:sp>
      <p:sp>
        <p:nvSpPr>
          <p:cNvPr id="13" name="矩形 12"/>
          <p:cNvSpPr/>
          <p:nvPr/>
        </p:nvSpPr>
        <p:spPr>
          <a:xfrm>
            <a:off x="8124025" y="3482859"/>
            <a:ext cx="1092121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733" dirty="0"/>
              <a:t>Dynamic programming</a:t>
            </a:r>
            <a:endParaRPr lang="zh-CN" altLang="en-US" sz="1733" dirty="0"/>
          </a:p>
        </p:txBody>
      </p:sp>
      <p:sp>
        <p:nvSpPr>
          <p:cNvPr id="14" name="左大括号 13"/>
          <p:cNvSpPr/>
          <p:nvPr/>
        </p:nvSpPr>
        <p:spPr>
          <a:xfrm rot="16200000">
            <a:off x="2358046" y="3565656"/>
            <a:ext cx="156017" cy="2535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950"/>
          </a:p>
        </p:txBody>
      </p:sp>
      <p:sp>
        <p:nvSpPr>
          <p:cNvPr id="15" name="文本框 14"/>
          <p:cNvSpPr txBox="1"/>
          <p:nvPr/>
        </p:nvSpPr>
        <p:spPr>
          <a:xfrm>
            <a:off x="869219" y="5023773"/>
            <a:ext cx="3120347" cy="42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7" dirty="0"/>
              <a:t>decomposition</a:t>
            </a:r>
            <a:endParaRPr lang="zh-CN" altLang="en-US" sz="2167" dirty="0"/>
          </a:p>
        </p:txBody>
      </p:sp>
      <p:sp>
        <p:nvSpPr>
          <p:cNvPr id="16" name="左大括号 15"/>
          <p:cNvSpPr/>
          <p:nvPr/>
        </p:nvSpPr>
        <p:spPr>
          <a:xfrm rot="16200000">
            <a:off x="5933745" y="3565656"/>
            <a:ext cx="156017" cy="2535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950"/>
          </a:p>
        </p:txBody>
      </p:sp>
      <p:sp>
        <p:nvSpPr>
          <p:cNvPr id="17" name="文本框 16"/>
          <p:cNvSpPr txBox="1"/>
          <p:nvPr/>
        </p:nvSpPr>
        <p:spPr>
          <a:xfrm>
            <a:off x="4444918" y="5023773"/>
            <a:ext cx="3120347" cy="42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7" dirty="0"/>
              <a:t>graph structure</a:t>
            </a:r>
            <a:endParaRPr lang="zh-CN" altLang="en-US" sz="2167" dirty="0"/>
          </a:p>
        </p:txBody>
      </p:sp>
      <p:sp>
        <p:nvSpPr>
          <p:cNvPr id="18" name="左大括号 17"/>
          <p:cNvSpPr/>
          <p:nvPr/>
        </p:nvSpPr>
        <p:spPr>
          <a:xfrm rot="16200000">
            <a:off x="4183482" y="3943824"/>
            <a:ext cx="152189" cy="36470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950"/>
          </a:p>
        </p:txBody>
      </p:sp>
      <p:sp>
        <p:nvSpPr>
          <p:cNvPr id="19" name="文本框 18"/>
          <p:cNvSpPr txBox="1"/>
          <p:nvPr/>
        </p:nvSpPr>
        <p:spPr>
          <a:xfrm>
            <a:off x="2819436" y="6112119"/>
            <a:ext cx="3120347" cy="42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7" dirty="0"/>
              <a:t>graph problems</a:t>
            </a:r>
            <a:endParaRPr lang="zh-CN" altLang="en-US" sz="2167" dirty="0"/>
          </a:p>
        </p:txBody>
      </p:sp>
      <p:sp>
        <p:nvSpPr>
          <p:cNvPr id="20" name="左大括号 19"/>
          <p:cNvSpPr/>
          <p:nvPr/>
        </p:nvSpPr>
        <p:spPr>
          <a:xfrm rot="5400000" flipV="1">
            <a:off x="5498126" y="2232898"/>
            <a:ext cx="156017" cy="1638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950"/>
          </a:p>
        </p:txBody>
      </p:sp>
      <p:sp>
        <p:nvSpPr>
          <p:cNvPr id="21" name="文本框 20"/>
          <p:cNvSpPr txBox="1"/>
          <p:nvPr/>
        </p:nvSpPr>
        <p:spPr>
          <a:xfrm>
            <a:off x="4015961" y="2453514"/>
            <a:ext cx="3120347" cy="42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7" dirty="0"/>
              <a:t>greedy</a:t>
            </a:r>
            <a:endParaRPr lang="zh-CN" altLang="en-US" sz="2167" dirty="0"/>
          </a:p>
        </p:txBody>
      </p:sp>
      <p:sp>
        <p:nvSpPr>
          <p:cNvPr id="22" name="左大括号 21"/>
          <p:cNvSpPr/>
          <p:nvPr/>
        </p:nvSpPr>
        <p:spPr>
          <a:xfrm rot="5400000" flipV="1">
            <a:off x="7955308" y="2232898"/>
            <a:ext cx="156017" cy="1638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950"/>
          </a:p>
        </p:txBody>
      </p:sp>
      <p:sp>
        <p:nvSpPr>
          <p:cNvPr id="23" name="文本框 22"/>
          <p:cNvSpPr txBox="1"/>
          <p:nvPr/>
        </p:nvSpPr>
        <p:spPr>
          <a:xfrm>
            <a:off x="6473143" y="2453514"/>
            <a:ext cx="3120347" cy="42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7" dirty="0"/>
              <a:t>DP</a:t>
            </a:r>
            <a:endParaRPr lang="zh-CN" altLang="en-US" sz="2167" dirty="0"/>
          </a:p>
        </p:txBody>
      </p:sp>
      <p:sp>
        <p:nvSpPr>
          <p:cNvPr id="24" name="左大括号 23"/>
          <p:cNvSpPr/>
          <p:nvPr/>
        </p:nvSpPr>
        <p:spPr>
          <a:xfrm rot="5400000" flipV="1">
            <a:off x="6764855" y="940731"/>
            <a:ext cx="152189" cy="2457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950"/>
          </a:p>
        </p:txBody>
      </p:sp>
      <p:sp>
        <p:nvSpPr>
          <p:cNvPr id="25" name="文本框 24"/>
          <p:cNvSpPr txBox="1"/>
          <p:nvPr/>
        </p:nvSpPr>
        <p:spPr>
          <a:xfrm>
            <a:off x="5159696" y="1478783"/>
            <a:ext cx="3120347" cy="42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7" dirty="0"/>
              <a:t>optimization problems</a:t>
            </a:r>
            <a:endParaRPr lang="zh-CN" altLang="en-US" sz="2167" dirty="0"/>
          </a:p>
        </p:txBody>
      </p:sp>
      <p:sp>
        <p:nvSpPr>
          <p:cNvPr id="26" name="文本框 20"/>
          <p:cNvSpPr txBox="1"/>
          <p:nvPr/>
        </p:nvSpPr>
        <p:spPr>
          <a:xfrm>
            <a:off x="974558" y="2973889"/>
            <a:ext cx="3015008" cy="42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67" dirty="0"/>
              <a:t>回溯法、        分枝限界</a:t>
            </a:r>
          </a:p>
        </p:txBody>
      </p:sp>
      <p:sp>
        <p:nvSpPr>
          <p:cNvPr id="27" name="左大括号 26"/>
          <p:cNvSpPr/>
          <p:nvPr/>
        </p:nvSpPr>
        <p:spPr>
          <a:xfrm rot="5400000" flipV="1">
            <a:off x="2353298" y="1344225"/>
            <a:ext cx="152189" cy="2457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950"/>
          </a:p>
        </p:txBody>
      </p:sp>
    </p:spTree>
    <p:extLst>
      <p:ext uri="{BB962C8B-B14F-4D97-AF65-F5344CB8AC3E}">
        <p14:creationId xmlns:p14="http://schemas.microsoft.com/office/powerpoint/2010/main" val="1014585384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8454" y="282426"/>
            <a:ext cx="9751083" cy="6267353"/>
            <a:chOff x="-180850" y="765175"/>
            <a:chExt cx="9001000" cy="5785249"/>
          </a:xfrm>
        </p:grpSpPr>
        <p:sp>
          <p:nvSpPr>
            <p:cNvPr id="7" name="AutoShape 50" descr="蓝色面巾纸"/>
            <p:cNvSpPr>
              <a:spLocks noChangeArrowheads="1"/>
            </p:cNvSpPr>
            <p:nvPr/>
          </p:nvSpPr>
          <p:spPr bwMode="auto">
            <a:xfrm>
              <a:off x="5508625" y="765175"/>
              <a:ext cx="3311525" cy="3671888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1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8" name="Freeform 36" descr="粉色面巾纸"/>
            <p:cNvSpPr>
              <a:spLocks/>
            </p:cNvSpPr>
            <p:nvPr/>
          </p:nvSpPr>
          <p:spPr bwMode="auto">
            <a:xfrm>
              <a:off x="5159375" y="5062538"/>
              <a:ext cx="2901950" cy="1252537"/>
            </a:xfrm>
            <a:custGeom>
              <a:avLst/>
              <a:gdLst>
                <a:gd name="T0" fmla="*/ 189 w 1828"/>
                <a:gd name="T1" fmla="*/ 25 h 789"/>
                <a:gd name="T2" fmla="*/ 84 w 1828"/>
                <a:gd name="T3" fmla="*/ 14 h 789"/>
                <a:gd name="T4" fmla="*/ 21 w 1828"/>
                <a:gd name="T5" fmla="*/ 98 h 789"/>
                <a:gd name="T6" fmla="*/ 0 w 1828"/>
                <a:gd name="T7" fmla="*/ 161 h 789"/>
                <a:gd name="T8" fmla="*/ 74 w 1828"/>
                <a:gd name="T9" fmla="*/ 287 h 789"/>
                <a:gd name="T10" fmla="*/ 440 w 1828"/>
                <a:gd name="T11" fmla="*/ 538 h 789"/>
                <a:gd name="T12" fmla="*/ 629 w 1828"/>
                <a:gd name="T13" fmla="*/ 601 h 789"/>
                <a:gd name="T14" fmla="*/ 849 w 1828"/>
                <a:gd name="T15" fmla="*/ 653 h 789"/>
                <a:gd name="T16" fmla="*/ 1205 w 1828"/>
                <a:gd name="T17" fmla="*/ 747 h 789"/>
                <a:gd name="T18" fmla="*/ 1571 w 1828"/>
                <a:gd name="T19" fmla="*/ 789 h 789"/>
                <a:gd name="T20" fmla="*/ 1686 w 1828"/>
                <a:gd name="T21" fmla="*/ 768 h 789"/>
                <a:gd name="T22" fmla="*/ 1749 w 1828"/>
                <a:gd name="T23" fmla="*/ 726 h 789"/>
                <a:gd name="T24" fmla="*/ 1770 w 1828"/>
                <a:gd name="T25" fmla="*/ 695 h 789"/>
                <a:gd name="T26" fmla="*/ 1802 w 1828"/>
                <a:gd name="T27" fmla="*/ 674 h 789"/>
                <a:gd name="T28" fmla="*/ 1823 w 1828"/>
                <a:gd name="T29" fmla="*/ 611 h 789"/>
                <a:gd name="T30" fmla="*/ 1770 w 1828"/>
                <a:gd name="T31" fmla="*/ 444 h 789"/>
                <a:gd name="T32" fmla="*/ 1739 w 1828"/>
                <a:gd name="T33" fmla="*/ 412 h 789"/>
                <a:gd name="T34" fmla="*/ 1676 w 1828"/>
                <a:gd name="T35" fmla="*/ 370 h 789"/>
                <a:gd name="T36" fmla="*/ 1655 w 1828"/>
                <a:gd name="T37" fmla="*/ 339 h 789"/>
                <a:gd name="T38" fmla="*/ 1624 w 1828"/>
                <a:gd name="T39" fmla="*/ 329 h 789"/>
                <a:gd name="T40" fmla="*/ 1519 w 1828"/>
                <a:gd name="T41" fmla="*/ 266 h 789"/>
                <a:gd name="T42" fmla="*/ 1456 w 1828"/>
                <a:gd name="T43" fmla="*/ 245 h 789"/>
                <a:gd name="T44" fmla="*/ 1236 w 1828"/>
                <a:gd name="T45" fmla="*/ 171 h 789"/>
                <a:gd name="T46" fmla="*/ 681 w 1828"/>
                <a:gd name="T47" fmla="*/ 14 h 789"/>
                <a:gd name="T48" fmla="*/ 199 w 1828"/>
                <a:gd name="T49" fmla="*/ 4 h 789"/>
                <a:gd name="T50" fmla="*/ 189 w 1828"/>
                <a:gd name="T51" fmla="*/ 25 h 78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28"/>
                <a:gd name="T79" fmla="*/ 0 h 789"/>
                <a:gd name="T80" fmla="*/ 1828 w 1828"/>
                <a:gd name="T81" fmla="*/ 789 h 78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28" h="789">
                  <a:moveTo>
                    <a:pt x="189" y="25"/>
                  </a:moveTo>
                  <a:cubicBezTo>
                    <a:pt x="149" y="11"/>
                    <a:pt x="125" y="1"/>
                    <a:pt x="84" y="14"/>
                  </a:cubicBezTo>
                  <a:cubicBezTo>
                    <a:pt x="43" y="42"/>
                    <a:pt x="48" y="58"/>
                    <a:pt x="21" y="98"/>
                  </a:cubicBezTo>
                  <a:cubicBezTo>
                    <a:pt x="14" y="119"/>
                    <a:pt x="0" y="139"/>
                    <a:pt x="0" y="161"/>
                  </a:cubicBezTo>
                  <a:cubicBezTo>
                    <a:pt x="0" y="206"/>
                    <a:pt x="50" y="251"/>
                    <a:pt x="74" y="287"/>
                  </a:cubicBezTo>
                  <a:cubicBezTo>
                    <a:pt x="149" y="399"/>
                    <a:pt x="308" y="513"/>
                    <a:pt x="440" y="538"/>
                  </a:cubicBezTo>
                  <a:cubicBezTo>
                    <a:pt x="497" y="575"/>
                    <a:pt x="564" y="585"/>
                    <a:pt x="629" y="601"/>
                  </a:cubicBezTo>
                  <a:cubicBezTo>
                    <a:pt x="704" y="620"/>
                    <a:pt x="773" y="643"/>
                    <a:pt x="849" y="653"/>
                  </a:cubicBezTo>
                  <a:cubicBezTo>
                    <a:pt x="964" y="692"/>
                    <a:pt x="1084" y="731"/>
                    <a:pt x="1205" y="747"/>
                  </a:cubicBezTo>
                  <a:cubicBezTo>
                    <a:pt x="1318" y="787"/>
                    <a:pt x="1454" y="783"/>
                    <a:pt x="1571" y="789"/>
                  </a:cubicBezTo>
                  <a:cubicBezTo>
                    <a:pt x="1596" y="786"/>
                    <a:pt x="1655" y="785"/>
                    <a:pt x="1686" y="768"/>
                  </a:cubicBezTo>
                  <a:cubicBezTo>
                    <a:pt x="1708" y="756"/>
                    <a:pt x="1749" y="726"/>
                    <a:pt x="1749" y="726"/>
                  </a:cubicBezTo>
                  <a:cubicBezTo>
                    <a:pt x="1756" y="716"/>
                    <a:pt x="1761" y="704"/>
                    <a:pt x="1770" y="695"/>
                  </a:cubicBezTo>
                  <a:cubicBezTo>
                    <a:pt x="1779" y="686"/>
                    <a:pt x="1795" y="685"/>
                    <a:pt x="1802" y="674"/>
                  </a:cubicBezTo>
                  <a:cubicBezTo>
                    <a:pt x="1814" y="655"/>
                    <a:pt x="1823" y="611"/>
                    <a:pt x="1823" y="611"/>
                  </a:cubicBezTo>
                  <a:cubicBezTo>
                    <a:pt x="1814" y="526"/>
                    <a:pt x="1828" y="504"/>
                    <a:pt x="1770" y="444"/>
                  </a:cubicBezTo>
                  <a:cubicBezTo>
                    <a:pt x="1760" y="433"/>
                    <a:pt x="1751" y="421"/>
                    <a:pt x="1739" y="412"/>
                  </a:cubicBezTo>
                  <a:cubicBezTo>
                    <a:pt x="1719" y="396"/>
                    <a:pt x="1676" y="370"/>
                    <a:pt x="1676" y="370"/>
                  </a:cubicBezTo>
                  <a:cubicBezTo>
                    <a:pt x="1669" y="360"/>
                    <a:pt x="1665" y="347"/>
                    <a:pt x="1655" y="339"/>
                  </a:cubicBezTo>
                  <a:cubicBezTo>
                    <a:pt x="1646" y="332"/>
                    <a:pt x="1634" y="334"/>
                    <a:pt x="1624" y="329"/>
                  </a:cubicBezTo>
                  <a:cubicBezTo>
                    <a:pt x="1560" y="293"/>
                    <a:pt x="1576" y="289"/>
                    <a:pt x="1519" y="266"/>
                  </a:cubicBezTo>
                  <a:cubicBezTo>
                    <a:pt x="1498" y="258"/>
                    <a:pt x="1456" y="245"/>
                    <a:pt x="1456" y="245"/>
                  </a:cubicBezTo>
                  <a:cubicBezTo>
                    <a:pt x="1395" y="204"/>
                    <a:pt x="1307" y="193"/>
                    <a:pt x="1236" y="171"/>
                  </a:cubicBezTo>
                  <a:cubicBezTo>
                    <a:pt x="1055" y="116"/>
                    <a:pt x="874" y="21"/>
                    <a:pt x="681" y="14"/>
                  </a:cubicBezTo>
                  <a:cubicBezTo>
                    <a:pt x="520" y="8"/>
                    <a:pt x="360" y="0"/>
                    <a:pt x="199" y="4"/>
                  </a:cubicBezTo>
                  <a:cubicBezTo>
                    <a:pt x="191" y="4"/>
                    <a:pt x="192" y="18"/>
                    <a:pt x="189" y="25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3143250" y="2182813"/>
              <a:ext cx="503238" cy="503237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3214688" y="2182813"/>
              <a:ext cx="431800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i="1"/>
                <a:t>v</a:t>
              </a:r>
              <a:r>
                <a:rPr lang="en-US" altLang="zh-CN" sz="2600" baseline="-25000"/>
                <a:t>1</a:t>
              </a:r>
              <a:endParaRPr lang="en-US" altLang="zh-CN" sz="2600" i="1"/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-180850" y="2438018"/>
              <a:ext cx="2999903" cy="100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167" dirty="0">
                  <a:latin typeface="Calibri" pitchFamily="34" charset="0"/>
                  <a:cs typeface="Calibri" pitchFamily="34" charset="0"/>
                </a:rPr>
                <a:t>A DFS tree partially formed at the moment the search checking </a:t>
              </a:r>
              <a:r>
                <a:rPr lang="en-US" altLang="zh-CN" sz="2167" i="1" dirty="0">
                  <a:latin typeface="Calibri" pitchFamily="34" charset="0"/>
                  <a:cs typeface="Calibri" pitchFamily="34" charset="0"/>
                </a:rPr>
                <a:t>v</a:t>
              </a:r>
              <a:r>
                <a:rPr lang="en-US" altLang="zh-CN" sz="2167" baseline="-25000" dirty="0">
                  <a:latin typeface="Calibri" pitchFamily="34" charset="0"/>
                  <a:cs typeface="Calibri" pitchFamily="34" charset="0"/>
                </a:rPr>
                <a:t>3</a:t>
              </a:r>
              <a:r>
                <a:rPr lang="en-US" altLang="zh-CN" sz="2167" dirty="0">
                  <a:latin typeface="Calibri" pitchFamily="34" charset="0"/>
                  <a:cs typeface="Calibri" pitchFamily="34" charset="0"/>
                </a:rPr>
                <a:t>  from </a:t>
              </a:r>
              <a:r>
                <a:rPr lang="en-US" altLang="zh-CN" sz="2167" i="1" dirty="0">
                  <a:latin typeface="Calibri" pitchFamily="34" charset="0"/>
                  <a:cs typeface="Calibri" pitchFamily="34" charset="0"/>
                </a:rPr>
                <a:t>v</a:t>
              </a:r>
              <a:r>
                <a:rPr lang="en-US" altLang="zh-CN" sz="2167" baseline="-25000" dirty="0">
                  <a:latin typeface="Calibri" pitchFamily="34" charset="0"/>
                  <a:cs typeface="Calibri" pitchFamily="34" charset="0"/>
                </a:rPr>
                <a:t>6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2987601" y="1735981"/>
              <a:ext cx="2016125" cy="393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167" dirty="0">
                  <a:latin typeface="Calibri" pitchFamily="34" charset="0"/>
                  <a:cs typeface="Calibri" pitchFamily="34" charset="0"/>
                </a:rPr>
                <a:t>starting vertex</a:t>
              </a: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2279650" y="3333750"/>
              <a:ext cx="503238" cy="503238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2351088" y="3333750"/>
              <a:ext cx="431800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i="1"/>
                <a:t>v</a:t>
              </a:r>
              <a:r>
                <a:rPr lang="en-US" altLang="zh-CN" sz="2600" baseline="-25000"/>
                <a:t>2</a:t>
              </a:r>
              <a:endParaRPr lang="en-US" altLang="zh-CN" sz="2600" i="1"/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3719513" y="3478213"/>
              <a:ext cx="503237" cy="503237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790950" y="3478213"/>
              <a:ext cx="431800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i="1"/>
                <a:t>v</a:t>
              </a:r>
              <a:r>
                <a:rPr lang="en-US" altLang="zh-CN" sz="2600" baseline="-25000"/>
                <a:t>5</a:t>
              </a:r>
              <a:endParaRPr lang="en-US" altLang="zh-CN" sz="2600" i="1"/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4799013" y="3046413"/>
              <a:ext cx="503237" cy="5032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4870450" y="3046413"/>
              <a:ext cx="431800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i="1"/>
                <a:t>v</a:t>
              </a:r>
              <a:r>
                <a:rPr lang="en-US" altLang="zh-CN" sz="2600" baseline="-25000"/>
                <a:t>4</a:t>
              </a:r>
              <a:endParaRPr lang="en-US" altLang="zh-CN" sz="2600" i="1"/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2495550" y="4702175"/>
              <a:ext cx="503238" cy="5032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2566988" y="4702175"/>
              <a:ext cx="431800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i="1">
                  <a:solidFill>
                    <a:schemeClr val="bg1"/>
                  </a:solidFill>
                </a:rPr>
                <a:t>v</a:t>
              </a:r>
              <a:r>
                <a:rPr lang="en-US" altLang="zh-CN" sz="2600" baseline="-25000">
                  <a:solidFill>
                    <a:schemeClr val="bg1"/>
                  </a:solidFill>
                </a:rPr>
                <a:t>3</a:t>
              </a:r>
              <a:endParaRPr lang="en-US" altLang="zh-CN" sz="2600" i="1">
                <a:solidFill>
                  <a:schemeClr val="bg1"/>
                </a:solidFill>
              </a:endParaRPr>
            </a:p>
          </p:txBody>
        </p:sp>
        <p:sp>
          <p:nvSpPr>
            <p:cNvPr id="21" name="Oval 17"/>
            <p:cNvSpPr>
              <a:spLocks noChangeArrowheads="1"/>
            </p:cNvSpPr>
            <p:nvPr/>
          </p:nvSpPr>
          <p:spPr bwMode="auto">
            <a:xfrm>
              <a:off x="4440238" y="4702175"/>
              <a:ext cx="503237" cy="503238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4511675" y="4702175"/>
              <a:ext cx="431800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i="1"/>
                <a:t>v</a:t>
              </a:r>
              <a:r>
                <a:rPr lang="en-US" altLang="zh-CN" sz="2600" baseline="-25000"/>
                <a:t>6</a:t>
              </a:r>
              <a:endParaRPr lang="en-US" altLang="zh-CN" sz="2600" i="1"/>
            </a:p>
          </p:txBody>
        </p:sp>
        <p:sp>
          <p:nvSpPr>
            <p:cNvPr id="23" name="Oval 19"/>
            <p:cNvSpPr>
              <a:spLocks noChangeArrowheads="1"/>
            </p:cNvSpPr>
            <p:nvPr/>
          </p:nvSpPr>
          <p:spPr bwMode="auto">
            <a:xfrm>
              <a:off x="5735638" y="5349875"/>
              <a:ext cx="503237" cy="503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5807075" y="5349875"/>
              <a:ext cx="431800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i="1"/>
                <a:t>v</a:t>
              </a:r>
              <a:r>
                <a:rPr lang="en-US" altLang="zh-CN" sz="2600" baseline="-25000"/>
                <a:t>7</a:t>
              </a:r>
              <a:endParaRPr lang="en-US" altLang="zh-CN" sz="2600" i="1"/>
            </a:p>
          </p:txBody>
        </p:sp>
        <p:sp>
          <p:nvSpPr>
            <p:cNvPr id="25" name="Oval 21"/>
            <p:cNvSpPr>
              <a:spLocks noChangeArrowheads="1"/>
            </p:cNvSpPr>
            <p:nvPr/>
          </p:nvSpPr>
          <p:spPr bwMode="auto">
            <a:xfrm>
              <a:off x="7031038" y="5565775"/>
              <a:ext cx="503237" cy="503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7102475" y="5565775"/>
              <a:ext cx="431800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i="1"/>
                <a:t>v</a:t>
              </a:r>
              <a:r>
                <a:rPr lang="en-US" altLang="zh-CN" sz="2600" baseline="-25000"/>
                <a:t>8</a:t>
              </a:r>
              <a:endParaRPr lang="en-US" altLang="zh-CN" sz="2600" i="1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 flipH="1">
              <a:off x="2711450" y="2614613"/>
              <a:ext cx="503238" cy="792162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2566988" y="3838575"/>
              <a:ext cx="144462" cy="86360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2782888" y="3622675"/>
              <a:ext cx="936625" cy="7143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3646488" y="2541588"/>
              <a:ext cx="1152525" cy="649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 flipH="1">
              <a:off x="2998788" y="4918075"/>
              <a:ext cx="1439862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4078288" y="3983038"/>
              <a:ext cx="504825" cy="719137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4943475" y="5062538"/>
              <a:ext cx="792163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6238875" y="5638800"/>
              <a:ext cx="792163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 flipH="1" flipV="1">
              <a:off x="2711450" y="3765550"/>
              <a:ext cx="1727200" cy="108108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3537885" y="2650473"/>
              <a:ext cx="2412000" cy="270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4294188" y="4557713"/>
              <a:ext cx="792162" cy="79216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8" name="Text Box 35"/>
            <p:cNvSpPr txBox="1">
              <a:spLocks noChangeArrowheads="1"/>
            </p:cNvSpPr>
            <p:nvPr/>
          </p:nvSpPr>
          <p:spPr bwMode="auto">
            <a:xfrm>
              <a:off x="3802063" y="5256213"/>
              <a:ext cx="1511300" cy="393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167" dirty="0">
                  <a:latin typeface="Calibri" pitchFamily="34" charset="0"/>
                  <a:cs typeface="Calibri" pitchFamily="34" charset="0"/>
                </a:rPr>
                <a:t>Now, here</a:t>
              </a: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6454775" y="4918075"/>
              <a:ext cx="1873250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dirty="0">
                  <a:latin typeface="Calibri" pitchFamily="34" charset="0"/>
                  <a:cs typeface="Calibri" pitchFamily="34" charset="0"/>
                </a:rPr>
                <a:t>white path</a:t>
              </a: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 flipV="1">
              <a:off x="2854325" y="2614613"/>
              <a:ext cx="504825" cy="2087562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950"/>
            </a:p>
          </p:txBody>
        </p:sp>
        <p:grpSp>
          <p:nvGrpSpPr>
            <p:cNvPr id="41" name="Group 49"/>
            <p:cNvGrpSpPr>
              <a:grpSpLocks/>
            </p:cNvGrpSpPr>
            <p:nvPr/>
          </p:nvGrpSpPr>
          <p:grpSpPr bwMode="auto">
            <a:xfrm>
              <a:off x="5751513" y="1196975"/>
              <a:ext cx="3009900" cy="2830513"/>
              <a:chOff x="3823" y="572"/>
              <a:chExt cx="1896" cy="1783"/>
            </a:xfrm>
          </p:grpSpPr>
          <p:sp>
            <p:nvSpPr>
              <p:cNvPr id="44" name="Line 39"/>
              <p:cNvSpPr>
                <a:spLocks noChangeShapeType="1"/>
              </p:cNvSpPr>
              <p:nvPr/>
            </p:nvSpPr>
            <p:spPr bwMode="auto">
              <a:xfrm>
                <a:off x="3833" y="709"/>
                <a:ext cx="544" cy="0"/>
              </a:xfrm>
              <a:prstGeom prst="line">
                <a:avLst/>
              </a:prstGeom>
              <a:ln>
                <a:headEnd/>
                <a:tailEnd type="stealth" w="lg" len="lg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950"/>
              </a:p>
            </p:txBody>
          </p:sp>
          <p:sp>
            <p:nvSpPr>
              <p:cNvPr id="45" name="Text Box 40"/>
              <p:cNvSpPr txBox="1">
                <a:spLocks noChangeArrowheads="1"/>
              </p:cNvSpPr>
              <p:nvPr/>
            </p:nvSpPr>
            <p:spPr bwMode="auto">
              <a:xfrm>
                <a:off x="4513" y="572"/>
                <a:ext cx="862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167"/>
                  <a:t>tree edge</a:t>
                </a:r>
              </a:p>
            </p:txBody>
          </p:sp>
          <p:sp>
            <p:nvSpPr>
              <p:cNvPr id="46" name="Line 41"/>
              <p:cNvSpPr>
                <a:spLocks noChangeShapeType="1"/>
              </p:cNvSpPr>
              <p:nvPr/>
            </p:nvSpPr>
            <p:spPr bwMode="auto">
              <a:xfrm>
                <a:off x="3823" y="950"/>
                <a:ext cx="544" cy="0"/>
              </a:xfrm>
              <a:prstGeom prst="line">
                <a:avLst/>
              </a:prstGeom>
              <a:ln>
                <a:headEnd/>
                <a:tailEnd type="stealth" w="lg" len="lg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950"/>
              </a:p>
            </p:txBody>
          </p:sp>
          <p:sp>
            <p:nvSpPr>
              <p:cNvPr id="47" name="Text Box 42"/>
              <p:cNvSpPr txBox="1">
                <a:spLocks noChangeArrowheads="1"/>
              </p:cNvSpPr>
              <p:nvPr/>
            </p:nvSpPr>
            <p:spPr bwMode="auto">
              <a:xfrm>
                <a:off x="4503" y="813"/>
                <a:ext cx="862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167"/>
                  <a:t>back edge</a:t>
                </a:r>
              </a:p>
            </p:txBody>
          </p:sp>
          <p:sp>
            <p:nvSpPr>
              <p:cNvPr id="48" name="Line 43"/>
              <p:cNvSpPr>
                <a:spLocks noChangeShapeType="1"/>
              </p:cNvSpPr>
              <p:nvPr/>
            </p:nvSpPr>
            <p:spPr bwMode="auto">
              <a:xfrm>
                <a:off x="3832" y="1201"/>
                <a:ext cx="544" cy="0"/>
              </a:xfrm>
              <a:prstGeom prst="line">
                <a:avLst/>
              </a:prstGeom>
              <a:ln>
                <a:headEnd/>
                <a:tailEnd type="stealth" w="lg" len="lg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950"/>
              </a:p>
            </p:txBody>
          </p:sp>
          <p:sp>
            <p:nvSpPr>
              <p:cNvPr id="49" name="Text Box 44"/>
              <p:cNvSpPr txBox="1">
                <a:spLocks noChangeArrowheads="1"/>
              </p:cNvSpPr>
              <p:nvPr/>
            </p:nvSpPr>
            <p:spPr bwMode="auto">
              <a:xfrm>
                <a:off x="4512" y="1064"/>
                <a:ext cx="862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167"/>
                  <a:t>cross edge</a:t>
                </a:r>
              </a:p>
            </p:txBody>
          </p:sp>
          <p:sp>
            <p:nvSpPr>
              <p:cNvPr id="50" name="Line 45"/>
              <p:cNvSpPr>
                <a:spLocks noChangeShapeType="1"/>
              </p:cNvSpPr>
              <p:nvPr/>
            </p:nvSpPr>
            <p:spPr bwMode="auto">
              <a:xfrm>
                <a:off x="3832" y="1589"/>
                <a:ext cx="5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950"/>
              </a:p>
            </p:txBody>
          </p:sp>
          <p:sp>
            <p:nvSpPr>
              <p:cNvPr id="51" name="Text Box 46"/>
              <p:cNvSpPr txBox="1">
                <a:spLocks noChangeArrowheads="1"/>
              </p:cNvSpPr>
              <p:nvPr/>
            </p:nvSpPr>
            <p:spPr bwMode="auto">
              <a:xfrm>
                <a:off x="4512" y="1452"/>
                <a:ext cx="1090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167" dirty="0"/>
                  <a:t>tree edge not accessed yet</a:t>
                </a:r>
              </a:p>
            </p:txBody>
          </p:sp>
          <p:sp>
            <p:nvSpPr>
              <p:cNvPr id="52" name="Line 47"/>
              <p:cNvSpPr>
                <a:spLocks noChangeShapeType="1"/>
              </p:cNvSpPr>
              <p:nvPr/>
            </p:nvSpPr>
            <p:spPr bwMode="auto">
              <a:xfrm>
                <a:off x="3842" y="2029"/>
                <a:ext cx="5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950"/>
              </a:p>
            </p:txBody>
          </p:sp>
          <p:sp>
            <p:nvSpPr>
              <p:cNvPr id="53" name="Text Box 48"/>
              <p:cNvSpPr txBox="1">
                <a:spLocks noChangeArrowheads="1"/>
              </p:cNvSpPr>
              <p:nvPr/>
            </p:nvSpPr>
            <p:spPr bwMode="auto">
              <a:xfrm>
                <a:off x="4470" y="1913"/>
                <a:ext cx="1249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167" dirty="0"/>
                  <a:t>descendant edge not accessed yet</a:t>
                </a:r>
              </a:p>
            </p:txBody>
          </p:sp>
        </p:grpSp>
        <p:sp>
          <p:nvSpPr>
            <p:cNvPr id="43" name="Text Box 52"/>
            <p:cNvSpPr txBox="1">
              <a:spLocks noChangeArrowheads="1"/>
            </p:cNvSpPr>
            <p:nvPr/>
          </p:nvSpPr>
          <p:spPr bwMode="auto">
            <a:xfrm>
              <a:off x="1082675" y="5788025"/>
              <a:ext cx="4176713" cy="762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600" dirty="0">
                  <a:latin typeface="Calibri" pitchFamily="34" charset="0"/>
                  <a:cs typeface="Calibri" pitchFamily="34" charset="0"/>
                </a:rPr>
                <a:t>* </a:t>
              </a:r>
              <a:r>
                <a:rPr lang="en-US" altLang="zh-CN" sz="2167" dirty="0">
                  <a:latin typeface="Calibri" pitchFamily="34" charset="0"/>
                  <a:cs typeface="Calibri" pitchFamily="34" charset="0"/>
                </a:rPr>
                <a:t>Note: </a:t>
              </a:r>
              <a:r>
                <a:rPr lang="en-US" altLang="zh-CN" sz="2167" i="1" dirty="0">
                  <a:latin typeface="Calibri" pitchFamily="34" charset="0"/>
                  <a:cs typeface="Calibri" pitchFamily="34" charset="0"/>
                </a:rPr>
                <a:t>v</a:t>
              </a:r>
              <a:r>
                <a:rPr lang="en-US" altLang="zh-CN" sz="2167" baseline="-25000" dirty="0">
                  <a:latin typeface="Calibri" pitchFamily="34" charset="0"/>
                  <a:cs typeface="Calibri" pitchFamily="34" charset="0"/>
                </a:rPr>
                <a:t>4</a:t>
              </a:r>
              <a:r>
                <a:rPr lang="en-US" altLang="zh-CN" sz="2167" dirty="0">
                  <a:latin typeface="Calibri" pitchFamily="34" charset="0"/>
                  <a:cs typeface="Calibri" pitchFamily="34" charset="0"/>
                </a:rPr>
                <a:t> is reachable from </a:t>
              </a:r>
              <a:r>
                <a:rPr lang="en-US" altLang="zh-CN" sz="2167" i="1" dirty="0">
                  <a:latin typeface="Calibri" pitchFamily="34" charset="0"/>
                  <a:cs typeface="Calibri" pitchFamily="34" charset="0"/>
                </a:rPr>
                <a:t>v</a:t>
              </a:r>
              <a:r>
                <a:rPr lang="en-US" altLang="zh-CN" sz="2167" baseline="-25000" dirty="0">
                  <a:latin typeface="Calibri" pitchFamily="34" charset="0"/>
                  <a:cs typeface="Calibri" pitchFamily="34" charset="0"/>
                </a:rPr>
                <a:t>6</a:t>
              </a:r>
              <a:r>
                <a:rPr lang="en-US" altLang="zh-CN" sz="2167" dirty="0">
                  <a:latin typeface="Calibri" pitchFamily="34" charset="0"/>
                  <a:cs typeface="Calibri" pitchFamily="34" charset="0"/>
                </a:rPr>
                <a:t>, and is white, but it is not a descendant of </a:t>
              </a:r>
              <a:r>
                <a:rPr lang="en-US" altLang="zh-CN" sz="2167" i="1" dirty="0">
                  <a:latin typeface="Calibri" pitchFamily="34" charset="0"/>
                  <a:cs typeface="Calibri" pitchFamily="34" charset="0"/>
                </a:rPr>
                <a:t>v</a:t>
              </a:r>
              <a:r>
                <a:rPr lang="en-US" altLang="zh-CN" sz="2167" baseline="-25000" dirty="0">
                  <a:latin typeface="Calibri" pitchFamily="34" charset="0"/>
                  <a:cs typeface="Calibri" pitchFamily="34" charset="0"/>
                </a:rPr>
                <a:t>6</a:t>
              </a:r>
              <a:endParaRPr lang="en-US" altLang="zh-CN" sz="2167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54" name="标题 1"/>
          <p:cNvSpPr>
            <a:spLocks noGrp="1"/>
          </p:cNvSpPr>
          <p:nvPr>
            <p:ph type="title"/>
          </p:nvPr>
        </p:nvSpPr>
        <p:spPr>
          <a:xfrm>
            <a:off x="131864" y="-81390"/>
            <a:ext cx="5133171" cy="703395"/>
          </a:xfrm>
        </p:spPr>
        <p:txBody>
          <a:bodyPr/>
          <a:lstStyle/>
          <a:p>
            <a:pPr algn="l"/>
            <a:r>
              <a:rPr lang="en-US" altLang="zh-CN" sz="4333" dirty="0"/>
              <a:t>For Your Reference</a:t>
            </a:r>
            <a:endParaRPr lang="zh-CN" altLang="en-US" sz="4333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3373-3ABC-447D-86E4-6606D5380F78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757266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6506" y="-50407"/>
            <a:ext cx="8915400" cy="1139147"/>
          </a:xfrm>
        </p:spPr>
        <p:txBody>
          <a:bodyPr/>
          <a:lstStyle/>
          <a:p>
            <a:pPr eaLnBrk="1" hangingPunct="1"/>
            <a:r>
              <a:rPr lang="zh-CN" altLang="en-US" dirty="0"/>
              <a:t>有向图上深度优先遍历的应用</a:t>
            </a:r>
            <a:endParaRPr lang="en-US" altLang="zh-CN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802238"/>
            <a:ext cx="8915400" cy="490312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Directed Acyclic Graph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DAG</a:t>
            </a:r>
            <a:r>
              <a:rPr lang="zh-CN" altLang="en-US" dirty="0">
                <a:solidFill>
                  <a:schemeClr val="tx1"/>
                </a:solidFill>
              </a:rPr>
              <a:t>，有向无环图）</a:t>
            </a:r>
            <a:endParaRPr lang="en-US" altLang="zh-CN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</a:rPr>
              <a:t>Topological order</a:t>
            </a:r>
            <a:r>
              <a:rPr lang="zh-CN" altLang="en-US" dirty="0">
                <a:solidFill>
                  <a:schemeClr val="tx1"/>
                </a:solidFill>
              </a:rPr>
              <a:t>（拓扑排序）</a:t>
            </a:r>
            <a:endParaRPr lang="en-US" altLang="zh-CN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</a:rPr>
              <a:t>Critical path analysis</a:t>
            </a:r>
            <a:r>
              <a:rPr lang="zh-CN" altLang="en-US" dirty="0">
                <a:solidFill>
                  <a:schemeClr val="tx1"/>
                </a:solidFill>
              </a:rPr>
              <a:t>（关键路径）</a:t>
            </a:r>
            <a:endParaRPr lang="en-US" altLang="zh-CN" dirty="0">
              <a:solidFill>
                <a:schemeClr val="tx1"/>
              </a:solidFill>
            </a:endParaRPr>
          </a:p>
          <a:p>
            <a:pPr eaLnBrk="1" hangingPunct="1"/>
            <a:endParaRPr lang="en-US" altLang="zh-CN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Strongly Connected Component (SCC</a:t>
            </a:r>
            <a:r>
              <a:rPr lang="zh-CN" altLang="en-US" dirty="0">
                <a:solidFill>
                  <a:schemeClr val="tx1"/>
                </a:solidFill>
              </a:rPr>
              <a:t>，强连通分支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</a:rPr>
              <a:t>Strong connected component and condensation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The algorithm</a:t>
            </a: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</a:rPr>
              <a:t>Leader of strong connected component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5919-AD84-447B-BBFA-66E7C73D4EC3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936074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73663"/>
            <a:ext cx="8915400" cy="1139147"/>
          </a:xfrm>
        </p:spPr>
        <p:txBody>
          <a:bodyPr/>
          <a:lstStyle/>
          <a:p>
            <a:r>
              <a:rPr lang="en-US" altLang="zh-CN" dirty="0"/>
              <a:t>Directed Acyclic Graph</a:t>
            </a:r>
            <a:br>
              <a:rPr lang="en-US" altLang="zh-CN" dirty="0"/>
            </a:br>
            <a:r>
              <a:rPr lang="en-US" altLang="zh-CN" dirty="0"/>
              <a:t>(DAG)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18541" y="2102853"/>
            <a:ext cx="8112338" cy="4392876"/>
            <a:chOff x="755576" y="2133600"/>
            <a:chExt cx="7488312" cy="4054963"/>
          </a:xfrm>
        </p:grpSpPr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2411413" y="2276475"/>
              <a:ext cx="431800" cy="454025"/>
              <a:chOff x="1020" y="1525"/>
              <a:chExt cx="272" cy="286"/>
            </a:xfrm>
          </p:grpSpPr>
          <p:sp>
            <p:nvSpPr>
              <p:cNvPr id="85" name="Oval 4"/>
              <p:cNvSpPr>
                <a:spLocks noChangeArrowheads="1"/>
              </p:cNvSpPr>
              <p:nvPr/>
            </p:nvSpPr>
            <p:spPr bwMode="auto">
              <a:xfrm>
                <a:off x="1020" y="1525"/>
                <a:ext cx="272" cy="27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86" name="Text Box 7"/>
              <p:cNvSpPr txBox="1">
                <a:spLocks noChangeArrowheads="1"/>
              </p:cNvSpPr>
              <p:nvPr/>
            </p:nvSpPr>
            <p:spPr bwMode="auto">
              <a:xfrm>
                <a:off x="1020" y="1525"/>
                <a:ext cx="22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/>
                  <a:t>3</a:t>
                </a:r>
              </a:p>
            </p:txBody>
          </p: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1476375" y="2708275"/>
              <a:ext cx="431800" cy="454025"/>
              <a:chOff x="1020" y="1525"/>
              <a:chExt cx="272" cy="286"/>
            </a:xfrm>
          </p:grpSpPr>
          <p:sp>
            <p:nvSpPr>
              <p:cNvPr id="83" name="Oval 10"/>
              <p:cNvSpPr>
                <a:spLocks noChangeArrowheads="1"/>
              </p:cNvSpPr>
              <p:nvPr/>
            </p:nvSpPr>
            <p:spPr bwMode="auto">
              <a:xfrm>
                <a:off x="1020" y="1525"/>
                <a:ext cx="272" cy="27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84" name="Text Box 11"/>
              <p:cNvSpPr txBox="1">
                <a:spLocks noChangeArrowheads="1"/>
              </p:cNvSpPr>
              <p:nvPr/>
            </p:nvSpPr>
            <p:spPr bwMode="auto">
              <a:xfrm>
                <a:off x="1020" y="1525"/>
                <a:ext cx="22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/>
                  <a:t>2</a:t>
                </a:r>
              </a:p>
            </p:txBody>
          </p:sp>
        </p:grpSp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3348038" y="2636838"/>
              <a:ext cx="431800" cy="454025"/>
              <a:chOff x="1020" y="1525"/>
              <a:chExt cx="272" cy="286"/>
            </a:xfrm>
          </p:grpSpPr>
          <p:sp>
            <p:nvSpPr>
              <p:cNvPr id="81" name="Oval 13"/>
              <p:cNvSpPr>
                <a:spLocks noChangeArrowheads="1"/>
              </p:cNvSpPr>
              <p:nvPr/>
            </p:nvSpPr>
            <p:spPr bwMode="auto">
              <a:xfrm>
                <a:off x="1020" y="1525"/>
                <a:ext cx="272" cy="27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82" name="Text Box 14"/>
              <p:cNvSpPr txBox="1">
                <a:spLocks noChangeArrowheads="1"/>
              </p:cNvSpPr>
              <p:nvPr/>
            </p:nvSpPr>
            <p:spPr bwMode="auto">
              <a:xfrm>
                <a:off x="1020" y="1525"/>
                <a:ext cx="22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/>
                  <a:t>4</a:t>
                </a:r>
              </a:p>
            </p:txBody>
          </p:sp>
        </p:grpSp>
        <p:grpSp>
          <p:nvGrpSpPr>
            <p:cNvPr id="10" name="Group 15"/>
            <p:cNvGrpSpPr>
              <a:grpSpLocks/>
            </p:cNvGrpSpPr>
            <p:nvPr/>
          </p:nvGrpSpPr>
          <p:grpSpPr bwMode="auto">
            <a:xfrm>
              <a:off x="1042988" y="3644900"/>
              <a:ext cx="431800" cy="454025"/>
              <a:chOff x="1020" y="1525"/>
              <a:chExt cx="272" cy="286"/>
            </a:xfrm>
          </p:grpSpPr>
          <p:sp>
            <p:nvSpPr>
              <p:cNvPr id="79" name="Oval 16"/>
              <p:cNvSpPr>
                <a:spLocks noChangeArrowheads="1"/>
              </p:cNvSpPr>
              <p:nvPr/>
            </p:nvSpPr>
            <p:spPr bwMode="auto">
              <a:xfrm>
                <a:off x="1020" y="1525"/>
                <a:ext cx="272" cy="27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80" name="Text Box 17"/>
              <p:cNvSpPr txBox="1">
                <a:spLocks noChangeArrowheads="1"/>
              </p:cNvSpPr>
              <p:nvPr/>
            </p:nvSpPr>
            <p:spPr bwMode="auto">
              <a:xfrm>
                <a:off x="1020" y="1525"/>
                <a:ext cx="22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/>
                  <a:t>1</a:t>
                </a:r>
              </a:p>
            </p:txBody>
          </p:sp>
        </p:grpSp>
        <p:grpSp>
          <p:nvGrpSpPr>
            <p:cNvPr id="11" name="Group 18"/>
            <p:cNvGrpSpPr>
              <a:grpSpLocks/>
            </p:cNvGrpSpPr>
            <p:nvPr/>
          </p:nvGrpSpPr>
          <p:grpSpPr bwMode="auto">
            <a:xfrm>
              <a:off x="1042988" y="4581525"/>
              <a:ext cx="431800" cy="454025"/>
              <a:chOff x="1020" y="1525"/>
              <a:chExt cx="272" cy="286"/>
            </a:xfrm>
          </p:grpSpPr>
          <p:sp>
            <p:nvSpPr>
              <p:cNvPr id="77" name="Oval 19"/>
              <p:cNvSpPr>
                <a:spLocks noChangeArrowheads="1"/>
              </p:cNvSpPr>
              <p:nvPr/>
            </p:nvSpPr>
            <p:spPr bwMode="auto">
              <a:xfrm>
                <a:off x="1020" y="1525"/>
                <a:ext cx="272" cy="27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78" name="Text Box 20"/>
              <p:cNvSpPr txBox="1">
                <a:spLocks noChangeArrowheads="1"/>
              </p:cNvSpPr>
              <p:nvPr/>
            </p:nvSpPr>
            <p:spPr bwMode="auto">
              <a:xfrm>
                <a:off x="1020" y="1525"/>
                <a:ext cx="22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/>
                  <a:t>6</a:t>
                </a:r>
              </a:p>
            </p:txBody>
          </p:sp>
        </p:grpSp>
        <p:grpSp>
          <p:nvGrpSpPr>
            <p:cNvPr id="12" name="Group 21"/>
            <p:cNvGrpSpPr>
              <a:grpSpLocks/>
            </p:cNvGrpSpPr>
            <p:nvPr/>
          </p:nvGrpSpPr>
          <p:grpSpPr bwMode="auto">
            <a:xfrm>
              <a:off x="1979613" y="5084763"/>
              <a:ext cx="431800" cy="454025"/>
              <a:chOff x="1020" y="1525"/>
              <a:chExt cx="272" cy="286"/>
            </a:xfrm>
          </p:grpSpPr>
          <p:sp>
            <p:nvSpPr>
              <p:cNvPr id="75" name="Oval 22"/>
              <p:cNvSpPr>
                <a:spLocks noChangeArrowheads="1"/>
              </p:cNvSpPr>
              <p:nvPr/>
            </p:nvSpPr>
            <p:spPr bwMode="auto">
              <a:xfrm>
                <a:off x="1020" y="1525"/>
                <a:ext cx="272" cy="27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76" name="Text Box 23"/>
              <p:cNvSpPr txBox="1">
                <a:spLocks noChangeArrowheads="1"/>
              </p:cNvSpPr>
              <p:nvPr/>
            </p:nvSpPr>
            <p:spPr bwMode="auto">
              <a:xfrm>
                <a:off x="1020" y="1525"/>
                <a:ext cx="22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/>
                  <a:t>7</a:t>
                </a:r>
              </a:p>
            </p:txBody>
          </p:sp>
        </p:grpSp>
        <p:grpSp>
          <p:nvGrpSpPr>
            <p:cNvPr id="13" name="Group 24"/>
            <p:cNvGrpSpPr>
              <a:grpSpLocks/>
            </p:cNvGrpSpPr>
            <p:nvPr/>
          </p:nvGrpSpPr>
          <p:grpSpPr bwMode="auto">
            <a:xfrm>
              <a:off x="2916238" y="5084763"/>
              <a:ext cx="431800" cy="454025"/>
              <a:chOff x="1020" y="1525"/>
              <a:chExt cx="272" cy="286"/>
            </a:xfrm>
          </p:grpSpPr>
          <p:sp>
            <p:nvSpPr>
              <p:cNvPr id="73" name="Oval 25"/>
              <p:cNvSpPr>
                <a:spLocks noChangeArrowheads="1"/>
              </p:cNvSpPr>
              <p:nvPr/>
            </p:nvSpPr>
            <p:spPr bwMode="auto">
              <a:xfrm>
                <a:off x="1020" y="1525"/>
                <a:ext cx="272" cy="27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74" name="Text Box 26"/>
              <p:cNvSpPr txBox="1">
                <a:spLocks noChangeArrowheads="1"/>
              </p:cNvSpPr>
              <p:nvPr/>
            </p:nvSpPr>
            <p:spPr bwMode="auto">
              <a:xfrm>
                <a:off x="1020" y="1525"/>
                <a:ext cx="22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/>
                  <a:t>8</a:t>
                </a:r>
              </a:p>
            </p:txBody>
          </p:sp>
        </p:grpSp>
        <p:grpSp>
          <p:nvGrpSpPr>
            <p:cNvPr id="14" name="Group 27"/>
            <p:cNvGrpSpPr>
              <a:grpSpLocks/>
            </p:cNvGrpSpPr>
            <p:nvPr/>
          </p:nvGrpSpPr>
          <p:grpSpPr bwMode="auto">
            <a:xfrm>
              <a:off x="3851275" y="3573463"/>
              <a:ext cx="431800" cy="454025"/>
              <a:chOff x="1020" y="1525"/>
              <a:chExt cx="272" cy="286"/>
            </a:xfrm>
          </p:grpSpPr>
          <p:sp>
            <p:nvSpPr>
              <p:cNvPr id="71" name="Oval 28"/>
              <p:cNvSpPr>
                <a:spLocks noChangeArrowheads="1"/>
              </p:cNvSpPr>
              <p:nvPr/>
            </p:nvSpPr>
            <p:spPr bwMode="auto">
              <a:xfrm>
                <a:off x="1020" y="1525"/>
                <a:ext cx="272" cy="27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72" name="Text Box 29"/>
              <p:cNvSpPr txBox="1">
                <a:spLocks noChangeArrowheads="1"/>
              </p:cNvSpPr>
              <p:nvPr/>
            </p:nvSpPr>
            <p:spPr bwMode="auto">
              <a:xfrm>
                <a:off x="1020" y="1525"/>
                <a:ext cx="22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/>
                  <a:t>5</a:t>
                </a:r>
              </a:p>
            </p:txBody>
          </p:sp>
        </p:grpSp>
        <p:grpSp>
          <p:nvGrpSpPr>
            <p:cNvPr id="15" name="Group 30"/>
            <p:cNvGrpSpPr>
              <a:grpSpLocks/>
            </p:cNvGrpSpPr>
            <p:nvPr/>
          </p:nvGrpSpPr>
          <p:grpSpPr bwMode="auto">
            <a:xfrm>
              <a:off x="3851275" y="4581525"/>
              <a:ext cx="431800" cy="454025"/>
              <a:chOff x="1020" y="1525"/>
              <a:chExt cx="272" cy="286"/>
            </a:xfrm>
          </p:grpSpPr>
          <p:sp>
            <p:nvSpPr>
              <p:cNvPr id="69" name="Oval 31"/>
              <p:cNvSpPr>
                <a:spLocks noChangeArrowheads="1"/>
              </p:cNvSpPr>
              <p:nvPr/>
            </p:nvSpPr>
            <p:spPr bwMode="auto">
              <a:xfrm>
                <a:off x="1020" y="1525"/>
                <a:ext cx="272" cy="27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70" name="Text Box 32"/>
              <p:cNvSpPr txBox="1">
                <a:spLocks noChangeArrowheads="1"/>
              </p:cNvSpPr>
              <p:nvPr/>
            </p:nvSpPr>
            <p:spPr bwMode="auto">
              <a:xfrm>
                <a:off x="1020" y="1525"/>
                <a:ext cx="22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/>
                  <a:t>9</a:t>
                </a:r>
              </a:p>
            </p:txBody>
          </p:sp>
        </p:grpSp>
        <p:sp>
          <p:nvSpPr>
            <p:cNvPr id="16" name="Line 33"/>
            <p:cNvSpPr>
              <a:spLocks noChangeShapeType="1"/>
            </p:cNvSpPr>
            <p:nvPr/>
          </p:nvSpPr>
          <p:spPr bwMode="auto">
            <a:xfrm>
              <a:off x="2843213" y="2492375"/>
              <a:ext cx="5048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17" name="Line 34"/>
            <p:cNvSpPr>
              <a:spLocks noChangeShapeType="1"/>
            </p:cNvSpPr>
            <p:nvPr/>
          </p:nvSpPr>
          <p:spPr bwMode="auto">
            <a:xfrm flipV="1">
              <a:off x="1331913" y="3141663"/>
              <a:ext cx="287337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18" name="Line 35"/>
            <p:cNvSpPr>
              <a:spLocks noChangeShapeType="1"/>
            </p:cNvSpPr>
            <p:nvPr/>
          </p:nvSpPr>
          <p:spPr bwMode="auto">
            <a:xfrm>
              <a:off x="1979613" y="2924175"/>
              <a:ext cx="13684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19" name="Line 36"/>
            <p:cNvSpPr>
              <a:spLocks noChangeShapeType="1"/>
            </p:cNvSpPr>
            <p:nvPr/>
          </p:nvSpPr>
          <p:spPr bwMode="auto">
            <a:xfrm flipV="1">
              <a:off x="1331913" y="2636838"/>
              <a:ext cx="1152525" cy="194468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0" name="Line 37"/>
            <p:cNvSpPr>
              <a:spLocks noChangeShapeType="1"/>
            </p:cNvSpPr>
            <p:nvPr/>
          </p:nvSpPr>
          <p:spPr bwMode="auto">
            <a:xfrm flipH="1">
              <a:off x="3348038" y="4941888"/>
              <a:ext cx="503237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1" name="Line 38"/>
            <p:cNvSpPr>
              <a:spLocks noChangeShapeType="1"/>
            </p:cNvSpPr>
            <p:nvPr/>
          </p:nvSpPr>
          <p:spPr bwMode="auto">
            <a:xfrm flipH="1">
              <a:off x="2411413" y="4868863"/>
              <a:ext cx="1439862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2" name="Line 39"/>
            <p:cNvSpPr>
              <a:spLocks noChangeShapeType="1"/>
            </p:cNvSpPr>
            <p:nvPr/>
          </p:nvSpPr>
          <p:spPr bwMode="auto">
            <a:xfrm flipH="1">
              <a:off x="1476375" y="4797425"/>
              <a:ext cx="237490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3" name="Line 40"/>
            <p:cNvSpPr>
              <a:spLocks noChangeShapeType="1"/>
            </p:cNvSpPr>
            <p:nvPr/>
          </p:nvSpPr>
          <p:spPr bwMode="auto">
            <a:xfrm flipH="1" flipV="1">
              <a:off x="1476375" y="3933825"/>
              <a:ext cx="2374900" cy="719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4" name="Line 41"/>
            <p:cNvSpPr>
              <a:spLocks noChangeShapeType="1"/>
            </p:cNvSpPr>
            <p:nvPr/>
          </p:nvSpPr>
          <p:spPr bwMode="auto">
            <a:xfrm flipV="1">
              <a:off x="4067175" y="4005263"/>
              <a:ext cx="0" cy="57626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5" name="Line 42"/>
            <p:cNvSpPr>
              <a:spLocks noChangeShapeType="1"/>
            </p:cNvSpPr>
            <p:nvPr/>
          </p:nvSpPr>
          <p:spPr bwMode="auto">
            <a:xfrm flipH="1" flipV="1">
              <a:off x="2771775" y="2636838"/>
              <a:ext cx="1152525" cy="93662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6" name="Line 43"/>
            <p:cNvSpPr>
              <a:spLocks noChangeShapeType="1"/>
            </p:cNvSpPr>
            <p:nvPr/>
          </p:nvSpPr>
          <p:spPr bwMode="auto">
            <a:xfrm flipV="1">
              <a:off x="2195513" y="2708275"/>
              <a:ext cx="431800" cy="2376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7" name="Line 44"/>
            <p:cNvSpPr>
              <a:spLocks noChangeShapeType="1"/>
            </p:cNvSpPr>
            <p:nvPr/>
          </p:nvSpPr>
          <p:spPr bwMode="auto">
            <a:xfrm flipH="1" flipV="1">
              <a:off x="1835150" y="3068638"/>
              <a:ext cx="1223963" cy="2016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grpSp>
          <p:nvGrpSpPr>
            <p:cNvPr id="28" name="Group 47"/>
            <p:cNvGrpSpPr>
              <a:grpSpLocks/>
            </p:cNvGrpSpPr>
            <p:nvPr/>
          </p:nvGrpSpPr>
          <p:grpSpPr bwMode="auto">
            <a:xfrm>
              <a:off x="6372225" y="2133600"/>
              <a:ext cx="431800" cy="454025"/>
              <a:chOff x="1020" y="1525"/>
              <a:chExt cx="272" cy="286"/>
            </a:xfrm>
          </p:grpSpPr>
          <p:sp>
            <p:nvSpPr>
              <p:cNvPr id="67" name="Oval 48"/>
              <p:cNvSpPr>
                <a:spLocks noChangeArrowheads="1"/>
              </p:cNvSpPr>
              <p:nvPr/>
            </p:nvSpPr>
            <p:spPr bwMode="auto">
              <a:xfrm>
                <a:off x="1020" y="1525"/>
                <a:ext cx="272" cy="27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68" name="Text Box 49"/>
              <p:cNvSpPr txBox="1">
                <a:spLocks noChangeArrowheads="1"/>
              </p:cNvSpPr>
              <p:nvPr/>
            </p:nvSpPr>
            <p:spPr bwMode="auto">
              <a:xfrm>
                <a:off x="1020" y="1525"/>
                <a:ext cx="22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/>
                  <a:t>3</a:t>
                </a:r>
              </a:p>
            </p:txBody>
          </p:sp>
        </p:grpSp>
        <p:grpSp>
          <p:nvGrpSpPr>
            <p:cNvPr id="29" name="Group 50"/>
            <p:cNvGrpSpPr>
              <a:grpSpLocks/>
            </p:cNvGrpSpPr>
            <p:nvPr/>
          </p:nvGrpSpPr>
          <p:grpSpPr bwMode="auto">
            <a:xfrm>
              <a:off x="5437188" y="2565400"/>
              <a:ext cx="431800" cy="454025"/>
              <a:chOff x="1020" y="1525"/>
              <a:chExt cx="272" cy="286"/>
            </a:xfrm>
          </p:grpSpPr>
          <p:sp>
            <p:nvSpPr>
              <p:cNvPr id="65" name="Oval 51"/>
              <p:cNvSpPr>
                <a:spLocks noChangeArrowheads="1"/>
              </p:cNvSpPr>
              <p:nvPr/>
            </p:nvSpPr>
            <p:spPr bwMode="auto">
              <a:xfrm>
                <a:off x="1020" y="1525"/>
                <a:ext cx="272" cy="27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66" name="Text Box 52"/>
              <p:cNvSpPr txBox="1">
                <a:spLocks noChangeArrowheads="1"/>
              </p:cNvSpPr>
              <p:nvPr/>
            </p:nvSpPr>
            <p:spPr bwMode="auto">
              <a:xfrm>
                <a:off x="1020" y="1525"/>
                <a:ext cx="22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/>
                  <a:t>2</a:t>
                </a:r>
              </a:p>
            </p:txBody>
          </p:sp>
        </p:grpSp>
        <p:grpSp>
          <p:nvGrpSpPr>
            <p:cNvPr id="30" name="Group 53"/>
            <p:cNvGrpSpPr>
              <a:grpSpLocks/>
            </p:cNvGrpSpPr>
            <p:nvPr/>
          </p:nvGrpSpPr>
          <p:grpSpPr bwMode="auto">
            <a:xfrm>
              <a:off x="7308850" y="2493963"/>
              <a:ext cx="431800" cy="454025"/>
              <a:chOff x="1020" y="1525"/>
              <a:chExt cx="272" cy="286"/>
            </a:xfrm>
          </p:grpSpPr>
          <p:sp>
            <p:nvSpPr>
              <p:cNvPr id="63" name="Oval 54"/>
              <p:cNvSpPr>
                <a:spLocks noChangeArrowheads="1"/>
              </p:cNvSpPr>
              <p:nvPr/>
            </p:nvSpPr>
            <p:spPr bwMode="auto">
              <a:xfrm>
                <a:off x="1020" y="1525"/>
                <a:ext cx="272" cy="27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64" name="Text Box 55"/>
              <p:cNvSpPr txBox="1">
                <a:spLocks noChangeArrowheads="1"/>
              </p:cNvSpPr>
              <p:nvPr/>
            </p:nvSpPr>
            <p:spPr bwMode="auto">
              <a:xfrm>
                <a:off x="1020" y="1525"/>
                <a:ext cx="22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/>
                  <a:t>4</a:t>
                </a:r>
              </a:p>
            </p:txBody>
          </p:sp>
        </p:grpSp>
        <p:grpSp>
          <p:nvGrpSpPr>
            <p:cNvPr id="31" name="Group 56"/>
            <p:cNvGrpSpPr>
              <a:grpSpLocks/>
            </p:cNvGrpSpPr>
            <p:nvPr/>
          </p:nvGrpSpPr>
          <p:grpSpPr bwMode="auto">
            <a:xfrm>
              <a:off x="5003800" y="3502025"/>
              <a:ext cx="431800" cy="454025"/>
              <a:chOff x="1020" y="1525"/>
              <a:chExt cx="272" cy="286"/>
            </a:xfrm>
          </p:grpSpPr>
          <p:sp>
            <p:nvSpPr>
              <p:cNvPr id="61" name="Oval 57"/>
              <p:cNvSpPr>
                <a:spLocks noChangeArrowheads="1"/>
              </p:cNvSpPr>
              <p:nvPr/>
            </p:nvSpPr>
            <p:spPr bwMode="auto">
              <a:xfrm>
                <a:off x="1020" y="1525"/>
                <a:ext cx="272" cy="27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62" name="Text Box 58"/>
              <p:cNvSpPr txBox="1">
                <a:spLocks noChangeArrowheads="1"/>
              </p:cNvSpPr>
              <p:nvPr/>
            </p:nvSpPr>
            <p:spPr bwMode="auto">
              <a:xfrm>
                <a:off x="1020" y="1525"/>
                <a:ext cx="22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/>
                  <a:t>1</a:t>
                </a:r>
              </a:p>
            </p:txBody>
          </p:sp>
        </p:grpSp>
        <p:grpSp>
          <p:nvGrpSpPr>
            <p:cNvPr id="32" name="Group 59"/>
            <p:cNvGrpSpPr>
              <a:grpSpLocks/>
            </p:cNvGrpSpPr>
            <p:nvPr/>
          </p:nvGrpSpPr>
          <p:grpSpPr bwMode="auto">
            <a:xfrm>
              <a:off x="5003800" y="4438650"/>
              <a:ext cx="431800" cy="454025"/>
              <a:chOff x="1020" y="1525"/>
              <a:chExt cx="272" cy="286"/>
            </a:xfrm>
          </p:grpSpPr>
          <p:sp>
            <p:nvSpPr>
              <p:cNvPr id="59" name="Oval 60"/>
              <p:cNvSpPr>
                <a:spLocks noChangeArrowheads="1"/>
              </p:cNvSpPr>
              <p:nvPr/>
            </p:nvSpPr>
            <p:spPr bwMode="auto">
              <a:xfrm>
                <a:off x="1020" y="1525"/>
                <a:ext cx="272" cy="27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60" name="Text Box 61"/>
              <p:cNvSpPr txBox="1">
                <a:spLocks noChangeArrowheads="1"/>
              </p:cNvSpPr>
              <p:nvPr/>
            </p:nvSpPr>
            <p:spPr bwMode="auto">
              <a:xfrm>
                <a:off x="1020" y="1525"/>
                <a:ext cx="22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/>
                  <a:t>6</a:t>
                </a:r>
              </a:p>
            </p:txBody>
          </p:sp>
        </p:grpSp>
        <p:grpSp>
          <p:nvGrpSpPr>
            <p:cNvPr id="33" name="Group 62"/>
            <p:cNvGrpSpPr>
              <a:grpSpLocks/>
            </p:cNvGrpSpPr>
            <p:nvPr/>
          </p:nvGrpSpPr>
          <p:grpSpPr bwMode="auto">
            <a:xfrm>
              <a:off x="5940425" y="4941888"/>
              <a:ext cx="431800" cy="454025"/>
              <a:chOff x="1020" y="1525"/>
              <a:chExt cx="272" cy="286"/>
            </a:xfrm>
          </p:grpSpPr>
          <p:sp>
            <p:nvSpPr>
              <p:cNvPr id="57" name="Oval 63"/>
              <p:cNvSpPr>
                <a:spLocks noChangeArrowheads="1"/>
              </p:cNvSpPr>
              <p:nvPr/>
            </p:nvSpPr>
            <p:spPr bwMode="auto">
              <a:xfrm>
                <a:off x="1020" y="1525"/>
                <a:ext cx="272" cy="27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58" name="Text Box 64"/>
              <p:cNvSpPr txBox="1">
                <a:spLocks noChangeArrowheads="1"/>
              </p:cNvSpPr>
              <p:nvPr/>
            </p:nvSpPr>
            <p:spPr bwMode="auto">
              <a:xfrm>
                <a:off x="1020" y="1525"/>
                <a:ext cx="22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/>
                  <a:t>7</a:t>
                </a:r>
              </a:p>
            </p:txBody>
          </p:sp>
        </p:grpSp>
        <p:grpSp>
          <p:nvGrpSpPr>
            <p:cNvPr id="34" name="Group 65"/>
            <p:cNvGrpSpPr>
              <a:grpSpLocks/>
            </p:cNvGrpSpPr>
            <p:nvPr/>
          </p:nvGrpSpPr>
          <p:grpSpPr bwMode="auto">
            <a:xfrm>
              <a:off x="6877050" y="4941888"/>
              <a:ext cx="431800" cy="454025"/>
              <a:chOff x="1020" y="1525"/>
              <a:chExt cx="272" cy="286"/>
            </a:xfrm>
          </p:grpSpPr>
          <p:sp>
            <p:nvSpPr>
              <p:cNvPr id="55" name="Oval 66"/>
              <p:cNvSpPr>
                <a:spLocks noChangeArrowheads="1"/>
              </p:cNvSpPr>
              <p:nvPr/>
            </p:nvSpPr>
            <p:spPr bwMode="auto">
              <a:xfrm>
                <a:off x="1020" y="1525"/>
                <a:ext cx="272" cy="27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56" name="Text Box 67"/>
              <p:cNvSpPr txBox="1">
                <a:spLocks noChangeArrowheads="1"/>
              </p:cNvSpPr>
              <p:nvPr/>
            </p:nvSpPr>
            <p:spPr bwMode="auto">
              <a:xfrm>
                <a:off x="1020" y="1525"/>
                <a:ext cx="22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/>
                  <a:t>8</a:t>
                </a:r>
              </a:p>
            </p:txBody>
          </p:sp>
        </p:grpSp>
        <p:grpSp>
          <p:nvGrpSpPr>
            <p:cNvPr id="35" name="Group 68"/>
            <p:cNvGrpSpPr>
              <a:grpSpLocks/>
            </p:cNvGrpSpPr>
            <p:nvPr/>
          </p:nvGrpSpPr>
          <p:grpSpPr bwMode="auto">
            <a:xfrm>
              <a:off x="7812088" y="3430588"/>
              <a:ext cx="431800" cy="454025"/>
              <a:chOff x="1020" y="1525"/>
              <a:chExt cx="272" cy="286"/>
            </a:xfrm>
          </p:grpSpPr>
          <p:sp>
            <p:nvSpPr>
              <p:cNvPr id="53" name="Oval 69"/>
              <p:cNvSpPr>
                <a:spLocks noChangeArrowheads="1"/>
              </p:cNvSpPr>
              <p:nvPr/>
            </p:nvSpPr>
            <p:spPr bwMode="auto">
              <a:xfrm>
                <a:off x="1020" y="1525"/>
                <a:ext cx="272" cy="27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54" name="Text Box 70"/>
              <p:cNvSpPr txBox="1">
                <a:spLocks noChangeArrowheads="1"/>
              </p:cNvSpPr>
              <p:nvPr/>
            </p:nvSpPr>
            <p:spPr bwMode="auto">
              <a:xfrm>
                <a:off x="1020" y="1525"/>
                <a:ext cx="22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/>
                  <a:t>5</a:t>
                </a:r>
              </a:p>
            </p:txBody>
          </p:sp>
        </p:grpSp>
        <p:grpSp>
          <p:nvGrpSpPr>
            <p:cNvPr id="36" name="Group 71"/>
            <p:cNvGrpSpPr>
              <a:grpSpLocks/>
            </p:cNvGrpSpPr>
            <p:nvPr/>
          </p:nvGrpSpPr>
          <p:grpSpPr bwMode="auto">
            <a:xfrm>
              <a:off x="7812088" y="4438650"/>
              <a:ext cx="431800" cy="454025"/>
              <a:chOff x="1020" y="1525"/>
              <a:chExt cx="272" cy="286"/>
            </a:xfrm>
          </p:grpSpPr>
          <p:sp>
            <p:nvSpPr>
              <p:cNvPr id="51" name="Oval 72"/>
              <p:cNvSpPr>
                <a:spLocks noChangeArrowheads="1"/>
              </p:cNvSpPr>
              <p:nvPr/>
            </p:nvSpPr>
            <p:spPr bwMode="auto">
              <a:xfrm>
                <a:off x="1020" y="1525"/>
                <a:ext cx="272" cy="27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52" name="Text Box 73"/>
              <p:cNvSpPr txBox="1">
                <a:spLocks noChangeArrowheads="1"/>
              </p:cNvSpPr>
              <p:nvPr/>
            </p:nvSpPr>
            <p:spPr bwMode="auto">
              <a:xfrm>
                <a:off x="1020" y="1525"/>
                <a:ext cx="22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/>
                  <a:t>9</a:t>
                </a:r>
              </a:p>
            </p:txBody>
          </p:sp>
        </p:grpSp>
        <p:sp>
          <p:nvSpPr>
            <p:cNvPr id="37" name="Line 74"/>
            <p:cNvSpPr>
              <a:spLocks noChangeShapeType="1"/>
            </p:cNvSpPr>
            <p:nvPr/>
          </p:nvSpPr>
          <p:spPr bwMode="auto">
            <a:xfrm>
              <a:off x="6804025" y="2349500"/>
              <a:ext cx="5048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38" name="Line 75"/>
            <p:cNvSpPr>
              <a:spLocks noChangeShapeType="1"/>
            </p:cNvSpPr>
            <p:nvPr/>
          </p:nvSpPr>
          <p:spPr bwMode="auto">
            <a:xfrm flipV="1">
              <a:off x="5292725" y="2998788"/>
              <a:ext cx="287338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39" name="Line 76"/>
            <p:cNvSpPr>
              <a:spLocks noChangeShapeType="1"/>
            </p:cNvSpPr>
            <p:nvPr/>
          </p:nvSpPr>
          <p:spPr bwMode="auto">
            <a:xfrm>
              <a:off x="5940425" y="2781300"/>
              <a:ext cx="13684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40" name="Line 77"/>
            <p:cNvSpPr>
              <a:spLocks noChangeShapeType="1"/>
            </p:cNvSpPr>
            <p:nvPr/>
          </p:nvSpPr>
          <p:spPr bwMode="auto">
            <a:xfrm flipV="1">
              <a:off x="5292725" y="2493963"/>
              <a:ext cx="1152525" cy="194468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41" name="Line 78"/>
            <p:cNvSpPr>
              <a:spLocks noChangeShapeType="1"/>
            </p:cNvSpPr>
            <p:nvPr/>
          </p:nvSpPr>
          <p:spPr bwMode="auto">
            <a:xfrm flipH="1">
              <a:off x="7308850" y="4799013"/>
              <a:ext cx="503238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42" name="Line 79"/>
            <p:cNvSpPr>
              <a:spLocks noChangeShapeType="1"/>
            </p:cNvSpPr>
            <p:nvPr/>
          </p:nvSpPr>
          <p:spPr bwMode="auto">
            <a:xfrm flipH="1">
              <a:off x="6372225" y="4725988"/>
              <a:ext cx="1439863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43" name="Line 80"/>
            <p:cNvSpPr>
              <a:spLocks noChangeShapeType="1"/>
            </p:cNvSpPr>
            <p:nvPr/>
          </p:nvSpPr>
          <p:spPr bwMode="auto">
            <a:xfrm flipH="1">
              <a:off x="5437188" y="4654550"/>
              <a:ext cx="23749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44" name="Line 81"/>
            <p:cNvSpPr>
              <a:spLocks noChangeShapeType="1"/>
            </p:cNvSpPr>
            <p:nvPr/>
          </p:nvSpPr>
          <p:spPr bwMode="auto">
            <a:xfrm flipH="1" flipV="1">
              <a:off x="5437188" y="3790950"/>
              <a:ext cx="2374900" cy="719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45" name="Line 82"/>
            <p:cNvSpPr>
              <a:spLocks noChangeShapeType="1"/>
            </p:cNvSpPr>
            <p:nvPr/>
          </p:nvSpPr>
          <p:spPr bwMode="auto">
            <a:xfrm flipV="1">
              <a:off x="8027988" y="3862388"/>
              <a:ext cx="0" cy="57626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46" name="Line 83"/>
            <p:cNvSpPr>
              <a:spLocks noChangeShapeType="1"/>
            </p:cNvSpPr>
            <p:nvPr/>
          </p:nvSpPr>
          <p:spPr bwMode="auto">
            <a:xfrm flipH="1" flipV="1">
              <a:off x="6732588" y="2493963"/>
              <a:ext cx="1152525" cy="93662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47" name="Line 84"/>
            <p:cNvSpPr>
              <a:spLocks noChangeShapeType="1"/>
            </p:cNvSpPr>
            <p:nvPr/>
          </p:nvSpPr>
          <p:spPr bwMode="auto">
            <a:xfrm flipV="1">
              <a:off x="6156325" y="2565400"/>
              <a:ext cx="431800" cy="2376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48" name="Line 85"/>
            <p:cNvSpPr>
              <a:spLocks noChangeShapeType="1"/>
            </p:cNvSpPr>
            <p:nvPr/>
          </p:nvSpPr>
          <p:spPr bwMode="auto">
            <a:xfrm flipH="1" flipV="1">
              <a:off x="5795963" y="2925763"/>
              <a:ext cx="1223962" cy="2016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49" name="Text Box 86"/>
            <p:cNvSpPr txBox="1">
              <a:spLocks noChangeArrowheads="1"/>
            </p:cNvSpPr>
            <p:nvPr/>
          </p:nvSpPr>
          <p:spPr bwMode="auto">
            <a:xfrm>
              <a:off x="755576" y="5796716"/>
              <a:ext cx="3600450" cy="362229"/>
            </a:xfrm>
            <a:prstGeom prst="rect">
              <a:avLst/>
            </a:prstGeom>
            <a:solidFill>
              <a:schemeClr val="bg1"/>
            </a:solidFill>
            <a:ln w="57150" cmpd="thickThin">
              <a:solidFill>
                <a:srgbClr val="FF9900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950" dirty="0">
                  <a:latin typeface="Calibri" pitchFamily="34" charset="0"/>
                  <a:ea typeface="宋体" pitchFamily="2" charset="-122"/>
                  <a:cs typeface="Calibri" pitchFamily="34" charset="0"/>
                </a:rPr>
                <a:t>A Directed Acyclic Graph</a:t>
              </a:r>
            </a:p>
          </p:txBody>
        </p:sp>
        <p:sp>
          <p:nvSpPr>
            <p:cNvPr id="50" name="Text Box 87"/>
            <p:cNvSpPr txBox="1">
              <a:spLocks noChangeArrowheads="1"/>
            </p:cNvSpPr>
            <p:nvPr/>
          </p:nvSpPr>
          <p:spPr bwMode="auto">
            <a:xfrm>
              <a:off x="5220072" y="5734000"/>
              <a:ext cx="2808288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600" b="1" dirty="0">
                  <a:latin typeface="Calibri" pitchFamily="34" charset="0"/>
                  <a:cs typeface="Calibri" pitchFamily="34" charset="0"/>
                </a:rPr>
                <a:t>Not</a:t>
              </a:r>
              <a:r>
                <a:rPr lang="en-US" altLang="zh-CN" sz="2600" dirty="0">
                  <a:latin typeface="Calibri" pitchFamily="34" charset="0"/>
                  <a:cs typeface="Calibri" pitchFamily="34" charset="0"/>
                </a:rPr>
                <a:t> a DAG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1D7C-C63B-4078-BF57-44202544A9C5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769404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17645"/>
            <a:ext cx="8915400" cy="1139147"/>
          </a:xfrm>
        </p:spPr>
        <p:txBody>
          <a:bodyPr/>
          <a:lstStyle/>
          <a:p>
            <a:pPr eaLnBrk="1" hangingPunct="1"/>
            <a:r>
              <a:rPr lang="en-US" altLang="zh-CN" dirty="0"/>
              <a:t>Topological Order </a:t>
            </a:r>
            <a:br>
              <a:rPr lang="en-US" altLang="zh-CN" dirty="0"/>
            </a:br>
            <a:r>
              <a:rPr lang="en-US" altLang="zh-CN" dirty="0"/>
              <a:t>for G=(V,E)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998" y="1635258"/>
            <a:ext cx="4675011" cy="5303838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Topological number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An assignment of distinct integer 1,2,…, 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 to the vertices of V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For every </a:t>
            </a:r>
            <a:r>
              <a:rPr lang="en-US" altLang="zh-CN" i="1" dirty="0" err="1">
                <a:solidFill>
                  <a:schemeClr val="tx1"/>
                </a:solidFill>
              </a:rPr>
              <a:t>vw</a:t>
            </a:r>
            <a:r>
              <a:rPr lang="en-US" altLang="zh-CN" dirty="0" err="1">
                <a:solidFill>
                  <a:schemeClr val="tx1"/>
                </a:solidFill>
                <a:sym typeface="Symbol" pitchFamily="18" charset="2"/>
              </a:rPr>
              <a:t>E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, the topological number of v is less than that of w.</a:t>
            </a:r>
          </a:p>
          <a:p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Reverse topological order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Defined similarly (“greater than” )</a:t>
            </a:r>
          </a:p>
        </p:txBody>
      </p:sp>
      <p:grpSp>
        <p:nvGrpSpPr>
          <p:cNvPr id="8196" name="Group 43"/>
          <p:cNvGrpSpPr>
            <a:grpSpLocks/>
          </p:cNvGrpSpPr>
          <p:nvPr/>
        </p:nvGrpSpPr>
        <p:grpSpPr bwMode="auto">
          <a:xfrm>
            <a:off x="6980635" y="2103042"/>
            <a:ext cx="467783" cy="491860"/>
            <a:chOff x="1020" y="1525"/>
            <a:chExt cx="272" cy="286"/>
          </a:xfrm>
        </p:grpSpPr>
        <p:sp>
          <p:nvSpPr>
            <p:cNvPr id="8242" name="Oval 44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8243" name="Text Box 45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3</a:t>
              </a:r>
            </a:p>
          </p:txBody>
        </p:sp>
      </p:grpSp>
      <p:grpSp>
        <p:nvGrpSpPr>
          <p:cNvPr id="8197" name="Group 46"/>
          <p:cNvGrpSpPr>
            <a:grpSpLocks/>
          </p:cNvGrpSpPr>
          <p:nvPr/>
        </p:nvGrpSpPr>
        <p:grpSpPr bwMode="auto">
          <a:xfrm>
            <a:off x="5967677" y="2570825"/>
            <a:ext cx="467783" cy="491860"/>
            <a:chOff x="1020" y="1525"/>
            <a:chExt cx="272" cy="286"/>
          </a:xfrm>
        </p:grpSpPr>
        <p:sp>
          <p:nvSpPr>
            <p:cNvPr id="8240" name="Oval 47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8241" name="Text Box 48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2</a:t>
              </a:r>
            </a:p>
          </p:txBody>
        </p:sp>
      </p:grpSp>
      <p:grpSp>
        <p:nvGrpSpPr>
          <p:cNvPr id="8198" name="Group 49"/>
          <p:cNvGrpSpPr>
            <a:grpSpLocks/>
          </p:cNvGrpSpPr>
          <p:nvPr/>
        </p:nvGrpSpPr>
        <p:grpSpPr bwMode="auto">
          <a:xfrm>
            <a:off x="7995312" y="2493434"/>
            <a:ext cx="467783" cy="491860"/>
            <a:chOff x="1020" y="1525"/>
            <a:chExt cx="272" cy="286"/>
          </a:xfrm>
        </p:grpSpPr>
        <p:sp>
          <p:nvSpPr>
            <p:cNvPr id="8238" name="Oval 50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8239" name="Text Box 51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4</a:t>
              </a:r>
            </a:p>
          </p:txBody>
        </p:sp>
      </p:grpSp>
      <p:grpSp>
        <p:nvGrpSpPr>
          <p:cNvPr id="8199" name="Group 52"/>
          <p:cNvGrpSpPr>
            <a:grpSpLocks/>
          </p:cNvGrpSpPr>
          <p:nvPr/>
        </p:nvGrpSpPr>
        <p:grpSpPr bwMode="auto">
          <a:xfrm>
            <a:off x="5498175" y="3585502"/>
            <a:ext cx="467783" cy="491860"/>
            <a:chOff x="1020" y="1525"/>
            <a:chExt cx="272" cy="286"/>
          </a:xfrm>
        </p:grpSpPr>
        <p:sp>
          <p:nvSpPr>
            <p:cNvPr id="8236" name="Oval 53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8237" name="Text Box 54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1</a:t>
              </a:r>
            </a:p>
          </p:txBody>
        </p:sp>
      </p:grpSp>
      <p:grpSp>
        <p:nvGrpSpPr>
          <p:cNvPr id="8200" name="Group 55"/>
          <p:cNvGrpSpPr>
            <a:grpSpLocks/>
          </p:cNvGrpSpPr>
          <p:nvPr/>
        </p:nvGrpSpPr>
        <p:grpSpPr bwMode="auto">
          <a:xfrm>
            <a:off x="5498175" y="4600179"/>
            <a:ext cx="467783" cy="491860"/>
            <a:chOff x="1020" y="1525"/>
            <a:chExt cx="272" cy="286"/>
          </a:xfrm>
        </p:grpSpPr>
        <p:sp>
          <p:nvSpPr>
            <p:cNvPr id="8234" name="Oval 56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8235" name="Text Box 57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6</a:t>
              </a:r>
            </a:p>
          </p:txBody>
        </p:sp>
      </p:grpSp>
      <p:grpSp>
        <p:nvGrpSpPr>
          <p:cNvPr id="8201" name="Group 58"/>
          <p:cNvGrpSpPr>
            <a:grpSpLocks/>
          </p:cNvGrpSpPr>
          <p:nvPr/>
        </p:nvGrpSpPr>
        <p:grpSpPr bwMode="auto">
          <a:xfrm>
            <a:off x="6512852" y="5145353"/>
            <a:ext cx="467783" cy="491860"/>
            <a:chOff x="1020" y="1525"/>
            <a:chExt cx="272" cy="286"/>
          </a:xfrm>
        </p:grpSpPr>
        <p:sp>
          <p:nvSpPr>
            <p:cNvPr id="8232" name="Oval 59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8233" name="Text Box 60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7</a:t>
              </a:r>
            </a:p>
          </p:txBody>
        </p:sp>
      </p:grpSp>
      <p:grpSp>
        <p:nvGrpSpPr>
          <p:cNvPr id="8202" name="Group 61"/>
          <p:cNvGrpSpPr>
            <a:grpSpLocks/>
          </p:cNvGrpSpPr>
          <p:nvPr/>
        </p:nvGrpSpPr>
        <p:grpSpPr bwMode="auto">
          <a:xfrm>
            <a:off x="7527529" y="5145353"/>
            <a:ext cx="467783" cy="491860"/>
            <a:chOff x="1020" y="1525"/>
            <a:chExt cx="272" cy="286"/>
          </a:xfrm>
        </p:grpSpPr>
        <p:sp>
          <p:nvSpPr>
            <p:cNvPr id="8230" name="Oval 62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8231" name="Text Box 63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8</a:t>
              </a:r>
            </a:p>
          </p:txBody>
        </p:sp>
      </p:grpSp>
      <p:grpSp>
        <p:nvGrpSpPr>
          <p:cNvPr id="8203" name="Group 64"/>
          <p:cNvGrpSpPr>
            <a:grpSpLocks/>
          </p:cNvGrpSpPr>
          <p:nvPr/>
        </p:nvGrpSpPr>
        <p:grpSpPr bwMode="auto">
          <a:xfrm>
            <a:off x="8540486" y="3508111"/>
            <a:ext cx="467783" cy="491860"/>
            <a:chOff x="1020" y="1525"/>
            <a:chExt cx="272" cy="286"/>
          </a:xfrm>
        </p:grpSpPr>
        <p:sp>
          <p:nvSpPr>
            <p:cNvPr id="8228" name="Oval 65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8229" name="Text Box 66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5</a:t>
              </a:r>
            </a:p>
          </p:txBody>
        </p:sp>
      </p:grpSp>
      <p:grpSp>
        <p:nvGrpSpPr>
          <p:cNvPr id="8204" name="Group 67"/>
          <p:cNvGrpSpPr>
            <a:grpSpLocks/>
          </p:cNvGrpSpPr>
          <p:nvPr/>
        </p:nvGrpSpPr>
        <p:grpSpPr bwMode="auto">
          <a:xfrm>
            <a:off x="8540486" y="4600179"/>
            <a:ext cx="467783" cy="491860"/>
            <a:chOff x="1020" y="1525"/>
            <a:chExt cx="272" cy="286"/>
          </a:xfrm>
        </p:grpSpPr>
        <p:sp>
          <p:nvSpPr>
            <p:cNvPr id="8226" name="Oval 68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8227" name="Text Box 69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9</a:t>
              </a:r>
            </a:p>
          </p:txBody>
        </p:sp>
      </p:grpSp>
      <p:sp>
        <p:nvSpPr>
          <p:cNvPr id="8205" name="Line 70"/>
          <p:cNvSpPr>
            <a:spLocks noChangeShapeType="1"/>
          </p:cNvSpPr>
          <p:nvPr/>
        </p:nvSpPr>
        <p:spPr bwMode="auto">
          <a:xfrm>
            <a:off x="7448419" y="2336933"/>
            <a:ext cx="546894" cy="3130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206" name="Line 71"/>
          <p:cNvSpPr>
            <a:spLocks noChangeShapeType="1"/>
          </p:cNvSpPr>
          <p:nvPr/>
        </p:nvSpPr>
        <p:spPr bwMode="auto">
          <a:xfrm flipV="1">
            <a:off x="5811177" y="3040327"/>
            <a:ext cx="311282" cy="545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207" name="Line 72"/>
          <p:cNvSpPr>
            <a:spLocks noChangeShapeType="1"/>
          </p:cNvSpPr>
          <p:nvPr/>
        </p:nvSpPr>
        <p:spPr bwMode="auto">
          <a:xfrm>
            <a:off x="6512852" y="2804716"/>
            <a:ext cx="14824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208" name="Line 73"/>
          <p:cNvSpPr>
            <a:spLocks noChangeShapeType="1"/>
          </p:cNvSpPr>
          <p:nvPr/>
        </p:nvSpPr>
        <p:spPr bwMode="auto">
          <a:xfrm flipV="1">
            <a:off x="5811177" y="2493434"/>
            <a:ext cx="1248569" cy="21067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209" name="Line 74"/>
          <p:cNvSpPr>
            <a:spLocks noChangeShapeType="1"/>
          </p:cNvSpPr>
          <p:nvPr/>
        </p:nvSpPr>
        <p:spPr bwMode="auto">
          <a:xfrm flipH="1">
            <a:off x="7995313" y="4990571"/>
            <a:ext cx="545173" cy="3112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210" name="Line 75"/>
          <p:cNvSpPr>
            <a:spLocks noChangeShapeType="1"/>
          </p:cNvSpPr>
          <p:nvPr/>
        </p:nvSpPr>
        <p:spPr bwMode="auto">
          <a:xfrm flipH="1">
            <a:off x="6980635" y="4911461"/>
            <a:ext cx="1559851" cy="3903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211" name="Line 76"/>
          <p:cNvSpPr>
            <a:spLocks noChangeShapeType="1"/>
          </p:cNvSpPr>
          <p:nvPr/>
        </p:nvSpPr>
        <p:spPr bwMode="auto">
          <a:xfrm flipH="1">
            <a:off x="5967677" y="4834070"/>
            <a:ext cx="257280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212" name="Line 77"/>
          <p:cNvSpPr>
            <a:spLocks noChangeShapeType="1"/>
          </p:cNvSpPr>
          <p:nvPr/>
        </p:nvSpPr>
        <p:spPr bwMode="auto">
          <a:xfrm flipH="1" flipV="1">
            <a:off x="5967677" y="3898504"/>
            <a:ext cx="2572808" cy="7790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213" name="Line 78"/>
          <p:cNvSpPr>
            <a:spLocks noChangeShapeType="1"/>
          </p:cNvSpPr>
          <p:nvPr/>
        </p:nvSpPr>
        <p:spPr bwMode="auto">
          <a:xfrm flipV="1">
            <a:off x="8774377" y="3975894"/>
            <a:ext cx="0" cy="6242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214" name="Line 79"/>
          <p:cNvSpPr>
            <a:spLocks noChangeShapeType="1"/>
          </p:cNvSpPr>
          <p:nvPr/>
        </p:nvSpPr>
        <p:spPr bwMode="auto">
          <a:xfrm flipH="1" flipV="1">
            <a:off x="7371028" y="2493434"/>
            <a:ext cx="1248569" cy="10146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215" name="Line 80"/>
          <p:cNvSpPr>
            <a:spLocks noChangeShapeType="1"/>
          </p:cNvSpPr>
          <p:nvPr/>
        </p:nvSpPr>
        <p:spPr bwMode="auto">
          <a:xfrm flipV="1">
            <a:off x="6746743" y="2570825"/>
            <a:ext cx="467783" cy="25745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216" name="Line 81"/>
          <p:cNvSpPr>
            <a:spLocks noChangeShapeType="1"/>
          </p:cNvSpPr>
          <p:nvPr/>
        </p:nvSpPr>
        <p:spPr bwMode="auto">
          <a:xfrm flipH="1" flipV="1">
            <a:off x="6356351" y="2961217"/>
            <a:ext cx="1325960" cy="21841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69714" name="Text Box 82"/>
          <p:cNvSpPr txBox="1">
            <a:spLocks noChangeArrowheads="1"/>
          </p:cNvSpPr>
          <p:nvPr/>
        </p:nvSpPr>
        <p:spPr bwMode="auto">
          <a:xfrm>
            <a:off x="8776098" y="4911461"/>
            <a:ext cx="54517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1</a:t>
            </a:r>
          </a:p>
        </p:txBody>
      </p:sp>
      <p:sp>
        <p:nvSpPr>
          <p:cNvPr id="69715" name="Text Box 83"/>
          <p:cNvSpPr txBox="1">
            <a:spLocks noChangeArrowheads="1"/>
          </p:cNvSpPr>
          <p:nvPr/>
        </p:nvSpPr>
        <p:spPr bwMode="auto">
          <a:xfrm>
            <a:off x="5186891" y="3740283"/>
            <a:ext cx="5451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2</a:t>
            </a:r>
          </a:p>
        </p:txBody>
      </p:sp>
      <p:sp>
        <p:nvSpPr>
          <p:cNvPr id="69716" name="Text Box 84"/>
          <p:cNvSpPr txBox="1">
            <a:spLocks noChangeArrowheads="1"/>
          </p:cNvSpPr>
          <p:nvPr/>
        </p:nvSpPr>
        <p:spPr bwMode="auto">
          <a:xfrm>
            <a:off x="8853487" y="3195109"/>
            <a:ext cx="5451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3</a:t>
            </a:r>
          </a:p>
        </p:txBody>
      </p:sp>
      <p:sp>
        <p:nvSpPr>
          <p:cNvPr id="69717" name="Text Box 85"/>
          <p:cNvSpPr txBox="1">
            <a:spLocks noChangeArrowheads="1"/>
          </p:cNvSpPr>
          <p:nvPr/>
        </p:nvSpPr>
        <p:spPr bwMode="auto">
          <a:xfrm>
            <a:off x="5186891" y="4832351"/>
            <a:ext cx="5451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4</a:t>
            </a:r>
          </a:p>
        </p:txBody>
      </p:sp>
      <p:sp>
        <p:nvSpPr>
          <p:cNvPr id="69718" name="Text Box 86"/>
          <p:cNvSpPr txBox="1">
            <a:spLocks noChangeArrowheads="1"/>
          </p:cNvSpPr>
          <p:nvPr/>
        </p:nvSpPr>
        <p:spPr bwMode="auto">
          <a:xfrm>
            <a:off x="6336926" y="5476060"/>
            <a:ext cx="5451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5</a:t>
            </a:r>
          </a:p>
        </p:txBody>
      </p:sp>
      <p:sp>
        <p:nvSpPr>
          <p:cNvPr id="69719" name="Text Box 87"/>
          <p:cNvSpPr txBox="1">
            <a:spLocks noChangeArrowheads="1"/>
          </p:cNvSpPr>
          <p:nvPr/>
        </p:nvSpPr>
        <p:spPr bwMode="auto">
          <a:xfrm>
            <a:off x="7838810" y="5456635"/>
            <a:ext cx="5451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6</a:t>
            </a:r>
          </a:p>
        </p:txBody>
      </p:sp>
      <p:sp>
        <p:nvSpPr>
          <p:cNvPr id="69720" name="Text Box 88"/>
          <p:cNvSpPr txBox="1">
            <a:spLocks noChangeArrowheads="1"/>
          </p:cNvSpPr>
          <p:nvPr/>
        </p:nvSpPr>
        <p:spPr bwMode="auto">
          <a:xfrm>
            <a:off x="5733785" y="2259542"/>
            <a:ext cx="5451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7</a:t>
            </a:r>
          </a:p>
        </p:txBody>
      </p:sp>
      <p:sp>
        <p:nvSpPr>
          <p:cNvPr id="69721" name="Text Box 89"/>
          <p:cNvSpPr txBox="1">
            <a:spLocks noChangeArrowheads="1"/>
          </p:cNvSpPr>
          <p:nvPr/>
        </p:nvSpPr>
        <p:spPr bwMode="auto">
          <a:xfrm>
            <a:off x="6746744" y="1869150"/>
            <a:ext cx="54517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8</a:t>
            </a:r>
          </a:p>
        </p:txBody>
      </p:sp>
      <p:sp>
        <p:nvSpPr>
          <p:cNvPr id="69722" name="Text Box 90"/>
          <p:cNvSpPr txBox="1">
            <a:spLocks noChangeArrowheads="1"/>
          </p:cNvSpPr>
          <p:nvPr/>
        </p:nvSpPr>
        <p:spPr bwMode="auto">
          <a:xfrm>
            <a:off x="8463096" y="2414323"/>
            <a:ext cx="54517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9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3D61-2517-440C-9321-126D45576D69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9506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9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9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9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9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9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14" grpId="0"/>
      <p:bldP spid="69715" grpId="0"/>
      <p:bldP spid="69716" grpId="0"/>
      <p:bldP spid="69717" grpId="0"/>
      <p:bldP spid="69718" grpId="0"/>
      <p:bldP spid="69719" grpId="0"/>
      <p:bldP spid="69720" grpId="0"/>
      <p:bldP spid="69721" grpId="0"/>
      <p:bldP spid="697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790040"/>
            <a:ext cx="9278277" cy="2340636"/>
          </a:xfrm>
        </p:spPr>
        <p:txBody>
          <a:bodyPr/>
          <a:lstStyle/>
          <a:p>
            <a:pPr eaLnBrk="1" hangingPunct="1"/>
            <a:r>
              <a:rPr lang="en-US" altLang="zh-CN" sz="3033" dirty="0">
                <a:solidFill>
                  <a:schemeClr val="tx1"/>
                </a:solidFill>
              </a:rPr>
              <a:t>If a directed graph G has a cycle, then G has no topological order</a:t>
            </a:r>
          </a:p>
          <a:p>
            <a:pPr eaLnBrk="1" hangingPunct="1"/>
            <a:r>
              <a:rPr lang="en-US" altLang="zh-CN" sz="3033" dirty="0">
                <a:solidFill>
                  <a:schemeClr val="tx1"/>
                </a:solidFill>
              </a:rPr>
              <a:t>Proof</a:t>
            </a: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</a:rPr>
              <a:t>[By contradiction]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578736" y="2699701"/>
            <a:ext cx="3898767" cy="3534172"/>
            <a:chOff x="4643438" y="2708275"/>
            <a:chExt cx="3598862" cy="3262313"/>
          </a:xfrm>
        </p:grpSpPr>
        <p:grpSp>
          <p:nvGrpSpPr>
            <p:cNvPr id="9221" name="Group 4"/>
            <p:cNvGrpSpPr>
              <a:grpSpLocks/>
            </p:cNvGrpSpPr>
            <p:nvPr/>
          </p:nvGrpSpPr>
          <p:grpSpPr bwMode="auto">
            <a:xfrm>
              <a:off x="6011863" y="2708275"/>
              <a:ext cx="431800" cy="454025"/>
              <a:chOff x="1020" y="1525"/>
              <a:chExt cx="272" cy="286"/>
            </a:xfrm>
          </p:grpSpPr>
          <p:sp>
            <p:nvSpPr>
              <p:cNvPr id="9265" name="Oval 5"/>
              <p:cNvSpPr>
                <a:spLocks noChangeArrowheads="1"/>
              </p:cNvSpPr>
              <p:nvPr/>
            </p:nvSpPr>
            <p:spPr bwMode="auto">
              <a:xfrm>
                <a:off x="1020" y="1525"/>
                <a:ext cx="272" cy="27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9266" name="Text Box 6"/>
              <p:cNvSpPr txBox="1">
                <a:spLocks noChangeArrowheads="1"/>
              </p:cNvSpPr>
              <p:nvPr/>
            </p:nvSpPr>
            <p:spPr bwMode="auto">
              <a:xfrm>
                <a:off x="1020" y="1525"/>
                <a:ext cx="22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/>
                  <a:t>3</a:t>
                </a:r>
              </a:p>
            </p:txBody>
          </p:sp>
        </p:grpSp>
        <p:grpSp>
          <p:nvGrpSpPr>
            <p:cNvPr id="9222" name="Group 7"/>
            <p:cNvGrpSpPr>
              <a:grpSpLocks/>
            </p:cNvGrpSpPr>
            <p:nvPr/>
          </p:nvGrpSpPr>
          <p:grpSpPr bwMode="auto">
            <a:xfrm>
              <a:off x="5076825" y="3140075"/>
              <a:ext cx="431800" cy="454025"/>
              <a:chOff x="1020" y="1525"/>
              <a:chExt cx="272" cy="286"/>
            </a:xfrm>
          </p:grpSpPr>
          <p:sp>
            <p:nvSpPr>
              <p:cNvPr id="9263" name="Oval 8"/>
              <p:cNvSpPr>
                <a:spLocks noChangeArrowheads="1"/>
              </p:cNvSpPr>
              <p:nvPr/>
            </p:nvSpPr>
            <p:spPr bwMode="auto">
              <a:xfrm>
                <a:off x="1020" y="1525"/>
                <a:ext cx="272" cy="27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9264" name="Text Box 9"/>
              <p:cNvSpPr txBox="1">
                <a:spLocks noChangeArrowheads="1"/>
              </p:cNvSpPr>
              <p:nvPr/>
            </p:nvSpPr>
            <p:spPr bwMode="auto">
              <a:xfrm>
                <a:off x="1020" y="1525"/>
                <a:ext cx="22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/>
                  <a:t>2</a:t>
                </a:r>
              </a:p>
            </p:txBody>
          </p:sp>
        </p:grpSp>
        <p:grpSp>
          <p:nvGrpSpPr>
            <p:cNvPr id="9223" name="Group 10"/>
            <p:cNvGrpSpPr>
              <a:grpSpLocks/>
            </p:cNvGrpSpPr>
            <p:nvPr/>
          </p:nvGrpSpPr>
          <p:grpSpPr bwMode="auto">
            <a:xfrm>
              <a:off x="6948488" y="3068638"/>
              <a:ext cx="431800" cy="454025"/>
              <a:chOff x="1020" y="1525"/>
              <a:chExt cx="272" cy="286"/>
            </a:xfrm>
          </p:grpSpPr>
          <p:sp>
            <p:nvSpPr>
              <p:cNvPr id="9261" name="Oval 11"/>
              <p:cNvSpPr>
                <a:spLocks noChangeArrowheads="1"/>
              </p:cNvSpPr>
              <p:nvPr/>
            </p:nvSpPr>
            <p:spPr bwMode="auto">
              <a:xfrm>
                <a:off x="1020" y="1525"/>
                <a:ext cx="272" cy="27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9262" name="Text Box 12"/>
              <p:cNvSpPr txBox="1">
                <a:spLocks noChangeArrowheads="1"/>
              </p:cNvSpPr>
              <p:nvPr/>
            </p:nvSpPr>
            <p:spPr bwMode="auto">
              <a:xfrm>
                <a:off x="1020" y="1525"/>
                <a:ext cx="22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/>
                  <a:t>4</a:t>
                </a:r>
              </a:p>
            </p:txBody>
          </p:sp>
        </p:grpSp>
        <p:grpSp>
          <p:nvGrpSpPr>
            <p:cNvPr id="9224" name="Group 13"/>
            <p:cNvGrpSpPr>
              <a:grpSpLocks/>
            </p:cNvGrpSpPr>
            <p:nvPr/>
          </p:nvGrpSpPr>
          <p:grpSpPr bwMode="auto">
            <a:xfrm>
              <a:off x="4643438" y="4076700"/>
              <a:ext cx="431800" cy="454025"/>
              <a:chOff x="1020" y="1525"/>
              <a:chExt cx="272" cy="286"/>
            </a:xfrm>
          </p:grpSpPr>
          <p:sp>
            <p:nvSpPr>
              <p:cNvPr id="9259" name="Oval 14"/>
              <p:cNvSpPr>
                <a:spLocks noChangeArrowheads="1"/>
              </p:cNvSpPr>
              <p:nvPr/>
            </p:nvSpPr>
            <p:spPr bwMode="auto">
              <a:xfrm>
                <a:off x="1020" y="1525"/>
                <a:ext cx="272" cy="27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9260" name="Text Box 15"/>
              <p:cNvSpPr txBox="1">
                <a:spLocks noChangeArrowheads="1"/>
              </p:cNvSpPr>
              <p:nvPr/>
            </p:nvSpPr>
            <p:spPr bwMode="auto">
              <a:xfrm>
                <a:off x="1020" y="1525"/>
                <a:ext cx="22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/>
                  <a:t>1</a:t>
                </a:r>
              </a:p>
            </p:txBody>
          </p:sp>
        </p:grpSp>
        <p:grpSp>
          <p:nvGrpSpPr>
            <p:cNvPr id="9225" name="Group 16"/>
            <p:cNvGrpSpPr>
              <a:grpSpLocks/>
            </p:cNvGrpSpPr>
            <p:nvPr/>
          </p:nvGrpSpPr>
          <p:grpSpPr bwMode="auto">
            <a:xfrm>
              <a:off x="4643438" y="5013325"/>
              <a:ext cx="431800" cy="454025"/>
              <a:chOff x="1020" y="1525"/>
              <a:chExt cx="272" cy="286"/>
            </a:xfrm>
          </p:grpSpPr>
          <p:sp>
            <p:nvSpPr>
              <p:cNvPr id="9257" name="Oval 17"/>
              <p:cNvSpPr>
                <a:spLocks noChangeArrowheads="1"/>
              </p:cNvSpPr>
              <p:nvPr/>
            </p:nvSpPr>
            <p:spPr bwMode="auto">
              <a:xfrm>
                <a:off x="1020" y="1525"/>
                <a:ext cx="272" cy="27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9258" name="Text Box 18"/>
              <p:cNvSpPr txBox="1">
                <a:spLocks noChangeArrowheads="1"/>
              </p:cNvSpPr>
              <p:nvPr/>
            </p:nvSpPr>
            <p:spPr bwMode="auto">
              <a:xfrm>
                <a:off x="1020" y="1525"/>
                <a:ext cx="22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/>
                  <a:t>6</a:t>
                </a:r>
              </a:p>
            </p:txBody>
          </p:sp>
        </p:grpSp>
        <p:grpSp>
          <p:nvGrpSpPr>
            <p:cNvPr id="9226" name="Group 19"/>
            <p:cNvGrpSpPr>
              <a:grpSpLocks/>
            </p:cNvGrpSpPr>
            <p:nvPr/>
          </p:nvGrpSpPr>
          <p:grpSpPr bwMode="auto">
            <a:xfrm>
              <a:off x="5580063" y="5516563"/>
              <a:ext cx="431800" cy="454025"/>
              <a:chOff x="1020" y="1525"/>
              <a:chExt cx="272" cy="286"/>
            </a:xfrm>
          </p:grpSpPr>
          <p:sp>
            <p:nvSpPr>
              <p:cNvPr id="9255" name="Oval 20"/>
              <p:cNvSpPr>
                <a:spLocks noChangeArrowheads="1"/>
              </p:cNvSpPr>
              <p:nvPr/>
            </p:nvSpPr>
            <p:spPr bwMode="auto">
              <a:xfrm>
                <a:off x="1020" y="1525"/>
                <a:ext cx="272" cy="27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9256" name="Text Box 21"/>
              <p:cNvSpPr txBox="1">
                <a:spLocks noChangeArrowheads="1"/>
              </p:cNvSpPr>
              <p:nvPr/>
            </p:nvSpPr>
            <p:spPr bwMode="auto">
              <a:xfrm>
                <a:off x="1020" y="1525"/>
                <a:ext cx="22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/>
                  <a:t>7</a:t>
                </a:r>
              </a:p>
            </p:txBody>
          </p:sp>
        </p:grpSp>
        <p:grpSp>
          <p:nvGrpSpPr>
            <p:cNvPr id="9227" name="Group 22"/>
            <p:cNvGrpSpPr>
              <a:grpSpLocks/>
            </p:cNvGrpSpPr>
            <p:nvPr/>
          </p:nvGrpSpPr>
          <p:grpSpPr bwMode="auto">
            <a:xfrm>
              <a:off x="6516688" y="5516563"/>
              <a:ext cx="431800" cy="454025"/>
              <a:chOff x="1020" y="1525"/>
              <a:chExt cx="272" cy="286"/>
            </a:xfrm>
          </p:grpSpPr>
          <p:sp>
            <p:nvSpPr>
              <p:cNvPr id="9253" name="Oval 23"/>
              <p:cNvSpPr>
                <a:spLocks noChangeArrowheads="1"/>
              </p:cNvSpPr>
              <p:nvPr/>
            </p:nvSpPr>
            <p:spPr bwMode="auto">
              <a:xfrm>
                <a:off x="1020" y="1525"/>
                <a:ext cx="272" cy="27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9254" name="Text Box 24"/>
              <p:cNvSpPr txBox="1">
                <a:spLocks noChangeArrowheads="1"/>
              </p:cNvSpPr>
              <p:nvPr/>
            </p:nvSpPr>
            <p:spPr bwMode="auto">
              <a:xfrm>
                <a:off x="1020" y="1525"/>
                <a:ext cx="22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/>
                  <a:t>8</a:t>
                </a:r>
              </a:p>
            </p:txBody>
          </p:sp>
        </p:grpSp>
        <p:grpSp>
          <p:nvGrpSpPr>
            <p:cNvPr id="9228" name="Group 25"/>
            <p:cNvGrpSpPr>
              <a:grpSpLocks/>
            </p:cNvGrpSpPr>
            <p:nvPr/>
          </p:nvGrpSpPr>
          <p:grpSpPr bwMode="auto">
            <a:xfrm>
              <a:off x="7451725" y="4005263"/>
              <a:ext cx="431800" cy="454025"/>
              <a:chOff x="1020" y="1525"/>
              <a:chExt cx="272" cy="286"/>
            </a:xfrm>
          </p:grpSpPr>
          <p:sp>
            <p:nvSpPr>
              <p:cNvPr id="9251" name="Oval 26"/>
              <p:cNvSpPr>
                <a:spLocks noChangeArrowheads="1"/>
              </p:cNvSpPr>
              <p:nvPr/>
            </p:nvSpPr>
            <p:spPr bwMode="auto">
              <a:xfrm>
                <a:off x="1020" y="1525"/>
                <a:ext cx="272" cy="27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9252" name="Text Box 27"/>
              <p:cNvSpPr txBox="1">
                <a:spLocks noChangeArrowheads="1"/>
              </p:cNvSpPr>
              <p:nvPr/>
            </p:nvSpPr>
            <p:spPr bwMode="auto">
              <a:xfrm>
                <a:off x="1020" y="1525"/>
                <a:ext cx="22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/>
                  <a:t>5</a:t>
                </a:r>
              </a:p>
            </p:txBody>
          </p:sp>
        </p:grpSp>
        <p:grpSp>
          <p:nvGrpSpPr>
            <p:cNvPr id="9229" name="Group 28"/>
            <p:cNvGrpSpPr>
              <a:grpSpLocks/>
            </p:cNvGrpSpPr>
            <p:nvPr/>
          </p:nvGrpSpPr>
          <p:grpSpPr bwMode="auto">
            <a:xfrm>
              <a:off x="7451725" y="5013325"/>
              <a:ext cx="431800" cy="454025"/>
              <a:chOff x="1020" y="1525"/>
              <a:chExt cx="272" cy="286"/>
            </a:xfrm>
          </p:grpSpPr>
          <p:sp>
            <p:nvSpPr>
              <p:cNvPr id="9249" name="Oval 29"/>
              <p:cNvSpPr>
                <a:spLocks noChangeArrowheads="1"/>
              </p:cNvSpPr>
              <p:nvPr/>
            </p:nvSpPr>
            <p:spPr bwMode="auto">
              <a:xfrm>
                <a:off x="1020" y="1525"/>
                <a:ext cx="272" cy="27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9250" name="Text Box 30"/>
              <p:cNvSpPr txBox="1">
                <a:spLocks noChangeArrowheads="1"/>
              </p:cNvSpPr>
              <p:nvPr/>
            </p:nvSpPr>
            <p:spPr bwMode="auto">
              <a:xfrm>
                <a:off x="1020" y="1525"/>
                <a:ext cx="22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/>
                  <a:t>9</a:t>
                </a:r>
              </a:p>
            </p:txBody>
          </p:sp>
        </p:grpSp>
        <p:sp>
          <p:nvSpPr>
            <p:cNvPr id="9230" name="Line 31"/>
            <p:cNvSpPr>
              <a:spLocks noChangeShapeType="1"/>
            </p:cNvSpPr>
            <p:nvPr/>
          </p:nvSpPr>
          <p:spPr bwMode="auto">
            <a:xfrm>
              <a:off x="6443663" y="2924175"/>
              <a:ext cx="5048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9231" name="Line 32"/>
            <p:cNvSpPr>
              <a:spLocks noChangeShapeType="1"/>
            </p:cNvSpPr>
            <p:nvPr/>
          </p:nvSpPr>
          <p:spPr bwMode="auto">
            <a:xfrm flipV="1">
              <a:off x="4932363" y="3573463"/>
              <a:ext cx="287337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9232" name="Line 33"/>
            <p:cNvSpPr>
              <a:spLocks noChangeShapeType="1"/>
            </p:cNvSpPr>
            <p:nvPr/>
          </p:nvSpPr>
          <p:spPr bwMode="auto">
            <a:xfrm>
              <a:off x="5580063" y="3355975"/>
              <a:ext cx="13684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9233" name="Line 34"/>
            <p:cNvSpPr>
              <a:spLocks noChangeShapeType="1"/>
            </p:cNvSpPr>
            <p:nvPr/>
          </p:nvSpPr>
          <p:spPr bwMode="auto">
            <a:xfrm flipV="1">
              <a:off x="4932363" y="3068638"/>
              <a:ext cx="1152525" cy="19446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9234" name="Line 35"/>
            <p:cNvSpPr>
              <a:spLocks noChangeShapeType="1"/>
            </p:cNvSpPr>
            <p:nvPr/>
          </p:nvSpPr>
          <p:spPr bwMode="auto">
            <a:xfrm flipH="1">
              <a:off x="6948488" y="5373688"/>
              <a:ext cx="503237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9235" name="Line 36"/>
            <p:cNvSpPr>
              <a:spLocks noChangeShapeType="1"/>
            </p:cNvSpPr>
            <p:nvPr/>
          </p:nvSpPr>
          <p:spPr bwMode="auto">
            <a:xfrm flipH="1">
              <a:off x="6011863" y="5300663"/>
              <a:ext cx="1439862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9236" name="Line 37"/>
            <p:cNvSpPr>
              <a:spLocks noChangeShapeType="1"/>
            </p:cNvSpPr>
            <p:nvPr/>
          </p:nvSpPr>
          <p:spPr bwMode="auto">
            <a:xfrm flipH="1">
              <a:off x="5076825" y="5229225"/>
              <a:ext cx="23749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9237" name="Line 38"/>
            <p:cNvSpPr>
              <a:spLocks noChangeShapeType="1"/>
            </p:cNvSpPr>
            <p:nvPr/>
          </p:nvSpPr>
          <p:spPr bwMode="auto">
            <a:xfrm flipH="1" flipV="1">
              <a:off x="5076825" y="4365625"/>
              <a:ext cx="2374900" cy="719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9238" name="Line 39"/>
            <p:cNvSpPr>
              <a:spLocks noChangeShapeType="1"/>
            </p:cNvSpPr>
            <p:nvPr/>
          </p:nvSpPr>
          <p:spPr bwMode="auto">
            <a:xfrm flipV="1">
              <a:off x="7667625" y="4437063"/>
              <a:ext cx="0" cy="5762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9239" name="Line 40"/>
            <p:cNvSpPr>
              <a:spLocks noChangeShapeType="1"/>
            </p:cNvSpPr>
            <p:nvPr/>
          </p:nvSpPr>
          <p:spPr bwMode="auto">
            <a:xfrm flipH="1" flipV="1">
              <a:off x="6372225" y="3068638"/>
              <a:ext cx="1152525" cy="9366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9240" name="Line 41"/>
            <p:cNvSpPr>
              <a:spLocks noChangeShapeType="1"/>
            </p:cNvSpPr>
            <p:nvPr/>
          </p:nvSpPr>
          <p:spPr bwMode="auto">
            <a:xfrm flipV="1">
              <a:off x="5795963" y="3140075"/>
              <a:ext cx="431800" cy="2376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9241" name="Line 42"/>
            <p:cNvSpPr>
              <a:spLocks noChangeShapeType="1"/>
            </p:cNvSpPr>
            <p:nvPr/>
          </p:nvSpPr>
          <p:spPr bwMode="auto">
            <a:xfrm flipH="1" flipV="1">
              <a:off x="5435600" y="3500438"/>
              <a:ext cx="1223963" cy="2016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9242" name="Text Box 43"/>
            <p:cNvSpPr txBox="1">
              <a:spLocks noChangeArrowheads="1"/>
            </p:cNvSpPr>
            <p:nvPr/>
          </p:nvSpPr>
          <p:spPr bwMode="auto">
            <a:xfrm>
              <a:off x="4644008" y="5301208"/>
              <a:ext cx="358775" cy="516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033" i="1" dirty="0">
                  <a:solidFill>
                    <a:srgbClr val="009900"/>
                  </a:solidFill>
                </a:rPr>
                <a:t>x</a:t>
              </a:r>
            </a:p>
          </p:txBody>
        </p:sp>
        <p:sp>
          <p:nvSpPr>
            <p:cNvPr id="9243" name="Text Box 44"/>
            <p:cNvSpPr txBox="1">
              <a:spLocks noChangeArrowheads="1"/>
            </p:cNvSpPr>
            <p:nvPr/>
          </p:nvSpPr>
          <p:spPr bwMode="auto">
            <a:xfrm>
              <a:off x="7883525" y="3717925"/>
              <a:ext cx="358775" cy="516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033" i="1">
                  <a:solidFill>
                    <a:srgbClr val="009900"/>
                  </a:solidFill>
                </a:rPr>
                <a:t>y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43738" y="4013971"/>
            <a:ext cx="4290477" cy="2457367"/>
            <a:chOff x="395536" y="4005064"/>
            <a:chExt cx="3960440" cy="2268339"/>
          </a:xfrm>
        </p:grpSpPr>
        <p:sp>
          <p:nvSpPr>
            <p:cNvPr id="9218" name="AutoShape 51" descr="蓝色面巾纸"/>
            <p:cNvSpPr>
              <a:spLocks noChangeArrowheads="1"/>
            </p:cNvSpPr>
            <p:nvPr/>
          </p:nvSpPr>
          <p:spPr bwMode="auto">
            <a:xfrm>
              <a:off x="395536" y="4005064"/>
              <a:ext cx="3960440" cy="226833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9244" name="Line 46"/>
            <p:cNvSpPr>
              <a:spLocks noChangeShapeType="1"/>
            </p:cNvSpPr>
            <p:nvPr/>
          </p:nvSpPr>
          <p:spPr bwMode="auto">
            <a:xfrm>
              <a:off x="971550" y="4401147"/>
              <a:ext cx="1512888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9245" name="Text Box 47"/>
            <p:cNvSpPr txBox="1">
              <a:spLocks noChangeArrowheads="1"/>
            </p:cNvSpPr>
            <p:nvPr/>
          </p:nvSpPr>
          <p:spPr bwMode="auto">
            <a:xfrm>
              <a:off x="2555875" y="4113809"/>
              <a:ext cx="1079500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i="1">
                  <a:solidFill>
                    <a:srgbClr val="0000CC"/>
                  </a:solidFill>
                </a:rPr>
                <a:t>yx</a:t>
              </a:r>
              <a:r>
                <a:rPr lang="en-US" altLang="zh-CN" sz="2600">
                  <a:solidFill>
                    <a:srgbClr val="0000CC"/>
                  </a:solidFill>
                </a:rPr>
                <a:t>-path</a:t>
              </a:r>
              <a:endParaRPr lang="en-US" altLang="zh-CN" sz="2600" i="1">
                <a:solidFill>
                  <a:srgbClr val="0000CC"/>
                </a:solidFill>
              </a:endParaRPr>
            </a:p>
          </p:txBody>
        </p:sp>
        <p:sp>
          <p:nvSpPr>
            <p:cNvPr id="9246" name="Line 48"/>
            <p:cNvSpPr>
              <a:spLocks noChangeShapeType="1"/>
            </p:cNvSpPr>
            <p:nvPr/>
          </p:nvSpPr>
          <p:spPr bwMode="auto">
            <a:xfrm>
              <a:off x="971550" y="4688484"/>
              <a:ext cx="15128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9247" name="Text Box 49"/>
            <p:cNvSpPr txBox="1">
              <a:spLocks noChangeArrowheads="1"/>
            </p:cNvSpPr>
            <p:nvPr/>
          </p:nvSpPr>
          <p:spPr bwMode="auto">
            <a:xfrm>
              <a:off x="2555875" y="4401147"/>
              <a:ext cx="1296988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i="1">
                  <a:solidFill>
                    <a:srgbClr val="FF0000"/>
                  </a:solidFill>
                </a:rPr>
                <a:t>xy</a:t>
              </a:r>
              <a:r>
                <a:rPr lang="en-US" altLang="zh-CN" sz="2600">
                  <a:solidFill>
                    <a:srgbClr val="FF0000"/>
                  </a:solidFill>
                </a:rPr>
                <a:t>-path</a:t>
              </a:r>
              <a:endParaRPr lang="en-US" altLang="zh-CN" sz="2600" i="1">
                <a:solidFill>
                  <a:srgbClr val="FF0000"/>
                </a:solidFill>
              </a:endParaRPr>
            </a:p>
          </p:txBody>
        </p:sp>
        <p:sp>
          <p:nvSpPr>
            <p:cNvPr id="9248" name="Text Box 50"/>
            <p:cNvSpPr txBox="1">
              <a:spLocks noChangeArrowheads="1"/>
            </p:cNvSpPr>
            <p:nvPr/>
          </p:nvSpPr>
          <p:spPr bwMode="auto">
            <a:xfrm>
              <a:off x="468313" y="4905972"/>
              <a:ext cx="3743325" cy="1193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950" dirty="0">
                  <a:latin typeface="Calibri" pitchFamily="34" charset="0"/>
                  <a:cs typeface="Calibri" pitchFamily="34" charset="0"/>
                </a:rPr>
                <a:t>For any given topological order, all the vertices on both paths must be in increasing order. Contradiction results for any assignments for </a:t>
              </a:r>
              <a:r>
                <a:rPr lang="en-US" altLang="zh-CN" sz="1950" i="1" dirty="0">
                  <a:latin typeface="Calibri" pitchFamily="34" charset="0"/>
                  <a:cs typeface="Calibri" pitchFamily="34" charset="0"/>
                </a:rPr>
                <a:t>x</a:t>
              </a:r>
              <a:r>
                <a:rPr lang="en-US" altLang="zh-CN" sz="1950" dirty="0">
                  <a:latin typeface="Calibri" pitchFamily="34" charset="0"/>
                  <a:cs typeface="Calibri" pitchFamily="34" charset="0"/>
                </a:rPr>
                <a:t> and </a:t>
              </a:r>
              <a:r>
                <a:rPr lang="en-US" altLang="zh-CN" sz="1950" i="1" dirty="0">
                  <a:latin typeface="Calibri" pitchFamily="34" charset="0"/>
                  <a:cs typeface="Calibri" pitchFamily="34" charset="0"/>
                </a:rPr>
                <a:t>y</a:t>
              </a:r>
              <a:r>
                <a:rPr lang="en-US" altLang="zh-CN" sz="1950" dirty="0">
                  <a:latin typeface="Calibri" pitchFamily="34" charset="0"/>
                  <a:cs typeface="Calibri" pitchFamily="34" charset="0"/>
                </a:rPr>
                <a:t>.</a:t>
              </a:r>
            </a:p>
          </p:txBody>
        </p:sp>
      </p:grpSp>
      <p:sp>
        <p:nvSpPr>
          <p:cNvPr id="52" name="标题 1"/>
          <p:cNvSpPr>
            <a:spLocks noGrp="1"/>
          </p:cNvSpPr>
          <p:nvPr>
            <p:ph type="title"/>
          </p:nvPr>
        </p:nvSpPr>
        <p:spPr>
          <a:xfrm>
            <a:off x="495300" y="417645"/>
            <a:ext cx="8915400" cy="1139147"/>
          </a:xfrm>
        </p:spPr>
        <p:txBody>
          <a:bodyPr/>
          <a:lstStyle/>
          <a:p>
            <a:r>
              <a:rPr lang="en-US" altLang="zh-CN" dirty="0"/>
              <a:t>Existence of Topological Order – a Negative Result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43ED6-A89A-484C-B305-9B83B27C30A1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629260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497" y="1556792"/>
            <a:ext cx="8915400" cy="5148572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G has a topological ordering, 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 err="1">
                <a:solidFill>
                  <a:srgbClr val="FF0000"/>
                </a:solidFill>
              </a:rPr>
              <a:t>iff</a:t>
            </a:r>
            <a:r>
              <a:rPr lang="en-US" altLang="zh-CN" dirty="0">
                <a:solidFill>
                  <a:srgbClr val="FF0000"/>
                </a:solidFill>
              </a:rPr>
              <a:t>. G is a directed acyclic graph</a:t>
            </a:r>
            <a:r>
              <a:rPr lang="en-US" altLang="zh-CN" dirty="0"/>
              <a:t>.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拓扑排序的存在性可通过构造算法来证明。</a:t>
            </a:r>
            <a:endParaRPr lang="en-US" altLang="zh-CN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Specialized parameters</a:t>
            </a:r>
            <a:r>
              <a:rPr lang="zh-CN" altLang="en-US" dirty="0">
                <a:solidFill>
                  <a:schemeClr val="tx1"/>
                </a:solidFill>
              </a:rPr>
              <a:t>（算法参数说明）</a:t>
            </a:r>
            <a:endParaRPr lang="en-US" altLang="zh-CN" dirty="0">
              <a:solidFill>
                <a:schemeClr val="tx1"/>
              </a:solidFill>
            </a:endParaRPr>
          </a:p>
          <a:p>
            <a:pPr lvl="1" eaLnBrk="1" hangingPunct="1"/>
            <a:r>
              <a:rPr lang="zh-CN" altLang="en-US" b="1" dirty="0">
                <a:solidFill>
                  <a:schemeClr val="tx1"/>
                </a:solidFill>
              </a:rPr>
              <a:t>数组</a:t>
            </a:r>
            <a:r>
              <a:rPr lang="en-US" altLang="zh-CN" b="1" i="1" dirty="0" err="1">
                <a:solidFill>
                  <a:schemeClr val="tx1"/>
                </a:solidFill>
              </a:rPr>
              <a:t>topo</a:t>
            </a:r>
            <a:r>
              <a:rPr lang="en-US" altLang="zh-CN" b="1" dirty="0">
                <a:solidFill>
                  <a:schemeClr val="tx1"/>
                </a:solidFill>
              </a:rPr>
              <a:t>[]</a:t>
            </a:r>
            <a:r>
              <a:rPr lang="zh-CN" altLang="en-US" b="1" dirty="0">
                <a:solidFill>
                  <a:schemeClr val="tx1"/>
                </a:solidFill>
              </a:rPr>
              <a:t>：记录每个顶点在拓扑排序中赋予的一个整数。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 eaLnBrk="1" hangingPunct="1"/>
            <a:r>
              <a:rPr lang="zh-CN" altLang="en-US" b="1" dirty="0">
                <a:solidFill>
                  <a:schemeClr val="tx1"/>
                </a:solidFill>
              </a:rPr>
              <a:t>整数计数器</a:t>
            </a:r>
            <a:r>
              <a:rPr lang="en-US" altLang="zh-CN" b="1" i="1" dirty="0" err="1">
                <a:solidFill>
                  <a:schemeClr val="tx1"/>
                </a:solidFill>
              </a:rPr>
              <a:t>topoNum</a:t>
            </a:r>
            <a:r>
              <a:rPr lang="zh-CN" altLang="en-US" b="1" dirty="0">
                <a:solidFill>
                  <a:schemeClr val="tx1"/>
                </a:solidFill>
              </a:rPr>
              <a:t>：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</a:rPr>
              <a:t>提供整数累加用于赋给顶点的拓扑排序。</a:t>
            </a:r>
            <a:endParaRPr lang="en-US" altLang="zh-CN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Output</a:t>
            </a:r>
            <a:r>
              <a:rPr lang="zh-CN" altLang="en-US" dirty="0">
                <a:solidFill>
                  <a:schemeClr val="tx1"/>
                </a:solidFill>
              </a:rPr>
              <a:t>（算法输出）</a:t>
            </a:r>
            <a:endParaRPr lang="en-US" altLang="zh-CN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b="1" dirty="0">
                <a:solidFill>
                  <a:schemeClr val="tx1"/>
                </a:solidFill>
              </a:rPr>
              <a:t>Array </a:t>
            </a:r>
            <a:r>
              <a:rPr lang="en-US" altLang="zh-CN" b="1" i="1" dirty="0" err="1">
                <a:solidFill>
                  <a:schemeClr val="tx1"/>
                </a:solidFill>
              </a:rPr>
              <a:t>topo</a:t>
            </a:r>
            <a:r>
              <a:rPr lang="en-US" altLang="zh-CN" b="1" dirty="0">
                <a:solidFill>
                  <a:schemeClr val="tx1"/>
                </a:solidFill>
              </a:rPr>
              <a:t> as filled.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94471" y="261628"/>
            <a:ext cx="9595066" cy="1139147"/>
          </a:xfrm>
        </p:spPr>
        <p:txBody>
          <a:bodyPr/>
          <a:lstStyle/>
          <a:p>
            <a:r>
              <a:rPr lang="en-US" altLang="zh-CN" dirty="0"/>
              <a:t>Reverse Topological Ordering</a:t>
            </a:r>
            <a:r>
              <a:rPr lang="zh-CN" altLang="en-US" dirty="0"/>
              <a:t>（逆拓扑排序）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A9E5-FD43-477B-9C0E-A2A9AEA109CF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797158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2180861"/>
            <a:ext cx="9439049" cy="3776175"/>
          </a:xfrm>
          <a:solidFill>
            <a:schemeClr val="bg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zh-CN" sz="2383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dfsTopoSweep</a:t>
            </a: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383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IntList</a:t>
            </a: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 ] </a:t>
            </a:r>
            <a:r>
              <a:rPr lang="en-US" altLang="zh-CN" sz="2383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adjV</a:t>
            </a: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2383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n, </a:t>
            </a:r>
            <a:r>
              <a:rPr lang="en-US" altLang="zh-CN" sz="2383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[] </a:t>
            </a:r>
            <a:r>
              <a:rPr lang="en-US" altLang="zh-CN" sz="2383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topo</a:t>
            </a: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global </a:t>
            </a:r>
            <a:r>
              <a:rPr lang="en-US" altLang="zh-CN" sz="2383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383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topoNum</a:t>
            </a:r>
            <a:r>
              <a:rPr lang="en-US" altLang="zh-CN" sz="2383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0</a:t>
            </a:r>
            <a:r>
              <a:rPr lang="zh-CN" altLang="en-US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；</a:t>
            </a:r>
            <a:endParaRPr lang="en-US" altLang="zh-CN" sz="2383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//Allocate color array and initialize to white</a:t>
            </a:r>
          </a:p>
          <a:p>
            <a:pPr>
              <a:lnSpc>
                <a:spcPct val="80000"/>
              </a:lnSpc>
            </a:pP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for (v=0;v&lt;</a:t>
            </a:r>
            <a:r>
              <a:rPr lang="en-US" altLang="zh-CN" sz="2383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n;v</a:t>
            </a: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++) color[v]=white;</a:t>
            </a:r>
          </a:p>
          <a:p>
            <a:pPr>
              <a:lnSpc>
                <a:spcPct val="80000"/>
              </a:lnSpc>
            </a:pP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//DFS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for (v=0;v&lt;</a:t>
            </a:r>
            <a:r>
              <a:rPr lang="en-US" altLang="zh-CN" sz="2383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n;v</a:t>
            </a: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if  (color[v]==white)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zh-CN" sz="2383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dfsTopo</a:t>
            </a: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383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adjV</a:t>
            </a: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color, v, </a:t>
            </a:r>
            <a:r>
              <a:rPr lang="en-US" altLang="zh-CN" sz="2383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topo</a:t>
            </a: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2383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topoNum</a:t>
            </a: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zh-CN" sz="2383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Continue loop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return;</a:t>
            </a:r>
            <a:endParaRPr lang="zh-CN" altLang="en-US" sz="2383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95300" y="651671"/>
            <a:ext cx="8915400" cy="1139147"/>
          </a:xfrm>
        </p:spPr>
        <p:txBody>
          <a:bodyPr/>
          <a:lstStyle/>
          <a:p>
            <a:r>
              <a:rPr lang="en-US" altLang="zh-CN" dirty="0"/>
              <a:t>Reverse Topological Ordering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AD5E-E458-4583-A9D8-9850CDE83480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812159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1400775"/>
            <a:ext cx="9245600" cy="522658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zh-CN" sz="2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dfsTopo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IntList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[] </a:t>
            </a:r>
            <a:r>
              <a:rPr lang="en-US" altLang="zh-CN" sz="2600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adjV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2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[] color, </a:t>
            </a:r>
            <a:r>
              <a:rPr lang="en-US" altLang="zh-CN" sz="2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v,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n-US" altLang="zh-CN" sz="2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[] </a:t>
            </a:r>
            <a:r>
              <a:rPr lang="en-US" altLang="zh-CN" sz="2600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topo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w; color[v]=gray;     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IntList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remAdj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2600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adjV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[v];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while (</a:t>
            </a:r>
            <a:r>
              <a:rPr lang="en-US" altLang="zh-CN" sz="2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remAdj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 nil)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       w=first(</a:t>
            </a:r>
            <a:r>
              <a:rPr lang="en-US" altLang="zh-CN" sz="2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remAdj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       if (color[w]==white)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          </a:t>
            </a:r>
            <a:r>
              <a:rPr lang="en-US" altLang="zh-CN" sz="2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dfsTopo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(</a:t>
            </a:r>
            <a:r>
              <a:rPr lang="en-US" altLang="zh-CN" sz="2600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adjV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, color, w, </a:t>
            </a:r>
            <a:r>
              <a:rPr lang="en-US" altLang="zh-CN" sz="2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topo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       </a:t>
            </a:r>
            <a:r>
              <a:rPr lang="en-US" altLang="zh-CN" sz="2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remAdj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=rest(</a:t>
            </a:r>
            <a:r>
              <a:rPr lang="en-US" altLang="zh-CN" sz="2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remAdj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   </a:t>
            </a:r>
            <a:r>
              <a:rPr lang="en-US" altLang="zh-CN" sz="2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topoNum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++;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   </a:t>
            </a:r>
            <a:r>
              <a:rPr lang="en-US" altLang="zh-CN" sz="2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topo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[v] = </a:t>
            </a:r>
            <a:r>
              <a:rPr lang="en-US" altLang="zh-CN" sz="2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topoNum</a:t>
            </a:r>
            <a:endParaRPr lang="en-US" altLang="zh-CN" sz="2600" dirty="0">
              <a:solidFill>
                <a:schemeClr val="tx1"/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   color[v]=black;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   return;</a:t>
            </a:r>
            <a:endParaRPr lang="zh-CN" altLang="en-US" sz="2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5265035" y="5815184"/>
            <a:ext cx="3978442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600" dirty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Obviously, in </a:t>
            </a:r>
            <a:r>
              <a:rPr lang="en-US" altLang="zh-CN" sz="2600" dirty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  <a:sym typeface="Symbol" pitchFamily="18" charset="2"/>
              </a:rPr>
              <a:t>(</a:t>
            </a:r>
            <a:r>
              <a:rPr lang="en-US" altLang="zh-CN" sz="2600" dirty="0" err="1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  <a:sym typeface="Symbol" pitchFamily="18" charset="2"/>
              </a:rPr>
              <a:t>m+n</a:t>
            </a:r>
            <a:r>
              <a:rPr lang="en-US" altLang="zh-CN" sz="2600" dirty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  <a:sym typeface="Symbol" pitchFamily="18" charset="2"/>
              </a:rPr>
              <a:t>)</a:t>
            </a:r>
            <a:endParaRPr lang="en-US" altLang="zh-CN" sz="260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4471" y="-81390"/>
            <a:ext cx="9595066" cy="1404156"/>
          </a:xfrm>
        </p:spPr>
        <p:txBody>
          <a:bodyPr/>
          <a:lstStyle/>
          <a:p>
            <a:r>
              <a:rPr lang="en-US" altLang="zh-CN" dirty="0"/>
              <a:t>Reverse Topological Ordering</a:t>
            </a:r>
            <a:br>
              <a:rPr lang="en-US" altLang="zh-CN" dirty="0"/>
            </a:br>
            <a:r>
              <a:rPr lang="zh-CN" altLang="en-US" dirty="0"/>
              <a:t>－</a:t>
            </a:r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86C1-D8E4-4F1C-9C14-644D29F87B8B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9966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4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2">
            <a:extLst>
              <a:ext uri="{FF2B5EF4-FFF2-40B4-BE49-F238E27FC236}">
                <a16:creationId xmlns:a16="http://schemas.microsoft.com/office/drawing/2014/main" id="{DD6618BE-A490-47B7-AC2B-EEDE7FECE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46220"/>
            <a:ext cx="8915400" cy="490312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For an “end node”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Easy to decide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Acyclic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There is always an end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Everyone becomes an end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289FA1-EE2C-4F5A-80D6-D0D37D59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AB16-67FD-4D7B-A438-E0873D8219E3}" type="datetime1">
              <a:rPr lang="en-US" altLang="zh-CN" smtClean="0"/>
              <a:t>3/5/2023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6E4C5F-50F2-46B2-BE2E-ACD199B6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3BB2F-80CF-42A2-8D61-0E07AC1F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28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1B0D260-3898-4473-B3CE-68542508D3C5}"/>
              </a:ext>
            </a:extLst>
          </p:cNvPr>
          <p:cNvGrpSpPr/>
          <p:nvPr/>
        </p:nvGrpSpPr>
        <p:grpSpPr>
          <a:xfrm>
            <a:off x="4686619" y="4865262"/>
            <a:ext cx="467783" cy="497973"/>
            <a:chOff x="4575176" y="2751425"/>
            <a:chExt cx="431800" cy="459667"/>
          </a:xfrm>
        </p:grpSpPr>
        <p:sp>
          <p:nvSpPr>
            <p:cNvPr id="8" name="Oval 37">
              <a:extLst>
                <a:ext uri="{FF2B5EF4-FFF2-40B4-BE49-F238E27FC236}">
                  <a16:creationId xmlns:a16="http://schemas.microsoft.com/office/drawing/2014/main" id="{8A40BC82-034F-40F7-9BE9-101EA9419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5176" y="2779292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9" name="Text Box 62">
              <a:extLst>
                <a:ext uri="{FF2B5EF4-FFF2-40B4-BE49-F238E27FC236}">
                  <a16:creationId xmlns:a16="http://schemas.microsoft.com/office/drawing/2014/main" id="{679C3A92-D0AD-493D-A3CF-B7C55EF79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2415" y="2751425"/>
              <a:ext cx="395287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dirty="0">
                  <a:latin typeface="+mn-lt"/>
                </a:rPr>
                <a:t>A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35DB81C-9BDD-4E37-8F41-17F1F16CDC5D}"/>
              </a:ext>
            </a:extLst>
          </p:cNvPr>
          <p:cNvGrpSpPr/>
          <p:nvPr/>
        </p:nvGrpSpPr>
        <p:grpSpPr>
          <a:xfrm>
            <a:off x="6570352" y="3754485"/>
            <a:ext cx="467783" cy="497973"/>
            <a:chOff x="4575176" y="2751425"/>
            <a:chExt cx="431800" cy="459667"/>
          </a:xfrm>
        </p:grpSpPr>
        <p:sp>
          <p:nvSpPr>
            <p:cNvPr id="11" name="Oval 37">
              <a:extLst>
                <a:ext uri="{FF2B5EF4-FFF2-40B4-BE49-F238E27FC236}">
                  <a16:creationId xmlns:a16="http://schemas.microsoft.com/office/drawing/2014/main" id="{09796DAD-0DB7-42BD-8F7A-365701FBC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5176" y="2779292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2" name="Text Box 62">
              <a:extLst>
                <a:ext uri="{FF2B5EF4-FFF2-40B4-BE49-F238E27FC236}">
                  <a16:creationId xmlns:a16="http://schemas.microsoft.com/office/drawing/2014/main" id="{F8A33FB7-4DBF-4645-B3C2-774A1B541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3432" y="2751425"/>
              <a:ext cx="395287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 kumimoji="1" sz="2400">
                  <a:ea typeface="宋体" charset="-122"/>
                </a:defRPr>
              </a:lvl1pPr>
              <a:lvl2pPr marL="742950" indent="-285750" eaLnBrk="0" hangingPunct="0">
                <a:defRPr kumimoji="1"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lang="en-US" altLang="zh-CN" sz="2600" dirty="0"/>
                <a:t>B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EBDE2E9-D909-4E97-B14D-8D520359B2B5}"/>
              </a:ext>
            </a:extLst>
          </p:cNvPr>
          <p:cNvGrpSpPr/>
          <p:nvPr/>
        </p:nvGrpSpPr>
        <p:grpSpPr>
          <a:xfrm>
            <a:off x="6590129" y="5973368"/>
            <a:ext cx="467783" cy="497973"/>
            <a:chOff x="4575176" y="2751425"/>
            <a:chExt cx="431800" cy="459667"/>
          </a:xfrm>
        </p:grpSpPr>
        <p:sp>
          <p:nvSpPr>
            <p:cNvPr id="14" name="Oval 37">
              <a:extLst>
                <a:ext uri="{FF2B5EF4-FFF2-40B4-BE49-F238E27FC236}">
                  <a16:creationId xmlns:a16="http://schemas.microsoft.com/office/drawing/2014/main" id="{4AF194B0-5C4F-4A5C-BCA7-C039FCDAF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5176" y="2779292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5" name="Text Box 62">
              <a:extLst>
                <a:ext uri="{FF2B5EF4-FFF2-40B4-BE49-F238E27FC236}">
                  <a16:creationId xmlns:a16="http://schemas.microsoft.com/office/drawing/2014/main" id="{DF265480-4F3B-4B8D-8287-2A7171814C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3432" y="2751425"/>
              <a:ext cx="395287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 kumimoji="1" sz="2400">
                  <a:ea typeface="宋体" charset="-122"/>
                </a:defRPr>
              </a:lvl1pPr>
              <a:lvl2pPr marL="742950" indent="-285750" eaLnBrk="0" hangingPunct="0">
                <a:defRPr kumimoji="1"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lang="en-US" altLang="zh-CN" sz="2600" dirty="0"/>
                <a:t>D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D3A1A2D-9169-4B53-B302-03266731170E}"/>
              </a:ext>
            </a:extLst>
          </p:cNvPr>
          <p:cNvGrpSpPr/>
          <p:nvPr/>
        </p:nvGrpSpPr>
        <p:grpSpPr>
          <a:xfrm>
            <a:off x="7245123" y="4850168"/>
            <a:ext cx="467783" cy="497973"/>
            <a:chOff x="4575176" y="2751425"/>
            <a:chExt cx="431800" cy="459667"/>
          </a:xfrm>
        </p:grpSpPr>
        <p:sp>
          <p:nvSpPr>
            <p:cNvPr id="17" name="Oval 37">
              <a:extLst>
                <a:ext uri="{FF2B5EF4-FFF2-40B4-BE49-F238E27FC236}">
                  <a16:creationId xmlns:a16="http://schemas.microsoft.com/office/drawing/2014/main" id="{92D52649-DE13-4556-B7EE-3B50C6A6A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5176" y="2779292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8" name="Text Box 62">
              <a:extLst>
                <a:ext uri="{FF2B5EF4-FFF2-40B4-BE49-F238E27FC236}">
                  <a16:creationId xmlns:a16="http://schemas.microsoft.com/office/drawing/2014/main" id="{5F3F86AF-62E2-4A89-B2F7-3E59A1EFF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3432" y="2751425"/>
              <a:ext cx="395287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 kumimoji="1" sz="2400">
                  <a:ea typeface="宋体" charset="-122"/>
                </a:defRPr>
              </a:lvl1pPr>
              <a:lvl2pPr marL="742950" indent="-285750" eaLnBrk="0" hangingPunct="0">
                <a:defRPr kumimoji="1"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latin typeface="Times New Roman" pitchFamily="18" charset="0"/>
                  <a:ea typeface="宋体" charset="-122"/>
                </a:defRPr>
              </a:lvl9pPr>
            </a:lstStyle>
            <a:p>
              <a:r>
                <a:rPr lang="en-US" altLang="zh-CN" sz="2600" dirty="0"/>
                <a:t>C</a:t>
              </a:r>
            </a:p>
          </p:txBody>
        </p: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29A4949-365D-4203-A381-2CA03E8CDE1E}"/>
              </a:ext>
            </a:extLst>
          </p:cNvPr>
          <p:cNvCxnSpPr>
            <a:stCxn id="8" idx="7"/>
            <a:endCxn id="11" idx="2"/>
          </p:cNvCxnSpPr>
          <p:nvPr/>
        </p:nvCxnSpPr>
        <p:spPr>
          <a:xfrm flipV="1">
            <a:off x="5085897" y="4018564"/>
            <a:ext cx="1484455" cy="94539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3A7B81C-D31B-4FBF-B539-D7BF6FB19848}"/>
              </a:ext>
            </a:extLst>
          </p:cNvPr>
          <p:cNvCxnSpPr>
            <a:stCxn id="8" idx="6"/>
            <a:endCxn id="17" idx="2"/>
          </p:cNvCxnSpPr>
          <p:nvPr/>
        </p:nvCxnSpPr>
        <p:spPr>
          <a:xfrm flipV="1">
            <a:off x="5154402" y="5114247"/>
            <a:ext cx="2090721" cy="1509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CA77CFF-F093-41BD-B5E5-5F8EF351E279}"/>
              </a:ext>
            </a:extLst>
          </p:cNvPr>
          <p:cNvCxnSpPr>
            <a:endCxn id="14" idx="2"/>
          </p:cNvCxnSpPr>
          <p:nvPr/>
        </p:nvCxnSpPr>
        <p:spPr>
          <a:xfrm>
            <a:off x="5085897" y="5287610"/>
            <a:ext cx="1504232" cy="94983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5763244-28F6-4E65-8A07-0376CF03EA1F}"/>
              </a:ext>
            </a:extLst>
          </p:cNvPr>
          <p:cNvCxnSpPr/>
          <p:nvPr/>
        </p:nvCxnSpPr>
        <p:spPr>
          <a:xfrm>
            <a:off x="3913580" y="5129341"/>
            <a:ext cx="773040" cy="507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852454F8-6644-4AC4-8BA6-026A57D1758A}"/>
              </a:ext>
            </a:extLst>
          </p:cNvPr>
          <p:cNvSpPr txBox="1"/>
          <p:nvPr/>
        </p:nvSpPr>
        <p:spPr>
          <a:xfrm>
            <a:off x="3230015" y="4787472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/>
              <a:t>…</a:t>
            </a:r>
            <a:endParaRPr lang="zh-CN" altLang="en-US" sz="26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6A9F3-3663-47C2-BAE8-27F643CC6CFE}"/>
              </a:ext>
            </a:extLst>
          </p:cNvPr>
          <p:cNvSpPr txBox="1"/>
          <p:nvPr/>
        </p:nvSpPr>
        <p:spPr>
          <a:xfrm>
            <a:off x="7057913" y="3799468"/>
            <a:ext cx="1915909" cy="425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67" dirty="0">
                <a:ea typeface="黑体" panose="02010609060101010101" pitchFamily="49" charset="-122"/>
                <a:cs typeface="Calibri" panose="020F0502020204030204" pitchFamily="34" charset="0"/>
              </a:rPr>
              <a:t>structural end</a:t>
            </a:r>
            <a:endParaRPr lang="zh-CN" altLang="en-US" sz="2167" dirty="0"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645435E-6323-42B9-88D8-3D33375DFCE6}"/>
              </a:ext>
            </a:extLst>
          </p:cNvPr>
          <p:cNvSpPr txBox="1"/>
          <p:nvPr/>
        </p:nvSpPr>
        <p:spPr>
          <a:xfrm>
            <a:off x="2239823" y="5536379"/>
            <a:ext cx="2914580" cy="75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167" dirty="0">
                <a:solidFill>
                  <a:srgbClr val="FF0000"/>
                </a:solidFill>
                <a:ea typeface="黑体" panose="02010609060101010101" pitchFamily="49" charset="-122"/>
              </a:rPr>
              <a:t>logical end</a:t>
            </a:r>
          </a:p>
          <a:p>
            <a:pPr algn="r"/>
            <a:r>
              <a:rPr lang="en-US" altLang="zh-CN" sz="2167" dirty="0">
                <a:solidFill>
                  <a:srgbClr val="FF0000"/>
                </a:solidFill>
                <a:ea typeface="黑体" panose="02010609060101010101" pitchFamily="49" charset="-122"/>
              </a:rPr>
              <a:t>(when B,C,D finished)</a:t>
            </a:r>
            <a:endParaRPr lang="zh-CN" altLang="en-US" sz="1517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3824675-C140-4715-90AB-874D1206E4A5}"/>
              </a:ext>
            </a:extLst>
          </p:cNvPr>
          <p:cNvSpPr txBox="1"/>
          <p:nvPr/>
        </p:nvSpPr>
        <p:spPr>
          <a:xfrm>
            <a:off x="7755739" y="4859313"/>
            <a:ext cx="1915909" cy="425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67" dirty="0">
                <a:ea typeface="黑体" panose="02010609060101010101" pitchFamily="49" charset="-122"/>
                <a:cs typeface="Calibri" panose="020F0502020204030204" pitchFamily="34" charset="0"/>
              </a:rPr>
              <a:t>structural end</a:t>
            </a:r>
            <a:endParaRPr lang="zh-CN" altLang="en-US" sz="2167" dirty="0"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3E2B8CC-0570-4C2F-AC98-88B8445A9B45}"/>
              </a:ext>
            </a:extLst>
          </p:cNvPr>
          <p:cNvSpPr txBox="1"/>
          <p:nvPr/>
        </p:nvSpPr>
        <p:spPr>
          <a:xfrm>
            <a:off x="7115621" y="5997082"/>
            <a:ext cx="1915909" cy="425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67" dirty="0">
                <a:ea typeface="黑体" panose="02010609060101010101" pitchFamily="49" charset="-122"/>
                <a:cs typeface="Calibri" panose="020F0502020204030204" pitchFamily="34" charset="0"/>
              </a:rPr>
              <a:t>structural end</a:t>
            </a:r>
            <a:endParaRPr lang="zh-CN" altLang="en-US" sz="2167" dirty="0"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365EA815-AC13-4E8F-B2E2-D1A283256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17645"/>
            <a:ext cx="8915400" cy="1139147"/>
          </a:xfrm>
        </p:spPr>
        <p:txBody>
          <a:bodyPr/>
          <a:lstStyle/>
          <a:p>
            <a:r>
              <a:rPr lang="en-US" altLang="zh-CN" dirty="0"/>
              <a:t>Reverse Topological Ordering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686738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17645"/>
            <a:ext cx="8915400" cy="1139147"/>
          </a:xfrm>
        </p:spPr>
        <p:txBody>
          <a:bodyPr/>
          <a:lstStyle/>
          <a:p>
            <a:pPr eaLnBrk="1" hangingPunct="1"/>
            <a:r>
              <a:rPr lang="en-US" altLang="zh-CN" dirty="0"/>
              <a:t>Correctness of the Algorithm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998" y="1712810"/>
            <a:ext cx="9199165" cy="496581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17" dirty="0">
                <a:solidFill>
                  <a:schemeClr val="tx1"/>
                </a:solidFill>
              </a:rPr>
              <a:t>If G is a DAG with </a:t>
            </a:r>
            <a:r>
              <a:rPr lang="en-US" altLang="zh-CN" sz="2817" i="1" dirty="0">
                <a:solidFill>
                  <a:schemeClr val="tx1"/>
                </a:solidFill>
              </a:rPr>
              <a:t>n</a:t>
            </a:r>
            <a:r>
              <a:rPr lang="en-US" altLang="zh-CN" sz="2817" dirty="0">
                <a:solidFill>
                  <a:schemeClr val="tx1"/>
                </a:solidFill>
              </a:rPr>
              <a:t> vertices, the procedure </a:t>
            </a:r>
            <a:r>
              <a:rPr lang="en-US" altLang="zh-CN" sz="2817" i="1" dirty="0" err="1">
                <a:solidFill>
                  <a:schemeClr val="tx1"/>
                </a:solidFill>
              </a:rPr>
              <a:t>dfsTopoSweep</a:t>
            </a:r>
            <a:r>
              <a:rPr lang="en-US" altLang="zh-CN" sz="2817" dirty="0">
                <a:solidFill>
                  <a:schemeClr val="tx1"/>
                </a:solidFill>
              </a:rPr>
              <a:t> computes a reverse topological order for G in the array </a:t>
            </a:r>
            <a:r>
              <a:rPr lang="en-US" altLang="zh-CN" sz="2817" i="1" dirty="0" err="1">
                <a:solidFill>
                  <a:schemeClr val="tx1"/>
                </a:solidFill>
              </a:rPr>
              <a:t>topo</a:t>
            </a:r>
            <a:r>
              <a:rPr lang="en-US" altLang="zh-CN" sz="2817" dirty="0">
                <a:solidFill>
                  <a:schemeClr val="tx1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17" dirty="0">
                <a:solidFill>
                  <a:schemeClr val="tx1"/>
                </a:solidFill>
              </a:rPr>
              <a:t>Proof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383" dirty="0">
                <a:solidFill>
                  <a:schemeClr val="tx1"/>
                </a:solidFill>
              </a:rPr>
              <a:t>The procedure </a:t>
            </a:r>
            <a:r>
              <a:rPr lang="en-US" altLang="zh-CN" sz="2383" dirty="0" err="1">
                <a:solidFill>
                  <a:schemeClr val="tx1"/>
                </a:solidFill>
              </a:rPr>
              <a:t>dfsTopo</a:t>
            </a:r>
            <a:r>
              <a:rPr lang="en-US" altLang="zh-CN" sz="2383" dirty="0">
                <a:solidFill>
                  <a:schemeClr val="tx1"/>
                </a:solidFill>
              </a:rPr>
              <a:t> is called exactly once for a vertex, so, the numbers in </a:t>
            </a:r>
            <a:r>
              <a:rPr lang="en-US" altLang="zh-CN" sz="2383" i="1" dirty="0" err="1">
                <a:solidFill>
                  <a:schemeClr val="tx1"/>
                </a:solidFill>
              </a:rPr>
              <a:t>topo</a:t>
            </a:r>
            <a:r>
              <a:rPr lang="en-US" altLang="zh-CN" sz="2383" dirty="0">
                <a:solidFill>
                  <a:schemeClr val="tx1"/>
                </a:solidFill>
              </a:rPr>
              <a:t> must be distinct in the range 1,2,…</a:t>
            </a:r>
            <a:r>
              <a:rPr lang="en-US" altLang="zh-CN" sz="2383" i="1" dirty="0">
                <a:solidFill>
                  <a:schemeClr val="tx1"/>
                </a:solidFill>
              </a:rPr>
              <a:t>n</a:t>
            </a:r>
            <a:r>
              <a:rPr lang="en-US" altLang="zh-CN" sz="2383" dirty="0">
                <a:solidFill>
                  <a:schemeClr val="tx1"/>
                </a:solidFill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383" dirty="0">
                <a:solidFill>
                  <a:schemeClr val="tx1"/>
                </a:solidFill>
              </a:rPr>
              <a:t>For any edge </a:t>
            </a:r>
            <a:r>
              <a:rPr lang="en-US" altLang="zh-CN" sz="2383" dirty="0" err="1">
                <a:solidFill>
                  <a:schemeClr val="tx1"/>
                </a:solidFill>
              </a:rPr>
              <a:t>vw</a:t>
            </a:r>
            <a:r>
              <a:rPr lang="en-US" altLang="zh-CN" sz="2383" dirty="0">
                <a:solidFill>
                  <a:schemeClr val="tx1"/>
                </a:solidFill>
              </a:rPr>
              <a:t>, </a:t>
            </a:r>
            <a:r>
              <a:rPr lang="en-US" altLang="zh-CN" sz="2383" dirty="0" err="1">
                <a:solidFill>
                  <a:schemeClr val="tx1"/>
                </a:solidFill>
              </a:rPr>
              <a:t>vw</a:t>
            </a:r>
            <a:r>
              <a:rPr lang="en-US" altLang="zh-CN" sz="2383" dirty="0">
                <a:solidFill>
                  <a:schemeClr val="tx1"/>
                </a:solidFill>
              </a:rPr>
              <a:t> can’t be a back edge(otherwise, a cycle is formed). For any other edge types, we have</a:t>
            </a:r>
          </a:p>
          <a:p>
            <a:pPr marL="495285" lvl="1" indent="0">
              <a:lnSpc>
                <a:spcPct val="90000"/>
              </a:lnSpc>
              <a:buNone/>
            </a:pPr>
            <a:r>
              <a:rPr lang="en-US" altLang="zh-CN" sz="2383" dirty="0">
                <a:solidFill>
                  <a:schemeClr val="tx1"/>
                </a:solidFill>
              </a:rPr>
              <a:t>                  </a:t>
            </a:r>
            <a:r>
              <a:rPr lang="en-US" altLang="zh-CN" sz="2383" i="1" dirty="0" err="1">
                <a:solidFill>
                  <a:schemeClr val="tx1"/>
                </a:solidFill>
              </a:rPr>
              <a:t>finishTime</a:t>
            </a:r>
            <a:r>
              <a:rPr lang="en-US" altLang="zh-CN" sz="2383" dirty="0">
                <a:solidFill>
                  <a:schemeClr val="tx1"/>
                </a:solidFill>
              </a:rPr>
              <a:t>(v) &gt; </a:t>
            </a:r>
            <a:r>
              <a:rPr lang="en-US" altLang="zh-CN" sz="2383" i="1" dirty="0" err="1">
                <a:solidFill>
                  <a:schemeClr val="tx1"/>
                </a:solidFill>
              </a:rPr>
              <a:t>finishTime</a:t>
            </a:r>
            <a:r>
              <a:rPr lang="en-US" altLang="zh-CN" sz="2383" dirty="0">
                <a:solidFill>
                  <a:schemeClr val="tx1"/>
                </a:solidFill>
              </a:rPr>
              <a:t>(w), </a:t>
            </a:r>
          </a:p>
          <a:p>
            <a:pPr marL="495285" lvl="1" indent="0">
              <a:lnSpc>
                <a:spcPct val="90000"/>
              </a:lnSpc>
              <a:buNone/>
            </a:pPr>
            <a:r>
              <a:rPr lang="en-US" altLang="zh-CN" sz="2383" dirty="0">
                <a:solidFill>
                  <a:schemeClr val="tx1"/>
                </a:solidFill>
              </a:rPr>
              <a:t>    so, </a:t>
            </a:r>
            <a:r>
              <a:rPr lang="en-US" altLang="zh-CN" sz="2383" i="1" dirty="0" err="1">
                <a:solidFill>
                  <a:schemeClr val="tx1"/>
                </a:solidFill>
              </a:rPr>
              <a:t>topo</a:t>
            </a:r>
            <a:r>
              <a:rPr lang="en-US" altLang="zh-CN" sz="2383" dirty="0">
                <a:solidFill>
                  <a:schemeClr val="tx1"/>
                </a:solidFill>
              </a:rPr>
              <a:t>(w) is assigned earlier than </a:t>
            </a:r>
            <a:r>
              <a:rPr lang="en-US" altLang="zh-CN" sz="2383" i="1" dirty="0" err="1">
                <a:solidFill>
                  <a:schemeClr val="tx1"/>
                </a:solidFill>
              </a:rPr>
              <a:t>topo</a:t>
            </a:r>
            <a:r>
              <a:rPr lang="en-US" altLang="zh-CN" sz="2383" dirty="0">
                <a:solidFill>
                  <a:schemeClr val="tx1"/>
                </a:solidFill>
              </a:rPr>
              <a:t>(v). Note that </a:t>
            </a:r>
            <a:r>
              <a:rPr lang="en-US" altLang="zh-CN" sz="2383" i="1" dirty="0" err="1">
                <a:solidFill>
                  <a:schemeClr val="tx1"/>
                </a:solidFill>
              </a:rPr>
              <a:t>topoNum</a:t>
            </a:r>
            <a:r>
              <a:rPr lang="en-US" altLang="zh-CN" sz="2383" dirty="0">
                <a:solidFill>
                  <a:schemeClr val="tx1"/>
                </a:solidFill>
              </a:rPr>
              <a:t>  </a:t>
            </a:r>
          </a:p>
          <a:p>
            <a:pPr marL="495285" lvl="1" indent="0">
              <a:lnSpc>
                <a:spcPct val="90000"/>
              </a:lnSpc>
              <a:buNone/>
            </a:pPr>
            <a:r>
              <a:rPr lang="en-US" altLang="zh-CN" sz="2383" dirty="0">
                <a:solidFill>
                  <a:schemeClr val="tx1"/>
                </a:solidFill>
              </a:rPr>
              <a:t>    is incremented monotonically, so,</a:t>
            </a:r>
          </a:p>
          <a:p>
            <a:pPr marL="495285" lvl="1" indent="0">
              <a:lnSpc>
                <a:spcPct val="90000"/>
              </a:lnSpc>
              <a:buNone/>
            </a:pPr>
            <a:r>
              <a:rPr lang="en-US" altLang="zh-CN" sz="2383" dirty="0">
                <a:solidFill>
                  <a:schemeClr val="tx1"/>
                </a:solidFill>
              </a:rPr>
              <a:t>                  </a:t>
            </a:r>
            <a:r>
              <a:rPr lang="en-US" altLang="zh-CN" sz="2383" i="1" dirty="0" err="1">
                <a:solidFill>
                  <a:schemeClr val="tx1"/>
                </a:solidFill>
              </a:rPr>
              <a:t>topo</a:t>
            </a:r>
            <a:r>
              <a:rPr lang="en-US" altLang="zh-CN" sz="2383" dirty="0">
                <a:solidFill>
                  <a:schemeClr val="tx1"/>
                </a:solidFill>
              </a:rPr>
              <a:t>(v) &gt; </a:t>
            </a:r>
            <a:r>
              <a:rPr lang="en-US" altLang="zh-CN" sz="2383" i="1" dirty="0" err="1">
                <a:solidFill>
                  <a:schemeClr val="tx1"/>
                </a:solidFill>
              </a:rPr>
              <a:t>topo</a:t>
            </a:r>
            <a:r>
              <a:rPr lang="en-US" altLang="zh-CN" sz="2383" dirty="0">
                <a:solidFill>
                  <a:schemeClr val="tx1"/>
                </a:solidFill>
              </a:rPr>
              <a:t>(w).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875B-CF8A-4C30-BF96-2D5546953780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50762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379609" y="3482859"/>
            <a:ext cx="1092121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733" dirty="0"/>
              <a:t>MST</a:t>
            </a:r>
            <a:endParaRPr lang="zh-CN" altLang="en-US" sz="1733" dirty="0"/>
          </a:p>
        </p:txBody>
      </p:sp>
      <p:sp>
        <p:nvSpPr>
          <p:cNvPr id="11" name="矩形 10"/>
          <p:cNvSpPr/>
          <p:nvPr/>
        </p:nvSpPr>
        <p:spPr>
          <a:xfrm>
            <a:off x="5627748" y="3482859"/>
            <a:ext cx="1092121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733" dirty="0"/>
              <a:t>Path</a:t>
            </a:r>
            <a:br>
              <a:rPr lang="en-US" altLang="zh-CN" sz="1733" dirty="0"/>
            </a:br>
            <a:r>
              <a:rPr lang="en-US" altLang="zh-CN" sz="1733" dirty="0"/>
              <a:t>(single source)</a:t>
            </a:r>
            <a:endParaRPr lang="zh-CN" altLang="en-US" sz="1733" dirty="0"/>
          </a:p>
        </p:txBody>
      </p:sp>
      <p:sp>
        <p:nvSpPr>
          <p:cNvPr id="12" name="矩形 11"/>
          <p:cNvSpPr/>
          <p:nvPr/>
        </p:nvSpPr>
        <p:spPr>
          <a:xfrm>
            <a:off x="6915917" y="3482859"/>
            <a:ext cx="1092121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733" dirty="0"/>
              <a:t>Path</a:t>
            </a:r>
            <a:br>
              <a:rPr lang="en-US" altLang="zh-CN" sz="1733" dirty="0"/>
            </a:br>
            <a:r>
              <a:rPr lang="en-US" altLang="zh-CN" sz="1733" dirty="0"/>
              <a:t>(all-pair)</a:t>
            </a:r>
            <a:endParaRPr lang="zh-CN" altLang="en-US" sz="1733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Contents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3014-A3C5-4463-AAE4-B7C94A02639D}" type="datetime1">
              <a:rPr lang="en-US" altLang="zh-CN" smtClean="0"/>
              <a:t>3/5/2023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77087" y="3482859"/>
            <a:ext cx="1092000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383" dirty="0"/>
              <a:t>DFS</a:t>
            </a:r>
            <a:br>
              <a:rPr lang="en-US" altLang="zh-CN" sz="2383" dirty="0"/>
            </a:br>
            <a:r>
              <a:rPr lang="en-US" altLang="zh-CN" sz="2383" dirty="0"/>
              <a:t>BFS</a:t>
            </a:r>
            <a:endParaRPr lang="zh-CN" altLang="en-US" sz="2383" dirty="0"/>
          </a:p>
        </p:txBody>
      </p:sp>
      <p:sp>
        <p:nvSpPr>
          <p:cNvPr id="8" name="矩形 7"/>
          <p:cNvSpPr/>
          <p:nvPr/>
        </p:nvSpPr>
        <p:spPr>
          <a:xfrm>
            <a:off x="1825105" y="3483783"/>
            <a:ext cx="1092121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733" dirty="0"/>
              <a:t>DFS</a:t>
            </a:r>
            <a:br>
              <a:rPr lang="en-US" altLang="zh-CN" sz="1733" dirty="0"/>
            </a:br>
            <a:r>
              <a:rPr lang="en-US" altLang="zh-CN" sz="1733" dirty="0"/>
              <a:t>(directed)</a:t>
            </a:r>
            <a:endParaRPr lang="zh-CN" altLang="en-US" sz="1733" dirty="0"/>
          </a:p>
        </p:txBody>
      </p:sp>
      <p:sp>
        <p:nvSpPr>
          <p:cNvPr id="9" name="矩形 8"/>
          <p:cNvSpPr/>
          <p:nvPr/>
        </p:nvSpPr>
        <p:spPr>
          <a:xfrm>
            <a:off x="3073244" y="3482859"/>
            <a:ext cx="1092121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733" dirty="0"/>
              <a:t>DFS</a:t>
            </a:r>
            <a:br>
              <a:rPr lang="en-US" altLang="zh-CN" sz="1733" dirty="0"/>
            </a:br>
            <a:r>
              <a:rPr lang="en-US" altLang="zh-CN" sz="1733" dirty="0"/>
              <a:t>(undirected)</a:t>
            </a:r>
            <a:endParaRPr lang="zh-CN" altLang="en-US" sz="1733" dirty="0"/>
          </a:p>
        </p:txBody>
      </p:sp>
      <p:sp>
        <p:nvSpPr>
          <p:cNvPr id="13" name="矩形 12"/>
          <p:cNvSpPr/>
          <p:nvPr/>
        </p:nvSpPr>
        <p:spPr>
          <a:xfrm>
            <a:off x="8164055" y="3482859"/>
            <a:ext cx="1092121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733" dirty="0"/>
              <a:t>Dynamic programming</a:t>
            </a:r>
            <a:endParaRPr lang="zh-CN" altLang="en-US" sz="1733" dirty="0"/>
          </a:p>
        </p:txBody>
      </p:sp>
      <p:grpSp>
        <p:nvGrpSpPr>
          <p:cNvPr id="31" name="组合 30"/>
          <p:cNvGrpSpPr/>
          <p:nvPr/>
        </p:nvGrpSpPr>
        <p:grpSpPr>
          <a:xfrm>
            <a:off x="540121" y="3272982"/>
            <a:ext cx="3744000" cy="2176612"/>
            <a:chOff x="505349" y="3284984"/>
            <a:chExt cx="3456000" cy="2009181"/>
          </a:xfrm>
        </p:grpSpPr>
        <p:sp>
          <p:nvSpPr>
            <p:cNvPr id="3" name="矩形 2"/>
            <p:cNvSpPr/>
            <p:nvPr/>
          </p:nvSpPr>
          <p:spPr>
            <a:xfrm>
              <a:off x="505349" y="3284984"/>
              <a:ext cx="3456000" cy="156927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rgbClr val="CC339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950" dirty="0"/>
            </a:p>
            <a:p>
              <a:pPr algn="ctr"/>
              <a:endParaRPr lang="en-US" altLang="zh-CN" sz="1950" dirty="0"/>
            </a:p>
            <a:p>
              <a:pPr algn="ctr"/>
              <a:endParaRPr lang="en-US" altLang="zh-CN" sz="1950" dirty="0"/>
            </a:p>
            <a:p>
              <a:pPr algn="ctr"/>
              <a:endParaRPr lang="en-US" altLang="zh-CN" sz="1950" dirty="0"/>
            </a:p>
            <a:p>
              <a:pPr algn="ctr"/>
              <a:r>
                <a:rPr lang="zh-CN" altLang="en-US" sz="1950" dirty="0">
                  <a:solidFill>
                    <a:srgbClr val="FF0000"/>
                  </a:solidFill>
                </a:rPr>
                <a:t>回溯、分枝限界</a:t>
              </a:r>
              <a:r>
                <a:rPr lang="en-US" altLang="zh-CN" sz="1950" dirty="0">
                  <a:solidFill>
                    <a:srgbClr val="FF0000"/>
                  </a:solidFill>
                </a:rPr>
                <a:t> </a:t>
              </a:r>
              <a:endParaRPr lang="zh-CN" altLang="en-US" sz="1950" dirty="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55384" y="4901098"/>
              <a:ext cx="2880320" cy="393067"/>
            </a:xfrm>
            <a:prstGeom prst="rect">
              <a:avLst/>
            </a:prstGeom>
            <a:noFill/>
            <a:ln>
              <a:solidFill>
                <a:srgbClr val="CC3399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67" dirty="0"/>
                <a:t>decomposition</a:t>
              </a:r>
              <a:endParaRPr lang="zh-CN" altLang="en-US" sz="2167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303531" y="3337282"/>
            <a:ext cx="3744000" cy="1856659"/>
            <a:chOff x="3972490" y="3344337"/>
            <a:chExt cx="3456000" cy="1713839"/>
          </a:xfrm>
        </p:grpSpPr>
        <p:sp>
          <p:nvSpPr>
            <p:cNvPr id="26" name="矩形 25"/>
            <p:cNvSpPr/>
            <p:nvPr/>
          </p:nvSpPr>
          <p:spPr>
            <a:xfrm>
              <a:off x="3972490" y="3344337"/>
              <a:ext cx="3456000" cy="1713839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5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391201" y="4654206"/>
              <a:ext cx="2880320" cy="393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67" dirty="0"/>
                <a:t>graph structure</a:t>
              </a:r>
              <a:endParaRPr lang="zh-CN" altLang="en-US" sz="2167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289120" y="2683513"/>
            <a:ext cx="2507244" cy="1900068"/>
            <a:chOff x="3959187" y="2740858"/>
            <a:chExt cx="2314379" cy="1753909"/>
          </a:xfrm>
        </p:grpSpPr>
        <p:sp>
          <p:nvSpPr>
            <p:cNvPr id="27" name="矩形 26"/>
            <p:cNvSpPr/>
            <p:nvPr/>
          </p:nvSpPr>
          <p:spPr>
            <a:xfrm>
              <a:off x="3959187" y="2740858"/>
              <a:ext cx="2314379" cy="1753909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5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572000" y="2740858"/>
              <a:ext cx="1055755" cy="393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67" dirty="0"/>
                <a:t>greedy</a:t>
              </a:r>
              <a:endParaRPr lang="zh-CN" altLang="en-US" sz="2167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513173" y="2683513"/>
            <a:ext cx="3120347" cy="1907748"/>
            <a:chOff x="6012160" y="2740858"/>
            <a:chExt cx="2880320" cy="1760998"/>
          </a:xfrm>
        </p:grpSpPr>
        <p:sp>
          <p:nvSpPr>
            <p:cNvPr id="28" name="矩形 27"/>
            <p:cNvSpPr/>
            <p:nvPr/>
          </p:nvSpPr>
          <p:spPr>
            <a:xfrm>
              <a:off x="6335361" y="2740858"/>
              <a:ext cx="2314379" cy="176099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5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012160" y="2740858"/>
              <a:ext cx="2880320" cy="393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67" dirty="0"/>
                <a:t>DP</a:t>
              </a:r>
              <a:endParaRPr lang="zh-CN" altLang="en-US" sz="2167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28498" y="3193166"/>
            <a:ext cx="7672057" cy="2732113"/>
            <a:chOff x="395536" y="3211306"/>
            <a:chExt cx="7081899" cy="2521950"/>
          </a:xfrm>
        </p:grpSpPr>
        <p:sp>
          <p:nvSpPr>
            <p:cNvPr id="19" name="文本框 18"/>
            <p:cNvSpPr txBox="1"/>
            <p:nvPr/>
          </p:nvSpPr>
          <p:spPr>
            <a:xfrm>
              <a:off x="3297601" y="5325067"/>
              <a:ext cx="2880320" cy="393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67" dirty="0"/>
                <a:t>graph problems</a:t>
              </a:r>
              <a:endParaRPr lang="zh-CN" altLang="en-US" sz="2167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395536" y="3211306"/>
              <a:ext cx="7081899" cy="2521950"/>
            </a:xfrm>
            <a:prstGeom prst="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5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250921" y="1993861"/>
            <a:ext cx="5253789" cy="2741093"/>
            <a:chOff x="3923927" y="1988840"/>
            <a:chExt cx="4849651" cy="2645656"/>
          </a:xfrm>
        </p:grpSpPr>
        <p:sp>
          <p:nvSpPr>
            <p:cNvPr id="25" name="文本框 24"/>
            <p:cNvSpPr txBox="1"/>
            <p:nvPr/>
          </p:nvSpPr>
          <p:spPr>
            <a:xfrm>
              <a:off x="4918647" y="2094037"/>
              <a:ext cx="2880320" cy="41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67" dirty="0"/>
                <a:t>optimization problems</a:t>
              </a:r>
              <a:endParaRPr lang="zh-CN" altLang="en-US" sz="2167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3923927" y="1988840"/>
              <a:ext cx="4849651" cy="26456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50"/>
            </a:p>
          </p:txBody>
        </p:sp>
      </p:grpSp>
    </p:spTree>
    <p:extLst>
      <p:ext uri="{BB962C8B-B14F-4D97-AF65-F5344CB8AC3E}">
        <p14:creationId xmlns:p14="http://schemas.microsoft.com/office/powerpoint/2010/main" val="40790339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-98749"/>
            <a:ext cx="8915400" cy="1499524"/>
          </a:xfrm>
        </p:spPr>
        <p:txBody>
          <a:bodyPr/>
          <a:lstStyle/>
          <a:p>
            <a:pPr eaLnBrk="1" hangingPunct="1"/>
            <a:r>
              <a:rPr lang="en-US" altLang="zh-CN" dirty="0"/>
              <a:t>Task Scheduling</a:t>
            </a:r>
            <a:br>
              <a:rPr lang="en-US" altLang="zh-CN" dirty="0"/>
            </a:br>
            <a:r>
              <a:rPr lang="zh-CN" altLang="en-US" dirty="0"/>
              <a:t>任务调度</a:t>
            </a:r>
            <a:endParaRPr lang="en-US" altLang="zh-CN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998" y="1556793"/>
            <a:ext cx="9199165" cy="473179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Problem: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Scheduling a project consisting of a set of interdependent tasks to be done by one person.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Solution: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Establishing a dependency graph, the vertices are tasks, and edge </a:t>
            </a:r>
            <a:r>
              <a:rPr lang="en-US" altLang="zh-CN" dirty="0" err="1">
                <a:solidFill>
                  <a:schemeClr val="tx1"/>
                </a:solidFill>
              </a:rPr>
              <a:t>vw</a:t>
            </a:r>
            <a:r>
              <a:rPr lang="en-US" altLang="zh-CN" dirty="0">
                <a:solidFill>
                  <a:schemeClr val="tx1"/>
                </a:solidFill>
              </a:rPr>
              <a:t> is included </a:t>
            </a:r>
            <a:r>
              <a:rPr lang="en-US" altLang="zh-CN" dirty="0" err="1">
                <a:solidFill>
                  <a:schemeClr val="tx1"/>
                </a:solidFill>
              </a:rPr>
              <a:t>iff</a:t>
            </a:r>
            <a:r>
              <a:rPr lang="en-US" altLang="zh-CN" dirty="0">
                <a:solidFill>
                  <a:schemeClr val="tx1"/>
                </a:solidFill>
              </a:rPr>
              <a:t>. the execution of v depends on the completion of w, </a:t>
            </a:r>
          </a:p>
          <a:p>
            <a:pPr marL="495285" lvl="1" indent="0">
              <a:lnSpc>
                <a:spcPct val="90000"/>
              </a:lnSpc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495285" lvl="1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Making task scheduling according to the topological order of the graph(if existing).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1732-3611-4E17-9856-F05F1B8F7E5C}" type="datetime1">
              <a:rPr lang="en-US" altLang="zh-CN" smtClean="0"/>
              <a:t>3/5/2023</a:t>
            </a:fld>
            <a:endParaRPr lang="zh-CN" altLang="en-US" dirty="0"/>
          </a:p>
        </p:txBody>
      </p:sp>
      <p:cxnSp>
        <p:nvCxnSpPr>
          <p:cNvPr id="6" name="直接箭头连接符 5"/>
          <p:cNvCxnSpPr>
            <a:stCxn id="7" idx="6"/>
            <a:endCxn id="10" idx="2"/>
          </p:cNvCxnSpPr>
          <p:nvPr/>
        </p:nvCxnSpPr>
        <p:spPr>
          <a:xfrm>
            <a:off x="3236809" y="5067182"/>
            <a:ext cx="28083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456723" y="4677139"/>
            <a:ext cx="780087" cy="7800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467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</a:t>
            </a:r>
            <a:endParaRPr lang="zh-CN" altLang="en-US" sz="195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045121" y="4677139"/>
            <a:ext cx="780087" cy="7800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467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</a:t>
            </a:r>
            <a:endParaRPr lang="zh-CN" altLang="en-US" sz="195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26853" y="4677139"/>
            <a:ext cx="2262251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50" b="1" dirty="0">
                <a:solidFill>
                  <a:srgbClr val="FF0000"/>
                </a:solidFill>
              </a:rPr>
              <a:t>任务</a:t>
            </a:r>
            <a:r>
              <a:rPr lang="en-US" altLang="zh-CN" sz="1950" b="1" dirty="0">
                <a:solidFill>
                  <a:srgbClr val="FF0000"/>
                </a:solidFill>
              </a:rPr>
              <a:t>v</a:t>
            </a:r>
            <a:r>
              <a:rPr lang="zh-CN" altLang="en-US" sz="1950" b="1" dirty="0">
                <a:solidFill>
                  <a:srgbClr val="FF0000"/>
                </a:solidFill>
              </a:rPr>
              <a:t>依赖任务</a:t>
            </a:r>
            <a:r>
              <a:rPr lang="en-US" altLang="zh-CN" sz="1950" b="1" dirty="0">
                <a:solidFill>
                  <a:srgbClr val="FF0000"/>
                </a:solidFill>
              </a:rPr>
              <a:t>w</a:t>
            </a:r>
            <a:endParaRPr lang="zh-CN" altLang="en-US" sz="19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686691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-3382"/>
            <a:ext cx="8915400" cy="1139147"/>
          </a:xfrm>
        </p:spPr>
        <p:txBody>
          <a:bodyPr/>
          <a:lstStyle/>
          <a:p>
            <a:r>
              <a:rPr lang="en-US" altLang="zh-CN" sz="4983" dirty="0"/>
              <a:t>Task Scheduling: an Example</a:t>
            </a:r>
            <a:endParaRPr lang="zh-CN" altLang="en-US" sz="4983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6" name="Rectangle 58" descr="羊皮纸"/>
          <p:cNvSpPr>
            <a:spLocks noChangeArrowheads="1"/>
          </p:cNvSpPr>
          <p:nvPr/>
        </p:nvSpPr>
        <p:spPr bwMode="auto">
          <a:xfrm>
            <a:off x="5186892" y="1556792"/>
            <a:ext cx="4447381" cy="5303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zh-CN" altLang="en-US" sz="1950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50838" y="1790684"/>
            <a:ext cx="3119702" cy="3527312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rgbClr val="FF9900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167" dirty="0">
                <a:latin typeface="Calibri" pitchFamily="34" charset="0"/>
                <a:ea typeface="宋体" pitchFamily="2" charset="-122"/>
                <a:cs typeface="Calibri" pitchFamily="34" charset="0"/>
              </a:rPr>
              <a:t>Tasks(No.)    Depends on</a:t>
            </a:r>
          </a:p>
          <a:p>
            <a:pPr>
              <a:lnSpc>
                <a:spcPct val="50000"/>
              </a:lnSpc>
              <a:defRPr/>
            </a:pPr>
            <a:r>
              <a:rPr lang="en-US" altLang="zh-CN" sz="2167" dirty="0">
                <a:latin typeface="Calibri" pitchFamily="34" charset="0"/>
                <a:ea typeface="宋体" pitchFamily="2" charset="-122"/>
                <a:cs typeface="Calibri" pitchFamily="34" charset="0"/>
              </a:rPr>
              <a:t>-------------------------------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2167" dirty="0">
                <a:latin typeface="Calibri" pitchFamily="34" charset="0"/>
                <a:ea typeface="宋体" pitchFamily="2" charset="-122"/>
                <a:cs typeface="Calibri" pitchFamily="34" charset="0"/>
              </a:rPr>
              <a:t>choose clothes(1)   9</a:t>
            </a:r>
          </a:p>
          <a:p>
            <a:pPr>
              <a:defRPr/>
            </a:pPr>
            <a:r>
              <a:rPr lang="en-US" altLang="zh-CN" sz="2167" dirty="0">
                <a:latin typeface="Calibri" pitchFamily="34" charset="0"/>
                <a:ea typeface="宋体" pitchFamily="2" charset="-122"/>
                <a:cs typeface="Calibri" pitchFamily="34" charset="0"/>
              </a:rPr>
              <a:t>dress(2)                    1,8</a:t>
            </a:r>
          </a:p>
          <a:p>
            <a:pPr>
              <a:defRPr/>
            </a:pPr>
            <a:r>
              <a:rPr lang="en-US" altLang="zh-CN" sz="2167" dirty="0">
                <a:latin typeface="Calibri" pitchFamily="34" charset="0"/>
                <a:ea typeface="宋体" pitchFamily="2" charset="-122"/>
                <a:cs typeface="Calibri" pitchFamily="34" charset="0"/>
              </a:rPr>
              <a:t>eat breakfast(3)      5,6,7</a:t>
            </a:r>
          </a:p>
          <a:p>
            <a:pPr>
              <a:defRPr/>
            </a:pPr>
            <a:r>
              <a:rPr lang="en-US" altLang="zh-CN" sz="2167" dirty="0">
                <a:latin typeface="Calibri" pitchFamily="34" charset="0"/>
                <a:ea typeface="宋体" pitchFamily="2" charset="-122"/>
                <a:cs typeface="Calibri" pitchFamily="34" charset="0"/>
              </a:rPr>
              <a:t>leave(4)                    2,3</a:t>
            </a:r>
          </a:p>
          <a:p>
            <a:pPr>
              <a:defRPr/>
            </a:pPr>
            <a:r>
              <a:rPr lang="en-US" altLang="zh-CN" sz="2167" dirty="0">
                <a:latin typeface="Calibri" pitchFamily="34" charset="0"/>
                <a:ea typeface="宋体" pitchFamily="2" charset="-122"/>
                <a:cs typeface="Calibri" pitchFamily="34" charset="0"/>
              </a:rPr>
              <a:t>make coffee(5)        9</a:t>
            </a:r>
          </a:p>
          <a:p>
            <a:pPr>
              <a:defRPr/>
            </a:pPr>
            <a:r>
              <a:rPr lang="en-US" altLang="zh-CN" sz="2167" dirty="0">
                <a:latin typeface="Calibri" pitchFamily="34" charset="0"/>
                <a:ea typeface="宋体" pitchFamily="2" charset="-122"/>
                <a:cs typeface="Calibri" pitchFamily="34" charset="0"/>
              </a:rPr>
              <a:t>make toast(6)          9</a:t>
            </a:r>
          </a:p>
          <a:p>
            <a:pPr>
              <a:defRPr/>
            </a:pPr>
            <a:r>
              <a:rPr lang="en-US" altLang="zh-CN" sz="2167" dirty="0">
                <a:latin typeface="Calibri" pitchFamily="34" charset="0"/>
                <a:ea typeface="宋体" pitchFamily="2" charset="-122"/>
                <a:cs typeface="Calibri" pitchFamily="34" charset="0"/>
              </a:rPr>
              <a:t>pour juice(7)           9</a:t>
            </a:r>
          </a:p>
          <a:p>
            <a:pPr>
              <a:defRPr/>
            </a:pPr>
            <a:r>
              <a:rPr lang="en-US" altLang="zh-CN" sz="2167" dirty="0">
                <a:latin typeface="Calibri" pitchFamily="34" charset="0"/>
                <a:ea typeface="宋体" pitchFamily="2" charset="-122"/>
                <a:cs typeface="Calibri" pitchFamily="34" charset="0"/>
              </a:rPr>
              <a:t>shower(8)                9</a:t>
            </a:r>
          </a:p>
          <a:p>
            <a:pPr>
              <a:defRPr/>
            </a:pPr>
            <a:r>
              <a:rPr lang="en-US" altLang="zh-CN" sz="2167" dirty="0">
                <a:latin typeface="Calibri" pitchFamily="34" charset="0"/>
                <a:ea typeface="宋体" pitchFamily="2" charset="-122"/>
                <a:cs typeface="Calibri" pitchFamily="34" charset="0"/>
              </a:rPr>
              <a:t>wake up(9)             -</a:t>
            </a: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7135416" y="2335859"/>
            <a:ext cx="467783" cy="491860"/>
            <a:chOff x="1020" y="1525"/>
            <a:chExt cx="272" cy="286"/>
          </a:xfrm>
        </p:grpSpPr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3</a:t>
              </a:r>
            </a:p>
          </p:txBody>
        </p:sp>
      </p:grp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6122459" y="2803642"/>
            <a:ext cx="467783" cy="491860"/>
            <a:chOff x="1020" y="1525"/>
            <a:chExt cx="272" cy="286"/>
          </a:xfrm>
        </p:grpSpPr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2</a:t>
              </a:r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8150093" y="2726251"/>
            <a:ext cx="467783" cy="491860"/>
            <a:chOff x="1020" y="1525"/>
            <a:chExt cx="272" cy="286"/>
          </a:xfrm>
        </p:grpSpPr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4</a:t>
              </a:r>
            </a:p>
          </p:txBody>
        </p:sp>
      </p:grp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5652956" y="3818319"/>
            <a:ext cx="467783" cy="491860"/>
            <a:chOff x="1020" y="1525"/>
            <a:chExt cx="272" cy="286"/>
          </a:xfrm>
        </p:grpSpPr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1</a:t>
              </a:r>
            </a:p>
          </p:txBody>
        </p:sp>
      </p:grp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5652956" y="4832996"/>
            <a:ext cx="467783" cy="491860"/>
            <a:chOff x="1020" y="1525"/>
            <a:chExt cx="272" cy="286"/>
          </a:xfrm>
        </p:grpSpPr>
        <p:sp>
          <p:nvSpPr>
            <p:cNvPr id="21" name="Oval 18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6</a:t>
              </a:r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6746743" y="5379890"/>
            <a:ext cx="467783" cy="491860"/>
            <a:chOff x="1020" y="1525"/>
            <a:chExt cx="272" cy="286"/>
          </a:xfrm>
        </p:grpSpPr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7</a:t>
              </a:r>
            </a:p>
          </p:txBody>
        </p:sp>
      </p:grp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7682310" y="5378170"/>
            <a:ext cx="467783" cy="491860"/>
            <a:chOff x="1020" y="1525"/>
            <a:chExt cx="272" cy="286"/>
          </a:xfrm>
        </p:grpSpPr>
        <p:sp>
          <p:nvSpPr>
            <p:cNvPr id="27" name="Oval 24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8</a:t>
              </a:r>
            </a:p>
          </p:txBody>
        </p:sp>
      </p:grpSp>
      <p:grpSp>
        <p:nvGrpSpPr>
          <p:cNvPr id="29" name="Group 26"/>
          <p:cNvGrpSpPr>
            <a:grpSpLocks/>
          </p:cNvGrpSpPr>
          <p:nvPr/>
        </p:nvGrpSpPr>
        <p:grpSpPr bwMode="auto">
          <a:xfrm>
            <a:off x="8695267" y="3740928"/>
            <a:ext cx="467783" cy="491860"/>
            <a:chOff x="1020" y="1525"/>
            <a:chExt cx="272" cy="286"/>
          </a:xfrm>
        </p:grpSpPr>
        <p:sp>
          <p:nvSpPr>
            <p:cNvPr id="30" name="Oval 27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5</a:t>
              </a:r>
            </a:p>
          </p:txBody>
        </p:sp>
      </p:grpSp>
      <p:grpSp>
        <p:nvGrpSpPr>
          <p:cNvPr id="32" name="Group 29"/>
          <p:cNvGrpSpPr>
            <a:grpSpLocks/>
          </p:cNvGrpSpPr>
          <p:nvPr/>
        </p:nvGrpSpPr>
        <p:grpSpPr bwMode="auto">
          <a:xfrm>
            <a:off x="8695267" y="4832996"/>
            <a:ext cx="467783" cy="491860"/>
            <a:chOff x="1020" y="1525"/>
            <a:chExt cx="272" cy="286"/>
          </a:xfrm>
        </p:grpSpPr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9</a:t>
              </a:r>
            </a:p>
          </p:txBody>
        </p:sp>
      </p:grp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7603200" y="2569750"/>
            <a:ext cx="546894" cy="3130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 flipV="1">
            <a:off x="5965958" y="3273144"/>
            <a:ext cx="311282" cy="545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6667634" y="3037533"/>
            <a:ext cx="14824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 flipV="1">
            <a:off x="5965958" y="2726251"/>
            <a:ext cx="1248569" cy="210674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 flipH="1">
            <a:off x="8150094" y="5223388"/>
            <a:ext cx="545173" cy="3112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 flipH="1">
            <a:off x="7214527" y="5144278"/>
            <a:ext cx="1480740" cy="3903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H="1">
            <a:off x="6122459" y="5066887"/>
            <a:ext cx="257280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 flipH="1" flipV="1">
            <a:off x="6122459" y="4131321"/>
            <a:ext cx="2572808" cy="77906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V="1">
            <a:off x="8929158" y="4208711"/>
            <a:ext cx="0" cy="6242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 flipH="1" flipV="1">
            <a:off x="7525809" y="2726251"/>
            <a:ext cx="1248569" cy="1014677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 flipV="1">
            <a:off x="6901525" y="2803642"/>
            <a:ext cx="467783" cy="2574528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 flipH="1" flipV="1">
            <a:off x="6511132" y="3194034"/>
            <a:ext cx="1325960" cy="218413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5030391" y="3429646"/>
            <a:ext cx="93556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 dirty="0">
                <a:solidFill>
                  <a:srgbClr val="009900"/>
                </a:solidFill>
              </a:rPr>
              <a:t>1/</a:t>
            </a:r>
            <a:r>
              <a:rPr lang="en-US" altLang="zh-CN" sz="2600" b="1" dirty="0">
                <a:solidFill>
                  <a:srgbClr val="FF0000"/>
                </a:solidFill>
              </a:rPr>
              <a:t>4/</a:t>
            </a:r>
            <a:r>
              <a:rPr lang="en-US" altLang="zh-CN" sz="2600" b="1" dirty="0">
                <a:solidFill>
                  <a:srgbClr val="0000CC"/>
                </a:solidFill>
              </a:rPr>
              <a:t>2</a:t>
            </a:r>
          </a:p>
        </p:txBody>
      </p:sp>
      <p:sp>
        <p:nvSpPr>
          <p:cNvPr id="48" name="Text Box 46"/>
          <p:cNvSpPr txBox="1">
            <a:spLocks noChangeArrowheads="1"/>
          </p:cNvSpPr>
          <p:nvPr/>
        </p:nvSpPr>
        <p:spPr bwMode="auto">
          <a:xfrm>
            <a:off x="8306594" y="2337578"/>
            <a:ext cx="124856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>
                <a:solidFill>
                  <a:srgbClr val="009900"/>
                </a:solidFill>
              </a:rPr>
              <a:t>17/</a:t>
            </a:r>
            <a:r>
              <a:rPr lang="en-US" altLang="zh-CN" sz="2600" b="1">
                <a:solidFill>
                  <a:srgbClr val="FF0000"/>
                </a:solidFill>
              </a:rPr>
              <a:t>18/</a:t>
            </a:r>
            <a:r>
              <a:rPr lang="en-US" altLang="zh-CN" sz="2600" b="1">
                <a:solidFill>
                  <a:srgbClr val="0000CC"/>
                </a:solidFill>
              </a:rPr>
              <a:t>9</a:t>
            </a:r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5420783" y="2414969"/>
            <a:ext cx="93556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>
                <a:solidFill>
                  <a:srgbClr val="009900"/>
                </a:solidFill>
              </a:rPr>
              <a:t>5/</a:t>
            </a:r>
            <a:r>
              <a:rPr lang="en-US" altLang="zh-CN" sz="2600" b="1">
                <a:solidFill>
                  <a:srgbClr val="FF0000"/>
                </a:solidFill>
              </a:rPr>
              <a:t>8/</a:t>
            </a:r>
            <a:r>
              <a:rPr lang="en-US" altLang="zh-CN" sz="2600" b="1">
                <a:solidFill>
                  <a:srgbClr val="0000CC"/>
                </a:solidFill>
              </a:rPr>
              <a:t>4</a:t>
            </a:r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6278960" y="2024576"/>
            <a:ext cx="109206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>
                <a:solidFill>
                  <a:srgbClr val="009900"/>
                </a:solidFill>
              </a:rPr>
              <a:t>9/</a:t>
            </a:r>
            <a:r>
              <a:rPr lang="en-US" altLang="zh-CN" sz="2600" b="1">
                <a:solidFill>
                  <a:srgbClr val="FF0000"/>
                </a:solidFill>
              </a:rPr>
              <a:t>16/</a:t>
            </a:r>
            <a:r>
              <a:rPr lang="en-US" altLang="zh-CN" sz="2600" b="1">
                <a:solidFill>
                  <a:srgbClr val="0000CC"/>
                </a:solidFill>
              </a:rPr>
              <a:t>8</a:t>
            </a:r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5264284" y="5223388"/>
            <a:ext cx="140506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>
                <a:solidFill>
                  <a:srgbClr val="009900"/>
                </a:solidFill>
              </a:rPr>
              <a:t>12/</a:t>
            </a:r>
            <a:r>
              <a:rPr lang="en-US" altLang="zh-CN" sz="2600" b="1">
                <a:solidFill>
                  <a:srgbClr val="FF0000"/>
                </a:solidFill>
              </a:rPr>
              <a:t>13/</a:t>
            </a:r>
            <a:r>
              <a:rPr lang="en-US" altLang="zh-CN" sz="2600" b="1">
                <a:solidFill>
                  <a:srgbClr val="0000CC"/>
                </a:solidFill>
              </a:rPr>
              <a:t>6</a:t>
            </a:r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8696987" y="3350535"/>
            <a:ext cx="12090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>
                <a:solidFill>
                  <a:srgbClr val="009900"/>
                </a:solidFill>
              </a:rPr>
              <a:t>10/</a:t>
            </a:r>
            <a:r>
              <a:rPr lang="en-US" altLang="zh-CN" sz="2600" b="1">
                <a:solidFill>
                  <a:srgbClr val="FF0000"/>
                </a:solidFill>
              </a:rPr>
              <a:t>11/</a:t>
            </a:r>
            <a:r>
              <a:rPr lang="en-US" altLang="zh-CN" sz="2600" b="1">
                <a:solidFill>
                  <a:srgbClr val="0000CC"/>
                </a:solidFill>
              </a:rPr>
              <a:t>5</a:t>
            </a:r>
          </a:p>
        </p:txBody>
      </p:sp>
      <p:sp>
        <p:nvSpPr>
          <p:cNvPr id="53" name="Text Box 51"/>
          <p:cNvSpPr txBox="1">
            <a:spLocks noChangeArrowheads="1"/>
          </p:cNvSpPr>
          <p:nvPr/>
        </p:nvSpPr>
        <p:spPr bwMode="auto">
          <a:xfrm>
            <a:off x="6278961" y="5768563"/>
            <a:ext cx="140506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>
                <a:solidFill>
                  <a:srgbClr val="009900"/>
                </a:solidFill>
              </a:rPr>
              <a:t>14/</a:t>
            </a:r>
            <a:r>
              <a:rPr lang="en-US" altLang="zh-CN" sz="2600" b="1">
                <a:solidFill>
                  <a:srgbClr val="FF0000"/>
                </a:solidFill>
              </a:rPr>
              <a:t>15/</a:t>
            </a:r>
            <a:r>
              <a:rPr lang="en-US" altLang="zh-CN" sz="2600" b="1">
                <a:solidFill>
                  <a:srgbClr val="0000CC"/>
                </a:solidFill>
              </a:rPr>
              <a:t>7</a:t>
            </a:r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7684029" y="5847673"/>
            <a:ext cx="93556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>
                <a:solidFill>
                  <a:srgbClr val="009900"/>
                </a:solidFill>
              </a:rPr>
              <a:t>6/</a:t>
            </a:r>
            <a:r>
              <a:rPr lang="en-US" altLang="zh-CN" sz="2600" b="1">
                <a:solidFill>
                  <a:srgbClr val="FF0000"/>
                </a:solidFill>
              </a:rPr>
              <a:t>7/</a:t>
            </a:r>
            <a:r>
              <a:rPr lang="en-US" altLang="zh-CN" sz="2600" b="1">
                <a:solidFill>
                  <a:srgbClr val="0000CC"/>
                </a:solidFill>
              </a:rPr>
              <a:t>3</a:t>
            </a:r>
          </a:p>
        </p:txBody>
      </p:sp>
      <p:sp>
        <p:nvSpPr>
          <p:cNvPr id="55" name="Text Box 53"/>
          <p:cNvSpPr txBox="1">
            <a:spLocks noChangeArrowheads="1"/>
          </p:cNvSpPr>
          <p:nvPr/>
        </p:nvSpPr>
        <p:spPr bwMode="auto">
          <a:xfrm>
            <a:off x="8696987" y="5223388"/>
            <a:ext cx="93556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>
                <a:solidFill>
                  <a:srgbClr val="009900"/>
                </a:solidFill>
              </a:rPr>
              <a:t>2/</a:t>
            </a:r>
            <a:r>
              <a:rPr lang="en-US" altLang="zh-CN" sz="2600" b="1">
                <a:solidFill>
                  <a:srgbClr val="FF0000"/>
                </a:solidFill>
              </a:rPr>
              <a:t>3/</a:t>
            </a:r>
            <a:r>
              <a:rPr lang="en-US" altLang="zh-CN" sz="2600" b="1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56" name="AutoShape 54"/>
          <p:cNvSpPr>
            <a:spLocks noChangeArrowheads="1"/>
          </p:cNvSpPr>
          <p:nvPr/>
        </p:nvSpPr>
        <p:spPr bwMode="auto">
          <a:xfrm rot="678596">
            <a:off x="3626569" y="3212839"/>
            <a:ext cx="1482460" cy="7016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 sz="1950">
              <a:ea typeface="宋体" pitchFamily="2" charset="-122"/>
            </a:endParaRPr>
          </a:p>
        </p:txBody>
      </p: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1129904" y="5847269"/>
            <a:ext cx="4134379" cy="722505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rgbClr val="339966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950" dirty="0">
                <a:ea typeface="宋体" pitchFamily="2" charset="-122"/>
              </a:rPr>
              <a:t>A reverse  topological order</a:t>
            </a:r>
          </a:p>
          <a:p>
            <a:pPr algn="ctr">
              <a:spcBef>
                <a:spcPct val="10000"/>
              </a:spcBef>
              <a:defRPr/>
            </a:pPr>
            <a:r>
              <a:rPr lang="en-US" altLang="zh-CN" sz="1950" b="1" dirty="0">
                <a:solidFill>
                  <a:srgbClr val="663300"/>
                </a:solidFill>
                <a:ea typeface="宋体" pitchFamily="2" charset="-122"/>
              </a:rPr>
              <a:t>9, 1, 8, 2, 5, 6, 7, 3, 4</a:t>
            </a:r>
          </a:p>
        </p:txBody>
      </p:sp>
      <p:sp>
        <p:nvSpPr>
          <p:cNvPr id="58" name="AutoShape 56"/>
          <p:cNvSpPr>
            <a:spLocks noChangeArrowheads="1"/>
          </p:cNvSpPr>
          <p:nvPr/>
        </p:nvSpPr>
        <p:spPr bwMode="auto">
          <a:xfrm rot="7829043">
            <a:off x="4290021" y="4873411"/>
            <a:ext cx="1405070" cy="7016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 sz="1950">
              <a:ea typeface="宋体" pitchFamily="2" charset="-122"/>
            </a:endParaRPr>
          </a:p>
        </p:txBody>
      </p: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7761769" y="1685562"/>
            <a:ext cx="1793743" cy="492443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>
                <a:solidFill>
                  <a:schemeClr val="tx2"/>
                </a:solidFill>
              </a:rPr>
              <a:t>The</a:t>
            </a:r>
            <a:r>
              <a:rPr lang="en-US" altLang="zh-CN" sz="2600"/>
              <a:t> DAG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733087" y="6393330"/>
            <a:ext cx="3533557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50" b="1" dirty="0">
                <a:solidFill>
                  <a:schemeClr val="tx2"/>
                </a:solidFill>
              </a:rPr>
              <a:t>Start time/finish time/</a:t>
            </a:r>
            <a:r>
              <a:rPr lang="en-US" altLang="zh-CN" sz="1950" b="1" dirty="0" err="1">
                <a:solidFill>
                  <a:schemeClr val="tx2"/>
                </a:solidFill>
              </a:rPr>
              <a:t>topo</a:t>
            </a:r>
            <a:r>
              <a:rPr lang="en-US" altLang="zh-CN" sz="1950" b="1" dirty="0">
                <a:solidFill>
                  <a:schemeClr val="tx2"/>
                </a:solidFill>
              </a:rPr>
              <a:t> #</a:t>
            </a:r>
            <a:endParaRPr lang="zh-CN" altLang="en-US" sz="1950" b="1" dirty="0">
              <a:solidFill>
                <a:schemeClr val="tx2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FC7B-2500-4306-BD87-A16DCEED726D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895074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998" y="1556148"/>
            <a:ext cx="9199165" cy="514905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033" dirty="0">
                <a:solidFill>
                  <a:schemeClr val="tx1"/>
                </a:solidFill>
              </a:rPr>
              <a:t>    </a:t>
            </a:r>
            <a:r>
              <a:rPr lang="en-US" altLang="zh-CN" sz="2600" dirty="0">
                <a:solidFill>
                  <a:schemeClr val="tx1"/>
                </a:solidFill>
              </a:rPr>
              <a:t>Assuming that parallel executions of tasks (v</a:t>
            </a:r>
            <a:r>
              <a:rPr lang="en-US" altLang="zh-CN" sz="2600" baseline="-25000" dirty="0">
                <a:solidFill>
                  <a:schemeClr val="tx1"/>
                </a:solidFill>
              </a:rPr>
              <a:t>i</a:t>
            </a:r>
            <a:r>
              <a:rPr lang="en-US" altLang="zh-CN" sz="2600" dirty="0">
                <a:solidFill>
                  <a:schemeClr val="tx1"/>
                </a:solidFill>
              </a:rPr>
              <a:t>) are possible except for prohibited by interdependency.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3033" dirty="0">
                <a:solidFill>
                  <a:schemeClr val="tx1"/>
                </a:solidFill>
              </a:rPr>
              <a:t>Observation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In a critical path, v</a:t>
            </a:r>
            <a:r>
              <a:rPr lang="en-US" altLang="zh-CN" i="1" baseline="-25000" dirty="0">
                <a:solidFill>
                  <a:schemeClr val="tx1"/>
                </a:solidFill>
              </a:rPr>
              <a:t>i</a:t>
            </a:r>
            <a:r>
              <a:rPr lang="en-US" altLang="zh-CN" baseline="-25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, is a critical dependency of v</a:t>
            </a:r>
            <a:r>
              <a:rPr lang="en-US" altLang="zh-CN" i="1" baseline="-25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, i.e. any delay in v</a:t>
            </a:r>
            <a:r>
              <a:rPr lang="en-US" altLang="zh-CN" i="1" baseline="-25000" dirty="0">
                <a:solidFill>
                  <a:schemeClr val="tx1"/>
                </a:solidFill>
              </a:rPr>
              <a:t>i</a:t>
            </a:r>
            <a:r>
              <a:rPr lang="en-US" altLang="zh-CN" baseline="-25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will result in delay in v</a:t>
            </a:r>
            <a:r>
              <a:rPr lang="en-US" altLang="zh-CN" i="1" baseline="-25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The time for entire project depends on the time for the critical path.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Reducing the time of a off-critical-path task is of no help for reducing the total time for the project.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033" dirty="0">
                <a:solidFill>
                  <a:schemeClr val="tx1"/>
                </a:solidFill>
              </a:rPr>
              <a:t>The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Find the critical path in a</a:t>
            </a:r>
            <a:r>
              <a:rPr lang="en-US" altLang="zh-CN" b="1" dirty="0">
                <a:solidFill>
                  <a:schemeClr val="tx1"/>
                </a:solidFill>
              </a:rPr>
              <a:t> DAG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(Try to reduce the time for the critical path)</a:t>
            </a:r>
          </a:p>
        </p:txBody>
      </p:sp>
      <p:sp>
        <p:nvSpPr>
          <p:cNvPr id="18434" name="Rectangle 6" descr="蓝色砂纸"/>
          <p:cNvSpPr>
            <a:spLocks noChangeArrowheads="1"/>
          </p:cNvSpPr>
          <p:nvPr/>
        </p:nvSpPr>
        <p:spPr bwMode="auto">
          <a:xfrm>
            <a:off x="339048" y="2355850"/>
            <a:ext cx="9245600" cy="445770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17645"/>
            <a:ext cx="8915400" cy="1139147"/>
          </a:xfrm>
        </p:spPr>
        <p:txBody>
          <a:bodyPr/>
          <a:lstStyle/>
          <a:p>
            <a:pPr eaLnBrk="1" hangingPunct="1"/>
            <a:r>
              <a:rPr lang="en-US" altLang="zh-CN" dirty="0"/>
              <a:t>Project Optimization Problem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6201139" y="5379244"/>
            <a:ext cx="3276203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dirty="0">
                <a:latin typeface="Calibri" pitchFamily="34" charset="0"/>
                <a:cs typeface="Calibri" pitchFamily="34" charset="0"/>
              </a:rPr>
              <a:t>This is a precondition.</a:t>
            </a: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H="1">
            <a:off x="5811096" y="5613137"/>
            <a:ext cx="312463" cy="266244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  <a:headEnd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95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92DC-B01B-4D57-BEFC-32604FB2E713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3452697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17645"/>
            <a:ext cx="8915400" cy="1139147"/>
          </a:xfrm>
        </p:spPr>
        <p:txBody>
          <a:bodyPr/>
          <a:lstStyle/>
          <a:p>
            <a:pPr eaLnBrk="1" hangingPunct="1"/>
            <a:r>
              <a:rPr lang="en-US" altLang="zh-CN" dirty="0"/>
              <a:t>Critical Path in a </a:t>
            </a:r>
            <a:br>
              <a:rPr lang="en-US" altLang="zh-CN" dirty="0"/>
            </a:br>
            <a:r>
              <a:rPr lang="en-US" altLang="zh-CN" dirty="0"/>
              <a:t>Task Graph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727" y="1556147"/>
            <a:ext cx="9361793" cy="49650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sz="2600" dirty="0">
                <a:solidFill>
                  <a:schemeClr val="tx1"/>
                </a:solidFill>
              </a:rPr>
              <a:t>Earliest start time(</a:t>
            </a:r>
            <a:r>
              <a:rPr lang="en-US" altLang="zh-CN" sz="2600" dirty="0" err="1">
                <a:solidFill>
                  <a:schemeClr val="tx1"/>
                </a:solidFill>
              </a:rPr>
              <a:t>est</a:t>
            </a:r>
            <a:r>
              <a:rPr lang="en-US" altLang="zh-CN" sz="2600" dirty="0">
                <a:solidFill>
                  <a:schemeClr val="tx1"/>
                </a:solidFill>
              </a:rPr>
              <a:t>) for a task v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altLang="zh-CN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 dependencies(</a:t>
            </a:r>
            <a:r>
              <a:rPr lang="en-US" altLang="zh-CN" b="1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)==empty, then </a:t>
            </a:r>
            <a:r>
              <a:rPr lang="en-US" altLang="zh-CN" b="1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est</a:t>
            </a:r>
            <a:r>
              <a:rPr lang="en-US" altLang="zh-CN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b="1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]= 0;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altLang="zh-CN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Else,</a:t>
            </a:r>
            <a:r>
              <a:rPr lang="en-US" altLang="zh-CN" b="1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est</a:t>
            </a:r>
            <a:r>
              <a:rPr lang="en-US" altLang="zh-CN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b="1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]=maximum{</a:t>
            </a:r>
            <a:r>
              <a:rPr lang="en-US" altLang="zh-CN" b="1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eft</a:t>
            </a:r>
            <a:r>
              <a:rPr lang="en-US" altLang="zh-CN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b="1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altLang="zh-CN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]|</a:t>
            </a:r>
            <a:r>
              <a:rPr lang="en-US" altLang="zh-CN" b="1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altLang="zh-CN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/>
              </a:rPr>
              <a:t></a:t>
            </a:r>
            <a:r>
              <a:rPr lang="en-US" altLang="zh-CN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dependencies</a:t>
            </a:r>
            <a:r>
              <a:rPr lang="en-US" altLang="zh-CN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)}.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sz="2600" dirty="0">
                <a:solidFill>
                  <a:schemeClr val="tx1"/>
                </a:solidFill>
              </a:rPr>
              <a:t>Earliest finish time(</a:t>
            </a:r>
            <a:r>
              <a:rPr lang="en-US" altLang="zh-CN" sz="2600" dirty="0" err="1">
                <a:solidFill>
                  <a:schemeClr val="tx1"/>
                </a:solidFill>
              </a:rPr>
              <a:t>eft</a:t>
            </a:r>
            <a:r>
              <a:rPr lang="en-US" altLang="zh-CN" sz="2600" dirty="0">
                <a:solidFill>
                  <a:schemeClr val="tx1"/>
                </a:solidFill>
              </a:rPr>
              <a:t>) for a task v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>
                <a:solidFill>
                  <a:schemeClr val="tx1"/>
                </a:solidFill>
              </a:rPr>
              <a:t>For any task: </a:t>
            </a:r>
            <a:r>
              <a:rPr lang="en-US" altLang="zh-CN" b="1" i="1" dirty="0" err="1">
                <a:solidFill>
                  <a:schemeClr val="tx1"/>
                </a:solidFill>
              </a:rPr>
              <a:t>eft</a:t>
            </a:r>
            <a:r>
              <a:rPr lang="en-US" altLang="zh-CN" b="1" dirty="0">
                <a:solidFill>
                  <a:schemeClr val="tx1"/>
                </a:solidFill>
              </a:rPr>
              <a:t>[</a:t>
            </a:r>
            <a:r>
              <a:rPr lang="en-US" altLang="zh-CN" b="1" i="1" dirty="0">
                <a:solidFill>
                  <a:schemeClr val="tx1"/>
                </a:solidFill>
              </a:rPr>
              <a:t>v</a:t>
            </a:r>
            <a:r>
              <a:rPr lang="en-US" altLang="zh-CN" b="1" dirty="0">
                <a:solidFill>
                  <a:schemeClr val="tx1"/>
                </a:solidFill>
              </a:rPr>
              <a:t>] = </a:t>
            </a:r>
            <a:r>
              <a:rPr lang="en-US" altLang="zh-CN" b="1" i="1" dirty="0" err="1">
                <a:solidFill>
                  <a:schemeClr val="tx1"/>
                </a:solidFill>
              </a:rPr>
              <a:t>est</a:t>
            </a:r>
            <a:r>
              <a:rPr lang="en-US" altLang="zh-CN" b="1" dirty="0">
                <a:solidFill>
                  <a:schemeClr val="tx1"/>
                </a:solidFill>
              </a:rPr>
              <a:t>[</a:t>
            </a:r>
            <a:r>
              <a:rPr lang="en-US" altLang="zh-CN" b="1" i="1" dirty="0">
                <a:solidFill>
                  <a:schemeClr val="tx1"/>
                </a:solidFill>
              </a:rPr>
              <a:t>v</a:t>
            </a:r>
            <a:r>
              <a:rPr lang="en-US" altLang="zh-CN" b="1" dirty="0">
                <a:solidFill>
                  <a:schemeClr val="tx1"/>
                </a:solidFill>
              </a:rPr>
              <a:t>]</a:t>
            </a:r>
            <a:r>
              <a:rPr lang="en-US" altLang="zh-CN" b="1" i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+ </a:t>
            </a:r>
            <a:r>
              <a:rPr lang="en-US" altLang="zh-CN" b="1" i="1" dirty="0">
                <a:solidFill>
                  <a:schemeClr val="tx1"/>
                </a:solidFill>
              </a:rPr>
              <a:t>duration</a:t>
            </a:r>
            <a:r>
              <a:rPr lang="en-US" altLang="zh-CN" b="1" dirty="0">
                <a:solidFill>
                  <a:schemeClr val="tx1"/>
                </a:solidFill>
              </a:rPr>
              <a:t>[</a:t>
            </a:r>
            <a:r>
              <a:rPr lang="en-US" altLang="zh-CN" b="1" i="1" dirty="0">
                <a:solidFill>
                  <a:schemeClr val="tx1"/>
                </a:solidFill>
              </a:rPr>
              <a:t>v</a:t>
            </a:r>
            <a:r>
              <a:rPr lang="en-US" altLang="zh-CN" b="1" dirty="0">
                <a:solidFill>
                  <a:schemeClr val="tx1"/>
                </a:solidFill>
              </a:rPr>
              <a:t>]</a:t>
            </a:r>
            <a:endParaRPr lang="en-US" altLang="zh-CN" b="1" i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sz="2600" dirty="0">
                <a:solidFill>
                  <a:schemeClr val="tx1"/>
                </a:solidFill>
              </a:rPr>
              <a:t>Critical path in a project is a sequence of tasks: v</a:t>
            </a:r>
            <a:r>
              <a:rPr lang="en-US" altLang="zh-CN" sz="2600" baseline="-25000" dirty="0">
                <a:solidFill>
                  <a:schemeClr val="tx1"/>
                </a:solidFill>
              </a:rPr>
              <a:t>0</a:t>
            </a:r>
            <a:r>
              <a:rPr lang="en-US" altLang="zh-CN" sz="2600" dirty="0">
                <a:solidFill>
                  <a:schemeClr val="tx1"/>
                </a:solidFill>
              </a:rPr>
              <a:t>, v</a:t>
            </a:r>
            <a:r>
              <a:rPr lang="en-US" altLang="zh-CN" sz="2600" baseline="-25000" dirty="0">
                <a:solidFill>
                  <a:schemeClr val="tx1"/>
                </a:solidFill>
              </a:rPr>
              <a:t>1</a:t>
            </a:r>
            <a:r>
              <a:rPr lang="en-US" altLang="zh-CN" sz="2600" dirty="0">
                <a:solidFill>
                  <a:schemeClr val="tx1"/>
                </a:solidFill>
              </a:rPr>
              <a:t>, …, </a:t>
            </a:r>
            <a:r>
              <a:rPr lang="en-US" altLang="zh-CN" sz="2600" dirty="0" err="1">
                <a:solidFill>
                  <a:schemeClr val="tx1"/>
                </a:solidFill>
              </a:rPr>
              <a:t>v</a:t>
            </a:r>
            <a:r>
              <a:rPr lang="en-US" altLang="zh-CN" sz="2600" i="1" baseline="-25000" dirty="0" err="1">
                <a:solidFill>
                  <a:schemeClr val="tx1"/>
                </a:solidFill>
              </a:rPr>
              <a:t>k</a:t>
            </a:r>
            <a:r>
              <a:rPr lang="en-US" altLang="zh-CN" sz="2600" dirty="0">
                <a:solidFill>
                  <a:schemeClr val="tx1"/>
                </a:solidFill>
              </a:rPr>
              <a:t>, satisfying: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>
                <a:solidFill>
                  <a:schemeClr val="tx1"/>
                </a:solidFill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 has no dependencies;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dirty="0">
                <a:solidFill>
                  <a:schemeClr val="tx1"/>
                </a:solidFill>
              </a:rPr>
              <a:t>For any v</a:t>
            </a:r>
            <a:r>
              <a:rPr lang="en-US" altLang="zh-CN" baseline="-25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=1,2,…,</a:t>
            </a:r>
            <a:r>
              <a:rPr lang="en-US" altLang="zh-CN" i="1" dirty="0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), v</a:t>
            </a:r>
            <a:r>
              <a:rPr lang="en-US" altLang="zh-CN" i="1" baseline="-25000" dirty="0">
                <a:solidFill>
                  <a:schemeClr val="tx1"/>
                </a:solidFill>
              </a:rPr>
              <a:t>i</a:t>
            </a:r>
            <a:r>
              <a:rPr lang="en-US" altLang="zh-CN" baseline="-25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 is a dependency of v</a:t>
            </a:r>
            <a:r>
              <a:rPr lang="en-US" altLang="zh-CN" i="1" baseline="-25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, such that </a:t>
            </a:r>
            <a:r>
              <a:rPr lang="en-US" altLang="zh-CN" i="1" dirty="0" err="1">
                <a:solidFill>
                  <a:schemeClr val="tx1"/>
                </a:solidFill>
              </a:rPr>
              <a:t>est</a:t>
            </a:r>
            <a:r>
              <a:rPr lang="en-US" altLang="zh-CN" dirty="0">
                <a:solidFill>
                  <a:schemeClr val="tx1"/>
                </a:solidFill>
              </a:rPr>
              <a:t> of v</a:t>
            </a:r>
            <a:r>
              <a:rPr lang="en-US" altLang="zh-CN" i="1" baseline="-25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equals </a:t>
            </a:r>
            <a:r>
              <a:rPr lang="en-US" altLang="zh-CN" i="1" dirty="0" err="1">
                <a:solidFill>
                  <a:schemeClr val="tx1"/>
                </a:solidFill>
              </a:rPr>
              <a:t>eft</a:t>
            </a:r>
            <a:r>
              <a:rPr lang="en-US" altLang="zh-CN" dirty="0">
                <a:solidFill>
                  <a:schemeClr val="tx1"/>
                </a:solidFill>
              </a:rPr>
              <a:t> of v</a:t>
            </a:r>
            <a:r>
              <a:rPr lang="en-US" altLang="zh-CN" i="1" baseline="-25000" dirty="0">
                <a:solidFill>
                  <a:schemeClr val="tx1"/>
                </a:solidFill>
              </a:rPr>
              <a:t>i</a:t>
            </a:r>
            <a:r>
              <a:rPr lang="en-US" altLang="zh-CN" baseline="-25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i="1" dirty="0" err="1">
                <a:solidFill>
                  <a:schemeClr val="tx1"/>
                </a:solidFill>
              </a:rPr>
              <a:t>eft</a:t>
            </a:r>
            <a:r>
              <a:rPr lang="en-US" altLang="zh-CN" dirty="0">
                <a:solidFill>
                  <a:schemeClr val="tx1"/>
                </a:solidFill>
              </a:rPr>
              <a:t> of </a:t>
            </a:r>
            <a:r>
              <a:rPr lang="en-US" altLang="zh-CN" dirty="0" err="1">
                <a:solidFill>
                  <a:schemeClr val="tx1"/>
                </a:solidFill>
              </a:rPr>
              <a:t>v</a:t>
            </a:r>
            <a:r>
              <a:rPr lang="en-US" altLang="zh-CN" i="1" baseline="-25000" dirty="0" err="1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, is maximum for all tasks in the project.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84ED-F978-415B-9052-AC4A6C8E5708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453837"/>
      </p:ext>
    </p:extLst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DAG with Weights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34</a:t>
            </a:fld>
            <a:endParaRPr lang="zh-CN" altLang="en-US"/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7450138" y="1556658"/>
            <a:ext cx="467783" cy="491860"/>
            <a:chOff x="1020" y="1525"/>
            <a:chExt cx="272" cy="28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3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6437181" y="2024442"/>
            <a:ext cx="467783" cy="491860"/>
            <a:chOff x="1020" y="1525"/>
            <a:chExt cx="272" cy="28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2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8464815" y="1947051"/>
            <a:ext cx="467783" cy="491860"/>
            <a:chOff x="1020" y="1525"/>
            <a:chExt cx="272" cy="28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4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967677" y="3039119"/>
            <a:ext cx="467783" cy="491860"/>
            <a:chOff x="1020" y="1525"/>
            <a:chExt cx="272" cy="28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1</a:t>
              </a:r>
            </a:p>
          </p:txBody>
        </p:sp>
      </p:grp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5967677" y="4053796"/>
            <a:ext cx="467783" cy="491860"/>
            <a:chOff x="1020" y="1525"/>
            <a:chExt cx="272" cy="286"/>
          </a:xfrm>
        </p:grpSpPr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6</a:t>
              </a:r>
            </a:p>
          </p:txBody>
        </p:sp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7061465" y="4600690"/>
            <a:ext cx="467783" cy="491860"/>
            <a:chOff x="1020" y="1525"/>
            <a:chExt cx="272" cy="286"/>
          </a:xfrm>
        </p:grpSpPr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7</a:t>
              </a:r>
            </a:p>
          </p:txBody>
        </p:sp>
      </p:grpSp>
      <p:grpSp>
        <p:nvGrpSpPr>
          <p:cNvPr id="25" name="Group 25"/>
          <p:cNvGrpSpPr>
            <a:grpSpLocks/>
          </p:cNvGrpSpPr>
          <p:nvPr/>
        </p:nvGrpSpPr>
        <p:grpSpPr bwMode="auto">
          <a:xfrm>
            <a:off x="7997031" y="4598969"/>
            <a:ext cx="467783" cy="491860"/>
            <a:chOff x="1020" y="1525"/>
            <a:chExt cx="272" cy="286"/>
          </a:xfrm>
        </p:grpSpPr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8</a:t>
              </a:r>
            </a:p>
          </p:txBody>
        </p:sp>
      </p:grpSp>
      <p:grpSp>
        <p:nvGrpSpPr>
          <p:cNvPr id="28" name="Group 28"/>
          <p:cNvGrpSpPr>
            <a:grpSpLocks/>
          </p:cNvGrpSpPr>
          <p:nvPr/>
        </p:nvGrpSpPr>
        <p:grpSpPr bwMode="auto">
          <a:xfrm>
            <a:off x="9009989" y="2961728"/>
            <a:ext cx="467783" cy="491860"/>
            <a:chOff x="1020" y="1525"/>
            <a:chExt cx="272" cy="286"/>
          </a:xfrm>
        </p:grpSpPr>
        <p:sp>
          <p:nvSpPr>
            <p:cNvPr id="29" name="Oval 29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5</a:t>
              </a:r>
            </a:p>
          </p:txBody>
        </p:sp>
      </p:grpSp>
      <p:grpSp>
        <p:nvGrpSpPr>
          <p:cNvPr id="31" name="Group 31"/>
          <p:cNvGrpSpPr>
            <a:grpSpLocks/>
          </p:cNvGrpSpPr>
          <p:nvPr/>
        </p:nvGrpSpPr>
        <p:grpSpPr bwMode="auto">
          <a:xfrm>
            <a:off x="9009989" y="4053796"/>
            <a:ext cx="467783" cy="491860"/>
            <a:chOff x="1020" y="1525"/>
            <a:chExt cx="272" cy="286"/>
          </a:xfrm>
        </p:grpSpPr>
        <p:sp>
          <p:nvSpPr>
            <p:cNvPr id="32" name="Oval 32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9</a:t>
              </a:r>
            </a:p>
          </p:txBody>
        </p:sp>
      </p:grp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7917921" y="1790550"/>
            <a:ext cx="546894" cy="3130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 flipV="1">
            <a:off x="6280679" y="2493943"/>
            <a:ext cx="311283" cy="545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6982355" y="2258333"/>
            <a:ext cx="14824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6280680" y="1947050"/>
            <a:ext cx="1248569" cy="210674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H="1">
            <a:off x="8464814" y="4444187"/>
            <a:ext cx="545175" cy="3112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 flipH="1">
            <a:off x="7450138" y="4365078"/>
            <a:ext cx="1559852" cy="3903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 flipH="1">
            <a:off x="6437181" y="4287687"/>
            <a:ext cx="257280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 flipH="1" flipV="1">
            <a:off x="6437181" y="3352121"/>
            <a:ext cx="2572808" cy="77906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 flipV="1">
            <a:off x="9243881" y="3429511"/>
            <a:ext cx="0" cy="6242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H="1" flipV="1">
            <a:off x="7840531" y="1947050"/>
            <a:ext cx="1248569" cy="1014677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4" name="Line 44"/>
          <p:cNvSpPr>
            <a:spLocks noChangeShapeType="1"/>
          </p:cNvSpPr>
          <p:nvPr/>
        </p:nvSpPr>
        <p:spPr bwMode="auto">
          <a:xfrm flipV="1">
            <a:off x="7216246" y="2024441"/>
            <a:ext cx="467783" cy="2574528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 flipH="1" flipV="1">
            <a:off x="6825854" y="2414834"/>
            <a:ext cx="1325959" cy="218413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6" name="Text Box 56"/>
          <p:cNvSpPr txBox="1">
            <a:spLocks noChangeArrowheads="1"/>
          </p:cNvSpPr>
          <p:nvPr/>
        </p:nvSpPr>
        <p:spPr bwMode="auto">
          <a:xfrm>
            <a:off x="5654676" y="1711439"/>
            <a:ext cx="1482460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67"/>
              <a:t>dress: 6.5</a:t>
            </a:r>
          </a:p>
        </p:txBody>
      </p:sp>
      <p:sp>
        <p:nvSpPr>
          <p:cNvPr id="47" name="Text Box 57"/>
          <p:cNvSpPr txBox="1">
            <a:spLocks noChangeArrowheads="1"/>
          </p:cNvSpPr>
          <p:nvPr/>
        </p:nvSpPr>
        <p:spPr bwMode="auto">
          <a:xfrm>
            <a:off x="8463095" y="1556658"/>
            <a:ext cx="1092067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67"/>
              <a:t>leave: 1</a:t>
            </a:r>
          </a:p>
        </p:txBody>
      </p:sp>
      <p:sp>
        <p:nvSpPr>
          <p:cNvPr id="48" name="Text Box 58"/>
          <p:cNvSpPr txBox="1">
            <a:spLocks noChangeArrowheads="1"/>
          </p:cNvSpPr>
          <p:nvPr/>
        </p:nvSpPr>
        <p:spPr bwMode="auto">
          <a:xfrm>
            <a:off x="6746744" y="1322766"/>
            <a:ext cx="1014677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67"/>
              <a:t>eat: 6</a:t>
            </a:r>
          </a:p>
        </p:txBody>
      </p:sp>
      <p:sp>
        <p:nvSpPr>
          <p:cNvPr id="49" name="Text Box 59"/>
          <p:cNvSpPr txBox="1">
            <a:spLocks noChangeArrowheads="1"/>
          </p:cNvSpPr>
          <p:nvPr/>
        </p:nvSpPr>
        <p:spPr bwMode="auto">
          <a:xfrm>
            <a:off x="5109502" y="2569615"/>
            <a:ext cx="1403350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67"/>
              <a:t>choose: 3</a:t>
            </a:r>
          </a:p>
        </p:txBody>
      </p:sp>
      <p:sp>
        <p:nvSpPr>
          <p:cNvPr id="50" name="Text Box 60"/>
          <p:cNvSpPr txBox="1">
            <a:spLocks noChangeArrowheads="1"/>
          </p:cNvSpPr>
          <p:nvPr/>
        </p:nvSpPr>
        <p:spPr bwMode="auto">
          <a:xfrm>
            <a:off x="7450137" y="4987642"/>
            <a:ext cx="1637242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67"/>
              <a:t>shower: 8.5</a:t>
            </a:r>
          </a:p>
        </p:txBody>
      </p:sp>
      <p:sp>
        <p:nvSpPr>
          <p:cNvPr id="51" name="Text Box 61"/>
          <p:cNvSpPr txBox="1">
            <a:spLocks noChangeArrowheads="1"/>
          </p:cNvSpPr>
          <p:nvPr/>
        </p:nvSpPr>
        <p:spPr bwMode="auto">
          <a:xfrm>
            <a:off x="8853488" y="4442468"/>
            <a:ext cx="1325960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67"/>
              <a:t>wake:0</a:t>
            </a:r>
          </a:p>
        </p:txBody>
      </p:sp>
      <p:sp>
        <p:nvSpPr>
          <p:cNvPr id="52" name="Text Box 62"/>
          <p:cNvSpPr txBox="1">
            <a:spLocks noChangeArrowheads="1"/>
          </p:cNvSpPr>
          <p:nvPr/>
        </p:nvSpPr>
        <p:spPr bwMode="auto">
          <a:xfrm>
            <a:off x="7684029" y="2960008"/>
            <a:ext cx="2105025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67"/>
              <a:t>coffee: 4.5</a:t>
            </a:r>
          </a:p>
        </p:txBody>
      </p:sp>
      <p:sp>
        <p:nvSpPr>
          <p:cNvPr id="53" name="Text Box 63"/>
          <p:cNvSpPr txBox="1">
            <a:spLocks noChangeArrowheads="1"/>
          </p:cNvSpPr>
          <p:nvPr/>
        </p:nvSpPr>
        <p:spPr bwMode="auto">
          <a:xfrm>
            <a:off x="5109502" y="3740793"/>
            <a:ext cx="2029354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67"/>
              <a:t>toast: 2</a:t>
            </a:r>
          </a:p>
        </p:txBody>
      </p:sp>
      <p:sp>
        <p:nvSpPr>
          <p:cNvPr id="54" name="Text Box 64"/>
          <p:cNvSpPr txBox="1">
            <a:spLocks noChangeArrowheads="1"/>
          </p:cNvSpPr>
          <p:nvPr/>
        </p:nvSpPr>
        <p:spPr bwMode="auto">
          <a:xfrm>
            <a:off x="5967677" y="4598969"/>
            <a:ext cx="1872854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67"/>
              <a:t>juice: 0.5</a:t>
            </a:r>
          </a:p>
        </p:txBody>
      </p:sp>
      <p:grpSp>
        <p:nvGrpSpPr>
          <p:cNvPr id="55" name="Group 65"/>
          <p:cNvGrpSpPr>
            <a:grpSpLocks/>
          </p:cNvGrpSpPr>
          <p:nvPr/>
        </p:nvGrpSpPr>
        <p:grpSpPr bwMode="auto">
          <a:xfrm>
            <a:off x="350838" y="5378036"/>
            <a:ext cx="467783" cy="491860"/>
            <a:chOff x="1020" y="1525"/>
            <a:chExt cx="272" cy="286"/>
          </a:xfrm>
        </p:grpSpPr>
        <p:sp>
          <p:nvSpPr>
            <p:cNvPr id="56" name="Oval 66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57" name="Text Box 67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9</a:t>
              </a:r>
            </a:p>
          </p:txBody>
        </p:sp>
      </p:grpSp>
      <p:grpSp>
        <p:nvGrpSpPr>
          <p:cNvPr id="58" name="Group 68"/>
          <p:cNvGrpSpPr>
            <a:grpSpLocks/>
          </p:cNvGrpSpPr>
          <p:nvPr/>
        </p:nvGrpSpPr>
        <p:grpSpPr bwMode="auto">
          <a:xfrm>
            <a:off x="1599406" y="6470103"/>
            <a:ext cx="467783" cy="491860"/>
            <a:chOff x="1020" y="1525"/>
            <a:chExt cx="272" cy="286"/>
          </a:xfrm>
        </p:grpSpPr>
        <p:sp>
          <p:nvSpPr>
            <p:cNvPr id="59" name="Oval 69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60" name="Text Box 70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7</a:t>
              </a:r>
            </a:p>
          </p:txBody>
        </p:sp>
      </p:grpSp>
      <p:grpSp>
        <p:nvGrpSpPr>
          <p:cNvPr id="61" name="Group 71"/>
          <p:cNvGrpSpPr>
            <a:grpSpLocks/>
          </p:cNvGrpSpPr>
          <p:nvPr/>
        </p:nvGrpSpPr>
        <p:grpSpPr bwMode="auto">
          <a:xfrm>
            <a:off x="1599406" y="5611927"/>
            <a:ext cx="467783" cy="491860"/>
            <a:chOff x="1020" y="1525"/>
            <a:chExt cx="272" cy="286"/>
          </a:xfrm>
        </p:grpSpPr>
        <p:sp>
          <p:nvSpPr>
            <p:cNvPr id="62" name="Oval 72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63" name="Text Box 73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6</a:t>
              </a:r>
            </a:p>
          </p:txBody>
        </p:sp>
      </p:grpSp>
      <p:grpSp>
        <p:nvGrpSpPr>
          <p:cNvPr id="64" name="Group 74"/>
          <p:cNvGrpSpPr>
            <a:grpSpLocks/>
          </p:cNvGrpSpPr>
          <p:nvPr/>
        </p:nvGrpSpPr>
        <p:grpSpPr bwMode="auto">
          <a:xfrm>
            <a:off x="1599406" y="4753751"/>
            <a:ext cx="467783" cy="491860"/>
            <a:chOff x="1020" y="1525"/>
            <a:chExt cx="272" cy="286"/>
          </a:xfrm>
        </p:grpSpPr>
        <p:sp>
          <p:nvSpPr>
            <p:cNvPr id="65" name="Oval 75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66" name="Text Box 76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5</a:t>
              </a:r>
            </a:p>
          </p:txBody>
        </p:sp>
      </p:grpSp>
      <p:grpSp>
        <p:nvGrpSpPr>
          <p:cNvPr id="67" name="Group 77"/>
          <p:cNvGrpSpPr>
            <a:grpSpLocks/>
          </p:cNvGrpSpPr>
          <p:nvPr/>
        </p:nvGrpSpPr>
        <p:grpSpPr bwMode="auto">
          <a:xfrm>
            <a:off x="1599406" y="3895575"/>
            <a:ext cx="467783" cy="491860"/>
            <a:chOff x="1020" y="1525"/>
            <a:chExt cx="272" cy="286"/>
          </a:xfrm>
        </p:grpSpPr>
        <p:sp>
          <p:nvSpPr>
            <p:cNvPr id="68" name="Oval 78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69" name="Text Box 79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8</a:t>
              </a:r>
            </a:p>
          </p:txBody>
        </p:sp>
      </p:grpSp>
      <p:grpSp>
        <p:nvGrpSpPr>
          <p:cNvPr id="70" name="Group 80"/>
          <p:cNvGrpSpPr>
            <a:grpSpLocks/>
          </p:cNvGrpSpPr>
          <p:nvPr/>
        </p:nvGrpSpPr>
        <p:grpSpPr bwMode="auto">
          <a:xfrm>
            <a:off x="1599406" y="3037399"/>
            <a:ext cx="467783" cy="491860"/>
            <a:chOff x="1020" y="1525"/>
            <a:chExt cx="272" cy="286"/>
          </a:xfrm>
        </p:grpSpPr>
        <p:sp>
          <p:nvSpPr>
            <p:cNvPr id="71" name="Oval 81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72" name="Text Box 82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1</a:t>
              </a:r>
            </a:p>
          </p:txBody>
        </p:sp>
      </p:grpSp>
      <p:grpSp>
        <p:nvGrpSpPr>
          <p:cNvPr id="73" name="Group 83"/>
          <p:cNvGrpSpPr>
            <a:grpSpLocks/>
          </p:cNvGrpSpPr>
          <p:nvPr/>
        </p:nvGrpSpPr>
        <p:grpSpPr bwMode="auto">
          <a:xfrm>
            <a:off x="3080148" y="6158821"/>
            <a:ext cx="467783" cy="491860"/>
            <a:chOff x="1020" y="1525"/>
            <a:chExt cx="272" cy="286"/>
          </a:xfrm>
        </p:grpSpPr>
        <p:sp>
          <p:nvSpPr>
            <p:cNvPr id="74" name="Oval 84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75" name="Text Box 85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3</a:t>
              </a:r>
            </a:p>
          </p:txBody>
        </p:sp>
      </p:grpSp>
      <p:grpSp>
        <p:nvGrpSpPr>
          <p:cNvPr id="76" name="Group 86"/>
          <p:cNvGrpSpPr>
            <a:grpSpLocks/>
          </p:cNvGrpSpPr>
          <p:nvPr/>
        </p:nvGrpSpPr>
        <p:grpSpPr bwMode="auto">
          <a:xfrm>
            <a:off x="3080148" y="4131186"/>
            <a:ext cx="467783" cy="491860"/>
            <a:chOff x="1020" y="1525"/>
            <a:chExt cx="272" cy="286"/>
          </a:xfrm>
        </p:grpSpPr>
        <p:sp>
          <p:nvSpPr>
            <p:cNvPr id="77" name="Oval 87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78" name="Text Box 88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2</a:t>
              </a:r>
            </a:p>
          </p:txBody>
        </p:sp>
      </p:grpSp>
      <p:grpSp>
        <p:nvGrpSpPr>
          <p:cNvPr id="79" name="Group 89"/>
          <p:cNvGrpSpPr>
            <a:grpSpLocks/>
          </p:cNvGrpSpPr>
          <p:nvPr/>
        </p:nvGrpSpPr>
        <p:grpSpPr bwMode="auto">
          <a:xfrm>
            <a:off x="4641718" y="5534536"/>
            <a:ext cx="467783" cy="491860"/>
            <a:chOff x="1020" y="1525"/>
            <a:chExt cx="272" cy="286"/>
          </a:xfrm>
        </p:grpSpPr>
        <p:sp>
          <p:nvSpPr>
            <p:cNvPr id="80" name="Oval 90"/>
            <p:cNvSpPr>
              <a:spLocks noChangeArrowheads="1"/>
            </p:cNvSpPr>
            <p:nvPr/>
          </p:nvSpPr>
          <p:spPr bwMode="auto">
            <a:xfrm>
              <a:off x="1020" y="1525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81" name="Text Box 91"/>
            <p:cNvSpPr txBox="1">
              <a:spLocks noChangeArrowheads="1"/>
            </p:cNvSpPr>
            <p:nvPr/>
          </p:nvSpPr>
          <p:spPr bwMode="auto">
            <a:xfrm>
              <a:off x="1020" y="1525"/>
              <a:ext cx="22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4</a:t>
              </a:r>
            </a:p>
          </p:txBody>
        </p:sp>
      </p:grpSp>
      <p:sp>
        <p:nvSpPr>
          <p:cNvPr id="82" name="Line 92"/>
          <p:cNvSpPr>
            <a:spLocks noChangeShapeType="1"/>
          </p:cNvSpPr>
          <p:nvPr/>
        </p:nvSpPr>
        <p:spPr bwMode="auto">
          <a:xfrm flipH="1">
            <a:off x="662121" y="3427791"/>
            <a:ext cx="937286" cy="1950244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3" name="Line 93"/>
          <p:cNvSpPr>
            <a:spLocks noChangeShapeType="1"/>
          </p:cNvSpPr>
          <p:nvPr/>
        </p:nvSpPr>
        <p:spPr bwMode="auto">
          <a:xfrm flipH="1">
            <a:off x="741231" y="4285967"/>
            <a:ext cx="935567" cy="109206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4" name="Line 94"/>
          <p:cNvSpPr>
            <a:spLocks noChangeShapeType="1"/>
          </p:cNvSpPr>
          <p:nvPr/>
        </p:nvSpPr>
        <p:spPr bwMode="auto">
          <a:xfrm flipH="1">
            <a:off x="741231" y="5144143"/>
            <a:ext cx="858176" cy="390392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5" name="Line 95"/>
          <p:cNvSpPr>
            <a:spLocks noChangeShapeType="1"/>
          </p:cNvSpPr>
          <p:nvPr/>
        </p:nvSpPr>
        <p:spPr bwMode="auto">
          <a:xfrm flipH="1" flipV="1">
            <a:off x="818622" y="5691038"/>
            <a:ext cx="780785" cy="154781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6" name="Line 96"/>
          <p:cNvSpPr>
            <a:spLocks noChangeShapeType="1"/>
          </p:cNvSpPr>
          <p:nvPr/>
        </p:nvSpPr>
        <p:spPr bwMode="auto">
          <a:xfrm flipH="1" flipV="1">
            <a:off x="741231" y="5768427"/>
            <a:ext cx="858176" cy="858177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7" name="Line 97"/>
          <p:cNvSpPr>
            <a:spLocks noChangeShapeType="1"/>
          </p:cNvSpPr>
          <p:nvPr/>
        </p:nvSpPr>
        <p:spPr bwMode="auto">
          <a:xfrm flipH="1" flipV="1">
            <a:off x="1988080" y="3350400"/>
            <a:ext cx="1092068" cy="8581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8" name="Line 98"/>
          <p:cNvSpPr>
            <a:spLocks noChangeShapeType="1"/>
          </p:cNvSpPr>
          <p:nvPr/>
        </p:nvSpPr>
        <p:spPr bwMode="auto">
          <a:xfrm flipH="1" flipV="1">
            <a:off x="2077509" y="4160422"/>
            <a:ext cx="1002639" cy="20465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9" name="Line 99"/>
          <p:cNvSpPr>
            <a:spLocks noChangeShapeType="1"/>
          </p:cNvSpPr>
          <p:nvPr/>
        </p:nvSpPr>
        <p:spPr bwMode="auto">
          <a:xfrm flipH="1" flipV="1">
            <a:off x="1988080" y="5066752"/>
            <a:ext cx="1092068" cy="1169458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0" name="Line 101"/>
          <p:cNvSpPr>
            <a:spLocks noChangeShapeType="1"/>
          </p:cNvSpPr>
          <p:nvPr/>
        </p:nvSpPr>
        <p:spPr bwMode="auto">
          <a:xfrm flipH="1">
            <a:off x="2067190" y="6470102"/>
            <a:ext cx="1012958" cy="2338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1" name="Line 102"/>
          <p:cNvSpPr>
            <a:spLocks noChangeShapeType="1"/>
          </p:cNvSpPr>
          <p:nvPr/>
        </p:nvSpPr>
        <p:spPr bwMode="auto">
          <a:xfrm flipH="1" flipV="1">
            <a:off x="1988080" y="5924929"/>
            <a:ext cx="1092068" cy="4677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2" name="Line 103"/>
          <p:cNvSpPr>
            <a:spLocks noChangeShapeType="1"/>
          </p:cNvSpPr>
          <p:nvPr/>
        </p:nvSpPr>
        <p:spPr bwMode="auto">
          <a:xfrm flipH="1" flipV="1">
            <a:off x="3470539" y="4519859"/>
            <a:ext cx="1171179" cy="109206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3" name="Line 105"/>
          <p:cNvSpPr>
            <a:spLocks noChangeShapeType="1"/>
          </p:cNvSpPr>
          <p:nvPr/>
        </p:nvSpPr>
        <p:spPr bwMode="auto">
          <a:xfrm flipH="1">
            <a:off x="3549651" y="5845818"/>
            <a:ext cx="1092068" cy="469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4" name="Text Box 109"/>
          <p:cNvSpPr txBox="1">
            <a:spLocks noChangeArrowheads="1"/>
          </p:cNvSpPr>
          <p:nvPr/>
        </p:nvSpPr>
        <p:spPr bwMode="auto">
          <a:xfrm>
            <a:off x="5888567" y="5457146"/>
            <a:ext cx="935567" cy="492443"/>
          </a:xfrm>
          <a:prstGeom prst="rect">
            <a:avLst/>
          </a:prstGeom>
          <a:noFill/>
          <a:ln w="57150" cmpd="thinThick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600" b="1" i="1">
                <a:solidFill>
                  <a:srgbClr val="FF0000"/>
                </a:solidFill>
              </a:rPr>
              <a:t>done</a:t>
            </a:r>
          </a:p>
        </p:txBody>
      </p:sp>
      <p:sp>
        <p:nvSpPr>
          <p:cNvPr id="95" name="Line 111"/>
          <p:cNvSpPr>
            <a:spLocks noChangeShapeType="1"/>
          </p:cNvSpPr>
          <p:nvPr/>
        </p:nvSpPr>
        <p:spPr bwMode="auto">
          <a:xfrm flipH="1">
            <a:off x="5109502" y="5768427"/>
            <a:ext cx="7016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6" name="Text Box 112"/>
          <p:cNvSpPr txBox="1">
            <a:spLocks noChangeArrowheads="1"/>
          </p:cNvSpPr>
          <p:nvPr/>
        </p:nvSpPr>
        <p:spPr bwMode="auto">
          <a:xfrm>
            <a:off x="896012" y="6158821"/>
            <a:ext cx="7016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>
                <a:solidFill>
                  <a:srgbClr val="0000CC"/>
                </a:solidFill>
              </a:rPr>
              <a:t>0</a:t>
            </a:r>
          </a:p>
        </p:txBody>
      </p:sp>
      <p:sp>
        <p:nvSpPr>
          <p:cNvPr id="97" name="Text Box 113"/>
          <p:cNvSpPr txBox="1">
            <a:spLocks noChangeArrowheads="1"/>
          </p:cNvSpPr>
          <p:nvPr/>
        </p:nvSpPr>
        <p:spPr bwMode="auto">
          <a:xfrm>
            <a:off x="975122" y="5691037"/>
            <a:ext cx="7016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>
                <a:solidFill>
                  <a:srgbClr val="0000CC"/>
                </a:solidFill>
              </a:rPr>
              <a:t>0</a:t>
            </a:r>
          </a:p>
        </p:txBody>
      </p:sp>
      <p:sp>
        <p:nvSpPr>
          <p:cNvPr id="98" name="Text Box 114"/>
          <p:cNvSpPr txBox="1">
            <a:spLocks noChangeArrowheads="1"/>
          </p:cNvSpPr>
          <p:nvPr/>
        </p:nvSpPr>
        <p:spPr bwMode="auto">
          <a:xfrm>
            <a:off x="2301081" y="4208577"/>
            <a:ext cx="7016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>
                <a:solidFill>
                  <a:srgbClr val="0000CC"/>
                </a:solidFill>
              </a:rPr>
              <a:t>8.5</a:t>
            </a:r>
          </a:p>
        </p:txBody>
      </p:sp>
      <p:sp>
        <p:nvSpPr>
          <p:cNvPr id="99" name="Text Box 115"/>
          <p:cNvSpPr txBox="1">
            <a:spLocks noChangeArrowheads="1"/>
          </p:cNvSpPr>
          <p:nvPr/>
        </p:nvSpPr>
        <p:spPr bwMode="auto">
          <a:xfrm>
            <a:off x="2457583" y="6549213"/>
            <a:ext cx="7016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>
                <a:solidFill>
                  <a:srgbClr val="0000CC"/>
                </a:solidFill>
              </a:rPr>
              <a:t>0.5</a:t>
            </a:r>
          </a:p>
        </p:txBody>
      </p:sp>
      <p:sp>
        <p:nvSpPr>
          <p:cNvPr id="100" name="Text Box 116"/>
          <p:cNvSpPr txBox="1">
            <a:spLocks noChangeArrowheads="1"/>
          </p:cNvSpPr>
          <p:nvPr/>
        </p:nvSpPr>
        <p:spPr bwMode="auto">
          <a:xfrm>
            <a:off x="2378472" y="5223254"/>
            <a:ext cx="7016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>
                <a:solidFill>
                  <a:srgbClr val="0000CC"/>
                </a:solidFill>
              </a:rPr>
              <a:t>4.5</a:t>
            </a:r>
          </a:p>
        </p:txBody>
      </p:sp>
      <p:sp>
        <p:nvSpPr>
          <p:cNvPr id="101" name="Text Box 117"/>
          <p:cNvSpPr txBox="1">
            <a:spLocks noChangeArrowheads="1"/>
          </p:cNvSpPr>
          <p:nvPr/>
        </p:nvSpPr>
        <p:spPr bwMode="auto">
          <a:xfrm>
            <a:off x="3938323" y="6081430"/>
            <a:ext cx="7016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>
                <a:solidFill>
                  <a:srgbClr val="0000CC"/>
                </a:solidFill>
              </a:rPr>
              <a:t>6.0</a:t>
            </a:r>
          </a:p>
        </p:txBody>
      </p:sp>
      <p:sp>
        <p:nvSpPr>
          <p:cNvPr id="102" name="Text Box 118"/>
          <p:cNvSpPr txBox="1">
            <a:spLocks noChangeArrowheads="1"/>
          </p:cNvSpPr>
          <p:nvPr/>
        </p:nvSpPr>
        <p:spPr bwMode="auto">
          <a:xfrm>
            <a:off x="3938323" y="4598969"/>
            <a:ext cx="7016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>
                <a:solidFill>
                  <a:srgbClr val="0000CC"/>
                </a:solidFill>
              </a:rPr>
              <a:t>6.5</a:t>
            </a:r>
          </a:p>
        </p:txBody>
      </p:sp>
      <p:sp>
        <p:nvSpPr>
          <p:cNvPr id="103" name="Text Box 119"/>
          <p:cNvSpPr txBox="1">
            <a:spLocks noChangeArrowheads="1"/>
          </p:cNvSpPr>
          <p:nvPr/>
        </p:nvSpPr>
        <p:spPr bwMode="auto">
          <a:xfrm>
            <a:off x="2612364" y="3427792"/>
            <a:ext cx="7016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>
                <a:solidFill>
                  <a:srgbClr val="0000CC"/>
                </a:solidFill>
              </a:rPr>
              <a:t>3</a:t>
            </a:r>
          </a:p>
        </p:txBody>
      </p:sp>
      <p:sp>
        <p:nvSpPr>
          <p:cNvPr id="104" name="Text Box 120"/>
          <p:cNvSpPr txBox="1">
            <a:spLocks noChangeArrowheads="1"/>
          </p:cNvSpPr>
          <p:nvPr/>
        </p:nvSpPr>
        <p:spPr bwMode="auto">
          <a:xfrm>
            <a:off x="5264283" y="5378035"/>
            <a:ext cx="7016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105" name="Text Box 121"/>
          <p:cNvSpPr txBox="1">
            <a:spLocks noChangeArrowheads="1"/>
          </p:cNvSpPr>
          <p:nvPr/>
        </p:nvSpPr>
        <p:spPr bwMode="auto">
          <a:xfrm>
            <a:off x="1052513" y="5223254"/>
            <a:ext cx="7016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>
                <a:solidFill>
                  <a:srgbClr val="0000CC"/>
                </a:solidFill>
              </a:rPr>
              <a:t>0</a:t>
            </a:r>
          </a:p>
        </p:txBody>
      </p:sp>
      <p:sp>
        <p:nvSpPr>
          <p:cNvPr id="106" name="Text Box 122"/>
          <p:cNvSpPr txBox="1">
            <a:spLocks noChangeArrowheads="1"/>
          </p:cNvSpPr>
          <p:nvPr/>
        </p:nvSpPr>
        <p:spPr bwMode="auto">
          <a:xfrm>
            <a:off x="1129904" y="4285967"/>
            <a:ext cx="7016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>
                <a:solidFill>
                  <a:srgbClr val="0000CC"/>
                </a:solidFill>
              </a:rPr>
              <a:t>0</a:t>
            </a:r>
          </a:p>
        </p:txBody>
      </p:sp>
      <p:sp>
        <p:nvSpPr>
          <p:cNvPr id="107" name="Text Box 123"/>
          <p:cNvSpPr txBox="1">
            <a:spLocks noChangeArrowheads="1"/>
          </p:cNvSpPr>
          <p:nvPr/>
        </p:nvSpPr>
        <p:spPr bwMode="auto">
          <a:xfrm>
            <a:off x="975122" y="3584292"/>
            <a:ext cx="7016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>
                <a:solidFill>
                  <a:srgbClr val="0000CC"/>
                </a:solidFill>
              </a:rPr>
              <a:t>0</a:t>
            </a:r>
          </a:p>
        </p:txBody>
      </p:sp>
      <p:sp>
        <p:nvSpPr>
          <p:cNvPr id="108" name="Text Box 124"/>
          <p:cNvSpPr txBox="1">
            <a:spLocks noChangeArrowheads="1"/>
          </p:cNvSpPr>
          <p:nvPr/>
        </p:nvSpPr>
        <p:spPr bwMode="auto">
          <a:xfrm>
            <a:off x="2067190" y="6002319"/>
            <a:ext cx="7016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>
                <a:solidFill>
                  <a:srgbClr val="0000CC"/>
                </a:solidFill>
              </a:rPr>
              <a:t>2</a:t>
            </a:r>
          </a:p>
        </p:txBody>
      </p:sp>
      <p:sp>
        <p:nvSpPr>
          <p:cNvPr id="109" name="Line 125"/>
          <p:cNvSpPr>
            <a:spLocks noChangeShapeType="1"/>
          </p:cNvSpPr>
          <p:nvPr/>
        </p:nvSpPr>
        <p:spPr bwMode="auto">
          <a:xfrm flipH="1">
            <a:off x="584729" y="2024441"/>
            <a:ext cx="140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0" name="Text Box 126"/>
          <p:cNvSpPr txBox="1">
            <a:spLocks noChangeArrowheads="1"/>
          </p:cNvSpPr>
          <p:nvPr/>
        </p:nvSpPr>
        <p:spPr bwMode="auto">
          <a:xfrm>
            <a:off x="2301082" y="1790550"/>
            <a:ext cx="241802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dirty="0"/>
              <a:t>Critical Path</a:t>
            </a:r>
          </a:p>
        </p:txBody>
      </p:sp>
      <p:sp>
        <p:nvSpPr>
          <p:cNvPr id="111" name="Line 127"/>
          <p:cNvSpPr>
            <a:spLocks noChangeShapeType="1"/>
          </p:cNvSpPr>
          <p:nvPr/>
        </p:nvSpPr>
        <p:spPr bwMode="auto">
          <a:xfrm flipH="1">
            <a:off x="584729" y="2492224"/>
            <a:ext cx="140335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2" name="Text Box 128"/>
          <p:cNvSpPr txBox="1">
            <a:spLocks noChangeArrowheads="1"/>
          </p:cNvSpPr>
          <p:nvPr/>
        </p:nvSpPr>
        <p:spPr bwMode="auto">
          <a:xfrm>
            <a:off x="2300706" y="2180942"/>
            <a:ext cx="241974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dirty="0"/>
              <a:t>Critical </a:t>
            </a:r>
            <a:r>
              <a:rPr lang="en-US" altLang="zh-CN" sz="2600" dirty="0" err="1"/>
              <a:t>Subpath</a:t>
            </a:r>
            <a:endParaRPr lang="en-US" altLang="zh-CN" sz="2600" dirty="0"/>
          </a:p>
        </p:txBody>
      </p:sp>
      <p:sp>
        <p:nvSpPr>
          <p:cNvPr id="113" name="AutoShape 129"/>
          <p:cNvSpPr>
            <a:spLocks noChangeArrowheads="1"/>
          </p:cNvSpPr>
          <p:nvPr/>
        </p:nvSpPr>
        <p:spPr bwMode="auto">
          <a:xfrm rot="8769280">
            <a:off x="3915967" y="3355560"/>
            <a:ext cx="1482460" cy="624284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 sz="1950">
              <a:ea typeface="宋体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BA46-900F-4CFC-AC24-637EA92817C4}" type="datetime1">
              <a:rPr lang="en-US" altLang="zh-CN" smtClean="0"/>
              <a:t>3/5/2023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13584989"/>
      </p:ext>
    </p:extLst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612900"/>
            <a:ext cx="9199166" cy="5035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033" dirty="0">
                <a:solidFill>
                  <a:schemeClr val="tx1"/>
                </a:solidFill>
              </a:rPr>
              <a:t>Specialized parameters(</a:t>
            </a:r>
            <a:r>
              <a:rPr lang="zh-CN" altLang="en-US" sz="3033" dirty="0">
                <a:solidFill>
                  <a:schemeClr val="tx1"/>
                </a:solidFill>
              </a:rPr>
              <a:t>算法参数说明</a:t>
            </a:r>
            <a:r>
              <a:rPr lang="en-US" altLang="zh-CN" sz="3033" dirty="0">
                <a:solidFill>
                  <a:schemeClr val="tx1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Array </a:t>
            </a:r>
            <a:r>
              <a:rPr lang="en-US" altLang="zh-CN" b="1" i="1" dirty="0">
                <a:solidFill>
                  <a:schemeClr val="tx1"/>
                </a:solidFill>
              </a:rPr>
              <a:t>duration</a:t>
            </a:r>
            <a:r>
              <a:rPr lang="en-US" altLang="zh-CN" dirty="0">
                <a:solidFill>
                  <a:schemeClr val="tx1"/>
                </a:solidFill>
              </a:rPr>
              <a:t>, keeps the execution time of each vertex.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Array </a:t>
            </a:r>
            <a:r>
              <a:rPr lang="en-US" altLang="zh-CN" b="1" i="1" dirty="0" err="1">
                <a:solidFill>
                  <a:schemeClr val="tx1"/>
                </a:solidFill>
              </a:rPr>
              <a:t>critDep</a:t>
            </a:r>
            <a:r>
              <a:rPr lang="en-US" altLang="zh-CN" dirty="0">
                <a:solidFill>
                  <a:schemeClr val="tx1"/>
                </a:solidFill>
              </a:rPr>
              <a:t>, keeps the critical dependency of each vertex.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Array </a:t>
            </a:r>
            <a:r>
              <a:rPr lang="en-US" altLang="zh-CN" b="1" i="1" dirty="0" err="1">
                <a:solidFill>
                  <a:schemeClr val="tx1"/>
                </a:solidFill>
              </a:rPr>
              <a:t>eft</a:t>
            </a:r>
            <a:r>
              <a:rPr lang="en-US" altLang="zh-CN" dirty="0">
                <a:solidFill>
                  <a:schemeClr val="tx1"/>
                </a:solidFill>
              </a:rPr>
              <a:t>, keeps the earliest finished time of each vertex.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033" dirty="0">
                <a:solidFill>
                  <a:schemeClr val="tx1"/>
                </a:solidFill>
              </a:rPr>
              <a:t>Output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Array </a:t>
            </a:r>
            <a:r>
              <a:rPr lang="en-US" altLang="zh-CN" b="1" i="1" dirty="0" err="1">
                <a:solidFill>
                  <a:schemeClr val="tx1"/>
                </a:solidFill>
              </a:rPr>
              <a:t>critDep</a:t>
            </a:r>
            <a:r>
              <a:rPr lang="en-US" altLang="zh-CN" b="1" dirty="0">
                <a:solidFill>
                  <a:schemeClr val="tx1"/>
                </a:solidFill>
              </a:rPr>
              <a:t>, </a:t>
            </a:r>
            <a:r>
              <a:rPr lang="en-US" altLang="zh-CN" b="1" i="1" dirty="0" err="1">
                <a:solidFill>
                  <a:schemeClr val="tx1"/>
                </a:solidFill>
              </a:rPr>
              <a:t>eft</a:t>
            </a:r>
            <a:r>
              <a:rPr lang="en-US" altLang="zh-CN" dirty="0">
                <a:solidFill>
                  <a:schemeClr val="tx1"/>
                </a:solidFill>
              </a:rPr>
              <a:t> as filled.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033" dirty="0">
                <a:solidFill>
                  <a:schemeClr val="tx1"/>
                </a:solidFill>
              </a:rPr>
              <a:t>Critical path is built by tracing the output.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Critical Path Finding - DFS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E35B-08D1-4572-B1EC-35D57E60A30C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48179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Critical Path – Case 1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6844771" y="3680117"/>
            <a:ext cx="1012958" cy="1405069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4407827" y="2103067"/>
            <a:ext cx="701675" cy="701675"/>
          </a:xfrm>
          <a:prstGeom prst="ellipse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557448" y="2151222"/>
            <a:ext cx="11694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i="1"/>
              <a:t>v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6987514" y="3226092"/>
            <a:ext cx="701675" cy="701675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137136" y="3274246"/>
            <a:ext cx="11694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i="1"/>
              <a:t>w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4796500" y="2804743"/>
            <a:ext cx="546894" cy="148246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5109502" y="2570851"/>
            <a:ext cx="1872853" cy="85817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549650" y="1478784"/>
            <a:ext cx="935567" cy="78078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708107" y="3373994"/>
            <a:ext cx="1482460" cy="75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2000">
                <a:ea typeface="宋体" charset="-122"/>
              </a:defRPr>
            </a:lvl1pPr>
            <a:lvl2pPr marL="742950" indent="-285750" eaLnBrk="0" hangingPunct="0">
              <a:defRPr kumimoji="1" sz="2400"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2167" dirty="0"/>
              <a:t>just finished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863689" y="2804742"/>
            <a:ext cx="1911736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2000">
                <a:ea typeface="宋体" charset="-122"/>
              </a:defRPr>
            </a:lvl1pPr>
            <a:lvl2pPr marL="742950" indent="-285750" eaLnBrk="0" hangingPunct="0">
              <a:defRPr kumimoji="1" sz="2400"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2167" dirty="0" err="1"/>
              <a:t>eft</a:t>
            </a:r>
            <a:r>
              <a:rPr lang="en-US" altLang="zh-CN" sz="2167" dirty="0"/>
              <a:t>(w) known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4875611" y="1712675"/>
            <a:ext cx="2651676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67" dirty="0" err="1">
                <a:latin typeface="+mn-lt"/>
              </a:rPr>
              <a:t>est</a:t>
            </a:r>
            <a:r>
              <a:rPr lang="en-US" altLang="zh-CN" sz="2167" dirty="0">
                <a:latin typeface="+mn-lt"/>
              </a:rPr>
              <a:t>(</a:t>
            </a:r>
            <a:r>
              <a:rPr lang="en-US" altLang="zh-CN" sz="2167" i="1" dirty="0">
                <a:latin typeface="+mn-lt"/>
              </a:rPr>
              <a:t>v</a:t>
            </a:r>
            <a:r>
              <a:rPr lang="en-US" altLang="zh-CN" sz="2167" dirty="0">
                <a:latin typeface="+mn-lt"/>
              </a:rPr>
              <a:t>) to be updated 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428497" y="3032282"/>
            <a:ext cx="5781670" cy="269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600" b="1" dirty="0">
                <a:latin typeface="+mn-lt"/>
                <a:cs typeface="Calibri" pitchFamily="34" charset="0"/>
              </a:rPr>
              <a:t>对于树边</a:t>
            </a:r>
            <a:r>
              <a:rPr lang="en-US" altLang="zh-CN" sz="2600" b="1" dirty="0">
                <a:latin typeface="+mn-lt"/>
                <a:cs typeface="Calibri" pitchFamily="34" charset="0"/>
              </a:rPr>
              <a:t>(TE)</a:t>
            </a:r>
            <a:r>
              <a:rPr lang="en-US" altLang="zh-CN" sz="2600" b="1" dirty="0" err="1">
                <a:latin typeface="Consolas" pitchFamily="49" charset="0"/>
                <a:cs typeface="Consolas" pitchFamily="49" charset="0"/>
              </a:rPr>
              <a:t>vw</a:t>
            </a:r>
            <a:r>
              <a:rPr lang="zh-CN" altLang="en-US" sz="2600" b="1" dirty="0">
                <a:latin typeface="+mn-lt"/>
                <a:cs typeface="Calibri" pitchFamily="34" charset="0"/>
              </a:rPr>
              <a:t>回溯处理</a:t>
            </a:r>
            <a:r>
              <a:rPr lang="en-US" altLang="zh-CN" sz="2600" dirty="0">
                <a:latin typeface="+mn-lt"/>
                <a:cs typeface="Calibri" pitchFamily="34" charset="0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600" dirty="0">
              <a:latin typeface="+mn-lt"/>
              <a:cs typeface="Calibri" pitchFamily="34" charset="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167" dirty="0">
                <a:latin typeface="Consolas" pitchFamily="49" charset="0"/>
                <a:cs typeface="Consolas" pitchFamily="49" charset="0"/>
                <a:sym typeface="Symbol" pitchFamily="18" charset="2"/>
              </a:rPr>
              <a:t>if </a:t>
            </a:r>
            <a:r>
              <a:rPr lang="en-US" altLang="zh-CN" sz="2167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eft</a:t>
            </a:r>
            <a:r>
              <a:rPr lang="en-US" altLang="zh-CN" sz="2167" dirty="0">
                <a:latin typeface="Consolas" pitchFamily="49" charset="0"/>
                <a:cs typeface="Consolas" pitchFamily="49" charset="0"/>
                <a:sym typeface="Symbol" pitchFamily="18" charset="2"/>
              </a:rPr>
              <a:t>[w]  </a:t>
            </a:r>
            <a:r>
              <a:rPr lang="en-US" altLang="zh-CN" sz="2167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est</a:t>
            </a:r>
            <a:r>
              <a:rPr lang="en-US" altLang="zh-CN" sz="2167" dirty="0">
                <a:latin typeface="Consolas" pitchFamily="49" charset="0"/>
                <a:cs typeface="Consolas" pitchFamily="49" charset="0"/>
                <a:sym typeface="Symbol" pitchFamily="18" charset="2"/>
              </a:rPr>
              <a:t>[v] 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en-US" altLang="zh-CN" sz="2167" dirty="0">
                <a:latin typeface="Consolas" pitchFamily="49" charset="0"/>
                <a:cs typeface="Consolas" pitchFamily="49" charset="0"/>
                <a:sym typeface="Symbol" pitchFamily="18" charset="2"/>
              </a:rPr>
              <a:t>     </a:t>
            </a:r>
            <a:r>
              <a:rPr lang="en-US" altLang="zh-CN" sz="2167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est</a:t>
            </a:r>
            <a:r>
              <a:rPr lang="en-US" altLang="zh-CN" sz="2167" dirty="0">
                <a:latin typeface="Consolas" pitchFamily="49" charset="0"/>
                <a:cs typeface="Consolas" pitchFamily="49" charset="0"/>
                <a:sym typeface="Symbol" pitchFamily="18" charset="2"/>
              </a:rPr>
              <a:t>[v] = </a:t>
            </a:r>
            <a:r>
              <a:rPr lang="en-US" altLang="zh-CN" sz="2167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eft</a:t>
            </a:r>
            <a:r>
              <a:rPr lang="en-US" altLang="zh-CN" sz="2167" dirty="0">
                <a:latin typeface="Consolas" pitchFamily="49" charset="0"/>
                <a:cs typeface="Consolas" pitchFamily="49" charset="0"/>
                <a:sym typeface="Symbol" pitchFamily="18" charset="2"/>
              </a:rPr>
              <a:t>[w];   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en-US" altLang="zh-CN" sz="2167" dirty="0">
                <a:latin typeface="Consolas" pitchFamily="49" charset="0"/>
                <a:cs typeface="Consolas" pitchFamily="49" charset="0"/>
                <a:sym typeface="Symbol" pitchFamily="18" charset="2"/>
              </a:rPr>
              <a:t>     </a:t>
            </a:r>
            <a:r>
              <a:rPr lang="en-US" altLang="zh-CN" sz="2167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critDep</a:t>
            </a:r>
            <a:r>
              <a:rPr lang="en-US" altLang="zh-CN" sz="2167" dirty="0">
                <a:latin typeface="Consolas" pitchFamily="49" charset="0"/>
                <a:cs typeface="Consolas" pitchFamily="49" charset="0"/>
                <a:sym typeface="Symbol" pitchFamily="18" charset="2"/>
              </a:rPr>
              <a:t>[v]=w;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en-US" altLang="zh-CN" sz="2167" dirty="0">
                <a:latin typeface="Consolas" pitchFamily="49" charset="0"/>
                <a:cs typeface="Consolas" pitchFamily="49" charset="0"/>
                <a:sym typeface="Symbol" pitchFamily="18" charset="2"/>
              </a:rPr>
              <a:t>     </a:t>
            </a:r>
            <a:r>
              <a:rPr lang="en-US" altLang="zh-CN" sz="2167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eft</a:t>
            </a:r>
            <a:r>
              <a:rPr lang="en-US" altLang="zh-CN" sz="2167" dirty="0">
                <a:latin typeface="Consolas" pitchFamily="49" charset="0"/>
                <a:cs typeface="Consolas" pitchFamily="49" charset="0"/>
                <a:sym typeface="Symbol" pitchFamily="18" charset="2"/>
              </a:rPr>
              <a:t>[v] = </a:t>
            </a:r>
            <a:r>
              <a:rPr lang="en-US" altLang="zh-CN" sz="2167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est</a:t>
            </a:r>
            <a:r>
              <a:rPr lang="en-US" altLang="zh-CN" sz="2167" dirty="0">
                <a:latin typeface="Consolas" pitchFamily="49" charset="0"/>
                <a:cs typeface="Consolas" pitchFamily="49" charset="0"/>
                <a:sym typeface="Symbol" pitchFamily="18" charset="2"/>
              </a:rPr>
              <a:t>[v]+duration[v];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 flipV="1">
            <a:off x="5097463" y="2818501"/>
            <a:ext cx="1747308" cy="756708"/>
          </a:xfrm>
          <a:prstGeom prst="line">
            <a:avLst/>
          </a:prstGeom>
          <a:noFill/>
          <a:ln w="9525">
            <a:solidFill>
              <a:srgbClr val="0000FF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 rot="1419766">
            <a:off x="5235046" y="3238473"/>
            <a:ext cx="1950244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2000">
                <a:ea typeface="宋体" charset="-122"/>
              </a:defRPr>
            </a:lvl1pPr>
            <a:lvl2pPr marL="742950" indent="-285750" eaLnBrk="0" hangingPunct="0">
              <a:defRPr kumimoji="1" sz="2400"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2167" dirty="0" err="1"/>
              <a:t>backtraking</a:t>
            </a:r>
            <a:endParaRPr lang="en-US" altLang="zh-CN" sz="2167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0FD0-D402-49B3-B50A-503D89FCF30A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694250"/>
      </p:ext>
    </p:extLst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Critical Path – Case 2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7312017" y="3929218"/>
            <a:ext cx="1012958" cy="1405069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4873352" y="2352168"/>
            <a:ext cx="701675" cy="7016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24694" y="2400322"/>
            <a:ext cx="11694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i="1"/>
              <a:t>c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7454760" y="3475192"/>
            <a:ext cx="701675" cy="701675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604382" y="3523347"/>
            <a:ext cx="11694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i="1"/>
              <a:t>w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263746" y="3053844"/>
            <a:ext cx="546894" cy="148246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5576748" y="2819951"/>
            <a:ext cx="1872853" cy="858177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4016896" y="1727885"/>
            <a:ext cx="935567" cy="78078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175353" y="3623094"/>
            <a:ext cx="1482460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2000">
                <a:ea typeface="宋体" charset="-122"/>
              </a:defRPr>
            </a:lvl1pPr>
            <a:lvl2pPr marL="742950" indent="-285750" eaLnBrk="0" hangingPunct="0">
              <a:defRPr kumimoji="1" sz="2400"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2167" dirty="0"/>
              <a:t>finished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7330935" y="3053843"/>
            <a:ext cx="1912542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2000">
                <a:ea typeface="宋体" charset="-122"/>
              </a:defRPr>
            </a:lvl1pPr>
            <a:lvl2pPr marL="742950" indent="-285750" eaLnBrk="0" hangingPunct="0">
              <a:defRPr kumimoji="1" sz="2400"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2167" dirty="0" err="1"/>
              <a:t>eft</a:t>
            </a:r>
            <a:r>
              <a:rPr lang="en-US" altLang="zh-CN" sz="2167" dirty="0"/>
              <a:t>(w) known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406939" y="5301208"/>
            <a:ext cx="2652295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2000">
                <a:ea typeface="宋体" charset="-122"/>
              </a:defRPr>
            </a:lvl1pPr>
            <a:lvl2pPr marL="742950" indent="-285750" eaLnBrk="0" hangingPunct="0">
              <a:defRPr kumimoji="1" sz="2400"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2167" dirty="0" err="1"/>
              <a:t>est</a:t>
            </a:r>
            <a:r>
              <a:rPr lang="en-US" altLang="zh-CN" sz="2167" dirty="0"/>
              <a:t>(v) to be updated 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350838" y="2336959"/>
            <a:ext cx="5545791" cy="269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600" b="1" dirty="0">
                <a:latin typeface="+mn-lt"/>
                <a:cs typeface="Calibri" pitchFamily="34" charset="0"/>
              </a:rPr>
              <a:t>根据交叉边（</a:t>
            </a:r>
            <a:r>
              <a:rPr lang="en-US" altLang="zh-CN" sz="2600" b="1" dirty="0">
                <a:latin typeface="+mn-lt"/>
                <a:cs typeface="Calibri" pitchFamily="34" charset="0"/>
              </a:rPr>
              <a:t>CE</a:t>
            </a:r>
            <a:r>
              <a:rPr lang="zh-CN" altLang="en-US" sz="2600" b="1" dirty="0">
                <a:latin typeface="+mn-lt"/>
                <a:cs typeface="Calibri" pitchFamily="34" charset="0"/>
              </a:rPr>
              <a:t>）</a:t>
            </a:r>
            <a:r>
              <a:rPr lang="en-US" altLang="zh-CN" sz="2600" b="1" dirty="0" err="1"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600" b="1" i="1" dirty="0" err="1">
                <a:latin typeface="Consolas" pitchFamily="49" charset="0"/>
                <a:cs typeface="Consolas" pitchFamily="49" charset="0"/>
              </a:rPr>
              <a:t>w</a:t>
            </a:r>
            <a:r>
              <a:rPr lang="zh-CN" altLang="en-US" sz="2600" b="1" dirty="0">
                <a:latin typeface="Consolas" pitchFamily="49" charset="0"/>
                <a:cs typeface="Consolas" pitchFamily="49" charset="0"/>
              </a:rPr>
              <a:t>处理</a:t>
            </a:r>
            <a:r>
              <a:rPr lang="en-US" altLang="zh-CN" sz="2600" dirty="0">
                <a:latin typeface="+mn-lt"/>
                <a:cs typeface="Calibri" pitchFamily="34" charset="0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600" dirty="0">
              <a:latin typeface="+mn-lt"/>
              <a:cs typeface="Calibri" pitchFamily="34" charset="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167" dirty="0">
                <a:latin typeface="Consolas" pitchFamily="49" charset="0"/>
                <a:cs typeface="Consolas" pitchFamily="49" charset="0"/>
                <a:sym typeface="Symbol" pitchFamily="18" charset="2"/>
              </a:rPr>
              <a:t>if </a:t>
            </a:r>
            <a:r>
              <a:rPr lang="en-US" altLang="zh-CN" sz="2167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eft</a:t>
            </a:r>
            <a:r>
              <a:rPr lang="en-US" altLang="zh-CN" sz="2167" dirty="0">
                <a:latin typeface="Consolas" pitchFamily="49" charset="0"/>
                <a:cs typeface="Consolas" pitchFamily="49" charset="0"/>
                <a:sym typeface="Symbol" pitchFamily="18" charset="2"/>
              </a:rPr>
              <a:t>[w]  </a:t>
            </a:r>
            <a:r>
              <a:rPr lang="en-US" altLang="zh-CN" sz="2167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est</a:t>
            </a:r>
            <a:r>
              <a:rPr lang="en-US" altLang="zh-CN" sz="2167" dirty="0">
                <a:latin typeface="Consolas" pitchFamily="49" charset="0"/>
                <a:cs typeface="Consolas" pitchFamily="49" charset="0"/>
                <a:sym typeface="Symbol" pitchFamily="18" charset="2"/>
              </a:rPr>
              <a:t>[v] 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en-US" altLang="zh-CN" sz="2167" dirty="0">
                <a:latin typeface="Consolas" pitchFamily="49" charset="0"/>
                <a:cs typeface="Consolas" pitchFamily="49" charset="0"/>
                <a:sym typeface="Symbol" pitchFamily="18" charset="2"/>
              </a:rPr>
              <a:t>     </a:t>
            </a:r>
            <a:r>
              <a:rPr lang="en-US" altLang="zh-CN" sz="2167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est</a:t>
            </a:r>
            <a:r>
              <a:rPr lang="en-US" altLang="zh-CN" sz="2167" dirty="0">
                <a:latin typeface="Consolas" pitchFamily="49" charset="0"/>
                <a:cs typeface="Consolas" pitchFamily="49" charset="0"/>
                <a:sym typeface="Symbol" pitchFamily="18" charset="2"/>
              </a:rPr>
              <a:t>[v] = </a:t>
            </a:r>
            <a:r>
              <a:rPr lang="en-US" altLang="zh-CN" sz="2167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eft</a:t>
            </a:r>
            <a:r>
              <a:rPr lang="en-US" altLang="zh-CN" sz="2167" dirty="0">
                <a:latin typeface="Consolas" pitchFamily="49" charset="0"/>
                <a:cs typeface="Consolas" pitchFamily="49" charset="0"/>
                <a:sym typeface="Symbol" pitchFamily="18" charset="2"/>
              </a:rPr>
              <a:t>[w];   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en-US" altLang="zh-CN" sz="2167" dirty="0">
                <a:latin typeface="Consolas" pitchFamily="49" charset="0"/>
                <a:cs typeface="Consolas" pitchFamily="49" charset="0"/>
                <a:sym typeface="Symbol" pitchFamily="18" charset="2"/>
              </a:rPr>
              <a:t>     </a:t>
            </a:r>
            <a:r>
              <a:rPr lang="en-US" altLang="zh-CN" sz="2167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critDep</a:t>
            </a:r>
            <a:r>
              <a:rPr lang="en-US" altLang="zh-CN" sz="2167" dirty="0">
                <a:latin typeface="Consolas" pitchFamily="49" charset="0"/>
                <a:cs typeface="Consolas" pitchFamily="49" charset="0"/>
                <a:sym typeface="Symbol" pitchFamily="18" charset="2"/>
              </a:rPr>
              <a:t>[v]=w;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en-US" altLang="zh-CN" sz="2167" dirty="0">
                <a:latin typeface="Consolas" pitchFamily="49" charset="0"/>
                <a:cs typeface="Consolas" pitchFamily="49" charset="0"/>
                <a:sym typeface="Symbol" pitchFamily="18" charset="2"/>
              </a:rPr>
              <a:t>     </a:t>
            </a:r>
            <a:r>
              <a:rPr lang="en-US" altLang="zh-CN" sz="2167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eft</a:t>
            </a:r>
            <a:r>
              <a:rPr lang="en-US" altLang="zh-CN" sz="2167" dirty="0">
                <a:latin typeface="Consolas" pitchFamily="49" charset="0"/>
                <a:cs typeface="Consolas" pitchFamily="49" charset="0"/>
                <a:sym typeface="Symbol" pitchFamily="18" charset="2"/>
              </a:rPr>
              <a:t>[v] = </a:t>
            </a:r>
            <a:r>
              <a:rPr lang="en-US" altLang="zh-CN" sz="2167" dirty="0" err="1">
                <a:latin typeface="Consolas" pitchFamily="49" charset="0"/>
                <a:cs typeface="Consolas" pitchFamily="49" charset="0"/>
                <a:sym typeface="Symbol" pitchFamily="18" charset="2"/>
              </a:rPr>
              <a:t>est</a:t>
            </a:r>
            <a:r>
              <a:rPr lang="en-US" altLang="zh-CN" sz="2167" dirty="0">
                <a:latin typeface="Consolas" pitchFamily="49" charset="0"/>
                <a:cs typeface="Consolas" pitchFamily="49" charset="0"/>
                <a:sym typeface="Symbol" pitchFamily="18" charset="2"/>
              </a:rPr>
              <a:t>[v]+duration[v];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5545791" y="4555221"/>
            <a:ext cx="701675" cy="701675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5695413" y="4603376"/>
            <a:ext cx="11694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i="1"/>
              <a:t>v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V="1">
            <a:off x="6201032" y="4003168"/>
            <a:ext cx="1289844" cy="6896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5888029" y="5237978"/>
            <a:ext cx="0" cy="765308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 rot="-1560239">
            <a:off x="6266384" y="4104252"/>
            <a:ext cx="2184135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2000">
                <a:ea typeface="宋体" charset="-122"/>
              </a:defRPr>
            </a:lvl1pPr>
            <a:lvl2pPr marL="742950" indent="-285750" eaLnBrk="0" hangingPunct="0">
              <a:defRPr kumimoji="1" sz="2400"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2167" dirty="0"/>
              <a:t>checking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8426442" y="3917178"/>
            <a:ext cx="1403350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2000">
                <a:ea typeface="宋体" charset="-122"/>
              </a:defRPr>
            </a:lvl1pPr>
            <a:lvl2pPr marL="742950" indent="-285750" eaLnBrk="0" hangingPunct="0">
              <a:defRPr kumimoji="1" sz="2400"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itchFamily="18" charset="0"/>
                <a:ea typeface="宋体" charset="-122"/>
              </a:defRPr>
            </a:lvl9pPr>
          </a:lstStyle>
          <a:p>
            <a:r>
              <a:rPr lang="en-US" altLang="zh-CN" sz="2167" dirty="0"/>
              <a:t>(Why?)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9D1F-5F20-46DB-8349-D85B44B77EB6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21351"/>
      </p:ext>
    </p:extLst>
  </p:cSld>
  <p:clrMapOvr>
    <a:masterClrMapping/>
  </p:clrMapOvr>
  <p:transition spd="med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71728" y="1478784"/>
            <a:ext cx="9517810" cy="460251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92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zh-CN" sz="2492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dfsCritSweep</a:t>
            </a:r>
            <a:r>
              <a:rPr lang="en-US" altLang="zh-CN" sz="2492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492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IntList</a:t>
            </a:r>
            <a:r>
              <a:rPr lang="en-US" altLang="zh-CN" sz="2492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[] </a:t>
            </a:r>
            <a:r>
              <a:rPr lang="en-US" altLang="zh-CN" sz="2492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adjV</a:t>
            </a:r>
            <a:r>
              <a:rPr lang="en-US" altLang="zh-CN" sz="2492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2492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492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</a:t>
            </a:r>
            <a:r>
              <a:rPr lang="zh-CN" altLang="en-US" sz="2492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）</a:t>
            </a:r>
            <a:r>
              <a:rPr lang="en-US" altLang="zh-CN" sz="2492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92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2492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492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[] </a:t>
            </a:r>
            <a:r>
              <a:rPr lang="en-US" altLang="zh-CN" sz="2492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duration</a:t>
            </a:r>
            <a:r>
              <a:rPr lang="zh-CN" altLang="en-US" sz="2492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；</a:t>
            </a:r>
            <a:endParaRPr lang="en-US" altLang="zh-CN" sz="2492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92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2492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492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[] </a:t>
            </a:r>
            <a:r>
              <a:rPr lang="en-US" altLang="zh-CN" sz="2492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2492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ritDep</a:t>
            </a:r>
            <a:r>
              <a:rPr lang="zh-CN" altLang="en-US" sz="2492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；</a:t>
            </a:r>
            <a:r>
              <a:rPr lang="en-US" altLang="zh-CN" sz="2492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92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2492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492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[] </a:t>
            </a:r>
            <a:r>
              <a:rPr lang="en-US" altLang="zh-CN" sz="2492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eft</a:t>
            </a:r>
            <a:r>
              <a:rPr lang="zh-CN" altLang="en-US" sz="2492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；</a:t>
            </a:r>
            <a:endParaRPr lang="en-US" altLang="zh-CN" sz="2492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92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&lt;Allocate color array and initialize to white&gt;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92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For each vertex </a:t>
            </a:r>
            <a:r>
              <a:rPr lang="en-US" altLang="zh-CN" sz="2492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492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of G, in some order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92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if  (color[v] == white)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92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zh-CN" sz="2492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dfsCrit</a:t>
            </a:r>
            <a:r>
              <a:rPr lang="en-US" altLang="zh-CN" sz="2492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492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adjV</a:t>
            </a:r>
            <a:r>
              <a:rPr lang="en-US" altLang="zh-CN" sz="2492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,color,v,duration</a:t>
            </a:r>
            <a:r>
              <a:rPr lang="en-US" altLang="zh-CN" sz="2492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2492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critDep</a:t>
            </a:r>
            <a:r>
              <a:rPr lang="en-US" altLang="zh-CN" sz="2492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2492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eft</a:t>
            </a:r>
            <a:r>
              <a:rPr lang="en-US" altLang="zh-CN" sz="2492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92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// </a:t>
            </a:r>
            <a:r>
              <a:rPr lang="en-US" altLang="zh-CN" sz="2492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Continue loop</a:t>
            </a:r>
          </a:p>
          <a:p>
            <a:pPr>
              <a:lnSpc>
                <a:spcPct val="90000"/>
              </a:lnSpc>
            </a:pPr>
            <a:r>
              <a:rPr lang="en-US" altLang="zh-CN" sz="2492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altLang="zh-CN" sz="2492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critDep</a:t>
            </a:r>
            <a:r>
              <a:rPr lang="en-US" altLang="zh-CN" sz="2492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2492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eft</a:t>
            </a:r>
            <a:r>
              <a:rPr lang="en-US" altLang="zh-CN" sz="2492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zh-CN" altLang="en-US" sz="2492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95300" y="152636"/>
            <a:ext cx="8915400" cy="1139147"/>
          </a:xfrm>
        </p:spPr>
        <p:txBody>
          <a:bodyPr/>
          <a:lstStyle/>
          <a:p>
            <a:r>
              <a:rPr lang="en-US" altLang="zh-CN" dirty="0"/>
              <a:t>Critical Path by DFS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A476-E6B2-4560-987B-382FE9393E51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956829"/>
      </p:ext>
    </p:extLst>
  </p:cSld>
  <p:clrMapOvr>
    <a:masterClrMapping/>
  </p:clrMapOvr>
  <p:transition spd="med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5929" y="1166749"/>
            <a:ext cx="9245600" cy="5460607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dfsCrit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(.. </a:t>
            </a:r>
            <a:r>
              <a:rPr lang="en-US" altLang="zh-CN" sz="2167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adjV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 .. color, .. v,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[] </a:t>
            </a:r>
            <a:r>
              <a:rPr lang="en-US" altLang="zh-CN" sz="2167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duration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 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 ] </a:t>
            </a:r>
            <a:r>
              <a:rPr lang="en-US" altLang="zh-CN" sz="2167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critDep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 ] </a:t>
            </a:r>
            <a:r>
              <a:rPr lang="en-US" altLang="zh-CN" sz="2167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eft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w;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est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=0;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color[v]=gray;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critDep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[v]=-1; </a:t>
            </a:r>
          </a:p>
          <a:p>
            <a:pPr>
              <a:lnSpc>
                <a:spcPct val="85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IntList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remAdj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2167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adjV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[v];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while (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remAdj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 nil)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       w=first(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remAdj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       if (color[w] == white)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          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dfsCrit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(</a:t>
            </a:r>
            <a:r>
              <a:rPr lang="en-US" altLang="zh-CN" sz="2167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adjV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,color,w,duration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,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critDep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,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eft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       else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           &lt;checking for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nontree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edge&gt;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       if (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eft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[w]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est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)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est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=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eft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[w];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critDep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[v]=w;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      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remAdj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=rest(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remAdj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);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  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eft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[v]=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est+duration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[v];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   color[v]=black;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   return;</a:t>
            </a:r>
          </a:p>
          <a:p>
            <a:pPr eaLnBrk="1" hangingPunct="1">
              <a:lnSpc>
                <a:spcPct val="85000"/>
              </a:lnSpc>
            </a:pPr>
            <a:endParaRPr lang="zh-CN" altLang="en-US" sz="2167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6747576" y="6159976"/>
            <a:ext cx="2651919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950" dirty="0">
                <a:latin typeface="+mn-lt"/>
                <a:cs typeface="Calibri" pitchFamily="34" charset="0"/>
              </a:rPr>
              <a:t>Only black vertex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84094" y="-159399"/>
            <a:ext cx="8915400" cy="1139147"/>
          </a:xfrm>
        </p:spPr>
        <p:txBody>
          <a:bodyPr/>
          <a:lstStyle/>
          <a:p>
            <a:r>
              <a:rPr lang="en-US" altLang="zh-CN" dirty="0"/>
              <a:t>Critical Path by DFS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45EC-F230-4BDF-A5DF-BFC67873BD1A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08545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主要内容：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图概述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图的深度优先遍历</a:t>
            </a:r>
            <a:r>
              <a:rPr lang="en-US" altLang="zh-CN" dirty="0">
                <a:solidFill>
                  <a:schemeClr val="tx1"/>
                </a:solidFill>
              </a:rPr>
              <a:t>DFS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有向图</a:t>
            </a:r>
            <a:r>
              <a:rPr lang="en-US" altLang="zh-CN" dirty="0">
                <a:solidFill>
                  <a:schemeClr val="tx1"/>
                </a:solidFill>
              </a:rPr>
              <a:t>DFS</a:t>
            </a:r>
            <a:r>
              <a:rPr lang="zh-CN" altLang="en-US" dirty="0">
                <a:solidFill>
                  <a:schemeClr val="tx1"/>
                </a:solidFill>
              </a:rPr>
              <a:t>应用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无向图</a:t>
            </a:r>
            <a:r>
              <a:rPr lang="en-US" altLang="zh-CN" dirty="0">
                <a:solidFill>
                  <a:schemeClr val="tx1"/>
                </a:solidFill>
              </a:rPr>
              <a:t>DFS</a:t>
            </a:r>
            <a:r>
              <a:rPr lang="zh-CN" altLang="en-US" dirty="0">
                <a:solidFill>
                  <a:schemeClr val="tx1"/>
                </a:solidFill>
              </a:rPr>
              <a:t>应用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图的广度优先遍历</a:t>
            </a:r>
            <a:r>
              <a:rPr lang="en-US" altLang="zh-CN" dirty="0">
                <a:solidFill>
                  <a:schemeClr val="tx1"/>
                </a:solidFill>
              </a:rPr>
              <a:t>BFS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BFS</a:t>
            </a:r>
            <a:r>
              <a:rPr lang="zh-CN" altLang="en-US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5B93-AE9E-475D-889D-734B4F950A3F}" type="datetime1">
              <a:rPr lang="en-US" altLang="zh-CN" smtClean="0"/>
              <a:t>3/5/2023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606295"/>
      </p:ext>
    </p:extLst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17645"/>
            <a:ext cx="8915400" cy="1139147"/>
          </a:xfrm>
        </p:spPr>
        <p:txBody>
          <a:bodyPr/>
          <a:lstStyle/>
          <a:p>
            <a:pPr eaLnBrk="1" hangingPunct="1"/>
            <a:r>
              <a:rPr lang="en-US" altLang="zh-CN" dirty="0"/>
              <a:t>Analysis of </a:t>
            </a:r>
            <a:br>
              <a:rPr lang="en-US" altLang="zh-CN" dirty="0"/>
            </a:br>
            <a:r>
              <a:rPr lang="en-US" altLang="zh-CN" dirty="0"/>
              <a:t>Critical Path Algorithm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997" y="1817556"/>
            <a:ext cx="9278276" cy="4457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Correctness: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When </a:t>
            </a:r>
            <a:r>
              <a:rPr lang="en-US" altLang="zh-CN" i="1" dirty="0" err="1">
                <a:solidFill>
                  <a:schemeClr val="tx1"/>
                </a:solidFill>
              </a:rPr>
              <a:t>eft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</a:rPr>
              <a:t>w</a:t>
            </a:r>
            <a:r>
              <a:rPr lang="en-US" altLang="zh-CN" dirty="0">
                <a:solidFill>
                  <a:schemeClr val="tx1"/>
                </a:solidFill>
              </a:rPr>
              <a:t>] is accessed in the while-loop, the w must not be gray(otherwise, there is a cycle), so, it must be black, with </a:t>
            </a:r>
            <a:r>
              <a:rPr lang="en-US" altLang="zh-CN" i="1" dirty="0" err="1">
                <a:solidFill>
                  <a:schemeClr val="tx1"/>
                </a:solidFill>
              </a:rPr>
              <a:t>eft</a:t>
            </a:r>
            <a:r>
              <a:rPr lang="en-US" altLang="zh-CN" dirty="0">
                <a:solidFill>
                  <a:schemeClr val="tx1"/>
                </a:solidFill>
              </a:rPr>
              <a:t> initialized.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According to DFS, each entry in the </a:t>
            </a:r>
            <a:r>
              <a:rPr lang="en-US" altLang="zh-CN" i="1" dirty="0" err="1">
                <a:solidFill>
                  <a:schemeClr val="tx1"/>
                </a:solidFill>
              </a:rPr>
              <a:t>eft</a:t>
            </a:r>
            <a:r>
              <a:rPr lang="en-US" altLang="zh-CN" dirty="0">
                <a:solidFill>
                  <a:schemeClr val="tx1"/>
                </a:solidFill>
              </a:rPr>
              <a:t> array is assigned a value exactly once. The value satisfies the definition of </a:t>
            </a:r>
            <a:r>
              <a:rPr lang="en-US" altLang="zh-CN" i="1" dirty="0" err="1">
                <a:solidFill>
                  <a:schemeClr val="tx1"/>
                </a:solidFill>
              </a:rPr>
              <a:t>eft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Complexity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Simply same as DFS, that is </a:t>
            </a:r>
            <a:r>
              <a:rPr lang="en-US" altLang="zh-CN" b="1" dirty="0">
                <a:solidFill>
                  <a:schemeClr val="tx1"/>
                </a:solidFill>
                <a:sym typeface="Symbol" pitchFamily="18" charset="2"/>
              </a:rPr>
              <a:t>(</a:t>
            </a:r>
            <a:r>
              <a:rPr lang="en-US" altLang="zh-CN" b="1" dirty="0" err="1">
                <a:solidFill>
                  <a:schemeClr val="tx1"/>
                </a:solidFill>
                <a:sym typeface="Symbol" pitchFamily="18" charset="2"/>
              </a:rPr>
              <a:t>n+m</a:t>
            </a:r>
            <a:r>
              <a:rPr lang="en-US" altLang="zh-CN" b="1" dirty="0">
                <a:solidFill>
                  <a:schemeClr val="tx1"/>
                </a:solidFill>
                <a:sym typeface="Symbol" pitchFamily="18" charset="2"/>
              </a:rPr>
              <a:t>)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D43D-2A89-4021-B30A-47D1F1E7E098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636657"/>
      </p:ext>
    </p:extLst>
  </p:cSld>
  <p:clrMapOvr>
    <a:masterClrMapping/>
  </p:clrMapOvr>
  <p:transition spd="med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262" y="-159399"/>
            <a:ext cx="8915400" cy="1404156"/>
          </a:xfrm>
        </p:spPr>
        <p:txBody>
          <a:bodyPr/>
          <a:lstStyle/>
          <a:p>
            <a:r>
              <a:rPr lang="en-US" altLang="zh-CN" sz="3900" dirty="0"/>
              <a:t>SCC: Strongly Connected Component</a:t>
            </a:r>
            <a:br>
              <a:rPr lang="en-US" altLang="zh-CN" sz="3900" dirty="0"/>
            </a:br>
            <a:r>
              <a:rPr lang="zh-CN" altLang="en-US" sz="3900" dirty="0"/>
              <a:t>强连通分支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6" name="Oval 36"/>
          <p:cNvSpPr>
            <a:spLocks noChangeArrowheads="1"/>
          </p:cNvSpPr>
          <p:nvPr/>
        </p:nvSpPr>
        <p:spPr bwMode="auto">
          <a:xfrm rot="-3050608">
            <a:off x="3157538" y="3027213"/>
            <a:ext cx="2106745" cy="1012958"/>
          </a:xfrm>
          <a:prstGeom prst="ellipse">
            <a:avLst/>
          </a:prstGeom>
          <a:solidFill>
            <a:srgbClr val="FF99CC"/>
          </a:solidFill>
          <a:ln w="9525">
            <a:solidFill>
              <a:srgbClr val="FF00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7" name="Oval 35"/>
          <p:cNvSpPr>
            <a:spLocks noChangeArrowheads="1"/>
          </p:cNvSpPr>
          <p:nvPr/>
        </p:nvSpPr>
        <p:spPr bwMode="auto">
          <a:xfrm>
            <a:off x="1833298" y="3572388"/>
            <a:ext cx="1248569" cy="1014677"/>
          </a:xfrm>
          <a:prstGeom prst="ellipse">
            <a:avLst/>
          </a:prstGeom>
          <a:solidFill>
            <a:srgbClr val="FFFF99"/>
          </a:solidFill>
          <a:ln w="9525">
            <a:solidFill>
              <a:srgbClr val="FF99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" name="Freeform 34"/>
          <p:cNvSpPr>
            <a:spLocks/>
          </p:cNvSpPr>
          <p:nvPr/>
        </p:nvSpPr>
        <p:spPr bwMode="auto">
          <a:xfrm>
            <a:off x="141023" y="1556792"/>
            <a:ext cx="4149858" cy="2964921"/>
          </a:xfrm>
          <a:custGeom>
            <a:avLst/>
            <a:gdLst>
              <a:gd name="T0" fmla="*/ 394 w 2413"/>
              <a:gd name="T1" fmla="*/ 1671 h 1724"/>
              <a:gd name="T2" fmla="*/ 575 w 2413"/>
              <a:gd name="T3" fmla="*/ 1717 h 1724"/>
              <a:gd name="T4" fmla="*/ 736 w 2413"/>
              <a:gd name="T5" fmla="*/ 1642 h 1724"/>
              <a:gd name="T6" fmla="*/ 874 w 2413"/>
              <a:gd name="T7" fmla="*/ 1411 h 1724"/>
              <a:gd name="T8" fmla="*/ 984 w 2413"/>
              <a:gd name="T9" fmla="*/ 1172 h 1724"/>
              <a:gd name="T10" fmla="*/ 1404 w 2413"/>
              <a:gd name="T11" fmla="*/ 1066 h 1724"/>
              <a:gd name="T12" fmla="*/ 1755 w 2413"/>
              <a:gd name="T13" fmla="*/ 900 h 1724"/>
              <a:gd name="T14" fmla="*/ 2280 w 2413"/>
              <a:gd name="T15" fmla="*/ 582 h 1724"/>
              <a:gd name="T16" fmla="*/ 2395 w 2413"/>
              <a:gd name="T17" fmla="*/ 375 h 1724"/>
              <a:gd name="T18" fmla="*/ 2390 w 2413"/>
              <a:gd name="T19" fmla="*/ 311 h 1724"/>
              <a:gd name="T20" fmla="*/ 2257 w 2413"/>
              <a:gd name="T21" fmla="*/ 121 h 1724"/>
              <a:gd name="T22" fmla="*/ 2257 w 2413"/>
              <a:gd name="T23" fmla="*/ 121 h 1724"/>
              <a:gd name="T24" fmla="*/ 2072 w 2413"/>
              <a:gd name="T25" fmla="*/ 84 h 1724"/>
              <a:gd name="T26" fmla="*/ 621 w 2413"/>
              <a:gd name="T27" fmla="*/ 98 h 1724"/>
              <a:gd name="T28" fmla="*/ 76 w 2413"/>
              <a:gd name="T29" fmla="*/ 673 h 1724"/>
              <a:gd name="T30" fmla="*/ 167 w 2413"/>
              <a:gd name="T31" fmla="*/ 1399 h 1724"/>
              <a:gd name="T32" fmla="*/ 394 w 2413"/>
              <a:gd name="T33" fmla="*/ 1671 h 172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413"/>
              <a:gd name="T52" fmla="*/ 0 h 1724"/>
              <a:gd name="T53" fmla="*/ 2413 w 2413"/>
              <a:gd name="T54" fmla="*/ 1724 h 172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413" h="1724">
                <a:moveTo>
                  <a:pt x="394" y="1671"/>
                </a:moveTo>
                <a:cubicBezTo>
                  <a:pt x="462" y="1724"/>
                  <a:pt x="518" y="1722"/>
                  <a:pt x="575" y="1717"/>
                </a:cubicBezTo>
                <a:cubicBezTo>
                  <a:pt x="632" y="1712"/>
                  <a:pt x="686" y="1693"/>
                  <a:pt x="736" y="1642"/>
                </a:cubicBezTo>
                <a:cubicBezTo>
                  <a:pt x="786" y="1591"/>
                  <a:pt x="833" y="1489"/>
                  <a:pt x="874" y="1411"/>
                </a:cubicBezTo>
                <a:cubicBezTo>
                  <a:pt x="915" y="1333"/>
                  <a:pt x="896" y="1229"/>
                  <a:pt x="984" y="1172"/>
                </a:cubicBezTo>
                <a:cubicBezTo>
                  <a:pt x="1072" y="1115"/>
                  <a:pt x="1276" y="1111"/>
                  <a:pt x="1404" y="1066"/>
                </a:cubicBezTo>
                <a:cubicBezTo>
                  <a:pt x="1532" y="1021"/>
                  <a:pt x="1609" y="981"/>
                  <a:pt x="1755" y="900"/>
                </a:cubicBezTo>
                <a:cubicBezTo>
                  <a:pt x="1901" y="819"/>
                  <a:pt x="2173" y="669"/>
                  <a:pt x="2280" y="582"/>
                </a:cubicBezTo>
                <a:cubicBezTo>
                  <a:pt x="2387" y="495"/>
                  <a:pt x="2377" y="420"/>
                  <a:pt x="2395" y="375"/>
                </a:cubicBezTo>
                <a:cubicBezTo>
                  <a:pt x="2413" y="330"/>
                  <a:pt x="2413" y="353"/>
                  <a:pt x="2390" y="311"/>
                </a:cubicBezTo>
                <a:cubicBezTo>
                  <a:pt x="2367" y="269"/>
                  <a:pt x="2279" y="153"/>
                  <a:pt x="2257" y="121"/>
                </a:cubicBezTo>
                <a:cubicBezTo>
                  <a:pt x="2235" y="89"/>
                  <a:pt x="2288" y="127"/>
                  <a:pt x="2257" y="121"/>
                </a:cubicBezTo>
                <a:cubicBezTo>
                  <a:pt x="2226" y="115"/>
                  <a:pt x="2345" y="88"/>
                  <a:pt x="2072" y="84"/>
                </a:cubicBezTo>
                <a:cubicBezTo>
                  <a:pt x="1799" y="80"/>
                  <a:pt x="954" y="0"/>
                  <a:pt x="621" y="98"/>
                </a:cubicBezTo>
                <a:cubicBezTo>
                  <a:pt x="288" y="196"/>
                  <a:pt x="152" y="456"/>
                  <a:pt x="76" y="673"/>
                </a:cubicBezTo>
                <a:cubicBezTo>
                  <a:pt x="0" y="890"/>
                  <a:pt x="122" y="1240"/>
                  <a:pt x="167" y="1399"/>
                </a:cubicBezTo>
                <a:cubicBezTo>
                  <a:pt x="212" y="1558"/>
                  <a:pt x="326" y="1618"/>
                  <a:pt x="394" y="1671"/>
                </a:cubicBezTo>
                <a:close/>
              </a:path>
            </a:pathLst>
          </a:custGeom>
          <a:solidFill>
            <a:srgbClr val="CCFFCC"/>
          </a:solidFill>
          <a:ln w="9525">
            <a:solidFill>
              <a:srgbClr val="3366FF"/>
            </a:solidFill>
            <a:prstDash val="lgDash"/>
            <a:round/>
            <a:headEnd/>
            <a:tailEnd/>
          </a:ln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4270243" y="2822559"/>
            <a:ext cx="63288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G</a:t>
            </a:r>
          </a:p>
        </p:txBody>
      </p: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612246" y="1935147"/>
            <a:ext cx="4106863" cy="2354394"/>
            <a:chOff x="356" y="1389"/>
            <a:chExt cx="2388" cy="1369"/>
          </a:xfrm>
        </p:grpSpPr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476" y="1434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2109" y="1389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2472" y="1933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2109" y="2478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1292" y="1888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1292" y="2478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476" y="2478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 flipH="1">
              <a:off x="754" y="1536"/>
              <a:ext cx="133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725" y="1650"/>
              <a:ext cx="567" cy="34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 flipV="1">
              <a:off x="1548" y="1621"/>
              <a:ext cx="595" cy="34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1434" y="2160"/>
              <a:ext cx="0" cy="340"/>
            </a:xfrm>
            <a:prstGeom prst="line">
              <a:avLst/>
            </a:prstGeom>
            <a:noFill/>
            <a:ln w="9525">
              <a:solidFill>
                <a:srgbClr val="8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 flipH="1">
              <a:off x="1519" y="1650"/>
              <a:ext cx="652" cy="879"/>
            </a:xfrm>
            <a:prstGeom prst="line">
              <a:avLst/>
            </a:prstGeom>
            <a:noFill/>
            <a:ln w="9525">
              <a:solidFill>
                <a:srgbClr val="8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754" y="2614"/>
              <a:ext cx="538" cy="0"/>
            </a:xfrm>
            <a:prstGeom prst="line">
              <a:avLst/>
            </a:prstGeom>
            <a:noFill/>
            <a:ln w="9525">
              <a:solidFill>
                <a:srgbClr val="8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flipH="1">
              <a:off x="1548" y="2614"/>
              <a:ext cx="538" cy="0"/>
            </a:xfrm>
            <a:prstGeom prst="line">
              <a:avLst/>
            </a:prstGeom>
            <a:noFill/>
            <a:ln w="9525">
              <a:solidFill>
                <a:srgbClr val="8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 flipH="1" flipV="1">
              <a:off x="2313" y="1621"/>
              <a:ext cx="227" cy="312"/>
            </a:xfrm>
            <a:prstGeom prst="line">
              <a:avLst/>
            </a:prstGeom>
            <a:noFill/>
            <a:ln w="9525">
              <a:solidFill>
                <a:srgbClr val="8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 flipV="1">
              <a:off x="356" y="1678"/>
              <a:ext cx="171" cy="822"/>
            </a:xfrm>
            <a:custGeom>
              <a:avLst/>
              <a:gdLst>
                <a:gd name="T0" fmla="*/ 171 w 171"/>
                <a:gd name="T1" fmla="*/ 0 h 822"/>
                <a:gd name="T2" fmla="*/ 24 w 171"/>
                <a:gd name="T3" fmla="*/ 267 h 822"/>
                <a:gd name="T4" fmla="*/ 24 w 171"/>
                <a:gd name="T5" fmla="*/ 550 h 822"/>
                <a:gd name="T6" fmla="*/ 143 w 171"/>
                <a:gd name="T7" fmla="*/ 822 h 8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822"/>
                <a:gd name="T14" fmla="*/ 171 w 171"/>
                <a:gd name="T15" fmla="*/ 822 h 8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822">
                  <a:moveTo>
                    <a:pt x="171" y="0"/>
                  </a:moveTo>
                  <a:cubicBezTo>
                    <a:pt x="147" y="44"/>
                    <a:pt x="48" y="175"/>
                    <a:pt x="24" y="267"/>
                  </a:cubicBezTo>
                  <a:cubicBezTo>
                    <a:pt x="0" y="359"/>
                    <a:pt x="4" y="458"/>
                    <a:pt x="24" y="550"/>
                  </a:cubicBezTo>
                  <a:cubicBezTo>
                    <a:pt x="44" y="642"/>
                    <a:pt x="118" y="765"/>
                    <a:pt x="143" y="822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 flipH="1">
              <a:off x="697" y="1706"/>
              <a:ext cx="171" cy="822"/>
            </a:xfrm>
            <a:custGeom>
              <a:avLst/>
              <a:gdLst>
                <a:gd name="T0" fmla="*/ 171 w 171"/>
                <a:gd name="T1" fmla="*/ 0 h 822"/>
                <a:gd name="T2" fmla="*/ 24 w 171"/>
                <a:gd name="T3" fmla="*/ 267 h 822"/>
                <a:gd name="T4" fmla="*/ 24 w 171"/>
                <a:gd name="T5" fmla="*/ 550 h 822"/>
                <a:gd name="T6" fmla="*/ 143 w 171"/>
                <a:gd name="T7" fmla="*/ 822 h 8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822"/>
                <a:gd name="T14" fmla="*/ 171 w 171"/>
                <a:gd name="T15" fmla="*/ 822 h 8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822">
                  <a:moveTo>
                    <a:pt x="171" y="0"/>
                  </a:moveTo>
                  <a:cubicBezTo>
                    <a:pt x="147" y="44"/>
                    <a:pt x="48" y="175"/>
                    <a:pt x="24" y="267"/>
                  </a:cubicBezTo>
                  <a:cubicBezTo>
                    <a:pt x="0" y="359"/>
                    <a:pt x="4" y="458"/>
                    <a:pt x="24" y="550"/>
                  </a:cubicBezTo>
                  <a:cubicBezTo>
                    <a:pt x="44" y="642"/>
                    <a:pt x="118" y="765"/>
                    <a:pt x="143" y="822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2285" y="2160"/>
              <a:ext cx="198" cy="340"/>
            </a:xfrm>
            <a:custGeom>
              <a:avLst/>
              <a:gdLst>
                <a:gd name="T0" fmla="*/ 198 w 198"/>
                <a:gd name="T1" fmla="*/ 0 h 340"/>
                <a:gd name="T2" fmla="*/ 85 w 198"/>
                <a:gd name="T3" fmla="*/ 85 h 340"/>
                <a:gd name="T4" fmla="*/ 28 w 198"/>
                <a:gd name="T5" fmla="*/ 198 h 340"/>
                <a:gd name="T6" fmla="*/ 0 w 198"/>
                <a:gd name="T7" fmla="*/ 340 h 3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340"/>
                <a:gd name="T14" fmla="*/ 198 w 198"/>
                <a:gd name="T15" fmla="*/ 340 h 3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340">
                  <a:moveTo>
                    <a:pt x="198" y="0"/>
                  </a:moveTo>
                  <a:cubicBezTo>
                    <a:pt x="155" y="26"/>
                    <a:pt x="113" y="52"/>
                    <a:pt x="85" y="85"/>
                  </a:cubicBezTo>
                  <a:cubicBezTo>
                    <a:pt x="57" y="118"/>
                    <a:pt x="42" y="156"/>
                    <a:pt x="28" y="198"/>
                  </a:cubicBezTo>
                  <a:cubicBezTo>
                    <a:pt x="14" y="240"/>
                    <a:pt x="7" y="290"/>
                    <a:pt x="0" y="34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 rot="10800000">
              <a:off x="2370" y="2188"/>
              <a:ext cx="198" cy="369"/>
            </a:xfrm>
            <a:custGeom>
              <a:avLst/>
              <a:gdLst>
                <a:gd name="T0" fmla="*/ 198 w 198"/>
                <a:gd name="T1" fmla="*/ 0 h 340"/>
                <a:gd name="T2" fmla="*/ 85 w 198"/>
                <a:gd name="T3" fmla="*/ 85 h 340"/>
                <a:gd name="T4" fmla="*/ 28 w 198"/>
                <a:gd name="T5" fmla="*/ 198 h 340"/>
                <a:gd name="T6" fmla="*/ 0 w 198"/>
                <a:gd name="T7" fmla="*/ 340 h 3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340"/>
                <a:gd name="T14" fmla="*/ 198 w 198"/>
                <a:gd name="T15" fmla="*/ 340 h 3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340">
                  <a:moveTo>
                    <a:pt x="198" y="0"/>
                  </a:moveTo>
                  <a:cubicBezTo>
                    <a:pt x="155" y="26"/>
                    <a:pt x="113" y="52"/>
                    <a:pt x="85" y="85"/>
                  </a:cubicBezTo>
                  <a:cubicBezTo>
                    <a:pt x="57" y="118"/>
                    <a:pt x="42" y="156"/>
                    <a:pt x="28" y="198"/>
                  </a:cubicBezTo>
                  <a:cubicBezTo>
                    <a:pt x="14" y="240"/>
                    <a:pt x="7" y="290"/>
                    <a:pt x="0" y="34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30" name="Text Box 25"/>
            <p:cNvSpPr txBox="1">
              <a:spLocks noChangeArrowheads="1"/>
            </p:cNvSpPr>
            <p:nvPr/>
          </p:nvSpPr>
          <p:spPr bwMode="auto">
            <a:xfrm>
              <a:off x="470" y="2472"/>
              <a:ext cx="36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F</a:t>
              </a:r>
            </a:p>
          </p:txBody>
        </p:sp>
        <p:sp>
          <p:nvSpPr>
            <p:cNvPr id="31" name="Text Box 26"/>
            <p:cNvSpPr txBox="1">
              <a:spLocks noChangeArrowheads="1"/>
            </p:cNvSpPr>
            <p:nvPr/>
          </p:nvSpPr>
          <p:spPr bwMode="auto">
            <a:xfrm>
              <a:off x="2115" y="2472"/>
              <a:ext cx="36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E</a:t>
              </a:r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2143" y="1395"/>
              <a:ext cx="36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D</a:t>
              </a:r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1292" y="2472"/>
              <a:ext cx="36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C</a:t>
              </a:r>
            </a:p>
          </p:txBody>
        </p:sp>
        <p:sp>
          <p:nvSpPr>
            <p:cNvPr id="34" name="Text Box 29"/>
            <p:cNvSpPr txBox="1">
              <a:spLocks noChangeArrowheads="1"/>
            </p:cNvSpPr>
            <p:nvPr/>
          </p:nvSpPr>
          <p:spPr bwMode="auto">
            <a:xfrm>
              <a:off x="1321" y="1877"/>
              <a:ext cx="36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B</a:t>
              </a:r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499" y="1423"/>
              <a:ext cx="36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A</a:t>
              </a: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697" y="1678"/>
              <a:ext cx="652" cy="822"/>
            </a:xfrm>
            <a:prstGeom prst="line">
              <a:avLst/>
            </a:prstGeom>
            <a:noFill/>
            <a:ln w="9525">
              <a:solidFill>
                <a:srgbClr val="8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</p:grp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271728" y="4743565"/>
            <a:ext cx="514905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600" b="1" dirty="0">
                <a:latin typeface="Calibri" pitchFamily="34" charset="0"/>
                <a:cs typeface="Calibri" pitchFamily="34" charset="0"/>
              </a:rPr>
              <a:t>Graph G </a:t>
            </a:r>
          </a:p>
          <a:p>
            <a:pPr eaLnBrk="1" hangingPunct="1"/>
            <a:r>
              <a:rPr lang="en-US" altLang="zh-CN" sz="2600" b="1" dirty="0">
                <a:latin typeface="Calibri" pitchFamily="34" charset="0"/>
                <a:cs typeface="Calibri" pitchFamily="34" charset="0"/>
              </a:rPr>
              <a:t>3 Strongly Connected Components</a:t>
            </a:r>
          </a:p>
        </p:txBody>
      </p: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6045068" y="2949824"/>
            <a:ext cx="1325959" cy="492443"/>
          </a:xfrm>
          <a:prstGeom prst="rect">
            <a:avLst/>
          </a:prstGeom>
          <a:solidFill>
            <a:schemeClr val="bg1"/>
          </a:solidFill>
          <a:ln w="19050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600" dirty="0"/>
              <a:t>ABDF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7293637" y="4509674"/>
            <a:ext cx="935567" cy="492443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600"/>
              <a:t>C</a:t>
            </a:r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8306594" y="3417607"/>
            <a:ext cx="1092068" cy="492443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600" dirty="0"/>
              <a:t>EG</a:t>
            </a: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 flipV="1">
            <a:off x="7371027" y="3183715"/>
            <a:ext cx="935567" cy="467783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2" name="Line 44"/>
          <p:cNvSpPr>
            <a:spLocks noChangeShapeType="1"/>
          </p:cNvSpPr>
          <p:nvPr/>
        </p:nvSpPr>
        <p:spPr bwMode="auto">
          <a:xfrm>
            <a:off x="6746744" y="3494997"/>
            <a:ext cx="1014677" cy="1014677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3" name="Line 45"/>
          <p:cNvSpPr>
            <a:spLocks noChangeShapeType="1"/>
          </p:cNvSpPr>
          <p:nvPr/>
        </p:nvSpPr>
        <p:spPr bwMode="auto">
          <a:xfrm flipH="1">
            <a:off x="7995313" y="3962780"/>
            <a:ext cx="780785" cy="546894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5888567" y="2091647"/>
            <a:ext cx="401743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 dirty="0"/>
              <a:t>Condensation Graph G</a:t>
            </a:r>
            <a:r>
              <a:rPr lang="en-US" altLang="zh-CN" sz="2600" b="1" dirty="0">
                <a:sym typeface="Symbol" pitchFamily="18" charset="2"/>
              </a:rPr>
              <a:t></a:t>
            </a:r>
          </a:p>
        </p:txBody>
      </p:sp>
      <p:sp>
        <p:nvSpPr>
          <p:cNvPr id="45" name="Text Box 47"/>
          <p:cNvSpPr txBox="1">
            <a:spLocks noChangeArrowheads="1"/>
          </p:cNvSpPr>
          <p:nvPr/>
        </p:nvSpPr>
        <p:spPr bwMode="auto">
          <a:xfrm>
            <a:off x="6707187" y="5367851"/>
            <a:ext cx="26914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600" dirty="0">
                <a:latin typeface="Calibri" pitchFamily="34" charset="0"/>
              </a:rPr>
              <a:t>It’s acyclic, </a:t>
            </a:r>
            <a:r>
              <a:rPr lang="en-US" altLang="zh-CN" sz="2600" b="1" i="1" dirty="0">
                <a:solidFill>
                  <a:srgbClr val="FF0000"/>
                </a:solidFill>
                <a:latin typeface="Calibri" pitchFamily="34" charset="0"/>
              </a:rPr>
              <a:t>Why?</a:t>
            </a:r>
          </a:p>
        </p:txBody>
      </p:sp>
      <p:sp>
        <p:nvSpPr>
          <p:cNvPr id="46" name="Oval 48"/>
          <p:cNvSpPr>
            <a:spLocks noChangeArrowheads="1"/>
          </p:cNvSpPr>
          <p:nvPr/>
        </p:nvSpPr>
        <p:spPr bwMode="auto">
          <a:xfrm rot="-2197881">
            <a:off x="6026150" y="2435605"/>
            <a:ext cx="2063750" cy="3136900"/>
          </a:xfrm>
          <a:prstGeom prst="ellipse">
            <a:avLst/>
          </a:prstGeom>
          <a:noFill/>
          <a:ln w="28575">
            <a:solidFill>
              <a:srgbClr val="FF99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7" name="Text Box 49"/>
          <p:cNvSpPr txBox="1">
            <a:spLocks noChangeArrowheads="1"/>
          </p:cNvSpPr>
          <p:nvPr/>
        </p:nvSpPr>
        <p:spPr bwMode="auto">
          <a:xfrm>
            <a:off x="2305569" y="5985256"/>
            <a:ext cx="3427518" cy="392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950" dirty="0">
                <a:latin typeface="Calibri" pitchFamily="34" charset="0"/>
                <a:ea typeface="宋体" pitchFamily="2" charset="-122"/>
                <a:cs typeface="Calibri" pitchFamily="34" charset="0"/>
              </a:rPr>
              <a:t>Note: two SCC in one DFS tree</a:t>
            </a:r>
          </a:p>
        </p:txBody>
      </p:sp>
      <p:sp>
        <p:nvSpPr>
          <p:cNvPr id="48" name="Line 50"/>
          <p:cNvSpPr>
            <a:spLocks noChangeShapeType="1"/>
          </p:cNvSpPr>
          <p:nvPr/>
        </p:nvSpPr>
        <p:spPr bwMode="auto">
          <a:xfrm flipV="1">
            <a:off x="5035550" y="4334255"/>
            <a:ext cx="1568450" cy="1651000"/>
          </a:xfrm>
          <a:prstGeom prst="line">
            <a:avLst/>
          </a:prstGeom>
          <a:noFill/>
          <a:ln w="28575">
            <a:solidFill>
              <a:srgbClr val="FFCC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FBE1-53AF-4955-BFBB-639417E8CE28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8236569"/>
      </p:ext>
    </p:extLst>
  </p:cSld>
  <p:clrMapOvr>
    <a:masterClrMapping/>
  </p:clrMapOvr>
  <p:transition spd="med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Transpose Graph(</a:t>
            </a:r>
            <a:r>
              <a:rPr lang="zh-CN" altLang="en-US" dirty="0"/>
              <a:t>转置图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6" name="Oval 2"/>
          <p:cNvSpPr>
            <a:spLocks noChangeArrowheads="1"/>
          </p:cNvSpPr>
          <p:nvPr/>
        </p:nvSpPr>
        <p:spPr bwMode="auto">
          <a:xfrm rot="-3050608">
            <a:off x="3157538" y="3195108"/>
            <a:ext cx="2106745" cy="1012958"/>
          </a:xfrm>
          <a:prstGeom prst="ellipse">
            <a:avLst/>
          </a:prstGeom>
          <a:solidFill>
            <a:srgbClr val="FF99CC"/>
          </a:solidFill>
          <a:ln w="9525">
            <a:solidFill>
              <a:srgbClr val="FF00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1833298" y="3740283"/>
            <a:ext cx="1248569" cy="1014677"/>
          </a:xfrm>
          <a:prstGeom prst="ellipse">
            <a:avLst/>
          </a:prstGeom>
          <a:solidFill>
            <a:srgbClr val="FFFF99"/>
          </a:solidFill>
          <a:ln w="9525">
            <a:solidFill>
              <a:srgbClr val="FF99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" name="Freeform 4"/>
          <p:cNvSpPr>
            <a:spLocks/>
          </p:cNvSpPr>
          <p:nvPr/>
        </p:nvSpPr>
        <p:spPr bwMode="auto">
          <a:xfrm>
            <a:off x="141023" y="1724687"/>
            <a:ext cx="4149858" cy="2964921"/>
          </a:xfrm>
          <a:custGeom>
            <a:avLst/>
            <a:gdLst>
              <a:gd name="T0" fmla="*/ 394 w 2413"/>
              <a:gd name="T1" fmla="*/ 1671 h 1724"/>
              <a:gd name="T2" fmla="*/ 575 w 2413"/>
              <a:gd name="T3" fmla="*/ 1717 h 1724"/>
              <a:gd name="T4" fmla="*/ 736 w 2413"/>
              <a:gd name="T5" fmla="*/ 1642 h 1724"/>
              <a:gd name="T6" fmla="*/ 874 w 2413"/>
              <a:gd name="T7" fmla="*/ 1411 h 1724"/>
              <a:gd name="T8" fmla="*/ 984 w 2413"/>
              <a:gd name="T9" fmla="*/ 1172 h 1724"/>
              <a:gd name="T10" fmla="*/ 1404 w 2413"/>
              <a:gd name="T11" fmla="*/ 1066 h 1724"/>
              <a:gd name="T12" fmla="*/ 1755 w 2413"/>
              <a:gd name="T13" fmla="*/ 900 h 1724"/>
              <a:gd name="T14" fmla="*/ 2280 w 2413"/>
              <a:gd name="T15" fmla="*/ 582 h 1724"/>
              <a:gd name="T16" fmla="*/ 2395 w 2413"/>
              <a:gd name="T17" fmla="*/ 375 h 1724"/>
              <a:gd name="T18" fmla="*/ 2390 w 2413"/>
              <a:gd name="T19" fmla="*/ 311 h 1724"/>
              <a:gd name="T20" fmla="*/ 2257 w 2413"/>
              <a:gd name="T21" fmla="*/ 121 h 1724"/>
              <a:gd name="T22" fmla="*/ 2257 w 2413"/>
              <a:gd name="T23" fmla="*/ 121 h 1724"/>
              <a:gd name="T24" fmla="*/ 2072 w 2413"/>
              <a:gd name="T25" fmla="*/ 84 h 1724"/>
              <a:gd name="T26" fmla="*/ 621 w 2413"/>
              <a:gd name="T27" fmla="*/ 98 h 1724"/>
              <a:gd name="T28" fmla="*/ 76 w 2413"/>
              <a:gd name="T29" fmla="*/ 673 h 1724"/>
              <a:gd name="T30" fmla="*/ 167 w 2413"/>
              <a:gd name="T31" fmla="*/ 1399 h 1724"/>
              <a:gd name="T32" fmla="*/ 394 w 2413"/>
              <a:gd name="T33" fmla="*/ 1671 h 172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413"/>
              <a:gd name="T52" fmla="*/ 0 h 1724"/>
              <a:gd name="T53" fmla="*/ 2413 w 2413"/>
              <a:gd name="T54" fmla="*/ 1724 h 172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413" h="1724">
                <a:moveTo>
                  <a:pt x="394" y="1671"/>
                </a:moveTo>
                <a:cubicBezTo>
                  <a:pt x="462" y="1724"/>
                  <a:pt x="518" y="1722"/>
                  <a:pt x="575" y="1717"/>
                </a:cubicBezTo>
                <a:cubicBezTo>
                  <a:pt x="632" y="1712"/>
                  <a:pt x="686" y="1693"/>
                  <a:pt x="736" y="1642"/>
                </a:cubicBezTo>
                <a:cubicBezTo>
                  <a:pt x="786" y="1591"/>
                  <a:pt x="833" y="1489"/>
                  <a:pt x="874" y="1411"/>
                </a:cubicBezTo>
                <a:cubicBezTo>
                  <a:pt x="915" y="1333"/>
                  <a:pt x="896" y="1229"/>
                  <a:pt x="984" y="1172"/>
                </a:cubicBezTo>
                <a:cubicBezTo>
                  <a:pt x="1072" y="1115"/>
                  <a:pt x="1276" y="1111"/>
                  <a:pt x="1404" y="1066"/>
                </a:cubicBezTo>
                <a:cubicBezTo>
                  <a:pt x="1532" y="1021"/>
                  <a:pt x="1609" y="981"/>
                  <a:pt x="1755" y="900"/>
                </a:cubicBezTo>
                <a:cubicBezTo>
                  <a:pt x="1901" y="819"/>
                  <a:pt x="2173" y="669"/>
                  <a:pt x="2280" y="582"/>
                </a:cubicBezTo>
                <a:cubicBezTo>
                  <a:pt x="2387" y="495"/>
                  <a:pt x="2377" y="420"/>
                  <a:pt x="2395" y="375"/>
                </a:cubicBezTo>
                <a:cubicBezTo>
                  <a:pt x="2413" y="330"/>
                  <a:pt x="2413" y="353"/>
                  <a:pt x="2390" y="311"/>
                </a:cubicBezTo>
                <a:cubicBezTo>
                  <a:pt x="2367" y="269"/>
                  <a:pt x="2279" y="153"/>
                  <a:pt x="2257" y="121"/>
                </a:cubicBezTo>
                <a:cubicBezTo>
                  <a:pt x="2235" y="89"/>
                  <a:pt x="2288" y="127"/>
                  <a:pt x="2257" y="121"/>
                </a:cubicBezTo>
                <a:cubicBezTo>
                  <a:pt x="2226" y="115"/>
                  <a:pt x="2345" y="88"/>
                  <a:pt x="2072" y="84"/>
                </a:cubicBezTo>
                <a:cubicBezTo>
                  <a:pt x="1799" y="80"/>
                  <a:pt x="954" y="0"/>
                  <a:pt x="621" y="98"/>
                </a:cubicBezTo>
                <a:cubicBezTo>
                  <a:pt x="288" y="196"/>
                  <a:pt x="152" y="456"/>
                  <a:pt x="76" y="673"/>
                </a:cubicBezTo>
                <a:cubicBezTo>
                  <a:pt x="0" y="890"/>
                  <a:pt x="122" y="1240"/>
                  <a:pt x="167" y="1399"/>
                </a:cubicBezTo>
                <a:cubicBezTo>
                  <a:pt x="212" y="1558"/>
                  <a:pt x="326" y="1618"/>
                  <a:pt x="394" y="1671"/>
                </a:cubicBezTo>
                <a:close/>
              </a:path>
            </a:pathLst>
          </a:custGeom>
          <a:solidFill>
            <a:srgbClr val="CCFFCC"/>
          </a:solidFill>
          <a:ln w="9525">
            <a:solidFill>
              <a:srgbClr val="3366FF"/>
            </a:solidFill>
            <a:prstDash val="lgDash"/>
            <a:round/>
            <a:headEnd/>
            <a:tailEnd/>
          </a:ln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270243" y="2990454"/>
            <a:ext cx="63288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G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791104" y="2180431"/>
            <a:ext cx="467783" cy="46778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3599525" y="2103041"/>
            <a:ext cx="467783" cy="46778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4223809" y="3038608"/>
            <a:ext cx="467783" cy="46778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3599525" y="3975894"/>
            <a:ext cx="467783" cy="46778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2194454" y="2961217"/>
            <a:ext cx="467783" cy="46778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2194454" y="3975894"/>
            <a:ext cx="467783" cy="46778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791104" y="3975894"/>
            <a:ext cx="467783" cy="46778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1269206" y="2302537"/>
            <a:ext cx="2290763" cy="0"/>
          </a:xfrm>
          <a:prstGeom prst="line">
            <a:avLst/>
          </a:prstGeom>
          <a:noFill/>
          <a:ln w="31750">
            <a:solidFill>
              <a:srgbClr val="C0C0C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219333" y="2551906"/>
            <a:ext cx="975121" cy="58472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V="1">
            <a:off x="2598606" y="2465916"/>
            <a:ext cx="1023276" cy="586450"/>
          </a:xfrm>
          <a:prstGeom prst="line">
            <a:avLst/>
          </a:prstGeom>
          <a:noFill/>
          <a:ln w="31750">
            <a:solidFill>
              <a:srgbClr val="C0C0C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366433" y="3484033"/>
            <a:ext cx="0" cy="584729"/>
          </a:xfrm>
          <a:prstGeom prst="line">
            <a:avLst/>
          </a:prstGeom>
          <a:noFill/>
          <a:ln w="9525">
            <a:solidFill>
              <a:srgbClr val="C0C0C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2584848" y="2551907"/>
            <a:ext cx="1121304" cy="1511697"/>
          </a:xfrm>
          <a:prstGeom prst="line">
            <a:avLst/>
          </a:prstGeom>
          <a:noFill/>
          <a:ln w="9525">
            <a:solidFill>
              <a:srgbClr val="C0C0C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1269207" y="4209785"/>
            <a:ext cx="925248" cy="0"/>
          </a:xfrm>
          <a:prstGeom prst="line">
            <a:avLst/>
          </a:prstGeom>
          <a:noFill/>
          <a:ln w="9525">
            <a:solidFill>
              <a:srgbClr val="C0C0C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H="1">
            <a:off x="2634721" y="4209785"/>
            <a:ext cx="925248" cy="0"/>
          </a:xfrm>
          <a:prstGeom prst="line">
            <a:avLst/>
          </a:prstGeom>
          <a:noFill/>
          <a:ln w="9525">
            <a:solidFill>
              <a:srgbClr val="C0C0C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3950362" y="2502033"/>
            <a:ext cx="390392" cy="536575"/>
          </a:xfrm>
          <a:prstGeom prst="line">
            <a:avLst/>
          </a:prstGeom>
          <a:noFill/>
          <a:ln w="9525">
            <a:solidFill>
              <a:srgbClr val="C0C0C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5" name="Freeform 23"/>
          <p:cNvSpPr>
            <a:spLocks/>
          </p:cNvSpPr>
          <p:nvPr/>
        </p:nvSpPr>
        <p:spPr bwMode="auto">
          <a:xfrm flipV="1">
            <a:off x="548614" y="2582863"/>
            <a:ext cx="294084" cy="1413669"/>
          </a:xfrm>
          <a:custGeom>
            <a:avLst/>
            <a:gdLst>
              <a:gd name="T0" fmla="*/ 171 w 171"/>
              <a:gd name="T1" fmla="*/ 0 h 822"/>
              <a:gd name="T2" fmla="*/ 24 w 171"/>
              <a:gd name="T3" fmla="*/ 267 h 822"/>
              <a:gd name="T4" fmla="*/ 24 w 171"/>
              <a:gd name="T5" fmla="*/ 550 h 822"/>
              <a:gd name="T6" fmla="*/ 143 w 171"/>
              <a:gd name="T7" fmla="*/ 822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31750">
            <a:solidFill>
              <a:schemeClr val="tx1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6" name="Freeform 24"/>
          <p:cNvSpPr>
            <a:spLocks/>
          </p:cNvSpPr>
          <p:nvPr/>
        </p:nvSpPr>
        <p:spPr bwMode="auto">
          <a:xfrm flipH="1">
            <a:off x="1136783" y="2648215"/>
            <a:ext cx="294084" cy="1413669"/>
          </a:xfrm>
          <a:custGeom>
            <a:avLst/>
            <a:gdLst>
              <a:gd name="T0" fmla="*/ 171 w 171"/>
              <a:gd name="T1" fmla="*/ 0 h 822"/>
              <a:gd name="T2" fmla="*/ 24 w 171"/>
              <a:gd name="T3" fmla="*/ 267 h 822"/>
              <a:gd name="T4" fmla="*/ 24 w 171"/>
              <a:gd name="T5" fmla="*/ 550 h 822"/>
              <a:gd name="T6" fmla="*/ 143 w 171"/>
              <a:gd name="T7" fmla="*/ 822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31750">
            <a:solidFill>
              <a:schemeClr val="tx1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7" name="Freeform 25"/>
          <p:cNvSpPr>
            <a:spLocks/>
          </p:cNvSpPr>
          <p:nvPr/>
        </p:nvSpPr>
        <p:spPr bwMode="auto">
          <a:xfrm>
            <a:off x="3902208" y="3429000"/>
            <a:ext cx="340519" cy="584729"/>
          </a:xfrm>
          <a:custGeom>
            <a:avLst/>
            <a:gdLst>
              <a:gd name="T0" fmla="*/ 198 w 198"/>
              <a:gd name="T1" fmla="*/ 0 h 340"/>
              <a:gd name="T2" fmla="*/ 85 w 198"/>
              <a:gd name="T3" fmla="*/ 85 h 340"/>
              <a:gd name="T4" fmla="*/ 28 w 198"/>
              <a:gd name="T5" fmla="*/ 198 h 340"/>
              <a:gd name="T6" fmla="*/ 0 w 198"/>
              <a:gd name="T7" fmla="*/ 340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340"/>
              <a:gd name="T14" fmla="*/ 198 w 19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340">
                <a:moveTo>
                  <a:pt x="198" y="0"/>
                </a:moveTo>
                <a:cubicBezTo>
                  <a:pt x="155" y="26"/>
                  <a:pt x="113" y="52"/>
                  <a:pt x="85" y="85"/>
                </a:cubicBezTo>
                <a:cubicBezTo>
                  <a:pt x="57" y="118"/>
                  <a:pt x="42" y="156"/>
                  <a:pt x="28" y="198"/>
                </a:cubicBezTo>
                <a:cubicBezTo>
                  <a:pt x="14" y="240"/>
                  <a:pt x="7" y="290"/>
                  <a:pt x="0" y="340"/>
                </a:cubicBezTo>
              </a:path>
            </a:pathLst>
          </a:custGeom>
          <a:noFill/>
          <a:ln w="31750">
            <a:solidFill>
              <a:srgbClr val="C0C0C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8" name="Freeform 26"/>
          <p:cNvSpPr>
            <a:spLocks/>
          </p:cNvSpPr>
          <p:nvPr/>
        </p:nvSpPr>
        <p:spPr bwMode="auto">
          <a:xfrm rot="10800000">
            <a:off x="4048390" y="3477154"/>
            <a:ext cx="340519" cy="634604"/>
          </a:xfrm>
          <a:custGeom>
            <a:avLst/>
            <a:gdLst>
              <a:gd name="T0" fmla="*/ 198 w 198"/>
              <a:gd name="T1" fmla="*/ 0 h 340"/>
              <a:gd name="T2" fmla="*/ 85 w 198"/>
              <a:gd name="T3" fmla="*/ 85 h 340"/>
              <a:gd name="T4" fmla="*/ 28 w 198"/>
              <a:gd name="T5" fmla="*/ 198 h 340"/>
              <a:gd name="T6" fmla="*/ 0 w 198"/>
              <a:gd name="T7" fmla="*/ 340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340"/>
              <a:gd name="T14" fmla="*/ 198 w 19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340">
                <a:moveTo>
                  <a:pt x="198" y="0"/>
                </a:moveTo>
                <a:cubicBezTo>
                  <a:pt x="155" y="26"/>
                  <a:pt x="113" y="52"/>
                  <a:pt x="85" y="85"/>
                </a:cubicBezTo>
                <a:cubicBezTo>
                  <a:pt x="57" y="118"/>
                  <a:pt x="42" y="156"/>
                  <a:pt x="28" y="198"/>
                </a:cubicBezTo>
                <a:cubicBezTo>
                  <a:pt x="14" y="240"/>
                  <a:pt x="7" y="290"/>
                  <a:pt x="0" y="340"/>
                </a:cubicBezTo>
              </a:path>
            </a:pathLst>
          </a:custGeom>
          <a:noFill/>
          <a:ln w="31750">
            <a:solidFill>
              <a:srgbClr val="C0C0C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80786" y="3965576"/>
            <a:ext cx="63288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F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3609843" y="3965576"/>
            <a:ext cx="63288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E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3657998" y="2113360"/>
            <a:ext cx="63288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D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2194454" y="3965576"/>
            <a:ext cx="63288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C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2244329" y="2942300"/>
            <a:ext cx="63288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B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830660" y="2161515"/>
            <a:ext cx="63288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A</a:t>
            </a:r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1171179" y="2600061"/>
            <a:ext cx="1121304" cy="1413669"/>
          </a:xfrm>
          <a:prstGeom prst="line">
            <a:avLst/>
          </a:prstGeom>
          <a:noFill/>
          <a:ln w="9525">
            <a:solidFill>
              <a:srgbClr val="C0C0C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271728" y="4911460"/>
            <a:ext cx="5382948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600" b="1"/>
              <a:t>Tranpose Graph G</a:t>
            </a:r>
            <a:r>
              <a:rPr lang="en-US" altLang="zh-CN" sz="2600" b="1" baseline="30000"/>
              <a:t>T</a:t>
            </a:r>
            <a:r>
              <a:rPr lang="en-US" altLang="zh-CN" sz="2600" b="1"/>
              <a:t> </a:t>
            </a:r>
          </a:p>
          <a:p>
            <a:pPr eaLnBrk="1" hangingPunct="1"/>
            <a:r>
              <a:rPr lang="en-US" altLang="zh-CN" sz="2600" b="1"/>
              <a:t>Connected Components </a:t>
            </a:r>
            <a:r>
              <a:rPr lang="en-US" altLang="zh-CN" sz="2600" b="1">
                <a:solidFill>
                  <a:srgbClr val="FF0000"/>
                </a:solidFill>
              </a:rPr>
              <a:t>unchanged </a:t>
            </a:r>
            <a:r>
              <a:rPr lang="en-US" altLang="zh-CN" sz="2600" b="1"/>
              <a:t>according to vertices</a:t>
            </a: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6045068" y="3117719"/>
            <a:ext cx="1325959" cy="492443"/>
          </a:xfrm>
          <a:prstGeom prst="rect">
            <a:avLst/>
          </a:prstGeom>
          <a:solidFill>
            <a:schemeClr val="bg1"/>
          </a:solidFill>
          <a:ln w="19050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600" dirty="0"/>
              <a:t>ABDF</a:t>
            </a: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7293637" y="4677569"/>
            <a:ext cx="935567" cy="492443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600"/>
              <a:t>C</a:t>
            </a: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8306594" y="3585502"/>
            <a:ext cx="1092068" cy="492443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600"/>
              <a:t>EG</a:t>
            </a: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H="1" flipV="1">
            <a:off x="7371027" y="3351610"/>
            <a:ext cx="935567" cy="467783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6746744" y="3662892"/>
            <a:ext cx="1014677" cy="1014677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H="1">
            <a:off x="7995313" y="4130675"/>
            <a:ext cx="780785" cy="546894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5577070" y="1946836"/>
            <a:ext cx="401743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 dirty="0"/>
              <a:t>Condensation Graph G</a:t>
            </a:r>
            <a:r>
              <a:rPr lang="en-US" altLang="zh-CN" sz="2600" b="1" dirty="0">
                <a:sym typeface="Symbol" pitchFamily="18" charset="2"/>
              </a:rPr>
              <a:t></a:t>
            </a: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 rot="-2197881">
            <a:off x="6084423" y="2613212"/>
            <a:ext cx="2063750" cy="3136900"/>
          </a:xfrm>
          <a:prstGeom prst="ellipse">
            <a:avLst/>
          </a:prstGeom>
          <a:noFill/>
          <a:ln w="28575">
            <a:solidFill>
              <a:srgbClr val="C0C0C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5" name="Line 46"/>
          <p:cNvSpPr>
            <a:spLocks noChangeShapeType="1"/>
          </p:cNvSpPr>
          <p:nvPr/>
        </p:nvSpPr>
        <p:spPr bwMode="auto">
          <a:xfrm>
            <a:off x="1286404" y="2421202"/>
            <a:ext cx="23406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6" name="Line 47"/>
          <p:cNvSpPr>
            <a:spLocks noChangeShapeType="1"/>
          </p:cNvSpPr>
          <p:nvPr/>
        </p:nvSpPr>
        <p:spPr bwMode="auto">
          <a:xfrm>
            <a:off x="1296723" y="2469357"/>
            <a:ext cx="937287" cy="541735"/>
          </a:xfrm>
          <a:prstGeom prst="line">
            <a:avLst/>
          </a:prstGeom>
          <a:noFill/>
          <a:ln w="31750">
            <a:solidFill>
              <a:srgbClr val="C0C0C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7" name="Line 49"/>
          <p:cNvSpPr>
            <a:spLocks noChangeShapeType="1"/>
          </p:cNvSpPr>
          <p:nvPr/>
        </p:nvSpPr>
        <p:spPr bwMode="auto">
          <a:xfrm flipH="1">
            <a:off x="2646761" y="2565665"/>
            <a:ext cx="980281" cy="58816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8" name="Freeform 50"/>
          <p:cNvSpPr>
            <a:spLocks/>
          </p:cNvSpPr>
          <p:nvPr/>
        </p:nvSpPr>
        <p:spPr bwMode="auto">
          <a:xfrm>
            <a:off x="440267" y="2510632"/>
            <a:ext cx="294085" cy="1413669"/>
          </a:xfrm>
          <a:custGeom>
            <a:avLst/>
            <a:gdLst>
              <a:gd name="T0" fmla="*/ 171 w 171"/>
              <a:gd name="T1" fmla="*/ 0 h 822"/>
              <a:gd name="T2" fmla="*/ 24 w 171"/>
              <a:gd name="T3" fmla="*/ 267 h 822"/>
              <a:gd name="T4" fmla="*/ 24 w 171"/>
              <a:gd name="T5" fmla="*/ 550 h 822"/>
              <a:gd name="T6" fmla="*/ 143 w 171"/>
              <a:gd name="T7" fmla="*/ 822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31750">
            <a:solidFill>
              <a:srgbClr val="C0C0C0"/>
            </a:solidFill>
            <a:prstDash val="lgDash"/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9" name="Freeform 51"/>
          <p:cNvSpPr>
            <a:spLocks/>
          </p:cNvSpPr>
          <p:nvPr/>
        </p:nvSpPr>
        <p:spPr bwMode="auto">
          <a:xfrm flipH="1" flipV="1">
            <a:off x="1052512" y="2648215"/>
            <a:ext cx="139304" cy="1327679"/>
          </a:xfrm>
          <a:custGeom>
            <a:avLst/>
            <a:gdLst>
              <a:gd name="T0" fmla="*/ 171 w 171"/>
              <a:gd name="T1" fmla="*/ 0 h 822"/>
              <a:gd name="T2" fmla="*/ 24 w 171"/>
              <a:gd name="T3" fmla="*/ 267 h 822"/>
              <a:gd name="T4" fmla="*/ 24 w 171"/>
              <a:gd name="T5" fmla="*/ 550 h 822"/>
              <a:gd name="T6" fmla="*/ 143 w 171"/>
              <a:gd name="T7" fmla="*/ 822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31750">
            <a:solidFill>
              <a:srgbClr val="C0C0C0"/>
            </a:solidFill>
            <a:prstDash val="lgDash"/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0" name="Line 52"/>
          <p:cNvSpPr>
            <a:spLocks noChangeShapeType="1"/>
          </p:cNvSpPr>
          <p:nvPr/>
        </p:nvSpPr>
        <p:spPr bwMode="auto">
          <a:xfrm flipV="1">
            <a:off x="2691474" y="4271698"/>
            <a:ext cx="748109" cy="154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1" name="Line 53"/>
          <p:cNvSpPr>
            <a:spLocks noChangeShapeType="1"/>
          </p:cNvSpPr>
          <p:nvPr/>
        </p:nvSpPr>
        <p:spPr bwMode="auto">
          <a:xfrm flipV="1">
            <a:off x="2665678" y="2541588"/>
            <a:ext cx="1152260" cy="15856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2" name="Line 54"/>
          <p:cNvSpPr>
            <a:spLocks noChangeShapeType="1"/>
          </p:cNvSpPr>
          <p:nvPr/>
        </p:nvSpPr>
        <p:spPr bwMode="auto">
          <a:xfrm flipH="1" flipV="1">
            <a:off x="2448983" y="3442759"/>
            <a:ext cx="8600" cy="5331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3" name="Line 55"/>
          <p:cNvSpPr>
            <a:spLocks noChangeShapeType="1"/>
          </p:cNvSpPr>
          <p:nvPr/>
        </p:nvSpPr>
        <p:spPr bwMode="auto">
          <a:xfrm flipH="1" flipV="1">
            <a:off x="1315642" y="2686050"/>
            <a:ext cx="985440" cy="12107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4" name="Line 56"/>
          <p:cNvSpPr>
            <a:spLocks noChangeShapeType="1"/>
          </p:cNvSpPr>
          <p:nvPr/>
        </p:nvSpPr>
        <p:spPr bwMode="auto">
          <a:xfrm flipH="1" flipV="1">
            <a:off x="1260608" y="4271698"/>
            <a:ext cx="883973" cy="154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5" name="Line 57"/>
          <p:cNvSpPr>
            <a:spLocks noChangeShapeType="1"/>
          </p:cNvSpPr>
          <p:nvPr/>
        </p:nvSpPr>
        <p:spPr bwMode="auto">
          <a:xfrm>
            <a:off x="4017433" y="2493433"/>
            <a:ext cx="412750" cy="5520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6" name="Freeform 58"/>
          <p:cNvSpPr>
            <a:spLocks/>
          </p:cNvSpPr>
          <p:nvPr/>
        </p:nvSpPr>
        <p:spPr bwMode="auto">
          <a:xfrm rot="504693" flipH="1" flipV="1">
            <a:off x="4177374" y="3497792"/>
            <a:ext cx="233892" cy="663840"/>
          </a:xfrm>
          <a:custGeom>
            <a:avLst/>
            <a:gdLst>
              <a:gd name="T0" fmla="*/ 198 w 198"/>
              <a:gd name="T1" fmla="*/ 0 h 340"/>
              <a:gd name="T2" fmla="*/ 85 w 198"/>
              <a:gd name="T3" fmla="*/ 85 h 340"/>
              <a:gd name="T4" fmla="*/ 28 w 198"/>
              <a:gd name="T5" fmla="*/ 198 h 340"/>
              <a:gd name="T6" fmla="*/ 0 w 198"/>
              <a:gd name="T7" fmla="*/ 340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340"/>
              <a:gd name="T14" fmla="*/ 198 w 19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340">
                <a:moveTo>
                  <a:pt x="198" y="0"/>
                </a:moveTo>
                <a:cubicBezTo>
                  <a:pt x="155" y="26"/>
                  <a:pt x="113" y="52"/>
                  <a:pt x="85" y="85"/>
                </a:cubicBezTo>
                <a:cubicBezTo>
                  <a:pt x="57" y="118"/>
                  <a:pt x="42" y="156"/>
                  <a:pt x="28" y="198"/>
                </a:cubicBezTo>
                <a:cubicBezTo>
                  <a:pt x="14" y="240"/>
                  <a:pt x="7" y="290"/>
                  <a:pt x="0" y="340"/>
                </a:cubicBezTo>
              </a:path>
            </a:pathLst>
          </a:custGeom>
          <a:noFill/>
          <a:ln w="31750">
            <a:solidFill>
              <a:schemeClr val="tx1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7" name="Freeform 59"/>
          <p:cNvSpPr>
            <a:spLocks/>
          </p:cNvSpPr>
          <p:nvPr/>
        </p:nvSpPr>
        <p:spPr bwMode="auto">
          <a:xfrm>
            <a:off x="3783542" y="3272500"/>
            <a:ext cx="467783" cy="703394"/>
          </a:xfrm>
          <a:custGeom>
            <a:avLst/>
            <a:gdLst>
              <a:gd name="T0" fmla="*/ 0 w 272"/>
              <a:gd name="T1" fmla="*/ 409 h 409"/>
              <a:gd name="T2" fmla="*/ 45 w 272"/>
              <a:gd name="T3" fmla="*/ 272 h 409"/>
              <a:gd name="T4" fmla="*/ 90 w 272"/>
              <a:gd name="T5" fmla="*/ 136 h 409"/>
              <a:gd name="T6" fmla="*/ 272 w 272"/>
              <a:gd name="T7" fmla="*/ 0 h 409"/>
              <a:gd name="T8" fmla="*/ 0 60000 65536"/>
              <a:gd name="T9" fmla="*/ 0 60000 65536"/>
              <a:gd name="T10" fmla="*/ 0 60000 65536"/>
              <a:gd name="T11" fmla="*/ 0 60000 65536"/>
              <a:gd name="T12" fmla="*/ 0 w 272"/>
              <a:gd name="T13" fmla="*/ 0 h 409"/>
              <a:gd name="T14" fmla="*/ 272 w 272"/>
              <a:gd name="T15" fmla="*/ 409 h 4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" h="409">
                <a:moveTo>
                  <a:pt x="0" y="409"/>
                </a:moveTo>
                <a:cubicBezTo>
                  <a:pt x="15" y="363"/>
                  <a:pt x="30" y="317"/>
                  <a:pt x="45" y="272"/>
                </a:cubicBezTo>
                <a:cubicBezTo>
                  <a:pt x="60" y="227"/>
                  <a:pt x="52" y="181"/>
                  <a:pt x="90" y="136"/>
                </a:cubicBezTo>
                <a:cubicBezTo>
                  <a:pt x="128" y="91"/>
                  <a:pt x="200" y="45"/>
                  <a:pt x="272" y="0"/>
                </a:cubicBezTo>
              </a:path>
            </a:pathLst>
          </a:custGeom>
          <a:noFill/>
          <a:ln w="3175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8" name="Oval 60"/>
          <p:cNvSpPr>
            <a:spLocks noChangeArrowheads="1"/>
          </p:cNvSpPr>
          <p:nvPr/>
        </p:nvSpPr>
        <p:spPr bwMode="auto">
          <a:xfrm rot="570734">
            <a:off x="5568686" y="2723885"/>
            <a:ext cx="4056989" cy="1637242"/>
          </a:xfrm>
          <a:prstGeom prst="ellipse">
            <a:avLst/>
          </a:prstGeom>
          <a:noFill/>
          <a:ln w="28575">
            <a:solidFill>
              <a:srgbClr val="FF66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59" name="Text Box 61"/>
          <p:cNvSpPr txBox="1">
            <a:spLocks noChangeArrowheads="1"/>
          </p:cNvSpPr>
          <p:nvPr/>
        </p:nvSpPr>
        <p:spPr bwMode="auto">
          <a:xfrm>
            <a:off x="5811177" y="5613136"/>
            <a:ext cx="36665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/>
              <a:t>But, DFS tree </a:t>
            </a:r>
            <a:r>
              <a:rPr lang="en-US" altLang="zh-CN" sz="2600" b="1">
                <a:solidFill>
                  <a:srgbClr val="FF0000"/>
                </a:solidFill>
              </a:rPr>
              <a:t>changed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2AA6-FF57-4D6D-A87B-03CEE3271A6F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534795"/>
      </p:ext>
    </p:extLst>
  </p:cSld>
  <p:clrMapOvr>
    <a:masterClrMapping/>
  </p:clrMapOvr>
  <p:transition spd="med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 descr="纸莎草纸"/>
          <p:cNvSpPr>
            <a:spLocks/>
          </p:cNvSpPr>
          <p:nvPr/>
        </p:nvSpPr>
        <p:spPr bwMode="auto">
          <a:xfrm>
            <a:off x="428228" y="1635258"/>
            <a:ext cx="9113176" cy="4977077"/>
          </a:xfrm>
          <a:custGeom>
            <a:avLst/>
            <a:gdLst/>
            <a:ahLst/>
            <a:cxnLst>
              <a:cxn ang="0">
                <a:pos x="0" y="1083"/>
              </a:cxn>
              <a:cxn ang="0">
                <a:pos x="199" y="1371"/>
              </a:cxn>
              <a:cxn ang="0">
                <a:pos x="338" y="1450"/>
              </a:cxn>
              <a:cxn ang="0">
                <a:pos x="725" y="1748"/>
              </a:cxn>
              <a:cxn ang="0">
                <a:pos x="1122" y="2334"/>
              </a:cxn>
              <a:cxn ang="0">
                <a:pos x="1460" y="2463"/>
              </a:cxn>
              <a:cxn ang="0">
                <a:pos x="1639" y="2572"/>
              </a:cxn>
              <a:cxn ang="0">
                <a:pos x="1966" y="2731"/>
              </a:cxn>
              <a:cxn ang="0">
                <a:pos x="2324" y="2821"/>
              </a:cxn>
              <a:cxn ang="0">
                <a:pos x="2443" y="2880"/>
              </a:cxn>
              <a:cxn ang="0">
                <a:pos x="3138" y="2841"/>
              </a:cxn>
              <a:cxn ang="0">
                <a:pos x="3406" y="2682"/>
              </a:cxn>
              <a:cxn ang="0">
                <a:pos x="3804" y="2582"/>
              </a:cxn>
              <a:cxn ang="0">
                <a:pos x="4082" y="2652"/>
              </a:cxn>
              <a:cxn ang="0">
                <a:pos x="4350" y="2731"/>
              </a:cxn>
              <a:cxn ang="0">
                <a:pos x="4757" y="2572"/>
              </a:cxn>
              <a:cxn ang="0">
                <a:pos x="4946" y="2473"/>
              </a:cxn>
              <a:cxn ang="0">
                <a:pos x="5095" y="2344"/>
              </a:cxn>
              <a:cxn ang="0">
                <a:pos x="5234" y="2126"/>
              </a:cxn>
              <a:cxn ang="0">
                <a:pos x="5254" y="1579"/>
              </a:cxn>
              <a:cxn ang="0">
                <a:pos x="5164" y="1420"/>
              </a:cxn>
              <a:cxn ang="0">
                <a:pos x="4926" y="1142"/>
              </a:cxn>
              <a:cxn ang="0">
                <a:pos x="4529" y="874"/>
              </a:cxn>
              <a:cxn ang="0">
                <a:pos x="4062" y="765"/>
              </a:cxn>
              <a:cxn ang="0">
                <a:pos x="2900" y="586"/>
              </a:cxn>
              <a:cxn ang="0">
                <a:pos x="2681" y="447"/>
              </a:cxn>
              <a:cxn ang="0">
                <a:pos x="2522" y="338"/>
              </a:cxn>
              <a:cxn ang="0">
                <a:pos x="2393" y="249"/>
              </a:cxn>
              <a:cxn ang="0">
                <a:pos x="2105" y="119"/>
              </a:cxn>
              <a:cxn ang="0">
                <a:pos x="1490" y="20"/>
              </a:cxn>
              <a:cxn ang="0">
                <a:pos x="1251" y="20"/>
              </a:cxn>
              <a:cxn ang="0">
                <a:pos x="904" y="159"/>
              </a:cxn>
              <a:cxn ang="0">
                <a:pos x="785" y="219"/>
              </a:cxn>
            </a:cxnLst>
            <a:rect l="0" t="0" r="r" b="b"/>
            <a:pathLst>
              <a:path w="5299" h="2894">
                <a:moveTo>
                  <a:pt x="755" y="249"/>
                </a:moveTo>
                <a:cubicBezTo>
                  <a:pt x="747" y="257"/>
                  <a:pt x="87" y="737"/>
                  <a:pt x="0" y="1083"/>
                </a:cubicBezTo>
                <a:cubicBezTo>
                  <a:pt x="19" y="1129"/>
                  <a:pt x="46" y="1159"/>
                  <a:pt x="70" y="1202"/>
                </a:cubicBezTo>
                <a:cubicBezTo>
                  <a:pt x="107" y="1268"/>
                  <a:pt x="135" y="1327"/>
                  <a:pt x="199" y="1371"/>
                </a:cubicBezTo>
                <a:cubicBezTo>
                  <a:pt x="231" y="1393"/>
                  <a:pt x="264" y="1413"/>
                  <a:pt x="298" y="1430"/>
                </a:cubicBezTo>
                <a:cubicBezTo>
                  <a:pt x="311" y="1437"/>
                  <a:pt x="326" y="1442"/>
                  <a:pt x="338" y="1450"/>
                </a:cubicBezTo>
                <a:cubicBezTo>
                  <a:pt x="429" y="1511"/>
                  <a:pt x="521" y="1581"/>
                  <a:pt x="606" y="1649"/>
                </a:cubicBezTo>
                <a:cubicBezTo>
                  <a:pt x="655" y="1688"/>
                  <a:pt x="686" y="1689"/>
                  <a:pt x="725" y="1748"/>
                </a:cubicBezTo>
                <a:cubicBezTo>
                  <a:pt x="718" y="1882"/>
                  <a:pt x="670" y="2065"/>
                  <a:pt x="814" y="2135"/>
                </a:cubicBezTo>
                <a:cubicBezTo>
                  <a:pt x="892" y="2213"/>
                  <a:pt x="1013" y="2307"/>
                  <a:pt x="1122" y="2334"/>
                </a:cubicBezTo>
                <a:cubicBezTo>
                  <a:pt x="1195" y="2383"/>
                  <a:pt x="1285" y="2400"/>
                  <a:pt x="1370" y="2423"/>
                </a:cubicBezTo>
                <a:cubicBezTo>
                  <a:pt x="1403" y="2432"/>
                  <a:pt x="1427" y="2452"/>
                  <a:pt x="1460" y="2463"/>
                </a:cubicBezTo>
                <a:cubicBezTo>
                  <a:pt x="1498" y="2491"/>
                  <a:pt x="1530" y="2499"/>
                  <a:pt x="1569" y="2523"/>
                </a:cubicBezTo>
                <a:cubicBezTo>
                  <a:pt x="1587" y="2534"/>
                  <a:pt x="1617" y="2563"/>
                  <a:pt x="1639" y="2572"/>
                </a:cubicBezTo>
                <a:cubicBezTo>
                  <a:pt x="1658" y="2580"/>
                  <a:pt x="1680" y="2581"/>
                  <a:pt x="1698" y="2592"/>
                </a:cubicBezTo>
                <a:cubicBezTo>
                  <a:pt x="1786" y="2645"/>
                  <a:pt x="1868" y="2698"/>
                  <a:pt x="1966" y="2731"/>
                </a:cubicBezTo>
                <a:cubicBezTo>
                  <a:pt x="2045" y="2758"/>
                  <a:pt x="2143" y="2762"/>
                  <a:pt x="2225" y="2771"/>
                </a:cubicBezTo>
                <a:cubicBezTo>
                  <a:pt x="2257" y="2790"/>
                  <a:pt x="2292" y="2802"/>
                  <a:pt x="2324" y="2821"/>
                </a:cubicBezTo>
                <a:cubicBezTo>
                  <a:pt x="2336" y="2828"/>
                  <a:pt x="2342" y="2843"/>
                  <a:pt x="2354" y="2850"/>
                </a:cubicBezTo>
                <a:cubicBezTo>
                  <a:pt x="2380" y="2866"/>
                  <a:pt x="2413" y="2873"/>
                  <a:pt x="2443" y="2880"/>
                </a:cubicBezTo>
                <a:cubicBezTo>
                  <a:pt x="2667" y="2866"/>
                  <a:pt x="2721" y="2862"/>
                  <a:pt x="2989" y="2870"/>
                </a:cubicBezTo>
                <a:cubicBezTo>
                  <a:pt x="3060" y="2894"/>
                  <a:pt x="3082" y="2872"/>
                  <a:pt x="3138" y="2841"/>
                </a:cubicBezTo>
                <a:cubicBezTo>
                  <a:pt x="3168" y="2824"/>
                  <a:pt x="3206" y="2815"/>
                  <a:pt x="3238" y="2801"/>
                </a:cubicBezTo>
                <a:cubicBezTo>
                  <a:pt x="3298" y="2775"/>
                  <a:pt x="3359" y="2729"/>
                  <a:pt x="3406" y="2682"/>
                </a:cubicBezTo>
                <a:cubicBezTo>
                  <a:pt x="3452" y="2636"/>
                  <a:pt x="3491" y="2573"/>
                  <a:pt x="3555" y="2553"/>
                </a:cubicBezTo>
                <a:cubicBezTo>
                  <a:pt x="3647" y="2559"/>
                  <a:pt x="3716" y="2569"/>
                  <a:pt x="3804" y="2582"/>
                </a:cubicBezTo>
                <a:cubicBezTo>
                  <a:pt x="3912" y="2618"/>
                  <a:pt x="3862" y="2607"/>
                  <a:pt x="3953" y="2622"/>
                </a:cubicBezTo>
                <a:cubicBezTo>
                  <a:pt x="4034" y="2663"/>
                  <a:pt x="3947" y="2625"/>
                  <a:pt x="4082" y="2652"/>
                </a:cubicBezTo>
                <a:cubicBezTo>
                  <a:pt x="4152" y="2666"/>
                  <a:pt x="4127" y="2674"/>
                  <a:pt x="4191" y="2692"/>
                </a:cubicBezTo>
                <a:cubicBezTo>
                  <a:pt x="4244" y="2707"/>
                  <a:pt x="4297" y="2713"/>
                  <a:pt x="4350" y="2731"/>
                </a:cubicBezTo>
                <a:cubicBezTo>
                  <a:pt x="4377" y="2729"/>
                  <a:pt x="4476" y="2725"/>
                  <a:pt x="4519" y="2711"/>
                </a:cubicBezTo>
                <a:cubicBezTo>
                  <a:pt x="4609" y="2682"/>
                  <a:pt x="4680" y="2623"/>
                  <a:pt x="4757" y="2572"/>
                </a:cubicBezTo>
                <a:cubicBezTo>
                  <a:pt x="4815" y="2534"/>
                  <a:pt x="4777" y="2568"/>
                  <a:pt x="4826" y="2543"/>
                </a:cubicBezTo>
                <a:cubicBezTo>
                  <a:pt x="4864" y="2524"/>
                  <a:pt x="4912" y="2499"/>
                  <a:pt x="4946" y="2473"/>
                </a:cubicBezTo>
                <a:cubicBezTo>
                  <a:pt x="5006" y="2428"/>
                  <a:pt x="4944" y="2453"/>
                  <a:pt x="5005" y="2433"/>
                </a:cubicBezTo>
                <a:cubicBezTo>
                  <a:pt x="5037" y="2402"/>
                  <a:pt x="5058" y="2369"/>
                  <a:pt x="5095" y="2344"/>
                </a:cubicBezTo>
                <a:cubicBezTo>
                  <a:pt x="5117" y="2309"/>
                  <a:pt x="5139" y="2287"/>
                  <a:pt x="5174" y="2265"/>
                </a:cubicBezTo>
                <a:cubicBezTo>
                  <a:pt x="5219" y="2151"/>
                  <a:pt x="5198" y="2197"/>
                  <a:pt x="5234" y="2126"/>
                </a:cubicBezTo>
                <a:cubicBezTo>
                  <a:pt x="5244" y="2086"/>
                  <a:pt x="5255" y="2054"/>
                  <a:pt x="5273" y="2016"/>
                </a:cubicBezTo>
                <a:cubicBezTo>
                  <a:pt x="5297" y="1876"/>
                  <a:pt x="5299" y="1716"/>
                  <a:pt x="5254" y="1579"/>
                </a:cubicBezTo>
                <a:cubicBezTo>
                  <a:pt x="5239" y="1532"/>
                  <a:pt x="5201" y="1491"/>
                  <a:pt x="5174" y="1450"/>
                </a:cubicBezTo>
                <a:cubicBezTo>
                  <a:pt x="5168" y="1441"/>
                  <a:pt x="5170" y="1429"/>
                  <a:pt x="5164" y="1420"/>
                </a:cubicBezTo>
                <a:cubicBezTo>
                  <a:pt x="5131" y="1374"/>
                  <a:pt x="5081" y="1335"/>
                  <a:pt x="5045" y="1291"/>
                </a:cubicBezTo>
                <a:cubicBezTo>
                  <a:pt x="5004" y="1241"/>
                  <a:pt x="4980" y="1178"/>
                  <a:pt x="4926" y="1142"/>
                </a:cubicBezTo>
                <a:cubicBezTo>
                  <a:pt x="4883" y="1079"/>
                  <a:pt x="4822" y="1008"/>
                  <a:pt x="4747" y="983"/>
                </a:cubicBezTo>
                <a:cubicBezTo>
                  <a:pt x="4683" y="933"/>
                  <a:pt x="4608" y="894"/>
                  <a:pt x="4529" y="874"/>
                </a:cubicBezTo>
                <a:cubicBezTo>
                  <a:pt x="4459" y="827"/>
                  <a:pt x="4381" y="821"/>
                  <a:pt x="4300" y="805"/>
                </a:cubicBezTo>
                <a:cubicBezTo>
                  <a:pt x="4220" y="789"/>
                  <a:pt x="4145" y="773"/>
                  <a:pt x="4062" y="765"/>
                </a:cubicBezTo>
                <a:cubicBezTo>
                  <a:pt x="3777" y="684"/>
                  <a:pt x="3739" y="694"/>
                  <a:pt x="3367" y="686"/>
                </a:cubicBezTo>
                <a:cubicBezTo>
                  <a:pt x="3212" y="675"/>
                  <a:pt x="3045" y="648"/>
                  <a:pt x="2900" y="586"/>
                </a:cubicBezTo>
                <a:cubicBezTo>
                  <a:pt x="2860" y="569"/>
                  <a:pt x="2817" y="541"/>
                  <a:pt x="2781" y="517"/>
                </a:cubicBezTo>
                <a:cubicBezTo>
                  <a:pt x="2744" y="492"/>
                  <a:pt x="2723" y="461"/>
                  <a:pt x="2681" y="447"/>
                </a:cubicBezTo>
                <a:cubicBezTo>
                  <a:pt x="2642" y="386"/>
                  <a:pt x="2686" y="441"/>
                  <a:pt x="2632" y="407"/>
                </a:cubicBezTo>
                <a:cubicBezTo>
                  <a:pt x="2510" y="331"/>
                  <a:pt x="2594" y="362"/>
                  <a:pt x="2522" y="338"/>
                </a:cubicBezTo>
                <a:cubicBezTo>
                  <a:pt x="2482" y="297"/>
                  <a:pt x="2467" y="309"/>
                  <a:pt x="2423" y="278"/>
                </a:cubicBezTo>
                <a:cubicBezTo>
                  <a:pt x="2412" y="270"/>
                  <a:pt x="2404" y="257"/>
                  <a:pt x="2393" y="249"/>
                </a:cubicBezTo>
                <a:cubicBezTo>
                  <a:pt x="2330" y="203"/>
                  <a:pt x="2287" y="177"/>
                  <a:pt x="2215" y="159"/>
                </a:cubicBezTo>
                <a:cubicBezTo>
                  <a:pt x="2179" y="135"/>
                  <a:pt x="2143" y="138"/>
                  <a:pt x="2105" y="119"/>
                </a:cubicBezTo>
                <a:cubicBezTo>
                  <a:pt x="1949" y="42"/>
                  <a:pt x="1799" y="56"/>
                  <a:pt x="1619" y="50"/>
                </a:cubicBezTo>
                <a:cubicBezTo>
                  <a:pt x="1578" y="42"/>
                  <a:pt x="1528" y="33"/>
                  <a:pt x="1490" y="20"/>
                </a:cubicBezTo>
                <a:cubicBezTo>
                  <a:pt x="1470" y="13"/>
                  <a:pt x="1430" y="0"/>
                  <a:pt x="1430" y="0"/>
                </a:cubicBezTo>
                <a:cubicBezTo>
                  <a:pt x="1373" y="4"/>
                  <a:pt x="1308" y="4"/>
                  <a:pt x="1251" y="20"/>
                </a:cubicBezTo>
                <a:cubicBezTo>
                  <a:pt x="1187" y="38"/>
                  <a:pt x="1134" y="69"/>
                  <a:pt x="1073" y="90"/>
                </a:cubicBezTo>
                <a:cubicBezTo>
                  <a:pt x="1034" y="147"/>
                  <a:pt x="965" y="144"/>
                  <a:pt x="904" y="159"/>
                </a:cubicBezTo>
                <a:cubicBezTo>
                  <a:pt x="884" y="164"/>
                  <a:pt x="861" y="167"/>
                  <a:pt x="844" y="179"/>
                </a:cubicBezTo>
                <a:cubicBezTo>
                  <a:pt x="824" y="192"/>
                  <a:pt x="785" y="219"/>
                  <a:pt x="785" y="219"/>
                </a:cubicBezTo>
                <a:cubicBezTo>
                  <a:pt x="773" y="255"/>
                  <a:pt x="786" y="249"/>
                  <a:pt x="755" y="249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FF990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pPr>
              <a:defRPr/>
            </a:pPr>
            <a:endParaRPr lang="zh-CN" altLang="en-US" sz="1950">
              <a:ea typeface="宋体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84273" y="5783099"/>
            <a:ext cx="3430984" cy="99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950" dirty="0">
                <a:latin typeface="+mn-lt"/>
                <a:cs typeface="Calibri" pitchFamily="34" charset="0"/>
              </a:rPr>
              <a:t>a DFS tree with 4 connected components, depicted as a condensation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1958843" y="2207948"/>
            <a:ext cx="2875492" cy="1417108"/>
          </a:xfrm>
          <a:custGeom>
            <a:avLst/>
            <a:gdLst>
              <a:gd name="T0" fmla="*/ 629 w 1672"/>
              <a:gd name="T1" fmla="*/ 149 h 824"/>
              <a:gd name="T2" fmla="*/ 410 w 1672"/>
              <a:gd name="T3" fmla="*/ 79 h 824"/>
              <a:gd name="T4" fmla="*/ 192 w 1672"/>
              <a:gd name="T5" fmla="*/ 119 h 824"/>
              <a:gd name="T6" fmla="*/ 122 w 1672"/>
              <a:gd name="T7" fmla="*/ 159 h 824"/>
              <a:gd name="T8" fmla="*/ 63 w 1672"/>
              <a:gd name="T9" fmla="*/ 199 h 824"/>
              <a:gd name="T10" fmla="*/ 23 w 1672"/>
              <a:gd name="T11" fmla="*/ 268 h 824"/>
              <a:gd name="T12" fmla="*/ 3 w 1672"/>
              <a:gd name="T13" fmla="*/ 328 h 824"/>
              <a:gd name="T14" fmla="*/ 63 w 1672"/>
              <a:gd name="T15" fmla="*/ 477 h 824"/>
              <a:gd name="T16" fmla="*/ 212 w 1672"/>
              <a:gd name="T17" fmla="*/ 596 h 824"/>
              <a:gd name="T18" fmla="*/ 440 w 1672"/>
              <a:gd name="T19" fmla="*/ 735 h 824"/>
              <a:gd name="T20" fmla="*/ 599 w 1672"/>
              <a:gd name="T21" fmla="*/ 814 h 824"/>
              <a:gd name="T22" fmla="*/ 718 w 1672"/>
              <a:gd name="T23" fmla="*/ 824 h 824"/>
              <a:gd name="T24" fmla="*/ 1105 w 1672"/>
              <a:gd name="T25" fmla="*/ 814 h 824"/>
              <a:gd name="T26" fmla="*/ 1155 w 1672"/>
              <a:gd name="T27" fmla="*/ 755 h 824"/>
              <a:gd name="T28" fmla="*/ 1264 w 1672"/>
              <a:gd name="T29" fmla="*/ 645 h 824"/>
              <a:gd name="T30" fmla="*/ 1284 w 1672"/>
              <a:gd name="T31" fmla="*/ 616 h 824"/>
              <a:gd name="T32" fmla="*/ 1324 w 1672"/>
              <a:gd name="T33" fmla="*/ 606 h 824"/>
              <a:gd name="T34" fmla="*/ 1354 w 1672"/>
              <a:gd name="T35" fmla="*/ 586 h 824"/>
              <a:gd name="T36" fmla="*/ 1383 w 1672"/>
              <a:gd name="T37" fmla="*/ 576 h 824"/>
              <a:gd name="T38" fmla="*/ 1473 w 1672"/>
              <a:gd name="T39" fmla="*/ 606 h 824"/>
              <a:gd name="T40" fmla="*/ 1503 w 1672"/>
              <a:gd name="T41" fmla="*/ 616 h 824"/>
              <a:gd name="T42" fmla="*/ 1612 w 1672"/>
              <a:gd name="T43" fmla="*/ 536 h 824"/>
              <a:gd name="T44" fmla="*/ 1642 w 1672"/>
              <a:gd name="T45" fmla="*/ 447 h 824"/>
              <a:gd name="T46" fmla="*/ 1652 w 1672"/>
              <a:gd name="T47" fmla="*/ 417 h 824"/>
              <a:gd name="T48" fmla="*/ 1662 w 1672"/>
              <a:gd name="T49" fmla="*/ 387 h 824"/>
              <a:gd name="T50" fmla="*/ 1602 w 1672"/>
              <a:gd name="T51" fmla="*/ 179 h 824"/>
              <a:gd name="T52" fmla="*/ 1374 w 1672"/>
              <a:gd name="T53" fmla="*/ 30 h 824"/>
              <a:gd name="T54" fmla="*/ 1314 w 1672"/>
              <a:gd name="T55" fmla="*/ 10 h 824"/>
              <a:gd name="T56" fmla="*/ 1284 w 1672"/>
              <a:gd name="T57" fmla="*/ 0 h 824"/>
              <a:gd name="T58" fmla="*/ 1095 w 1672"/>
              <a:gd name="T59" fmla="*/ 10 h 824"/>
              <a:gd name="T60" fmla="*/ 917 w 1672"/>
              <a:gd name="T61" fmla="*/ 69 h 824"/>
              <a:gd name="T62" fmla="*/ 758 w 1672"/>
              <a:gd name="T63" fmla="*/ 79 h 824"/>
              <a:gd name="T64" fmla="*/ 728 w 1672"/>
              <a:gd name="T65" fmla="*/ 89 h 824"/>
              <a:gd name="T66" fmla="*/ 698 w 1672"/>
              <a:gd name="T67" fmla="*/ 109 h 824"/>
              <a:gd name="T68" fmla="*/ 629 w 1672"/>
              <a:gd name="T69" fmla="*/ 149 h 82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672"/>
              <a:gd name="T106" fmla="*/ 0 h 824"/>
              <a:gd name="T107" fmla="*/ 1672 w 1672"/>
              <a:gd name="T108" fmla="*/ 824 h 82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672" h="824">
                <a:moveTo>
                  <a:pt x="629" y="149"/>
                </a:moveTo>
                <a:cubicBezTo>
                  <a:pt x="557" y="113"/>
                  <a:pt x="489" y="95"/>
                  <a:pt x="410" y="79"/>
                </a:cubicBezTo>
                <a:cubicBezTo>
                  <a:pt x="325" y="85"/>
                  <a:pt x="263" y="78"/>
                  <a:pt x="192" y="119"/>
                </a:cubicBezTo>
                <a:cubicBezTo>
                  <a:pt x="169" y="132"/>
                  <a:pt x="145" y="145"/>
                  <a:pt x="122" y="159"/>
                </a:cubicBezTo>
                <a:cubicBezTo>
                  <a:pt x="102" y="171"/>
                  <a:pt x="63" y="199"/>
                  <a:pt x="63" y="199"/>
                </a:cubicBezTo>
                <a:cubicBezTo>
                  <a:pt x="51" y="223"/>
                  <a:pt x="34" y="244"/>
                  <a:pt x="23" y="268"/>
                </a:cubicBezTo>
                <a:cubicBezTo>
                  <a:pt x="14" y="287"/>
                  <a:pt x="3" y="328"/>
                  <a:pt x="3" y="328"/>
                </a:cubicBezTo>
                <a:cubicBezTo>
                  <a:pt x="12" y="413"/>
                  <a:pt x="0" y="435"/>
                  <a:pt x="63" y="477"/>
                </a:cubicBezTo>
                <a:cubicBezTo>
                  <a:pt x="98" y="527"/>
                  <a:pt x="163" y="559"/>
                  <a:pt x="212" y="596"/>
                </a:cubicBezTo>
                <a:cubicBezTo>
                  <a:pt x="284" y="651"/>
                  <a:pt x="366" y="685"/>
                  <a:pt x="440" y="735"/>
                </a:cubicBezTo>
                <a:cubicBezTo>
                  <a:pt x="485" y="765"/>
                  <a:pt x="543" y="809"/>
                  <a:pt x="599" y="814"/>
                </a:cubicBezTo>
                <a:cubicBezTo>
                  <a:pt x="639" y="817"/>
                  <a:pt x="678" y="821"/>
                  <a:pt x="718" y="824"/>
                </a:cubicBezTo>
                <a:cubicBezTo>
                  <a:pt x="847" y="821"/>
                  <a:pt x="976" y="823"/>
                  <a:pt x="1105" y="814"/>
                </a:cubicBezTo>
                <a:cubicBezTo>
                  <a:pt x="1137" y="812"/>
                  <a:pt x="1142" y="773"/>
                  <a:pt x="1155" y="755"/>
                </a:cubicBezTo>
                <a:cubicBezTo>
                  <a:pt x="1185" y="714"/>
                  <a:pt x="1222" y="674"/>
                  <a:pt x="1264" y="645"/>
                </a:cubicBezTo>
                <a:cubicBezTo>
                  <a:pt x="1271" y="635"/>
                  <a:pt x="1274" y="622"/>
                  <a:pt x="1284" y="616"/>
                </a:cubicBezTo>
                <a:cubicBezTo>
                  <a:pt x="1296" y="609"/>
                  <a:pt x="1311" y="611"/>
                  <a:pt x="1324" y="606"/>
                </a:cubicBezTo>
                <a:cubicBezTo>
                  <a:pt x="1335" y="601"/>
                  <a:pt x="1343" y="591"/>
                  <a:pt x="1354" y="586"/>
                </a:cubicBezTo>
                <a:cubicBezTo>
                  <a:pt x="1363" y="581"/>
                  <a:pt x="1373" y="579"/>
                  <a:pt x="1383" y="576"/>
                </a:cubicBezTo>
                <a:cubicBezTo>
                  <a:pt x="1413" y="586"/>
                  <a:pt x="1443" y="596"/>
                  <a:pt x="1473" y="606"/>
                </a:cubicBezTo>
                <a:cubicBezTo>
                  <a:pt x="1483" y="609"/>
                  <a:pt x="1503" y="616"/>
                  <a:pt x="1503" y="616"/>
                </a:cubicBezTo>
                <a:cubicBezTo>
                  <a:pt x="1559" y="597"/>
                  <a:pt x="1567" y="566"/>
                  <a:pt x="1612" y="536"/>
                </a:cubicBezTo>
                <a:cubicBezTo>
                  <a:pt x="1635" y="467"/>
                  <a:pt x="1625" y="497"/>
                  <a:pt x="1642" y="447"/>
                </a:cubicBezTo>
                <a:cubicBezTo>
                  <a:pt x="1645" y="437"/>
                  <a:pt x="1649" y="427"/>
                  <a:pt x="1652" y="417"/>
                </a:cubicBezTo>
                <a:cubicBezTo>
                  <a:pt x="1655" y="407"/>
                  <a:pt x="1662" y="387"/>
                  <a:pt x="1662" y="387"/>
                </a:cubicBezTo>
                <a:cubicBezTo>
                  <a:pt x="1656" y="308"/>
                  <a:pt x="1672" y="225"/>
                  <a:pt x="1602" y="179"/>
                </a:cubicBezTo>
                <a:cubicBezTo>
                  <a:pt x="1555" y="108"/>
                  <a:pt x="1454" y="57"/>
                  <a:pt x="1374" y="30"/>
                </a:cubicBezTo>
                <a:cubicBezTo>
                  <a:pt x="1354" y="23"/>
                  <a:pt x="1334" y="17"/>
                  <a:pt x="1314" y="10"/>
                </a:cubicBezTo>
                <a:cubicBezTo>
                  <a:pt x="1304" y="7"/>
                  <a:pt x="1284" y="0"/>
                  <a:pt x="1284" y="0"/>
                </a:cubicBezTo>
                <a:cubicBezTo>
                  <a:pt x="1221" y="3"/>
                  <a:pt x="1158" y="2"/>
                  <a:pt x="1095" y="10"/>
                </a:cubicBezTo>
                <a:cubicBezTo>
                  <a:pt x="1034" y="17"/>
                  <a:pt x="978" y="63"/>
                  <a:pt x="917" y="69"/>
                </a:cubicBezTo>
                <a:cubicBezTo>
                  <a:pt x="864" y="74"/>
                  <a:pt x="811" y="76"/>
                  <a:pt x="758" y="79"/>
                </a:cubicBezTo>
                <a:cubicBezTo>
                  <a:pt x="748" y="82"/>
                  <a:pt x="737" y="84"/>
                  <a:pt x="728" y="89"/>
                </a:cubicBezTo>
                <a:cubicBezTo>
                  <a:pt x="717" y="94"/>
                  <a:pt x="709" y="104"/>
                  <a:pt x="698" y="109"/>
                </a:cubicBezTo>
                <a:cubicBezTo>
                  <a:pt x="627" y="141"/>
                  <a:pt x="650" y="107"/>
                  <a:pt x="629" y="149"/>
                </a:cubicBezTo>
                <a:close/>
              </a:path>
            </a:pathLst>
          </a:custGeom>
          <a:solidFill>
            <a:srgbClr val="66FF66"/>
          </a:solidFill>
          <a:ln w="9525">
            <a:solidFill>
              <a:srgbClr val="33CCCC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1754188" y="3896783"/>
            <a:ext cx="3030273" cy="1884892"/>
          </a:xfrm>
          <a:custGeom>
            <a:avLst/>
            <a:gdLst>
              <a:gd name="T0" fmla="*/ 14 w 1762"/>
              <a:gd name="T1" fmla="*/ 192 h 1096"/>
              <a:gd name="T2" fmla="*/ 93 w 1762"/>
              <a:gd name="T3" fmla="*/ 351 h 1096"/>
              <a:gd name="T4" fmla="*/ 232 w 1762"/>
              <a:gd name="T5" fmla="*/ 579 h 1096"/>
              <a:gd name="T6" fmla="*/ 361 w 1762"/>
              <a:gd name="T7" fmla="*/ 689 h 1096"/>
              <a:gd name="T8" fmla="*/ 421 w 1762"/>
              <a:gd name="T9" fmla="*/ 728 h 1096"/>
              <a:gd name="T10" fmla="*/ 649 w 1762"/>
              <a:gd name="T11" fmla="*/ 887 h 1096"/>
              <a:gd name="T12" fmla="*/ 719 w 1762"/>
              <a:gd name="T13" fmla="*/ 927 h 1096"/>
              <a:gd name="T14" fmla="*/ 798 w 1762"/>
              <a:gd name="T15" fmla="*/ 967 h 1096"/>
              <a:gd name="T16" fmla="*/ 838 w 1762"/>
              <a:gd name="T17" fmla="*/ 997 h 1096"/>
              <a:gd name="T18" fmla="*/ 947 w 1762"/>
              <a:gd name="T19" fmla="*/ 1026 h 1096"/>
              <a:gd name="T20" fmla="*/ 1017 w 1762"/>
              <a:gd name="T21" fmla="*/ 1056 h 1096"/>
              <a:gd name="T22" fmla="*/ 1077 w 1762"/>
              <a:gd name="T23" fmla="*/ 1076 h 1096"/>
              <a:gd name="T24" fmla="*/ 1225 w 1762"/>
              <a:gd name="T25" fmla="*/ 1036 h 1096"/>
              <a:gd name="T26" fmla="*/ 1345 w 1762"/>
              <a:gd name="T27" fmla="*/ 1066 h 1096"/>
              <a:gd name="T28" fmla="*/ 1404 w 1762"/>
              <a:gd name="T29" fmla="*/ 1086 h 1096"/>
              <a:gd name="T30" fmla="*/ 1434 w 1762"/>
              <a:gd name="T31" fmla="*/ 1096 h 1096"/>
              <a:gd name="T32" fmla="*/ 1643 w 1762"/>
              <a:gd name="T33" fmla="*/ 1046 h 1096"/>
              <a:gd name="T34" fmla="*/ 1692 w 1762"/>
              <a:gd name="T35" fmla="*/ 977 h 1096"/>
              <a:gd name="T36" fmla="*/ 1712 w 1762"/>
              <a:gd name="T37" fmla="*/ 947 h 1096"/>
              <a:gd name="T38" fmla="*/ 1762 w 1762"/>
              <a:gd name="T39" fmla="*/ 758 h 1096"/>
              <a:gd name="T40" fmla="*/ 1623 w 1762"/>
              <a:gd name="T41" fmla="*/ 629 h 1096"/>
              <a:gd name="T42" fmla="*/ 1513 w 1762"/>
              <a:gd name="T43" fmla="*/ 550 h 1096"/>
              <a:gd name="T44" fmla="*/ 1374 w 1762"/>
              <a:gd name="T45" fmla="*/ 579 h 1096"/>
              <a:gd name="T46" fmla="*/ 1255 w 1762"/>
              <a:gd name="T47" fmla="*/ 569 h 1096"/>
              <a:gd name="T48" fmla="*/ 1225 w 1762"/>
              <a:gd name="T49" fmla="*/ 540 h 1096"/>
              <a:gd name="T50" fmla="*/ 1106 w 1762"/>
              <a:gd name="T51" fmla="*/ 430 h 1096"/>
              <a:gd name="T52" fmla="*/ 987 w 1762"/>
              <a:gd name="T53" fmla="*/ 321 h 1096"/>
              <a:gd name="T54" fmla="*/ 888 w 1762"/>
              <a:gd name="T55" fmla="*/ 252 h 1096"/>
              <a:gd name="T56" fmla="*/ 749 w 1762"/>
              <a:gd name="T57" fmla="*/ 162 h 1096"/>
              <a:gd name="T58" fmla="*/ 689 w 1762"/>
              <a:gd name="T59" fmla="*/ 152 h 1096"/>
              <a:gd name="T60" fmla="*/ 630 w 1762"/>
              <a:gd name="T61" fmla="*/ 133 h 1096"/>
              <a:gd name="T62" fmla="*/ 570 w 1762"/>
              <a:gd name="T63" fmla="*/ 93 h 1096"/>
              <a:gd name="T64" fmla="*/ 272 w 1762"/>
              <a:gd name="T65" fmla="*/ 13 h 1096"/>
              <a:gd name="T66" fmla="*/ 113 w 1762"/>
              <a:gd name="T67" fmla="*/ 33 h 1096"/>
              <a:gd name="T68" fmla="*/ 93 w 1762"/>
              <a:gd name="T69" fmla="*/ 63 h 1096"/>
              <a:gd name="T70" fmla="*/ 34 w 1762"/>
              <a:gd name="T71" fmla="*/ 103 h 1096"/>
              <a:gd name="T72" fmla="*/ 14 w 1762"/>
              <a:gd name="T73" fmla="*/ 192 h 109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762"/>
              <a:gd name="T112" fmla="*/ 0 h 1096"/>
              <a:gd name="T113" fmla="*/ 1762 w 1762"/>
              <a:gd name="T114" fmla="*/ 1096 h 109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762" h="1096">
                <a:moveTo>
                  <a:pt x="14" y="192"/>
                </a:moveTo>
                <a:cubicBezTo>
                  <a:pt x="33" y="250"/>
                  <a:pt x="73" y="291"/>
                  <a:pt x="93" y="351"/>
                </a:cubicBezTo>
                <a:cubicBezTo>
                  <a:pt x="122" y="437"/>
                  <a:pt x="158" y="520"/>
                  <a:pt x="232" y="579"/>
                </a:cubicBezTo>
                <a:cubicBezTo>
                  <a:pt x="372" y="691"/>
                  <a:pt x="203" y="529"/>
                  <a:pt x="361" y="689"/>
                </a:cubicBezTo>
                <a:cubicBezTo>
                  <a:pt x="378" y="706"/>
                  <a:pt x="421" y="728"/>
                  <a:pt x="421" y="728"/>
                </a:cubicBezTo>
                <a:cubicBezTo>
                  <a:pt x="468" y="799"/>
                  <a:pt x="568" y="859"/>
                  <a:pt x="649" y="887"/>
                </a:cubicBezTo>
                <a:cubicBezTo>
                  <a:pt x="705" y="943"/>
                  <a:pt x="650" y="898"/>
                  <a:pt x="719" y="927"/>
                </a:cubicBezTo>
                <a:cubicBezTo>
                  <a:pt x="746" y="938"/>
                  <a:pt x="773" y="952"/>
                  <a:pt x="798" y="967"/>
                </a:cubicBezTo>
                <a:cubicBezTo>
                  <a:pt x="812" y="975"/>
                  <a:pt x="823" y="989"/>
                  <a:pt x="838" y="997"/>
                </a:cubicBezTo>
                <a:cubicBezTo>
                  <a:pt x="883" y="1022"/>
                  <a:pt x="897" y="1015"/>
                  <a:pt x="947" y="1026"/>
                </a:cubicBezTo>
                <a:cubicBezTo>
                  <a:pt x="984" y="1034"/>
                  <a:pt x="978" y="1040"/>
                  <a:pt x="1017" y="1056"/>
                </a:cubicBezTo>
                <a:cubicBezTo>
                  <a:pt x="1037" y="1064"/>
                  <a:pt x="1077" y="1076"/>
                  <a:pt x="1077" y="1076"/>
                </a:cubicBezTo>
                <a:cubicBezTo>
                  <a:pt x="1146" y="1068"/>
                  <a:pt x="1173" y="1072"/>
                  <a:pt x="1225" y="1036"/>
                </a:cubicBezTo>
                <a:cubicBezTo>
                  <a:pt x="1359" y="1053"/>
                  <a:pt x="1259" y="1031"/>
                  <a:pt x="1345" y="1066"/>
                </a:cubicBezTo>
                <a:cubicBezTo>
                  <a:pt x="1364" y="1074"/>
                  <a:pt x="1384" y="1079"/>
                  <a:pt x="1404" y="1086"/>
                </a:cubicBezTo>
                <a:cubicBezTo>
                  <a:pt x="1414" y="1089"/>
                  <a:pt x="1434" y="1096"/>
                  <a:pt x="1434" y="1096"/>
                </a:cubicBezTo>
                <a:cubicBezTo>
                  <a:pt x="1517" y="1089"/>
                  <a:pt x="1576" y="1090"/>
                  <a:pt x="1643" y="1046"/>
                </a:cubicBezTo>
                <a:cubicBezTo>
                  <a:pt x="1659" y="1023"/>
                  <a:pt x="1676" y="1000"/>
                  <a:pt x="1692" y="977"/>
                </a:cubicBezTo>
                <a:cubicBezTo>
                  <a:pt x="1699" y="967"/>
                  <a:pt x="1712" y="947"/>
                  <a:pt x="1712" y="947"/>
                </a:cubicBezTo>
                <a:cubicBezTo>
                  <a:pt x="1723" y="883"/>
                  <a:pt x="1741" y="820"/>
                  <a:pt x="1762" y="758"/>
                </a:cubicBezTo>
                <a:cubicBezTo>
                  <a:pt x="1738" y="686"/>
                  <a:pt x="1680" y="667"/>
                  <a:pt x="1623" y="629"/>
                </a:cubicBezTo>
                <a:cubicBezTo>
                  <a:pt x="1595" y="587"/>
                  <a:pt x="1559" y="565"/>
                  <a:pt x="1513" y="550"/>
                </a:cubicBezTo>
                <a:cubicBezTo>
                  <a:pt x="1463" y="557"/>
                  <a:pt x="1422" y="567"/>
                  <a:pt x="1374" y="579"/>
                </a:cubicBezTo>
                <a:cubicBezTo>
                  <a:pt x="1334" y="576"/>
                  <a:pt x="1294" y="579"/>
                  <a:pt x="1255" y="569"/>
                </a:cubicBezTo>
                <a:cubicBezTo>
                  <a:pt x="1242" y="565"/>
                  <a:pt x="1236" y="549"/>
                  <a:pt x="1225" y="540"/>
                </a:cubicBezTo>
                <a:cubicBezTo>
                  <a:pt x="1184" y="505"/>
                  <a:pt x="1150" y="459"/>
                  <a:pt x="1106" y="430"/>
                </a:cubicBezTo>
                <a:cubicBezTo>
                  <a:pt x="1075" y="385"/>
                  <a:pt x="1028" y="357"/>
                  <a:pt x="987" y="321"/>
                </a:cubicBezTo>
                <a:cubicBezTo>
                  <a:pt x="949" y="288"/>
                  <a:pt x="935" y="268"/>
                  <a:pt x="888" y="252"/>
                </a:cubicBezTo>
                <a:cubicBezTo>
                  <a:pt x="855" y="202"/>
                  <a:pt x="805" y="179"/>
                  <a:pt x="749" y="162"/>
                </a:cubicBezTo>
                <a:cubicBezTo>
                  <a:pt x="730" y="156"/>
                  <a:pt x="709" y="157"/>
                  <a:pt x="689" y="152"/>
                </a:cubicBezTo>
                <a:cubicBezTo>
                  <a:pt x="669" y="147"/>
                  <a:pt x="630" y="133"/>
                  <a:pt x="630" y="133"/>
                </a:cubicBezTo>
                <a:cubicBezTo>
                  <a:pt x="610" y="120"/>
                  <a:pt x="593" y="99"/>
                  <a:pt x="570" y="93"/>
                </a:cubicBezTo>
                <a:cubicBezTo>
                  <a:pt x="471" y="68"/>
                  <a:pt x="369" y="45"/>
                  <a:pt x="272" y="13"/>
                </a:cubicBezTo>
                <a:cubicBezTo>
                  <a:pt x="219" y="17"/>
                  <a:pt x="155" y="0"/>
                  <a:pt x="113" y="33"/>
                </a:cubicBezTo>
                <a:cubicBezTo>
                  <a:pt x="104" y="41"/>
                  <a:pt x="102" y="55"/>
                  <a:pt x="93" y="63"/>
                </a:cubicBezTo>
                <a:cubicBezTo>
                  <a:pt x="75" y="79"/>
                  <a:pt x="34" y="103"/>
                  <a:pt x="34" y="103"/>
                </a:cubicBezTo>
                <a:cubicBezTo>
                  <a:pt x="10" y="139"/>
                  <a:pt x="0" y="151"/>
                  <a:pt x="14" y="19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4796499" y="2961217"/>
            <a:ext cx="3907367" cy="2005277"/>
          </a:xfrm>
          <a:custGeom>
            <a:avLst/>
            <a:gdLst>
              <a:gd name="T0" fmla="*/ 266 w 2272"/>
              <a:gd name="T1" fmla="*/ 82 h 1166"/>
              <a:gd name="T2" fmla="*/ 137 w 2272"/>
              <a:gd name="T3" fmla="*/ 191 h 1166"/>
              <a:gd name="T4" fmla="*/ 107 w 2272"/>
              <a:gd name="T5" fmla="*/ 231 h 1166"/>
              <a:gd name="T6" fmla="*/ 77 w 2272"/>
              <a:gd name="T7" fmla="*/ 251 h 1166"/>
              <a:gd name="T8" fmla="*/ 27 w 2272"/>
              <a:gd name="T9" fmla="*/ 340 h 1166"/>
              <a:gd name="T10" fmla="*/ 87 w 2272"/>
              <a:gd name="T11" fmla="*/ 688 h 1166"/>
              <a:gd name="T12" fmla="*/ 167 w 2272"/>
              <a:gd name="T13" fmla="*/ 767 h 1166"/>
              <a:gd name="T14" fmla="*/ 325 w 2272"/>
              <a:gd name="T15" fmla="*/ 857 h 1166"/>
              <a:gd name="T16" fmla="*/ 375 w 2272"/>
              <a:gd name="T17" fmla="*/ 877 h 1166"/>
              <a:gd name="T18" fmla="*/ 663 w 2272"/>
              <a:gd name="T19" fmla="*/ 877 h 1166"/>
              <a:gd name="T20" fmla="*/ 772 w 2272"/>
              <a:gd name="T21" fmla="*/ 946 h 1166"/>
              <a:gd name="T22" fmla="*/ 991 w 2272"/>
              <a:gd name="T23" fmla="*/ 976 h 1166"/>
              <a:gd name="T24" fmla="*/ 1130 w 2272"/>
              <a:gd name="T25" fmla="*/ 1016 h 1166"/>
              <a:gd name="T26" fmla="*/ 1189 w 2272"/>
              <a:gd name="T27" fmla="*/ 1065 h 1166"/>
              <a:gd name="T28" fmla="*/ 1368 w 2272"/>
              <a:gd name="T29" fmla="*/ 1115 h 1166"/>
              <a:gd name="T30" fmla="*/ 1646 w 2272"/>
              <a:gd name="T31" fmla="*/ 1165 h 1166"/>
              <a:gd name="T32" fmla="*/ 1785 w 2272"/>
              <a:gd name="T33" fmla="*/ 1155 h 1166"/>
              <a:gd name="T34" fmla="*/ 1924 w 2272"/>
              <a:gd name="T35" fmla="*/ 1055 h 1166"/>
              <a:gd name="T36" fmla="*/ 2053 w 2272"/>
              <a:gd name="T37" fmla="*/ 1016 h 1166"/>
              <a:gd name="T38" fmla="*/ 2113 w 2272"/>
              <a:gd name="T39" fmla="*/ 976 h 1166"/>
              <a:gd name="T40" fmla="*/ 2232 w 2272"/>
              <a:gd name="T41" fmla="*/ 877 h 1166"/>
              <a:gd name="T42" fmla="*/ 2262 w 2272"/>
              <a:gd name="T43" fmla="*/ 787 h 1166"/>
              <a:gd name="T44" fmla="*/ 2272 w 2272"/>
              <a:gd name="T45" fmla="*/ 758 h 1166"/>
              <a:gd name="T46" fmla="*/ 2093 w 2272"/>
              <a:gd name="T47" fmla="*/ 479 h 1166"/>
              <a:gd name="T48" fmla="*/ 1994 w 2272"/>
              <a:gd name="T49" fmla="*/ 380 h 1166"/>
              <a:gd name="T50" fmla="*/ 1755 w 2272"/>
              <a:gd name="T51" fmla="*/ 390 h 1166"/>
              <a:gd name="T52" fmla="*/ 1666 w 2272"/>
              <a:gd name="T53" fmla="*/ 420 h 1166"/>
              <a:gd name="T54" fmla="*/ 1636 w 2272"/>
              <a:gd name="T55" fmla="*/ 430 h 1166"/>
              <a:gd name="T56" fmla="*/ 1467 w 2272"/>
              <a:gd name="T57" fmla="*/ 420 h 1166"/>
              <a:gd name="T58" fmla="*/ 1398 w 2272"/>
              <a:gd name="T59" fmla="*/ 360 h 1166"/>
              <a:gd name="T60" fmla="*/ 1279 w 2272"/>
              <a:gd name="T61" fmla="*/ 271 h 1166"/>
              <a:gd name="T62" fmla="*/ 1150 w 2272"/>
              <a:gd name="T63" fmla="*/ 191 h 1166"/>
              <a:gd name="T64" fmla="*/ 1011 w 2272"/>
              <a:gd name="T65" fmla="*/ 132 h 1166"/>
              <a:gd name="T66" fmla="*/ 872 w 2272"/>
              <a:gd name="T67" fmla="*/ 42 h 1166"/>
              <a:gd name="T68" fmla="*/ 494 w 2272"/>
              <a:gd name="T69" fmla="*/ 13 h 1166"/>
              <a:gd name="T70" fmla="*/ 315 w 2272"/>
              <a:gd name="T71" fmla="*/ 52 h 1166"/>
              <a:gd name="T72" fmla="*/ 266 w 2272"/>
              <a:gd name="T73" fmla="*/ 82 h 116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2272"/>
              <a:gd name="T112" fmla="*/ 0 h 1166"/>
              <a:gd name="T113" fmla="*/ 2272 w 2272"/>
              <a:gd name="T114" fmla="*/ 1166 h 116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2272" h="1166">
                <a:moveTo>
                  <a:pt x="266" y="82"/>
                </a:moveTo>
                <a:cubicBezTo>
                  <a:pt x="231" y="135"/>
                  <a:pt x="191" y="159"/>
                  <a:pt x="137" y="191"/>
                </a:cubicBezTo>
                <a:cubicBezTo>
                  <a:pt x="127" y="204"/>
                  <a:pt x="119" y="219"/>
                  <a:pt x="107" y="231"/>
                </a:cubicBezTo>
                <a:cubicBezTo>
                  <a:pt x="99" y="239"/>
                  <a:pt x="85" y="242"/>
                  <a:pt x="77" y="251"/>
                </a:cubicBezTo>
                <a:cubicBezTo>
                  <a:pt x="55" y="277"/>
                  <a:pt x="45" y="311"/>
                  <a:pt x="27" y="340"/>
                </a:cubicBezTo>
                <a:cubicBezTo>
                  <a:pt x="6" y="502"/>
                  <a:pt x="0" y="567"/>
                  <a:pt x="87" y="688"/>
                </a:cubicBezTo>
                <a:cubicBezTo>
                  <a:pt x="113" y="724"/>
                  <a:pt x="123" y="754"/>
                  <a:pt x="167" y="767"/>
                </a:cubicBezTo>
                <a:cubicBezTo>
                  <a:pt x="202" y="823"/>
                  <a:pt x="264" y="832"/>
                  <a:pt x="325" y="857"/>
                </a:cubicBezTo>
                <a:cubicBezTo>
                  <a:pt x="342" y="864"/>
                  <a:pt x="375" y="877"/>
                  <a:pt x="375" y="877"/>
                </a:cubicBezTo>
                <a:cubicBezTo>
                  <a:pt x="466" y="872"/>
                  <a:pt x="570" y="857"/>
                  <a:pt x="663" y="877"/>
                </a:cubicBezTo>
                <a:cubicBezTo>
                  <a:pt x="706" y="886"/>
                  <a:pt x="732" y="929"/>
                  <a:pt x="772" y="946"/>
                </a:cubicBezTo>
                <a:cubicBezTo>
                  <a:pt x="840" y="975"/>
                  <a:pt x="991" y="976"/>
                  <a:pt x="991" y="976"/>
                </a:cubicBezTo>
                <a:cubicBezTo>
                  <a:pt x="1037" y="991"/>
                  <a:pt x="1083" y="1004"/>
                  <a:pt x="1130" y="1016"/>
                </a:cubicBezTo>
                <a:cubicBezTo>
                  <a:pt x="1163" y="1066"/>
                  <a:pt x="1133" y="1032"/>
                  <a:pt x="1189" y="1065"/>
                </a:cubicBezTo>
                <a:cubicBezTo>
                  <a:pt x="1295" y="1128"/>
                  <a:pt x="1204" y="1101"/>
                  <a:pt x="1368" y="1115"/>
                </a:cubicBezTo>
                <a:cubicBezTo>
                  <a:pt x="1458" y="1138"/>
                  <a:pt x="1554" y="1153"/>
                  <a:pt x="1646" y="1165"/>
                </a:cubicBezTo>
                <a:cubicBezTo>
                  <a:pt x="1692" y="1162"/>
                  <a:pt x="1740" y="1166"/>
                  <a:pt x="1785" y="1155"/>
                </a:cubicBezTo>
                <a:cubicBezTo>
                  <a:pt x="1839" y="1141"/>
                  <a:pt x="1880" y="1084"/>
                  <a:pt x="1924" y="1055"/>
                </a:cubicBezTo>
                <a:cubicBezTo>
                  <a:pt x="1958" y="1033"/>
                  <a:pt x="2015" y="1029"/>
                  <a:pt x="2053" y="1016"/>
                </a:cubicBezTo>
                <a:cubicBezTo>
                  <a:pt x="2149" y="920"/>
                  <a:pt x="2026" y="1034"/>
                  <a:pt x="2113" y="976"/>
                </a:cubicBezTo>
                <a:cubicBezTo>
                  <a:pt x="2155" y="948"/>
                  <a:pt x="2189" y="906"/>
                  <a:pt x="2232" y="877"/>
                </a:cubicBezTo>
                <a:cubicBezTo>
                  <a:pt x="2242" y="847"/>
                  <a:pt x="2252" y="817"/>
                  <a:pt x="2262" y="787"/>
                </a:cubicBezTo>
                <a:cubicBezTo>
                  <a:pt x="2265" y="777"/>
                  <a:pt x="2272" y="758"/>
                  <a:pt x="2272" y="758"/>
                </a:cubicBezTo>
                <a:cubicBezTo>
                  <a:pt x="2250" y="647"/>
                  <a:pt x="2171" y="557"/>
                  <a:pt x="2093" y="479"/>
                </a:cubicBezTo>
                <a:cubicBezTo>
                  <a:pt x="2058" y="444"/>
                  <a:pt x="2036" y="408"/>
                  <a:pt x="1994" y="380"/>
                </a:cubicBezTo>
                <a:cubicBezTo>
                  <a:pt x="1914" y="383"/>
                  <a:pt x="1834" y="382"/>
                  <a:pt x="1755" y="390"/>
                </a:cubicBezTo>
                <a:cubicBezTo>
                  <a:pt x="1724" y="393"/>
                  <a:pt x="1696" y="410"/>
                  <a:pt x="1666" y="420"/>
                </a:cubicBezTo>
                <a:cubicBezTo>
                  <a:pt x="1656" y="423"/>
                  <a:pt x="1636" y="430"/>
                  <a:pt x="1636" y="430"/>
                </a:cubicBezTo>
                <a:cubicBezTo>
                  <a:pt x="1580" y="427"/>
                  <a:pt x="1523" y="428"/>
                  <a:pt x="1467" y="420"/>
                </a:cubicBezTo>
                <a:cubicBezTo>
                  <a:pt x="1420" y="413"/>
                  <a:pt x="1429" y="388"/>
                  <a:pt x="1398" y="360"/>
                </a:cubicBezTo>
                <a:cubicBezTo>
                  <a:pt x="1361" y="327"/>
                  <a:pt x="1320" y="298"/>
                  <a:pt x="1279" y="271"/>
                </a:cubicBezTo>
                <a:cubicBezTo>
                  <a:pt x="1238" y="243"/>
                  <a:pt x="1193" y="215"/>
                  <a:pt x="1150" y="191"/>
                </a:cubicBezTo>
                <a:cubicBezTo>
                  <a:pt x="1108" y="167"/>
                  <a:pt x="1055" y="156"/>
                  <a:pt x="1011" y="132"/>
                </a:cubicBezTo>
                <a:cubicBezTo>
                  <a:pt x="962" y="105"/>
                  <a:pt x="924" y="64"/>
                  <a:pt x="872" y="42"/>
                </a:cubicBezTo>
                <a:cubicBezTo>
                  <a:pt x="772" y="0"/>
                  <a:pt x="548" y="15"/>
                  <a:pt x="494" y="13"/>
                </a:cubicBezTo>
                <a:cubicBezTo>
                  <a:pt x="431" y="21"/>
                  <a:pt x="376" y="37"/>
                  <a:pt x="315" y="52"/>
                </a:cubicBezTo>
                <a:cubicBezTo>
                  <a:pt x="291" y="90"/>
                  <a:pt x="308" y="82"/>
                  <a:pt x="266" y="8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rgbClr val="FFCC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073386" y="4684449"/>
            <a:ext cx="2949443" cy="1468702"/>
          </a:xfrm>
          <a:custGeom>
            <a:avLst/>
            <a:gdLst>
              <a:gd name="T0" fmla="*/ 168 w 1715"/>
              <a:gd name="T1" fmla="*/ 129 h 854"/>
              <a:gd name="T2" fmla="*/ 79 w 1715"/>
              <a:gd name="T3" fmla="*/ 179 h 854"/>
              <a:gd name="T4" fmla="*/ 39 w 1715"/>
              <a:gd name="T5" fmla="*/ 208 h 854"/>
              <a:gd name="T6" fmla="*/ 0 w 1715"/>
              <a:gd name="T7" fmla="*/ 328 h 854"/>
              <a:gd name="T8" fmla="*/ 89 w 1715"/>
              <a:gd name="T9" fmla="*/ 437 h 854"/>
              <a:gd name="T10" fmla="*/ 387 w 1715"/>
              <a:gd name="T11" fmla="*/ 586 h 854"/>
              <a:gd name="T12" fmla="*/ 764 w 1715"/>
              <a:gd name="T13" fmla="*/ 675 h 854"/>
              <a:gd name="T14" fmla="*/ 1142 w 1715"/>
              <a:gd name="T15" fmla="*/ 755 h 854"/>
              <a:gd name="T16" fmla="*/ 1291 w 1715"/>
              <a:gd name="T17" fmla="*/ 784 h 854"/>
              <a:gd name="T18" fmla="*/ 1350 w 1715"/>
              <a:gd name="T19" fmla="*/ 814 h 854"/>
              <a:gd name="T20" fmla="*/ 1499 w 1715"/>
              <a:gd name="T21" fmla="*/ 854 h 854"/>
              <a:gd name="T22" fmla="*/ 1618 w 1715"/>
              <a:gd name="T23" fmla="*/ 844 h 854"/>
              <a:gd name="T24" fmla="*/ 1648 w 1715"/>
              <a:gd name="T25" fmla="*/ 834 h 854"/>
              <a:gd name="T26" fmla="*/ 1658 w 1715"/>
              <a:gd name="T27" fmla="*/ 804 h 854"/>
              <a:gd name="T28" fmla="*/ 1708 w 1715"/>
              <a:gd name="T29" fmla="*/ 715 h 854"/>
              <a:gd name="T30" fmla="*/ 1688 w 1715"/>
              <a:gd name="T31" fmla="*/ 477 h 854"/>
              <a:gd name="T32" fmla="*/ 1519 w 1715"/>
              <a:gd name="T33" fmla="*/ 338 h 854"/>
              <a:gd name="T34" fmla="*/ 1300 w 1715"/>
              <a:gd name="T35" fmla="*/ 238 h 854"/>
              <a:gd name="T36" fmla="*/ 963 w 1715"/>
              <a:gd name="T37" fmla="*/ 208 h 854"/>
              <a:gd name="T38" fmla="*/ 516 w 1715"/>
              <a:gd name="T39" fmla="*/ 50 h 854"/>
              <a:gd name="T40" fmla="*/ 427 w 1715"/>
              <a:gd name="T41" fmla="*/ 10 h 854"/>
              <a:gd name="T42" fmla="*/ 397 w 1715"/>
              <a:gd name="T43" fmla="*/ 0 h 854"/>
              <a:gd name="T44" fmla="*/ 288 w 1715"/>
              <a:gd name="T45" fmla="*/ 30 h 854"/>
              <a:gd name="T46" fmla="*/ 258 w 1715"/>
              <a:gd name="T47" fmla="*/ 50 h 854"/>
              <a:gd name="T48" fmla="*/ 198 w 1715"/>
              <a:gd name="T49" fmla="*/ 69 h 854"/>
              <a:gd name="T50" fmla="*/ 168 w 1715"/>
              <a:gd name="T51" fmla="*/ 129 h 85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715"/>
              <a:gd name="T79" fmla="*/ 0 h 854"/>
              <a:gd name="T80" fmla="*/ 1715 w 1715"/>
              <a:gd name="T81" fmla="*/ 854 h 854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715" h="854">
                <a:moveTo>
                  <a:pt x="168" y="129"/>
                </a:moveTo>
                <a:cubicBezTo>
                  <a:pt x="118" y="146"/>
                  <a:pt x="143" y="135"/>
                  <a:pt x="79" y="179"/>
                </a:cubicBezTo>
                <a:cubicBezTo>
                  <a:pt x="65" y="188"/>
                  <a:pt x="39" y="208"/>
                  <a:pt x="39" y="208"/>
                </a:cubicBezTo>
                <a:cubicBezTo>
                  <a:pt x="26" y="248"/>
                  <a:pt x="12" y="288"/>
                  <a:pt x="0" y="328"/>
                </a:cubicBezTo>
                <a:cubicBezTo>
                  <a:pt x="16" y="381"/>
                  <a:pt x="34" y="419"/>
                  <a:pt x="89" y="437"/>
                </a:cubicBezTo>
                <a:cubicBezTo>
                  <a:pt x="186" y="507"/>
                  <a:pt x="270" y="557"/>
                  <a:pt x="387" y="586"/>
                </a:cubicBezTo>
                <a:cubicBezTo>
                  <a:pt x="503" y="665"/>
                  <a:pt x="624" y="667"/>
                  <a:pt x="764" y="675"/>
                </a:cubicBezTo>
                <a:cubicBezTo>
                  <a:pt x="892" y="691"/>
                  <a:pt x="1015" y="734"/>
                  <a:pt x="1142" y="755"/>
                </a:cubicBezTo>
                <a:cubicBezTo>
                  <a:pt x="1191" y="772"/>
                  <a:pt x="1242" y="770"/>
                  <a:pt x="1291" y="784"/>
                </a:cubicBezTo>
                <a:cubicBezTo>
                  <a:pt x="1358" y="802"/>
                  <a:pt x="1280" y="783"/>
                  <a:pt x="1350" y="814"/>
                </a:cubicBezTo>
                <a:cubicBezTo>
                  <a:pt x="1399" y="836"/>
                  <a:pt x="1447" y="845"/>
                  <a:pt x="1499" y="854"/>
                </a:cubicBezTo>
                <a:cubicBezTo>
                  <a:pt x="1539" y="851"/>
                  <a:pt x="1579" y="849"/>
                  <a:pt x="1618" y="844"/>
                </a:cubicBezTo>
                <a:cubicBezTo>
                  <a:pt x="1628" y="843"/>
                  <a:pt x="1641" y="841"/>
                  <a:pt x="1648" y="834"/>
                </a:cubicBezTo>
                <a:cubicBezTo>
                  <a:pt x="1655" y="827"/>
                  <a:pt x="1653" y="813"/>
                  <a:pt x="1658" y="804"/>
                </a:cubicBezTo>
                <a:cubicBezTo>
                  <a:pt x="1715" y="702"/>
                  <a:pt x="1685" y="783"/>
                  <a:pt x="1708" y="715"/>
                </a:cubicBezTo>
                <a:cubicBezTo>
                  <a:pt x="1699" y="636"/>
                  <a:pt x="1701" y="556"/>
                  <a:pt x="1688" y="477"/>
                </a:cubicBezTo>
                <a:cubicBezTo>
                  <a:pt x="1677" y="412"/>
                  <a:pt x="1569" y="366"/>
                  <a:pt x="1519" y="338"/>
                </a:cubicBezTo>
                <a:cubicBezTo>
                  <a:pt x="1447" y="298"/>
                  <a:pt x="1386" y="246"/>
                  <a:pt x="1300" y="238"/>
                </a:cubicBezTo>
                <a:cubicBezTo>
                  <a:pt x="1188" y="227"/>
                  <a:pt x="1074" y="232"/>
                  <a:pt x="963" y="208"/>
                </a:cubicBezTo>
                <a:cubicBezTo>
                  <a:pt x="806" y="175"/>
                  <a:pt x="670" y="88"/>
                  <a:pt x="516" y="50"/>
                </a:cubicBezTo>
                <a:cubicBezTo>
                  <a:pt x="469" y="19"/>
                  <a:pt x="497" y="34"/>
                  <a:pt x="427" y="10"/>
                </a:cubicBezTo>
                <a:cubicBezTo>
                  <a:pt x="417" y="7"/>
                  <a:pt x="397" y="0"/>
                  <a:pt x="397" y="0"/>
                </a:cubicBezTo>
                <a:cubicBezTo>
                  <a:pt x="360" y="9"/>
                  <a:pt x="325" y="21"/>
                  <a:pt x="288" y="30"/>
                </a:cubicBezTo>
                <a:cubicBezTo>
                  <a:pt x="278" y="37"/>
                  <a:pt x="269" y="45"/>
                  <a:pt x="258" y="50"/>
                </a:cubicBezTo>
                <a:cubicBezTo>
                  <a:pt x="239" y="58"/>
                  <a:pt x="198" y="69"/>
                  <a:pt x="198" y="69"/>
                </a:cubicBezTo>
                <a:cubicBezTo>
                  <a:pt x="157" y="96"/>
                  <a:pt x="168" y="77"/>
                  <a:pt x="168" y="129"/>
                </a:cubicBezTo>
                <a:close/>
              </a:path>
            </a:pathLst>
          </a:custGeom>
          <a:solidFill>
            <a:srgbClr val="00B0F0"/>
          </a:solidFill>
          <a:ln w="9525">
            <a:solidFill>
              <a:srgbClr val="00FFFF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080147" y="2648215"/>
            <a:ext cx="62428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i="1"/>
              <a:t>C</a:t>
            </a:r>
            <a:r>
              <a:rPr lang="en-US" altLang="zh-CN" sz="2600" baseline="-25000"/>
              <a:t>1</a:t>
            </a:r>
            <a:endParaRPr lang="en-US" altLang="zh-CN" sz="2600" i="1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2925366" y="3351610"/>
            <a:ext cx="467783" cy="109206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328716" y="5222744"/>
            <a:ext cx="1559851" cy="7911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4406107" y="2961217"/>
            <a:ext cx="1248569" cy="77906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925366" y="4677569"/>
            <a:ext cx="62428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i="1"/>
              <a:t>C</a:t>
            </a:r>
            <a:r>
              <a:rPr lang="en-US" altLang="zh-CN" sz="2600" baseline="-25000"/>
              <a:t>2</a:t>
            </a:r>
            <a:endParaRPr lang="en-US" altLang="zh-CN" sz="2600" i="1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278960" y="5222744"/>
            <a:ext cx="62428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i="1"/>
              <a:t>C</a:t>
            </a:r>
            <a:r>
              <a:rPr lang="en-US" altLang="zh-CN" sz="2600" baseline="-25000"/>
              <a:t>3</a:t>
            </a:r>
            <a:endParaRPr lang="en-US" altLang="zh-CN" sz="2600" i="1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6435461" y="3740283"/>
            <a:ext cx="62428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i="1"/>
              <a:t>C</a:t>
            </a:r>
            <a:r>
              <a:rPr lang="en-US" altLang="zh-CN" sz="2600" baseline="-25000"/>
              <a:t>4</a:t>
            </a:r>
            <a:endParaRPr lang="en-US" altLang="zh-CN" sz="2600" i="1"/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6201569" y="6753734"/>
            <a:ext cx="1248569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7761420" y="6440732"/>
            <a:ext cx="202763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dirty="0"/>
              <a:t>Original edge</a:t>
            </a: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4874992" y="1168523"/>
            <a:ext cx="2886428" cy="99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950" dirty="0">
                <a:latin typeface="+mn-lt"/>
              </a:rPr>
              <a:t>Reverse </a:t>
            </a:r>
            <a:r>
              <a:rPr lang="en-US" altLang="zh-CN" sz="1950" dirty="0" err="1">
                <a:latin typeface="+mn-lt"/>
              </a:rPr>
              <a:t>topo</a:t>
            </a:r>
            <a:r>
              <a:rPr lang="en-US" altLang="zh-CN" sz="1950" dirty="0">
                <a:latin typeface="+mn-lt"/>
              </a:rPr>
              <a:t> order for leader finish time: C</a:t>
            </a:r>
            <a:r>
              <a:rPr lang="en-US" altLang="zh-CN" sz="1950" baseline="-25000" dirty="0">
                <a:latin typeface="+mn-lt"/>
              </a:rPr>
              <a:t>1</a:t>
            </a:r>
            <a:r>
              <a:rPr lang="en-US" altLang="zh-CN" sz="1950" dirty="0">
                <a:latin typeface="+mn-lt"/>
              </a:rPr>
              <a:t>, C4, C</a:t>
            </a:r>
            <a:r>
              <a:rPr lang="en-US" altLang="zh-CN" sz="1950" baseline="-25000" dirty="0">
                <a:latin typeface="+mn-lt"/>
              </a:rPr>
              <a:t>2</a:t>
            </a:r>
            <a:r>
              <a:rPr lang="en-US" altLang="zh-CN" sz="1950" dirty="0">
                <a:latin typeface="+mn-lt"/>
              </a:rPr>
              <a:t>, C</a:t>
            </a:r>
            <a:r>
              <a:rPr lang="en-US" altLang="zh-CN" sz="1950" baseline="-25000" dirty="0">
                <a:latin typeface="+mn-lt"/>
              </a:rPr>
              <a:t>3</a:t>
            </a: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88402" y="74627"/>
            <a:ext cx="4378375" cy="936104"/>
          </a:xfrm>
        </p:spPr>
        <p:txBody>
          <a:bodyPr/>
          <a:lstStyle/>
          <a:p>
            <a:pPr algn="l"/>
            <a:r>
              <a:rPr lang="en-US" altLang="zh-CN" b="1" dirty="0"/>
              <a:t>Basic Idea - G</a:t>
            </a:r>
            <a:endParaRPr lang="zh-CN" altLang="en-US" b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21EF-92D9-4BFA-9955-71F7DB99012D}" type="datetime1">
              <a:rPr lang="en-US" altLang="zh-CN" smtClean="0"/>
              <a:t>3/5/2023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43</a:t>
            </a:fld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6B0A8D5-070C-43B3-BA84-68CA581F0CB2}"/>
              </a:ext>
            </a:extLst>
          </p:cNvPr>
          <p:cNvGrpSpPr/>
          <p:nvPr/>
        </p:nvGrpSpPr>
        <p:grpSpPr>
          <a:xfrm>
            <a:off x="8475771" y="599071"/>
            <a:ext cx="1248000" cy="1950002"/>
            <a:chOff x="3602965" y="2717312"/>
            <a:chExt cx="1152000" cy="1800002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ABB6EE7-FDC7-4B23-AE2E-EB5D4C2EAD17}"/>
                </a:ext>
              </a:extLst>
            </p:cNvPr>
            <p:cNvCxnSpPr/>
            <p:nvPr/>
          </p:nvCxnSpPr>
          <p:spPr>
            <a:xfrm>
              <a:off x="3821502" y="2717312"/>
              <a:ext cx="0" cy="1800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0121887-5B0B-4501-866D-8697C4E1A7CD}"/>
                </a:ext>
              </a:extLst>
            </p:cNvPr>
            <p:cNvCxnSpPr/>
            <p:nvPr/>
          </p:nvCxnSpPr>
          <p:spPr>
            <a:xfrm>
              <a:off x="4543246" y="2717314"/>
              <a:ext cx="0" cy="1800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C2B76BCE-521A-4DA8-AE7D-723F9F196048}"/>
                </a:ext>
              </a:extLst>
            </p:cNvPr>
            <p:cNvCxnSpPr>
              <a:cxnSpLocks/>
            </p:cNvCxnSpPr>
            <p:nvPr/>
          </p:nvCxnSpPr>
          <p:spPr>
            <a:xfrm>
              <a:off x="3602965" y="4515004"/>
              <a:ext cx="1152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5D68EA8-0133-4F39-BD95-F21B50D6E27E}"/>
                </a:ext>
              </a:extLst>
            </p:cNvPr>
            <p:cNvSpPr txBox="1"/>
            <p:nvPr/>
          </p:nvSpPr>
          <p:spPr>
            <a:xfrm>
              <a:off x="3958110" y="2889849"/>
              <a:ext cx="411652" cy="362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50" dirty="0"/>
                <a:t>C</a:t>
              </a:r>
              <a:r>
                <a:rPr lang="en-US" altLang="zh-CN" sz="1950" baseline="-25000" dirty="0"/>
                <a:t>1</a:t>
              </a:r>
              <a:endParaRPr lang="zh-CN" altLang="en-US" sz="1950" baseline="-2500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3C2355A-B009-4807-B3A2-F8697689F26A}"/>
                </a:ext>
              </a:extLst>
            </p:cNvPr>
            <p:cNvSpPr txBox="1"/>
            <p:nvPr/>
          </p:nvSpPr>
          <p:spPr>
            <a:xfrm>
              <a:off x="3958110" y="3259181"/>
              <a:ext cx="411652" cy="362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50" dirty="0"/>
                <a:t>C</a:t>
              </a:r>
              <a:r>
                <a:rPr lang="en-US" altLang="zh-CN" sz="1950" baseline="-25000" dirty="0"/>
                <a:t>4</a:t>
              </a:r>
              <a:endParaRPr lang="zh-CN" altLang="en-US" sz="1950" baseline="-25000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91FE3AB-50B2-4252-9836-80BCBE975894}"/>
                </a:ext>
              </a:extLst>
            </p:cNvPr>
            <p:cNvSpPr txBox="1"/>
            <p:nvPr/>
          </p:nvSpPr>
          <p:spPr>
            <a:xfrm>
              <a:off x="3958110" y="3628513"/>
              <a:ext cx="411652" cy="362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50" dirty="0"/>
                <a:t>C</a:t>
              </a:r>
              <a:r>
                <a:rPr lang="en-US" altLang="zh-CN" sz="1950" baseline="-25000" dirty="0"/>
                <a:t>2</a:t>
              </a:r>
              <a:endParaRPr lang="zh-CN" altLang="en-US" sz="1950" baseline="-25000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AAF793C-429E-449E-9384-034F85CC8A02}"/>
                </a:ext>
              </a:extLst>
            </p:cNvPr>
            <p:cNvSpPr txBox="1"/>
            <p:nvPr/>
          </p:nvSpPr>
          <p:spPr>
            <a:xfrm>
              <a:off x="3958110" y="3997845"/>
              <a:ext cx="411652" cy="362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50" dirty="0"/>
                <a:t>C</a:t>
              </a:r>
              <a:r>
                <a:rPr lang="en-US" altLang="zh-CN" sz="1950" baseline="-25000" dirty="0"/>
                <a:t>3</a:t>
              </a:r>
              <a:endParaRPr lang="zh-CN" altLang="en-US" sz="1950" baseline="-25000" dirty="0"/>
            </a:p>
          </p:txBody>
        </p:sp>
      </p:grpSp>
      <p:sp>
        <p:nvSpPr>
          <p:cNvPr id="32" name="Line 14">
            <a:extLst>
              <a:ext uri="{FF2B5EF4-FFF2-40B4-BE49-F238E27FC236}">
                <a16:creationId xmlns:a16="http://schemas.microsoft.com/office/drawing/2014/main" id="{E0150A9C-3C40-43ED-9EA0-C8A95A4951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59745" y="4443677"/>
            <a:ext cx="132423" cy="114734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</p:spTree>
    <p:extLst>
      <p:ext uri="{BB962C8B-B14F-4D97-AF65-F5344CB8AC3E}">
        <p14:creationId xmlns:p14="http://schemas.microsoft.com/office/powerpoint/2010/main" val="2463698173"/>
      </p:ext>
    </p:extLst>
  </p:cSld>
  <p:clrMapOvr>
    <a:masterClrMapping/>
  </p:clrMapOvr>
  <p:transition spd="med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 descr="纸莎草纸"/>
          <p:cNvSpPr>
            <a:spLocks/>
          </p:cNvSpPr>
          <p:nvPr/>
        </p:nvSpPr>
        <p:spPr bwMode="auto">
          <a:xfrm>
            <a:off x="428228" y="1635258"/>
            <a:ext cx="9113176" cy="4977077"/>
          </a:xfrm>
          <a:custGeom>
            <a:avLst/>
            <a:gdLst/>
            <a:ahLst/>
            <a:cxnLst>
              <a:cxn ang="0">
                <a:pos x="0" y="1083"/>
              </a:cxn>
              <a:cxn ang="0">
                <a:pos x="199" y="1371"/>
              </a:cxn>
              <a:cxn ang="0">
                <a:pos x="338" y="1450"/>
              </a:cxn>
              <a:cxn ang="0">
                <a:pos x="725" y="1748"/>
              </a:cxn>
              <a:cxn ang="0">
                <a:pos x="1122" y="2334"/>
              </a:cxn>
              <a:cxn ang="0">
                <a:pos x="1460" y="2463"/>
              </a:cxn>
              <a:cxn ang="0">
                <a:pos x="1639" y="2572"/>
              </a:cxn>
              <a:cxn ang="0">
                <a:pos x="1966" y="2731"/>
              </a:cxn>
              <a:cxn ang="0">
                <a:pos x="2324" y="2821"/>
              </a:cxn>
              <a:cxn ang="0">
                <a:pos x="2443" y="2880"/>
              </a:cxn>
              <a:cxn ang="0">
                <a:pos x="3138" y="2841"/>
              </a:cxn>
              <a:cxn ang="0">
                <a:pos x="3406" y="2682"/>
              </a:cxn>
              <a:cxn ang="0">
                <a:pos x="3804" y="2582"/>
              </a:cxn>
              <a:cxn ang="0">
                <a:pos x="4082" y="2652"/>
              </a:cxn>
              <a:cxn ang="0">
                <a:pos x="4350" y="2731"/>
              </a:cxn>
              <a:cxn ang="0">
                <a:pos x="4757" y="2572"/>
              </a:cxn>
              <a:cxn ang="0">
                <a:pos x="4946" y="2473"/>
              </a:cxn>
              <a:cxn ang="0">
                <a:pos x="5095" y="2344"/>
              </a:cxn>
              <a:cxn ang="0">
                <a:pos x="5234" y="2126"/>
              </a:cxn>
              <a:cxn ang="0">
                <a:pos x="5254" y="1579"/>
              </a:cxn>
              <a:cxn ang="0">
                <a:pos x="5164" y="1420"/>
              </a:cxn>
              <a:cxn ang="0">
                <a:pos x="4926" y="1142"/>
              </a:cxn>
              <a:cxn ang="0">
                <a:pos x="4529" y="874"/>
              </a:cxn>
              <a:cxn ang="0">
                <a:pos x="4062" y="765"/>
              </a:cxn>
              <a:cxn ang="0">
                <a:pos x="2900" y="586"/>
              </a:cxn>
              <a:cxn ang="0">
                <a:pos x="2681" y="447"/>
              </a:cxn>
              <a:cxn ang="0">
                <a:pos x="2522" y="338"/>
              </a:cxn>
              <a:cxn ang="0">
                <a:pos x="2393" y="249"/>
              </a:cxn>
              <a:cxn ang="0">
                <a:pos x="2105" y="119"/>
              </a:cxn>
              <a:cxn ang="0">
                <a:pos x="1490" y="20"/>
              </a:cxn>
              <a:cxn ang="0">
                <a:pos x="1251" y="20"/>
              </a:cxn>
              <a:cxn ang="0">
                <a:pos x="904" y="159"/>
              </a:cxn>
              <a:cxn ang="0">
                <a:pos x="785" y="219"/>
              </a:cxn>
            </a:cxnLst>
            <a:rect l="0" t="0" r="r" b="b"/>
            <a:pathLst>
              <a:path w="5299" h="2894">
                <a:moveTo>
                  <a:pt x="755" y="249"/>
                </a:moveTo>
                <a:cubicBezTo>
                  <a:pt x="747" y="257"/>
                  <a:pt x="87" y="737"/>
                  <a:pt x="0" y="1083"/>
                </a:cubicBezTo>
                <a:cubicBezTo>
                  <a:pt x="19" y="1129"/>
                  <a:pt x="46" y="1159"/>
                  <a:pt x="70" y="1202"/>
                </a:cubicBezTo>
                <a:cubicBezTo>
                  <a:pt x="107" y="1268"/>
                  <a:pt x="135" y="1327"/>
                  <a:pt x="199" y="1371"/>
                </a:cubicBezTo>
                <a:cubicBezTo>
                  <a:pt x="231" y="1393"/>
                  <a:pt x="264" y="1413"/>
                  <a:pt x="298" y="1430"/>
                </a:cubicBezTo>
                <a:cubicBezTo>
                  <a:pt x="311" y="1437"/>
                  <a:pt x="326" y="1442"/>
                  <a:pt x="338" y="1450"/>
                </a:cubicBezTo>
                <a:cubicBezTo>
                  <a:pt x="429" y="1511"/>
                  <a:pt x="521" y="1581"/>
                  <a:pt x="606" y="1649"/>
                </a:cubicBezTo>
                <a:cubicBezTo>
                  <a:pt x="655" y="1688"/>
                  <a:pt x="686" y="1689"/>
                  <a:pt x="725" y="1748"/>
                </a:cubicBezTo>
                <a:cubicBezTo>
                  <a:pt x="718" y="1882"/>
                  <a:pt x="670" y="2065"/>
                  <a:pt x="814" y="2135"/>
                </a:cubicBezTo>
                <a:cubicBezTo>
                  <a:pt x="892" y="2213"/>
                  <a:pt x="1013" y="2307"/>
                  <a:pt x="1122" y="2334"/>
                </a:cubicBezTo>
                <a:cubicBezTo>
                  <a:pt x="1195" y="2383"/>
                  <a:pt x="1285" y="2400"/>
                  <a:pt x="1370" y="2423"/>
                </a:cubicBezTo>
                <a:cubicBezTo>
                  <a:pt x="1403" y="2432"/>
                  <a:pt x="1427" y="2452"/>
                  <a:pt x="1460" y="2463"/>
                </a:cubicBezTo>
                <a:cubicBezTo>
                  <a:pt x="1498" y="2491"/>
                  <a:pt x="1530" y="2499"/>
                  <a:pt x="1569" y="2523"/>
                </a:cubicBezTo>
                <a:cubicBezTo>
                  <a:pt x="1587" y="2534"/>
                  <a:pt x="1617" y="2563"/>
                  <a:pt x="1639" y="2572"/>
                </a:cubicBezTo>
                <a:cubicBezTo>
                  <a:pt x="1658" y="2580"/>
                  <a:pt x="1680" y="2581"/>
                  <a:pt x="1698" y="2592"/>
                </a:cubicBezTo>
                <a:cubicBezTo>
                  <a:pt x="1786" y="2645"/>
                  <a:pt x="1868" y="2698"/>
                  <a:pt x="1966" y="2731"/>
                </a:cubicBezTo>
                <a:cubicBezTo>
                  <a:pt x="2045" y="2758"/>
                  <a:pt x="2143" y="2762"/>
                  <a:pt x="2225" y="2771"/>
                </a:cubicBezTo>
                <a:cubicBezTo>
                  <a:pt x="2257" y="2790"/>
                  <a:pt x="2292" y="2802"/>
                  <a:pt x="2324" y="2821"/>
                </a:cubicBezTo>
                <a:cubicBezTo>
                  <a:pt x="2336" y="2828"/>
                  <a:pt x="2342" y="2843"/>
                  <a:pt x="2354" y="2850"/>
                </a:cubicBezTo>
                <a:cubicBezTo>
                  <a:pt x="2380" y="2866"/>
                  <a:pt x="2413" y="2873"/>
                  <a:pt x="2443" y="2880"/>
                </a:cubicBezTo>
                <a:cubicBezTo>
                  <a:pt x="2667" y="2866"/>
                  <a:pt x="2721" y="2862"/>
                  <a:pt x="2989" y="2870"/>
                </a:cubicBezTo>
                <a:cubicBezTo>
                  <a:pt x="3060" y="2894"/>
                  <a:pt x="3082" y="2872"/>
                  <a:pt x="3138" y="2841"/>
                </a:cubicBezTo>
                <a:cubicBezTo>
                  <a:pt x="3168" y="2824"/>
                  <a:pt x="3206" y="2815"/>
                  <a:pt x="3238" y="2801"/>
                </a:cubicBezTo>
                <a:cubicBezTo>
                  <a:pt x="3298" y="2775"/>
                  <a:pt x="3359" y="2729"/>
                  <a:pt x="3406" y="2682"/>
                </a:cubicBezTo>
                <a:cubicBezTo>
                  <a:pt x="3452" y="2636"/>
                  <a:pt x="3491" y="2573"/>
                  <a:pt x="3555" y="2553"/>
                </a:cubicBezTo>
                <a:cubicBezTo>
                  <a:pt x="3647" y="2559"/>
                  <a:pt x="3716" y="2569"/>
                  <a:pt x="3804" y="2582"/>
                </a:cubicBezTo>
                <a:cubicBezTo>
                  <a:pt x="3912" y="2618"/>
                  <a:pt x="3862" y="2607"/>
                  <a:pt x="3953" y="2622"/>
                </a:cubicBezTo>
                <a:cubicBezTo>
                  <a:pt x="4034" y="2663"/>
                  <a:pt x="3947" y="2625"/>
                  <a:pt x="4082" y="2652"/>
                </a:cubicBezTo>
                <a:cubicBezTo>
                  <a:pt x="4152" y="2666"/>
                  <a:pt x="4127" y="2674"/>
                  <a:pt x="4191" y="2692"/>
                </a:cubicBezTo>
                <a:cubicBezTo>
                  <a:pt x="4244" y="2707"/>
                  <a:pt x="4297" y="2713"/>
                  <a:pt x="4350" y="2731"/>
                </a:cubicBezTo>
                <a:cubicBezTo>
                  <a:pt x="4377" y="2729"/>
                  <a:pt x="4476" y="2725"/>
                  <a:pt x="4519" y="2711"/>
                </a:cubicBezTo>
                <a:cubicBezTo>
                  <a:pt x="4609" y="2682"/>
                  <a:pt x="4680" y="2623"/>
                  <a:pt x="4757" y="2572"/>
                </a:cubicBezTo>
                <a:cubicBezTo>
                  <a:pt x="4815" y="2534"/>
                  <a:pt x="4777" y="2568"/>
                  <a:pt x="4826" y="2543"/>
                </a:cubicBezTo>
                <a:cubicBezTo>
                  <a:pt x="4864" y="2524"/>
                  <a:pt x="4912" y="2499"/>
                  <a:pt x="4946" y="2473"/>
                </a:cubicBezTo>
                <a:cubicBezTo>
                  <a:pt x="5006" y="2428"/>
                  <a:pt x="4944" y="2453"/>
                  <a:pt x="5005" y="2433"/>
                </a:cubicBezTo>
                <a:cubicBezTo>
                  <a:pt x="5037" y="2402"/>
                  <a:pt x="5058" y="2369"/>
                  <a:pt x="5095" y="2344"/>
                </a:cubicBezTo>
                <a:cubicBezTo>
                  <a:pt x="5117" y="2309"/>
                  <a:pt x="5139" y="2287"/>
                  <a:pt x="5174" y="2265"/>
                </a:cubicBezTo>
                <a:cubicBezTo>
                  <a:pt x="5219" y="2151"/>
                  <a:pt x="5198" y="2197"/>
                  <a:pt x="5234" y="2126"/>
                </a:cubicBezTo>
                <a:cubicBezTo>
                  <a:pt x="5244" y="2086"/>
                  <a:pt x="5255" y="2054"/>
                  <a:pt x="5273" y="2016"/>
                </a:cubicBezTo>
                <a:cubicBezTo>
                  <a:pt x="5297" y="1876"/>
                  <a:pt x="5299" y="1716"/>
                  <a:pt x="5254" y="1579"/>
                </a:cubicBezTo>
                <a:cubicBezTo>
                  <a:pt x="5239" y="1532"/>
                  <a:pt x="5201" y="1491"/>
                  <a:pt x="5174" y="1450"/>
                </a:cubicBezTo>
                <a:cubicBezTo>
                  <a:pt x="5168" y="1441"/>
                  <a:pt x="5170" y="1429"/>
                  <a:pt x="5164" y="1420"/>
                </a:cubicBezTo>
                <a:cubicBezTo>
                  <a:pt x="5131" y="1374"/>
                  <a:pt x="5081" y="1335"/>
                  <a:pt x="5045" y="1291"/>
                </a:cubicBezTo>
                <a:cubicBezTo>
                  <a:pt x="5004" y="1241"/>
                  <a:pt x="4980" y="1178"/>
                  <a:pt x="4926" y="1142"/>
                </a:cubicBezTo>
                <a:cubicBezTo>
                  <a:pt x="4883" y="1079"/>
                  <a:pt x="4822" y="1008"/>
                  <a:pt x="4747" y="983"/>
                </a:cubicBezTo>
                <a:cubicBezTo>
                  <a:pt x="4683" y="933"/>
                  <a:pt x="4608" y="894"/>
                  <a:pt x="4529" y="874"/>
                </a:cubicBezTo>
                <a:cubicBezTo>
                  <a:pt x="4459" y="827"/>
                  <a:pt x="4381" y="821"/>
                  <a:pt x="4300" y="805"/>
                </a:cubicBezTo>
                <a:cubicBezTo>
                  <a:pt x="4220" y="789"/>
                  <a:pt x="4145" y="773"/>
                  <a:pt x="4062" y="765"/>
                </a:cubicBezTo>
                <a:cubicBezTo>
                  <a:pt x="3777" y="684"/>
                  <a:pt x="3739" y="694"/>
                  <a:pt x="3367" y="686"/>
                </a:cubicBezTo>
                <a:cubicBezTo>
                  <a:pt x="3212" y="675"/>
                  <a:pt x="3045" y="648"/>
                  <a:pt x="2900" y="586"/>
                </a:cubicBezTo>
                <a:cubicBezTo>
                  <a:pt x="2860" y="569"/>
                  <a:pt x="2817" y="541"/>
                  <a:pt x="2781" y="517"/>
                </a:cubicBezTo>
                <a:cubicBezTo>
                  <a:pt x="2744" y="492"/>
                  <a:pt x="2723" y="461"/>
                  <a:pt x="2681" y="447"/>
                </a:cubicBezTo>
                <a:cubicBezTo>
                  <a:pt x="2642" y="386"/>
                  <a:pt x="2686" y="441"/>
                  <a:pt x="2632" y="407"/>
                </a:cubicBezTo>
                <a:cubicBezTo>
                  <a:pt x="2510" y="331"/>
                  <a:pt x="2594" y="362"/>
                  <a:pt x="2522" y="338"/>
                </a:cubicBezTo>
                <a:cubicBezTo>
                  <a:pt x="2482" y="297"/>
                  <a:pt x="2467" y="309"/>
                  <a:pt x="2423" y="278"/>
                </a:cubicBezTo>
                <a:cubicBezTo>
                  <a:pt x="2412" y="270"/>
                  <a:pt x="2404" y="257"/>
                  <a:pt x="2393" y="249"/>
                </a:cubicBezTo>
                <a:cubicBezTo>
                  <a:pt x="2330" y="203"/>
                  <a:pt x="2287" y="177"/>
                  <a:pt x="2215" y="159"/>
                </a:cubicBezTo>
                <a:cubicBezTo>
                  <a:pt x="2179" y="135"/>
                  <a:pt x="2143" y="138"/>
                  <a:pt x="2105" y="119"/>
                </a:cubicBezTo>
                <a:cubicBezTo>
                  <a:pt x="1949" y="42"/>
                  <a:pt x="1799" y="56"/>
                  <a:pt x="1619" y="50"/>
                </a:cubicBezTo>
                <a:cubicBezTo>
                  <a:pt x="1578" y="42"/>
                  <a:pt x="1528" y="33"/>
                  <a:pt x="1490" y="20"/>
                </a:cubicBezTo>
                <a:cubicBezTo>
                  <a:pt x="1470" y="13"/>
                  <a:pt x="1430" y="0"/>
                  <a:pt x="1430" y="0"/>
                </a:cubicBezTo>
                <a:cubicBezTo>
                  <a:pt x="1373" y="4"/>
                  <a:pt x="1308" y="4"/>
                  <a:pt x="1251" y="20"/>
                </a:cubicBezTo>
                <a:cubicBezTo>
                  <a:pt x="1187" y="38"/>
                  <a:pt x="1134" y="69"/>
                  <a:pt x="1073" y="90"/>
                </a:cubicBezTo>
                <a:cubicBezTo>
                  <a:pt x="1034" y="147"/>
                  <a:pt x="965" y="144"/>
                  <a:pt x="904" y="159"/>
                </a:cubicBezTo>
                <a:cubicBezTo>
                  <a:pt x="884" y="164"/>
                  <a:pt x="861" y="167"/>
                  <a:pt x="844" y="179"/>
                </a:cubicBezTo>
                <a:cubicBezTo>
                  <a:pt x="824" y="192"/>
                  <a:pt x="785" y="219"/>
                  <a:pt x="785" y="219"/>
                </a:cubicBezTo>
                <a:cubicBezTo>
                  <a:pt x="773" y="255"/>
                  <a:pt x="786" y="249"/>
                  <a:pt x="755" y="249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>
            <a:solidFill>
              <a:srgbClr val="FF990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endParaRPr lang="zh-CN" altLang="en-US" sz="1950">
              <a:ea typeface="宋体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07339" y="5690527"/>
            <a:ext cx="3430984" cy="99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950" dirty="0">
                <a:latin typeface="Calibri" pitchFamily="34" charset="0"/>
                <a:cs typeface="Calibri" pitchFamily="34" charset="0"/>
              </a:rPr>
              <a:t>a DFS tree with 4 connected components, depicted as a condensation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1958843" y="2207948"/>
            <a:ext cx="2875492" cy="1417108"/>
          </a:xfrm>
          <a:custGeom>
            <a:avLst/>
            <a:gdLst>
              <a:gd name="T0" fmla="*/ 629 w 1672"/>
              <a:gd name="T1" fmla="*/ 149 h 824"/>
              <a:gd name="T2" fmla="*/ 410 w 1672"/>
              <a:gd name="T3" fmla="*/ 79 h 824"/>
              <a:gd name="T4" fmla="*/ 192 w 1672"/>
              <a:gd name="T5" fmla="*/ 119 h 824"/>
              <a:gd name="T6" fmla="*/ 122 w 1672"/>
              <a:gd name="T7" fmla="*/ 159 h 824"/>
              <a:gd name="T8" fmla="*/ 63 w 1672"/>
              <a:gd name="T9" fmla="*/ 199 h 824"/>
              <a:gd name="T10" fmla="*/ 23 w 1672"/>
              <a:gd name="T11" fmla="*/ 268 h 824"/>
              <a:gd name="T12" fmla="*/ 3 w 1672"/>
              <a:gd name="T13" fmla="*/ 328 h 824"/>
              <a:gd name="T14" fmla="*/ 63 w 1672"/>
              <a:gd name="T15" fmla="*/ 477 h 824"/>
              <a:gd name="T16" fmla="*/ 212 w 1672"/>
              <a:gd name="T17" fmla="*/ 596 h 824"/>
              <a:gd name="T18" fmla="*/ 440 w 1672"/>
              <a:gd name="T19" fmla="*/ 735 h 824"/>
              <a:gd name="T20" fmla="*/ 599 w 1672"/>
              <a:gd name="T21" fmla="*/ 814 h 824"/>
              <a:gd name="T22" fmla="*/ 718 w 1672"/>
              <a:gd name="T23" fmla="*/ 824 h 824"/>
              <a:gd name="T24" fmla="*/ 1105 w 1672"/>
              <a:gd name="T25" fmla="*/ 814 h 824"/>
              <a:gd name="T26" fmla="*/ 1155 w 1672"/>
              <a:gd name="T27" fmla="*/ 755 h 824"/>
              <a:gd name="T28" fmla="*/ 1264 w 1672"/>
              <a:gd name="T29" fmla="*/ 645 h 824"/>
              <a:gd name="T30" fmla="*/ 1284 w 1672"/>
              <a:gd name="T31" fmla="*/ 616 h 824"/>
              <a:gd name="T32" fmla="*/ 1324 w 1672"/>
              <a:gd name="T33" fmla="*/ 606 h 824"/>
              <a:gd name="T34" fmla="*/ 1354 w 1672"/>
              <a:gd name="T35" fmla="*/ 586 h 824"/>
              <a:gd name="T36" fmla="*/ 1383 w 1672"/>
              <a:gd name="T37" fmla="*/ 576 h 824"/>
              <a:gd name="T38" fmla="*/ 1473 w 1672"/>
              <a:gd name="T39" fmla="*/ 606 h 824"/>
              <a:gd name="T40" fmla="*/ 1503 w 1672"/>
              <a:gd name="T41" fmla="*/ 616 h 824"/>
              <a:gd name="T42" fmla="*/ 1612 w 1672"/>
              <a:gd name="T43" fmla="*/ 536 h 824"/>
              <a:gd name="T44" fmla="*/ 1642 w 1672"/>
              <a:gd name="T45" fmla="*/ 447 h 824"/>
              <a:gd name="T46" fmla="*/ 1652 w 1672"/>
              <a:gd name="T47" fmla="*/ 417 h 824"/>
              <a:gd name="T48" fmla="*/ 1662 w 1672"/>
              <a:gd name="T49" fmla="*/ 387 h 824"/>
              <a:gd name="T50" fmla="*/ 1602 w 1672"/>
              <a:gd name="T51" fmla="*/ 179 h 824"/>
              <a:gd name="T52" fmla="*/ 1374 w 1672"/>
              <a:gd name="T53" fmla="*/ 30 h 824"/>
              <a:gd name="T54" fmla="*/ 1314 w 1672"/>
              <a:gd name="T55" fmla="*/ 10 h 824"/>
              <a:gd name="T56" fmla="*/ 1284 w 1672"/>
              <a:gd name="T57" fmla="*/ 0 h 824"/>
              <a:gd name="T58" fmla="*/ 1095 w 1672"/>
              <a:gd name="T59" fmla="*/ 10 h 824"/>
              <a:gd name="T60" fmla="*/ 917 w 1672"/>
              <a:gd name="T61" fmla="*/ 69 h 824"/>
              <a:gd name="T62" fmla="*/ 758 w 1672"/>
              <a:gd name="T63" fmla="*/ 79 h 824"/>
              <a:gd name="T64" fmla="*/ 728 w 1672"/>
              <a:gd name="T65" fmla="*/ 89 h 824"/>
              <a:gd name="T66" fmla="*/ 698 w 1672"/>
              <a:gd name="T67" fmla="*/ 109 h 824"/>
              <a:gd name="T68" fmla="*/ 629 w 1672"/>
              <a:gd name="T69" fmla="*/ 149 h 82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672"/>
              <a:gd name="T106" fmla="*/ 0 h 824"/>
              <a:gd name="T107" fmla="*/ 1672 w 1672"/>
              <a:gd name="T108" fmla="*/ 824 h 82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672" h="824">
                <a:moveTo>
                  <a:pt x="629" y="149"/>
                </a:moveTo>
                <a:cubicBezTo>
                  <a:pt x="557" y="113"/>
                  <a:pt x="489" y="95"/>
                  <a:pt x="410" y="79"/>
                </a:cubicBezTo>
                <a:cubicBezTo>
                  <a:pt x="325" y="85"/>
                  <a:pt x="263" y="78"/>
                  <a:pt x="192" y="119"/>
                </a:cubicBezTo>
                <a:cubicBezTo>
                  <a:pt x="169" y="132"/>
                  <a:pt x="145" y="145"/>
                  <a:pt x="122" y="159"/>
                </a:cubicBezTo>
                <a:cubicBezTo>
                  <a:pt x="102" y="171"/>
                  <a:pt x="63" y="199"/>
                  <a:pt x="63" y="199"/>
                </a:cubicBezTo>
                <a:cubicBezTo>
                  <a:pt x="51" y="223"/>
                  <a:pt x="34" y="244"/>
                  <a:pt x="23" y="268"/>
                </a:cubicBezTo>
                <a:cubicBezTo>
                  <a:pt x="14" y="287"/>
                  <a:pt x="3" y="328"/>
                  <a:pt x="3" y="328"/>
                </a:cubicBezTo>
                <a:cubicBezTo>
                  <a:pt x="12" y="413"/>
                  <a:pt x="0" y="435"/>
                  <a:pt x="63" y="477"/>
                </a:cubicBezTo>
                <a:cubicBezTo>
                  <a:pt x="98" y="527"/>
                  <a:pt x="163" y="559"/>
                  <a:pt x="212" y="596"/>
                </a:cubicBezTo>
                <a:cubicBezTo>
                  <a:pt x="284" y="651"/>
                  <a:pt x="366" y="685"/>
                  <a:pt x="440" y="735"/>
                </a:cubicBezTo>
                <a:cubicBezTo>
                  <a:pt x="485" y="765"/>
                  <a:pt x="543" y="809"/>
                  <a:pt x="599" y="814"/>
                </a:cubicBezTo>
                <a:cubicBezTo>
                  <a:pt x="639" y="817"/>
                  <a:pt x="678" y="821"/>
                  <a:pt x="718" y="824"/>
                </a:cubicBezTo>
                <a:cubicBezTo>
                  <a:pt x="847" y="821"/>
                  <a:pt x="976" y="823"/>
                  <a:pt x="1105" y="814"/>
                </a:cubicBezTo>
                <a:cubicBezTo>
                  <a:pt x="1137" y="812"/>
                  <a:pt x="1142" y="773"/>
                  <a:pt x="1155" y="755"/>
                </a:cubicBezTo>
                <a:cubicBezTo>
                  <a:pt x="1185" y="714"/>
                  <a:pt x="1222" y="674"/>
                  <a:pt x="1264" y="645"/>
                </a:cubicBezTo>
                <a:cubicBezTo>
                  <a:pt x="1271" y="635"/>
                  <a:pt x="1274" y="622"/>
                  <a:pt x="1284" y="616"/>
                </a:cubicBezTo>
                <a:cubicBezTo>
                  <a:pt x="1296" y="609"/>
                  <a:pt x="1311" y="611"/>
                  <a:pt x="1324" y="606"/>
                </a:cubicBezTo>
                <a:cubicBezTo>
                  <a:pt x="1335" y="601"/>
                  <a:pt x="1343" y="591"/>
                  <a:pt x="1354" y="586"/>
                </a:cubicBezTo>
                <a:cubicBezTo>
                  <a:pt x="1363" y="581"/>
                  <a:pt x="1373" y="579"/>
                  <a:pt x="1383" y="576"/>
                </a:cubicBezTo>
                <a:cubicBezTo>
                  <a:pt x="1413" y="586"/>
                  <a:pt x="1443" y="596"/>
                  <a:pt x="1473" y="606"/>
                </a:cubicBezTo>
                <a:cubicBezTo>
                  <a:pt x="1483" y="609"/>
                  <a:pt x="1503" y="616"/>
                  <a:pt x="1503" y="616"/>
                </a:cubicBezTo>
                <a:cubicBezTo>
                  <a:pt x="1559" y="597"/>
                  <a:pt x="1567" y="566"/>
                  <a:pt x="1612" y="536"/>
                </a:cubicBezTo>
                <a:cubicBezTo>
                  <a:pt x="1635" y="467"/>
                  <a:pt x="1625" y="497"/>
                  <a:pt x="1642" y="447"/>
                </a:cubicBezTo>
                <a:cubicBezTo>
                  <a:pt x="1645" y="437"/>
                  <a:pt x="1649" y="427"/>
                  <a:pt x="1652" y="417"/>
                </a:cubicBezTo>
                <a:cubicBezTo>
                  <a:pt x="1655" y="407"/>
                  <a:pt x="1662" y="387"/>
                  <a:pt x="1662" y="387"/>
                </a:cubicBezTo>
                <a:cubicBezTo>
                  <a:pt x="1656" y="308"/>
                  <a:pt x="1672" y="225"/>
                  <a:pt x="1602" y="179"/>
                </a:cubicBezTo>
                <a:cubicBezTo>
                  <a:pt x="1555" y="108"/>
                  <a:pt x="1454" y="57"/>
                  <a:pt x="1374" y="30"/>
                </a:cubicBezTo>
                <a:cubicBezTo>
                  <a:pt x="1354" y="23"/>
                  <a:pt x="1334" y="17"/>
                  <a:pt x="1314" y="10"/>
                </a:cubicBezTo>
                <a:cubicBezTo>
                  <a:pt x="1304" y="7"/>
                  <a:pt x="1284" y="0"/>
                  <a:pt x="1284" y="0"/>
                </a:cubicBezTo>
                <a:cubicBezTo>
                  <a:pt x="1221" y="3"/>
                  <a:pt x="1158" y="2"/>
                  <a:pt x="1095" y="10"/>
                </a:cubicBezTo>
                <a:cubicBezTo>
                  <a:pt x="1034" y="17"/>
                  <a:pt x="978" y="63"/>
                  <a:pt x="917" y="69"/>
                </a:cubicBezTo>
                <a:cubicBezTo>
                  <a:pt x="864" y="74"/>
                  <a:pt x="811" y="76"/>
                  <a:pt x="758" y="79"/>
                </a:cubicBezTo>
                <a:cubicBezTo>
                  <a:pt x="748" y="82"/>
                  <a:pt x="737" y="84"/>
                  <a:pt x="728" y="89"/>
                </a:cubicBezTo>
                <a:cubicBezTo>
                  <a:pt x="717" y="94"/>
                  <a:pt x="709" y="104"/>
                  <a:pt x="698" y="109"/>
                </a:cubicBezTo>
                <a:cubicBezTo>
                  <a:pt x="627" y="141"/>
                  <a:pt x="650" y="107"/>
                  <a:pt x="629" y="149"/>
                </a:cubicBezTo>
                <a:close/>
              </a:path>
            </a:pathLst>
          </a:custGeom>
          <a:solidFill>
            <a:srgbClr val="66FF66"/>
          </a:solidFill>
          <a:ln w="9525">
            <a:solidFill>
              <a:srgbClr val="33CCCC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1754188" y="3896783"/>
            <a:ext cx="3030273" cy="1884892"/>
          </a:xfrm>
          <a:custGeom>
            <a:avLst/>
            <a:gdLst>
              <a:gd name="T0" fmla="*/ 14 w 1762"/>
              <a:gd name="T1" fmla="*/ 192 h 1096"/>
              <a:gd name="T2" fmla="*/ 93 w 1762"/>
              <a:gd name="T3" fmla="*/ 351 h 1096"/>
              <a:gd name="T4" fmla="*/ 232 w 1762"/>
              <a:gd name="T5" fmla="*/ 579 h 1096"/>
              <a:gd name="T6" fmla="*/ 361 w 1762"/>
              <a:gd name="T7" fmla="*/ 689 h 1096"/>
              <a:gd name="T8" fmla="*/ 421 w 1762"/>
              <a:gd name="T9" fmla="*/ 728 h 1096"/>
              <a:gd name="T10" fmla="*/ 649 w 1762"/>
              <a:gd name="T11" fmla="*/ 887 h 1096"/>
              <a:gd name="T12" fmla="*/ 719 w 1762"/>
              <a:gd name="T13" fmla="*/ 927 h 1096"/>
              <a:gd name="T14" fmla="*/ 798 w 1762"/>
              <a:gd name="T15" fmla="*/ 967 h 1096"/>
              <a:gd name="T16" fmla="*/ 838 w 1762"/>
              <a:gd name="T17" fmla="*/ 997 h 1096"/>
              <a:gd name="T18" fmla="*/ 947 w 1762"/>
              <a:gd name="T19" fmla="*/ 1026 h 1096"/>
              <a:gd name="T20" fmla="*/ 1017 w 1762"/>
              <a:gd name="T21" fmla="*/ 1056 h 1096"/>
              <a:gd name="T22" fmla="*/ 1077 w 1762"/>
              <a:gd name="T23" fmla="*/ 1076 h 1096"/>
              <a:gd name="T24" fmla="*/ 1225 w 1762"/>
              <a:gd name="T25" fmla="*/ 1036 h 1096"/>
              <a:gd name="T26" fmla="*/ 1345 w 1762"/>
              <a:gd name="T27" fmla="*/ 1066 h 1096"/>
              <a:gd name="T28" fmla="*/ 1404 w 1762"/>
              <a:gd name="T29" fmla="*/ 1086 h 1096"/>
              <a:gd name="T30" fmla="*/ 1434 w 1762"/>
              <a:gd name="T31" fmla="*/ 1096 h 1096"/>
              <a:gd name="T32" fmla="*/ 1643 w 1762"/>
              <a:gd name="T33" fmla="*/ 1046 h 1096"/>
              <a:gd name="T34" fmla="*/ 1692 w 1762"/>
              <a:gd name="T35" fmla="*/ 977 h 1096"/>
              <a:gd name="T36" fmla="*/ 1712 w 1762"/>
              <a:gd name="T37" fmla="*/ 947 h 1096"/>
              <a:gd name="T38" fmla="*/ 1762 w 1762"/>
              <a:gd name="T39" fmla="*/ 758 h 1096"/>
              <a:gd name="T40" fmla="*/ 1623 w 1762"/>
              <a:gd name="T41" fmla="*/ 629 h 1096"/>
              <a:gd name="T42" fmla="*/ 1513 w 1762"/>
              <a:gd name="T43" fmla="*/ 550 h 1096"/>
              <a:gd name="T44" fmla="*/ 1374 w 1762"/>
              <a:gd name="T45" fmla="*/ 579 h 1096"/>
              <a:gd name="T46" fmla="*/ 1255 w 1762"/>
              <a:gd name="T47" fmla="*/ 569 h 1096"/>
              <a:gd name="T48" fmla="*/ 1225 w 1762"/>
              <a:gd name="T49" fmla="*/ 540 h 1096"/>
              <a:gd name="T50" fmla="*/ 1106 w 1762"/>
              <a:gd name="T51" fmla="*/ 430 h 1096"/>
              <a:gd name="T52" fmla="*/ 987 w 1762"/>
              <a:gd name="T53" fmla="*/ 321 h 1096"/>
              <a:gd name="T54" fmla="*/ 888 w 1762"/>
              <a:gd name="T55" fmla="*/ 252 h 1096"/>
              <a:gd name="T56" fmla="*/ 749 w 1762"/>
              <a:gd name="T57" fmla="*/ 162 h 1096"/>
              <a:gd name="T58" fmla="*/ 689 w 1762"/>
              <a:gd name="T59" fmla="*/ 152 h 1096"/>
              <a:gd name="T60" fmla="*/ 630 w 1762"/>
              <a:gd name="T61" fmla="*/ 133 h 1096"/>
              <a:gd name="T62" fmla="*/ 570 w 1762"/>
              <a:gd name="T63" fmla="*/ 93 h 1096"/>
              <a:gd name="T64" fmla="*/ 272 w 1762"/>
              <a:gd name="T65" fmla="*/ 13 h 1096"/>
              <a:gd name="T66" fmla="*/ 113 w 1762"/>
              <a:gd name="T67" fmla="*/ 33 h 1096"/>
              <a:gd name="T68" fmla="*/ 93 w 1762"/>
              <a:gd name="T69" fmla="*/ 63 h 1096"/>
              <a:gd name="T70" fmla="*/ 34 w 1762"/>
              <a:gd name="T71" fmla="*/ 103 h 1096"/>
              <a:gd name="T72" fmla="*/ 14 w 1762"/>
              <a:gd name="T73" fmla="*/ 192 h 109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762"/>
              <a:gd name="T112" fmla="*/ 0 h 1096"/>
              <a:gd name="T113" fmla="*/ 1762 w 1762"/>
              <a:gd name="T114" fmla="*/ 1096 h 109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762" h="1096">
                <a:moveTo>
                  <a:pt x="14" y="192"/>
                </a:moveTo>
                <a:cubicBezTo>
                  <a:pt x="33" y="250"/>
                  <a:pt x="73" y="291"/>
                  <a:pt x="93" y="351"/>
                </a:cubicBezTo>
                <a:cubicBezTo>
                  <a:pt x="122" y="437"/>
                  <a:pt x="158" y="520"/>
                  <a:pt x="232" y="579"/>
                </a:cubicBezTo>
                <a:cubicBezTo>
                  <a:pt x="372" y="691"/>
                  <a:pt x="203" y="529"/>
                  <a:pt x="361" y="689"/>
                </a:cubicBezTo>
                <a:cubicBezTo>
                  <a:pt x="378" y="706"/>
                  <a:pt x="421" y="728"/>
                  <a:pt x="421" y="728"/>
                </a:cubicBezTo>
                <a:cubicBezTo>
                  <a:pt x="468" y="799"/>
                  <a:pt x="568" y="859"/>
                  <a:pt x="649" y="887"/>
                </a:cubicBezTo>
                <a:cubicBezTo>
                  <a:pt x="705" y="943"/>
                  <a:pt x="650" y="898"/>
                  <a:pt x="719" y="927"/>
                </a:cubicBezTo>
                <a:cubicBezTo>
                  <a:pt x="746" y="938"/>
                  <a:pt x="773" y="952"/>
                  <a:pt x="798" y="967"/>
                </a:cubicBezTo>
                <a:cubicBezTo>
                  <a:pt x="812" y="975"/>
                  <a:pt x="823" y="989"/>
                  <a:pt x="838" y="997"/>
                </a:cubicBezTo>
                <a:cubicBezTo>
                  <a:pt x="883" y="1022"/>
                  <a:pt x="897" y="1015"/>
                  <a:pt x="947" y="1026"/>
                </a:cubicBezTo>
                <a:cubicBezTo>
                  <a:pt x="984" y="1034"/>
                  <a:pt x="978" y="1040"/>
                  <a:pt x="1017" y="1056"/>
                </a:cubicBezTo>
                <a:cubicBezTo>
                  <a:pt x="1037" y="1064"/>
                  <a:pt x="1077" y="1076"/>
                  <a:pt x="1077" y="1076"/>
                </a:cubicBezTo>
                <a:cubicBezTo>
                  <a:pt x="1146" y="1068"/>
                  <a:pt x="1173" y="1072"/>
                  <a:pt x="1225" y="1036"/>
                </a:cubicBezTo>
                <a:cubicBezTo>
                  <a:pt x="1359" y="1053"/>
                  <a:pt x="1259" y="1031"/>
                  <a:pt x="1345" y="1066"/>
                </a:cubicBezTo>
                <a:cubicBezTo>
                  <a:pt x="1364" y="1074"/>
                  <a:pt x="1384" y="1079"/>
                  <a:pt x="1404" y="1086"/>
                </a:cubicBezTo>
                <a:cubicBezTo>
                  <a:pt x="1414" y="1089"/>
                  <a:pt x="1434" y="1096"/>
                  <a:pt x="1434" y="1096"/>
                </a:cubicBezTo>
                <a:cubicBezTo>
                  <a:pt x="1517" y="1089"/>
                  <a:pt x="1576" y="1090"/>
                  <a:pt x="1643" y="1046"/>
                </a:cubicBezTo>
                <a:cubicBezTo>
                  <a:pt x="1659" y="1023"/>
                  <a:pt x="1676" y="1000"/>
                  <a:pt x="1692" y="977"/>
                </a:cubicBezTo>
                <a:cubicBezTo>
                  <a:pt x="1699" y="967"/>
                  <a:pt x="1712" y="947"/>
                  <a:pt x="1712" y="947"/>
                </a:cubicBezTo>
                <a:cubicBezTo>
                  <a:pt x="1723" y="883"/>
                  <a:pt x="1741" y="820"/>
                  <a:pt x="1762" y="758"/>
                </a:cubicBezTo>
                <a:cubicBezTo>
                  <a:pt x="1738" y="686"/>
                  <a:pt x="1680" y="667"/>
                  <a:pt x="1623" y="629"/>
                </a:cubicBezTo>
                <a:cubicBezTo>
                  <a:pt x="1595" y="587"/>
                  <a:pt x="1559" y="565"/>
                  <a:pt x="1513" y="550"/>
                </a:cubicBezTo>
                <a:cubicBezTo>
                  <a:pt x="1463" y="557"/>
                  <a:pt x="1422" y="567"/>
                  <a:pt x="1374" y="579"/>
                </a:cubicBezTo>
                <a:cubicBezTo>
                  <a:pt x="1334" y="576"/>
                  <a:pt x="1294" y="579"/>
                  <a:pt x="1255" y="569"/>
                </a:cubicBezTo>
                <a:cubicBezTo>
                  <a:pt x="1242" y="565"/>
                  <a:pt x="1236" y="549"/>
                  <a:pt x="1225" y="540"/>
                </a:cubicBezTo>
                <a:cubicBezTo>
                  <a:pt x="1184" y="505"/>
                  <a:pt x="1150" y="459"/>
                  <a:pt x="1106" y="430"/>
                </a:cubicBezTo>
                <a:cubicBezTo>
                  <a:pt x="1075" y="385"/>
                  <a:pt x="1028" y="357"/>
                  <a:pt x="987" y="321"/>
                </a:cubicBezTo>
                <a:cubicBezTo>
                  <a:pt x="949" y="288"/>
                  <a:pt x="935" y="268"/>
                  <a:pt x="888" y="252"/>
                </a:cubicBezTo>
                <a:cubicBezTo>
                  <a:pt x="855" y="202"/>
                  <a:pt x="805" y="179"/>
                  <a:pt x="749" y="162"/>
                </a:cubicBezTo>
                <a:cubicBezTo>
                  <a:pt x="730" y="156"/>
                  <a:pt x="709" y="157"/>
                  <a:pt x="689" y="152"/>
                </a:cubicBezTo>
                <a:cubicBezTo>
                  <a:pt x="669" y="147"/>
                  <a:pt x="630" y="133"/>
                  <a:pt x="630" y="133"/>
                </a:cubicBezTo>
                <a:cubicBezTo>
                  <a:pt x="610" y="120"/>
                  <a:pt x="593" y="99"/>
                  <a:pt x="570" y="93"/>
                </a:cubicBezTo>
                <a:cubicBezTo>
                  <a:pt x="471" y="68"/>
                  <a:pt x="369" y="45"/>
                  <a:pt x="272" y="13"/>
                </a:cubicBezTo>
                <a:cubicBezTo>
                  <a:pt x="219" y="17"/>
                  <a:pt x="155" y="0"/>
                  <a:pt x="113" y="33"/>
                </a:cubicBezTo>
                <a:cubicBezTo>
                  <a:pt x="104" y="41"/>
                  <a:pt x="102" y="55"/>
                  <a:pt x="93" y="63"/>
                </a:cubicBezTo>
                <a:cubicBezTo>
                  <a:pt x="75" y="79"/>
                  <a:pt x="34" y="103"/>
                  <a:pt x="34" y="103"/>
                </a:cubicBezTo>
                <a:cubicBezTo>
                  <a:pt x="10" y="139"/>
                  <a:pt x="0" y="151"/>
                  <a:pt x="14" y="192"/>
                </a:cubicBez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7A7A7A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4796499" y="2961217"/>
            <a:ext cx="3907367" cy="2005277"/>
          </a:xfrm>
          <a:custGeom>
            <a:avLst/>
            <a:gdLst>
              <a:gd name="T0" fmla="*/ 266 w 2272"/>
              <a:gd name="T1" fmla="*/ 82 h 1166"/>
              <a:gd name="T2" fmla="*/ 137 w 2272"/>
              <a:gd name="T3" fmla="*/ 191 h 1166"/>
              <a:gd name="T4" fmla="*/ 107 w 2272"/>
              <a:gd name="T5" fmla="*/ 231 h 1166"/>
              <a:gd name="T6" fmla="*/ 77 w 2272"/>
              <a:gd name="T7" fmla="*/ 251 h 1166"/>
              <a:gd name="T8" fmla="*/ 27 w 2272"/>
              <a:gd name="T9" fmla="*/ 340 h 1166"/>
              <a:gd name="T10" fmla="*/ 87 w 2272"/>
              <a:gd name="T11" fmla="*/ 688 h 1166"/>
              <a:gd name="T12" fmla="*/ 167 w 2272"/>
              <a:gd name="T13" fmla="*/ 767 h 1166"/>
              <a:gd name="T14" fmla="*/ 325 w 2272"/>
              <a:gd name="T15" fmla="*/ 857 h 1166"/>
              <a:gd name="T16" fmla="*/ 375 w 2272"/>
              <a:gd name="T17" fmla="*/ 877 h 1166"/>
              <a:gd name="T18" fmla="*/ 663 w 2272"/>
              <a:gd name="T19" fmla="*/ 877 h 1166"/>
              <a:gd name="T20" fmla="*/ 772 w 2272"/>
              <a:gd name="T21" fmla="*/ 946 h 1166"/>
              <a:gd name="T22" fmla="*/ 991 w 2272"/>
              <a:gd name="T23" fmla="*/ 976 h 1166"/>
              <a:gd name="T24" fmla="*/ 1130 w 2272"/>
              <a:gd name="T25" fmla="*/ 1016 h 1166"/>
              <a:gd name="T26" fmla="*/ 1189 w 2272"/>
              <a:gd name="T27" fmla="*/ 1065 h 1166"/>
              <a:gd name="T28" fmla="*/ 1368 w 2272"/>
              <a:gd name="T29" fmla="*/ 1115 h 1166"/>
              <a:gd name="T30" fmla="*/ 1646 w 2272"/>
              <a:gd name="T31" fmla="*/ 1165 h 1166"/>
              <a:gd name="T32" fmla="*/ 1785 w 2272"/>
              <a:gd name="T33" fmla="*/ 1155 h 1166"/>
              <a:gd name="T34" fmla="*/ 1924 w 2272"/>
              <a:gd name="T35" fmla="*/ 1055 h 1166"/>
              <a:gd name="T36" fmla="*/ 2053 w 2272"/>
              <a:gd name="T37" fmla="*/ 1016 h 1166"/>
              <a:gd name="T38" fmla="*/ 2113 w 2272"/>
              <a:gd name="T39" fmla="*/ 976 h 1166"/>
              <a:gd name="T40" fmla="*/ 2232 w 2272"/>
              <a:gd name="T41" fmla="*/ 877 h 1166"/>
              <a:gd name="T42" fmla="*/ 2262 w 2272"/>
              <a:gd name="T43" fmla="*/ 787 h 1166"/>
              <a:gd name="T44" fmla="*/ 2272 w 2272"/>
              <a:gd name="T45" fmla="*/ 758 h 1166"/>
              <a:gd name="T46" fmla="*/ 2093 w 2272"/>
              <a:gd name="T47" fmla="*/ 479 h 1166"/>
              <a:gd name="T48" fmla="*/ 1994 w 2272"/>
              <a:gd name="T49" fmla="*/ 380 h 1166"/>
              <a:gd name="T50" fmla="*/ 1755 w 2272"/>
              <a:gd name="T51" fmla="*/ 390 h 1166"/>
              <a:gd name="T52" fmla="*/ 1666 w 2272"/>
              <a:gd name="T53" fmla="*/ 420 h 1166"/>
              <a:gd name="T54" fmla="*/ 1636 w 2272"/>
              <a:gd name="T55" fmla="*/ 430 h 1166"/>
              <a:gd name="T56" fmla="*/ 1467 w 2272"/>
              <a:gd name="T57" fmla="*/ 420 h 1166"/>
              <a:gd name="T58" fmla="*/ 1398 w 2272"/>
              <a:gd name="T59" fmla="*/ 360 h 1166"/>
              <a:gd name="T60" fmla="*/ 1279 w 2272"/>
              <a:gd name="T61" fmla="*/ 271 h 1166"/>
              <a:gd name="T62" fmla="*/ 1150 w 2272"/>
              <a:gd name="T63" fmla="*/ 191 h 1166"/>
              <a:gd name="T64" fmla="*/ 1011 w 2272"/>
              <a:gd name="T65" fmla="*/ 132 h 1166"/>
              <a:gd name="T66" fmla="*/ 872 w 2272"/>
              <a:gd name="T67" fmla="*/ 42 h 1166"/>
              <a:gd name="T68" fmla="*/ 494 w 2272"/>
              <a:gd name="T69" fmla="*/ 13 h 1166"/>
              <a:gd name="T70" fmla="*/ 315 w 2272"/>
              <a:gd name="T71" fmla="*/ 52 h 1166"/>
              <a:gd name="T72" fmla="*/ 266 w 2272"/>
              <a:gd name="T73" fmla="*/ 82 h 116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2272"/>
              <a:gd name="T112" fmla="*/ 0 h 1166"/>
              <a:gd name="T113" fmla="*/ 2272 w 2272"/>
              <a:gd name="T114" fmla="*/ 1166 h 116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2272" h="1166">
                <a:moveTo>
                  <a:pt x="266" y="82"/>
                </a:moveTo>
                <a:cubicBezTo>
                  <a:pt x="231" y="135"/>
                  <a:pt x="191" y="159"/>
                  <a:pt x="137" y="191"/>
                </a:cubicBezTo>
                <a:cubicBezTo>
                  <a:pt x="127" y="204"/>
                  <a:pt x="119" y="219"/>
                  <a:pt x="107" y="231"/>
                </a:cubicBezTo>
                <a:cubicBezTo>
                  <a:pt x="99" y="239"/>
                  <a:pt x="85" y="242"/>
                  <a:pt x="77" y="251"/>
                </a:cubicBezTo>
                <a:cubicBezTo>
                  <a:pt x="55" y="277"/>
                  <a:pt x="45" y="311"/>
                  <a:pt x="27" y="340"/>
                </a:cubicBezTo>
                <a:cubicBezTo>
                  <a:pt x="6" y="502"/>
                  <a:pt x="0" y="567"/>
                  <a:pt x="87" y="688"/>
                </a:cubicBezTo>
                <a:cubicBezTo>
                  <a:pt x="113" y="724"/>
                  <a:pt x="123" y="754"/>
                  <a:pt x="167" y="767"/>
                </a:cubicBezTo>
                <a:cubicBezTo>
                  <a:pt x="202" y="823"/>
                  <a:pt x="264" y="832"/>
                  <a:pt x="325" y="857"/>
                </a:cubicBezTo>
                <a:cubicBezTo>
                  <a:pt x="342" y="864"/>
                  <a:pt x="375" y="877"/>
                  <a:pt x="375" y="877"/>
                </a:cubicBezTo>
                <a:cubicBezTo>
                  <a:pt x="466" y="872"/>
                  <a:pt x="570" y="857"/>
                  <a:pt x="663" y="877"/>
                </a:cubicBezTo>
                <a:cubicBezTo>
                  <a:pt x="706" y="886"/>
                  <a:pt x="732" y="929"/>
                  <a:pt x="772" y="946"/>
                </a:cubicBezTo>
                <a:cubicBezTo>
                  <a:pt x="840" y="975"/>
                  <a:pt x="991" y="976"/>
                  <a:pt x="991" y="976"/>
                </a:cubicBezTo>
                <a:cubicBezTo>
                  <a:pt x="1037" y="991"/>
                  <a:pt x="1083" y="1004"/>
                  <a:pt x="1130" y="1016"/>
                </a:cubicBezTo>
                <a:cubicBezTo>
                  <a:pt x="1163" y="1066"/>
                  <a:pt x="1133" y="1032"/>
                  <a:pt x="1189" y="1065"/>
                </a:cubicBezTo>
                <a:cubicBezTo>
                  <a:pt x="1295" y="1128"/>
                  <a:pt x="1204" y="1101"/>
                  <a:pt x="1368" y="1115"/>
                </a:cubicBezTo>
                <a:cubicBezTo>
                  <a:pt x="1458" y="1138"/>
                  <a:pt x="1554" y="1153"/>
                  <a:pt x="1646" y="1165"/>
                </a:cubicBezTo>
                <a:cubicBezTo>
                  <a:pt x="1692" y="1162"/>
                  <a:pt x="1740" y="1166"/>
                  <a:pt x="1785" y="1155"/>
                </a:cubicBezTo>
                <a:cubicBezTo>
                  <a:pt x="1839" y="1141"/>
                  <a:pt x="1880" y="1084"/>
                  <a:pt x="1924" y="1055"/>
                </a:cubicBezTo>
                <a:cubicBezTo>
                  <a:pt x="1958" y="1033"/>
                  <a:pt x="2015" y="1029"/>
                  <a:pt x="2053" y="1016"/>
                </a:cubicBezTo>
                <a:cubicBezTo>
                  <a:pt x="2149" y="920"/>
                  <a:pt x="2026" y="1034"/>
                  <a:pt x="2113" y="976"/>
                </a:cubicBezTo>
                <a:cubicBezTo>
                  <a:pt x="2155" y="948"/>
                  <a:pt x="2189" y="906"/>
                  <a:pt x="2232" y="877"/>
                </a:cubicBezTo>
                <a:cubicBezTo>
                  <a:pt x="2242" y="847"/>
                  <a:pt x="2252" y="817"/>
                  <a:pt x="2262" y="787"/>
                </a:cubicBezTo>
                <a:cubicBezTo>
                  <a:pt x="2265" y="777"/>
                  <a:pt x="2272" y="758"/>
                  <a:pt x="2272" y="758"/>
                </a:cubicBezTo>
                <a:cubicBezTo>
                  <a:pt x="2250" y="647"/>
                  <a:pt x="2171" y="557"/>
                  <a:pt x="2093" y="479"/>
                </a:cubicBezTo>
                <a:cubicBezTo>
                  <a:pt x="2058" y="444"/>
                  <a:pt x="2036" y="408"/>
                  <a:pt x="1994" y="380"/>
                </a:cubicBezTo>
                <a:cubicBezTo>
                  <a:pt x="1914" y="383"/>
                  <a:pt x="1834" y="382"/>
                  <a:pt x="1755" y="390"/>
                </a:cubicBezTo>
                <a:cubicBezTo>
                  <a:pt x="1724" y="393"/>
                  <a:pt x="1696" y="410"/>
                  <a:pt x="1666" y="420"/>
                </a:cubicBezTo>
                <a:cubicBezTo>
                  <a:pt x="1656" y="423"/>
                  <a:pt x="1636" y="430"/>
                  <a:pt x="1636" y="430"/>
                </a:cubicBezTo>
                <a:cubicBezTo>
                  <a:pt x="1580" y="427"/>
                  <a:pt x="1523" y="428"/>
                  <a:pt x="1467" y="420"/>
                </a:cubicBezTo>
                <a:cubicBezTo>
                  <a:pt x="1420" y="413"/>
                  <a:pt x="1429" y="388"/>
                  <a:pt x="1398" y="360"/>
                </a:cubicBezTo>
                <a:cubicBezTo>
                  <a:pt x="1361" y="327"/>
                  <a:pt x="1320" y="298"/>
                  <a:pt x="1279" y="271"/>
                </a:cubicBezTo>
                <a:cubicBezTo>
                  <a:pt x="1238" y="243"/>
                  <a:pt x="1193" y="215"/>
                  <a:pt x="1150" y="191"/>
                </a:cubicBezTo>
                <a:cubicBezTo>
                  <a:pt x="1108" y="167"/>
                  <a:pt x="1055" y="156"/>
                  <a:pt x="1011" y="132"/>
                </a:cubicBezTo>
                <a:cubicBezTo>
                  <a:pt x="962" y="105"/>
                  <a:pt x="924" y="64"/>
                  <a:pt x="872" y="42"/>
                </a:cubicBezTo>
                <a:cubicBezTo>
                  <a:pt x="772" y="0"/>
                  <a:pt x="548" y="15"/>
                  <a:pt x="494" y="13"/>
                </a:cubicBezTo>
                <a:cubicBezTo>
                  <a:pt x="431" y="21"/>
                  <a:pt x="376" y="37"/>
                  <a:pt x="315" y="52"/>
                </a:cubicBezTo>
                <a:cubicBezTo>
                  <a:pt x="291" y="90"/>
                  <a:pt x="308" y="82"/>
                  <a:pt x="266" y="8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rgbClr val="FFCC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073386" y="4684449"/>
            <a:ext cx="2949443" cy="1468702"/>
          </a:xfrm>
          <a:custGeom>
            <a:avLst/>
            <a:gdLst>
              <a:gd name="T0" fmla="*/ 168 w 1715"/>
              <a:gd name="T1" fmla="*/ 129 h 854"/>
              <a:gd name="T2" fmla="*/ 79 w 1715"/>
              <a:gd name="T3" fmla="*/ 179 h 854"/>
              <a:gd name="T4" fmla="*/ 39 w 1715"/>
              <a:gd name="T5" fmla="*/ 208 h 854"/>
              <a:gd name="T6" fmla="*/ 0 w 1715"/>
              <a:gd name="T7" fmla="*/ 328 h 854"/>
              <a:gd name="T8" fmla="*/ 89 w 1715"/>
              <a:gd name="T9" fmla="*/ 437 h 854"/>
              <a:gd name="T10" fmla="*/ 387 w 1715"/>
              <a:gd name="T11" fmla="*/ 586 h 854"/>
              <a:gd name="T12" fmla="*/ 764 w 1715"/>
              <a:gd name="T13" fmla="*/ 675 h 854"/>
              <a:gd name="T14" fmla="*/ 1142 w 1715"/>
              <a:gd name="T15" fmla="*/ 755 h 854"/>
              <a:gd name="T16" fmla="*/ 1291 w 1715"/>
              <a:gd name="T17" fmla="*/ 784 h 854"/>
              <a:gd name="T18" fmla="*/ 1350 w 1715"/>
              <a:gd name="T19" fmla="*/ 814 h 854"/>
              <a:gd name="T20" fmla="*/ 1499 w 1715"/>
              <a:gd name="T21" fmla="*/ 854 h 854"/>
              <a:gd name="T22" fmla="*/ 1618 w 1715"/>
              <a:gd name="T23" fmla="*/ 844 h 854"/>
              <a:gd name="T24" fmla="*/ 1648 w 1715"/>
              <a:gd name="T25" fmla="*/ 834 h 854"/>
              <a:gd name="T26" fmla="*/ 1658 w 1715"/>
              <a:gd name="T27" fmla="*/ 804 h 854"/>
              <a:gd name="T28" fmla="*/ 1708 w 1715"/>
              <a:gd name="T29" fmla="*/ 715 h 854"/>
              <a:gd name="T30" fmla="*/ 1688 w 1715"/>
              <a:gd name="T31" fmla="*/ 477 h 854"/>
              <a:gd name="T32" fmla="*/ 1519 w 1715"/>
              <a:gd name="T33" fmla="*/ 338 h 854"/>
              <a:gd name="T34" fmla="*/ 1300 w 1715"/>
              <a:gd name="T35" fmla="*/ 238 h 854"/>
              <a:gd name="T36" fmla="*/ 963 w 1715"/>
              <a:gd name="T37" fmla="*/ 208 h 854"/>
              <a:gd name="T38" fmla="*/ 516 w 1715"/>
              <a:gd name="T39" fmla="*/ 50 h 854"/>
              <a:gd name="T40" fmla="*/ 427 w 1715"/>
              <a:gd name="T41" fmla="*/ 10 h 854"/>
              <a:gd name="T42" fmla="*/ 397 w 1715"/>
              <a:gd name="T43" fmla="*/ 0 h 854"/>
              <a:gd name="T44" fmla="*/ 288 w 1715"/>
              <a:gd name="T45" fmla="*/ 30 h 854"/>
              <a:gd name="T46" fmla="*/ 258 w 1715"/>
              <a:gd name="T47" fmla="*/ 50 h 854"/>
              <a:gd name="T48" fmla="*/ 198 w 1715"/>
              <a:gd name="T49" fmla="*/ 69 h 854"/>
              <a:gd name="T50" fmla="*/ 168 w 1715"/>
              <a:gd name="T51" fmla="*/ 129 h 85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715"/>
              <a:gd name="T79" fmla="*/ 0 h 854"/>
              <a:gd name="T80" fmla="*/ 1715 w 1715"/>
              <a:gd name="T81" fmla="*/ 854 h 854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715" h="854">
                <a:moveTo>
                  <a:pt x="168" y="129"/>
                </a:moveTo>
                <a:cubicBezTo>
                  <a:pt x="118" y="146"/>
                  <a:pt x="143" y="135"/>
                  <a:pt x="79" y="179"/>
                </a:cubicBezTo>
                <a:cubicBezTo>
                  <a:pt x="65" y="188"/>
                  <a:pt x="39" y="208"/>
                  <a:pt x="39" y="208"/>
                </a:cubicBezTo>
                <a:cubicBezTo>
                  <a:pt x="26" y="248"/>
                  <a:pt x="12" y="288"/>
                  <a:pt x="0" y="328"/>
                </a:cubicBezTo>
                <a:cubicBezTo>
                  <a:pt x="16" y="381"/>
                  <a:pt x="34" y="419"/>
                  <a:pt x="89" y="437"/>
                </a:cubicBezTo>
                <a:cubicBezTo>
                  <a:pt x="186" y="507"/>
                  <a:pt x="270" y="557"/>
                  <a:pt x="387" y="586"/>
                </a:cubicBezTo>
                <a:cubicBezTo>
                  <a:pt x="503" y="665"/>
                  <a:pt x="624" y="667"/>
                  <a:pt x="764" y="675"/>
                </a:cubicBezTo>
                <a:cubicBezTo>
                  <a:pt x="892" y="691"/>
                  <a:pt x="1015" y="734"/>
                  <a:pt x="1142" y="755"/>
                </a:cubicBezTo>
                <a:cubicBezTo>
                  <a:pt x="1191" y="772"/>
                  <a:pt x="1242" y="770"/>
                  <a:pt x="1291" y="784"/>
                </a:cubicBezTo>
                <a:cubicBezTo>
                  <a:pt x="1358" y="802"/>
                  <a:pt x="1280" y="783"/>
                  <a:pt x="1350" y="814"/>
                </a:cubicBezTo>
                <a:cubicBezTo>
                  <a:pt x="1399" y="836"/>
                  <a:pt x="1447" y="845"/>
                  <a:pt x="1499" y="854"/>
                </a:cubicBezTo>
                <a:cubicBezTo>
                  <a:pt x="1539" y="851"/>
                  <a:pt x="1579" y="849"/>
                  <a:pt x="1618" y="844"/>
                </a:cubicBezTo>
                <a:cubicBezTo>
                  <a:pt x="1628" y="843"/>
                  <a:pt x="1641" y="841"/>
                  <a:pt x="1648" y="834"/>
                </a:cubicBezTo>
                <a:cubicBezTo>
                  <a:pt x="1655" y="827"/>
                  <a:pt x="1653" y="813"/>
                  <a:pt x="1658" y="804"/>
                </a:cubicBezTo>
                <a:cubicBezTo>
                  <a:pt x="1715" y="702"/>
                  <a:pt x="1685" y="783"/>
                  <a:pt x="1708" y="715"/>
                </a:cubicBezTo>
                <a:cubicBezTo>
                  <a:pt x="1699" y="636"/>
                  <a:pt x="1701" y="556"/>
                  <a:pt x="1688" y="477"/>
                </a:cubicBezTo>
                <a:cubicBezTo>
                  <a:pt x="1677" y="412"/>
                  <a:pt x="1569" y="366"/>
                  <a:pt x="1519" y="338"/>
                </a:cubicBezTo>
                <a:cubicBezTo>
                  <a:pt x="1447" y="298"/>
                  <a:pt x="1386" y="246"/>
                  <a:pt x="1300" y="238"/>
                </a:cubicBezTo>
                <a:cubicBezTo>
                  <a:pt x="1188" y="227"/>
                  <a:pt x="1074" y="232"/>
                  <a:pt x="963" y="208"/>
                </a:cubicBezTo>
                <a:cubicBezTo>
                  <a:pt x="806" y="175"/>
                  <a:pt x="670" y="88"/>
                  <a:pt x="516" y="50"/>
                </a:cubicBezTo>
                <a:cubicBezTo>
                  <a:pt x="469" y="19"/>
                  <a:pt x="497" y="34"/>
                  <a:pt x="427" y="10"/>
                </a:cubicBezTo>
                <a:cubicBezTo>
                  <a:pt x="417" y="7"/>
                  <a:pt x="397" y="0"/>
                  <a:pt x="397" y="0"/>
                </a:cubicBezTo>
                <a:cubicBezTo>
                  <a:pt x="360" y="9"/>
                  <a:pt x="325" y="21"/>
                  <a:pt x="288" y="30"/>
                </a:cubicBezTo>
                <a:cubicBezTo>
                  <a:pt x="278" y="37"/>
                  <a:pt x="269" y="45"/>
                  <a:pt x="258" y="50"/>
                </a:cubicBezTo>
                <a:cubicBezTo>
                  <a:pt x="239" y="58"/>
                  <a:pt x="198" y="69"/>
                  <a:pt x="198" y="69"/>
                </a:cubicBezTo>
                <a:cubicBezTo>
                  <a:pt x="157" y="96"/>
                  <a:pt x="168" y="77"/>
                  <a:pt x="168" y="129"/>
                </a:cubicBezTo>
                <a:close/>
              </a:path>
            </a:pathLst>
          </a:custGeom>
          <a:solidFill>
            <a:srgbClr val="00B0F0"/>
          </a:solidFill>
          <a:ln w="9525">
            <a:solidFill>
              <a:srgbClr val="00FFFF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080147" y="2648215"/>
            <a:ext cx="62428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i="1"/>
              <a:t>C</a:t>
            </a:r>
            <a:r>
              <a:rPr lang="en-US" altLang="zh-CN" sz="2600" baseline="-25000"/>
              <a:t>1</a:t>
            </a:r>
            <a:endParaRPr lang="en-US" altLang="zh-CN" sz="2600" i="1"/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2925366" y="4677569"/>
            <a:ext cx="62428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i="1"/>
              <a:t>C</a:t>
            </a:r>
            <a:r>
              <a:rPr lang="en-US" altLang="zh-CN" sz="2600" baseline="-25000"/>
              <a:t>2</a:t>
            </a:r>
            <a:endParaRPr lang="en-US" altLang="zh-CN" sz="2600" i="1"/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6278960" y="5222744"/>
            <a:ext cx="62428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i="1"/>
              <a:t>C</a:t>
            </a:r>
            <a:r>
              <a:rPr lang="en-US" altLang="zh-CN" sz="2600" baseline="-25000"/>
              <a:t>3</a:t>
            </a:r>
            <a:endParaRPr lang="en-US" altLang="zh-CN" sz="2600" i="1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6435461" y="3740283"/>
            <a:ext cx="62428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i="1"/>
              <a:t>C</a:t>
            </a:r>
            <a:r>
              <a:rPr lang="en-US" altLang="zh-CN" sz="2600" baseline="-25000"/>
              <a:t>4</a:t>
            </a:r>
            <a:endParaRPr lang="en-US" altLang="zh-CN" sz="2600" i="1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V="1">
            <a:off x="2691475" y="3195109"/>
            <a:ext cx="467783" cy="1092068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H="1" flipV="1">
            <a:off x="4094825" y="3038609"/>
            <a:ext cx="1171178" cy="78078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H="1" flipV="1">
            <a:off x="4094825" y="5379244"/>
            <a:ext cx="1405069" cy="77391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4394686" y="1456419"/>
            <a:ext cx="1169458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5823834" y="1162334"/>
            <a:ext cx="247182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dirty="0"/>
              <a:t>Transposed edge</a:t>
            </a: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288401" y="74627"/>
            <a:ext cx="4847878" cy="936104"/>
          </a:xfrm>
        </p:spPr>
        <p:txBody>
          <a:bodyPr/>
          <a:lstStyle/>
          <a:p>
            <a:pPr algn="l"/>
            <a:r>
              <a:rPr lang="en-US" altLang="zh-CN" b="1" dirty="0"/>
              <a:t>Basic Idea - G</a:t>
            </a:r>
            <a:r>
              <a:rPr lang="en-US" altLang="zh-CN" b="1" baseline="30000" dirty="0"/>
              <a:t>T</a:t>
            </a:r>
            <a:endParaRPr lang="zh-CN" altLang="en-US" b="1" baseline="30000" dirty="0"/>
          </a:p>
        </p:txBody>
      </p:sp>
      <p:sp>
        <p:nvSpPr>
          <p:cNvPr id="23" name="TextBox 22"/>
          <p:cNvSpPr txBox="1"/>
          <p:nvPr/>
        </p:nvSpPr>
        <p:spPr>
          <a:xfrm>
            <a:off x="272480" y="1478784"/>
            <a:ext cx="117013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50" dirty="0"/>
              <a:t>Original Graph</a:t>
            </a:r>
            <a:endParaRPr lang="zh-CN" altLang="en-US" sz="195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8151-46EE-44ED-A867-2022DF4F2106}" type="datetime1">
              <a:rPr lang="en-US" altLang="zh-CN" smtClean="0"/>
              <a:t>3/5/2023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44</a:t>
            </a:fld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61F7261-C938-44C0-ACC1-BF15946B06FE}"/>
              </a:ext>
            </a:extLst>
          </p:cNvPr>
          <p:cNvGrpSpPr/>
          <p:nvPr/>
        </p:nvGrpSpPr>
        <p:grpSpPr>
          <a:xfrm>
            <a:off x="8475771" y="599071"/>
            <a:ext cx="1248000" cy="1950002"/>
            <a:chOff x="3602965" y="2717312"/>
            <a:chExt cx="1152000" cy="1800002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7D8D825-F1AF-4911-A1A1-47D0A91B0F81}"/>
                </a:ext>
              </a:extLst>
            </p:cNvPr>
            <p:cNvCxnSpPr/>
            <p:nvPr/>
          </p:nvCxnSpPr>
          <p:spPr>
            <a:xfrm>
              <a:off x="3821502" y="2717312"/>
              <a:ext cx="0" cy="1800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B5F7754-770F-49E4-906B-626B70D62163}"/>
                </a:ext>
              </a:extLst>
            </p:cNvPr>
            <p:cNvCxnSpPr/>
            <p:nvPr/>
          </p:nvCxnSpPr>
          <p:spPr>
            <a:xfrm>
              <a:off x="4543246" y="2717314"/>
              <a:ext cx="0" cy="1800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B62A0E4C-7104-452B-BCB5-B9FEF2048BC3}"/>
                </a:ext>
              </a:extLst>
            </p:cNvPr>
            <p:cNvCxnSpPr>
              <a:cxnSpLocks/>
            </p:cNvCxnSpPr>
            <p:nvPr/>
          </p:nvCxnSpPr>
          <p:spPr>
            <a:xfrm>
              <a:off x="3602965" y="4515004"/>
              <a:ext cx="1152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A9AA735-D18C-43AD-9AA8-CA33A4D48C6B}"/>
                </a:ext>
              </a:extLst>
            </p:cNvPr>
            <p:cNvSpPr txBox="1"/>
            <p:nvPr/>
          </p:nvSpPr>
          <p:spPr>
            <a:xfrm>
              <a:off x="3958110" y="2889849"/>
              <a:ext cx="411652" cy="362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50" dirty="0"/>
                <a:t>C</a:t>
              </a:r>
              <a:r>
                <a:rPr lang="en-US" altLang="zh-CN" sz="1950" baseline="-25000" dirty="0"/>
                <a:t>1</a:t>
              </a:r>
              <a:endParaRPr lang="zh-CN" altLang="en-US" sz="1950" baseline="-2500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F69EFCF-F149-4389-B084-0EE179EE84C0}"/>
                </a:ext>
              </a:extLst>
            </p:cNvPr>
            <p:cNvSpPr txBox="1"/>
            <p:nvPr/>
          </p:nvSpPr>
          <p:spPr>
            <a:xfrm>
              <a:off x="3958110" y="3259181"/>
              <a:ext cx="411652" cy="362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50" dirty="0"/>
                <a:t>C</a:t>
              </a:r>
              <a:r>
                <a:rPr lang="en-US" altLang="zh-CN" sz="1950" baseline="-25000" dirty="0"/>
                <a:t>4</a:t>
              </a:r>
              <a:endParaRPr lang="zh-CN" altLang="en-US" sz="1950" baseline="-25000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36AA0F5-2F99-43DB-ABFA-89ED92DE124E}"/>
                </a:ext>
              </a:extLst>
            </p:cNvPr>
            <p:cNvSpPr txBox="1"/>
            <p:nvPr/>
          </p:nvSpPr>
          <p:spPr>
            <a:xfrm>
              <a:off x="3958110" y="3628513"/>
              <a:ext cx="411652" cy="362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50" dirty="0"/>
                <a:t>C</a:t>
              </a:r>
              <a:r>
                <a:rPr lang="en-US" altLang="zh-CN" sz="1950" baseline="-25000" dirty="0"/>
                <a:t>2</a:t>
              </a:r>
              <a:endParaRPr lang="zh-CN" altLang="en-US" sz="1950" baseline="-25000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301A340-7AFB-4B5E-A952-80ED3465A418}"/>
                </a:ext>
              </a:extLst>
            </p:cNvPr>
            <p:cNvSpPr txBox="1"/>
            <p:nvPr/>
          </p:nvSpPr>
          <p:spPr>
            <a:xfrm>
              <a:off x="3958110" y="3997845"/>
              <a:ext cx="411652" cy="362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50" dirty="0"/>
                <a:t>C</a:t>
              </a:r>
              <a:r>
                <a:rPr lang="en-US" altLang="zh-CN" sz="1950" baseline="-25000" dirty="0"/>
                <a:t>3</a:t>
              </a:r>
              <a:endParaRPr lang="zh-CN" altLang="en-US" sz="1950" baseline="-25000" dirty="0"/>
            </a:p>
          </p:txBody>
        </p:sp>
      </p:grpSp>
      <p:sp>
        <p:nvSpPr>
          <p:cNvPr id="32" name="Line 14">
            <a:extLst>
              <a:ext uri="{FF2B5EF4-FFF2-40B4-BE49-F238E27FC236}">
                <a16:creationId xmlns:a16="http://schemas.microsoft.com/office/drawing/2014/main" id="{7FFAB655-F646-48D0-B4D7-050FDFCFAE5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59745" y="4443677"/>
            <a:ext cx="132423" cy="1147344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</p:spTree>
    <p:extLst>
      <p:ext uri="{BB962C8B-B14F-4D97-AF65-F5344CB8AC3E}">
        <p14:creationId xmlns:p14="http://schemas.microsoft.com/office/powerpoint/2010/main" val="345448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SCC - An Example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6" name="Oval 244"/>
          <p:cNvSpPr>
            <a:spLocks noChangeArrowheads="1"/>
          </p:cNvSpPr>
          <p:nvPr/>
        </p:nvSpPr>
        <p:spPr bwMode="auto">
          <a:xfrm>
            <a:off x="6815785" y="5167118"/>
            <a:ext cx="742950" cy="742950"/>
          </a:xfrm>
          <a:prstGeom prst="ellips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7" name="Freeform 243"/>
          <p:cNvSpPr>
            <a:spLocks/>
          </p:cNvSpPr>
          <p:nvPr/>
        </p:nvSpPr>
        <p:spPr bwMode="auto">
          <a:xfrm>
            <a:off x="5515623" y="3612427"/>
            <a:ext cx="3066389" cy="2277004"/>
          </a:xfrm>
          <a:custGeom>
            <a:avLst/>
            <a:gdLst>
              <a:gd name="T0" fmla="*/ 139 w 1783"/>
              <a:gd name="T1" fmla="*/ 69 h 1324"/>
              <a:gd name="T2" fmla="*/ 104 w 1783"/>
              <a:gd name="T3" fmla="*/ 155 h 1324"/>
              <a:gd name="T4" fmla="*/ 53 w 1783"/>
              <a:gd name="T5" fmla="*/ 318 h 1324"/>
              <a:gd name="T6" fmla="*/ 35 w 1783"/>
              <a:gd name="T7" fmla="*/ 370 h 1324"/>
              <a:gd name="T8" fmla="*/ 27 w 1783"/>
              <a:gd name="T9" fmla="*/ 395 h 1324"/>
              <a:gd name="T10" fmla="*/ 27 w 1783"/>
              <a:gd name="T11" fmla="*/ 911 h 1324"/>
              <a:gd name="T12" fmla="*/ 87 w 1783"/>
              <a:gd name="T13" fmla="*/ 1092 h 1324"/>
              <a:gd name="T14" fmla="*/ 173 w 1783"/>
              <a:gd name="T15" fmla="*/ 1247 h 1324"/>
              <a:gd name="T16" fmla="*/ 336 w 1783"/>
              <a:gd name="T17" fmla="*/ 1324 h 1324"/>
              <a:gd name="T18" fmla="*/ 397 w 1783"/>
              <a:gd name="T19" fmla="*/ 1315 h 1324"/>
              <a:gd name="T20" fmla="*/ 448 w 1783"/>
              <a:gd name="T21" fmla="*/ 1281 h 1324"/>
              <a:gd name="T22" fmla="*/ 474 w 1783"/>
              <a:gd name="T23" fmla="*/ 1238 h 1324"/>
              <a:gd name="T24" fmla="*/ 500 w 1783"/>
              <a:gd name="T25" fmla="*/ 1212 h 1324"/>
              <a:gd name="T26" fmla="*/ 517 w 1783"/>
              <a:gd name="T27" fmla="*/ 1161 h 1324"/>
              <a:gd name="T28" fmla="*/ 603 w 1783"/>
              <a:gd name="T29" fmla="*/ 1023 h 1324"/>
              <a:gd name="T30" fmla="*/ 663 w 1783"/>
              <a:gd name="T31" fmla="*/ 834 h 1324"/>
              <a:gd name="T32" fmla="*/ 715 w 1783"/>
              <a:gd name="T33" fmla="*/ 808 h 1324"/>
              <a:gd name="T34" fmla="*/ 904 w 1783"/>
              <a:gd name="T35" fmla="*/ 825 h 1324"/>
              <a:gd name="T36" fmla="*/ 1084 w 1783"/>
              <a:gd name="T37" fmla="*/ 808 h 1324"/>
              <a:gd name="T38" fmla="*/ 1325 w 1783"/>
              <a:gd name="T39" fmla="*/ 731 h 1324"/>
              <a:gd name="T40" fmla="*/ 1445 w 1783"/>
              <a:gd name="T41" fmla="*/ 679 h 1324"/>
              <a:gd name="T42" fmla="*/ 1626 w 1783"/>
              <a:gd name="T43" fmla="*/ 490 h 1324"/>
              <a:gd name="T44" fmla="*/ 1660 w 1783"/>
              <a:gd name="T45" fmla="*/ 438 h 1324"/>
              <a:gd name="T46" fmla="*/ 1721 w 1783"/>
              <a:gd name="T47" fmla="*/ 361 h 1324"/>
              <a:gd name="T48" fmla="*/ 1755 w 1783"/>
              <a:gd name="T49" fmla="*/ 284 h 1324"/>
              <a:gd name="T50" fmla="*/ 1678 w 1783"/>
              <a:gd name="T51" fmla="*/ 95 h 1324"/>
              <a:gd name="T52" fmla="*/ 1592 w 1783"/>
              <a:gd name="T53" fmla="*/ 26 h 1324"/>
              <a:gd name="T54" fmla="*/ 1445 w 1783"/>
              <a:gd name="T55" fmla="*/ 9 h 1324"/>
              <a:gd name="T56" fmla="*/ 1334 w 1783"/>
              <a:gd name="T57" fmla="*/ 17 h 1324"/>
              <a:gd name="T58" fmla="*/ 1024 w 1783"/>
              <a:gd name="T59" fmla="*/ 69 h 1324"/>
              <a:gd name="T60" fmla="*/ 388 w 1783"/>
              <a:gd name="T61" fmla="*/ 26 h 1324"/>
              <a:gd name="T62" fmla="*/ 139 w 1783"/>
              <a:gd name="T63" fmla="*/ 69 h 132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783"/>
              <a:gd name="T97" fmla="*/ 0 h 1324"/>
              <a:gd name="T98" fmla="*/ 1783 w 1783"/>
              <a:gd name="T99" fmla="*/ 1324 h 1324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783" h="1324">
                <a:moveTo>
                  <a:pt x="139" y="69"/>
                </a:moveTo>
                <a:cubicBezTo>
                  <a:pt x="130" y="103"/>
                  <a:pt x="123" y="126"/>
                  <a:pt x="104" y="155"/>
                </a:cubicBezTo>
                <a:cubicBezTo>
                  <a:pt x="87" y="209"/>
                  <a:pt x="71" y="264"/>
                  <a:pt x="53" y="318"/>
                </a:cubicBezTo>
                <a:cubicBezTo>
                  <a:pt x="47" y="335"/>
                  <a:pt x="41" y="353"/>
                  <a:pt x="35" y="370"/>
                </a:cubicBezTo>
                <a:cubicBezTo>
                  <a:pt x="32" y="378"/>
                  <a:pt x="27" y="395"/>
                  <a:pt x="27" y="395"/>
                </a:cubicBezTo>
                <a:cubicBezTo>
                  <a:pt x="15" y="571"/>
                  <a:pt x="0" y="735"/>
                  <a:pt x="27" y="911"/>
                </a:cubicBezTo>
                <a:cubicBezTo>
                  <a:pt x="37" y="975"/>
                  <a:pt x="65" y="1032"/>
                  <a:pt x="87" y="1092"/>
                </a:cubicBezTo>
                <a:cubicBezTo>
                  <a:pt x="109" y="1151"/>
                  <a:pt x="121" y="1205"/>
                  <a:pt x="173" y="1247"/>
                </a:cubicBezTo>
                <a:cubicBezTo>
                  <a:pt x="223" y="1287"/>
                  <a:pt x="278" y="1303"/>
                  <a:pt x="336" y="1324"/>
                </a:cubicBezTo>
                <a:cubicBezTo>
                  <a:pt x="356" y="1321"/>
                  <a:pt x="378" y="1322"/>
                  <a:pt x="397" y="1315"/>
                </a:cubicBezTo>
                <a:cubicBezTo>
                  <a:pt x="416" y="1308"/>
                  <a:pt x="448" y="1281"/>
                  <a:pt x="448" y="1281"/>
                </a:cubicBezTo>
                <a:cubicBezTo>
                  <a:pt x="457" y="1267"/>
                  <a:pt x="464" y="1251"/>
                  <a:pt x="474" y="1238"/>
                </a:cubicBezTo>
                <a:cubicBezTo>
                  <a:pt x="481" y="1228"/>
                  <a:pt x="493" y="1222"/>
                  <a:pt x="500" y="1212"/>
                </a:cubicBezTo>
                <a:cubicBezTo>
                  <a:pt x="510" y="1197"/>
                  <a:pt x="508" y="1176"/>
                  <a:pt x="517" y="1161"/>
                </a:cubicBezTo>
                <a:cubicBezTo>
                  <a:pt x="547" y="1112"/>
                  <a:pt x="582" y="1077"/>
                  <a:pt x="603" y="1023"/>
                </a:cubicBezTo>
                <a:cubicBezTo>
                  <a:pt x="613" y="970"/>
                  <a:pt x="627" y="876"/>
                  <a:pt x="663" y="834"/>
                </a:cubicBezTo>
                <a:cubicBezTo>
                  <a:pt x="675" y="819"/>
                  <a:pt x="698" y="814"/>
                  <a:pt x="715" y="808"/>
                </a:cubicBezTo>
                <a:cubicBezTo>
                  <a:pt x="778" y="812"/>
                  <a:pt x="841" y="825"/>
                  <a:pt x="904" y="825"/>
                </a:cubicBezTo>
                <a:cubicBezTo>
                  <a:pt x="964" y="825"/>
                  <a:pt x="1024" y="812"/>
                  <a:pt x="1084" y="808"/>
                </a:cubicBezTo>
                <a:cubicBezTo>
                  <a:pt x="1164" y="780"/>
                  <a:pt x="1245" y="757"/>
                  <a:pt x="1325" y="731"/>
                </a:cubicBezTo>
                <a:cubicBezTo>
                  <a:pt x="1368" y="717"/>
                  <a:pt x="1404" y="694"/>
                  <a:pt x="1445" y="679"/>
                </a:cubicBezTo>
                <a:cubicBezTo>
                  <a:pt x="1505" y="622"/>
                  <a:pt x="1560" y="533"/>
                  <a:pt x="1626" y="490"/>
                </a:cubicBezTo>
                <a:cubicBezTo>
                  <a:pt x="1637" y="473"/>
                  <a:pt x="1648" y="455"/>
                  <a:pt x="1660" y="438"/>
                </a:cubicBezTo>
                <a:cubicBezTo>
                  <a:pt x="1679" y="412"/>
                  <a:pt x="1721" y="361"/>
                  <a:pt x="1721" y="361"/>
                </a:cubicBezTo>
                <a:cubicBezTo>
                  <a:pt x="1730" y="332"/>
                  <a:pt x="1738" y="310"/>
                  <a:pt x="1755" y="284"/>
                </a:cubicBezTo>
                <a:cubicBezTo>
                  <a:pt x="1783" y="193"/>
                  <a:pt x="1731" y="159"/>
                  <a:pt x="1678" y="95"/>
                </a:cubicBezTo>
                <a:cubicBezTo>
                  <a:pt x="1670" y="86"/>
                  <a:pt x="1602" y="33"/>
                  <a:pt x="1592" y="26"/>
                </a:cubicBezTo>
                <a:cubicBezTo>
                  <a:pt x="1571" y="12"/>
                  <a:pt x="1445" y="9"/>
                  <a:pt x="1445" y="9"/>
                </a:cubicBezTo>
                <a:cubicBezTo>
                  <a:pt x="1368" y="17"/>
                  <a:pt x="1408" y="0"/>
                  <a:pt x="1334" y="17"/>
                </a:cubicBezTo>
                <a:cubicBezTo>
                  <a:pt x="1231" y="40"/>
                  <a:pt x="1129" y="55"/>
                  <a:pt x="1024" y="69"/>
                </a:cubicBezTo>
                <a:cubicBezTo>
                  <a:pt x="813" y="49"/>
                  <a:pt x="600" y="36"/>
                  <a:pt x="388" y="26"/>
                </a:cubicBezTo>
                <a:cubicBezTo>
                  <a:pt x="198" y="34"/>
                  <a:pt x="234" y="5"/>
                  <a:pt x="139" y="69"/>
                </a:cubicBezTo>
                <a:close/>
              </a:path>
            </a:pathLst>
          </a:cu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" name="Oval 240"/>
          <p:cNvSpPr>
            <a:spLocks noChangeArrowheads="1"/>
          </p:cNvSpPr>
          <p:nvPr/>
        </p:nvSpPr>
        <p:spPr bwMode="auto">
          <a:xfrm rot="2343679">
            <a:off x="7933650" y="1978625"/>
            <a:ext cx="908050" cy="1568450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9" name="Oval 239"/>
          <p:cNvSpPr>
            <a:spLocks noChangeArrowheads="1"/>
          </p:cNvSpPr>
          <p:nvPr/>
        </p:nvSpPr>
        <p:spPr bwMode="auto">
          <a:xfrm rot="2343679">
            <a:off x="8098750" y="4372575"/>
            <a:ext cx="908050" cy="1568450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0" name="Line 84"/>
          <p:cNvSpPr>
            <a:spLocks noChangeShapeType="1"/>
          </p:cNvSpPr>
          <p:nvPr/>
        </p:nvSpPr>
        <p:spPr bwMode="auto">
          <a:xfrm>
            <a:off x="751800" y="5775925"/>
            <a:ext cx="3714750" cy="0"/>
          </a:xfrm>
          <a:prstGeom prst="line">
            <a:avLst/>
          </a:prstGeom>
          <a:noFill/>
          <a:ln w="38100" cmpd="dbl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" name="Line 85"/>
          <p:cNvSpPr>
            <a:spLocks noChangeShapeType="1"/>
          </p:cNvSpPr>
          <p:nvPr/>
        </p:nvSpPr>
        <p:spPr bwMode="auto">
          <a:xfrm>
            <a:off x="751800" y="5775925"/>
            <a:ext cx="0" cy="660400"/>
          </a:xfrm>
          <a:prstGeom prst="line">
            <a:avLst/>
          </a:prstGeom>
          <a:noFill/>
          <a:ln w="38100" cmpd="dbl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2" name="Line 86"/>
          <p:cNvSpPr>
            <a:spLocks noChangeShapeType="1"/>
          </p:cNvSpPr>
          <p:nvPr/>
        </p:nvSpPr>
        <p:spPr bwMode="auto">
          <a:xfrm>
            <a:off x="751800" y="6436325"/>
            <a:ext cx="3302000" cy="0"/>
          </a:xfrm>
          <a:prstGeom prst="line">
            <a:avLst/>
          </a:prstGeom>
          <a:noFill/>
          <a:ln w="38100" cmpd="dbl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3" name="Text Box 87"/>
          <p:cNvSpPr txBox="1">
            <a:spLocks noChangeArrowheads="1"/>
          </p:cNvSpPr>
          <p:nvPr/>
        </p:nvSpPr>
        <p:spPr bwMode="auto">
          <a:xfrm>
            <a:off x="834350" y="5858475"/>
            <a:ext cx="40449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i="1"/>
              <a:t>C  D  B  F  A  G  E</a:t>
            </a:r>
          </a:p>
        </p:txBody>
      </p:sp>
      <p:sp>
        <p:nvSpPr>
          <p:cNvPr id="14" name="Line 88"/>
          <p:cNvSpPr>
            <a:spLocks noChangeShapeType="1"/>
          </p:cNvSpPr>
          <p:nvPr/>
        </p:nvSpPr>
        <p:spPr bwMode="auto">
          <a:xfrm flipH="1">
            <a:off x="3558500" y="6106125"/>
            <a:ext cx="1073150" cy="0"/>
          </a:xfrm>
          <a:prstGeom prst="line">
            <a:avLst/>
          </a:prstGeom>
          <a:noFill/>
          <a:ln w="19050">
            <a:solidFill>
              <a:srgbClr val="FF99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5" name="Text Box 89"/>
          <p:cNvSpPr txBox="1">
            <a:spLocks noChangeArrowheads="1"/>
          </p:cNvSpPr>
          <p:nvPr/>
        </p:nvSpPr>
        <p:spPr bwMode="auto">
          <a:xfrm>
            <a:off x="4342322" y="6025187"/>
            <a:ext cx="14859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dirty="0"/>
              <a:t>push/pop</a:t>
            </a:r>
          </a:p>
        </p:txBody>
      </p:sp>
      <p:grpSp>
        <p:nvGrpSpPr>
          <p:cNvPr id="16" name="Group 93"/>
          <p:cNvGrpSpPr>
            <a:grpSpLocks/>
          </p:cNvGrpSpPr>
          <p:nvPr/>
        </p:nvGrpSpPr>
        <p:grpSpPr bwMode="auto">
          <a:xfrm>
            <a:off x="339050" y="1483328"/>
            <a:ext cx="3370792" cy="1943366"/>
            <a:chOff x="585" y="2016"/>
            <a:chExt cx="1960" cy="1130"/>
          </a:xfrm>
        </p:grpSpPr>
        <p:sp>
          <p:nvSpPr>
            <p:cNvPr id="17" name="Oval 4"/>
            <p:cNvSpPr>
              <a:spLocks noChangeArrowheads="1"/>
            </p:cNvSpPr>
            <p:nvPr/>
          </p:nvSpPr>
          <p:spPr bwMode="auto">
            <a:xfrm>
              <a:off x="679" y="2061"/>
              <a:ext cx="213" cy="22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1959" y="2024"/>
              <a:ext cx="213" cy="22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2244" y="2473"/>
              <a:ext cx="213" cy="22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1959" y="2922"/>
              <a:ext cx="213" cy="22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1319" y="2436"/>
              <a:ext cx="213" cy="22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auto">
            <a:xfrm>
              <a:off x="1319" y="2922"/>
              <a:ext cx="213" cy="22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679" y="2922"/>
              <a:ext cx="213" cy="22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 flipH="1">
              <a:off x="897" y="2145"/>
              <a:ext cx="1044" cy="0"/>
            </a:xfrm>
            <a:prstGeom prst="line">
              <a:avLst/>
            </a:prstGeom>
            <a:noFill/>
            <a:ln w="9525">
              <a:solidFill>
                <a:srgbClr val="8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874" y="2239"/>
              <a:ext cx="445" cy="281"/>
            </a:xfrm>
            <a:prstGeom prst="line">
              <a:avLst/>
            </a:prstGeom>
            <a:noFill/>
            <a:ln w="9525">
              <a:solidFill>
                <a:srgbClr val="8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 flipV="1">
              <a:off x="1519" y="2215"/>
              <a:ext cx="467" cy="282"/>
            </a:xfrm>
            <a:prstGeom prst="line">
              <a:avLst/>
            </a:prstGeom>
            <a:noFill/>
            <a:ln w="9525">
              <a:solidFill>
                <a:srgbClr val="8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>
              <a:off x="1430" y="2660"/>
              <a:ext cx="0" cy="280"/>
            </a:xfrm>
            <a:prstGeom prst="line">
              <a:avLst/>
            </a:prstGeom>
            <a:noFill/>
            <a:ln w="9525">
              <a:solidFill>
                <a:srgbClr val="8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8" name="Line 15"/>
            <p:cNvSpPr>
              <a:spLocks noChangeShapeType="1"/>
            </p:cNvSpPr>
            <p:nvPr/>
          </p:nvSpPr>
          <p:spPr bwMode="auto">
            <a:xfrm flipH="1">
              <a:off x="1497" y="2239"/>
              <a:ext cx="511" cy="725"/>
            </a:xfrm>
            <a:prstGeom prst="line">
              <a:avLst/>
            </a:prstGeom>
            <a:noFill/>
            <a:ln w="9525">
              <a:solidFill>
                <a:srgbClr val="8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9" name="Line 16"/>
            <p:cNvSpPr>
              <a:spLocks noChangeShapeType="1"/>
            </p:cNvSpPr>
            <p:nvPr/>
          </p:nvSpPr>
          <p:spPr bwMode="auto">
            <a:xfrm>
              <a:off x="897" y="3034"/>
              <a:ext cx="422" cy="0"/>
            </a:xfrm>
            <a:prstGeom prst="line">
              <a:avLst/>
            </a:prstGeom>
            <a:noFill/>
            <a:ln w="9525">
              <a:solidFill>
                <a:srgbClr val="8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30" name="Line 17"/>
            <p:cNvSpPr>
              <a:spLocks noChangeShapeType="1"/>
            </p:cNvSpPr>
            <p:nvPr/>
          </p:nvSpPr>
          <p:spPr bwMode="auto">
            <a:xfrm flipH="1">
              <a:off x="1519" y="3034"/>
              <a:ext cx="422" cy="0"/>
            </a:xfrm>
            <a:prstGeom prst="line">
              <a:avLst/>
            </a:prstGeom>
            <a:noFill/>
            <a:ln w="9525">
              <a:solidFill>
                <a:srgbClr val="8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31" name="Line 18"/>
            <p:cNvSpPr>
              <a:spLocks noChangeShapeType="1"/>
            </p:cNvSpPr>
            <p:nvPr/>
          </p:nvSpPr>
          <p:spPr bwMode="auto">
            <a:xfrm flipH="1" flipV="1">
              <a:off x="2119" y="2215"/>
              <a:ext cx="178" cy="258"/>
            </a:xfrm>
            <a:prstGeom prst="line">
              <a:avLst/>
            </a:prstGeom>
            <a:noFill/>
            <a:ln w="9525">
              <a:solidFill>
                <a:srgbClr val="8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32" name="Freeform 19"/>
            <p:cNvSpPr>
              <a:spLocks/>
            </p:cNvSpPr>
            <p:nvPr/>
          </p:nvSpPr>
          <p:spPr bwMode="auto">
            <a:xfrm flipV="1">
              <a:off x="585" y="2262"/>
              <a:ext cx="134" cy="678"/>
            </a:xfrm>
            <a:custGeom>
              <a:avLst/>
              <a:gdLst>
                <a:gd name="T0" fmla="*/ 171 w 171"/>
                <a:gd name="T1" fmla="*/ 0 h 822"/>
                <a:gd name="T2" fmla="*/ 24 w 171"/>
                <a:gd name="T3" fmla="*/ 267 h 822"/>
                <a:gd name="T4" fmla="*/ 24 w 171"/>
                <a:gd name="T5" fmla="*/ 550 h 822"/>
                <a:gd name="T6" fmla="*/ 143 w 171"/>
                <a:gd name="T7" fmla="*/ 822 h 8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822"/>
                <a:gd name="T14" fmla="*/ 171 w 171"/>
                <a:gd name="T15" fmla="*/ 822 h 8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822">
                  <a:moveTo>
                    <a:pt x="171" y="0"/>
                  </a:moveTo>
                  <a:cubicBezTo>
                    <a:pt x="147" y="44"/>
                    <a:pt x="48" y="175"/>
                    <a:pt x="24" y="267"/>
                  </a:cubicBezTo>
                  <a:cubicBezTo>
                    <a:pt x="0" y="359"/>
                    <a:pt x="4" y="458"/>
                    <a:pt x="24" y="550"/>
                  </a:cubicBezTo>
                  <a:cubicBezTo>
                    <a:pt x="44" y="642"/>
                    <a:pt x="118" y="765"/>
                    <a:pt x="143" y="822"/>
                  </a:cubicBezTo>
                </a:path>
              </a:pathLst>
            </a:custGeom>
            <a:noFill/>
            <a:ln w="9525">
              <a:solidFill>
                <a:srgbClr val="8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33" name="Freeform 20"/>
            <p:cNvSpPr>
              <a:spLocks/>
            </p:cNvSpPr>
            <p:nvPr/>
          </p:nvSpPr>
          <p:spPr bwMode="auto">
            <a:xfrm flipH="1">
              <a:off x="852" y="2285"/>
              <a:ext cx="134" cy="678"/>
            </a:xfrm>
            <a:custGeom>
              <a:avLst/>
              <a:gdLst>
                <a:gd name="T0" fmla="*/ 171 w 171"/>
                <a:gd name="T1" fmla="*/ 0 h 822"/>
                <a:gd name="T2" fmla="*/ 24 w 171"/>
                <a:gd name="T3" fmla="*/ 267 h 822"/>
                <a:gd name="T4" fmla="*/ 24 w 171"/>
                <a:gd name="T5" fmla="*/ 550 h 822"/>
                <a:gd name="T6" fmla="*/ 143 w 171"/>
                <a:gd name="T7" fmla="*/ 822 h 8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822"/>
                <a:gd name="T14" fmla="*/ 171 w 171"/>
                <a:gd name="T15" fmla="*/ 822 h 8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822">
                  <a:moveTo>
                    <a:pt x="171" y="0"/>
                  </a:moveTo>
                  <a:cubicBezTo>
                    <a:pt x="147" y="44"/>
                    <a:pt x="48" y="175"/>
                    <a:pt x="24" y="267"/>
                  </a:cubicBezTo>
                  <a:cubicBezTo>
                    <a:pt x="0" y="359"/>
                    <a:pt x="4" y="458"/>
                    <a:pt x="24" y="550"/>
                  </a:cubicBezTo>
                  <a:cubicBezTo>
                    <a:pt x="44" y="642"/>
                    <a:pt x="118" y="765"/>
                    <a:pt x="143" y="822"/>
                  </a:cubicBezTo>
                </a:path>
              </a:pathLst>
            </a:custGeom>
            <a:noFill/>
            <a:ln w="9525">
              <a:solidFill>
                <a:srgbClr val="8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34" name="Freeform 21"/>
            <p:cNvSpPr>
              <a:spLocks/>
            </p:cNvSpPr>
            <p:nvPr/>
          </p:nvSpPr>
          <p:spPr bwMode="auto">
            <a:xfrm>
              <a:off x="2097" y="2660"/>
              <a:ext cx="155" cy="280"/>
            </a:xfrm>
            <a:custGeom>
              <a:avLst/>
              <a:gdLst>
                <a:gd name="T0" fmla="*/ 198 w 198"/>
                <a:gd name="T1" fmla="*/ 0 h 340"/>
                <a:gd name="T2" fmla="*/ 85 w 198"/>
                <a:gd name="T3" fmla="*/ 85 h 340"/>
                <a:gd name="T4" fmla="*/ 28 w 198"/>
                <a:gd name="T5" fmla="*/ 198 h 340"/>
                <a:gd name="T6" fmla="*/ 0 w 198"/>
                <a:gd name="T7" fmla="*/ 340 h 3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340"/>
                <a:gd name="T14" fmla="*/ 198 w 198"/>
                <a:gd name="T15" fmla="*/ 340 h 3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340">
                  <a:moveTo>
                    <a:pt x="198" y="0"/>
                  </a:moveTo>
                  <a:cubicBezTo>
                    <a:pt x="155" y="26"/>
                    <a:pt x="113" y="52"/>
                    <a:pt x="85" y="85"/>
                  </a:cubicBezTo>
                  <a:cubicBezTo>
                    <a:pt x="57" y="118"/>
                    <a:pt x="42" y="156"/>
                    <a:pt x="28" y="198"/>
                  </a:cubicBezTo>
                  <a:cubicBezTo>
                    <a:pt x="14" y="240"/>
                    <a:pt x="7" y="290"/>
                    <a:pt x="0" y="340"/>
                  </a:cubicBezTo>
                </a:path>
              </a:pathLst>
            </a:custGeom>
            <a:noFill/>
            <a:ln w="9525">
              <a:solidFill>
                <a:srgbClr val="8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35" name="Freeform 22"/>
            <p:cNvSpPr>
              <a:spLocks/>
            </p:cNvSpPr>
            <p:nvPr/>
          </p:nvSpPr>
          <p:spPr bwMode="auto">
            <a:xfrm rot="10800000">
              <a:off x="2164" y="2683"/>
              <a:ext cx="155" cy="304"/>
            </a:xfrm>
            <a:custGeom>
              <a:avLst/>
              <a:gdLst>
                <a:gd name="T0" fmla="*/ 198 w 198"/>
                <a:gd name="T1" fmla="*/ 0 h 340"/>
                <a:gd name="T2" fmla="*/ 85 w 198"/>
                <a:gd name="T3" fmla="*/ 85 h 340"/>
                <a:gd name="T4" fmla="*/ 28 w 198"/>
                <a:gd name="T5" fmla="*/ 198 h 340"/>
                <a:gd name="T6" fmla="*/ 0 w 198"/>
                <a:gd name="T7" fmla="*/ 340 h 3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340"/>
                <a:gd name="T14" fmla="*/ 198 w 198"/>
                <a:gd name="T15" fmla="*/ 340 h 3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340">
                  <a:moveTo>
                    <a:pt x="198" y="0"/>
                  </a:moveTo>
                  <a:cubicBezTo>
                    <a:pt x="155" y="26"/>
                    <a:pt x="113" y="52"/>
                    <a:pt x="85" y="85"/>
                  </a:cubicBezTo>
                  <a:cubicBezTo>
                    <a:pt x="57" y="118"/>
                    <a:pt x="42" y="156"/>
                    <a:pt x="28" y="198"/>
                  </a:cubicBezTo>
                  <a:cubicBezTo>
                    <a:pt x="14" y="240"/>
                    <a:pt x="7" y="290"/>
                    <a:pt x="0" y="340"/>
                  </a:cubicBezTo>
                </a:path>
              </a:pathLst>
            </a:custGeom>
            <a:noFill/>
            <a:ln w="9525">
              <a:solidFill>
                <a:srgbClr val="8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700" y="2916"/>
              <a:ext cx="289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950"/>
                <a:t>F</a:t>
              </a:r>
            </a:p>
          </p:txBody>
        </p:sp>
        <p:sp>
          <p:nvSpPr>
            <p:cNvPr id="37" name="Text Box 24"/>
            <p:cNvSpPr txBox="1">
              <a:spLocks noChangeArrowheads="1"/>
            </p:cNvSpPr>
            <p:nvPr/>
          </p:nvSpPr>
          <p:spPr bwMode="auto">
            <a:xfrm>
              <a:off x="1964" y="2917"/>
              <a:ext cx="28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950"/>
                <a:t>E</a:t>
              </a:r>
            </a:p>
          </p:txBody>
        </p:sp>
        <p:sp>
          <p:nvSpPr>
            <p:cNvPr id="38" name="Text Box 25"/>
            <p:cNvSpPr txBox="1">
              <a:spLocks noChangeArrowheads="1"/>
            </p:cNvSpPr>
            <p:nvPr/>
          </p:nvSpPr>
          <p:spPr bwMode="auto">
            <a:xfrm>
              <a:off x="1968" y="2016"/>
              <a:ext cx="28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950"/>
                <a:t>D</a:t>
              </a:r>
            </a:p>
          </p:txBody>
        </p:sp>
        <p:sp>
          <p:nvSpPr>
            <p:cNvPr id="39" name="Text Box 26"/>
            <p:cNvSpPr txBox="1">
              <a:spLocks noChangeArrowheads="1"/>
            </p:cNvSpPr>
            <p:nvPr/>
          </p:nvSpPr>
          <p:spPr bwMode="auto">
            <a:xfrm>
              <a:off x="1319" y="2916"/>
              <a:ext cx="28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950"/>
                <a:t>C</a:t>
              </a:r>
            </a:p>
          </p:txBody>
        </p:sp>
        <p:sp>
          <p:nvSpPr>
            <p:cNvPr id="40" name="Text Box 27"/>
            <p:cNvSpPr txBox="1">
              <a:spLocks noChangeArrowheads="1"/>
            </p:cNvSpPr>
            <p:nvPr/>
          </p:nvSpPr>
          <p:spPr bwMode="auto">
            <a:xfrm>
              <a:off x="1332" y="2435"/>
              <a:ext cx="289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950"/>
                <a:t>B</a:t>
              </a:r>
            </a:p>
          </p:txBody>
        </p:sp>
        <p:sp>
          <p:nvSpPr>
            <p:cNvPr id="41" name="Text Box 28"/>
            <p:cNvSpPr txBox="1">
              <a:spLocks noChangeArrowheads="1"/>
            </p:cNvSpPr>
            <p:nvPr/>
          </p:nvSpPr>
          <p:spPr bwMode="auto">
            <a:xfrm>
              <a:off x="679" y="2052"/>
              <a:ext cx="289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950"/>
                <a:t>A</a:t>
              </a:r>
            </a:p>
          </p:txBody>
        </p:sp>
        <p:sp>
          <p:nvSpPr>
            <p:cNvPr id="42" name="Line 29"/>
            <p:cNvSpPr>
              <a:spLocks noChangeShapeType="1"/>
            </p:cNvSpPr>
            <p:nvPr/>
          </p:nvSpPr>
          <p:spPr bwMode="auto">
            <a:xfrm>
              <a:off x="852" y="2262"/>
              <a:ext cx="511" cy="678"/>
            </a:xfrm>
            <a:prstGeom prst="line">
              <a:avLst/>
            </a:prstGeom>
            <a:noFill/>
            <a:ln w="9525">
              <a:solidFill>
                <a:srgbClr val="8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43" name="Text Box 92"/>
            <p:cNvSpPr txBox="1">
              <a:spLocks noChangeArrowheads="1"/>
            </p:cNvSpPr>
            <p:nvPr/>
          </p:nvSpPr>
          <p:spPr bwMode="auto">
            <a:xfrm>
              <a:off x="2256" y="2474"/>
              <a:ext cx="289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950"/>
                <a:t>G</a:t>
              </a:r>
            </a:p>
          </p:txBody>
        </p:sp>
      </p:grpSp>
      <p:sp>
        <p:nvSpPr>
          <p:cNvPr id="44" name="Oval 95"/>
          <p:cNvSpPr>
            <a:spLocks noChangeArrowheads="1"/>
          </p:cNvSpPr>
          <p:nvPr/>
        </p:nvSpPr>
        <p:spPr bwMode="auto">
          <a:xfrm>
            <a:off x="1904060" y="3707016"/>
            <a:ext cx="366316" cy="38523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5" name="Oval 96"/>
          <p:cNvSpPr>
            <a:spLocks noChangeArrowheads="1"/>
          </p:cNvSpPr>
          <p:nvPr/>
        </p:nvSpPr>
        <p:spPr bwMode="auto">
          <a:xfrm>
            <a:off x="4105394" y="3643383"/>
            <a:ext cx="366316" cy="38523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6" name="Oval 97"/>
          <p:cNvSpPr>
            <a:spLocks noChangeArrowheads="1"/>
          </p:cNvSpPr>
          <p:nvPr/>
        </p:nvSpPr>
        <p:spPr bwMode="auto">
          <a:xfrm>
            <a:off x="4595535" y="4415570"/>
            <a:ext cx="366315" cy="38523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7" name="Oval 98"/>
          <p:cNvSpPr>
            <a:spLocks noChangeArrowheads="1"/>
          </p:cNvSpPr>
          <p:nvPr/>
        </p:nvSpPr>
        <p:spPr bwMode="auto">
          <a:xfrm>
            <a:off x="4105394" y="5187756"/>
            <a:ext cx="366316" cy="38523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8" name="Oval 99"/>
          <p:cNvSpPr>
            <a:spLocks noChangeArrowheads="1"/>
          </p:cNvSpPr>
          <p:nvPr/>
        </p:nvSpPr>
        <p:spPr bwMode="auto">
          <a:xfrm>
            <a:off x="3004727" y="4351937"/>
            <a:ext cx="366316" cy="38523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9" name="Oval 100"/>
          <p:cNvSpPr>
            <a:spLocks noChangeArrowheads="1"/>
          </p:cNvSpPr>
          <p:nvPr/>
        </p:nvSpPr>
        <p:spPr bwMode="auto">
          <a:xfrm>
            <a:off x="3004727" y="5187756"/>
            <a:ext cx="366316" cy="38523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50" name="Oval 101"/>
          <p:cNvSpPr>
            <a:spLocks noChangeArrowheads="1"/>
          </p:cNvSpPr>
          <p:nvPr/>
        </p:nvSpPr>
        <p:spPr bwMode="auto">
          <a:xfrm>
            <a:off x="1904060" y="5187756"/>
            <a:ext cx="366316" cy="38523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51" name="Line 102"/>
          <p:cNvSpPr>
            <a:spLocks noChangeShapeType="1"/>
          </p:cNvSpPr>
          <p:nvPr/>
        </p:nvSpPr>
        <p:spPr bwMode="auto">
          <a:xfrm flipH="1">
            <a:off x="2278975" y="3851478"/>
            <a:ext cx="1795463" cy="0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2" name="Line 103"/>
          <p:cNvSpPr>
            <a:spLocks noChangeShapeType="1"/>
          </p:cNvSpPr>
          <p:nvPr/>
        </p:nvSpPr>
        <p:spPr bwMode="auto">
          <a:xfrm>
            <a:off x="2239421" y="4013139"/>
            <a:ext cx="765307" cy="483261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3" name="Line 104"/>
          <p:cNvSpPr>
            <a:spLocks noChangeShapeType="1"/>
          </p:cNvSpPr>
          <p:nvPr/>
        </p:nvSpPr>
        <p:spPr bwMode="auto">
          <a:xfrm flipV="1">
            <a:off x="3348686" y="3971864"/>
            <a:ext cx="803143" cy="484981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4" name="Line 105"/>
          <p:cNvSpPr>
            <a:spLocks noChangeShapeType="1"/>
          </p:cNvSpPr>
          <p:nvPr/>
        </p:nvSpPr>
        <p:spPr bwMode="auto">
          <a:xfrm>
            <a:off x="3195624" y="4737170"/>
            <a:ext cx="0" cy="481542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5" name="Line 106"/>
          <p:cNvSpPr>
            <a:spLocks noChangeShapeType="1"/>
          </p:cNvSpPr>
          <p:nvPr/>
        </p:nvSpPr>
        <p:spPr bwMode="auto">
          <a:xfrm flipH="1">
            <a:off x="3310850" y="4013140"/>
            <a:ext cx="878814" cy="1246848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6" name="Line 107"/>
          <p:cNvSpPr>
            <a:spLocks noChangeShapeType="1"/>
          </p:cNvSpPr>
          <p:nvPr/>
        </p:nvSpPr>
        <p:spPr bwMode="auto">
          <a:xfrm>
            <a:off x="2278975" y="5380373"/>
            <a:ext cx="725752" cy="0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7" name="Line 108"/>
          <p:cNvSpPr>
            <a:spLocks noChangeShapeType="1"/>
          </p:cNvSpPr>
          <p:nvPr/>
        </p:nvSpPr>
        <p:spPr bwMode="auto">
          <a:xfrm flipH="1">
            <a:off x="3348686" y="5380373"/>
            <a:ext cx="725752" cy="0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8" name="Line 109"/>
          <p:cNvSpPr>
            <a:spLocks noChangeShapeType="1"/>
          </p:cNvSpPr>
          <p:nvPr/>
        </p:nvSpPr>
        <p:spPr bwMode="auto">
          <a:xfrm flipH="1" flipV="1">
            <a:off x="4380561" y="3971864"/>
            <a:ext cx="306123" cy="443706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9" name="Freeform 110"/>
          <p:cNvSpPr>
            <a:spLocks/>
          </p:cNvSpPr>
          <p:nvPr/>
        </p:nvSpPr>
        <p:spPr bwMode="auto">
          <a:xfrm flipV="1">
            <a:off x="1742400" y="4052694"/>
            <a:ext cx="230452" cy="1166019"/>
          </a:xfrm>
          <a:custGeom>
            <a:avLst/>
            <a:gdLst>
              <a:gd name="T0" fmla="*/ 171 w 171"/>
              <a:gd name="T1" fmla="*/ 0 h 822"/>
              <a:gd name="T2" fmla="*/ 24 w 171"/>
              <a:gd name="T3" fmla="*/ 267 h 822"/>
              <a:gd name="T4" fmla="*/ 24 w 171"/>
              <a:gd name="T5" fmla="*/ 550 h 822"/>
              <a:gd name="T6" fmla="*/ 143 w 171"/>
              <a:gd name="T7" fmla="*/ 822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9525">
            <a:solidFill>
              <a:srgbClr val="808000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60" name="Freeform 111"/>
          <p:cNvSpPr>
            <a:spLocks/>
          </p:cNvSpPr>
          <p:nvPr/>
        </p:nvSpPr>
        <p:spPr bwMode="auto">
          <a:xfrm flipH="1">
            <a:off x="2201585" y="4092250"/>
            <a:ext cx="230452" cy="1166019"/>
          </a:xfrm>
          <a:custGeom>
            <a:avLst/>
            <a:gdLst>
              <a:gd name="T0" fmla="*/ 171 w 171"/>
              <a:gd name="T1" fmla="*/ 0 h 822"/>
              <a:gd name="T2" fmla="*/ 24 w 171"/>
              <a:gd name="T3" fmla="*/ 267 h 822"/>
              <a:gd name="T4" fmla="*/ 24 w 171"/>
              <a:gd name="T5" fmla="*/ 550 h 822"/>
              <a:gd name="T6" fmla="*/ 143 w 171"/>
              <a:gd name="T7" fmla="*/ 822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9525">
            <a:solidFill>
              <a:srgbClr val="808000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61" name="Freeform 112"/>
          <p:cNvSpPr>
            <a:spLocks/>
          </p:cNvSpPr>
          <p:nvPr/>
        </p:nvSpPr>
        <p:spPr bwMode="auto">
          <a:xfrm>
            <a:off x="4342725" y="4737170"/>
            <a:ext cx="266568" cy="481542"/>
          </a:xfrm>
          <a:custGeom>
            <a:avLst/>
            <a:gdLst>
              <a:gd name="T0" fmla="*/ 198 w 198"/>
              <a:gd name="T1" fmla="*/ 0 h 340"/>
              <a:gd name="T2" fmla="*/ 85 w 198"/>
              <a:gd name="T3" fmla="*/ 85 h 340"/>
              <a:gd name="T4" fmla="*/ 28 w 198"/>
              <a:gd name="T5" fmla="*/ 198 h 340"/>
              <a:gd name="T6" fmla="*/ 0 w 198"/>
              <a:gd name="T7" fmla="*/ 340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340"/>
              <a:gd name="T14" fmla="*/ 198 w 19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340">
                <a:moveTo>
                  <a:pt x="198" y="0"/>
                </a:moveTo>
                <a:cubicBezTo>
                  <a:pt x="155" y="26"/>
                  <a:pt x="113" y="52"/>
                  <a:pt x="85" y="85"/>
                </a:cubicBezTo>
                <a:cubicBezTo>
                  <a:pt x="57" y="118"/>
                  <a:pt x="42" y="156"/>
                  <a:pt x="28" y="198"/>
                </a:cubicBezTo>
                <a:cubicBezTo>
                  <a:pt x="14" y="240"/>
                  <a:pt x="7" y="290"/>
                  <a:pt x="0" y="340"/>
                </a:cubicBezTo>
              </a:path>
            </a:pathLst>
          </a:custGeom>
          <a:noFill/>
          <a:ln w="9525">
            <a:solidFill>
              <a:srgbClr val="808000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62" name="Freeform 113"/>
          <p:cNvSpPr>
            <a:spLocks/>
          </p:cNvSpPr>
          <p:nvPr/>
        </p:nvSpPr>
        <p:spPr bwMode="auto">
          <a:xfrm rot="10800000">
            <a:off x="4457951" y="4776726"/>
            <a:ext cx="266567" cy="522817"/>
          </a:xfrm>
          <a:custGeom>
            <a:avLst/>
            <a:gdLst>
              <a:gd name="T0" fmla="*/ 198 w 198"/>
              <a:gd name="T1" fmla="*/ 0 h 340"/>
              <a:gd name="T2" fmla="*/ 85 w 198"/>
              <a:gd name="T3" fmla="*/ 85 h 340"/>
              <a:gd name="T4" fmla="*/ 28 w 198"/>
              <a:gd name="T5" fmla="*/ 198 h 340"/>
              <a:gd name="T6" fmla="*/ 0 w 198"/>
              <a:gd name="T7" fmla="*/ 340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340"/>
              <a:gd name="T14" fmla="*/ 198 w 19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340">
                <a:moveTo>
                  <a:pt x="198" y="0"/>
                </a:moveTo>
                <a:cubicBezTo>
                  <a:pt x="155" y="26"/>
                  <a:pt x="113" y="52"/>
                  <a:pt x="85" y="85"/>
                </a:cubicBezTo>
                <a:cubicBezTo>
                  <a:pt x="57" y="118"/>
                  <a:pt x="42" y="156"/>
                  <a:pt x="28" y="198"/>
                </a:cubicBezTo>
                <a:cubicBezTo>
                  <a:pt x="14" y="240"/>
                  <a:pt x="7" y="290"/>
                  <a:pt x="0" y="340"/>
                </a:cubicBezTo>
              </a:path>
            </a:pathLst>
          </a:custGeom>
          <a:noFill/>
          <a:ln w="9525">
            <a:solidFill>
              <a:srgbClr val="808000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63" name="Text Box 114"/>
          <p:cNvSpPr txBox="1">
            <a:spLocks noChangeArrowheads="1"/>
          </p:cNvSpPr>
          <p:nvPr/>
        </p:nvSpPr>
        <p:spPr bwMode="auto">
          <a:xfrm>
            <a:off x="1940177" y="5177438"/>
            <a:ext cx="497019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950"/>
              <a:t>F</a:t>
            </a:r>
          </a:p>
        </p:txBody>
      </p:sp>
      <p:sp>
        <p:nvSpPr>
          <p:cNvPr id="64" name="Text Box 115"/>
          <p:cNvSpPr txBox="1">
            <a:spLocks noChangeArrowheads="1"/>
          </p:cNvSpPr>
          <p:nvPr/>
        </p:nvSpPr>
        <p:spPr bwMode="auto">
          <a:xfrm>
            <a:off x="4113993" y="5179158"/>
            <a:ext cx="495300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950"/>
              <a:t>E</a:t>
            </a:r>
          </a:p>
        </p:txBody>
      </p:sp>
      <p:sp>
        <p:nvSpPr>
          <p:cNvPr id="65" name="Text Box 116"/>
          <p:cNvSpPr txBox="1">
            <a:spLocks noChangeArrowheads="1"/>
          </p:cNvSpPr>
          <p:nvPr/>
        </p:nvSpPr>
        <p:spPr bwMode="auto">
          <a:xfrm>
            <a:off x="4120872" y="3629625"/>
            <a:ext cx="495300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950"/>
              <a:t>D</a:t>
            </a:r>
          </a:p>
        </p:txBody>
      </p:sp>
      <p:sp>
        <p:nvSpPr>
          <p:cNvPr id="66" name="Text Box 117"/>
          <p:cNvSpPr txBox="1">
            <a:spLocks noChangeArrowheads="1"/>
          </p:cNvSpPr>
          <p:nvPr/>
        </p:nvSpPr>
        <p:spPr bwMode="auto">
          <a:xfrm>
            <a:off x="3004727" y="5177438"/>
            <a:ext cx="495300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950"/>
              <a:t>C</a:t>
            </a:r>
          </a:p>
        </p:txBody>
      </p:sp>
      <p:sp>
        <p:nvSpPr>
          <p:cNvPr id="67" name="Text Box 118"/>
          <p:cNvSpPr txBox="1">
            <a:spLocks noChangeArrowheads="1"/>
          </p:cNvSpPr>
          <p:nvPr/>
        </p:nvSpPr>
        <p:spPr bwMode="auto">
          <a:xfrm>
            <a:off x="3027085" y="4350219"/>
            <a:ext cx="497019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950"/>
              <a:t>B</a:t>
            </a:r>
          </a:p>
        </p:txBody>
      </p:sp>
      <p:sp>
        <p:nvSpPr>
          <p:cNvPr id="68" name="Text Box 119"/>
          <p:cNvSpPr txBox="1">
            <a:spLocks noChangeArrowheads="1"/>
          </p:cNvSpPr>
          <p:nvPr/>
        </p:nvSpPr>
        <p:spPr bwMode="auto">
          <a:xfrm>
            <a:off x="1904060" y="3691538"/>
            <a:ext cx="497020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950"/>
              <a:t>A</a:t>
            </a:r>
          </a:p>
        </p:txBody>
      </p:sp>
      <p:sp>
        <p:nvSpPr>
          <p:cNvPr id="69" name="Line 120"/>
          <p:cNvSpPr>
            <a:spLocks noChangeShapeType="1"/>
          </p:cNvSpPr>
          <p:nvPr/>
        </p:nvSpPr>
        <p:spPr bwMode="auto">
          <a:xfrm>
            <a:off x="2201585" y="4052694"/>
            <a:ext cx="878813" cy="1166019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70" name="Text Box 121"/>
          <p:cNvSpPr txBox="1">
            <a:spLocks noChangeArrowheads="1"/>
          </p:cNvSpPr>
          <p:nvPr/>
        </p:nvSpPr>
        <p:spPr bwMode="auto">
          <a:xfrm>
            <a:off x="4616173" y="4417290"/>
            <a:ext cx="497019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950"/>
              <a:t>G</a:t>
            </a:r>
          </a:p>
        </p:txBody>
      </p:sp>
      <p:sp>
        <p:nvSpPr>
          <p:cNvPr id="71" name="AutoShape 123"/>
          <p:cNvSpPr>
            <a:spLocks noChangeArrowheads="1"/>
          </p:cNvSpPr>
          <p:nvPr/>
        </p:nvSpPr>
        <p:spPr bwMode="auto">
          <a:xfrm flipV="1">
            <a:off x="999450" y="3464525"/>
            <a:ext cx="660400" cy="6604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 sz="1950">
              <a:ea typeface="宋体" pitchFamily="2" charset="-122"/>
            </a:endParaRPr>
          </a:p>
        </p:txBody>
      </p:sp>
      <p:sp>
        <p:nvSpPr>
          <p:cNvPr id="72" name="Text Box 124"/>
          <p:cNvSpPr txBox="1">
            <a:spLocks noChangeArrowheads="1"/>
          </p:cNvSpPr>
          <p:nvPr/>
        </p:nvSpPr>
        <p:spPr bwMode="auto">
          <a:xfrm>
            <a:off x="256500" y="4124925"/>
            <a:ext cx="1403350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67" dirty="0"/>
              <a:t>transposed</a:t>
            </a:r>
          </a:p>
        </p:txBody>
      </p:sp>
      <p:sp>
        <p:nvSpPr>
          <p:cNvPr id="73" name="Oval 183"/>
          <p:cNvSpPr>
            <a:spLocks noChangeArrowheads="1"/>
          </p:cNvSpPr>
          <p:nvPr/>
        </p:nvSpPr>
        <p:spPr bwMode="auto">
          <a:xfrm>
            <a:off x="5783910" y="1478166"/>
            <a:ext cx="366316" cy="38523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74" name="Oval 184"/>
          <p:cNvSpPr>
            <a:spLocks noChangeArrowheads="1"/>
          </p:cNvSpPr>
          <p:nvPr/>
        </p:nvSpPr>
        <p:spPr bwMode="auto">
          <a:xfrm>
            <a:off x="7985244" y="1414533"/>
            <a:ext cx="366316" cy="38523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75" name="Oval 185"/>
          <p:cNvSpPr>
            <a:spLocks noChangeArrowheads="1"/>
          </p:cNvSpPr>
          <p:nvPr/>
        </p:nvSpPr>
        <p:spPr bwMode="auto">
          <a:xfrm>
            <a:off x="8475385" y="2186720"/>
            <a:ext cx="366315" cy="38523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76" name="Oval 186"/>
          <p:cNvSpPr>
            <a:spLocks noChangeArrowheads="1"/>
          </p:cNvSpPr>
          <p:nvPr/>
        </p:nvSpPr>
        <p:spPr bwMode="auto">
          <a:xfrm>
            <a:off x="7985244" y="2958906"/>
            <a:ext cx="366316" cy="38523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77" name="Oval 187"/>
          <p:cNvSpPr>
            <a:spLocks noChangeArrowheads="1"/>
          </p:cNvSpPr>
          <p:nvPr/>
        </p:nvSpPr>
        <p:spPr bwMode="auto">
          <a:xfrm>
            <a:off x="6884577" y="2123087"/>
            <a:ext cx="366316" cy="38523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78" name="Oval 188"/>
          <p:cNvSpPr>
            <a:spLocks noChangeArrowheads="1"/>
          </p:cNvSpPr>
          <p:nvPr/>
        </p:nvSpPr>
        <p:spPr bwMode="auto">
          <a:xfrm>
            <a:off x="6884577" y="2958906"/>
            <a:ext cx="366316" cy="38523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79" name="Oval 189"/>
          <p:cNvSpPr>
            <a:spLocks noChangeArrowheads="1"/>
          </p:cNvSpPr>
          <p:nvPr/>
        </p:nvSpPr>
        <p:spPr bwMode="auto">
          <a:xfrm>
            <a:off x="5783910" y="2958906"/>
            <a:ext cx="366316" cy="38523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0" name="Line 190"/>
          <p:cNvSpPr>
            <a:spLocks noChangeShapeType="1"/>
          </p:cNvSpPr>
          <p:nvPr/>
        </p:nvSpPr>
        <p:spPr bwMode="auto">
          <a:xfrm flipH="1">
            <a:off x="6158825" y="1622628"/>
            <a:ext cx="1795463" cy="0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1" name="Line 191"/>
          <p:cNvSpPr>
            <a:spLocks noChangeShapeType="1"/>
          </p:cNvSpPr>
          <p:nvPr/>
        </p:nvSpPr>
        <p:spPr bwMode="auto">
          <a:xfrm>
            <a:off x="6119271" y="1784289"/>
            <a:ext cx="765307" cy="483261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2" name="Line 192"/>
          <p:cNvSpPr>
            <a:spLocks noChangeShapeType="1"/>
          </p:cNvSpPr>
          <p:nvPr/>
        </p:nvSpPr>
        <p:spPr bwMode="auto">
          <a:xfrm flipV="1">
            <a:off x="7228536" y="1743014"/>
            <a:ext cx="803143" cy="484981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3" name="Line 193"/>
          <p:cNvSpPr>
            <a:spLocks noChangeShapeType="1"/>
          </p:cNvSpPr>
          <p:nvPr/>
        </p:nvSpPr>
        <p:spPr bwMode="auto">
          <a:xfrm>
            <a:off x="7075474" y="2508320"/>
            <a:ext cx="0" cy="481542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4" name="Line 194"/>
          <p:cNvSpPr>
            <a:spLocks noChangeShapeType="1"/>
          </p:cNvSpPr>
          <p:nvPr/>
        </p:nvSpPr>
        <p:spPr bwMode="auto">
          <a:xfrm flipH="1">
            <a:off x="7190700" y="1784290"/>
            <a:ext cx="878814" cy="1246848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5" name="Line 195"/>
          <p:cNvSpPr>
            <a:spLocks noChangeShapeType="1"/>
          </p:cNvSpPr>
          <p:nvPr/>
        </p:nvSpPr>
        <p:spPr bwMode="auto">
          <a:xfrm>
            <a:off x="6158825" y="3151523"/>
            <a:ext cx="725752" cy="0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6" name="Line 196"/>
          <p:cNvSpPr>
            <a:spLocks noChangeShapeType="1"/>
          </p:cNvSpPr>
          <p:nvPr/>
        </p:nvSpPr>
        <p:spPr bwMode="auto">
          <a:xfrm flipH="1">
            <a:off x="7228536" y="3151523"/>
            <a:ext cx="725752" cy="0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7" name="Line 197"/>
          <p:cNvSpPr>
            <a:spLocks noChangeShapeType="1"/>
          </p:cNvSpPr>
          <p:nvPr/>
        </p:nvSpPr>
        <p:spPr bwMode="auto">
          <a:xfrm flipH="1" flipV="1">
            <a:off x="8260411" y="1743014"/>
            <a:ext cx="306123" cy="443706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8" name="Freeform 198"/>
          <p:cNvSpPr>
            <a:spLocks/>
          </p:cNvSpPr>
          <p:nvPr/>
        </p:nvSpPr>
        <p:spPr bwMode="auto">
          <a:xfrm flipV="1">
            <a:off x="5622250" y="1823844"/>
            <a:ext cx="230452" cy="1166019"/>
          </a:xfrm>
          <a:custGeom>
            <a:avLst/>
            <a:gdLst>
              <a:gd name="T0" fmla="*/ 171 w 171"/>
              <a:gd name="T1" fmla="*/ 0 h 822"/>
              <a:gd name="T2" fmla="*/ 24 w 171"/>
              <a:gd name="T3" fmla="*/ 267 h 822"/>
              <a:gd name="T4" fmla="*/ 24 w 171"/>
              <a:gd name="T5" fmla="*/ 550 h 822"/>
              <a:gd name="T6" fmla="*/ 143 w 171"/>
              <a:gd name="T7" fmla="*/ 822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9525">
            <a:solidFill>
              <a:srgbClr val="808000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9" name="Freeform 199"/>
          <p:cNvSpPr>
            <a:spLocks/>
          </p:cNvSpPr>
          <p:nvPr/>
        </p:nvSpPr>
        <p:spPr bwMode="auto">
          <a:xfrm flipH="1">
            <a:off x="6081435" y="1863400"/>
            <a:ext cx="230452" cy="1166019"/>
          </a:xfrm>
          <a:custGeom>
            <a:avLst/>
            <a:gdLst>
              <a:gd name="T0" fmla="*/ 171 w 171"/>
              <a:gd name="T1" fmla="*/ 0 h 822"/>
              <a:gd name="T2" fmla="*/ 24 w 171"/>
              <a:gd name="T3" fmla="*/ 267 h 822"/>
              <a:gd name="T4" fmla="*/ 24 w 171"/>
              <a:gd name="T5" fmla="*/ 550 h 822"/>
              <a:gd name="T6" fmla="*/ 143 w 171"/>
              <a:gd name="T7" fmla="*/ 822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9525">
            <a:solidFill>
              <a:srgbClr val="808000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0" name="Freeform 200"/>
          <p:cNvSpPr>
            <a:spLocks/>
          </p:cNvSpPr>
          <p:nvPr/>
        </p:nvSpPr>
        <p:spPr bwMode="auto">
          <a:xfrm>
            <a:off x="8222575" y="2508320"/>
            <a:ext cx="266568" cy="481542"/>
          </a:xfrm>
          <a:custGeom>
            <a:avLst/>
            <a:gdLst>
              <a:gd name="T0" fmla="*/ 198 w 198"/>
              <a:gd name="T1" fmla="*/ 0 h 340"/>
              <a:gd name="T2" fmla="*/ 85 w 198"/>
              <a:gd name="T3" fmla="*/ 85 h 340"/>
              <a:gd name="T4" fmla="*/ 28 w 198"/>
              <a:gd name="T5" fmla="*/ 198 h 340"/>
              <a:gd name="T6" fmla="*/ 0 w 198"/>
              <a:gd name="T7" fmla="*/ 340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340"/>
              <a:gd name="T14" fmla="*/ 198 w 19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340">
                <a:moveTo>
                  <a:pt x="198" y="0"/>
                </a:moveTo>
                <a:cubicBezTo>
                  <a:pt x="155" y="26"/>
                  <a:pt x="113" y="52"/>
                  <a:pt x="85" y="85"/>
                </a:cubicBezTo>
                <a:cubicBezTo>
                  <a:pt x="57" y="118"/>
                  <a:pt x="42" y="156"/>
                  <a:pt x="28" y="198"/>
                </a:cubicBezTo>
                <a:cubicBezTo>
                  <a:pt x="14" y="240"/>
                  <a:pt x="7" y="290"/>
                  <a:pt x="0" y="34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1" name="Freeform 201"/>
          <p:cNvSpPr>
            <a:spLocks/>
          </p:cNvSpPr>
          <p:nvPr/>
        </p:nvSpPr>
        <p:spPr bwMode="auto">
          <a:xfrm rot="10800000">
            <a:off x="8337801" y="2547876"/>
            <a:ext cx="266567" cy="522817"/>
          </a:xfrm>
          <a:custGeom>
            <a:avLst/>
            <a:gdLst>
              <a:gd name="T0" fmla="*/ 198 w 198"/>
              <a:gd name="T1" fmla="*/ 0 h 340"/>
              <a:gd name="T2" fmla="*/ 85 w 198"/>
              <a:gd name="T3" fmla="*/ 85 h 340"/>
              <a:gd name="T4" fmla="*/ 28 w 198"/>
              <a:gd name="T5" fmla="*/ 198 h 340"/>
              <a:gd name="T6" fmla="*/ 0 w 198"/>
              <a:gd name="T7" fmla="*/ 340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340"/>
              <a:gd name="T14" fmla="*/ 198 w 19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340">
                <a:moveTo>
                  <a:pt x="198" y="0"/>
                </a:moveTo>
                <a:cubicBezTo>
                  <a:pt x="155" y="26"/>
                  <a:pt x="113" y="52"/>
                  <a:pt x="85" y="85"/>
                </a:cubicBezTo>
                <a:cubicBezTo>
                  <a:pt x="57" y="118"/>
                  <a:pt x="42" y="156"/>
                  <a:pt x="28" y="198"/>
                </a:cubicBezTo>
                <a:cubicBezTo>
                  <a:pt x="14" y="240"/>
                  <a:pt x="7" y="290"/>
                  <a:pt x="0" y="340"/>
                </a:cubicBezTo>
              </a:path>
            </a:pathLst>
          </a:custGeom>
          <a:noFill/>
          <a:ln w="9525">
            <a:solidFill>
              <a:srgbClr val="808000"/>
            </a:solidFill>
            <a:prstDash val="lgDash"/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2" name="Text Box 202"/>
          <p:cNvSpPr txBox="1">
            <a:spLocks noChangeArrowheads="1"/>
          </p:cNvSpPr>
          <p:nvPr/>
        </p:nvSpPr>
        <p:spPr bwMode="auto">
          <a:xfrm>
            <a:off x="5820027" y="2948588"/>
            <a:ext cx="497019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950"/>
              <a:t>F</a:t>
            </a:r>
          </a:p>
        </p:txBody>
      </p:sp>
      <p:sp>
        <p:nvSpPr>
          <p:cNvPr id="93" name="Text Box 203"/>
          <p:cNvSpPr txBox="1">
            <a:spLocks noChangeArrowheads="1"/>
          </p:cNvSpPr>
          <p:nvPr/>
        </p:nvSpPr>
        <p:spPr bwMode="auto">
          <a:xfrm>
            <a:off x="7993843" y="2950308"/>
            <a:ext cx="495300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950"/>
              <a:t>E</a:t>
            </a:r>
          </a:p>
        </p:txBody>
      </p:sp>
      <p:sp>
        <p:nvSpPr>
          <p:cNvPr id="94" name="Text Box 204"/>
          <p:cNvSpPr txBox="1">
            <a:spLocks noChangeArrowheads="1"/>
          </p:cNvSpPr>
          <p:nvPr/>
        </p:nvSpPr>
        <p:spPr bwMode="auto">
          <a:xfrm>
            <a:off x="8000722" y="1400775"/>
            <a:ext cx="495300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950"/>
              <a:t>D</a:t>
            </a:r>
          </a:p>
        </p:txBody>
      </p:sp>
      <p:sp>
        <p:nvSpPr>
          <p:cNvPr id="95" name="Text Box 205"/>
          <p:cNvSpPr txBox="1">
            <a:spLocks noChangeArrowheads="1"/>
          </p:cNvSpPr>
          <p:nvPr/>
        </p:nvSpPr>
        <p:spPr bwMode="auto">
          <a:xfrm>
            <a:off x="6884577" y="2948588"/>
            <a:ext cx="495300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950"/>
              <a:t>C</a:t>
            </a:r>
          </a:p>
        </p:txBody>
      </p:sp>
      <p:sp>
        <p:nvSpPr>
          <p:cNvPr id="96" name="Text Box 206"/>
          <p:cNvSpPr txBox="1">
            <a:spLocks noChangeArrowheads="1"/>
          </p:cNvSpPr>
          <p:nvPr/>
        </p:nvSpPr>
        <p:spPr bwMode="auto">
          <a:xfrm>
            <a:off x="6906935" y="2121369"/>
            <a:ext cx="497019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950"/>
              <a:t>B</a:t>
            </a:r>
          </a:p>
        </p:txBody>
      </p:sp>
      <p:sp>
        <p:nvSpPr>
          <p:cNvPr id="97" name="Text Box 207"/>
          <p:cNvSpPr txBox="1">
            <a:spLocks noChangeArrowheads="1"/>
          </p:cNvSpPr>
          <p:nvPr/>
        </p:nvSpPr>
        <p:spPr bwMode="auto">
          <a:xfrm>
            <a:off x="5783910" y="1462688"/>
            <a:ext cx="497020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950"/>
              <a:t>A</a:t>
            </a:r>
          </a:p>
        </p:txBody>
      </p:sp>
      <p:sp>
        <p:nvSpPr>
          <p:cNvPr id="98" name="Line 208"/>
          <p:cNvSpPr>
            <a:spLocks noChangeShapeType="1"/>
          </p:cNvSpPr>
          <p:nvPr/>
        </p:nvSpPr>
        <p:spPr bwMode="auto">
          <a:xfrm>
            <a:off x="6081435" y="1823844"/>
            <a:ext cx="878813" cy="1166019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9" name="Text Box 209"/>
          <p:cNvSpPr txBox="1">
            <a:spLocks noChangeArrowheads="1"/>
          </p:cNvSpPr>
          <p:nvPr/>
        </p:nvSpPr>
        <p:spPr bwMode="auto">
          <a:xfrm>
            <a:off x="8496023" y="2188440"/>
            <a:ext cx="497019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950"/>
              <a:t>G</a:t>
            </a:r>
          </a:p>
        </p:txBody>
      </p:sp>
      <p:sp>
        <p:nvSpPr>
          <p:cNvPr id="100" name="Oval 211"/>
          <p:cNvSpPr>
            <a:spLocks noChangeArrowheads="1"/>
          </p:cNvSpPr>
          <p:nvPr/>
        </p:nvSpPr>
        <p:spPr bwMode="auto">
          <a:xfrm>
            <a:off x="5866460" y="3872116"/>
            <a:ext cx="366316" cy="38523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01" name="Oval 212"/>
          <p:cNvSpPr>
            <a:spLocks noChangeArrowheads="1"/>
          </p:cNvSpPr>
          <p:nvPr/>
        </p:nvSpPr>
        <p:spPr bwMode="auto">
          <a:xfrm>
            <a:off x="8067794" y="3808483"/>
            <a:ext cx="366316" cy="38523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02" name="Oval 213"/>
          <p:cNvSpPr>
            <a:spLocks noChangeArrowheads="1"/>
          </p:cNvSpPr>
          <p:nvPr/>
        </p:nvSpPr>
        <p:spPr bwMode="auto">
          <a:xfrm>
            <a:off x="8557935" y="4580670"/>
            <a:ext cx="366315" cy="38523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03" name="Oval 214"/>
          <p:cNvSpPr>
            <a:spLocks noChangeArrowheads="1"/>
          </p:cNvSpPr>
          <p:nvPr/>
        </p:nvSpPr>
        <p:spPr bwMode="auto">
          <a:xfrm>
            <a:off x="8067794" y="5352856"/>
            <a:ext cx="366316" cy="38523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04" name="Oval 215"/>
          <p:cNvSpPr>
            <a:spLocks noChangeArrowheads="1"/>
          </p:cNvSpPr>
          <p:nvPr/>
        </p:nvSpPr>
        <p:spPr bwMode="auto">
          <a:xfrm>
            <a:off x="6967127" y="4517037"/>
            <a:ext cx="366316" cy="38523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05" name="Oval 216"/>
          <p:cNvSpPr>
            <a:spLocks noChangeArrowheads="1"/>
          </p:cNvSpPr>
          <p:nvPr/>
        </p:nvSpPr>
        <p:spPr bwMode="auto">
          <a:xfrm>
            <a:off x="6967127" y="5352856"/>
            <a:ext cx="366316" cy="38523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06" name="Oval 217"/>
          <p:cNvSpPr>
            <a:spLocks noChangeArrowheads="1"/>
          </p:cNvSpPr>
          <p:nvPr/>
        </p:nvSpPr>
        <p:spPr bwMode="auto">
          <a:xfrm>
            <a:off x="5866460" y="5352856"/>
            <a:ext cx="366316" cy="38523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07" name="Line 218"/>
          <p:cNvSpPr>
            <a:spLocks noChangeShapeType="1"/>
          </p:cNvSpPr>
          <p:nvPr/>
        </p:nvSpPr>
        <p:spPr bwMode="auto">
          <a:xfrm flipH="1">
            <a:off x="6241375" y="4016578"/>
            <a:ext cx="1795463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8" name="Line 219"/>
          <p:cNvSpPr>
            <a:spLocks noChangeShapeType="1"/>
          </p:cNvSpPr>
          <p:nvPr/>
        </p:nvSpPr>
        <p:spPr bwMode="auto">
          <a:xfrm>
            <a:off x="6201821" y="4178239"/>
            <a:ext cx="765307" cy="483261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9" name="Line 220"/>
          <p:cNvSpPr>
            <a:spLocks noChangeShapeType="1"/>
          </p:cNvSpPr>
          <p:nvPr/>
        </p:nvSpPr>
        <p:spPr bwMode="auto">
          <a:xfrm flipV="1">
            <a:off x="7311086" y="4136964"/>
            <a:ext cx="803143" cy="484981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0" name="Line 221"/>
          <p:cNvSpPr>
            <a:spLocks noChangeShapeType="1"/>
          </p:cNvSpPr>
          <p:nvPr/>
        </p:nvSpPr>
        <p:spPr bwMode="auto">
          <a:xfrm>
            <a:off x="7158024" y="4902270"/>
            <a:ext cx="0" cy="481542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1" name="Line 222"/>
          <p:cNvSpPr>
            <a:spLocks noChangeShapeType="1"/>
          </p:cNvSpPr>
          <p:nvPr/>
        </p:nvSpPr>
        <p:spPr bwMode="auto">
          <a:xfrm flipH="1">
            <a:off x="7273250" y="4178240"/>
            <a:ext cx="878814" cy="1246848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2" name="Line 223"/>
          <p:cNvSpPr>
            <a:spLocks noChangeShapeType="1"/>
          </p:cNvSpPr>
          <p:nvPr/>
        </p:nvSpPr>
        <p:spPr bwMode="auto">
          <a:xfrm>
            <a:off x="6241375" y="5545473"/>
            <a:ext cx="725752" cy="0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3" name="Line 224"/>
          <p:cNvSpPr>
            <a:spLocks noChangeShapeType="1"/>
          </p:cNvSpPr>
          <p:nvPr/>
        </p:nvSpPr>
        <p:spPr bwMode="auto">
          <a:xfrm flipH="1">
            <a:off x="7311086" y="5545473"/>
            <a:ext cx="725752" cy="0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4" name="Line 225"/>
          <p:cNvSpPr>
            <a:spLocks noChangeShapeType="1"/>
          </p:cNvSpPr>
          <p:nvPr/>
        </p:nvSpPr>
        <p:spPr bwMode="auto">
          <a:xfrm flipH="1" flipV="1">
            <a:off x="8342961" y="4136964"/>
            <a:ext cx="306123" cy="443706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5" name="Freeform 226"/>
          <p:cNvSpPr>
            <a:spLocks/>
          </p:cNvSpPr>
          <p:nvPr/>
        </p:nvSpPr>
        <p:spPr bwMode="auto">
          <a:xfrm flipV="1">
            <a:off x="5704800" y="4217794"/>
            <a:ext cx="230452" cy="1166019"/>
          </a:xfrm>
          <a:custGeom>
            <a:avLst/>
            <a:gdLst>
              <a:gd name="T0" fmla="*/ 171 w 171"/>
              <a:gd name="T1" fmla="*/ 0 h 822"/>
              <a:gd name="T2" fmla="*/ 24 w 171"/>
              <a:gd name="T3" fmla="*/ 267 h 822"/>
              <a:gd name="T4" fmla="*/ 24 w 171"/>
              <a:gd name="T5" fmla="*/ 550 h 822"/>
              <a:gd name="T6" fmla="*/ 143 w 171"/>
              <a:gd name="T7" fmla="*/ 822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6" name="Freeform 227"/>
          <p:cNvSpPr>
            <a:spLocks/>
          </p:cNvSpPr>
          <p:nvPr/>
        </p:nvSpPr>
        <p:spPr bwMode="auto">
          <a:xfrm flipH="1">
            <a:off x="6163985" y="4257350"/>
            <a:ext cx="230452" cy="1166019"/>
          </a:xfrm>
          <a:custGeom>
            <a:avLst/>
            <a:gdLst>
              <a:gd name="T0" fmla="*/ 171 w 171"/>
              <a:gd name="T1" fmla="*/ 0 h 822"/>
              <a:gd name="T2" fmla="*/ 24 w 171"/>
              <a:gd name="T3" fmla="*/ 267 h 822"/>
              <a:gd name="T4" fmla="*/ 24 w 171"/>
              <a:gd name="T5" fmla="*/ 550 h 822"/>
              <a:gd name="T6" fmla="*/ 143 w 171"/>
              <a:gd name="T7" fmla="*/ 822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171"/>
              <a:gd name="T13" fmla="*/ 0 h 822"/>
              <a:gd name="T14" fmla="*/ 171 w 171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" h="822">
                <a:moveTo>
                  <a:pt x="171" y="0"/>
                </a:moveTo>
                <a:cubicBezTo>
                  <a:pt x="147" y="44"/>
                  <a:pt x="48" y="175"/>
                  <a:pt x="24" y="267"/>
                </a:cubicBezTo>
                <a:cubicBezTo>
                  <a:pt x="0" y="359"/>
                  <a:pt x="4" y="458"/>
                  <a:pt x="24" y="550"/>
                </a:cubicBezTo>
                <a:cubicBezTo>
                  <a:pt x="44" y="642"/>
                  <a:pt x="118" y="765"/>
                  <a:pt x="143" y="822"/>
                </a:cubicBezTo>
              </a:path>
            </a:pathLst>
          </a:custGeom>
          <a:noFill/>
          <a:ln w="9525">
            <a:solidFill>
              <a:srgbClr val="808000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7" name="Freeform 228"/>
          <p:cNvSpPr>
            <a:spLocks/>
          </p:cNvSpPr>
          <p:nvPr/>
        </p:nvSpPr>
        <p:spPr bwMode="auto">
          <a:xfrm>
            <a:off x="8305125" y="4902270"/>
            <a:ext cx="266568" cy="481542"/>
          </a:xfrm>
          <a:custGeom>
            <a:avLst/>
            <a:gdLst>
              <a:gd name="T0" fmla="*/ 198 w 198"/>
              <a:gd name="T1" fmla="*/ 0 h 340"/>
              <a:gd name="T2" fmla="*/ 85 w 198"/>
              <a:gd name="T3" fmla="*/ 85 h 340"/>
              <a:gd name="T4" fmla="*/ 28 w 198"/>
              <a:gd name="T5" fmla="*/ 198 h 340"/>
              <a:gd name="T6" fmla="*/ 0 w 198"/>
              <a:gd name="T7" fmla="*/ 340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340"/>
              <a:gd name="T14" fmla="*/ 198 w 19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340">
                <a:moveTo>
                  <a:pt x="198" y="0"/>
                </a:moveTo>
                <a:cubicBezTo>
                  <a:pt x="155" y="26"/>
                  <a:pt x="113" y="52"/>
                  <a:pt x="85" y="85"/>
                </a:cubicBezTo>
                <a:cubicBezTo>
                  <a:pt x="57" y="118"/>
                  <a:pt x="42" y="156"/>
                  <a:pt x="28" y="198"/>
                </a:cubicBezTo>
                <a:cubicBezTo>
                  <a:pt x="14" y="240"/>
                  <a:pt x="7" y="290"/>
                  <a:pt x="0" y="34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8" name="Freeform 229"/>
          <p:cNvSpPr>
            <a:spLocks/>
          </p:cNvSpPr>
          <p:nvPr/>
        </p:nvSpPr>
        <p:spPr bwMode="auto">
          <a:xfrm rot="10800000">
            <a:off x="8420351" y="4941826"/>
            <a:ext cx="266567" cy="522817"/>
          </a:xfrm>
          <a:custGeom>
            <a:avLst/>
            <a:gdLst>
              <a:gd name="T0" fmla="*/ 198 w 198"/>
              <a:gd name="T1" fmla="*/ 0 h 340"/>
              <a:gd name="T2" fmla="*/ 85 w 198"/>
              <a:gd name="T3" fmla="*/ 85 h 340"/>
              <a:gd name="T4" fmla="*/ 28 w 198"/>
              <a:gd name="T5" fmla="*/ 198 h 340"/>
              <a:gd name="T6" fmla="*/ 0 w 198"/>
              <a:gd name="T7" fmla="*/ 340 h 340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340"/>
              <a:gd name="T14" fmla="*/ 198 w 198"/>
              <a:gd name="T15" fmla="*/ 340 h 3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340">
                <a:moveTo>
                  <a:pt x="198" y="0"/>
                </a:moveTo>
                <a:cubicBezTo>
                  <a:pt x="155" y="26"/>
                  <a:pt x="113" y="52"/>
                  <a:pt x="85" y="85"/>
                </a:cubicBezTo>
                <a:cubicBezTo>
                  <a:pt x="57" y="118"/>
                  <a:pt x="42" y="156"/>
                  <a:pt x="28" y="198"/>
                </a:cubicBezTo>
                <a:cubicBezTo>
                  <a:pt x="14" y="240"/>
                  <a:pt x="7" y="290"/>
                  <a:pt x="0" y="340"/>
                </a:cubicBezTo>
              </a:path>
            </a:pathLst>
          </a:custGeom>
          <a:noFill/>
          <a:ln w="9525">
            <a:solidFill>
              <a:srgbClr val="808000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9" name="Text Box 230"/>
          <p:cNvSpPr txBox="1">
            <a:spLocks noChangeArrowheads="1"/>
          </p:cNvSpPr>
          <p:nvPr/>
        </p:nvSpPr>
        <p:spPr bwMode="auto">
          <a:xfrm>
            <a:off x="5902577" y="5342538"/>
            <a:ext cx="497019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950"/>
              <a:t>F</a:t>
            </a:r>
          </a:p>
        </p:txBody>
      </p:sp>
      <p:sp>
        <p:nvSpPr>
          <p:cNvPr id="120" name="Text Box 231"/>
          <p:cNvSpPr txBox="1">
            <a:spLocks noChangeArrowheads="1"/>
          </p:cNvSpPr>
          <p:nvPr/>
        </p:nvSpPr>
        <p:spPr bwMode="auto">
          <a:xfrm>
            <a:off x="8076393" y="5344258"/>
            <a:ext cx="495300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950"/>
              <a:t>E</a:t>
            </a:r>
          </a:p>
        </p:txBody>
      </p:sp>
      <p:sp>
        <p:nvSpPr>
          <p:cNvPr id="121" name="Text Box 232"/>
          <p:cNvSpPr txBox="1">
            <a:spLocks noChangeArrowheads="1"/>
          </p:cNvSpPr>
          <p:nvPr/>
        </p:nvSpPr>
        <p:spPr bwMode="auto">
          <a:xfrm>
            <a:off x="8083272" y="3794725"/>
            <a:ext cx="495300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950"/>
              <a:t>D</a:t>
            </a:r>
          </a:p>
        </p:txBody>
      </p:sp>
      <p:sp>
        <p:nvSpPr>
          <p:cNvPr id="122" name="Text Box 233"/>
          <p:cNvSpPr txBox="1">
            <a:spLocks noChangeArrowheads="1"/>
          </p:cNvSpPr>
          <p:nvPr/>
        </p:nvSpPr>
        <p:spPr bwMode="auto">
          <a:xfrm>
            <a:off x="6967127" y="5342538"/>
            <a:ext cx="495300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950"/>
              <a:t>C</a:t>
            </a:r>
          </a:p>
        </p:txBody>
      </p:sp>
      <p:sp>
        <p:nvSpPr>
          <p:cNvPr id="123" name="Text Box 234"/>
          <p:cNvSpPr txBox="1">
            <a:spLocks noChangeArrowheads="1"/>
          </p:cNvSpPr>
          <p:nvPr/>
        </p:nvSpPr>
        <p:spPr bwMode="auto">
          <a:xfrm>
            <a:off x="6989485" y="4515319"/>
            <a:ext cx="497019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950"/>
              <a:t>B</a:t>
            </a:r>
          </a:p>
        </p:txBody>
      </p:sp>
      <p:sp>
        <p:nvSpPr>
          <p:cNvPr id="124" name="Text Box 235"/>
          <p:cNvSpPr txBox="1">
            <a:spLocks noChangeArrowheads="1"/>
          </p:cNvSpPr>
          <p:nvPr/>
        </p:nvSpPr>
        <p:spPr bwMode="auto">
          <a:xfrm>
            <a:off x="5866460" y="3856638"/>
            <a:ext cx="497020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950"/>
              <a:t>A</a:t>
            </a:r>
          </a:p>
        </p:txBody>
      </p:sp>
      <p:sp>
        <p:nvSpPr>
          <p:cNvPr id="125" name="Line 236"/>
          <p:cNvSpPr>
            <a:spLocks noChangeShapeType="1"/>
          </p:cNvSpPr>
          <p:nvPr/>
        </p:nvSpPr>
        <p:spPr bwMode="auto">
          <a:xfrm>
            <a:off x="6163985" y="4217794"/>
            <a:ext cx="878813" cy="1166019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26" name="Text Box 237"/>
          <p:cNvSpPr txBox="1">
            <a:spLocks noChangeArrowheads="1"/>
          </p:cNvSpPr>
          <p:nvPr/>
        </p:nvSpPr>
        <p:spPr bwMode="auto">
          <a:xfrm>
            <a:off x="8578573" y="4582390"/>
            <a:ext cx="497019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950"/>
              <a:t>G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8157-6B55-4D39-8A57-7042149E375D}" type="datetime1">
              <a:rPr lang="en-US" altLang="zh-CN" smtClean="0"/>
              <a:t>3/5/2023</a:t>
            </a:fld>
            <a:endParaRPr lang="zh-CN" altLang="en-US" dirty="0"/>
          </a:p>
        </p:txBody>
      </p:sp>
      <p:sp>
        <p:nvSpPr>
          <p:cNvPr id="128" name="圆角右箭头 127"/>
          <p:cNvSpPr/>
          <p:nvPr/>
        </p:nvSpPr>
        <p:spPr>
          <a:xfrm>
            <a:off x="4349257" y="2364316"/>
            <a:ext cx="839605" cy="107532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515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950">
              <a:solidFill>
                <a:schemeClr val="tx1"/>
              </a:solidFill>
            </a:endParaRPr>
          </a:p>
        </p:txBody>
      </p:sp>
      <p:sp>
        <p:nvSpPr>
          <p:cNvPr id="129" name="圆角右箭头 128"/>
          <p:cNvSpPr/>
          <p:nvPr/>
        </p:nvSpPr>
        <p:spPr>
          <a:xfrm rot="8334748">
            <a:off x="8815854" y="3227624"/>
            <a:ext cx="479920" cy="627725"/>
          </a:xfrm>
          <a:prstGeom prst="ben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9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239888"/>
      </p:ext>
    </p:extLst>
  </p:cSld>
  <p:clrMapOvr>
    <a:masterClrMapping/>
  </p:clrMapOvr>
  <p:transition spd="med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480" y="2118186"/>
            <a:ext cx="9294237" cy="388510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void SCC(</a:t>
            </a:r>
            <a:r>
              <a:rPr lang="en-US" altLang="zh-CN" sz="2383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IntList</a:t>
            </a: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[] </a:t>
            </a:r>
            <a:r>
              <a:rPr lang="en-US" altLang="zh-CN" sz="2383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adjV</a:t>
            </a: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2383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383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2383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[] </a:t>
            </a:r>
            <a:r>
              <a:rPr lang="en-US" altLang="zh-CN" sz="2383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scc</a:t>
            </a: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altLang="zh-CN" sz="2383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Phase</a:t>
            </a: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1. </a:t>
            </a:r>
            <a:r>
              <a:rPr lang="en-US" altLang="zh-CN" sz="2383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IntStack</a:t>
            </a: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383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finishStack</a:t>
            </a: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=create(</a:t>
            </a:r>
            <a:r>
              <a:rPr lang="en-US" altLang="zh-CN" sz="2383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2. Perform a depth-first search on </a:t>
            </a:r>
            <a:r>
              <a:rPr lang="en-US" altLang="zh-CN" sz="2383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using the DFS skeleton. At </a:t>
            </a:r>
            <a:r>
              <a:rPr lang="en-US" altLang="zh-CN" sz="2383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postorder</a:t>
            </a:r>
            <a:r>
              <a:rPr lang="zh-CN" altLang="en-US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（后序）</a:t>
            </a: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processing for vertex </a:t>
            </a:r>
            <a:r>
              <a:rPr lang="en-US" altLang="zh-CN" sz="2383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insert the statement: push(</a:t>
            </a:r>
            <a:r>
              <a:rPr lang="en-US" altLang="zh-CN" sz="2383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finishStack</a:t>
            </a: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2383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altLang="zh-CN" sz="2383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Phase</a:t>
            </a: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2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3. Compute </a:t>
            </a:r>
            <a:r>
              <a:rPr lang="en-US" altLang="zh-CN" sz="2383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en-US" altLang="zh-CN" sz="2383" baseline="30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the transpose graph, represented as array </a:t>
            </a:r>
            <a:r>
              <a:rPr lang="en-US" altLang="zh-CN" sz="2383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adjTrans</a:t>
            </a: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of adjacency list.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4. </a:t>
            </a:r>
            <a:r>
              <a:rPr lang="en-US" altLang="zh-CN" sz="2383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dfsTsweep</a:t>
            </a: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383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adjTrans</a:t>
            </a: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2383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2383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finishStack</a:t>
            </a: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2383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scc</a:t>
            </a: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383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return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95300" y="386662"/>
            <a:ext cx="8915400" cy="1139147"/>
          </a:xfrm>
        </p:spPr>
        <p:txBody>
          <a:bodyPr/>
          <a:lstStyle/>
          <a:p>
            <a:r>
              <a:rPr lang="en-US" altLang="zh-CN" dirty="0"/>
              <a:t>Strong Component Algorithm: Outline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E30B-79BE-48CB-8CB8-804E9FBB3D10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9538913"/>
      </p:ext>
    </p:extLst>
  </p:cSld>
  <p:clrMapOvr>
    <a:masterClrMapping/>
  </p:clrMapOvr>
  <p:transition spd="med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727" y="1713293"/>
            <a:ext cx="9362546" cy="4836054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dfsTsweep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IntList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[] </a:t>
            </a:r>
            <a:r>
              <a:rPr lang="en-US" altLang="zh-CN" sz="2167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adjTrans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167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IntStack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167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finishStack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[] </a:t>
            </a:r>
            <a:r>
              <a:rPr lang="en-US" altLang="zh-CN" sz="2167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scc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&lt;Allocate </a:t>
            </a:r>
            <a:r>
              <a:rPr lang="en-US" altLang="zh-CN" sz="2167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array and initialize to white&gt;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while (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finishStack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is not empty)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v=top(</a:t>
            </a:r>
            <a:r>
              <a:rPr lang="en-US" altLang="zh-CN" sz="2167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finishStack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pop(</a:t>
            </a:r>
            <a:r>
              <a:rPr lang="en-US" altLang="zh-CN" sz="2167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finishStack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if (color[</a:t>
            </a:r>
            <a:r>
              <a:rPr lang="en-US" altLang="zh-CN" sz="2167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]==white)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dfsT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167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adjTrans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2167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2167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2167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2167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scc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return;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dfsT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IntList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[] </a:t>
            </a:r>
            <a:r>
              <a:rPr lang="en-US" altLang="zh-CN" sz="2167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adjTrans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[] </a:t>
            </a:r>
            <a:r>
              <a:rPr lang="en-US" altLang="zh-CN" sz="2167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167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167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leader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[] </a:t>
            </a:r>
            <a:r>
              <a:rPr lang="en-US" altLang="zh-CN" sz="2167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scc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Use the standard depth-first search skeleton. At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postorder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processing for vertex v insert the statement: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scc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[v]=leader;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Pass leader and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scc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into recursive calls.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95300" y="417645"/>
            <a:ext cx="8915400" cy="1139147"/>
          </a:xfrm>
        </p:spPr>
        <p:txBody>
          <a:bodyPr/>
          <a:lstStyle/>
          <a:p>
            <a:r>
              <a:rPr lang="en-US" altLang="zh-CN" dirty="0"/>
              <a:t>Strong Component Algorithm: Core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47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1280-3255-45B9-8375-991AC3BAA6B7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354014"/>
      </p:ext>
    </p:extLst>
  </p:cSld>
  <p:clrMapOvr>
    <a:masterClrMapping/>
  </p:clrMapOvr>
  <p:transition spd="med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17645"/>
            <a:ext cx="8915400" cy="1139147"/>
          </a:xfrm>
        </p:spPr>
        <p:txBody>
          <a:bodyPr/>
          <a:lstStyle/>
          <a:p>
            <a:pPr eaLnBrk="1" hangingPunct="1"/>
            <a:r>
              <a:rPr lang="en-US" altLang="zh-CN" dirty="0"/>
              <a:t>Leader of a Strong Component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997" y="1817555"/>
            <a:ext cx="9278276" cy="4731791"/>
          </a:xfrm>
        </p:spPr>
        <p:txBody>
          <a:bodyPr/>
          <a:lstStyle/>
          <a:p>
            <a:pPr eaLnBrk="1" hangingPunct="1"/>
            <a:r>
              <a:rPr lang="en-US" altLang="zh-CN" sz="3033" dirty="0">
                <a:solidFill>
                  <a:schemeClr val="tx1"/>
                </a:solidFill>
              </a:rPr>
              <a:t>For a DFS, the first vertex discovered in a strong component </a:t>
            </a:r>
            <a:r>
              <a:rPr lang="en-US" altLang="zh-CN" sz="3033" i="1" dirty="0">
                <a:solidFill>
                  <a:schemeClr val="tx1"/>
                </a:solidFill>
              </a:rPr>
              <a:t>S</a:t>
            </a:r>
            <a:r>
              <a:rPr lang="en-US" altLang="zh-CN" sz="3033" i="1" baseline="-25000" dirty="0">
                <a:solidFill>
                  <a:schemeClr val="tx1"/>
                </a:solidFill>
              </a:rPr>
              <a:t>i</a:t>
            </a:r>
            <a:r>
              <a:rPr lang="en-US" altLang="zh-CN" sz="3033" dirty="0">
                <a:solidFill>
                  <a:schemeClr val="tx1"/>
                </a:solidFill>
              </a:rPr>
              <a:t> is called the leader of </a:t>
            </a:r>
            <a:r>
              <a:rPr lang="en-US" altLang="zh-CN" sz="3033" i="1" dirty="0">
                <a:solidFill>
                  <a:schemeClr val="tx1"/>
                </a:solidFill>
              </a:rPr>
              <a:t>S</a:t>
            </a:r>
            <a:r>
              <a:rPr lang="en-US" altLang="zh-CN" sz="3033" i="1" baseline="-25000" dirty="0">
                <a:solidFill>
                  <a:schemeClr val="tx1"/>
                </a:solidFill>
              </a:rPr>
              <a:t>i</a:t>
            </a:r>
            <a:r>
              <a:rPr lang="en-US" altLang="zh-CN" sz="3033" dirty="0">
                <a:solidFill>
                  <a:schemeClr val="tx1"/>
                </a:solidFill>
              </a:rPr>
              <a:t> . </a:t>
            </a:r>
          </a:p>
          <a:p>
            <a:pPr eaLnBrk="1" hangingPunct="1"/>
            <a:r>
              <a:rPr lang="en-US" altLang="zh-CN" sz="3033" dirty="0">
                <a:solidFill>
                  <a:schemeClr val="tx1"/>
                </a:solidFill>
              </a:rPr>
              <a:t>Each DFS tree of a digraph G contains only complete strong components of G, one or more.</a:t>
            </a: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</a:rPr>
              <a:t>Proof: Applying White Path Theorem whenever the leader of </a:t>
            </a:r>
            <a:r>
              <a:rPr lang="en-US" altLang="zh-CN" i="1" dirty="0">
                <a:solidFill>
                  <a:schemeClr val="tx1"/>
                </a:solidFill>
              </a:rPr>
              <a:t>S</a:t>
            </a:r>
            <a:r>
              <a:rPr lang="en-US" altLang="zh-CN" i="1" baseline="-25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(</a:t>
            </a:r>
            <a:r>
              <a:rPr lang="en-US" altLang="zh-CN" i="1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=1,2</a:t>
            </a:r>
            <a:r>
              <a:rPr lang="en-US" altLang="zh-CN" i="1" dirty="0">
                <a:solidFill>
                  <a:schemeClr val="tx1"/>
                </a:solidFill>
              </a:rPr>
              <a:t>,…p</a:t>
            </a:r>
            <a:r>
              <a:rPr lang="en-US" altLang="zh-CN" dirty="0">
                <a:solidFill>
                  <a:schemeClr val="tx1"/>
                </a:solidFill>
              </a:rPr>
              <a:t>) is discovered, starting with all vertices being white.</a:t>
            </a:r>
          </a:p>
          <a:p>
            <a:pPr eaLnBrk="1" hangingPunct="1"/>
            <a:r>
              <a:rPr lang="en-US" altLang="zh-CN" sz="3033" dirty="0">
                <a:solidFill>
                  <a:schemeClr val="tx1"/>
                </a:solidFill>
              </a:rPr>
              <a:t>The leader of </a:t>
            </a:r>
            <a:r>
              <a:rPr lang="en-US" altLang="zh-CN" sz="3033" i="1" dirty="0">
                <a:solidFill>
                  <a:schemeClr val="tx1"/>
                </a:solidFill>
              </a:rPr>
              <a:t>S</a:t>
            </a:r>
            <a:r>
              <a:rPr lang="en-US" altLang="zh-CN" sz="3033" i="1" baseline="-25000" dirty="0">
                <a:solidFill>
                  <a:schemeClr val="tx1"/>
                </a:solidFill>
              </a:rPr>
              <a:t>i</a:t>
            </a:r>
            <a:r>
              <a:rPr lang="en-US" altLang="zh-CN" sz="3033" dirty="0">
                <a:solidFill>
                  <a:schemeClr val="tx1"/>
                </a:solidFill>
              </a:rPr>
              <a:t> is the last vertex to finish among all vertices of </a:t>
            </a:r>
            <a:r>
              <a:rPr lang="en-US" altLang="zh-CN" sz="3033" i="1" dirty="0">
                <a:solidFill>
                  <a:schemeClr val="tx1"/>
                </a:solidFill>
              </a:rPr>
              <a:t>S</a:t>
            </a:r>
            <a:r>
              <a:rPr lang="en-US" altLang="zh-CN" sz="3033" i="1" baseline="-25000" dirty="0">
                <a:solidFill>
                  <a:schemeClr val="tx1"/>
                </a:solidFill>
              </a:rPr>
              <a:t>i</a:t>
            </a:r>
            <a:r>
              <a:rPr lang="en-US" altLang="zh-CN" sz="3033" dirty="0">
                <a:solidFill>
                  <a:schemeClr val="tx1"/>
                </a:solidFill>
              </a:rPr>
              <a:t>. </a:t>
            </a:r>
            <a:r>
              <a:rPr lang="en-US" altLang="zh-CN" sz="2600" dirty="0">
                <a:solidFill>
                  <a:schemeClr val="tx1"/>
                </a:solidFill>
              </a:rPr>
              <a:t>(since all of them in the same DFS tree)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48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60E1-26BB-4F28-A0C3-F6BFD2BFD29F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548365"/>
      </p:ext>
    </p:extLst>
  </p:cSld>
  <p:clrMapOvr>
    <a:masterClrMapping/>
  </p:clrMapOvr>
  <p:transition spd="med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 between SCCs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49</a:t>
            </a:fld>
            <a:endParaRPr lang="zh-CN" altLang="en-US"/>
          </a:p>
        </p:txBody>
      </p:sp>
      <p:sp>
        <p:nvSpPr>
          <p:cNvPr id="6" name="Cloud"/>
          <p:cNvSpPr>
            <a:spLocks noChangeAspect="1" noEditPoints="1" noChangeArrowheads="1"/>
          </p:cNvSpPr>
          <p:nvPr/>
        </p:nvSpPr>
        <p:spPr bwMode="auto">
          <a:xfrm>
            <a:off x="4787900" y="4419600"/>
            <a:ext cx="2724150" cy="1000919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zh-CN" altLang="en-US" sz="1950">
              <a:ea typeface="宋体" pitchFamily="2" charset="-122"/>
            </a:endParaRPr>
          </a:p>
        </p:txBody>
      </p:sp>
      <p:sp>
        <p:nvSpPr>
          <p:cNvPr id="7" name="Cloud"/>
          <p:cNvSpPr>
            <a:spLocks noChangeAspect="1" noEditPoints="1" noChangeArrowheads="1"/>
          </p:cNvSpPr>
          <p:nvPr/>
        </p:nvSpPr>
        <p:spPr bwMode="auto">
          <a:xfrm>
            <a:off x="4705350" y="5492750"/>
            <a:ext cx="2311400" cy="835819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zh-CN" altLang="en-US" sz="1950">
              <a:ea typeface="宋体" pitchFamily="2" charset="-122"/>
            </a:endParaRPr>
          </a:p>
        </p:txBody>
      </p:sp>
      <p:sp>
        <p:nvSpPr>
          <p:cNvPr id="8" name="Cloud"/>
          <p:cNvSpPr>
            <a:spLocks noChangeAspect="1" noEditPoints="1" noChangeArrowheads="1"/>
          </p:cNvSpPr>
          <p:nvPr/>
        </p:nvSpPr>
        <p:spPr bwMode="auto">
          <a:xfrm>
            <a:off x="1129904" y="2648215"/>
            <a:ext cx="2971800" cy="1991519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zh-CN" altLang="en-US" sz="1950">
              <a:ea typeface="宋体" pitchFamily="2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676798" y="3975894"/>
            <a:ext cx="101467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 i="1">
                <a:solidFill>
                  <a:srgbClr val="FF0000"/>
                </a:solidFill>
              </a:rPr>
              <a:t>S</a:t>
            </a:r>
            <a:r>
              <a:rPr lang="en-US" altLang="zh-CN" sz="2600" b="1" baseline="-25000">
                <a:solidFill>
                  <a:srgbClr val="FF0000"/>
                </a:solidFill>
              </a:rPr>
              <a:t>i</a:t>
            </a:r>
            <a:endParaRPr lang="en-US" altLang="zh-CN" sz="2600" b="1" i="1">
              <a:solidFill>
                <a:srgbClr val="FF0000"/>
              </a:solidFill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09502" y="5847028"/>
            <a:ext cx="101467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 i="1">
                <a:solidFill>
                  <a:srgbClr val="FF0000"/>
                </a:solidFill>
              </a:rPr>
              <a:t>S</a:t>
            </a:r>
            <a:r>
              <a:rPr lang="en-US" altLang="zh-CN" sz="2600" b="1" baseline="-25000">
                <a:solidFill>
                  <a:srgbClr val="FF0000"/>
                </a:solidFill>
              </a:rPr>
              <a:t>j1</a:t>
            </a:r>
            <a:endParaRPr lang="en-US" altLang="zh-CN" sz="2600" b="1" i="1">
              <a:solidFill>
                <a:srgbClr val="FF0000"/>
              </a:solidFill>
            </a:endParaRP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1988079" y="3272499"/>
            <a:ext cx="233892" cy="23389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599407" y="3117719"/>
            <a:ext cx="85817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i="1"/>
              <a:t>v</a:t>
            </a:r>
            <a:r>
              <a:rPr lang="en-US" altLang="zh-CN" sz="2600" baseline="-25000"/>
              <a:t>i</a:t>
            </a:r>
            <a:endParaRPr lang="en-US" altLang="zh-CN" sz="2600" i="1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71728" y="1478756"/>
            <a:ext cx="253497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dirty="0"/>
              <a:t>The leader of </a:t>
            </a:r>
            <a:r>
              <a:rPr lang="en-US" altLang="zh-CN" sz="2600" i="1" dirty="0"/>
              <a:t>S</a:t>
            </a:r>
            <a:r>
              <a:rPr lang="en-US" altLang="zh-CN" sz="2600" baseline="-25000" dirty="0"/>
              <a:t>i</a:t>
            </a:r>
            <a:endParaRPr lang="en-US" altLang="zh-CN" sz="2600" dirty="0"/>
          </a:p>
          <a:p>
            <a:pPr eaLnBrk="1" hangingPunct="1"/>
            <a:r>
              <a:rPr lang="en-US" altLang="zh-CN" sz="2600" b="1" dirty="0">
                <a:solidFill>
                  <a:srgbClr val="0000CC"/>
                </a:solidFill>
              </a:rPr>
              <a:t>At discovering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1599407" y="2259542"/>
            <a:ext cx="388673" cy="93556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950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6512851" y="4832350"/>
            <a:ext cx="233892" cy="235612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604919" y="4443677"/>
            <a:ext cx="171635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600" b="1" i="1">
                <a:solidFill>
                  <a:srgbClr val="FF0000"/>
                </a:solidFill>
              </a:rPr>
              <a:t>What’s the color?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6825853" y="4677569"/>
            <a:ext cx="858176" cy="233892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2144581" y="3038608"/>
            <a:ext cx="4368271" cy="2120503"/>
          </a:xfrm>
          <a:custGeom>
            <a:avLst/>
            <a:gdLst>
              <a:gd name="T0" fmla="*/ 2540 w 2540"/>
              <a:gd name="T1" fmla="*/ 1134 h 1233"/>
              <a:gd name="T2" fmla="*/ 2404 w 2540"/>
              <a:gd name="T3" fmla="*/ 1180 h 1233"/>
              <a:gd name="T4" fmla="*/ 2177 w 2540"/>
              <a:gd name="T5" fmla="*/ 1225 h 1233"/>
              <a:gd name="T6" fmla="*/ 1860 w 2540"/>
              <a:gd name="T7" fmla="*/ 1134 h 1233"/>
              <a:gd name="T8" fmla="*/ 1497 w 2540"/>
              <a:gd name="T9" fmla="*/ 862 h 1233"/>
              <a:gd name="T10" fmla="*/ 1270 w 2540"/>
              <a:gd name="T11" fmla="*/ 545 h 1233"/>
              <a:gd name="T12" fmla="*/ 771 w 2540"/>
              <a:gd name="T13" fmla="*/ 136 h 1233"/>
              <a:gd name="T14" fmla="*/ 272 w 2540"/>
              <a:gd name="T15" fmla="*/ 0 h 1233"/>
              <a:gd name="T16" fmla="*/ 0 w 2540"/>
              <a:gd name="T17" fmla="*/ 136 h 12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540"/>
              <a:gd name="T28" fmla="*/ 0 h 1233"/>
              <a:gd name="T29" fmla="*/ 2540 w 2540"/>
              <a:gd name="T30" fmla="*/ 1233 h 123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540" h="1233">
                <a:moveTo>
                  <a:pt x="2540" y="1134"/>
                </a:moveTo>
                <a:cubicBezTo>
                  <a:pt x="2502" y="1149"/>
                  <a:pt x="2464" y="1165"/>
                  <a:pt x="2404" y="1180"/>
                </a:cubicBezTo>
                <a:cubicBezTo>
                  <a:pt x="2344" y="1195"/>
                  <a:pt x="2268" y="1233"/>
                  <a:pt x="2177" y="1225"/>
                </a:cubicBezTo>
                <a:cubicBezTo>
                  <a:pt x="2086" y="1217"/>
                  <a:pt x="1973" y="1194"/>
                  <a:pt x="1860" y="1134"/>
                </a:cubicBezTo>
                <a:cubicBezTo>
                  <a:pt x="1747" y="1074"/>
                  <a:pt x="1595" y="960"/>
                  <a:pt x="1497" y="862"/>
                </a:cubicBezTo>
                <a:cubicBezTo>
                  <a:pt x="1399" y="764"/>
                  <a:pt x="1391" y="666"/>
                  <a:pt x="1270" y="545"/>
                </a:cubicBezTo>
                <a:cubicBezTo>
                  <a:pt x="1149" y="424"/>
                  <a:pt x="937" y="227"/>
                  <a:pt x="771" y="136"/>
                </a:cubicBezTo>
                <a:cubicBezTo>
                  <a:pt x="605" y="45"/>
                  <a:pt x="400" y="0"/>
                  <a:pt x="272" y="0"/>
                </a:cubicBezTo>
                <a:cubicBezTo>
                  <a:pt x="144" y="0"/>
                  <a:pt x="72" y="68"/>
                  <a:pt x="0" y="136"/>
                </a:cubicBezTo>
              </a:path>
            </a:pathLst>
          </a:custGeom>
          <a:noFill/>
          <a:ln w="31750">
            <a:solidFill>
              <a:srgbClr val="3366FF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6669353" y="4832351"/>
            <a:ext cx="39039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i="1"/>
              <a:t>x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654675" y="5613135"/>
            <a:ext cx="233892" cy="235612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5778500" y="5575301"/>
            <a:ext cx="7016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i="1"/>
              <a:t>y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5577285" y="6548703"/>
            <a:ext cx="179374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dirty="0"/>
              <a:t>Gray</a:t>
            </a: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V="1">
            <a:off x="5811177" y="5926138"/>
            <a:ext cx="0" cy="701675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428229" y="4832350"/>
            <a:ext cx="3743986" cy="1022588"/>
          </a:xfrm>
          <a:prstGeom prst="rect">
            <a:avLst/>
          </a:prstGeom>
          <a:solidFill>
            <a:schemeClr val="bg1"/>
          </a:solidFill>
          <a:ln w="57150" cmpd="thinThick" algn="ctr">
            <a:solidFill>
              <a:srgbClr val="FF99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495285" indent="-495285">
              <a:spcBef>
                <a:spcPct val="10000"/>
              </a:spcBef>
              <a:defRPr/>
            </a:pPr>
            <a:r>
              <a:rPr lang="en-US" altLang="zh-CN" sz="1950" dirty="0">
                <a:latin typeface="Calibri" pitchFamily="34" charset="0"/>
                <a:ea typeface="宋体" pitchFamily="2" charset="-122"/>
                <a:cs typeface="Calibri" pitchFamily="34" charset="0"/>
              </a:rPr>
              <a:t>Existing a </a:t>
            </a:r>
            <a:r>
              <a:rPr lang="en-US" altLang="zh-CN" sz="1950" dirty="0" err="1">
                <a:latin typeface="Calibri" pitchFamily="34" charset="0"/>
                <a:ea typeface="宋体" pitchFamily="2" charset="-122"/>
                <a:cs typeface="Calibri" pitchFamily="34" charset="0"/>
              </a:rPr>
              <a:t>yv</a:t>
            </a:r>
            <a:r>
              <a:rPr lang="en-US" altLang="zh-CN" sz="1950" baseline="-25000" dirty="0" err="1">
                <a:latin typeface="Calibri" pitchFamily="34" charset="0"/>
                <a:ea typeface="宋体" pitchFamily="2" charset="-122"/>
                <a:cs typeface="Calibri" pitchFamily="34" charset="0"/>
              </a:rPr>
              <a:t>i</a:t>
            </a:r>
            <a:r>
              <a:rPr lang="en-US" altLang="zh-CN" sz="1950" dirty="0">
                <a:latin typeface="Calibri" pitchFamily="34" charset="0"/>
                <a:ea typeface="宋体" pitchFamily="2" charset="-122"/>
                <a:cs typeface="Calibri" pitchFamily="34" charset="0"/>
              </a:rPr>
              <a:t>-path, so x must be in a different strong component. </a:t>
            </a:r>
          </a:p>
          <a:p>
            <a:pPr marL="495285" indent="-495285">
              <a:spcBef>
                <a:spcPct val="10000"/>
              </a:spcBef>
              <a:defRPr/>
            </a:pPr>
            <a:r>
              <a:rPr lang="en-US" altLang="zh-CN" sz="1950" dirty="0">
                <a:latin typeface="Calibri" pitchFamily="34" charset="0"/>
                <a:ea typeface="宋体" pitchFamily="2" charset="-122"/>
                <a:cs typeface="Calibri" pitchFamily="34" charset="0"/>
              </a:rPr>
              <a:t>No </a:t>
            </a:r>
            <a:r>
              <a:rPr lang="en-US" altLang="zh-CN" sz="1950" dirty="0" err="1">
                <a:latin typeface="Calibri" pitchFamily="34" charset="0"/>
                <a:ea typeface="宋体" pitchFamily="2" charset="-122"/>
                <a:cs typeface="Calibri" pitchFamily="34" charset="0"/>
              </a:rPr>
              <a:t>v</a:t>
            </a:r>
            <a:r>
              <a:rPr lang="en-US" altLang="zh-CN" sz="1950" baseline="-25000" dirty="0" err="1">
                <a:latin typeface="Calibri" pitchFamily="34" charset="0"/>
                <a:ea typeface="宋体" pitchFamily="2" charset="-122"/>
                <a:cs typeface="Calibri" pitchFamily="34" charset="0"/>
              </a:rPr>
              <a:t>i</a:t>
            </a:r>
            <a:r>
              <a:rPr lang="en-US" altLang="zh-CN" sz="1950" dirty="0" err="1">
                <a:latin typeface="Calibri" pitchFamily="34" charset="0"/>
                <a:ea typeface="宋体" pitchFamily="2" charset="-122"/>
                <a:cs typeface="Calibri" pitchFamily="34" charset="0"/>
              </a:rPr>
              <a:t>y</a:t>
            </a:r>
            <a:r>
              <a:rPr lang="en-US" altLang="zh-CN" sz="1950" dirty="0">
                <a:latin typeface="Calibri" pitchFamily="34" charset="0"/>
                <a:ea typeface="宋体" pitchFamily="2" charset="-122"/>
                <a:cs typeface="Calibri" pitchFamily="34" charset="0"/>
              </a:rPr>
              <a:t>-path can exist.</a:t>
            </a:r>
          </a:p>
        </p:txBody>
      </p:sp>
      <p:sp>
        <p:nvSpPr>
          <p:cNvPr id="25" name="Freeform 25"/>
          <p:cNvSpPr>
            <a:spLocks/>
          </p:cNvSpPr>
          <p:nvPr/>
        </p:nvSpPr>
        <p:spPr bwMode="auto">
          <a:xfrm>
            <a:off x="2221971" y="3429000"/>
            <a:ext cx="3432704" cy="2820458"/>
          </a:xfrm>
          <a:custGeom>
            <a:avLst/>
            <a:gdLst>
              <a:gd name="T0" fmla="*/ 1996 w 1996"/>
              <a:gd name="T1" fmla="*/ 1361 h 1640"/>
              <a:gd name="T2" fmla="*/ 1679 w 1996"/>
              <a:gd name="T3" fmla="*/ 1497 h 1640"/>
              <a:gd name="T4" fmla="*/ 1225 w 1996"/>
              <a:gd name="T5" fmla="*/ 1633 h 1640"/>
              <a:gd name="T6" fmla="*/ 772 w 1996"/>
              <a:gd name="T7" fmla="*/ 1452 h 1640"/>
              <a:gd name="T8" fmla="*/ 635 w 1996"/>
              <a:gd name="T9" fmla="*/ 1089 h 1640"/>
              <a:gd name="T10" fmla="*/ 499 w 1996"/>
              <a:gd name="T11" fmla="*/ 363 h 1640"/>
              <a:gd name="T12" fmla="*/ 0 w 1996"/>
              <a:gd name="T13" fmla="*/ 0 h 16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96"/>
              <a:gd name="T22" fmla="*/ 0 h 1640"/>
              <a:gd name="T23" fmla="*/ 1996 w 1996"/>
              <a:gd name="T24" fmla="*/ 1640 h 16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96" h="1640">
                <a:moveTo>
                  <a:pt x="1996" y="1361"/>
                </a:moveTo>
                <a:cubicBezTo>
                  <a:pt x="1901" y="1406"/>
                  <a:pt x="1807" y="1452"/>
                  <a:pt x="1679" y="1497"/>
                </a:cubicBezTo>
                <a:cubicBezTo>
                  <a:pt x="1551" y="1542"/>
                  <a:pt x="1376" y="1640"/>
                  <a:pt x="1225" y="1633"/>
                </a:cubicBezTo>
                <a:cubicBezTo>
                  <a:pt x="1074" y="1626"/>
                  <a:pt x="870" y="1543"/>
                  <a:pt x="772" y="1452"/>
                </a:cubicBezTo>
                <a:cubicBezTo>
                  <a:pt x="674" y="1361"/>
                  <a:pt x="680" y="1270"/>
                  <a:pt x="635" y="1089"/>
                </a:cubicBezTo>
                <a:cubicBezTo>
                  <a:pt x="590" y="908"/>
                  <a:pt x="605" y="544"/>
                  <a:pt x="499" y="363"/>
                </a:cubicBezTo>
                <a:cubicBezTo>
                  <a:pt x="393" y="182"/>
                  <a:pt x="196" y="91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lgDashDotDot"/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6" name="Oval 28"/>
          <p:cNvSpPr>
            <a:spLocks noChangeArrowheads="1"/>
          </p:cNvSpPr>
          <p:nvPr/>
        </p:nvSpPr>
        <p:spPr bwMode="auto">
          <a:xfrm>
            <a:off x="5186892" y="4832350"/>
            <a:ext cx="233892" cy="235612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5030391" y="4911461"/>
            <a:ext cx="46778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i="1"/>
              <a:t>z</a:t>
            </a: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4641718" y="1946540"/>
            <a:ext cx="5069946" cy="135267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rgbClr val="FF99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495285" indent="-495285">
              <a:spcBef>
                <a:spcPct val="50000"/>
              </a:spcBef>
              <a:defRPr/>
            </a:pPr>
            <a:r>
              <a:rPr lang="en-US" altLang="zh-CN" sz="1950" i="1" dirty="0">
                <a:latin typeface="Calibri" pitchFamily="34" charset="0"/>
                <a:ea typeface="宋体" pitchFamily="2" charset="-122"/>
                <a:cs typeface="Calibri" pitchFamily="34" charset="0"/>
              </a:rPr>
              <a:t>x</a:t>
            </a:r>
            <a:r>
              <a:rPr lang="en-US" altLang="zh-CN" sz="1950" dirty="0">
                <a:latin typeface="Calibri" pitchFamily="34" charset="0"/>
                <a:ea typeface="宋体" pitchFamily="2" charset="-122"/>
                <a:cs typeface="Calibri" pitchFamily="34" charset="0"/>
              </a:rPr>
              <a:t> can’t be gray.</a:t>
            </a:r>
          </a:p>
          <a:p>
            <a:pPr marL="309553" indent="-309553">
              <a:spcBef>
                <a:spcPct val="1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950" dirty="0">
                <a:latin typeface="Calibri" pitchFamily="34" charset="0"/>
                <a:ea typeface="宋体" pitchFamily="2" charset="-122"/>
                <a:cs typeface="Calibri" pitchFamily="34" charset="0"/>
              </a:rPr>
              <a:t>White case:  </a:t>
            </a:r>
            <a:r>
              <a:rPr lang="en-US" altLang="zh-CN" sz="1950" i="1" dirty="0" err="1">
                <a:latin typeface="Calibri" pitchFamily="34" charset="0"/>
                <a:ea typeface="宋体" pitchFamily="2" charset="-122"/>
                <a:cs typeface="Calibri" pitchFamily="34" charset="0"/>
              </a:rPr>
              <a:t>v</a:t>
            </a:r>
            <a:r>
              <a:rPr lang="en-US" altLang="zh-CN" sz="1950" baseline="-25000" dirty="0" err="1">
                <a:latin typeface="Calibri" pitchFamily="34" charset="0"/>
                <a:ea typeface="宋体" pitchFamily="2" charset="-122"/>
                <a:cs typeface="Calibri" pitchFamily="34" charset="0"/>
              </a:rPr>
              <a:t>i</a:t>
            </a:r>
            <a:r>
              <a:rPr lang="en-US" altLang="zh-CN" sz="1950" i="1" dirty="0" err="1">
                <a:latin typeface="Calibri" pitchFamily="34" charset="0"/>
                <a:ea typeface="宋体" pitchFamily="2" charset="-122"/>
                <a:cs typeface="Calibri" pitchFamily="34" charset="0"/>
              </a:rPr>
              <a:t>x</a:t>
            </a:r>
            <a:r>
              <a:rPr lang="en-US" altLang="zh-CN" sz="1950" dirty="0">
                <a:latin typeface="Calibri" pitchFamily="34" charset="0"/>
                <a:ea typeface="宋体" pitchFamily="2" charset="-122"/>
                <a:cs typeface="Calibri" pitchFamily="34" charset="0"/>
              </a:rPr>
              <a:t>-path is a White Path, or</a:t>
            </a:r>
          </a:p>
          <a:p>
            <a:pPr marL="309553" indent="-309553">
              <a:spcBef>
                <a:spcPct val="1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1950" dirty="0">
                <a:latin typeface="Calibri" pitchFamily="34" charset="0"/>
                <a:ea typeface="宋体" pitchFamily="2" charset="-122"/>
                <a:cs typeface="Calibri" pitchFamily="34" charset="0"/>
              </a:rPr>
              <a:t>Black case: </a:t>
            </a:r>
            <a:r>
              <a:rPr lang="en-US" altLang="zh-CN" sz="1950" i="1" dirty="0">
                <a:latin typeface="Calibri" pitchFamily="34" charset="0"/>
                <a:ea typeface="宋体" pitchFamily="2" charset="-122"/>
                <a:cs typeface="Calibri" pitchFamily="34" charset="0"/>
              </a:rPr>
              <a:t>x</a:t>
            </a:r>
            <a:r>
              <a:rPr lang="en-US" altLang="zh-CN" sz="1950" dirty="0">
                <a:latin typeface="Calibri" pitchFamily="34" charset="0"/>
                <a:ea typeface="宋体" pitchFamily="2" charset="-122"/>
                <a:cs typeface="Calibri" pitchFamily="34" charset="0"/>
              </a:rPr>
              <a:t> is black (consider the [possible] last non-white vertex z on the </a:t>
            </a:r>
            <a:r>
              <a:rPr lang="en-US" altLang="zh-CN" sz="1950" i="1" dirty="0" err="1">
                <a:latin typeface="Calibri" pitchFamily="34" charset="0"/>
                <a:ea typeface="宋体" pitchFamily="2" charset="-122"/>
                <a:cs typeface="Calibri" pitchFamily="34" charset="0"/>
              </a:rPr>
              <a:t>v</a:t>
            </a:r>
            <a:r>
              <a:rPr lang="en-US" altLang="zh-CN" sz="1950" baseline="-25000" dirty="0" err="1">
                <a:latin typeface="Calibri" pitchFamily="34" charset="0"/>
                <a:ea typeface="宋体" pitchFamily="2" charset="-122"/>
                <a:cs typeface="Calibri" pitchFamily="34" charset="0"/>
              </a:rPr>
              <a:t>i</a:t>
            </a:r>
            <a:r>
              <a:rPr lang="en-US" altLang="zh-CN" sz="1950" i="1" dirty="0" err="1">
                <a:latin typeface="Calibri" pitchFamily="34" charset="0"/>
                <a:ea typeface="宋体" pitchFamily="2" charset="-122"/>
                <a:cs typeface="Calibri" pitchFamily="34" charset="0"/>
              </a:rPr>
              <a:t>x</a:t>
            </a:r>
            <a:r>
              <a:rPr lang="en-US" altLang="zh-CN" sz="1950" dirty="0">
                <a:latin typeface="Calibri" pitchFamily="34" charset="0"/>
                <a:ea typeface="宋体" pitchFamily="2" charset="-122"/>
                <a:cs typeface="Calibri" pitchFamily="34" charset="0"/>
              </a:rPr>
              <a:t>-path)</a:t>
            </a:r>
          </a:p>
        </p:txBody>
      </p: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5695951" y="4419601"/>
            <a:ext cx="101467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 i="1">
                <a:solidFill>
                  <a:srgbClr val="FF0000"/>
                </a:solidFill>
              </a:rPr>
              <a:t>S</a:t>
            </a:r>
            <a:r>
              <a:rPr lang="en-US" altLang="zh-CN" sz="2600" b="1" baseline="-25000">
                <a:solidFill>
                  <a:srgbClr val="FF0000"/>
                </a:solidFill>
              </a:rPr>
              <a:t>j2</a:t>
            </a:r>
            <a:endParaRPr lang="en-US" altLang="zh-CN" sz="2600" b="1" i="1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27287" y="6227875"/>
            <a:ext cx="2300570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33" b="1" dirty="0"/>
              <a:t>See Lemma 7.8 &amp; 7.9</a:t>
            </a:r>
            <a:br>
              <a:rPr lang="en-US" altLang="zh-CN" sz="1733" b="1" dirty="0"/>
            </a:br>
            <a:r>
              <a:rPr lang="en-US" altLang="zh-CN" sz="1733" b="1" dirty="0"/>
              <a:t>p. 360 of [Baase01]</a:t>
            </a:r>
            <a:endParaRPr lang="zh-CN" altLang="en-US" sz="1733" b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526C-0CCB-46ED-8F3D-8F2830A50D39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24516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Basics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FA43-9EA7-435A-BA99-7FBA402B7926}" type="datetime1">
              <a:rPr lang="en-US" altLang="zh-CN" smtClean="0"/>
              <a:t>3/5/2023</a:t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74558" y="1478784"/>
                <a:ext cx="7901287" cy="5059144"/>
              </a:xfrm>
            </p:spPr>
            <p:txBody>
              <a:bodyPr/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图的定义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b="1" dirty="0">
                    <a:solidFill>
                      <a:schemeClr val="tx1"/>
                    </a:solidFill>
                  </a:rPr>
                  <a:t>Node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：</a:t>
                </a:r>
                <a:r>
                  <a:rPr lang="en-US" altLang="zh-CN" b="1" i="1" dirty="0">
                    <a:solidFill>
                      <a:schemeClr val="tx1"/>
                    </a:solidFill>
                  </a:rPr>
                  <a:t>V(G)</a:t>
                </a:r>
              </a:p>
              <a:p>
                <a:pPr lvl="1"/>
                <a:r>
                  <a:rPr lang="en-US" altLang="zh-CN" b="1" dirty="0">
                    <a:solidFill>
                      <a:schemeClr val="tx1"/>
                    </a:solidFill>
                  </a:rPr>
                  <a:t>Edge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𝑬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𝑮</m:t>
                        </m:r>
                      </m:e>
                    </m:d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⊆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𝑽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𝑽</m:t>
                    </m:r>
                  </m:oMath>
                </a14:m>
                <a:endParaRPr lang="en-US" altLang="zh-CN" b="1" dirty="0">
                  <a:solidFill>
                    <a:schemeClr val="tx1"/>
                  </a:solidFill>
                  <a:ea typeface="Cambria Math"/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图的类型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zh-CN" altLang="en-US" b="1" dirty="0">
                    <a:solidFill>
                      <a:schemeClr val="tx1"/>
                    </a:solidFill>
                  </a:rPr>
                  <a:t>有向图、无向图</a:t>
                </a:r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zh-CN" altLang="en-US" b="1" dirty="0">
                    <a:solidFill>
                      <a:schemeClr val="tx1"/>
                    </a:solidFill>
                  </a:rPr>
                  <a:t>无权图、带权图</a:t>
                </a:r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图的存储方式：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zh-CN" altLang="en-US" b="1" dirty="0">
                    <a:solidFill>
                      <a:schemeClr val="tx1"/>
                    </a:solidFill>
                  </a:rPr>
                  <a:t>邻接矩阵</a:t>
                </a:r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zh-CN" altLang="en-US" b="1" dirty="0">
                    <a:solidFill>
                      <a:schemeClr val="tx1"/>
                    </a:solidFill>
                  </a:rPr>
                  <a:t>邻接表</a:t>
                </a:r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zh-CN" altLang="en-US" b="1" dirty="0">
                    <a:solidFill>
                      <a:schemeClr val="tx1"/>
                    </a:solidFill>
                  </a:rPr>
                  <a:t>十字链表</a:t>
                </a:r>
                <a:endParaRPr lang="en-US" altLang="zh-CN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4558" y="1478784"/>
                <a:ext cx="7901287" cy="5059144"/>
              </a:xfrm>
              <a:blipFill>
                <a:blip r:embed="rId2"/>
                <a:stretch>
                  <a:fillRect l="-1852" t="-1689" b="-3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6159797"/>
      </p:ext>
    </p:extLst>
  </p:cSld>
  <p:clrMapOvr>
    <a:masterClrMapping/>
  </p:clrMapOvr>
  <p:transition spd="med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34F51-86A9-4616-A280-8EF1C734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baseline="-25000" dirty="0"/>
              <a:t>1 </a:t>
            </a:r>
            <a:r>
              <a:rPr lang="en-US" altLang="zh-CN" dirty="0"/>
              <a:t>: The End Case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2C2FBD-B710-4516-8A1B-69C419D1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1C46-ACD5-4C42-ABF4-D3A444A38A38}" type="datetime1">
              <a:rPr lang="en-US" altLang="zh-CN" smtClean="0"/>
              <a:t>3/5/2023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14F53A-49FE-44B7-940A-47C032B0A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10B59-C5B9-401D-94CD-C25BAA10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50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69DD4F4-EBBB-4289-BFE3-390B270E33F1}"/>
              </a:ext>
            </a:extLst>
          </p:cNvPr>
          <p:cNvGrpSpPr/>
          <p:nvPr/>
        </p:nvGrpSpPr>
        <p:grpSpPr>
          <a:xfrm>
            <a:off x="1614121" y="2851863"/>
            <a:ext cx="975000" cy="975000"/>
            <a:chOff x="1853688" y="2222855"/>
            <a:chExt cx="900000" cy="900000"/>
          </a:xfrm>
          <a:solidFill>
            <a:schemeClr val="tx1">
              <a:alpha val="10000"/>
            </a:schemeClr>
          </a:solidFill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A44AAFF-DF70-4D2E-BBFF-5A2B59C05B34}"/>
                </a:ext>
              </a:extLst>
            </p:cNvPr>
            <p:cNvSpPr/>
            <p:nvPr/>
          </p:nvSpPr>
          <p:spPr>
            <a:xfrm>
              <a:off x="1853688" y="2222855"/>
              <a:ext cx="900000" cy="90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95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8E67D4A-9E36-4BB9-831A-3DB0E20FE6D2}"/>
                </a:ext>
              </a:extLst>
            </p:cNvPr>
            <p:cNvSpPr txBox="1"/>
            <p:nvPr/>
          </p:nvSpPr>
          <p:spPr>
            <a:xfrm flipH="1">
              <a:off x="1966507" y="2442023"/>
              <a:ext cx="674362" cy="454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00" dirty="0"/>
                <a:t>C</a:t>
              </a:r>
              <a:r>
                <a:rPr lang="en-US" altLang="zh-CN" sz="2600" baseline="-25000" dirty="0"/>
                <a:t>1</a:t>
              </a:r>
              <a:endParaRPr lang="zh-CN" altLang="en-US" sz="2600" baseline="-25000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3877677-4E31-457A-8F2E-E1C968705CF3}"/>
              </a:ext>
            </a:extLst>
          </p:cNvPr>
          <p:cNvGrpSpPr/>
          <p:nvPr/>
        </p:nvGrpSpPr>
        <p:grpSpPr>
          <a:xfrm>
            <a:off x="268238" y="4872269"/>
            <a:ext cx="975000" cy="975000"/>
            <a:chOff x="1853688" y="2222855"/>
            <a:chExt cx="900000" cy="900000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8A774BC-1BB3-4B53-BE5E-2F0444B0C851}"/>
                </a:ext>
              </a:extLst>
            </p:cNvPr>
            <p:cNvSpPr/>
            <p:nvPr/>
          </p:nvSpPr>
          <p:spPr>
            <a:xfrm>
              <a:off x="1853688" y="2222855"/>
              <a:ext cx="900000" cy="90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95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5D7A5BC-6A06-4394-BAB5-30B9A5068C40}"/>
                </a:ext>
              </a:extLst>
            </p:cNvPr>
            <p:cNvSpPr txBox="1"/>
            <p:nvPr/>
          </p:nvSpPr>
          <p:spPr>
            <a:xfrm flipH="1">
              <a:off x="1966507" y="2442023"/>
              <a:ext cx="674362" cy="454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00"/>
                <a:t>C</a:t>
              </a:r>
              <a:r>
                <a:rPr lang="en-US" altLang="zh-CN" sz="2600" baseline="-25000"/>
                <a:t>2</a:t>
              </a:r>
              <a:endParaRPr lang="zh-CN" altLang="en-US" sz="2600" baseline="-25000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E50C001-C37E-4D69-98A1-5F4F142EE620}"/>
              </a:ext>
            </a:extLst>
          </p:cNvPr>
          <p:cNvGrpSpPr/>
          <p:nvPr/>
        </p:nvGrpSpPr>
        <p:grpSpPr>
          <a:xfrm>
            <a:off x="2969669" y="4872269"/>
            <a:ext cx="975000" cy="975000"/>
            <a:chOff x="1853688" y="2222855"/>
            <a:chExt cx="900000" cy="900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E6C0288-4BC4-47FC-96FE-75C16EDA3549}"/>
                </a:ext>
              </a:extLst>
            </p:cNvPr>
            <p:cNvSpPr/>
            <p:nvPr/>
          </p:nvSpPr>
          <p:spPr>
            <a:xfrm>
              <a:off x="1853688" y="2222855"/>
              <a:ext cx="900000" cy="90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95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A8AA1B5-BAD7-41BE-A121-A740A688B0FC}"/>
                </a:ext>
              </a:extLst>
            </p:cNvPr>
            <p:cNvSpPr txBox="1"/>
            <p:nvPr/>
          </p:nvSpPr>
          <p:spPr>
            <a:xfrm flipH="1">
              <a:off x="1966507" y="2442023"/>
              <a:ext cx="674362" cy="454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00" dirty="0"/>
                <a:t>C</a:t>
              </a:r>
              <a:r>
                <a:rPr lang="en-US" altLang="zh-CN" sz="2600" baseline="-25000" dirty="0"/>
                <a:t>3</a:t>
              </a:r>
              <a:endParaRPr lang="zh-CN" altLang="en-US" sz="2600" baseline="-25000" dirty="0"/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199DF56-DF16-4CF6-9DCA-1A0C329C555E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755738" y="3684078"/>
            <a:ext cx="1001169" cy="11881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50FF28B-FA21-4CCC-8A4E-4A77651EA69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1243238" y="5359769"/>
            <a:ext cx="17264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E49D843-8CD1-4E0C-93B9-B4F8335AF8E5}"/>
              </a:ext>
            </a:extLst>
          </p:cNvPr>
          <p:cNvCxnSpPr>
            <a:cxnSpLocks/>
            <a:stCxn id="7" idx="5"/>
            <a:endCxn id="15" idx="0"/>
          </p:cNvCxnSpPr>
          <p:nvPr/>
        </p:nvCxnSpPr>
        <p:spPr>
          <a:xfrm>
            <a:off x="2446336" y="3684078"/>
            <a:ext cx="1010833" cy="11881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80BEB9C-F970-4808-A4A7-A478D5562164}"/>
              </a:ext>
            </a:extLst>
          </p:cNvPr>
          <p:cNvGrpSpPr/>
          <p:nvPr/>
        </p:nvGrpSpPr>
        <p:grpSpPr>
          <a:xfrm>
            <a:off x="4329000" y="3389418"/>
            <a:ext cx="1248000" cy="1576551"/>
            <a:chOff x="3602965" y="3059726"/>
            <a:chExt cx="1152000" cy="1455278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19805B6C-8426-49D1-AC37-C42517899546}"/>
                </a:ext>
              </a:extLst>
            </p:cNvPr>
            <p:cNvCxnSpPr/>
            <p:nvPr/>
          </p:nvCxnSpPr>
          <p:spPr>
            <a:xfrm>
              <a:off x="3821502" y="3059726"/>
              <a:ext cx="0" cy="1440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FF75734-4FAC-47A0-A7E4-84A8634B053E}"/>
                </a:ext>
              </a:extLst>
            </p:cNvPr>
            <p:cNvCxnSpPr/>
            <p:nvPr/>
          </p:nvCxnSpPr>
          <p:spPr>
            <a:xfrm>
              <a:off x="4543246" y="3059728"/>
              <a:ext cx="0" cy="1440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8DCD6EC-F831-42ED-A816-4E072C2D4E78}"/>
                </a:ext>
              </a:extLst>
            </p:cNvPr>
            <p:cNvCxnSpPr>
              <a:cxnSpLocks/>
            </p:cNvCxnSpPr>
            <p:nvPr/>
          </p:nvCxnSpPr>
          <p:spPr>
            <a:xfrm>
              <a:off x="3602965" y="4515004"/>
              <a:ext cx="1152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6732E07-2F72-4A8A-860D-021ED3EE3332}"/>
                </a:ext>
              </a:extLst>
            </p:cNvPr>
            <p:cNvSpPr txBox="1"/>
            <p:nvPr/>
          </p:nvSpPr>
          <p:spPr>
            <a:xfrm>
              <a:off x="3958110" y="3259181"/>
              <a:ext cx="411652" cy="362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50" dirty="0"/>
                <a:t>C</a:t>
              </a:r>
              <a:r>
                <a:rPr lang="en-US" altLang="zh-CN" sz="1950" baseline="-25000" dirty="0"/>
                <a:t>1</a:t>
              </a:r>
              <a:endParaRPr lang="zh-CN" altLang="en-US" sz="1950" baseline="-25000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C7E9B81-E82E-402A-92AA-A297AB335F5D}"/>
                </a:ext>
              </a:extLst>
            </p:cNvPr>
            <p:cNvSpPr txBox="1"/>
            <p:nvPr/>
          </p:nvSpPr>
          <p:spPr>
            <a:xfrm>
              <a:off x="3958110" y="3628513"/>
              <a:ext cx="411652" cy="362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50" dirty="0"/>
                <a:t>C</a:t>
              </a:r>
              <a:r>
                <a:rPr lang="en-US" altLang="zh-CN" sz="1950" baseline="-25000" dirty="0"/>
                <a:t>2</a:t>
              </a:r>
              <a:endParaRPr lang="zh-CN" altLang="en-US" sz="1950" baseline="-250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283814F-833E-4738-B900-A9038A9153D1}"/>
                </a:ext>
              </a:extLst>
            </p:cNvPr>
            <p:cNvSpPr txBox="1"/>
            <p:nvPr/>
          </p:nvSpPr>
          <p:spPr>
            <a:xfrm>
              <a:off x="3958110" y="3997845"/>
              <a:ext cx="411652" cy="362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50" dirty="0"/>
                <a:t>C</a:t>
              </a:r>
              <a:r>
                <a:rPr lang="en-US" altLang="zh-CN" sz="1950" baseline="-25000" dirty="0"/>
                <a:t>3</a:t>
              </a:r>
              <a:endParaRPr lang="zh-CN" altLang="en-US" sz="1950" baseline="-25000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CBAD229-FC11-4F44-A061-D3DEE4A51775}"/>
              </a:ext>
            </a:extLst>
          </p:cNvPr>
          <p:cNvGrpSpPr/>
          <p:nvPr/>
        </p:nvGrpSpPr>
        <p:grpSpPr>
          <a:xfrm>
            <a:off x="7312996" y="2851863"/>
            <a:ext cx="975000" cy="975000"/>
            <a:chOff x="1853688" y="2222855"/>
            <a:chExt cx="900000" cy="900000"/>
          </a:xfrm>
          <a:solidFill>
            <a:schemeClr val="tx1">
              <a:alpha val="10000"/>
            </a:schemeClr>
          </a:solidFill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D3B015F0-ECA0-48C9-A1BC-9F7F47F2C405}"/>
                </a:ext>
              </a:extLst>
            </p:cNvPr>
            <p:cNvSpPr/>
            <p:nvPr/>
          </p:nvSpPr>
          <p:spPr>
            <a:xfrm>
              <a:off x="1853688" y="2222855"/>
              <a:ext cx="900000" cy="90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950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4F2027E-5F47-49DB-9A5A-77793BBC91CC}"/>
                </a:ext>
              </a:extLst>
            </p:cNvPr>
            <p:cNvSpPr txBox="1"/>
            <p:nvPr/>
          </p:nvSpPr>
          <p:spPr>
            <a:xfrm flipH="1">
              <a:off x="1966507" y="2442023"/>
              <a:ext cx="674362" cy="454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00" dirty="0">
                  <a:solidFill>
                    <a:schemeClr val="bg1"/>
                  </a:solidFill>
                </a:rPr>
                <a:t>C</a:t>
              </a:r>
              <a:r>
                <a:rPr lang="en-US" altLang="zh-CN" sz="2600" baseline="-25000" dirty="0">
                  <a:solidFill>
                    <a:schemeClr val="bg1"/>
                  </a:solidFill>
                </a:rPr>
                <a:t>1</a:t>
              </a:r>
              <a:endParaRPr lang="zh-CN" altLang="en-US" sz="2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C0C1463-BA7F-45EF-8FE1-D57B69A1CD67}"/>
              </a:ext>
            </a:extLst>
          </p:cNvPr>
          <p:cNvGrpSpPr/>
          <p:nvPr/>
        </p:nvGrpSpPr>
        <p:grpSpPr>
          <a:xfrm>
            <a:off x="5967113" y="4872269"/>
            <a:ext cx="975000" cy="975000"/>
            <a:chOff x="1853688" y="2222855"/>
            <a:chExt cx="900000" cy="900000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8DEBA31F-312C-4DBC-8B91-9A128C56E419}"/>
                </a:ext>
              </a:extLst>
            </p:cNvPr>
            <p:cNvSpPr/>
            <p:nvPr/>
          </p:nvSpPr>
          <p:spPr>
            <a:xfrm>
              <a:off x="1853688" y="2222855"/>
              <a:ext cx="900000" cy="90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950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B46CB5C-74C2-433A-B81D-39B9487076D5}"/>
                </a:ext>
              </a:extLst>
            </p:cNvPr>
            <p:cNvSpPr txBox="1"/>
            <p:nvPr/>
          </p:nvSpPr>
          <p:spPr>
            <a:xfrm flipH="1">
              <a:off x="1966507" y="2442023"/>
              <a:ext cx="674362" cy="454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00" dirty="0"/>
                <a:t>C</a:t>
              </a:r>
              <a:r>
                <a:rPr lang="en-US" altLang="zh-CN" sz="2600" baseline="-25000" dirty="0"/>
                <a:t>2</a:t>
              </a:r>
              <a:endParaRPr lang="zh-CN" altLang="en-US" sz="2600" baseline="-25000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4547E1D-D092-42F7-BEB5-062CF68EA86E}"/>
              </a:ext>
            </a:extLst>
          </p:cNvPr>
          <p:cNvGrpSpPr/>
          <p:nvPr/>
        </p:nvGrpSpPr>
        <p:grpSpPr>
          <a:xfrm>
            <a:off x="8668544" y="4872269"/>
            <a:ext cx="975000" cy="975000"/>
            <a:chOff x="1853688" y="2222855"/>
            <a:chExt cx="900000" cy="900000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D30ED89B-D081-4804-B342-3E375DCA5778}"/>
                </a:ext>
              </a:extLst>
            </p:cNvPr>
            <p:cNvSpPr/>
            <p:nvPr/>
          </p:nvSpPr>
          <p:spPr>
            <a:xfrm>
              <a:off x="1853688" y="2222855"/>
              <a:ext cx="900000" cy="90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950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7E474A9-7DAF-40B5-A13A-671BC02B1234}"/>
                </a:ext>
              </a:extLst>
            </p:cNvPr>
            <p:cNvSpPr txBox="1"/>
            <p:nvPr/>
          </p:nvSpPr>
          <p:spPr>
            <a:xfrm flipH="1">
              <a:off x="1966507" y="2442023"/>
              <a:ext cx="674362" cy="454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00" dirty="0"/>
                <a:t>C</a:t>
              </a:r>
              <a:r>
                <a:rPr lang="en-US" altLang="zh-CN" sz="2600" baseline="-25000" dirty="0"/>
                <a:t>3</a:t>
              </a:r>
              <a:endParaRPr lang="zh-CN" altLang="en-US" sz="2600" baseline="-25000" dirty="0"/>
            </a:p>
          </p:txBody>
        </p:sp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1C37536-994A-45B1-83AB-18835AE253CE}"/>
              </a:ext>
            </a:extLst>
          </p:cNvPr>
          <p:cNvCxnSpPr>
            <a:stCxn id="34" idx="3"/>
            <a:endCxn id="37" idx="0"/>
          </p:cNvCxnSpPr>
          <p:nvPr/>
        </p:nvCxnSpPr>
        <p:spPr>
          <a:xfrm flipH="1">
            <a:off x="6454613" y="3684078"/>
            <a:ext cx="1001169" cy="118819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7FE693F-0DF1-46DA-88ED-872AD6CAC156}"/>
              </a:ext>
            </a:extLst>
          </p:cNvPr>
          <p:cNvCxnSpPr>
            <a:cxnSpLocks/>
            <a:stCxn id="37" idx="6"/>
            <a:endCxn id="40" idx="2"/>
          </p:cNvCxnSpPr>
          <p:nvPr/>
        </p:nvCxnSpPr>
        <p:spPr>
          <a:xfrm>
            <a:off x="6942113" y="5359769"/>
            <a:ext cx="172643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2D72C78-B4A3-4BB0-86E9-89FD7F6D1A9D}"/>
              </a:ext>
            </a:extLst>
          </p:cNvPr>
          <p:cNvCxnSpPr>
            <a:cxnSpLocks/>
            <a:stCxn id="34" idx="5"/>
            <a:endCxn id="40" idx="0"/>
          </p:cNvCxnSpPr>
          <p:nvPr/>
        </p:nvCxnSpPr>
        <p:spPr>
          <a:xfrm>
            <a:off x="8145211" y="3684078"/>
            <a:ext cx="1010833" cy="118819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10DC2A4-19DC-4050-89C5-3F5C3A914A90}"/>
              </a:ext>
            </a:extLst>
          </p:cNvPr>
          <p:cNvSpPr txBox="1"/>
          <p:nvPr/>
        </p:nvSpPr>
        <p:spPr>
          <a:xfrm>
            <a:off x="584515" y="1703390"/>
            <a:ext cx="601447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900" b="1" dirty="0"/>
              <a:t>G</a:t>
            </a:r>
            <a:endParaRPr lang="zh-CN" altLang="en-US" sz="39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C9565FA-EB22-4029-9142-4DA6205DD3A9}"/>
              </a:ext>
            </a:extLst>
          </p:cNvPr>
          <p:cNvSpPr txBox="1"/>
          <p:nvPr/>
        </p:nvSpPr>
        <p:spPr>
          <a:xfrm>
            <a:off x="5780915" y="1703389"/>
            <a:ext cx="82426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900" b="1" dirty="0"/>
              <a:t>G</a:t>
            </a:r>
            <a:r>
              <a:rPr lang="en-US" altLang="zh-CN" sz="3900" b="1" baseline="30000" dirty="0"/>
              <a:t>T</a:t>
            </a:r>
            <a:endParaRPr lang="zh-CN" altLang="en-US" sz="3900" b="1" baseline="300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3C3A4A4-9657-43CC-A37A-D93D8CFC0C77}"/>
              </a:ext>
            </a:extLst>
          </p:cNvPr>
          <p:cNvSpPr txBox="1"/>
          <p:nvPr/>
        </p:nvSpPr>
        <p:spPr>
          <a:xfrm>
            <a:off x="6513174" y="1132436"/>
            <a:ext cx="3012363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50" dirty="0"/>
              <a:t>Looking at C</a:t>
            </a:r>
            <a:r>
              <a:rPr lang="en-US" altLang="zh-CN" sz="1950" baseline="-25000" dirty="0"/>
              <a:t>2</a:t>
            </a:r>
            <a:r>
              <a:rPr lang="en-US" altLang="zh-CN" sz="1950" dirty="0"/>
              <a:t>, C</a:t>
            </a:r>
            <a:r>
              <a:rPr lang="en-US" altLang="zh-CN" sz="1950" baseline="-25000" dirty="0"/>
              <a:t>3</a:t>
            </a:r>
            <a:r>
              <a:rPr lang="en-US" altLang="zh-CN" sz="1950" dirty="0"/>
              <a:t> from C</a:t>
            </a:r>
            <a:r>
              <a:rPr lang="en-US" altLang="zh-CN" sz="1950" baseline="-25000" dirty="0"/>
              <a:t>1</a:t>
            </a:r>
            <a:endParaRPr lang="zh-CN" altLang="en-US" sz="1950" baseline="-25000" dirty="0"/>
          </a:p>
        </p:txBody>
      </p:sp>
    </p:spTree>
    <p:extLst>
      <p:ext uri="{BB962C8B-B14F-4D97-AF65-F5344CB8AC3E}">
        <p14:creationId xmlns:p14="http://schemas.microsoft.com/office/powerpoint/2010/main" val="4233744456"/>
      </p:ext>
    </p:extLst>
  </p:cSld>
  <p:clrMapOvr>
    <a:masterClrMapping/>
  </p:clrMapOvr>
  <p:transition spd="med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34F51-86A9-4616-A280-8EF1C734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baseline="-25000" dirty="0"/>
              <a:t>2</a:t>
            </a:r>
            <a:r>
              <a:rPr lang="en-US" altLang="zh-CN" dirty="0"/>
              <a:t> : The White Case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2C2FBD-B710-4516-8A1B-69C419D1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8E7B-886B-4827-B9F8-4C92ACE3A155}" type="datetime1">
              <a:rPr lang="en-US" altLang="zh-CN" smtClean="0"/>
              <a:t>3/5/2023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14F53A-49FE-44B7-940A-47C032B0A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10B59-C5B9-401D-94CD-C25BAA10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51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69DD4F4-EBBB-4289-BFE3-390B270E33F1}"/>
              </a:ext>
            </a:extLst>
          </p:cNvPr>
          <p:cNvGrpSpPr/>
          <p:nvPr/>
        </p:nvGrpSpPr>
        <p:grpSpPr>
          <a:xfrm>
            <a:off x="1614121" y="2851863"/>
            <a:ext cx="975000" cy="975000"/>
            <a:chOff x="1853688" y="2222855"/>
            <a:chExt cx="900000" cy="900000"/>
          </a:xfrm>
          <a:solidFill>
            <a:schemeClr val="tx1">
              <a:alpha val="10000"/>
            </a:schemeClr>
          </a:solidFill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A44AAFF-DF70-4D2E-BBFF-5A2B59C05B34}"/>
                </a:ext>
              </a:extLst>
            </p:cNvPr>
            <p:cNvSpPr/>
            <p:nvPr/>
          </p:nvSpPr>
          <p:spPr>
            <a:xfrm>
              <a:off x="1853688" y="2222855"/>
              <a:ext cx="900000" cy="90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95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8E67D4A-9E36-4BB9-831A-3DB0E20FE6D2}"/>
                </a:ext>
              </a:extLst>
            </p:cNvPr>
            <p:cNvSpPr txBox="1"/>
            <p:nvPr/>
          </p:nvSpPr>
          <p:spPr>
            <a:xfrm flipH="1">
              <a:off x="1966507" y="2442023"/>
              <a:ext cx="674362" cy="454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00" dirty="0"/>
                <a:t>C</a:t>
              </a:r>
              <a:r>
                <a:rPr lang="en-US" altLang="zh-CN" sz="2600" baseline="-25000" dirty="0"/>
                <a:t>1</a:t>
              </a:r>
              <a:endParaRPr lang="zh-CN" altLang="en-US" sz="2600" baseline="-25000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3877677-4E31-457A-8F2E-E1C968705CF3}"/>
              </a:ext>
            </a:extLst>
          </p:cNvPr>
          <p:cNvGrpSpPr/>
          <p:nvPr/>
        </p:nvGrpSpPr>
        <p:grpSpPr>
          <a:xfrm>
            <a:off x="268238" y="4872269"/>
            <a:ext cx="975000" cy="975000"/>
            <a:chOff x="1853688" y="2222855"/>
            <a:chExt cx="900000" cy="900000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8A774BC-1BB3-4B53-BE5E-2F0444B0C851}"/>
                </a:ext>
              </a:extLst>
            </p:cNvPr>
            <p:cNvSpPr/>
            <p:nvPr/>
          </p:nvSpPr>
          <p:spPr>
            <a:xfrm>
              <a:off x="1853688" y="2222855"/>
              <a:ext cx="900000" cy="90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95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5D7A5BC-6A06-4394-BAB5-30B9A5068C40}"/>
                </a:ext>
              </a:extLst>
            </p:cNvPr>
            <p:cNvSpPr txBox="1"/>
            <p:nvPr/>
          </p:nvSpPr>
          <p:spPr>
            <a:xfrm flipH="1">
              <a:off x="1966507" y="2442023"/>
              <a:ext cx="674362" cy="454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00"/>
                <a:t>C</a:t>
              </a:r>
              <a:r>
                <a:rPr lang="en-US" altLang="zh-CN" sz="2600" baseline="-25000"/>
                <a:t>2</a:t>
              </a:r>
              <a:endParaRPr lang="zh-CN" altLang="en-US" sz="2600" baseline="-25000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E50C001-C37E-4D69-98A1-5F4F142EE620}"/>
              </a:ext>
            </a:extLst>
          </p:cNvPr>
          <p:cNvGrpSpPr/>
          <p:nvPr/>
        </p:nvGrpSpPr>
        <p:grpSpPr>
          <a:xfrm>
            <a:off x="2969669" y="4872269"/>
            <a:ext cx="975000" cy="975000"/>
            <a:chOff x="1853688" y="2222855"/>
            <a:chExt cx="900000" cy="900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E6C0288-4BC4-47FC-96FE-75C16EDA3549}"/>
                </a:ext>
              </a:extLst>
            </p:cNvPr>
            <p:cNvSpPr/>
            <p:nvPr/>
          </p:nvSpPr>
          <p:spPr>
            <a:xfrm>
              <a:off x="1853688" y="2222855"/>
              <a:ext cx="900000" cy="90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95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A8AA1B5-BAD7-41BE-A121-A740A688B0FC}"/>
                </a:ext>
              </a:extLst>
            </p:cNvPr>
            <p:cNvSpPr txBox="1"/>
            <p:nvPr/>
          </p:nvSpPr>
          <p:spPr>
            <a:xfrm flipH="1">
              <a:off x="1966507" y="2442023"/>
              <a:ext cx="674362" cy="454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00" dirty="0"/>
                <a:t>C</a:t>
              </a:r>
              <a:r>
                <a:rPr lang="en-US" altLang="zh-CN" sz="2600" baseline="-25000" dirty="0"/>
                <a:t>3</a:t>
              </a:r>
              <a:endParaRPr lang="zh-CN" altLang="en-US" sz="2600" baseline="-25000" dirty="0"/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199DF56-DF16-4CF6-9DCA-1A0C329C555E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755738" y="3684078"/>
            <a:ext cx="1001169" cy="11881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50FF28B-FA21-4CCC-8A4E-4A77651EA69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1243238" y="5359769"/>
            <a:ext cx="17264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E49D843-8CD1-4E0C-93B9-B4F8335AF8E5}"/>
              </a:ext>
            </a:extLst>
          </p:cNvPr>
          <p:cNvCxnSpPr>
            <a:cxnSpLocks/>
            <a:stCxn id="7" idx="5"/>
            <a:endCxn id="15" idx="0"/>
          </p:cNvCxnSpPr>
          <p:nvPr/>
        </p:nvCxnSpPr>
        <p:spPr>
          <a:xfrm>
            <a:off x="2446336" y="3684078"/>
            <a:ext cx="1010833" cy="11881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80BEB9C-F970-4808-A4A7-A478D5562164}"/>
              </a:ext>
            </a:extLst>
          </p:cNvPr>
          <p:cNvGrpSpPr/>
          <p:nvPr/>
        </p:nvGrpSpPr>
        <p:grpSpPr>
          <a:xfrm>
            <a:off x="4329000" y="3389418"/>
            <a:ext cx="1248000" cy="1576551"/>
            <a:chOff x="3602965" y="3059726"/>
            <a:chExt cx="1152000" cy="1455278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19805B6C-8426-49D1-AC37-C42517899546}"/>
                </a:ext>
              </a:extLst>
            </p:cNvPr>
            <p:cNvCxnSpPr/>
            <p:nvPr/>
          </p:nvCxnSpPr>
          <p:spPr>
            <a:xfrm>
              <a:off x="3821502" y="3059726"/>
              <a:ext cx="0" cy="1440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FF75734-4FAC-47A0-A7E4-84A8634B053E}"/>
                </a:ext>
              </a:extLst>
            </p:cNvPr>
            <p:cNvCxnSpPr/>
            <p:nvPr/>
          </p:nvCxnSpPr>
          <p:spPr>
            <a:xfrm>
              <a:off x="4543246" y="3059728"/>
              <a:ext cx="0" cy="1440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8DCD6EC-F831-42ED-A816-4E072C2D4E78}"/>
                </a:ext>
              </a:extLst>
            </p:cNvPr>
            <p:cNvCxnSpPr>
              <a:cxnSpLocks/>
            </p:cNvCxnSpPr>
            <p:nvPr/>
          </p:nvCxnSpPr>
          <p:spPr>
            <a:xfrm>
              <a:off x="3602965" y="4515004"/>
              <a:ext cx="1152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6732E07-2F72-4A8A-860D-021ED3EE3332}"/>
                </a:ext>
              </a:extLst>
            </p:cNvPr>
            <p:cNvSpPr txBox="1"/>
            <p:nvPr/>
          </p:nvSpPr>
          <p:spPr>
            <a:xfrm>
              <a:off x="3958110" y="3259181"/>
              <a:ext cx="411652" cy="362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50" dirty="0"/>
                <a:t>C</a:t>
              </a:r>
              <a:r>
                <a:rPr lang="en-US" altLang="zh-CN" sz="1950" baseline="-25000" dirty="0"/>
                <a:t>1</a:t>
              </a:r>
              <a:endParaRPr lang="zh-CN" altLang="en-US" sz="1950" baseline="-25000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C7E9B81-E82E-402A-92AA-A297AB335F5D}"/>
                </a:ext>
              </a:extLst>
            </p:cNvPr>
            <p:cNvSpPr txBox="1"/>
            <p:nvPr/>
          </p:nvSpPr>
          <p:spPr>
            <a:xfrm>
              <a:off x="3958110" y="3628513"/>
              <a:ext cx="411652" cy="362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50" dirty="0"/>
                <a:t>C</a:t>
              </a:r>
              <a:r>
                <a:rPr lang="en-US" altLang="zh-CN" sz="1950" baseline="-25000" dirty="0"/>
                <a:t>2</a:t>
              </a:r>
              <a:endParaRPr lang="zh-CN" altLang="en-US" sz="1950" baseline="-250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283814F-833E-4738-B900-A9038A9153D1}"/>
                </a:ext>
              </a:extLst>
            </p:cNvPr>
            <p:cNvSpPr txBox="1"/>
            <p:nvPr/>
          </p:nvSpPr>
          <p:spPr>
            <a:xfrm>
              <a:off x="3958110" y="3997845"/>
              <a:ext cx="411652" cy="362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50" dirty="0"/>
                <a:t>C</a:t>
              </a:r>
              <a:r>
                <a:rPr lang="en-US" altLang="zh-CN" sz="1950" baseline="-25000" dirty="0"/>
                <a:t>3</a:t>
              </a:r>
              <a:endParaRPr lang="zh-CN" altLang="en-US" sz="1950" baseline="-25000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CBAD229-FC11-4F44-A061-D3DEE4A51775}"/>
              </a:ext>
            </a:extLst>
          </p:cNvPr>
          <p:cNvGrpSpPr/>
          <p:nvPr/>
        </p:nvGrpSpPr>
        <p:grpSpPr>
          <a:xfrm>
            <a:off x="7312996" y="2851863"/>
            <a:ext cx="975000" cy="975000"/>
            <a:chOff x="1853688" y="2222855"/>
            <a:chExt cx="900000" cy="900000"/>
          </a:xfrm>
          <a:solidFill>
            <a:schemeClr val="tx1">
              <a:alpha val="10000"/>
            </a:schemeClr>
          </a:solidFill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D3B015F0-ECA0-48C9-A1BC-9F7F47F2C405}"/>
                </a:ext>
              </a:extLst>
            </p:cNvPr>
            <p:cNvSpPr/>
            <p:nvPr/>
          </p:nvSpPr>
          <p:spPr>
            <a:xfrm>
              <a:off x="1853688" y="2222855"/>
              <a:ext cx="900000" cy="90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950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4F2027E-5F47-49DB-9A5A-77793BBC91CC}"/>
                </a:ext>
              </a:extLst>
            </p:cNvPr>
            <p:cNvSpPr txBox="1"/>
            <p:nvPr/>
          </p:nvSpPr>
          <p:spPr>
            <a:xfrm flipH="1">
              <a:off x="1966507" y="2442023"/>
              <a:ext cx="674362" cy="454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00" dirty="0">
                  <a:solidFill>
                    <a:schemeClr val="bg1"/>
                  </a:solidFill>
                </a:rPr>
                <a:t>C</a:t>
              </a:r>
              <a:r>
                <a:rPr lang="en-US" altLang="zh-CN" sz="2600" baseline="-25000" dirty="0">
                  <a:solidFill>
                    <a:schemeClr val="bg1"/>
                  </a:solidFill>
                </a:rPr>
                <a:t>1</a:t>
              </a:r>
              <a:endParaRPr lang="zh-CN" altLang="en-US" sz="2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C0C1463-BA7F-45EF-8FE1-D57B69A1CD67}"/>
              </a:ext>
            </a:extLst>
          </p:cNvPr>
          <p:cNvGrpSpPr/>
          <p:nvPr/>
        </p:nvGrpSpPr>
        <p:grpSpPr>
          <a:xfrm>
            <a:off x="5967113" y="4872269"/>
            <a:ext cx="975000" cy="975000"/>
            <a:chOff x="1853688" y="2222855"/>
            <a:chExt cx="900000" cy="900000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8DEBA31F-312C-4DBC-8B91-9A128C56E419}"/>
                </a:ext>
              </a:extLst>
            </p:cNvPr>
            <p:cNvSpPr/>
            <p:nvPr/>
          </p:nvSpPr>
          <p:spPr>
            <a:xfrm>
              <a:off x="1853688" y="2222855"/>
              <a:ext cx="900000" cy="90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950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B46CB5C-74C2-433A-B81D-39B9487076D5}"/>
                </a:ext>
              </a:extLst>
            </p:cNvPr>
            <p:cNvSpPr txBox="1"/>
            <p:nvPr/>
          </p:nvSpPr>
          <p:spPr>
            <a:xfrm flipH="1">
              <a:off x="1966507" y="2442023"/>
              <a:ext cx="674362" cy="454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00" dirty="0">
                  <a:solidFill>
                    <a:schemeClr val="bg1"/>
                  </a:solidFill>
                </a:rPr>
                <a:t>C</a:t>
              </a:r>
              <a:r>
                <a:rPr lang="en-US" altLang="zh-CN" sz="2600" baseline="-25000" dirty="0">
                  <a:solidFill>
                    <a:schemeClr val="bg1"/>
                  </a:solidFill>
                </a:rPr>
                <a:t>2</a:t>
              </a:r>
              <a:endParaRPr lang="zh-CN" altLang="en-US" sz="2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4547E1D-D092-42F7-BEB5-062CF68EA86E}"/>
              </a:ext>
            </a:extLst>
          </p:cNvPr>
          <p:cNvGrpSpPr/>
          <p:nvPr/>
        </p:nvGrpSpPr>
        <p:grpSpPr>
          <a:xfrm>
            <a:off x="8668544" y="4872269"/>
            <a:ext cx="975000" cy="975000"/>
            <a:chOff x="1853688" y="2222855"/>
            <a:chExt cx="900000" cy="900000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D30ED89B-D081-4804-B342-3E375DCA5778}"/>
                </a:ext>
              </a:extLst>
            </p:cNvPr>
            <p:cNvSpPr/>
            <p:nvPr/>
          </p:nvSpPr>
          <p:spPr>
            <a:xfrm>
              <a:off x="1853688" y="2222855"/>
              <a:ext cx="900000" cy="90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950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7E474A9-7DAF-40B5-A13A-671BC02B1234}"/>
                </a:ext>
              </a:extLst>
            </p:cNvPr>
            <p:cNvSpPr txBox="1"/>
            <p:nvPr/>
          </p:nvSpPr>
          <p:spPr>
            <a:xfrm flipH="1">
              <a:off x="1966507" y="2442023"/>
              <a:ext cx="674362" cy="454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00" dirty="0"/>
                <a:t>C</a:t>
              </a:r>
              <a:r>
                <a:rPr lang="en-US" altLang="zh-CN" sz="2600" baseline="-25000" dirty="0"/>
                <a:t>3</a:t>
              </a:r>
              <a:endParaRPr lang="zh-CN" altLang="en-US" sz="2600" baseline="-25000" dirty="0"/>
            </a:p>
          </p:txBody>
        </p:sp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1C37536-994A-45B1-83AB-18835AE253CE}"/>
              </a:ext>
            </a:extLst>
          </p:cNvPr>
          <p:cNvCxnSpPr>
            <a:stCxn id="34" idx="3"/>
            <a:endCxn id="37" idx="0"/>
          </p:cNvCxnSpPr>
          <p:nvPr/>
        </p:nvCxnSpPr>
        <p:spPr>
          <a:xfrm flipH="1">
            <a:off x="6454613" y="3684078"/>
            <a:ext cx="1001169" cy="118819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7FE693F-0DF1-46DA-88ED-872AD6CAC156}"/>
              </a:ext>
            </a:extLst>
          </p:cNvPr>
          <p:cNvCxnSpPr>
            <a:cxnSpLocks/>
            <a:stCxn id="37" idx="6"/>
            <a:endCxn id="40" idx="2"/>
          </p:cNvCxnSpPr>
          <p:nvPr/>
        </p:nvCxnSpPr>
        <p:spPr>
          <a:xfrm>
            <a:off x="6942113" y="5359769"/>
            <a:ext cx="172643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2D72C78-B4A3-4BB0-86E9-89FD7F6D1A9D}"/>
              </a:ext>
            </a:extLst>
          </p:cNvPr>
          <p:cNvCxnSpPr>
            <a:cxnSpLocks/>
            <a:stCxn id="34" idx="5"/>
            <a:endCxn id="40" idx="0"/>
          </p:cNvCxnSpPr>
          <p:nvPr/>
        </p:nvCxnSpPr>
        <p:spPr>
          <a:xfrm>
            <a:off x="8145211" y="3684078"/>
            <a:ext cx="1010833" cy="118819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10DC2A4-19DC-4050-89C5-3F5C3A914A90}"/>
              </a:ext>
            </a:extLst>
          </p:cNvPr>
          <p:cNvSpPr txBox="1"/>
          <p:nvPr/>
        </p:nvSpPr>
        <p:spPr>
          <a:xfrm>
            <a:off x="584515" y="1703390"/>
            <a:ext cx="601447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900" b="1" dirty="0"/>
              <a:t>G</a:t>
            </a:r>
            <a:endParaRPr lang="zh-CN" altLang="en-US" sz="39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C9565FA-EB22-4029-9142-4DA6205DD3A9}"/>
              </a:ext>
            </a:extLst>
          </p:cNvPr>
          <p:cNvSpPr txBox="1"/>
          <p:nvPr/>
        </p:nvSpPr>
        <p:spPr>
          <a:xfrm>
            <a:off x="5780915" y="1703389"/>
            <a:ext cx="82426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900" b="1" dirty="0"/>
              <a:t>G</a:t>
            </a:r>
            <a:r>
              <a:rPr lang="en-US" altLang="zh-CN" sz="3900" b="1" baseline="30000" dirty="0"/>
              <a:t>T</a:t>
            </a:r>
            <a:endParaRPr lang="zh-CN" altLang="en-US" sz="3900" b="1" baseline="300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3C3A4A4-9657-43CC-A37A-D93D8CFC0C77}"/>
              </a:ext>
            </a:extLst>
          </p:cNvPr>
          <p:cNvSpPr txBox="1"/>
          <p:nvPr/>
        </p:nvSpPr>
        <p:spPr>
          <a:xfrm>
            <a:off x="6513173" y="1132436"/>
            <a:ext cx="2626040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50" dirty="0"/>
              <a:t>Looking at C</a:t>
            </a:r>
            <a:r>
              <a:rPr lang="en-US" altLang="zh-CN" sz="1950" baseline="-25000" dirty="0"/>
              <a:t>3</a:t>
            </a:r>
            <a:r>
              <a:rPr lang="en-US" altLang="zh-CN" sz="1950" dirty="0"/>
              <a:t> from C</a:t>
            </a:r>
            <a:r>
              <a:rPr lang="en-US" altLang="zh-CN" sz="1950" baseline="-25000" dirty="0"/>
              <a:t>2</a:t>
            </a:r>
            <a:endParaRPr lang="zh-CN" altLang="en-US" sz="1950" baseline="-25000" dirty="0"/>
          </a:p>
        </p:txBody>
      </p:sp>
    </p:spTree>
    <p:extLst>
      <p:ext uri="{BB962C8B-B14F-4D97-AF65-F5344CB8AC3E}">
        <p14:creationId xmlns:p14="http://schemas.microsoft.com/office/powerpoint/2010/main" val="2719699157"/>
      </p:ext>
    </p:extLst>
  </p:cSld>
  <p:clrMapOvr>
    <a:masterClrMapping/>
  </p:clrMapOvr>
  <p:transition spd="med"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34F51-86A9-4616-A280-8EF1C734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baseline="-25000" dirty="0"/>
              <a:t>2</a:t>
            </a:r>
            <a:r>
              <a:rPr lang="en-US" altLang="zh-CN" dirty="0"/>
              <a:t> : The Black Case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2C2FBD-B710-4516-8A1B-69C419D1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2EBB-23CB-4279-AA52-73BA572A867D}" type="datetime1">
              <a:rPr lang="en-US" altLang="zh-CN" smtClean="0"/>
              <a:t>3/5/2023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14F53A-49FE-44B7-940A-47C032B0A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10B59-C5B9-401D-94CD-C25BAA10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52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69DD4F4-EBBB-4289-BFE3-390B270E33F1}"/>
              </a:ext>
            </a:extLst>
          </p:cNvPr>
          <p:cNvGrpSpPr/>
          <p:nvPr/>
        </p:nvGrpSpPr>
        <p:grpSpPr>
          <a:xfrm>
            <a:off x="1614121" y="2851863"/>
            <a:ext cx="975000" cy="975000"/>
            <a:chOff x="1853688" y="2222855"/>
            <a:chExt cx="900000" cy="900000"/>
          </a:xfrm>
          <a:solidFill>
            <a:schemeClr val="tx1">
              <a:alpha val="10000"/>
            </a:schemeClr>
          </a:solidFill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A44AAFF-DF70-4D2E-BBFF-5A2B59C05B34}"/>
                </a:ext>
              </a:extLst>
            </p:cNvPr>
            <p:cNvSpPr/>
            <p:nvPr/>
          </p:nvSpPr>
          <p:spPr>
            <a:xfrm>
              <a:off x="1853688" y="2222855"/>
              <a:ext cx="900000" cy="900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95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8E67D4A-9E36-4BB9-831A-3DB0E20FE6D2}"/>
                </a:ext>
              </a:extLst>
            </p:cNvPr>
            <p:cNvSpPr txBox="1"/>
            <p:nvPr/>
          </p:nvSpPr>
          <p:spPr>
            <a:xfrm flipH="1">
              <a:off x="1966507" y="2442023"/>
              <a:ext cx="674362" cy="454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00" dirty="0"/>
                <a:t>C</a:t>
              </a:r>
              <a:r>
                <a:rPr lang="en-US" altLang="zh-CN" sz="2600" baseline="-25000" dirty="0"/>
                <a:t>1</a:t>
              </a:r>
              <a:endParaRPr lang="zh-CN" altLang="en-US" sz="2600" baseline="-25000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3877677-4E31-457A-8F2E-E1C968705CF3}"/>
              </a:ext>
            </a:extLst>
          </p:cNvPr>
          <p:cNvGrpSpPr/>
          <p:nvPr/>
        </p:nvGrpSpPr>
        <p:grpSpPr>
          <a:xfrm>
            <a:off x="268238" y="4872269"/>
            <a:ext cx="975000" cy="975000"/>
            <a:chOff x="1853688" y="2222855"/>
            <a:chExt cx="900000" cy="900000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8A774BC-1BB3-4B53-BE5E-2F0444B0C851}"/>
                </a:ext>
              </a:extLst>
            </p:cNvPr>
            <p:cNvSpPr/>
            <p:nvPr/>
          </p:nvSpPr>
          <p:spPr>
            <a:xfrm>
              <a:off x="1853688" y="2222855"/>
              <a:ext cx="900000" cy="90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95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5D7A5BC-6A06-4394-BAB5-30B9A5068C40}"/>
                </a:ext>
              </a:extLst>
            </p:cNvPr>
            <p:cNvSpPr txBox="1"/>
            <p:nvPr/>
          </p:nvSpPr>
          <p:spPr>
            <a:xfrm flipH="1">
              <a:off x="1966507" y="2442023"/>
              <a:ext cx="674362" cy="454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00"/>
                <a:t>C</a:t>
              </a:r>
              <a:r>
                <a:rPr lang="en-US" altLang="zh-CN" sz="2600" baseline="-25000"/>
                <a:t>2</a:t>
              </a:r>
              <a:endParaRPr lang="zh-CN" altLang="en-US" sz="2600" baseline="-25000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E50C001-C37E-4D69-98A1-5F4F142EE620}"/>
              </a:ext>
            </a:extLst>
          </p:cNvPr>
          <p:cNvGrpSpPr/>
          <p:nvPr/>
        </p:nvGrpSpPr>
        <p:grpSpPr>
          <a:xfrm>
            <a:off x="2969669" y="4872269"/>
            <a:ext cx="975000" cy="975000"/>
            <a:chOff x="1853688" y="2222855"/>
            <a:chExt cx="900000" cy="900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E6C0288-4BC4-47FC-96FE-75C16EDA3549}"/>
                </a:ext>
              </a:extLst>
            </p:cNvPr>
            <p:cNvSpPr/>
            <p:nvPr/>
          </p:nvSpPr>
          <p:spPr>
            <a:xfrm>
              <a:off x="1853688" y="2222855"/>
              <a:ext cx="900000" cy="90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95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A8AA1B5-BAD7-41BE-A121-A740A688B0FC}"/>
                </a:ext>
              </a:extLst>
            </p:cNvPr>
            <p:cNvSpPr txBox="1"/>
            <p:nvPr/>
          </p:nvSpPr>
          <p:spPr>
            <a:xfrm flipH="1">
              <a:off x="1966507" y="2442023"/>
              <a:ext cx="674362" cy="454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00" dirty="0">
                  <a:solidFill>
                    <a:schemeClr val="bg1"/>
                  </a:solidFill>
                </a:rPr>
                <a:t>C</a:t>
              </a:r>
              <a:r>
                <a:rPr lang="en-US" altLang="zh-CN" sz="2600" baseline="-25000" dirty="0">
                  <a:solidFill>
                    <a:schemeClr val="bg1"/>
                  </a:solidFill>
                </a:rPr>
                <a:t>3</a:t>
              </a:r>
              <a:endParaRPr lang="zh-CN" altLang="en-US" sz="2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199DF56-DF16-4CF6-9DCA-1A0C329C555E}"/>
              </a:ext>
            </a:extLst>
          </p:cNvPr>
          <p:cNvCxnSpPr>
            <a:stCxn id="7" idx="3"/>
            <a:endCxn id="12" idx="0"/>
          </p:cNvCxnSpPr>
          <p:nvPr/>
        </p:nvCxnSpPr>
        <p:spPr>
          <a:xfrm flipH="1">
            <a:off x="755738" y="3684078"/>
            <a:ext cx="1001169" cy="11881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50FF28B-FA21-4CCC-8A4E-4A77651EA69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1243238" y="5359769"/>
            <a:ext cx="17264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E49D843-8CD1-4E0C-93B9-B4F8335AF8E5}"/>
              </a:ext>
            </a:extLst>
          </p:cNvPr>
          <p:cNvCxnSpPr>
            <a:cxnSpLocks/>
            <a:stCxn id="7" idx="5"/>
            <a:endCxn id="15" idx="0"/>
          </p:cNvCxnSpPr>
          <p:nvPr/>
        </p:nvCxnSpPr>
        <p:spPr>
          <a:xfrm>
            <a:off x="2446336" y="3684078"/>
            <a:ext cx="1010833" cy="11881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80BEB9C-F970-4808-A4A7-A478D5562164}"/>
              </a:ext>
            </a:extLst>
          </p:cNvPr>
          <p:cNvGrpSpPr/>
          <p:nvPr/>
        </p:nvGrpSpPr>
        <p:grpSpPr>
          <a:xfrm>
            <a:off x="4329000" y="3389418"/>
            <a:ext cx="1248000" cy="1576551"/>
            <a:chOff x="3602965" y="3059726"/>
            <a:chExt cx="1152000" cy="1455278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19805B6C-8426-49D1-AC37-C42517899546}"/>
                </a:ext>
              </a:extLst>
            </p:cNvPr>
            <p:cNvCxnSpPr/>
            <p:nvPr/>
          </p:nvCxnSpPr>
          <p:spPr>
            <a:xfrm>
              <a:off x="3821502" y="3059726"/>
              <a:ext cx="0" cy="1440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FF75734-4FAC-47A0-A7E4-84A8634B053E}"/>
                </a:ext>
              </a:extLst>
            </p:cNvPr>
            <p:cNvCxnSpPr/>
            <p:nvPr/>
          </p:nvCxnSpPr>
          <p:spPr>
            <a:xfrm>
              <a:off x="4543246" y="3059728"/>
              <a:ext cx="0" cy="1440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8DCD6EC-F831-42ED-A816-4E072C2D4E78}"/>
                </a:ext>
              </a:extLst>
            </p:cNvPr>
            <p:cNvCxnSpPr>
              <a:cxnSpLocks/>
            </p:cNvCxnSpPr>
            <p:nvPr/>
          </p:nvCxnSpPr>
          <p:spPr>
            <a:xfrm>
              <a:off x="3602965" y="4515004"/>
              <a:ext cx="1152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6732E07-2F72-4A8A-860D-021ED3EE3332}"/>
                </a:ext>
              </a:extLst>
            </p:cNvPr>
            <p:cNvSpPr txBox="1"/>
            <p:nvPr/>
          </p:nvSpPr>
          <p:spPr>
            <a:xfrm>
              <a:off x="3958110" y="3259181"/>
              <a:ext cx="411652" cy="362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50" dirty="0"/>
                <a:t>C</a:t>
              </a:r>
              <a:r>
                <a:rPr lang="en-US" altLang="zh-CN" sz="1950" baseline="-25000" dirty="0"/>
                <a:t>1</a:t>
              </a:r>
              <a:endParaRPr lang="zh-CN" altLang="en-US" sz="1950" baseline="-25000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C7E9B81-E82E-402A-92AA-A297AB335F5D}"/>
                </a:ext>
              </a:extLst>
            </p:cNvPr>
            <p:cNvSpPr txBox="1"/>
            <p:nvPr/>
          </p:nvSpPr>
          <p:spPr>
            <a:xfrm>
              <a:off x="3958110" y="3628513"/>
              <a:ext cx="411652" cy="362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50" dirty="0"/>
                <a:t>C</a:t>
              </a:r>
              <a:r>
                <a:rPr lang="en-US" altLang="zh-CN" sz="1950" baseline="-25000" dirty="0"/>
                <a:t>2</a:t>
              </a:r>
              <a:endParaRPr lang="zh-CN" altLang="en-US" sz="1950" baseline="-250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283814F-833E-4738-B900-A9038A9153D1}"/>
                </a:ext>
              </a:extLst>
            </p:cNvPr>
            <p:cNvSpPr txBox="1"/>
            <p:nvPr/>
          </p:nvSpPr>
          <p:spPr>
            <a:xfrm>
              <a:off x="3958110" y="3997845"/>
              <a:ext cx="411652" cy="362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50" dirty="0"/>
                <a:t>C</a:t>
              </a:r>
              <a:r>
                <a:rPr lang="en-US" altLang="zh-CN" sz="1950" baseline="-25000" dirty="0"/>
                <a:t>3</a:t>
              </a:r>
              <a:endParaRPr lang="zh-CN" altLang="en-US" sz="1950" baseline="-25000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CBAD229-FC11-4F44-A061-D3DEE4A51775}"/>
              </a:ext>
            </a:extLst>
          </p:cNvPr>
          <p:cNvGrpSpPr/>
          <p:nvPr/>
        </p:nvGrpSpPr>
        <p:grpSpPr>
          <a:xfrm>
            <a:off x="7312996" y="2851863"/>
            <a:ext cx="975000" cy="975000"/>
            <a:chOff x="1853688" y="2222855"/>
            <a:chExt cx="900000" cy="900000"/>
          </a:xfrm>
          <a:solidFill>
            <a:schemeClr val="tx1">
              <a:alpha val="10000"/>
            </a:schemeClr>
          </a:solidFill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D3B015F0-ECA0-48C9-A1BC-9F7F47F2C405}"/>
                </a:ext>
              </a:extLst>
            </p:cNvPr>
            <p:cNvSpPr/>
            <p:nvPr/>
          </p:nvSpPr>
          <p:spPr>
            <a:xfrm>
              <a:off x="1853688" y="2222855"/>
              <a:ext cx="900000" cy="90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950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4F2027E-5F47-49DB-9A5A-77793BBC91CC}"/>
                </a:ext>
              </a:extLst>
            </p:cNvPr>
            <p:cNvSpPr txBox="1"/>
            <p:nvPr/>
          </p:nvSpPr>
          <p:spPr>
            <a:xfrm flipH="1">
              <a:off x="1966507" y="2442023"/>
              <a:ext cx="674362" cy="454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00" dirty="0">
                  <a:solidFill>
                    <a:schemeClr val="bg1"/>
                  </a:solidFill>
                </a:rPr>
                <a:t>C</a:t>
              </a:r>
              <a:r>
                <a:rPr lang="en-US" altLang="zh-CN" sz="2600" baseline="-25000" dirty="0">
                  <a:solidFill>
                    <a:schemeClr val="bg1"/>
                  </a:solidFill>
                </a:rPr>
                <a:t>1</a:t>
              </a:r>
              <a:endParaRPr lang="zh-CN" altLang="en-US" sz="2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C0C1463-BA7F-45EF-8FE1-D57B69A1CD67}"/>
              </a:ext>
            </a:extLst>
          </p:cNvPr>
          <p:cNvGrpSpPr/>
          <p:nvPr/>
        </p:nvGrpSpPr>
        <p:grpSpPr>
          <a:xfrm>
            <a:off x="5967113" y="4872269"/>
            <a:ext cx="975000" cy="975000"/>
            <a:chOff x="1853688" y="2222855"/>
            <a:chExt cx="900000" cy="900000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8DEBA31F-312C-4DBC-8B91-9A128C56E419}"/>
                </a:ext>
              </a:extLst>
            </p:cNvPr>
            <p:cNvSpPr/>
            <p:nvPr/>
          </p:nvSpPr>
          <p:spPr>
            <a:xfrm>
              <a:off x="1853688" y="2222855"/>
              <a:ext cx="900000" cy="90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950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B46CB5C-74C2-433A-B81D-39B9487076D5}"/>
                </a:ext>
              </a:extLst>
            </p:cNvPr>
            <p:cNvSpPr txBox="1"/>
            <p:nvPr/>
          </p:nvSpPr>
          <p:spPr>
            <a:xfrm flipH="1">
              <a:off x="1966507" y="2442023"/>
              <a:ext cx="674362" cy="454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00" dirty="0">
                  <a:solidFill>
                    <a:schemeClr val="bg1"/>
                  </a:solidFill>
                </a:rPr>
                <a:t>C</a:t>
              </a:r>
              <a:r>
                <a:rPr lang="en-US" altLang="zh-CN" sz="2600" baseline="-25000" dirty="0">
                  <a:solidFill>
                    <a:schemeClr val="bg1"/>
                  </a:solidFill>
                </a:rPr>
                <a:t>2</a:t>
              </a:r>
              <a:endParaRPr lang="zh-CN" altLang="en-US" sz="2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4547E1D-D092-42F7-BEB5-062CF68EA86E}"/>
              </a:ext>
            </a:extLst>
          </p:cNvPr>
          <p:cNvGrpSpPr/>
          <p:nvPr/>
        </p:nvGrpSpPr>
        <p:grpSpPr>
          <a:xfrm>
            <a:off x="8668544" y="4872269"/>
            <a:ext cx="975000" cy="975000"/>
            <a:chOff x="1853688" y="2222855"/>
            <a:chExt cx="900000" cy="900000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D30ED89B-D081-4804-B342-3E375DCA5778}"/>
                </a:ext>
              </a:extLst>
            </p:cNvPr>
            <p:cNvSpPr/>
            <p:nvPr/>
          </p:nvSpPr>
          <p:spPr>
            <a:xfrm>
              <a:off x="1853688" y="2222855"/>
              <a:ext cx="900000" cy="90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950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7E474A9-7DAF-40B5-A13A-671BC02B1234}"/>
                </a:ext>
              </a:extLst>
            </p:cNvPr>
            <p:cNvSpPr txBox="1"/>
            <p:nvPr/>
          </p:nvSpPr>
          <p:spPr>
            <a:xfrm flipH="1">
              <a:off x="1966507" y="2442023"/>
              <a:ext cx="674362" cy="454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00" dirty="0"/>
                <a:t>C</a:t>
              </a:r>
              <a:r>
                <a:rPr lang="en-US" altLang="zh-CN" sz="2600" baseline="-25000" dirty="0"/>
                <a:t>3</a:t>
              </a:r>
              <a:endParaRPr lang="zh-CN" altLang="en-US" sz="2600" baseline="-25000" dirty="0"/>
            </a:p>
          </p:txBody>
        </p:sp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1C37536-994A-45B1-83AB-18835AE253CE}"/>
              </a:ext>
            </a:extLst>
          </p:cNvPr>
          <p:cNvCxnSpPr>
            <a:stCxn id="34" idx="3"/>
            <a:endCxn id="37" idx="0"/>
          </p:cNvCxnSpPr>
          <p:nvPr/>
        </p:nvCxnSpPr>
        <p:spPr>
          <a:xfrm flipH="1">
            <a:off x="6454613" y="3684078"/>
            <a:ext cx="1001169" cy="118819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7FE693F-0DF1-46DA-88ED-872AD6CAC156}"/>
              </a:ext>
            </a:extLst>
          </p:cNvPr>
          <p:cNvCxnSpPr>
            <a:cxnSpLocks/>
            <a:stCxn id="37" idx="6"/>
            <a:endCxn id="40" idx="2"/>
          </p:cNvCxnSpPr>
          <p:nvPr/>
        </p:nvCxnSpPr>
        <p:spPr>
          <a:xfrm>
            <a:off x="6942113" y="5359769"/>
            <a:ext cx="172643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2D72C78-B4A3-4BB0-86E9-89FD7F6D1A9D}"/>
              </a:ext>
            </a:extLst>
          </p:cNvPr>
          <p:cNvCxnSpPr>
            <a:cxnSpLocks/>
            <a:stCxn id="34" idx="5"/>
            <a:endCxn id="40" idx="0"/>
          </p:cNvCxnSpPr>
          <p:nvPr/>
        </p:nvCxnSpPr>
        <p:spPr>
          <a:xfrm>
            <a:off x="8145211" y="3684078"/>
            <a:ext cx="1010833" cy="118819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10DC2A4-19DC-4050-89C5-3F5C3A914A90}"/>
              </a:ext>
            </a:extLst>
          </p:cNvPr>
          <p:cNvSpPr txBox="1"/>
          <p:nvPr/>
        </p:nvSpPr>
        <p:spPr>
          <a:xfrm>
            <a:off x="584515" y="1703390"/>
            <a:ext cx="601447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900" b="1" dirty="0"/>
              <a:t>G</a:t>
            </a:r>
            <a:endParaRPr lang="zh-CN" altLang="en-US" sz="39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C9565FA-EB22-4029-9142-4DA6205DD3A9}"/>
              </a:ext>
            </a:extLst>
          </p:cNvPr>
          <p:cNvSpPr txBox="1"/>
          <p:nvPr/>
        </p:nvSpPr>
        <p:spPr>
          <a:xfrm>
            <a:off x="5780915" y="1703389"/>
            <a:ext cx="82426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900" b="1" dirty="0"/>
              <a:t>G</a:t>
            </a:r>
            <a:r>
              <a:rPr lang="en-US" altLang="zh-CN" sz="3900" b="1" baseline="30000" dirty="0"/>
              <a:t>T</a:t>
            </a:r>
            <a:endParaRPr lang="zh-CN" altLang="en-US" sz="3900" b="1" baseline="300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F883920-E011-44F4-99F4-5B773FF2A435}"/>
              </a:ext>
            </a:extLst>
          </p:cNvPr>
          <p:cNvSpPr txBox="1"/>
          <p:nvPr/>
        </p:nvSpPr>
        <p:spPr>
          <a:xfrm>
            <a:off x="6513173" y="1132436"/>
            <a:ext cx="2626040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50" dirty="0"/>
              <a:t>Looking at C</a:t>
            </a:r>
            <a:r>
              <a:rPr lang="en-US" altLang="zh-CN" sz="1950" baseline="-25000" dirty="0"/>
              <a:t>3</a:t>
            </a:r>
            <a:r>
              <a:rPr lang="en-US" altLang="zh-CN" sz="1950" dirty="0"/>
              <a:t> from C</a:t>
            </a:r>
            <a:r>
              <a:rPr lang="en-US" altLang="zh-CN" sz="1950" baseline="-25000" dirty="0"/>
              <a:t>2</a:t>
            </a:r>
            <a:endParaRPr lang="zh-CN" altLang="en-US" sz="1950" baseline="-25000" dirty="0"/>
          </a:p>
        </p:txBody>
      </p:sp>
    </p:spTree>
    <p:extLst>
      <p:ext uri="{BB962C8B-B14F-4D97-AF65-F5344CB8AC3E}">
        <p14:creationId xmlns:p14="http://schemas.microsoft.com/office/powerpoint/2010/main" val="168181955"/>
      </p:ext>
    </p:extLst>
  </p:cSld>
  <p:clrMapOvr>
    <a:masterClrMapping/>
  </p:clrMapOvr>
  <p:transition spd="med"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Active Intervals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If there is an edge from </a:t>
            </a:r>
            <a:r>
              <a:rPr lang="en-US" altLang="zh-CN" i="1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to </a:t>
            </a:r>
            <a:r>
              <a:rPr lang="en-US" altLang="zh-CN" i="1" dirty="0" err="1">
                <a:solidFill>
                  <a:schemeClr val="tx1"/>
                </a:solidFill>
              </a:rPr>
              <a:t>S</a:t>
            </a:r>
            <a:r>
              <a:rPr lang="en-US" altLang="zh-CN" baseline="-25000" dirty="0" err="1">
                <a:solidFill>
                  <a:schemeClr val="tx1"/>
                </a:solidFill>
              </a:rPr>
              <a:t>j</a:t>
            </a:r>
            <a:r>
              <a:rPr lang="en-US" altLang="zh-CN" dirty="0">
                <a:solidFill>
                  <a:schemeClr val="tx1"/>
                </a:solidFill>
              </a:rPr>
              <a:t>, then it is </a:t>
            </a:r>
            <a:r>
              <a:rPr lang="en-US" altLang="zh-CN" b="1" dirty="0">
                <a:solidFill>
                  <a:schemeClr val="tx1"/>
                </a:solidFill>
              </a:rPr>
              <a:t>impossible</a:t>
            </a:r>
            <a:r>
              <a:rPr lang="en-US" altLang="zh-CN" dirty="0">
                <a:solidFill>
                  <a:schemeClr val="tx1"/>
                </a:solidFill>
              </a:rPr>
              <a:t> that the active interval of </a:t>
            </a:r>
            <a:r>
              <a:rPr lang="en-US" altLang="zh-CN" i="1" dirty="0" err="1">
                <a:solidFill>
                  <a:schemeClr val="tx1"/>
                </a:solidFill>
              </a:rPr>
              <a:t>v</a:t>
            </a:r>
            <a:r>
              <a:rPr lang="en-US" altLang="zh-CN" baseline="-25000" dirty="0" err="1">
                <a:solidFill>
                  <a:schemeClr val="tx1"/>
                </a:solidFill>
              </a:rPr>
              <a:t>j</a:t>
            </a:r>
            <a:r>
              <a:rPr lang="en-US" altLang="zh-CN" dirty="0">
                <a:solidFill>
                  <a:schemeClr val="tx1"/>
                </a:solidFill>
              </a:rPr>
              <a:t> is </a:t>
            </a:r>
            <a:r>
              <a:rPr lang="en-US" altLang="zh-CN" b="1" dirty="0">
                <a:solidFill>
                  <a:schemeClr val="tx1"/>
                </a:solidFill>
              </a:rPr>
              <a:t>entirely after</a:t>
            </a:r>
            <a:r>
              <a:rPr lang="en-US" altLang="zh-CN" dirty="0">
                <a:solidFill>
                  <a:schemeClr val="tx1"/>
                </a:solidFill>
              </a:rPr>
              <a:t> that of </a:t>
            </a:r>
            <a:r>
              <a:rPr lang="en-US" altLang="zh-CN" i="1" dirty="0">
                <a:solidFill>
                  <a:schemeClr val="tx1"/>
                </a:solidFill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. </a:t>
            </a:r>
            <a:r>
              <a:rPr lang="en-US" altLang="zh-CN" sz="2600" dirty="0">
                <a:solidFill>
                  <a:schemeClr val="tx1"/>
                </a:solidFill>
              </a:rPr>
              <a:t>(Note: for leader </a:t>
            </a:r>
            <a:r>
              <a:rPr lang="en-US" altLang="zh-CN" sz="2600" i="1" dirty="0">
                <a:solidFill>
                  <a:schemeClr val="tx1"/>
                </a:solidFill>
              </a:rPr>
              <a:t>v</a:t>
            </a:r>
            <a:r>
              <a:rPr lang="en-US" altLang="zh-CN" sz="2600" baseline="-25000" dirty="0">
                <a:solidFill>
                  <a:schemeClr val="tx1"/>
                </a:solidFill>
              </a:rPr>
              <a:t>i </a:t>
            </a:r>
            <a:r>
              <a:rPr lang="en-US" altLang="zh-CN" sz="2600" dirty="0">
                <a:solidFill>
                  <a:schemeClr val="tx1"/>
                </a:solidFill>
              </a:rPr>
              <a:t>only)</a:t>
            </a: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</a:rPr>
              <a:t>There is no path from a leader of a strong component to any gray vertex.</a:t>
            </a: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</a:rPr>
              <a:t>If there is a path from the leader </a:t>
            </a:r>
            <a:r>
              <a:rPr lang="en-US" altLang="zh-CN" i="1" dirty="0">
                <a:solidFill>
                  <a:schemeClr val="tx1"/>
                </a:solidFill>
              </a:rPr>
              <a:t>v</a:t>
            </a:r>
            <a:r>
              <a:rPr lang="en-US" altLang="zh-CN" dirty="0">
                <a:solidFill>
                  <a:schemeClr val="tx1"/>
                </a:solidFill>
              </a:rPr>
              <a:t> of a strong component to any </a:t>
            </a:r>
            <a:r>
              <a:rPr lang="en-US" altLang="zh-CN" i="1" dirty="0">
                <a:solidFill>
                  <a:schemeClr val="tx1"/>
                </a:solidFill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 in a different strong component, </a:t>
            </a:r>
            <a:r>
              <a:rPr lang="en-US" altLang="zh-CN" i="1" dirty="0">
                <a:solidFill>
                  <a:schemeClr val="tx1"/>
                </a:solidFill>
              </a:rPr>
              <a:t>v</a:t>
            </a:r>
            <a:r>
              <a:rPr lang="en-US" altLang="zh-CN" dirty="0">
                <a:solidFill>
                  <a:schemeClr val="tx1"/>
                </a:solidFill>
              </a:rPr>
              <a:t> finishes later than </a:t>
            </a:r>
            <a:r>
              <a:rPr lang="en-US" altLang="zh-CN" i="1" dirty="0">
                <a:solidFill>
                  <a:schemeClr val="tx1"/>
                </a:solidFill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53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D9A7-841E-4AEB-9E84-9FE9771B5F49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63262"/>
      </p:ext>
    </p:extLst>
  </p:cSld>
  <p:clrMapOvr>
    <a:masterClrMapping/>
  </p:clrMapOvr>
  <p:transition spd="med">
    <p:pull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033" dirty="0">
                <a:solidFill>
                  <a:schemeClr val="tx1"/>
                </a:solidFill>
              </a:rPr>
              <a:t>In phase 2, each time a white vertex is popped from </a:t>
            </a:r>
            <a:r>
              <a:rPr lang="en-US" altLang="zh-CN" sz="3033" i="1" dirty="0" err="1">
                <a:solidFill>
                  <a:schemeClr val="tx1"/>
                </a:solidFill>
              </a:rPr>
              <a:t>finishStack</a:t>
            </a:r>
            <a:r>
              <a:rPr lang="en-US" altLang="zh-CN" sz="3033" dirty="0">
                <a:solidFill>
                  <a:schemeClr val="tx1"/>
                </a:solidFill>
              </a:rPr>
              <a:t>, that vertex is the Phase 1 leader of a strong component.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The later finished, the earlier popped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The leader is the first to get popped in the strong component it belongs to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If x popped is not a leader, then some other vertex in </a:t>
            </a:r>
            <a:r>
              <a:rPr lang="en-US" altLang="zh-CN" b="1" dirty="0">
                <a:solidFill>
                  <a:schemeClr val="tx1"/>
                </a:solidFill>
              </a:rPr>
              <a:t>the</a:t>
            </a:r>
            <a:r>
              <a:rPr lang="en-US" altLang="zh-CN" dirty="0">
                <a:solidFill>
                  <a:schemeClr val="tx1"/>
                </a:solidFill>
              </a:rPr>
              <a:t> strong component has been visited previously. But not a partial strong component can be in a DFS tree, so, x must be in a completed DFS tree, and is not white.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95300" y="386662"/>
            <a:ext cx="8915400" cy="1139147"/>
          </a:xfrm>
        </p:spPr>
        <p:txBody>
          <a:bodyPr/>
          <a:lstStyle/>
          <a:p>
            <a:r>
              <a:rPr lang="en-US" altLang="zh-CN" dirty="0"/>
              <a:t>Correctness of Strong Component Algorithm (1)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54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FBE9-C11D-4995-8AC0-8911CBA0CB74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31470"/>
      </p:ext>
    </p:extLst>
  </p:cSld>
  <p:clrMapOvr>
    <a:masterClrMapping/>
  </p:clrMapOvr>
  <p:transition spd="med">
    <p:pull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695450"/>
            <a:ext cx="8893043" cy="5186892"/>
          </a:xfrm>
        </p:spPr>
        <p:txBody>
          <a:bodyPr/>
          <a:lstStyle/>
          <a:p>
            <a:pPr eaLnBrk="1" hangingPunct="1"/>
            <a:r>
              <a:rPr lang="en-US" altLang="zh-CN" sz="3033" dirty="0">
                <a:solidFill>
                  <a:schemeClr val="tx1"/>
                </a:solidFill>
              </a:rPr>
              <a:t>In phase 2, each depth-first search tree contains exactly one strong component of vertices</a:t>
            </a:r>
          </a:p>
          <a:p>
            <a:pPr lvl="1" eaLnBrk="1" hangingPunct="1"/>
            <a:r>
              <a:rPr lang="en-US" altLang="zh-CN" sz="2817" dirty="0">
                <a:solidFill>
                  <a:schemeClr val="tx1"/>
                </a:solidFill>
              </a:rPr>
              <a:t>Only “exactly one” need to be proved</a:t>
            </a:r>
          </a:p>
          <a:p>
            <a:pPr lvl="1" eaLnBrk="1" hangingPunct="1"/>
            <a:r>
              <a:rPr lang="en-US" altLang="zh-CN" sz="2817" dirty="0">
                <a:solidFill>
                  <a:schemeClr val="tx1"/>
                </a:solidFill>
              </a:rPr>
              <a:t>Assume that </a:t>
            </a:r>
            <a:r>
              <a:rPr lang="en-US" altLang="zh-CN" sz="2817" i="1" dirty="0">
                <a:solidFill>
                  <a:schemeClr val="tx1"/>
                </a:solidFill>
              </a:rPr>
              <a:t>v</a:t>
            </a:r>
            <a:r>
              <a:rPr lang="en-US" altLang="zh-CN" sz="2817" baseline="-25000" dirty="0">
                <a:solidFill>
                  <a:schemeClr val="tx1"/>
                </a:solidFill>
              </a:rPr>
              <a:t>i</a:t>
            </a:r>
            <a:r>
              <a:rPr lang="en-US" altLang="zh-CN" sz="2817" dirty="0">
                <a:solidFill>
                  <a:schemeClr val="tx1"/>
                </a:solidFill>
              </a:rPr>
              <a:t>, a phase 1 leader is popped. If another component </a:t>
            </a:r>
            <a:r>
              <a:rPr lang="en-US" altLang="zh-CN" sz="2817" i="1" dirty="0" err="1">
                <a:solidFill>
                  <a:schemeClr val="tx1"/>
                </a:solidFill>
              </a:rPr>
              <a:t>S</a:t>
            </a:r>
            <a:r>
              <a:rPr lang="en-US" altLang="zh-CN" sz="2817" baseline="-25000" dirty="0" err="1">
                <a:solidFill>
                  <a:schemeClr val="tx1"/>
                </a:solidFill>
              </a:rPr>
              <a:t>j</a:t>
            </a:r>
            <a:r>
              <a:rPr lang="en-US" altLang="zh-CN" sz="2817" dirty="0">
                <a:solidFill>
                  <a:schemeClr val="tx1"/>
                </a:solidFill>
              </a:rPr>
              <a:t> is reachable from </a:t>
            </a:r>
            <a:r>
              <a:rPr lang="en-US" altLang="zh-CN" sz="2817" i="1" dirty="0">
                <a:solidFill>
                  <a:schemeClr val="tx1"/>
                </a:solidFill>
              </a:rPr>
              <a:t>v</a:t>
            </a:r>
            <a:r>
              <a:rPr lang="en-US" altLang="zh-CN" sz="2817" baseline="-25000" dirty="0">
                <a:solidFill>
                  <a:schemeClr val="tx1"/>
                </a:solidFill>
              </a:rPr>
              <a:t>i</a:t>
            </a:r>
            <a:r>
              <a:rPr lang="en-US" altLang="zh-CN" sz="2817" dirty="0">
                <a:solidFill>
                  <a:schemeClr val="tx1"/>
                </a:solidFill>
              </a:rPr>
              <a:t> in </a:t>
            </a:r>
            <a:r>
              <a:rPr lang="en-US" altLang="zh-CN" sz="2817" i="1" dirty="0">
                <a:solidFill>
                  <a:schemeClr val="tx1"/>
                </a:solidFill>
              </a:rPr>
              <a:t>G</a:t>
            </a:r>
            <a:r>
              <a:rPr lang="en-US" altLang="zh-CN" sz="2817" baseline="30000" dirty="0">
                <a:solidFill>
                  <a:schemeClr val="tx1"/>
                </a:solidFill>
              </a:rPr>
              <a:t>T</a:t>
            </a:r>
            <a:r>
              <a:rPr lang="en-US" altLang="zh-CN" sz="2817" dirty="0">
                <a:solidFill>
                  <a:schemeClr val="tx1"/>
                </a:solidFill>
              </a:rPr>
              <a:t>, there is a path in </a:t>
            </a:r>
            <a:r>
              <a:rPr lang="en-US" altLang="zh-CN" sz="2817" i="1" dirty="0">
                <a:solidFill>
                  <a:schemeClr val="tx1"/>
                </a:solidFill>
              </a:rPr>
              <a:t>G</a:t>
            </a:r>
            <a:r>
              <a:rPr lang="en-US" altLang="zh-CN" sz="2817" dirty="0">
                <a:solidFill>
                  <a:schemeClr val="tx1"/>
                </a:solidFill>
              </a:rPr>
              <a:t> from </a:t>
            </a:r>
            <a:r>
              <a:rPr lang="en-US" altLang="zh-CN" sz="2817" i="1" dirty="0" err="1">
                <a:solidFill>
                  <a:schemeClr val="tx1"/>
                </a:solidFill>
              </a:rPr>
              <a:t>v</a:t>
            </a:r>
            <a:r>
              <a:rPr lang="en-US" altLang="zh-CN" sz="2817" baseline="-25000" dirty="0" err="1">
                <a:solidFill>
                  <a:schemeClr val="tx1"/>
                </a:solidFill>
              </a:rPr>
              <a:t>j</a:t>
            </a:r>
            <a:r>
              <a:rPr lang="en-US" altLang="zh-CN" sz="2817" dirty="0">
                <a:solidFill>
                  <a:schemeClr val="tx1"/>
                </a:solidFill>
              </a:rPr>
              <a:t> to </a:t>
            </a:r>
            <a:r>
              <a:rPr lang="en-US" altLang="zh-CN" sz="2817" i="1" dirty="0">
                <a:solidFill>
                  <a:schemeClr val="tx1"/>
                </a:solidFill>
              </a:rPr>
              <a:t>v</a:t>
            </a:r>
            <a:r>
              <a:rPr lang="en-US" altLang="zh-CN" sz="2817" baseline="-25000" dirty="0">
                <a:solidFill>
                  <a:schemeClr val="tx1"/>
                </a:solidFill>
              </a:rPr>
              <a:t>i</a:t>
            </a:r>
            <a:r>
              <a:rPr lang="en-US" altLang="zh-CN" sz="2817" dirty="0">
                <a:solidFill>
                  <a:schemeClr val="tx1"/>
                </a:solidFill>
              </a:rPr>
              <a:t>. So, in phase 1, </a:t>
            </a:r>
            <a:r>
              <a:rPr lang="en-US" altLang="zh-CN" sz="2817" i="1" dirty="0" err="1">
                <a:solidFill>
                  <a:schemeClr val="tx1"/>
                </a:solidFill>
              </a:rPr>
              <a:t>v</a:t>
            </a:r>
            <a:r>
              <a:rPr lang="en-US" altLang="zh-CN" sz="2817" baseline="-25000" dirty="0" err="1">
                <a:solidFill>
                  <a:schemeClr val="tx1"/>
                </a:solidFill>
              </a:rPr>
              <a:t>j</a:t>
            </a:r>
            <a:r>
              <a:rPr lang="en-US" altLang="zh-CN" sz="2817" dirty="0">
                <a:solidFill>
                  <a:schemeClr val="tx1"/>
                </a:solidFill>
              </a:rPr>
              <a:t> finished later than </a:t>
            </a:r>
            <a:r>
              <a:rPr lang="en-US" altLang="zh-CN" sz="2817" i="1" dirty="0">
                <a:solidFill>
                  <a:schemeClr val="tx1"/>
                </a:solidFill>
              </a:rPr>
              <a:t>v</a:t>
            </a:r>
            <a:r>
              <a:rPr lang="en-US" altLang="zh-CN" sz="2817" baseline="-25000" dirty="0">
                <a:solidFill>
                  <a:schemeClr val="tx1"/>
                </a:solidFill>
              </a:rPr>
              <a:t>i</a:t>
            </a:r>
            <a:r>
              <a:rPr lang="en-US" altLang="zh-CN" sz="2817" dirty="0">
                <a:solidFill>
                  <a:schemeClr val="tx1"/>
                </a:solidFill>
              </a:rPr>
              <a:t>, and popped earlier than </a:t>
            </a:r>
            <a:r>
              <a:rPr lang="en-US" altLang="zh-CN" sz="2817" i="1" dirty="0">
                <a:solidFill>
                  <a:schemeClr val="tx1"/>
                </a:solidFill>
              </a:rPr>
              <a:t>v</a:t>
            </a:r>
            <a:r>
              <a:rPr lang="en-US" altLang="zh-CN" sz="2817" baseline="-25000" dirty="0">
                <a:solidFill>
                  <a:schemeClr val="tx1"/>
                </a:solidFill>
              </a:rPr>
              <a:t>i</a:t>
            </a:r>
            <a:r>
              <a:rPr lang="en-US" altLang="zh-CN" sz="2817" dirty="0">
                <a:solidFill>
                  <a:schemeClr val="tx1"/>
                </a:solidFill>
              </a:rPr>
              <a:t> in phase 2. So, when </a:t>
            </a:r>
            <a:r>
              <a:rPr lang="en-US" altLang="zh-CN" sz="2817" i="1" dirty="0">
                <a:solidFill>
                  <a:schemeClr val="tx1"/>
                </a:solidFill>
              </a:rPr>
              <a:t>v</a:t>
            </a:r>
            <a:r>
              <a:rPr lang="en-US" altLang="zh-CN" sz="2817" baseline="-25000" dirty="0">
                <a:solidFill>
                  <a:schemeClr val="tx1"/>
                </a:solidFill>
              </a:rPr>
              <a:t>i</a:t>
            </a:r>
            <a:r>
              <a:rPr lang="en-US" altLang="zh-CN" sz="2817" dirty="0">
                <a:solidFill>
                  <a:schemeClr val="tx1"/>
                </a:solidFill>
              </a:rPr>
              <a:t> popped, all vertices in </a:t>
            </a:r>
            <a:r>
              <a:rPr lang="en-US" altLang="zh-CN" sz="2817" i="1" dirty="0" err="1">
                <a:solidFill>
                  <a:schemeClr val="tx1"/>
                </a:solidFill>
              </a:rPr>
              <a:t>S</a:t>
            </a:r>
            <a:r>
              <a:rPr lang="en-US" altLang="zh-CN" sz="2817" baseline="-25000" dirty="0" err="1">
                <a:solidFill>
                  <a:schemeClr val="tx1"/>
                </a:solidFill>
              </a:rPr>
              <a:t>j</a:t>
            </a:r>
            <a:r>
              <a:rPr lang="en-US" altLang="zh-CN" sz="2817" dirty="0">
                <a:solidFill>
                  <a:schemeClr val="tx1"/>
                </a:solidFill>
              </a:rPr>
              <a:t> are black. So, </a:t>
            </a:r>
            <a:r>
              <a:rPr lang="en-US" altLang="zh-CN" sz="2817" i="1" dirty="0" err="1">
                <a:solidFill>
                  <a:schemeClr val="tx1"/>
                </a:solidFill>
              </a:rPr>
              <a:t>S</a:t>
            </a:r>
            <a:r>
              <a:rPr lang="en-US" altLang="zh-CN" sz="2817" baseline="-25000" dirty="0" err="1">
                <a:solidFill>
                  <a:schemeClr val="tx1"/>
                </a:solidFill>
              </a:rPr>
              <a:t>j</a:t>
            </a:r>
            <a:r>
              <a:rPr lang="en-US" altLang="zh-CN" sz="2817" dirty="0">
                <a:solidFill>
                  <a:schemeClr val="tx1"/>
                </a:solidFill>
              </a:rPr>
              <a:t> are not contained in DFS tree containing </a:t>
            </a:r>
            <a:r>
              <a:rPr lang="en-US" altLang="zh-CN" sz="2817" i="1" dirty="0">
                <a:solidFill>
                  <a:schemeClr val="tx1"/>
                </a:solidFill>
              </a:rPr>
              <a:t>v</a:t>
            </a:r>
            <a:r>
              <a:rPr lang="en-US" altLang="zh-CN" sz="2817" baseline="-25000" dirty="0">
                <a:solidFill>
                  <a:schemeClr val="tx1"/>
                </a:solidFill>
              </a:rPr>
              <a:t>i</a:t>
            </a:r>
            <a:r>
              <a:rPr lang="en-US" altLang="zh-CN" sz="2817" dirty="0">
                <a:solidFill>
                  <a:schemeClr val="tx1"/>
                </a:solidFill>
              </a:rPr>
              <a:t>(</a:t>
            </a:r>
            <a:r>
              <a:rPr lang="en-US" altLang="zh-CN" sz="2817" i="1" dirty="0">
                <a:solidFill>
                  <a:schemeClr val="tx1"/>
                </a:solidFill>
              </a:rPr>
              <a:t>S</a:t>
            </a:r>
            <a:r>
              <a:rPr lang="en-US" altLang="zh-CN" sz="2817" baseline="-25000" dirty="0">
                <a:solidFill>
                  <a:schemeClr val="tx1"/>
                </a:solidFill>
              </a:rPr>
              <a:t>i</a:t>
            </a:r>
            <a:r>
              <a:rPr lang="en-US" altLang="zh-CN" sz="2817" dirty="0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95300" y="339637"/>
            <a:ext cx="8915400" cy="1139147"/>
          </a:xfrm>
        </p:spPr>
        <p:txBody>
          <a:bodyPr/>
          <a:lstStyle/>
          <a:p>
            <a:r>
              <a:rPr lang="en-US" altLang="zh-CN" dirty="0"/>
              <a:t>Correctness of Strong Component Algorithm (2)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55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174E-4E79-43FC-A1EB-AD4031C3699A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689339"/>
      </p:ext>
    </p:extLst>
  </p:cSld>
  <p:clrMapOvr>
    <a:masterClrMapping/>
  </p:clrMapOvr>
  <p:transition spd="med">
    <p:pull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-237407"/>
            <a:ext cx="8915400" cy="1638182"/>
          </a:xfrm>
        </p:spPr>
        <p:txBody>
          <a:bodyPr/>
          <a:lstStyle/>
          <a:p>
            <a:pPr eaLnBrk="1" hangingPunct="1"/>
            <a:r>
              <a:rPr lang="en-US" altLang="zh-CN" dirty="0"/>
              <a:t>DFS on Undirected Graph</a:t>
            </a:r>
            <a:br>
              <a:rPr lang="en-US" altLang="zh-CN" dirty="0"/>
            </a:br>
            <a:r>
              <a:rPr lang="zh-CN" altLang="en-US" dirty="0"/>
              <a:t>无向图中的应用</a:t>
            </a:r>
            <a:endParaRPr lang="en-US" altLang="zh-CN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2024844"/>
            <a:ext cx="8915400" cy="4524503"/>
          </a:xfrm>
        </p:spPr>
        <p:txBody>
          <a:bodyPr/>
          <a:lstStyle/>
          <a:p>
            <a:pPr eaLnBrk="1" hangingPunct="1"/>
            <a:r>
              <a:rPr lang="en-US" altLang="zh-CN" sz="3467" dirty="0" err="1">
                <a:solidFill>
                  <a:schemeClr val="tx1"/>
                </a:solidFill>
              </a:rPr>
              <a:t>Biconnected</a:t>
            </a:r>
            <a:r>
              <a:rPr lang="en-US" altLang="zh-CN" sz="3467" dirty="0">
                <a:solidFill>
                  <a:schemeClr val="tx1"/>
                </a:solidFill>
              </a:rPr>
              <a:t> Components</a:t>
            </a:r>
          </a:p>
          <a:p>
            <a:pPr lvl="1" eaLnBrk="1" hangingPunct="1"/>
            <a:r>
              <a:rPr lang="en-US" altLang="zh-CN" sz="3033" b="1" dirty="0">
                <a:solidFill>
                  <a:schemeClr val="tx1"/>
                </a:solidFill>
              </a:rPr>
              <a:t>Articulation Points</a:t>
            </a:r>
            <a:r>
              <a:rPr lang="zh-CN" altLang="en-US" sz="3033" b="1" dirty="0">
                <a:solidFill>
                  <a:schemeClr val="tx1"/>
                </a:solidFill>
              </a:rPr>
              <a:t>（割点）</a:t>
            </a:r>
            <a:endParaRPr lang="en-US" altLang="zh-CN" sz="3033" b="1" dirty="0">
              <a:solidFill>
                <a:schemeClr val="tx1"/>
              </a:solidFill>
            </a:endParaRPr>
          </a:p>
          <a:p>
            <a:pPr lvl="1"/>
            <a:r>
              <a:rPr lang="en-US" altLang="zh-CN" sz="3033" b="1" dirty="0">
                <a:solidFill>
                  <a:schemeClr val="tx1"/>
                </a:solidFill>
              </a:rPr>
              <a:t>Bridge</a:t>
            </a:r>
            <a:r>
              <a:rPr lang="zh-CN" altLang="en-US" sz="3033" b="1" dirty="0">
                <a:solidFill>
                  <a:schemeClr val="tx1"/>
                </a:solidFill>
              </a:rPr>
              <a:t>（桥）</a:t>
            </a:r>
            <a:endParaRPr lang="en-US" altLang="zh-CN" sz="3033" b="1" dirty="0">
              <a:solidFill>
                <a:schemeClr val="tx1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56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8A94-3116-461F-8B3E-FBDF8BB59D2C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1187306"/>
      </p:ext>
    </p:extLst>
  </p:cSld>
  <p:clrMapOvr>
    <a:masterClrMapping/>
  </p:clrMapOvr>
  <p:transition spd="med">
    <p:pull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Biconnected</a:t>
            </a:r>
            <a:r>
              <a:rPr lang="en-US" altLang="zh-CN" dirty="0"/>
              <a:t>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Being connected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Tree: acyclic, least (cost) connected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Node/edge connected: fault-tolerant connection</a:t>
            </a:r>
          </a:p>
          <a:p>
            <a:pPr lvl="1">
              <a:lnSpc>
                <a:spcPct val="90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Articulation point (2-node connected)</a:t>
            </a:r>
            <a:r>
              <a:rPr lang="zh-CN" altLang="en-US" dirty="0">
                <a:solidFill>
                  <a:schemeClr val="tx1"/>
                </a:solidFill>
              </a:rPr>
              <a:t>割点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i="1" dirty="0">
                <a:solidFill>
                  <a:schemeClr val="tx1"/>
                </a:solidFill>
              </a:rPr>
              <a:t>v</a:t>
            </a:r>
            <a:r>
              <a:rPr lang="en-US" altLang="zh-CN" dirty="0">
                <a:solidFill>
                  <a:schemeClr val="tx1"/>
                </a:solidFill>
              </a:rPr>
              <a:t> is an articulation point if deleting </a:t>
            </a:r>
            <a:r>
              <a:rPr lang="en-US" altLang="zh-CN" i="1" dirty="0">
                <a:solidFill>
                  <a:schemeClr val="tx1"/>
                </a:solidFill>
              </a:rPr>
              <a:t>v </a:t>
            </a:r>
            <a:r>
              <a:rPr lang="en-US" altLang="zh-CN" dirty="0">
                <a:solidFill>
                  <a:schemeClr val="tx1"/>
                </a:solidFill>
              </a:rPr>
              <a:t>leads to disconnection</a:t>
            </a:r>
            <a:r>
              <a:rPr lang="en-US" altLang="zh-CN" i="1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  <a:p>
            <a:pPr marL="495285" lvl="1" indent="0">
              <a:lnSpc>
                <a:spcPct val="90000"/>
              </a:lnSpc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Bridge (2-edge connected)</a:t>
            </a:r>
            <a:r>
              <a:rPr lang="zh-CN" altLang="en-US" dirty="0">
                <a:solidFill>
                  <a:schemeClr val="tx1"/>
                </a:solidFill>
              </a:rPr>
              <a:t>桥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i="1" dirty="0" err="1">
                <a:solidFill>
                  <a:schemeClr val="tx1"/>
                </a:solidFill>
              </a:rPr>
              <a:t>uv</a:t>
            </a:r>
            <a:r>
              <a:rPr lang="en-US" altLang="zh-CN" dirty="0">
                <a:solidFill>
                  <a:schemeClr val="tx1"/>
                </a:solidFill>
              </a:rPr>
              <a:t> is a bridge if deleting </a:t>
            </a:r>
            <a:r>
              <a:rPr lang="en-US" altLang="zh-CN" i="1" dirty="0" err="1">
                <a:solidFill>
                  <a:schemeClr val="tx1"/>
                </a:solidFill>
              </a:rPr>
              <a:t>uv</a:t>
            </a:r>
            <a:r>
              <a:rPr lang="en-US" altLang="zh-CN" dirty="0">
                <a:solidFill>
                  <a:schemeClr val="tx1"/>
                </a:solidFill>
              </a:rPr>
              <a:t> leads to disconnection</a:t>
            </a:r>
            <a:endParaRPr lang="en-US" altLang="zh-CN" i="1" dirty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57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9A23-C210-45B7-BDEC-945C85C3DC3B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4547808"/>
      </p:ext>
    </p:extLst>
  </p:cSld>
  <p:clrMapOvr>
    <a:masterClrMapping/>
  </p:clrMapOvr>
  <p:transition spd="med">
    <p:pull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884" y="-162196"/>
            <a:ext cx="8915400" cy="704875"/>
          </a:xfrm>
        </p:spPr>
        <p:txBody>
          <a:bodyPr/>
          <a:lstStyle/>
          <a:p>
            <a:r>
              <a:rPr lang="en-US" altLang="zh-CN" sz="4983" dirty="0"/>
              <a:t>Articulation Point Algorithm</a:t>
            </a:r>
            <a:endParaRPr lang="zh-CN" altLang="en-US" sz="4983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58</a:t>
            </a:fld>
            <a:endParaRPr lang="zh-CN" altLang="en-US"/>
          </a:p>
        </p:txBody>
      </p:sp>
      <p:sp>
        <p:nvSpPr>
          <p:cNvPr id="7" name="Text Box 40"/>
          <p:cNvSpPr txBox="1">
            <a:spLocks noChangeArrowheads="1"/>
          </p:cNvSpPr>
          <p:nvPr/>
        </p:nvSpPr>
        <p:spPr bwMode="auto">
          <a:xfrm>
            <a:off x="5537729" y="2362670"/>
            <a:ext cx="3510095" cy="992579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rgbClr val="FF99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950" b="1" i="1" dirty="0">
                <a:latin typeface="Calibri" pitchFamily="34" charset="0"/>
                <a:ea typeface="宋体" pitchFamily="2" charset="-122"/>
                <a:cs typeface="Calibri" pitchFamily="34" charset="0"/>
              </a:rPr>
              <a:t>v</a:t>
            </a:r>
            <a:r>
              <a:rPr lang="en-US" altLang="zh-CN" sz="1950" b="1" dirty="0">
                <a:latin typeface="Calibri" pitchFamily="34" charset="0"/>
                <a:ea typeface="宋体" pitchFamily="2" charset="-122"/>
                <a:cs typeface="Calibri" pitchFamily="34" charset="0"/>
              </a:rPr>
              <a:t> </a:t>
            </a:r>
            <a:r>
              <a:rPr lang="zh-CN" altLang="en-US" sz="1950" b="1" dirty="0">
                <a:latin typeface="Calibri" pitchFamily="34" charset="0"/>
                <a:ea typeface="宋体" pitchFamily="2" charset="-122"/>
                <a:cs typeface="Calibri" pitchFamily="34" charset="0"/>
              </a:rPr>
              <a:t>是割点当且仅当在以</a:t>
            </a:r>
            <a:r>
              <a:rPr lang="en-US" altLang="zh-CN" sz="1950" b="1" dirty="0">
                <a:latin typeface="Calibri" pitchFamily="34" charset="0"/>
                <a:ea typeface="宋体" pitchFamily="2" charset="-122"/>
                <a:cs typeface="Calibri" pitchFamily="34" charset="0"/>
              </a:rPr>
              <a:t>w</a:t>
            </a:r>
            <a:r>
              <a:rPr lang="zh-CN" altLang="en-US" sz="1950" b="1" dirty="0">
                <a:latin typeface="Calibri" pitchFamily="34" charset="0"/>
                <a:ea typeface="宋体" pitchFamily="2" charset="-122"/>
                <a:cs typeface="Calibri" pitchFamily="34" charset="0"/>
              </a:rPr>
              <a:t>为根的子树中</a:t>
            </a:r>
            <a:r>
              <a:rPr lang="en-US" altLang="zh-CN" sz="1950" b="1" dirty="0">
                <a:latin typeface="Calibri" pitchFamily="34" charset="0"/>
                <a:ea typeface="宋体" pitchFamily="2" charset="-122"/>
                <a:cs typeface="Calibri" pitchFamily="34" charset="0"/>
              </a:rPr>
              <a:t> </a:t>
            </a:r>
            <a:r>
              <a:rPr lang="zh-CN" altLang="en-US" sz="1950" b="1" dirty="0">
                <a:latin typeface="Calibri" pitchFamily="34" charset="0"/>
                <a:ea typeface="宋体" pitchFamily="2" charset="-122"/>
                <a:cs typeface="Calibri" pitchFamily="34" charset="0"/>
              </a:rPr>
              <a:t>不存在到</a:t>
            </a:r>
            <a:r>
              <a:rPr lang="en-US" altLang="zh-CN" sz="1950" b="1" dirty="0">
                <a:latin typeface="Calibri" pitchFamily="34" charset="0"/>
                <a:ea typeface="宋体" pitchFamily="2" charset="-122"/>
                <a:cs typeface="Calibri" pitchFamily="34" charset="0"/>
              </a:rPr>
              <a:t>v</a:t>
            </a:r>
            <a:r>
              <a:rPr lang="zh-CN" altLang="en-US" sz="1950" b="1" dirty="0">
                <a:latin typeface="Calibri" pitchFamily="34" charset="0"/>
                <a:ea typeface="宋体" pitchFamily="2" charset="-122"/>
                <a:cs typeface="Calibri" pitchFamily="34" charset="0"/>
              </a:rPr>
              <a:t>的祖先结点的返回边。</a:t>
            </a:r>
            <a:endParaRPr lang="en-US" altLang="zh-CN" sz="1950" b="1" i="1" dirty="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8" name="Freeform 23"/>
          <p:cNvSpPr>
            <a:spLocks/>
          </p:cNvSpPr>
          <p:nvPr/>
        </p:nvSpPr>
        <p:spPr bwMode="auto">
          <a:xfrm>
            <a:off x="2359555" y="3818049"/>
            <a:ext cx="1792023" cy="2872052"/>
          </a:xfrm>
          <a:custGeom>
            <a:avLst/>
            <a:gdLst>
              <a:gd name="T0" fmla="*/ 458787 w 1042"/>
              <a:gd name="T1" fmla="*/ 26988 h 1670"/>
              <a:gd name="T2" fmla="*/ 98425 w 1042"/>
              <a:gd name="T3" fmla="*/ 184150 h 1670"/>
              <a:gd name="T4" fmla="*/ 7937 w 1042"/>
              <a:gd name="T5" fmla="*/ 657225 h 1670"/>
              <a:gd name="T6" fmla="*/ 144462 w 1042"/>
              <a:gd name="T7" fmla="*/ 1331912 h 1670"/>
              <a:gd name="T8" fmla="*/ 7937 w 1042"/>
              <a:gd name="T9" fmla="*/ 1873250 h 1670"/>
              <a:gd name="T10" fmla="*/ 98425 w 1042"/>
              <a:gd name="T11" fmla="*/ 2479675 h 1670"/>
              <a:gd name="T12" fmla="*/ 549275 w 1042"/>
              <a:gd name="T13" fmla="*/ 2638425 h 1670"/>
              <a:gd name="T14" fmla="*/ 1304925 w 1042"/>
              <a:gd name="T15" fmla="*/ 2557463 h 1670"/>
              <a:gd name="T16" fmla="*/ 1616075 w 1042"/>
              <a:gd name="T17" fmla="*/ 2168525 h 1670"/>
              <a:gd name="T18" fmla="*/ 1538287 w 1042"/>
              <a:gd name="T19" fmla="*/ 1782763 h 1670"/>
              <a:gd name="T20" fmla="*/ 1179512 w 1042"/>
              <a:gd name="T21" fmla="*/ 1243013 h 1670"/>
              <a:gd name="T22" fmla="*/ 1133475 w 1042"/>
              <a:gd name="T23" fmla="*/ 431800 h 1670"/>
              <a:gd name="T24" fmla="*/ 838200 w 1042"/>
              <a:gd name="T25" fmla="*/ 66675 h 1670"/>
              <a:gd name="T26" fmla="*/ 458787 w 1042"/>
              <a:gd name="T27" fmla="*/ 26988 h 167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042"/>
              <a:gd name="T43" fmla="*/ 0 h 1670"/>
              <a:gd name="T44" fmla="*/ 1042 w 1042"/>
              <a:gd name="T45" fmla="*/ 1670 h 167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042" h="1670">
                <a:moveTo>
                  <a:pt x="289" y="17"/>
                </a:moveTo>
                <a:cubicBezTo>
                  <a:pt x="211" y="29"/>
                  <a:pt x="109" y="50"/>
                  <a:pt x="62" y="116"/>
                </a:cubicBezTo>
                <a:cubicBezTo>
                  <a:pt x="15" y="182"/>
                  <a:pt x="0" y="294"/>
                  <a:pt x="5" y="414"/>
                </a:cubicBezTo>
                <a:cubicBezTo>
                  <a:pt x="10" y="534"/>
                  <a:pt x="91" y="711"/>
                  <a:pt x="91" y="839"/>
                </a:cubicBezTo>
                <a:cubicBezTo>
                  <a:pt x="91" y="967"/>
                  <a:pt x="10" y="1060"/>
                  <a:pt x="5" y="1180"/>
                </a:cubicBezTo>
                <a:cubicBezTo>
                  <a:pt x="0" y="1300"/>
                  <a:pt x="5" y="1482"/>
                  <a:pt x="62" y="1562"/>
                </a:cubicBezTo>
                <a:cubicBezTo>
                  <a:pt x="119" y="1642"/>
                  <a:pt x="219" y="1654"/>
                  <a:pt x="346" y="1662"/>
                </a:cubicBezTo>
                <a:cubicBezTo>
                  <a:pt x="473" y="1670"/>
                  <a:pt x="710" y="1660"/>
                  <a:pt x="822" y="1611"/>
                </a:cubicBezTo>
                <a:cubicBezTo>
                  <a:pt x="934" y="1562"/>
                  <a:pt x="994" y="1447"/>
                  <a:pt x="1018" y="1366"/>
                </a:cubicBezTo>
                <a:cubicBezTo>
                  <a:pt x="1042" y="1285"/>
                  <a:pt x="1015" y="1220"/>
                  <a:pt x="969" y="1123"/>
                </a:cubicBezTo>
                <a:cubicBezTo>
                  <a:pt x="923" y="1026"/>
                  <a:pt x="786" y="925"/>
                  <a:pt x="743" y="783"/>
                </a:cubicBezTo>
                <a:cubicBezTo>
                  <a:pt x="700" y="641"/>
                  <a:pt x="750" y="395"/>
                  <a:pt x="714" y="272"/>
                </a:cubicBezTo>
                <a:cubicBezTo>
                  <a:pt x="678" y="149"/>
                  <a:pt x="599" y="84"/>
                  <a:pt x="528" y="42"/>
                </a:cubicBezTo>
                <a:cubicBezTo>
                  <a:pt x="457" y="0"/>
                  <a:pt x="339" y="22"/>
                  <a:pt x="289" y="17"/>
                </a:cubicBezTo>
                <a:close/>
              </a:path>
            </a:pathLst>
          </a:custGeom>
          <a:solidFill>
            <a:srgbClr val="CCFFCC"/>
          </a:solidFill>
          <a:ln w="9525">
            <a:solidFill>
              <a:srgbClr val="339966"/>
            </a:solidFill>
            <a:prstDash val="lgDash"/>
            <a:round/>
            <a:headEnd/>
            <a:tailEnd/>
          </a:ln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" name="Line 41"/>
          <p:cNvSpPr>
            <a:spLocks noChangeShapeType="1"/>
          </p:cNvSpPr>
          <p:nvPr/>
        </p:nvSpPr>
        <p:spPr bwMode="auto">
          <a:xfrm flipH="1">
            <a:off x="3100784" y="3341452"/>
            <a:ext cx="2318278" cy="798199"/>
          </a:xfrm>
          <a:prstGeom prst="line">
            <a:avLst/>
          </a:prstGeom>
          <a:noFill/>
          <a:ln w="28575">
            <a:solidFill>
              <a:srgbClr val="FF99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" name="Oval 32"/>
          <p:cNvSpPr>
            <a:spLocks noChangeArrowheads="1"/>
          </p:cNvSpPr>
          <p:nvPr/>
        </p:nvSpPr>
        <p:spPr bwMode="auto">
          <a:xfrm rot="4010158">
            <a:off x="2108464" y="2600436"/>
            <a:ext cx="1171179" cy="634604"/>
          </a:xfrm>
          <a:prstGeom prst="ellipse">
            <a:avLst/>
          </a:prstGeom>
          <a:solidFill>
            <a:srgbClr val="FFFF99"/>
          </a:solidFill>
          <a:ln w="9525">
            <a:solidFill>
              <a:srgbClr val="FFFF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2516056" y="4822408"/>
            <a:ext cx="1248569" cy="1559852"/>
          </a:xfrm>
          <a:prstGeom prst="triangle">
            <a:avLst>
              <a:gd name="adj" fmla="val 50000"/>
            </a:avLst>
          </a:prstGeom>
          <a:noFill/>
          <a:ln w="38100" cmpd="dbl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2534973" y="2648590"/>
            <a:ext cx="233892" cy="2338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2547012" y="1088740"/>
            <a:ext cx="1119584" cy="1637242"/>
          </a:xfrm>
          <a:custGeom>
            <a:avLst/>
            <a:gdLst>
              <a:gd name="T0" fmla="*/ 708025 w 651"/>
              <a:gd name="T1" fmla="*/ 0 h 952"/>
              <a:gd name="T2" fmla="*/ 925512 w 651"/>
              <a:gd name="T3" fmla="*/ 431800 h 952"/>
              <a:gd name="T4" fmla="*/ 60325 w 651"/>
              <a:gd name="T5" fmla="*/ 647700 h 952"/>
              <a:gd name="T6" fmla="*/ 565150 w 651"/>
              <a:gd name="T7" fmla="*/ 1150938 h 952"/>
              <a:gd name="T8" fmla="*/ 204787 w 651"/>
              <a:gd name="T9" fmla="*/ 1511300 h 9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1"/>
              <a:gd name="T16" fmla="*/ 0 h 952"/>
              <a:gd name="T17" fmla="*/ 651 w 651"/>
              <a:gd name="T18" fmla="*/ 952 h 9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1" h="952">
                <a:moveTo>
                  <a:pt x="446" y="0"/>
                </a:moveTo>
                <a:cubicBezTo>
                  <a:pt x="548" y="102"/>
                  <a:pt x="651" y="204"/>
                  <a:pt x="583" y="272"/>
                </a:cubicBezTo>
                <a:cubicBezTo>
                  <a:pt x="515" y="340"/>
                  <a:pt x="76" y="333"/>
                  <a:pt x="38" y="408"/>
                </a:cubicBezTo>
                <a:cubicBezTo>
                  <a:pt x="0" y="483"/>
                  <a:pt x="341" y="634"/>
                  <a:pt x="356" y="725"/>
                </a:cubicBezTo>
                <a:cubicBezTo>
                  <a:pt x="371" y="816"/>
                  <a:pt x="250" y="884"/>
                  <a:pt x="129" y="9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2691475" y="2882482"/>
            <a:ext cx="77390" cy="3112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2691474" y="3116374"/>
            <a:ext cx="233892" cy="2338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6" name="Freeform 9"/>
          <p:cNvSpPr>
            <a:spLocks/>
          </p:cNvSpPr>
          <p:nvPr/>
        </p:nvSpPr>
        <p:spPr bwMode="auto">
          <a:xfrm>
            <a:off x="2717271" y="3350266"/>
            <a:ext cx="454025" cy="780785"/>
          </a:xfrm>
          <a:custGeom>
            <a:avLst/>
            <a:gdLst>
              <a:gd name="T0" fmla="*/ 119062 w 264"/>
              <a:gd name="T1" fmla="*/ 0 h 454"/>
              <a:gd name="T2" fmla="*/ 407988 w 264"/>
              <a:gd name="T3" fmla="*/ 144463 h 454"/>
              <a:gd name="T4" fmla="*/ 47625 w 264"/>
              <a:gd name="T5" fmla="*/ 360363 h 454"/>
              <a:gd name="T6" fmla="*/ 119062 w 264"/>
              <a:gd name="T7" fmla="*/ 720725 h 454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454"/>
              <a:gd name="T14" fmla="*/ 264 w 264"/>
              <a:gd name="T15" fmla="*/ 454 h 4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454">
                <a:moveTo>
                  <a:pt x="75" y="0"/>
                </a:moveTo>
                <a:cubicBezTo>
                  <a:pt x="169" y="26"/>
                  <a:pt x="264" y="53"/>
                  <a:pt x="257" y="91"/>
                </a:cubicBezTo>
                <a:cubicBezTo>
                  <a:pt x="250" y="129"/>
                  <a:pt x="60" y="167"/>
                  <a:pt x="30" y="227"/>
                </a:cubicBezTo>
                <a:cubicBezTo>
                  <a:pt x="0" y="287"/>
                  <a:pt x="37" y="370"/>
                  <a:pt x="75" y="45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7" name="Oval 10"/>
          <p:cNvSpPr>
            <a:spLocks noChangeArrowheads="1"/>
          </p:cNvSpPr>
          <p:nvPr/>
        </p:nvSpPr>
        <p:spPr bwMode="auto">
          <a:xfrm>
            <a:off x="2768864" y="4051940"/>
            <a:ext cx="233892" cy="2338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8" name="Oval 11"/>
          <p:cNvSpPr>
            <a:spLocks noChangeArrowheads="1"/>
          </p:cNvSpPr>
          <p:nvPr/>
        </p:nvSpPr>
        <p:spPr bwMode="auto">
          <a:xfrm>
            <a:off x="3002756" y="4598834"/>
            <a:ext cx="233892" cy="2338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2925367" y="4285833"/>
            <a:ext cx="154781" cy="3130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H="1">
            <a:off x="1565473" y="1897042"/>
            <a:ext cx="1086447" cy="9161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1" name="AutoShape 15"/>
          <p:cNvSpPr>
            <a:spLocks noChangeArrowheads="1"/>
          </p:cNvSpPr>
          <p:nvPr/>
        </p:nvSpPr>
        <p:spPr bwMode="auto">
          <a:xfrm>
            <a:off x="954485" y="2824010"/>
            <a:ext cx="1219332" cy="146354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3155356" y="2310824"/>
            <a:ext cx="1306362" cy="5564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4026033" y="2872164"/>
            <a:ext cx="878813" cy="1121304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H="1">
            <a:off x="1766570" y="4237679"/>
            <a:ext cx="1022933" cy="825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5" name="AutoShape 19"/>
          <p:cNvSpPr>
            <a:spLocks noChangeArrowheads="1"/>
          </p:cNvSpPr>
          <p:nvPr/>
        </p:nvSpPr>
        <p:spPr bwMode="auto">
          <a:xfrm>
            <a:off x="1296723" y="5066618"/>
            <a:ext cx="925248" cy="877094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3002757" y="4206938"/>
            <a:ext cx="1200415" cy="428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7" name="AutoShape 21"/>
          <p:cNvSpPr>
            <a:spLocks noChangeArrowheads="1"/>
          </p:cNvSpPr>
          <p:nvPr/>
        </p:nvSpPr>
        <p:spPr bwMode="auto">
          <a:xfrm>
            <a:off x="3879850" y="4628072"/>
            <a:ext cx="634604" cy="682757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8" name="Freeform 24"/>
          <p:cNvSpPr>
            <a:spLocks/>
          </p:cNvSpPr>
          <p:nvPr/>
        </p:nvSpPr>
        <p:spPr bwMode="auto">
          <a:xfrm>
            <a:off x="2547013" y="4237679"/>
            <a:ext cx="455744" cy="1511697"/>
          </a:xfrm>
          <a:custGeom>
            <a:avLst/>
            <a:gdLst>
              <a:gd name="T0" fmla="*/ 285750 w 265"/>
              <a:gd name="T1" fmla="*/ 0 h 879"/>
              <a:gd name="T2" fmla="*/ 60325 w 265"/>
              <a:gd name="T3" fmla="*/ 360363 h 879"/>
              <a:gd name="T4" fmla="*/ 60325 w 265"/>
              <a:gd name="T5" fmla="*/ 855663 h 879"/>
              <a:gd name="T6" fmla="*/ 420687 w 265"/>
              <a:gd name="T7" fmla="*/ 1395413 h 879"/>
              <a:gd name="T8" fmla="*/ 0 60000 65536"/>
              <a:gd name="T9" fmla="*/ 0 60000 65536"/>
              <a:gd name="T10" fmla="*/ 0 60000 65536"/>
              <a:gd name="T11" fmla="*/ 0 60000 65536"/>
              <a:gd name="T12" fmla="*/ 0 w 265"/>
              <a:gd name="T13" fmla="*/ 0 h 879"/>
              <a:gd name="T14" fmla="*/ 265 w 265"/>
              <a:gd name="T15" fmla="*/ 879 h 8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5" h="879">
                <a:moveTo>
                  <a:pt x="180" y="0"/>
                </a:moveTo>
                <a:cubicBezTo>
                  <a:pt x="121" y="68"/>
                  <a:pt x="62" y="137"/>
                  <a:pt x="38" y="227"/>
                </a:cubicBezTo>
                <a:cubicBezTo>
                  <a:pt x="14" y="317"/>
                  <a:pt x="0" y="430"/>
                  <a:pt x="38" y="539"/>
                </a:cubicBezTo>
                <a:cubicBezTo>
                  <a:pt x="76" y="648"/>
                  <a:pt x="170" y="763"/>
                  <a:pt x="265" y="879"/>
                </a:cubicBezTo>
              </a:path>
            </a:pathLst>
          </a:custGeom>
          <a:noFill/>
          <a:ln w="9525">
            <a:solidFill>
              <a:srgbClr val="FF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246967" y="4726099"/>
            <a:ext cx="316442" cy="1461823"/>
          </a:xfrm>
          <a:custGeom>
            <a:avLst/>
            <a:gdLst>
              <a:gd name="T0" fmla="*/ 0 w 184"/>
              <a:gd name="T1" fmla="*/ 0 h 850"/>
              <a:gd name="T2" fmla="*/ 225425 w 184"/>
              <a:gd name="T3" fmla="*/ 449263 h 850"/>
              <a:gd name="T4" fmla="*/ 269875 w 184"/>
              <a:gd name="T5" fmla="*/ 944563 h 850"/>
              <a:gd name="T6" fmla="*/ 88900 w 184"/>
              <a:gd name="T7" fmla="*/ 1349375 h 850"/>
              <a:gd name="T8" fmla="*/ 0 60000 65536"/>
              <a:gd name="T9" fmla="*/ 0 60000 65536"/>
              <a:gd name="T10" fmla="*/ 0 60000 65536"/>
              <a:gd name="T11" fmla="*/ 0 60000 65536"/>
              <a:gd name="T12" fmla="*/ 0 w 184"/>
              <a:gd name="T13" fmla="*/ 0 h 850"/>
              <a:gd name="T14" fmla="*/ 184 w 184"/>
              <a:gd name="T15" fmla="*/ 850 h 8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" h="850">
                <a:moveTo>
                  <a:pt x="0" y="0"/>
                </a:moveTo>
                <a:cubicBezTo>
                  <a:pt x="57" y="92"/>
                  <a:pt x="114" y="184"/>
                  <a:pt x="142" y="283"/>
                </a:cubicBezTo>
                <a:cubicBezTo>
                  <a:pt x="170" y="382"/>
                  <a:pt x="184" y="501"/>
                  <a:pt x="170" y="595"/>
                </a:cubicBezTo>
                <a:cubicBezTo>
                  <a:pt x="156" y="689"/>
                  <a:pt x="106" y="769"/>
                  <a:pt x="56" y="850"/>
                </a:cubicBezTo>
              </a:path>
            </a:pathLst>
          </a:custGeom>
          <a:noFill/>
          <a:ln w="9525">
            <a:solidFill>
              <a:srgbClr val="FF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0" name="Freeform 26"/>
          <p:cNvSpPr>
            <a:spLocks/>
          </p:cNvSpPr>
          <p:nvPr/>
        </p:nvSpPr>
        <p:spPr bwMode="auto">
          <a:xfrm>
            <a:off x="2856574" y="5457011"/>
            <a:ext cx="405871" cy="730911"/>
          </a:xfrm>
          <a:custGeom>
            <a:avLst/>
            <a:gdLst>
              <a:gd name="T0" fmla="*/ 269875 w 236"/>
              <a:gd name="T1" fmla="*/ 0 h 425"/>
              <a:gd name="T2" fmla="*/ 360363 w 236"/>
              <a:gd name="T3" fmla="*/ 225425 h 425"/>
              <a:gd name="T4" fmla="*/ 314325 w 236"/>
              <a:gd name="T5" fmla="*/ 449262 h 425"/>
              <a:gd name="T6" fmla="*/ 0 w 236"/>
              <a:gd name="T7" fmla="*/ 674687 h 425"/>
              <a:gd name="T8" fmla="*/ 0 60000 65536"/>
              <a:gd name="T9" fmla="*/ 0 60000 65536"/>
              <a:gd name="T10" fmla="*/ 0 60000 65536"/>
              <a:gd name="T11" fmla="*/ 0 60000 65536"/>
              <a:gd name="T12" fmla="*/ 0 w 236"/>
              <a:gd name="T13" fmla="*/ 0 h 425"/>
              <a:gd name="T14" fmla="*/ 236 w 236"/>
              <a:gd name="T15" fmla="*/ 425 h 4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6" h="425">
                <a:moveTo>
                  <a:pt x="170" y="0"/>
                </a:moveTo>
                <a:cubicBezTo>
                  <a:pt x="196" y="47"/>
                  <a:pt x="222" y="95"/>
                  <a:pt x="227" y="142"/>
                </a:cubicBezTo>
                <a:cubicBezTo>
                  <a:pt x="232" y="189"/>
                  <a:pt x="236" y="236"/>
                  <a:pt x="198" y="283"/>
                </a:cubicBezTo>
                <a:cubicBezTo>
                  <a:pt x="160" y="330"/>
                  <a:pt x="80" y="377"/>
                  <a:pt x="0" y="425"/>
                </a:cubicBezTo>
              </a:path>
            </a:pathLst>
          </a:custGeom>
          <a:noFill/>
          <a:ln w="9525">
            <a:solidFill>
              <a:srgbClr val="FF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1" name="Freeform 27"/>
          <p:cNvSpPr>
            <a:spLocks/>
          </p:cNvSpPr>
          <p:nvPr/>
        </p:nvSpPr>
        <p:spPr bwMode="auto">
          <a:xfrm>
            <a:off x="1337998" y="2775855"/>
            <a:ext cx="1178058" cy="2925366"/>
          </a:xfrm>
          <a:custGeom>
            <a:avLst/>
            <a:gdLst>
              <a:gd name="T0" fmla="*/ 1087438 w 685"/>
              <a:gd name="T1" fmla="*/ 0 h 1701"/>
              <a:gd name="T2" fmla="*/ 906463 w 685"/>
              <a:gd name="T3" fmla="*/ 404813 h 1701"/>
              <a:gd name="T4" fmla="*/ 862013 w 685"/>
              <a:gd name="T5" fmla="*/ 1439863 h 1701"/>
              <a:gd name="T6" fmla="*/ 96838 w 685"/>
              <a:gd name="T7" fmla="*/ 1979613 h 1701"/>
              <a:gd name="T8" fmla="*/ 276225 w 685"/>
              <a:gd name="T9" fmla="*/ 2700338 h 17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5"/>
              <a:gd name="T16" fmla="*/ 0 h 1701"/>
              <a:gd name="T17" fmla="*/ 685 w 685"/>
              <a:gd name="T18" fmla="*/ 1701 h 17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5" h="1701">
                <a:moveTo>
                  <a:pt x="685" y="0"/>
                </a:moveTo>
                <a:cubicBezTo>
                  <a:pt x="640" y="52"/>
                  <a:pt x="595" y="104"/>
                  <a:pt x="571" y="255"/>
                </a:cubicBezTo>
                <a:cubicBezTo>
                  <a:pt x="547" y="406"/>
                  <a:pt x="628" y="742"/>
                  <a:pt x="543" y="907"/>
                </a:cubicBezTo>
                <a:cubicBezTo>
                  <a:pt x="458" y="1072"/>
                  <a:pt x="122" y="1115"/>
                  <a:pt x="61" y="1247"/>
                </a:cubicBezTo>
                <a:cubicBezTo>
                  <a:pt x="0" y="1379"/>
                  <a:pt x="87" y="1540"/>
                  <a:pt x="174" y="1701"/>
                </a:cubicBezTo>
              </a:path>
            </a:pathLst>
          </a:custGeom>
          <a:noFill/>
          <a:ln w="9525">
            <a:solidFill>
              <a:srgbClr val="FF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2" name="Freeform 28"/>
          <p:cNvSpPr>
            <a:spLocks/>
          </p:cNvSpPr>
          <p:nvPr/>
        </p:nvSpPr>
        <p:spPr bwMode="auto">
          <a:xfrm>
            <a:off x="1491060" y="5358982"/>
            <a:ext cx="431667" cy="488421"/>
          </a:xfrm>
          <a:custGeom>
            <a:avLst/>
            <a:gdLst>
              <a:gd name="T0" fmla="*/ 225425 w 251"/>
              <a:gd name="T1" fmla="*/ 0 h 284"/>
              <a:gd name="T2" fmla="*/ 360362 w 251"/>
              <a:gd name="T3" fmla="*/ 269875 h 284"/>
              <a:gd name="T4" fmla="*/ 0 w 251"/>
              <a:gd name="T5" fmla="*/ 450850 h 284"/>
              <a:gd name="T6" fmla="*/ 0 60000 65536"/>
              <a:gd name="T7" fmla="*/ 0 60000 65536"/>
              <a:gd name="T8" fmla="*/ 0 60000 65536"/>
              <a:gd name="T9" fmla="*/ 0 w 251"/>
              <a:gd name="T10" fmla="*/ 0 h 284"/>
              <a:gd name="T11" fmla="*/ 251 w 251"/>
              <a:gd name="T12" fmla="*/ 284 h 2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1" h="284">
                <a:moveTo>
                  <a:pt x="142" y="0"/>
                </a:moveTo>
                <a:cubicBezTo>
                  <a:pt x="196" y="61"/>
                  <a:pt x="251" y="123"/>
                  <a:pt x="227" y="170"/>
                </a:cubicBezTo>
                <a:cubicBezTo>
                  <a:pt x="203" y="217"/>
                  <a:pt x="38" y="265"/>
                  <a:pt x="0" y="284"/>
                </a:cubicBezTo>
              </a:path>
            </a:pathLst>
          </a:custGeom>
          <a:noFill/>
          <a:ln w="9525">
            <a:solidFill>
              <a:srgbClr val="FF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3" name="Freeform 29"/>
          <p:cNvSpPr>
            <a:spLocks/>
          </p:cNvSpPr>
          <p:nvPr/>
        </p:nvSpPr>
        <p:spPr bwMode="auto">
          <a:xfrm>
            <a:off x="2904729" y="3155930"/>
            <a:ext cx="1651000" cy="2056871"/>
          </a:xfrm>
          <a:custGeom>
            <a:avLst/>
            <a:gdLst>
              <a:gd name="T0" fmla="*/ 0 w 960"/>
              <a:gd name="T1" fmla="*/ 53975 h 1196"/>
              <a:gd name="T2" fmla="*/ 404812 w 960"/>
              <a:gd name="T3" fmla="*/ 142875 h 1196"/>
              <a:gd name="T4" fmla="*/ 990600 w 960"/>
              <a:gd name="T5" fmla="*/ 908050 h 1196"/>
              <a:gd name="T6" fmla="*/ 1485900 w 960"/>
              <a:gd name="T7" fmla="*/ 1358900 h 1196"/>
              <a:gd name="T8" fmla="*/ 1216025 w 960"/>
              <a:gd name="T9" fmla="*/ 1898650 h 11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0"/>
              <a:gd name="T16" fmla="*/ 0 h 1196"/>
              <a:gd name="T17" fmla="*/ 960 w 960"/>
              <a:gd name="T18" fmla="*/ 1196 h 11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0" h="1196">
                <a:moveTo>
                  <a:pt x="0" y="34"/>
                </a:moveTo>
                <a:cubicBezTo>
                  <a:pt x="75" y="17"/>
                  <a:pt x="151" y="0"/>
                  <a:pt x="255" y="90"/>
                </a:cubicBezTo>
                <a:cubicBezTo>
                  <a:pt x="359" y="180"/>
                  <a:pt x="511" y="444"/>
                  <a:pt x="624" y="572"/>
                </a:cubicBezTo>
                <a:cubicBezTo>
                  <a:pt x="737" y="700"/>
                  <a:pt x="912" y="752"/>
                  <a:pt x="936" y="856"/>
                </a:cubicBezTo>
                <a:cubicBezTo>
                  <a:pt x="960" y="960"/>
                  <a:pt x="863" y="1078"/>
                  <a:pt x="766" y="1196"/>
                </a:cubicBezTo>
              </a:path>
            </a:pathLst>
          </a:custGeom>
          <a:noFill/>
          <a:ln w="9525">
            <a:solidFill>
              <a:srgbClr val="FF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2904729" y="3701104"/>
            <a:ext cx="5365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 i="1"/>
              <a:t>v</a:t>
            </a: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2662238" y="4578197"/>
            <a:ext cx="5365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 i="1"/>
              <a:t>w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3938887" y="1400775"/>
            <a:ext cx="2388791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67" dirty="0">
                <a:latin typeface="Calibri" pitchFamily="34" charset="0"/>
                <a:cs typeface="Calibri" pitchFamily="34" charset="0"/>
              </a:rPr>
              <a:t>Ancestors of </a:t>
            </a:r>
            <a:r>
              <a:rPr lang="en-US" altLang="zh-CN" sz="2167" i="1" dirty="0">
                <a:latin typeface="Calibri" pitchFamily="34" charset="0"/>
                <a:cs typeface="Calibri" pitchFamily="34" charset="0"/>
              </a:rPr>
              <a:t>v</a:t>
            </a:r>
            <a:endParaRPr lang="en-US" altLang="zh-CN" sz="2167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flipH="1">
            <a:off x="2904729" y="1897042"/>
            <a:ext cx="1171178" cy="1024996"/>
          </a:xfrm>
          <a:prstGeom prst="line">
            <a:avLst/>
          </a:prstGeom>
          <a:noFill/>
          <a:ln w="9525">
            <a:solidFill>
              <a:srgbClr val="3366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5537730" y="5407136"/>
            <a:ext cx="3217731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67" dirty="0" err="1">
                <a:latin typeface="Calibri" pitchFamily="34" charset="0"/>
                <a:cs typeface="Calibri" pitchFamily="34" charset="0"/>
              </a:rPr>
              <a:t>Subtree</a:t>
            </a:r>
            <a:r>
              <a:rPr lang="en-US" altLang="zh-CN" sz="2167" dirty="0">
                <a:latin typeface="Calibri" pitchFamily="34" charset="0"/>
                <a:cs typeface="Calibri" pitchFamily="34" charset="0"/>
              </a:rPr>
              <a:t> rooted at </a:t>
            </a:r>
            <a:r>
              <a:rPr lang="en-US" altLang="zh-CN" sz="2167" i="1" dirty="0">
                <a:latin typeface="Calibri" pitchFamily="34" charset="0"/>
                <a:cs typeface="Calibri" pitchFamily="34" charset="0"/>
              </a:rPr>
              <a:t>w</a:t>
            </a:r>
            <a:endParaRPr lang="en-US" altLang="zh-CN" sz="2167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 flipH="1">
            <a:off x="3685514" y="5651348"/>
            <a:ext cx="1852215" cy="438546"/>
          </a:xfrm>
          <a:prstGeom prst="line">
            <a:avLst/>
          </a:prstGeom>
          <a:noFill/>
          <a:ln w="9525">
            <a:solidFill>
              <a:srgbClr val="3366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5029584" y="6568398"/>
            <a:ext cx="1365515" cy="0"/>
          </a:xfrm>
          <a:prstGeom prst="line">
            <a:avLst/>
          </a:prstGeom>
          <a:noFill/>
          <a:ln w="9525">
            <a:solidFill>
              <a:srgbClr val="FF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6541282" y="6353425"/>
            <a:ext cx="2506543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67" dirty="0">
                <a:latin typeface="Calibri" pitchFamily="34" charset="0"/>
                <a:cs typeface="Calibri" pitchFamily="34" charset="0"/>
              </a:rPr>
              <a:t>Back edge(</a:t>
            </a:r>
            <a:r>
              <a:rPr lang="zh-CN" altLang="en-US" sz="2167" dirty="0">
                <a:latin typeface="Calibri" pitchFamily="34" charset="0"/>
                <a:cs typeface="Calibri" pitchFamily="34" charset="0"/>
              </a:rPr>
              <a:t>返回边</a:t>
            </a:r>
            <a:r>
              <a:rPr lang="en-US" altLang="zh-CN" sz="2167" dirty="0"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5537730" y="4083278"/>
            <a:ext cx="3510095" cy="902555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rgbClr val="339966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1950" b="1" dirty="0">
                <a:latin typeface="Calibri" pitchFamily="34" charset="0"/>
                <a:ea typeface="宋体" pitchFamily="2" charset="-122"/>
                <a:cs typeface="Calibri" pitchFamily="34" charset="0"/>
              </a:rPr>
              <a:t>如果</a:t>
            </a:r>
            <a:r>
              <a:rPr lang="en-US" altLang="zh-CN" sz="1950" b="1" dirty="0">
                <a:latin typeface="Calibri" pitchFamily="34" charset="0"/>
                <a:ea typeface="宋体" pitchFamily="2" charset="-122"/>
                <a:cs typeface="Calibri" pitchFamily="34" charset="0"/>
              </a:rPr>
              <a:t>v</a:t>
            </a:r>
            <a:r>
              <a:rPr lang="zh-CN" altLang="en-US" sz="1950" b="1" dirty="0">
                <a:latin typeface="Calibri" pitchFamily="34" charset="0"/>
                <a:ea typeface="宋体" pitchFamily="2" charset="-122"/>
                <a:cs typeface="Calibri" pitchFamily="34" charset="0"/>
              </a:rPr>
              <a:t>是分支上距离根最远的割点，则检测到一个</a:t>
            </a:r>
            <a:r>
              <a:rPr lang="en-US" altLang="zh-CN" sz="1950" b="1" dirty="0">
                <a:latin typeface="Calibri" pitchFamily="34" charset="0"/>
                <a:ea typeface="宋体" pitchFamily="2" charset="-122"/>
                <a:cs typeface="Calibri" pitchFamily="34" charset="0"/>
              </a:rPr>
              <a:t>2-</a:t>
            </a:r>
            <a:r>
              <a:rPr lang="zh-CN" altLang="en-US" sz="1950" b="1" dirty="0">
                <a:latin typeface="Calibri" pitchFamily="34" charset="0"/>
                <a:ea typeface="宋体" pitchFamily="2" charset="-122"/>
                <a:cs typeface="Calibri" pitchFamily="34" charset="0"/>
              </a:rPr>
              <a:t>点连通分支。</a:t>
            </a:r>
            <a:endParaRPr lang="en-US" altLang="zh-CN" sz="1950" b="1" dirty="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85F4-10D0-4259-89E3-644EA3B044A0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9155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Updating the value of </a:t>
            </a:r>
            <a:r>
              <a:rPr lang="en-US" altLang="zh-CN" i="1" dirty="0">
                <a:solidFill>
                  <a:srgbClr val="FF0000"/>
                </a:solidFill>
              </a:rPr>
              <a:t>back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728" y="1771121"/>
            <a:ext cx="8893043" cy="5023512"/>
          </a:xfrm>
        </p:spPr>
        <p:txBody>
          <a:bodyPr/>
          <a:lstStyle/>
          <a:p>
            <a:pPr eaLnBrk="1" hangingPunct="1"/>
            <a:r>
              <a:rPr lang="en-US" altLang="zh-CN" i="1" dirty="0">
                <a:solidFill>
                  <a:srgbClr val="FF0000"/>
                </a:solidFill>
              </a:rPr>
              <a:t>v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首次</a:t>
            </a:r>
            <a:r>
              <a:rPr lang="zh-CN" altLang="en-US" u="sng" dirty="0">
                <a:solidFill>
                  <a:srgbClr val="FF0000"/>
                </a:solidFill>
              </a:rPr>
              <a:t>被发现时（</a:t>
            </a:r>
            <a:r>
              <a:rPr lang="en-US" altLang="zh-CN" dirty="0">
                <a:solidFill>
                  <a:srgbClr val="FF0000"/>
                </a:solidFill>
              </a:rPr>
              <a:t>first discovered</a:t>
            </a:r>
            <a:r>
              <a:rPr lang="zh-CN" altLang="en-US" dirty="0">
                <a:solidFill>
                  <a:srgbClr val="FF0000"/>
                </a:solidFill>
              </a:rPr>
              <a:t>）：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i="1" dirty="0">
                <a:solidFill>
                  <a:srgbClr val="0000CC"/>
                </a:solidFill>
              </a:rPr>
              <a:t>	back </a:t>
            </a:r>
            <a:r>
              <a:rPr lang="en-US" altLang="zh-CN" b="1" dirty="0">
                <a:solidFill>
                  <a:srgbClr val="0000CC"/>
                </a:solidFill>
              </a:rPr>
              <a:t>= </a:t>
            </a:r>
            <a:r>
              <a:rPr lang="en-US" altLang="zh-CN" b="1" i="1" dirty="0" err="1">
                <a:solidFill>
                  <a:srgbClr val="0000CC"/>
                </a:solidFill>
              </a:rPr>
              <a:t>discoverTime</a:t>
            </a:r>
            <a:r>
              <a:rPr lang="en-US" altLang="zh-CN" b="1" dirty="0">
                <a:solidFill>
                  <a:srgbClr val="0000CC"/>
                </a:solidFill>
              </a:rPr>
              <a:t>(</a:t>
            </a:r>
            <a:r>
              <a:rPr lang="en-US" altLang="zh-CN" b="1" i="1" dirty="0">
                <a:solidFill>
                  <a:srgbClr val="0000CC"/>
                </a:solidFill>
              </a:rPr>
              <a:t>v</a:t>
            </a:r>
            <a:r>
              <a:rPr lang="en-US" altLang="zh-CN" b="1" dirty="0">
                <a:solidFill>
                  <a:srgbClr val="0000CC"/>
                </a:solidFill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从 </a:t>
            </a:r>
            <a:r>
              <a:rPr lang="en-US" altLang="zh-CN" i="1" dirty="0">
                <a:solidFill>
                  <a:srgbClr val="FF0000"/>
                </a:solidFill>
              </a:rPr>
              <a:t>v </a:t>
            </a:r>
            <a:r>
              <a:rPr lang="zh-CN" altLang="en-US" dirty="0">
                <a:solidFill>
                  <a:srgbClr val="FF0000"/>
                </a:solidFill>
              </a:rPr>
              <a:t>遍历其邻居遇到返回边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 err="1">
                <a:solidFill>
                  <a:srgbClr val="FF0000"/>
                </a:solidFill>
              </a:rPr>
              <a:t>vw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时：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b="1" i="1" dirty="0">
                <a:solidFill>
                  <a:srgbClr val="0000CC"/>
                </a:solidFill>
              </a:rPr>
              <a:t>	back = </a:t>
            </a:r>
            <a:r>
              <a:rPr lang="en-US" altLang="zh-CN" b="1" dirty="0">
                <a:solidFill>
                  <a:srgbClr val="0000CC"/>
                </a:solidFill>
              </a:rPr>
              <a:t>min</a:t>
            </a:r>
            <a:r>
              <a:rPr lang="en-US" altLang="zh-CN" b="1" i="1" dirty="0">
                <a:solidFill>
                  <a:srgbClr val="0000CC"/>
                </a:solidFill>
              </a:rPr>
              <a:t>(back, </a:t>
            </a:r>
            <a:r>
              <a:rPr lang="en-US" altLang="zh-CN" b="1" i="1" dirty="0" err="1">
                <a:solidFill>
                  <a:srgbClr val="0000CC"/>
                </a:solidFill>
              </a:rPr>
              <a:t>discoverTime</a:t>
            </a:r>
            <a:r>
              <a:rPr lang="en-US" altLang="zh-CN" b="1" i="1" dirty="0">
                <a:solidFill>
                  <a:srgbClr val="0000CC"/>
                </a:solidFill>
              </a:rPr>
              <a:t>(w))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从 </a:t>
            </a:r>
            <a:r>
              <a:rPr lang="en-US" altLang="zh-CN" i="1" dirty="0">
                <a:solidFill>
                  <a:srgbClr val="FF0000"/>
                </a:solidFill>
              </a:rPr>
              <a:t>w </a:t>
            </a:r>
            <a:r>
              <a:rPr lang="zh-CN" altLang="en-US" dirty="0">
                <a:solidFill>
                  <a:srgbClr val="FF0000"/>
                </a:solidFill>
              </a:rPr>
              <a:t>回溯到 </a:t>
            </a:r>
            <a:r>
              <a:rPr lang="en-US" altLang="zh-CN" i="1" dirty="0">
                <a:solidFill>
                  <a:srgbClr val="FF0000"/>
                </a:solidFill>
              </a:rPr>
              <a:t>v </a:t>
            </a:r>
            <a:r>
              <a:rPr lang="zh-CN" altLang="en-US" dirty="0">
                <a:solidFill>
                  <a:srgbClr val="FF0000"/>
                </a:solidFill>
              </a:rPr>
              <a:t>时：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b="1" i="1" dirty="0">
                <a:solidFill>
                  <a:srgbClr val="0000CC"/>
                </a:solidFill>
              </a:rPr>
              <a:t>	back </a:t>
            </a:r>
            <a:r>
              <a:rPr lang="en-US" altLang="zh-CN" b="1" dirty="0">
                <a:solidFill>
                  <a:srgbClr val="0000CC"/>
                </a:solidFill>
              </a:rPr>
              <a:t>= min(</a:t>
            </a:r>
            <a:r>
              <a:rPr lang="en-US" altLang="zh-CN" b="1" i="1" dirty="0">
                <a:solidFill>
                  <a:srgbClr val="0000CC"/>
                </a:solidFill>
              </a:rPr>
              <a:t>back, </a:t>
            </a:r>
            <a:r>
              <a:rPr lang="en-US" altLang="zh-CN" b="1" i="1" dirty="0" err="1">
                <a:solidFill>
                  <a:srgbClr val="0000CC"/>
                </a:solidFill>
              </a:rPr>
              <a:t>w.back</a:t>
            </a:r>
            <a:r>
              <a:rPr lang="en-US" altLang="zh-CN" b="1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59</a:t>
            </a:fld>
            <a:endParaRPr lang="zh-CN" altLang="en-US"/>
          </a:p>
        </p:txBody>
      </p:sp>
      <p:sp>
        <p:nvSpPr>
          <p:cNvPr id="2" name="云形 1"/>
          <p:cNvSpPr/>
          <p:nvPr/>
        </p:nvSpPr>
        <p:spPr>
          <a:xfrm>
            <a:off x="6045121" y="5067182"/>
            <a:ext cx="3588399" cy="1872208"/>
          </a:xfrm>
          <a:prstGeom prst="cloud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en-US" altLang="zh-CN" sz="1733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 back value of </a:t>
            </a:r>
            <a:r>
              <a:rPr lang="en-US" altLang="zh-CN" sz="1733" i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altLang="zh-CN" sz="1733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is the smallest discover time a back edge “sees” from </a:t>
            </a:r>
            <a:r>
              <a:rPr lang="en-US" altLang="zh-CN" sz="1733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any </a:t>
            </a:r>
            <a:r>
              <a:rPr lang="en-US" altLang="zh-CN" sz="1733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subtree</a:t>
            </a:r>
            <a:r>
              <a:rPr lang="en-US" altLang="zh-CN" sz="1733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of </a:t>
            </a:r>
            <a:r>
              <a:rPr lang="en-US" altLang="zh-CN" sz="1733" i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v.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E39DF-8662-48AA-963E-C5C56974BF6C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13525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068" y="-159399"/>
            <a:ext cx="8915400" cy="468052"/>
          </a:xfrm>
        </p:spPr>
        <p:txBody>
          <a:bodyPr/>
          <a:lstStyle/>
          <a:p>
            <a:pPr algn="l"/>
            <a:r>
              <a:rPr lang="zh-CN" altLang="en-US" sz="3467" dirty="0"/>
              <a:t>邻接表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97" y="308653"/>
            <a:ext cx="8190000" cy="638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F1425-3CB2-4C5F-891A-BA2658B0B847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773422"/>
      </p:ext>
    </p:extLst>
  </p:cSld>
  <p:clrMapOvr>
    <a:masterClrMapping/>
  </p:clrMapOvr>
  <p:transition spd="med">
    <p:pull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 107"/>
          <p:cNvGrpSpPr/>
          <p:nvPr/>
        </p:nvGrpSpPr>
        <p:grpSpPr>
          <a:xfrm>
            <a:off x="350837" y="1263459"/>
            <a:ext cx="9555163" cy="5593796"/>
            <a:chOff x="323850" y="1628775"/>
            <a:chExt cx="8820150" cy="5163504"/>
          </a:xfrm>
        </p:grpSpPr>
        <p:sp>
          <p:nvSpPr>
            <p:cNvPr id="6" name="Line 210"/>
            <p:cNvSpPr>
              <a:spLocks noChangeShapeType="1"/>
            </p:cNvSpPr>
            <p:nvPr/>
          </p:nvSpPr>
          <p:spPr bwMode="auto">
            <a:xfrm>
              <a:off x="5607050" y="2033587"/>
              <a:ext cx="1736725" cy="1620837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grpSp>
          <p:nvGrpSpPr>
            <p:cNvPr id="7" name="Group 64"/>
            <p:cNvGrpSpPr>
              <a:grpSpLocks/>
            </p:cNvGrpSpPr>
            <p:nvPr/>
          </p:nvGrpSpPr>
          <p:grpSpPr bwMode="auto">
            <a:xfrm>
              <a:off x="1800225" y="2060575"/>
              <a:ext cx="504825" cy="503238"/>
              <a:chOff x="1156" y="1389"/>
              <a:chExt cx="318" cy="317"/>
            </a:xfrm>
          </p:grpSpPr>
          <p:sp>
            <p:nvSpPr>
              <p:cNvPr id="8" name="Oval 65"/>
              <p:cNvSpPr>
                <a:spLocks noChangeArrowheads="1"/>
              </p:cNvSpPr>
              <p:nvPr/>
            </p:nvSpPr>
            <p:spPr bwMode="auto">
              <a:xfrm>
                <a:off x="1156" y="1389"/>
                <a:ext cx="318" cy="317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9" name="Text Box 66"/>
              <p:cNvSpPr txBox="1">
                <a:spLocks noChangeArrowheads="1"/>
              </p:cNvSpPr>
              <p:nvPr/>
            </p:nvSpPr>
            <p:spPr bwMode="auto">
              <a:xfrm>
                <a:off x="1202" y="1389"/>
                <a:ext cx="27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 b="1"/>
                  <a:t>G</a:t>
                </a:r>
              </a:p>
            </p:txBody>
          </p:sp>
        </p:grpSp>
        <p:grpSp>
          <p:nvGrpSpPr>
            <p:cNvPr id="10" name="Group 67"/>
            <p:cNvGrpSpPr>
              <a:grpSpLocks/>
            </p:cNvGrpSpPr>
            <p:nvPr/>
          </p:nvGrpSpPr>
          <p:grpSpPr bwMode="auto">
            <a:xfrm>
              <a:off x="1800225" y="2900363"/>
              <a:ext cx="504825" cy="503237"/>
              <a:chOff x="1156" y="1389"/>
              <a:chExt cx="318" cy="317"/>
            </a:xfrm>
          </p:grpSpPr>
          <p:sp>
            <p:nvSpPr>
              <p:cNvPr id="11" name="Oval 68"/>
              <p:cNvSpPr>
                <a:spLocks noChangeArrowheads="1"/>
              </p:cNvSpPr>
              <p:nvPr/>
            </p:nvSpPr>
            <p:spPr bwMode="auto">
              <a:xfrm>
                <a:off x="1156" y="1389"/>
                <a:ext cx="318" cy="317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12" name="Text Box 69"/>
              <p:cNvSpPr txBox="1">
                <a:spLocks noChangeArrowheads="1"/>
              </p:cNvSpPr>
              <p:nvPr/>
            </p:nvSpPr>
            <p:spPr bwMode="auto">
              <a:xfrm>
                <a:off x="1202" y="1389"/>
                <a:ext cx="27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 b="1"/>
                  <a:t>B</a:t>
                </a:r>
              </a:p>
            </p:txBody>
          </p:sp>
        </p:grpSp>
        <p:grpSp>
          <p:nvGrpSpPr>
            <p:cNvPr id="13" name="Group 70"/>
            <p:cNvGrpSpPr>
              <a:grpSpLocks/>
            </p:cNvGrpSpPr>
            <p:nvPr/>
          </p:nvGrpSpPr>
          <p:grpSpPr bwMode="auto">
            <a:xfrm>
              <a:off x="2771775" y="2481263"/>
              <a:ext cx="504825" cy="503237"/>
              <a:chOff x="1156" y="1389"/>
              <a:chExt cx="318" cy="317"/>
            </a:xfrm>
          </p:grpSpPr>
          <p:sp>
            <p:nvSpPr>
              <p:cNvPr id="14" name="Oval 71"/>
              <p:cNvSpPr>
                <a:spLocks noChangeArrowheads="1"/>
              </p:cNvSpPr>
              <p:nvPr/>
            </p:nvSpPr>
            <p:spPr bwMode="auto">
              <a:xfrm>
                <a:off x="1156" y="1389"/>
                <a:ext cx="318" cy="317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15" name="Text Box 72"/>
              <p:cNvSpPr txBox="1">
                <a:spLocks noChangeArrowheads="1"/>
              </p:cNvSpPr>
              <p:nvPr/>
            </p:nvSpPr>
            <p:spPr bwMode="auto">
              <a:xfrm>
                <a:off x="1202" y="1389"/>
                <a:ext cx="27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 b="1"/>
                  <a:t>I</a:t>
                </a:r>
              </a:p>
            </p:txBody>
          </p:sp>
        </p:grpSp>
        <p:grpSp>
          <p:nvGrpSpPr>
            <p:cNvPr id="16" name="Group 73"/>
            <p:cNvGrpSpPr>
              <a:grpSpLocks/>
            </p:cNvGrpSpPr>
            <p:nvPr/>
          </p:nvGrpSpPr>
          <p:grpSpPr bwMode="auto">
            <a:xfrm>
              <a:off x="2771775" y="3321050"/>
              <a:ext cx="504825" cy="503238"/>
              <a:chOff x="1156" y="1389"/>
              <a:chExt cx="318" cy="317"/>
            </a:xfrm>
          </p:grpSpPr>
          <p:sp>
            <p:nvSpPr>
              <p:cNvPr id="17" name="Oval 74"/>
              <p:cNvSpPr>
                <a:spLocks noChangeArrowheads="1"/>
              </p:cNvSpPr>
              <p:nvPr/>
            </p:nvSpPr>
            <p:spPr bwMode="auto">
              <a:xfrm>
                <a:off x="1156" y="1389"/>
                <a:ext cx="318" cy="317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18" name="Text Box 75"/>
              <p:cNvSpPr txBox="1">
                <a:spLocks noChangeArrowheads="1"/>
              </p:cNvSpPr>
              <p:nvPr/>
            </p:nvSpPr>
            <p:spPr bwMode="auto">
              <a:xfrm>
                <a:off x="1202" y="1389"/>
                <a:ext cx="27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 b="1"/>
                  <a:t>C</a:t>
                </a:r>
              </a:p>
            </p:txBody>
          </p:sp>
        </p:grpSp>
        <p:sp>
          <p:nvSpPr>
            <p:cNvPr id="19" name="Line 76"/>
            <p:cNvSpPr>
              <a:spLocks noChangeShapeType="1"/>
            </p:cNvSpPr>
            <p:nvPr/>
          </p:nvSpPr>
          <p:spPr bwMode="auto">
            <a:xfrm>
              <a:off x="2051050" y="2556435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0" name="Line 77"/>
            <p:cNvSpPr>
              <a:spLocks noChangeShapeType="1"/>
            </p:cNvSpPr>
            <p:nvPr/>
          </p:nvSpPr>
          <p:spPr bwMode="auto">
            <a:xfrm>
              <a:off x="2051050" y="3375493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1" name="Line 78"/>
            <p:cNvSpPr>
              <a:spLocks noChangeShapeType="1"/>
            </p:cNvSpPr>
            <p:nvPr/>
          </p:nvSpPr>
          <p:spPr bwMode="auto">
            <a:xfrm>
              <a:off x="2268538" y="2349500"/>
              <a:ext cx="503237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2" name="Line 79"/>
            <p:cNvSpPr>
              <a:spLocks noChangeShapeType="1"/>
            </p:cNvSpPr>
            <p:nvPr/>
          </p:nvSpPr>
          <p:spPr bwMode="auto">
            <a:xfrm flipV="1">
              <a:off x="2322045" y="2870668"/>
              <a:ext cx="503238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3" name="Line 80"/>
            <p:cNvSpPr>
              <a:spLocks noChangeShapeType="1"/>
            </p:cNvSpPr>
            <p:nvPr/>
          </p:nvSpPr>
          <p:spPr bwMode="auto">
            <a:xfrm>
              <a:off x="2339975" y="3204135"/>
              <a:ext cx="43180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grpSp>
          <p:nvGrpSpPr>
            <p:cNvPr id="24" name="Group 81"/>
            <p:cNvGrpSpPr>
              <a:grpSpLocks/>
            </p:cNvGrpSpPr>
            <p:nvPr/>
          </p:nvGrpSpPr>
          <p:grpSpPr bwMode="auto">
            <a:xfrm>
              <a:off x="3276600" y="4581525"/>
              <a:ext cx="504825" cy="503238"/>
              <a:chOff x="1156" y="1389"/>
              <a:chExt cx="318" cy="317"/>
            </a:xfrm>
          </p:grpSpPr>
          <p:sp>
            <p:nvSpPr>
              <p:cNvPr id="25" name="Oval 82"/>
              <p:cNvSpPr>
                <a:spLocks noChangeArrowheads="1"/>
              </p:cNvSpPr>
              <p:nvPr/>
            </p:nvSpPr>
            <p:spPr bwMode="auto">
              <a:xfrm>
                <a:off x="1156" y="1389"/>
                <a:ext cx="318" cy="317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26" name="Text Box 83"/>
              <p:cNvSpPr txBox="1">
                <a:spLocks noChangeArrowheads="1"/>
              </p:cNvSpPr>
              <p:nvPr/>
            </p:nvSpPr>
            <p:spPr bwMode="auto">
              <a:xfrm>
                <a:off x="1202" y="1389"/>
                <a:ext cx="27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 b="1"/>
                  <a:t>J</a:t>
                </a:r>
              </a:p>
            </p:txBody>
          </p:sp>
        </p:grpSp>
        <p:grpSp>
          <p:nvGrpSpPr>
            <p:cNvPr id="27" name="Group 84"/>
            <p:cNvGrpSpPr>
              <a:grpSpLocks/>
            </p:cNvGrpSpPr>
            <p:nvPr/>
          </p:nvGrpSpPr>
          <p:grpSpPr bwMode="auto">
            <a:xfrm>
              <a:off x="323850" y="4581525"/>
              <a:ext cx="504825" cy="503238"/>
              <a:chOff x="1156" y="1389"/>
              <a:chExt cx="318" cy="317"/>
            </a:xfrm>
          </p:grpSpPr>
          <p:sp>
            <p:nvSpPr>
              <p:cNvPr id="28" name="Oval 85"/>
              <p:cNvSpPr>
                <a:spLocks noChangeArrowheads="1"/>
              </p:cNvSpPr>
              <p:nvPr/>
            </p:nvSpPr>
            <p:spPr bwMode="auto">
              <a:xfrm>
                <a:off x="1156" y="1389"/>
                <a:ext cx="318" cy="317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29" name="Text Box 86"/>
              <p:cNvSpPr txBox="1">
                <a:spLocks noChangeArrowheads="1"/>
              </p:cNvSpPr>
              <p:nvPr/>
            </p:nvSpPr>
            <p:spPr bwMode="auto">
              <a:xfrm>
                <a:off x="1202" y="1389"/>
                <a:ext cx="27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 b="1"/>
                  <a:t>H</a:t>
                </a:r>
              </a:p>
            </p:txBody>
          </p:sp>
        </p:grpSp>
        <p:grpSp>
          <p:nvGrpSpPr>
            <p:cNvPr id="30" name="Group 87"/>
            <p:cNvGrpSpPr>
              <a:grpSpLocks/>
            </p:cNvGrpSpPr>
            <p:nvPr/>
          </p:nvGrpSpPr>
          <p:grpSpPr bwMode="auto">
            <a:xfrm>
              <a:off x="2538413" y="5734050"/>
              <a:ext cx="504825" cy="503238"/>
              <a:chOff x="1156" y="1389"/>
              <a:chExt cx="318" cy="317"/>
            </a:xfrm>
          </p:grpSpPr>
          <p:sp>
            <p:nvSpPr>
              <p:cNvPr id="31" name="Oval 88"/>
              <p:cNvSpPr>
                <a:spLocks noChangeArrowheads="1"/>
              </p:cNvSpPr>
              <p:nvPr/>
            </p:nvSpPr>
            <p:spPr bwMode="auto">
              <a:xfrm>
                <a:off x="1156" y="1389"/>
                <a:ext cx="318" cy="317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32" name="Text Box 89"/>
              <p:cNvSpPr txBox="1">
                <a:spLocks noChangeArrowheads="1"/>
              </p:cNvSpPr>
              <p:nvPr/>
            </p:nvSpPr>
            <p:spPr bwMode="auto">
              <a:xfrm>
                <a:off x="1202" y="1389"/>
                <a:ext cx="27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 b="1"/>
                  <a:t>D</a:t>
                </a:r>
              </a:p>
            </p:txBody>
          </p:sp>
        </p:grpSp>
        <p:grpSp>
          <p:nvGrpSpPr>
            <p:cNvPr id="33" name="Group 90"/>
            <p:cNvGrpSpPr>
              <a:grpSpLocks/>
            </p:cNvGrpSpPr>
            <p:nvPr/>
          </p:nvGrpSpPr>
          <p:grpSpPr bwMode="auto">
            <a:xfrm>
              <a:off x="1062038" y="5734050"/>
              <a:ext cx="504825" cy="503238"/>
              <a:chOff x="1156" y="1389"/>
              <a:chExt cx="318" cy="317"/>
            </a:xfrm>
          </p:grpSpPr>
          <p:sp>
            <p:nvSpPr>
              <p:cNvPr id="34" name="Oval 91"/>
              <p:cNvSpPr>
                <a:spLocks noChangeArrowheads="1"/>
              </p:cNvSpPr>
              <p:nvPr/>
            </p:nvSpPr>
            <p:spPr bwMode="auto">
              <a:xfrm>
                <a:off x="1156" y="1389"/>
                <a:ext cx="318" cy="317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35" name="Text Box 92"/>
              <p:cNvSpPr txBox="1">
                <a:spLocks noChangeArrowheads="1"/>
              </p:cNvSpPr>
              <p:nvPr/>
            </p:nvSpPr>
            <p:spPr bwMode="auto">
              <a:xfrm>
                <a:off x="1202" y="1389"/>
                <a:ext cx="27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 b="1"/>
                  <a:t>A</a:t>
                </a:r>
              </a:p>
            </p:txBody>
          </p:sp>
        </p:grpSp>
        <p:grpSp>
          <p:nvGrpSpPr>
            <p:cNvPr id="36" name="Group 93"/>
            <p:cNvGrpSpPr>
              <a:grpSpLocks/>
            </p:cNvGrpSpPr>
            <p:nvPr/>
          </p:nvGrpSpPr>
          <p:grpSpPr bwMode="auto">
            <a:xfrm>
              <a:off x="1800225" y="3740150"/>
              <a:ext cx="504825" cy="503238"/>
              <a:chOff x="1156" y="1389"/>
              <a:chExt cx="318" cy="317"/>
            </a:xfrm>
          </p:grpSpPr>
          <p:sp>
            <p:nvSpPr>
              <p:cNvPr id="37" name="Oval 94"/>
              <p:cNvSpPr>
                <a:spLocks noChangeArrowheads="1"/>
              </p:cNvSpPr>
              <p:nvPr/>
            </p:nvSpPr>
            <p:spPr bwMode="auto">
              <a:xfrm>
                <a:off x="1156" y="1389"/>
                <a:ext cx="318" cy="317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38" name="Text Box 95"/>
              <p:cNvSpPr txBox="1">
                <a:spLocks noChangeArrowheads="1"/>
              </p:cNvSpPr>
              <p:nvPr/>
            </p:nvSpPr>
            <p:spPr bwMode="auto">
              <a:xfrm>
                <a:off x="1202" y="1389"/>
                <a:ext cx="27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 b="1"/>
                  <a:t>E</a:t>
                </a:r>
              </a:p>
            </p:txBody>
          </p:sp>
        </p:grpSp>
        <p:sp>
          <p:nvSpPr>
            <p:cNvPr id="39" name="Line 96"/>
            <p:cNvSpPr>
              <a:spLocks noChangeShapeType="1"/>
            </p:cNvSpPr>
            <p:nvPr/>
          </p:nvSpPr>
          <p:spPr bwMode="auto">
            <a:xfrm flipV="1">
              <a:off x="2286468" y="3698408"/>
              <a:ext cx="503237" cy="217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grpSp>
          <p:nvGrpSpPr>
            <p:cNvPr id="40" name="Group 97"/>
            <p:cNvGrpSpPr>
              <a:grpSpLocks/>
            </p:cNvGrpSpPr>
            <p:nvPr/>
          </p:nvGrpSpPr>
          <p:grpSpPr bwMode="auto">
            <a:xfrm>
              <a:off x="1800225" y="4581525"/>
              <a:ext cx="504825" cy="503238"/>
              <a:chOff x="1156" y="1389"/>
              <a:chExt cx="318" cy="317"/>
            </a:xfrm>
          </p:grpSpPr>
          <p:sp>
            <p:nvSpPr>
              <p:cNvPr id="41" name="Oval 98"/>
              <p:cNvSpPr>
                <a:spLocks noChangeArrowheads="1"/>
              </p:cNvSpPr>
              <p:nvPr/>
            </p:nvSpPr>
            <p:spPr bwMode="auto">
              <a:xfrm>
                <a:off x="1156" y="1389"/>
                <a:ext cx="318" cy="317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42" name="Text Box 99"/>
              <p:cNvSpPr txBox="1">
                <a:spLocks noChangeArrowheads="1"/>
              </p:cNvSpPr>
              <p:nvPr/>
            </p:nvSpPr>
            <p:spPr bwMode="auto">
              <a:xfrm>
                <a:off x="1202" y="1389"/>
                <a:ext cx="27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 b="1"/>
                  <a:t>F</a:t>
                </a:r>
              </a:p>
            </p:txBody>
          </p:sp>
        </p:grpSp>
        <p:sp>
          <p:nvSpPr>
            <p:cNvPr id="43" name="Line 100"/>
            <p:cNvSpPr>
              <a:spLocks noChangeShapeType="1"/>
            </p:cNvSpPr>
            <p:nvPr/>
          </p:nvSpPr>
          <p:spPr bwMode="auto">
            <a:xfrm>
              <a:off x="2051050" y="4221163"/>
              <a:ext cx="0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44" name="Line 101"/>
            <p:cNvSpPr>
              <a:spLocks noChangeShapeType="1"/>
            </p:cNvSpPr>
            <p:nvPr/>
          </p:nvSpPr>
          <p:spPr bwMode="auto">
            <a:xfrm>
              <a:off x="827088" y="4797425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45" name="Line 102"/>
            <p:cNvSpPr>
              <a:spLocks noChangeShapeType="1"/>
            </p:cNvSpPr>
            <p:nvPr/>
          </p:nvSpPr>
          <p:spPr bwMode="auto">
            <a:xfrm>
              <a:off x="2295433" y="4797425"/>
              <a:ext cx="97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46" name="Line 103"/>
            <p:cNvSpPr>
              <a:spLocks noChangeShapeType="1"/>
            </p:cNvSpPr>
            <p:nvPr/>
          </p:nvSpPr>
          <p:spPr bwMode="auto">
            <a:xfrm>
              <a:off x="684213" y="5084763"/>
              <a:ext cx="431800" cy="649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47" name="Line 104"/>
            <p:cNvSpPr>
              <a:spLocks noChangeShapeType="1"/>
            </p:cNvSpPr>
            <p:nvPr/>
          </p:nvSpPr>
          <p:spPr bwMode="auto">
            <a:xfrm>
              <a:off x="1547813" y="5949950"/>
              <a:ext cx="100806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48" name="Line 105"/>
            <p:cNvSpPr>
              <a:spLocks noChangeShapeType="1"/>
            </p:cNvSpPr>
            <p:nvPr/>
          </p:nvSpPr>
          <p:spPr bwMode="auto">
            <a:xfrm flipV="1">
              <a:off x="2916238" y="5084763"/>
              <a:ext cx="503237" cy="649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49" name="Line 106"/>
            <p:cNvSpPr>
              <a:spLocks noChangeShapeType="1"/>
            </p:cNvSpPr>
            <p:nvPr/>
          </p:nvSpPr>
          <p:spPr bwMode="auto">
            <a:xfrm flipV="1">
              <a:off x="1422400" y="5084763"/>
              <a:ext cx="485775" cy="684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50" name="Line 107"/>
            <p:cNvSpPr>
              <a:spLocks noChangeShapeType="1"/>
            </p:cNvSpPr>
            <p:nvPr/>
          </p:nvSpPr>
          <p:spPr bwMode="auto">
            <a:xfrm>
              <a:off x="2124075" y="5084763"/>
              <a:ext cx="576263" cy="64928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51" name="Text Box 153"/>
            <p:cNvSpPr txBox="1">
              <a:spLocks noChangeArrowheads="1"/>
            </p:cNvSpPr>
            <p:nvPr/>
          </p:nvSpPr>
          <p:spPr bwMode="auto">
            <a:xfrm>
              <a:off x="701675" y="6129338"/>
              <a:ext cx="1350963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1/1</a:t>
              </a:r>
            </a:p>
          </p:txBody>
        </p:sp>
        <p:sp>
          <p:nvSpPr>
            <p:cNvPr id="52" name="Text Box 154"/>
            <p:cNvSpPr txBox="1">
              <a:spLocks noChangeArrowheads="1"/>
            </p:cNvSpPr>
            <p:nvPr/>
          </p:nvSpPr>
          <p:spPr bwMode="auto">
            <a:xfrm>
              <a:off x="2951163" y="6038850"/>
              <a:ext cx="1350962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2/2</a:t>
              </a:r>
            </a:p>
          </p:txBody>
        </p:sp>
        <p:sp>
          <p:nvSpPr>
            <p:cNvPr id="53" name="Text Box 155"/>
            <p:cNvSpPr txBox="1">
              <a:spLocks noChangeArrowheads="1"/>
            </p:cNvSpPr>
            <p:nvPr/>
          </p:nvSpPr>
          <p:spPr bwMode="auto">
            <a:xfrm>
              <a:off x="1285875" y="4329113"/>
              <a:ext cx="1350963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3/3</a:t>
              </a:r>
            </a:p>
          </p:txBody>
        </p:sp>
        <p:sp>
          <p:nvSpPr>
            <p:cNvPr id="54" name="Text Box 157"/>
            <p:cNvSpPr txBox="1">
              <a:spLocks noChangeArrowheads="1"/>
            </p:cNvSpPr>
            <p:nvPr/>
          </p:nvSpPr>
          <p:spPr bwMode="auto">
            <a:xfrm>
              <a:off x="1511300" y="6399213"/>
              <a:ext cx="3960813" cy="393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167" b="1" dirty="0"/>
                <a:t>first back edge encountered</a:t>
              </a:r>
            </a:p>
          </p:txBody>
        </p:sp>
        <p:sp>
          <p:nvSpPr>
            <p:cNvPr id="55" name="Line 158"/>
            <p:cNvSpPr>
              <a:spLocks noChangeShapeType="1"/>
            </p:cNvSpPr>
            <p:nvPr/>
          </p:nvSpPr>
          <p:spPr bwMode="auto">
            <a:xfrm flipH="1" flipV="1">
              <a:off x="1763713" y="5517231"/>
              <a:ext cx="512762" cy="926431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grpSp>
          <p:nvGrpSpPr>
            <p:cNvPr id="56" name="Group 159"/>
            <p:cNvGrpSpPr>
              <a:grpSpLocks/>
            </p:cNvGrpSpPr>
            <p:nvPr/>
          </p:nvGrpSpPr>
          <p:grpSpPr bwMode="auto">
            <a:xfrm>
              <a:off x="6605588" y="2025650"/>
              <a:ext cx="504825" cy="503238"/>
              <a:chOff x="1156" y="1389"/>
              <a:chExt cx="318" cy="317"/>
            </a:xfrm>
          </p:grpSpPr>
          <p:sp>
            <p:nvSpPr>
              <p:cNvPr id="57" name="Oval 160"/>
              <p:cNvSpPr>
                <a:spLocks noChangeArrowheads="1"/>
              </p:cNvSpPr>
              <p:nvPr/>
            </p:nvSpPr>
            <p:spPr bwMode="auto">
              <a:xfrm>
                <a:off x="1156" y="1389"/>
                <a:ext cx="318" cy="317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58" name="Text Box 161"/>
              <p:cNvSpPr txBox="1">
                <a:spLocks noChangeArrowheads="1"/>
              </p:cNvSpPr>
              <p:nvPr/>
            </p:nvSpPr>
            <p:spPr bwMode="auto">
              <a:xfrm>
                <a:off x="1202" y="1389"/>
                <a:ext cx="27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 b="1"/>
                  <a:t>G</a:t>
                </a:r>
              </a:p>
            </p:txBody>
          </p:sp>
        </p:grpSp>
        <p:grpSp>
          <p:nvGrpSpPr>
            <p:cNvPr id="59" name="Group 162"/>
            <p:cNvGrpSpPr>
              <a:grpSpLocks/>
            </p:cNvGrpSpPr>
            <p:nvPr/>
          </p:nvGrpSpPr>
          <p:grpSpPr bwMode="auto">
            <a:xfrm>
              <a:off x="6605588" y="2865438"/>
              <a:ext cx="504825" cy="503237"/>
              <a:chOff x="1156" y="1389"/>
              <a:chExt cx="318" cy="317"/>
            </a:xfrm>
          </p:grpSpPr>
          <p:sp>
            <p:nvSpPr>
              <p:cNvPr id="60" name="Oval 163"/>
              <p:cNvSpPr>
                <a:spLocks noChangeArrowheads="1"/>
              </p:cNvSpPr>
              <p:nvPr/>
            </p:nvSpPr>
            <p:spPr bwMode="auto">
              <a:xfrm>
                <a:off x="1156" y="1389"/>
                <a:ext cx="318" cy="317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61" name="Text Box 164"/>
              <p:cNvSpPr txBox="1">
                <a:spLocks noChangeArrowheads="1"/>
              </p:cNvSpPr>
              <p:nvPr/>
            </p:nvSpPr>
            <p:spPr bwMode="auto">
              <a:xfrm>
                <a:off x="1202" y="1389"/>
                <a:ext cx="27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 b="1"/>
                  <a:t>B</a:t>
                </a:r>
              </a:p>
            </p:txBody>
          </p:sp>
        </p:grpSp>
        <p:grpSp>
          <p:nvGrpSpPr>
            <p:cNvPr id="62" name="Group 165"/>
            <p:cNvGrpSpPr>
              <a:grpSpLocks/>
            </p:cNvGrpSpPr>
            <p:nvPr/>
          </p:nvGrpSpPr>
          <p:grpSpPr bwMode="auto">
            <a:xfrm>
              <a:off x="7577138" y="2446338"/>
              <a:ext cx="504825" cy="503237"/>
              <a:chOff x="1156" y="1389"/>
              <a:chExt cx="318" cy="317"/>
            </a:xfrm>
          </p:grpSpPr>
          <p:sp>
            <p:nvSpPr>
              <p:cNvPr id="63" name="Oval 166"/>
              <p:cNvSpPr>
                <a:spLocks noChangeArrowheads="1"/>
              </p:cNvSpPr>
              <p:nvPr/>
            </p:nvSpPr>
            <p:spPr bwMode="auto">
              <a:xfrm>
                <a:off x="1156" y="1389"/>
                <a:ext cx="318" cy="317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64" name="Text Box 167"/>
              <p:cNvSpPr txBox="1">
                <a:spLocks noChangeArrowheads="1"/>
              </p:cNvSpPr>
              <p:nvPr/>
            </p:nvSpPr>
            <p:spPr bwMode="auto">
              <a:xfrm>
                <a:off x="1202" y="1389"/>
                <a:ext cx="27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 b="1"/>
                  <a:t>I</a:t>
                </a:r>
              </a:p>
            </p:txBody>
          </p:sp>
        </p:grpSp>
        <p:grpSp>
          <p:nvGrpSpPr>
            <p:cNvPr id="65" name="Group 168"/>
            <p:cNvGrpSpPr>
              <a:grpSpLocks/>
            </p:cNvGrpSpPr>
            <p:nvPr/>
          </p:nvGrpSpPr>
          <p:grpSpPr bwMode="auto">
            <a:xfrm>
              <a:off x="7577138" y="3286125"/>
              <a:ext cx="504825" cy="503238"/>
              <a:chOff x="1156" y="1389"/>
              <a:chExt cx="318" cy="317"/>
            </a:xfrm>
          </p:grpSpPr>
          <p:sp>
            <p:nvSpPr>
              <p:cNvPr id="66" name="Oval 169"/>
              <p:cNvSpPr>
                <a:spLocks noChangeArrowheads="1"/>
              </p:cNvSpPr>
              <p:nvPr/>
            </p:nvSpPr>
            <p:spPr bwMode="auto">
              <a:xfrm>
                <a:off x="1156" y="1389"/>
                <a:ext cx="318" cy="317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67" name="Text Box 170"/>
              <p:cNvSpPr txBox="1">
                <a:spLocks noChangeArrowheads="1"/>
              </p:cNvSpPr>
              <p:nvPr/>
            </p:nvSpPr>
            <p:spPr bwMode="auto">
              <a:xfrm>
                <a:off x="1202" y="1389"/>
                <a:ext cx="27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 b="1"/>
                  <a:t>C</a:t>
                </a:r>
              </a:p>
            </p:txBody>
          </p:sp>
        </p:grpSp>
        <p:sp>
          <p:nvSpPr>
            <p:cNvPr id="68" name="Line 171"/>
            <p:cNvSpPr>
              <a:spLocks noChangeShapeType="1"/>
            </p:cNvSpPr>
            <p:nvPr/>
          </p:nvSpPr>
          <p:spPr bwMode="auto">
            <a:xfrm>
              <a:off x="6856413" y="2530475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69" name="Line 172"/>
            <p:cNvSpPr>
              <a:spLocks noChangeShapeType="1"/>
            </p:cNvSpPr>
            <p:nvPr/>
          </p:nvSpPr>
          <p:spPr bwMode="auto">
            <a:xfrm>
              <a:off x="6856413" y="3322638"/>
              <a:ext cx="0" cy="3587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70" name="Line 173"/>
            <p:cNvSpPr>
              <a:spLocks noChangeShapeType="1"/>
            </p:cNvSpPr>
            <p:nvPr/>
          </p:nvSpPr>
          <p:spPr bwMode="auto">
            <a:xfrm>
              <a:off x="7073900" y="2314575"/>
              <a:ext cx="503238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71" name="Line 174"/>
            <p:cNvSpPr>
              <a:spLocks noChangeShapeType="1"/>
            </p:cNvSpPr>
            <p:nvPr/>
          </p:nvSpPr>
          <p:spPr bwMode="auto">
            <a:xfrm flipV="1">
              <a:off x="7145338" y="2817813"/>
              <a:ext cx="503237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72" name="Line 175"/>
            <p:cNvSpPr>
              <a:spLocks noChangeShapeType="1"/>
            </p:cNvSpPr>
            <p:nvPr/>
          </p:nvSpPr>
          <p:spPr bwMode="auto">
            <a:xfrm>
              <a:off x="7145338" y="3178175"/>
              <a:ext cx="431800" cy="2873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grpSp>
          <p:nvGrpSpPr>
            <p:cNvPr id="73" name="Group 176"/>
            <p:cNvGrpSpPr>
              <a:grpSpLocks/>
            </p:cNvGrpSpPr>
            <p:nvPr/>
          </p:nvGrpSpPr>
          <p:grpSpPr bwMode="auto">
            <a:xfrm>
              <a:off x="8081963" y="4546600"/>
              <a:ext cx="504825" cy="503238"/>
              <a:chOff x="1156" y="1389"/>
              <a:chExt cx="318" cy="317"/>
            </a:xfrm>
          </p:grpSpPr>
          <p:sp>
            <p:nvSpPr>
              <p:cNvPr id="74" name="Oval 177"/>
              <p:cNvSpPr>
                <a:spLocks noChangeArrowheads="1"/>
              </p:cNvSpPr>
              <p:nvPr/>
            </p:nvSpPr>
            <p:spPr bwMode="auto">
              <a:xfrm>
                <a:off x="1156" y="1389"/>
                <a:ext cx="318" cy="317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75" name="Text Box 178"/>
              <p:cNvSpPr txBox="1">
                <a:spLocks noChangeArrowheads="1"/>
              </p:cNvSpPr>
              <p:nvPr/>
            </p:nvSpPr>
            <p:spPr bwMode="auto">
              <a:xfrm>
                <a:off x="1202" y="1389"/>
                <a:ext cx="27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 b="1"/>
                  <a:t>J</a:t>
                </a:r>
              </a:p>
            </p:txBody>
          </p:sp>
        </p:grpSp>
        <p:grpSp>
          <p:nvGrpSpPr>
            <p:cNvPr id="76" name="Group 179"/>
            <p:cNvGrpSpPr>
              <a:grpSpLocks/>
            </p:cNvGrpSpPr>
            <p:nvPr/>
          </p:nvGrpSpPr>
          <p:grpSpPr bwMode="auto">
            <a:xfrm>
              <a:off x="5129213" y="4546600"/>
              <a:ext cx="504825" cy="503238"/>
              <a:chOff x="1156" y="1389"/>
              <a:chExt cx="318" cy="317"/>
            </a:xfrm>
          </p:grpSpPr>
          <p:sp>
            <p:nvSpPr>
              <p:cNvPr id="77" name="Oval 180"/>
              <p:cNvSpPr>
                <a:spLocks noChangeArrowheads="1"/>
              </p:cNvSpPr>
              <p:nvPr/>
            </p:nvSpPr>
            <p:spPr bwMode="auto">
              <a:xfrm>
                <a:off x="1156" y="1389"/>
                <a:ext cx="318" cy="317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78" name="Text Box 181"/>
              <p:cNvSpPr txBox="1">
                <a:spLocks noChangeArrowheads="1"/>
              </p:cNvSpPr>
              <p:nvPr/>
            </p:nvSpPr>
            <p:spPr bwMode="auto">
              <a:xfrm>
                <a:off x="1202" y="1389"/>
                <a:ext cx="27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 b="1"/>
                  <a:t>H</a:t>
                </a:r>
              </a:p>
            </p:txBody>
          </p:sp>
        </p:grpSp>
        <p:grpSp>
          <p:nvGrpSpPr>
            <p:cNvPr id="79" name="Group 182"/>
            <p:cNvGrpSpPr>
              <a:grpSpLocks/>
            </p:cNvGrpSpPr>
            <p:nvPr/>
          </p:nvGrpSpPr>
          <p:grpSpPr bwMode="auto">
            <a:xfrm>
              <a:off x="7343775" y="5699125"/>
              <a:ext cx="504825" cy="503238"/>
              <a:chOff x="1156" y="1389"/>
              <a:chExt cx="318" cy="317"/>
            </a:xfrm>
          </p:grpSpPr>
          <p:sp>
            <p:nvSpPr>
              <p:cNvPr id="80" name="Oval 183"/>
              <p:cNvSpPr>
                <a:spLocks noChangeArrowheads="1"/>
              </p:cNvSpPr>
              <p:nvPr/>
            </p:nvSpPr>
            <p:spPr bwMode="auto">
              <a:xfrm>
                <a:off x="1156" y="1389"/>
                <a:ext cx="318" cy="317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81" name="Text Box 184"/>
              <p:cNvSpPr txBox="1">
                <a:spLocks noChangeArrowheads="1"/>
              </p:cNvSpPr>
              <p:nvPr/>
            </p:nvSpPr>
            <p:spPr bwMode="auto">
              <a:xfrm>
                <a:off x="1202" y="1389"/>
                <a:ext cx="27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 b="1"/>
                  <a:t>D</a:t>
                </a:r>
              </a:p>
            </p:txBody>
          </p:sp>
        </p:grpSp>
        <p:grpSp>
          <p:nvGrpSpPr>
            <p:cNvPr id="82" name="Group 185"/>
            <p:cNvGrpSpPr>
              <a:grpSpLocks/>
            </p:cNvGrpSpPr>
            <p:nvPr/>
          </p:nvGrpSpPr>
          <p:grpSpPr bwMode="auto">
            <a:xfrm>
              <a:off x="5867400" y="5699125"/>
              <a:ext cx="504825" cy="503238"/>
              <a:chOff x="1156" y="1389"/>
              <a:chExt cx="318" cy="317"/>
            </a:xfrm>
          </p:grpSpPr>
          <p:sp>
            <p:nvSpPr>
              <p:cNvPr id="83" name="Oval 186"/>
              <p:cNvSpPr>
                <a:spLocks noChangeArrowheads="1"/>
              </p:cNvSpPr>
              <p:nvPr/>
            </p:nvSpPr>
            <p:spPr bwMode="auto">
              <a:xfrm>
                <a:off x="1156" y="1389"/>
                <a:ext cx="318" cy="317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84" name="Text Box 187"/>
              <p:cNvSpPr txBox="1">
                <a:spLocks noChangeArrowheads="1"/>
              </p:cNvSpPr>
              <p:nvPr/>
            </p:nvSpPr>
            <p:spPr bwMode="auto">
              <a:xfrm>
                <a:off x="1202" y="1389"/>
                <a:ext cx="27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 b="1"/>
                  <a:t>A</a:t>
                </a:r>
              </a:p>
            </p:txBody>
          </p:sp>
        </p:grpSp>
        <p:grpSp>
          <p:nvGrpSpPr>
            <p:cNvPr id="85" name="Group 188"/>
            <p:cNvGrpSpPr>
              <a:grpSpLocks/>
            </p:cNvGrpSpPr>
            <p:nvPr/>
          </p:nvGrpSpPr>
          <p:grpSpPr bwMode="auto">
            <a:xfrm>
              <a:off x="6605588" y="3705225"/>
              <a:ext cx="504825" cy="503238"/>
              <a:chOff x="1156" y="1389"/>
              <a:chExt cx="318" cy="317"/>
            </a:xfrm>
          </p:grpSpPr>
          <p:sp>
            <p:nvSpPr>
              <p:cNvPr id="86" name="Oval 189"/>
              <p:cNvSpPr>
                <a:spLocks noChangeArrowheads="1"/>
              </p:cNvSpPr>
              <p:nvPr/>
            </p:nvSpPr>
            <p:spPr bwMode="auto">
              <a:xfrm>
                <a:off x="1156" y="1389"/>
                <a:ext cx="318" cy="317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87" name="Text Box 190"/>
              <p:cNvSpPr txBox="1">
                <a:spLocks noChangeArrowheads="1"/>
              </p:cNvSpPr>
              <p:nvPr/>
            </p:nvSpPr>
            <p:spPr bwMode="auto">
              <a:xfrm>
                <a:off x="1202" y="1389"/>
                <a:ext cx="27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 b="1"/>
                  <a:t>E</a:t>
                </a:r>
              </a:p>
            </p:txBody>
          </p:sp>
        </p:grpSp>
        <p:sp>
          <p:nvSpPr>
            <p:cNvPr id="88" name="Line 191"/>
            <p:cNvSpPr>
              <a:spLocks noChangeShapeType="1"/>
            </p:cNvSpPr>
            <p:nvPr/>
          </p:nvSpPr>
          <p:spPr bwMode="auto">
            <a:xfrm flipV="1">
              <a:off x="7073900" y="3681413"/>
              <a:ext cx="503238" cy="2174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grpSp>
          <p:nvGrpSpPr>
            <p:cNvPr id="89" name="Group 192"/>
            <p:cNvGrpSpPr>
              <a:grpSpLocks/>
            </p:cNvGrpSpPr>
            <p:nvPr/>
          </p:nvGrpSpPr>
          <p:grpSpPr bwMode="auto">
            <a:xfrm>
              <a:off x="6605588" y="4546600"/>
              <a:ext cx="504825" cy="503238"/>
              <a:chOff x="1156" y="1389"/>
              <a:chExt cx="318" cy="317"/>
            </a:xfrm>
          </p:grpSpPr>
          <p:sp>
            <p:nvSpPr>
              <p:cNvPr id="90" name="Oval 193"/>
              <p:cNvSpPr>
                <a:spLocks noChangeArrowheads="1"/>
              </p:cNvSpPr>
              <p:nvPr/>
            </p:nvSpPr>
            <p:spPr bwMode="auto">
              <a:xfrm>
                <a:off x="1156" y="1389"/>
                <a:ext cx="318" cy="317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91" name="Text Box 194"/>
              <p:cNvSpPr txBox="1">
                <a:spLocks noChangeArrowheads="1"/>
              </p:cNvSpPr>
              <p:nvPr/>
            </p:nvSpPr>
            <p:spPr bwMode="auto">
              <a:xfrm>
                <a:off x="1202" y="1389"/>
                <a:ext cx="27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600" b="1"/>
                  <a:t>F</a:t>
                </a:r>
              </a:p>
            </p:txBody>
          </p:sp>
        </p:grpSp>
        <p:sp>
          <p:nvSpPr>
            <p:cNvPr id="92" name="Line 195"/>
            <p:cNvSpPr>
              <a:spLocks noChangeShapeType="1"/>
            </p:cNvSpPr>
            <p:nvPr/>
          </p:nvSpPr>
          <p:spPr bwMode="auto">
            <a:xfrm>
              <a:off x="6856413" y="4186238"/>
              <a:ext cx="0" cy="3603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93" name="Line 196"/>
            <p:cNvSpPr>
              <a:spLocks noChangeShapeType="1"/>
            </p:cNvSpPr>
            <p:nvPr/>
          </p:nvSpPr>
          <p:spPr bwMode="auto">
            <a:xfrm>
              <a:off x="5632450" y="4762500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94" name="Line 197"/>
            <p:cNvSpPr>
              <a:spLocks noChangeShapeType="1"/>
            </p:cNvSpPr>
            <p:nvPr/>
          </p:nvSpPr>
          <p:spPr bwMode="auto">
            <a:xfrm>
              <a:off x="7073900" y="4762500"/>
              <a:ext cx="1008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95" name="Line 198"/>
            <p:cNvSpPr>
              <a:spLocks noChangeShapeType="1"/>
            </p:cNvSpPr>
            <p:nvPr/>
          </p:nvSpPr>
          <p:spPr bwMode="auto">
            <a:xfrm>
              <a:off x="5516470" y="5076733"/>
              <a:ext cx="431800" cy="649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96" name="Line 199"/>
            <p:cNvSpPr>
              <a:spLocks noChangeShapeType="1"/>
            </p:cNvSpPr>
            <p:nvPr/>
          </p:nvSpPr>
          <p:spPr bwMode="auto">
            <a:xfrm>
              <a:off x="6353175" y="5915025"/>
              <a:ext cx="100806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97" name="Line 200"/>
            <p:cNvSpPr>
              <a:spLocks noChangeShapeType="1"/>
            </p:cNvSpPr>
            <p:nvPr/>
          </p:nvSpPr>
          <p:spPr bwMode="auto">
            <a:xfrm flipV="1">
              <a:off x="7721600" y="5049838"/>
              <a:ext cx="503238" cy="649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98" name="Line 201"/>
            <p:cNvSpPr>
              <a:spLocks noChangeShapeType="1"/>
            </p:cNvSpPr>
            <p:nvPr/>
          </p:nvSpPr>
          <p:spPr bwMode="auto">
            <a:xfrm flipV="1">
              <a:off x="6208713" y="5049838"/>
              <a:ext cx="504825" cy="6492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99" name="Line 202"/>
            <p:cNvSpPr>
              <a:spLocks noChangeShapeType="1"/>
            </p:cNvSpPr>
            <p:nvPr/>
          </p:nvSpPr>
          <p:spPr bwMode="auto">
            <a:xfrm>
              <a:off x="6929438" y="5049838"/>
              <a:ext cx="576262" cy="64928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100" name="Text Box 203"/>
            <p:cNvSpPr txBox="1">
              <a:spLocks noChangeArrowheads="1"/>
            </p:cNvSpPr>
            <p:nvPr/>
          </p:nvSpPr>
          <p:spPr bwMode="auto">
            <a:xfrm>
              <a:off x="5507038" y="6094413"/>
              <a:ext cx="1350962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1/1</a:t>
              </a:r>
            </a:p>
          </p:txBody>
        </p:sp>
        <p:sp>
          <p:nvSpPr>
            <p:cNvPr id="101" name="Text Box 204"/>
            <p:cNvSpPr txBox="1">
              <a:spLocks noChangeArrowheads="1"/>
            </p:cNvSpPr>
            <p:nvPr/>
          </p:nvSpPr>
          <p:spPr bwMode="auto">
            <a:xfrm>
              <a:off x="6091238" y="4294188"/>
              <a:ext cx="1350962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3/</a:t>
              </a:r>
              <a:r>
                <a:rPr lang="en-US" altLang="zh-CN" sz="26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2" name="Text Box 206"/>
            <p:cNvSpPr txBox="1">
              <a:spLocks noChangeArrowheads="1"/>
            </p:cNvSpPr>
            <p:nvPr/>
          </p:nvSpPr>
          <p:spPr bwMode="auto">
            <a:xfrm>
              <a:off x="6057900" y="3743325"/>
              <a:ext cx="1350963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4/4</a:t>
              </a:r>
            </a:p>
          </p:txBody>
        </p:sp>
        <p:sp>
          <p:nvSpPr>
            <p:cNvPr id="103" name="Text Box 207"/>
            <p:cNvSpPr txBox="1">
              <a:spLocks noChangeArrowheads="1"/>
            </p:cNvSpPr>
            <p:nvPr/>
          </p:nvSpPr>
          <p:spPr bwMode="auto">
            <a:xfrm>
              <a:off x="7793038" y="3698875"/>
              <a:ext cx="1350962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6/6</a:t>
              </a:r>
            </a:p>
          </p:txBody>
        </p:sp>
        <p:sp>
          <p:nvSpPr>
            <p:cNvPr id="104" name="Text Box 208"/>
            <p:cNvSpPr txBox="1">
              <a:spLocks noChangeArrowheads="1"/>
            </p:cNvSpPr>
            <p:nvPr/>
          </p:nvSpPr>
          <p:spPr bwMode="auto">
            <a:xfrm>
              <a:off x="6057900" y="2843213"/>
              <a:ext cx="1350963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5/5</a:t>
              </a:r>
            </a:p>
          </p:txBody>
        </p:sp>
        <p:sp>
          <p:nvSpPr>
            <p:cNvPr id="105" name="Text Box 209"/>
            <p:cNvSpPr txBox="1">
              <a:spLocks noChangeArrowheads="1"/>
            </p:cNvSpPr>
            <p:nvPr/>
          </p:nvSpPr>
          <p:spPr bwMode="auto">
            <a:xfrm>
              <a:off x="3446463" y="1628775"/>
              <a:ext cx="3960812" cy="393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167" b="1" dirty="0">
                  <a:latin typeface="Calibri" pitchFamily="34" charset="0"/>
                  <a:cs typeface="Calibri" pitchFamily="34" charset="0"/>
                </a:rPr>
                <a:t>second back edge encountered</a:t>
              </a:r>
            </a:p>
          </p:txBody>
        </p:sp>
        <p:sp>
          <p:nvSpPr>
            <p:cNvPr id="106" name="AutoShape 211"/>
            <p:cNvSpPr>
              <a:spLocks noChangeArrowheads="1"/>
            </p:cNvSpPr>
            <p:nvPr/>
          </p:nvSpPr>
          <p:spPr bwMode="auto">
            <a:xfrm>
              <a:off x="3762375" y="3654425"/>
              <a:ext cx="1665288" cy="539750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1950">
                <a:ea typeface="宋体" pitchFamily="2" charset="-122"/>
              </a:endParaRPr>
            </a:p>
          </p:txBody>
        </p:sp>
        <p:sp>
          <p:nvSpPr>
            <p:cNvPr id="107" name="Text Box 212"/>
            <p:cNvSpPr txBox="1">
              <a:spLocks noChangeArrowheads="1"/>
            </p:cNvSpPr>
            <p:nvPr/>
          </p:nvSpPr>
          <p:spPr bwMode="auto">
            <a:xfrm>
              <a:off x="7793038" y="5678488"/>
              <a:ext cx="1350962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/>
                <a:t>2/2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237" y="-237408"/>
            <a:ext cx="8915400" cy="1139147"/>
          </a:xfrm>
        </p:spPr>
        <p:txBody>
          <a:bodyPr/>
          <a:lstStyle/>
          <a:p>
            <a:r>
              <a:rPr lang="zh-CN" altLang="en-US" dirty="0"/>
              <a:t>寻找割点的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60</a:t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83B7-BD15-4892-8A3F-3FBC8EEF063C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570540"/>
      </p:ext>
    </p:extLst>
  </p:cSld>
  <p:clrMapOvr>
    <a:masterClrMapping/>
  </p:clrMapOvr>
  <p:transition spd="med">
    <p:pull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61</a:t>
            </a:fld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242609" y="1654175"/>
            <a:ext cx="546894" cy="545175"/>
            <a:chOff x="1156" y="1389"/>
            <a:chExt cx="318" cy="317"/>
          </a:xfrm>
        </p:grpSpPr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G</a:t>
              </a: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2242609" y="2563946"/>
            <a:ext cx="546894" cy="545173"/>
            <a:chOff x="1156" y="1389"/>
            <a:chExt cx="318" cy="317"/>
          </a:xfrm>
        </p:grpSpPr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B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3295121" y="2109921"/>
            <a:ext cx="546894" cy="545173"/>
            <a:chOff x="1156" y="1389"/>
            <a:chExt cx="318" cy="317"/>
          </a:xfrm>
        </p:grpSpPr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I</a:t>
              </a:r>
            </a:p>
          </p:txBody>
        </p:sp>
      </p:grp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3295121" y="3019689"/>
            <a:ext cx="546894" cy="545175"/>
            <a:chOff x="1156" y="1389"/>
            <a:chExt cx="318" cy="317"/>
          </a:xfrm>
        </p:grpSpPr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C</a:t>
              </a:r>
            </a:p>
          </p:txBody>
        </p:sp>
      </p:grp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2514335" y="2201069"/>
            <a:ext cx="0" cy="3886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2514335" y="3059246"/>
            <a:ext cx="0" cy="38867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2749948" y="1967177"/>
            <a:ext cx="545173" cy="3112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V="1">
            <a:off x="2827337" y="2512352"/>
            <a:ext cx="545175" cy="3130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2827338" y="2902744"/>
            <a:ext cx="467783" cy="31128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3842015" y="4385204"/>
            <a:ext cx="546894" cy="545175"/>
            <a:chOff x="1156" y="1389"/>
            <a:chExt cx="318" cy="317"/>
          </a:xfrm>
        </p:grpSpPr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J</a:t>
              </a:r>
            </a:p>
          </p:txBody>
        </p:sp>
      </p:grp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643203" y="4385204"/>
            <a:ext cx="546894" cy="545175"/>
            <a:chOff x="1156" y="1389"/>
            <a:chExt cx="318" cy="317"/>
          </a:xfrm>
        </p:grpSpPr>
        <p:sp>
          <p:nvSpPr>
            <p:cNvPr id="27" name="Oval 27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H</a:t>
              </a:r>
            </a:p>
          </p:txBody>
        </p:sp>
      </p:grp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3042312" y="5633773"/>
            <a:ext cx="546894" cy="545175"/>
            <a:chOff x="1156" y="1389"/>
            <a:chExt cx="318" cy="317"/>
          </a:xfrm>
        </p:grpSpPr>
        <p:sp>
          <p:nvSpPr>
            <p:cNvPr id="30" name="Oval 30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D</a:t>
              </a:r>
            </a:p>
          </p:txBody>
        </p:sp>
      </p:grpSp>
      <p:grpSp>
        <p:nvGrpSpPr>
          <p:cNvPr id="32" name="Group 32"/>
          <p:cNvGrpSpPr>
            <a:grpSpLocks/>
          </p:cNvGrpSpPr>
          <p:nvPr/>
        </p:nvGrpSpPr>
        <p:grpSpPr bwMode="auto">
          <a:xfrm>
            <a:off x="1442906" y="5633773"/>
            <a:ext cx="546894" cy="545175"/>
            <a:chOff x="1156" y="1389"/>
            <a:chExt cx="318" cy="317"/>
          </a:xfrm>
        </p:grpSpPr>
        <p:sp>
          <p:nvSpPr>
            <p:cNvPr id="33" name="Oval 33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A</a:t>
              </a:r>
            </a:p>
          </p:txBody>
        </p:sp>
      </p:grpSp>
      <p:grpSp>
        <p:nvGrpSpPr>
          <p:cNvPr id="35" name="Group 35"/>
          <p:cNvGrpSpPr>
            <a:grpSpLocks/>
          </p:cNvGrpSpPr>
          <p:nvPr/>
        </p:nvGrpSpPr>
        <p:grpSpPr bwMode="auto">
          <a:xfrm>
            <a:off x="2242609" y="3473714"/>
            <a:ext cx="546894" cy="545175"/>
            <a:chOff x="1156" y="1389"/>
            <a:chExt cx="318" cy="317"/>
          </a:xfrm>
        </p:grpSpPr>
        <p:sp>
          <p:nvSpPr>
            <p:cNvPr id="36" name="Oval 36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E</a:t>
              </a:r>
            </a:p>
          </p:txBody>
        </p:sp>
      </p:grpSp>
      <p:sp>
        <p:nvSpPr>
          <p:cNvPr id="38" name="Line 38"/>
          <p:cNvSpPr>
            <a:spLocks noChangeShapeType="1"/>
          </p:cNvSpPr>
          <p:nvPr/>
        </p:nvSpPr>
        <p:spPr bwMode="auto">
          <a:xfrm flipV="1">
            <a:off x="2749948" y="3447919"/>
            <a:ext cx="545173" cy="235611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grpSp>
        <p:nvGrpSpPr>
          <p:cNvPr id="39" name="Group 39"/>
          <p:cNvGrpSpPr>
            <a:grpSpLocks/>
          </p:cNvGrpSpPr>
          <p:nvPr/>
        </p:nvGrpSpPr>
        <p:grpSpPr bwMode="auto">
          <a:xfrm>
            <a:off x="2242609" y="4385204"/>
            <a:ext cx="546894" cy="545175"/>
            <a:chOff x="1156" y="1389"/>
            <a:chExt cx="318" cy="317"/>
          </a:xfrm>
        </p:grpSpPr>
        <p:sp>
          <p:nvSpPr>
            <p:cNvPr id="40" name="Oval 40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F</a:t>
              </a:r>
            </a:p>
          </p:txBody>
        </p:sp>
      </p:grp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2514335" y="3994812"/>
            <a:ext cx="0" cy="39039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>
            <a:off x="1188377" y="4619096"/>
            <a:ext cx="101467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4" name="Line 44"/>
          <p:cNvSpPr>
            <a:spLocks noChangeShapeType="1"/>
          </p:cNvSpPr>
          <p:nvPr/>
        </p:nvSpPr>
        <p:spPr bwMode="auto">
          <a:xfrm>
            <a:off x="2749948" y="4619096"/>
            <a:ext cx="10920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>
            <a:off x="1033596" y="4930379"/>
            <a:ext cx="467783" cy="7033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6" name="Line 46"/>
          <p:cNvSpPr>
            <a:spLocks noChangeShapeType="1"/>
          </p:cNvSpPr>
          <p:nvPr/>
        </p:nvSpPr>
        <p:spPr bwMode="auto">
          <a:xfrm>
            <a:off x="1969162" y="5867665"/>
            <a:ext cx="109206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7" name="Line 47"/>
          <p:cNvSpPr>
            <a:spLocks noChangeShapeType="1"/>
          </p:cNvSpPr>
          <p:nvPr/>
        </p:nvSpPr>
        <p:spPr bwMode="auto">
          <a:xfrm flipV="1">
            <a:off x="3451623" y="4930379"/>
            <a:ext cx="545173" cy="7033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8" name="Line 48"/>
          <p:cNvSpPr>
            <a:spLocks noChangeShapeType="1"/>
          </p:cNvSpPr>
          <p:nvPr/>
        </p:nvSpPr>
        <p:spPr bwMode="auto">
          <a:xfrm flipV="1">
            <a:off x="1812661" y="4930379"/>
            <a:ext cx="546894" cy="703394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>
            <a:off x="2593446" y="4930379"/>
            <a:ext cx="624285" cy="70339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0" name="Text Box 50"/>
          <p:cNvSpPr txBox="1">
            <a:spLocks noChangeArrowheads="1"/>
          </p:cNvSpPr>
          <p:nvPr/>
        </p:nvSpPr>
        <p:spPr bwMode="auto">
          <a:xfrm>
            <a:off x="1052513" y="6062002"/>
            <a:ext cx="14635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1/1</a:t>
            </a:r>
          </a:p>
        </p:txBody>
      </p:sp>
      <p:sp>
        <p:nvSpPr>
          <p:cNvPr id="51" name="Text Box 51"/>
          <p:cNvSpPr txBox="1">
            <a:spLocks noChangeArrowheads="1"/>
          </p:cNvSpPr>
          <p:nvPr/>
        </p:nvSpPr>
        <p:spPr bwMode="auto">
          <a:xfrm>
            <a:off x="1685397" y="4111758"/>
            <a:ext cx="14635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3/</a:t>
            </a:r>
            <a:r>
              <a:rPr lang="en-US" altLang="zh-CN" sz="26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2" name="Text Box 52"/>
          <p:cNvSpPr txBox="1">
            <a:spLocks noChangeArrowheads="1"/>
          </p:cNvSpPr>
          <p:nvPr/>
        </p:nvSpPr>
        <p:spPr bwMode="auto">
          <a:xfrm>
            <a:off x="1649281" y="3514990"/>
            <a:ext cx="146354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4/4</a:t>
            </a:r>
          </a:p>
        </p:txBody>
      </p:sp>
      <p:sp>
        <p:nvSpPr>
          <p:cNvPr id="53" name="Text Box 53"/>
          <p:cNvSpPr txBox="1">
            <a:spLocks noChangeArrowheads="1"/>
          </p:cNvSpPr>
          <p:nvPr/>
        </p:nvSpPr>
        <p:spPr bwMode="auto">
          <a:xfrm>
            <a:off x="1649281" y="2539869"/>
            <a:ext cx="146354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5/</a:t>
            </a:r>
            <a:r>
              <a:rPr lang="en-US" altLang="zh-CN" sz="2600" b="1">
                <a:solidFill>
                  <a:srgbClr val="CC3300"/>
                </a:solidFill>
              </a:rPr>
              <a:t>4</a:t>
            </a:r>
          </a:p>
        </p:txBody>
      </p:sp>
      <p:sp>
        <p:nvSpPr>
          <p:cNvPr id="54" name="Text Box 54"/>
          <p:cNvSpPr txBox="1">
            <a:spLocks noChangeArrowheads="1"/>
          </p:cNvSpPr>
          <p:nvPr/>
        </p:nvSpPr>
        <p:spPr bwMode="auto">
          <a:xfrm>
            <a:off x="3393150" y="3477155"/>
            <a:ext cx="146354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6/</a:t>
            </a:r>
            <a:r>
              <a:rPr lang="en-US" altLang="zh-CN" sz="26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5" name="Text Box 55"/>
          <p:cNvSpPr txBox="1">
            <a:spLocks noChangeArrowheads="1"/>
          </p:cNvSpPr>
          <p:nvPr/>
        </p:nvSpPr>
        <p:spPr bwMode="auto">
          <a:xfrm>
            <a:off x="467784" y="1771121"/>
            <a:ext cx="4290881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67" b="1" dirty="0"/>
              <a:t>backtracking</a:t>
            </a:r>
          </a:p>
        </p:txBody>
      </p:sp>
      <p:sp>
        <p:nvSpPr>
          <p:cNvPr id="56" name="Line 56"/>
          <p:cNvSpPr>
            <a:spLocks noChangeShapeType="1"/>
          </p:cNvSpPr>
          <p:nvPr/>
        </p:nvSpPr>
        <p:spPr bwMode="auto">
          <a:xfrm>
            <a:off x="1442906" y="2161514"/>
            <a:ext cx="486701" cy="438546"/>
          </a:xfrm>
          <a:prstGeom prst="line">
            <a:avLst/>
          </a:prstGeom>
          <a:noFill/>
          <a:ln w="9525">
            <a:solidFill>
              <a:srgbClr val="008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7" name="Text Box 57"/>
          <p:cNvSpPr txBox="1">
            <a:spLocks noChangeArrowheads="1"/>
          </p:cNvSpPr>
          <p:nvPr/>
        </p:nvSpPr>
        <p:spPr bwMode="auto">
          <a:xfrm>
            <a:off x="2808420" y="6110156"/>
            <a:ext cx="146354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2/2</a:t>
            </a:r>
          </a:p>
        </p:txBody>
      </p:sp>
      <p:grpSp>
        <p:nvGrpSpPr>
          <p:cNvPr id="58" name="Group 58"/>
          <p:cNvGrpSpPr>
            <a:grpSpLocks/>
          </p:cNvGrpSpPr>
          <p:nvPr/>
        </p:nvGrpSpPr>
        <p:grpSpPr bwMode="auto">
          <a:xfrm>
            <a:off x="7291917" y="1704050"/>
            <a:ext cx="546894" cy="545173"/>
            <a:chOff x="1156" y="1389"/>
            <a:chExt cx="318" cy="317"/>
          </a:xfrm>
        </p:grpSpPr>
        <p:sp>
          <p:nvSpPr>
            <p:cNvPr id="59" name="Oval 59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60" name="Text Box 60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G</a:t>
              </a:r>
            </a:p>
          </p:txBody>
        </p:sp>
      </p:grpSp>
      <p:grpSp>
        <p:nvGrpSpPr>
          <p:cNvPr id="61" name="Group 61"/>
          <p:cNvGrpSpPr>
            <a:grpSpLocks/>
          </p:cNvGrpSpPr>
          <p:nvPr/>
        </p:nvGrpSpPr>
        <p:grpSpPr bwMode="auto">
          <a:xfrm>
            <a:off x="7291917" y="2613819"/>
            <a:ext cx="546894" cy="545175"/>
            <a:chOff x="1156" y="1389"/>
            <a:chExt cx="318" cy="317"/>
          </a:xfrm>
        </p:grpSpPr>
        <p:sp>
          <p:nvSpPr>
            <p:cNvPr id="62" name="Oval 62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63" name="Text Box 63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B</a:t>
              </a:r>
            </a:p>
          </p:txBody>
        </p:sp>
      </p:grpSp>
      <p:grpSp>
        <p:nvGrpSpPr>
          <p:cNvPr id="64" name="Group 64"/>
          <p:cNvGrpSpPr>
            <a:grpSpLocks/>
          </p:cNvGrpSpPr>
          <p:nvPr/>
        </p:nvGrpSpPr>
        <p:grpSpPr bwMode="auto">
          <a:xfrm>
            <a:off x="8344430" y="2159794"/>
            <a:ext cx="546894" cy="545175"/>
            <a:chOff x="1156" y="1389"/>
            <a:chExt cx="318" cy="317"/>
          </a:xfrm>
        </p:grpSpPr>
        <p:sp>
          <p:nvSpPr>
            <p:cNvPr id="65" name="Oval 65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66" name="Text Box 66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I</a:t>
              </a:r>
            </a:p>
          </p:txBody>
        </p:sp>
      </p:grpSp>
      <p:grpSp>
        <p:nvGrpSpPr>
          <p:cNvPr id="67" name="Group 67"/>
          <p:cNvGrpSpPr>
            <a:grpSpLocks/>
          </p:cNvGrpSpPr>
          <p:nvPr/>
        </p:nvGrpSpPr>
        <p:grpSpPr bwMode="auto">
          <a:xfrm>
            <a:off x="8344430" y="3069565"/>
            <a:ext cx="546894" cy="545173"/>
            <a:chOff x="1156" y="1389"/>
            <a:chExt cx="318" cy="317"/>
          </a:xfrm>
        </p:grpSpPr>
        <p:sp>
          <p:nvSpPr>
            <p:cNvPr id="68" name="Oval 68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69" name="Text Box 69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C</a:t>
              </a:r>
            </a:p>
          </p:txBody>
        </p:sp>
      </p:grpSp>
      <p:sp>
        <p:nvSpPr>
          <p:cNvPr id="70" name="Line 70"/>
          <p:cNvSpPr>
            <a:spLocks noChangeShapeType="1"/>
          </p:cNvSpPr>
          <p:nvPr/>
        </p:nvSpPr>
        <p:spPr bwMode="auto">
          <a:xfrm>
            <a:off x="7563644" y="2250944"/>
            <a:ext cx="0" cy="38867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71" name="Line 71"/>
          <p:cNvSpPr>
            <a:spLocks noChangeShapeType="1"/>
          </p:cNvSpPr>
          <p:nvPr/>
        </p:nvSpPr>
        <p:spPr bwMode="auto">
          <a:xfrm>
            <a:off x="7563644" y="3109119"/>
            <a:ext cx="0" cy="38867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72" name="Line 72"/>
          <p:cNvSpPr>
            <a:spLocks noChangeShapeType="1"/>
          </p:cNvSpPr>
          <p:nvPr/>
        </p:nvSpPr>
        <p:spPr bwMode="auto">
          <a:xfrm>
            <a:off x="7799257" y="2017052"/>
            <a:ext cx="545173" cy="31128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73" name="Line 73"/>
          <p:cNvSpPr>
            <a:spLocks noChangeShapeType="1"/>
          </p:cNvSpPr>
          <p:nvPr/>
        </p:nvSpPr>
        <p:spPr bwMode="auto">
          <a:xfrm flipV="1">
            <a:off x="7876646" y="2562226"/>
            <a:ext cx="545175" cy="313002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74" name="Line 74"/>
          <p:cNvSpPr>
            <a:spLocks noChangeShapeType="1"/>
          </p:cNvSpPr>
          <p:nvPr/>
        </p:nvSpPr>
        <p:spPr bwMode="auto">
          <a:xfrm>
            <a:off x="7876646" y="2952619"/>
            <a:ext cx="467783" cy="31128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grpSp>
        <p:nvGrpSpPr>
          <p:cNvPr id="75" name="Group 75"/>
          <p:cNvGrpSpPr>
            <a:grpSpLocks/>
          </p:cNvGrpSpPr>
          <p:nvPr/>
        </p:nvGrpSpPr>
        <p:grpSpPr bwMode="auto">
          <a:xfrm>
            <a:off x="8891323" y="4435079"/>
            <a:ext cx="546894" cy="545173"/>
            <a:chOff x="1156" y="1389"/>
            <a:chExt cx="318" cy="317"/>
          </a:xfrm>
        </p:grpSpPr>
        <p:sp>
          <p:nvSpPr>
            <p:cNvPr id="76" name="Oval 76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77" name="Text Box 77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J</a:t>
              </a:r>
            </a:p>
          </p:txBody>
        </p:sp>
      </p:grpSp>
      <p:grpSp>
        <p:nvGrpSpPr>
          <p:cNvPr id="78" name="Group 78"/>
          <p:cNvGrpSpPr>
            <a:grpSpLocks/>
          </p:cNvGrpSpPr>
          <p:nvPr/>
        </p:nvGrpSpPr>
        <p:grpSpPr bwMode="auto">
          <a:xfrm>
            <a:off x="5692511" y="4435079"/>
            <a:ext cx="546894" cy="545173"/>
            <a:chOff x="1156" y="1389"/>
            <a:chExt cx="318" cy="317"/>
          </a:xfrm>
        </p:grpSpPr>
        <p:sp>
          <p:nvSpPr>
            <p:cNvPr id="79" name="Oval 79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80" name="Text Box 80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H</a:t>
              </a:r>
            </a:p>
          </p:txBody>
        </p:sp>
      </p:grpSp>
      <p:grpSp>
        <p:nvGrpSpPr>
          <p:cNvPr id="81" name="Group 81"/>
          <p:cNvGrpSpPr>
            <a:grpSpLocks/>
          </p:cNvGrpSpPr>
          <p:nvPr/>
        </p:nvGrpSpPr>
        <p:grpSpPr bwMode="auto">
          <a:xfrm>
            <a:off x="8091621" y="5683648"/>
            <a:ext cx="546894" cy="545173"/>
            <a:chOff x="1156" y="1389"/>
            <a:chExt cx="318" cy="317"/>
          </a:xfrm>
        </p:grpSpPr>
        <p:sp>
          <p:nvSpPr>
            <p:cNvPr id="82" name="Oval 82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83" name="Text Box 83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D</a:t>
              </a:r>
            </a:p>
          </p:txBody>
        </p:sp>
      </p:grpSp>
      <p:grpSp>
        <p:nvGrpSpPr>
          <p:cNvPr id="84" name="Group 84"/>
          <p:cNvGrpSpPr>
            <a:grpSpLocks/>
          </p:cNvGrpSpPr>
          <p:nvPr/>
        </p:nvGrpSpPr>
        <p:grpSpPr bwMode="auto">
          <a:xfrm>
            <a:off x="6492215" y="5683648"/>
            <a:ext cx="546894" cy="545173"/>
            <a:chOff x="1156" y="1389"/>
            <a:chExt cx="318" cy="317"/>
          </a:xfrm>
        </p:grpSpPr>
        <p:sp>
          <p:nvSpPr>
            <p:cNvPr id="85" name="Oval 85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86" name="Text Box 86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A</a:t>
              </a:r>
            </a:p>
          </p:txBody>
        </p:sp>
      </p:grpSp>
      <p:grpSp>
        <p:nvGrpSpPr>
          <p:cNvPr id="87" name="Group 87"/>
          <p:cNvGrpSpPr>
            <a:grpSpLocks/>
          </p:cNvGrpSpPr>
          <p:nvPr/>
        </p:nvGrpSpPr>
        <p:grpSpPr bwMode="auto">
          <a:xfrm>
            <a:off x="7291917" y="3523590"/>
            <a:ext cx="546894" cy="545173"/>
            <a:chOff x="1156" y="1389"/>
            <a:chExt cx="318" cy="317"/>
          </a:xfrm>
        </p:grpSpPr>
        <p:sp>
          <p:nvSpPr>
            <p:cNvPr id="88" name="Oval 88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89" name="Text Box 89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E</a:t>
              </a:r>
            </a:p>
          </p:txBody>
        </p:sp>
      </p:grpSp>
      <p:sp>
        <p:nvSpPr>
          <p:cNvPr id="90" name="Line 90"/>
          <p:cNvSpPr>
            <a:spLocks noChangeShapeType="1"/>
          </p:cNvSpPr>
          <p:nvPr/>
        </p:nvSpPr>
        <p:spPr bwMode="auto">
          <a:xfrm flipV="1">
            <a:off x="7799257" y="3497792"/>
            <a:ext cx="545173" cy="235612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grpSp>
        <p:nvGrpSpPr>
          <p:cNvPr id="91" name="Group 91"/>
          <p:cNvGrpSpPr>
            <a:grpSpLocks/>
          </p:cNvGrpSpPr>
          <p:nvPr/>
        </p:nvGrpSpPr>
        <p:grpSpPr bwMode="auto">
          <a:xfrm>
            <a:off x="7291917" y="4435079"/>
            <a:ext cx="546894" cy="545173"/>
            <a:chOff x="1156" y="1389"/>
            <a:chExt cx="318" cy="317"/>
          </a:xfrm>
        </p:grpSpPr>
        <p:sp>
          <p:nvSpPr>
            <p:cNvPr id="92" name="Oval 92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93" name="Text Box 93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F</a:t>
              </a:r>
            </a:p>
          </p:txBody>
        </p:sp>
      </p:grpSp>
      <p:sp>
        <p:nvSpPr>
          <p:cNvPr id="94" name="Line 94"/>
          <p:cNvSpPr>
            <a:spLocks noChangeShapeType="1"/>
          </p:cNvSpPr>
          <p:nvPr/>
        </p:nvSpPr>
        <p:spPr bwMode="auto">
          <a:xfrm>
            <a:off x="7563644" y="4044686"/>
            <a:ext cx="0" cy="39039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5" name="Line 95"/>
          <p:cNvSpPr>
            <a:spLocks noChangeShapeType="1"/>
          </p:cNvSpPr>
          <p:nvPr/>
        </p:nvSpPr>
        <p:spPr bwMode="auto">
          <a:xfrm>
            <a:off x="6237686" y="4668970"/>
            <a:ext cx="101467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6" name="Line 96"/>
          <p:cNvSpPr>
            <a:spLocks noChangeShapeType="1"/>
          </p:cNvSpPr>
          <p:nvPr/>
        </p:nvSpPr>
        <p:spPr bwMode="auto">
          <a:xfrm>
            <a:off x="7799256" y="4668970"/>
            <a:ext cx="10920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7" name="Line 97"/>
          <p:cNvSpPr>
            <a:spLocks noChangeShapeType="1"/>
          </p:cNvSpPr>
          <p:nvPr/>
        </p:nvSpPr>
        <p:spPr bwMode="auto">
          <a:xfrm>
            <a:off x="6082904" y="4980252"/>
            <a:ext cx="467783" cy="7033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8" name="Line 98"/>
          <p:cNvSpPr>
            <a:spLocks noChangeShapeType="1"/>
          </p:cNvSpPr>
          <p:nvPr/>
        </p:nvSpPr>
        <p:spPr bwMode="auto">
          <a:xfrm>
            <a:off x="7018470" y="5917539"/>
            <a:ext cx="109206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9" name="Line 99"/>
          <p:cNvSpPr>
            <a:spLocks noChangeShapeType="1"/>
          </p:cNvSpPr>
          <p:nvPr/>
        </p:nvSpPr>
        <p:spPr bwMode="auto">
          <a:xfrm flipV="1">
            <a:off x="8500932" y="4980252"/>
            <a:ext cx="545173" cy="7033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0" name="Line 100"/>
          <p:cNvSpPr>
            <a:spLocks noChangeShapeType="1"/>
          </p:cNvSpPr>
          <p:nvPr/>
        </p:nvSpPr>
        <p:spPr bwMode="auto">
          <a:xfrm flipV="1">
            <a:off x="6861969" y="4980252"/>
            <a:ext cx="546894" cy="703395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1" name="Line 101"/>
          <p:cNvSpPr>
            <a:spLocks noChangeShapeType="1"/>
          </p:cNvSpPr>
          <p:nvPr/>
        </p:nvSpPr>
        <p:spPr bwMode="auto">
          <a:xfrm>
            <a:off x="7642755" y="4980252"/>
            <a:ext cx="624285" cy="70339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2" name="Text Box 102"/>
          <p:cNvSpPr txBox="1">
            <a:spLocks noChangeArrowheads="1"/>
          </p:cNvSpPr>
          <p:nvPr/>
        </p:nvSpPr>
        <p:spPr bwMode="auto">
          <a:xfrm>
            <a:off x="6101822" y="6111876"/>
            <a:ext cx="14635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1/1</a:t>
            </a:r>
          </a:p>
        </p:txBody>
      </p:sp>
      <p:sp>
        <p:nvSpPr>
          <p:cNvPr id="103" name="Text Box 103"/>
          <p:cNvSpPr txBox="1">
            <a:spLocks noChangeArrowheads="1"/>
          </p:cNvSpPr>
          <p:nvPr/>
        </p:nvSpPr>
        <p:spPr bwMode="auto">
          <a:xfrm>
            <a:off x="6734705" y="4161632"/>
            <a:ext cx="14635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3/</a:t>
            </a:r>
            <a:r>
              <a:rPr lang="en-US" altLang="zh-CN" sz="26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4" name="Text Box 104"/>
          <p:cNvSpPr txBox="1">
            <a:spLocks noChangeArrowheads="1"/>
          </p:cNvSpPr>
          <p:nvPr/>
        </p:nvSpPr>
        <p:spPr bwMode="auto">
          <a:xfrm>
            <a:off x="6698589" y="3564865"/>
            <a:ext cx="146354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4/4</a:t>
            </a:r>
          </a:p>
        </p:txBody>
      </p:sp>
      <p:sp>
        <p:nvSpPr>
          <p:cNvPr id="105" name="Text Box 105"/>
          <p:cNvSpPr txBox="1">
            <a:spLocks noChangeArrowheads="1"/>
          </p:cNvSpPr>
          <p:nvPr/>
        </p:nvSpPr>
        <p:spPr bwMode="auto">
          <a:xfrm>
            <a:off x="6698589" y="2589742"/>
            <a:ext cx="146354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5/</a:t>
            </a:r>
            <a:r>
              <a:rPr lang="en-US" altLang="zh-CN" sz="2600" b="1">
                <a:solidFill>
                  <a:srgbClr val="CC3300"/>
                </a:solidFill>
              </a:rPr>
              <a:t>4</a:t>
            </a:r>
          </a:p>
        </p:txBody>
      </p:sp>
      <p:sp>
        <p:nvSpPr>
          <p:cNvPr id="106" name="Text Box 106"/>
          <p:cNvSpPr txBox="1">
            <a:spLocks noChangeArrowheads="1"/>
          </p:cNvSpPr>
          <p:nvPr/>
        </p:nvSpPr>
        <p:spPr bwMode="auto">
          <a:xfrm>
            <a:off x="8442458" y="3527029"/>
            <a:ext cx="146354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6/</a:t>
            </a:r>
            <a:r>
              <a:rPr lang="en-US" altLang="zh-CN" sz="26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7" name="Text Box 109"/>
          <p:cNvSpPr txBox="1">
            <a:spLocks noChangeArrowheads="1"/>
          </p:cNvSpPr>
          <p:nvPr/>
        </p:nvSpPr>
        <p:spPr bwMode="auto">
          <a:xfrm>
            <a:off x="7857729" y="6160030"/>
            <a:ext cx="146354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2/2</a:t>
            </a:r>
          </a:p>
        </p:txBody>
      </p:sp>
      <p:sp>
        <p:nvSpPr>
          <p:cNvPr id="108" name="Text Box 110"/>
          <p:cNvSpPr txBox="1">
            <a:spLocks noChangeArrowheads="1"/>
          </p:cNvSpPr>
          <p:nvPr/>
        </p:nvSpPr>
        <p:spPr bwMode="auto">
          <a:xfrm>
            <a:off x="6708908" y="1576785"/>
            <a:ext cx="146354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8/8</a:t>
            </a:r>
          </a:p>
        </p:txBody>
      </p:sp>
      <p:sp>
        <p:nvSpPr>
          <p:cNvPr id="109" name="Text Box 111"/>
          <p:cNvSpPr txBox="1">
            <a:spLocks noChangeArrowheads="1"/>
          </p:cNvSpPr>
          <p:nvPr/>
        </p:nvSpPr>
        <p:spPr bwMode="auto">
          <a:xfrm>
            <a:off x="8442458" y="1673094"/>
            <a:ext cx="146354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9/9</a:t>
            </a:r>
          </a:p>
        </p:txBody>
      </p:sp>
      <p:sp>
        <p:nvSpPr>
          <p:cNvPr id="110" name="Text Box 112"/>
          <p:cNvSpPr txBox="1">
            <a:spLocks noChangeArrowheads="1"/>
          </p:cNvSpPr>
          <p:nvPr/>
        </p:nvSpPr>
        <p:spPr bwMode="auto">
          <a:xfrm>
            <a:off x="4466299" y="1917304"/>
            <a:ext cx="4290880" cy="692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67" b="1" dirty="0"/>
              <a:t>third back edge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167" b="1" dirty="0"/>
              <a:t>encountered</a:t>
            </a:r>
          </a:p>
        </p:txBody>
      </p:sp>
      <p:sp>
        <p:nvSpPr>
          <p:cNvPr id="111" name="Line 113"/>
          <p:cNvSpPr>
            <a:spLocks noChangeShapeType="1"/>
          </p:cNvSpPr>
          <p:nvPr/>
        </p:nvSpPr>
        <p:spPr bwMode="auto">
          <a:xfrm>
            <a:off x="6318515" y="2307697"/>
            <a:ext cx="1950244" cy="244210"/>
          </a:xfrm>
          <a:prstGeom prst="line">
            <a:avLst/>
          </a:prstGeom>
          <a:noFill/>
          <a:ln w="9525">
            <a:solidFill>
              <a:srgbClr val="008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2" name="AutoShape 114"/>
          <p:cNvSpPr>
            <a:spLocks noChangeArrowheads="1"/>
          </p:cNvSpPr>
          <p:nvPr/>
        </p:nvSpPr>
        <p:spPr bwMode="auto">
          <a:xfrm>
            <a:off x="4075906" y="3673211"/>
            <a:ext cx="1804062" cy="584729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 sz="1950">
              <a:ea typeface="宋体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8E2F-9051-4F7E-9755-9FACF0B6890C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4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62</a:t>
            </a:fld>
            <a:endParaRPr lang="zh-CN" altLang="en-US"/>
          </a:p>
        </p:txBody>
      </p:sp>
      <p:sp>
        <p:nvSpPr>
          <p:cNvPr id="6" name="Freeform 116"/>
          <p:cNvSpPr>
            <a:spLocks/>
          </p:cNvSpPr>
          <p:nvPr/>
        </p:nvSpPr>
        <p:spPr bwMode="auto">
          <a:xfrm>
            <a:off x="7049427" y="1576785"/>
            <a:ext cx="2101585" cy="1755907"/>
          </a:xfrm>
          <a:custGeom>
            <a:avLst/>
            <a:gdLst>
              <a:gd name="T0" fmla="*/ 779462 w 1222"/>
              <a:gd name="T1" fmla="*/ 0 h 1021"/>
              <a:gd name="T2" fmla="*/ 420688 w 1222"/>
              <a:gd name="T3" fmla="*/ 96837 h 1021"/>
              <a:gd name="T4" fmla="*/ 60325 w 1222"/>
              <a:gd name="T5" fmla="*/ 547687 h 1021"/>
              <a:gd name="T6" fmla="*/ 60325 w 1222"/>
              <a:gd name="T7" fmla="*/ 996950 h 1021"/>
              <a:gd name="T8" fmla="*/ 285750 w 1222"/>
              <a:gd name="T9" fmla="*/ 1538287 h 1021"/>
              <a:gd name="T10" fmla="*/ 690562 w 1222"/>
              <a:gd name="T11" fmla="*/ 1492250 h 1021"/>
              <a:gd name="T12" fmla="*/ 1274762 w 1222"/>
              <a:gd name="T13" fmla="*/ 1266825 h 1021"/>
              <a:gd name="T14" fmla="*/ 1712913 w 1222"/>
              <a:gd name="T15" fmla="*/ 1127125 h 1021"/>
              <a:gd name="T16" fmla="*/ 1905000 w 1222"/>
              <a:gd name="T17" fmla="*/ 547687 h 1021"/>
              <a:gd name="T18" fmla="*/ 1500187 w 1222"/>
              <a:gd name="T19" fmla="*/ 96837 h 1021"/>
              <a:gd name="T20" fmla="*/ 779462 w 1222"/>
              <a:gd name="T21" fmla="*/ 0 h 10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222"/>
              <a:gd name="T34" fmla="*/ 0 h 1021"/>
              <a:gd name="T35" fmla="*/ 1222 w 1222"/>
              <a:gd name="T36" fmla="*/ 1021 h 10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222" h="1021">
                <a:moveTo>
                  <a:pt x="491" y="0"/>
                </a:moveTo>
                <a:cubicBezTo>
                  <a:pt x="378" y="0"/>
                  <a:pt x="340" y="4"/>
                  <a:pt x="265" y="61"/>
                </a:cubicBezTo>
                <a:cubicBezTo>
                  <a:pt x="190" y="118"/>
                  <a:pt x="76" y="251"/>
                  <a:pt x="38" y="345"/>
                </a:cubicBezTo>
                <a:cubicBezTo>
                  <a:pt x="0" y="439"/>
                  <a:pt x="14" y="524"/>
                  <a:pt x="38" y="628"/>
                </a:cubicBezTo>
                <a:cubicBezTo>
                  <a:pt x="62" y="732"/>
                  <a:pt x="114" y="917"/>
                  <a:pt x="180" y="969"/>
                </a:cubicBezTo>
                <a:cubicBezTo>
                  <a:pt x="246" y="1021"/>
                  <a:pt x="331" y="968"/>
                  <a:pt x="435" y="940"/>
                </a:cubicBezTo>
                <a:cubicBezTo>
                  <a:pt x="539" y="912"/>
                  <a:pt x="696" y="836"/>
                  <a:pt x="803" y="798"/>
                </a:cubicBezTo>
                <a:cubicBezTo>
                  <a:pt x="910" y="760"/>
                  <a:pt x="1013" y="786"/>
                  <a:pt x="1079" y="710"/>
                </a:cubicBezTo>
                <a:cubicBezTo>
                  <a:pt x="1145" y="634"/>
                  <a:pt x="1222" y="453"/>
                  <a:pt x="1200" y="345"/>
                </a:cubicBezTo>
                <a:cubicBezTo>
                  <a:pt x="1178" y="237"/>
                  <a:pt x="1063" y="118"/>
                  <a:pt x="945" y="61"/>
                </a:cubicBezTo>
                <a:cubicBezTo>
                  <a:pt x="827" y="4"/>
                  <a:pt x="604" y="0"/>
                  <a:pt x="491" y="0"/>
                </a:cubicBezTo>
                <a:close/>
              </a:path>
            </a:pathLst>
          </a:cu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244329" y="1800359"/>
            <a:ext cx="546894" cy="545173"/>
            <a:chOff x="1156" y="1389"/>
            <a:chExt cx="318" cy="317"/>
          </a:xfrm>
        </p:grpSpPr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G</a:t>
              </a:r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2244329" y="2710127"/>
            <a:ext cx="546894" cy="545175"/>
            <a:chOff x="1156" y="1389"/>
            <a:chExt cx="318" cy="317"/>
          </a:xfrm>
        </p:grpSpPr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B</a:t>
              </a:r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3296842" y="2256102"/>
            <a:ext cx="546894" cy="545175"/>
            <a:chOff x="1156" y="1389"/>
            <a:chExt cx="318" cy="317"/>
          </a:xfrm>
        </p:grpSpPr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I</a:t>
              </a:r>
            </a:p>
          </p:txBody>
        </p:sp>
      </p:grp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3296842" y="3165873"/>
            <a:ext cx="546894" cy="545173"/>
            <a:chOff x="1156" y="1389"/>
            <a:chExt cx="318" cy="317"/>
          </a:xfrm>
        </p:grpSpPr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C</a:t>
              </a:r>
            </a:p>
          </p:txBody>
        </p:sp>
      </p:grp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2516056" y="2347252"/>
            <a:ext cx="0" cy="38867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516056" y="3205428"/>
            <a:ext cx="0" cy="38867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2761379" y="2123072"/>
            <a:ext cx="545175" cy="31128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V="1">
            <a:off x="2829059" y="2658534"/>
            <a:ext cx="545173" cy="313002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2829058" y="3048927"/>
            <a:ext cx="467783" cy="31128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3843735" y="4531388"/>
            <a:ext cx="546894" cy="545173"/>
            <a:chOff x="1156" y="1389"/>
            <a:chExt cx="318" cy="317"/>
          </a:xfrm>
        </p:grpSpPr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J</a:t>
              </a:r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644923" y="4531388"/>
            <a:ext cx="546894" cy="545173"/>
            <a:chOff x="1156" y="1389"/>
            <a:chExt cx="318" cy="317"/>
          </a:xfrm>
        </p:grpSpPr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H</a:t>
              </a:r>
            </a:p>
          </p:txBody>
        </p:sp>
      </p:grpSp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3044032" y="5779957"/>
            <a:ext cx="546894" cy="545173"/>
            <a:chOff x="1156" y="1389"/>
            <a:chExt cx="318" cy="317"/>
          </a:xfrm>
        </p:grpSpPr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D</a:t>
              </a:r>
            </a:p>
          </p:txBody>
        </p:sp>
      </p:grpSp>
      <p:grpSp>
        <p:nvGrpSpPr>
          <p:cNvPr id="33" name="Group 31"/>
          <p:cNvGrpSpPr>
            <a:grpSpLocks/>
          </p:cNvGrpSpPr>
          <p:nvPr/>
        </p:nvGrpSpPr>
        <p:grpSpPr bwMode="auto">
          <a:xfrm>
            <a:off x="1444625" y="5779957"/>
            <a:ext cx="546894" cy="545173"/>
            <a:chOff x="1156" y="1389"/>
            <a:chExt cx="318" cy="317"/>
          </a:xfrm>
        </p:grpSpPr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A</a:t>
              </a:r>
            </a:p>
          </p:txBody>
        </p:sp>
      </p:grpSp>
      <p:grpSp>
        <p:nvGrpSpPr>
          <p:cNvPr id="36" name="Group 34"/>
          <p:cNvGrpSpPr>
            <a:grpSpLocks/>
          </p:cNvGrpSpPr>
          <p:nvPr/>
        </p:nvGrpSpPr>
        <p:grpSpPr bwMode="auto">
          <a:xfrm>
            <a:off x="2244329" y="3619898"/>
            <a:ext cx="546894" cy="545173"/>
            <a:chOff x="1156" y="1389"/>
            <a:chExt cx="318" cy="317"/>
          </a:xfrm>
        </p:grpSpPr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E</a:t>
              </a:r>
            </a:p>
          </p:txBody>
        </p:sp>
      </p:grpSp>
      <p:sp>
        <p:nvSpPr>
          <p:cNvPr id="39" name="Line 37"/>
          <p:cNvSpPr>
            <a:spLocks noChangeShapeType="1"/>
          </p:cNvSpPr>
          <p:nvPr/>
        </p:nvSpPr>
        <p:spPr bwMode="auto">
          <a:xfrm flipV="1">
            <a:off x="2751666" y="3594100"/>
            <a:ext cx="545175" cy="235612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grpSp>
        <p:nvGrpSpPr>
          <p:cNvPr id="40" name="Group 38"/>
          <p:cNvGrpSpPr>
            <a:grpSpLocks/>
          </p:cNvGrpSpPr>
          <p:nvPr/>
        </p:nvGrpSpPr>
        <p:grpSpPr bwMode="auto">
          <a:xfrm>
            <a:off x="2244329" y="4531388"/>
            <a:ext cx="546894" cy="545173"/>
            <a:chOff x="1156" y="1389"/>
            <a:chExt cx="318" cy="317"/>
          </a:xfrm>
        </p:grpSpPr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42" name="Text Box 40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F</a:t>
              </a:r>
            </a:p>
          </p:txBody>
        </p:sp>
      </p:grp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2516056" y="4140994"/>
            <a:ext cx="0" cy="39039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1190096" y="4765279"/>
            <a:ext cx="101467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2751667" y="4765279"/>
            <a:ext cx="10920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1035315" y="5076561"/>
            <a:ext cx="467783" cy="7033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1970882" y="6013847"/>
            <a:ext cx="109206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 flipV="1">
            <a:off x="3453341" y="5076561"/>
            <a:ext cx="545175" cy="7033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 flipV="1">
            <a:off x="1814381" y="5076561"/>
            <a:ext cx="546894" cy="703395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>
            <a:off x="2595166" y="5076561"/>
            <a:ext cx="624284" cy="70339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1054233" y="6208184"/>
            <a:ext cx="146354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1/1</a:t>
            </a:r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1687116" y="4257940"/>
            <a:ext cx="146354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3/</a:t>
            </a:r>
            <a:r>
              <a:rPr lang="en-US" altLang="zh-CN" sz="26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Text Box 51"/>
          <p:cNvSpPr txBox="1">
            <a:spLocks noChangeArrowheads="1"/>
          </p:cNvSpPr>
          <p:nvPr/>
        </p:nvSpPr>
        <p:spPr bwMode="auto">
          <a:xfrm>
            <a:off x="1651001" y="3661173"/>
            <a:ext cx="14635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4/4</a:t>
            </a:r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1651001" y="2686051"/>
            <a:ext cx="14635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5/</a:t>
            </a:r>
            <a:r>
              <a:rPr lang="en-US" altLang="zh-CN" sz="2600" b="1">
                <a:solidFill>
                  <a:srgbClr val="CC3300"/>
                </a:solidFill>
              </a:rPr>
              <a:t>4</a:t>
            </a:r>
          </a:p>
        </p:txBody>
      </p:sp>
      <p:sp>
        <p:nvSpPr>
          <p:cNvPr id="55" name="Text Box 53"/>
          <p:cNvSpPr txBox="1">
            <a:spLocks noChangeArrowheads="1"/>
          </p:cNvSpPr>
          <p:nvPr/>
        </p:nvSpPr>
        <p:spPr bwMode="auto">
          <a:xfrm>
            <a:off x="2810140" y="6256338"/>
            <a:ext cx="14635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2/2</a:t>
            </a:r>
          </a:p>
        </p:txBody>
      </p:sp>
      <p:sp>
        <p:nvSpPr>
          <p:cNvPr id="56" name="Text Box 54"/>
          <p:cNvSpPr txBox="1">
            <a:spLocks noChangeArrowheads="1"/>
          </p:cNvSpPr>
          <p:nvPr/>
        </p:nvSpPr>
        <p:spPr bwMode="auto">
          <a:xfrm>
            <a:off x="1661319" y="1673094"/>
            <a:ext cx="14635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8/</a:t>
            </a:r>
            <a:r>
              <a:rPr lang="en-US" altLang="zh-CN" sz="2600" b="1">
                <a:solidFill>
                  <a:srgbClr val="CC3300"/>
                </a:solidFill>
              </a:rPr>
              <a:t>5</a:t>
            </a:r>
          </a:p>
        </p:txBody>
      </p:sp>
      <p:sp>
        <p:nvSpPr>
          <p:cNvPr id="57" name="Text Box 56"/>
          <p:cNvSpPr txBox="1">
            <a:spLocks noChangeArrowheads="1"/>
          </p:cNvSpPr>
          <p:nvPr/>
        </p:nvSpPr>
        <p:spPr bwMode="auto">
          <a:xfrm>
            <a:off x="3295122" y="1819276"/>
            <a:ext cx="14635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9/</a:t>
            </a:r>
            <a:r>
              <a:rPr lang="en-US" altLang="zh-CN" sz="26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3637360" y="3623338"/>
            <a:ext cx="146354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6/</a:t>
            </a:r>
            <a:r>
              <a:rPr lang="en-US" altLang="zh-CN" sz="26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321602" y="2259542"/>
            <a:ext cx="1881452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67" b="1" dirty="0"/>
              <a:t>backtracking</a:t>
            </a:r>
          </a:p>
        </p:txBody>
      </p:sp>
      <p:sp>
        <p:nvSpPr>
          <p:cNvPr id="60" name="Line 59"/>
          <p:cNvSpPr>
            <a:spLocks noChangeShapeType="1"/>
          </p:cNvSpPr>
          <p:nvPr/>
        </p:nvSpPr>
        <p:spPr bwMode="auto">
          <a:xfrm flipV="1">
            <a:off x="1589088" y="2063486"/>
            <a:ext cx="438547" cy="342239"/>
          </a:xfrm>
          <a:prstGeom prst="line">
            <a:avLst/>
          </a:prstGeom>
          <a:noFill/>
          <a:ln w="9525">
            <a:solidFill>
              <a:srgbClr val="008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7360709" y="1654175"/>
            <a:ext cx="546894" cy="545175"/>
            <a:chOff x="1156" y="1389"/>
            <a:chExt cx="318" cy="317"/>
          </a:xfrm>
        </p:grpSpPr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63" name="Text Box 62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G</a:t>
              </a:r>
            </a:p>
          </p:txBody>
        </p:sp>
      </p:grpSp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7360709" y="2563946"/>
            <a:ext cx="546894" cy="545173"/>
            <a:chOff x="1156" y="1389"/>
            <a:chExt cx="318" cy="317"/>
          </a:xfrm>
        </p:grpSpPr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66" name="Text Box 65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B</a:t>
              </a:r>
            </a:p>
          </p:txBody>
        </p:sp>
      </p:grp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8413221" y="2109921"/>
            <a:ext cx="546894" cy="545173"/>
            <a:chOff x="1156" y="1389"/>
            <a:chExt cx="318" cy="317"/>
          </a:xfrm>
        </p:grpSpPr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69" name="Text Box 68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I</a:t>
              </a:r>
            </a:p>
          </p:txBody>
        </p:sp>
      </p:grp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8413221" y="3019689"/>
            <a:ext cx="546894" cy="545175"/>
            <a:chOff x="1156" y="1389"/>
            <a:chExt cx="318" cy="317"/>
          </a:xfrm>
        </p:grpSpPr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72" name="Text Box 71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C</a:t>
              </a:r>
            </a:p>
          </p:txBody>
        </p:sp>
      </p:grpSp>
      <p:sp>
        <p:nvSpPr>
          <p:cNvPr id="73" name="Line 72"/>
          <p:cNvSpPr>
            <a:spLocks noChangeShapeType="1"/>
          </p:cNvSpPr>
          <p:nvPr/>
        </p:nvSpPr>
        <p:spPr bwMode="auto">
          <a:xfrm>
            <a:off x="7632435" y="2201069"/>
            <a:ext cx="0" cy="38867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74" name="Line 73"/>
          <p:cNvSpPr>
            <a:spLocks noChangeShapeType="1"/>
          </p:cNvSpPr>
          <p:nvPr/>
        </p:nvSpPr>
        <p:spPr bwMode="auto">
          <a:xfrm>
            <a:off x="7632435" y="3059246"/>
            <a:ext cx="0" cy="38867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75" name="Line 74"/>
          <p:cNvSpPr>
            <a:spLocks noChangeShapeType="1"/>
          </p:cNvSpPr>
          <p:nvPr/>
        </p:nvSpPr>
        <p:spPr bwMode="auto">
          <a:xfrm>
            <a:off x="7868048" y="1967177"/>
            <a:ext cx="545173" cy="31128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76" name="Line 75"/>
          <p:cNvSpPr>
            <a:spLocks noChangeShapeType="1"/>
          </p:cNvSpPr>
          <p:nvPr/>
        </p:nvSpPr>
        <p:spPr bwMode="auto">
          <a:xfrm flipV="1">
            <a:off x="7945437" y="2512352"/>
            <a:ext cx="545175" cy="313002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77" name="Line 76"/>
          <p:cNvSpPr>
            <a:spLocks noChangeShapeType="1"/>
          </p:cNvSpPr>
          <p:nvPr/>
        </p:nvSpPr>
        <p:spPr bwMode="auto">
          <a:xfrm>
            <a:off x="7945438" y="2902744"/>
            <a:ext cx="467783" cy="31128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grpSp>
        <p:nvGrpSpPr>
          <p:cNvPr id="78" name="Group 77"/>
          <p:cNvGrpSpPr>
            <a:grpSpLocks/>
          </p:cNvGrpSpPr>
          <p:nvPr/>
        </p:nvGrpSpPr>
        <p:grpSpPr bwMode="auto">
          <a:xfrm>
            <a:off x="8960115" y="4385204"/>
            <a:ext cx="546894" cy="545175"/>
            <a:chOff x="1156" y="1389"/>
            <a:chExt cx="318" cy="317"/>
          </a:xfrm>
        </p:grpSpPr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80" name="Text Box 79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J</a:t>
              </a:r>
            </a:p>
          </p:txBody>
        </p:sp>
      </p:grp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5761303" y="4385204"/>
            <a:ext cx="546894" cy="545175"/>
            <a:chOff x="1156" y="1389"/>
            <a:chExt cx="318" cy="317"/>
          </a:xfrm>
        </p:grpSpPr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83" name="Text Box 82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H</a:t>
              </a:r>
            </a:p>
          </p:txBody>
        </p:sp>
      </p:grpSp>
      <p:grpSp>
        <p:nvGrpSpPr>
          <p:cNvPr id="84" name="Group 83"/>
          <p:cNvGrpSpPr>
            <a:grpSpLocks/>
          </p:cNvGrpSpPr>
          <p:nvPr/>
        </p:nvGrpSpPr>
        <p:grpSpPr bwMode="auto">
          <a:xfrm>
            <a:off x="8160412" y="5633773"/>
            <a:ext cx="546894" cy="545175"/>
            <a:chOff x="1156" y="1389"/>
            <a:chExt cx="318" cy="317"/>
          </a:xfrm>
        </p:grpSpPr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86" name="Text Box 85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D</a:t>
              </a:r>
            </a:p>
          </p:txBody>
        </p:sp>
      </p:grpSp>
      <p:grpSp>
        <p:nvGrpSpPr>
          <p:cNvPr id="87" name="Group 86"/>
          <p:cNvGrpSpPr>
            <a:grpSpLocks/>
          </p:cNvGrpSpPr>
          <p:nvPr/>
        </p:nvGrpSpPr>
        <p:grpSpPr bwMode="auto">
          <a:xfrm>
            <a:off x="6561006" y="5633773"/>
            <a:ext cx="546894" cy="545175"/>
            <a:chOff x="1156" y="1389"/>
            <a:chExt cx="318" cy="317"/>
          </a:xfrm>
        </p:grpSpPr>
        <p:sp>
          <p:nvSpPr>
            <p:cNvPr id="88" name="Oval 87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89" name="Text Box 88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A</a:t>
              </a:r>
            </a:p>
          </p:txBody>
        </p:sp>
      </p:grpSp>
      <p:grpSp>
        <p:nvGrpSpPr>
          <p:cNvPr id="90" name="Group 89"/>
          <p:cNvGrpSpPr>
            <a:grpSpLocks/>
          </p:cNvGrpSpPr>
          <p:nvPr/>
        </p:nvGrpSpPr>
        <p:grpSpPr bwMode="auto">
          <a:xfrm>
            <a:off x="7360709" y="3473714"/>
            <a:ext cx="546894" cy="545175"/>
            <a:chOff x="1156" y="1389"/>
            <a:chExt cx="318" cy="317"/>
          </a:xfrm>
        </p:grpSpPr>
        <p:sp>
          <p:nvSpPr>
            <p:cNvPr id="91" name="Oval 90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92" name="Text Box 91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E</a:t>
              </a:r>
            </a:p>
          </p:txBody>
        </p:sp>
      </p:grpSp>
      <p:sp>
        <p:nvSpPr>
          <p:cNvPr id="93" name="Line 92"/>
          <p:cNvSpPr>
            <a:spLocks noChangeShapeType="1"/>
          </p:cNvSpPr>
          <p:nvPr/>
        </p:nvSpPr>
        <p:spPr bwMode="auto">
          <a:xfrm flipV="1">
            <a:off x="7868048" y="3447919"/>
            <a:ext cx="545173" cy="235611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grpSp>
        <p:nvGrpSpPr>
          <p:cNvPr id="94" name="Group 93"/>
          <p:cNvGrpSpPr>
            <a:grpSpLocks/>
          </p:cNvGrpSpPr>
          <p:nvPr/>
        </p:nvGrpSpPr>
        <p:grpSpPr bwMode="auto">
          <a:xfrm>
            <a:off x="7360709" y="4385204"/>
            <a:ext cx="546894" cy="545175"/>
            <a:chOff x="1156" y="1389"/>
            <a:chExt cx="318" cy="317"/>
          </a:xfrm>
        </p:grpSpPr>
        <p:sp>
          <p:nvSpPr>
            <p:cNvPr id="95" name="Oval 94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96" name="Text Box 95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F</a:t>
              </a:r>
            </a:p>
          </p:txBody>
        </p:sp>
      </p:grpSp>
      <p:sp>
        <p:nvSpPr>
          <p:cNvPr id="97" name="Line 96"/>
          <p:cNvSpPr>
            <a:spLocks noChangeShapeType="1"/>
          </p:cNvSpPr>
          <p:nvPr/>
        </p:nvSpPr>
        <p:spPr bwMode="auto">
          <a:xfrm>
            <a:off x="7632435" y="3994812"/>
            <a:ext cx="0" cy="39039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8" name="Line 97"/>
          <p:cNvSpPr>
            <a:spLocks noChangeShapeType="1"/>
          </p:cNvSpPr>
          <p:nvPr/>
        </p:nvSpPr>
        <p:spPr bwMode="auto">
          <a:xfrm>
            <a:off x="6306477" y="4619096"/>
            <a:ext cx="101467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9" name="Line 98"/>
          <p:cNvSpPr>
            <a:spLocks noChangeShapeType="1"/>
          </p:cNvSpPr>
          <p:nvPr/>
        </p:nvSpPr>
        <p:spPr bwMode="auto">
          <a:xfrm>
            <a:off x="7868048" y="4619096"/>
            <a:ext cx="10920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0" name="Line 99"/>
          <p:cNvSpPr>
            <a:spLocks noChangeShapeType="1"/>
          </p:cNvSpPr>
          <p:nvPr/>
        </p:nvSpPr>
        <p:spPr bwMode="auto">
          <a:xfrm>
            <a:off x="6151696" y="4930379"/>
            <a:ext cx="467783" cy="7033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1" name="Line 100"/>
          <p:cNvSpPr>
            <a:spLocks noChangeShapeType="1"/>
          </p:cNvSpPr>
          <p:nvPr/>
        </p:nvSpPr>
        <p:spPr bwMode="auto">
          <a:xfrm>
            <a:off x="7087262" y="5867665"/>
            <a:ext cx="109206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2" name="Line 101"/>
          <p:cNvSpPr>
            <a:spLocks noChangeShapeType="1"/>
          </p:cNvSpPr>
          <p:nvPr/>
        </p:nvSpPr>
        <p:spPr bwMode="auto">
          <a:xfrm flipV="1">
            <a:off x="8569723" y="4930379"/>
            <a:ext cx="545173" cy="7033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3" name="Line 102"/>
          <p:cNvSpPr>
            <a:spLocks noChangeShapeType="1"/>
          </p:cNvSpPr>
          <p:nvPr/>
        </p:nvSpPr>
        <p:spPr bwMode="auto">
          <a:xfrm flipV="1">
            <a:off x="6930761" y="4930379"/>
            <a:ext cx="546894" cy="703394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4" name="Line 103"/>
          <p:cNvSpPr>
            <a:spLocks noChangeShapeType="1"/>
          </p:cNvSpPr>
          <p:nvPr/>
        </p:nvSpPr>
        <p:spPr bwMode="auto">
          <a:xfrm>
            <a:off x="7711546" y="4930379"/>
            <a:ext cx="624285" cy="70339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5" name="Text Box 104"/>
          <p:cNvSpPr txBox="1">
            <a:spLocks noChangeArrowheads="1"/>
          </p:cNvSpPr>
          <p:nvPr/>
        </p:nvSpPr>
        <p:spPr bwMode="auto">
          <a:xfrm>
            <a:off x="6170613" y="6062002"/>
            <a:ext cx="14635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1/1</a:t>
            </a:r>
          </a:p>
        </p:txBody>
      </p:sp>
      <p:sp>
        <p:nvSpPr>
          <p:cNvPr id="106" name="Text Box 105"/>
          <p:cNvSpPr txBox="1">
            <a:spLocks noChangeArrowheads="1"/>
          </p:cNvSpPr>
          <p:nvPr/>
        </p:nvSpPr>
        <p:spPr bwMode="auto">
          <a:xfrm>
            <a:off x="6803497" y="4111758"/>
            <a:ext cx="14635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3/</a:t>
            </a:r>
            <a:r>
              <a:rPr lang="en-US" altLang="zh-CN" sz="26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7" name="Text Box 106"/>
          <p:cNvSpPr txBox="1">
            <a:spLocks noChangeArrowheads="1"/>
          </p:cNvSpPr>
          <p:nvPr/>
        </p:nvSpPr>
        <p:spPr bwMode="auto">
          <a:xfrm>
            <a:off x="6767381" y="3514990"/>
            <a:ext cx="146354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4/4</a:t>
            </a:r>
          </a:p>
        </p:txBody>
      </p:sp>
      <p:sp>
        <p:nvSpPr>
          <p:cNvPr id="108" name="Text Box 107"/>
          <p:cNvSpPr txBox="1">
            <a:spLocks noChangeArrowheads="1"/>
          </p:cNvSpPr>
          <p:nvPr/>
        </p:nvSpPr>
        <p:spPr bwMode="auto">
          <a:xfrm>
            <a:off x="6767381" y="2539869"/>
            <a:ext cx="146354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5/</a:t>
            </a:r>
            <a:r>
              <a:rPr lang="en-US" altLang="zh-CN" sz="2600" b="1">
                <a:solidFill>
                  <a:srgbClr val="CC3300"/>
                </a:solidFill>
              </a:rPr>
              <a:t>4</a:t>
            </a:r>
          </a:p>
        </p:txBody>
      </p:sp>
      <p:sp>
        <p:nvSpPr>
          <p:cNvPr id="109" name="Text Box 108"/>
          <p:cNvSpPr txBox="1">
            <a:spLocks noChangeArrowheads="1"/>
          </p:cNvSpPr>
          <p:nvPr/>
        </p:nvSpPr>
        <p:spPr bwMode="auto">
          <a:xfrm>
            <a:off x="7926520" y="6110156"/>
            <a:ext cx="146354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2/2</a:t>
            </a:r>
          </a:p>
        </p:txBody>
      </p:sp>
      <p:sp>
        <p:nvSpPr>
          <p:cNvPr id="110" name="Text Box 109"/>
          <p:cNvSpPr txBox="1">
            <a:spLocks noChangeArrowheads="1"/>
          </p:cNvSpPr>
          <p:nvPr/>
        </p:nvSpPr>
        <p:spPr bwMode="auto">
          <a:xfrm>
            <a:off x="6777700" y="1526911"/>
            <a:ext cx="146354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8/</a:t>
            </a:r>
            <a:r>
              <a:rPr lang="en-US" altLang="zh-CN" sz="2600" b="1">
                <a:solidFill>
                  <a:srgbClr val="CC3300"/>
                </a:solidFill>
              </a:rPr>
              <a:t>5</a:t>
            </a:r>
          </a:p>
        </p:txBody>
      </p:sp>
      <p:sp>
        <p:nvSpPr>
          <p:cNvPr id="111" name="Text Box 110"/>
          <p:cNvSpPr txBox="1">
            <a:spLocks noChangeArrowheads="1"/>
          </p:cNvSpPr>
          <p:nvPr/>
        </p:nvSpPr>
        <p:spPr bwMode="auto">
          <a:xfrm>
            <a:off x="8411502" y="1673094"/>
            <a:ext cx="146354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9/</a:t>
            </a:r>
            <a:r>
              <a:rPr lang="en-US" altLang="zh-CN" sz="26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2" name="Text Box 111"/>
          <p:cNvSpPr txBox="1">
            <a:spLocks noChangeArrowheads="1"/>
          </p:cNvSpPr>
          <p:nvPr/>
        </p:nvSpPr>
        <p:spPr bwMode="auto">
          <a:xfrm>
            <a:off x="8753740" y="3477155"/>
            <a:ext cx="14635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6/</a:t>
            </a:r>
            <a:r>
              <a:rPr lang="en-US" altLang="zh-CN" sz="26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3" name="Text Box 112"/>
          <p:cNvSpPr txBox="1">
            <a:spLocks noChangeArrowheads="1"/>
          </p:cNvSpPr>
          <p:nvPr/>
        </p:nvSpPr>
        <p:spPr bwMode="auto">
          <a:xfrm>
            <a:off x="4016897" y="1972626"/>
            <a:ext cx="3071548" cy="1592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950" b="1" dirty="0"/>
              <a:t>backtracking: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950" b="1" dirty="0" err="1"/>
              <a:t>G.back</a:t>
            </a:r>
            <a:r>
              <a:rPr lang="en-US" altLang="zh-CN" sz="1950" b="1" dirty="0"/>
              <a:t> = </a:t>
            </a:r>
            <a:r>
              <a:rPr lang="en-US" altLang="zh-CN" sz="1950" b="1" dirty="0" err="1"/>
              <a:t>discoverTime</a:t>
            </a:r>
            <a:r>
              <a:rPr lang="en-US" altLang="zh-CN" sz="1950" b="1" dirty="0"/>
              <a:t>(B)</a:t>
            </a:r>
            <a:r>
              <a:rPr lang="zh-CN" altLang="en-US" sz="1950" b="1" dirty="0"/>
              <a:t>，</a:t>
            </a:r>
            <a:endParaRPr lang="en-US" altLang="zh-CN" sz="1950" b="1" dirty="0"/>
          </a:p>
          <a:p>
            <a:pPr eaLnBrk="1" hangingPunct="1">
              <a:spcBef>
                <a:spcPct val="50000"/>
              </a:spcBef>
            </a:pPr>
            <a:r>
              <a:rPr lang="en-US" altLang="zh-CN" sz="1950" b="1" dirty="0"/>
              <a:t>so, first </a:t>
            </a:r>
            <a:r>
              <a:rPr lang="en-US" altLang="zh-CN" sz="1950" b="1" dirty="0" err="1"/>
              <a:t>bicomponent</a:t>
            </a:r>
            <a:r>
              <a:rPr lang="en-US" altLang="zh-CN" sz="1950" b="1" dirty="0"/>
              <a:t> detected. </a:t>
            </a:r>
          </a:p>
        </p:txBody>
      </p:sp>
      <p:sp>
        <p:nvSpPr>
          <p:cNvPr id="114" name="AutoShape 117"/>
          <p:cNvSpPr>
            <a:spLocks noChangeArrowheads="1"/>
          </p:cNvSpPr>
          <p:nvPr/>
        </p:nvSpPr>
        <p:spPr bwMode="auto">
          <a:xfrm>
            <a:off x="4708790" y="3575183"/>
            <a:ext cx="1804062" cy="584729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 sz="1950">
              <a:ea typeface="宋体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64A9-676F-43A4-BBD4-7F25EB63E2B2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64035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-81390"/>
            <a:ext cx="8915400" cy="1638182"/>
          </a:xfrm>
        </p:spPr>
        <p:txBody>
          <a:bodyPr/>
          <a:lstStyle/>
          <a:p>
            <a:pPr eaLnBrk="1" hangingPunct="1"/>
            <a:r>
              <a:rPr lang="en-US" altLang="zh-CN" dirty="0"/>
              <a:t>Keeping the Track </a:t>
            </a:r>
            <a:br>
              <a:rPr lang="en-US" altLang="zh-CN" dirty="0"/>
            </a:br>
            <a:r>
              <a:rPr lang="en-US" altLang="zh-CN" dirty="0"/>
              <a:t>of Backing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910" y="1673094"/>
            <a:ext cx="8893042" cy="502351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Tracking data</a:t>
            </a: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</a:rPr>
              <a:t>For each vertex </a:t>
            </a:r>
            <a:r>
              <a:rPr lang="en-US" altLang="zh-CN" i="1" dirty="0">
                <a:solidFill>
                  <a:schemeClr val="tx1"/>
                </a:solidFill>
              </a:rPr>
              <a:t>v</a:t>
            </a:r>
            <a:r>
              <a:rPr lang="en-US" altLang="zh-CN" dirty="0">
                <a:solidFill>
                  <a:schemeClr val="tx1"/>
                </a:solidFill>
              </a:rPr>
              <a:t>, a local variable </a:t>
            </a:r>
            <a:r>
              <a:rPr lang="en-US" altLang="zh-CN" i="1" dirty="0">
                <a:solidFill>
                  <a:schemeClr val="tx1"/>
                </a:solidFill>
              </a:rPr>
              <a:t>back</a:t>
            </a:r>
            <a:r>
              <a:rPr lang="en-US" altLang="zh-CN" dirty="0">
                <a:solidFill>
                  <a:schemeClr val="tx1"/>
                </a:solidFill>
              </a:rPr>
              <a:t> is used to store the required information, as the value of </a:t>
            </a:r>
            <a:r>
              <a:rPr lang="en-US" altLang="zh-CN" i="1" dirty="0" err="1">
                <a:solidFill>
                  <a:schemeClr val="tx1"/>
                </a:solidFill>
              </a:rPr>
              <a:t>discoverTime</a:t>
            </a:r>
            <a:r>
              <a:rPr lang="en-US" altLang="zh-CN" dirty="0">
                <a:solidFill>
                  <a:schemeClr val="tx1"/>
                </a:solidFill>
              </a:rPr>
              <a:t> of some vertex.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Testing for </a:t>
            </a:r>
            <a:r>
              <a:rPr lang="en-US" altLang="zh-CN" dirty="0" err="1">
                <a:solidFill>
                  <a:schemeClr val="tx1"/>
                </a:solidFill>
              </a:rPr>
              <a:t>bicomponent</a:t>
            </a:r>
            <a:endParaRPr lang="en-US" altLang="zh-CN" dirty="0">
              <a:solidFill>
                <a:schemeClr val="tx1"/>
              </a:solidFill>
            </a:endParaRPr>
          </a:p>
          <a:p>
            <a:pPr lvl="1" eaLnBrk="1" hangingPunct="1"/>
            <a:r>
              <a:rPr lang="zh-CN" altLang="en-US" b="1" dirty="0">
                <a:solidFill>
                  <a:schemeClr val="tx1"/>
                </a:solidFill>
              </a:rPr>
              <a:t>从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</a:rPr>
              <a:t>w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</a:rPr>
              <a:t>回溯到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</a:rPr>
              <a:t>v </a:t>
            </a:r>
            <a:r>
              <a:rPr lang="zh-CN" altLang="en-US" b="1" dirty="0">
                <a:solidFill>
                  <a:schemeClr val="tx1"/>
                </a:solidFill>
              </a:rPr>
              <a:t>时</a:t>
            </a:r>
            <a:r>
              <a:rPr lang="en-US" altLang="zh-CN" b="1" dirty="0">
                <a:solidFill>
                  <a:schemeClr val="tx1"/>
                </a:solidFill>
              </a:rPr>
              <a:t>, </a:t>
            </a:r>
            <a:r>
              <a:rPr lang="zh-CN" altLang="en-US" b="1" dirty="0">
                <a:solidFill>
                  <a:schemeClr val="tx1"/>
                </a:solidFill>
              </a:rPr>
              <a:t>如果有</a:t>
            </a:r>
            <a:r>
              <a:rPr lang="en-US" altLang="zh-CN" b="1" dirty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n-US" altLang="zh-CN" b="1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w.Back</a:t>
            </a:r>
            <a:r>
              <a:rPr lang="en-US" altLang="zh-CN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 </a:t>
            </a:r>
            <a:r>
              <a:rPr lang="en-US" altLang="zh-CN" b="1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discoverTime</a:t>
            </a:r>
            <a:r>
              <a:rPr lang="en-US" altLang="zh-CN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v</a:t>
            </a:r>
            <a:r>
              <a:rPr lang="en-US" altLang="zh-CN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)</a:t>
            </a:r>
          </a:p>
          <a:p>
            <a:pPr marL="495285" lvl="1" indent="0">
              <a:buNone/>
            </a:pPr>
            <a:r>
              <a:rPr lang="zh-CN" altLang="en-US" b="1" dirty="0">
                <a:solidFill>
                  <a:schemeClr val="tx1"/>
                </a:solidFill>
                <a:sym typeface="Symbol" pitchFamily="18" charset="2"/>
              </a:rPr>
              <a:t>则找到一个</a:t>
            </a:r>
            <a:r>
              <a:rPr lang="en-US" altLang="zh-CN" b="1" dirty="0">
                <a:solidFill>
                  <a:schemeClr val="tx1"/>
                </a:solidFill>
                <a:sym typeface="Symbol" pitchFamily="18" charset="2"/>
              </a:rPr>
              <a:t>2-</a:t>
            </a:r>
            <a:r>
              <a:rPr lang="zh-CN" altLang="en-US" b="1" dirty="0">
                <a:solidFill>
                  <a:schemeClr val="tx1"/>
                </a:solidFill>
                <a:sym typeface="Symbol" pitchFamily="18" charset="2"/>
              </a:rPr>
              <a:t>连通分支且</a:t>
            </a:r>
            <a:r>
              <a:rPr lang="en-US" altLang="zh-CN" b="1" i="1" dirty="0">
                <a:solidFill>
                  <a:schemeClr val="tx1"/>
                </a:solidFill>
                <a:sym typeface="Symbol" pitchFamily="18" charset="2"/>
              </a:rPr>
              <a:t> v</a:t>
            </a:r>
            <a:r>
              <a:rPr lang="zh-CN" altLang="en-US" b="1" dirty="0">
                <a:solidFill>
                  <a:schemeClr val="tx1"/>
                </a:solidFill>
                <a:sym typeface="Symbol" pitchFamily="18" charset="2"/>
              </a:rPr>
              <a:t>是割点。</a:t>
            </a:r>
            <a:endParaRPr lang="en-US" altLang="zh-CN" b="1" dirty="0">
              <a:solidFill>
                <a:schemeClr val="tx1"/>
              </a:solidFill>
              <a:sym typeface="Symbol" pitchFamily="18" charset="2"/>
            </a:endParaRPr>
          </a:p>
          <a:p>
            <a:pPr marL="495285" lvl="1" indent="0">
              <a:buNone/>
            </a:pPr>
            <a:r>
              <a:rPr lang="en-US" altLang="zh-CN" sz="2167" b="1" dirty="0">
                <a:solidFill>
                  <a:schemeClr val="tx1"/>
                </a:solidFill>
                <a:sym typeface="Symbol" pitchFamily="18" charset="2"/>
              </a:rPr>
              <a:t>	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63</a:t>
            </a:fld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1832654" y="5613242"/>
            <a:ext cx="7644849" cy="1014114"/>
          </a:xfrm>
          <a:prstGeom prst="wedgeRoundRectCallout">
            <a:avLst>
              <a:gd name="adj1" fmla="val 3890"/>
              <a:gd name="adj2" fmla="val -10049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en-US" altLang="zh-CN" sz="195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when back is no less than the discover time of </a:t>
            </a:r>
            <a:r>
              <a:rPr lang="en-US" altLang="zh-CN" sz="1950" i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altLang="zh-CN" sz="195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there is at least one </a:t>
            </a:r>
            <a:r>
              <a:rPr lang="en-US" altLang="zh-CN" sz="195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subtree</a:t>
            </a:r>
            <a:r>
              <a:rPr lang="en-US" altLang="zh-CN" sz="195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of </a:t>
            </a:r>
            <a:r>
              <a:rPr lang="en-US" altLang="zh-CN" sz="1950" i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altLang="zh-CN" sz="195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connected to other part of the graph only by </a:t>
            </a:r>
            <a:r>
              <a:rPr lang="en-US" altLang="zh-CN" sz="1950" i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altLang="zh-CN" sz="195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B9C8-06F0-429D-BA48-1B6D17D81F3C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870175"/>
      </p:ext>
    </p:extLst>
  </p:cSld>
  <p:clrMapOvr>
    <a:masterClrMapping/>
  </p:clrMapOvr>
  <p:transition spd="med">
    <p:pull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64</a:t>
            </a:fld>
            <a:endParaRPr lang="zh-CN" altLang="en-US"/>
          </a:p>
        </p:txBody>
      </p:sp>
      <p:sp>
        <p:nvSpPr>
          <p:cNvPr id="6" name="Freeform 63"/>
          <p:cNvSpPr>
            <a:spLocks/>
          </p:cNvSpPr>
          <p:nvPr/>
        </p:nvSpPr>
        <p:spPr bwMode="auto">
          <a:xfrm>
            <a:off x="5579004" y="1212189"/>
            <a:ext cx="2925366" cy="3953801"/>
          </a:xfrm>
          <a:custGeom>
            <a:avLst/>
            <a:gdLst>
              <a:gd name="T0" fmla="*/ 920750 w 1701"/>
              <a:gd name="T1" fmla="*/ 76200 h 2299"/>
              <a:gd name="T2" fmla="*/ 592138 w 1701"/>
              <a:gd name="T3" fmla="*/ 246062 h 2299"/>
              <a:gd name="T4" fmla="*/ 412750 w 1701"/>
              <a:gd name="T5" fmla="*/ 381000 h 2299"/>
              <a:gd name="T6" fmla="*/ 96838 w 1701"/>
              <a:gd name="T7" fmla="*/ 876300 h 2299"/>
              <a:gd name="T8" fmla="*/ 7938 w 1701"/>
              <a:gd name="T9" fmla="*/ 1460500 h 2299"/>
              <a:gd name="T10" fmla="*/ 142875 w 1701"/>
              <a:gd name="T11" fmla="*/ 2720974 h 2299"/>
              <a:gd name="T12" fmla="*/ 569913 w 1701"/>
              <a:gd name="T13" fmla="*/ 3500437 h 2299"/>
              <a:gd name="T14" fmla="*/ 725488 w 1701"/>
              <a:gd name="T15" fmla="*/ 3617912 h 2299"/>
              <a:gd name="T16" fmla="*/ 998538 w 1701"/>
              <a:gd name="T17" fmla="*/ 3578225 h 2299"/>
              <a:gd name="T18" fmla="*/ 1192213 w 1701"/>
              <a:gd name="T19" fmla="*/ 3306762 h 2299"/>
              <a:gd name="T20" fmla="*/ 1357313 w 1701"/>
              <a:gd name="T21" fmla="*/ 2767012 h 2299"/>
              <a:gd name="T22" fmla="*/ 2482851 w 1701"/>
              <a:gd name="T23" fmla="*/ 2046287 h 2299"/>
              <a:gd name="T24" fmla="*/ 2662238 w 1701"/>
              <a:gd name="T25" fmla="*/ 785812 h 2299"/>
              <a:gd name="T26" fmla="*/ 2257426 w 1701"/>
              <a:gd name="T27" fmla="*/ 201612 h 2299"/>
              <a:gd name="T28" fmla="*/ 1447800 w 1701"/>
              <a:gd name="T29" fmla="*/ 20637 h 2299"/>
              <a:gd name="T30" fmla="*/ 920750 w 1701"/>
              <a:gd name="T31" fmla="*/ 76200 h 229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01"/>
              <a:gd name="T49" fmla="*/ 0 h 2299"/>
              <a:gd name="T50" fmla="*/ 1701 w 1701"/>
              <a:gd name="T51" fmla="*/ 2299 h 229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01" h="2299">
                <a:moveTo>
                  <a:pt x="580" y="48"/>
                </a:moveTo>
                <a:cubicBezTo>
                  <a:pt x="490" y="72"/>
                  <a:pt x="426" y="123"/>
                  <a:pt x="373" y="155"/>
                </a:cubicBezTo>
                <a:cubicBezTo>
                  <a:pt x="320" y="187"/>
                  <a:pt x="312" y="174"/>
                  <a:pt x="260" y="240"/>
                </a:cubicBezTo>
                <a:cubicBezTo>
                  <a:pt x="208" y="306"/>
                  <a:pt x="103" y="439"/>
                  <a:pt x="61" y="552"/>
                </a:cubicBezTo>
                <a:cubicBezTo>
                  <a:pt x="19" y="665"/>
                  <a:pt x="0" y="726"/>
                  <a:pt x="5" y="920"/>
                </a:cubicBezTo>
                <a:cubicBezTo>
                  <a:pt x="10" y="1114"/>
                  <a:pt x="31" y="1500"/>
                  <a:pt x="90" y="1714"/>
                </a:cubicBezTo>
                <a:cubicBezTo>
                  <a:pt x="149" y="1928"/>
                  <a:pt x="298" y="2111"/>
                  <a:pt x="359" y="2205"/>
                </a:cubicBezTo>
                <a:cubicBezTo>
                  <a:pt x="420" y="2299"/>
                  <a:pt x="412" y="2271"/>
                  <a:pt x="457" y="2279"/>
                </a:cubicBezTo>
                <a:cubicBezTo>
                  <a:pt x="502" y="2287"/>
                  <a:pt x="580" y="2287"/>
                  <a:pt x="629" y="2254"/>
                </a:cubicBezTo>
                <a:cubicBezTo>
                  <a:pt x="678" y="2221"/>
                  <a:pt x="713" y="2168"/>
                  <a:pt x="751" y="2083"/>
                </a:cubicBezTo>
                <a:cubicBezTo>
                  <a:pt x="789" y="1998"/>
                  <a:pt x="720" y="1875"/>
                  <a:pt x="855" y="1743"/>
                </a:cubicBezTo>
                <a:cubicBezTo>
                  <a:pt x="990" y="1611"/>
                  <a:pt x="1427" y="1497"/>
                  <a:pt x="1564" y="1289"/>
                </a:cubicBezTo>
                <a:cubicBezTo>
                  <a:pt x="1701" y="1081"/>
                  <a:pt x="1701" y="689"/>
                  <a:pt x="1677" y="495"/>
                </a:cubicBezTo>
                <a:cubicBezTo>
                  <a:pt x="1653" y="301"/>
                  <a:pt x="1550" y="207"/>
                  <a:pt x="1422" y="127"/>
                </a:cubicBezTo>
                <a:cubicBezTo>
                  <a:pt x="1294" y="47"/>
                  <a:pt x="1052" y="26"/>
                  <a:pt x="912" y="13"/>
                </a:cubicBezTo>
                <a:cubicBezTo>
                  <a:pt x="772" y="0"/>
                  <a:pt x="670" y="24"/>
                  <a:pt x="580" y="48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7" name="Freeform 59"/>
          <p:cNvSpPr>
            <a:spLocks/>
          </p:cNvSpPr>
          <p:nvPr/>
        </p:nvSpPr>
        <p:spPr bwMode="auto">
          <a:xfrm>
            <a:off x="5718308" y="1382448"/>
            <a:ext cx="2607204" cy="2918487"/>
          </a:xfrm>
          <a:custGeom>
            <a:avLst/>
            <a:gdLst>
              <a:gd name="T0" fmla="*/ 615950 w 1516"/>
              <a:gd name="T1" fmla="*/ 133350 h 1697"/>
              <a:gd name="T2" fmla="*/ 193675 w 1516"/>
              <a:gd name="T3" fmla="*/ 539750 h 1697"/>
              <a:gd name="T4" fmla="*/ 14288 w 1516"/>
              <a:gd name="T5" fmla="*/ 1079500 h 1697"/>
              <a:gd name="T6" fmla="*/ 103188 w 1516"/>
              <a:gd name="T7" fmla="*/ 1798638 h 1697"/>
              <a:gd name="T8" fmla="*/ 554038 w 1516"/>
              <a:gd name="T9" fmla="*/ 2563813 h 1697"/>
              <a:gd name="T10" fmla="*/ 1122363 w 1516"/>
              <a:gd name="T11" fmla="*/ 2584451 h 1697"/>
              <a:gd name="T12" fmla="*/ 1408112 w 1516"/>
              <a:gd name="T13" fmla="*/ 2249488 h 1697"/>
              <a:gd name="T14" fmla="*/ 2055813 w 1516"/>
              <a:gd name="T15" fmla="*/ 1922463 h 1697"/>
              <a:gd name="T16" fmla="*/ 2354263 w 1516"/>
              <a:gd name="T17" fmla="*/ 1349375 h 1697"/>
              <a:gd name="T18" fmla="*/ 2263775 w 1516"/>
              <a:gd name="T19" fmla="*/ 403225 h 1697"/>
              <a:gd name="T20" fmla="*/ 1498600 w 1516"/>
              <a:gd name="T21" fmla="*/ 44450 h 1697"/>
              <a:gd name="T22" fmla="*/ 615950 w 1516"/>
              <a:gd name="T23" fmla="*/ 133350 h 16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516"/>
              <a:gd name="T37" fmla="*/ 0 h 1697"/>
              <a:gd name="T38" fmla="*/ 1516 w 1516"/>
              <a:gd name="T39" fmla="*/ 1697 h 169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516" h="1697">
                <a:moveTo>
                  <a:pt x="388" y="84"/>
                </a:moveTo>
                <a:cubicBezTo>
                  <a:pt x="251" y="136"/>
                  <a:pt x="185" y="241"/>
                  <a:pt x="122" y="340"/>
                </a:cubicBezTo>
                <a:cubicBezTo>
                  <a:pt x="59" y="439"/>
                  <a:pt x="18" y="548"/>
                  <a:pt x="9" y="680"/>
                </a:cubicBezTo>
                <a:cubicBezTo>
                  <a:pt x="0" y="812"/>
                  <a:pt x="8" y="977"/>
                  <a:pt x="65" y="1133"/>
                </a:cubicBezTo>
                <a:cubicBezTo>
                  <a:pt x="122" y="1289"/>
                  <a:pt x="242" y="1533"/>
                  <a:pt x="349" y="1615"/>
                </a:cubicBezTo>
                <a:cubicBezTo>
                  <a:pt x="456" y="1697"/>
                  <a:pt x="617" y="1661"/>
                  <a:pt x="707" y="1628"/>
                </a:cubicBezTo>
                <a:cubicBezTo>
                  <a:pt x="797" y="1595"/>
                  <a:pt x="789" y="1487"/>
                  <a:pt x="887" y="1417"/>
                </a:cubicBezTo>
                <a:cubicBezTo>
                  <a:pt x="985" y="1347"/>
                  <a:pt x="1196" y="1306"/>
                  <a:pt x="1295" y="1211"/>
                </a:cubicBezTo>
                <a:cubicBezTo>
                  <a:pt x="1394" y="1116"/>
                  <a:pt x="1461" y="1009"/>
                  <a:pt x="1483" y="850"/>
                </a:cubicBezTo>
                <a:cubicBezTo>
                  <a:pt x="1505" y="691"/>
                  <a:pt x="1516" y="391"/>
                  <a:pt x="1426" y="254"/>
                </a:cubicBezTo>
                <a:cubicBezTo>
                  <a:pt x="1336" y="117"/>
                  <a:pt x="1117" y="56"/>
                  <a:pt x="944" y="28"/>
                </a:cubicBezTo>
                <a:cubicBezTo>
                  <a:pt x="771" y="0"/>
                  <a:pt x="525" y="32"/>
                  <a:pt x="388" y="84"/>
                </a:cubicBezTo>
                <a:close/>
              </a:path>
            </a:pathLst>
          </a:cu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5928123" y="1626658"/>
            <a:ext cx="2101585" cy="1755908"/>
          </a:xfrm>
          <a:custGeom>
            <a:avLst/>
            <a:gdLst>
              <a:gd name="T0" fmla="*/ 779462 w 1222"/>
              <a:gd name="T1" fmla="*/ 0 h 1021"/>
              <a:gd name="T2" fmla="*/ 420688 w 1222"/>
              <a:gd name="T3" fmla="*/ 96838 h 1021"/>
              <a:gd name="T4" fmla="*/ 60325 w 1222"/>
              <a:gd name="T5" fmla="*/ 547688 h 1021"/>
              <a:gd name="T6" fmla="*/ 60325 w 1222"/>
              <a:gd name="T7" fmla="*/ 996950 h 1021"/>
              <a:gd name="T8" fmla="*/ 285750 w 1222"/>
              <a:gd name="T9" fmla="*/ 1538288 h 1021"/>
              <a:gd name="T10" fmla="*/ 690562 w 1222"/>
              <a:gd name="T11" fmla="*/ 1492250 h 1021"/>
              <a:gd name="T12" fmla="*/ 1274762 w 1222"/>
              <a:gd name="T13" fmla="*/ 1266825 h 1021"/>
              <a:gd name="T14" fmla="*/ 1712913 w 1222"/>
              <a:gd name="T15" fmla="*/ 1127125 h 1021"/>
              <a:gd name="T16" fmla="*/ 1905000 w 1222"/>
              <a:gd name="T17" fmla="*/ 547688 h 1021"/>
              <a:gd name="T18" fmla="*/ 1500187 w 1222"/>
              <a:gd name="T19" fmla="*/ 96838 h 1021"/>
              <a:gd name="T20" fmla="*/ 779462 w 1222"/>
              <a:gd name="T21" fmla="*/ 0 h 10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222"/>
              <a:gd name="T34" fmla="*/ 0 h 1021"/>
              <a:gd name="T35" fmla="*/ 1222 w 1222"/>
              <a:gd name="T36" fmla="*/ 1021 h 10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222" h="1021">
                <a:moveTo>
                  <a:pt x="491" y="0"/>
                </a:moveTo>
                <a:cubicBezTo>
                  <a:pt x="378" y="0"/>
                  <a:pt x="340" y="4"/>
                  <a:pt x="265" y="61"/>
                </a:cubicBezTo>
                <a:cubicBezTo>
                  <a:pt x="190" y="118"/>
                  <a:pt x="76" y="251"/>
                  <a:pt x="38" y="345"/>
                </a:cubicBezTo>
                <a:cubicBezTo>
                  <a:pt x="0" y="439"/>
                  <a:pt x="14" y="524"/>
                  <a:pt x="38" y="628"/>
                </a:cubicBezTo>
                <a:cubicBezTo>
                  <a:pt x="62" y="732"/>
                  <a:pt x="114" y="917"/>
                  <a:pt x="180" y="969"/>
                </a:cubicBezTo>
                <a:cubicBezTo>
                  <a:pt x="246" y="1021"/>
                  <a:pt x="331" y="968"/>
                  <a:pt x="435" y="940"/>
                </a:cubicBezTo>
                <a:cubicBezTo>
                  <a:pt x="539" y="912"/>
                  <a:pt x="696" y="836"/>
                  <a:pt x="803" y="798"/>
                </a:cubicBezTo>
                <a:cubicBezTo>
                  <a:pt x="910" y="760"/>
                  <a:pt x="1013" y="786"/>
                  <a:pt x="1079" y="710"/>
                </a:cubicBezTo>
                <a:cubicBezTo>
                  <a:pt x="1145" y="634"/>
                  <a:pt x="1222" y="453"/>
                  <a:pt x="1200" y="345"/>
                </a:cubicBezTo>
                <a:cubicBezTo>
                  <a:pt x="1178" y="237"/>
                  <a:pt x="1063" y="118"/>
                  <a:pt x="945" y="61"/>
                </a:cubicBezTo>
                <a:cubicBezTo>
                  <a:pt x="827" y="4"/>
                  <a:pt x="604" y="0"/>
                  <a:pt x="491" y="0"/>
                </a:cubicBezTo>
                <a:close/>
              </a:path>
            </a:pathLst>
          </a:cu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6239405" y="1704050"/>
            <a:ext cx="546894" cy="545173"/>
            <a:chOff x="1156" y="1389"/>
            <a:chExt cx="318" cy="317"/>
          </a:xfrm>
        </p:grpSpPr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G</a:t>
              </a:r>
            </a:p>
          </p:txBody>
        </p:sp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6239405" y="2613819"/>
            <a:ext cx="546894" cy="545175"/>
            <a:chOff x="1156" y="1389"/>
            <a:chExt cx="318" cy="317"/>
          </a:xfrm>
        </p:grpSpPr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B</a:t>
              </a:r>
            </a:p>
          </p:txBody>
        </p:sp>
      </p:grp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7291917" y="2159794"/>
            <a:ext cx="546894" cy="545175"/>
            <a:chOff x="1156" y="1389"/>
            <a:chExt cx="318" cy="317"/>
          </a:xfrm>
        </p:grpSpPr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I</a:t>
              </a:r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7291917" y="3069565"/>
            <a:ext cx="546894" cy="545173"/>
            <a:chOff x="1156" y="1389"/>
            <a:chExt cx="318" cy="317"/>
          </a:xfrm>
        </p:grpSpPr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C</a:t>
              </a:r>
            </a:p>
          </p:txBody>
        </p:sp>
      </p:grp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6511131" y="2250944"/>
            <a:ext cx="0" cy="38867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6511131" y="3109119"/>
            <a:ext cx="0" cy="38867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6746744" y="2017052"/>
            <a:ext cx="545173" cy="31128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V="1">
            <a:off x="6824133" y="2562226"/>
            <a:ext cx="545175" cy="313002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6824134" y="2952619"/>
            <a:ext cx="467783" cy="31128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7838811" y="4435079"/>
            <a:ext cx="546894" cy="545173"/>
            <a:chOff x="1156" y="1389"/>
            <a:chExt cx="318" cy="317"/>
          </a:xfrm>
        </p:grpSpPr>
        <p:sp>
          <p:nvSpPr>
            <p:cNvPr id="27" name="Oval 24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J</a:t>
              </a:r>
            </a:p>
          </p:txBody>
        </p:sp>
      </p:grpSp>
      <p:grpSp>
        <p:nvGrpSpPr>
          <p:cNvPr id="29" name="Group 26"/>
          <p:cNvGrpSpPr>
            <a:grpSpLocks/>
          </p:cNvGrpSpPr>
          <p:nvPr/>
        </p:nvGrpSpPr>
        <p:grpSpPr bwMode="auto">
          <a:xfrm>
            <a:off x="4639998" y="4435079"/>
            <a:ext cx="546894" cy="545173"/>
            <a:chOff x="1156" y="1389"/>
            <a:chExt cx="318" cy="317"/>
          </a:xfrm>
        </p:grpSpPr>
        <p:sp>
          <p:nvSpPr>
            <p:cNvPr id="30" name="Oval 27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H</a:t>
              </a:r>
            </a:p>
          </p:txBody>
        </p:sp>
      </p:grpSp>
      <p:grpSp>
        <p:nvGrpSpPr>
          <p:cNvPr id="32" name="Group 29"/>
          <p:cNvGrpSpPr>
            <a:grpSpLocks/>
          </p:cNvGrpSpPr>
          <p:nvPr/>
        </p:nvGrpSpPr>
        <p:grpSpPr bwMode="auto">
          <a:xfrm>
            <a:off x="7039108" y="5683648"/>
            <a:ext cx="546894" cy="545173"/>
            <a:chOff x="1156" y="1389"/>
            <a:chExt cx="318" cy="317"/>
          </a:xfrm>
        </p:grpSpPr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D</a:t>
              </a:r>
            </a:p>
          </p:txBody>
        </p:sp>
      </p:grp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5439702" y="5683648"/>
            <a:ext cx="546894" cy="545173"/>
            <a:chOff x="1156" y="1389"/>
            <a:chExt cx="318" cy="317"/>
          </a:xfrm>
        </p:grpSpPr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A</a:t>
              </a:r>
            </a:p>
          </p:txBody>
        </p:sp>
      </p:grpSp>
      <p:grpSp>
        <p:nvGrpSpPr>
          <p:cNvPr id="38" name="Group 35"/>
          <p:cNvGrpSpPr>
            <a:grpSpLocks/>
          </p:cNvGrpSpPr>
          <p:nvPr/>
        </p:nvGrpSpPr>
        <p:grpSpPr bwMode="auto">
          <a:xfrm>
            <a:off x="6239405" y="3523590"/>
            <a:ext cx="546894" cy="545173"/>
            <a:chOff x="1156" y="1389"/>
            <a:chExt cx="318" cy="317"/>
          </a:xfrm>
        </p:grpSpPr>
        <p:sp>
          <p:nvSpPr>
            <p:cNvPr id="39" name="Oval 36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40" name="Text Box 37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E</a:t>
              </a:r>
            </a:p>
          </p:txBody>
        </p:sp>
      </p:grpSp>
      <p:sp>
        <p:nvSpPr>
          <p:cNvPr id="41" name="Line 38"/>
          <p:cNvSpPr>
            <a:spLocks noChangeShapeType="1"/>
          </p:cNvSpPr>
          <p:nvPr/>
        </p:nvSpPr>
        <p:spPr bwMode="auto">
          <a:xfrm flipV="1">
            <a:off x="6746744" y="3497792"/>
            <a:ext cx="545173" cy="235612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grpSp>
        <p:nvGrpSpPr>
          <p:cNvPr id="42" name="Group 39"/>
          <p:cNvGrpSpPr>
            <a:grpSpLocks/>
          </p:cNvGrpSpPr>
          <p:nvPr/>
        </p:nvGrpSpPr>
        <p:grpSpPr bwMode="auto">
          <a:xfrm>
            <a:off x="6239405" y="4435079"/>
            <a:ext cx="546894" cy="545173"/>
            <a:chOff x="1156" y="1389"/>
            <a:chExt cx="318" cy="317"/>
          </a:xfrm>
        </p:grpSpPr>
        <p:sp>
          <p:nvSpPr>
            <p:cNvPr id="43" name="Oval 40"/>
            <p:cNvSpPr>
              <a:spLocks noChangeArrowheads="1"/>
            </p:cNvSpPr>
            <p:nvPr/>
          </p:nvSpPr>
          <p:spPr bwMode="auto">
            <a:xfrm>
              <a:off x="1156" y="1389"/>
              <a:ext cx="318" cy="31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1202" y="1389"/>
              <a:ext cx="27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/>
                <a:t>F</a:t>
              </a:r>
            </a:p>
          </p:txBody>
        </p:sp>
      </p:grpSp>
      <p:sp>
        <p:nvSpPr>
          <p:cNvPr id="45" name="Line 42"/>
          <p:cNvSpPr>
            <a:spLocks noChangeShapeType="1"/>
          </p:cNvSpPr>
          <p:nvPr/>
        </p:nvSpPr>
        <p:spPr bwMode="auto">
          <a:xfrm>
            <a:off x="6511131" y="4044686"/>
            <a:ext cx="0" cy="39039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5185173" y="4668970"/>
            <a:ext cx="101467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>
            <a:off x="6746743" y="4668970"/>
            <a:ext cx="109206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5030391" y="4980252"/>
            <a:ext cx="467783" cy="703395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>
            <a:off x="5965958" y="5917539"/>
            <a:ext cx="109206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 flipV="1">
            <a:off x="7448419" y="4980252"/>
            <a:ext cx="545173" cy="703395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 flipV="1">
            <a:off x="5809457" y="4980252"/>
            <a:ext cx="546894" cy="703395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6590242" y="4980252"/>
            <a:ext cx="624285" cy="70339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3" name="Text Box 50"/>
          <p:cNvSpPr txBox="1">
            <a:spLocks noChangeArrowheads="1"/>
          </p:cNvSpPr>
          <p:nvPr/>
        </p:nvSpPr>
        <p:spPr bwMode="auto">
          <a:xfrm>
            <a:off x="5049309" y="6111876"/>
            <a:ext cx="14635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1/1</a:t>
            </a:r>
          </a:p>
        </p:txBody>
      </p:sp>
      <p:sp>
        <p:nvSpPr>
          <p:cNvPr id="54" name="Text Box 51"/>
          <p:cNvSpPr txBox="1">
            <a:spLocks noChangeArrowheads="1"/>
          </p:cNvSpPr>
          <p:nvPr/>
        </p:nvSpPr>
        <p:spPr bwMode="auto">
          <a:xfrm>
            <a:off x="5682192" y="4161632"/>
            <a:ext cx="14635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3/</a:t>
            </a:r>
            <a:r>
              <a:rPr lang="en-US" altLang="zh-CN" sz="26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>
            <a:off x="5646077" y="3564865"/>
            <a:ext cx="146354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4/4</a:t>
            </a:r>
          </a:p>
        </p:txBody>
      </p:sp>
      <p:sp>
        <p:nvSpPr>
          <p:cNvPr id="56" name="Text Box 53"/>
          <p:cNvSpPr txBox="1">
            <a:spLocks noChangeArrowheads="1"/>
          </p:cNvSpPr>
          <p:nvPr/>
        </p:nvSpPr>
        <p:spPr bwMode="auto">
          <a:xfrm>
            <a:off x="5646077" y="2589742"/>
            <a:ext cx="146354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5/</a:t>
            </a:r>
            <a:r>
              <a:rPr lang="en-US" altLang="zh-CN" sz="2600" b="1">
                <a:solidFill>
                  <a:srgbClr val="CC3300"/>
                </a:solidFill>
              </a:rPr>
              <a:t>4</a:t>
            </a:r>
          </a:p>
        </p:txBody>
      </p:sp>
      <p:sp>
        <p:nvSpPr>
          <p:cNvPr id="57" name="Text Box 54"/>
          <p:cNvSpPr txBox="1">
            <a:spLocks noChangeArrowheads="1"/>
          </p:cNvSpPr>
          <p:nvPr/>
        </p:nvSpPr>
        <p:spPr bwMode="auto">
          <a:xfrm>
            <a:off x="6805216" y="6160030"/>
            <a:ext cx="146354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2/2</a:t>
            </a:r>
          </a:p>
        </p:txBody>
      </p:sp>
      <p:sp>
        <p:nvSpPr>
          <p:cNvPr id="58" name="Text Box 55"/>
          <p:cNvSpPr txBox="1">
            <a:spLocks noChangeArrowheads="1"/>
          </p:cNvSpPr>
          <p:nvPr/>
        </p:nvSpPr>
        <p:spPr bwMode="auto">
          <a:xfrm>
            <a:off x="5656395" y="1576785"/>
            <a:ext cx="146354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8/</a:t>
            </a:r>
            <a:r>
              <a:rPr lang="en-US" altLang="zh-CN" sz="2600" b="1">
                <a:solidFill>
                  <a:srgbClr val="CC3300"/>
                </a:solidFill>
              </a:rPr>
              <a:t>5</a:t>
            </a:r>
          </a:p>
        </p:txBody>
      </p:sp>
      <p:sp>
        <p:nvSpPr>
          <p:cNvPr id="59" name="Text Box 56"/>
          <p:cNvSpPr txBox="1">
            <a:spLocks noChangeArrowheads="1"/>
          </p:cNvSpPr>
          <p:nvPr/>
        </p:nvSpPr>
        <p:spPr bwMode="auto">
          <a:xfrm>
            <a:off x="7290198" y="1722967"/>
            <a:ext cx="146354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9/</a:t>
            </a:r>
            <a:r>
              <a:rPr lang="en-US" altLang="zh-CN" sz="26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0" name="Text Box 57"/>
          <p:cNvSpPr txBox="1">
            <a:spLocks noChangeArrowheads="1"/>
          </p:cNvSpPr>
          <p:nvPr/>
        </p:nvSpPr>
        <p:spPr bwMode="auto">
          <a:xfrm>
            <a:off x="7632436" y="3527029"/>
            <a:ext cx="14635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6/</a:t>
            </a:r>
            <a:r>
              <a:rPr lang="en-US" altLang="zh-CN" sz="26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1" name="Text Box 58"/>
          <p:cNvSpPr txBox="1">
            <a:spLocks noChangeArrowheads="1"/>
          </p:cNvSpPr>
          <p:nvPr/>
        </p:nvSpPr>
        <p:spPr bwMode="auto">
          <a:xfrm>
            <a:off x="506506" y="1921559"/>
            <a:ext cx="4387188" cy="152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67" dirty="0">
                <a:latin typeface="Consolas" pitchFamily="49" charset="0"/>
                <a:cs typeface="Consolas" pitchFamily="49" charset="0"/>
              </a:rPr>
              <a:t>Backtracking from B to E: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167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2167" dirty="0" err="1">
                <a:latin typeface="Consolas" pitchFamily="49" charset="0"/>
                <a:cs typeface="Consolas" pitchFamily="49" charset="0"/>
              </a:rPr>
              <a:t>b.Back</a:t>
            </a:r>
            <a:r>
              <a:rPr lang="en-US" altLang="zh-CN" sz="2167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2167" dirty="0" err="1">
                <a:latin typeface="Consolas" pitchFamily="49" charset="0"/>
                <a:cs typeface="Consolas" pitchFamily="49" charset="0"/>
              </a:rPr>
              <a:t>discoverTime</a:t>
            </a:r>
            <a:r>
              <a:rPr lang="en-US" altLang="zh-CN" sz="2167" dirty="0">
                <a:latin typeface="Consolas" pitchFamily="49" charset="0"/>
                <a:cs typeface="Consolas" pitchFamily="49" charset="0"/>
              </a:rPr>
              <a:t>(E),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67" dirty="0">
                <a:latin typeface="Consolas" pitchFamily="49" charset="0"/>
                <a:cs typeface="Consolas" pitchFamily="49" charset="0"/>
              </a:rPr>
              <a:t>so, the second </a:t>
            </a:r>
            <a:r>
              <a:rPr lang="en-US" altLang="zh-CN" sz="2167" dirty="0" err="1">
                <a:latin typeface="Consolas" pitchFamily="49" charset="0"/>
                <a:cs typeface="Consolas" pitchFamily="49" charset="0"/>
              </a:rPr>
              <a:t>bicomponent</a:t>
            </a:r>
            <a:r>
              <a:rPr lang="en-US" altLang="zh-CN" sz="2167" dirty="0">
                <a:latin typeface="Consolas" pitchFamily="49" charset="0"/>
                <a:cs typeface="Consolas" pitchFamily="49" charset="0"/>
              </a:rPr>
              <a:t> is detect</a:t>
            </a:r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auto">
          <a:xfrm>
            <a:off x="4612481" y="2746244"/>
            <a:ext cx="1754188" cy="730911"/>
          </a:xfrm>
          <a:prstGeom prst="line">
            <a:avLst/>
          </a:prstGeom>
          <a:noFill/>
          <a:ln w="9525">
            <a:solidFill>
              <a:srgbClr val="008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63" name="Text Box 61"/>
          <p:cNvSpPr txBox="1">
            <a:spLocks noChangeArrowheads="1"/>
          </p:cNvSpPr>
          <p:nvPr/>
        </p:nvSpPr>
        <p:spPr bwMode="auto">
          <a:xfrm>
            <a:off x="281236" y="4634940"/>
            <a:ext cx="4281722" cy="169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67" dirty="0">
                <a:latin typeface="Consolas" pitchFamily="49" charset="0"/>
                <a:cs typeface="Consolas" pitchFamily="49" charset="0"/>
              </a:rPr>
              <a:t>Backtracking from E to F: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167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2167" dirty="0" err="1">
                <a:latin typeface="Consolas" pitchFamily="49" charset="0"/>
                <a:cs typeface="Consolas" pitchFamily="49" charset="0"/>
              </a:rPr>
              <a:t>e.Back</a:t>
            </a:r>
            <a:r>
              <a:rPr lang="en-US" altLang="zh-CN" sz="2167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sz="2167" dirty="0" err="1">
                <a:latin typeface="Consolas" pitchFamily="49" charset="0"/>
                <a:cs typeface="Consolas" pitchFamily="49" charset="0"/>
              </a:rPr>
              <a:t>discoverTime</a:t>
            </a:r>
            <a:r>
              <a:rPr lang="en-US" altLang="zh-CN" sz="2167" dirty="0">
                <a:latin typeface="Consolas" pitchFamily="49" charset="0"/>
                <a:cs typeface="Consolas" pitchFamily="49" charset="0"/>
              </a:rPr>
              <a:t>(F),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67" dirty="0">
                <a:latin typeface="Consolas" pitchFamily="49" charset="0"/>
                <a:cs typeface="Consolas" pitchFamily="49" charset="0"/>
              </a:rPr>
              <a:t>so, the third </a:t>
            </a:r>
            <a:r>
              <a:rPr lang="en-US" altLang="zh-CN" sz="2167" dirty="0" err="1">
                <a:latin typeface="Consolas" pitchFamily="49" charset="0"/>
                <a:cs typeface="Consolas" pitchFamily="49" charset="0"/>
              </a:rPr>
              <a:t>bicomponent</a:t>
            </a:r>
            <a:r>
              <a:rPr lang="en-US" altLang="zh-CN" sz="2167" dirty="0">
                <a:latin typeface="Consolas" pitchFamily="49" charset="0"/>
                <a:cs typeface="Consolas" pitchFamily="49" charset="0"/>
              </a:rPr>
              <a:t> is detect</a:t>
            </a:r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auto">
          <a:xfrm flipV="1">
            <a:off x="4406941" y="4842668"/>
            <a:ext cx="1715518" cy="692565"/>
          </a:xfrm>
          <a:prstGeom prst="line">
            <a:avLst/>
          </a:prstGeom>
          <a:noFill/>
          <a:ln w="9525">
            <a:solidFill>
              <a:srgbClr val="008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65" name="Text Box 64"/>
          <p:cNvSpPr txBox="1">
            <a:spLocks noChangeArrowheads="1"/>
          </p:cNvSpPr>
          <p:nvPr/>
        </p:nvSpPr>
        <p:spPr bwMode="auto">
          <a:xfrm>
            <a:off x="4026033" y="4111758"/>
            <a:ext cx="146354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14/</a:t>
            </a:r>
            <a:r>
              <a:rPr lang="en-US" altLang="zh-CN" sz="26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6" name="Text Box 65"/>
          <p:cNvSpPr txBox="1">
            <a:spLocks noChangeArrowheads="1"/>
          </p:cNvSpPr>
          <p:nvPr/>
        </p:nvSpPr>
        <p:spPr bwMode="auto">
          <a:xfrm>
            <a:off x="8316913" y="4257940"/>
            <a:ext cx="14635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16/</a:t>
            </a:r>
            <a:r>
              <a:rPr lang="en-US" altLang="zh-CN" sz="26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7" name="Rectangle 1026"/>
          <p:cNvSpPr txBox="1">
            <a:spLocks noChangeArrowheads="1"/>
          </p:cNvSpPr>
          <p:nvPr/>
        </p:nvSpPr>
        <p:spPr>
          <a:xfrm>
            <a:off x="194472" y="386663"/>
            <a:ext cx="4368486" cy="906283"/>
          </a:xfrm>
          <a:prstGeom prst="rect">
            <a:avLst/>
          </a:prstGeom>
        </p:spPr>
        <p:txBody>
          <a:bodyPr vert="horz" lIns="99060" tIns="49530" rIns="99060" bIns="4953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altLang="en-US" sz="4800" b="1" kern="1200" baseline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Palatino Linotype" pitchFamily="18" charset="0"/>
                <a:ea typeface="华文楷体" pitchFamily="2" charset="-122"/>
                <a:cs typeface="+mj-cs"/>
              </a:defRPr>
            </a:lvl1pPr>
          </a:lstStyle>
          <a:p>
            <a:r>
              <a:rPr lang="en-US" altLang="zh-CN" sz="5200" dirty="0"/>
              <a:t>Example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8772-1451-46E4-94A1-0EF23A32E5ED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8316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95300" y="152636"/>
            <a:ext cx="8915400" cy="1139147"/>
          </a:xfrm>
        </p:spPr>
        <p:txBody>
          <a:bodyPr/>
          <a:lstStyle/>
          <a:p>
            <a:pPr eaLnBrk="1" hangingPunct="1"/>
            <a:r>
              <a:rPr lang="en-US" altLang="zh-CN" sz="4983" dirty="0"/>
              <a:t>Articulation Point Algorithm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65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6C70-4968-4760-A921-3D034D17BCE1}" type="datetime1">
              <a:rPr lang="en-US" altLang="zh-CN" smtClean="0"/>
              <a:t>3/5/2023</a:t>
            </a:fld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C3C112-7D4C-4830-B06A-E76DF1402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433" y="1517315"/>
            <a:ext cx="7800000" cy="4768331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4025508"/>
      </p:ext>
    </p:extLst>
  </p:cSld>
  <p:clrMapOvr>
    <a:masterClrMapping/>
  </p:clrMapOvr>
  <p:transition spd="med">
    <p:pull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461" y="1244758"/>
            <a:ext cx="8893042" cy="5538615"/>
          </a:xfrm>
        </p:spPr>
        <p:txBody>
          <a:bodyPr/>
          <a:lstStyle/>
          <a:p>
            <a:pPr eaLnBrk="1" hangingPunct="1"/>
            <a:r>
              <a:rPr lang="zh-CN" altLang="en-US" sz="3033" dirty="0">
                <a:solidFill>
                  <a:schemeClr val="tx1"/>
                </a:solidFill>
              </a:rPr>
              <a:t>算法判定规则</a:t>
            </a:r>
            <a:endParaRPr lang="en-US" altLang="zh-CN" sz="3033" dirty="0">
              <a:solidFill>
                <a:schemeClr val="tx1"/>
              </a:solidFill>
            </a:endParaRPr>
          </a:p>
          <a:p>
            <a:pPr marL="495285" lvl="1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  考虑树边</a:t>
            </a:r>
            <a:r>
              <a:rPr lang="en-US" altLang="zh-CN" b="1" i="1" dirty="0" err="1">
                <a:solidFill>
                  <a:schemeClr val="tx1"/>
                </a:solidFill>
              </a:rPr>
              <a:t>vw</a:t>
            </a:r>
            <a:r>
              <a:rPr lang="zh-CN" altLang="en-US" b="1" dirty="0">
                <a:solidFill>
                  <a:schemeClr val="tx1"/>
                </a:solidFill>
              </a:rPr>
              <a:t>，当从</a:t>
            </a:r>
            <a:r>
              <a:rPr lang="en-US" altLang="zh-CN" b="1" i="1" dirty="0">
                <a:solidFill>
                  <a:schemeClr val="tx1"/>
                </a:solidFill>
              </a:rPr>
              <a:t>w</a:t>
            </a:r>
            <a:r>
              <a:rPr lang="zh-CN" altLang="en-US" b="1" dirty="0">
                <a:solidFill>
                  <a:schemeClr val="tx1"/>
                </a:solidFill>
              </a:rPr>
              <a:t>回溯到</a:t>
            </a:r>
            <a:r>
              <a:rPr lang="en-US" altLang="zh-CN" b="1" i="1" dirty="0">
                <a:solidFill>
                  <a:schemeClr val="tx1"/>
                </a:solidFill>
              </a:rPr>
              <a:t>v</a:t>
            </a:r>
            <a:r>
              <a:rPr lang="zh-CN" altLang="en-US" b="1" dirty="0">
                <a:solidFill>
                  <a:schemeClr val="tx1"/>
                </a:solidFill>
              </a:rPr>
              <a:t>时，若有：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495285" lvl="1" indent="0">
              <a:buNone/>
            </a:pPr>
            <a:r>
              <a:rPr lang="en-US" altLang="zh-CN" b="1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b="1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w.Back</a:t>
            </a:r>
            <a:r>
              <a:rPr lang="en-US" altLang="zh-CN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 </a:t>
            </a:r>
            <a:r>
              <a:rPr lang="en-US" altLang="zh-CN" b="1" i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discoverTime</a:t>
            </a:r>
            <a:r>
              <a:rPr lang="en-US" altLang="zh-CN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v</a:t>
            </a:r>
            <a:r>
              <a:rPr lang="en-US" altLang="zh-CN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)</a:t>
            </a:r>
          </a:p>
          <a:p>
            <a:pPr marL="495285" lvl="1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则</a:t>
            </a:r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zh-CN" altLang="en-US" b="1" dirty="0">
                <a:solidFill>
                  <a:schemeClr val="tx1"/>
                </a:solidFill>
              </a:rPr>
              <a:t>是割点。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zh-CN" altLang="en-US" sz="3033" dirty="0">
                <a:solidFill>
                  <a:schemeClr val="tx1"/>
                </a:solidFill>
              </a:rPr>
              <a:t>假设以</a:t>
            </a:r>
            <a:r>
              <a:rPr lang="en-US" altLang="zh-CN" sz="3033" dirty="0">
                <a:solidFill>
                  <a:schemeClr val="tx1"/>
                </a:solidFill>
              </a:rPr>
              <a:t>w</a:t>
            </a:r>
            <a:r>
              <a:rPr lang="zh-CN" altLang="en-US" sz="3033" dirty="0">
                <a:solidFill>
                  <a:schemeClr val="tx1"/>
                </a:solidFill>
              </a:rPr>
              <a:t>为根的子树中存在某个结点</a:t>
            </a:r>
            <a:r>
              <a:rPr lang="en-US" altLang="zh-CN" sz="3033" dirty="0">
                <a:solidFill>
                  <a:schemeClr val="tx1"/>
                </a:solidFill>
              </a:rPr>
              <a:t>x</a:t>
            </a:r>
            <a:r>
              <a:rPr lang="zh-CN" altLang="en-US" sz="3033" dirty="0">
                <a:solidFill>
                  <a:schemeClr val="tx1"/>
                </a:solidFill>
              </a:rPr>
              <a:t>有到</a:t>
            </a:r>
            <a:r>
              <a:rPr lang="en-US" altLang="zh-CN" sz="3033" dirty="0">
                <a:solidFill>
                  <a:schemeClr val="tx1"/>
                </a:solidFill>
              </a:rPr>
              <a:t>v</a:t>
            </a:r>
            <a:r>
              <a:rPr lang="zh-CN" altLang="en-US" sz="3033" dirty="0">
                <a:solidFill>
                  <a:schemeClr val="tx1"/>
                </a:solidFill>
              </a:rPr>
              <a:t>的祖先</a:t>
            </a:r>
            <a:r>
              <a:rPr lang="en-US" altLang="zh-CN" sz="3033" dirty="0">
                <a:solidFill>
                  <a:schemeClr val="tx1"/>
                </a:solidFill>
              </a:rPr>
              <a:t>y</a:t>
            </a:r>
            <a:r>
              <a:rPr lang="zh-CN" altLang="en-US" sz="3033" dirty="0">
                <a:solidFill>
                  <a:schemeClr val="tx1"/>
                </a:solidFill>
              </a:rPr>
              <a:t>的回边，则根据算法有：</a:t>
            </a:r>
            <a:endParaRPr lang="en-US" altLang="zh-CN" sz="3033" dirty="0">
              <a:solidFill>
                <a:schemeClr val="tx1"/>
              </a:solidFill>
            </a:endParaRPr>
          </a:p>
          <a:p>
            <a:pPr lvl="1"/>
            <a:r>
              <a:rPr lang="en-US" altLang="zh-CN" b="1" i="1" dirty="0" err="1">
                <a:solidFill>
                  <a:schemeClr val="tx1"/>
                </a:solidFill>
              </a:rPr>
              <a:t>w</a:t>
            </a:r>
            <a:r>
              <a:rPr lang="en-US" altLang="zh-CN" b="1" dirty="0" err="1">
                <a:solidFill>
                  <a:schemeClr val="tx1"/>
                </a:solidFill>
              </a:rPr>
              <a:t>.back</a:t>
            </a:r>
            <a:r>
              <a:rPr lang="en-US" altLang="zh-CN" b="1" dirty="0">
                <a:solidFill>
                  <a:schemeClr val="tx1"/>
                </a:solidFill>
              </a:rPr>
              <a:t> = min{</a:t>
            </a:r>
            <a:r>
              <a:rPr lang="en-US" altLang="zh-CN" b="1" i="1" dirty="0" err="1">
                <a:solidFill>
                  <a:schemeClr val="tx1"/>
                </a:solidFill>
              </a:rPr>
              <a:t>w</a:t>
            </a:r>
            <a:r>
              <a:rPr lang="en-US" altLang="zh-CN" b="1" dirty="0" err="1">
                <a:solidFill>
                  <a:schemeClr val="tx1"/>
                </a:solidFill>
              </a:rPr>
              <a:t>.back</a:t>
            </a:r>
            <a:r>
              <a:rPr lang="en-US" altLang="zh-CN" b="1" dirty="0">
                <a:solidFill>
                  <a:schemeClr val="tx1"/>
                </a:solidFill>
              </a:rPr>
              <a:t>, </a:t>
            </a:r>
            <a:r>
              <a:rPr lang="en-US" altLang="zh-CN" b="1" i="1" dirty="0" err="1">
                <a:solidFill>
                  <a:schemeClr val="tx1"/>
                </a:solidFill>
              </a:rPr>
              <a:t>x</a:t>
            </a:r>
            <a:r>
              <a:rPr lang="en-US" altLang="zh-CN" b="1" dirty="0" err="1">
                <a:solidFill>
                  <a:schemeClr val="tx1"/>
                </a:solidFill>
              </a:rPr>
              <a:t>.back</a:t>
            </a:r>
            <a:r>
              <a:rPr lang="en-US" altLang="zh-CN" b="1" dirty="0">
                <a:solidFill>
                  <a:schemeClr val="tx1"/>
                </a:solidFill>
              </a:rPr>
              <a:t> }</a:t>
            </a:r>
            <a:r>
              <a:rPr lang="en-US" altLang="zh-CN" b="1" i="1" dirty="0">
                <a:solidFill>
                  <a:schemeClr val="tx1"/>
                </a:solidFill>
              </a:rPr>
              <a:t> = </a:t>
            </a:r>
            <a:r>
              <a:rPr lang="en-US" altLang="zh-CN" b="1" i="1" dirty="0" err="1">
                <a:solidFill>
                  <a:schemeClr val="tx1"/>
                </a:solidFill>
              </a:rPr>
              <a:t>x</a:t>
            </a:r>
            <a:r>
              <a:rPr lang="en-US" altLang="zh-CN" b="1" dirty="0" err="1">
                <a:solidFill>
                  <a:schemeClr val="tx1"/>
                </a:solidFill>
              </a:rPr>
              <a:t>.back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/>
            <a:r>
              <a:rPr lang="en-US" altLang="zh-CN" b="1" i="1" dirty="0" err="1">
                <a:solidFill>
                  <a:schemeClr val="tx1"/>
                </a:solidFill>
              </a:rPr>
              <a:t>x</a:t>
            </a:r>
            <a:r>
              <a:rPr lang="en-US" altLang="zh-CN" b="1" dirty="0" err="1">
                <a:solidFill>
                  <a:schemeClr val="tx1"/>
                </a:solidFill>
              </a:rPr>
              <a:t>.back</a:t>
            </a:r>
            <a:r>
              <a:rPr lang="en-US" altLang="zh-CN" b="1" dirty="0">
                <a:solidFill>
                  <a:schemeClr val="tx1"/>
                </a:solidFill>
              </a:rPr>
              <a:t>  = </a:t>
            </a:r>
            <a:r>
              <a:rPr lang="en-US" altLang="zh-CN" b="1" i="1" dirty="0" err="1">
                <a:solidFill>
                  <a:schemeClr val="tx1"/>
                </a:solidFill>
              </a:rPr>
              <a:t>discovertime</a:t>
            </a:r>
            <a:r>
              <a:rPr lang="en-US" altLang="zh-CN" b="1" dirty="0">
                <a:solidFill>
                  <a:schemeClr val="tx1"/>
                </a:solidFill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</a:rPr>
              <a:t>y</a:t>
            </a:r>
            <a:r>
              <a:rPr lang="en-US" altLang="zh-CN" b="1" dirty="0">
                <a:solidFill>
                  <a:schemeClr val="tx1"/>
                </a:solidFill>
              </a:rPr>
              <a:t>) </a:t>
            </a:r>
          </a:p>
          <a:p>
            <a:pPr lvl="1"/>
            <a:r>
              <a:rPr lang="en-US" altLang="zh-CN" b="1" i="1" dirty="0" err="1">
                <a:solidFill>
                  <a:schemeClr val="tx1"/>
                </a:solidFill>
              </a:rPr>
              <a:t>discovertime</a:t>
            </a:r>
            <a:r>
              <a:rPr lang="en-US" altLang="zh-CN" b="1" dirty="0">
                <a:solidFill>
                  <a:schemeClr val="tx1"/>
                </a:solidFill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</a:rPr>
              <a:t>y</a:t>
            </a:r>
            <a:r>
              <a:rPr lang="en-US" altLang="zh-CN" b="1" dirty="0">
                <a:solidFill>
                  <a:schemeClr val="tx1"/>
                </a:solidFill>
              </a:rPr>
              <a:t>) &lt; </a:t>
            </a:r>
            <a:r>
              <a:rPr lang="en-US" altLang="zh-CN" b="1" i="1" dirty="0" err="1">
                <a:solidFill>
                  <a:schemeClr val="tx1"/>
                </a:solidFill>
              </a:rPr>
              <a:t>discovertime</a:t>
            </a:r>
            <a:r>
              <a:rPr lang="en-US" altLang="zh-CN" b="1" dirty="0">
                <a:solidFill>
                  <a:schemeClr val="tx1"/>
                </a:solidFill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</a:rPr>
              <a:t>v</a:t>
            </a:r>
            <a:r>
              <a:rPr lang="en-US" altLang="zh-CN" b="1" dirty="0">
                <a:solidFill>
                  <a:schemeClr val="tx1"/>
                </a:solidFill>
              </a:rPr>
              <a:t>) </a:t>
            </a:r>
          </a:p>
          <a:p>
            <a:pPr marL="495285" lvl="1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所以：</a:t>
            </a:r>
            <a:r>
              <a:rPr lang="en-US" altLang="zh-CN" b="1" i="1" dirty="0">
                <a:solidFill>
                  <a:schemeClr val="tx1"/>
                </a:solidFill>
              </a:rPr>
              <a:t> </a:t>
            </a:r>
            <a:r>
              <a:rPr lang="en-US" altLang="zh-CN" b="1" i="1" dirty="0" err="1">
                <a:solidFill>
                  <a:schemeClr val="tx1"/>
                </a:solidFill>
              </a:rPr>
              <a:t>w</a:t>
            </a:r>
            <a:r>
              <a:rPr lang="en-US" altLang="zh-CN" b="1" dirty="0" err="1">
                <a:solidFill>
                  <a:schemeClr val="tx1"/>
                </a:solidFill>
              </a:rPr>
              <a:t>.back</a:t>
            </a:r>
            <a:r>
              <a:rPr lang="en-US" altLang="zh-CN" b="1" dirty="0">
                <a:solidFill>
                  <a:schemeClr val="tx1"/>
                </a:solidFill>
              </a:rPr>
              <a:t> &lt; </a:t>
            </a:r>
            <a:r>
              <a:rPr lang="en-US" altLang="zh-CN" b="1" i="1" dirty="0" err="1">
                <a:solidFill>
                  <a:schemeClr val="tx1"/>
                </a:solidFill>
              </a:rPr>
              <a:t>discovertime</a:t>
            </a:r>
            <a:r>
              <a:rPr lang="en-US" altLang="zh-CN" b="1" dirty="0">
                <a:solidFill>
                  <a:schemeClr val="tx1"/>
                </a:solidFill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</a:rPr>
              <a:t>v</a:t>
            </a:r>
            <a:r>
              <a:rPr lang="en-US" altLang="zh-CN" b="1" dirty="0">
                <a:solidFill>
                  <a:schemeClr val="tx1"/>
                </a:solidFill>
              </a:rPr>
              <a:t>)</a:t>
            </a:r>
          </a:p>
          <a:p>
            <a:r>
              <a:rPr lang="zh-CN" altLang="en-US" sz="3033" dirty="0">
                <a:solidFill>
                  <a:schemeClr val="tx1"/>
                </a:solidFill>
              </a:rPr>
              <a:t>割点</a:t>
            </a:r>
            <a:r>
              <a:rPr lang="en-US" altLang="zh-CN" sz="3033" dirty="0">
                <a:solidFill>
                  <a:schemeClr val="tx1"/>
                </a:solidFill>
              </a:rPr>
              <a:t>v</a:t>
            </a:r>
            <a:r>
              <a:rPr lang="zh-CN" altLang="en-US" sz="3033" dirty="0">
                <a:solidFill>
                  <a:schemeClr val="tx1"/>
                </a:solidFill>
              </a:rPr>
              <a:t>所在的子树中没有到</a:t>
            </a:r>
            <a:r>
              <a:rPr lang="en-US" altLang="zh-CN" sz="3033" dirty="0">
                <a:solidFill>
                  <a:schemeClr val="tx1"/>
                </a:solidFill>
              </a:rPr>
              <a:t>v</a:t>
            </a:r>
            <a:r>
              <a:rPr lang="zh-CN" altLang="en-US" sz="3033" dirty="0">
                <a:solidFill>
                  <a:schemeClr val="tx1"/>
                </a:solidFill>
              </a:rPr>
              <a:t>的祖先的回边。</a:t>
            </a:r>
            <a:endParaRPr lang="en-US" altLang="zh-CN" sz="3033" dirty="0">
              <a:solidFill>
                <a:schemeClr val="tx1"/>
              </a:solidFill>
            </a:endParaRPr>
          </a:p>
        </p:txBody>
      </p:sp>
      <p:sp>
        <p:nvSpPr>
          <p:cNvPr id="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95300" y="152636"/>
            <a:ext cx="8915400" cy="1139147"/>
          </a:xfrm>
        </p:spPr>
        <p:txBody>
          <a:bodyPr/>
          <a:lstStyle/>
          <a:p>
            <a:pPr eaLnBrk="1" hangingPunct="1"/>
            <a:r>
              <a:rPr lang="en-US" altLang="zh-CN" dirty="0"/>
              <a:t>Correctness</a:t>
            </a:r>
            <a:br>
              <a:rPr lang="en-US" altLang="zh-CN" dirty="0"/>
            </a:br>
            <a:r>
              <a:rPr lang="zh-CN" altLang="en-US" dirty="0"/>
              <a:t>割点算法的正确性</a:t>
            </a:r>
            <a:endParaRPr lang="en-US" altLang="zh-CN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66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5B6F-1E72-492A-9A0F-41D80761E09C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136456"/>
      </p:ext>
    </p:extLst>
  </p:cSld>
  <p:clrMapOvr>
    <a:masterClrMapping/>
  </p:clrMapOvr>
  <p:transition spd="med">
    <p:pull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573" y="1817556"/>
            <a:ext cx="9410700" cy="4488656"/>
          </a:xfrm>
        </p:spPr>
        <p:txBody>
          <a:bodyPr/>
          <a:lstStyle/>
          <a:p>
            <a:pPr eaLnBrk="1" hangingPunct="1"/>
            <a:r>
              <a:rPr lang="en-US" altLang="zh-CN" sz="2600" dirty="0">
                <a:solidFill>
                  <a:schemeClr val="tx1"/>
                </a:solidFill>
              </a:rPr>
              <a:t>In a DFS tree, a vertex(not root) </a:t>
            </a:r>
            <a:r>
              <a:rPr lang="en-US" altLang="zh-CN" sz="2600" i="1" dirty="0">
                <a:solidFill>
                  <a:schemeClr val="tx1"/>
                </a:solidFill>
              </a:rPr>
              <a:t>v</a:t>
            </a:r>
            <a:r>
              <a:rPr lang="en-US" altLang="zh-CN" sz="2600" dirty="0">
                <a:solidFill>
                  <a:schemeClr val="tx1"/>
                </a:solidFill>
              </a:rPr>
              <a:t> is an articulation point if and only if (1)</a:t>
            </a:r>
            <a:r>
              <a:rPr lang="en-US" altLang="zh-CN" sz="2600" i="1" dirty="0">
                <a:solidFill>
                  <a:schemeClr val="tx1"/>
                </a:solidFill>
              </a:rPr>
              <a:t>v</a:t>
            </a:r>
            <a:r>
              <a:rPr lang="en-US" altLang="zh-CN" sz="2600" dirty="0">
                <a:solidFill>
                  <a:schemeClr val="tx1"/>
                </a:solidFill>
              </a:rPr>
              <a:t> is not a leaf; (2) some </a:t>
            </a:r>
            <a:r>
              <a:rPr lang="en-US" altLang="zh-CN" sz="2600" dirty="0" err="1">
                <a:solidFill>
                  <a:schemeClr val="tx1"/>
                </a:solidFill>
              </a:rPr>
              <a:t>subtree</a:t>
            </a:r>
            <a:r>
              <a:rPr lang="en-US" altLang="zh-CN" sz="2600" dirty="0">
                <a:solidFill>
                  <a:schemeClr val="tx1"/>
                </a:solidFill>
              </a:rPr>
              <a:t> of </a:t>
            </a:r>
            <a:r>
              <a:rPr lang="en-US" altLang="zh-CN" sz="2600" i="1" dirty="0">
                <a:solidFill>
                  <a:schemeClr val="tx1"/>
                </a:solidFill>
              </a:rPr>
              <a:t>v</a:t>
            </a:r>
            <a:r>
              <a:rPr lang="en-US" altLang="zh-CN" sz="2600" dirty="0">
                <a:solidFill>
                  <a:schemeClr val="tx1"/>
                </a:solidFill>
              </a:rPr>
              <a:t> has no back edge incident with a proper ancestor of </a:t>
            </a:r>
            <a:r>
              <a:rPr lang="en-US" altLang="zh-CN" sz="2600" i="1" dirty="0">
                <a:solidFill>
                  <a:schemeClr val="tx1"/>
                </a:solidFill>
              </a:rPr>
              <a:t>v</a:t>
            </a:r>
            <a:r>
              <a:rPr lang="en-US" altLang="zh-CN" sz="2600" dirty="0">
                <a:solidFill>
                  <a:schemeClr val="tx1"/>
                </a:solidFill>
              </a:rPr>
              <a:t>.</a:t>
            </a:r>
          </a:p>
          <a:p>
            <a:pPr eaLnBrk="1" hangingPunct="1"/>
            <a:r>
              <a:rPr lang="en-US" altLang="zh-CN" sz="2600" dirty="0">
                <a:solidFill>
                  <a:schemeClr val="tx1"/>
                </a:solidFill>
                <a:sym typeface="Symbol" pitchFamily="18" charset="2"/>
              </a:rPr>
              <a:t> </a:t>
            </a:r>
            <a:r>
              <a:rPr lang="en-US" altLang="zh-CN" sz="2167" dirty="0">
                <a:solidFill>
                  <a:schemeClr val="tx1"/>
                </a:solidFill>
                <a:sym typeface="Symbol" pitchFamily="18" charset="2"/>
              </a:rPr>
              <a:t>Trivial</a:t>
            </a:r>
          </a:p>
          <a:p>
            <a:pPr eaLnBrk="1" hangingPunct="1"/>
            <a:r>
              <a:rPr lang="en-US" altLang="zh-CN" sz="2600" dirty="0">
                <a:solidFill>
                  <a:schemeClr val="tx1"/>
                </a:solidFill>
                <a:sym typeface="Symbol" pitchFamily="18" charset="2"/>
              </a:rPr>
              <a:t> </a:t>
            </a:r>
          </a:p>
          <a:p>
            <a:pPr lvl="1" eaLnBrk="1" hangingPunct="1"/>
            <a:r>
              <a:rPr lang="en-US" altLang="zh-CN" sz="2167" dirty="0">
                <a:solidFill>
                  <a:schemeClr val="tx1"/>
                </a:solidFill>
                <a:sym typeface="Symbol" pitchFamily="18" charset="2"/>
              </a:rPr>
              <a:t>By definition, </a:t>
            </a:r>
            <a:r>
              <a:rPr lang="en-US" altLang="zh-CN" sz="2167" i="1" dirty="0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altLang="zh-CN" sz="2167" dirty="0">
                <a:solidFill>
                  <a:schemeClr val="tx1"/>
                </a:solidFill>
                <a:sym typeface="Symbol" pitchFamily="18" charset="2"/>
              </a:rPr>
              <a:t> is on </a:t>
            </a:r>
            <a:r>
              <a:rPr lang="en-US" altLang="zh-CN" sz="2167" b="1" dirty="0">
                <a:solidFill>
                  <a:schemeClr val="tx1"/>
                </a:solidFill>
                <a:sym typeface="Symbol" pitchFamily="18" charset="2"/>
              </a:rPr>
              <a:t>every</a:t>
            </a:r>
            <a:r>
              <a:rPr lang="en-US" altLang="zh-CN" sz="2167" dirty="0">
                <a:solidFill>
                  <a:schemeClr val="tx1"/>
                </a:solidFill>
                <a:sym typeface="Symbol" pitchFamily="18" charset="2"/>
              </a:rPr>
              <a:t> path between some </a:t>
            </a:r>
            <a:r>
              <a:rPr lang="en-US" altLang="zh-CN" sz="2167" i="1" dirty="0" err="1">
                <a:solidFill>
                  <a:schemeClr val="tx1"/>
                </a:solidFill>
                <a:sym typeface="Symbol" pitchFamily="18" charset="2"/>
              </a:rPr>
              <a:t>x</a:t>
            </a:r>
            <a:r>
              <a:rPr lang="en-US" altLang="zh-CN" sz="2167" dirty="0" err="1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en-US" altLang="zh-CN" sz="2167" i="1" dirty="0" err="1">
                <a:solidFill>
                  <a:schemeClr val="tx1"/>
                </a:solidFill>
                <a:sym typeface="Symbol" pitchFamily="18" charset="2"/>
              </a:rPr>
              <a:t>y</a:t>
            </a:r>
            <a:r>
              <a:rPr lang="en-US" altLang="zh-CN" sz="2167" dirty="0">
                <a:solidFill>
                  <a:schemeClr val="tx1"/>
                </a:solidFill>
                <a:sym typeface="Symbol" pitchFamily="18" charset="2"/>
              </a:rPr>
              <a:t>(different from </a:t>
            </a:r>
            <a:r>
              <a:rPr lang="en-US" altLang="zh-CN" sz="2167" i="1" dirty="0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altLang="zh-CN" sz="2167" dirty="0">
                <a:solidFill>
                  <a:schemeClr val="tx1"/>
                </a:solidFill>
                <a:sym typeface="Symbol" pitchFamily="18" charset="2"/>
              </a:rPr>
              <a:t>).</a:t>
            </a:r>
          </a:p>
          <a:p>
            <a:pPr lvl="1" eaLnBrk="1" hangingPunct="1"/>
            <a:r>
              <a:rPr lang="en-US" altLang="zh-CN" sz="2167" dirty="0">
                <a:solidFill>
                  <a:schemeClr val="tx1"/>
                </a:solidFill>
                <a:sym typeface="Symbol" pitchFamily="18" charset="2"/>
              </a:rPr>
              <a:t>At least one of </a:t>
            </a:r>
            <a:r>
              <a:rPr lang="en-US" altLang="zh-CN" sz="2167" i="1" dirty="0" err="1">
                <a:solidFill>
                  <a:schemeClr val="tx1"/>
                </a:solidFill>
                <a:sym typeface="Symbol" pitchFamily="18" charset="2"/>
              </a:rPr>
              <a:t>x</a:t>
            </a:r>
            <a:r>
              <a:rPr lang="en-US" altLang="zh-CN" sz="2167" dirty="0" err="1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en-US" altLang="zh-CN" sz="2167" i="1" dirty="0" err="1">
                <a:solidFill>
                  <a:schemeClr val="tx1"/>
                </a:solidFill>
                <a:sym typeface="Symbol" pitchFamily="18" charset="2"/>
              </a:rPr>
              <a:t>y</a:t>
            </a:r>
            <a:r>
              <a:rPr lang="en-US" altLang="zh-CN" sz="2167" dirty="0">
                <a:solidFill>
                  <a:schemeClr val="tx1"/>
                </a:solidFill>
                <a:sym typeface="Symbol" pitchFamily="18" charset="2"/>
              </a:rPr>
              <a:t> is a proper descendent of </a:t>
            </a:r>
            <a:r>
              <a:rPr lang="en-US" altLang="zh-CN" sz="2167" i="1" dirty="0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altLang="zh-CN" sz="2167" dirty="0">
                <a:solidFill>
                  <a:schemeClr val="tx1"/>
                </a:solidFill>
                <a:sym typeface="Symbol" pitchFamily="18" charset="2"/>
              </a:rPr>
              <a:t>(otherwise, </a:t>
            </a:r>
            <a:r>
              <a:rPr lang="en-US" altLang="zh-CN" sz="2167" i="1" dirty="0" err="1">
                <a:solidFill>
                  <a:schemeClr val="tx1"/>
                </a:solidFill>
                <a:sym typeface="Symbol" pitchFamily="18" charset="2"/>
              </a:rPr>
              <a:t>x</a:t>
            </a:r>
            <a:r>
              <a:rPr lang="en-US" altLang="zh-CN" sz="2167" dirty="0" err="1">
                <a:solidFill>
                  <a:schemeClr val="tx1"/>
                </a:solidFill>
                <a:sym typeface="Symbol" pitchFamily="18" charset="2"/>
              </a:rPr>
              <a:t>root</a:t>
            </a:r>
            <a:r>
              <a:rPr lang="en-US" altLang="zh-CN" sz="2167" i="1" dirty="0" err="1">
                <a:solidFill>
                  <a:schemeClr val="tx1"/>
                </a:solidFill>
                <a:sym typeface="Symbol" pitchFamily="18" charset="2"/>
              </a:rPr>
              <a:t>y</a:t>
            </a:r>
            <a:r>
              <a:rPr lang="en-US" altLang="zh-CN" sz="2167" dirty="0">
                <a:solidFill>
                  <a:schemeClr val="tx1"/>
                </a:solidFill>
                <a:sym typeface="Symbol" pitchFamily="18" charset="2"/>
              </a:rPr>
              <a:t> not containing </a:t>
            </a:r>
            <a:r>
              <a:rPr lang="en-US" altLang="zh-CN" sz="2167" i="1" dirty="0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altLang="zh-CN" sz="2167" dirty="0">
                <a:solidFill>
                  <a:schemeClr val="tx1"/>
                </a:solidFill>
                <a:sym typeface="Symbol" pitchFamily="18" charset="2"/>
              </a:rPr>
              <a:t>).</a:t>
            </a:r>
          </a:p>
          <a:p>
            <a:pPr lvl="1" eaLnBrk="1" hangingPunct="1"/>
            <a:r>
              <a:rPr lang="en-US" altLang="zh-CN" sz="2167" dirty="0">
                <a:solidFill>
                  <a:schemeClr val="tx1"/>
                </a:solidFill>
                <a:sym typeface="Symbol" pitchFamily="18" charset="2"/>
              </a:rPr>
              <a:t>By contradiction, suppose that </a:t>
            </a:r>
            <a:r>
              <a:rPr lang="en-US" altLang="zh-CN" sz="2167" b="1" dirty="0">
                <a:solidFill>
                  <a:schemeClr val="tx1"/>
                </a:solidFill>
                <a:sym typeface="Symbol" pitchFamily="18" charset="2"/>
              </a:rPr>
              <a:t>every</a:t>
            </a:r>
            <a:r>
              <a:rPr lang="en-US" altLang="zh-CN" sz="2167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zh-CN" sz="2167" dirty="0" err="1">
                <a:solidFill>
                  <a:schemeClr val="tx1"/>
                </a:solidFill>
                <a:sym typeface="Symbol" pitchFamily="18" charset="2"/>
              </a:rPr>
              <a:t>subtree</a:t>
            </a:r>
            <a:r>
              <a:rPr lang="en-US" altLang="zh-CN" sz="2167" dirty="0">
                <a:solidFill>
                  <a:schemeClr val="tx1"/>
                </a:solidFill>
                <a:sym typeface="Symbol" pitchFamily="18" charset="2"/>
              </a:rPr>
              <a:t> of </a:t>
            </a:r>
            <a:r>
              <a:rPr lang="en-US" altLang="zh-CN" sz="2167" i="1" dirty="0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altLang="zh-CN" sz="2167" dirty="0">
                <a:solidFill>
                  <a:schemeClr val="tx1"/>
                </a:solidFill>
                <a:sym typeface="Symbol" pitchFamily="18" charset="2"/>
              </a:rPr>
              <a:t> has a back edge to a proper ancestor of </a:t>
            </a:r>
            <a:r>
              <a:rPr lang="en-US" altLang="zh-CN" sz="2167" i="1" dirty="0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altLang="zh-CN" sz="2167" dirty="0">
                <a:solidFill>
                  <a:schemeClr val="tx1"/>
                </a:solidFill>
                <a:sym typeface="Symbol" pitchFamily="18" charset="2"/>
              </a:rPr>
              <a:t>, we can find a </a:t>
            </a:r>
            <a:r>
              <a:rPr lang="en-US" altLang="zh-CN" sz="2167" i="1" dirty="0" err="1">
                <a:solidFill>
                  <a:schemeClr val="tx1"/>
                </a:solidFill>
                <a:sym typeface="Symbol" pitchFamily="18" charset="2"/>
              </a:rPr>
              <a:t>xy</a:t>
            </a:r>
            <a:r>
              <a:rPr lang="en-US" altLang="zh-CN" sz="2167" dirty="0">
                <a:solidFill>
                  <a:schemeClr val="tx1"/>
                </a:solidFill>
                <a:sym typeface="Symbol" pitchFamily="18" charset="2"/>
              </a:rPr>
              <a:t>-path not containing </a:t>
            </a:r>
            <a:r>
              <a:rPr lang="en-US" altLang="zh-CN" sz="2167" i="1" dirty="0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altLang="zh-CN" sz="2167" dirty="0">
                <a:solidFill>
                  <a:schemeClr val="tx1"/>
                </a:solidFill>
                <a:sym typeface="Symbol" pitchFamily="18" charset="2"/>
              </a:rPr>
              <a:t> for all possible cases(only 2 cases)</a:t>
            </a:r>
          </a:p>
        </p:txBody>
      </p:sp>
      <p:sp>
        <p:nvSpPr>
          <p:cNvPr id="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95300" y="417645"/>
            <a:ext cx="8915400" cy="1139147"/>
          </a:xfrm>
        </p:spPr>
        <p:txBody>
          <a:bodyPr/>
          <a:lstStyle/>
          <a:p>
            <a:pPr eaLnBrk="1" hangingPunct="1"/>
            <a:r>
              <a:rPr lang="en-US" altLang="zh-CN" dirty="0"/>
              <a:t>Characteristics of Articulation Point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67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9796-5786-483E-9D28-5C3DE252DDEA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563188"/>
      </p:ext>
    </p:extLst>
  </p:cSld>
  <p:clrMapOvr>
    <a:masterClrMapping/>
  </p:clrMapOvr>
  <p:transition spd="med">
    <p:pull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68</a:t>
            </a:fld>
            <a:endParaRPr lang="zh-CN" altLang="en-US"/>
          </a:p>
        </p:txBody>
      </p:sp>
      <p:sp>
        <p:nvSpPr>
          <p:cNvPr id="58" name="Oval 4"/>
          <p:cNvSpPr>
            <a:spLocks noChangeArrowheads="1"/>
          </p:cNvSpPr>
          <p:nvPr/>
        </p:nvSpPr>
        <p:spPr bwMode="auto">
          <a:xfrm rot="-3602563">
            <a:off x="7100160" y="4333752"/>
            <a:ext cx="2048272" cy="1121304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59" name="Oval 5"/>
          <p:cNvSpPr>
            <a:spLocks noChangeArrowheads="1"/>
          </p:cNvSpPr>
          <p:nvPr/>
        </p:nvSpPr>
        <p:spPr bwMode="auto">
          <a:xfrm rot="-3509081">
            <a:off x="1232232" y="4309675"/>
            <a:ext cx="1982919" cy="1169458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60" name="Oval 7"/>
          <p:cNvSpPr>
            <a:spLocks noChangeArrowheads="1"/>
          </p:cNvSpPr>
          <p:nvPr/>
        </p:nvSpPr>
        <p:spPr bwMode="auto">
          <a:xfrm>
            <a:off x="1246849" y="2201713"/>
            <a:ext cx="233892" cy="233892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61" name="Oval 8"/>
          <p:cNvSpPr>
            <a:spLocks noChangeArrowheads="1"/>
          </p:cNvSpPr>
          <p:nvPr/>
        </p:nvSpPr>
        <p:spPr bwMode="auto">
          <a:xfrm>
            <a:off x="1295004" y="3226709"/>
            <a:ext cx="233892" cy="233892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62" name="Oval 9"/>
          <p:cNvSpPr>
            <a:spLocks noChangeArrowheads="1"/>
          </p:cNvSpPr>
          <p:nvPr/>
        </p:nvSpPr>
        <p:spPr bwMode="auto">
          <a:xfrm>
            <a:off x="1781704" y="2690134"/>
            <a:ext cx="233892" cy="233892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63" name="Oval 10"/>
          <p:cNvSpPr>
            <a:spLocks noChangeArrowheads="1"/>
          </p:cNvSpPr>
          <p:nvPr/>
        </p:nvSpPr>
        <p:spPr bwMode="auto">
          <a:xfrm>
            <a:off x="1343158" y="3957621"/>
            <a:ext cx="233892" cy="233892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64" name="Oval 11"/>
          <p:cNvSpPr>
            <a:spLocks noChangeArrowheads="1"/>
          </p:cNvSpPr>
          <p:nvPr/>
        </p:nvSpPr>
        <p:spPr bwMode="auto">
          <a:xfrm>
            <a:off x="1587368" y="4542350"/>
            <a:ext cx="233892" cy="233892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65" name="Oval 12"/>
          <p:cNvSpPr>
            <a:spLocks noChangeArrowheads="1"/>
          </p:cNvSpPr>
          <p:nvPr/>
        </p:nvSpPr>
        <p:spPr bwMode="auto">
          <a:xfrm>
            <a:off x="2270125" y="3226709"/>
            <a:ext cx="233892" cy="233892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66" name="Oval 13"/>
          <p:cNvSpPr>
            <a:spLocks noChangeArrowheads="1"/>
          </p:cNvSpPr>
          <p:nvPr/>
        </p:nvSpPr>
        <p:spPr bwMode="auto">
          <a:xfrm>
            <a:off x="2416308" y="5615500"/>
            <a:ext cx="233892" cy="233892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67" name="Oval 14"/>
          <p:cNvSpPr>
            <a:spLocks noChangeArrowheads="1"/>
          </p:cNvSpPr>
          <p:nvPr/>
        </p:nvSpPr>
        <p:spPr bwMode="auto">
          <a:xfrm>
            <a:off x="1927887" y="5078925"/>
            <a:ext cx="233892" cy="233892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68" name="Oval 15"/>
          <p:cNvSpPr>
            <a:spLocks noChangeArrowheads="1"/>
          </p:cNvSpPr>
          <p:nvPr/>
        </p:nvSpPr>
        <p:spPr bwMode="auto">
          <a:xfrm>
            <a:off x="1927887" y="6004173"/>
            <a:ext cx="233892" cy="233892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69" name="Oval 16"/>
          <p:cNvSpPr>
            <a:spLocks noChangeArrowheads="1"/>
          </p:cNvSpPr>
          <p:nvPr/>
        </p:nvSpPr>
        <p:spPr bwMode="auto">
          <a:xfrm>
            <a:off x="2806700" y="4249986"/>
            <a:ext cx="233892" cy="233892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70" name="Text Box 17"/>
          <p:cNvSpPr txBox="1">
            <a:spLocks noChangeArrowheads="1"/>
          </p:cNvSpPr>
          <p:nvPr/>
        </p:nvSpPr>
        <p:spPr bwMode="auto">
          <a:xfrm>
            <a:off x="2025915" y="6054047"/>
            <a:ext cx="34051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i="1"/>
              <a:t>x</a:t>
            </a:r>
          </a:p>
        </p:txBody>
      </p:sp>
      <p:sp>
        <p:nvSpPr>
          <p:cNvPr id="71" name="Text Box 18"/>
          <p:cNvSpPr txBox="1">
            <a:spLocks noChangeArrowheads="1"/>
          </p:cNvSpPr>
          <p:nvPr/>
        </p:nvSpPr>
        <p:spPr bwMode="auto">
          <a:xfrm>
            <a:off x="1831579" y="4151958"/>
            <a:ext cx="34051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i="1"/>
              <a:t>y</a:t>
            </a:r>
          </a:p>
        </p:txBody>
      </p:sp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3001037" y="4249986"/>
            <a:ext cx="34051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i="1"/>
              <a:t>v</a:t>
            </a:r>
          </a:p>
        </p:txBody>
      </p:sp>
      <p:sp>
        <p:nvSpPr>
          <p:cNvPr id="73" name="Line 20"/>
          <p:cNvSpPr>
            <a:spLocks noChangeShapeType="1"/>
          </p:cNvSpPr>
          <p:nvPr/>
        </p:nvSpPr>
        <p:spPr bwMode="auto">
          <a:xfrm flipH="1">
            <a:off x="856457" y="2347896"/>
            <a:ext cx="390393" cy="4385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74" name="Line 21"/>
          <p:cNvSpPr>
            <a:spLocks noChangeShapeType="1"/>
          </p:cNvSpPr>
          <p:nvPr/>
        </p:nvSpPr>
        <p:spPr bwMode="auto">
          <a:xfrm>
            <a:off x="1441186" y="2347896"/>
            <a:ext cx="340519" cy="390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75" name="Line 22"/>
          <p:cNvSpPr>
            <a:spLocks noChangeShapeType="1"/>
          </p:cNvSpPr>
          <p:nvPr/>
        </p:nvSpPr>
        <p:spPr bwMode="auto">
          <a:xfrm flipH="1">
            <a:off x="1489340" y="2884471"/>
            <a:ext cx="292365" cy="390392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76" name="Line 23"/>
          <p:cNvSpPr>
            <a:spLocks noChangeShapeType="1"/>
          </p:cNvSpPr>
          <p:nvPr/>
        </p:nvSpPr>
        <p:spPr bwMode="auto">
          <a:xfrm>
            <a:off x="1441185" y="3469200"/>
            <a:ext cx="0" cy="488421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77" name="Line 24"/>
          <p:cNvSpPr>
            <a:spLocks noChangeShapeType="1"/>
          </p:cNvSpPr>
          <p:nvPr/>
        </p:nvSpPr>
        <p:spPr bwMode="auto">
          <a:xfrm flipH="1">
            <a:off x="806583" y="4103803"/>
            <a:ext cx="536575" cy="6328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78" name="Line 25"/>
          <p:cNvSpPr>
            <a:spLocks noChangeShapeType="1"/>
          </p:cNvSpPr>
          <p:nvPr/>
        </p:nvSpPr>
        <p:spPr bwMode="auto">
          <a:xfrm>
            <a:off x="1489340" y="4201832"/>
            <a:ext cx="146183" cy="340519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79" name="Line 26"/>
          <p:cNvSpPr>
            <a:spLocks noChangeShapeType="1"/>
          </p:cNvSpPr>
          <p:nvPr/>
        </p:nvSpPr>
        <p:spPr bwMode="auto">
          <a:xfrm>
            <a:off x="1977761" y="2884471"/>
            <a:ext cx="292365" cy="342238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0" name="Line 27"/>
          <p:cNvSpPr>
            <a:spLocks noChangeShapeType="1"/>
          </p:cNvSpPr>
          <p:nvPr/>
        </p:nvSpPr>
        <p:spPr bwMode="auto">
          <a:xfrm flipH="1">
            <a:off x="2123944" y="5809837"/>
            <a:ext cx="340519" cy="24421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1" name="Line 28"/>
          <p:cNvSpPr>
            <a:spLocks noChangeShapeType="1"/>
          </p:cNvSpPr>
          <p:nvPr/>
        </p:nvSpPr>
        <p:spPr bwMode="auto">
          <a:xfrm flipH="1" flipV="1">
            <a:off x="2123944" y="5273262"/>
            <a:ext cx="340519" cy="342239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2" name="Line 29"/>
          <p:cNvSpPr>
            <a:spLocks noChangeShapeType="1"/>
          </p:cNvSpPr>
          <p:nvPr/>
        </p:nvSpPr>
        <p:spPr bwMode="auto">
          <a:xfrm>
            <a:off x="2416308" y="3469201"/>
            <a:ext cx="438546" cy="780785"/>
          </a:xfrm>
          <a:prstGeom prst="line">
            <a:avLst/>
          </a:prstGeom>
          <a:noFill/>
          <a:ln w="76200" cmpd="tri">
            <a:solidFill>
              <a:srgbClr val="33CC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3" name="Line 30"/>
          <p:cNvSpPr>
            <a:spLocks noChangeShapeType="1"/>
          </p:cNvSpPr>
          <p:nvPr/>
        </p:nvSpPr>
        <p:spPr bwMode="auto">
          <a:xfrm flipH="1">
            <a:off x="2562490" y="4444322"/>
            <a:ext cx="340519" cy="1171179"/>
          </a:xfrm>
          <a:prstGeom prst="line">
            <a:avLst/>
          </a:prstGeom>
          <a:noFill/>
          <a:ln w="76200" cmpd="tri">
            <a:solidFill>
              <a:srgbClr val="33CC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4" name="Freeform 31"/>
          <p:cNvSpPr>
            <a:spLocks/>
          </p:cNvSpPr>
          <p:nvPr/>
        </p:nvSpPr>
        <p:spPr bwMode="auto">
          <a:xfrm>
            <a:off x="2075790" y="3469200"/>
            <a:ext cx="340519" cy="1599000"/>
          </a:xfrm>
          <a:custGeom>
            <a:avLst/>
            <a:gdLst>
              <a:gd name="T0" fmla="*/ 269875 w 198"/>
              <a:gd name="T1" fmla="*/ 0 h 964"/>
              <a:gd name="T2" fmla="*/ 269875 w 198"/>
              <a:gd name="T3" fmla="*/ 946150 h 964"/>
              <a:gd name="T4" fmla="*/ 0 w 198"/>
              <a:gd name="T5" fmla="*/ 1530350 h 964"/>
              <a:gd name="T6" fmla="*/ 0 60000 65536"/>
              <a:gd name="T7" fmla="*/ 0 60000 65536"/>
              <a:gd name="T8" fmla="*/ 0 60000 65536"/>
              <a:gd name="T9" fmla="*/ 0 w 198"/>
              <a:gd name="T10" fmla="*/ 0 h 964"/>
              <a:gd name="T11" fmla="*/ 198 w 198"/>
              <a:gd name="T12" fmla="*/ 964 h 9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" h="964">
                <a:moveTo>
                  <a:pt x="170" y="0"/>
                </a:moveTo>
                <a:cubicBezTo>
                  <a:pt x="184" y="217"/>
                  <a:pt x="198" y="435"/>
                  <a:pt x="170" y="596"/>
                </a:cubicBezTo>
                <a:cubicBezTo>
                  <a:pt x="142" y="757"/>
                  <a:pt x="71" y="860"/>
                  <a:pt x="0" y="964"/>
                </a:cubicBezTo>
              </a:path>
            </a:pathLst>
          </a:custGeom>
          <a:noFill/>
          <a:ln w="38100">
            <a:solidFill>
              <a:srgbClr val="993366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sz="1950" dirty="0"/>
          </a:p>
        </p:txBody>
      </p:sp>
      <p:sp>
        <p:nvSpPr>
          <p:cNvPr id="85" name="Oval 32"/>
          <p:cNvSpPr>
            <a:spLocks noChangeArrowheads="1"/>
          </p:cNvSpPr>
          <p:nvPr/>
        </p:nvSpPr>
        <p:spPr bwMode="auto">
          <a:xfrm>
            <a:off x="7149174" y="1603582"/>
            <a:ext cx="233892" cy="233892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7684029" y="2092003"/>
            <a:ext cx="233892" cy="233892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7" name="Oval 34"/>
          <p:cNvSpPr>
            <a:spLocks noChangeArrowheads="1"/>
          </p:cNvSpPr>
          <p:nvPr/>
        </p:nvSpPr>
        <p:spPr bwMode="auto">
          <a:xfrm>
            <a:off x="8172450" y="2628578"/>
            <a:ext cx="233892" cy="233892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8" name="Oval 35"/>
          <p:cNvSpPr>
            <a:spLocks noChangeArrowheads="1"/>
          </p:cNvSpPr>
          <p:nvPr/>
        </p:nvSpPr>
        <p:spPr bwMode="auto">
          <a:xfrm>
            <a:off x="8318633" y="5017369"/>
            <a:ext cx="233892" cy="233892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9" name="Oval 36"/>
          <p:cNvSpPr>
            <a:spLocks noChangeArrowheads="1"/>
          </p:cNvSpPr>
          <p:nvPr/>
        </p:nvSpPr>
        <p:spPr bwMode="auto">
          <a:xfrm>
            <a:off x="8220604" y="4092121"/>
            <a:ext cx="233892" cy="233892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90" name="Oval 37"/>
          <p:cNvSpPr>
            <a:spLocks noChangeArrowheads="1"/>
          </p:cNvSpPr>
          <p:nvPr/>
        </p:nvSpPr>
        <p:spPr bwMode="auto">
          <a:xfrm>
            <a:off x="7830212" y="5406042"/>
            <a:ext cx="233892" cy="233892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91" name="Oval 38"/>
          <p:cNvSpPr>
            <a:spLocks noChangeArrowheads="1"/>
          </p:cNvSpPr>
          <p:nvPr/>
        </p:nvSpPr>
        <p:spPr bwMode="auto">
          <a:xfrm>
            <a:off x="8709025" y="3651855"/>
            <a:ext cx="233892" cy="233892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92" name="Text Box 39"/>
          <p:cNvSpPr txBox="1">
            <a:spLocks noChangeArrowheads="1"/>
          </p:cNvSpPr>
          <p:nvPr/>
        </p:nvSpPr>
        <p:spPr bwMode="auto">
          <a:xfrm>
            <a:off x="8024548" y="4334612"/>
            <a:ext cx="34051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i="1"/>
              <a:t>x</a:t>
            </a:r>
          </a:p>
        </p:txBody>
      </p:sp>
      <p:sp>
        <p:nvSpPr>
          <p:cNvPr id="93" name="Text Box 40"/>
          <p:cNvSpPr txBox="1">
            <a:spLocks noChangeArrowheads="1"/>
          </p:cNvSpPr>
          <p:nvPr/>
        </p:nvSpPr>
        <p:spPr bwMode="auto">
          <a:xfrm>
            <a:off x="8903362" y="3651855"/>
            <a:ext cx="34051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i="1"/>
              <a:t>v</a:t>
            </a:r>
          </a:p>
        </p:txBody>
      </p:sp>
      <p:sp>
        <p:nvSpPr>
          <p:cNvPr id="94" name="Line 41"/>
          <p:cNvSpPr>
            <a:spLocks noChangeShapeType="1"/>
          </p:cNvSpPr>
          <p:nvPr/>
        </p:nvSpPr>
        <p:spPr bwMode="auto">
          <a:xfrm flipH="1">
            <a:off x="6782859" y="1871871"/>
            <a:ext cx="390393" cy="4385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5" name="Line 42"/>
          <p:cNvSpPr>
            <a:spLocks noChangeShapeType="1"/>
          </p:cNvSpPr>
          <p:nvPr/>
        </p:nvSpPr>
        <p:spPr bwMode="auto">
          <a:xfrm>
            <a:off x="7343511" y="1749765"/>
            <a:ext cx="340519" cy="390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6" name="Line 43"/>
          <p:cNvSpPr>
            <a:spLocks noChangeShapeType="1"/>
          </p:cNvSpPr>
          <p:nvPr/>
        </p:nvSpPr>
        <p:spPr bwMode="auto">
          <a:xfrm>
            <a:off x="7880086" y="2286340"/>
            <a:ext cx="292365" cy="342238"/>
          </a:xfrm>
          <a:prstGeom prst="line">
            <a:avLst/>
          </a:prstGeom>
          <a:noFill/>
          <a:ln w="76200" cmpd="tri">
            <a:solidFill>
              <a:srgbClr val="FF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7" name="Line 44"/>
          <p:cNvSpPr>
            <a:spLocks noChangeShapeType="1"/>
          </p:cNvSpPr>
          <p:nvPr/>
        </p:nvSpPr>
        <p:spPr bwMode="auto">
          <a:xfrm flipH="1">
            <a:off x="8026269" y="5211706"/>
            <a:ext cx="340519" cy="24421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8" name="Line 45"/>
          <p:cNvSpPr>
            <a:spLocks noChangeShapeType="1"/>
          </p:cNvSpPr>
          <p:nvPr/>
        </p:nvSpPr>
        <p:spPr bwMode="auto">
          <a:xfrm flipH="1" flipV="1">
            <a:off x="8026269" y="4675131"/>
            <a:ext cx="340519" cy="342239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9" name="Line 46"/>
          <p:cNvSpPr>
            <a:spLocks noChangeShapeType="1"/>
          </p:cNvSpPr>
          <p:nvPr/>
        </p:nvSpPr>
        <p:spPr bwMode="auto">
          <a:xfrm>
            <a:off x="8318633" y="2871070"/>
            <a:ext cx="438546" cy="780785"/>
          </a:xfrm>
          <a:prstGeom prst="line">
            <a:avLst/>
          </a:prstGeom>
          <a:noFill/>
          <a:ln w="76200" cmpd="tri">
            <a:solidFill>
              <a:srgbClr val="33CC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0" name="Oval 47"/>
          <p:cNvSpPr>
            <a:spLocks noChangeArrowheads="1"/>
          </p:cNvSpPr>
          <p:nvPr/>
        </p:nvSpPr>
        <p:spPr bwMode="auto">
          <a:xfrm>
            <a:off x="7830212" y="4432640"/>
            <a:ext cx="233892" cy="233892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01" name="Line 48"/>
          <p:cNvSpPr>
            <a:spLocks noChangeShapeType="1"/>
          </p:cNvSpPr>
          <p:nvPr/>
        </p:nvSpPr>
        <p:spPr bwMode="auto">
          <a:xfrm flipV="1">
            <a:off x="8074423" y="4286457"/>
            <a:ext cx="194336" cy="194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2" name="Line 49"/>
          <p:cNvSpPr>
            <a:spLocks noChangeShapeType="1"/>
          </p:cNvSpPr>
          <p:nvPr/>
        </p:nvSpPr>
        <p:spPr bwMode="auto">
          <a:xfrm flipV="1">
            <a:off x="8414942" y="3847911"/>
            <a:ext cx="292365" cy="2923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3" name="Line 50"/>
          <p:cNvSpPr>
            <a:spLocks noChangeShapeType="1"/>
          </p:cNvSpPr>
          <p:nvPr/>
        </p:nvSpPr>
        <p:spPr bwMode="auto">
          <a:xfrm>
            <a:off x="8512969" y="5213426"/>
            <a:ext cx="292365" cy="4385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4" name="Text Box 51"/>
          <p:cNvSpPr txBox="1">
            <a:spLocks noChangeArrowheads="1"/>
          </p:cNvSpPr>
          <p:nvPr/>
        </p:nvSpPr>
        <p:spPr bwMode="auto">
          <a:xfrm>
            <a:off x="8366787" y="2141878"/>
            <a:ext cx="34051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i="1"/>
              <a:t>y</a:t>
            </a:r>
          </a:p>
        </p:txBody>
      </p:sp>
      <p:sp>
        <p:nvSpPr>
          <p:cNvPr id="105" name="Freeform 52"/>
          <p:cNvSpPr>
            <a:spLocks/>
          </p:cNvSpPr>
          <p:nvPr/>
        </p:nvSpPr>
        <p:spPr bwMode="auto">
          <a:xfrm>
            <a:off x="7487973" y="2288060"/>
            <a:ext cx="398992" cy="3119702"/>
          </a:xfrm>
          <a:custGeom>
            <a:avLst/>
            <a:gdLst>
              <a:gd name="T0" fmla="*/ 360363 w 232"/>
              <a:gd name="T1" fmla="*/ 2879725 h 1814"/>
              <a:gd name="T2" fmla="*/ 0 w 232"/>
              <a:gd name="T3" fmla="*/ 2295525 h 1814"/>
              <a:gd name="T4" fmla="*/ 360363 w 232"/>
              <a:gd name="T5" fmla="*/ 1214438 h 1814"/>
              <a:gd name="T6" fmla="*/ 46038 w 232"/>
              <a:gd name="T7" fmla="*/ 404812 h 1814"/>
              <a:gd name="T8" fmla="*/ 225425 w 232"/>
              <a:gd name="T9" fmla="*/ 0 h 18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2"/>
              <a:gd name="T16" fmla="*/ 0 h 1814"/>
              <a:gd name="T17" fmla="*/ 232 w 232"/>
              <a:gd name="T18" fmla="*/ 1814 h 18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2" h="1814">
                <a:moveTo>
                  <a:pt x="227" y="1814"/>
                </a:moveTo>
                <a:cubicBezTo>
                  <a:pt x="113" y="1717"/>
                  <a:pt x="0" y="1621"/>
                  <a:pt x="0" y="1446"/>
                </a:cubicBezTo>
                <a:cubicBezTo>
                  <a:pt x="0" y="1271"/>
                  <a:pt x="222" y="963"/>
                  <a:pt x="227" y="765"/>
                </a:cubicBezTo>
                <a:cubicBezTo>
                  <a:pt x="232" y="567"/>
                  <a:pt x="43" y="382"/>
                  <a:pt x="29" y="255"/>
                </a:cubicBezTo>
                <a:cubicBezTo>
                  <a:pt x="15" y="128"/>
                  <a:pt x="78" y="64"/>
                  <a:pt x="142" y="0"/>
                </a:cubicBezTo>
              </a:path>
            </a:pathLst>
          </a:custGeom>
          <a:noFill/>
          <a:ln w="38100">
            <a:solidFill>
              <a:srgbClr val="993366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6" name="Text Box 83"/>
          <p:cNvSpPr txBox="1">
            <a:spLocks noChangeArrowheads="1"/>
          </p:cNvSpPr>
          <p:nvPr/>
        </p:nvSpPr>
        <p:spPr bwMode="auto">
          <a:xfrm>
            <a:off x="3782870" y="1703330"/>
            <a:ext cx="2462742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dirty="0">
                <a:latin typeface="Calibri" pitchFamily="34" charset="0"/>
                <a:cs typeface="Calibri" pitchFamily="34" charset="0"/>
                <a:sym typeface="Symbol" pitchFamily="18" charset="2"/>
              </a:rPr>
              <a:t>suppose that </a:t>
            </a:r>
            <a:r>
              <a:rPr lang="en-US" altLang="zh-CN" sz="2600" b="1" dirty="0">
                <a:latin typeface="Calibri" pitchFamily="34" charset="0"/>
                <a:cs typeface="Calibri" pitchFamily="34" charset="0"/>
                <a:sym typeface="Symbol" pitchFamily="18" charset="2"/>
              </a:rPr>
              <a:t>every</a:t>
            </a:r>
            <a:r>
              <a:rPr lang="en-US" altLang="zh-CN" sz="26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altLang="zh-CN" sz="2600" dirty="0" err="1">
                <a:latin typeface="Calibri" pitchFamily="34" charset="0"/>
                <a:cs typeface="Calibri" pitchFamily="34" charset="0"/>
                <a:sym typeface="Symbol" pitchFamily="18" charset="2"/>
              </a:rPr>
              <a:t>subtree</a:t>
            </a:r>
            <a:r>
              <a:rPr lang="en-US" altLang="zh-CN" sz="2600" dirty="0">
                <a:latin typeface="Calibri" pitchFamily="34" charset="0"/>
                <a:cs typeface="Calibri" pitchFamily="34" charset="0"/>
                <a:sym typeface="Symbol" pitchFamily="18" charset="2"/>
              </a:rPr>
              <a:t> of </a:t>
            </a:r>
            <a:r>
              <a:rPr lang="en-US" altLang="zh-CN" sz="2600" i="1" dirty="0">
                <a:latin typeface="Calibri" pitchFamily="34" charset="0"/>
                <a:cs typeface="Calibri" pitchFamily="34" charset="0"/>
                <a:sym typeface="Symbol" pitchFamily="18" charset="2"/>
              </a:rPr>
              <a:t>v</a:t>
            </a:r>
            <a:r>
              <a:rPr lang="en-US" altLang="zh-CN" sz="2600" dirty="0">
                <a:latin typeface="Calibri" pitchFamily="34" charset="0"/>
                <a:cs typeface="Calibri" pitchFamily="34" charset="0"/>
                <a:sym typeface="Symbol" pitchFamily="18" charset="2"/>
              </a:rPr>
              <a:t> has a back edge to a proper ancestor of </a:t>
            </a:r>
            <a:r>
              <a:rPr lang="en-US" altLang="zh-CN" sz="2600" i="1" dirty="0">
                <a:latin typeface="Calibri" pitchFamily="34" charset="0"/>
                <a:cs typeface="Calibri" pitchFamily="34" charset="0"/>
                <a:sym typeface="Symbol" pitchFamily="18" charset="2"/>
              </a:rPr>
              <a:t>v, </a:t>
            </a:r>
            <a:r>
              <a:rPr lang="en-US" altLang="zh-CN" sz="2600" dirty="0">
                <a:latin typeface="Calibri" pitchFamily="34" charset="0"/>
                <a:cs typeface="Calibri" pitchFamily="34" charset="0"/>
                <a:sym typeface="Symbol" pitchFamily="18" charset="2"/>
              </a:rPr>
              <a:t>and, exactly one of </a:t>
            </a:r>
            <a:r>
              <a:rPr lang="en-US" altLang="zh-CN" sz="2600" i="1" dirty="0">
                <a:latin typeface="Calibri" pitchFamily="34" charset="0"/>
                <a:cs typeface="Calibri" pitchFamily="34" charset="0"/>
                <a:sym typeface="Symbol" pitchFamily="18" charset="2"/>
              </a:rPr>
              <a:t>x</a:t>
            </a:r>
            <a:r>
              <a:rPr lang="en-US" altLang="zh-CN" sz="2600" dirty="0">
                <a:latin typeface="Calibri" pitchFamily="34" charset="0"/>
                <a:cs typeface="Calibri" pitchFamily="34" charset="0"/>
                <a:sym typeface="Symbol" pitchFamily="18" charset="2"/>
              </a:rPr>
              <a:t>, </a:t>
            </a:r>
            <a:r>
              <a:rPr lang="en-US" altLang="zh-CN" sz="2600" i="1" dirty="0">
                <a:latin typeface="Calibri" pitchFamily="34" charset="0"/>
                <a:cs typeface="Calibri" pitchFamily="34" charset="0"/>
                <a:sym typeface="Symbol" pitchFamily="18" charset="2"/>
              </a:rPr>
              <a:t>y </a:t>
            </a:r>
            <a:r>
              <a:rPr lang="en-US" altLang="zh-CN" sz="2600" dirty="0">
                <a:latin typeface="Calibri" pitchFamily="34" charset="0"/>
                <a:cs typeface="Calibri" pitchFamily="34" charset="0"/>
                <a:sym typeface="Symbol" pitchFamily="18" charset="2"/>
              </a:rPr>
              <a:t>is a descendant of </a:t>
            </a:r>
            <a:r>
              <a:rPr lang="en-US" altLang="zh-CN" sz="2600" i="1" dirty="0">
                <a:latin typeface="Calibri" pitchFamily="34" charset="0"/>
                <a:cs typeface="Calibri" pitchFamily="34" charset="0"/>
                <a:sym typeface="Symbol" pitchFamily="18" charset="2"/>
              </a:rPr>
              <a:t>v</a:t>
            </a:r>
            <a:r>
              <a:rPr lang="en-US" altLang="zh-CN" sz="2600" dirty="0">
                <a:latin typeface="Calibri" pitchFamily="34" charset="0"/>
                <a:cs typeface="Calibri" pitchFamily="34" charset="0"/>
                <a:sym typeface="Symbol" pitchFamily="18" charset="2"/>
              </a:rPr>
              <a:t>.</a:t>
            </a:r>
            <a:endParaRPr lang="zh-CN" altLang="en-US" sz="26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107" name="Text Box 84"/>
          <p:cNvSpPr txBox="1">
            <a:spLocks noChangeArrowheads="1"/>
          </p:cNvSpPr>
          <p:nvPr/>
        </p:nvSpPr>
        <p:spPr bwMode="auto">
          <a:xfrm>
            <a:off x="246790" y="1010732"/>
            <a:ext cx="3169577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dirty="0">
                <a:latin typeface="Calibri" pitchFamily="34" charset="0"/>
                <a:cs typeface="Calibri" pitchFamily="34" charset="0"/>
              </a:rPr>
              <a:t>Case 1.1: another is not an ancestor of </a:t>
            </a:r>
            <a:r>
              <a:rPr lang="en-US" altLang="zh-CN" sz="2600" i="1" dirty="0">
                <a:latin typeface="Calibri" pitchFamily="34" charset="0"/>
                <a:cs typeface="Calibri" pitchFamily="34" charset="0"/>
              </a:rPr>
              <a:t>v</a:t>
            </a:r>
            <a:endParaRPr lang="en-US" altLang="zh-CN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8" name="Text Box 85"/>
          <p:cNvSpPr txBox="1">
            <a:spLocks noChangeArrowheads="1"/>
          </p:cNvSpPr>
          <p:nvPr/>
        </p:nvSpPr>
        <p:spPr bwMode="auto">
          <a:xfrm>
            <a:off x="6440620" y="360173"/>
            <a:ext cx="273102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dirty="0">
                <a:latin typeface="Calibri" pitchFamily="34" charset="0"/>
                <a:cs typeface="Calibri" pitchFamily="34" charset="0"/>
              </a:rPr>
              <a:t>Case 1.2: another is an ancestor of </a:t>
            </a:r>
            <a:r>
              <a:rPr lang="en-US" altLang="zh-CN" sz="2600" i="1" dirty="0">
                <a:latin typeface="Calibri" pitchFamily="34" charset="0"/>
                <a:cs typeface="Calibri" pitchFamily="34" charset="0"/>
              </a:rPr>
              <a:t>v</a:t>
            </a:r>
            <a:endParaRPr lang="en-US" altLang="zh-CN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50489" y="152637"/>
            <a:ext cx="3131553" cy="828274"/>
          </a:xfrm>
        </p:spPr>
        <p:txBody>
          <a:bodyPr/>
          <a:lstStyle/>
          <a:p>
            <a:pPr eaLnBrk="1" hangingPunct="1"/>
            <a:r>
              <a:rPr lang="en-US" altLang="zh-CN" b="1" dirty="0"/>
              <a:t>Case 1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8060-FD39-4D6A-BCE7-6FFF13B0356E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602522"/>
      </p:ext>
    </p:extLst>
  </p:cSld>
  <p:clrMapOvr>
    <a:masterClrMapping/>
  </p:clrMapOvr>
  <p:transition spd="med">
    <p:pull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69</a:t>
            </a:fld>
            <a:endParaRPr lang="zh-CN" altLang="en-US"/>
          </a:p>
        </p:txBody>
      </p:sp>
      <p:sp>
        <p:nvSpPr>
          <p:cNvPr id="6" name="Oval 100"/>
          <p:cNvSpPr>
            <a:spLocks noChangeArrowheads="1"/>
          </p:cNvSpPr>
          <p:nvPr/>
        </p:nvSpPr>
        <p:spPr bwMode="auto">
          <a:xfrm rot="-6102546">
            <a:off x="6484475" y="4674989"/>
            <a:ext cx="2247767" cy="1217613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7" name="Oval 98"/>
          <p:cNvSpPr>
            <a:spLocks noChangeArrowheads="1"/>
          </p:cNvSpPr>
          <p:nvPr/>
        </p:nvSpPr>
        <p:spPr bwMode="auto">
          <a:xfrm rot="-5713495">
            <a:off x="4778442" y="4723143"/>
            <a:ext cx="2247767" cy="1217613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" name="Oval 67"/>
          <p:cNvSpPr>
            <a:spLocks noChangeArrowheads="1"/>
          </p:cNvSpPr>
          <p:nvPr/>
        </p:nvSpPr>
        <p:spPr bwMode="auto">
          <a:xfrm>
            <a:off x="5732066" y="1673093"/>
            <a:ext cx="233892" cy="233892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9" name="Oval 68"/>
          <p:cNvSpPr>
            <a:spLocks noChangeArrowheads="1"/>
          </p:cNvSpPr>
          <p:nvPr/>
        </p:nvSpPr>
        <p:spPr bwMode="auto">
          <a:xfrm>
            <a:off x="5683912" y="5963973"/>
            <a:ext cx="233892" cy="233892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0" name="Oval 69"/>
          <p:cNvSpPr>
            <a:spLocks noChangeArrowheads="1"/>
          </p:cNvSpPr>
          <p:nvPr/>
        </p:nvSpPr>
        <p:spPr bwMode="auto">
          <a:xfrm>
            <a:off x="6074304" y="2404004"/>
            <a:ext cx="233892" cy="233892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1" name="Oval 70"/>
          <p:cNvSpPr>
            <a:spLocks noChangeArrowheads="1"/>
          </p:cNvSpPr>
          <p:nvPr/>
        </p:nvSpPr>
        <p:spPr bwMode="auto">
          <a:xfrm>
            <a:off x="5635758" y="4354248"/>
            <a:ext cx="233892" cy="233892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2" name="Oval 71"/>
          <p:cNvSpPr>
            <a:spLocks noChangeArrowheads="1"/>
          </p:cNvSpPr>
          <p:nvPr/>
        </p:nvSpPr>
        <p:spPr bwMode="auto">
          <a:xfrm>
            <a:off x="6561006" y="3038608"/>
            <a:ext cx="233892" cy="233892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3" name="Oval 72"/>
          <p:cNvSpPr>
            <a:spLocks noChangeArrowheads="1"/>
          </p:cNvSpPr>
          <p:nvPr/>
        </p:nvSpPr>
        <p:spPr bwMode="auto">
          <a:xfrm>
            <a:off x="6414823" y="3817673"/>
            <a:ext cx="233892" cy="233892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4" name="Oval 73"/>
          <p:cNvSpPr>
            <a:spLocks noChangeArrowheads="1"/>
          </p:cNvSpPr>
          <p:nvPr/>
        </p:nvSpPr>
        <p:spPr bwMode="auto">
          <a:xfrm>
            <a:off x="7195608" y="4354248"/>
            <a:ext cx="233892" cy="233892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5" name="Oval 74"/>
          <p:cNvSpPr>
            <a:spLocks noChangeArrowheads="1"/>
          </p:cNvSpPr>
          <p:nvPr/>
        </p:nvSpPr>
        <p:spPr bwMode="auto">
          <a:xfrm>
            <a:off x="5976276" y="5086879"/>
            <a:ext cx="233892" cy="233892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6" name="Oval 75"/>
          <p:cNvSpPr>
            <a:spLocks noChangeArrowheads="1"/>
          </p:cNvSpPr>
          <p:nvPr/>
        </p:nvSpPr>
        <p:spPr bwMode="auto">
          <a:xfrm>
            <a:off x="7243762" y="5183187"/>
            <a:ext cx="233892" cy="233892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7" name="Oval 77"/>
          <p:cNvSpPr>
            <a:spLocks noChangeArrowheads="1"/>
          </p:cNvSpPr>
          <p:nvPr/>
        </p:nvSpPr>
        <p:spPr bwMode="auto">
          <a:xfrm>
            <a:off x="7682310" y="5865945"/>
            <a:ext cx="233892" cy="233892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8" name="Line 79"/>
          <p:cNvSpPr>
            <a:spLocks noChangeShapeType="1"/>
          </p:cNvSpPr>
          <p:nvPr/>
        </p:nvSpPr>
        <p:spPr bwMode="auto">
          <a:xfrm flipH="1">
            <a:off x="5147337" y="1867429"/>
            <a:ext cx="634603" cy="586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9" name="Line 80"/>
          <p:cNvSpPr>
            <a:spLocks noChangeShapeType="1"/>
          </p:cNvSpPr>
          <p:nvPr/>
        </p:nvSpPr>
        <p:spPr bwMode="auto">
          <a:xfrm>
            <a:off x="5928123" y="1867429"/>
            <a:ext cx="242490" cy="586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0" name="Line 81"/>
          <p:cNvSpPr>
            <a:spLocks noChangeShapeType="1"/>
          </p:cNvSpPr>
          <p:nvPr/>
        </p:nvSpPr>
        <p:spPr bwMode="auto">
          <a:xfrm>
            <a:off x="6268641" y="2648215"/>
            <a:ext cx="342238" cy="390393"/>
          </a:xfrm>
          <a:prstGeom prst="line">
            <a:avLst/>
          </a:prstGeom>
          <a:noFill/>
          <a:ln w="76200" cmpd="tri">
            <a:solidFill>
              <a:srgbClr val="FF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1" name="Line 82"/>
          <p:cNvSpPr>
            <a:spLocks noChangeShapeType="1"/>
          </p:cNvSpPr>
          <p:nvPr/>
        </p:nvSpPr>
        <p:spPr bwMode="auto">
          <a:xfrm flipH="1">
            <a:off x="6512852" y="3282818"/>
            <a:ext cx="146182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2" name="Line 83"/>
          <p:cNvSpPr>
            <a:spLocks noChangeShapeType="1"/>
          </p:cNvSpPr>
          <p:nvPr/>
        </p:nvSpPr>
        <p:spPr bwMode="auto">
          <a:xfrm flipH="1">
            <a:off x="5830094" y="4013730"/>
            <a:ext cx="584729" cy="3903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3" name="Line 84"/>
          <p:cNvSpPr>
            <a:spLocks noChangeShapeType="1"/>
          </p:cNvSpPr>
          <p:nvPr/>
        </p:nvSpPr>
        <p:spPr bwMode="auto">
          <a:xfrm>
            <a:off x="6659033" y="3963856"/>
            <a:ext cx="584729" cy="390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4" name="Line 85"/>
          <p:cNvSpPr>
            <a:spLocks noChangeShapeType="1"/>
          </p:cNvSpPr>
          <p:nvPr/>
        </p:nvSpPr>
        <p:spPr bwMode="auto">
          <a:xfrm>
            <a:off x="5781940" y="4598458"/>
            <a:ext cx="242491" cy="4884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5" name="Line 86"/>
          <p:cNvSpPr>
            <a:spLocks noChangeShapeType="1"/>
          </p:cNvSpPr>
          <p:nvPr/>
        </p:nvSpPr>
        <p:spPr bwMode="auto">
          <a:xfrm flipH="1">
            <a:off x="5391548" y="4598458"/>
            <a:ext cx="292365" cy="6827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6" name="Line 87"/>
          <p:cNvSpPr>
            <a:spLocks noChangeShapeType="1"/>
          </p:cNvSpPr>
          <p:nvPr/>
        </p:nvSpPr>
        <p:spPr bwMode="auto">
          <a:xfrm flipH="1">
            <a:off x="5830094" y="5281217"/>
            <a:ext cx="194337" cy="730911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7" name="Line 88"/>
          <p:cNvSpPr>
            <a:spLocks noChangeShapeType="1"/>
          </p:cNvSpPr>
          <p:nvPr/>
        </p:nvSpPr>
        <p:spPr bwMode="auto">
          <a:xfrm>
            <a:off x="7291916" y="4598458"/>
            <a:ext cx="49875" cy="5847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8" name="Line 89"/>
          <p:cNvSpPr>
            <a:spLocks noChangeShapeType="1"/>
          </p:cNvSpPr>
          <p:nvPr/>
        </p:nvSpPr>
        <p:spPr bwMode="auto">
          <a:xfrm>
            <a:off x="7438099" y="4550304"/>
            <a:ext cx="488421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9" name="Line 90"/>
          <p:cNvSpPr>
            <a:spLocks noChangeShapeType="1"/>
          </p:cNvSpPr>
          <p:nvPr/>
        </p:nvSpPr>
        <p:spPr bwMode="auto">
          <a:xfrm>
            <a:off x="7438099" y="5427399"/>
            <a:ext cx="294084" cy="43854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0" name="Text Box 91"/>
          <p:cNvSpPr txBox="1">
            <a:spLocks noChangeArrowheads="1"/>
          </p:cNvSpPr>
          <p:nvPr/>
        </p:nvSpPr>
        <p:spPr bwMode="auto">
          <a:xfrm>
            <a:off x="5830094" y="5963973"/>
            <a:ext cx="34051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i="1"/>
              <a:t>x</a:t>
            </a:r>
          </a:p>
        </p:txBody>
      </p:sp>
      <p:sp>
        <p:nvSpPr>
          <p:cNvPr id="31" name="Text Box 92"/>
          <p:cNvSpPr txBox="1">
            <a:spLocks noChangeArrowheads="1"/>
          </p:cNvSpPr>
          <p:nvPr/>
        </p:nvSpPr>
        <p:spPr bwMode="auto">
          <a:xfrm>
            <a:off x="7049427" y="5233063"/>
            <a:ext cx="34051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i="1"/>
              <a:t>y</a:t>
            </a:r>
          </a:p>
        </p:txBody>
      </p:sp>
      <p:sp>
        <p:nvSpPr>
          <p:cNvPr id="32" name="Text Box 93"/>
          <p:cNvSpPr txBox="1">
            <a:spLocks noChangeArrowheads="1"/>
          </p:cNvSpPr>
          <p:nvPr/>
        </p:nvSpPr>
        <p:spPr bwMode="auto">
          <a:xfrm>
            <a:off x="6220487" y="3477155"/>
            <a:ext cx="34051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i="1"/>
              <a:t>v</a:t>
            </a:r>
          </a:p>
        </p:txBody>
      </p:sp>
      <p:sp>
        <p:nvSpPr>
          <p:cNvPr id="33" name="Freeform 96"/>
          <p:cNvSpPr>
            <a:spLocks/>
          </p:cNvSpPr>
          <p:nvPr/>
        </p:nvSpPr>
        <p:spPr bwMode="auto">
          <a:xfrm>
            <a:off x="6757062" y="3136636"/>
            <a:ext cx="1422267" cy="2777464"/>
          </a:xfrm>
          <a:custGeom>
            <a:avLst/>
            <a:gdLst>
              <a:gd name="T0" fmla="*/ 0 w 827"/>
              <a:gd name="T1" fmla="*/ 0 h 1615"/>
              <a:gd name="T2" fmla="*/ 989012 w 827"/>
              <a:gd name="T3" fmla="*/ 719138 h 1615"/>
              <a:gd name="T4" fmla="*/ 1304925 w 827"/>
              <a:gd name="T5" fmla="*/ 1844676 h 1615"/>
              <a:gd name="T6" fmla="*/ 1035050 w 827"/>
              <a:gd name="T7" fmla="*/ 2563813 h 1615"/>
              <a:gd name="T8" fmla="*/ 0 60000 65536"/>
              <a:gd name="T9" fmla="*/ 0 60000 65536"/>
              <a:gd name="T10" fmla="*/ 0 60000 65536"/>
              <a:gd name="T11" fmla="*/ 0 60000 65536"/>
              <a:gd name="T12" fmla="*/ 0 w 827"/>
              <a:gd name="T13" fmla="*/ 0 h 1615"/>
              <a:gd name="T14" fmla="*/ 827 w 827"/>
              <a:gd name="T15" fmla="*/ 1615 h 16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7" h="1615">
                <a:moveTo>
                  <a:pt x="0" y="0"/>
                </a:moveTo>
                <a:cubicBezTo>
                  <a:pt x="243" y="129"/>
                  <a:pt x="486" y="259"/>
                  <a:pt x="623" y="453"/>
                </a:cubicBezTo>
                <a:cubicBezTo>
                  <a:pt x="760" y="647"/>
                  <a:pt x="817" y="968"/>
                  <a:pt x="822" y="1162"/>
                </a:cubicBezTo>
                <a:cubicBezTo>
                  <a:pt x="827" y="1356"/>
                  <a:pt x="739" y="1485"/>
                  <a:pt x="652" y="1615"/>
                </a:cubicBezTo>
              </a:path>
            </a:pathLst>
          </a:custGeom>
          <a:noFill/>
          <a:ln w="38100">
            <a:solidFill>
              <a:srgbClr val="993366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4" name="Freeform 97"/>
          <p:cNvSpPr>
            <a:spLocks/>
          </p:cNvSpPr>
          <p:nvPr/>
        </p:nvSpPr>
        <p:spPr bwMode="auto">
          <a:xfrm>
            <a:off x="5006315" y="2600061"/>
            <a:ext cx="1116144" cy="3007916"/>
          </a:xfrm>
          <a:custGeom>
            <a:avLst/>
            <a:gdLst>
              <a:gd name="T0" fmla="*/ 1030287 w 649"/>
              <a:gd name="T1" fmla="*/ 0 h 1749"/>
              <a:gd name="T2" fmla="*/ 400050 w 649"/>
              <a:gd name="T3" fmla="*/ 944563 h 1749"/>
              <a:gd name="T4" fmla="*/ 85725 w 649"/>
              <a:gd name="T5" fmla="*/ 1844676 h 1749"/>
              <a:gd name="T6" fmla="*/ 65087 w 649"/>
              <a:gd name="T7" fmla="*/ 2568576 h 1749"/>
              <a:gd name="T8" fmla="*/ 476250 w 649"/>
              <a:gd name="T9" fmla="*/ 2754313 h 1749"/>
              <a:gd name="T10" fmla="*/ 895350 w 649"/>
              <a:gd name="T11" fmla="*/ 2430463 h 17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49"/>
              <a:gd name="T19" fmla="*/ 0 h 1749"/>
              <a:gd name="T20" fmla="*/ 649 w 649"/>
              <a:gd name="T21" fmla="*/ 1749 h 174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49" h="1749">
                <a:moveTo>
                  <a:pt x="649" y="0"/>
                </a:moveTo>
                <a:cubicBezTo>
                  <a:pt x="500" y="200"/>
                  <a:pt x="351" y="401"/>
                  <a:pt x="252" y="595"/>
                </a:cubicBezTo>
                <a:cubicBezTo>
                  <a:pt x="153" y="789"/>
                  <a:pt x="89" y="992"/>
                  <a:pt x="54" y="1162"/>
                </a:cubicBezTo>
                <a:cubicBezTo>
                  <a:pt x="19" y="1332"/>
                  <a:pt x="0" y="1523"/>
                  <a:pt x="41" y="1618"/>
                </a:cubicBezTo>
                <a:cubicBezTo>
                  <a:pt x="82" y="1713"/>
                  <a:pt x="213" y="1749"/>
                  <a:pt x="300" y="1735"/>
                </a:cubicBezTo>
                <a:cubicBezTo>
                  <a:pt x="387" y="1721"/>
                  <a:pt x="509" y="1574"/>
                  <a:pt x="564" y="1531"/>
                </a:cubicBezTo>
              </a:path>
            </a:pathLst>
          </a:custGeom>
          <a:noFill/>
          <a:ln w="38100">
            <a:solidFill>
              <a:srgbClr val="993366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5" name="Text Box 102"/>
          <p:cNvSpPr txBox="1">
            <a:spLocks noChangeArrowheads="1"/>
          </p:cNvSpPr>
          <p:nvPr/>
        </p:nvSpPr>
        <p:spPr bwMode="auto">
          <a:xfrm>
            <a:off x="896549" y="2942300"/>
            <a:ext cx="3664338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dirty="0">
                <a:latin typeface="Calibri" pitchFamily="34" charset="0"/>
                <a:cs typeface="Calibri" pitchFamily="34" charset="0"/>
                <a:sym typeface="Symbol" pitchFamily="18" charset="2"/>
              </a:rPr>
              <a:t>suppose that </a:t>
            </a:r>
            <a:r>
              <a:rPr lang="en-US" altLang="zh-CN" sz="2600" b="1" dirty="0">
                <a:latin typeface="Calibri" pitchFamily="34" charset="0"/>
                <a:cs typeface="Calibri" pitchFamily="34" charset="0"/>
                <a:sym typeface="Symbol" pitchFamily="18" charset="2"/>
              </a:rPr>
              <a:t>every</a:t>
            </a:r>
            <a:r>
              <a:rPr lang="en-US" altLang="zh-CN" sz="26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altLang="zh-CN" sz="2600" dirty="0" err="1">
                <a:latin typeface="Calibri" pitchFamily="34" charset="0"/>
                <a:cs typeface="Calibri" pitchFamily="34" charset="0"/>
                <a:sym typeface="Symbol" pitchFamily="18" charset="2"/>
              </a:rPr>
              <a:t>subtree</a:t>
            </a:r>
            <a:r>
              <a:rPr lang="en-US" altLang="zh-CN" sz="2600" dirty="0">
                <a:latin typeface="Calibri" pitchFamily="34" charset="0"/>
                <a:cs typeface="Calibri" pitchFamily="34" charset="0"/>
                <a:sym typeface="Symbol" pitchFamily="18" charset="2"/>
              </a:rPr>
              <a:t> of </a:t>
            </a:r>
            <a:r>
              <a:rPr lang="en-US" altLang="zh-CN" sz="2600" i="1" dirty="0">
                <a:latin typeface="Calibri" pitchFamily="34" charset="0"/>
                <a:cs typeface="Calibri" pitchFamily="34" charset="0"/>
                <a:sym typeface="Symbol" pitchFamily="18" charset="2"/>
              </a:rPr>
              <a:t>v</a:t>
            </a:r>
            <a:r>
              <a:rPr lang="en-US" altLang="zh-CN" sz="2600" dirty="0">
                <a:latin typeface="Calibri" pitchFamily="34" charset="0"/>
                <a:cs typeface="Calibri" pitchFamily="34" charset="0"/>
                <a:sym typeface="Symbol" pitchFamily="18" charset="2"/>
              </a:rPr>
              <a:t> has a back edge to a proper ancestor of </a:t>
            </a:r>
            <a:r>
              <a:rPr lang="en-US" altLang="zh-CN" sz="2600" i="1" dirty="0">
                <a:latin typeface="Calibri" pitchFamily="34" charset="0"/>
                <a:cs typeface="Calibri" pitchFamily="34" charset="0"/>
                <a:sym typeface="Symbol" pitchFamily="18" charset="2"/>
              </a:rPr>
              <a:t>v, </a:t>
            </a:r>
            <a:r>
              <a:rPr lang="en-US" altLang="zh-CN" sz="2600" dirty="0">
                <a:latin typeface="Calibri" pitchFamily="34" charset="0"/>
                <a:cs typeface="Calibri" pitchFamily="34" charset="0"/>
                <a:sym typeface="Symbol" pitchFamily="18" charset="2"/>
              </a:rPr>
              <a:t>and, both </a:t>
            </a:r>
            <a:r>
              <a:rPr lang="en-US" altLang="zh-CN" sz="2600" i="1" dirty="0">
                <a:latin typeface="Calibri" pitchFamily="34" charset="0"/>
                <a:cs typeface="Calibri" pitchFamily="34" charset="0"/>
                <a:sym typeface="Symbol" pitchFamily="18" charset="2"/>
              </a:rPr>
              <a:t>x</a:t>
            </a:r>
            <a:r>
              <a:rPr lang="en-US" altLang="zh-CN" sz="2600" dirty="0">
                <a:latin typeface="Calibri" pitchFamily="34" charset="0"/>
                <a:cs typeface="Calibri" pitchFamily="34" charset="0"/>
                <a:sym typeface="Symbol" pitchFamily="18" charset="2"/>
              </a:rPr>
              <a:t>, </a:t>
            </a:r>
            <a:r>
              <a:rPr lang="en-US" altLang="zh-CN" sz="2600" i="1" dirty="0">
                <a:latin typeface="Calibri" pitchFamily="34" charset="0"/>
                <a:cs typeface="Calibri" pitchFamily="34" charset="0"/>
                <a:sym typeface="Symbol" pitchFamily="18" charset="2"/>
              </a:rPr>
              <a:t>y </a:t>
            </a:r>
            <a:r>
              <a:rPr lang="en-US" altLang="zh-CN" sz="2600" dirty="0">
                <a:latin typeface="Calibri" pitchFamily="34" charset="0"/>
                <a:cs typeface="Calibri" pitchFamily="34" charset="0"/>
                <a:sym typeface="Symbol" pitchFamily="18" charset="2"/>
              </a:rPr>
              <a:t>are descendants of </a:t>
            </a:r>
            <a:r>
              <a:rPr lang="en-US" altLang="zh-CN" sz="2600" i="1" dirty="0">
                <a:latin typeface="Calibri" pitchFamily="34" charset="0"/>
                <a:cs typeface="Calibri" pitchFamily="34" charset="0"/>
                <a:sym typeface="Symbol" pitchFamily="18" charset="2"/>
              </a:rPr>
              <a:t>v</a:t>
            </a:r>
            <a:r>
              <a:rPr lang="en-US" altLang="zh-CN" sz="2600" dirty="0">
                <a:latin typeface="Calibri" pitchFamily="34" charset="0"/>
                <a:cs typeface="Calibri" pitchFamily="34" charset="0"/>
                <a:sym typeface="Symbol" pitchFamily="18" charset="2"/>
              </a:rPr>
              <a:t>.</a:t>
            </a:r>
            <a:endParaRPr lang="zh-CN" altLang="en-US" sz="26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3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07335" y="110054"/>
            <a:ext cx="2429475" cy="930366"/>
          </a:xfrm>
        </p:spPr>
        <p:txBody>
          <a:bodyPr/>
          <a:lstStyle/>
          <a:p>
            <a:pPr eaLnBrk="1" hangingPunct="1"/>
            <a:r>
              <a:rPr lang="en-US" altLang="zh-CN" b="1" dirty="0"/>
              <a:t>Case 2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746-558B-4EFD-BF46-0DBE5FC727B4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96448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489" y="-81390"/>
            <a:ext cx="8915400" cy="702078"/>
          </a:xfrm>
        </p:spPr>
        <p:txBody>
          <a:bodyPr/>
          <a:lstStyle/>
          <a:p>
            <a:pPr algn="l"/>
            <a:r>
              <a:rPr lang="zh-CN" altLang="en-US" sz="4333" dirty="0"/>
              <a:t>邻接矩阵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77" y="709235"/>
            <a:ext cx="8580000" cy="5842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D42F-26B2-45B5-8834-8E79B95193D6}" type="datetime1">
              <a:rPr lang="en-US" altLang="zh-CN" smtClean="0"/>
              <a:t>3/5/2023</a:t>
            </a:fld>
            <a:endParaRPr lang="zh-CN" altLang="en-US"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6DE1D103-E30E-4053-8E09-ED12D438022B}"/>
              </a:ext>
            </a:extLst>
          </p:cNvPr>
          <p:cNvSpPr txBox="1"/>
          <p:nvPr/>
        </p:nvSpPr>
        <p:spPr>
          <a:xfrm>
            <a:off x="5343043" y="2404822"/>
            <a:ext cx="3818674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5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Directed</a:t>
            </a:r>
            <a:r>
              <a:rPr lang="en-US" altLang="zh-CN" sz="1950" dirty="0"/>
              <a:t>  vs. </a:t>
            </a:r>
            <a:r>
              <a:rPr lang="en-US" altLang="zh-CN" sz="195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Undirected</a:t>
            </a:r>
            <a:r>
              <a:rPr lang="en-US" altLang="zh-CN" sz="1950" dirty="0"/>
              <a:t> graphs</a:t>
            </a:r>
            <a:endParaRPr lang="zh-CN" altLang="en-US" sz="1950" dirty="0"/>
          </a:p>
        </p:txBody>
      </p:sp>
    </p:spTree>
    <p:extLst>
      <p:ext uri="{BB962C8B-B14F-4D97-AF65-F5344CB8AC3E}">
        <p14:creationId xmlns:p14="http://schemas.microsoft.com/office/powerpoint/2010/main" val="31919218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0D4D9-CC01-454A-A6E0-587B0082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about the root?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994E83-C936-46F3-AEA8-0C057E07E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One single DFS tree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We only consider each connected component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Root AP ≡ Two or more sub-tree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The root is an articulation point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AF57DA-1842-46C0-86B8-02756A55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4E24-F993-49E2-A214-3F675B31B2B8}" type="datetime1">
              <a:rPr lang="en-US" altLang="zh-CN" smtClean="0"/>
              <a:t>3/5/2023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432043-D49F-4330-8EED-7E002558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C3FB8-7812-4351-9F3C-0C19A665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70</a:t>
            </a:fld>
            <a:endParaRPr lang="zh-CN" altLang="en-US"/>
          </a:p>
        </p:txBody>
      </p:sp>
      <p:sp>
        <p:nvSpPr>
          <p:cNvPr id="7" name="AutoShape 13">
            <a:extLst>
              <a:ext uri="{FF2B5EF4-FFF2-40B4-BE49-F238E27FC236}">
                <a16:creationId xmlns:a16="http://schemas.microsoft.com/office/drawing/2014/main" id="{34510234-23CA-4599-9690-C53ED6872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2074" y="5067504"/>
            <a:ext cx="1248569" cy="1559852"/>
          </a:xfrm>
          <a:prstGeom prst="triangle">
            <a:avLst>
              <a:gd name="adj" fmla="val 50000"/>
            </a:avLst>
          </a:prstGeom>
          <a:noFill/>
          <a:ln w="38100" cmpd="dbl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5117C12B-0F68-4FAF-8998-F49152291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882" y="4266864"/>
            <a:ext cx="233892" cy="2338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0" name="Text Box 31">
            <a:extLst>
              <a:ext uri="{FF2B5EF4-FFF2-40B4-BE49-F238E27FC236}">
                <a16:creationId xmlns:a16="http://schemas.microsoft.com/office/drawing/2014/main" id="{67022F14-3319-41FD-B6EE-24A60BE12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515" y="4084268"/>
            <a:ext cx="200216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950" dirty="0">
                <a:latin typeface="Calibri" panose="020F0502020204030204" pitchFamily="34" charset="0"/>
                <a:cs typeface="Calibri" panose="020F0502020204030204" pitchFamily="34" charset="0"/>
              </a:rPr>
              <a:t>Not an articulation point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0C6F06-4522-44CB-A05E-7FB2F898D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8773" y="4812159"/>
            <a:ext cx="233892" cy="2338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2" name="AutoShape 13">
            <a:extLst>
              <a:ext uri="{FF2B5EF4-FFF2-40B4-BE49-F238E27FC236}">
                <a16:creationId xmlns:a16="http://schemas.microsoft.com/office/drawing/2014/main" id="{89603D27-1E00-4468-B7D9-B67780E75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796" y="5067504"/>
            <a:ext cx="1248569" cy="1559852"/>
          </a:xfrm>
          <a:prstGeom prst="triangle">
            <a:avLst>
              <a:gd name="adj" fmla="val 50000"/>
            </a:avLst>
          </a:prstGeom>
          <a:noFill/>
          <a:ln w="38100" cmpd="dbl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BC811B85-7C62-4C04-B595-3B61A145C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182" y="4266864"/>
            <a:ext cx="233892" cy="2338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5" name="Oval 10">
            <a:extLst>
              <a:ext uri="{FF2B5EF4-FFF2-40B4-BE49-F238E27FC236}">
                <a16:creationId xmlns:a16="http://schemas.microsoft.com/office/drawing/2014/main" id="{D458D5D7-39B0-421F-9EEE-59E28274A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496" y="4812159"/>
            <a:ext cx="233892" cy="2338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6" name="AutoShape 13">
            <a:extLst>
              <a:ext uri="{FF2B5EF4-FFF2-40B4-BE49-F238E27FC236}">
                <a16:creationId xmlns:a16="http://schemas.microsoft.com/office/drawing/2014/main" id="{B7B2EE32-4D2A-4520-843A-1C7F69E87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837" y="5046051"/>
            <a:ext cx="1248569" cy="1559852"/>
          </a:xfrm>
          <a:prstGeom prst="triangle">
            <a:avLst>
              <a:gd name="adj" fmla="val 50000"/>
            </a:avLst>
          </a:prstGeom>
          <a:noFill/>
          <a:ln w="38100" cmpd="dbl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7" name="Oval 10">
            <a:extLst>
              <a:ext uri="{FF2B5EF4-FFF2-40B4-BE49-F238E27FC236}">
                <a16:creationId xmlns:a16="http://schemas.microsoft.com/office/drawing/2014/main" id="{C21B6064-6413-4E58-9FCA-22F5A6D0B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174" y="4812159"/>
            <a:ext cx="233892" cy="2338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C93F5B3-8F91-47D9-BDC5-189FA9D93CEE}"/>
              </a:ext>
            </a:extLst>
          </p:cNvPr>
          <p:cNvCxnSpPr>
            <a:stCxn id="13" idx="3"/>
            <a:endCxn id="17" idx="7"/>
          </p:cNvCxnSpPr>
          <p:nvPr/>
        </p:nvCxnSpPr>
        <p:spPr>
          <a:xfrm flipH="1">
            <a:off x="5982814" y="4466503"/>
            <a:ext cx="642621" cy="379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C3A72E4-A126-4CD1-A93F-023D35FF3426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6790821" y="4466503"/>
            <a:ext cx="710928" cy="379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2D1B430-318F-43C9-9E86-98706FAB3A0A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>
            <a:off x="3041828" y="4500756"/>
            <a:ext cx="233892" cy="311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 Box 31">
            <a:extLst>
              <a:ext uri="{FF2B5EF4-FFF2-40B4-BE49-F238E27FC236}">
                <a16:creationId xmlns:a16="http://schemas.microsoft.com/office/drawing/2014/main" id="{C16FC3FC-46DC-4018-BF87-624486361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1269" y="4084268"/>
            <a:ext cx="200216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950" dirty="0">
                <a:latin typeface="Calibri" panose="020F0502020204030204" pitchFamily="34" charset="0"/>
                <a:cs typeface="Calibri" panose="020F0502020204030204" pitchFamily="34" charset="0"/>
              </a:rPr>
              <a:t>Is an articulation point</a:t>
            </a: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A98CE3EC-AB24-4B1E-99AF-02983811F32E}"/>
              </a:ext>
            </a:extLst>
          </p:cNvPr>
          <p:cNvSpPr/>
          <p:nvPr/>
        </p:nvSpPr>
        <p:spPr>
          <a:xfrm>
            <a:off x="3168513" y="4389352"/>
            <a:ext cx="669419" cy="1559852"/>
          </a:xfrm>
          <a:custGeom>
            <a:avLst/>
            <a:gdLst>
              <a:gd name="connsiteX0" fmla="*/ 0 w 617925"/>
              <a:gd name="connsiteY0" fmla="*/ 0 h 1595717"/>
              <a:gd name="connsiteX1" fmla="*/ 546847 w 617925"/>
              <a:gd name="connsiteY1" fmla="*/ 331694 h 1595717"/>
              <a:gd name="connsiteX2" fmla="*/ 600635 w 617925"/>
              <a:gd name="connsiteY2" fmla="*/ 1129552 h 1595717"/>
              <a:gd name="connsiteX3" fmla="*/ 448235 w 617925"/>
              <a:gd name="connsiteY3" fmla="*/ 1595717 h 159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925" h="1595717">
                <a:moveTo>
                  <a:pt x="0" y="0"/>
                </a:moveTo>
                <a:cubicBezTo>
                  <a:pt x="223370" y="71717"/>
                  <a:pt x="446741" y="143435"/>
                  <a:pt x="546847" y="331694"/>
                </a:cubicBezTo>
                <a:cubicBezTo>
                  <a:pt x="646953" y="519953"/>
                  <a:pt x="617070" y="918881"/>
                  <a:pt x="600635" y="1129552"/>
                </a:cubicBezTo>
                <a:cubicBezTo>
                  <a:pt x="584200" y="1340223"/>
                  <a:pt x="516217" y="1467970"/>
                  <a:pt x="448235" y="1595717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950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9E83C7BD-2F7C-4C22-AF3E-D1FCB3A6610C}"/>
              </a:ext>
            </a:extLst>
          </p:cNvPr>
          <p:cNvSpPr/>
          <p:nvPr/>
        </p:nvSpPr>
        <p:spPr>
          <a:xfrm>
            <a:off x="2664620" y="4453591"/>
            <a:ext cx="288387" cy="1670424"/>
          </a:xfrm>
          <a:custGeom>
            <a:avLst/>
            <a:gdLst>
              <a:gd name="connsiteX0" fmla="*/ 266203 w 266203"/>
              <a:gd name="connsiteY0" fmla="*/ 0 h 1541930"/>
              <a:gd name="connsiteX1" fmla="*/ 15191 w 266203"/>
              <a:gd name="connsiteY1" fmla="*/ 726142 h 1541930"/>
              <a:gd name="connsiteX2" fmla="*/ 42085 w 266203"/>
              <a:gd name="connsiteY2" fmla="*/ 1344706 h 1541930"/>
              <a:gd name="connsiteX3" fmla="*/ 158626 w 266203"/>
              <a:gd name="connsiteY3" fmla="*/ 1541930 h 154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203" h="1541930">
                <a:moveTo>
                  <a:pt x="266203" y="0"/>
                </a:moveTo>
                <a:cubicBezTo>
                  <a:pt x="159373" y="251012"/>
                  <a:pt x="52544" y="502024"/>
                  <a:pt x="15191" y="726142"/>
                </a:cubicBezTo>
                <a:cubicBezTo>
                  <a:pt x="-22162" y="950260"/>
                  <a:pt x="18179" y="1208741"/>
                  <a:pt x="42085" y="1344706"/>
                </a:cubicBezTo>
                <a:cubicBezTo>
                  <a:pt x="65991" y="1480671"/>
                  <a:pt x="112308" y="1511300"/>
                  <a:pt x="158626" y="154193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50"/>
          </a:p>
        </p:txBody>
      </p:sp>
    </p:spTree>
    <p:extLst>
      <p:ext uri="{BB962C8B-B14F-4D97-AF65-F5344CB8AC3E}">
        <p14:creationId xmlns:p14="http://schemas.microsoft.com/office/powerpoint/2010/main" val="1600842996"/>
      </p:ext>
    </p:extLst>
  </p:cSld>
  <p:clrMapOvr>
    <a:masterClrMapping/>
  </p:clrMapOvr>
  <p:transition spd="med">
    <p:pull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5DB40-FDA9-451C-90C8-6867BC4DD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-81390"/>
            <a:ext cx="8915400" cy="1139147"/>
          </a:xfrm>
        </p:spPr>
        <p:txBody>
          <a:bodyPr/>
          <a:lstStyle/>
          <a:p>
            <a:r>
              <a:rPr lang="en-US" altLang="zh-CN" dirty="0"/>
              <a:t>Defining the Bridge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34D4A7-2E3B-4745-91EA-2116CA4FA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00775"/>
            <a:ext cx="5861856" cy="490312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Short definition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Removing </a:t>
            </a:r>
            <a:r>
              <a:rPr lang="en-US" altLang="zh-CN" i="1" dirty="0" err="1">
                <a:solidFill>
                  <a:schemeClr val="tx1"/>
                </a:solidFill>
              </a:rPr>
              <a:t>uv</a:t>
            </a:r>
            <a:r>
              <a:rPr lang="en-US" altLang="zh-CN" dirty="0">
                <a:solidFill>
                  <a:schemeClr val="tx1"/>
                </a:solidFill>
              </a:rPr>
              <a:t> leading to disconnection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Long definition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Edge </a:t>
            </a:r>
            <a:r>
              <a:rPr lang="en-US" altLang="zh-CN" i="1" dirty="0" err="1">
                <a:solidFill>
                  <a:schemeClr val="tx1"/>
                </a:solidFill>
              </a:rPr>
              <a:t>uv</a:t>
            </a:r>
            <a:r>
              <a:rPr lang="en-US" altLang="zh-CN" dirty="0">
                <a:solidFill>
                  <a:schemeClr val="tx1"/>
                </a:solidFill>
              </a:rPr>
              <a:t> is a bridge </a:t>
            </a:r>
            <a:r>
              <a:rPr lang="en-US" altLang="zh-CN" dirty="0" err="1">
                <a:solidFill>
                  <a:schemeClr val="tx1"/>
                </a:solidFill>
              </a:rPr>
              <a:t>iff</a:t>
            </a:r>
            <a:r>
              <a:rPr lang="en-US" altLang="zh-CN" dirty="0">
                <a:solidFill>
                  <a:schemeClr val="tx1"/>
                </a:solidFill>
              </a:rPr>
              <a:t> node </a:t>
            </a:r>
            <a:r>
              <a:rPr lang="en-US" altLang="zh-CN" i="1" dirty="0">
                <a:solidFill>
                  <a:schemeClr val="tx1"/>
                </a:solidFill>
              </a:rPr>
              <a:t>u</a:t>
            </a:r>
            <a:r>
              <a:rPr lang="en-US" altLang="zh-CN" dirty="0">
                <a:solidFill>
                  <a:schemeClr val="tx1"/>
                </a:solidFill>
              </a:rPr>
              <a:t> and </a:t>
            </a:r>
            <a:r>
              <a:rPr lang="en-US" altLang="zh-CN" i="1" dirty="0">
                <a:solidFill>
                  <a:schemeClr val="tx1"/>
                </a:solidFill>
              </a:rPr>
              <a:t>v</a:t>
            </a:r>
            <a:r>
              <a:rPr lang="en-US" altLang="zh-CN" dirty="0">
                <a:solidFill>
                  <a:schemeClr val="tx1"/>
                </a:solidFill>
              </a:rPr>
              <a:t> are connected only by </a:t>
            </a:r>
            <a:r>
              <a:rPr lang="en-US" altLang="zh-CN" i="1" dirty="0" err="1">
                <a:solidFill>
                  <a:schemeClr val="tx1"/>
                </a:solidFill>
              </a:rPr>
              <a:t>uv</a:t>
            </a:r>
            <a:endParaRPr lang="en-US" altLang="zh-CN" i="1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DFS Definition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Edge </a:t>
            </a:r>
            <a:r>
              <a:rPr lang="en-US" altLang="zh-CN" i="1" dirty="0" err="1">
                <a:solidFill>
                  <a:schemeClr val="tx1"/>
                </a:solidFill>
              </a:rPr>
              <a:t>uv</a:t>
            </a:r>
            <a:r>
              <a:rPr lang="en-US" altLang="zh-CN" dirty="0">
                <a:solidFill>
                  <a:schemeClr val="tx1"/>
                </a:solidFill>
              </a:rPr>
              <a:t> is a tree edge in DFS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There is </a:t>
            </a:r>
            <a:r>
              <a:rPr lang="en-US" altLang="zh-CN" b="1" dirty="0">
                <a:solidFill>
                  <a:schemeClr val="tx1"/>
                </a:solidFill>
              </a:rPr>
              <a:t>no</a:t>
            </a:r>
            <a:r>
              <a:rPr lang="en-US" altLang="zh-CN" dirty="0">
                <a:solidFill>
                  <a:schemeClr val="tx1"/>
                </a:solidFill>
              </a:rPr>
              <a:t> subtree rooted at </a:t>
            </a:r>
            <a:r>
              <a:rPr lang="en-US" altLang="zh-CN" i="1" dirty="0">
                <a:solidFill>
                  <a:schemeClr val="tx1"/>
                </a:solidFill>
              </a:rPr>
              <a:t>v</a:t>
            </a:r>
            <a:r>
              <a:rPr lang="en-US" altLang="zh-CN" dirty="0">
                <a:solidFill>
                  <a:schemeClr val="tx1"/>
                </a:solidFill>
              </a:rPr>
              <a:t> to </a:t>
            </a:r>
            <a:r>
              <a:rPr lang="en-US" altLang="zh-CN" b="1" dirty="0">
                <a:solidFill>
                  <a:schemeClr val="tx1"/>
                </a:solidFill>
              </a:rPr>
              <a:t>any</a:t>
            </a:r>
            <a:r>
              <a:rPr lang="en-US" altLang="zh-CN" dirty="0">
                <a:solidFill>
                  <a:schemeClr val="tx1"/>
                </a:solidFill>
              </a:rPr>
              <a:t> proper ancestor of </a:t>
            </a:r>
            <a:r>
              <a:rPr lang="en-US" altLang="zh-CN" i="1" dirty="0">
                <a:solidFill>
                  <a:schemeClr val="tx1"/>
                </a:solidFill>
              </a:rPr>
              <a:t>v</a:t>
            </a:r>
            <a:r>
              <a:rPr lang="en-US" altLang="zh-CN" dirty="0">
                <a:solidFill>
                  <a:schemeClr val="tx1"/>
                </a:solidFill>
              </a:rPr>
              <a:t> (including </a:t>
            </a:r>
            <a:r>
              <a:rPr lang="en-US" altLang="zh-CN" i="1" dirty="0">
                <a:solidFill>
                  <a:schemeClr val="tx1"/>
                </a:solidFill>
              </a:rPr>
              <a:t>u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672D6-0222-4424-B62B-4D9DA73A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640C-C9C5-45B7-8871-571ADB9C8F11}" type="datetime1">
              <a:rPr lang="en-US" altLang="zh-CN" smtClean="0"/>
              <a:t>3/5/2023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0479C3-4B27-4F69-BC7A-D543F019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4156AE-962D-4069-A403-187B68D2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71</a:t>
            </a:fld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BB8AFC2-95A8-4175-B1C4-1990EB265733}"/>
              </a:ext>
            </a:extLst>
          </p:cNvPr>
          <p:cNvGrpSpPr/>
          <p:nvPr/>
        </p:nvGrpSpPr>
        <p:grpSpPr>
          <a:xfrm>
            <a:off x="6127420" y="1400775"/>
            <a:ext cx="3241404" cy="3848894"/>
            <a:chOff x="4638675" y="1652587"/>
            <a:chExt cx="2992065" cy="355282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74C499EE-9335-4CF7-872E-A8B19B4A3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8675" y="1652587"/>
              <a:ext cx="2914650" cy="3552825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69D3D8F-FF09-46E3-A65F-3CA26F35AAB1}"/>
                </a:ext>
              </a:extLst>
            </p:cNvPr>
            <p:cNvSpPr txBox="1"/>
            <p:nvPr/>
          </p:nvSpPr>
          <p:spPr>
            <a:xfrm>
              <a:off x="6096000" y="1652587"/>
              <a:ext cx="1534740" cy="3622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950" dirty="0">
                  <a:latin typeface="Palatino Linotype" panose="02040502050505030304" pitchFamily="18" charset="0"/>
                </a:rPr>
                <a:t>Ancestor of </a:t>
              </a:r>
              <a:r>
                <a:rPr lang="en-US" altLang="zh-CN" sz="1950" i="1" dirty="0">
                  <a:latin typeface="Palatino Linotype" panose="02040502050505030304" pitchFamily="18" charset="0"/>
                </a:rPr>
                <a:t>u</a:t>
              </a:r>
              <a:endParaRPr lang="zh-CN" altLang="en-US" sz="1950" i="1" dirty="0">
                <a:latin typeface="Palatino Linotype" panose="02040502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0158530"/>
      </p:ext>
    </p:extLst>
  </p:cSld>
  <p:clrMapOvr>
    <a:masterClrMapping/>
  </p:clrMapOvr>
  <p:transition spd="med">
    <p:pull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C2D1C-6252-425B-AA76-87E7E1E1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Bridge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00B11-F5A6-4C99-B274-C431BD656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754EE-AF70-4BCD-BC28-7060F05D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C18B-526D-4892-8CC0-1836E1875A1A}" type="datetime1">
              <a:rPr lang="en-US" altLang="zh-CN" smtClean="0"/>
              <a:t>3/5/2023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8A97C3-DFEC-4D28-AC1A-8A0BF682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19922-211F-426F-9C26-0E1E60ED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72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45FD47A-A81E-4755-A38C-15127F37E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32" y="1448086"/>
            <a:ext cx="8713805" cy="5023252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882417"/>
      </p:ext>
    </p:extLst>
  </p:cSld>
  <p:clrMapOvr>
    <a:masterClrMapping/>
  </p:clrMapOvr>
  <p:transition spd="med">
    <p:pull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Traversal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Lectures on Algorithm Design and Analysis (LADA), Spring 2020</a:t>
            </a:r>
            <a:endParaRPr lang="fi-FI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73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94471" y="1322767"/>
            <a:ext cx="9658350" cy="5215080"/>
            <a:chOff x="228600" y="1927448"/>
            <a:chExt cx="8915400" cy="4813920"/>
          </a:xfrm>
        </p:grpSpPr>
        <p:sp>
          <p:nvSpPr>
            <p:cNvPr id="7" name="Rectangle 73" descr="蓝色砂纸"/>
            <p:cNvSpPr>
              <a:spLocks noChangeArrowheads="1"/>
            </p:cNvSpPr>
            <p:nvPr/>
          </p:nvSpPr>
          <p:spPr bwMode="auto">
            <a:xfrm>
              <a:off x="228600" y="1927448"/>
              <a:ext cx="5715000" cy="3733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8" name="Rectangle 74" descr="粉色砂纸"/>
            <p:cNvSpPr>
              <a:spLocks noChangeArrowheads="1"/>
            </p:cNvSpPr>
            <p:nvPr/>
          </p:nvSpPr>
          <p:spPr bwMode="auto">
            <a:xfrm>
              <a:off x="4648200" y="3007568"/>
              <a:ext cx="4343400" cy="3733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9" name="Oval 68"/>
            <p:cNvSpPr>
              <a:spLocks noChangeArrowheads="1"/>
            </p:cNvSpPr>
            <p:nvPr/>
          </p:nvSpPr>
          <p:spPr bwMode="auto">
            <a:xfrm rot="-3263591">
              <a:off x="7205662" y="5137994"/>
              <a:ext cx="1979613" cy="855662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3366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0" name="Oval 67"/>
            <p:cNvSpPr>
              <a:spLocks noChangeArrowheads="1"/>
            </p:cNvSpPr>
            <p:nvPr/>
          </p:nvSpPr>
          <p:spPr bwMode="auto">
            <a:xfrm rot="-3263591">
              <a:off x="2840037" y="3382219"/>
              <a:ext cx="1979613" cy="85566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3366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755650" y="2388443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3348038" y="2317006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924300" y="3180606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3348038" y="4045793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2051050" y="3109168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2051050" y="4045793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auto">
            <a:xfrm>
              <a:off x="755650" y="4045793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 flipH="1">
              <a:off x="1196975" y="2550368"/>
              <a:ext cx="2114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1150938" y="2731343"/>
              <a:ext cx="900112" cy="5397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 flipV="1">
              <a:off x="2457450" y="2685306"/>
              <a:ext cx="944563" cy="5413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2276475" y="3540968"/>
              <a:ext cx="0" cy="5397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 flipH="1">
              <a:off x="2411413" y="2731343"/>
              <a:ext cx="1035050" cy="1395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1196975" y="4261693"/>
              <a:ext cx="8540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 flipH="1">
              <a:off x="2457450" y="4261693"/>
              <a:ext cx="8540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 flipH="1" flipV="1">
              <a:off x="3671888" y="2685306"/>
              <a:ext cx="360362" cy="495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 flipV="1">
              <a:off x="565150" y="2775793"/>
              <a:ext cx="271463" cy="1304925"/>
            </a:xfrm>
            <a:custGeom>
              <a:avLst/>
              <a:gdLst>
                <a:gd name="T0" fmla="*/ 271463 w 171"/>
                <a:gd name="T1" fmla="*/ 0 h 822"/>
                <a:gd name="T2" fmla="*/ 38100 w 171"/>
                <a:gd name="T3" fmla="*/ 423863 h 822"/>
                <a:gd name="T4" fmla="*/ 38100 w 171"/>
                <a:gd name="T5" fmla="*/ 873125 h 822"/>
                <a:gd name="T6" fmla="*/ 227013 w 171"/>
                <a:gd name="T7" fmla="*/ 1304925 h 8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822"/>
                <a:gd name="T14" fmla="*/ 171 w 171"/>
                <a:gd name="T15" fmla="*/ 822 h 8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822">
                  <a:moveTo>
                    <a:pt x="171" y="0"/>
                  </a:moveTo>
                  <a:cubicBezTo>
                    <a:pt x="147" y="44"/>
                    <a:pt x="48" y="175"/>
                    <a:pt x="24" y="267"/>
                  </a:cubicBezTo>
                  <a:cubicBezTo>
                    <a:pt x="0" y="359"/>
                    <a:pt x="4" y="458"/>
                    <a:pt x="24" y="550"/>
                  </a:cubicBezTo>
                  <a:cubicBezTo>
                    <a:pt x="44" y="642"/>
                    <a:pt x="118" y="765"/>
                    <a:pt x="143" y="82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 flipH="1">
              <a:off x="1106488" y="2820243"/>
              <a:ext cx="271462" cy="1304925"/>
            </a:xfrm>
            <a:custGeom>
              <a:avLst/>
              <a:gdLst>
                <a:gd name="T0" fmla="*/ 271462 w 171"/>
                <a:gd name="T1" fmla="*/ 0 h 822"/>
                <a:gd name="T2" fmla="*/ 38100 w 171"/>
                <a:gd name="T3" fmla="*/ 423863 h 822"/>
                <a:gd name="T4" fmla="*/ 38100 w 171"/>
                <a:gd name="T5" fmla="*/ 873125 h 822"/>
                <a:gd name="T6" fmla="*/ 227012 w 171"/>
                <a:gd name="T7" fmla="*/ 1304925 h 8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822"/>
                <a:gd name="T14" fmla="*/ 171 w 171"/>
                <a:gd name="T15" fmla="*/ 822 h 8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822">
                  <a:moveTo>
                    <a:pt x="171" y="0"/>
                  </a:moveTo>
                  <a:cubicBezTo>
                    <a:pt x="147" y="44"/>
                    <a:pt x="48" y="175"/>
                    <a:pt x="24" y="267"/>
                  </a:cubicBezTo>
                  <a:cubicBezTo>
                    <a:pt x="0" y="359"/>
                    <a:pt x="4" y="458"/>
                    <a:pt x="24" y="550"/>
                  </a:cubicBezTo>
                  <a:cubicBezTo>
                    <a:pt x="44" y="642"/>
                    <a:pt x="118" y="765"/>
                    <a:pt x="143" y="82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3627438" y="3540968"/>
              <a:ext cx="314325" cy="539750"/>
            </a:xfrm>
            <a:custGeom>
              <a:avLst/>
              <a:gdLst>
                <a:gd name="T0" fmla="*/ 314325 w 198"/>
                <a:gd name="T1" fmla="*/ 0 h 340"/>
                <a:gd name="T2" fmla="*/ 134938 w 198"/>
                <a:gd name="T3" fmla="*/ 134938 h 340"/>
                <a:gd name="T4" fmla="*/ 44450 w 198"/>
                <a:gd name="T5" fmla="*/ 314325 h 340"/>
                <a:gd name="T6" fmla="*/ 0 w 198"/>
                <a:gd name="T7" fmla="*/ 539750 h 3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340"/>
                <a:gd name="T14" fmla="*/ 198 w 198"/>
                <a:gd name="T15" fmla="*/ 340 h 3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340">
                  <a:moveTo>
                    <a:pt x="198" y="0"/>
                  </a:moveTo>
                  <a:cubicBezTo>
                    <a:pt x="155" y="26"/>
                    <a:pt x="113" y="52"/>
                    <a:pt x="85" y="85"/>
                  </a:cubicBezTo>
                  <a:cubicBezTo>
                    <a:pt x="57" y="118"/>
                    <a:pt x="42" y="156"/>
                    <a:pt x="28" y="198"/>
                  </a:cubicBezTo>
                  <a:cubicBezTo>
                    <a:pt x="14" y="240"/>
                    <a:pt x="7" y="290"/>
                    <a:pt x="0" y="3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 rot="10800000">
              <a:off x="3762375" y="3585418"/>
              <a:ext cx="314325" cy="585788"/>
            </a:xfrm>
            <a:custGeom>
              <a:avLst/>
              <a:gdLst>
                <a:gd name="T0" fmla="*/ 314325 w 198"/>
                <a:gd name="T1" fmla="*/ 0 h 340"/>
                <a:gd name="T2" fmla="*/ 134938 w 198"/>
                <a:gd name="T3" fmla="*/ 146447 h 340"/>
                <a:gd name="T4" fmla="*/ 44450 w 198"/>
                <a:gd name="T5" fmla="*/ 341135 h 340"/>
                <a:gd name="T6" fmla="*/ 0 w 198"/>
                <a:gd name="T7" fmla="*/ 585788 h 3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340"/>
                <a:gd name="T14" fmla="*/ 198 w 198"/>
                <a:gd name="T15" fmla="*/ 340 h 3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340">
                  <a:moveTo>
                    <a:pt x="198" y="0"/>
                  </a:moveTo>
                  <a:cubicBezTo>
                    <a:pt x="155" y="26"/>
                    <a:pt x="113" y="52"/>
                    <a:pt x="85" y="85"/>
                  </a:cubicBezTo>
                  <a:cubicBezTo>
                    <a:pt x="57" y="118"/>
                    <a:pt x="42" y="156"/>
                    <a:pt x="28" y="198"/>
                  </a:cubicBezTo>
                  <a:cubicBezTo>
                    <a:pt x="14" y="240"/>
                    <a:pt x="7" y="290"/>
                    <a:pt x="0" y="3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3941763" y="3136156"/>
              <a:ext cx="584200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/>
                <a:t>G</a:t>
              </a:r>
            </a:p>
          </p:txBody>
        </p:sp>
        <p:sp>
          <p:nvSpPr>
            <p:cNvPr id="31" name="Text Box 27"/>
            <p:cNvSpPr txBox="1">
              <a:spLocks noChangeArrowheads="1"/>
            </p:cNvSpPr>
            <p:nvPr/>
          </p:nvSpPr>
          <p:spPr bwMode="auto">
            <a:xfrm>
              <a:off x="746125" y="4036268"/>
              <a:ext cx="584200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/>
                <a:t>F</a:t>
              </a:r>
            </a:p>
          </p:txBody>
        </p:sp>
        <p:sp>
          <p:nvSpPr>
            <p:cNvPr id="32" name="Text Box 28"/>
            <p:cNvSpPr txBox="1">
              <a:spLocks noChangeArrowheads="1"/>
            </p:cNvSpPr>
            <p:nvPr/>
          </p:nvSpPr>
          <p:spPr bwMode="auto">
            <a:xfrm>
              <a:off x="3357563" y="4036268"/>
              <a:ext cx="584200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/>
                <a:t>E</a:t>
              </a:r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3402013" y="2326531"/>
              <a:ext cx="584200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/>
                <a:t>D</a:t>
              </a:r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2051050" y="4036268"/>
              <a:ext cx="584200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/>
                <a:t>C</a:t>
              </a:r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2097088" y="3091706"/>
              <a:ext cx="584200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/>
                <a:t>B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792163" y="2370981"/>
              <a:ext cx="584200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/>
                <a:t>A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296863" y="2010618"/>
              <a:ext cx="1981200" cy="393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167" b="1">
                  <a:solidFill>
                    <a:schemeClr val="tx2"/>
                  </a:solidFill>
                </a:rPr>
                <a:t>Starting node</a:t>
              </a: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5075238" y="4144218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7667625" y="4072781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8243888" y="4936381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7667625" y="5801568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auto">
            <a:xfrm>
              <a:off x="6370638" y="4864943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auto">
            <a:xfrm>
              <a:off x="6370638" y="5801568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5075238" y="5801568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 flipH="1">
              <a:off x="5516563" y="4306143"/>
              <a:ext cx="2114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5470525" y="4487118"/>
              <a:ext cx="900113" cy="5397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 flipV="1">
              <a:off x="6777038" y="4441081"/>
              <a:ext cx="944562" cy="5413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6596063" y="5296743"/>
              <a:ext cx="0" cy="539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 flipH="1">
              <a:off x="6731000" y="4487118"/>
              <a:ext cx="1035050" cy="1395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5516563" y="6017468"/>
              <a:ext cx="8540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 flipH="1">
              <a:off x="6777038" y="6017468"/>
              <a:ext cx="8540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 flipH="1" flipV="1">
              <a:off x="7991475" y="4441081"/>
              <a:ext cx="360363" cy="495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 flipV="1">
              <a:off x="4886325" y="4531568"/>
              <a:ext cx="271463" cy="1304925"/>
            </a:xfrm>
            <a:custGeom>
              <a:avLst/>
              <a:gdLst>
                <a:gd name="T0" fmla="*/ 271463 w 171"/>
                <a:gd name="T1" fmla="*/ 0 h 822"/>
                <a:gd name="T2" fmla="*/ 38100 w 171"/>
                <a:gd name="T3" fmla="*/ 423863 h 822"/>
                <a:gd name="T4" fmla="*/ 38100 w 171"/>
                <a:gd name="T5" fmla="*/ 873125 h 822"/>
                <a:gd name="T6" fmla="*/ 227013 w 171"/>
                <a:gd name="T7" fmla="*/ 1304925 h 8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822"/>
                <a:gd name="T14" fmla="*/ 171 w 171"/>
                <a:gd name="T15" fmla="*/ 822 h 8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822">
                  <a:moveTo>
                    <a:pt x="171" y="0"/>
                  </a:moveTo>
                  <a:cubicBezTo>
                    <a:pt x="147" y="44"/>
                    <a:pt x="48" y="175"/>
                    <a:pt x="24" y="267"/>
                  </a:cubicBezTo>
                  <a:cubicBezTo>
                    <a:pt x="0" y="359"/>
                    <a:pt x="4" y="458"/>
                    <a:pt x="24" y="550"/>
                  </a:cubicBezTo>
                  <a:cubicBezTo>
                    <a:pt x="44" y="642"/>
                    <a:pt x="118" y="765"/>
                    <a:pt x="143" y="82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 flipH="1">
              <a:off x="5381625" y="4576018"/>
              <a:ext cx="271463" cy="1304925"/>
            </a:xfrm>
            <a:custGeom>
              <a:avLst/>
              <a:gdLst>
                <a:gd name="T0" fmla="*/ 271463 w 171"/>
                <a:gd name="T1" fmla="*/ 0 h 822"/>
                <a:gd name="T2" fmla="*/ 38100 w 171"/>
                <a:gd name="T3" fmla="*/ 423863 h 822"/>
                <a:gd name="T4" fmla="*/ 38100 w 171"/>
                <a:gd name="T5" fmla="*/ 873125 h 822"/>
                <a:gd name="T6" fmla="*/ 227013 w 171"/>
                <a:gd name="T7" fmla="*/ 1304925 h 8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822"/>
                <a:gd name="T14" fmla="*/ 171 w 171"/>
                <a:gd name="T15" fmla="*/ 822 h 8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822">
                  <a:moveTo>
                    <a:pt x="171" y="0"/>
                  </a:moveTo>
                  <a:cubicBezTo>
                    <a:pt x="147" y="44"/>
                    <a:pt x="48" y="175"/>
                    <a:pt x="24" y="267"/>
                  </a:cubicBezTo>
                  <a:cubicBezTo>
                    <a:pt x="0" y="359"/>
                    <a:pt x="4" y="458"/>
                    <a:pt x="24" y="550"/>
                  </a:cubicBezTo>
                  <a:cubicBezTo>
                    <a:pt x="44" y="642"/>
                    <a:pt x="118" y="765"/>
                    <a:pt x="143" y="82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7947025" y="5296743"/>
              <a:ext cx="314325" cy="539750"/>
            </a:xfrm>
            <a:custGeom>
              <a:avLst/>
              <a:gdLst>
                <a:gd name="T0" fmla="*/ 314325 w 198"/>
                <a:gd name="T1" fmla="*/ 0 h 340"/>
                <a:gd name="T2" fmla="*/ 134938 w 198"/>
                <a:gd name="T3" fmla="*/ 134938 h 340"/>
                <a:gd name="T4" fmla="*/ 44450 w 198"/>
                <a:gd name="T5" fmla="*/ 314325 h 340"/>
                <a:gd name="T6" fmla="*/ 0 w 198"/>
                <a:gd name="T7" fmla="*/ 539750 h 3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340"/>
                <a:gd name="T14" fmla="*/ 198 w 198"/>
                <a:gd name="T15" fmla="*/ 340 h 3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340">
                  <a:moveTo>
                    <a:pt x="198" y="0"/>
                  </a:moveTo>
                  <a:cubicBezTo>
                    <a:pt x="155" y="26"/>
                    <a:pt x="113" y="52"/>
                    <a:pt x="85" y="85"/>
                  </a:cubicBezTo>
                  <a:cubicBezTo>
                    <a:pt x="57" y="118"/>
                    <a:pt x="42" y="156"/>
                    <a:pt x="28" y="198"/>
                  </a:cubicBezTo>
                  <a:cubicBezTo>
                    <a:pt x="14" y="240"/>
                    <a:pt x="7" y="290"/>
                    <a:pt x="0" y="3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 rot="10800000">
              <a:off x="8081963" y="5341193"/>
              <a:ext cx="314325" cy="585788"/>
            </a:xfrm>
            <a:custGeom>
              <a:avLst/>
              <a:gdLst>
                <a:gd name="T0" fmla="*/ 314325 w 198"/>
                <a:gd name="T1" fmla="*/ 0 h 340"/>
                <a:gd name="T2" fmla="*/ 134938 w 198"/>
                <a:gd name="T3" fmla="*/ 146447 h 340"/>
                <a:gd name="T4" fmla="*/ 44450 w 198"/>
                <a:gd name="T5" fmla="*/ 341135 h 340"/>
                <a:gd name="T6" fmla="*/ 0 w 198"/>
                <a:gd name="T7" fmla="*/ 585788 h 3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340"/>
                <a:gd name="T14" fmla="*/ 198 w 198"/>
                <a:gd name="T15" fmla="*/ 340 h 3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340">
                  <a:moveTo>
                    <a:pt x="198" y="0"/>
                  </a:moveTo>
                  <a:cubicBezTo>
                    <a:pt x="155" y="26"/>
                    <a:pt x="113" y="52"/>
                    <a:pt x="85" y="85"/>
                  </a:cubicBezTo>
                  <a:cubicBezTo>
                    <a:pt x="57" y="118"/>
                    <a:pt x="42" y="156"/>
                    <a:pt x="28" y="198"/>
                  </a:cubicBezTo>
                  <a:cubicBezTo>
                    <a:pt x="14" y="240"/>
                    <a:pt x="7" y="290"/>
                    <a:pt x="0" y="3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57" name="Text Box 55"/>
            <p:cNvSpPr txBox="1">
              <a:spLocks noChangeArrowheads="1"/>
            </p:cNvSpPr>
            <p:nvPr/>
          </p:nvSpPr>
          <p:spPr bwMode="auto">
            <a:xfrm>
              <a:off x="8261350" y="4891931"/>
              <a:ext cx="584200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/>
                <a:t>G</a:t>
              </a:r>
            </a:p>
          </p:txBody>
        </p:sp>
        <p:sp>
          <p:nvSpPr>
            <p:cNvPr id="58" name="Text Box 56"/>
            <p:cNvSpPr txBox="1">
              <a:spLocks noChangeArrowheads="1"/>
            </p:cNvSpPr>
            <p:nvPr/>
          </p:nvSpPr>
          <p:spPr bwMode="auto">
            <a:xfrm>
              <a:off x="5065713" y="5792043"/>
              <a:ext cx="584200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/>
                <a:t>F</a:t>
              </a:r>
            </a:p>
          </p:txBody>
        </p:sp>
        <p:sp>
          <p:nvSpPr>
            <p:cNvPr id="59" name="Text Box 57"/>
            <p:cNvSpPr txBox="1">
              <a:spLocks noChangeArrowheads="1"/>
            </p:cNvSpPr>
            <p:nvPr/>
          </p:nvSpPr>
          <p:spPr bwMode="auto">
            <a:xfrm>
              <a:off x="7677150" y="5792043"/>
              <a:ext cx="584200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/>
                <a:t>E</a:t>
              </a:r>
            </a:p>
          </p:txBody>
        </p:sp>
        <p:sp>
          <p:nvSpPr>
            <p:cNvPr id="60" name="Text Box 58"/>
            <p:cNvSpPr txBox="1">
              <a:spLocks noChangeArrowheads="1"/>
            </p:cNvSpPr>
            <p:nvPr/>
          </p:nvSpPr>
          <p:spPr bwMode="auto">
            <a:xfrm>
              <a:off x="7721600" y="4082306"/>
              <a:ext cx="584200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/>
                <a:t>D</a:t>
              </a:r>
            </a:p>
          </p:txBody>
        </p:sp>
        <p:sp>
          <p:nvSpPr>
            <p:cNvPr id="61" name="Text Box 59"/>
            <p:cNvSpPr txBox="1">
              <a:spLocks noChangeArrowheads="1"/>
            </p:cNvSpPr>
            <p:nvPr/>
          </p:nvSpPr>
          <p:spPr bwMode="auto">
            <a:xfrm>
              <a:off x="6370638" y="5792043"/>
              <a:ext cx="584200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/>
                <a:t>C</a:t>
              </a:r>
            </a:p>
          </p:txBody>
        </p:sp>
        <p:sp>
          <p:nvSpPr>
            <p:cNvPr id="62" name="Text Box 60"/>
            <p:cNvSpPr txBox="1">
              <a:spLocks noChangeArrowheads="1"/>
            </p:cNvSpPr>
            <p:nvPr/>
          </p:nvSpPr>
          <p:spPr bwMode="auto">
            <a:xfrm>
              <a:off x="6416675" y="4847481"/>
              <a:ext cx="584200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/>
                <a:t>B</a:t>
              </a:r>
            </a:p>
          </p:txBody>
        </p: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5111750" y="4126756"/>
              <a:ext cx="584200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/>
                <a:t>A</a:t>
              </a:r>
            </a:p>
          </p:txBody>
        </p:sp>
        <p:sp>
          <p:nvSpPr>
            <p:cNvPr id="64" name="Text Box 62"/>
            <p:cNvSpPr txBox="1">
              <a:spLocks noChangeArrowheads="1"/>
            </p:cNvSpPr>
            <p:nvPr/>
          </p:nvSpPr>
          <p:spPr bwMode="auto">
            <a:xfrm>
              <a:off x="4616450" y="3766393"/>
              <a:ext cx="1981200" cy="393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167" b="1">
                  <a:solidFill>
                    <a:schemeClr val="tx2"/>
                  </a:solidFill>
                </a:rPr>
                <a:t>Starting node</a:t>
              </a:r>
            </a:p>
          </p:txBody>
        </p:sp>
        <p:sp>
          <p:nvSpPr>
            <p:cNvPr id="65" name="Line 63"/>
            <p:cNvSpPr>
              <a:spLocks noChangeShapeType="1"/>
            </p:cNvSpPr>
            <p:nvPr/>
          </p:nvSpPr>
          <p:spPr bwMode="auto">
            <a:xfrm>
              <a:off x="1106488" y="2775793"/>
              <a:ext cx="1035050" cy="1304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66" name="Line 64"/>
            <p:cNvSpPr>
              <a:spLocks noChangeShapeType="1"/>
            </p:cNvSpPr>
            <p:nvPr/>
          </p:nvSpPr>
          <p:spPr bwMode="auto">
            <a:xfrm>
              <a:off x="5427663" y="4531568"/>
              <a:ext cx="1035050" cy="13049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67" name="Text Box 65"/>
            <p:cNvSpPr txBox="1">
              <a:spLocks noChangeArrowheads="1"/>
            </p:cNvSpPr>
            <p:nvPr/>
          </p:nvSpPr>
          <p:spPr bwMode="auto">
            <a:xfrm>
              <a:off x="611188" y="4666506"/>
              <a:ext cx="2565400" cy="454563"/>
            </a:xfrm>
            <a:prstGeom prst="rect">
              <a:avLst/>
            </a:prstGeom>
            <a:solidFill>
              <a:schemeClr val="bg1"/>
            </a:solidFill>
            <a:ln w="57150" cmpd="thinThick">
              <a:solidFill>
                <a:srgbClr val="FF6600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altLang="zh-CN" sz="2600" dirty="0">
                  <a:latin typeface="Calibri" pitchFamily="34" charset="0"/>
                  <a:ea typeface="宋体" pitchFamily="2" charset="-122"/>
                  <a:cs typeface="Calibri" pitchFamily="34" charset="0"/>
                </a:rPr>
                <a:t>Depth-First Search</a:t>
              </a:r>
            </a:p>
          </p:txBody>
        </p:sp>
        <p:sp>
          <p:nvSpPr>
            <p:cNvPr id="68" name="Text Box 66"/>
            <p:cNvSpPr txBox="1">
              <a:spLocks noChangeArrowheads="1"/>
            </p:cNvSpPr>
            <p:nvPr/>
          </p:nvSpPr>
          <p:spPr bwMode="auto">
            <a:xfrm>
              <a:off x="5832475" y="3271093"/>
              <a:ext cx="2970213" cy="454563"/>
            </a:xfrm>
            <a:prstGeom prst="rect">
              <a:avLst/>
            </a:prstGeom>
            <a:solidFill>
              <a:schemeClr val="bg1"/>
            </a:solidFill>
            <a:ln w="57150" cmpd="thinThick">
              <a:solidFill>
                <a:srgbClr val="FF6600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altLang="zh-CN" sz="2600" dirty="0">
                  <a:latin typeface="Calibri" pitchFamily="34" charset="0"/>
                  <a:ea typeface="宋体" pitchFamily="2" charset="-122"/>
                  <a:cs typeface="Calibri" pitchFamily="34" charset="0"/>
                </a:rPr>
                <a:t>Breadth-First Search</a:t>
              </a:r>
            </a:p>
          </p:txBody>
        </p:sp>
        <p:sp>
          <p:nvSpPr>
            <p:cNvPr id="69" name="Text Box 69"/>
            <p:cNvSpPr txBox="1">
              <a:spLocks noChangeArrowheads="1"/>
            </p:cNvSpPr>
            <p:nvPr/>
          </p:nvSpPr>
          <p:spPr bwMode="auto">
            <a:xfrm>
              <a:off x="4122738" y="2596406"/>
              <a:ext cx="2386012" cy="393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167" dirty="0"/>
                <a:t>Not reachable</a:t>
              </a:r>
            </a:p>
          </p:txBody>
        </p:sp>
        <p:sp>
          <p:nvSpPr>
            <p:cNvPr id="70" name="Text Box 70"/>
            <p:cNvSpPr txBox="1">
              <a:spLocks noChangeArrowheads="1"/>
            </p:cNvSpPr>
            <p:nvPr/>
          </p:nvSpPr>
          <p:spPr bwMode="auto">
            <a:xfrm>
              <a:off x="6757988" y="6331793"/>
              <a:ext cx="2386012" cy="393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167">
                  <a:solidFill>
                    <a:srgbClr val="0000CC"/>
                  </a:solidFill>
                </a:rPr>
                <a:t>Not reachable</a:t>
              </a:r>
            </a:p>
          </p:txBody>
        </p:sp>
        <p:sp>
          <p:nvSpPr>
            <p:cNvPr id="71" name="Line 71"/>
            <p:cNvSpPr>
              <a:spLocks noChangeShapeType="1"/>
            </p:cNvSpPr>
            <p:nvPr/>
          </p:nvSpPr>
          <p:spPr bwMode="auto">
            <a:xfrm>
              <a:off x="431800" y="6015881"/>
              <a:ext cx="11699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72" name="Text Box 72"/>
            <p:cNvSpPr txBox="1">
              <a:spLocks noChangeArrowheads="1"/>
            </p:cNvSpPr>
            <p:nvPr/>
          </p:nvSpPr>
          <p:spPr bwMode="auto">
            <a:xfrm>
              <a:off x="1692275" y="5746006"/>
              <a:ext cx="2879725" cy="393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167" i="1" dirty="0"/>
                <a:t>Edges only “checked”</a:t>
              </a:r>
            </a:p>
          </p:txBody>
        </p:sp>
      </p:grpSp>
      <p:sp>
        <p:nvSpPr>
          <p:cNvPr id="73" name="日期占位符 7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7F08-D8C3-4149-B01D-18E667C61380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734655"/>
      </p:ext>
    </p:extLst>
  </p:cSld>
  <p:clrMapOvr>
    <a:masterClrMapping/>
  </p:clrMapOvr>
  <p:transition spd="med">
    <p:pull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9095" y="1716266"/>
            <a:ext cx="8822593" cy="33123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650"/>
              </a:spcBef>
            </a:pPr>
            <a:r>
              <a:rPr lang="en-US" altLang="zh-CN" sz="26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6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广度优先搜索的过程是：</a:t>
            </a:r>
            <a:endParaRPr lang="en-US" altLang="zh-CN" sz="2600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ts val="650"/>
              </a:spcBef>
            </a:pP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2167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首先访问初始顶点</a:t>
            </a:r>
            <a:r>
              <a:rPr lang="en-US" altLang="zh-CN" sz="2167" b="1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167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ts val="650"/>
              </a:spcBef>
            </a:pP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2167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接着访问顶点</a:t>
            </a:r>
            <a:r>
              <a:rPr lang="en-US" altLang="zh-CN" sz="2167" b="1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167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的所有未被访问过的邻接点</a:t>
            </a:r>
            <a:r>
              <a:rPr lang="en-US" altLang="zh-CN" sz="2167" b="1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167" b="1" baseline="-25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167" b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167" b="1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167" b="1" baseline="-25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167" b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，…，</a:t>
            </a:r>
            <a:r>
              <a:rPr lang="en-US" altLang="zh-CN" sz="2167" b="1" i="1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167" b="1" i="1" baseline="-25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167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ts val="650"/>
              </a:spcBef>
            </a:pP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2167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然后再按照</a:t>
            </a:r>
            <a:r>
              <a:rPr lang="en-US" altLang="zh-CN" sz="2167" b="1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167" b="1" baseline="-25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167" b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167" b="1" i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167" b="1" baseline="-25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167" b="1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，…，</a:t>
            </a:r>
            <a:r>
              <a:rPr lang="en-US" altLang="zh-CN" sz="2167" b="1" i="1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167" b="1" i="1" baseline="-25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167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的次序，访问每一个顶点的所有未被访问过的邻接点，依次类推，直到图中所有和初始顶点</a:t>
            </a:r>
            <a:r>
              <a:rPr lang="en-US" altLang="zh-CN" sz="2167" b="1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167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有路径相通的顶点都被访问过为止。</a:t>
            </a:r>
            <a:endParaRPr lang="zh-CN" altLang="en-US" sz="2167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95300" y="261628"/>
            <a:ext cx="8915400" cy="113914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altLang="en-US" sz="4800" b="1" kern="1200" baseline="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Palatino Linotype" pitchFamily="18" charset="0"/>
                <a:ea typeface="华文楷体" pitchFamily="2" charset="-122"/>
                <a:cs typeface="+mj-cs"/>
              </a:defRPr>
            </a:lvl1pPr>
          </a:lstStyle>
          <a:p>
            <a:r>
              <a:rPr lang="en-US" altLang="zh-CN" sz="5200" dirty="0"/>
              <a:t>Breadth-First Search--BFS</a:t>
            </a:r>
          </a:p>
        </p:txBody>
      </p:sp>
    </p:spTree>
    <p:extLst>
      <p:ext uri="{BB962C8B-B14F-4D97-AF65-F5344CB8AC3E}">
        <p14:creationId xmlns:p14="http://schemas.microsoft.com/office/powerpoint/2010/main" val="759689525"/>
      </p:ext>
    </p:extLst>
  </p:cSld>
  <p:clrMapOvr>
    <a:masterClrMapping/>
  </p:clrMapOvr>
  <p:transition spd="med">
    <p:pull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72" y="-206424"/>
            <a:ext cx="9517057" cy="1139147"/>
          </a:xfrm>
        </p:spPr>
        <p:txBody>
          <a:bodyPr/>
          <a:lstStyle/>
          <a:p>
            <a:pPr eaLnBrk="1" hangingPunct="1"/>
            <a:r>
              <a:rPr lang="en-US" altLang="zh-CN" sz="4767" dirty="0"/>
              <a:t>BFS</a:t>
            </a:r>
            <a:r>
              <a:rPr lang="zh-CN" altLang="en-US" sz="4767" dirty="0"/>
              <a:t>主程序框架</a:t>
            </a:r>
            <a:endParaRPr lang="en-US" altLang="zh-CN" sz="4767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461" y="1712809"/>
            <a:ext cx="8893042" cy="421246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Input:  graph 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Output: Return value depends on application.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zh-CN" sz="2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bfsSweep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graoh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g,int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n, …)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600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ans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2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2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visted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[n]=0;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For each vertex </a:t>
            </a:r>
            <a:r>
              <a:rPr lang="en-US" altLang="zh-CN" sz="2600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of G, in some order</a:t>
            </a:r>
          </a:p>
          <a:p>
            <a:pPr>
              <a:lnSpc>
                <a:spcPct val="8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if  (</a:t>
            </a:r>
            <a:r>
              <a:rPr lang="en-US" altLang="zh-CN" sz="2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visted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[v]==0)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void </a:t>
            </a:r>
            <a:r>
              <a:rPr lang="en-US" altLang="zh-CN" sz="2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bfs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2600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v, …);</a:t>
            </a:r>
          </a:p>
          <a:p>
            <a:pPr>
              <a:lnSpc>
                <a:spcPct val="8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&lt;Process </a:t>
            </a:r>
            <a:r>
              <a:rPr lang="en-US" altLang="zh-CN" sz="2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vAns</a:t>
            </a: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return;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75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Lectures on Algorithm Design and Analysis (LADA), Spring 2020</a:t>
            </a:r>
            <a:endParaRPr lang="fi-FI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4C71-D6E4-43B8-86B1-AADC7E7EA223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818682"/>
      </p:ext>
    </p:extLst>
  </p:cSld>
  <p:clrMapOvr>
    <a:masterClrMapping/>
  </p:clrMapOvr>
  <p:transition spd="med">
    <p:pull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312" y="-102780"/>
            <a:ext cx="9054767" cy="3334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167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zh-CN" sz="2167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以邻接矩阵为图的存储结构，采用广度优先搜索图时，需要使用一个队列。</a:t>
            </a:r>
            <a:endParaRPr lang="zh-CN" altLang="en-US" sz="2167" b="1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2480" y="308654"/>
            <a:ext cx="9439049" cy="66820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17000" tIns="117000" rIns="0" bIns="117000" rtlCol="0">
            <a:spAutoFit/>
          </a:bodyPr>
          <a:lstStyle/>
          <a:p>
            <a:pPr>
              <a:lnSpc>
                <a:spcPts val="2275"/>
              </a:lnSpc>
            </a:pP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visited[MAXV]=0;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定义存放结点的访问标志的数组</a:t>
            </a:r>
            <a:endParaRPr lang="en-US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275"/>
              </a:lnSpc>
            </a:pPr>
            <a:endParaRPr lang="en-US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60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BFS(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MGraph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g,int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v)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邻接矩阵的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</a:p>
          <a:p>
            <a:pPr algn="l">
              <a:lnSpc>
                <a:spcPct val="120000"/>
              </a:lnSpc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queue&lt;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定义一个队列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w,i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visited[v]=1;		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>
              <a:lnSpc>
                <a:spcPct val="120000"/>
              </a:lnSpc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qu.push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(v);			//v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algn="l">
              <a:lnSpc>
                <a:spcPct val="120000"/>
              </a:lnSpc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qu.empty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())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队列不空时循环</a:t>
            </a:r>
          </a:p>
          <a:p>
            <a:pPr algn="l">
              <a:lnSpc>
                <a:spcPct val="120000"/>
              </a:lnSpc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 = 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qu.pop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      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出队顶点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找与顶点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相邻的顶点</a:t>
            </a:r>
          </a:p>
          <a:p>
            <a:pPr algn="l">
              <a:lnSpc>
                <a:spcPct val="120000"/>
              </a:lnSpc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if (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[w][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]!=0 &amp;&amp; visited[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]==0)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	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若当前邻接顶点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未被访问</a:t>
            </a:r>
          </a:p>
          <a:p>
            <a:pPr algn="l">
              <a:lnSpc>
                <a:spcPct val="120000"/>
              </a:lnSpc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&lt;&lt;</a:t>
            </a:r>
            <a:r>
              <a:rPr lang="zh-CN" altLang="en-US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对该结点的处理操作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&gt;&gt;</a:t>
            </a:r>
          </a:p>
          <a:p>
            <a:pPr algn="l">
              <a:lnSpc>
                <a:spcPct val="120000"/>
              </a:lnSpc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visited[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置该顶点已被访问的标志</a:t>
            </a:r>
          </a:p>
          <a:p>
            <a:pPr algn="l">
              <a:lnSpc>
                <a:spcPct val="120000"/>
              </a:lnSpc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qu.push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该顶点进队</a:t>
            </a:r>
          </a:p>
          <a:p>
            <a:pPr algn="l">
              <a:lnSpc>
                <a:spcPct val="120000"/>
              </a:lnSpc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8244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312" y="-159398"/>
            <a:ext cx="8822593" cy="3334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以邻接表为图的存储结构，采用广度优先搜索图时，需要使用一个队列。</a:t>
            </a:r>
            <a:endParaRPr lang="zh-CN" altLang="en-US" sz="2167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1704" y="442901"/>
            <a:ext cx="8899984" cy="64541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78000" tIns="78000" rIns="0" bIns="78000" rtlCol="0">
            <a:spAutoFit/>
          </a:bodyPr>
          <a:lstStyle/>
          <a:p>
            <a:pPr>
              <a:lnSpc>
                <a:spcPts val="2275"/>
              </a:lnSpc>
            </a:pP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visited[MAXV]=0;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定义存放结点的访问标志的数组</a:t>
            </a:r>
            <a:endParaRPr lang="en-US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en-US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BFS(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ALGraph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G,int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v)	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邻接表的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*p;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queue&lt;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定义一个队列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visited[v]=1; 		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qu.push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(v);				//v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algn="l">
              <a:lnSpc>
                <a:spcPct val="200000"/>
              </a:lnSpc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qu.empty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())	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队列不空时循环</a:t>
            </a: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 w=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qu.pop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  		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出队顶点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p=G-&gt;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[w].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找顶点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的第一个邻接点</a:t>
            </a: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while (p!=NULL) 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if (visited[p-&gt;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]==0)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若当前邻接顶点未被访问</a:t>
            </a:r>
          </a:p>
          <a:p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{  &lt;&lt;</a:t>
            </a:r>
            <a:r>
              <a:rPr lang="zh-CN" altLang="en-US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对该结点的处理操作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&gt;&gt;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visited[p-&gt;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置该顶点已被访问的标志</a:t>
            </a: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qu.push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(p-&gt;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该顶点进队</a:t>
            </a: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}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p=p-&gt;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找顶点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的下一个邻接点</a:t>
            </a: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}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173696"/>
      </p:ext>
    </p:extLst>
  </p:cSld>
  <p:clrMapOvr>
    <a:masterClrMapping/>
  </p:clrMapOvr>
  <p:transition spd="med">
    <p:pull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DFS vs. BFS Search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506" y="1712810"/>
            <a:ext cx="8893042" cy="4263739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Processing opportunities for a node</a:t>
            </a: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</a:rPr>
              <a:t>Depth-first: 2</a:t>
            </a:r>
          </a:p>
          <a:p>
            <a:pPr lvl="2" eaLnBrk="1" hangingPunct="1"/>
            <a:r>
              <a:rPr lang="en-US" altLang="zh-CN" dirty="0">
                <a:solidFill>
                  <a:schemeClr val="tx1"/>
                </a:solidFill>
              </a:rPr>
              <a:t>At discovering</a:t>
            </a:r>
          </a:p>
          <a:p>
            <a:pPr lvl="2" eaLnBrk="1" hangingPunct="1"/>
            <a:r>
              <a:rPr lang="en-US" altLang="zh-CN" dirty="0">
                <a:solidFill>
                  <a:schemeClr val="tx1"/>
                </a:solidFill>
              </a:rPr>
              <a:t>At finishing</a:t>
            </a: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</a:rPr>
              <a:t>Breadth-first: only 1, when de-queued</a:t>
            </a: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</a:rPr>
              <a:t>At the second processing opportunity for the DFS, the algorithm can make use of information about the descendants of the current node.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时间复杂度：</a:t>
            </a:r>
            <a:r>
              <a:rPr lang="en-US" altLang="zh-CN" dirty="0">
                <a:solidFill>
                  <a:schemeClr val="tx1"/>
                </a:solidFill>
              </a:rPr>
              <a:t>O(</a:t>
            </a:r>
            <a:r>
              <a:rPr lang="en-US" altLang="zh-CN" dirty="0" err="1">
                <a:solidFill>
                  <a:schemeClr val="tx1"/>
                </a:solidFill>
              </a:rPr>
              <a:t>m+n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78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Lectures on Algorithm Design and Analysis (LADA), Spring 2020</a:t>
            </a:r>
            <a:endParaRPr lang="fi-FI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8ED9-C717-49FE-ADC7-A79F799A1073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8939312"/>
      </p:ext>
    </p:extLst>
  </p:cSld>
  <p:clrMapOvr>
    <a:masterClrMapping/>
  </p:clrMapOvr>
  <p:transition spd="med">
    <p:pull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1F5B-CA99-4E65-B01A-55D7FF036838}" type="datetime1">
              <a:rPr lang="en-US" altLang="zh-CN" smtClean="0"/>
              <a:t>3/5/2023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79</a:t>
            </a:fld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95300" y="347658"/>
            <a:ext cx="8915400" cy="81909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altLang="en-US" sz="4800" b="1" kern="1200" baseline="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Palatino Linotype" pitchFamily="18" charset="0"/>
                <a:ea typeface="华文楷体" pitchFamily="2" charset="-122"/>
                <a:cs typeface="+mj-cs"/>
              </a:defRPr>
            </a:lvl1pPr>
          </a:lstStyle>
          <a:p>
            <a:r>
              <a:rPr lang="en-US" altLang="zh-CN" sz="5200" dirty="0"/>
              <a:t>BFS</a:t>
            </a:r>
            <a:r>
              <a:rPr lang="zh-CN" altLang="en-US" sz="5200" dirty="0"/>
              <a:t>的应用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5300" y="2024844"/>
            <a:ext cx="8915400" cy="452450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sz="3467" dirty="0">
                <a:solidFill>
                  <a:schemeClr val="tx1"/>
                </a:solidFill>
              </a:rPr>
              <a:t>判断二分图</a:t>
            </a:r>
            <a:endParaRPr lang="en-US" altLang="zh-CN" sz="3467" dirty="0">
              <a:solidFill>
                <a:schemeClr val="tx1"/>
              </a:solidFill>
            </a:endParaRPr>
          </a:p>
          <a:p>
            <a:r>
              <a:rPr lang="zh-CN" altLang="en-US" sz="3467" dirty="0">
                <a:solidFill>
                  <a:schemeClr val="tx1"/>
                </a:solidFill>
              </a:rPr>
              <a:t>寻找</a:t>
            </a:r>
            <a:r>
              <a:rPr lang="en-US" altLang="zh-CN" sz="3467" dirty="0">
                <a:solidFill>
                  <a:schemeClr val="tx1"/>
                </a:solidFill>
              </a:rPr>
              <a:t>k</a:t>
            </a:r>
            <a:r>
              <a:rPr lang="zh-CN" altLang="en-US" sz="3467" dirty="0">
                <a:solidFill>
                  <a:schemeClr val="tx1"/>
                </a:solidFill>
              </a:rPr>
              <a:t>度子图</a:t>
            </a:r>
            <a:endParaRPr lang="en-US" altLang="zh-CN" sz="3467" dirty="0">
              <a:solidFill>
                <a:schemeClr val="tx1"/>
              </a:solidFill>
            </a:endParaRPr>
          </a:p>
          <a:p>
            <a:r>
              <a:rPr lang="zh-CN" altLang="en-US" sz="3467" dirty="0">
                <a:solidFill>
                  <a:schemeClr val="tx1"/>
                </a:solidFill>
              </a:rPr>
              <a:t>求最大团</a:t>
            </a:r>
            <a:endParaRPr lang="en-US" altLang="zh-CN" sz="3467" dirty="0">
              <a:solidFill>
                <a:schemeClr val="tx1"/>
              </a:solidFill>
            </a:endParaRPr>
          </a:p>
          <a:p>
            <a:r>
              <a:rPr lang="zh-CN" altLang="en-US" sz="3467" dirty="0">
                <a:solidFill>
                  <a:schemeClr val="tx1"/>
                </a:solidFill>
              </a:rPr>
              <a:t>连通图最短路径</a:t>
            </a:r>
            <a:endParaRPr lang="en-US" altLang="zh-CN" sz="30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27957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Traversal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94471" y="1712810"/>
            <a:ext cx="9658350" cy="5215080"/>
            <a:chOff x="228600" y="1927448"/>
            <a:chExt cx="8915400" cy="4813920"/>
          </a:xfrm>
        </p:grpSpPr>
        <p:sp>
          <p:nvSpPr>
            <p:cNvPr id="7" name="Rectangle 73" descr="蓝色砂纸"/>
            <p:cNvSpPr>
              <a:spLocks noChangeArrowheads="1"/>
            </p:cNvSpPr>
            <p:nvPr/>
          </p:nvSpPr>
          <p:spPr bwMode="auto">
            <a:xfrm>
              <a:off x="228600" y="1927448"/>
              <a:ext cx="5715000" cy="3733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8" name="Rectangle 74" descr="粉色砂纸"/>
            <p:cNvSpPr>
              <a:spLocks noChangeArrowheads="1"/>
            </p:cNvSpPr>
            <p:nvPr/>
          </p:nvSpPr>
          <p:spPr bwMode="auto">
            <a:xfrm>
              <a:off x="4648200" y="3007568"/>
              <a:ext cx="4343400" cy="3733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9" name="Oval 68"/>
            <p:cNvSpPr>
              <a:spLocks noChangeArrowheads="1"/>
            </p:cNvSpPr>
            <p:nvPr/>
          </p:nvSpPr>
          <p:spPr bwMode="auto">
            <a:xfrm rot="-3263591">
              <a:off x="7205662" y="5137994"/>
              <a:ext cx="1979613" cy="855662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3366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0" name="Oval 67"/>
            <p:cNvSpPr>
              <a:spLocks noChangeArrowheads="1"/>
            </p:cNvSpPr>
            <p:nvPr/>
          </p:nvSpPr>
          <p:spPr bwMode="auto">
            <a:xfrm rot="-3263591">
              <a:off x="2840037" y="3382219"/>
              <a:ext cx="1979613" cy="85566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3366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755650" y="2388443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3348038" y="2317006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924300" y="3180606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3348038" y="4045793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2051050" y="3109168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2051050" y="4045793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auto">
            <a:xfrm>
              <a:off x="755650" y="4045793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 flipH="1">
              <a:off x="1196975" y="2550368"/>
              <a:ext cx="2114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1150938" y="2731343"/>
              <a:ext cx="900112" cy="5397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 flipV="1">
              <a:off x="2457450" y="2685306"/>
              <a:ext cx="944563" cy="5413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2276475" y="3540968"/>
              <a:ext cx="0" cy="5397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 flipH="1">
              <a:off x="2411413" y="2731343"/>
              <a:ext cx="1035050" cy="1395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1196975" y="4261693"/>
              <a:ext cx="8540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 flipH="1">
              <a:off x="2457450" y="4261693"/>
              <a:ext cx="8540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 flipH="1" flipV="1">
              <a:off x="3671888" y="2685306"/>
              <a:ext cx="360362" cy="495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 flipV="1">
              <a:off x="565150" y="2775793"/>
              <a:ext cx="271463" cy="1304925"/>
            </a:xfrm>
            <a:custGeom>
              <a:avLst/>
              <a:gdLst>
                <a:gd name="T0" fmla="*/ 271463 w 171"/>
                <a:gd name="T1" fmla="*/ 0 h 822"/>
                <a:gd name="T2" fmla="*/ 38100 w 171"/>
                <a:gd name="T3" fmla="*/ 423863 h 822"/>
                <a:gd name="T4" fmla="*/ 38100 w 171"/>
                <a:gd name="T5" fmla="*/ 873125 h 822"/>
                <a:gd name="T6" fmla="*/ 227013 w 171"/>
                <a:gd name="T7" fmla="*/ 1304925 h 8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822"/>
                <a:gd name="T14" fmla="*/ 171 w 171"/>
                <a:gd name="T15" fmla="*/ 822 h 8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822">
                  <a:moveTo>
                    <a:pt x="171" y="0"/>
                  </a:moveTo>
                  <a:cubicBezTo>
                    <a:pt x="147" y="44"/>
                    <a:pt x="48" y="175"/>
                    <a:pt x="24" y="267"/>
                  </a:cubicBezTo>
                  <a:cubicBezTo>
                    <a:pt x="0" y="359"/>
                    <a:pt x="4" y="458"/>
                    <a:pt x="24" y="550"/>
                  </a:cubicBezTo>
                  <a:cubicBezTo>
                    <a:pt x="44" y="642"/>
                    <a:pt x="118" y="765"/>
                    <a:pt x="143" y="82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 flipH="1">
              <a:off x="1106488" y="2820243"/>
              <a:ext cx="271462" cy="1304925"/>
            </a:xfrm>
            <a:custGeom>
              <a:avLst/>
              <a:gdLst>
                <a:gd name="T0" fmla="*/ 271462 w 171"/>
                <a:gd name="T1" fmla="*/ 0 h 822"/>
                <a:gd name="T2" fmla="*/ 38100 w 171"/>
                <a:gd name="T3" fmla="*/ 423863 h 822"/>
                <a:gd name="T4" fmla="*/ 38100 w 171"/>
                <a:gd name="T5" fmla="*/ 873125 h 822"/>
                <a:gd name="T6" fmla="*/ 227012 w 171"/>
                <a:gd name="T7" fmla="*/ 1304925 h 8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822"/>
                <a:gd name="T14" fmla="*/ 171 w 171"/>
                <a:gd name="T15" fmla="*/ 822 h 8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822">
                  <a:moveTo>
                    <a:pt x="171" y="0"/>
                  </a:moveTo>
                  <a:cubicBezTo>
                    <a:pt x="147" y="44"/>
                    <a:pt x="48" y="175"/>
                    <a:pt x="24" y="267"/>
                  </a:cubicBezTo>
                  <a:cubicBezTo>
                    <a:pt x="0" y="359"/>
                    <a:pt x="4" y="458"/>
                    <a:pt x="24" y="550"/>
                  </a:cubicBezTo>
                  <a:cubicBezTo>
                    <a:pt x="44" y="642"/>
                    <a:pt x="118" y="765"/>
                    <a:pt x="143" y="82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3627438" y="3540968"/>
              <a:ext cx="314325" cy="539750"/>
            </a:xfrm>
            <a:custGeom>
              <a:avLst/>
              <a:gdLst>
                <a:gd name="T0" fmla="*/ 314325 w 198"/>
                <a:gd name="T1" fmla="*/ 0 h 340"/>
                <a:gd name="T2" fmla="*/ 134938 w 198"/>
                <a:gd name="T3" fmla="*/ 134938 h 340"/>
                <a:gd name="T4" fmla="*/ 44450 w 198"/>
                <a:gd name="T5" fmla="*/ 314325 h 340"/>
                <a:gd name="T6" fmla="*/ 0 w 198"/>
                <a:gd name="T7" fmla="*/ 539750 h 3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340"/>
                <a:gd name="T14" fmla="*/ 198 w 198"/>
                <a:gd name="T15" fmla="*/ 340 h 3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340">
                  <a:moveTo>
                    <a:pt x="198" y="0"/>
                  </a:moveTo>
                  <a:cubicBezTo>
                    <a:pt x="155" y="26"/>
                    <a:pt x="113" y="52"/>
                    <a:pt x="85" y="85"/>
                  </a:cubicBezTo>
                  <a:cubicBezTo>
                    <a:pt x="57" y="118"/>
                    <a:pt x="42" y="156"/>
                    <a:pt x="28" y="198"/>
                  </a:cubicBezTo>
                  <a:cubicBezTo>
                    <a:pt x="14" y="240"/>
                    <a:pt x="7" y="290"/>
                    <a:pt x="0" y="3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 rot="10800000">
              <a:off x="3762375" y="3585418"/>
              <a:ext cx="314325" cy="585788"/>
            </a:xfrm>
            <a:custGeom>
              <a:avLst/>
              <a:gdLst>
                <a:gd name="T0" fmla="*/ 314325 w 198"/>
                <a:gd name="T1" fmla="*/ 0 h 340"/>
                <a:gd name="T2" fmla="*/ 134938 w 198"/>
                <a:gd name="T3" fmla="*/ 146447 h 340"/>
                <a:gd name="T4" fmla="*/ 44450 w 198"/>
                <a:gd name="T5" fmla="*/ 341135 h 340"/>
                <a:gd name="T6" fmla="*/ 0 w 198"/>
                <a:gd name="T7" fmla="*/ 585788 h 3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340"/>
                <a:gd name="T14" fmla="*/ 198 w 198"/>
                <a:gd name="T15" fmla="*/ 340 h 3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340">
                  <a:moveTo>
                    <a:pt x="198" y="0"/>
                  </a:moveTo>
                  <a:cubicBezTo>
                    <a:pt x="155" y="26"/>
                    <a:pt x="113" y="52"/>
                    <a:pt x="85" y="85"/>
                  </a:cubicBezTo>
                  <a:cubicBezTo>
                    <a:pt x="57" y="118"/>
                    <a:pt x="42" y="156"/>
                    <a:pt x="28" y="198"/>
                  </a:cubicBezTo>
                  <a:cubicBezTo>
                    <a:pt x="14" y="240"/>
                    <a:pt x="7" y="290"/>
                    <a:pt x="0" y="3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3941763" y="3136156"/>
              <a:ext cx="584200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/>
                <a:t>G</a:t>
              </a:r>
            </a:p>
          </p:txBody>
        </p:sp>
        <p:sp>
          <p:nvSpPr>
            <p:cNvPr id="31" name="Text Box 27"/>
            <p:cNvSpPr txBox="1">
              <a:spLocks noChangeArrowheads="1"/>
            </p:cNvSpPr>
            <p:nvPr/>
          </p:nvSpPr>
          <p:spPr bwMode="auto">
            <a:xfrm>
              <a:off x="746125" y="4036268"/>
              <a:ext cx="584200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/>
                <a:t>F</a:t>
              </a:r>
            </a:p>
          </p:txBody>
        </p:sp>
        <p:sp>
          <p:nvSpPr>
            <p:cNvPr id="32" name="Text Box 28"/>
            <p:cNvSpPr txBox="1">
              <a:spLocks noChangeArrowheads="1"/>
            </p:cNvSpPr>
            <p:nvPr/>
          </p:nvSpPr>
          <p:spPr bwMode="auto">
            <a:xfrm>
              <a:off x="3357563" y="4036268"/>
              <a:ext cx="584200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/>
                <a:t>E</a:t>
              </a:r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3402013" y="2326531"/>
              <a:ext cx="584200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/>
                <a:t>D</a:t>
              </a:r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2051050" y="4036268"/>
              <a:ext cx="584200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/>
                <a:t>C</a:t>
              </a:r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2097088" y="3091706"/>
              <a:ext cx="584200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/>
                <a:t>B</a:t>
              </a: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792163" y="2370981"/>
              <a:ext cx="584200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/>
                <a:t>A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296863" y="2010618"/>
              <a:ext cx="1981200" cy="393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167" b="1">
                  <a:solidFill>
                    <a:schemeClr val="tx2"/>
                  </a:solidFill>
                </a:rPr>
                <a:t>Starting node</a:t>
              </a: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5075238" y="4144218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7667625" y="4072781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8243888" y="4936381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7667625" y="5801568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auto">
            <a:xfrm>
              <a:off x="6370638" y="4864943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auto">
            <a:xfrm>
              <a:off x="6370638" y="5801568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5075238" y="5801568"/>
              <a:ext cx="431800" cy="431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 flipH="1">
              <a:off x="5516563" y="4306143"/>
              <a:ext cx="2114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5470525" y="4487118"/>
              <a:ext cx="900113" cy="5397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 flipV="1">
              <a:off x="6777038" y="4441081"/>
              <a:ext cx="944562" cy="5413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6596063" y="5296743"/>
              <a:ext cx="0" cy="539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 flipH="1">
              <a:off x="6731000" y="4487118"/>
              <a:ext cx="1035050" cy="1395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5516563" y="6017468"/>
              <a:ext cx="8540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 flipH="1">
              <a:off x="6777038" y="6017468"/>
              <a:ext cx="8540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 flipH="1" flipV="1">
              <a:off x="7991475" y="4441081"/>
              <a:ext cx="360363" cy="495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 flipV="1">
              <a:off x="4886325" y="4531568"/>
              <a:ext cx="271463" cy="1304925"/>
            </a:xfrm>
            <a:custGeom>
              <a:avLst/>
              <a:gdLst>
                <a:gd name="T0" fmla="*/ 271463 w 171"/>
                <a:gd name="T1" fmla="*/ 0 h 822"/>
                <a:gd name="T2" fmla="*/ 38100 w 171"/>
                <a:gd name="T3" fmla="*/ 423863 h 822"/>
                <a:gd name="T4" fmla="*/ 38100 w 171"/>
                <a:gd name="T5" fmla="*/ 873125 h 822"/>
                <a:gd name="T6" fmla="*/ 227013 w 171"/>
                <a:gd name="T7" fmla="*/ 1304925 h 8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822"/>
                <a:gd name="T14" fmla="*/ 171 w 171"/>
                <a:gd name="T15" fmla="*/ 822 h 8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822">
                  <a:moveTo>
                    <a:pt x="171" y="0"/>
                  </a:moveTo>
                  <a:cubicBezTo>
                    <a:pt x="147" y="44"/>
                    <a:pt x="48" y="175"/>
                    <a:pt x="24" y="267"/>
                  </a:cubicBezTo>
                  <a:cubicBezTo>
                    <a:pt x="0" y="359"/>
                    <a:pt x="4" y="458"/>
                    <a:pt x="24" y="550"/>
                  </a:cubicBezTo>
                  <a:cubicBezTo>
                    <a:pt x="44" y="642"/>
                    <a:pt x="118" y="765"/>
                    <a:pt x="143" y="82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 flipH="1">
              <a:off x="5381625" y="4576018"/>
              <a:ext cx="271463" cy="1304925"/>
            </a:xfrm>
            <a:custGeom>
              <a:avLst/>
              <a:gdLst>
                <a:gd name="T0" fmla="*/ 271463 w 171"/>
                <a:gd name="T1" fmla="*/ 0 h 822"/>
                <a:gd name="T2" fmla="*/ 38100 w 171"/>
                <a:gd name="T3" fmla="*/ 423863 h 822"/>
                <a:gd name="T4" fmla="*/ 38100 w 171"/>
                <a:gd name="T5" fmla="*/ 873125 h 822"/>
                <a:gd name="T6" fmla="*/ 227013 w 171"/>
                <a:gd name="T7" fmla="*/ 1304925 h 8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822"/>
                <a:gd name="T14" fmla="*/ 171 w 171"/>
                <a:gd name="T15" fmla="*/ 822 h 8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822">
                  <a:moveTo>
                    <a:pt x="171" y="0"/>
                  </a:moveTo>
                  <a:cubicBezTo>
                    <a:pt x="147" y="44"/>
                    <a:pt x="48" y="175"/>
                    <a:pt x="24" y="267"/>
                  </a:cubicBezTo>
                  <a:cubicBezTo>
                    <a:pt x="0" y="359"/>
                    <a:pt x="4" y="458"/>
                    <a:pt x="24" y="550"/>
                  </a:cubicBezTo>
                  <a:cubicBezTo>
                    <a:pt x="44" y="642"/>
                    <a:pt x="118" y="765"/>
                    <a:pt x="143" y="82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7947025" y="5296743"/>
              <a:ext cx="314325" cy="539750"/>
            </a:xfrm>
            <a:custGeom>
              <a:avLst/>
              <a:gdLst>
                <a:gd name="T0" fmla="*/ 314325 w 198"/>
                <a:gd name="T1" fmla="*/ 0 h 340"/>
                <a:gd name="T2" fmla="*/ 134938 w 198"/>
                <a:gd name="T3" fmla="*/ 134938 h 340"/>
                <a:gd name="T4" fmla="*/ 44450 w 198"/>
                <a:gd name="T5" fmla="*/ 314325 h 340"/>
                <a:gd name="T6" fmla="*/ 0 w 198"/>
                <a:gd name="T7" fmla="*/ 539750 h 3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340"/>
                <a:gd name="T14" fmla="*/ 198 w 198"/>
                <a:gd name="T15" fmla="*/ 340 h 3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340">
                  <a:moveTo>
                    <a:pt x="198" y="0"/>
                  </a:moveTo>
                  <a:cubicBezTo>
                    <a:pt x="155" y="26"/>
                    <a:pt x="113" y="52"/>
                    <a:pt x="85" y="85"/>
                  </a:cubicBezTo>
                  <a:cubicBezTo>
                    <a:pt x="57" y="118"/>
                    <a:pt x="42" y="156"/>
                    <a:pt x="28" y="198"/>
                  </a:cubicBezTo>
                  <a:cubicBezTo>
                    <a:pt x="14" y="240"/>
                    <a:pt x="7" y="290"/>
                    <a:pt x="0" y="3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 rot="10800000">
              <a:off x="8081963" y="5341193"/>
              <a:ext cx="314325" cy="585788"/>
            </a:xfrm>
            <a:custGeom>
              <a:avLst/>
              <a:gdLst>
                <a:gd name="T0" fmla="*/ 314325 w 198"/>
                <a:gd name="T1" fmla="*/ 0 h 340"/>
                <a:gd name="T2" fmla="*/ 134938 w 198"/>
                <a:gd name="T3" fmla="*/ 146447 h 340"/>
                <a:gd name="T4" fmla="*/ 44450 w 198"/>
                <a:gd name="T5" fmla="*/ 341135 h 340"/>
                <a:gd name="T6" fmla="*/ 0 w 198"/>
                <a:gd name="T7" fmla="*/ 585788 h 3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340"/>
                <a:gd name="T14" fmla="*/ 198 w 198"/>
                <a:gd name="T15" fmla="*/ 340 h 3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340">
                  <a:moveTo>
                    <a:pt x="198" y="0"/>
                  </a:moveTo>
                  <a:cubicBezTo>
                    <a:pt x="155" y="26"/>
                    <a:pt x="113" y="52"/>
                    <a:pt x="85" y="85"/>
                  </a:cubicBezTo>
                  <a:cubicBezTo>
                    <a:pt x="57" y="118"/>
                    <a:pt x="42" y="156"/>
                    <a:pt x="28" y="198"/>
                  </a:cubicBezTo>
                  <a:cubicBezTo>
                    <a:pt x="14" y="240"/>
                    <a:pt x="7" y="290"/>
                    <a:pt x="0" y="3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57" name="Text Box 55"/>
            <p:cNvSpPr txBox="1">
              <a:spLocks noChangeArrowheads="1"/>
            </p:cNvSpPr>
            <p:nvPr/>
          </p:nvSpPr>
          <p:spPr bwMode="auto">
            <a:xfrm>
              <a:off x="8261350" y="4891931"/>
              <a:ext cx="584200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/>
                <a:t>G</a:t>
              </a:r>
            </a:p>
          </p:txBody>
        </p:sp>
        <p:sp>
          <p:nvSpPr>
            <p:cNvPr id="58" name="Text Box 56"/>
            <p:cNvSpPr txBox="1">
              <a:spLocks noChangeArrowheads="1"/>
            </p:cNvSpPr>
            <p:nvPr/>
          </p:nvSpPr>
          <p:spPr bwMode="auto">
            <a:xfrm>
              <a:off x="5065713" y="5792043"/>
              <a:ext cx="584200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/>
                <a:t>F</a:t>
              </a:r>
            </a:p>
          </p:txBody>
        </p:sp>
        <p:sp>
          <p:nvSpPr>
            <p:cNvPr id="59" name="Text Box 57"/>
            <p:cNvSpPr txBox="1">
              <a:spLocks noChangeArrowheads="1"/>
            </p:cNvSpPr>
            <p:nvPr/>
          </p:nvSpPr>
          <p:spPr bwMode="auto">
            <a:xfrm>
              <a:off x="7677150" y="5792043"/>
              <a:ext cx="584200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/>
                <a:t>E</a:t>
              </a:r>
            </a:p>
          </p:txBody>
        </p:sp>
        <p:sp>
          <p:nvSpPr>
            <p:cNvPr id="60" name="Text Box 58"/>
            <p:cNvSpPr txBox="1">
              <a:spLocks noChangeArrowheads="1"/>
            </p:cNvSpPr>
            <p:nvPr/>
          </p:nvSpPr>
          <p:spPr bwMode="auto">
            <a:xfrm>
              <a:off x="7721600" y="4082306"/>
              <a:ext cx="584200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/>
                <a:t>D</a:t>
              </a:r>
            </a:p>
          </p:txBody>
        </p:sp>
        <p:sp>
          <p:nvSpPr>
            <p:cNvPr id="61" name="Text Box 59"/>
            <p:cNvSpPr txBox="1">
              <a:spLocks noChangeArrowheads="1"/>
            </p:cNvSpPr>
            <p:nvPr/>
          </p:nvSpPr>
          <p:spPr bwMode="auto">
            <a:xfrm>
              <a:off x="6370638" y="5792043"/>
              <a:ext cx="584200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/>
                <a:t>C</a:t>
              </a:r>
            </a:p>
          </p:txBody>
        </p:sp>
        <p:sp>
          <p:nvSpPr>
            <p:cNvPr id="62" name="Text Box 60"/>
            <p:cNvSpPr txBox="1">
              <a:spLocks noChangeArrowheads="1"/>
            </p:cNvSpPr>
            <p:nvPr/>
          </p:nvSpPr>
          <p:spPr bwMode="auto">
            <a:xfrm>
              <a:off x="6416675" y="4847481"/>
              <a:ext cx="584200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/>
                <a:t>B</a:t>
              </a:r>
            </a:p>
          </p:txBody>
        </p: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5111750" y="4126756"/>
              <a:ext cx="584200" cy="45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/>
                <a:t>A</a:t>
              </a:r>
            </a:p>
          </p:txBody>
        </p:sp>
        <p:sp>
          <p:nvSpPr>
            <p:cNvPr id="64" name="Text Box 62"/>
            <p:cNvSpPr txBox="1">
              <a:spLocks noChangeArrowheads="1"/>
            </p:cNvSpPr>
            <p:nvPr/>
          </p:nvSpPr>
          <p:spPr bwMode="auto">
            <a:xfrm>
              <a:off x="4616450" y="3766393"/>
              <a:ext cx="1981200" cy="393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167" b="1">
                  <a:solidFill>
                    <a:schemeClr val="tx2"/>
                  </a:solidFill>
                </a:rPr>
                <a:t>Starting node</a:t>
              </a:r>
            </a:p>
          </p:txBody>
        </p:sp>
        <p:sp>
          <p:nvSpPr>
            <p:cNvPr id="65" name="Line 63"/>
            <p:cNvSpPr>
              <a:spLocks noChangeShapeType="1"/>
            </p:cNvSpPr>
            <p:nvPr/>
          </p:nvSpPr>
          <p:spPr bwMode="auto">
            <a:xfrm>
              <a:off x="1106488" y="2775793"/>
              <a:ext cx="1035050" cy="1304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66" name="Line 64"/>
            <p:cNvSpPr>
              <a:spLocks noChangeShapeType="1"/>
            </p:cNvSpPr>
            <p:nvPr/>
          </p:nvSpPr>
          <p:spPr bwMode="auto">
            <a:xfrm>
              <a:off x="5427663" y="4531568"/>
              <a:ext cx="1035050" cy="13049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67" name="Text Box 65"/>
            <p:cNvSpPr txBox="1">
              <a:spLocks noChangeArrowheads="1"/>
            </p:cNvSpPr>
            <p:nvPr/>
          </p:nvSpPr>
          <p:spPr bwMode="auto">
            <a:xfrm>
              <a:off x="611188" y="4666506"/>
              <a:ext cx="2565400" cy="454563"/>
            </a:xfrm>
            <a:prstGeom prst="rect">
              <a:avLst/>
            </a:prstGeom>
            <a:solidFill>
              <a:schemeClr val="bg1"/>
            </a:solidFill>
            <a:ln w="57150" cmpd="thinThick">
              <a:solidFill>
                <a:srgbClr val="FF6600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altLang="zh-CN" sz="2600" dirty="0">
                  <a:latin typeface="Calibri" pitchFamily="34" charset="0"/>
                  <a:ea typeface="宋体" pitchFamily="2" charset="-122"/>
                  <a:cs typeface="Calibri" pitchFamily="34" charset="0"/>
                </a:rPr>
                <a:t>Depth-First Search</a:t>
              </a:r>
            </a:p>
          </p:txBody>
        </p:sp>
        <p:sp>
          <p:nvSpPr>
            <p:cNvPr id="68" name="Text Box 66"/>
            <p:cNvSpPr txBox="1">
              <a:spLocks noChangeArrowheads="1"/>
            </p:cNvSpPr>
            <p:nvPr/>
          </p:nvSpPr>
          <p:spPr bwMode="auto">
            <a:xfrm>
              <a:off x="5832475" y="3271093"/>
              <a:ext cx="2970213" cy="454563"/>
            </a:xfrm>
            <a:prstGeom prst="rect">
              <a:avLst/>
            </a:prstGeom>
            <a:solidFill>
              <a:schemeClr val="bg1"/>
            </a:solidFill>
            <a:ln w="57150" cmpd="thinThick">
              <a:solidFill>
                <a:srgbClr val="FF6600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altLang="zh-CN" sz="2600" dirty="0">
                  <a:latin typeface="Calibri" pitchFamily="34" charset="0"/>
                  <a:ea typeface="宋体" pitchFamily="2" charset="-122"/>
                  <a:cs typeface="Calibri" pitchFamily="34" charset="0"/>
                </a:rPr>
                <a:t>Breadth-First Search</a:t>
              </a:r>
            </a:p>
          </p:txBody>
        </p:sp>
        <p:sp>
          <p:nvSpPr>
            <p:cNvPr id="69" name="Text Box 69"/>
            <p:cNvSpPr txBox="1">
              <a:spLocks noChangeArrowheads="1"/>
            </p:cNvSpPr>
            <p:nvPr/>
          </p:nvSpPr>
          <p:spPr bwMode="auto">
            <a:xfrm>
              <a:off x="4122738" y="2596406"/>
              <a:ext cx="2386012" cy="393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167" dirty="0"/>
                <a:t>Not reachable</a:t>
              </a:r>
            </a:p>
          </p:txBody>
        </p:sp>
        <p:sp>
          <p:nvSpPr>
            <p:cNvPr id="70" name="Text Box 70"/>
            <p:cNvSpPr txBox="1">
              <a:spLocks noChangeArrowheads="1"/>
            </p:cNvSpPr>
            <p:nvPr/>
          </p:nvSpPr>
          <p:spPr bwMode="auto">
            <a:xfrm>
              <a:off x="6757988" y="6331793"/>
              <a:ext cx="2386012" cy="393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167">
                  <a:solidFill>
                    <a:srgbClr val="0000CC"/>
                  </a:solidFill>
                </a:rPr>
                <a:t>Not reachable</a:t>
              </a:r>
            </a:p>
          </p:txBody>
        </p:sp>
        <p:sp>
          <p:nvSpPr>
            <p:cNvPr id="71" name="Line 71"/>
            <p:cNvSpPr>
              <a:spLocks noChangeShapeType="1"/>
            </p:cNvSpPr>
            <p:nvPr/>
          </p:nvSpPr>
          <p:spPr bwMode="auto">
            <a:xfrm>
              <a:off x="431800" y="6015881"/>
              <a:ext cx="11699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72" name="Text Box 72"/>
            <p:cNvSpPr txBox="1">
              <a:spLocks noChangeArrowheads="1"/>
            </p:cNvSpPr>
            <p:nvPr/>
          </p:nvSpPr>
          <p:spPr bwMode="auto">
            <a:xfrm>
              <a:off x="1692275" y="5746006"/>
              <a:ext cx="2879725" cy="393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FF33"/>
                </a:buClr>
                <a:buSzPct val="70000"/>
                <a:buFont typeface="Wingdings" pitchFamily="2" charset="2"/>
                <a:buChar char="n"/>
                <a:defRPr kumimoj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167" i="1" dirty="0"/>
                <a:t>Edges only “checked”</a:t>
              </a:r>
            </a:p>
          </p:txBody>
        </p:sp>
      </p:grpSp>
      <p:sp>
        <p:nvSpPr>
          <p:cNvPr id="73" name="日期占位符 7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D5B8-AEC5-4D97-9073-96CABB1F782B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970503"/>
      </p:ext>
    </p:extLst>
  </p:cSld>
  <p:clrMapOvr>
    <a:masterClrMapping/>
  </p:clrMapOvr>
  <p:transition spd="med">
    <p:pull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95300" y="-129733"/>
            <a:ext cx="8915400" cy="984447"/>
          </a:xfrm>
        </p:spPr>
        <p:txBody>
          <a:bodyPr/>
          <a:lstStyle/>
          <a:p>
            <a:r>
              <a:rPr lang="zh-CN" altLang="en-US" dirty="0"/>
              <a:t>判断二分图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1F5B-CA99-4E65-B01A-55D7FF036838}" type="datetime1">
              <a:rPr lang="en-US" altLang="zh-CN" smtClean="0"/>
              <a:t>3/5/2023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80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6580" y="1166749"/>
            <a:ext cx="9286940" cy="5251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95000" tIns="0" rIns="0" bIns="0" rtlCol="0">
            <a:spAutoFit/>
          </a:bodyPr>
          <a:lstStyle/>
          <a:p>
            <a:r>
              <a:rPr lang="zh-CN" altLang="en-US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初始化：所有顶点都置为白色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endParaRPr lang="en-US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BFS-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Bipartie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(Graph g</a:t>
            </a:r>
            <a:r>
              <a:rPr lang="zh-CN" altLang="en-US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vertex v) //</a:t>
            </a:r>
            <a:r>
              <a:rPr lang="zh-CN" altLang="en-US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是否为二分图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queue&lt;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定义一个队列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v.color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= Red;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qu.push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(v);			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  <a:endParaRPr lang="en-US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qu.empty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())	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队不空时循环</a:t>
            </a: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 = 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qu.pop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 		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出队顶点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 = g-&gt;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[w].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的第一个邻接点</a:t>
            </a: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(p!=NULL)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(p-&gt;color == White )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p-&gt;color = 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w-&gt;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color;	//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 Blue=Red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qu.push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(p);	       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的邻接点进队</a:t>
            </a:r>
            <a:endParaRPr lang="en-US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  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elseif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(p-&gt;color == 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w-&gt;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color )</a:t>
            </a:r>
          </a:p>
          <a:p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return False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p=p-&gt;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的下一个邻接点</a:t>
            </a:r>
            <a:endParaRPr lang="en-US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return True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914264"/>
      </p:ext>
    </p:extLst>
  </p:cSld>
  <p:clrMapOvr>
    <a:masterClrMapping/>
  </p:clrMapOvr>
  <p:transition spd="med">
    <p:pull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95300" y="-129733"/>
            <a:ext cx="8915400" cy="984447"/>
          </a:xfrm>
        </p:spPr>
        <p:txBody>
          <a:bodyPr/>
          <a:lstStyle/>
          <a:p>
            <a:r>
              <a:rPr lang="zh-CN" altLang="en-US" dirty="0"/>
              <a:t>寻找</a:t>
            </a:r>
            <a:r>
              <a:rPr lang="en-US" altLang="zh-CN" dirty="0"/>
              <a:t>k</a:t>
            </a:r>
            <a:r>
              <a:rPr lang="zh-CN" altLang="en-US" dirty="0"/>
              <a:t>度子图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1F5B-CA99-4E65-B01A-55D7FF036838}" type="datetime1">
              <a:rPr lang="en-US" altLang="zh-CN" smtClean="0"/>
              <a:t>3/5/2023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81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6580" y="1166749"/>
            <a:ext cx="9286940" cy="49513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95000" tIns="0" rIns="0" bIns="0" rtlCol="0">
            <a:spAutoFit/>
          </a:bodyPr>
          <a:lstStyle/>
          <a:p>
            <a:pPr algn="l"/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k-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degreeSubgraph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(Graph g</a:t>
            </a:r>
            <a:r>
              <a:rPr lang="zh-CN" altLang="en-US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k) //</a:t>
            </a:r>
            <a:r>
              <a:rPr lang="zh-CN" altLang="en-US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寻找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度子图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queue&lt;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定义一个队列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zh-CN" altLang="en-US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并初始化为空</a:t>
            </a:r>
            <a:endParaRPr lang="en-US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初始化顶点加入队列标记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each v in g 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v.degree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&lt; k)   </a:t>
            </a: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v.visited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= 1;</a:t>
            </a: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qu.push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(v);		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  <a:endParaRPr lang="en-US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qu.empty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())	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队不空时循环</a:t>
            </a: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v = 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qu.pop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 		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出队顶点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each w in 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v.neighbor</a:t>
            </a:r>
            <a:endParaRPr lang="en-US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lang="zh-CN" altLang="en-US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删除边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wv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if (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w.degree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&lt; k &amp;&amp; 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w.visited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==0) 	   </a:t>
            </a:r>
          </a:p>
          <a:p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	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w.visited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= 1;</a:t>
            </a: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qu.push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(w);	       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  <a:endParaRPr lang="en-US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zh-CN" altLang="en-US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删除顶点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v;		</a:t>
            </a:r>
          </a:p>
          <a:p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lang="zh-CN" altLang="en-US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是否不为空。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645121"/>
      </p:ext>
    </p:extLst>
  </p:cSld>
  <p:clrMapOvr>
    <a:masterClrMapping/>
  </p:clrMapOvr>
  <p:transition spd="med">
    <p:pull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6D30-4EF8-4BB0-ADC9-79DDE4547C91}" type="datetime1">
              <a:rPr lang="en-US" altLang="zh-CN" smtClean="0"/>
              <a:t>3/5/2023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82</a:t>
            </a:fld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729561" y="4899463"/>
            <a:ext cx="1006085" cy="1083476"/>
          </a:xfrm>
          <a:prstGeom prst="ellipse">
            <a:avLst/>
          </a:prstGeom>
          <a:noFill/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90570">
              <a:defRPr/>
            </a:pPr>
            <a:endParaRPr lang="zh-CN" altLang="en-US" sz="1950" kern="0">
              <a:solidFill>
                <a:sysClr val="window" lastClr="FFFF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6921" y="1244758"/>
            <a:ext cx="9209549" cy="2584364"/>
          </a:xfrm>
          <a:prstGeom prst="rect">
            <a:avLst/>
          </a:prstGeom>
          <a:solidFill>
            <a:schemeClr val="bg1"/>
          </a:solidFill>
          <a:ln w="10000" cap="flat" cmpd="sng" algn="ctr">
            <a:solidFill>
              <a:srgbClr val="C3986D"/>
            </a:solidFill>
            <a:prstDash val="solid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  <p:txBody>
          <a:bodyPr wrap="square" lIns="117000" tIns="117000" rIns="0" bIns="117000" rtlCol="0">
            <a:spAutoFit/>
          </a:bodyPr>
          <a:lstStyle/>
          <a:p>
            <a:pPr defTabSz="990570">
              <a:lnSpc>
                <a:spcPct val="150000"/>
              </a:lnSpc>
              <a:defRPr/>
            </a:pPr>
            <a:r>
              <a:rPr lang="en-US" altLang="zh-CN" sz="2383" b="1" kern="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383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zh-CN" sz="2167" b="1" kern="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2167" b="1" kern="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167" b="1" kern="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是不带权的无向连通图，一条边的长度计为</a:t>
            </a:r>
            <a:r>
              <a:rPr lang="en-US" altLang="zh-CN" sz="2167" b="1" kern="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167" b="1" kern="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，因此，求顶点</a:t>
            </a:r>
            <a:r>
              <a:rPr lang="en-US" altLang="zh-CN" sz="2167" b="1" i="1" kern="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167" b="1" kern="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和顶点</a:t>
            </a:r>
            <a:r>
              <a:rPr lang="en-US" altLang="zh-CN" sz="2167" b="1" i="1" kern="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167" b="1" kern="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的最短路径即求距离顶点</a:t>
            </a:r>
            <a:r>
              <a:rPr lang="en-US" altLang="zh-CN" sz="2167" b="1" i="1" kern="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167" b="1" kern="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2167" b="1" i="1" kern="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167" b="1" kern="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的边数最少的顶点序列。</a:t>
            </a:r>
            <a:endParaRPr lang="en-US" altLang="zh-CN" sz="2167" b="1" kern="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defTabSz="990570">
              <a:lnSpc>
                <a:spcPct val="150000"/>
              </a:lnSpc>
              <a:defRPr/>
            </a:pPr>
            <a:r>
              <a:rPr lang="en-US" altLang="zh-CN" sz="1950" b="1" kern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1950" b="1" kern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利用广度优先遍历算法，从</a:t>
            </a:r>
            <a:r>
              <a:rPr lang="en-US" altLang="zh-CN" sz="1950" b="1" i="1" kern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950" b="1" kern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出发一层一层地向外扩展，扩展到某个顶点时记录其前驱顶点，当第一次找到顶点</a:t>
            </a:r>
            <a:r>
              <a:rPr lang="en-US" altLang="zh-CN" sz="1950" b="1" i="1" kern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950" b="1" kern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时队列中便隐含从顶点</a:t>
            </a:r>
            <a:r>
              <a:rPr lang="en-US" altLang="zh-CN" sz="1950" b="1" i="1" kern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950" b="1" kern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1950" b="1" i="1" kern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950" b="1" kern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最近的路径，再利用队列输出最短路径。</a:t>
            </a:r>
          </a:p>
        </p:txBody>
      </p:sp>
      <p:sp>
        <p:nvSpPr>
          <p:cNvPr id="7" name="椭圆 6"/>
          <p:cNvSpPr/>
          <p:nvPr/>
        </p:nvSpPr>
        <p:spPr>
          <a:xfrm>
            <a:off x="4039126" y="5158776"/>
            <a:ext cx="386956" cy="464347"/>
          </a:xfrm>
          <a:prstGeom prst="ellipse">
            <a:avLst/>
          </a:prstGeom>
          <a:gradFill rotWithShape="1">
            <a:gsLst>
              <a:gs pos="0">
                <a:srgbClr val="F0A22E">
                  <a:tint val="30000"/>
                  <a:satMod val="250000"/>
                </a:srgbClr>
              </a:gs>
              <a:gs pos="72000">
                <a:srgbClr val="F0A22E">
                  <a:tint val="75000"/>
                  <a:satMod val="210000"/>
                </a:srgbClr>
              </a:gs>
              <a:gs pos="100000">
                <a:srgbClr val="F0A22E">
                  <a:tint val="85000"/>
                  <a:satMod val="210000"/>
                </a:srgbClr>
              </a:gs>
            </a:gsLst>
            <a:lin ang="5400000" scaled="1"/>
          </a:gradFill>
          <a:ln w="10000" cap="flat" cmpd="sng" algn="ctr">
            <a:solidFill>
              <a:srgbClr val="F0A22E"/>
            </a:solidFill>
            <a:prstDash val="solid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  <p:txBody>
          <a:bodyPr rtlCol="0" anchor="ctr"/>
          <a:lstStyle/>
          <a:p>
            <a:pPr algn="ctr" defTabSz="990570">
              <a:defRPr/>
            </a:pPr>
            <a:r>
              <a:rPr lang="en-US" altLang="zh-CN" sz="2167" i="1" ker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</a:t>
            </a:r>
            <a:endParaRPr lang="zh-CN" altLang="en-US" sz="2167" i="1" ker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329036" y="4489395"/>
            <a:ext cx="1779997" cy="1857388"/>
          </a:xfrm>
          <a:prstGeom prst="ellipse">
            <a:avLst/>
          </a:prstGeom>
          <a:noFill/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90570">
              <a:defRPr/>
            </a:pPr>
            <a:endParaRPr lang="zh-CN" altLang="en-US" sz="1950" kern="0">
              <a:solidFill>
                <a:sysClr val="window" lastClr="FFFF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878258" y="4075299"/>
            <a:ext cx="2708691" cy="2786082"/>
          </a:xfrm>
          <a:prstGeom prst="ellipse">
            <a:avLst/>
          </a:prstGeom>
          <a:noFill/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90570">
              <a:defRPr/>
            </a:pPr>
            <a:endParaRPr lang="zh-CN" altLang="en-US" sz="1950" kern="0">
              <a:solidFill>
                <a:sysClr val="window" lastClr="FFFF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54776" y="5390949"/>
            <a:ext cx="386956" cy="464347"/>
          </a:xfrm>
          <a:prstGeom prst="ellipse">
            <a:avLst/>
          </a:prstGeom>
          <a:gradFill rotWithShape="1">
            <a:gsLst>
              <a:gs pos="0">
                <a:srgbClr val="F0A22E">
                  <a:tint val="30000"/>
                  <a:satMod val="250000"/>
                </a:srgbClr>
              </a:gs>
              <a:gs pos="72000">
                <a:srgbClr val="F0A22E">
                  <a:tint val="75000"/>
                  <a:satMod val="210000"/>
                </a:srgbClr>
              </a:gs>
              <a:gs pos="100000">
                <a:srgbClr val="F0A22E">
                  <a:tint val="85000"/>
                  <a:satMod val="210000"/>
                </a:srgbClr>
              </a:gs>
            </a:gsLst>
            <a:lin ang="5400000" scaled="1"/>
          </a:gradFill>
          <a:ln w="10000" cap="flat" cmpd="sng" algn="ctr">
            <a:solidFill>
              <a:srgbClr val="F0A22E"/>
            </a:solidFill>
            <a:prstDash val="solid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  <p:txBody>
          <a:bodyPr rtlCol="0" anchor="ctr"/>
          <a:lstStyle/>
          <a:p>
            <a:pPr algn="ctr" defTabSz="990570">
              <a:defRPr/>
            </a:pPr>
            <a:r>
              <a:rPr lang="en-US" altLang="zh-CN" sz="2167" i="1" ker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endParaRPr lang="zh-CN" altLang="en-US" sz="2167" i="1" ker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直接箭头连接符 10"/>
          <p:cNvCxnSpPr>
            <a:stCxn id="10" idx="2"/>
            <a:endCxn id="8" idx="6"/>
          </p:cNvCxnSpPr>
          <p:nvPr/>
        </p:nvCxnSpPr>
        <p:spPr>
          <a:xfrm rot="10800000">
            <a:off x="5109033" y="5418089"/>
            <a:ext cx="245743" cy="20503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2" name="直接箭头连接符 11"/>
          <p:cNvCxnSpPr>
            <a:stCxn id="8" idx="6"/>
            <a:endCxn id="5" idx="6"/>
          </p:cNvCxnSpPr>
          <p:nvPr/>
        </p:nvCxnSpPr>
        <p:spPr>
          <a:xfrm flipH="1">
            <a:off x="4735647" y="5418089"/>
            <a:ext cx="373386" cy="2311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cxnSp>
        <p:nvCxnSpPr>
          <p:cNvPr id="13" name="直接箭头连接符 12"/>
          <p:cNvCxnSpPr>
            <a:stCxn id="5" idx="6"/>
            <a:endCxn id="7" idx="6"/>
          </p:cNvCxnSpPr>
          <p:nvPr/>
        </p:nvCxnSpPr>
        <p:spPr>
          <a:xfrm flipH="1" flipV="1">
            <a:off x="4426082" y="5390949"/>
            <a:ext cx="309565" cy="5025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</p:spPr>
      </p:cxnSp>
      <p:sp>
        <p:nvSpPr>
          <p:cNvPr id="14" name="下弧形箭头 13"/>
          <p:cNvSpPr/>
          <p:nvPr/>
        </p:nvSpPr>
        <p:spPr>
          <a:xfrm>
            <a:off x="4890429" y="5855296"/>
            <a:ext cx="1238259" cy="464347"/>
          </a:xfrm>
          <a:prstGeom prst="curvedUpArrow">
            <a:avLst/>
          </a:prstGeom>
          <a:gradFill rotWithShape="1">
            <a:gsLst>
              <a:gs pos="0">
                <a:sysClr val="windowText" lastClr="000000">
                  <a:tint val="75000"/>
                  <a:shade val="85000"/>
                  <a:satMod val="230000"/>
                </a:sysClr>
              </a:gs>
              <a:gs pos="25000">
                <a:sysClr val="windowText" lastClr="000000">
                  <a:tint val="90000"/>
                  <a:shade val="70000"/>
                  <a:satMod val="220000"/>
                </a:sysClr>
              </a:gs>
              <a:gs pos="50000">
                <a:sysClr val="windowText" lastClr="000000">
                  <a:tint val="90000"/>
                  <a:shade val="58000"/>
                  <a:satMod val="225000"/>
                </a:sysClr>
              </a:gs>
              <a:gs pos="65000">
                <a:sysClr val="windowText" lastClr="000000">
                  <a:tint val="90000"/>
                  <a:shade val="58000"/>
                  <a:satMod val="225000"/>
                </a:sysClr>
              </a:gs>
              <a:gs pos="80000">
                <a:sysClr val="windowText" lastClr="000000">
                  <a:tint val="90000"/>
                  <a:shade val="69000"/>
                  <a:satMod val="220000"/>
                </a:sysClr>
              </a:gs>
              <a:gs pos="100000">
                <a:sysClr val="windowText" lastClr="000000">
                  <a:tint val="77000"/>
                  <a:shade val="80000"/>
                  <a:satMod val="230000"/>
                </a:sysClr>
              </a:gs>
            </a:gsLst>
            <a:lin ang="5400000" scaled="1"/>
          </a:gradFill>
          <a:ln w="10000" cap="flat" cmpd="sng" algn="ctr">
            <a:solidFill>
              <a:sysClr val="windowText" lastClr="000000"/>
            </a:solidFill>
            <a:prstDash val="solid"/>
          </a:ln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p:spPr>
        <p:txBody>
          <a:bodyPr rtlCol="0" anchor="ctr"/>
          <a:lstStyle/>
          <a:p>
            <a:pPr algn="ctr" defTabSz="990570">
              <a:defRPr/>
            </a:pPr>
            <a:endParaRPr lang="zh-CN" altLang="en-US" sz="1950" kern="0">
              <a:solidFill>
                <a:sysClr val="windowText" lastClr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51296" y="5468341"/>
            <a:ext cx="773912" cy="3334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path</a:t>
            </a:r>
            <a:endParaRPr lang="zh-CN" altLang="en-US" sz="2167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532" y="-81389"/>
            <a:ext cx="8513028" cy="10359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2383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【例】</a:t>
            </a:r>
            <a:r>
              <a:rPr lang="zh-CN" altLang="zh-CN" sz="2383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假设图</a:t>
            </a:r>
            <a:r>
              <a:rPr lang="en-US" altLang="zh-CN" sz="2383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383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采用邻接表存储，设计一个算法，求不带权无向连通图</a:t>
            </a:r>
            <a:r>
              <a:rPr lang="en-US" altLang="zh-CN" sz="2383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383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中从顶点</a:t>
            </a:r>
            <a:r>
              <a:rPr lang="en-US" altLang="zh-CN" sz="2383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383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2383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383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的一条最短路径。</a:t>
            </a:r>
          </a:p>
        </p:txBody>
      </p:sp>
    </p:spTree>
    <p:extLst>
      <p:ext uri="{BB962C8B-B14F-4D97-AF65-F5344CB8AC3E}">
        <p14:creationId xmlns:p14="http://schemas.microsoft.com/office/powerpoint/2010/main" val="11735683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4" grpId="0" animBg="1"/>
      <p:bldP spid="1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580" y="319654"/>
            <a:ext cx="9286940" cy="64517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95000" tIns="0" rIns="0" bIns="0" rtlCol="0">
            <a:spAutoFit/>
          </a:bodyPr>
          <a:lstStyle/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ShortPath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ALGraph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G,int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u,int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v,vector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&amp;path)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求图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中从顶点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的最短（逆）路径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queue&lt;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定义一个队列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pre[MAXV];		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表示前驱关系</a:t>
            </a: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visited[MAXV]=0;	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定义存放顶点的访问标志的数组</a:t>
            </a: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qu.push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(u);			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visited[u]=1;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pre[u]=-1;			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起始顶点的前驱置为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qu.empty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())	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队不空时循环</a:t>
            </a: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w=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qu.pop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 		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出队顶点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(w==v)		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时输出路径之逆并退出</a:t>
            </a: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Findpath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pre,v,path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return;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p=G-&gt;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[w].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的第一个邻接点</a:t>
            </a: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(p!=NULL)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(visited[p-&gt;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]==0)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visited[p-&gt;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的邻接点</a:t>
            </a: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qu.push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(p-&gt;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的邻接点进队</a:t>
            </a: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pre[p-&gt;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]=w;	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顶点的前驱为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p=p-&gt;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的下一个邻接点</a:t>
            </a:r>
          </a:p>
        </p:txBody>
      </p:sp>
    </p:spTree>
    <p:extLst>
      <p:ext uri="{BB962C8B-B14F-4D97-AF65-F5344CB8AC3E}">
        <p14:creationId xmlns:p14="http://schemas.microsoft.com/office/powerpoint/2010/main" val="1892656048"/>
      </p:ext>
    </p:extLst>
  </p:cSld>
  <p:clrMapOvr>
    <a:masterClrMapping/>
  </p:clrMapOvr>
  <p:transition spd="med">
    <p:pull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6486" y="23789"/>
            <a:ext cx="3946950" cy="4788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9000" rIns="0" bIns="3900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600" b="1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求解迷宫问题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1268" y="1029874"/>
            <a:ext cx="5494773" cy="366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383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383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有如下</a:t>
            </a:r>
            <a:r>
              <a:rPr lang="en-US" altLang="zh-CN" sz="2383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8*8</a:t>
            </a:r>
            <a:r>
              <a:rPr lang="zh-CN" altLang="zh-CN" sz="2383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的迷宫图：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3442" y="1612905"/>
            <a:ext cx="1779997" cy="2667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67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OXXXXXXX</a:t>
            </a:r>
            <a:endParaRPr lang="zh-CN" altLang="zh-CN" sz="2167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67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OOOOOXXX</a:t>
            </a:r>
            <a:endParaRPr lang="zh-CN" altLang="zh-CN" sz="2167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67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XOXXOOOX</a:t>
            </a:r>
            <a:endParaRPr lang="zh-CN" altLang="zh-CN" sz="2167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67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XOXXOXXO</a:t>
            </a:r>
            <a:endParaRPr lang="zh-CN" altLang="zh-CN" sz="2167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67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XOXXXXXX</a:t>
            </a:r>
            <a:endParaRPr lang="zh-CN" altLang="zh-CN" sz="2167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67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XOXXOOOX</a:t>
            </a:r>
            <a:endParaRPr lang="zh-CN" altLang="zh-CN" sz="2167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67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XOOOOXOO</a:t>
            </a:r>
            <a:endParaRPr lang="zh-CN" altLang="zh-CN" sz="2167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67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XXXXXXXO</a:t>
            </a:r>
            <a:endParaRPr lang="zh-CN" altLang="en-US" sz="2167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139" y="4357694"/>
            <a:ext cx="9519114" cy="14423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其中，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</a:t>
            </a:r>
            <a:r>
              <a:rPr lang="zh-CN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表示通路方块，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表示障碍方块。假设入口是位置</a:t>
            </a:r>
            <a:r>
              <a:rPr lang="zh-CN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，出口为右下角方块位置</a:t>
            </a:r>
            <a:r>
              <a:rPr lang="zh-CN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。设计一个程序采用递归方法求指定入口到出口的一条迷宫路径。</a:t>
            </a:r>
          </a:p>
        </p:txBody>
      </p:sp>
    </p:spTree>
    <p:extLst>
      <p:ext uri="{BB962C8B-B14F-4D97-AF65-F5344CB8AC3E}">
        <p14:creationId xmlns:p14="http://schemas.microsoft.com/office/powerpoint/2010/main" val="3235195528"/>
      </p:ext>
    </p:extLst>
  </p:cSld>
  <p:clrMapOvr>
    <a:masterClrMapping/>
  </p:clrMapOvr>
  <p:transition spd="med">
    <p:pull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312" y="255962"/>
            <a:ext cx="8899984" cy="2228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117000" tIns="117000" rIns="0" bIns="117000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383" b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</a:t>
            </a:r>
            <a:r>
              <a:rPr lang="zh-CN" altLang="zh-CN" sz="2383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167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167" b="1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167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表示迷宫大小，二维数组</a:t>
            </a:r>
            <a:r>
              <a:rPr lang="en-US" altLang="zh-CN" sz="2167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Maze</a:t>
            </a:r>
            <a:r>
              <a:rPr lang="zh-CN" altLang="zh-CN" sz="2167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存放迷宫，从（</a:t>
            </a:r>
            <a:r>
              <a:rPr lang="en-US" altLang="zh-CN" sz="2167" b="1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167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zh-CN" sz="2167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）方块可以试探上下左右</a:t>
            </a:r>
            <a:r>
              <a:rPr lang="en-US" altLang="zh-CN" sz="2167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167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个方位，假设总是从方位</a:t>
            </a:r>
            <a:r>
              <a:rPr lang="en-US" altLang="zh-CN" sz="2167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167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到方位</a:t>
            </a:r>
            <a:r>
              <a:rPr lang="en-US" altLang="zh-CN" sz="2167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167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的顺序试探，各方位对应的水平方向偏移量</a:t>
            </a:r>
            <a:r>
              <a:rPr lang="en-US" altLang="zh-CN" sz="2167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H[4] = {0</a:t>
            </a:r>
            <a:r>
              <a:rPr lang="zh-CN" altLang="zh-CN" sz="2167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167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167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-1}</a:t>
            </a:r>
            <a:r>
              <a:rPr lang="zh-CN" altLang="zh-CN" sz="2167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，垂直偏移量</a:t>
            </a:r>
            <a:r>
              <a:rPr lang="en-US" altLang="zh-CN" sz="2167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V[4] = {-1</a:t>
            </a:r>
            <a:r>
              <a:rPr lang="zh-CN" altLang="zh-CN" sz="2167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167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167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0}</a:t>
            </a:r>
            <a:r>
              <a:rPr lang="zh-CN" altLang="zh-CN" sz="2167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167" b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69524" y="3738565"/>
            <a:ext cx="1006085" cy="6191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ts val="303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(x,y)</a:t>
            </a:r>
            <a:endParaRPr lang="zh-CN" altLang="en-US" sz="1733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69524" y="2655089"/>
            <a:ext cx="1006085" cy="619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ts val="303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(x,y-1)</a:t>
            </a:r>
            <a:endParaRPr lang="zh-CN" altLang="en-US" sz="1733" b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94738" y="3738565"/>
            <a:ext cx="1006085" cy="619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ts val="303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(x+1,y)</a:t>
            </a:r>
            <a:endParaRPr lang="zh-CN" altLang="en-US" sz="1733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69524" y="4899432"/>
            <a:ext cx="1006085" cy="619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ts val="303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(x,y+1)</a:t>
            </a:r>
            <a:endParaRPr lang="zh-CN" altLang="en-US" sz="1733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44309" y="3738565"/>
            <a:ext cx="1006085" cy="619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ts val="303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(x-1,y)</a:t>
            </a:r>
            <a:endParaRPr lang="zh-CN" altLang="en-US" sz="1733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16200000" flipH="1">
            <a:off x="4991696" y="3158131"/>
            <a:ext cx="464347" cy="386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>
            <a:off x="4953000" y="4589868"/>
            <a:ext cx="619129" cy="464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6200000" flipV="1">
            <a:off x="3173003" y="4589868"/>
            <a:ext cx="464347" cy="464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051692"/>
      </p:ext>
    </p:extLst>
  </p:cSld>
  <p:clrMapOvr>
    <a:masterClrMapping/>
  </p:clrMapOvr>
  <p:transition spd="med">
    <p:pull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9094" y="1107265"/>
            <a:ext cx="8590420" cy="14921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383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</a:t>
            </a:r>
            <a:r>
              <a:rPr lang="zh-CN" altLang="zh-CN" sz="2383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2383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zh-CN" sz="2383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深度优先遍历</a:t>
            </a:r>
            <a:r>
              <a:rPr lang="zh-CN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方式，从（</a:t>
            </a:r>
            <a:r>
              <a:rPr lang="en-US" altLang="zh-CN" sz="2167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）出发（初始为入口）搜索目标（出口）。</a:t>
            </a:r>
            <a:endParaRPr lang="en-US" altLang="zh-CN" sz="2167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对于当前方块（</a:t>
            </a:r>
            <a:r>
              <a:rPr lang="en-US" altLang="zh-CN" sz="2167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167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6051" y="3042044"/>
            <a:ext cx="8435637" cy="12977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95285" indent="-49528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</a:pPr>
            <a:r>
              <a:rPr lang="zh-CN" altLang="zh-CN" sz="195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需要试探</a:t>
            </a:r>
            <a:r>
              <a:rPr lang="en-US" altLang="zh-CN" sz="195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95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个相邻的方块</a:t>
            </a:r>
            <a:r>
              <a:rPr lang="zh-CN" altLang="en-US" sz="195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950" b="1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95285" indent="-49528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</a:pPr>
            <a:r>
              <a:rPr lang="zh-CN" altLang="zh-CN" sz="195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为了避免重复，每走过一个方块，将对应的迷宫值由</a:t>
            </a:r>
            <a:r>
              <a:rPr lang="en-US" altLang="zh-CN" sz="195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'O'</a:t>
            </a:r>
            <a:r>
              <a:rPr lang="zh-CN" altLang="zh-CN" sz="195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95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 '</a:t>
            </a:r>
            <a:r>
              <a:rPr lang="zh-CN" altLang="zh-CN" sz="195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（空字符），当回过来时将其迷宫值恢复为</a:t>
            </a:r>
            <a:r>
              <a:rPr lang="en-US" altLang="zh-CN" sz="195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'O'</a:t>
            </a:r>
            <a:r>
              <a:rPr lang="zh-CN" altLang="zh-CN" sz="1950" b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950" b="1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461714"/>
      </p:ext>
    </p:extLst>
  </p:cSld>
  <p:clrMapOvr>
    <a:masterClrMapping/>
  </p:clrMapOvr>
  <p:transition spd="med">
    <p:pull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1268" y="720309"/>
            <a:ext cx="8435637" cy="54089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56000" tIns="78000" rIns="0" bIns="78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stdio.h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MAxN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10		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最大迷宫大小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n=8;			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迷宫大小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 Maze[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MAxN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MAxN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	{'O','X','X','X','X','X','X','X'},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{'O','O','O','O','O','X','X','X'},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{'X','O','X','X','O','O','O','X'},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{'X','O','X','X','O','X','X','O'},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{'X','O','X','X','X','X','X','X'},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{'X','O','X','X','O','O','O','X'},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{'X','O','O','O','O','X','O','O'},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{'X','X','X','X','X','X','X','O'}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H[4] = {0, 1, 0, -1};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水平偏移量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下标对应方位号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V[4] = {-1, 0, 1, 0};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垂直偏移量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0214"/>
      </p:ext>
    </p:extLst>
  </p:cSld>
  <p:clrMapOvr>
    <a:masterClrMapping/>
  </p:clrMapOvr>
  <p:transition spd="med">
    <p:pull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530" y="178571"/>
            <a:ext cx="9441722" cy="586656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56000" tIns="156000" rIns="0" bIns="156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DFS(int 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x,int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y)	 	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求从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x,y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出发的一条迷宫路径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(x==n-1 &amp;&amp; y==n-1) 	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找到一条路径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Maze[n-1][n-1]=' ';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disppath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return;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for (int k=0;k&lt;4;k++)	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试探每一个方位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if(x&gt;=0 &amp;&amp; y&gt;=0 &amp;&amp; x&lt;n &amp;&amp; y&lt;n &amp;&amp; Maze[x][y]=='O')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{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x,y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方块的可走的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Maze[x][y]=' ';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将该方块迷宫值设置为空字符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DFS(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x+V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[k],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y+H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[k]);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x,y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周围的每一个相邻方块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Maze[x][y]='O';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若从该相邻方块出发没有找到路径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恢复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x,y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迷宫值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}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7758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4688" y="1107266"/>
            <a:ext cx="2310003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↓</a:t>
            </a:r>
            <a:r>
              <a:rPr lang="en-US" altLang="zh-CN" sz="39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XXXXXXX</a:t>
            </a:r>
            <a:endParaRPr lang="zh-CN" altLang="zh-CN" sz="3900" b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→↓</a:t>
            </a:r>
            <a:r>
              <a:rPr lang="en-US" altLang="zh-CN" sz="39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OOOXXX</a:t>
            </a:r>
            <a:endParaRPr lang="zh-CN" altLang="zh-CN" sz="3900" b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9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3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↓</a:t>
            </a:r>
            <a:r>
              <a:rPr lang="en-US" altLang="zh-CN" sz="39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XXOOOX</a:t>
            </a:r>
            <a:endParaRPr lang="zh-CN" altLang="zh-CN" sz="3900" b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9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3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↓</a:t>
            </a:r>
            <a:r>
              <a:rPr lang="en-US" altLang="zh-CN" sz="39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XXOXXO</a:t>
            </a:r>
            <a:endParaRPr lang="zh-CN" altLang="zh-CN" sz="3900" b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9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3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↓</a:t>
            </a:r>
            <a:r>
              <a:rPr lang="en-US" altLang="zh-CN" sz="39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XXXXXX</a:t>
            </a:r>
            <a:endParaRPr lang="zh-CN" altLang="zh-CN" sz="3900" b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9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3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↓</a:t>
            </a:r>
            <a:r>
              <a:rPr lang="en-US" altLang="zh-CN" sz="39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</a:t>
            </a:r>
            <a:r>
              <a:rPr lang="en-US" altLang="zh-CN" sz="3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→→↓</a:t>
            </a:r>
            <a:r>
              <a:rPr lang="en-US" altLang="zh-CN" sz="39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endParaRPr lang="zh-CN" altLang="zh-CN" sz="3900" b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9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3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→→→↑</a:t>
            </a:r>
            <a:r>
              <a:rPr lang="en-US" altLang="zh-CN" sz="39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3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→↓</a:t>
            </a:r>
            <a:r>
              <a:rPr lang="en-US" altLang="zh-CN" sz="39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zh-CN" altLang="zh-CN" sz="3900" b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9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XXXXXXX</a:t>
            </a:r>
            <a:r>
              <a:rPr lang="en-US" altLang="zh-CN" sz="3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√</a:t>
            </a:r>
            <a:endParaRPr lang="zh-CN" altLang="en-US" sz="39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0833" y="333354"/>
            <a:ext cx="1547823" cy="3334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167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求解</a:t>
            </a:r>
            <a:r>
              <a:rPr lang="zh-CN" altLang="zh-CN" sz="2167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结果</a:t>
            </a:r>
            <a:endParaRPr lang="zh-CN" altLang="en-US" sz="2167" b="1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878715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-206424"/>
            <a:ext cx="8915400" cy="1139147"/>
          </a:xfrm>
        </p:spPr>
        <p:txBody>
          <a:bodyPr/>
          <a:lstStyle/>
          <a:p>
            <a:r>
              <a:rPr lang="en-US" altLang="zh-CN" dirty="0"/>
              <a:t>Depth-First Search -DFS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DEA1-6E63-456B-B588-586B4B4E6537}" type="datetime1">
              <a:rPr lang="en-US" altLang="zh-CN" smtClean="0"/>
              <a:t>3/5/2023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3291" y="1166749"/>
            <a:ext cx="8667811" cy="33123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650"/>
              </a:spcBef>
            </a:pPr>
            <a:r>
              <a:rPr lang="en-US" altLang="zh-CN" sz="26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6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深度优先搜索</a:t>
            </a:r>
            <a:r>
              <a:rPr lang="zh-CN" altLang="zh-CN" sz="26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的过程是：</a:t>
            </a:r>
            <a:endParaRPr lang="en-US" altLang="zh-CN" sz="2600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ts val="650"/>
              </a:spcBef>
            </a:pP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（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2167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从图中某个初始顶点</a:t>
            </a:r>
            <a:r>
              <a:rPr lang="en-US" altLang="zh-CN" sz="2167" b="1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167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出发，首先访问初始顶点</a:t>
            </a:r>
            <a:r>
              <a:rPr lang="en-US" altLang="zh-CN" sz="2167" b="1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167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ts val="650"/>
              </a:spcBef>
            </a:pP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2167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然后选择一个与顶点</a:t>
            </a:r>
            <a:r>
              <a:rPr lang="en-US" altLang="zh-CN" sz="2167" b="1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167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相邻且没被访问过的顶点</a:t>
            </a:r>
            <a:r>
              <a:rPr lang="en-US" altLang="zh-CN" sz="2167" b="1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2167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为初始顶点，再从</a:t>
            </a:r>
            <a:r>
              <a:rPr lang="en-US" altLang="zh-CN" sz="2167" b="1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2167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出发进行</a:t>
            </a:r>
            <a:r>
              <a:rPr lang="zh-CN" altLang="zh-CN" sz="2167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深度优先搜索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167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ts val="650"/>
              </a:spcBef>
            </a:pP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）重复</a:t>
            </a:r>
            <a:r>
              <a:rPr lang="zh-CN" altLang="zh-CN" sz="2167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直到图中与当前顶点</a:t>
            </a:r>
            <a:r>
              <a:rPr lang="en-US" altLang="zh-CN" sz="2167" b="1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167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邻接的所有顶点都被访问过为止。显然，这个搜索过程是个递归过程。</a:t>
            </a:r>
            <a:endParaRPr lang="zh-CN" altLang="en-US" sz="2167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40111" y="4755148"/>
            <a:ext cx="8915400" cy="1794199"/>
          </a:xfrm>
          <a:prstGeom prst="rect">
            <a:avLst/>
          </a:prstGeom>
        </p:spPr>
        <p:txBody>
          <a:bodyPr vert="horz" lIns="99060" tIns="49530" rIns="99060" bIns="4953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sz="2600" dirty="0">
                <a:solidFill>
                  <a:schemeClr val="tx1"/>
                </a:solidFill>
              </a:rPr>
              <a:t>顶点的</a:t>
            </a:r>
            <a:r>
              <a:rPr lang="en-US" altLang="zh-CN" sz="2600" dirty="0">
                <a:solidFill>
                  <a:schemeClr val="tx1"/>
                </a:solidFill>
              </a:rPr>
              <a:t>3</a:t>
            </a:r>
            <a:r>
              <a:rPr lang="zh-CN" altLang="en-US" sz="2600" dirty="0">
                <a:solidFill>
                  <a:schemeClr val="tx1"/>
                </a:solidFill>
              </a:rPr>
              <a:t>种状态：</a:t>
            </a:r>
            <a:endParaRPr lang="en-US" altLang="zh-CN" sz="2600" dirty="0">
              <a:solidFill>
                <a:schemeClr val="tx1"/>
              </a:solidFill>
            </a:endParaRPr>
          </a:p>
          <a:p>
            <a:pPr lvl="1"/>
            <a:r>
              <a:rPr lang="en-US" altLang="zh-CN" sz="2167" dirty="0">
                <a:solidFill>
                  <a:schemeClr val="tx1"/>
                </a:solidFill>
              </a:rPr>
              <a:t>white</a:t>
            </a:r>
            <a:r>
              <a:rPr lang="zh-CN" altLang="en-US" sz="2167" dirty="0">
                <a:solidFill>
                  <a:schemeClr val="tx1"/>
                </a:solidFill>
              </a:rPr>
              <a:t>：表示结点尚未被访问</a:t>
            </a:r>
            <a:endParaRPr lang="en-US" altLang="zh-CN" sz="2167" dirty="0">
              <a:solidFill>
                <a:schemeClr val="tx1"/>
              </a:solidFill>
              <a:sym typeface="Symbol" pitchFamily="18" charset="2"/>
            </a:endParaRPr>
          </a:p>
          <a:p>
            <a:pPr lvl="1"/>
            <a:r>
              <a:rPr lang="en-US" altLang="zh-CN" sz="2167" dirty="0">
                <a:solidFill>
                  <a:schemeClr val="tx1"/>
                </a:solidFill>
                <a:sym typeface="Symbol" pitchFamily="18" charset="2"/>
              </a:rPr>
              <a:t>gray</a:t>
            </a:r>
            <a:r>
              <a:rPr lang="zh-CN" altLang="en-US" sz="2167" dirty="0">
                <a:solidFill>
                  <a:schemeClr val="tx1"/>
                </a:solidFill>
                <a:sym typeface="Symbol" pitchFamily="18" charset="2"/>
              </a:rPr>
              <a:t>：表示结点正在被访问</a:t>
            </a:r>
            <a:endParaRPr lang="en-US" altLang="zh-CN" sz="2167" dirty="0">
              <a:solidFill>
                <a:schemeClr val="tx1"/>
              </a:solidFill>
              <a:sym typeface="Symbol" pitchFamily="18" charset="2"/>
            </a:endParaRPr>
          </a:p>
          <a:p>
            <a:pPr lvl="1"/>
            <a:r>
              <a:rPr lang="en-US" altLang="zh-CN" sz="2167" dirty="0">
                <a:solidFill>
                  <a:schemeClr val="tx1"/>
                </a:solidFill>
                <a:sym typeface="Symbol" pitchFamily="18" charset="2"/>
              </a:rPr>
              <a:t>black</a:t>
            </a:r>
            <a:r>
              <a:rPr lang="zh-CN" altLang="en-US" sz="2167" dirty="0">
                <a:solidFill>
                  <a:schemeClr val="tx1"/>
                </a:solidFill>
                <a:sym typeface="Symbol" pitchFamily="18" charset="2"/>
              </a:rPr>
              <a:t>：表示结点被访问结束</a:t>
            </a:r>
            <a:endParaRPr lang="en-US" altLang="zh-CN" sz="2167" dirty="0">
              <a:solidFill>
                <a:schemeClr val="tx1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2386557"/>
      </p:ext>
    </p:extLst>
  </p:cSld>
  <p:clrMapOvr>
    <a:masterClrMapping/>
  </p:clrMapOvr>
  <p:transition spd="med">
    <p:pull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9095" y="642918"/>
            <a:ext cx="8822593" cy="1992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383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</a:t>
            </a:r>
            <a:r>
              <a:rPr lang="zh-CN" altLang="zh-CN" sz="2383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2383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zh-CN" sz="2383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采用广度优先遍历方式，从（</a:t>
            </a:r>
            <a:r>
              <a:rPr lang="en-US" altLang="zh-CN" sz="2167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）出发（初始为入口）搜索目标（出口）。由于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STL</a:t>
            </a:r>
            <a:r>
              <a:rPr lang="zh-CN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queue</a:t>
            </a:r>
            <a:r>
              <a:rPr lang="zh-CN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不能顺序遍历，这里采用一个数组作为非循环队列，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分别为队头和队尾（初始时均设置为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），每个进队元素有唯一的下标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8660" y="2957720"/>
            <a:ext cx="4798252" cy="3334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167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队列元素类型声明如下：</a:t>
            </a:r>
            <a:endParaRPr lang="zh-CN" altLang="en-US" sz="2167" b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59" y="3576850"/>
            <a:ext cx="6810423" cy="15547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56000" tIns="195000" rIns="156000" bIns="156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Position	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队列元素类型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int 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x,y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当前方块位置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int pre;		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前驱方块的下标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055185"/>
      </p:ext>
    </p:extLst>
  </p:cSld>
  <p:clrMapOvr>
    <a:masterClrMapping/>
  </p:clrMapOvr>
  <p:transition spd="med">
    <p:pull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48" y="157922"/>
            <a:ext cx="8822593" cy="11245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fontAlgn="base">
              <a:lnSpc>
                <a:spcPts val="3033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将根入口方块（其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pre</a:t>
            </a:r>
            <a:r>
              <a:rPr lang="zh-CN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置为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）进队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167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lnSpc>
                <a:spcPts val="3033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队列不空循环：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  <a:p>
            <a:pPr fontAlgn="base">
              <a:lnSpc>
                <a:spcPts val="303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出队方块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p1</a:t>
            </a:r>
            <a:r>
              <a:rPr lang="zh-CN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作为当前方块（在队列数组中的下标为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018221" y="3738565"/>
            <a:ext cx="3367376" cy="1934779"/>
            <a:chOff x="2786050" y="3714752"/>
            <a:chExt cx="3108347" cy="1785950"/>
          </a:xfrm>
        </p:grpSpPr>
        <p:sp>
          <p:nvSpPr>
            <p:cNvPr id="3" name="矩形 2"/>
            <p:cNvSpPr/>
            <p:nvPr/>
          </p:nvSpPr>
          <p:spPr>
            <a:xfrm>
              <a:off x="3571868" y="3714752"/>
              <a:ext cx="928694" cy="571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ts val="3033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67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p1</a:t>
              </a:r>
              <a:endParaRPr lang="zh-CN" altLang="en-US" sz="2167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571868" y="4929198"/>
              <a:ext cx="928694" cy="571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ts val="3033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67" b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p2</a:t>
              </a:r>
              <a:endParaRPr lang="zh-CN" altLang="en-US" sz="2167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86050" y="3835603"/>
              <a:ext cx="571504" cy="2461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733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front</a:t>
              </a:r>
              <a:endParaRPr lang="zh-CN" altLang="en-US" sz="1733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rot="5400000">
              <a:off x="3536943" y="4607727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322761" y="4407107"/>
              <a:ext cx="1571636" cy="2461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733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p2.pre=front</a:t>
              </a:r>
              <a:endParaRPr lang="zh-CN" altLang="en-US" sz="1733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5400000" flipH="1" flipV="1">
              <a:off x="3894133" y="4607727"/>
              <a:ext cx="642942" cy="1588"/>
            </a:xfrm>
            <a:prstGeom prst="straightConnector1">
              <a:avLst/>
            </a:prstGeom>
            <a:ln>
              <a:solidFill>
                <a:srgbClr val="CC33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54748" y="1448988"/>
            <a:ext cx="9673861" cy="17478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95285" indent="-49528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</a:pP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若为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出口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195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通过队列数组</a:t>
            </a:r>
            <a:r>
              <a:rPr lang="en-US" altLang="zh-CN" sz="195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zh-CN" altLang="zh-CN" sz="195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反向推出迷宫路径并输出。</a:t>
            </a:r>
            <a:endParaRPr lang="en-US" altLang="zh-CN" sz="195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95285" indent="-49528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</a:pP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否则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195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lang="en-US" altLang="zh-CN" sz="195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zh-CN" altLang="zh-CN" sz="195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的每一个相邻方块</a:t>
            </a:r>
            <a:r>
              <a:rPr lang="en-US" altLang="zh-CN" sz="195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zh-CN" altLang="zh-CN" sz="195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，若</a:t>
            </a:r>
            <a:r>
              <a:rPr lang="en-US" altLang="zh-CN" sz="195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zh-CN" altLang="zh-CN" sz="195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位置有效（即</a:t>
            </a:r>
            <a:r>
              <a:rPr lang="en-US" altLang="zh-CN" sz="195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p2.x&gt;=0 &amp;&amp; p2.y&gt;=0 &amp;&amp; p2.x&lt;</a:t>
            </a:r>
            <a:r>
              <a:rPr lang="en-US" altLang="zh-CN" sz="1950" b="1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95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&amp;&amp; p2.y&lt;</a:t>
            </a:r>
            <a:r>
              <a:rPr lang="en-US" altLang="zh-CN" sz="1950" b="1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95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）并且可走（</a:t>
            </a:r>
            <a:r>
              <a:rPr lang="en-US" altLang="zh-CN" sz="195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Maze[p2.x][p2.y]='O'</a:t>
            </a:r>
            <a:r>
              <a:rPr lang="zh-CN" altLang="zh-CN" sz="195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），则置</a:t>
            </a:r>
            <a:r>
              <a:rPr lang="en-US" altLang="zh-CN" sz="195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p2.pre=front</a:t>
            </a:r>
            <a:r>
              <a:rPr lang="zh-CN" altLang="zh-CN" sz="195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（表示</a:t>
            </a:r>
            <a:r>
              <a:rPr lang="en-US" altLang="zh-CN" sz="195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zh-CN" altLang="zh-CN" sz="195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的前驱方块是</a:t>
            </a:r>
            <a:r>
              <a:rPr lang="en-US" altLang="zh-CN" sz="195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zh-CN" altLang="zh-CN" sz="195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）并将</a:t>
            </a:r>
            <a:r>
              <a:rPr lang="en-US" altLang="zh-CN" sz="195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zh-CN" altLang="zh-CN" sz="195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方块进队。</a:t>
            </a:r>
            <a:endParaRPr lang="zh-CN" altLang="en-US" sz="195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991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1703" y="178572"/>
            <a:ext cx="8590420" cy="55697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95000" tIns="117000" rIns="0" bIns="117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n=8;				//</a:t>
            </a:r>
            <a:r>
              <a:rPr lang="zh-CN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迷宫大小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 Maze[</a:t>
            </a:r>
            <a:r>
              <a:rPr lang="en-US" altLang="zh-CN" sz="1733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MAxN</a:t>
            </a: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733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MAxN</a:t>
            </a: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endParaRPr lang="zh-CN" altLang="zh-CN" sz="1733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{'O','X','X','X','X','X','X','X'},</a:t>
            </a:r>
            <a:endParaRPr lang="zh-CN" altLang="zh-CN" sz="1733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{'O','O','O','O','O','X','X','X'},</a:t>
            </a:r>
            <a:endParaRPr lang="zh-CN" altLang="zh-CN" sz="1733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{'X','O','X','X','O','O','O','X'},</a:t>
            </a:r>
            <a:endParaRPr lang="zh-CN" altLang="zh-CN" sz="1733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{'X','O','X','X','O','X','X','O'},</a:t>
            </a:r>
            <a:endParaRPr lang="zh-CN" altLang="zh-CN" sz="1733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{'X','O','X','X','X','X','X','X'},</a:t>
            </a:r>
            <a:endParaRPr lang="zh-CN" altLang="zh-CN" sz="1733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{'X','O','X','X','O','O','O','X'},</a:t>
            </a:r>
            <a:endParaRPr lang="zh-CN" altLang="zh-CN" sz="1733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{'X','O','O','O','O','X','O','O'},</a:t>
            </a:r>
            <a:endParaRPr lang="zh-CN" altLang="zh-CN" sz="1733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{'X','X','X','X','X','X','X','O'}</a:t>
            </a:r>
            <a:endParaRPr lang="zh-CN" altLang="zh-CN" sz="1733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733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H[4] = {0, 1, 0, -1};	//</a:t>
            </a:r>
            <a:r>
              <a:rPr lang="zh-CN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水平偏移量</a:t>
            </a: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下标对应方位号</a:t>
            </a: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endParaRPr lang="zh-CN" altLang="zh-CN" sz="1733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V[4] = {-1, 0, 1, 0};	//</a:t>
            </a:r>
            <a:r>
              <a:rPr lang="zh-CN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垂直偏移量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Position			//</a:t>
            </a:r>
            <a:r>
              <a:rPr lang="zh-CN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队列元素类型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733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x,y</a:t>
            </a: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//</a:t>
            </a:r>
            <a:r>
              <a:rPr lang="zh-CN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当前方块位置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pre;			//</a:t>
            </a:r>
            <a:r>
              <a:rPr lang="zh-CN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前驱方块的下标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733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Position </a:t>
            </a:r>
            <a:r>
              <a:rPr lang="en-US" altLang="zh-CN" sz="1733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[MAXQ];		//</a:t>
            </a:r>
            <a:r>
              <a:rPr lang="zh-CN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定义一个队列</a:t>
            </a:r>
            <a:r>
              <a:rPr lang="en-US" altLang="zh-CN" sz="1733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endParaRPr lang="zh-CN" altLang="zh-CN" sz="1733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front=-1,rear=-1;		//</a:t>
            </a:r>
            <a:r>
              <a:rPr lang="zh-CN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定义队头和队尾</a:t>
            </a:r>
          </a:p>
        </p:txBody>
      </p:sp>
    </p:spTree>
    <p:extLst>
      <p:ext uri="{BB962C8B-B14F-4D97-AF65-F5344CB8AC3E}">
        <p14:creationId xmlns:p14="http://schemas.microsoft.com/office/powerpoint/2010/main" val="4167371708"/>
      </p:ext>
    </p:extLst>
  </p:cSld>
  <p:clrMapOvr>
    <a:masterClrMapping/>
  </p:clrMapOvr>
  <p:transition spd="med">
    <p:pull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139" y="-130994"/>
            <a:ext cx="9286940" cy="66911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34000" tIns="78000" rIns="0" bIns="78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BFS(int </a:t>
            </a:r>
            <a:r>
              <a:rPr lang="en-US" altLang="zh-CN" sz="1733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x,int</a:t>
            </a: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y)		//</a:t>
            </a:r>
            <a:r>
              <a:rPr lang="zh-CN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求从</a:t>
            </a: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733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x,y</a:t>
            </a: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出发的一条迷宫路径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Position p,p1,p2;</a:t>
            </a:r>
            <a:endParaRPr lang="zh-CN" altLang="zh-CN" sz="1733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733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p.x</a:t>
            </a: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=x; </a:t>
            </a:r>
            <a:r>
              <a:rPr lang="en-US" altLang="zh-CN" sz="1733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p.y</a:t>
            </a: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=y; </a:t>
            </a:r>
            <a:r>
              <a:rPr lang="en-US" altLang="zh-CN" sz="1733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p.pre</a:t>
            </a: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=-1;			//</a:t>
            </a:r>
            <a:r>
              <a:rPr lang="zh-CN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建立入口结点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Maze[</a:t>
            </a:r>
            <a:r>
              <a:rPr lang="en-US" altLang="zh-CN" sz="1733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p.x</a:t>
            </a: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733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p.y</a:t>
            </a: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]='*';				//</a:t>
            </a:r>
            <a:r>
              <a:rPr lang="zh-CN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'*'</a:t>
            </a:r>
            <a:r>
              <a:rPr lang="zh-CN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避免重复查找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rear++; </a:t>
            </a:r>
            <a:r>
              <a:rPr lang="en-US" altLang="zh-CN" sz="1733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[rear]=p;				//</a:t>
            </a:r>
            <a:r>
              <a:rPr lang="zh-CN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入口方块进队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(front!=rear)				//</a:t>
            </a:r>
            <a:r>
              <a:rPr lang="zh-CN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队不空循环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 front++; p1=</a:t>
            </a:r>
            <a:r>
              <a:rPr lang="en-US" altLang="zh-CN" sz="1733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[front];			//</a:t>
            </a:r>
            <a:r>
              <a:rPr lang="zh-CN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出队方块</a:t>
            </a: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endParaRPr lang="zh-CN" altLang="zh-CN" sz="1733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if (p1.x==n-1 &amp;&amp; p1.y==n-1)		//</a:t>
            </a:r>
            <a:r>
              <a:rPr lang="zh-CN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找到出口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</a:t>
            </a:r>
            <a:r>
              <a:rPr lang="en-US" altLang="zh-CN" sz="1733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disppath</a:t>
            </a: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(front);			//</a:t>
            </a:r>
            <a:r>
              <a:rPr lang="zh-CN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输出路径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return;</a:t>
            </a:r>
            <a:endParaRPr lang="zh-CN" altLang="zh-CN" sz="1733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}</a:t>
            </a:r>
            <a:endParaRPr lang="zh-CN" altLang="zh-CN" sz="1733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for (int k=0;k&lt;4;k++)			//</a:t>
            </a:r>
            <a:r>
              <a:rPr lang="zh-CN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试探</a:t>
            </a: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zh-CN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的每个相邻方位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p2.x=p1.x+V[k];			//</a:t>
            </a:r>
            <a:r>
              <a:rPr lang="zh-CN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</a:t>
            </a: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p1</a:t>
            </a:r>
            <a:r>
              <a:rPr lang="zh-CN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的相邻方块</a:t>
            </a: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endParaRPr lang="zh-CN" altLang="zh-CN" sz="1733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p2.y=p1.y+H[k];</a:t>
            </a:r>
            <a:endParaRPr lang="zh-CN" altLang="zh-CN" sz="1733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if (p2.x&gt;=0 &amp;&amp; p2.y&gt;=0 &amp;&amp; p2.x&lt;n &amp;&amp; p2.y&lt;n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&amp;&amp; Maze[p2.x][p2.y]=='O')</a:t>
            </a:r>
            <a:endParaRPr lang="zh-CN" altLang="zh-CN" sz="1733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{					//</a:t>
            </a:r>
            <a:r>
              <a:rPr lang="zh-CN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</a:t>
            </a: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zh-CN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有效并且可走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Maze[p2.x][p2.y]='*';		//</a:t>
            </a:r>
            <a:r>
              <a:rPr lang="zh-CN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'*'</a:t>
            </a:r>
            <a:r>
              <a:rPr lang="zh-CN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避免重复查找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p2.pre=front;</a:t>
            </a:r>
            <a:endParaRPr lang="zh-CN" altLang="zh-CN" sz="1733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rear++;	</a:t>
            </a:r>
            <a:r>
              <a:rPr lang="en-US" altLang="zh-CN" sz="1733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[rear]=p2;		//</a:t>
            </a:r>
            <a:r>
              <a:rPr lang="zh-CN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</a:t>
            </a: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p2</a:t>
            </a:r>
            <a:r>
              <a:rPr lang="zh-CN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}</a:t>
            </a:r>
            <a:endParaRPr lang="zh-CN" altLang="zh-CN" sz="1733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733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733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33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733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4122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87639" y="776705"/>
            <a:ext cx="8915400" cy="3822425"/>
          </a:xfrm>
        </p:spPr>
        <p:txBody>
          <a:bodyPr>
            <a:normAutofit lnSpcReduction="10000"/>
          </a:bodyPr>
          <a:lstStyle/>
          <a:p>
            <a:pPr marL="118868" indent="0" algn="ctr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6933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Lucida Calligraphy" pitchFamily="66" charset="0"/>
                <a:cs typeface="+mj-cs"/>
              </a:rPr>
              <a:t>Thank you!</a:t>
            </a:r>
          </a:p>
          <a:p>
            <a:pPr marL="118868" indent="0" algn="ctr">
              <a:lnSpc>
                <a:spcPts val="6283"/>
              </a:lnSpc>
              <a:spcBef>
                <a:spcPct val="0"/>
              </a:spcBef>
              <a:buNone/>
            </a:pPr>
            <a:endParaRPr lang="en-US" altLang="zh-CN" sz="6933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Lucida Calligraphy" pitchFamily="66" charset="0"/>
              <a:cs typeface="+mj-cs"/>
            </a:endParaRPr>
          </a:p>
          <a:p>
            <a:pPr marL="118868" indent="0" algn="ctr">
              <a:lnSpc>
                <a:spcPts val="6283"/>
              </a:lnSpc>
              <a:spcBef>
                <a:spcPct val="0"/>
              </a:spcBef>
              <a:buNone/>
            </a:pPr>
            <a:r>
              <a:rPr lang="en-US" altLang="zh-CN" sz="6933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Lucida Calligraphy" pitchFamily="66" charset="0"/>
                <a:cs typeface="+mj-cs"/>
              </a:rPr>
              <a:t>Q &amp; A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94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10E1-14D1-4117-A69E-5C067FA8F4B0}" type="datetime1">
              <a:rPr lang="en-US" altLang="zh-CN" smtClean="0"/>
              <a:t>3/5/2023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874767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MOPEC-2</Template>
  <TotalTime>88999</TotalTime>
  <Words>9172</Words>
  <Application>Microsoft Office PowerPoint</Application>
  <PresentationFormat>A4 纸张(210x297 毫米)</PresentationFormat>
  <Paragraphs>1566</Paragraphs>
  <Slides>94</Slides>
  <Notes>41</Notes>
  <HiddenSlides>1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94</vt:i4>
      </vt:variant>
    </vt:vector>
  </HeadingPairs>
  <TitlesOfParts>
    <vt:vector size="108" baseType="lpstr">
      <vt:lpstr>黑体</vt:lpstr>
      <vt:lpstr>华文行楷</vt:lpstr>
      <vt:lpstr>楷体</vt:lpstr>
      <vt:lpstr>微软雅黑</vt:lpstr>
      <vt:lpstr>Arial</vt:lpstr>
      <vt:lpstr>Calibri</vt:lpstr>
      <vt:lpstr>Cambria Math</vt:lpstr>
      <vt:lpstr>Consolas</vt:lpstr>
      <vt:lpstr>Courier New</vt:lpstr>
      <vt:lpstr>Lucida Calligraphy</vt:lpstr>
      <vt:lpstr>Palatino Linotype</vt:lpstr>
      <vt:lpstr>Times New Roman</vt:lpstr>
      <vt:lpstr>Wingdings</vt:lpstr>
      <vt:lpstr>MOPEC-2</vt:lpstr>
      <vt:lpstr>Introduction to Algorithm Design and Analysis</vt:lpstr>
      <vt:lpstr>Course Contents</vt:lpstr>
      <vt:lpstr>Course Contents</vt:lpstr>
      <vt:lpstr>主要内容：</vt:lpstr>
      <vt:lpstr>Graph Basics</vt:lpstr>
      <vt:lpstr>邻接表</vt:lpstr>
      <vt:lpstr>邻接矩阵</vt:lpstr>
      <vt:lpstr>Graph Traversal</vt:lpstr>
      <vt:lpstr>Depth-First Search -DFS</vt:lpstr>
      <vt:lpstr>DFS 主程序框架 </vt:lpstr>
      <vt:lpstr>PowerPoint 演示文稿</vt:lpstr>
      <vt:lpstr>Finding Connected Components</vt:lpstr>
      <vt:lpstr>ccDFS: the procedure</vt:lpstr>
      <vt:lpstr>Depth-first Search Trees</vt:lpstr>
      <vt:lpstr>Active Interval(活动区间)</vt:lpstr>
      <vt:lpstr>Depth-First Search Trace</vt:lpstr>
      <vt:lpstr>PowerPoint 演示文稿</vt:lpstr>
      <vt:lpstr>Properties of Active Intervals</vt:lpstr>
      <vt:lpstr>Ancestor and Descendant 祖先和后继</vt:lpstr>
      <vt:lpstr>For Your Reference</vt:lpstr>
      <vt:lpstr>有向图上深度优先遍历的应用</vt:lpstr>
      <vt:lpstr>Directed Acyclic Graph (DAG)</vt:lpstr>
      <vt:lpstr>Topological Order  for G=(V,E)</vt:lpstr>
      <vt:lpstr>Existence of Topological Order – a Negative Result</vt:lpstr>
      <vt:lpstr>Reverse Topological Ordering（逆拓扑排序）</vt:lpstr>
      <vt:lpstr>Reverse Topological Ordering</vt:lpstr>
      <vt:lpstr>Reverse Topological Ordering －Algorithm</vt:lpstr>
      <vt:lpstr>Reverse Topological Ordering</vt:lpstr>
      <vt:lpstr>Correctness of the Algorithm</vt:lpstr>
      <vt:lpstr>Task Scheduling 任务调度</vt:lpstr>
      <vt:lpstr>Task Scheduling: an Example</vt:lpstr>
      <vt:lpstr>Project Optimization Problem</vt:lpstr>
      <vt:lpstr>Critical Path in a  Task Graph</vt:lpstr>
      <vt:lpstr>DAG with Weights</vt:lpstr>
      <vt:lpstr>Critical Path Finding - DFS</vt:lpstr>
      <vt:lpstr>Critical Path – Case 1</vt:lpstr>
      <vt:lpstr>Critical Path – Case 2</vt:lpstr>
      <vt:lpstr>Critical Path by DFS</vt:lpstr>
      <vt:lpstr>Critical Path by DFS</vt:lpstr>
      <vt:lpstr>Analysis of  Critical Path Algorithm</vt:lpstr>
      <vt:lpstr>SCC: Strongly Connected Component 强连通分支</vt:lpstr>
      <vt:lpstr>Transpose Graph(转置图)</vt:lpstr>
      <vt:lpstr>Basic Idea - G</vt:lpstr>
      <vt:lpstr>Basic Idea - GT</vt:lpstr>
      <vt:lpstr>SCC - An Example</vt:lpstr>
      <vt:lpstr>Strong Component Algorithm: Outline</vt:lpstr>
      <vt:lpstr>Strong Component Algorithm: Core</vt:lpstr>
      <vt:lpstr>Leader of a Strong Component</vt:lpstr>
      <vt:lpstr>Path between SCCs</vt:lpstr>
      <vt:lpstr>C1 : The End Case</vt:lpstr>
      <vt:lpstr>C2 : The White Case</vt:lpstr>
      <vt:lpstr>C2 : The Black Case</vt:lpstr>
      <vt:lpstr>Active Intervals</vt:lpstr>
      <vt:lpstr>Correctness of Strong Component Algorithm (1)</vt:lpstr>
      <vt:lpstr>Correctness of Strong Component Algorithm (2)</vt:lpstr>
      <vt:lpstr>DFS on Undirected Graph 无向图中的应用</vt:lpstr>
      <vt:lpstr>Biconnected Graph</vt:lpstr>
      <vt:lpstr>Articulation Point Algorithm</vt:lpstr>
      <vt:lpstr>Updating the value of back </vt:lpstr>
      <vt:lpstr>寻找割点的Example</vt:lpstr>
      <vt:lpstr>Example</vt:lpstr>
      <vt:lpstr>Example</vt:lpstr>
      <vt:lpstr>Keeping the Track  of Backing</vt:lpstr>
      <vt:lpstr>PowerPoint 演示文稿</vt:lpstr>
      <vt:lpstr>Articulation Point Algorithm</vt:lpstr>
      <vt:lpstr>Correctness 割点算法的正确性</vt:lpstr>
      <vt:lpstr>Characteristics of Articulation Point</vt:lpstr>
      <vt:lpstr>Case 1</vt:lpstr>
      <vt:lpstr>Case 2</vt:lpstr>
      <vt:lpstr>What about the root?</vt:lpstr>
      <vt:lpstr>Defining the Bridge</vt:lpstr>
      <vt:lpstr>Bridge Algorithm</vt:lpstr>
      <vt:lpstr>Graph Traversal</vt:lpstr>
      <vt:lpstr>PowerPoint 演示文稿</vt:lpstr>
      <vt:lpstr>BFS主程序框架</vt:lpstr>
      <vt:lpstr>PowerPoint 演示文稿</vt:lpstr>
      <vt:lpstr>PowerPoint 演示文稿</vt:lpstr>
      <vt:lpstr>DFS vs. BFS Search</vt:lpstr>
      <vt:lpstr>PowerPoint 演示文稿</vt:lpstr>
      <vt:lpstr>判断二分图</vt:lpstr>
      <vt:lpstr>寻找k度子图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njucs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2010工作汇报</dc:title>
  <dc:creator>yangyiling</dc:creator>
  <cp:lastModifiedBy>M19121</cp:lastModifiedBy>
  <cp:revision>2265</cp:revision>
  <cp:lastPrinted>2012-10-16T06:29:36Z</cp:lastPrinted>
  <dcterms:created xsi:type="dcterms:W3CDTF">2010-01-17T13:26:32Z</dcterms:created>
  <dcterms:modified xsi:type="dcterms:W3CDTF">2023-03-05T08:08:54Z</dcterms:modified>
</cp:coreProperties>
</file>